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63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9906000" cy="6858000" type="A4"/>
  <p:notesSz cx="6858000" cy="9144000"/>
  <p:custDataLst>
    <p:tags r:id="rId3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9" autoAdjust="0"/>
  </p:normalViewPr>
  <p:slideViewPr>
    <p:cSldViewPr>
      <p:cViewPr>
        <p:scale>
          <a:sx n="99" d="100"/>
          <a:sy n="99" d="100"/>
        </p:scale>
        <p:origin x="-90" y="-24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200"/>
    </p:cViewPr>
  </p:sorterViewPr>
  <p:notesViewPr>
    <p:cSldViewPr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9EAD89-1E45-49A8-AE1B-DED0840C4C96}" type="datetimeFigureOut">
              <a:rPr lang="de-DE"/>
              <a:pPr>
                <a:defRPr/>
              </a:pPr>
              <a:t>09.05.2016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A800A5-E5F4-4367-A76D-C72BF79AD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773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BF09DC-C679-4D7F-B48B-F5957BA3A92E}" type="datetimeFigureOut">
              <a:rPr lang="de-DE"/>
              <a:pPr>
                <a:defRPr/>
              </a:pPr>
              <a:t>09.05.2016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3125" y="4343400"/>
            <a:ext cx="5111750" cy="4297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D688BE-FDF1-482D-A98D-5968619225C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4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rtl="0" eaLnBrk="0" fontAlgn="base" hangingPunct="0">
      <a:spcBef>
        <a:spcPts val="3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907" y="4196556"/>
            <a:ext cx="1500188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7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0038" y="5530850"/>
            <a:ext cx="15890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er"/>
          <p:cNvSpPr/>
          <p:nvPr userDrawn="1"/>
        </p:nvSpPr>
        <p:spPr bwMode="white">
          <a:xfrm>
            <a:off x="452438" y="1089025"/>
            <a:ext cx="8996362" cy="13017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80975" indent="-180975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B12BA-1ABD-4893-BEE9-BD17CE979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7113" y="1690688"/>
            <a:ext cx="5311775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9F621-8682-47B3-A3F3-BFEE5295B0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8858250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34173-7576-4359-9D0D-785F0CB0A8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8313" y="1112838"/>
            <a:ext cx="8948737" cy="84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sp>
        <p:nvSpPr>
          <p:cNvPr id="6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 rtlCol="0">
            <a:noAutofit/>
          </a:bodyPr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0388" y="1943998"/>
            <a:ext cx="8785225" cy="1052954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4F300-0E96-4ACA-8310-EC4B29A59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2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448780"/>
            <a:ext cx="4321175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F9BCF-FC0C-453F-840F-868FF1CB66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448780"/>
            <a:ext cx="4320542" cy="473405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448780"/>
            <a:ext cx="4321175" cy="4734053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1A23D-F34B-4CA6-B5F9-1DF57C2DB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448780"/>
            <a:ext cx="4320542" cy="4732613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448780"/>
            <a:ext cx="4321175" cy="2376264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3D82-C88C-417C-BC91-9B0B45C5F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36E29-64AC-4BA8-8F70-C96B52629F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4C62C-D729-4E6F-BFFA-56EABFED1F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502A0-3118-42B9-BEA9-26798ABD1F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23875" y="188913"/>
            <a:ext cx="885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3875" y="1449388"/>
            <a:ext cx="88582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300" y="6416675"/>
            <a:ext cx="3168650" cy="1666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sz="800" b="1"/>
            </a:lvl1pPr>
          </a:lstStyle>
          <a:p>
            <a:pPr>
              <a:defRPr/>
            </a:pPr>
            <a:r>
              <a:rPr lang="en-US" smtClean="0"/>
              <a:t>2016-05-09   © 2016 LafargeHolcim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8738" y="6416675"/>
            <a:ext cx="433387" cy="166688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C0824D-FC5B-49C5-A431-22A3B4AFAA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463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assification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5240338" y="6416675"/>
            <a:ext cx="1657350" cy="166688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cap="all" dirty="0">
              <a:solidFill>
                <a:schemeClr val="accent1"/>
              </a:solidFill>
              <a:latin typeface="+mn-lt"/>
              <a:cs typeface="+mn-cs"/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5"/>
            </p:custDataLst>
          </p:nvPr>
        </p:nvSpPr>
        <p:spPr>
          <a:xfrm rot="16200000">
            <a:off x="8901113" y="765175"/>
            <a:ext cx="1501775" cy="276225"/>
          </a:xfrm>
          <a:prstGeom prst="rect">
            <a:avLst/>
          </a:prstGeom>
          <a:noFill/>
        </p:spPr>
        <p:txBody>
          <a:bodyPr wrap="none" lIns="0" tIns="0" rIns="0" bIns="0"/>
          <a:lstStyle/>
          <a:p>
            <a:pPr algn="r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1"/>
                </a:solidFill>
                <a:latin typeface="+mj-lt"/>
                <a:cs typeface="+mn-cs"/>
              </a:rPr>
              <a:t>DRAFT</a:t>
            </a:r>
          </a:p>
        </p:txBody>
      </p:sp>
      <p:pic>
        <p:nvPicPr>
          <p:cNvPr id="1034" name="Picture 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113" y="6348413"/>
            <a:ext cx="1104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63" r:id="rId10"/>
    <p:sldLayoutId id="2147483664" r:id="rId11"/>
    <p:sldLayoutId id="2147483653" r:id="rId12"/>
  </p:sldLayoutIdLst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rtl="0" eaLnBrk="0" fontAlgn="base" hangingPunct="0">
        <a:spcBef>
          <a:spcPts val="900"/>
        </a:spcBef>
        <a:spcAft>
          <a:spcPct val="0"/>
        </a:spcAft>
        <a:buClr>
          <a:schemeClr val="accent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Combustion Engineering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Development Program for Process Performance Engineers – SPREAD 2016</a:t>
            </a:r>
          </a:p>
          <a:p>
            <a:r>
              <a:rPr lang="en-US" dirty="0" err="1"/>
              <a:t>Mirko</a:t>
            </a:r>
            <a:r>
              <a:rPr lang="en-US" dirty="0"/>
              <a:t> Weber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6C2EC28F-DBD7-4E8D-B482-7D0D23613AD1}" type="slidenum">
              <a:rPr lang="en-US" sz="800"/>
              <a:pPr algn="r"/>
              <a:t>10</a:t>
            </a:fld>
            <a:endParaRPr lang="en-US" sz="800"/>
          </a:p>
        </p:txBody>
      </p:sp>
      <p:sp>
        <p:nvSpPr>
          <p:cNvPr id="26628" name="Shape 238"/>
          <p:cNvSpPr>
            <a:spLocks noChangeArrowheads="1"/>
          </p:cNvSpPr>
          <p:nvPr/>
        </p:nvSpPr>
        <p:spPr bwMode="auto">
          <a:xfrm>
            <a:off x="1212850" y="1338263"/>
            <a:ext cx="8153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spcAft>
                <a:spcPts val="725"/>
              </a:spcAft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2000">
                <a:sym typeface="Arial" charset="0"/>
              </a:rPr>
              <a:t>V</a:t>
            </a:r>
            <a:r>
              <a:rPr lang="en-US" sz="2000" baseline="-25000">
                <a:sym typeface="Arial" charset="0"/>
              </a:rPr>
              <a:t>min</a:t>
            </a:r>
            <a:r>
              <a:rPr lang="en-US" sz="2000">
                <a:sym typeface="Arial" charset="0"/>
              </a:rPr>
              <a:t> =   1.87 x C  +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 </a:t>
            </a:r>
            <a:r>
              <a:rPr lang="en-US" sz="2000">
                <a:solidFill>
                  <a:srgbClr val="00CC00"/>
                </a:solidFill>
                <a:sym typeface="Arial" charset="0"/>
              </a:rPr>
              <a:t>0.8 x N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000">
                <a:sym typeface="Arial" charset="0"/>
              </a:rPr>
              <a:t>+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 </a:t>
            </a:r>
            <a:r>
              <a:rPr lang="en-US" sz="2000">
                <a:solidFill>
                  <a:srgbClr val="00CC00"/>
                </a:solidFill>
                <a:sym typeface="Arial" charset="0"/>
              </a:rPr>
              <a:t>0.79 x A</a:t>
            </a:r>
            <a:r>
              <a:rPr lang="en-US" sz="2000" baseline="-25000">
                <a:solidFill>
                  <a:srgbClr val="00CC00"/>
                </a:solidFill>
                <a:sym typeface="Arial" charset="0"/>
              </a:rPr>
              <a:t>min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000">
                <a:sym typeface="Arial" charset="0"/>
              </a:rPr>
              <a:t>+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000">
                <a:solidFill>
                  <a:srgbClr val="FF9900"/>
                </a:solidFill>
                <a:sym typeface="Arial" charset="0"/>
              </a:rPr>
              <a:t>0.7 x S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	</a:t>
            </a:r>
            <a:br>
              <a:rPr lang="en-US" sz="2000">
                <a:solidFill>
                  <a:srgbClr val="000000"/>
                </a:solidFill>
                <a:sym typeface="Arial" charset="0"/>
              </a:rPr>
            </a:br>
            <a:r>
              <a:rPr lang="en-US" sz="2000">
                <a:solidFill>
                  <a:srgbClr val="000000"/>
                </a:solidFill>
                <a:sym typeface="Arial" charset="0"/>
              </a:rPr>
              <a:t>	</a:t>
            </a:r>
            <a:r>
              <a:rPr lang="en-US" sz="2000">
                <a:sym typeface="Arial" charset="0"/>
              </a:rPr>
              <a:t>+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000">
                <a:solidFill>
                  <a:srgbClr val="0066FF"/>
                </a:solidFill>
                <a:sym typeface="Arial" charset="0"/>
              </a:rPr>
              <a:t>11.2 x H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000">
                <a:sym typeface="Arial" charset="0"/>
              </a:rPr>
              <a:t>+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000">
                <a:solidFill>
                  <a:srgbClr val="0066FF"/>
                </a:solidFill>
                <a:sym typeface="Arial" charset="0"/>
              </a:rPr>
              <a:t>1.24 x H</a:t>
            </a:r>
            <a:r>
              <a:rPr lang="en-US" sz="2000" baseline="-25000">
                <a:solidFill>
                  <a:srgbClr val="0066FF"/>
                </a:solidFill>
                <a:sym typeface="Arial" charset="0"/>
              </a:rPr>
              <a:t>2</a:t>
            </a:r>
            <a:r>
              <a:rPr lang="en-US" sz="2000">
                <a:solidFill>
                  <a:srgbClr val="0066FF"/>
                </a:solidFill>
                <a:sym typeface="Arial" charset="0"/>
              </a:rPr>
              <a:t>O</a:t>
            </a:r>
            <a:r>
              <a:rPr lang="en-US" sz="2000" baseline="-25000">
                <a:solidFill>
                  <a:srgbClr val="0066FF"/>
                </a:solidFill>
                <a:sym typeface="Arial" charset="0"/>
              </a:rPr>
              <a:t>fuel</a:t>
            </a:r>
            <a:r>
              <a:rPr lang="en-US" sz="2000">
                <a:sym typeface="Arial" charset="0"/>
              </a:rPr>
              <a:t>+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000">
                <a:solidFill>
                  <a:srgbClr val="0066FF"/>
                </a:solidFill>
                <a:sym typeface="Arial" charset="0"/>
              </a:rPr>
              <a:t>H</a:t>
            </a:r>
            <a:r>
              <a:rPr lang="en-US" sz="2000" baseline="-25000">
                <a:solidFill>
                  <a:srgbClr val="0066FF"/>
                </a:solidFill>
                <a:sym typeface="Arial" charset="0"/>
              </a:rPr>
              <a:t>2</a:t>
            </a:r>
            <a:r>
              <a:rPr lang="en-US" sz="2000">
                <a:solidFill>
                  <a:srgbClr val="0066FF"/>
                </a:solidFill>
                <a:sym typeface="Arial" charset="0"/>
              </a:rPr>
              <a:t>O</a:t>
            </a:r>
            <a:r>
              <a:rPr lang="en-US" sz="2000" baseline="-25000">
                <a:solidFill>
                  <a:srgbClr val="0066FF"/>
                </a:solidFill>
                <a:sym typeface="Arial" charset="0"/>
              </a:rPr>
              <a:t>air</a:t>
            </a:r>
            <a:r>
              <a:rPr lang="en-US" sz="20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000">
                <a:solidFill>
                  <a:srgbClr val="0066FF"/>
                </a:solidFill>
                <a:sym typeface="Arial" charset="0"/>
              </a:rPr>
              <a:t>x A</a:t>
            </a:r>
            <a:r>
              <a:rPr lang="en-US" sz="2000" baseline="-25000">
                <a:solidFill>
                  <a:srgbClr val="0066FF"/>
                </a:solidFill>
                <a:sym typeface="Arial" charset="0"/>
              </a:rPr>
              <a:t>min </a:t>
            </a:r>
            <a:r>
              <a:rPr lang="en-US" sz="2000">
                <a:sym typeface="Arial" charset="0"/>
              </a:rPr>
              <a:t>[Nm</a:t>
            </a:r>
            <a:r>
              <a:rPr lang="en-US" sz="2000" baseline="30000">
                <a:sym typeface="Arial" charset="0"/>
              </a:rPr>
              <a:t>3</a:t>
            </a:r>
            <a:r>
              <a:rPr lang="en-US" sz="2000">
                <a:sym typeface="Arial" charset="0"/>
              </a:rPr>
              <a:t>/kg</a:t>
            </a:r>
            <a:r>
              <a:rPr lang="en-US" sz="2000" baseline="-25000">
                <a:sym typeface="Arial" charset="0"/>
              </a:rPr>
              <a:t>fuel</a:t>
            </a:r>
            <a:r>
              <a:rPr lang="en-US" sz="2000">
                <a:sym typeface="Arial" charset="0"/>
              </a:rPr>
              <a:t>]</a:t>
            </a:r>
          </a:p>
        </p:txBody>
      </p:sp>
      <p:sp>
        <p:nvSpPr>
          <p:cNvPr id="26629" name="Shape 239"/>
          <p:cNvSpPr txBox="1">
            <a:spLocks noChangeArrowheads="1"/>
          </p:cNvSpPr>
          <p:nvPr/>
        </p:nvSpPr>
        <p:spPr bwMode="auto">
          <a:xfrm>
            <a:off x="1289050" y="2249488"/>
            <a:ext cx="5969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C, N, H, S, H</a:t>
            </a:r>
            <a:r>
              <a:rPr lang="en-US" sz="2000" baseline="-25000">
                <a:sym typeface="Arial" charset="0"/>
              </a:rPr>
              <a:t>2</a:t>
            </a:r>
            <a:r>
              <a:rPr lang="en-US" sz="2000">
                <a:sym typeface="Arial" charset="0"/>
              </a:rPr>
              <a:t>O must be weight fractions !</a:t>
            </a:r>
            <a:r>
              <a:rPr lang="en-US" b="1">
                <a:sym typeface="Arial" charset="0"/>
              </a:rPr>
              <a:t> </a:t>
            </a:r>
          </a:p>
        </p:txBody>
      </p:sp>
      <p:graphicFrame>
        <p:nvGraphicFramePr>
          <p:cNvPr id="38962" name="Group 50"/>
          <p:cNvGraphicFramePr>
            <a:graphicFrameLocks noGrp="1"/>
          </p:cNvGraphicFramePr>
          <p:nvPr/>
        </p:nvGraphicFramePr>
        <p:xfrm>
          <a:off x="1252538" y="3476625"/>
          <a:ext cx="7921625" cy="2390778"/>
        </p:xfrm>
        <a:graphic>
          <a:graphicData uri="http://schemas.openxmlformats.org/drawingml/2006/table">
            <a:tbl>
              <a:tblPr/>
              <a:tblGrid>
                <a:gridCol w="1109662"/>
                <a:gridCol w="4560888"/>
                <a:gridCol w="1314450"/>
                <a:gridCol w="936625"/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Comp.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Calculation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Nm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/kg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coal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%V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1.87 x 71%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1.328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0.8 x 1.5% +  0.79 x 7.21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5.709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</a:rPr>
                        <a:t>74.0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SO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0.7 x 1%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0.007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0.1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Pct val="2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11.2 x 4% + 1.24 x 0.5% + 3% x 7.21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0.671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8.7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Noto Symbol"/>
                        <a:buNone/>
                        <a:tabLst/>
                      </a:pPr>
                      <a:endParaRPr kumimoji="0" lang="de-C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7.72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67" name="Shape 241"/>
          <p:cNvSpPr>
            <a:spLocks noChangeArrowheads="1"/>
          </p:cNvSpPr>
          <p:nvPr/>
        </p:nvSpPr>
        <p:spPr bwMode="auto">
          <a:xfrm>
            <a:off x="1181100" y="2971800"/>
            <a:ext cx="4329113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2000" u="sng">
                <a:sym typeface="Arial" charset="0"/>
              </a:rPr>
              <a:t>Example (bituminous coal):</a:t>
            </a:r>
          </a:p>
        </p:txBody>
      </p:sp>
      <p:sp>
        <p:nvSpPr>
          <p:cNvPr id="26668" name="Shape 242"/>
          <p:cNvSpPr>
            <a:spLocks noChangeArrowheads="1"/>
          </p:cNvSpPr>
          <p:nvPr/>
        </p:nvSpPr>
        <p:spPr bwMode="auto">
          <a:xfrm>
            <a:off x="1208088" y="1341438"/>
            <a:ext cx="8123237" cy="1447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6669" name="Shape 243"/>
          <p:cNvSpPr txBox="1">
            <a:spLocks noChangeArrowheads="1"/>
          </p:cNvSpPr>
          <p:nvPr/>
        </p:nvSpPr>
        <p:spPr bwMode="auto">
          <a:xfrm>
            <a:off x="2365375" y="5948363"/>
            <a:ext cx="47513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V</a:t>
            </a:r>
            <a:r>
              <a:rPr lang="en-US" sz="2000" baseline="-25000">
                <a:sym typeface="Arial" charset="0"/>
              </a:rPr>
              <a:t>min,wet</a:t>
            </a:r>
            <a:r>
              <a:rPr lang="en-US" sz="2000">
                <a:sym typeface="Arial" charset="0"/>
              </a:rPr>
              <a:t> = 7.72 Nm</a:t>
            </a:r>
            <a:r>
              <a:rPr lang="en-US" sz="2000" baseline="30000">
                <a:sym typeface="Arial" charset="0"/>
              </a:rPr>
              <a:t>3</a:t>
            </a:r>
            <a:r>
              <a:rPr lang="en-US" sz="2000">
                <a:sym typeface="Arial" charset="0"/>
              </a:rPr>
              <a:t>/kg</a:t>
            </a:r>
            <a:r>
              <a:rPr lang="en-US" sz="2000" baseline="-25000">
                <a:sym typeface="Arial" charset="0"/>
              </a:rPr>
              <a:t>coal </a:t>
            </a:r>
            <a:r>
              <a:rPr lang="en-US" sz="2000">
                <a:sym typeface="Arial" charset="0"/>
              </a:rPr>
              <a:t>= 0.28 Nm</a:t>
            </a:r>
            <a:r>
              <a:rPr lang="en-US" sz="2000" baseline="30000">
                <a:sym typeface="Arial" charset="0"/>
              </a:rPr>
              <a:t>3 </a:t>
            </a:r>
            <a:r>
              <a:rPr lang="en-US" sz="2000">
                <a:sym typeface="Arial" charset="0"/>
              </a:rPr>
              <a:t>/MJ</a:t>
            </a:r>
          </a:p>
        </p:txBody>
      </p:sp>
      <p:grpSp>
        <p:nvGrpSpPr>
          <p:cNvPr id="26670" name="Shape 244"/>
          <p:cNvGrpSpPr>
            <a:grpSpLocks/>
          </p:cNvGrpSpPr>
          <p:nvPr/>
        </p:nvGrpSpPr>
        <p:grpSpPr bwMode="auto">
          <a:xfrm>
            <a:off x="100013" y="3879850"/>
            <a:ext cx="1082675" cy="1168400"/>
            <a:chOff x="306" y="2612"/>
            <a:chExt cx="682" cy="271"/>
          </a:xfrm>
        </p:grpSpPr>
        <p:sp>
          <p:nvSpPr>
            <p:cNvPr id="26673" name="Shape 245"/>
            <p:cNvSpPr>
              <a:spLocks/>
            </p:cNvSpPr>
            <p:nvPr/>
          </p:nvSpPr>
          <p:spPr bwMode="auto">
            <a:xfrm>
              <a:off x="897" y="2615"/>
              <a:ext cx="91" cy="268"/>
            </a:xfrm>
            <a:prstGeom prst="leftBrace">
              <a:avLst>
                <a:gd name="adj1" fmla="val 6575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olidFill>
                  <a:srgbClr val="000000"/>
                </a:solidFill>
                <a:sym typeface="Arial" charset="0"/>
              </a:endParaRPr>
            </a:p>
          </p:txBody>
        </p:sp>
        <p:sp>
          <p:nvSpPr>
            <p:cNvPr id="26674" name="Shape 246"/>
            <p:cNvSpPr txBox="1">
              <a:spLocks noChangeArrowheads="1"/>
            </p:cNvSpPr>
            <p:nvPr/>
          </p:nvSpPr>
          <p:spPr bwMode="auto">
            <a:xfrm>
              <a:off x="306" y="2612"/>
              <a:ext cx="5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b="1">
                  <a:sym typeface="Arial" charset="0"/>
                </a:rPr>
                <a:t>V</a:t>
              </a:r>
              <a:r>
                <a:rPr lang="en-US" b="1" baseline="-25000">
                  <a:sym typeface="Arial" charset="0"/>
                </a:rPr>
                <a:t>min,dry</a:t>
              </a:r>
            </a:p>
          </p:txBody>
        </p:sp>
      </p:grpSp>
      <p:sp>
        <p:nvSpPr>
          <p:cNvPr id="26671" name="Shape 247"/>
          <p:cNvSpPr txBox="1">
            <a:spLocks noChangeArrowheads="1"/>
          </p:cNvSpPr>
          <p:nvPr/>
        </p:nvSpPr>
        <p:spPr bwMode="auto">
          <a:xfrm>
            <a:off x="8205788" y="536575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>
                <a:sym typeface="Arial" charset="0"/>
              </a:rPr>
              <a:t>Gasflow Calculations</a:t>
            </a:r>
          </a:p>
        </p:txBody>
      </p:sp>
      <p:sp>
        <p:nvSpPr>
          <p:cNvPr id="26672" name="Shape 248"/>
          <p:cNvSpPr txBox="1">
            <a:spLocks noChangeArrowheads="1"/>
          </p:cNvSpPr>
          <p:nvPr/>
        </p:nvSpPr>
        <p:spPr bwMode="auto">
          <a:xfrm>
            <a:off x="474663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What is V</a:t>
            </a:r>
            <a:r>
              <a:rPr lang="en-US" sz="2400" b="1" baseline="-25000">
                <a:sym typeface="Arial" charset="0"/>
              </a:rPr>
              <a:t>min</a:t>
            </a:r>
            <a:r>
              <a:rPr lang="en-US" sz="2400" b="1">
                <a:sym typeface="Arial" charset="0"/>
              </a:rPr>
              <a:t> for the combustion of 1kg fuel?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9DE249F3-EEDB-43E8-8E96-E155570BE769}" type="slidenum">
              <a:rPr lang="en-US" sz="800"/>
              <a:pPr algn="r"/>
              <a:t>11</a:t>
            </a:fld>
            <a:endParaRPr lang="en-US" sz="800"/>
          </a:p>
        </p:txBody>
      </p:sp>
      <p:sp>
        <p:nvSpPr>
          <p:cNvPr id="27652" name="Shape 256"/>
          <p:cNvSpPr>
            <a:spLocks noChangeArrowheads="1"/>
          </p:cNvSpPr>
          <p:nvPr/>
        </p:nvSpPr>
        <p:spPr bwMode="auto">
          <a:xfrm>
            <a:off x="1857375" y="2133600"/>
            <a:ext cx="3509963" cy="914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 sz="2000">
              <a:sym typeface="Arial" charset="0"/>
            </a:endParaRPr>
          </a:p>
        </p:txBody>
      </p:sp>
      <p:sp>
        <p:nvSpPr>
          <p:cNvPr id="27653" name="Shape 257"/>
          <p:cNvSpPr>
            <a:spLocks noChangeArrowheads="1"/>
          </p:cNvSpPr>
          <p:nvPr/>
        </p:nvSpPr>
        <p:spPr bwMode="auto">
          <a:xfrm>
            <a:off x="560388" y="1368425"/>
            <a:ext cx="5178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Minimum combustion air A</a:t>
            </a:r>
            <a:r>
              <a:rPr lang="en-US" sz="2000" b="1" baseline="-25000">
                <a:sym typeface="Arial" charset="0"/>
              </a:rPr>
              <a:t>min</a:t>
            </a:r>
          </a:p>
        </p:txBody>
      </p:sp>
      <p:sp>
        <p:nvSpPr>
          <p:cNvPr id="27654" name="Shape 258"/>
          <p:cNvSpPr>
            <a:spLocks noChangeArrowheads="1"/>
          </p:cNvSpPr>
          <p:nvPr/>
        </p:nvSpPr>
        <p:spPr bwMode="auto">
          <a:xfrm>
            <a:off x="2160588" y="2328863"/>
            <a:ext cx="29194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A</a:t>
            </a:r>
            <a:r>
              <a:rPr lang="en-US" sz="2000" b="1" baseline="-25000">
                <a:sym typeface="Arial" charset="0"/>
              </a:rPr>
              <a:t>min</a:t>
            </a:r>
            <a:r>
              <a:rPr lang="en-US" sz="2000" b="1">
                <a:sym typeface="Arial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sym typeface="Arial" charset="0"/>
              </a:rPr>
              <a:t>≈ 0.26 Nm3/MJ</a:t>
            </a:r>
          </a:p>
        </p:txBody>
      </p:sp>
      <p:sp>
        <p:nvSpPr>
          <p:cNvPr id="27655" name="Shape 259"/>
          <p:cNvSpPr>
            <a:spLocks noChangeArrowheads="1"/>
          </p:cNvSpPr>
          <p:nvPr/>
        </p:nvSpPr>
        <p:spPr bwMode="auto">
          <a:xfrm>
            <a:off x="560388" y="3211513"/>
            <a:ext cx="466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Minimum exhaust gas V</a:t>
            </a:r>
            <a:r>
              <a:rPr lang="en-US" sz="2000" b="1" baseline="-25000">
                <a:sym typeface="Arial" charset="0"/>
              </a:rPr>
              <a:t>min</a:t>
            </a:r>
          </a:p>
        </p:txBody>
      </p:sp>
      <p:sp>
        <p:nvSpPr>
          <p:cNvPr id="27656" name="Shape 260"/>
          <p:cNvSpPr>
            <a:spLocks noChangeArrowheads="1"/>
          </p:cNvSpPr>
          <p:nvPr/>
        </p:nvSpPr>
        <p:spPr bwMode="auto">
          <a:xfrm>
            <a:off x="1855788" y="3883025"/>
            <a:ext cx="4784725" cy="914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 sz="2000">
              <a:sym typeface="Arial" charset="0"/>
            </a:endParaRPr>
          </a:p>
        </p:txBody>
      </p:sp>
      <p:sp>
        <p:nvSpPr>
          <p:cNvPr id="27657" name="Shape 261"/>
          <p:cNvSpPr>
            <a:spLocks noChangeArrowheads="1"/>
          </p:cNvSpPr>
          <p:nvPr/>
        </p:nvSpPr>
        <p:spPr bwMode="auto">
          <a:xfrm>
            <a:off x="2246313" y="4081463"/>
            <a:ext cx="4105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V</a:t>
            </a:r>
            <a:r>
              <a:rPr lang="en-US" sz="2000" b="1" baseline="-25000">
                <a:sym typeface="Arial" charset="0"/>
              </a:rPr>
              <a:t>min,wet</a:t>
            </a:r>
            <a:r>
              <a:rPr lang="en-US" sz="2000" b="1">
                <a:sym typeface="Arial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sym typeface="Arial" charset="0"/>
              </a:rPr>
              <a:t>≈ 0.28 Nm3/MJ (wet)</a:t>
            </a:r>
          </a:p>
        </p:txBody>
      </p:sp>
      <p:sp>
        <p:nvSpPr>
          <p:cNvPr id="27658" name="Shape 262"/>
          <p:cNvSpPr>
            <a:spLocks noChangeArrowheads="1"/>
          </p:cNvSpPr>
          <p:nvPr/>
        </p:nvSpPr>
        <p:spPr bwMode="auto">
          <a:xfrm>
            <a:off x="1855788" y="5026025"/>
            <a:ext cx="4784725" cy="914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 sz="2000">
              <a:sym typeface="Arial" charset="0"/>
            </a:endParaRPr>
          </a:p>
        </p:txBody>
      </p:sp>
      <p:sp>
        <p:nvSpPr>
          <p:cNvPr id="27659" name="Shape 263"/>
          <p:cNvSpPr>
            <a:spLocks noChangeArrowheads="1"/>
          </p:cNvSpPr>
          <p:nvPr/>
        </p:nvSpPr>
        <p:spPr bwMode="auto">
          <a:xfrm>
            <a:off x="2246313" y="5224463"/>
            <a:ext cx="4048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V</a:t>
            </a:r>
            <a:r>
              <a:rPr lang="en-US" sz="2000" b="1" baseline="-25000">
                <a:sym typeface="Arial" charset="0"/>
              </a:rPr>
              <a:t>min,dry</a:t>
            </a:r>
            <a:r>
              <a:rPr lang="en-US" sz="2000" b="1">
                <a:sym typeface="Arial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sym typeface="Arial" charset="0"/>
              </a:rPr>
              <a:t>≈ 0.25 Nm</a:t>
            </a:r>
            <a:r>
              <a:rPr lang="en-US" sz="2000" b="1" baseline="30000">
                <a:solidFill>
                  <a:schemeClr val="accent2"/>
                </a:solidFill>
                <a:sym typeface="Arial" charset="0"/>
              </a:rPr>
              <a:t>3</a:t>
            </a:r>
            <a:r>
              <a:rPr lang="en-US" sz="2000" b="1">
                <a:solidFill>
                  <a:schemeClr val="accent2"/>
                </a:solidFill>
                <a:sym typeface="Arial" charset="0"/>
              </a:rPr>
              <a:t>/MJ (dry)</a:t>
            </a:r>
          </a:p>
        </p:txBody>
      </p:sp>
      <p:sp>
        <p:nvSpPr>
          <p:cNvPr id="27660" name="Shape 264"/>
          <p:cNvSpPr txBox="1">
            <a:spLocks noChangeArrowheads="1"/>
          </p:cNvSpPr>
          <p:nvPr/>
        </p:nvSpPr>
        <p:spPr bwMode="auto">
          <a:xfrm>
            <a:off x="8140700" y="490538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>
                <a:sym typeface="Arial" charset="0"/>
              </a:rPr>
              <a:t>Gasflow Calculations</a:t>
            </a:r>
          </a:p>
        </p:txBody>
      </p:sp>
      <p:sp>
        <p:nvSpPr>
          <p:cNvPr id="27661" name="Shape 265"/>
          <p:cNvSpPr txBox="1">
            <a:spLocks noChangeArrowheads="1"/>
          </p:cNvSpPr>
          <p:nvPr/>
        </p:nvSpPr>
        <p:spPr bwMode="auto">
          <a:xfrm>
            <a:off x="4460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Approximate values for A</a:t>
            </a:r>
            <a:r>
              <a:rPr lang="en-US" sz="2400" b="1" baseline="-25000">
                <a:sym typeface="Arial" charset="0"/>
              </a:rPr>
              <a:t>min</a:t>
            </a:r>
            <a:r>
              <a:rPr lang="en-US" sz="2400" b="1">
                <a:sym typeface="Arial" charset="0"/>
              </a:rPr>
              <a:t> and V</a:t>
            </a:r>
            <a:r>
              <a:rPr lang="en-US" sz="2400" b="1" baseline="-25000">
                <a:sym typeface="Arial" charset="0"/>
              </a:rPr>
              <a:t>min</a:t>
            </a:r>
            <a:r>
              <a:rPr lang="en-US" sz="2400" b="1">
                <a:sym typeface="Arial" charset="0"/>
              </a:rPr>
              <a:t> can be used</a:t>
            </a:r>
            <a:br>
              <a:rPr lang="en-US" sz="2400" b="1">
                <a:sym typeface="Arial" charset="0"/>
              </a:rPr>
            </a:br>
            <a:r>
              <a:rPr lang="en-US" sz="2400" b="1">
                <a:sym typeface="Arial" charset="0"/>
              </a:rPr>
              <a:t>for gas flow 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7B85C09-CC3E-4960-8209-A397473BEC8D}" type="slidenum">
              <a:rPr lang="en-US" sz="800"/>
              <a:pPr algn="r"/>
              <a:t>12</a:t>
            </a:fld>
            <a:endParaRPr lang="en-US" sz="800"/>
          </a:p>
        </p:txBody>
      </p:sp>
      <p:sp>
        <p:nvSpPr>
          <p:cNvPr id="28677" name="Shape 273"/>
          <p:cNvSpPr>
            <a:spLocks noChangeArrowheads="1"/>
          </p:cNvSpPr>
          <p:nvPr/>
        </p:nvSpPr>
        <p:spPr bwMode="auto">
          <a:xfrm>
            <a:off x="488950" y="1411288"/>
            <a:ext cx="8077200" cy="41910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>
              <a:sym typeface="Arial" charset="0"/>
            </a:endParaRPr>
          </a:p>
        </p:txBody>
      </p:sp>
      <p:sp>
        <p:nvSpPr>
          <p:cNvPr id="28678" name="Shape 274"/>
          <p:cNvSpPr>
            <a:spLocks noChangeArrowheads="1"/>
          </p:cNvSpPr>
          <p:nvPr/>
        </p:nvSpPr>
        <p:spPr bwMode="auto">
          <a:xfrm>
            <a:off x="488950" y="1624013"/>
            <a:ext cx="5943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Fuel</a:t>
            </a:r>
            <a:r>
              <a:rPr lang="en-US" sz="2000">
                <a:sym typeface="Arial" charset="0"/>
              </a:rPr>
              <a:t>			 		 	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de-CH" sz="2000">
              <a:sym typeface="Arial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Anthracite, Petcoke       	at 1% humidity	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Bituminous coal       	at 1...2% humidity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Lignite (high humidity)	at 10% humidity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Wood / Peat	    	at 10...15% humidity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Light oil	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Heavy oil (bunker C)				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Tar						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Waste tires (rubber)				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Natural gas (high CH</a:t>
            </a:r>
            <a:r>
              <a:rPr lang="en-US" sz="2000" baseline="-25000">
                <a:sym typeface="Arial" charset="0"/>
              </a:rPr>
              <a:t>4</a:t>
            </a:r>
            <a:r>
              <a:rPr lang="en-US" sz="2000">
                <a:sym typeface="Arial" charset="0"/>
              </a:rPr>
              <a:t> content)		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Natural gas (approx. 24% C</a:t>
            </a:r>
            <a:r>
              <a:rPr lang="en-US" sz="2000" baseline="-25000">
                <a:sym typeface="Arial" charset="0"/>
              </a:rPr>
              <a:t>2</a:t>
            </a:r>
            <a:r>
              <a:rPr lang="en-US" sz="2000">
                <a:sym typeface="Arial" charset="0"/>
              </a:rPr>
              <a:t>H</a:t>
            </a:r>
            <a:r>
              <a:rPr lang="en-US" sz="2000" baseline="-25000">
                <a:sym typeface="Arial" charset="0"/>
              </a:rPr>
              <a:t>6</a:t>
            </a:r>
            <a:r>
              <a:rPr lang="en-US" sz="2000">
                <a:sym typeface="Arial" charset="0"/>
              </a:rPr>
              <a:t>)		</a:t>
            </a:r>
          </a:p>
        </p:txBody>
      </p:sp>
      <p:sp>
        <p:nvSpPr>
          <p:cNvPr id="28679" name="Shape 275"/>
          <p:cNvSpPr>
            <a:spLocks noChangeArrowheads="1"/>
          </p:cNvSpPr>
          <p:nvPr/>
        </p:nvSpPr>
        <p:spPr bwMode="auto">
          <a:xfrm>
            <a:off x="5395913" y="1411288"/>
            <a:ext cx="1544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A</a:t>
            </a:r>
            <a:r>
              <a:rPr lang="en-US" sz="2000" b="1" baseline="-25000">
                <a:sym typeface="Arial" charset="0"/>
              </a:rPr>
              <a:t>min</a:t>
            </a:r>
            <a:r>
              <a:rPr lang="en-US" sz="2000" b="1">
                <a:sym typeface="Arial" charset="0"/>
              </a:rPr>
              <a:t>-Factor</a:t>
            </a:r>
          </a:p>
        </p:txBody>
      </p:sp>
      <p:sp>
        <p:nvSpPr>
          <p:cNvPr id="28680" name="Shape 276"/>
          <p:cNvSpPr>
            <a:spLocks noChangeArrowheads="1"/>
          </p:cNvSpPr>
          <p:nvPr/>
        </p:nvSpPr>
        <p:spPr bwMode="auto">
          <a:xfrm>
            <a:off x="7058025" y="1411288"/>
            <a:ext cx="1530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V</a:t>
            </a:r>
            <a:r>
              <a:rPr lang="en-US" sz="2000" b="1" baseline="-25000">
                <a:sym typeface="Arial" charset="0"/>
              </a:rPr>
              <a:t>min</a:t>
            </a:r>
            <a:r>
              <a:rPr lang="en-US" sz="2000" b="1">
                <a:sym typeface="Arial" charset="0"/>
              </a:rPr>
              <a:t>-Factor</a:t>
            </a:r>
          </a:p>
        </p:txBody>
      </p:sp>
      <p:sp>
        <p:nvSpPr>
          <p:cNvPr id="28681" name="Shape 277"/>
          <p:cNvSpPr>
            <a:spLocks noChangeArrowheads="1"/>
          </p:cNvSpPr>
          <p:nvPr/>
        </p:nvSpPr>
        <p:spPr bwMode="auto">
          <a:xfrm>
            <a:off x="7188200" y="1792288"/>
            <a:ext cx="1260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(Nm</a:t>
            </a:r>
            <a:r>
              <a:rPr lang="en-US" sz="2000" baseline="30000">
                <a:sym typeface="Arial" charset="0"/>
              </a:rPr>
              <a:t>3</a:t>
            </a:r>
            <a:r>
              <a:rPr lang="en-US" sz="2000">
                <a:sym typeface="Arial" charset="0"/>
              </a:rPr>
              <a:t>/MJ)</a:t>
            </a:r>
          </a:p>
        </p:txBody>
      </p:sp>
      <p:sp>
        <p:nvSpPr>
          <p:cNvPr id="28682" name="Shape 278"/>
          <p:cNvSpPr>
            <a:spLocks noChangeArrowheads="1"/>
          </p:cNvSpPr>
          <p:nvPr/>
        </p:nvSpPr>
        <p:spPr bwMode="auto">
          <a:xfrm>
            <a:off x="5534025" y="1792288"/>
            <a:ext cx="1260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(Nm</a:t>
            </a:r>
            <a:r>
              <a:rPr lang="en-US" sz="2000" baseline="30000">
                <a:sym typeface="Arial" charset="0"/>
              </a:rPr>
              <a:t>3</a:t>
            </a:r>
            <a:r>
              <a:rPr lang="en-US" sz="2000">
                <a:sym typeface="Arial" charset="0"/>
              </a:rPr>
              <a:t>/MJ)</a:t>
            </a:r>
          </a:p>
        </p:txBody>
      </p:sp>
      <p:sp>
        <p:nvSpPr>
          <p:cNvPr id="28683" name="Shape 279"/>
          <p:cNvSpPr>
            <a:spLocks noChangeArrowheads="1"/>
          </p:cNvSpPr>
          <p:nvPr/>
        </p:nvSpPr>
        <p:spPr bwMode="auto">
          <a:xfrm>
            <a:off x="5822950" y="1928813"/>
            <a:ext cx="26670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 sz="2000" b="1">
              <a:sym typeface="Arial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0.26		0.27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0.26		0.28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0.26	      	0.29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0.26		</a:t>
            </a:r>
            <a:r>
              <a:rPr lang="en-US" sz="2000" b="1">
                <a:solidFill>
                  <a:schemeClr val="accent2"/>
                </a:solidFill>
                <a:sym typeface="Arial" charset="0"/>
              </a:rPr>
              <a:t>0.30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0.26		0.29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0.26		0.28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0.26		0.28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0.26		0.27</a:t>
            </a:r>
          </a:p>
          <a:p>
            <a:pPr>
              <a:buClr>
                <a:srgbClr val="FF3300"/>
              </a:buClr>
              <a:buSzPct val="25000"/>
              <a:buFont typeface="Arial" charset="0"/>
              <a:buNone/>
            </a:pPr>
            <a:r>
              <a:rPr lang="en-US" sz="2000" b="1">
                <a:solidFill>
                  <a:schemeClr val="accent2"/>
                </a:solidFill>
                <a:sym typeface="Arial" charset="0"/>
              </a:rPr>
              <a:t>0.27</a:t>
            </a:r>
            <a:r>
              <a:rPr lang="en-US" sz="2000" b="1">
                <a:sym typeface="Arial" charset="0"/>
              </a:rPr>
              <a:t>		</a:t>
            </a:r>
            <a:r>
              <a:rPr lang="en-US" sz="2000" b="1">
                <a:solidFill>
                  <a:schemeClr val="accent2"/>
                </a:solidFill>
                <a:sym typeface="Arial" charset="0"/>
              </a:rPr>
              <a:t>0.30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0.26		</a:t>
            </a:r>
            <a:r>
              <a:rPr lang="en-US" sz="2000" b="1">
                <a:solidFill>
                  <a:schemeClr val="accent2"/>
                </a:solidFill>
                <a:sym typeface="Arial" charset="0"/>
              </a:rPr>
              <a:t>0.30</a:t>
            </a:r>
          </a:p>
        </p:txBody>
      </p:sp>
      <p:sp>
        <p:nvSpPr>
          <p:cNvPr id="28684" name="Shape 280"/>
          <p:cNvSpPr txBox="1">
            <a:spLocks noChangeArrowheads="1"/>
          </p:cNvSpPr>
          <p:nvPr/>
        </p:nvSpPr>
        <p:spPr bwMode="auto">
          <a:xfrm>
            <a:off x="8166100" y="461963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28685" name="Shape 281"/>
          <p:cNvSpPr txBox="1">
            <a:spLocks noChangeArrowheads="1"/>
          </p:cNvSpPr>
          <p:nvPr/>
        </p:nvSpPr>
        <p:spPr bwMode="auto">
          <a:xfrm>
            <a:off x="488950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Approximate values (for A</a:t>
            </a:r>
            <a:r>
              <a:rPr lang="en-US" sz="2400" b="1" baseline="-25000">
                <a:sym typeface="Arial" charset="0"/>
              </a:rPr>
              <a:t>min</a:t>
            </a:r>
            <a:r>
              <a:rPr lang="en-US" sz="2400" b="1">
                <a:sym typeface="Arial" charset="0"/>
              </a:rPr>
              <a:t> &amp; V</a:t>
            </a:r>
            <a:r>
              <a:rPr lang="en-US" sz="2400" b="1" baseline="-25000">
                <a:sym typeface="Arial" charset="0"/>
              </a:rPr>
              <a:t>min</a:t>
            </a:r>
            <a:r>
              <a:rPr lang="en-US" sz="2400" b="1">
                <a:sym typeface="Arial" charset="0"/>
              </a:rPr>
              <a:t>) fit well</a:t>
            </a:r>
            <a:br>
              <a:rPr lang="en-US" sz="2400" b="1">
                <a:sym typeface="Arial" charset="0"/>
              </a:rPr>
            </a:br>
            <a:r>
              <a:rPr lang="en-US" sz="2400" b="1">
                <a:sym typeface="Arial" charset="0"/>
              </a:rPr>
              <a:t>for most type of fuels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E73388B-D109-4EA5-AF0A-E55ACFD0DF6F}" type="slidenum">
              <a:rPr lang="en-US" sz="800"/>
              <a:pPr algn="r"/>
              <a:t>13</a:t>
            </a:fld>
            <a:endParaRPr lang="en-US" sz="800"/>
          </a:p>
        </p:txBody>
      </p:sp>
      <p:pic>
        <p:nvPicPr>
          <p:cNvPr id="29701" name="Shape 289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3" y="1676400"/>
            <a:ext cx="39893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Shape 290"/>
          <p:cNvSpPr txBox="1">
            <a:spLocks noChangeArrowheads="1"/>
          </p:cNvSpPr>
          <p:nvPr/>
        </p:nvSpPr>
        <p:spPr bwMode="auto">
          <a:xfrm>
            <a:off x="2432050" y="1603375"/>
            <a:ext cx="9207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chemeClr val="accent2"/>
              </a:buClr>
              <a:buSzPct val="25000"/>
              <a:buFont typeface="Arial Black" pitchFamily="34" charset="0"/>
              <a:buNone/>
            </a:pPr>
            <a:r>
              <a:rPr lang="en-US" sz="2800" b="1">
                <a:solidFill>
                  <a:srgbClr val="006982"/>
                </a:solidFill>
                <a:latin typeface="Arial Black" pitchFamily="34" charset="0"/>
                <a:sym typeface="Arial Black" pitchFamily="34" charset="0"/>
              </a:rPr>
              <a:t>CO</a:t>
            </a:r>
            <a:r>
              <a:rPr lang="en-US" sz="2800" b="1" baseline="-25000">
                <a:solidFill>
                  <a:srgbClr val="006982"/>
                </a:solidFill>
                <a:latin typeface="Arial Black" pitchFamily="34" charset="0"/>
                <a:sym typeface="Arial Black" pitchFamily="34" charset="0"/>
              </a:rPr>
              <a:t>2</a:t>
            </a:r>
          </a:p>
        </p:txBody>
      </p:sp>
      <p:sp>
        <p:nvSpPr>
          <p:cNvPr id="29703" name="Shape 291"/>
          <p:cNvSpPr txBox="1">
            <a:spLocks noChangeArrowheads="1"/>
          </p:cNvSpPr>
          <p:nvPr/>
        </p:nvSpPr>
        <p:spPr bwMode="auto">
          <a:xfrm>
            <a:off x="3559175" y="1835150"/>
            <a:ext cx="9413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chemeClr val="accent2"/>
              </a:buClr>
              <a:buSzPct val="25000"/>
              <a:buFont typeface="Arial Black" pitchFamily="34" charset="0"/>
              <a:buNone/>
            </a:pPr>
            <a:r>
              <a:rPr lang="en-US" sz="2800" b="1">
                <a:solidFill>
                  <a:srgbClr val="006982"/>
                </a:solidFill>
                <a:latin typeface="Arial Black" pitchFamily="34" charset="0"/>
                <a:sym typeface="Arial Black" pitchFamily="34" charset="0"/>
              </a:rPr>
              <a:t>H</a:t>
            </a:r>
            <a:r>
              <a:rPr lang="en-US" sz="2800" b="1" baseline="-25000">
                <a:solidFill>
                  <a:srgbClr val="006982"/>
                </a:solidFill>
                <a:latin typeface="Arial Black" pitchFamily="34" charset="0"/>
                <a:sym typeface="Arial Black" pitchFamily="34" charset="0"/>
              </a:rPr>
              <a:t>2</a:t>
            </a:r>
            <a:r>
              <a:rPr lang="en-US" sz="2800" b="1">
                <a:solidFill>
                  <a:srgbClr val="006982"/>
                </a:solidFill>
                <a:latin typeface="Arial Black" pitchFamily="34" charset="0"/>
                <a:sym typeface="Arial Black" pitchFamily="34" charset="0"/>
              </a:rPr>
              <a:t>O</a:t>
            </a:r>
          </a:p>
        </p:txBody>
      </p:sp>
      <p:sp>
        <p:nvSpPr>
          <p:cNvPr id="29704" name="Shape 292"/>
          <p:cNvSpPr txBox="1">
            <a:spLocks noChangeArrowheads="1"/>
          </p:cNvSpPr>
          <p:nvPr/>
        </p:nvSpPr>
        <p:spPr bwMode="auto">
          <a:xfrm>
            <a:off x="5049838" y="5373688"/>
            <a:ext cx="43402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0000"/>
              </a:buClr>
              <a:buSzPct val="25000"/>
              <a:buFont typeface="Arial" charset="0"/>
              <a:buNone/>
            </a:pPr>
            <a:r>
              <a:rPr lang="en-US" sz="2000" b="1" dirty="0">
                <a:solidFill>
                  <a:schemeClr val="accent2"/>
                </a:solidFill>
                <a:sym typeface="Arial" charset="0"/>
              </a:rPr>
              <a:t>These factors apply for a dry </a:t>
            </a:r>
            <a:r>
              <a:rPr lang="en-US" sz="2000" b="1" dirty="0" smtClean="0">
                <a:solidFill>
                  <a:schemeClr val="accent2"/>
                </a:solidFill>
                <a:sym typeface="Arial" charset="0"/>
              </a:rPr>
              <a:t>kiln!</a:t>
            </a:r>
            <a:endParaRPr lang="en-US" sz="2000" b="1" dirty="0">
              <a:solidFill>
                <a:schemeClr val="accent2"/>
              </a:solidFill>
              <a:sym typeface="Arial" charset="0"/>
            </a:endParaRPr>
          </a:p>
        </p:txBody>
      </p:sp>
      <p:sp>
        <p:nvSpPr>
          <p:cNvPr id="29705" name="Shape 293"/>
          <p:cNvSpPr>
            <a:spLocks noChangeArrowheads="1"/>
          </p:cNvSpPr>
          <p:nvPr/>
        </p:nvSpPr>
        <p:spPr bwMode="auto">
          <a:xfrm>
            <a:off x="5049838" y="4019550"/>
            <a:ext cx="4125912" cy="7032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>
              <a:sym typeface="Arial" charset="0"/>
            </a:endParaRPr>
          </a:p>
        </p:txBody>
      </p:sp>
      <p:sp>
        <p:nvSpPr>
          <p:cNvPr id="29706" name="Shape 294"/>
          <p:cNvSpPr>
            <a:spLocks noChangeArrowheads="1"/>
          </p:cNvSpPr>
          <p:nvPr/>
        </p:nvSpPr>
        <p:spPr bwMode="auto">
          <a:xfrm>
            <a:off x="5168900" y="4092575"/>
            <a:ext cx="430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H</a:t>
            </a:r>
            <a:r>
              <a:rPr lang="en-US" sz="2400" b="1" baseline="-25000">
                <a:sym typeface="Arial" charset="0"/>
              </a:rPr>
              <a:t>2</a:t>
            </a:r>
            <a:r>
              <a:rPr lang="en-US" sz="2400" b="1">
                <a:sym typeface="Arial" charset="0"/>
              </a:rPr>
              <a:t>O</a:t>
            </a:r>
            <a:r>
              <a:rPr lang="en-US" sz="2400" b="1" baseline="-25000">
                <a:sym typeface="Arial" charset="0"/>
              </a:rPr>
              <a:t>vapor</a:t>
            </a:r>
            <a:r>
              <a:rPr lang="en-US" sz="2400" b="1">
                <a:sym typeface="Arial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Arial" charset="0"/>
              </a:rPr>
              <a:t>≈ 0.01 Nm</a:t>
            </a:r>
            <a:r>
              <a:rPr lang="en-US" sz="2400" b="1" baseline="30000">
                <a:solidFill>
                  <a:schemeClr val="accent2"/>
                </a:solidFill>
                <a:sym typeface="Arial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sym typeface="Arial" charset="0"/>
              </a:rPr>
              <a:t>/kg</a:t>
            </a:r>
            <a:r>
              <a:rPr lang="en-US" sz="2400" b="1" baseline="-25000">
                <a:solidFill>
                  <a:schemeClr val="accent2"/>
                </a:solidFill>
                <a:sym typeface="Arial" charset="0"/>
              </a:rPr>
              <a:t>cli</a:t>
            </a:r>
            <a:r>
              <a:rPr lang="en-US" sz="2400" b="1" baseline="-25000">
                <a:sym typeface="Arial" charset="0"/>
              </a:rPr>
              <a:t> </a:t>
            </a:r>
          </a:p>
        </p:txBody>
      </p:sp>
      <p:sp>
        <p:nvSpPr>
          <p:cNvPr id="29707" name="Shape 295"/>
          <p:cNvSpPr>
            <a:spLocks noChangeArrowheads="1"/>
          </p:cNvSpPr>
          <p:nvPr/>
        </p:nvSpPr>
        <p:spPr bwMode="auto">
          <a:xfrm>
            <a:off x="5049838" y="2465388"/>
            <a:ext cx="4133850" cy="6953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>
              <a:sym typeface="Arial" charset="0"/>
            </a:endParaRPr>
          </a:p>
        </p:txBody>
      </p:sp>
      <p:sp>
        <p:nvSpPr>
          <p:cNvPr id="29708" name="Shape 296"/>
          <p:cNvSpPr>
            <a:spLocks noChangeArrowheads="1"/>
          </p:cNvSpPr>
          <p:nvPr/>
        </p:nvSpPr>
        <p:spPr bwMode="auto">
          <a:xfrm>
            <a:off x="5129213" y="2554288"/>
            <a:ext cx="4117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CO</a:t>
            </a:r>
            <a:r>
              <a:rPr lang="en-US" sz="2400" b="1" baseline="-25000">
                <a:sym typeface="Arial" charset="0"/>
              </a:rPr>
              <a:t>2,raw meal </a:t>
            </a:r>
            <a:r>
              <a:rPr lang="en-US" sz="2400" b="1">
                <a:solidFill>
                  <a:schemeClr val="accent2"/>
                </a:solidFill>
                <a:sym typeface="Arial" charset="0"/>
              </a:rPr>
              <a:t>≈ 0.27 Nm</a:t>
            </a:r>
            <a:r>
              <a:rPr lang="en-US" sz="2400" b="1" baseline="30000">
                <a:solidFill>
                  <a:schemeClr val="accent2"/>
                </a:solidFill>
                <a:sym typeface="Arial" charset="0"/>
              </a:rPr>
              <a:t>3</a:t>
            </a:r>
            <a:r>
              <a:rPr lang="en-US" sz="2400" b="1">
                <a:solidFill>
                  <a:schemeClr val="accent2"/>
                </a:solidFill>
                <a:sym typeface="Arial" charset="0"/>
              </a:rPr>
              <a:t>/kg</a:t>
            </a:r>
            <a:r>
              <a:rPr lang="en-US" sz="2400" b="1" baseline="-25000">
                <a:solidFill>
                  <a:schemeClr val="accent2"/>
                </a:solidFill>
                <a:sym typeface="Arial" charset="0"/>
              </a:rPr>
              <a:t>cli</a:t>
            </a:r>
            <a:r>
              <a:rPr lang="en-US" sz="2400" b="1" baseline="-25000">
                <a:sym typeface="Arial" charset="0"/>
              </a:rPr>
              <a:t> </a:t>
            </a:r>
          </a:p>
        </p:txBody>
      </p:sp>
      <p:sp>
        <p:nvSpPr>
          <p:cNvPr id="29709" name="Shape 297"/>
          <p:cNvSpPr>
            <a:spLocks noChangeArrowheads="1"/>
          </p:cNvSpPr>
          <p:nvPr/>
        </p:nvSpPr>
        <p:spPr bwMode="auto">
          <a:xfrm>
            <a:off x="5049838" y="3114675"/>
            <a:ext cx="4313237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→ from raw meal decarbonization</a:t>
            </a:r>
          </a:p>
        </p:txBody>
      </p:sp>
      <p:sp>
        <p:nvSpPr>
          <p:cNvPr id="29710" name="Shape 298"/>
          <p:cNvSpPr>
            <a:spLocks noChangeArrowheads="1"/>
          </p:cNvSpPr>
          <p:nvPr/>
        </p:nvSpPr>
        <p:spPr bwMode="auto">
          <a:xfrm>
            <a:off x="5049838" y="4649788"/>
            <a:ext cx="4352925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→ from hydrated water in raw meal</a:t>
            </a:r>
          </a:p>
        </p:txBody>
      </p:sp>
      <p:sp>
        <p:nvSpPr>
          <p:cNvPr id="29711" name="Shape 299"/>
          <p:cNvSpPr>
            <a:spLocks noChangeArrowheads="1"/>
          </p:cNvSpPr>
          <p:nvPr/>
        </p:nvSpPr>
        <p:spPr bwMode="auto">
          <a:xfrm>
            <a:off x="5049838" y="1360438"/>
            <a:ext cx="441325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 dirty="0">
                <a:sym typeface="Arial" charset="0"/>
              </a:rPr>
              <a:t>Approximate factors for exhaust gas contribution from raw meal</a:t>
            </a:r>
          </a:p>
        </p:txBody>
      </p:sp>
      <p:sp>
        <p:nvSpPr>
          <p:cNvPr id="29712" name="Shape 300"/>
          <p:cNvSpPr>
            <a:spLocks noChangeArrowheads="1"/>
          </p:cNvSpPr>
          <p:nvPr/>
        </p:nvSpPr>
        <p:spPr bwMode="auto">
          <a:xfrm>
            <a:off x="4376738" y="5373688"/>
            <a:ext cx="487362" cy="738187"/>
          </a:xfrm>
          <a:prstGeom prst="rightArrow">
            <a:avLst>
              <a:gd name="adj1" fmla="val 49861"/>
              <a:gd name="adj2" fmla="val 39741"/>
            </a:avLst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de-CH">
              <a:sym typeface="Arial" charset="0"/>
            </a:endParaRPr>
          </a:p>
        </p:txBody>
      </p:sp>
      <p:sp>
        <p:nvSpPr>
          <p:cNvPr id="29713" name="Shape 301"/>
          <p:cNvSpPr txBox="1">
            <a:spLocks noChangeArrowheads="1"/>
          </p:cNvSpPr>
          <p:nvPr/>
        </p:nvSpPr>
        <p:spPr bwMode="auto">
          <a:xfrm>
            <a:off x="8194675" y="460375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29714" name="Shape 302"/>
          <p:cNvSpPr txBox="1"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/>
              <a:t>Raw meal contributes CO</a:t>
            </a:r>
            <a:r>
              <a:rPr lang="en-US" sz="2400" baseline="-25000"/>
              <a:t>2</a:t>
            </a:r>
            <a:r>
              <a:rPr lang="en-US" sz="2400"/>
              <a:t> and (some) H</a:t>
            </a:r>
            <a:r>
              <a:rPr lang="en-US" sz="2400" baseline="-25000"/>
              <a:t>2</a:t>
            </a:r>
            <a:r>
              <a:rPr lang="en-US" sz="2400"/>
              <a:t>O to</a:t>
            </a:r>
            <a:br>
              <a:rPr lang="en-US" sz="2400"/>
            </a:br>
            <a:r>
              <a:rPr lang="en-US" sz="2400"/>
              <a:t>exhaust gas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4096436-49E8-48A0-BEEF-6A29435B7706}" type="slidenum">
              <a:rPr lang="en-US" sz="800"/>
              <a:pPr algn="r"/>
              <a:t>14</a:t>
            </a:fld>
            <a:endParaRPr lang="en-US" sz="800"/>
          </a:p>
        </p:txBody>
      </p:sp>
      <p:sp>
        <p:nvSpPr>
          <p:cNvPr id="310" name="Shape 310"/>
          <p:cNvSpPr>
            <a:spLocks noChangeArrowheads="1"/>
          </p:cNvSpPr>
          <p:nvPr/>
        </p:nvSpPr>
        <p:spPr bwMode="auto">
          <a:xfrm>
            <a:off x="5432425" y="1995488"/>
            <a:ext cx="2057400" cy="3416300"/>
          </a:xfrm>
          <a:prstGeom prst="homePlate">
            <a:avLst>
              <a:gd name="adj" fmla="val 1554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Kiln exhaust gas</a:t>
            </a:r>
          </a:p>
        </p:txBody>
      </p:sp>
      <p:grpSp>
        <p:nvGrpSpPr>
          <p:cNvPr id="311" name="Shape 311"/>
          <p:cNvGrpSpPr>
            <a:grpSpLocks/>
          </p:cNvGrpSpPr>
          <p:nvPr/>
        </p:nvGrpSpPr>
        <p:grpSpPr bwMode="auto">
          <a:xfrm>
            <a:off x="3870325" y="4862513"/>
            <a:ext cx="1828800" cy="990600"/>
            <a:chOff x="2495" y="3023"/>
            <a:chExt cx="1152" cy="624"/>
          </a:xfrm>
        </p:grpSpPr>
        <p:sp>
          <p:nvSpPr>
            <p:cNvPr id="30727" name="Shape 312"/>
            <p:cNvSpPr>
              <a:spLocks/>
            </p:cNvSpPr>
            <p:nvPr/>
          </p:nvSpPr>
          <p:spPr bwMode="auto">
            <a:xfrm>
              <a:off x="2495" y="3023"/>
              <a:ext cx="1152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394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394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394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394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0728" name="Shape 313"/>
            <p:cNvSpPr txBox="1">
              <a:spLocks noChangeArrowheads="1"/>
            </p:cNvSpPr>
            <p:nvPr/>
          </p:nvSpPr>
          <p:spPr bwMode="auto">
            <a:xfrm>
              <a:off x="2715" y="3311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air</a:t>
              </a:r>
            </a:p>
          </p:txBody>
        </p:sp>
        <p:sp>
          <p:nvSpPr>
            <p:cNvPr id="30729" name="Shape 314"/>
            <p:cNvSpPr txBox="1">
              <a:spLocks noChangeArrowheads="1"/>
            </p:cNvSpPr>
            <p:nvPr/>
          </p:nvSpPr>
          <p:spPr bwMode="auto">
            <a:xfrm>
              <a:off x="2743" y="3071"/>
              <a:ext cx="6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False</a:t>
              </a:r>
            </a:p>
          </p:txBody>
        </p:sp>
      </p:grpSp>
      <p:sp>
        <p:nvSpPr>
          <p:cNvPr id="315" name="Shape 315"/>
          <p:cNvSpPr>
            <a:spLocks noChangeArrowheads="1"/>
          </p:cNvSpPr>
          <p:nvPr/>
        </p:nvSpPr>
        <p:spPr bwMode="auto">
          <a:xfrm>
            <a:off x="2684463" y="4405313"/>
            <a:ext cx="2963862" cy="457200"/>
          </a:xfrm>
          <a:prstGeom prst="homePlate">
            <a:avLst>
              <a:gd name="adj" fmla="val 4988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Excess air 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 N</a:t>
            </a:r>
            <a:r>
              <a:rPr lang="en-US" sz="2000" b="1" baseline="-25000">
                <a:sym typeface="Arial" charset="0"/>
              </a:rPr>
              <a:t>2</a:t>
            </a:r>
          </a:p>
        </p:txBody>
      </p:sp>
      <p:sp>
        <p:nvSpPr>
          <p:cNvPr id="316" name="Shape 316"/>
          <p:cNvSpPr>
            <a:spLocks noChangeArrowheads="1"/>
          </p:cNvSpPr>
          <p:nvPr/>
        </p:nvSpPr>
        <p:spPr bwMode="auto">
          <a:xfrm>
            <a:off x="3794125" y="3567113"/>
            <a:ext cx="1828800" cy="838200"/>
          </a:xfrm>
          <a:prstGeom prst="homePlate">
            <a:avLst>
              <a:gd name="adj" fmla="val 24364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min,dry</a:t>
            </a:r>
          </a:p>
          <a:p>
            <a:pPr algn="ctr">
              <a:lnSpc>
                <a:spcPct val="13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CO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 SO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 N</a:t>
            </a:r>
            <a:r>
              <a:rPr lang="en-US" sz="2000" b="1" baseline="-25000">
                <a:sym typeface="Arial" charset="0"/>
              </a:rPr>
              <a:t>2</a:t>
            </a:r>
          </a:p>
        </p:txBody>
      </p:sp>
      <p:sp>
        <p:nvSpPr>
          <p:cNvPr id="317" name="Shape 317"/>
          <p:cNvSpPr>
            <a:spLocks noChangeArrowheads="1"/>
          </p:cNvSpPr>
          <p:nvPr/>
        </p:nvSpPr>
        <p:spPr bwMode="auto">
          <a:xfrm>
            <a:off x="3717925" y="3109913"/>
            <a:ext cx="1905000" cy="457200"/>
          </a:xfrm>
          <a:prstGeom prst="homePlate">
            <a:avLst>
              <a:gd name="adj" fmla="val 458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H</a:t>
            </a:r>
            <a:r>
              <a:rPr lang="en-US" b="1" baseline="-25000">
                <a:sym typeface="Arial" charset="0"/>
              </a:rPr>
              <a:t>2</a:t>
            </a:r>
            <a:r>
              <a:rPr lang="en-US" b="1">
                <a:sym typeface="Arial" charset="0"/>
              </a:rPr>
              <a:t>O</a:t>
            </a:r>
          </a:p>
        </p:txBody>
      </p:sp>
      <p:sp>
        <p:nvSpPr>
          <p:cNvPr id="318" name="Shape 318"/>
          <p:cNvSpPr>
            <a:spLocks noChangeArrowheads="1"/>
          </p:cNvSpPr>
          <p:nvPr/>
        </p:nvSpPr>
        <p:spPr bwMode="auto">
          <a:xfrm>
            <a:off x="2651125" y="3109913"/>
            <a:ext cx="1447800" cy="1295400"/>
          </a:xfrm>
          <a:prstGeom prst="homePlate">
            <a:avLst>
              <a:gd name="adj" fmla="val 2438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min,wet</a:t>
            </a:r>
          </a:p>
        </p:txBody>
      </p:sp>
      <p:grpSp>
        <p:nvGrpSpPr>
          <p:cNvPr id="319" name="Shape 319"/>
          <p:cNvGrpSpPr>
            <a:grpSpLocks/>
          </p:cNvGrpSpPr>
          <p:nvPr/>
        </p:nvGrpSpPr>
        <p:grpSpPr bwMode="auto">
          <a:xfrm>
            <a:off x="974725" y="3871913"/>
            <a:ext cx="2058988" cy="1752600"/>
            <a:chOff x="671" y="2400"/>
            <a:chExt cx="1297" cy="1103"/>
          </a:xfrm>
        </p:grpSpPr>
        <p:sp>
          <p:nvSpPr>
            <p:cNvPr id="30735" name="Shape 320"/>
            <p:cNvSpPr>
              <a:spLocks/>
            </p:cNvSpPr>
            <p:nvPr/>
          </p:nvSpPr>
          <p:spPr bwMode="auto">
            <a:xfrm>
              <a:off x="671" y="2400"/>
              <a:ext cx="1296" cy="110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200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200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200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20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0736" name="Shape 321"/>
            <p:cNvSpPr txBox="1">
              <a:spLocks noChangeArrowheads="1"/>
            </p:cNvSpPr>
            <p:nvPr/>
          </p:nvSpPr>
          <p:spPr bwMode="auto">
            <a:xfrm>
              <a:off x="671" y="3052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Air</a:t>
              </a:r>
            </a:p>
          </p:txBody>
        </p:sp>
        <p:cxnSp>
          <p:nvCxnSpPr>
            <p:cNvPr id="30737" name="Shape 322"/>
            <p:cNvCxnSpPr>
              <a:cxnSpLocks noChangeShapeType="1"/>
            </p:cNvCxnSpPr>
            <p:nvPr/>
          </p:nvCxnSpPr>
          <p:spPr bwMode="auto">
            <a:xfrm rot="10800000">
              <a:off x="1392" y="2736"/>
              <a:ext cx="5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30739" name="Shape 324"/>
            <p:cNvSpPr txBox="1">
              <a:spLocks noChangeArrowheads="1"/>
            </p:cNvSpPr>
            <p:nvPr/>
          </p:nvSpPr>
          <p:spPr bwMode="auto">
            <a:xfrm>
              <a:off x="1289" y="2400"/>
              <a:ext cx="4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</a:t>
              </a:r>
              <a:r>
                <a:rPr lang="en-US" sz="2400" b="1" baseline="-25000">
                  <a:sym typeface="Arial" charset="0"/>
                </a:rPr>
                <a:t>min</a:t>
              </a:r>
            </a:p>
          </p:txBody>
        </p:sp>
      </p:grpSp>
      <p:sp>
        <p:nvSpPr>
          <p:cNvPr id="325" name="Shape 325"/>
          <p:cNvSpPr txBox="1">
            <a:spLocks noChangeArrowheads="1"/>
          </p:cNvSpPr>
          <p:nvPr/>
        </p:nvSpPr>
        <p:spPr bwMode="auto">
          <a:xfrm>
            <a:off x="3641725" y="1287463"/>
            <a:ext cx="19812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300" b="1">
                <a:sym typeface="Arial" charset="0"/>
              </a:rPr>
              <a:t>Raw meal</a:t>
            </a:r>
          </a:p>
        </p:txBody>
      </p:sp>
      <p:grpSp>
        <p:nvGrpSpPr>
          <p:cNvPr id="326" name="Shape 326"/>
          <p:cNvGrpSpPr>
            <a:grpSpLocks/>
          </p:cNvGrpSpPr>
          <p:nvPr/>
        </p:nvGrpSpPr>
        <p:grpSpPr bwMode="auto">
          <a:xfrm>
            <a:off x="4784725" y="1738313"/>
            <a:ext cx="852488" cy="609600"/>
            <a:chOff x="3071" y="1055"/>
            <a:chExt cx="537" cy="384"/>
          </a:xfrm>
        </p:grpSpPr>
        <p:sp>
          <p:nvSpPr>
            <p:cNvPr id="30742" name="Shape 327"/>
            <p:cNvSpPr>
              <a:spLocks/>
            </p:cNvSpPr>
            <p:nvPr/>
          </p:nvSpPr>
          <p:spPr bwMode="auto">
            <a:xfrm rot="10800000" flipH="1">
              <a:off x="3071" y="1055"/>
              <a:ext cx="527" cy="38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6159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6159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6159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6159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0743" name="Shape 328"/>
            <p:cNvSpPr txBox="1">
              <a:spLocks noChangeArrowheads="1"/>
            </p:cNvSpPr>
            <p:nvPr/>
          </p:nvSpPr>
          <p:spPr bwMode="auto">
            <a:xfrm>
              <a:off x="3129" y="1176"/>
              <a:ext cx="47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H</a:t>
              </a:r>
              <a:r>
                <a:rPr lang="en-US" sz="2000" b="1" baseline="-25000">
                  <a:sym typeface="Arial" charset="0"/>
                </a:rPr>
                <a:t>2</a:t>
              </a:r>
              <a:r>
                <a:rPr lang="en-US" sz="2000" b="1">
                  <a:sym typeface="Arial" charset="0"/>
                </a:rPr>
                <a:t>O</a:t>
              </a:r>
            </a:p>
          </p:txBody>
        </p:sp>
      </p:grpSp>
      <p:grpSp>
        <p:nvGrpSpPr>
          <p:cNvPr id="329" name="Shape 329"/>
          <p:cNvGrpSpPr>
            <a:grpSpLocks/>
          </p:cNvGrpSpPr>
          <p:nvPr/>
        </p:nvGrpSpPr>
        <p:grpSpPr bwMode="auto">
          <a:xfrm>
            <a:off x="974725" y="2517775"/>
            <a:ext cx="1981200" cy="1354138"/>
            <a:chOff x="671" y="1536"/>
            <a:chExt cx="1248" cy="863"/>
          </a:xfrm>
        </p:grpSpPr>
        <p:grpSp>
          <p:nvGrpSpPr>
            <p:cNvPr id="330" name="Shape 330"/>
            <p:cNvGrpSpPr>
              <a:grpSpLocks/>
            </p:cNvGrpSpPr>
            <p:nvPr/>
          </p:nvGrpSpPr>
          <p:grpSpPr bwMode="auto">
            <a:xfrm>
              <a:off x="664" y="1530"/>
              <a:ext cx="1263" cy="878"/>
              <a:chOff x="621792" y="2322576"/>
              <a:chExt cx="2005584" cy="1377696"/>
            </a:xfrm>
          </p:grpSpPr>
          <p:pic>
            <p:nvPicPr>
              <p:cNvPr id="30746" name="Shape 330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21792" y="2322576"/>
                <a:ext cx="2005584" cy="1377696"/>
              </a:xfrm>
              <a:prstGeom prst="rect">
                <a:avLst/>
              </a:prstGeom>
              <a:noFill/>
            </p:spPr>
          </p:pic>
          <p:sp>
            <p:nvSpPr>
              <p:cNvPr id="30747" name="Text Box 27"/>
              <p:cNvSpPr txBox="1">
                <a:spLocks noChangeArrowheads="1"/>
              </p:cNvSpPr>
              <p:nvPr/>
            </p:nvSpPr>
            <p:spPr bwMode="auto">
              <a:xfrm rot="10800000">
                <a:off x="632519" y="3686174"/>
                <a:ext cx="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10800000"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</p:grpSp>
        <p:sp>
          <p:nvSpPr>
            <p:cNvPr id="30748" name="Shape 331"/>
            <p:cNvSpPr txBox="1">
              <a:spLocks noChangeArrowheads="1"/>
            </p:cNvSpPr>
            <p:nvPr/>
          </p:nvSpPr>
          <p:spPr bwMode="auto">
            <a:xfrm>
              <a:off x="767" y="1773"/>
              <a:ext cx="52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Fuel</a:t>
              </a:r>
            </a:p>
          </p:txBody>
        </p:sp>
      </p:grpSp>
      <p:grpSp>
        <p:nvGrpSpPr>
          <p:cNvPr id="332" name="Shape 332"/>
          <p:cNvGrpSpPr>
            <a:grpSpLocks/>
          </p:cNvGrpSpPr>
          <p:nvPr/>
        </p:nvGrpSpPr>
        <p:grpSpPr bwMode="auto">
          <a:xfrm>
            <a:off x="3641725" y="1738313"/>
            <a:ext cx="1981200" cy="1371600"/>
            <a:chOff x="2352" y="1056"/>
            <a:chExt cx="1248" cy="863"/>
          </a:xfrm>
        </p:grpSpPr>
        <p:sp>
          <p:nvSpPr>
            <p:cNvPr id="30750" name="Shape 333"/>
            <p:cNvSpPr>
              <a:spLocks/>
            </p:cNvSpPr>
            <p:nvPr/>
          </p:nvSpPr>
          <p:spPr bwMode="auto">
            <a:xfrm rot="10800000" flipH="1">
              <a:off x="2352" y="1056"/>
              <a:ext cx="1248" cy="86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9298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9298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9298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9298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0751" name="Shape 334"/>
            <p:cNvSpPr txBox="1">
              <a:spLocks noChangeArrowheads="1"/>
            </p:cNvSpPr>
            <p:nvPr/>
          </p:nvSpPr>
          <p:spPr bwMode="auto">
            <a:xfrm>
              <a:off x="2544" y="1343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CO</a:t>
              </a:r>
              <a:r>
                <a:rPr lang="en-US" sz="2400" b="1" baseline="-25000">
                  <a:sym typeface="Arial" charset="0"/>
                </a:rPr>
                <a:t>2</a:t>
              </a:r>
            </a:p>
          </p:txBody>
        </p:sp>
      </p:grpSp>
      <p:sp>
        <p:nvSpPr>
          <p:cNvPr id="30752" name="Shape 335"/>
          <p:cNvSpPr txBox="1">
            <a:spLocks noChangeArrowheads="1"/>
          </p:cNvSpPr>
          <p:nvPr/>
        </p:nvSpPr>
        <p:spPr bwMode="auto">
          <a:xfrm>
            <a:off x="8121650" y="476250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30753" name="Shape 336"/>
          <p:cNvSpPr txBox="1">
            <a:spLocks/>
          </p:cNvSpPr>
          <p:nvPr/>
        </p:nvSpPr>
        <p:spPr bwMode="auto">
          <a:xfrm>
            <a:off x="560388" y="33337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Fuel, raw meal and air contribute to total</a:t>
            </a:r>
            <a:br>
              <a:rPr lang="en-US" sz="2400" b="1"/>
            </a:br>
            <a:r>
              <a:rPr lang="en-US" sz="2400" b="1"/>
              <a:t>kiln exhaust gas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31CBACB4-153E-4C68-B811-25F85A69787F}" type="slidenum">
              <a:rPr lang="en-US" sz="800"/>
              <a:pPr algn="r"/>
              <a:t>15</a:t>
            </a:fld>
            <a:endParaRPr lang="en-US" sz="800"/>
          </a:p>
        </p:txBody>
      </p:sp>
      <p:sp>
        <p:nvSpPr>
          <p:cNvPr id="31749" name="Shape 344"/>
          <p:cNvSpPr>
            <a:spLocks noChangeArrowheads="1"/>
          </p:cNvSpPr>
          <p:nvPr/>
        </p:nvSpPr>
        <p:spPr bwMode="auto">
          <a:xfrm>
            <a:off x="6324600" y="1455738"/>
            <a:ext cx="2332038" cy="557212"/>
          </a:xfrm>
          <a:prstGeom prst="homePlate">
            <a:avLst>
              <a:gd name="adj" fmla="val 6413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H</a:t>
            </a:r>
            <a:r>
              <a:rPr lang="en-US" b="1" baseline="-25000">
                <a:sym typeface="Arial" charset="0"/>
              </a:rPr>
              <a:t>2</a:t>
            </a:r>
            <a:r>
              <a:rPr lang="en-US" b="1">
                <a:sym typeface="Arial" charset="0"/>
              </a:rPr>
              <a:t>O</a:t>
            </a:r>
            <a:r>
              <a:rPr lang="en-US" b="1" baseline="-25000">
                <a:sym typeface="Arial" charset="0"/>
              </a:rPr>
              <a:t>vapor </a:t>
            </a:r>
          </a:p>
        </p:txBody>
      </p:sp>
      <p:sp>
        <p:nvSpPr>
          <p:cNvPr id="31750" name="Shape 345"/>
          <p:cNvSpPr>
            <a:spLocks noChangeArrowheads="1"/>
          </p:cNvSpPr>
          <p:nvPr/>
        </p:nvSpPr>
        <p:spPr bwMode="auto">
          <a:xfrm>
            <a:off x="6348413" y="3773488"/>
            <a:ext cx="2308225" cy="968375"/>
          </a:xfrm>
          <a:prstGeom prst="homePlate">
            <a:avLst>
              <a:gd name="adj" fmla="val 3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Excess Air</a:t>
            </a:r>
          </a:p>
        </p:txBody>
      </p:sp>
      <p:sp>
        <p:nvSpPr>
          <p:cNvPr id="31751" name="Shape 346"/>
          <p:cNvSpPr>
            <a:spLocks noChangeArrowheads="1"/>
          </p:cNvSpPr>
          <p:nvPr/>
        </p:nvSpPr>
        <p:spPr bwMode="auto">
          <a:xfrm>
            <a:off x="6137275" y="2012950"/>
            <a:ext cx="2519363" cy="1760538"/>
          </a:xfrm>
          <a:prstGeom prst="homePlate">
            <a:avLst>
              <a:gd name="adj" fmla="val 20776"/>
            </a:avLst>
          </a:prstGeom>
          <a:solidFill>
            <a:srgbClr val="FFFF99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min,dry</a:t>
            </a:r>
            <a:r>
              <a:rPr lang="en-US" b="1">
                <a:sym typeface="Arial" charset="0"/>
              </a:rPr>
              <a:t>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&amp;  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CO</a:t>
            </a:r>
            <a:r>
              <a:rPr lang="en-US" b="1" baseline="-25000">
                <a:sym typeface="Arial" charset="0"/>
              </a:rPr>
              <a:t>2,raw meal </a:t>
            </a:r>
          </a:p>
        </p:txBody>
      </p:sp>
      <p:sp>
        <p:nvSpPr>
          <p:cNvPr id="31752" name="Shape 347"/>
          <p:cNvSpPr>
            <a:spLocks noChangeArrowheads="1"/>
          </p:cNvSpPr>
          <p:nvPr/>
        </p:nvSpPr>
        <p:spPr bwMode="auto">
          <a:xfrm>
            <a:off x="5037138" y="1455738"/>
            <a:ext cx="1819275" cy="3286125"/>
          </a:xfrm>
          <a:prstGeom prst="homePlate">
            <a:avLst>
              <a:gd name="adj" fmla="val 1554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Kiln exhaust gas</a:t>
            </a:r>
          </a:p>
        </p:txBody>
      </p:sp>
      <p:grpSp>
        <p:nvGrpSpPr>
          <p:cNvPr id="31753" name="Shape 348"/>
          <p:cNvGrpSpPr>
            <a:grpSpLocks/>
          </p:cNvGrpSpPr>
          <p:nvPr/>
        </p:nvGrpSpPr>
        <p:grpSpPr bwMode="auto">
          <a:xfrm>
            <a:off x="3619500" y="4214813"/>
            <a:ext cx="1679575" cy="935037"/>
            <a:chOff x="2495" y="3023"/>
            <a:chExt cx="1152" cy="624"/>
          </a:xfrm>
        </p:grpSpPr>
        <p:sp>
          <p:nvSpPr>
            <p:cNvPr id="31754" name="Shape 349"/>
            <p:cNvSpPr>
              <a:spLocks/>
            </p:cNvSpPr>
            <p:nvPr/>
          </p:nvSpPr>
          <p:spPr bwMode="auto">
            <a:xfrm>
              <a:off x="2495" y="3023"/>
              <a:ext cx="1152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394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394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394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394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1755" name="Shape 350"/>
            <p:cNvSpPr txBox="1">
              <a:spLocks noChangeArrowheads="1"/>
            </p:cNvSpPr>
            <p:nvPr/>
          </p:nvSpPr>
          <p:spPr bwMode="auto">
            <a:xfrm>
              <a:off x="2698" y="3304"/>
              <a:ext cx="385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air</a:t>
              </a:r>
            </a:p>
          </p:txBody>
        </p:sp>
        <p:sp>
          <p:nvSpPr>
            <p:cNvPr id="31756" name="Shape 351"/>
            <p:cNvSpPr txBox="1">
              <a:spLocks noChangeArrowheads="1"/>
            </p:cNvSpPr>
            <p:nvPr/>
          </p:nvSpPr>
          <p:spPr bwMode="auto">
            <a:xfrm>
              <a:off x="2712" y="3062"/>
              <a:ext cx="66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False</a:t>
              </a:r>
            </a:p>
          </p:txBody>
        </p:sp>
      </p:grpSp>
      <p:sp>
        <p:nvSpPr>
          <p:cNvPr id="31757" name="Shape 352"/>
          <p:cNvSpPr>
            <a:spLocks noChangeArrowheads="1"/>
          </p:cNvSpPr>
          <p:nvPr/>
        </p:nvSpPr>
        <p:spPr bwMode="auto">
          <a:xfrm>
            <a:off x="2570163" y="3773488"/>
            <a:ext cx="2657475" cy="441325"/>
          </a:xfrm>
          <a:prstGeom prst="homePlate">
            <a:avLst>
              <a:gd name="adj" fmla="val 46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Excess air 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,N</a:t>
            </a:r>
            <a:r>
              <a:rPr lang="en-US" sz="2000" b="1" baseline="-25000">
                <a:sym typeface="Arial" charset="0"/>
              </a:rPr>
              <a:t>2</a:t>
            </a:r>
          </a:p>
        </p:txBody>
      </p:sp>
      <p:sp>
        <p:nvSpPr>
          <p:cNvPr id="31758" name="Shape 353"/>
          <p:cNvSpPr>
            <a:spLocks noChangeArrowheads="1"/>
          </p:cNvSpPr>
          <p:nvPr/>
        </p:nvSpPr>
        <p:spPr bwMode="auto">
          <a:xfrm>
            <a:off x="3549650" y="2965450"/>
            <a:ext cx="1677988" cy="808038"/>
          </a:xfrm>
          <a:prstGeom prst="homePlate">
            <a:avLst>
              <a:gd name="adj" fmla="val 2318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min,dry</a:t>
            </a:r>
          </a:p>
          <a:p>
            <a:pPr algn="ctr">
              <a:lnSpc>
                <a:spcPct val="13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CO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,SO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,N</a:t>
            </a:r>
            <a:r>
              <a:rPr lang="en-US" sz="2000" b="1" baseline="-25000">
                <a:sym typeface="Arial" charset="0"/>
              </a:rPr>
              <a:t>2</a:t>
            </a:r>
          </a:p>
        </p:txBody>
      </p:sp>
      <p:sp>
        <p:nvSpPr>
          <p:cNvPr id="31759" name="Shape 354"/>
          <p:cNvSpPr>
            <a:spLocks noChangeArrowheads="1"/>
          </p:cNvSpPr>
          <p:nvPr/>
        </p:nvSpPr>
        <p:spPr bwMode="auto">
          <a:xfrm>
            <a:off x="3479800" y="2525713"/>
            <a:ext cx="1747838" cy="439737"/>
          </a:xfrm>
          <a:prstGeom prst="homePlate">
            <a:avLst>
              <a:gd name="adj" fmla="val 4372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H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O</a:t>
            </a:r>
            <a:r>
              <a:rPr lang="en-US" sz="2000" b="1" baseline="-25000">
                <a:sym typeface="Arial" charset="0"/>
              </a:rPr>
              <a:t>vapor </a:t>
            </a:r>
          </a:p>
        </p:txBody>
      </p:sp>
      <p:sp>
        <p:nvSpPr>
          <p:cNvPr id="31760" name="Shape 355"/>
          <p:cNvSpPr>
            <a:spLocks noChangeArrowheads="1"/>
          </p:cNvSpPr>
          <p:nvPr/>
        </p:nvSpPr>
        <p:spPr bwMode="auto">
          <a:xfrm>
            <a:off x="2500313" y="2525713"/>
            <a:ext cx="1328737" cy="1247775"/>
          </a:xfrm>
          <a:prstGeom prst="homePlate">
            <a:avLst>
              <a:gd name="adj" fmla="val 2323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 V</a:t>
            </a:r>
            <a:r>
              <a:rPr lang="en-US" b="1" baseline="-25000">
                <a:sym typeface="Arial" charset="0"/>
              </a:rPr>
              <a:t>min,wet</a:t>
            </a:r>
          </a:p>
        </p:txBody>
      </p:sp>
      <p:grpSp>
        <p:nvGrpSpPr>
          <p:cNvPr id="31761" name="Shape 356"/>
          <p:cNvGrpSpPr>
            <a:grpSpLocks/>
          </p:cNvGrpSpPr>
          <p:nvPr/>
        </p:nvGrpSpPr>
        <p:grpSpPr bwMode="auto">
          <a:xfrm>
            <a:off x="960438" y="3251200"/>
            <a:ext cx="1889125" cy="1697038"/>
            <a:chOff x="671" y="2395"/>
            <a:chExt cx="1296" cy="1108"/>
          </a:xfrm>
        </p:grpSpPr>
        <p:sp>
          <p:nvSpPr>
            <p:cNvPr id="31762" name="Shape 357"/>
            <p:cNvSpPr>
              <a:spLocks/>
            </p:cNvSpPr>
            <p:nvPr/>
          </p:nvSpPr>
          <p:spPr bwMode="auto">
            <a:xfrm>
              <a:off x="671" y="2400"/>
              <a:ext cx="1296" cy="110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200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200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200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20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1763" name="Shape 358"/>
            <p:cNvSpPr txBox="1">
              <a:spLocks noChangeArrowheads="1"/>
            </p:cNvSpPr>
            <p:nvPr/>
          </p:nvSpPr>
          <p:spPr bwMode="auto">
            <a:xfrm>
              <a:off x="671" y="3045"/>
              <a:ext cx="76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Air</a:t>
              </a:r>
            </a:p>
          </p:txBody>
        </p:sp>
        <p:cxnSp>
          <p:nvCxnSpPr>
            <p:cNvPr id="31764" name="Shape 359"/>
            <p:cNvCxnSpPr>
              <a:cxnSpLocks noChangeShapeType="1"/>
            </p:cNvCxnSpPr>
            <p:nvPr/>
          </p:nvCxnSpPr>
          <p:spPr bwMode="auto">
            <a:xfrm rot="10800000">
              <a:off x="1392" y="2736"/>
              <a:ext cx="5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31765" name="Shape 360"/>
            <p:cNvSpPr>
              <a:spLocks/>
            </p:cNvSpPr>
            <p:nvPr/>
          </p:nvSpPr>
          <p:spPr bwMode="auto">
            <a:xfrm flipH="1">
              <a:off x="1183" y="2736"/>
              <a:ext cx="207" cy="144"/>
            </a:xfrm>
            <a:custGeom>
              <a:avLst/>
              <a:gdLst>
                <a:gd name="T0" fmla="*/ 0 w 18621"/>
                <a:gd name="T1" fmla="*/ 0 h 21600"/>
                <a:gd name="T2" fmla="*/ 18621 w 18621"/>
                <a:gd name="T3" fmla="*/ 21600 h 21600"/>
              </a:gdLst>
              <a:ahLst/>
              <a:cxnLst>
                <a:cxn ang="0">
                  <a:pos x="-1" y="0"/>
                </a:cxn>
                <a:cxn ang="0">
                  <a:pos x="18621" y="10653"/>
                </a:cxn>
                <a:cxn ang="0">
                  <a:pos x="-1" y="0"/>
                </a:cxn>
                <a:cxn ang="0">
                  <a:pos x="18621" y="10653"/>
                </a:cxn>
                <a:cxn ang="0">
                  <a:pos x="0" y="21600"/>
                </a:cxn>
                <a:cxn ang="0">
                  <a:pos x="-1" y="0"/>
                </a:cxn>
              </a:cxnLst>
              <a:rect l="T0" t="T1" r="T2" b="T3"/>
              <a:pathLst>
                <a:path w="18621" h="21600" fill="none" extrusionOk="0">
                  <a:moveTo>
                    <a:pt x="-1" y="0"/>
                  </a:moveTo>
                  <a:cubicBezTo>
                    <a:pt x="7656" y="0"/>
                    <a:pt x="14741" y="4053"/>
                    <a:pt x="18621" y="10653"/>
                  </a:cubicBezTo>
                </a:path>
                <a:path w="18621" h="21600" extrusionOk="0">
                  <a:moveTo>
                    <a:pt x="-1" y="0"/>
                  </a:moveTo>
                  <a:cubicBezTo>
                    <a:pt x="7656" y="0"/>
                    <a:pt x="14741" y="4053"/>
                    <a:pt x="18621" y="106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1766" name="Shape 361"/>
            <p:cNvSpPr txBox="1">
              <a:spLocks noChangeArrowheads="1"/>
            </p:cNvSpPr>
            <p:nvPr/>
          </p:nvSpPr>
          <p:spPr bwMode="auto">
            <a:xfrm>
              <a:off x="1268" y="2395"/>
              <a:ext cx="52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</a:t>
              </a:r>
              <a:r>
                <a:rPr lang="en-US" sz="2400" b="1" baseline="-25000">
                  <a:sym typeface="Arial" charset="0"/>
                </a:rPr>
                <a:t>min</a:t>
              </a:r>
            </a:p>
          </p:txBody>
        </p:sp>
      </p:grpSp>
      <p:grpSp>
        <p:nvGrpSpPr>
          <p:cNvPr id="31767" name="Shape 362"/>
          <p:cNvGrpSpPr>
            <a:grpSpLocks/>
          </p:cNvGrpSpPr>
          <p:nvPr/>
        </p:nvGrpSpPr>
        <p:grpSpPr bwMode="auto">
          <a:xfrm>
            <a:off x="4459288" y="1204913"/>
            <a:ext cx="782637" cy="585787"/>
            <a:chOff x="3071" y="1055"/>
            <a:chExt cx="537" cy="384"/>
          </a:xfrm>
        </p:grpSpPr>
        <p:sp>
          <p:nvSpPr>
            <p:cNvPr id="31768" name="Shape 363"/>
            <p:cNvSpPr>
              <a:spLocks/>
            </p:cNvSpPr>
            <p:nvPr/>
          </p:nvSpPr>
          <p:spPr bwMode="auto">
            <a:xfrm rot="10800000" flipH="1">
              <a:off x="3071" y="1055"/>
              <a:ext cx="527" cy="38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6159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6159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6159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6159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1769" name="Shape 364"/>
            <p:cNvSpPr txBox="1">
              <a:spLocks noChangeArrowheads="1"/>
            </p:cNvSpPr>
            <p:nvPr/>
          </p:nvSpPr>
          <p:spPr bwMode="auto">
            <a:xfrm>
              <a:off x="3129" y="1168"/>
              <a:ext cx="47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H</a:t>
              </a:r>
              <a:r>
                <a:rPr lang="en-US" sz="2000" b="1" baseline="-25000">
                  <a:sym typeface="Arial" charset="0"/>
                </a:rPr>
                <a:t>2</a:t>
              </a:r>
              <a:r>
                <a:rPr lang="en-US" sz="2000" b="1">
                  <a:sym typeface="Arial" charset="0"/>
                </a:rPr>
                <a:t>O</a:t>
              </a:r>
            </a:p>
          </p:txBody>
        </p:sp>
      </p:grpSp>
      <p:grpSp>
        <p:nvGrpSpPr>
          <p:cNvPr id="31770" name="Shape 365"/>
          <p:cNvGrpSpPr>
            <a:grpSpLocks/>
          </p:cNvGrpSpPr>
          <p:nvPr/>
        </p:nvGrpSpPr>
        <p:grpSpPr bwMode="auto">
          <a:xfrm>
            <a:off x="960438" y="1954213"/>
            <a:ext cx="1819275" cy="1304925"/>
            <a:chOff x="671" y="1536"/>
            <a:chExt cx="1248" cy="863"/>
          </a:xfrm>
        </p:grpSpPr>
        <p:sp>
          <p:nvSpPr>
            <p:cNvPr id="31771" name="Shape 366"/>
            <p:cNvSpPr>
              <a:spLocks/>
            </p:cNvSpPr>
            <p:nvPr/>
          </p:nvSpPr>
          <p:spPr bwMode="auto">
            <a:xfrm rot="10800000" flipH="1">
              <a:off x="671" y="1536"/>
              <a:ext cx="1248" cy="86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865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865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865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865" y="12158"/>
                  </a:lnTo>
                  <a:lnTo>
                    <a:pt x="21600" y="607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1772" name="Shape 367"/>
            <p:cNvSpPr txBox="1">
              <a:spLocks noChangeArrowheads="1"/>
            </p:cNvSpPr>
            <p:nvPr/>
          </p:nvSpPr>
          <p:spPr bwMode="auto">
            <a:xfrm>
              <a:off x="767" y="1787"/>
              <a:ext cx="52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Fuel</a:t>
              </a:r>
            </a:p>
          </p:txBody>
        </p:sp>
      </p:grpSp>
      <p:grpSp>
        <p:nvGrpSpPr>
          <p:cNvPr id="31773" name="Shape 368"/>
          <p:cNvGrpSpPr>
            <a:grpSpLocks/>
          </p:cNvGrpSpPr>
          <p:nvPr/>
        </p:nvGrpSpPr>
        <p:grpSpPr bwMode="auto">
          <a:xfrm>
            <a:off x="3409950" y="1204913"/>
            <a:ext cx="1817688" cy="1320800"/>
            <a:chOff x="2352" y="1056"/>
            <a:chExt cx="1248" cy="863"/>
          </a:xfrm>
        </p:grpSpPr>
        <p:sp>
          <p:nvSpPr>
            <p:cNvPr id="31774" name="Shape 369"/>
            <p:cNvSpPr>
              <a:spLocks/>
            </p:cNvSpPr>
            <p:nvPr/>
          </p:nvSpPr>
          <p:spPr bwMode="auto">
            <a:xfrm rot="10800000" flipH="1">
              <a:off x="2352" y="1056"/>
              <a:ext cx="1248" cy="86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9298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9298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9298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9298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1775" name="Shape 370"/>
            <p:cNvSpPr txBox="1">
              <a:spLocks noChangeArrowheads="1"/>
            </p:cNvSpPr>
            <p:nvPr/>
          </p:nvSpPr>
          <p:spPr bwMode="auto">
            <a:xfrm>
              <a:off x="2544" y="1335"/>
              <a:ext cx="526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CO</a:t>
              </a:r>
              <a:r>
                <a:rPr lang="en-US" sz="2400" b="1" baseline="-25000">
                  <a:sym typeface="Arial" charset="0"/>
                </a:rPr>
                <a:t>2</a:t>
              </a:r>
            </a:p>
          </p:txBody>
        </p:sp>
      </p:grpSp>
      <p:grpSp>
        <p:nvGrpSpPr>
          <p:cNvPr id="31776" name="Shape 371"/>
          <p:cNvGrpSpPr>
            <a:grpSpLocks/>
          </p:cNvGrpSpPr>
          <p:nvPr/>
        </p:nvGrpSpPr>
        <p:grpSpPr bwMode="auto">
          <a:xfrm>
            <a:off x="1433513" y="5205413"/>
            <a:ext cx="6781800" cy="865187"/>
            <a:chOff x="1007" y="3071"/>
            <a:chExt cx="5087" cy="672"/>
          </a:xfrm>
        </p:grpSpPr>
        <p:sp>
          <p:nvSpPr>
            <p:cNvPr id="31777" name="Shape 372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31778" name="Shape 373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</p:grpSp>
      <p:sp>
        <p:nvSpPr>
          <p:cNvPr id="31779" name="Shape 374"/>
          <p:cNvSpPr>
            <a:spLocks noChangeArrowheads="1"/>
          </p:cNvSpPr>
          <p:nvPr/>
        </p:nvSpPr>
        <p:spPr bwMode="auto">
          <a:xfrm>
            <a:off x="-15552" y="6093296"/>
            <a:ext cx="6220693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300" b="1" dirty="0" err="1">
                <a:sym typeface="Arial" charset="0"/>
              </a:rPr>
              <a:t>M</a:t>
            </a:r>
            <a:r>
              <a:rPr lang="en-US" sz="1300" b="1" baseline="-25000" dirty="0" err="1">
                <a:sym typeface="Arial" charset="0"/>
              </a:rPr>
              <a:t>cli</a:t>
            </a:r>
            <a:r>
              <a:rPr lang="en-US" sz="1300" dirty="0">
                <a:sym typeface="Arial" charset="0"/>
              </a:rPr>
              <a:t> = clinker production rate [</a:t>
            </a:r>
            <a:r>
              <a:rPr lang="en-US" sz="1300" dirty="0" err="1" smtClean="0">
                <a:sym typeface="Arial" charset="0"/>
              </a:rPr>
              <a:t>kg</a:t>
            </a:r>
            <a:r>
              <a:rPr lang="en-US" sz="1300" baseline="-25000" dirty="0" err="1" smtClean="0">
                <a:sym typeface="Arial" charset="0"/>
              </a:rPr>
              <a:t>cli</a:t>
            </a:r>
            <a:r>
              <a:rPr lang="en-US" sz="1300" dirty="0" smtClean="0">
                <a:sym typeface="Arial" charset="0"/>
              </a:rPr>
              <a:t>/h]  </a:t>
            </a:r>
            <a:r>
              <a:rPr lang="en-US" sz="1300" b="1" dirty="0" smtClean="0">
                <a:sym typeface="Arial" charset="0"/>
              </a:rPr>
              <a:t>q</a:t>
            </a:r>
            <a:r>
              <a:rPr lang="en-US" sz="1300" dirty="0" smtClean="0">
                <a:sym typeface="Arial" charset="0"/>
              </a:rPr>
              <a:t> </a:t>
            </a:r>
            <a:r>
              <a:rPr lang="en-US" sz="1300" dirty="0">
                <a:sym typeface="Arial" charset="0"/>
              </a:rPr>
              <a:t>= spec. heat </a:t>
            </a:r>
            <a:r>
              <a:rPr lang="en-US" sz="1300" dirty="0" smtClean="0">
                <a:sym typeface="Arial" charset="0"/>
              </a:rPr>
              <a:t>consumption [MJ/</a:t>
            </a:r>
            <a:r>
              <a:rPr lang="en-US" sz="1300" dirty="0" err="1" smtClean="0">
                <a:sym typeface="Arial" charset="0"/>
              </a:rPr>
              <a:t>kg</a:t>
            </a:r>
            <a:r>
              <a:rPr lang="en-US" sz="1300" baseline="-25000" dirty="0" err="1" smtClean="0">
                <a:sym typeface="Arial" charset="0"/>
              </a:rPr>
              <a:t>cli</a:t>
            </a:r>
            <a:r>
              <a:rPr lang="en-US" sz="1300" dirty="0">
                <a:sym typeface="Arial" charset="0"/>
              </a:rPr>
              <a:t>]</a:t>
            </a:r>
          </a:p>
        </p:txBody>
      </p:sp>
      <p:pic>
        <p:nvPicPr>
          <p:cNvPr id="31780" name="Shape 375"/>
          <p:cNvPicPr preferRelativeResize="0"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6388" y="5265738"/>
            <a:ext cx="6192837" cy="7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81" name="Shape 376"/>
          <p:cNvSpPr>
            <a:spLocks noChangeArrowheads="1"/>
          </p:cNvSpPr>
          <p:nvPr/>
        </p:nvSpPr>
        <p:spPr bwMode="auto">
          <a:xfrm>
            <a:off x="5181600" y="6213475"/>
            <a:ext cx="135413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 b="1">
                <a:sym typeface="Arial" charset="0"/>
              </a:rPr>
              <a:t>CO</a:t>
            </a:r>
            <a:r>
              <a:rPr lang="en-US" sz="1400" b="1" baseline="-25000">
                <a:sym typeface="Arial" charset="0"/>
              </a:rPr>
              <a:t>2,raw meal</a:t>
            </a:r>
          </a:p>
        </p:txBody>
      </p:sp>
      <p:sp>
        <p:nvSpPr>
          <p:cNvPr id="31782" name="Shape 377"/>
          <p:cNvSpPr>
            <a:spLocks noChangeArrowheads="1"/>
          </p:cNvSpPr>
          <p:nvPr/>
        </p:nvSpPr>
        <p:spPr bwMode="auto">
          <a:xfrm>
            <a:off x="6483350" y="6224588"/>
            <a:ext cx="10287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 b="1">
                <a:sym typeface="Arial" charset="0"/>
              </a:rPr>
              <a:t>V</a:t>
            </a:r>
            <a:r>
              <a:rPr lang="en-US" sz="1400" b="1" baseline="-25000">
                <a:sym typeface="Arial" charset="0"/>
              </a:rPr>
              <a:t>min,dry</a:t>
            </a:r>
          </a:p>
        </p:txBody>
      </p:sp>
      <p:cxnSp>
        <p:nvCxnSpPr>
          <p:cNvPr id="31783" name="Shape 378"/>
          <p:cNvCxnSpPr>
            <a:cxnSpLocks noChangeShapeType="1"/>
          </p:cNvCxnSpPr>
          <p:nvPr/>
        </p:nvCxnSpPr>
        <p:spPr bwMode="auto">
          <a:xfrm>
            <a:off x="5402263" y="5840413"/>
            <a:ext cx="8096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84" name="Shape 379"/>
          <p:cNvCxnSpPr>
            <a:cxnSpLocks noChangeShapeType="1"/>
          </p:cNvCxnSpPr>
          <p:nvPr/>
        </p:nvCxnSpPr>
        <p:spPr bwMode="auto">
          <a:xfrm>
            <a:off x="6684963" y="5832475"/>
            <a:ext cx="8096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85" name="Shape 380"/>
          <p:cNvSpPr txBox="1">
            <a:spLocks noChangeArrowheads="1"/>
          </p:cNvSpPr>
          <p:nvPr/>
        </p:nvSpPr>
        <p:spPr bwMode="auto">
          <a:xfrm>
            <a:off x="8137525" y="525463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31786" name="Shape 381"/>
          <p:cNvSpPr txBox="1">
            <a:spLocks noChangeArrowheads="1"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FF11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spcBef>
                <a:spcPts val="575"/>
              </a:spcBef>
              <a:buClr>
                <a:srgbClr val="FF11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Dry exhaust gas from combustion and raw meal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8A77154-EC5D-4A93-8E95-7BBC33F5F2A8}" type="slidenum">
              <a:rPr lang="en-US" sz="800"/>
              <a:pPr algn="r"/>
              <a:t>16</a:t>
            </a:fld>
            <a:endParaRPr lang="en-US" sz="800"/>
          </a:p>
        </p:txBody>
      </p:sp>
      <p:grpSp>
        <p:nvGrpSpPr>
          <p:cNvPr id="32773" name="Shape 389"/>
          <p:cNvGrpSpPr>
            <a:grpSpLocks/>
          </p:cNvGrpSpPr>
          <p:nvPr/>
        </p:nvGrpSpPr>
        <p:grpSpPr bwMode="auto">
          <a:xfrm>
            <a:off x="1708150" y="5197475"/>
            <a:ext cx="6096000" cy="839788"/>
            <a:chOff x="1007" y="3071"/>
            <a:chExt cx="5087" cy="672"/>
          </a:xfrm>
        </p:grpSpPr>
        <p:sp>
          <p:nvSpPr>
            <p:cNvPr id="32774" name="Shape 390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32775" name="Shape 391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</p:grpSp>
      <p:pic>
        <p:nvPicPr>
          <p:cNvPr id="32776" name="Shape 392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8950" y="3106738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Shape 393"/>
          <p:cNvSpPr>
            <a:spLocks noChangeArrowheads="1"/>
          </p:cNvSpPr>
          <p:nvPr/>
        </p:nvSpPr>
        <p:spPr bwMode="auto">
          <a:xfrm>
            <a:off x="4379913" y="6094413"/>
            <a:ext cx="3784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 b="1">
                <a:sym typeface="Arial" charset="0"/>
              </a:rPr>
              <a:t>O</a:t>
            </a:r>
            <a:r>
              <a:rPr lang="en-US" sz="1400" b="1" baseline="-25000">
                <a:sym typeface="Arial" charset="0"/>
              </a:rPr>
              <a:t>2,dry </a:t>
            </a:r>
            <a:r>
              <a:rPr lang="en-US" sz="1400" b="1">
                <a:sym typeface="Arial" charset="0"/>
              </a:rPr>
              <a:t>%</a:t>
            </a:r>
            <a:r>
              <a:rPr lang="en-US" sz="1400">
                <a:sym typeface="Arial" charset="0"/>
              </a:rPr>
              <a:t> = measured (dry) O</a:t>
            </a:r>
            <a:r>
              <a:rPr lang="en-US" sz="1400" baseline="-25000">
                <a:sym typeface="Arial" charset="0"/>
              </a:rPr>
              <a:t>2</a:t>
            </a:r>
            <a:r>
              <a:rPr lang="en-US" sz="1400">
                <a:sym typeface="Arial" charset="0"/>
              </a:rPr>
              <a:t> concentration</a:t>
            </a:r>
          </a:p>
        </p:txBody>
      </p:sp>
      <p:sp>
        <p:nvSpPr>
          <p:cNvPr id="32778" name="Shape 394"/>
          <p:cNvSpPr>
            <a:spLocks noChangeArrowheads="1"/>
          </p:cNvSpPr>
          <p:nvPr/>
        </p:nvSpPr>
        <p:spPr bwMode="auto">
          <a:xfrm>
            <a:off x="6024563" y="1985963"/>
            <a:ext cx="2519362" cy="1760537"/>
          </a:xfrm>
          <a:prstGeom prst="homePlate">
            <a:avLst>
              <a:gd name="adj" fmla="val 207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min,dry</a:t>
            </a:r>
            <a:r>
              <a:rPr lang="en-US" b="1">
                <a:sym typeface="Arial" charset="0"/>
              </a:rPr>
              <a:t>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&amp;  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CO</a:t>
            </a:r>
            <a:r>
              <a:rPr lang="en-US" b="1" baseline="-25000">
                <a:sym typeface="Arial" charset="0"/>
              </a:rPr>
              <a:t>2,raw meal </a:t>
            </a:r>
          </a:p>
        </p:txBody>
      </p:sp>
      <p:sp>
        <p:nvSpPr>
          <p:cNvPr id="32779" name="Shape 395"/>
          <p:cNvSpPr>
            <a:spLocks noChangeArrowheads="1"/>
          </p:cNvSpPr>
          <p:nvPr/>
        </p:nvSpPr>
        <p:spPr bwMode="auto">
          <a:xfrm>
            <a:off x="6211888" y="1430338"/>
            <a:ext cx="2332037" cy="555625"/>
          </a:xfrm>
          <a:prstGeom prst="homePlate">
            <a:avLst>
              <a:gd name="adj" fmla="val 6431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H</a:t>
            </a:r>
            <a:r>
              <a:rPr lang="en-US" b="1" baseline="-25000">
                <a:sym typeface="Arial" charset="0"/>
              </a:rPr>
              <a:t>2</a:t>
            </a:r>
            <a:r>
              <a:rPr lang="en-US" b="1">
                <a:sym typeface="Arial" charset="0"/>
              </a:rPr>
              <a:t>O</a:t>
            </a:r>
            <a:r>
              <a:rPr lang="en-US" b="1" baseline="-25000">
                <a:sym typeface="Arial" charset="0"/>
              </a:rPr>
              <a:t>vapor </a:t>
            </a:r>
          </a:p>
        </p:txBody>
      </p:sp>
      <p:sp>
        <p:nvSpPr>
          <p:cNvPr id="32780" name="Shape 396"/>
          <p:cNvSpPr>
            <a:spLocks noChangeArrowheads="1"/>
          </p:cNvSpPr>
          <p:nvPr/>
        </p:nvSpPr>
        <p:spPr bwMode="auto">
          <a:xfrm>
            <a:off x="6235700" y="3746500"/>
            <a:ext cx="2308225" cy="958850"/>
          </a:xfrm>
          <a:prstGeom prst="homePlate">
            <a:avLst>
              <a:gd name="adj" fmla="val 37391"/>
            </a:avLst>
          </a:prstGeom>
          <a:solidFill>
            <a:srgbClr val="CCFFCC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Excess Air</a:t>
            </a:r>
          </a:p>
        </p:txBody>
      </p:sp>
      <p:grpSp>
        <p:nvGrpSpPr>
          <p:cNvPr id="32781" name="Shape 397"/>
          <p:cNvGrpSpPr>
            <a:grpSpLocks/>
          </p:cNvGrpSpPr>
          <p:nvPr/>
        </p:nvGrpSpPr>
        <p:grpSpPr bwMode="auto">
          <a:xfrm>
            <a:off x="3506788" y="4187825"/>
            <a:ext cx="1679575" cy="952500"/>
            <a:chOff x="2495" y="3023"/>
            <a:chExt cx="1152" cy="624"/>
          </a:xfrm>
        </p:grpSpPr>
        <p:sp>
          <p:nvSpPr>
            <p:cNvPr id="32782" name="Shape 398"/>
            <p:cNvSpPr>
              <a:spLocks/>
            </p:cNvSpPr>
            <p:nvPr/>
          </p:nvSpPr>
          <p:spPr bwMode="auto">
            <a:xfrm>
              <a:off x="2495" y="3023"/>
              <a:ext cx="1152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394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394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394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394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2783" name="Shape 399"/>
            <p:cNvSpPr txBox="1">
              <a:spLocks noChangeArrowheads="1"/>
            </p:cNvSpPr>
            <p:nvPr/>
          </p:nvSpPr>
          <p:spPr bwMode="auto">
            <a:xfrm>
              <a:off x="2701" y="3309"/>
              <a:ext cx="38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air</a:t>
              </a:r>
            </a:p>
          </p:txBody>
        </p:sp>
        <p:sp>
          <p:nvSpPr>
            <p:cNvPr id="32784" name="Shape 400"/>
            <p:cNvSpPr txBox="1">
              <a:spLocks noChangeArrowheads="1"/>
            </p:cNvSpPr>
            <p:nvPr/>
          </p:nvSpPr>
          <p:spPr bwMode="auto">
            <a:xfrm>
              <a:off x="2715" y="3068"/>
              <a:ext cx="66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False</a:t>
              </a:r>
            </a:p>
          </p:txBody>
        </p:sp>
      </p:grpSp>
      <p:sp>
        <p:nvSpPr>
          <p:cNvPr id="32785" name="Shape 401"/>
          <p:cNvSpPr>
            <a:spLocks noChangeArrowheads="1"/>
          </p:cNvSpPr>
          <p:nvPr/>
        </p:nvSpPr>
        <p:spPr bwMode="auto">
          <a:xfrm>
            <a:off x="2457450" y="3746500"/>
            <a:ext cx="2657475" cy="441325"/>
          </a:xfrm>
          <a:prstGeom prst="homePlate">
            <a:avLst>
              <a:gd name="adj" fmla="val 46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Excess air 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,N</a:t>
            </a:r>
            <a:r>
              <a:rPr lang="en-US" sz="2000" b="1" baseline="-25000">
                <a:sym typeface="Arial" charset="0"/>
              </a:rPr>
              <a:t>2</a:t>
            </a:r>
          </a:p>
        </p:txBody>
      </p:sp>
      <p:sp>
        <p:nvSpPr>
          <p:cNvPr id="32786" name="Shape 402"/>
          <p:cNvSpPr>
            <a:spLocks noChangeArrowheads="1"/>
          </p:cNvSpPr>
          <p:nvPr/>
        </p:nvSpPr>
        <p:spPr bwMode="auto">
          <a:xfrm>
            <a:off x="3436938" y="2938463"/>
            <a:ext cx="1677987" cy="808037"/>
          </a:xfrm>
          <a:prstGeom prst="homePlate">
            <a:avLst>
              <a:gd name="adj" fmla="val 2318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min,dry</a:t>
            </a:r>
          </a:p>
          <a:p>
            <a:pPr algn="ctr">
              <a:lnSpc>
                <a:spcPct val="13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CO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,SO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,N</a:t>
            </a:r>
            <a:r>
              <a:rPr lang="en-US" sz="2000" b="1" baseline="-25000">
                <a:sym typeface="Arial" charset="0"/>
              </a:rPr>
              <a:t>2</a:t>
            </a:r>
          </a:p>
        </p:txBody>
      </p:sp>
      <p:sp>
        <p:nvSpPr>
          <p:cNvPr id="32787" name="Shape 403"/>
          <p:cNvSpPr>
            <a:spLocks noChangeArrowheads="1"/>
          </p:cNvSpPr>
          <p:nvPr/>
        </p:nvSpPr>
        <p:spPr bwMode="auto">
          <a:xfrm>
            <a:off x="3367088" y="2498725"/>
            <a:ext cx="1747837" cy="439738"/>
          </a:xfrm>
          <a:prstGeom prst="homePlate">
            <a:avLst>
              <a:gd name="adj" fmla="val 4372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H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O</a:t>
            </a:r>
            <a:r>
              <a:rPr lang="en-US" sz="2000" b="1" baseline="-25000">
                <a:sym typeface="Arial" charset="0"/>
              </a:rPr>
              <a:t>vapor </a:t>
            </a:r>
          </a:p>
        </p:txBody>
      </p:sp>
      <p:sp>
        <p:nvSpPr>
          <p:cNvPr id="32788" name="Shape 404"/>
          <p:cNvSpPr>
            <a:spLocks noChangeArrowheads="1"/>
          </p:cNvSpPr>
          <p:nvPr/>
        </p:nvSpPr>
        <p:spPr bwMode="auto">
          <a:xfrm>
            <a:off x="2387600" y="2498725"/>
            <a:ext cx="1328738" cy="1247775"/>
          </a:xfrm>
          <a:prstGeom prst="homePlate">
            <a:avLst>
              <a:gd name="adj" fmla="val 2323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 V</a:t>
            </a:r>
            <a:r>
              <a:rPr lang="en-US" b="1" baseline="-25000">
                <a:sym typeface="Arial" charset="0"/>
              </a:rPr>
              <a:t>min,wet</a:t>
            </a:r>
          </a:p>
        </p:txBody>
      </p:sp>
      <p:grpSp>
        <p:nvGrpSpPr>
          <p:cNvPr id="32789" name="Shape 405"/>
          <p:cNvGrpSpPr>
            <a:grpSpLocks/>
          </p:cNvGrpSpPr>
          <p:nvPr/>
        </p:nvGrpSpPr>
        <p:grpSpPr bwMode="auto">
          <a:xfrm>
            <a:off x="847725" y="3224213"/>
            <a:ext cx="1889125" cy="1697037"/>
            <a:chOff x="671" y="2395"/>
            <a:chExt cx="1296" cy="1108"/>
          </a:xfrm>
        </p:grpSpPr>
        <p:sp>
          <p:nvSpPr>
            <p:cNvPr id="32790" name="Shape 406"/>
            <p:cNvSpPr>
              <a:spLocks/>
            </p:cNvSpPr>
            <p:nvPr/>
          </p:nvSpPr>
          <p:spPr bwMode="auto">
            <a:xfrm>
              <a:off x="671" y="2400"/>
              <a:ext cx="1296" cy="110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200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200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200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20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2791" name="Shape 407"/>
            <p:cNvSpPr txBox="1">
              <a:spLocks noChangeArrowheads="1"/>
            </p:cNvSpPr>
            <p:nvPr/>
          </p:nvSpPr>
          <p:spPr bwMode="auto">
            <a:xfrm>
              <a:off x="671" y="3045"/>
              <a:ext cx="76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Air</a:t>
              </a:r>
            </a:p>
          </p:txBody>
        </p:sp>
        <p:cxnSp>
          <p:nvCxnSpPr>
            <p:cNvPr id="32792" name="Shape 408"/>
            <p:cNvCxnSpPr>
              <a:cxnSpLocks noChangeShapeType="1"/>
            </p:cNvCxnSpPr>
            <p:nvPr/>
          </p:nvCxnSpPr>
          <p:spPr bwMode="auto">
            <a:xfrm rot="10800000">
              <a:off x="1392" y="2736"/>
              <a:ext cx="5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32793" name="Shape 409"/>
            <p:cNvSpPr>
              <a:spLocks/>
            </p:cNvSpPr>
            <p:nvPr/>
          </p:nvSpPr>
          <p:spPr bwMode="auto">
            <a:xfrm flipH="1">
              <a:off x="1183" y="2736"/>
              <a:ext cx="207" cy="144"/>
            </a:xfrm>
            <a:custGeom>
              <a:avLst/>
              <a:gdLst>
                <a:gd name="T0" fmla="*/ 0 w 18621"/>
                <a:gd name="T1" fmla="*/ 0 h 21600"/>
                <a:gd name="T2" fmla="*/ 18621 w 18621"/>
                <a:gd name="T3" fmla="*/ 21600 h 21600"/>
              </a:gdLst>
              <a:ahLst/>
              <a:cxnLst>
                <a:cxn ang="0">
                  <a:pos x="-1" y="0"/>
                </a:cxn>
                <a:cxn ang="0">
                  <a:pos x="18621" y="10653"/>
                </a:cxn>
                <a:cxn ang="0">
                  <a:pos x="-1" y="0"/>
                </a:cxn>
                <a:cxn ang="0">
                  <a:pos x="18621" y="10653"/>
                </a:cxn>
                <a:cxn ang="0">
                  <a:pos x="0" y="21600"/>
                </a:cxn>
                <a:cxn ang="0">
                  <a:pos x="-1" y="0"/>
                </a:cxn>
              </a:cxnLst>
              <a:rect l="T0" t="T1" r="T2" b="T3"/>
              <a:pathLst>
                <a:path w="18621" h="21600" fill="none" extrusionOk="0">
                  <a:moveTo>
                    <a:pt x="-1" y="0"/>
                  </a:moveTo>
                  <a:cubicBezTo>
                    <a:pt x="7656" y="0"/>
                    <a:pt x="14741" y="4053"/>
                    <a:pt x="18621" y="10653"/>
                  </a:cubicBezTo>
                </a:path>
                <a:path w="18621" h="21600" extrusionOk="0">
                  <a:moveTo>
                    <a:pt x="-1" y="0"/>
                  </a:moveTo>
                  <a:cubicBezTo>
                    <a:pt x="7656" y="0"/>
                    <a:pt x="14741" y="4053"/>
                    <a:pt x="18621" y="106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2794" name="Shape 410"/>
            <p:cNvSpPr txBox="1">
              <a:spLocks noChangeArrowheads="1"/>
            </p:cNvSpPr>
            <p:nvPr/>
          </p:nvSpPr>
          <p:spPr bwMode="auto">
            <a:xfrm>
              <a:off x="1268" y="2395"/>
              <a:ext cx="52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</a:t>
              </a:r>
              <a:r>
                <a:rPr lang="en-US" sz="2400" b="1" baseline="-25000">
                  <a:sym typeface="Arial" charset="0"/>
                </a:rPr>
                <a:t>min</a:t>
              </a:r>
            </a:p>
          </p:txBody>
        </p:sp>
      </p:grpSp>
      <p:grpSp>
        <p:nvGrpSpPr>
          <p:cNvPr id="32795" name="Shape 411"/>
          <p:cNvGrpSpPr>
            <a:grpSpLocks/>
          </p:cNvGrpSpPr>
          <p:nvPr/>
        </p:nvGrpSpPr>
        <p:grpSpPr bwMode="auto">
          <a:xfrm>
            <a:off x="4346575" y="1177925"/>
            <a:ext cx="782638" cy="585788"/>
            <a:chOff x="3071" y="1055"/>
            <a:chExt cx="537" cy="384"/>
          </a:xfrm>
        </p:grpSpPr>
        <p:sp>
          <p:nvSpPr>
            <p:cNvPr id="32796" name="Shape 412"/>
            <p:cNvSpPr>
              <a:spLocks/>
            </p:cNvSpPr>
            <p:nvPr/>
          </p:nvSpPr>
          <p:spPr bwMode="auto">
            <a:xfrm rot="10800000" flipH="1">
              <a:off x="3071" y="1055"/>
              <a:ext cx="527" cy="38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6159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6159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6159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6159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2797" name="Shape 413"/>
            <p:cNvSpPr txBox="1">
              <a:spLocks noChangeArrowheads="1"/>
            </p:cNvSpPr>
            <p:nvPr/>
          </p:nvSpPr>
          <p:spPr bwMode="auto">
            <a:xfrm>
              <a:off x="3129" y="1168"/>
              <a:ext cx="47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H</a:t>
              </a:r>
              <a:r>
                <a:rPr lang="en-US" sz="2000" b="1" baseline="-25000">
                  <a:sym typeface="Arial" charset="0"/>
                </a:rPr>
                <a:t>2</a:t>
              </a:r>
              <a:r>
                <a:rPr lang="en-US" sz="2000" b="1">
                  <a:sym typeface="Arial" charset="0"/>
                </a:rPr>
                <a:t>O</a:t>
              </a:r>
            </a:p>
          </p:txBody>
        </p:sp>
      </p:grpSp>
      <p:grpSp>
        <p:nvGrpSpPr>
          <p:cNvPr id="32798" name="Shape 414"/>
          <p:cNvGrpSpPr>
            <a:grpSpLocks/>
          </p:cNvGrpSpPr>
          <p:nvPr/>
        </p:nvGrpSpPr>
        <p:grpSpPr bwMode="auto">
          <a:xfrm>
            <a:off x="3297238" y="1177925"/>
            <a:ext cx="1817687" cy="1320800"/>
            <a:chOff x="2352" y="1056"/>
            <a:chExt cx="1248" cy="863"/>
          </a:xfrm>
        </p:grpSpPr>
        <p:sp>
          <p:nvSpPr>
            <p:cNvPr id="32799" name="Shape 415"/>
            <p:cNvSpPr>
              <a:spLocks/>
            </p:cNvSpPr>
            <p:nvPr/>
          </p:nvSpPr>
          <p:spPr bwMode="auto">
            <a:xfrm rot="10800000" flipH="1">
              <a:off x="2352" y="1056"/>
              <a:ext cx="1248" cy="86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9298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9298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9298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9298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2800" name="Shape 416"/>
            <p:cNvSpPr txBox="1">
              <a:spLocks noChangeArrowheads="1"/>
            </p:cNvSpPr>
            <p:nvPr/>
          </p:nvSpPr>
          <p:spPr bwMode="auto">
            <a:xfrm>
              <a:off x="2544" y="1335"/>
              <a:ext cx="526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CO</a:t>
              </a:r>
              <a:r>
                <a:rPr lang="en-US" sz="2400" b="1" baseline="-25000">
                  <a:sym typeface="Arial" charset="0"/>
                </a:rPr>
                <a:t>2</a:t>
              </a:r>
            </a:p>
          </p:txBody>
        </p:sp>
      </p:grpSp>
      <p:grpSp>
        <p:nvGrpSpPr>
          <p:cNvPr id="32801" name="Shape 417"/>
          <p:cNvGrpSpPr>
            <a:grpSpLocks/>
          </p:cNvGrpSpPr>
          <p:nvPr/>
        </p:nvGrpSpPr>
        <p:grpSpPr bwMode="auto">
          <a:xfrm>
            <a:off x="849313" y="1927225"/>
            <a:ext cx="1819275" cy="1304925"/>
            <a:chOff x="671" y="1536"/>
            <a:chExt cx="1248" cy="863"/>
          </a:xfrm>
        </p:grpSpPr>
        <p:sp>
          <p:nvSpPr>
            <p:cNvPr id="32802" name="Shape 418"/>
            <p:cNvSpPr>
              <a:spLocks/>
            </p:cNvSpPr>
            <p:nvPr/>
          </p:nvSpPr>
          <p:spPr bwMode="auto">
            <a:xfrm rot="10800000" flipH="1">
              <a:off x="671" y="1536"/>
              <a:ext cx="1248" cy="86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865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865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865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865" y="12158"/>
                  </a:lnTo>
                  <a:lnTo>
                    <a:pt x="21600" y="607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2803" name="Shape 419"/>
            <p:cNvSpPr txBox="1">
              <a:spLocks noChangeArrowheads="1"/>
            </p:cNvSpPr>
            <p:nvPr/>
          </p:nvSpPr>
          <p:spPr bwMode="auto">
            <a:xfrm>
              <a:off x="767" y="1787"/>
              <a:ext cx="52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Fuel</a:t>
              </a:r>
            </a:p>
          </p:txBody>
        </p:sp>
      </p:grpSp>
      <p:pic>
        <p:nvPicPr>
          <p:cNvPr id="32805" name="Shape 423"/>
          <p:cNvPicPr preferRelativeResize="0"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4525" y="5287963"/>
            <a:ext cx="5616575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06" name="Shape 426"/>
          <p:cNvSpPr>
            <a:spLocks noChangeArrowheads="1"/>
          </p:cNvSpPr>
          <p:nvPr/>
        </p:nvSpPr>
        <p:spPr bwMode="auto">
          <a:xfrm>
            <a:off x="4852988" y="1428750"/>
            <a:ext cx="1819275" cy="3286125"/>
          </a:xfrm>
          <a:prstGeom prst="homePlate">
            <a:avLst>
              <a:gd name="adj" fmla="val 1554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Kiln exhaust gas</a:t>
            </a:r>
          </a:p>
        </p:txBody>
      </p:sp>
      <p:sp>
        <p:nvSpPr>
          <p:cNvPr id="32807" name="Shape 422"/>
          <p:cNvSpPr txBox="1">
            <a:spLocks noChangeArrowheads="1"/>
          </p:cNvSpPr>
          <p:nvPr/>
        </p:nvSpPr>
        <p:spPr bwMode="auto">
          <a:xfrm>
            <a:off x="560388" y="25876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FF11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spcBef>
                <a:spcPts val="575"/>
              </a:spcBef>
              <a:buClr>
                <a:srgbClr val="FF11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Excess air (including False air)</a:t>
            </a:r>
          </a:p>
        </p:txBody>
      </p:sp>
      <p:sp>
        <p:nvSpPr>
          <p:cNvPr id="32808" name="Shape 421"/>
          <p:cNvSpPr txBox="1">
            <a:spLocks noChangeArrowheads="1"/>
          </p:cNvSpPr>
          <p:nvPr/>
        </p:nvSpPr>
        <p:spPr bwMode="auto">
          <a:xfrm>
            <a:off x="8208963" y="488950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00E36CC2-5791-4082-BAB8-9C5673399F0A}" type="slidenum">
              <a:rPr lang="en-US" sz="800"/>
              <a:pPr algn="r"/>
              <a:t>17</a:t>
            </a:fld>
            <a:endParaRPr lang="en-US" sz="800"/>
          </a:p>
        </p:txBody>
      </p:sp>
      <p:sp>
        <p:nvSpPr>
          <p:cNvPr id="33797" name="Shape 432"/>
          <p:cNvSpPr>
            <a:spLocks noChangeArrowheads="1"/>
          </p:cNvSpPr>
          <p:nvPr/>
        </p:nvSpPr>
        <p:spPr bwMode="auto">
          <a:xfrm>
            <a:off x="6003925" y="2005013"/>
            <a:ext cx="2519363" cy="1760537"/>
          </a:xfrm>
          <a:prstGeom prst="homePlate">
            <a:avLst>
              <a:gd name="adj" fmla="val 2077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min,dry</a:t>
            </a:r>
            <a:r>
              <a:rPr lang="en-US" b="1">
                <a:sym typeface="Arial" charset="0"/>
              </a:rPr>
              <a:t>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&amp;  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CO</a:t>
            </a:r>
            <a:r>
              <a:rPr lang="en-US" b="1" baseline="-25000">
                <a:sym typeface="Arial" charset="0"/>
              </a:rPr>
              <a:t>2,raw meal </a:t>
            </a:r>
          </a:p>
        </p:txBody>
      </p:sp>
      <p:sp>
        <p:nvSpPr>
          <p:cNvPr id="33798" name="Shape 433"/>
          <p:cNvSpPr>
            <a:spLocks noChangeArrowheads="1"/>
          </p:cNvSpPr>
          <p:nvPr/>
        </p:nvSpPr>
        <p:spPr bwMode="auto">
          <a:xfrm>
            <a:off x="6191250" y="1458913"/>
            <a:ext cx="2330450" cy="555625"/>
          </a:xfrm>
          <a:prstGeom prst="homePlate">
            <a:avLst>
              <a:gd name="adj" fmla="val 64274"/>
            </a:avLst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H</a:t>
            </a:r>
            <a:r>
              <a:rPr lang="en-US" b="1" baseline="-25000">
                <a:sym typeface="Arial" charset="0"/>
              </a:rPr>
              <a:t>2</a:t>
            </a:r>
            <a:r>
              <a:rPr lang="en-US" b="1">
                <a:sym typeface="Arial" charset="0"/>
              </a:rPr>
              <a:t>O</a:t>
            </a:r>
            <a:r>
              <a:rPr lang="en-US" b="1" baseline="-25000">
                <a:sym typeface="Arial" charset="0"/>
              </a:rPr>
              <a:t>vapor </a:t>
            </a:r>
          </a:p>
        </p:txBody>
      </p:sp>
      <p:sp>
        <p:nvSpPr>
          <p:cNvPr id="33799" name="Shape 434"/>
          <p:cNvSpPr>
            <a:spLocks noChangeArrowheads="1"/>
          </p:cNvSpPr>
          <p:nvPr/>
        </p:nvSpPr>
        <p:spPr bwMode="auto">
          <a:xfrm>
            <a:off x="6215063" y="3765550"/>
            <a:ext cx="2308225" cy="958850"/>
          </a:xfrm>
          <a:prstGeom prst="homePlate">
            <a:avLst>
              <a:gd name="adj" fmla="val 3739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Excess Air</a:t>
            </a:r>
          </a:p>
        </p:txBody>
      </p:sp>
      <p:sp>
        <p:nvSpPr>
          <p:cNvPr id="33800" name="Shape 435"/>
          <p:cNvSpPr>
            <a:spLocks noChangeArrowheads="1"/>
          </p:cNvSpPr>
          <p:nvPr/>
        </p:nvSpPr>
        <p:spPr bwMode="auto">
          <a:xfrm>
            <a:off x="4894263" y="1449388"/>
            <a:ext cx="1819275" cy="3278187"/>
          </a:xfrm>
          <a:prstGeom prst="homePlate">
            <a:avLst>
              <a:gd name="adj" fmla="val 1554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Kiln exhaust gas</a:t>
            </a:r>
          </a:p>
        </p:txBody>
      </p:sp>
      <p:grpSp>
        <p:nvGrpSpPr>
          <p:cNvPr id="33801" name="Shape 436"/>
          <p:cNvGrpSpPr>
            <a:grpSpLocks/>
          </p:cNvGrpSpPr>
          <p:nvPr/>
        </p:nvGrpSpPr>
        <p:grpSpPr bwMode="auto">
          <a:xfrm>
            <a:off x="3487738" y="4194175"/>
            <a:ext cx="1679575" cy="952500"/>
            <a:chOff x="2495" y="3023"/>
            <a:chExt cx="1152" cy="624"/>
          </a:xfrm>
        </p:grpSpPr>
        <p:sp>
          <p:nvSpPr>
            <p:cNvPr id="33802" name="Shape 437"/>
            <p:cNvSpPr>
              <a:spLocks/>
            </p:cNvSpPr>
            <p:nvPr/>
          </p:nvSpPr>
          <p:spPr bwMode="auto">
            <a:xfrm>
              <a:off x="2495" y="3023"/>
              <a:ext cx="1152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394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394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394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394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3803" name="Shape 438"/>
            <p:cNvSpPr txBox="1">
              <a:spLocks noChangeArrowheads="1"/>
            </p:cNvSpPr>
            <p:nvPr/>
          </p:nvSpPr>
          <p:spPr bwMode="auto">
            <a:xfrm>
              <a:off x="2701" y="3309"/>
              <a:ext cx="38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air</a:t>
              </a:r>
            </a:p>
          </p:txBody>
        </p:sp>
        <p:sp>
          <p:nvSpPr>
            <p:cNvPr id="33804" name="Shape 439"/>
            <p:cNvSpPr txBox="1">
              <a:spLocks noChangeArrowheads="1"/>
            </p:cNvSpPr>
            <p:nvPr/>
          </p:nvSpPr>
          <p:spPr bwMode="auto">
            <a:xfrm>
              <a:off x="2715" y="3068"/>
              <a:ext cx="66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False</a:t>
              </a:r>
            </a:p>
          </p:txBody>
        </p:sp>
      </p:grpSp>
      <p:sp>
        <p:nvSpPr>
          <p:cNvPr id="33805" name="Shape 440"/>
          <p:cNvSpPr>
            <a:spLocks noChangeArrowheads="1"/>
          </p:cNvSpPr>
          <p:nvPr/>
        </p:nvSpPr>
        <p:spPr bwMode="auto">
          <a:xfrm>
            <a:off x="2438400" y="3752850"/>
            <a:ext cx="2657475" cy="441325"/>
          </a:xfrm>
          <a:prstGeom prst="homePlate">
            <a:avLst>
              <a:gd name="adj" fmla="val 46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Excess air 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,N</a:t>
            </a:r>
            <a:r>
              <a:rPr lang="en-US" sz="2000" b="1" baseline="-25000">
                <a:sym typeface="Arial" charset="0"/>
              </a:rPr>
              <a:t>2</a:t>
            </a:r>
          </a:p>
        </p:txBody>
      </p:sp>
      <p:sp>
        <p:nvSpPr>
          <p:cNvPr id="33806" name="Shape 441"/>
          <p:cNvSpPr>
            <a:spLocks noChangeArrowheads="1"/>
          </p:cNvSpPr>
          <p:nvPr/>
        </p:nvSpPr>
        <p:spPr bwMode="auto">
          <a:xfrm>
            <a:off x="3417888" y="2944813"/>
            <a:ext cx="1677987" cy="808037"/>
          </a:xfrm>
          <a:prstGeom prst="homePlate">
            <a:avLst>
              <a:gd name="adj" fmla="val 2318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min,dry</a:t>
            </a:r>
          </a:p>
          <a:p>
            <a:pPr algn="ctr">
              <a:lnSpc>
                <a:spcPct val="13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CO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,SO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,N</a:t>
            </a:r>
            <a:r>
              <a:rPr lang="en-US" sz="2000" b="1" baseline="-25000">
                <a:sym typeface="Arial" charset="0"/>
              </a:rPr>
              <a:t>2</a:t>
            </a:r>
          </a:p>
        </p:txBody>
      </p:sp>
      <p:sp>
        <p:nvSpPr>
          <p:cNvPr id="33807" name="Shape 442"/>
          <p:cNvSpPr>
            <a:spLocks noChangeArrowheads="1"/>
          </p:cNvSpPr>
          <p:nvPr/>
        </p:nvSpPr>
        <p:spPr bwMode="auto">
          <a:xfrm>
            <a:off x="3348038" y="2505075"/>
            <a:ext cx="1747837" cy="439738"/>
          </a:xfrm>
          <a:prstGeom prst="homePlate">
            <a:avLst>
              <a:gd name="adj" fmla="val 4372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H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O</a:t>
            </a:r>
            <a:r>
              <a:rPr lang="en-US" sz="2000" b="1" baseline="-25000">
                <a:sym typeface="Arial" charset="0"/>
              </a:rPr>
              <a:t>vapor </a:t>
            </a:r>
          </a:p>
        </p:txBody>
      </p:sp>
      <p:sp>
        <p:nvSpPr>
          <p:cNvPr id="33808" name="Shape 443"/>
          <p:cNvSpPr>
            <a:spLocks noChangeArrowheads="1"/>
          </p:cNvSpPr>
          <p:nvPr/>
        </p:nvSpPr>
        <p:spPr bwMode="auto">
          <a:xfrm>
            <a:off x="2368550" y="2505075"/>
            <a:ext cx="1328738" cy="1247775"/>
          </a:xfrm>
          <a:prstGeom prst="homePlate">
            <a:avLst>
              <a:gd name="adj" fmla="val 2323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 V</a:t>
            </a:r>
            <a:r>
              <a:rPr lang="en-US" b="1" baseline="-25000">
                <a:sym typeface="Arial" charset="0"/>
              </a:rPr>
              <a:t>min,wet</a:t>
            </a:r>
          </a:p>
        </p:txBody>
      </p:sp>
      <p:grpSp>
        <p:nvGrpSpPr>
          <p:cNvPr id="33809" name="Shape 444"/>
          <p:cNvGrpSpPr>
            <a:grpSpLocks/>
          </p:cNvGrpSpPr>
          <p:nvPr/>
        </p:nvGrpSpPr>
        <p:grpSpPr bwMode="auto">
          <a:xfrm>
            <a:off x="828675" y="3230563"/>
            <a:ext cx="1889125" cy="1697037"/>
            <a:chOff x="671" y="2395"/>
            <a:chExt cx="1296" cy="1108"/>
          </a:xfrm>
        </p:grpSpPr>
        <p:sp>
          <p:nvSpPr>
            <p:cNvPr id="33810" name="Shape 445"/>
            <p:cNvSpPr>
              <a:spLocks/>
            </p:cNvSpPr>
            <p:nvPr/>
          </p:nvSpPr>
          <p:spPr bwMode="auto">
            <a:xfrm>
              <a:off x="671" y="2400"/>
              <a:ext cx="1296" cy="110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200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200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200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200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3811" name="Shape 446"/>
            <p:cNvSpPr txBox="1">
              <a:spLocks noChangeArrowheads="1"/>
            </p:cNvSpPr>
            <p:nvPr/>
          </p:nvSpPr>
          <p:spPr bwMode="auto">
            <a:xfrm>
              <a:off x="671" y="3045"/>
              <a:ext cx="767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Air</a:t>
              </a:r>
            </a:p>
          </p:txBody>
        </p:sp>
        <p:cxnSp>
          <p:nvCxnSpPr>
            <p:cNvPr id="33812" name="Shape 447"/>
            <p:cNvCxnSpPr>
              <a:cxnSpLocks noChangeShapeType="1"/>
            </p:cNvCxnSpPr>
            <p:nvPr/>
          </p:nvCxnSpPr>
          <p:spPr bwMode="auto">
            <a:xfrm rot="10800000">
              <a:off x="1392" y="2736"/>
              <a:ext cx="5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33813" name="Shape 448"/>
            <p:cNvSpPr>
              <a:spLocks/>
            </p:cNvSpPr>
            <p:nvPr/>
          </p:nvSpPr>
          <p:spPr bwMode="auto">
            <a:xfrm flipH="1">
              <a:off x="1183" y="2736"/>
              <a:ext cx="207" cy="144"/>
            </a:xfrm>
            <a:custGeom>
              <a:avLst/>
              <a:gdLst>
                <a:gd name="T0" fmla="*/ 0 w 18621"/>
                <a:gd name="T1" fmla="*/ 0 h 21600"/>
                <a:gd name="T2" fmla="*/ 18621 w 18621"/>
                <a:gd name="T3" fmla="*/ 21600 h 21600"/>
              </a:gdLst>
              <a:ahLst/>
              <a:cxnLst>
                <a:cxn ang="0">
                  <a:pos x="-1" y="0"/>
                </a:cxn>
                <a:cxn ang="0">
                  <a:pos x="18621" y="10653"/>
                </a:cxn>
                <a:cxn ang="0">
                  <a:pos x="-1" y="0"/>
                </a:cxn>
                <a:cxn ang="0">
                  <a:pos x="18621" y="10653"/>
                </a:cxn>
                <a:cxn ang="0">
                  <a:pos x="0" y="21600"/>
                </a:cxn>
                <a:cxn ang="0">
                  <a:pos x="-1" y="0"/>
                </a:cxn>
              </a:cxnLst>
              <a:rect l="T0" t="T1" r="T2" b="T3"/>
              <a:pathLst>
                <a:path w="18621" h="21600" fill="none" extrusionOk="0">
                  <a:moveTo>
                    <a:pt x="-1" y="0"/>
                  </a:moveTo>
                  <a:cubicBezTo>
                    <a:pt x="7656" y="0"/>
                    <a:pt x="14741" y="4053"/>
                    <a:pt x="18621" y="10653"/>
                  </a:cubicBezTo>
                </a:path>
                <a:path w="18621" h="21600" extrusionOk="0">
                  <a:moveTo>
                    <a:pt x="-1" y="0"/>
                  </a:moveTo>
                  <a:cubicBezTo>
                    <a:pt x="7656" y="0"/>
                    <a:pt x="14741" y="4053"/>
                    <a:pt x="18621" y="1065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3814" name="Shape 449"/>
            <p:cNvSpPr txBox="1">
              <a:spLocks noChangeArrowheads="1"/>
            </p:cNvSpPr>
            <p:nvPr/>
          </p:nvSpPr>
          <p:spPr bwMode="auto">
            <a:xfrm>
              <a:off x="1268" y="2395"/>
              <a:ext cx="52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A</a:t>
              </a:r>
              <a:r>
                <a:rPr lang="en-US" sz="2400" b="1" baseline="-25000">
                  <a:sym typeface="Arial" charset="0"/>
                </a:rPr>
                <a:t>min</a:t>
              </a:r>
            </a:p>
          </p:txBody>
        </p:sp>
      </p:grpSp>
      <p:grpSp>
        <p:nvGrpSpPr>
          <p:cNvPr id="33815" name="Shape 450"/>
          <p:cNvGrpSpPr>
            <a:grpSpLocks/>
          </p:cNvGrpSpPr>
          <p:nvPr/>
        </p:nvGrpSpPr>
        <p:grpSpPr bwMode="auto">
          <a:xfrm>
            <a:off x="4327525" y="1184275"/>
            <a:ext cx="782638" cy="585788"/>
            <a:chOff x="3071" y="1055"/>
            <a:chExt cx="537" cy="384"/>
          </a:xfrm>
        </p:grpSpPr>
        <p:sp>
          <p:nvSpPr>
            <p:cNvPr id="33816" name="Shape 451"/>
            <p:cNvSpPr>
              <a:spLocks/>
            </p:cNvSpPr>
            <p:nvPr/>
          </p:nvSpPr>
          <p:spPr bwMode="auto">
            <a:xfrm rot="10800000" flipH="1">
              <a:off x="3071" y="1055"/>
              <a:ext cx="527" cy="38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6159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6159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6159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6159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3817" name="Shape 452"/>
            <p:cNvSpPr txBox="1">
              <a:spLocks noChangeArrowheads="1"/>
            </p:cNvSpPr>
            <p:nvPr/>
          </p:nvSpPr>
          <p:spPr bwMode="auto">
            <a:xfrm>
              <a:off x="3129" y="1168"/>
              <a:ext cx="47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H</a:t>
              </a:r>
              <a:r>
                <a:rPr lang="en-US" sz="2000" b="1" baseline="-25000">
                  <a:sym typeface="Arial" charset="0"/>
                </a:rPr>
                <a:t>2</a:t>
              </a:r>
              <a:r>
                <a:rPr lang="en-US" sz="2000" b="1">
                  <a:sym typeface="Arial" charset="0"/>
                </a:rPr>
                <a:t>O</a:t>
              </a:r>
            </a:p>
          </p:txBody>
        </p:sp>
      </p:grpSp>
      <p:grpSp>
        <p:nvGrpSpPr>
          <p:cNvPr id="33818" name="Shape 453"/>
          <p:cNvGrpSpPr>
            <a:grpSpLocks/>
          </p:cNvGrpSpPr>
          <p:nvPr/>
        </p:nvGrpSpPr>
        <p:grpSpPr bwMode="auto">
          <a:xfrm>
            <a:off x="3278188" y="1184275"/>
            <a:ext cx="1817687" cy="1320800"/>
            <a:chOff x="2352" y="1056"/>
            <a:chExt cx="1248" cy="863"/>
          </a:xfrm>
        </p:grpSpPr>
        <p:sp>
          <p:nvSpPr>
            <p:cNvPr id="33819" name="Shape 454"/>
            <p:cNvSpPr>
              <a:spLocks/>
            </p:cNvSpPr>
            <p:nvPr/>
          </p:nvSpPr>
          <p:spPr bwMode="auto">
            <a:xfrm rot="10800000" flipH="1">
              <a:off x="2352" y="1056"/>
              <a:ext cx="1248" cy="86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9298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9298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9298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9298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3820" name="Shape 455"/>
            <p:cNvSpPr txBox="1">
              <a:spLocks noChangeArrowheads="1"/>
            </p:cNvSpPr>
            <p:nvPr/>
          </p:nvSpPr>
          <p:spPr bwMode="auto">
            <a:xfrm>
              <a:off x="2544" y="1335"/>
              <a:ext cx="526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400" b="1">
                  <a:sym typeface="Arial" charset="0"/>
                </a:rPr>
                <a:t>CO</a:t>
              </a:r>
              <a:r>
                <a:rPr lang="en-US" sz="2400" b="1" baseline="-25000">
                  <a:sym typeface="Arial" charset="0"/>
                </a:rPr>
                <a:t>2</a:t>
              </a:r>
            </a:p>
          </p:txBody>
        </p:sp>
      </p:grpSp>
      <p:grpSp>
        <p:nvGrpSpPr>
          <p:cNvPr id="33821" name="Shape 456"/>
          <p:cNvGrpSpPr>
            <a:grpSpLocks/>
          </p:cNvGrpSpPr>
          <p:nvPr/>
        </p:nvGrpSpPr>
        <p:grpSpPr bwMode="auto">
          <a:xfrm>
            <a:off x="1281113" y="5157788"/>
            <a:ext cx="6699250" cy="781050"/>
            <a:chOff x="1007" y="3071"/>
            <a:chExt cx="5087" cy="672"/>
          </a:xfrm>
        </p:grpSpPr>
        <p:sp>
          <p:nvSpPr>
            <p:cNvPr id="33822" name="Shape 457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33823" name="Shape 458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</p:grpSp>
      <p:pic>
        <p:nvPicPr>
          <p:cNvPr id="33824" name="Shape 459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8450" y="5229225"/>
            <a:ext cx="59769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25" name="Shape 460"/>
          <p:cNvSpPr>
            <a:spLocks noChangeArrowheads="1"/>
          </p:cNvSpPr>
          <p:nvPr/>
        </p:nvSpPr>
        <p:spPr bwMode="auto">
          <a:xfrm>
            <a:off x="5008563" y="6170613"/>
            <a:ext cx="1354137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 b="1">
                <a:sym typeface="Arial" charset="0"/>
              </a:rPr>
              <a:t>H</a:t>
            </a:r>
            <a:r>
              <a:rPr lang="en-US" sz="1400" b="1" baseline="-25000">
                <a:sym typeface="Arial" charset="0"/>
              </a:rPr>
              <a:t>2</a:t>
            </a:r>
            <a:r>
              <a:rPr lang="en-US" sz="1400" b="1">
                <a:sym typeface="Arial" charset="0"/>
              </a:rPr>
              <a:t>O</a:t>
            </a:r>
            <a:r>
              <a:rPr lang="en-US" sz="1400" b="1" baseline="-25000">
                <a:sym typeface="Arial" charset="0"/>
              </a:rPr>
              <a:t>raw meal</a:t>
            </a:r>
          </a:p>
        </p:txBody>
      </p:sp>
      <p:sp>
        <p:nvSpPr>
          <p:cNvPr id="33826" name="Shape 461"/>
          <p:cNvSpPr>
            <a:spLocks noChangeArrowheads="1"/>
          </p:cNvSpPr>
          <p:nvPr/>
        </p:nvSpPr>
        <p:spPr bwMode="auto">
          <a:xfrm>
            <a:off x="6310313" y="6181725"/>
            <a:ext cx="1709737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 b="1">
                <a:sym typeface="Arial" charset="0"/>
              </a:rPr>
              <a:t>(V</a:t>
            </a:r>
            <a:r>
              <a:rPr lang="en-US" sz="1400" b="1" baseline="-25000">
                <a:sym typeface="Arial" charset="0"/>
              </a:rPr>
              <a:t>min,wet</a:t>
            </a:r>
            <a:r>
              <a:rPr lang="en-US" sz="1400" b="1">
                <a:sym typeface="Arial" charset="0"/>
              </a:rPr>
              <a:t> -</a:t>
            </a:r>
            <a:r>
              <a:rPr lang="en-US" sz="1400" b="1" baseline="-25000">
                <a:sym typeface="Arial" charset="0"/>
              </a:rPr>
              <a:t> </a:t>
            </a:r>
            <a:r>
              <a:rPr lang="en-US" sz="1400" b="1">
                <a:sym typeface="Arial" charset="0"/>
              </a:rPr>
              <a:t>V</a:t>
            </a:r>
            <a:r>
              <a:rPr lang="en-US" sz="1400" b="1" baseline="-25000">
                <a:sym typeface="Arial" charset="0"/>
              </a:rPr>
              <a:t>min,dry</a:t>
            </a:r>
            <a:r>
              <a:rPr lang="en-US" sz="1400" b="1">
                <a:sym typeface="Arial" charset="0"/>
              </a:rPr>
              <a:t>)</a:t>
            </a:r>
          </a:p>
        </p:txBody>
      </p:sp>
      <p:cxnSp>
        <p:nvCxnSpPr>
          <p:cNvPr id="33827" name="Shape 462"/>
          <p:cNvCxnSpPr>
            <a:cxnSpLocks noChangeShapeType="1"/>
          </p:cNvCxnSpPr>
          <p:nvPr/>
        </p:nvCxnSpPr>
        <p:spPr bwMode="auto">
          <a:xfrm>
            <a:off x="5400675" y="5797550"/>
            <a:ext cx="80963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28" name="Shape 463"/>
          <p:cNvCxnSpPr>
            <a:cxnSpLocks noChangeShapeType="1"/>
          </p:cNvCxnSpPr>
          <p:nvPr/>
        </p:nvCxnSpPr>
        <p:spPr bwMode="auto">
          <a:xfrm>
            <a:off x="6683375" y="5789613"/>
            <a:ext cx="252413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3829" name="Shape 464"/>
          <p:cNvGrpSpPr>
            <a:grpSpLocks/>
          </p:cNvGrpSpPr>
          <p:nvPr/>
        </p:nvGrpSpPr>
        <p:grpSpPr bwMode="auto">
          <a:xfrm>
            <a:off x="831850" y="1939925"/>
            <a:ext cx="1819275" cy="1304925"/>
            <a:chOff x="671" y="1536"/>
            <a:chExt cx="1248" cy="863"/>
          </a:xfrm>
        </p:grpSpPr>
        <p:sp>
          <p:nvSpPr>
            <p:cNvPr id="33830" name="Shape 465"/>
            <p:cNvSpPr>
              <a:spLocks/>
            </p:cNvSpPr>
            <p:nvPr/>
          </p:nvSpPr>
          <p:spPr bwMode="auto">
            <a:xfrm rot="10800000" flipH="1">
              <a:off x="671" y="1536"/>
              <a:ext cx="1248" cy="86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865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865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865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865" y="12158"/>
                  </a:lnTo>
                  <a:lnTo>
                    <a:pt x="21600" y="607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33831" name="Shape 466"/>
            <p:cNvSpPr txBox="1">
              <a:spLocks noChangeArrowheads="1"/>
            </p:cNvSpPr>
            <p:nvPr/>
          </p:nvSpPr>
          <p:spPr bwMode="auto">
            <a:xfrm>
              <a:off x="767" y="1787"/>
              <a:ext cx="528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Fuel</a:t>
              </a:r>
            </a:p>
          </p:txBody>
        </p:sp>
      </p:grpSp>
      <p:sp>
        <p:nvSpPr>
          <p:cNvPr id="33832" name="Shape 467"/>
          <p:cNvSpPr>
            <a:spLocks noChangeArrowheads="1"/>
          </p:cNvSpPr>
          <p:nvPr/>
        </p:nvSpPr>
        <p:spPr bwMode="auto">
          <a:xfrm>
            <a:off x="1509713" y="5945188"/>
            <a:ext cx="31242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300" b="1">
                <a:sym typeface="Arial" charset="0"/>
              </a:rPr>
              <a:t>M</a:t>
            </a:r>
            <a:r>
              <a:rPr lang="en-US" sz="1300" b="1" baseline="-25000">
                <a:sym typeface="Arial" charset="0"/>
              </a:rPr>
              <a:t>cli</a:t>
            </a:r>
            <a:r>
              <a:rPr lang="en-US" sz="1300">
                <a:sym typeface="Arial" charset="0"/>
              </a:rPr>
              <a:t> = clinker production rate [kg</a:t>
            </a:r>
            <a:r>
              <a:rPr lang="en-US" sz="1300" baseline="-25000">
                <a:sym typeface="Arial" charset="0"/>
              </a:rPr>
              <a:t>cli</a:t>
            </a:r>
            <a:r>
              <a:rPr lang="en-US" sz="1300">
                <a:sym typeface="Arial" charset="0"/>
              </a:rPr>
              <a:t>/h]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300" b="1">
                <a:sym typeface="Arial" charset="0"/>
              </a:rPr>
              <a:t>q</a:t>
            </a:r>
            <a:r>
              <a:rPr lang="en-US" sz="1300">
                <a:sym typeface="Arial" charset="0"/>
              </a:rPr>
              <a:t> = spec. heat consumption [MJ/kg</a:t>
            </a:r>
            <a:r>
              <a:rPr lang="en-US" sz="1300" baseline="-25000">
                <a:sym typeface="Arial" charset="0"/>
              </a:rPr>
              <a:t>cli</a:t>
            </a:r>
            <a:r>
              <a:rPr lang="en-US" sz="1300">
                <a:sym typeface="Arial" charset="0"/>
              </a:rPr>
              <a:t>]</a:t>
            </a:r>
          </a:p>
        </p:txBody>
      </p:sp>
      <p:sp>
        <p:nvSpPr>
          <p:cNvPr id="33833" name="Shape 469"/>
          <p:cNvSpPr txBox="1">
            <a:spLocks noChangeArrowheads="1"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FF11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spcBef>
                <a:spcPts val="575"/>
              </a:spcBef>
              <a:buClr>
                <a:srgbClr val="FF11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Moisture</a:t>
            </a:r>
          </a:p>
        </p:txBody>
      </p:sp>
      <p:sp>
        <p:nvSpPr>
          <p:cNvPr id="33834" name="Shape 468"/>
          <p:cNvSpPr txBox="1">
            <a:spLocks noChangeArrowheads="1"/>
          </p:cNvSpPr>
          <p:nvPr/>
        </p:nvSpPr>
        <p:spPr bwMode="auto">
          <a:xfrm>
            <a:off x="8239125" y="488950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A38224EE-82FB-411B-9060-ED7318C811C9}" type="slidenum">
              <a:rPr lang="en-US" sz="800"/>
              <a:pPr algn="r"/>
              <a:t>18</a:t>
            </a:fld>
            <a:endParaRPr lang="en-US" sz="800"/>
          </a:p>
        </p:txBody>
      </p:sp>
      <p:sp>
        <p:nvSpPr>
          <p:cNvPr id="34821" name="Shape 477"/>
          <p:cNvSpPr txBox="1">
            <a:spLocks noChangeArrowheads="1"/>
          </p:cNvSpPr>
          <p:nvPr/>
        </p:nvSpPr>
        <p:spPr bwMode="auto">
          <a:xfrm>
            <a:off x="8239125" y="446088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34822" name="Shape 478"/>
          <p:cNvSpPr txBox="1">
            <a:spLocks/>
          </p:cNvSpPr>
          <p:nvPr/>
        </p:nvSpPr>
        <p:spPr bwMode="auto">
          <a:xfrm>
            <a:off x="531813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Total kiln exhaust gas</a:t>
            </a:r>
          </a:p>
        </p:txBody>
      </p:sp>
      <p:grpSp>
        <p:nvGrpSpPr>
          <p:cNvPr id="34823" name="Shape 479"/>
          <p:cNvGrpSpPr>
            <a:grpSpLocks/>
          </p:cNvGrpSpPr>
          <p:nvPr/>
        </p:nvGrpSpPr>
        <p:grpSpPr bwMode="auto">
          <a:xfrm>
            <a:off x="2790825" y="1195388"/>
            <a:ext cx="6781800" cy="1066800"/>
            <a:chOff x="1007" y="3071"/>
            <a:chExt cx="5087" cy="672"/>
          </a:xfrm>
        </p:grpSpPr>
        <p:sp>
          <p:nvSpPr>
            <p:cNvPr id="34824" name="Shape 480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FF">
                <a:alpha val="49803"/>
              </a:srgbClr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  <p:sp>
          <p:nvSpPr>
            <p:cNvPr id="34825" name="Shape 481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FF">
                <a:alpha val="49803"/>
              </a:srgbClr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</p:grpSp>
      <p:grpSp>
        <p:nvGrpSpPr>
          <p:cNvPr id="34826" name="Shape 482"/>
          <p:cNvGrpSpPr>
            <a:grpSpLocks/>
          </p:cNvGrpSpPr>
          <p:nvPr/>
        </p:nvGrpSpPr>
        <p:grpSpPr bwMode="auto">
          <a:xfrm>
            <a:off x="258763" y="4884738"/>
            <a:ext cx="9490075" cy="1066800"/>
            <a:chOff x="1007" y="3071"/>
            <a:chExt cx="5087" cy="672"/>
          </a:xfrm>
        </p:grpSpPr>
        <p:sp>
          <p:nvSpPr>
            <p:cNvPr id="34827" name="Shape 483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  <p:sp>
          <p:nvSpPr>
            <p:cNvPr id="34828" name="Shape 484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</p:grpSp>
      <p:pic>
        <p:nvPicPr>
          <p:cNvPr id="34829" name="Shape 485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00" y="5124450"/>
            <a:ext cx="9390063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0" name="Shape 486"/>
          <p:cNvSpPr>
            <a:spLocks noChangeArrowheads="1"/>
          </p:cNvSpPr>
          <p:nvPr/>
        </p:nvSpPr>
        <p:spPr bwMode="auto">
          <a:xfrm>
            <a:off x="1184275" y="2236788"/>
            <a:ext cx="1160463" cy="1544637"/>
          </a:xfrm>
          <a:prstGeom prst="homePlate">
            <a:avLst>
              <a:gd name="adj" fmla="val 14519"/>
            </a:avLst>
          </a:prstGeom>
          <a:solidFill>
            <a:srgbClr val="FFFF99">
              <a:alpha val="49803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200" b="1">
                <a:sym typeface="Arial" charset="0"/>
              </a:rPr>
              <a:t>V</a:t>
            </a:r>
            <a:r>
              <a:rPr lang="en-US" sz="1200" b="1" baseline="-25000">
                <a:sym typeface="Arial" charset="0"/>
              </a:rPr>
              <a:t>min,dry</a:t>
            </a:r>
            <a:r>
              <a:rPr lang="en-US" sz="1200" b="1">
                <a:sym typeface="Arial" charset="0"/>
              </a:rPr>
              <a:t>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200" b="1">
                <a:sym typeface="Arial" charset="0"/>
              </a:rPr>
              <a:t> &amp;  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200" b="1">
                <a:sym typeface="Arial" charset="0"/>
              </a:rPr>
              <a:t>CO</a:t>
            </a:r>
            <a:r>
              <a:rPr lang="en-US" sz="1200" b="1" baseline="-25000">
                <a:sym typeface="Arial" charset="0"/>
              </a:rPr>
              <a:t>2,raw meal</a:t>
            </a:r>
            <a:r>
              <a:rPr lang="en-US" sz="1600" b="1" baseline="-25000">
                <a:sym typeface="Arial" charset="0"/>
              </a:rPr>
              <a:t> </a:t>
            </a:r>
          </a:p>
        </p:txBody>
      </p:sp>
      <p:sp>
        <p:nvSpPr>
          <p:cNvPr id="34831" name="Shape 487"/>
          <p:cNvSpPr>
            <a:spLocks noChangeArrowheads="1"/>
          </p:cNvSpPr>
          <p:nvPr/>
        </p:nvSpPr>
        <p:spPr bwMode="auto">
          <a:xfrm>
            <a:off x="1201738" y="1720850"/>
            <a:ext cx="1143000" cy="488950"/>
          </a:xfrm>
          <a:prstGeom prst="homePlate">
            <a:avLst>
              <a:gd name="adj" fmla="val 31818"/>
            </a:avLst>
          </a:prstGeom>
          <a:solidFill>
            <a:srgbClr val="CCFFFF">
              <a:alpha val="49803"/>
            </a:srgb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 b="1">
                <a:sym typeface="Arial" charset="0"/>
              </a:rPr>
              <a:t>H</a:t>
            </a:r>
            <a:r>
              <a:rPr lang="en-US" sz="1400" b="1" baseline="-25000">
                <a:sym typeface="Arial" charset="0"/>
              </a:rPr>
              <a:t>2</a:t>
            </a:r>
            <a:r>
              <a:rPr lang="en-US" sz="1400" b="1">
                <a:sym typeface="Arial" charset="0"/>
              </a:rPr>
              <a:t>O</a:t>
            </a:r>
            <a:r>
              <a:rPr lang="en-US" sz="1400" b="1" baseline="-25000">
                <a:sym typeface="Arial" charset="0"/>
              </a:rPr>
              <a:t>vapor </a:t>
            </a:r>
          </a:p>
        </p:txBody>
      </p:sp>
      <p:sp>
        <p:nvSpPr>
          <p:cNvPr id="34832" name="Shape 488"/>
          <p:cNvSpPr>
            <a:spLocks noChangeArrowheads="1"/>
          </p:cNvSpPr>
          <p:nvPr/>
        </p:nvSpPr>
        <p:spPr bwMode="auto">
          <a:xfrm>
            <a:off x="1190625" y="3819525"/>
            <a:ext cx="1154113" cy="881063"/>
          </a:xfrm>
          <a:prstGeom prst="homePlate">
            <a:avLst>
              <a:gd name="adj" fmla="val 18199"/>
            </a:avLst>
          </a:prstGeom>
          <a:solidFill>
            <a:srgbClr val="CCFFCC">
              <a:alpha val="49803"/>
            </a:srgbClr>
          </a:solidFill>
          <a:ln w="38100">
            <a:solidFill>
              <a:srgbClr val="339900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 b="1">
                <a:sym typeface="Arial" charset="0"/>
              </a:rPr>
              <a:t> </a:t>
            </a:r>
            <a:r>
              <a:rPr lang="en-US" sz="1400" b="1">
                <a:sym typeface="Arial" charset="0"/>
              </a:rPr>
              <a:t>Excess Air</a:t>
            </a:r>
          </a:p>
        </p:txBody>
      </p:sp>
      <p:grpSp>
        <p:nvGrpSpPr>
          <p:cNvPr id="34833" name="Shape 489"/>
          <p:cNvGrpSpPr>
            <a:grpSpLocks/>
          </p:cNvGrpSpPr>
          <p:nvPr/>
        </p:nvGrpSpPr>
        <p:grpSpPr bwMode="auto">
          <a:xfrm>
            <a:off x="2790825" y="3729038"/>
            <a:ext cx="6781800" cy="1066800"/>
            <a:chOff x="1007" y="3071"/>
            <a:chExt cx="5087" cy="672"/>
          </a:xfrm>
        </p:grpSpPr>
        <p:sp>
          <p:nvSpPr>
            <p:cNvPr id="34834" name="Shape 490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CC">
                <a:alpha val="49803"/>
              </a:srgbClr>
            </a:solidFill>
            <a:ln w="38100">
              <a:solidFill>
                <a:srgbClr val="3399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  <p:sp>
          <p:nvSpPr>
            <p:cNvPr id="34835" name="Shape 491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CC">
                <a:alpha val="49803"/>
              </a:srgbClr>
            </a:solidFill>
            <a:ln w="38100">
              <a:solidFill>
                <a:srgbClr val="3399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</p:grpSp>
      <p:pic>
        <p:nvPicPr>
          <p:cNvPr id="34836" name="Shape 492"/>
          <p:cNvPicPr preferRelativeResize="0"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8788" y="3848100"/>
            <a:ext cx="6116637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37" name="Shape 493"/>
          <p:cNvGrpSpPr>
            <a:grpSpLocks/>
          </p:cNvGrpSpPr>
          <p:nvPr/>
        </p:nvGrpSpPr>
        <p:grpSpPr bwMode="auto">
          <a:xfrm>
            <a:off x="2790825" y="2462213"/>
            <a:ext cx="6781800" cy="1066800"/>
            <a:chOff x="1007" y="3071"/>
            <a:chExt cx="5087" cy="672"/>
          </a:xfrm>
        </p:grpSpPr>
        <p:sp>
          <p:nvSpPr>
            <p:cNvPr id="34838" name="Shape 494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FFFF99">
                <a:alpha val="49803"/>
              </a:srgbClr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  <p:sp>
          <p:nvSpPr>
            <p:cNvPr id="34839" name="Shape 495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FFFF99">
                <a:alpha val="49803"/>
              </a:srgbClr>
            </a:solidFill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</p:grpSp>
      <p:pic>
        <p:nvPicPr>
          <p:cNvPr id="34840" name="Shape 496"/>
          <p:cNvPicPr preferRelativeResize="0"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8300" y="2590800"/>
            <a:ext cx="6508750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1" name="Shape 497"/>
          <p:cNvPicPr preferRelativeResize="0"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1488" y="1370013"/>
            <a:ext cx="6489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42" name="Shape 498"/>
          <p:cNvSpPr>
            <a:spLocks noChangeArrowheads="1"/>
          </p:cNvSpPr>
          <p:nvPr/>
        </p:nvSpPr>
        <p:spPr bwMode="auto">
          <a:xfrm>
            <a:off x="1855788" y="6148388"/>
            <a:ext cx="1619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 b="1">
                <a:sym typeface="Arial" charset="0"/>
              </a:rPr>
              <a:t>from raw meal</a:t>
            </a:r>
          </a:p>
        </p:txBody>
      </p:sp>
      <p:sp>
        <p:nvSpPr>
          <p:cNvPr id="34843" name="Shape 499"/>
          <p:cNvSpPr>
            <a:spLocks noChangeArrowheads="1"/>
          </p:cNvSpPr>
          <p:nvPr/>
        </p:nvSpPr>
        <p:spPr bwMode="auto">
          <a:xfrm>
            <a:off x="3360738" y="6148388"/>
            <a:ext cx="170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 b="1">
                <a:sym typeface="Arial" charset="0"/>
              </a:rPr>
              <a:t>from combustion</a:t>
            </a:r>
          </a:p>
        </p:txBody>
      </p:sp>
      <p:sp>
        <p:nvSpPr>
          <p:cNvPr id="34844" name="Shape 500"/>
          <p:cNvSpPr>
            <a:spLocks/>
          </p:cNvSpPr>
          <p:nvPr/>
        </p:nvSpPr>
        <p:spPr bwMode="auto">
          <a:xfrm rot="-5400000">
            <a:off x="7295357" y="3763169"/>
            <a:ext cx="166687" cy="4740275"/>
          </a:xfrm>
          <a:prstGeom prst="leftBrace">
            <a:avLst>
              <a:gd name="adj1" fmla="val 23698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>
              <a:sym typeface="Arial" charset="0"/>
            </a:endParaRPr>
          </a:p>
        </p:txBody>
      </p:sp>
      <p:sp>
        <p:nvSpPr>
          <p:cNvPr id="34845" name="Shape 501"/>
          <p:cNvSpPr txBox="1">
            <a:spLocks noChangeArrowheads="1"/>
          </p:cNvSpPr>
          <p:nvPr/>
        </p:nvSpPr>
        <p:spPr bwMode="auto">
          <a:xfrm>
            <a:off x="5311775" y="6137275"/>
            <a:ext cx="4276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 b="1">
                <a:sym typeface="Arial" charset="0"/>
              </a:rPr>
              <a:t>excess air (based on dry O</a:t>
            </a:r>
            <a:r>
              <a:rPr lang="en-US" sz="1400" b="1" baseline="-25000">
                <a:sym typeface="Arial" charset="0"/>
              </a:rPr>
              <a:t>2</a:t>
            </a:r>
            <a:r>
              <a:rPr lang="en-US" sz="1400" b="1">
                <a:sym typeface="Arial" charset="0"/>
              </a:rPr>
              <a:t> measurement)</a:t>
            </a:r>
          </a:p>
        </p:txBody>
      </p:sp>
      <p:sp>
        <p:nvSpPr>
          <p:cNvPr id="34846" name="Shape 502"/>
          <p:cNvSpPr>
            <a:spLocks/>
          </p:cNvSpPr>
          <p:nvPr/>
        </p:nvSpPr>
        <p:spPr bwMode="auto">
          <a:xfrm rot="-5400000">
            <a:off x="2540000" y="5583238"/>
            <a:ext cx="177800" cy="1111250"/>
          </a:xfrm>
          <a:prstGeom prst="leftBrace">
            <a:avLst>
              <a:gd name="adj1" fmla="val 5208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>
              <a:sym typeface="Arial" charset="0"/>
            </a:endParaRPr>
          </a:p>
        </p:txBody>
      </p:sp>
      <p:sp>
        <p:nvSpPr>
          <p:cNvPr id="34847" name="Shape 503"/>
          <p:cNvSpPr>
            <a:spLocks/>
          </p:cNvSpPr>
          <p:nvPr/>
        </p:nvSpPr>
        <p:spPr bwMode="auto">
          <a:xfrm rot="-5400000">
            <a:off x="3986213" y="5564188"/>
            <a:ext cx="177800" cy="1111250"/>
          </a:xfrm>
          <a:prstGeom prst="leftBrace">
            <a:avLst>
              <a:gd name="adj1" fmla="val 5208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>
              <a:sym typeface="Arial" charset="0"/>
            </a:endParaRPr>
          </a:p>
        </p:txBody>
      </p:sp>
      <p:sp>
        <p:nvSpPr>
          <p:cNvPr id="504" name="Shape 504"/>
          <p:cNvSpPr>
            <a:spLocks noChangeArrowheads="1"/>
          </p:cNvSpPr>
          <p:nvPr/>
        </p:nvSpPr>
        <p:spPr bwMode="auto">
          <a:xfrm>
            <a:off x="211138" y="1782763"/>
            <a:ext cx="119062" cy="131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>
              <a:sym typeface="Arial" charset="0"/>
            </a:endParaRPr>
          </a:p>
        </p:txBody>
      </p:sp>
      <p:sp>
        <p:nvSpPr>
          <p:cNvPr id="34849" name="Shape 507"/>
          <p:cNvSpPr>
            <a:spLocks noChangeArrowheads="1"/>
          </p:cNvSpPr>
          <p:nvPr/>
        </p:nvSpPr>
        <p:spPr bwMode="auto">
          <a:xfrm>
            <a:off x="396875" y="1720850"/>
            <a:ext cx="998538" cy="3003550"/>
          </a:xfrm>
          <a:prstGeom prst="homePlate">
            <a:avLst>
              <a:gd name="adj" fmla="val 15546"/>
            </a:avLst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000" b="1">
                <a:sym typeface="Arial" charset="0"/>
              </a:rPr>
              <a:t>Kiln exhaust gas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CEB8A61-92A5-4C6C-AA72-F524D9C23D24}" type="slidenum">
              <a:rPr lang="en-US" sz="800"/>
              <a:pPr algn="r"/>
              <a:t>19</a:t>
            </a:fld>
            <a:endParaRPr lang="en-US" sz="800"/>
          </a:p>
        </p:txBody>
      </p:sp>
      <p:sp>
        <p:nvSpPr>
          <p:cNvPr id="35845" name="Shape 513"/>
          <p:cNvSpPr>
            <a:spLocks noChangeArrowheads="1"/>
          </p:cNvSpPr>
          <p:nvPr/>
        </p:nvSpPr>
        <p:spPr bwMode="auto">
          <a:xfrm rot="-5400000">
            <a:off x="6370638" y="3332162"/>
            <a:ext cx="24003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at kiln system outlet</a:t>
            </a:r>
          </a:p>
        </p:txBody>
      </p:sp>
      <p:sp>
        <p:nvSpPr>
          <p:cNvPr id="35846" name="Shape 514"/>
          <p:cNvSpPr txBox="1">
            <a:spLocks noChangeArrowheads="1"/>
          </p:cNvSpPr>
          <p:nvPr/>
        </p:nvSpPr>
        <p:spPr bwMode="auto">
          <a:xfrm>
            <a:off x="8253413" y="503238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pic>
        <p:nvPicPr>
          <p:cNvPr id="35847" name="Shape 515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1211263"/>
            <a:ext cx="5341937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Shape 516"/>
          <p:cNvSpPr txBox="1">
            <a:spLocks/>
          </p:cNvSpPr>
          <p:nvPr/>
        </p:nvSpPr>
        <p:spPr bwMode="auto">
          <a:xfrm>
            <a:off x="533400" y="3016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Typical exhaust gas quantities &amp; compositions</a:t>
            </a:r>
            <a:br>
              <a:rPr lang="en-US" sz="2400" b="1"/>
            </a:br>
            <a:r>
              <a:rPr lang="en-US" sz="2400" b="1"/>
              <a:t>for different kiln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FBF5BF78-98DD-4C39-9470-242A8B811E0C}" type="slidenum">
              <a:rPr lang="en-US" sz="800"/>
              <a:pPr algn="r"/>
              <a:t>2</a:t>
            </a:fld>
            <a:endParaRPr lang="en-US" sz="800"/>
          </a:p>
        </p:txBody>
      </p:sp>
      <p:sp>
        <p:nvSpPr>
          <p:cNvPr id="18436" name="Shape 98"/>
          <p:cNvSpPr txBox="1">
            <a:spLocks/>
          </p:cNvSpPr>
          <p:nvPr/>
        </p:nvSpPr>
        <p:spPr bwMode="auto">
          <a:xfrm>
            <a:off x="560388" y="11239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200000"/>
              </a:lnSpc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Know how to calculate the </a:t>
            </a:r>
            <a:r>
              <a:rPr lang="en-US" sz="2000" b="1" dirty="0"/>
              <a:t>gas flows in a kiln system</a:t>
            </a:r>
          </a:p>
          <a:p>
            <a:pPr marL="269875" indent="-269875">
              <a:lnSpc>
                <a:spcPct val="20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Know </a:t>
            </a:r>
            <a:r>
              <a:rPr lang="en-US" sz="2000" b="1" dirty="0"/>
              <a:t>what is </a:t>
            </a:r>
            <a:r>
              <a:rPr lang="en-US" sz="2000" b="1" dirty="0" smtClean="0"/>
              <a:t>contributing </a:t>
            </a:r>
            <a:r>
              <a:rPr lang="en-US" sz="2000" dirty="0" smtClean="0"/>
              <a:t> </a:t>
            </a:r>
            <a:r>
              <a:rPr lang="en-US" sz="2000" dirty="0"/>
              <a:t>to the gas flows in a kiln system</a:t>
            </a:r>
          </a:p>
          <a:p>
            <a:pPr marL="269875" indent="-269875">
              <a:lnSpc>
                <a:spcPct val="20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Know how to check the </a:t>
            </a:r>
            <a:r>
              <a:rPr lang="en-US" sz="2000" b="1" dirty="0"/>
              <a:t>amount of false </a:t>
            </a:r>
            <a:r>
              <a:rPr lang="en-US" sz="2000" b="1" dirty="0" smtClean="0"/>
              <a:t>air  </a:t>
            </a:r>
            <a:r>
              <a:rPr lang="en-US" sz="2000" dirty="0"/>
              <a:t>in a kiln system</a:t>
            </a:r>
          </a:p>
        </p:txBody>
      </p:sp>
      <p:sp>
        <p:nvSpPr>
          <p:cNvPr id="18437" name="Shape 99"/>
          <p:cNvSpPr txBox="1">
            <a:spLocks/>
          </p:cNvSpPr>
          <p:nvPr/>
        </p:nvSpPr>
        <p:spPr bwMode="auto">
          <a:xfrm>
            <a:off x="560388" y="3143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Learning Objectives</a:t>
            </a:r>
          </a:p>
        </p:txBody>
      </p:sp>
      <p:sp>
        <p:nvSpPr>
          <p:cNvPr id="18438" name="Shape 100"/>
          <p:cNvSpPr>
            <a:spLocks noChangeArrowheads="1"/>
          </p:cNvSpPr>
          <p:nvPr/>
        </p:nvSpPr>
        <p:spPr bwMode="auto">
          <a:xfrm>
            <a:off x="3800475" y="1268760"/>
            <a:ext cx="3457575" cy="431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838"/>
              </a:spcAft>
              <a:buClr>
                <a:srgbClr val="000000"/>
              </a:buClr>
              <a:buFont typeface="Noto Symbol"/>
              <a:buNone/>
            </a:pPr>
            <a:endParaRPr lang="de-CH" sz="20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8439" name="Shape 101"/>
          <p:cNvSpPr>
            <a:spLocks noChangeArrowheads="1"/>
          </p:cNvSpPr>
          <p:nvPr/>
        </p:nvSpPr>
        <p:spPr bwMode="auto">
          <a:xfrm>
            <a:off x="1511300" y="1988840"/>
            <a:ext cx="2505075" cy="3968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838"/>
              </a:spcAft>
              <a:buClr>
                <a:srgbClr val="000000"/>
              </a:buClr>
              <a:buFont typeface="Noto Symbol"/>
              <a:buNone/>
            </a:pPr>
            <a:endParaRPr lang="de-CH" sz="20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18440" name="Shape 102"/>
          <p:cNvSpPr>
            <a:spLocks noChangeArrowheads="1"/>
          </p:cNvSpPr>
          <p:nvPr/>
        </p:nvSpPr>
        <p:spPr bwMode="auto">
          <a:xfrm>
            <a:off x="3482975" y="2636912"/>
            <a:ext cx="2333625" cy="360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838"/>
              </a:spcAft>
              <a:buClr>
                <a:srgbClr val="000000"/>
              </a:buClr>
              <a:buFont typeface="Noto Symbol"/>
              <a:buNone/>
            </a:pPr>
            <a:endParaRPr lang="de-CH" sz="20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13730F95-AB61-496F-AC42-FF7803E1474A}" type="slidenum">
              <a:rPr lang="en-US" sz="800"/>
              <a:pPr algn="r"/>
              <a:t>20</a:t>
            </a:fld>
            <a:endParaRPr lang="en-US" sz="800"/>
          </a:p>
        </p:txBody>
      </p:sp>
      <p:grpSp>
        <p:nvGrpSpPr>
          <p:cNvPr id="36869" name="Shape 524"/>
          <p:cNvGrpSpPr>
            <a:grpSpLocks/>
          </p:cNvGrpSpPr>
          <p:nvPr/>
        </p:nvGrpSpPr>
        <p:grpSpPr bwMode="auto">
          <a:xfrm>
            <a:off x="4376738" y="2924175"/>
            <a:ext cx="5232400" cy="3725863"/>
            <a:chOff x="2793" y="1697"/>
            <a:chExt cx="3296" cy="2347"/>
          </a:xfrm>
        </p:grpSpPr>
        <p:grpSp>
          <p:nvGrpSpPr>
            <p:cNvPr id="36870" name="Shape 525"/>
            <p:cNvGrpSpPr>
              <a:grpSpLocks/>
            </p:cNvGrpSpPr>
            <p:nvPr/>
          </p:nvGrpSpPr>
          <p:grpSpPr bwMode="auto">
            <a:xfrm>
              <a:off x="3594" y="2823"/>
              <a:ext cx="1657" cy="619"/>
              <a:chOff x="1697" y="2152"/>
              <a:chExt cx="2452" cy="857"/>
            </a:xfrm>
          </p:grpSpPr>
          <p:sp>
            <p:nvSpPr>
              <p:cNvPr id="36871" name="Shape 526"/>
              <p:cNvSpPr>
                <a:spLocks noChangeArrowheads="1"/>
              </p:cNvSpPr>
              <p:nvPr/>
            </p:nvSpPr>
            <p:spPr bwMode="auto">
              <a:xfrm>
                <a:off x="1697" y="2720"/>
                <a:ext cx="1641" cy="66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872" name="Shape 527"/>
              <p:cNvSpPr>
                <a:spLocks noChangeArrowheads="1"/>
              </p:cNvSpPr>
              <p:nvPr/>
            </p:nvSpPr>
            <p:spPr bwMode="auto">
              <a:xfrm>
                <a:off x="3597" y="2251"/>
                <a:ext cx="13" cy="211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873" name="Shape 528"/>
              <p:cNvSpPr>
                <a:spLocks noChangeArrowheads="1"/>
              </p:cNvSpPr>
              <p:nvPr/>
            </p:nvSpPr>
            <p:spPr bwMode="auto">
              <a:xfrm>
                <a:off x="3597" y="2251"/>
                <a:ext cx="13" cy="21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874" name="Shape 529"/>
              <p:cNvSpPr>
                <a:spLocks/>
              </p:cNvSpPr>
              <p:nvPr/>
            </p:nvSpPr>
            <p:spPr bwMode="auto">
              <a:xfrm>
                <a:off x="3334" y="2462"/>
                <a:ext cx="198" cy="323"/>
              </a:xfrm>
              <a:custGeom>
                <a:avLst/>
                <a:gdLst>
                  <a:gd name="T0" fmla="*/ 0 w 399"/>
                  <a:gd name="T1" fmla="*/ 0 h 647"/>
                  <a:gd name="T2" fmla="*/ 399 w 399"/>
                  <a:gd name="T3" fmla="*/ 647 h 647"/>
                </a:gdLst>
                <a:ahLst/>
                <a:cxnLst>
                  <a:cxn ang="0">
                    <a:pos x="399" y="1"/>
                  </a:cxn>
                  <a:cxn ang="0">
                    <a:pos x="296" y="0"/>
                  </a:cxn>
                  <a:cxn ang="0">
                    <a:pos x="270" y="8"/>
                  </a:cxn>
                  <a:cxn ang="0">
                    <a:pos x="258" y="25"/>
                  </a:cxn>
                  <a:cxn ang="0">
                    <a:pos x="252" y="50"/>
                  </a:cxn>
                  <a:cxn ang="0">
                    <a:pos x="254" y="457"/>
                  </a:cxn>
                  <a:cxn ang="0">
                    <a:pos x="247" y="488"/>
                  </a:cxn>
                  <a:cxn ang="0">
                    <a:pos x="226" y="508"/>
                  </a:cxn>
                  <a:cxn ang="0">
                    <a:pos x="190" y="518"/>
                  </a:cxn>
                  <a:cxn ang="0">
                    <a:pos x="3" y="517"/>
                  </a:cxn>
                  <a:cxn ang="0">
                    <a:pos x="0" y="647"/>
                  </a:cxn>
                  <a:cxn ang="0">
                    <a:pos x="254" y="647"/>
                  </a:cxn>
                  <a:cxn ang="0">
                    <a:pos x="309" y="622"/>
                  </a:cxn>
                  <a:cxn ang="0">
                    <a:pos x="340" y="594"/>
                  </a:cxn>
                  <a:cxn ang="0">
                    <a:pos x="356" y="572"/>
                  </a:cxn>
                  <a:cxn ang="0">
                    <a:pos x="368" y="534"/>
                  </a:cxn>
                  <a:cxn ang="0">
                    <a:pos x="372" y="513"/>
                  </a:cxn>
                  <a:cxn ang="0">
                    <a:pos x="372" y="199"/>
                  </a:cxn>
                  <a:cxn ang="0">
                    <a:pos x="375" y="150"/>
                  </a:cxn>
                  <a:cxn ang="0">
                    <a:pos x="375" y="139"/>
                  </a:cxn>
                  <a:cxn ang="0">
                    <a:pos x="380" y="134"/>
                  </a:cxn>
                  <a:cxn ang="0">
                    <a:pos x="396" y="130"/>
                  </a:cxn>
                  <a:cxn ang="0">
                    <a:pos x="399" y="1"/>
                  </a:cxn>
                </a:cxnLst>
                <a:rect l="T0" t="T1" r="T2" b="T3"/>
                <a:pathLst>
                  <a:path w="399" h="647" extrusionOk="0">
                    <a:moveTo>
                      <a:pt x="399" y="1"/>
                    </a:moveTo>
                    <a:lnTo>
                      <a:pt x="296" y="0"/>
                    </a:lnTo>
                    <a:lnTo>
                      <a:pt x="270" y="8"/>
                    </a:lnTo>
                    <a:lnTo>
                      <a:pt x="258" y="25"/>
                    </a:lnTo>
                    <a:lnTo>
                      <a:pt x="252" y="50"/>
                    </a:lnTo>
                    <a:lnTo>
                      <a:pt x="254" y="457"/>
                    </a:lnTo>
                    <a:lnTo>
                      <a:pt x="247" y="488"/>
                    </a:lnTo>
                    <a:lnTo>
                      <a:pt x="226" y="508"/>
                    </a:lnTo>
                    <a:lnTo>
                      <a:pt x="190" y="518"/>
                    </a:lnTo>
                    <a:lnTo>
                      <a:pt x="3" y="517"/>
                    </a:lnTo>
                    <a:lnTo>
                      <a:pt x="0" y="647"/>
                    </a:lnTo>
                    <a:lnTo>
                      <a:pt x="254" y="647"/>
                    </a:lnTo>
                    <a:lnTo>
                      <a:pt x="309" y="622"/>
                    </a:lnTo>
                    <a:lnTo>
                      <a:pt x="340" y="594"/>
                    </a:lnTo>
                    <a:lnTo>
                      <a:pt x="356" y="572"/>
                    </a:lnTo>
                    <a:lnTo>
                      <a:pt x="368" y="534"/>
                    </a:lnTo>
                    <a:lnTo>
                      <a:pt x="372" y="513"/>
                    </a:lnTo>
                    <a:lnTo>
                      <a:pt x="372" y="199"/>
                    </a:lnTo>
                    <a:lnTo>
                      <a:pt x="375" y="150"/>
                    </a:lnTo>
                    <a:lnTo>
                      <a:pt x="375" y="139"/>
                    </a:lnTo>
                    <a:lnTo>
                      <a:pt x="380" y="134"/>
                    </a:lnTo>
                    <a:lnTo>
                      <a:pt x="396" y="130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75" name="Shape 530"/>
              <p:cNvSpPr>
                <a:spLocks/>
              </p:cNvSpPr>
              <p:nvPr/>
            </p:nvSpPr>
            <p:spPr bwMode="auto">
              <a:xfrm>
                <a:off x="3661" y="2437"/>
                <a:ext cx="14" cy="155"/>
              </a:xfrm>
              <a:custGeom>
                <a:avLst/>
                <a:gdLst>
                  <a:gd name="T0" fmla="*/ 0 w 30"/>
                  <a:gd name="T1" fmla="*/ 0 h 312"/>
                  <a:gd name="T2" fmla="*/ 30 w 30"/>
                  <a:gd name="T3" fmla="*/ 312 h 312"/>
                </a:gdLst>
                <a:ahLst/>
                <a:cxnLst>
                  <a:cxn ang="0">
                    <a:pos x="0" y="0"/>
                  </a:cxn>
                  <a:cxn ang="0">
                    <a:pos x="0" y="26"/>
                  </a:cxn>
                  <a:cxn ang="0">
                    <a:pos x="1" y="26"/>
                  </a:cxn>
                  <a:cxn ang="0">
                    <a:pos x="2" y="101"/>
                  </a:cxn>
                  <a:cxn ang="0">
                    <a:pos x="3" y="101"/>
                  </a:cxn>
                  <a:cxn ang="0">
                    <a:pos x="3" y="138"/>
                  </a:cxn>
                  <a:cxn ang="0">
                    <a:pos x="4" y="138"/>
                  </a:cxn>
                  <a:cxn ang="0">
                    <a:pos x="5" y="213"/>
                  </a:cxn>
                  <a:cxn ang="0">
                    <a:pos x="6" y="213"/>
                  </a:cxn>
                  <a:cxn ang="0">
                    <a:pos x="6" y="249"/>
                  </a:cxn>
                  <a:cxn ang="0">
                    <a:pos x="7" y="249"/>
                  </a:cxn>
                  <a:cxn ang="0">
                    <a:pos x="7" y="287"/>
                  </a:cxn>
                  <a:cxn ang="0">
                    <a:pos x="8" y="287"/>
                  </a:cxn>
                  <a:cxn ang="0">
                    <a:pos x="8" y="312"/>
                  </a:cxn>
                  <a:cxn ang="0">
                    <a:pos x="30" y="291"/>
                  </a:cxn>
                  <a:cxn ang="0">
                    <a:pos x="30" y="27"/>
                  </a:cxn>
                  <a:cxn ang="0">
                    <a:pos x="27" y="27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T0" t="T1" r="T2" b="T3"/>
                <a:pathLst>
                  <a:path w="30" h="312" extrusionOk="0">
                    <a:moveTo>
                      <a:pt x="0" y="0"/>
                    </a:moveTo>
                    <a:lnTo>
                      <a:pt x="0" y="26"/>
                    </a:lnTo>
                    <a:lnTo>
                      <a:pt x="1" y="26"/>
                    </a:lnTo>
                    <a:lnTo>
                      <a:pt x="2" y="101"/>
                    </a:lnTo>
                    <a:lnTo>
                      <a:pt x="3" y="101"/>
                    </a:lnTo>
                    <a:lnTo>
                      <a:pt x="3" y="138"/>
                    </a:lnTo>
                    <a:lnTo>
                      <a:pt x="4" y="138"/>
                    </a:lnTo>
                    <a:lnTo>
                      <a:pt x="5" y="213"/>
                    </a:lnTo>
                    <a:lnTo>
                      <a:pt x="6" y="213"/>
                    </a:lnTo>
                    <a:lnTo>
                      <a:pt x="6" y="249"/>
                    </a:lnTo>
                    <a:lnTo>
                      <a:pt x="7" y="249"/>
                    </a:lnTo>
                    <a:lnTo>
                      <a:pt x="7" y="287"/>
                    </a:lnTo>
                    <a:lnTo>
                      <a:pt x="8" y="287"/>
                    </a:lnTo>
                    <a:lnTo>
                      <a:pt x="8" y="312"/>
                    </a:lnTo>
                    <a:lnTo>
                      <a:pt x="30" y="291"/>
                    </a:lnTo>
                    <a:lnTo>
                      <a:pt x="30" y="27"/>
                    </a:lnTo>
                    <a:lnTo>
                      <a:pt x="27" y="27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76" name="Shape 531"/>
              <p:cNvSpPr>
                <a:spLocks/>
              </p:cNvSpPr>
              <p:nvPr/>
            </p:nvSpPr>
            <p:spPr bwMode="auto">
              <a:xfrm>
                <a:off x="3645" y="2436"/>
                <a:ext cx="20" cy="162"/>
              </a:xfrm>
              <a:custGeom>
                <a:avLst/>
                <a:gdLst>
                  <a:gd name="T0" fmla="*/ 0 w 38"/>
                  <a:gd name="T1" fmla="*/ 0 h 325"/>
                  <a:gd name="T2" fmla="*/ 38 w 38"/>
                  <a:gd name="T3" fmla="*/ 325 h 325"/>
                </a:gdLst>
                <a:ahLst/>
                <a:cxnLst>
                  <a:cxn ang="0">
                    <a:pos x="0" y="0"/>
                  </a:cxn>
                  <a:cxn ang="0">
                    <a:pos x="0" y="30"/>
                  </a:cxn>
                  <a:cxn ang="0">
                    <a:pos x="1" y="30"/>
                  </a:cxn>
                  <a:cxn ang="0">
                    <a:pos x="2" y="105"/>
                  </a:cxn>
                  <a:cxn ang="0">
                    <a:pos x="3" y="105"/>
                  </a:cxn>
                  <a:cxn ang="0">
                    <a:pos x="4" y="179"/>
                  </a:cxn>
                  <a:cxn ang="0">
                    <a:pos x="5" y="179"/>
                  </a:cxn>
                  <a:cxn ang="0">
                    <a:pos x="5" y="217"/>
                  </a:cxn>
                  <a:cxn ang="0">
                    <a:pos x="6" y="217"/>
                  </a:cxn>
                  <a:cxn ang="0">
                    <a:pos x="7" y="291"/>
                  </a:cxn>
                  <a:cxn ang="0">
                    <a:pos x="8" y="291"/>
                  </a:cxn>
                  <a:cxn ang="0">
                    <a:pos x="8" y="325"/>
                  </a:cxn>
                  <a:cxn ang="0">
                    <a:pos x="28" y="325"/>
                  </a:cxn>
                  <a:cxn ang="0">
                    <a:pos x="28" y="324"/>
                  </a:cxn>
                  <a:cxn ang="0">
                    <a:pos x="38" y="315"/>
                  </a:cxn>
                  <a:cxn ang="0">
                    <a:pos x="38" y="290"/>
                  </a:cxn>
                  <a:cxn ang="0">
                    <a:pos x="37" y="290"/>
                  </a:cxn>
                  <a:cxn ang="0">
                    <a:pos x="37" y="252"/>
                  </a:cxn>
                  <a:cxn ang="0">
                    <a:pos x="36" y="252"/>
                  </a:cxn>
                  <a:cxn ang="0">
                    <a:pos x="35" y="178"/>
                  </a:cxn>
                  <a:cxn ang="0">
                    <a:pos x="34" y="178"/>
                  </a:cxn>
                  <a:cxn ang="0">
                    <a:pos x="34" y="141"/>
                  </a:cxn>
                  <a:cxn ang="0">
                    <a:pos x="33" y="141"/>
                  </a:cxn>
                  <a:cxn ang="0">
                    <a:pos x="32" y="67"/>
                  </a:cxn>
                  <a:cxn ang="0">
                    <a:pos x="31" y="67"/>
                  </a:cxn>
                  <a:cxn ang="0">
                    <a:pos x="31" y="29"/>
                  </a:cxn>
                  <a:cxn ang="0">
                    <a:pos x="30" y="29"/>
                  </a:cxn>
                  <a:cxn ang="0">
                    <a:pos x="30" y="3"/>
                  </a:cxn>
                  <a:cxn ang="0">
                    <a:pos x="29" y="3"/>
                  </a:cxn>
                  <a:cxn ang="0">
                    <a:pos x="27" y="0"/>
                  </a:cxn>
                  <a:cxn ang="0">
                    <a:pos x="0" y="0"/>
                  </a:cxn>
                </a:cxnLst>
                <a:rect l="T0" t="T1" r="T2" b="T3"/>
                <a:pathLst>
                  <a:path w="38" h="325" extrusionOk="0">
                    <a:moveTo>
                      <a:pt x="0" y="0"/>
                    </a:moveTo>
                    <a:lnTo>
                      <a:pt x="0" y="30"/>
                    </a:lnTo>
                    <a:lnTo>
                      <a:pt x="1" y="30"/>
                    </a:lnTo>
                    <a:lnTo>
                      <a:pt x="2" y="105"/>
                    </a:lnTo>
                    <a:lnTo>
                      <a:pt x="3" y="105"/>
                    </a:lnTo>
                    <a:lnTo>
                      <a:pt x="4" y="179"/>
                    </a:lnTo>
                    <a:lnTo>
                      <a:pt x="5" y="179"/>
                    </a:lnTo>
                    <a:lnTo>
                      <a:pt x="5" y="217"/>
                    </a:lnTo>
                    <a:lnTo>
                      <a:pt x="6" y="217"/>
                    </a:lnTo>
                    <a:lnTo>
                      <a:pt x="7" y="291"/>
                    </a:lnTo>
                    <a:lnTo>
                      <a:pt x="8" y="291"/>
                    </a:lnTo>
                    <a:lnTo>
                      <a:pt x="8" y="325"/>
                    </a:lnTo>
                    <a:lnTo>
                      <a:pt x="28" y="325"/>
                    </a:lnTo>
                    <a:lnTo>
                      <a:pt x="28" y="324"/>
                    </a:lnTo>
                    <a:lnTo>
                      <a:pt x="38" y="315"/>
                    </a:lnTo>
                    <a:lnTo>
                      <a:pt x="38" y="290"/>
                    </a:lnTo>
                    <a:lnTo>
                      <a:pt x="37" y="290"/>
                    </a:lnTo>
                    <a:lnTo>
                      <a:pt x="37" y="252"/>
                    </a:lnTo>
                    <a:lnTo>
                      <a:pt x="36" y="252"/>
                    </a:lnTo>
                    <a:lnTo>
                      <a:pt x="35" y="178"/>
                    </a:lnTo>
                    <a:lnTo>
                      <a:pt x="34" y="178"/>
                    </a:lnTo>
                    <a:lnTo>
                      <a:pt x="34" y="141"/>
                    </a:lnTo>
                    <a:lnTo>
                      <a:pt x="33" y="141"/>
                    </a:lnTo>
                    <a:lnTo>
                      <a:pt x="32" y="67"/>
                    </a:lnTo>
                    <a:lnTo>
                      <a:pt x="31" y="67"/>
                    </a:lnTo>
                    <a:lnTo>
                      <a:pt x="31" y="29"/>
                    </a:lnTo>
                    <a:lnTo>
                      <a:pt x="30" y="29"/>
                    </a:lnTo>
                    <a:lnTo>
                      <a:pt x="30" y="3"/>
                    </a:lnTo>
                    <a:lnTo>
                      <a:pt x="29" y="3"/>
                    </a:lnTo>
                    <a:lnTo>
                      <a:pt x="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77" name="Shape 532"/>
              <p:cNvSpPr>
                <a:spLocks/>
              </p:cNvSpPr>
              <p:nvPr/>
            </p:nvSpPr>
            <p:spPr bwMode="auto">
              <a:xfrm>
                <a:off x="3631" y="2436"/>
                <a:ext cx="18" cy="162"/>
              </a:xfrm>
              <a:custGeom>
                <a:avLst/>
                <a:gdLst>
                  <a:gd name="T0" fmla="*/ 0 w 38"/>
                  <a:gd name="T1" fmla="*/ 0 h 325"/>
                  <a:gd name="T2" fmla="*/ 38 w 38"/>
                  <a:gd name="T3" fmla="*/ 325 h 325"/>
                </a:gdLst>
                <a:ahLst/>
                <a:cxnLst>
                  <a:cxn ang="0">
                    <a:pos x="0" y="0"/>
                  </a:cxn>
                  <a:cxn ang="0">
                    <a:pos x="0" y="31"/>
                  </a:cxn>
                  <a:cxn ang="0">
                    <a:pos x="1" y="31"/>
                  </a:cxn>
                  <a:cxn ang="0">
                    <a:pos x="2" y="106"/>
                  </a:cxn>
                  <a:cxn ang="0">
                    <a:pos x="3" y="106"/>
                  </a:cxn>
                  <a:cxn ang="0">
                    <a:pos x="4" y="180"/>
                  </a:cxn>
                  <a:cxn ang="0">
                    <a:pos x="5" y="180"/>
                  </a:cxn>
                  <a:cxn ang="0">
                    <a:pos x="5" y="218"/>
                  </a:cxn>
                  <a:cxn ang="0">
                    <a:pos x="6" y="218"/>
                  </a:cxn>
                  <a:cxn ang="0">
                    <a:pos x="7" y="292"/>
                  </a:cxn>
                  <a:cxn ang="0">
                    <a:pos x="8" y="292"/>
                  </a:cxn>
                  <a:cxn ang="0">
                    <a:pos x="8" y="325"/>
                  </a:cxn>
                  <a:cxn ang="0">
                    <a:pos x="38" y="325"/>
                  </a:cxn>
                  <a:cxn ang="0">
                    <a:pos x="38" y="291"/>
                  </a:cxn>
                  <a:cxn ang="0">
                    <a:pos x="37" y="291"/>
                  </a:cxn>
                  <a:cxn ang="0">
                    <a:pos x="37" y="253"/>
                  </a:cxn>
                  <a:cxn ang="0">
                    <a:pos x="36" y="253"/>
                  </a:cxn>
                  <a:cxn ang="0">
                    <a:pos x="35" y="179"/>
                  </a:cxn>
                  <a:cxn ang="0">
                    <a:pos x="34" y="179"/>
                  </a:cxn>
                  <a:cxn ang="0">
                    <a:pos x="34" y="142"/>
                  </a:cxn>
                  <a:cxn ang="0">
                    <a:pos x="33" y="142"/>
                  </a:cxn>
                  <a:cxn ang="0">
                    <a:pos x="32" y="68"/>
                  </a:cxn>
                  <a:cxn ang="0">
                    <a:pos x="31" y="68"/>
                  </a:cxn>
                  <a:cxn ang="0">
                    <a:pos x="31" y="30"/>
                  </a:cxn>
                  <a:cxn ang="0">
                    <a:pos x="30" y="30"/>
                  </a:cxn>
                  <a:cxn ang="0">
                    <a:pos x="30" y="0"/>
                  </a:cxn>
                  <a:cxn ang="0">
                    <a:pos x="0" y="0"/>
                  </a:cxn>
                </a:cxnLst>
                <a:rect l="T0" t="T1" r="T2" b="T3"/>
                <a:pathLst>
                  <a:path w="38" h="325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1" y="31"/>
                    </a:lnTo>
                    <a:lnTo>
                      <a:pt x="2" y="106"/>
                    </a:lnTo>
                    <a:lnTo>
                      <a:pt x="3" y="106"/>
                    </a:lnTo>
                    <a:lnTo>
                      <a:pt x="4" y="180"/>
                    </a:lnTo>
                    <a:lnTo>
                      <a:pt x="5" y="180"/>
                    </a:lnTo>
                    <a:lnTo>
                      <a:pt x="5" y="218"/>
                    </a:lnTo>
                    <a:lnTo>
                      <a:pt x="6" y="218"/>
                    </a:lnTo>
                    <a:lnTo>
                      <a:pt x="7" y="292"/>
                    </a:lnTo>
                    <a:lnTo>
                      <a:pt x="8" y="292"/>
                    </a:lnTo>
                    <a:lnTo>
                      <a:pt x="8" y="325"/>
                    </a:lnTo>
                    <a:lnTo>
                      <a:pt x="38" y="325"/>
                    </a:lnTo>
                    <a:lnTo>
                      <a:pt x="38" y="291"/>
                    </a:lnTo>
                    <a:lnTo>
                      <a:pt x="37" y="291"/>
                    </a:lnTo>
                    <a:lnTo>
                      <a:pt x="37" y="253"/>
                    </a:lnTo>
                    <a:lnTo>
                      <a:pt x="36" y="253"/>
                    </a:lnTo>
                    <a:lnTo>
                      <a:pt x="35" y="179"/>
                    </a:lnTo>
                    <a:lnTo>
                      <a:pt x="34" y="179"/>
                    </a:lnTo>
                    <a:lnTo>
                      <a:pt x="34" y="142"/>
                    </a:lnTo>
                    <a:lnTo>
                      <a:pt x="33" y="142"/>
                    </a:lnTo>
                    <a:lnTo>
                      <a:pt x="32" y="68"/>
                    </a:lnTo>
                    <a:lnTo>
                      <a:pt x="31" y="68"/>
                    </a:lnTo>
                    <a:lnTo>
                      <a:pt x="31" y="30"/>
                    </a:lnTo>
                    <a:lnTo>
                      <a:pt x="30" y="30"/>
                    </a:lnTo>
                    <a:lnTo>
                      <a:pt x="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94949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78" name="Shape 533"/>
              <p:cNvSpPr>
                <a:spLocks/>
              </p:cNvSpPr>
              <p:nvPr/>
            </p:nvSpPr>
            <p:spPr bwMode="auto">
              <a:xfrm>
                <a:off x="3616" y="2436"/>
                <a:ext cx="19" cy="162"/>
              </a:xfrm>
              <a:custGeom>
                <a:avLst/>
                <a:gdLst>
                  <a:gd name="T0" fmla="*/ 0 w 39"/>
                  <a:gd name="T1" fmla="*/ 0 h 325"/>
                  <a:gd name="T2" fmla="*/ 39 w 39"/>
                  <a:gd name="T3" fmla="*/ 325 h 325"/>
                </a:gdLst>
                <a:ahLst/>
                <a:cxnLst>
                  <a:cxn ang="0">
                    <a:pos x="13" y="0"/>
                  </a:cxn>
                  <a:cxn ang="0">
                    <a:pos x="13" y="1"/>
                  </a:cxn>
                  <a:cxn ang="0">
                    <a:pos x="0" y="1"/>
                  </a:cxn>
                  <a:cxn ang="0">
                    <a:pos x="0" y="32"/>
                  </a:cxn>
                  <a:cxn ang="0">
                    <a:pos x="1" y="32"/>
                  </a:cxn>
                  <a:cxn ang="0">
                    <a:pos x="1" y="70"/>
                  </a:cxn>
                  <a:cxn ang="0">
                    <a:pos x="2" y="70"/>
                  </a:cxn>
                  <a:cxn ang="0">
                    <a:pos x="3" y="144"/>
                  </a:cxn>
                  <a:cxn ang="0">
                    <a:pos x="5" y="144"/>
                  </a:cxn>
                  <a:cxn ang="0">
                    <a:pos x="5" y="180"/>
                  </a:cxn>
                  <a:cxn ang="0">
                    <a:pos x="6" y="180"/>
                  </a:cxn>
                  <a:cxn ang="0">
                    <a:pos x="6" y="218"/>
                  </a:cxn>
                  <a:cxn ang="0">
                    <a:pos x="7" y="218"/>
                  </a:cxn>
                  <a:cxn ang="0">
                    <a:pos x="7" y="255"/>
                  </a:cxn>
                  <a:cxn ang="0">
                    <a:pos x="8" y="255"/>
                  </a:cxn>
                  <a:cxn ang="0">
                    <a:pos x="8" y="292"/>
                  </a:cxn>
                  <a:cxn ang="0">
                    <a:pos x="9" y="292"/>
                  </a:cxn>
                  <a:cxn ang="0">
                    <a:pos x="9" y="324"/>
                  </a:cxn>
                  <a:cxn ang="0">
                    <a:pos x="12" y="324"/>
                  </a:cxn>
                  <a:cxn ang="0">
                    <a:pos x="12" y="325"/>
                  </a:cxn>
                  <a:cxn ang="0">
                    <a:pos x="39" y="325"/>
                  </a:cxn>
                  <a:cxn ang="0">
                    <a:pos x="39" y="292"/>
                  </a:cxn>
                  <a:cxn ang="0">
                    <a:pos x="38" y="292"/>
                  </a:cxn>
                  <a:cxn ang="0">
                    <a:pos x="38" y="255"/>
                  </a:cxn>
                  <a:cxn ang="0">
                    <a:pos x="37" y="255"/>
                  </a:cxn>
                  <a:cxn ang="0">
                    <a:pos x="37" y="218"/>
                  </a:cxn>
                  <a:cxn ang="0">
                    <a:pos x="36" y="218"/>
                  </a:cxn>
                  <a:cxn ang="0">
                    <a:pos x="35" y="143"/>
                  </a:cxn>
                  <a:cxn ang="0">
                    <a:pos x="34" y="143"/>
                  </a:cxn>
                  <a:cxn ang="0">
                    <a:pos x="33" y="69"/>
                  </a:cxn>
                  <a:cxn ang="0">
                    <a:pos x="32" y="69"/>
                  </a:cxn>
                  <a:cxn ang="0">
                    <a:pos x="32" y="31"/>
                  </a:cxn>
                  <a:cxn ang="0">
                    <a:pos x="31" y="31"/>
                  </a:cxn>
                  <a:cxn ang="0">
                    <a:pos x="31" y="0"/>
                  </a:cxn>
                  <a:cxn ang="0">
                    <a:pos x="13" y="0"/>
                  </a:cxn>
                </a:cxnLst>
                <a:rect l="T0" t="T1" r="T2" b="T3"/>
                <a:pathLst>
                  <a:path w="39" h="325" extrusionOk="0">
                    <a:moveTo>
                      <a:pt x="13" y="0"/>
                    </a:moveTo>
                    <a:lnTo>
                      <a:pt x="13" y="1"/>
                    </a:lnTo>
                    <a:lnTo>
                      <a:pt x="0" y="1"/>
                    </a:lnTo>
                    <a:lnTo>
                      <a:pt x="0" y="32"/>
                    </a:lnTo>
                    <a:lnTo>
                      <a:pt x="1" y="32"/>
                    </a:lnTo>
                    <a:lnTo>
                      <a:pt x="1" y="70"/>
                    </a:lnTo>
                    <a:lnTo>
                      <a:pt x="2" y="70"/>
                    </a:lnTo>
                    <a:lnTo>
                      <a:pt x="3" y="144"/>
                    </a:lnTo>
                    <a:lnTo>
                      <a:pt x="5" y="144"/>
                    </a:lnTo>
                    <a:lnTo>
                      <a:pt x="5" y="180"/>
                    </a:lnTo>
                    <a:lnTo>
                      <a:pt x="6" y="180"/>
                    </a:lnTo>
                    <a:lnTo>
                      <a:pt x="6" y="218"/>
                    </a:lnTo>
                    <a:lnTo>
                      <a:pt x="7" y="218"/>
                    </a:lnTo>
                    <a:lnTo>
                      <a:pt x="7" y="255"/>
                    </a:lnTo>
                    <a:lnTo>
                      <a:pt x="8" y="255"/>
                    </a:lnTo>
                    <a:lnTo>
                      <a:pt x="8" y="292"/>
                    </a:lnTo>
                    <a:lnTo>
                      <a:pt x="9" y="292"/>
                    </a:lnTo>
                    <a:lnTo>
                      <a:pt x="9" y="324"/>
                    </a:lnTo>
                    <a:lnTo>
                      <a:pt x="12" y="324"/>
                    </a:lnTo>
                    <a:lnTo>
                      <a:pt x="12" y="325"/>
                    </a:lnTo>
                    <a:lnTo>
                      <a:pt x="39" y="325"/>
                    </a:lnTo>
                    <a:lnTo>
                      <a:pt x="39" y="292"/>
                    </a:lnTo>
                    <a:lnTo>
                      <a:pt x="38" y="292"/>
                    </a:lnTo>
                    <a:lnTo>
                      <a:pt x="38" y="255"/>
                    </a:lnTo>
                    <a:lnTo>
                      <a:pt x="37" y="255"/>
                    </a:lnTo>
                    <a:lnTo>
                      <a:pt x="37" y="218"/>
                    </a:lnTo>
                    <a:lnTo>
                      <a:pt x="36" y="218"/>
                    </a:lnTo>
                    <a:lnTo>
                      <a:pt x="35" y="143"/>
                    </a:lnTo>
                    <a:lnTo>
                      <a:pt x="34" y="143"/>
                    </a:lnTo>
                    <a:lnTo>
                      <a:pt x="33" y="69"/>
                    </a:lnTo>
                    <a:lnTo>
                      <a:pt x="32" y="69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3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19191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79" name="Shape 534"/>
              <p:cNvSpPr>
                <a:spLocks/>
              </p:cNvSpPr>
              <p:nvPr/>
            </p:nvSpPr>
            <p:spPr bwMode="auto">
              <a:xfrm>
                <a:off x="3602" y="2437"/>
                <a:ext cx="19" cy="160"/>
              </a:xfrm>
              <a:custGeom>
                <a:avLst/>
                <a:gdLst>
                  <a:gd name="T0" fmla="*/ 0 w 40"/>
                  <a:gd name="T1" fmla="*/ 0 h 323"/>
                  <a:gd name="T2" fmla="*/ 40 w 40"/>
                  <a:gd name="T3" fmla="*/ 323 h 323"/>
                </a:gdLst>
                <a:ahLst/>
                <a:cxnLst>
                  <a:cxn ang="0">
                    <a:pos x="0" y="0"/>
                  </a:cxn>
                  <a:cxn ang="0">
                    <a:pos x="0" y="28"/>
                  </a:cxn>
                  <a:cxn ang="0">
                    <a:pos x="1" y="28"/>
                  </a:cxn>
                  <a:cxn ang="0">
                    <a:pos x="2" y="95"/>
                  </a:cxn>
                  <a:cxn ang="0">
                    <a:pos x="3" y="95"/>
                  </a:cxn>
                  <a:cxn ang="0">
                    <a:pos x="4" y="162"/>
                  </a:cxn>
                  <a:cxn ang="0">
                    <a:pos x="5" y="162"/>
                  </a:cxn>
                  <a:cxn ang="0">
                    <a:pos x="6" y="228"/>
                  </a:cxn>
                  <a:cxn ang="0">
                    <a:pos x="7" y="228"/>
                  </a:cxn>
                  <a:cxn ang="0">
                    <a:pos x="8" y="295"/>
                  </a:cxn>
                  <a:cxn ang="0">
                    <a:pos x="9" y="295"/>
                  </a:cxn>
                  <a:cxn ang="0">
                    <a:pos x="9" y="323"/>
                  </a:cxn>
                  <a:cxn ang="0">
                    <a:pos x="40" y="323"/>
                  </a:cxn>
                  <a:cxn ang="0">
                    <a:pos x="40" y="291"/>
                  </a:cxn>
                  <a:cxn ang="0">
                    <a:pos x="39" y="291"/>
                  </a:cxn>
                  <a:cxn ang="0">
                    <a:pos x="39" y="254"/>
                  </a:cxn>
                  <a:cxn ang="0">
                    <a:pos x="38" y="254"/>
                  </a:cxn>
                  <a:cxn ang="0">
                    <a:pos x="38" y="217"/>
                  </a:cxn>
                  <a:cxn ang="0">
                    <a:pos x="37" y="217"/>
                  </a:cxn>
                  <a:cxn ang="0">
                    <a:pos x="37" y="179"/>
                  </a:cxn>
                  <a:cxn ang="0">
                    <a:pos x="36" y="179"/>
                  </a:cxn>
                  <a:cxn ang="0">
                    <a:pos x="36" y="143"/>
                  </a:cxn>
                  <a:cxn ang="0">
                    <a:pos x="35" y="143"/>
                  </a:cxn>
                  <a:cxn ang="0">
                    <a:pos x="35" y="105"/>
                  </a:cxn>
                  <a:cxn ang="0">
                    <a:pos x="33" y="105"/>
                  </a:cxn>
                  <a:cxn ang="0">
                    <a:pos x="33" y="69"/>
                  </a:cxn>
                  <a:cxn ang="0">
                    <a:pos x="32" y="69"/>
                  </a:cxn>
                  <a:cxn ang="0">
                    <a:pos x="32" y="31"/>
                  </a:cxn>
                  <a:cxn ang="0">
                    <a:pos x="31" y="31"/>
                  </a:cxn>
                  <a:cxn ang="0">
                    <a:pos x="31" y="0"/>
                  </a:cxn>
                  <a:cxn ang="0">
                    <a:pos x="0" y="0"/>
                  </a:cxn>
                </a:cxnLst>
                <a:rect l="T0" t="T1" r="T2" b="T3"/>
                <a:pathLst>
                  <a:path w="40" h="323" extrusionOk="0">
                    <a:moveTo>
                      <a:pt x="0" y="0"/>
                    </a:moveTo>
                    <a:lnTo>
                      <a:pt x="0" y="28"/>
                    </a:lnTo>
                    <a:lnTo>
                      <a:pt x="1" y="28"/>
                    </a:lnTo>
                    <a:lnTo>
                      <a:pt x="2" y="95"/>
                    </a:lnTo>
                    <a:lnTo>
                      <a:pt x="3" y="95"/>
                    </a:lnTo>
                    <a:lnTo>
                      <a:pt x="4" y="162"/>
                    </a:lnTo>
                    <a:lnTo>
                      <a:pt x="5" y="162"/>
                    </a:lnTo>
                    <a:lnTo>
                      <a:pt x="6" y="228"/>
                    </a:lnTo>
                    <a:lnTo>
                      <a:pt x="7" y="228"/>
                    </a:lnTo>
                    <a:lnTo>
                      <a:pt x="8" y="295"/>
                    </a:lnTo>
                    <a:lnTo>
                      <a:pt x="9" y="295"/>
                    </a:lnTo>
                    <a:lnTo>
                      <a:pt x="9" y="323"/>
                    </a:lnTo>
                    <a:lnTo>
                      <a:pt x="40" y="323"/>
                    </a:lnTo>
                    <a:lnTo>
                      <a:pt x="40" y="291"/>
                    </a:lnTo>
                    <a:lnTo>
                      <a:pt x="39" y="291"/>
                    </a:lnTo>
                    <a:lnTo>
                      <a:pt x="39" y="254"/>
                    </a:lnTo>
                    <a:lnTo>
                      <a:pt x="38" y="254"/>
                    </a:lnTo>
                    <a:lnTo>
                      <a:pt x="38" y="217"/>
                    </a:lnTo>
                    <a:lnTo>
                      <a:pt x="37" y="217"/>
                    </a:lnTo>
                    <a:lnTo>
                      <a:pt x="37" y="179"/>
                    </a:lnTo>
                    <a:lnTo>
                      <a:pt x="36" y="179"/>
                    </a:lnTo>
                    <a:lnTo>
                      <a:pt x="36" y="143"/>
                    </a:lnTo>
                    <a:lnTo>
                      <a:pt x="35" y="143"/>
                    </a:lnTo>
                    <a:lnTo>
                      <a:pt x="35" y="105"/>
                    </a:lnTo>
                    <a:lnTo>
                      <a:pt x="33" y="105"/>
                    </a:lnTo>
                    <a:lnTo>
                      <a:pt x="33" y="69"/>
                    </a:lnTo>
                    <a:lnTo>
                      <a:pt x="32" y="69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0" name="Shape 535"/>
              <p:cNvSpPr>
                <a:spLocks/>
              </p:cNvSpPr>
              <p:nvPr/>
            </p:nvSpPr>
            <p:spPr bwMode="auto">
              <a:xfrm>
                <a:off x="3586" y="2437"/>
                <a:ext cx="19" cy="160"/>
              </a:xfrm>
              <a:custGeom>
                <a:avLst/>
                <a:gdLst>
                  <a:gd name="T0" fmla="*/ 0 w 40"/>
                  <a:gd name="T1" fmla="*/ 0 h 323"/>
                  <a:gd name="T2" fmla="*/ 40 w 40"/>
                  <a:gd name="T3" fmla="*/ 323 h 323"/>
                </a:gdLst>
                <a:ahLst/>
                <a:cxnLst>
                  <a:cxn ang="0">
                    <a:pos x="0" y="0"/>
                  </a:cxn>
                  <a:cxn ang="0">
                    <a:pos x="0" y="32"/>
                  </a:cxn>
                  <a:cxn ang="0">
                    <a:pos x="1" y="32"/>
                  </a:cxn>
                  <a:cxn ang="0">
                    <a:pos x="2" y="108"/>
                  </a:cxn>
                  <a:cxn ang="0">
                    <a:pos x="3" y="108"/>
                  </a:cxn>
                  <a:cxn ang="0">
                    <a:pos x="3" y="144"/>
                  </a:cxn>
                  <a:cxn ang="0">
                    <a:pos x="4" y="144"/>
                  </a:cxn>
                  <a:cxn ang="0">
                    <a:pos x="5" y="219"/>
                  </a:cxn>
                  <a:cxn ang="0">
                    <a:pos x="6" y="219"/>
                  </a:cxn>
                  <a:cxn ang="0">
                    <a:pos x="6" y="256"/>
                  </a:cxn>
                  <a:cxn ang="0">
                    <a:pos x="7" y="256"/>
                  </a:cxn>
                  <a:cxn ang="0">
                    <a:pos x="7" y="293"/>
                  </a:cxn>
                  <a:cxn ang="0">
                    <a:pos x="8" y="293"/>
                  </a:cxn>
                  <a:cxn ang="0">
                    <a:pos x="8" y="323"/>
                  </a:cxn>
                  <a:cxn ang="0">
                    <a:pos x="40" y="323"/>
                  </a:cxn>
                  <a:cxn ang="0">
                    <a:pos x="40" y="295"/>
                  </a:cxn>
                  <a:cxn ang="0">
                    <a:pos x="38" y="295"/>
                  </a:cxn>
                  <a:cxn ang="0">
                    <a:pos x="37" y="228"/>
                  </a:cxn>
                  <a:cxn ang="0">
                    <a:pos x="36" y="228"/>
                  </a:cxn>
                  <a:cxn ang="0">
                    <a:pos x="35" y="162"/>
                  </a:cxn>
                  <a:cxn ang="0">
                    <a:pos x="34" y="162"/>
                  </a:cxn>
                  <a:cxn ang="0">
                    <a:pos x="33" y="95"/>
                  </a:cxn>
                  <a:cxn ang="0">
                    <a:pos x="32" y="95"/>
                  </a:cxn>
                  <a:cxn ang="0">
                    <a:pos x="31" y="28"/>
                  </a:cxn>
                  <a:cxn ang="0">
                    <a:pos x="30" y="28"/>
                  </a:cxn>
                  <a:cxn ang="0">
                    <a:pos x="30" y="0"/>
                  </a:cxn>
                  <a:cxn ang="0">
                    <a:pos x="0" y="0"/>
                  </a:cxn>
                </a:cxnLst>
                <a:rect l="T0" t="T1" r="T2" b="T3"/>
                <a:pathLst>
                  <a:path w="40" h="323" extrusionOk="0">
                    <a:moveTo>
                      <a:pt x="0" y="0"/>
                    </a:moveTo>
                    <a:lnTo>
                      <a:pt x="0" y="32"/>
                    </a:lnTo>
                    <a:lnTo>
                      <a:pt x="1" y="32"/>
                    </a:lnTo>
                    <a:lnTo>
                      <a:pt x="2" y="108"/>
                    </a:lnTo>
                    <a:lnTo>
                      <a:pt x="3" y="108"/>
                    </a:lnTo>
                    <a:lnTo>
                      <a:pt x="3" y="144"/>
                    </a:lnTo>
                    <a:lnTo>
                      <a:pt x="4" y="144"/>
                    </a:lnTo>
                    <a:lnTo>
                      <a:pt x="5" y="219"/>
                    </a:lnTo>
                    <a:lnTo>
                      <a:pt x="6" y="219"/>
                    </a:lnTo>
                    <a:lnTo>
                      <a:pt x="6" y="256"/>
                    </a:lnTo>
                    <a:lnTo>
                      <a:pt x="7" y="256"/>
                    </a:lnTo>
                    <a:lnTo>
                      <a:pt x="7" y="293"/>
                    </a:lnTo>
                    <a:lnTo>
                      <a:pt x="8" y="293"/>
                    </a:lnTo>
                    <a:lnTo>
                      <a:pt x="8" y="323"/>
                    </a:lnTo>
                    <a:lnTo>
                      <a:pt x="40" y="323"/>
                    </a:lnTo>
                    <a:lnTo>
                      <a:pt x="40" y="295"/>
                    </a:lnTo>
                    <a:lnTo>
                      <a:pt x="38" y="295"/>
                    </a:lnTo>
                    <a:lnTo>
                      <a:pt x="37" y="228"/>
                    </a:lnTo>
                    <a:lnTo>
                      <a:pt x="36" y="228"/>
                    </a:lnTo>
                    <a:lnTo>
                      <a:pt x="35" y="162"/>
                    </a:lnTo>
                    <a:lnTo>
                      <a:pt x="34" y="162"/>
                    </a:lnTo>
                    <a:lnTo>
                      <a:pt x="33" y="95"/>
                    </a:lnTo>
                    <a:lnTo>
                      <a:pt x="32" y="95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1" name="Shape 536"/>
              <p:cNvSpPr>
                <a:spLocks/>
              </p:cNvSpPr>
              <p:nvPr/>
            </p:nvSpPr>
            <p:spPr bwMode="auto">
              <a:xfrm>
                <a:off x="3572" y="2437"/>
                <a:ext cx="18" cy="160"/>
              </a:xfrm>
              <a:custGeom>
                <a:avLst/>
                <a:gdLst>
                  <a:gd name="T0" fmla="*/ 0 w 38"/>
                  <a:gd name="T1" fmla="*/ 0 h 323"/>
                  <a:gd name="T2" fmla="*/ 38 w 38"/>
                  <a:gd name="T3" fmla="*/ 323 h 323"/>
                </a:gdLst>
                <a:ahLst/>
                <a:cxnLst>
                  <a:cxn ang="0">
                    <a:pos x="28" y="0"/>
                  </a:cxn>
                  <a:cxn ang="0">
                    <a:pos x="28" y="1"/>
                  </a:cxn>
                  <a:cxn ang="0">
                    <a:pos x="0" y="1"/>
                  </a:cxn>
                  <a:cxn ang="0">
                    <a:pos x="0" y="33"/>
                  </a:cxn>
                  <a:cxn ang="0">
                    <a:pos x="1" y="33"/>
                  </a:cxn>
                  <a:cxn ang="0">
                    <a:pos x="2" y="109"/>
                  </a:cxn>
                  <a:cxn ang="0">
                    <a:pos x="3" y="109"/>
                  </a:cxn>
                  <a:cxn ang="0">
                    <a:pos x="4" y="183"/>
                  </a:cxn>
                  <a:cxn ang="0">
                    <a:pos x="5" y="183"/>
                  </a:cxn>
                  <a:cxn ang="0">
                    <a:pos x="5" y="220"/>
                  </a:cxn>
                  <a:cxn ang="0">
                    <a:pos x="6" y="220"/>
                  </a:cxn>
                  <a:cxn ang="0">
                    <a:pos x="7" y="294"/>
                  </a:cxn>
                  <a:cxn ang="0">
                    <a:pos x="8" y="294"/>
                  </a:cxn>
                  <a:cxn ang="0">
                    <a:pos x="8" y="322"/>
                  </a:cxn>
                  <a:cxn ang="0">
                    <a:pos x="25" y="322"/>
                  </a:cxn>
                  <a:cxn ang="0">
                    <a:pos x="25" y="323"/>
                  </a:cxn>
                  <a:cxn ang="0">
                    <a:pos x="38" y="323"/>
                  </a:cxn>
                  <a:cxn ang="0">
                    <a:pos x="38" y="293"/>
                  </a:cxn>
                  <a:cxn ang="0">
                    <a:pos x="37" y="293"/>
                  </a:cxn>
                  <a:cxn ang="0">
                    <a:pos x="37" y="256"/>
                  </a:cxn>
                  <a:cxn ang="0">
                    <a:pos x="36" y="256"/>
                  </a:cxn>
                  <a:cxn ang="0">
                    <a:pos x="35" y="182"/>
                  </a:cxn>
                  <a:cxn ang="0">
                    <a:pos x="34" y="182"/>
                  </a:cxn>
                  <a:cxn ang="0">
                    <a:pos x="34" y="144"/>
                  </a:cxn>
                  <a:cxn ang="0">
                    <a:pos x="33" y="144"/>
                  </a:cxn>
                  <a:cxn ang="0">
                    <a:pos x="32" y="70"/>
                  </a:cxn>
                  <a:cxn ang="0">
                    <a:pos x="31" y="70"/>
                  </a:cxn>
                  <a:cxn ang="0">
                    <a:pos x="31" y="32"/>
                  </a:cxn>
                  <a:cxn ang="0">
                    <a:pos x="30" y="32"/>
                  </a:cxn>
                  <a:cxn ang="0">
                    <a:pos x="30" y="0"/>
                  </a:cxn>
                  <a:cxn ang="0">
                    <a:pos x="28" y="0"/>
                  </a:cxn>
                </a:cxnLst>
                <a:rect l="T0" t="T1" r="T2" b="T3"/>
                <a:pathLst>
                  <a:path w="38" h="323" extrusionOk="0">
                    <a:moveTo>
                      <a:pt x="28" y="0"/>
                    </a:moveTo>
                    <a:lnTo>
                      <a:pt x="28" y="1"/>
                    </a:lnTo>
                    <a:lnTo>
                      <a:pt x="0" y="1"/>
                    </a:lnTo>
                    <a:lnTo>
                      <a:pt x="0" y="33"/>
                    </a:lnTo>
                    <a:lnTo>
                      <a:pt x="1" y="33"/>
                    </a:lnTo>
                    <a:lnTo>
                      <a:pt x="2" y="109"/>
                    </a:lnTo>
                    <a:lnTo>
                      <a:pt x="3" y="109"/>
                    </a:lnTo>
                    <a:lnTo>
                      <a:pt x="4" y="183"/>
                    </a:lnTo>
                    <a:lnTo>
                      <a:pt x="5" y="183"/>
                    </a:lnTo>
                    <a:lnTo>
                      <a:pt x="5" y="220"/>
                    </a:lnTo>
                    <a:lnTo>
                      <a:pt x="6" y="220"/>
                    </a:lnTo>
                    <a:lnTo>
                      <a:pt x="7" y="294"/>
                    </a:lnTo>
                    <a:lnTo>
                      <a:pt x="8" y="294"/>
                    </a:lnTo>
                    <a:lnTo>
                      <a:pt x="8" y="322"/>
                    </a:lnTo>
                    <a:lnTo>
                      <a:pt x="25" y="322"/>
                    </a:lnTo>
                    <a:lnTo>
                      <a:pt x="25" y="323"/>
                    </a:lnTo>
                    <a:lnTo>
                      <a:pt x="38" y="323"/>
                    </a:lnTo>
                    <a:lnTo>
                      <a:pt x="38" y="293"/>
                    </a:lnTo>
                    <a:lnTo>
                      <a:pt x="37" y="293"/>
                    </a:lnTo>
                    <a:lnTo>
                      <a:pt x="37" y="256"/>
                    </a:lnTo>
                    <a:lnTo>
                      <a:pt x="36" y="256"/>
                    </a:lnTo>
                    <a:lnTo>
                      <a:pt x="35" y="182"/>
                    </a:lnTo>
                    <a:lnTo>
                      <a:pt x="34" y="182"/>
                    </a:lnTo>
                    <a:lnTo>
                      <a:pt x="34" y="144"/>
                    </a:lnTo>
                    <a:lnTo>
                      <a:pt x="33" y="144"/>
                    </a:lnTo>
                    <a:lnTo>
                      <a:pt x="32" y="70"/>
                    </a:lnTo>
                    <a:lnTo>
                      <a:pt x="31" y="70"/>
                    </a:lnTo>
                    <a:lnTo>
                      <a:pt x="31" y="32"/>
                    </a:lnTo>
                    <a:lnTo>
                      <a:pt x="30" y="32"/>
                    </a:lnTo>
                    <a:lnTo>
                      <a:pt x="30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2" name="Shape 537"/>
              <p:cNvSpPr>
                <a:spLocks/>
              </p:cNvSpPr>
              <p:nvPr/>
            </p:nvSpPr>
            <p:spPr bwMode="auto">
              <a:xfrm>
                <a:off x="3558" y="2437"/>
                <a:ext cx="20" cy="160"/>
              </a:xfrm>
              <a:custGeom>
                <a:avLst/>
                <a:gdLst>
                  <a:gd name="T0" fmla="*/ 0 w 38"/>
                  <a:gd name="T1" fmla="*/ 0 h 321"/>
                  <a:gd name="T2" fmla="*/ 38 w 38"/>
                  <a:gd name="T3" fmla="*/ 321 h 321"/>
                </a:gdLst>
                <a:ahLst/>
                <a:cxnLst>
                  <a:cxn ang="0">
                    <a:pos x="0" y="0"/>
                  </a:cxn>
                  <a:cxn ang="0">
                    <a:pos x="0" y="34"/>
                  </a:cxn>
                  <a:cxn ang="0">
                    <a:pos x="1" y="34"/>
                  </a:cxn>
                  <a:cxn ang="0">
                    <a:pos x="1" y="71"/>
                  </a:cxn>
                  <a:cxn ang="0">
                    <a:pos x="2" y="71"/>
                  </a:cxn>
                  <a:cxn ang="0">
                    <a:pos x="3" y="145"/>
                  </a:cxn>
                  <a:cxn ang="0">
                    <a:pos x="4" y="145"/>
                  </a:cxn>
                  <a:cxn ang="0">
                    <a:pos x="4" y="182"/>
                  </a:cxn>
                  <a:cxn ang="0">
                    <a:pos x="5" y="182"/>
                  </a:cxn>
                  <a:cxn ang="0">
                    <a:pos x="5" y="219"/>
                  </a:cxn>
                  <a:cxn ang="0">
                    <a:pos x="6" y="219"/>
                  </a:cxn>
                  <a:cxn ang="0">
                    <a:pos x="6" y="256"/>
                  </a:cxn>
                  <a:cxn ang="0">
                    <a:pos x="7" y="256"/>
                  </a:cxn>
                  <a:cxn ang="0">
                    <a:pos x="7" y="293"/>
                  </a:cxn>
                  <a:cxn ang="0">
                    <a:pos x="8" y="293"/>
                  </a:cxn>
                  <a:cxn ang="0">
                    <a:pos x="8" y="321"/>
                  </a:cxn>
                  <a:cxn ang="0">
                    <a:pos x="38" y="321"/>
                  </a:cxn>
                  <a:cxn ang="0">
                    <a:pos x="38" y="293"/>
                  </a:cxn>
                  <a:cxn ang="0">
                    <a:pos x="37" y="293"/>
                  </a:cxn>
                  <a:cxn ang="0">
                    <a:pos x="37" y="256"/>
                  </a:cxn>
                  <a:cxn ang="0">
                    <a:pos x="36" y="256"/>
                  </a:cxn>
                  <a:cxn ang="0">
                    <a:pos x="36" y="219"/>
                  </a:cxn>
                  <a:cxn ang="0">
                    <a:pos x="35" y="219"/>
                  </a:cxn>
                  <a:cxn ang="0">
                    <a:pos x="34" y="144"/>
                  </a:cxn>
                  <a:cxn ang="0">
                    <a:pos x="33" y="144"/>
                  </a:cxn>
                  <a:cxn ang="0">
                    <a:pos x="32" y="70"/>
                  </a:cxn>
                  <a:cxn ang="0">
                    <a:pos x="31" y="70"/>
                  </a:cxn>
                  <a:cxn ang="0">
                    <a:pos x="31" y="32"/>
                  </a:cxn>
                  <a:cxn ang="0">
                    <a:pos x="30" y="32"/>
                  </a:cxn>
                  <a:cxn ang="0">
                    <a:pos x="30" y="0"/>
                  </a:cxn>
                  <a:cxn ang="0">
                    <a:pos x="0" y="0"/>
                  </a:cxn>
                </a:cxnLst>
                <a:rect l="T0" t="T1" r="T2" b="T3"/>
                <a:pathLst>
                  <a:path w="38" h="321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1" y="34"/>
                    </a:lnTo>
                    <a:lnTo>
                      <a:pt x="1" y="71"/>
                    </a:lnTo>
                    <a:lnTo>
                      <a:pt x="2" y="71"/>
                    </a:lnTo>
                    <a:lnTo>
                      <a:pt x="3" y="145"/>
                    </a:lnTo>
                    <a:lnTo>
                      <a:pt x="4" y="145"/>
                    </a:lnTo>
                    <a:lnTo>
                      <a:pt x="4" y="182"/>
                    </a:lnTo>
                    <a:lnTo>
                      <a:pt x="5" y="182"/>
                    </a:lnTo>
                    <a:lnTo>
                      <a:pt x="5" y="219"/>
                    </a:lnTo>
                    <a:lnTo>
                      <a:pt x="6" y="219"/>
                    </a:lnTo>
                    <a:lnTo>
                      <a:pt x="6" y="256"/>
                    </a:lnTo>
                    <a:lnTo>
                      <a:pt x="7" y="256"/>
                    </a:lnTo>
                    <a:lnTo>
                      <a:pt x="7" y="293"/>
                    </a:lnTo>
                    <a:lnTo>
                      <a:pt x="8" y="293"/>
                    </a:lnTo>
                    <a:lnTo>
                      <a:pt x="8" y="321"/>
                    </a:lnTo>
                    <a:lnTo>
                      <a:pt x="38" y="321"/>
                    </a:lnTo>
                    <a:lnTo>
                      <a:pt x="38" y="293"/>
                    </a:lnTo>
                    <a:lnTo>
                      <a:pt x="37" y="293"/>
                    </a:lnTo>
                    <a:lnTo>
                      <a:pt x="37" y="256"/>
                    </a:lnTo>
                    <a:lnTo>
                      <a:pt x="36" y="256"/>
                    </a:lnTo>
                    <a:lnTo>
                      <a:pt x="36" y="219"/>
                    </a:lnTo>
                    <a:lnTo>
                      <a:pt x="35" y="219"/>
                    </a:lnTo>
                    <a:lnTo>
                      <a:pt x="34" y="144"/>
                    </a:lnTo>
                    <a:lnTo>
                      <a:pt x="33" y="144"/>
                    </a:lnTo>
                    <a:lnTo>
                      <a:pt x="32" y="70"/>
                    </a:lnTo>
                    <a:lnTo>
                      <a:pt x="31" y="70"/>
                    </a:lnTo>
                    <a:lnTo>
                      <a:pt x="31" y="32"/>
                    </a:lnTo>
                    <a:lnTo>
                      <a:pt x="30" y="32"/>
                    </a:lnTo>
                    <a:lnTo>
                      <a:pt x="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3" name="Shape 538"/>
              <p:cNvSpPr>
                <a:spLocks/>
              </p:cNvSpPr>
              <p:nvPr/>
            </p:nvSpPr>
            <p:spPr bwMode="auto">
              <a:xfrm>
                <a:off x="3543" y="2437"/>
                <a:ext cx="19" cy="160"/>
              </a:xfrm>
              <a:custGeom>
                <a:avLst/>
                <a:gdLst>
                  <a:gd name="T0" fmla="*/ 0 w 39"/>
                  <a:gd name="T1" fmla="*/ 0 h 321"/>
                  <a:gd name="T2" fmla="*/ 39 w 39"/>
                  <a:gd name="T3" fmla="*/ 321 h 321"/>
                </a:gdLst>
                <a:ahLst/>
                <a:cxnLst>
                  <a:cxn ang="0">
                    <a:pos x="14" y="0"/>
                  </a:cxn>
                  <a:cxn ang="0">
                    <a:pos x="14" y="1"/>
                  </a:cxn>
                  <a:cxn ang="0">
                    <a:pos x="6" y="10"/>
                  </a:cxn>
                  <a:cxn ang="0">
                    <a:pos x="3" y="10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30"/>
                  </a:cxn>
                  <a:cxn ang="0">
                    <a:pos x="1" y="30"/>
                  </a:cxn>
                  <a:cxn ang="0">
                    <a:pos x="2" y="97"/>
                  </a:cxn>
                  <a:cxn ang="0">
                    <a:pos x="3" y="97"/>
                  </a:cxn>
                  <a:cxn ang="0">
                    <a:pos x="4" y="164"/>
                  </a:cxn>
                  <a:cxn ang="0">
                    <a:pos x="6" y="164"/>
                  </a:cxn>
                  <a:cxn ang="0">
                    <a:pos x="7" y="231"/>
                  </a:cxn>
                  <a:cxn ang="0">
                    <a:pos x="8" y="231"/>
                  </a:cxn>
                  <a:cxn ang="0">
                    <a:pos x="9" y="297"/>
                  </a:cxn>
                  <a:cxn ang="0">
                    <a:pos x="10" y="297"/>
                  </a:cxn>
                  <a:cxn ang="0">
                    <a:pos x="10" y="321"/>
                  </a:cxn>
                  <a:cxn ang="0">
                    <a:pos x="39" y="321"/>
                  </a:cxn>
                  <a:cxn ang="0">
                    <a:pos x="39" y="293"/>
                  </a:cxn>
                  <a:cxn ang="0">
                    <a:pos x="38" y="293"/>
                  </a:cxn>
                  <a:cxn ang="0">
                    <a:pos x="38" y="256"/>
                  </a:cxn>
                  <a:cxn ang="0">
                    <a:pos x="37" y="256"/>
                  </a:cxn>
                  <a:cxn ang="0">
                    <a:pos x="37" y="219"/>
                  </a:cxn>
                  <a:cxn ang="0">
                    <a:pos x="36" y="219"/>
                  </a:cxn>
                  <a:cxn ang="0">
                    <a:pos x="36" y="182"/>
                  </a:cxn>
                  <a:cxn ang="0">
                    <a:pos x="35" y="182"/>
                  </a:cxn>
                  <a:cxn ang="0">
                    <a:pos x="35" y="145"/>
                  </a:cxn>
                  <a:cxn ang="0">
                    <a:pos x="34" y="145"/>
                  </a:cxn>
                  <a:cxn ang="0">
                    <a:pos x="34" y="108"/>
                  </a:cxn>
                  <a:cxn ang="0">
                    <a:pos x="33" y="108"/>
                  </a:cxn>
                  <a:cxn ang="0">
                    <a:pos x="33" y="71"/>
                  </a:cxn>
                  <a:cxn ang="0">
                    <a:pos x="32" y="71"/>
                  </a:cxn>
                  <a:cxn ang="0">
                    <a:pos x="32" y="34"/>
                  </a:cxn>
                  <a:cxn ang="0">
                    <a:pos x="31" y="34"/>
                  </a:cxn>
                  <a:cxn ang="0">
                    <a:pos x="31" y="0"/>
                  </a:cxn>
                  <a:cxn ang="0">
                    <a:pos x="14" y="0"/>
                  </a:cxn>
                </a:cxnLst>
                <a:rect l="T0" t="T1" r="T2" b="T3"/>
                <a:pathLst>
                  <a:path w="39" h="321" extrusionOk="0">
                    <a:moveTo>
                      <a:pt x="14" y="0"/>
                    </a:moveTo>
                    <a:lnTo>
                      <a:pt x="14" y="1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30"/>
                    </a:lnTo>
                    <a:lnTo>
                      <a:pt x="1" y="30"/>
                    </a:lnTo>
                    <a:lnTo>
                      <a:pt x="2" y="97"/>
                    </a:lnTo>
                    <a:lnTo>
                      <a:pt x="3" y="97"/>
                    </a:lnTo>
                    <a:lnTo>
                      <a:pt x="4" y="164"/>
                    </a:lnTo>
                    <a:lnTo>
                      <a:pt x="6" y="164"/>
                    </a:lnTo>
                    <a:lnTo>
                      <a:pt x="7" y="231"/>
                    </a:lnTo>
                    <a:lnTo>
                      <a:pt x="8" y="231"/>
                    </a:lnTo>
                    <a:lnTo>
                      <a:pt x="9" y="297"/>
                    </a:lnTo>
                    <a:lnTo>
                      <a:pt x="10" y="297"/>
                    </a:lnTo>
                    <a:lnTo>
                      <a:pt x="10" y="321"/>
                    </a:lnTo>
                    <a:lnTo>
                      <a:pt x="39" y="321"/>
                    </a:lnTo>
                    <a:lnTo>
                      <a:pt x="39" y="293"/>
                    </a:lnTo>
                    <a:lnTo>
                      <a:pt x="38" y="293"/>
                    </a:lnTo>
                    <a:lnTo>
                      <a:pt x="38" y="256"/>
                    </a:lnTo>
                    <a:lnTo>
                      <a:pt x="37" y="256"/>
                    </a:lnTo>
                    <a:lnTo>
                      <a:pt x="37" y="219"/>
                    </a:lnTo>
                    <a:lnTo>
                      <a:pt x="36" y="219"/>
                    </a:lnTo>
                    <a:lnTo>
                      <a:pt x="36" y="182"/>
                    </a:lnTo>
                    <a:lnTo>
                      <a:pt x="35" y="182"/>
                    </a:lnTo>
                    <a:lnTo>
                      <a:pt x="35" y="145"/>
                    </a:lnTo>
                    <a:lnTo>
                      <a:pt x="34" y="145"/>
                    </a:lnTo>
                    <a:lnTo>
                      <a:pt x="34" y="108"/>
                    </a:lnTo>
                    <a:lnTo>
                      <a:pt x="33" y="108"/>
                    </a:lnTo>
                    <a:lnTo>
                      <a:pt x="33" y="71"/>
                    </a:lnTo>
                    <a:lnTo>
                      <a:pt x="32" y="71"/>
                    </a:lnTo>
                    <a:lnTo>
                      <a:pt x="32" y="34"/>
                    </a:lnTo>
                    <a:lnTo>
                      <a:pt x="31" y="34"/>
                    </a:lnTo>
                    <a:lnTo>
                      <a:pt x="31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94949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4" name="Shape 539"/>
              <p:cNvSpPr>
                <a:spLocks/>
              </p:cNvSpPr>
              <p:nvPr/>
            </p:nvSpPr>
            <p:spPr bwMode="auto">
              <a:xfrm>
                <a:off x="3534" y="2443"/>
                <a:ext cx="13" cy="155"/>
              </a:xfrm>
              <a:custGeom>
                <a:avLst/>
                <a:gdLst>
                  <a:gd name="T0" fmla="*/ 0 w 28"/>
                  <a:gd name="T1" fmla="*/ 0 h 308"/>
                  <a:gd name="T2" fmla="*/ 28 w 28"/>
                  <a:gd name="T3" fmla="*/ 308 h 308"/>
                </a:gdLst>
                <a:ahLst/>
                <a:cxnLst>
                  <a:cxn ang="0">
                    <a:pos x="17" y="0"/>
                  </a:cxn>
                  <a:cxn ang="0">
                    <a:pos x="17" y="1"/>
                  </a:cxn>
                  <a:cxn ang="0">
                    <a:pos x="11" y="6"/>
                  </a:cxn>
                  <a:cxn ang="0">
                    <a:pos x="1" y="15"/>
                  </a:cxn>
                  <a:cxn ang="0">
                    <a:pos x="0" y="15"/>
                  </a:cxn>
                  <a:cxn ang="0">
                    <a:pos x="0" y="280"/>
                  </a:cxn>
                  <a:cxn ang="0">
                    <a:pos x="1" y="280"/>
                  </a:cxn>
                  <a:cxn ang="0">
                    <a:pos x="27" y="307"/>
                  </a:cxn>
                  <a:cxn ang="0">
                    <a:pos x="27" y="308"/>
                  </a:cxn>
                  <a:cxn ang="0">
                    <a:pos x="28" y="308"/>
                  </a:cxn>
                  <a:cxn ang="0">
                    <a:pos x="28" y="284"/>
                  </a:cxn>
                  <a:cxn ang="0">
                    <a:pos x="27" y="284"/>
                  </a:cxn>
                  <a:cxn ang="0">
                    <a:pos x="24" y="151"/>
                  </a:cxn>
                  <a:cxn ang="0">
                    <a:pos x="23" y="151"/>
                  </a:cxn>
                  <a:cxn ang="0">
                    <a:pos x="19" y="17"/>
                  </a:cxn>
                  <a:cxn ang="0">
                    <a:pos x="18" y="17"/>
                  </a:cxn>
                  <a:cxn ang="0">
                    <a:pos x="18" y="0"/>
                  </a:cxn>
                  <a:cxn ang="0">
                    <a:pos x="17" y="0"/>
                  </a:cxn>
                </a:cxnLst>
                <a:rect l="T0" t="T1" r="T2" b="T3"/>
                <a:pathLst>
                  <a:path w="28" h="308" extrusionOk="0">
                    <a:moveTo>
                      <a:pt x="17" y="0"/>
                    </a:moveTo>
                    <a:lnTo>
                      <a:pt x="17" y="1"/>
                    </a:lnTo>
                    <a:lnTo>
                      <a:pt x="11" y="6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280"/>
                    </a:lnTo>
                    <a:lnTo>
                      <a:pt x="1" y="280"/>
                    </a:lnTo>
                    <a:lnTo>
                      <a:pt x="27" y="307"/>
                    </a:lnTo>
                    <a:lnTo>
                      <a:pt x="27" y="308"/>
                    </a:lnTo>
                    <a:lnTo>
                      <a:pt x="28" y="308"/>
                    </a:lnTo>
                    <a:lnTo>
                      <a:pt x="28" y="284"/>
                    </a:lnTo>
                    <a:lnTo>
                      <a:pt x="27" y="284"/>
                    </a:lnTo>
                    <a:lnTo>
                      <a:pt x="24" y="151"/>
                    </a:lnTo>
                    <a:lnTo>
                      <a:pt x="23" y="151"/>
                    </a:lnTo>
                    <a:lnTo>
                      <a:pt x="19" y="17"/>
                    </a:lnTo>
                    <a:lnTo>
                      <a:pt x="18" y="17"/>
                    </a:lnTo>
                    <a:lnTo>
                      <a:pt x="18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5" name="Shape 540"/>
              <p:cNvSpPr>
                <a:spLocks/>
              </p:cNvSpPr>
              <p:nvPr/>
            </p:nvSpPr>
            <p:spPr bwMode="auto">
              <a:xfrm>
                <a:off x="3461" y="2376"/>
                <a:ext cx="163" cy="103"/>
              </a:xfrm>
              <a:custGeom>
                <a:avLst/>
                <a:gdLst>
                  <a:gd name="T0" fmla="*/ 0 w 328"/>
                  <a:gd name="T1" fmla="*/ 0 h 207"/>
                  <a:gd name="T2" fmla="*/ 328 w 328"/>
                  <a:gd name="T3" fmla="*/ 207 h 207"/>
                </a:gdLst>
                <a:ahLst/>
                <a:cxnLst>
                  <a:cxn ang="0">
                    <a:pos x="85" y="0"/>
                  </a:cxn>
                  <a:cxn ang="0">
                    <a:pos x="0" y="4"/>
                  </a:cxn>
                  <a:cxn ang="0">
                    <a:pos x="0" y="207"/>
                  </a:cxn>
                  <a:cxn ang="0">
                    <a:pos x="14" y="187"/>
                  </a:cxn>
                  <a:cxn ang="0">
                    <a:pos x="38" y="173"/>
                  </a:cxn>
                  <a:cxn ang="0">
                    <a:pos x="78" y="173"/>
                  </a:cxn>
                  <a:cxn ang="0">
                    <a:pos x="85" y="173"/>
                  </a:cxn>
                  <a:cxn ang="0">
                    <a:pos x="85" y="88"/>
                  </a:cxn>
                  <a:cxn ang="0">
                    <a:pos x="220" y="88"/>
                  </a:cxn>
                  <a:cxn ang="0">
                    <a:pos x="242" y="96"/>
                  </a:cxn>
                  <a:cxn ang="0">
                    <a:pos x="250" y="109"/>
                  </a:cxn>
                  <a:cxn ang="0">
                    <a:pos x="253" y="124"/>
                  </a:cxn>
                  <a:cxn ang="0">
                    <a:pos x="328" y="122"/>
                  </a:cxn>
                  <a:cxn ang="0">
                    <a:pos x="327" y="90"/>
                  </a:cxn>
                  <a:cxn ang="0">
                    <a:pos x="313" y="60"/>
                  </a:cxn>
                  <a:cxn ang="0">
                    <a:pos x="295" y="36"/>
                  </a:cxn>
                  <a:cxn ang="0">
                    <a:pos x="278" y="21"/>
                  </a:cxn>
                  <a:cxn ang="0">
                    <a:pos x="253" y="11"/>
                  </a:cxn>
                  <a:cxn ang="0">
                    <a:pos x="223" y="5"/>
                  </a:cxn>
                  <a:cxn ang="0">
                    <a:pos x="180" y="3"/>
                  </a:cxn>
                  <a:cxn ang="0">
                    <a:pos x="85" y="3"/>
                  </a:cxn>
                  <a:cxn ang="0">
                    <a:pos x="85" y="0"/>
                  </a:cxn>
                </a:cxnLst>
                <a:rect l="T0" t="T1" r="T2" b="T3"/>
                <a:pathLst>
                  <a:path w="328" h="207" extrusionOk="0">
                    <a:moveTo>
                      <a:pt x="85" y="0"/>
                    </a:moveTo>
                    <a:lnTo>
                      <a:pt x="0" y="4"/>
                    </a:lnTo>
                    <a:lnTo>
                      <a:pt x="0" y="207"/>
                    </a:lnTo>
                    <a:lnTo>
                      <a:pt x="14" y="187"/>
                    </a:lnTo>
                    <a:lnTo>
                      <a:pt x="38" y="173"/>
                    </a:lnTo>
                    <a:lnTo>
                      <a:pt x="78" y="173"/>
                    </a:lnTo>
                    <a:lnTo>
                      <a:pt x="85" y="173"/>
                    </a:lnTo>
                    <a:lnTo>
                      <a:pt x="85" y="88"/>
                    </a:lnTo>
                    <a:lnTo>
                      <a:pt x="220" y="88"/>
                    </a:lnTo>
                    <a:lnTo>
                      <a:pt x="242" y="96"/>
                    </a:lnTo>
                    <a:lnTo>
                      <a:pt x="250" y="109"/>
                    </a:lnTo>
                    <a:lnTo>
                      <a:pt x="253" y="124"/>
                    </a:lnTo>
                    <a:lnTo>
                      <a:pt x="328" y="122"/>
                    </a:lnTo>
                    <a:lnTo>
                      <a:pt x="327" y="90"/>
                    </a:lnTo>
                    <a:lnTo>
                      <a:pt x="313" y="60"/>
                    </a:lnTo>
                    <a:lnTo>
                      <a:pt x="295" y="36"/>
                    </a:lnTo>
                    <a:lnTo>
                      <a:pt x="278" y="21"/>
                    </a:lnTo>
                    <a:lnTo>
                      <a:pt x="253" y="11"/>
                    </a:lnTo>
                    <a:lnTo>
                      <a:pt x="223" y="5"/>
                    </a:lnTo>
                    <a:lnTo>
                      <a:pt x="180" y="3"/>
                    </a:lnTo>
                    <a:lnTo>
                      <a:pt x="85" y="3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6" name="Shape 541"/>
              <p:cNvSpPr>
                <a:spLocks/>
              </p:cNvSpPr>
              <p:nvPr/>
            </p:nvSpPr>
            <p:spPr bwMode="auto">
              <a:xfrm>
                <a:off x="3461" y="2293"/>
                <a:ext cx="339" cy="86"/>
              </a:xfrm>
              <a:custGeom>
                <a:avLst/>
                <a:gdLst>
                  <a:gd name="T0" fmla="*/ 0 w 676"/>
                  <a:gd name="T1" fmla="*/ 0 h 174"/>
                  <a:gd name="T2" fmla="*/ 676 w 676"/>
                  <a:gd name="T3" fmla="*/ 174 h 174"/>
                </a:gdLst>
                <a:ahLst/>
                <a:cxnLst>
                  <a:cxn ang="0">
                    <a:pos x="676" y="143"/>
                  </a:cxn>
                  <a:cxn ang="0">
                    <a:pos x="674" y="47"/>
                  </a:cxn>
                  <a:cxn ang="0">
                    <a:pos x="667" y="19"/>
                  </a:cxn>
                  <a:cxn ang="0">
                    <a:pos x="652" y="3"/>
                  </a:cxn>
                  <a:cxn ang="0">
                    <a:pos x="628" y="0"/>
                  </a:cxn>
                  <a:cxn ang="0">
                    <a:pos x="41" y="0"/>
                  </a:cxn>
                  <a:cxn ang="0">
                    <a:pos x="17" y="11"/>
                  </a:cxn>
                  <a:cxn ang="0">
                    <a:pos x="7" y="25"/>
                  </a:cxn>
                  <a:cxn ang="0">
                    <a:pos x="3" y="44"/>
                  </a:cxn>
                  <a:cxn ang="0">
                    <a:pos x="0" y="91"/>
                  </a:cxn>
                  <a:cxn ang="0">
                    <a:pos x="4" y="149"/>
                  </a:cxn>
                  <a:cxn ang="0">
                    <a:pos x="4" y="174"/>
                  </a:cxn>
                  <a:cxn ang="0">
                    <a:pos x="87" y="169"/>
                  </a:cxn>
                  <a:cxn ang="0">
                    <a:pos x="89" y="111"/>
                  </a:cxn>
                  <a:cxn ang="0">
                    <a:pos x="98" y="98"/>
                  </a:cxn>
                  <a:cxn ang="0">
                    <a:pos x="126" y="98"/>
                  </a:cxn>
                  <a:cxn ang="0">
                    <a:pos x="578" y="97"/>
                  </a:cxn>
                  <a:cxn ang="0">
                    <a:pos x="588" y="103"/>
                  </a:cxn>
                  <a:cxn ang="0">
                    <a:pos x="589" y="111"/>
                  </a:cxn>
                  <a:cxn ang="0">
                    <a:pos x="590" y="160"/>
                  </a:cxn>
                  <a:cxn ang="0">
                    <a:pos x="676" y="143"/>
                  </a:cxn>
                </a:cxnLst>
                <a:rect l="T0" t="T1" r="T2" b="T3"/>
                <a:pathLst>
                  <a:path w="676" h="174" extrusionOk="0">
                    <a:moveTo>
                      <a:pt x="676" y="143"/>
                    </a:moveTo>
                    <a:lnTo>
                      <a:pt x="674" y="47"/>
                    </a:lnTo>
                    <a:lnTo>
                      <a:pt x="667" y="19"/>
                    </a:lnTo>
                    <a:lnTo>
                      <a:pt x="652" y="3"/>
                    </a:lnTo>
                    <a:lnTo>
                      <a:pt x="628" y="0"/>
                    </a:lnTo>
                    <a:lnTo>
                      <a:pt x="41" y="0"/>
                    </a:lnTo>
                    <a:lnTo>
                      <a:pt x="17" y="11"/>
                    </a:lnTo>
                    <a:lnTo>
                      <a:pt x="7" y="25"/>
                    </a:lnTo>
                    <a:lnTo>
                      <a:pt x="3" y="44"/>
                    </a:lnTo>
                    <a:lnTo>
                      <a:pt x="0" y="91"/>
                    </a:lnTo>
                    <a:lnTo>
                      <a:pt x="4" y="149"/>
                    </a:lnTo>
                    <a:lnTo>
                      <a:pt x="4" y="174"/>
                    </a:lnTo>
                    <a:lnTo>
                      <a:pt x="87" y="169"/>
                    </a:lnTo>
                    <a:lnTo>
                      <a:pt x="89" y="111"/>
                    </a:lnTo>
                    <a:lnTo>
                      <a:pt x="98" y="98"/>
                    </a:lnTo>
                    <a:lnTo>
                      <a:pt x="126" y="98"/>
                    </a:lnTo>
                    <a:lnTo>
                      <a:pt x="578" y="97"/>
                    </a:lnTo>
                    <a:lnTo>
                      <a:pt x="588" y="103"/>
                    </a:lnTo>
                    <a:lnTo>
                      <a:pt x="589" y="111"/>
                    </a:lnTo>
                    <a:lnTo>
                      <a:pt x="590" y="160"/>
                    </a:lnTo>
                    <a:lnTo>
                      <a:pt x="676" y="143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7" name="Shape 542"/>
              <p:cNvSpPr>
                <a:spLocks/>
              </p:cNvSpPr>
              <p:nvPr/>
            </p:nvSpPr>
            <p:spPr bwMode="auto">
              <a:xfrm>
                <a:off x="3570" y="2596"/>
                <a:ext cx="239" cy="244"/>
              </a:xfrm>
              <a:custGeom>
                <a:avLst/>
                <a:gdLst>
                  <a:gd name="T0" fmla="*/ 0 w 480"/>
                  <a:gd name="T1" fmla="*/ 0 h 489"/>
                  <a:gd name="T2" fmla="*/ 480 w 480"/>
                  <a:gd name="T3" fmla="*/ 489 h 489"/>
                </a:gdLst>
                <a:ahLst/>
                <a:cxnLst>
                  <a:cxn ang="0">
                    <a:pos x="480" y="343"/>
                  </a:cxn>
                  <a:cxn ang="0">
                    <a:pos x="238" y="179"/>
                  </a:cxn>
                  <a:cxn ang="0">
                    <a:pos x="190" y="143"/>
                  </a:cxn>
                  <a:cxn ang="0">
                    <a:pos x="156" y="110"/>
                  </a:cxn>
                  <a:cxn ang="0">
                    <a:pos x="143" y="89"/>
                  </a:cxn>
                  <a:cxn ang="0">
                    <a:pos x="134" y="66"/>
                  </a:cxn>
                  <a:cxn ang="0">
                    <a:pos x="133" y="0"/>
                  </a:cxn>
                  <a:cxn ang="0">
                    <a:pos x="0" y="0"/>
                  </a:cxn>
                  <a:cxn ang="0">
                    <a:pos x="4" y="83"/>
                  </a:cxn>
                  <a:cxn ang="0">
                    <a:pos x="14" y="134"/>
                  </a:cxn>
                  <a:cxn ang="0">
                    <a:pos x="33" y="172"/>
                  </a:cxn>
                  <a:cxn ang="0">
                    <a:pos x="60" y="205"/>
                  </a:cxn>
                  <a:cxn ang="0">
                    <a:pos x="109" y="249"/>
                  </a:cxn>
                  <a:cxn ang="0">
                    <a:pos x="141" y="279"/>
                  </a:cxn>
                  <a:cxn ang="0">
                    <a:pos x="207" y="322"/>
                  </a:cxn>
                  <a:cxn ang="0">
                    <a:pos x="438" y="488"/>
                  </a:cxn>
                  <a:cxn ang="0">
                    <a:pos x="471" y="489"/>
                  </a:cxn>
                  <a:cxn ang="0">
                    <a:pos x="477" y="489"/>
                  </a:cxn>
                  <a:cxn ang="0">
                    <a:pos x="480" y="343"/>
                  </a:cxn>
                </a:cxnLst>
                <a:rect l="T0" t="T1" r="T2" b="T3"/>
                <a:pathLst>
                  <a:path w="480" h="489" extrusionOk="0">
                    <a:moveTo>
                      <a:pt x="480" y="343"/>
                    </a:moveTo>
                    <a:lnTo>
                      <a:pt x="238" y="179"/>
                    </a:lnTo>
                    <a:lnTo>
                      <a:pt x="190" y="143"/>
                    </a:lnTo>
                    <a:lnTo>
                      <a:pt x="156" y="110"/>
                    </a:lnTo>
                    <a:lnTo>
                      <a:pt x="143" y="89"/>
                    </a:lnTo>
                    <a:lnTo>
                      <a:pt x="134" y="66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4" y="83"/>
                    </a:lnTo>
                    <a:lnTo>
                      <a:pt x="14" y="134"/>
                    </a:lnTo>
                    <a:lnTo>
                      <a:pt x="33" y="172"/>
                    </a:lnTo>
                    <a:lnTo>
                      <a:pt x="60" y="205"/>
                    </a:lnTo>
                    <a:lnTo>
                      <a:pt x="109" y="249"/>
                    </a:lnTo>
                    <a:lnTo>
                      <a:pt x="141" y="279"/>
                    </a:lnTo>
                    <a:lnTo>
                      <a:pt x="207" y="322"/>
                    </a:lnTo>
                    <a:lnTo>
                      <a:pt x="438" y="488"/>
                    </a:lnTo>
                    <a:lnTo>
                      <a:pt x="471" y="489"/>
                    </a:lnTo>
                    <a:lnTo>
                      <a:pt x="477" y="489"/>
                    </a:lnTo>
                    <a:lnTo>
                      <a:pt x="480" y="343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8" name="Shape 543"/>
              <p:cNvSpPr>
                <a:spLocks/>
              </p:cNvSpPr>
              <p:nvPr/>
            </p:nvSpPr>
            <p:spPr bwMode="auto">
              <a:xfrm>
                <a:off x="3706" y="2415"/>
                <a:ext cx="172" cy="426"/>
              </a:xfrm>
              <a:custGeom>
                <a:avLst/>
                <a:gdLst>
                  <a:gd name="T0" fmla="*/ 0 w 346"/>
                  <a:gd name="T1" fmla="*/ 0 h 851"/>
                  <a:gd name="T2" fmla="*/ 346 w 346"/>
                  <a:gd name="T3" fmla="*/ 851 h 851"/>
                </a:gdLst>
                <a:ahLst/>
                <a:cxnLst>
                  <a:cxn ang="0">
                    <a:pos x="137" y="5"/>
                  </a:cxn>
                  <a:cxn ang="0">
                    <a:pos x="127" y="14"/>
                  </a:cxn>
                  <a:cxn ang="0">
                    <a:pos x="126" y="47"/>
                  </a:cxn>
                  <a:cxn ang="0">
                    <a:pos x="124" y="185"/>
                  </a:cxn>
                  <a:cxn ang="0">
                    <a:pos x="128" y="224"/>
                  </a:cxn>
                  <a:cxn ang="0">
                    <a:pos x="140" y="272"/>
                  </a:cxn>
                  <a:cxn ang="0">
                    <a:pos x="171" y="312"/>
                  </a:cxn>
                  <a:cxn ang="0">
                    <a:pos x="218" y="358"/>
                  </a:cxn>
                  <a:cxn ang="0">
                    <a:pos x="281" y="414"/>
                  </a:cxn>
                  <a:cxn ang="0">
                    <a:pos x="306" y="443"/>
                  </a:cxn>
                  <a:cxn ang="0">
                    <a:pos x="327" y="480"/>
                  </a:cxn>
                  <a:cxn ang="0">
                    <a:pos x="337" y="511"/>
                  </a:cxn>
                  <a:cxn ang="0">
                    <a:pos x="342" y="589"/>
                  </a:cxn>
                  <a:cxn ang="0">
                    <a:pos x="345" y="719"/>
                  </a:cxn>
                  <a:cxn ang="0">
                    <a:pos x="346" y="851"/>
                  </a:cxn>
                  <a:cxn ang="0">
                    <a:pos x="206" y="851"/>
                  </a:cxn>
                  <a:cxn ang="0">
                    <a:pos x="208" y="657"/>
                  </a:cxn>
                  <a:cxn ang="0">
                    <a:pos x="203" y="565"/>
                  </a:cxn>
                  <a:cxn ang="0">
                    <a:pos x="195" y="519"/>
                  </a:cxn>
                  <a:cxn ang="0">
                    <a:pos x="177" y="477"/>
                  </a:cxn>
                  <a:cxn ang="0">
                    <a:pos x="128" y="437"/>
                  </a:cxn>
                  <a:cxn ang="0">
                    <a:pos x="57" y="358"/>
                  </a:cxn>
                  <a:cxn ang="0">
                    <a:pos x="21" y="305"/>
                  </a:cxn>
                  <a:cxn ang="0">
                    <a:pos x="7" y="256"/>
                  </a:cxn>
                  <a:cxn ang="0">
                    <a:pos x="0" y="166"/>
                  </a:cxn>
                  <a:cxn ang="0">
                    <a:pos x="6" y="78"/>
                  </a:cxn>
                  <a:cxn ang="0">
                    <a:pos x="5" y="0"/>
                  </a:cxn>
                  <a:cxn ang="0">
                    <a:pos x="137" y="5"/>
                  </a:cxn>
                </a:cxnLst>
                <a:rect l="T0" t="T1" r="T2" b="T3"/>
                <a:pathLst>
                  <a:path w="346" h="851" extrusionOk="0">
                    <a:moveTo>
                      <a:pt x="137" y="5"/>
                    </a:moveTo>
                    <a:lnTo>
                      <a:pt x="127" y="14"/>
                    </a:lnTo>
                    <a:lnTo>
                      <a:pt x="126" y="47"/>
                    </a:lnTo>
                    <a:lnTo>
                      <a:pt x="124" y="185"/>
                    </a:lnTo>
                    <a:lnTo>
                      <a:pt x="128" y="224"/>
                    </a:lnTo>
                    <a:lnTo>
                      <a:pt x="140" y="272"/>
                    </a:lnTo>
                    <a:lnTo>
                      <a:pt x="171" y="312"/>
                    </a:lnTo>
                    <a:lnTo>
                      <a:pt x="218" y="358"/>
                    </a:lnTo>
                    <a:lnTo>
                      <a:pt x="281" y="414"/>
                    </a:lnTo>
                    <a:lnTo>
                      <a:pt x="306" y="443"/>
                    </a:lnTo>
                    <a:lnTo>
                      <a:pt x="327" y="480"/>
                    </a:lnTo>
                    <a:lnTo>
                      <a:pt x="337" y="511"/>
                    </a:lnTo>
                    <a:lnTo>
                      <a:pt x="342" y="589"/>
                    </a:lnTo>
                    <a:lnTo>
                      <a:pt x="345" y="719"/>
                    </a:lnTo>
                    <a:lnTo>
                      <a:pt x="346" y="851"/>
                    </a:lnTo>
                    <a:lnTo>
                      <a:pt x="206" y="851"/>
                    </a:lnTo>
                    <a:lnTo>
                      <a:pt x="208" y="657"/>
                    </a:lnTo>
                    <a:lnTo>
                      <a:pt x="203" y="565"/>
                    </a:lnTo>
                    <a:lnTo>
                      <a:pt x="195" y="519"/>
                    </a:lnTo>
                    <a:lnTo>
                      <a:pt x="177" y="477"/>
                    </a:lnTo>
                    <a:lnTo>
                      <a:pt x="128" y="437"/>
                    </a:lnTo>
                    <a:lnTo>
                      <a:pt x="57" y="358"/>
                    </a:lnTo>
                    <a:lnTo>
                      <a:pt x="21" y="305"/>
                    </a:lnTo>
                    <a:lnTo>
                      <a:pt x="7" y="256"/>
                    </a:lnTo>
                    <a:lnTo>
                      <a:pt x="0" y="166"/>
                    </a:lnTo>
                    <a:lnTo>
                      <a:pt x="6" y="78"/>
                    </a:lnTo>
                    <a:lnTo>
                      <a:pt x="5" y="0"/>
                    </a:lnTo>
                    <a:lnTo>
                      <a:pt x="137" y="5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89" name="Shape 544"/>
              <p:cNvSpPr>
                <a:spLocks/>
              </p:cNvSpPr>
              <p:nvPr/>
            </p:nvSpPr>
            <p:spPr bwMode="auto">
              <a:xfrm>
                <a:off x="3706" y="2364"/>
                <a:ext cx="152" cy="62"/>
              </a:xfrm>
              <a:custGeom>
                <a:avLst/>
                <a:gdLst>
                  <a:gd name="T0" fmla="*/ 0 w 304"/>
                  <a:gd name="T1" fmla="*/ 0 h 125"/>
                  <a:gd name="T2" fmla="*/ 304 w 304"/>
                  <a:gd name="T3" fmla="*/ 125 h 125"/>
                </a:gdLst>
                <a:ahLst/>
                <a:cxnLst>
                  <a:cxn ang="0">
                    <a:pos x="304" y="96"/>
                  </a:cxn>
                  <a:cxn ang="0">
                    <a:pos x="304" y="38"/>
                  </a:cxn>
                  <a:cxn ang="0">
                    <a:pos x="294" y="19"/>
                  </a:cxn>
                  <a:cxn ang="0">
                    <a:pos x="279" y="4"/>
                  </a:cxn>
                  <a:cxn ang="0">
                    <a:pos x="260" y="0"/>
                  </a:cxn>
                  <a:cxn ang="0">
                    <a:pos x="49" y="0"/>
                  </a:cxn>
                  <a:cxn ang="0">
                    <a:pos x="23" y="9"/>
                  </a:cxn>
                  <a:cxn ang="0">
                    <a:pos x="5" y="30"/>
                  </a:cxn>
                  <a:cxn ang="0">
                    <a:pos x="0" y="61"/>
                  </a:cxn>
                  <a:cxn ang="0">
                    <a:pos x="3" y="114"/>
                  </a:cxn>
                  <a:cxn ang="0">
                    <a:pos x="178" y="108"/>
                  </a:cxn>
                  <a:cxn ang="0">
                    <a:pos x="184" y="123"/>
                  </a:cxn>
                  <a:cxn ang="0">
                    <a:pos x="236" y="125"/>
                  </a:cxn>
                  <a:cxn ang="0">
                    <a:pos x="304" y="96"/>
                  </a:cxn>
                </a:cxnLst>
                <a:rect l="T0" t="T1" r="T2" b="T3"/>
                <a:pathLst>
                  <a:path w="304" h="125" extrusionOk="0">
                    <a:moveTo>
                      <a:pt x="304" y="96"/>
                    </a:moveTo>
                    <a:lnTo>
                      <a:pt x="304" y="38"/>
                    </a:lnTo>
                    <a:lnTo>
                      <a:pt x="294" y="19"/>
                    </a:lnTo>
                    <a:lnTo>
                      <a:pt x="279" y="4"/>
                    </a:lnTo>
                    <a:lnTo>
                      <a:pt x="260" y="0"/>
                    </a:lnTo>
                    <a:lnTo>
                      <a:pt x="49" y="0"/>
                    </a:lnTo>
                    <a:lnTo>
                      <a:pt x="23" y="9"/>
                    </a:lnTo>
                    <a:lnTo>
                      <a:pt x="5" y="30"/>
                    </a:lnTo>
                    <a:lnTo>
                      <a:pt x="0" y="61"/>
                    </a:lnTo>
                    <a:lnTo>
                      <a:pt x="3" y="114"/>
                    </a:lnTo>
                    <a:lnTo>
                      <a:pt x="178" y="108"/>
                    </a:lnTo>
                    <a:lnTo>
                      <a:pt x="184" y="123"/>
                    </a:lnTo>
                    <a:lnTo>
                      <a:pt x="236" y="125"/>
                    </a:lnTo>
                    <a:lnTo>
                      <a:pt x="304" y="96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90" name="Shape 545"/>
              <p:cNvSpPr>
                <a:spLocks/>
              </p:cNvSpPr>
              <p:nvPr/>
            </p:nvSpPr>
            <p:spPr bwMode="auto">
              <a:xfrm>
                <a:off x="3799" y="2427"/>
                <a:ext cx="77" cy="174"/>
              </a:xfrm>
              <a:custGeom>
                <a:avLst/>
                <a:gdLst>
                  <a:gd name="T0" fmla="*/ 0 w 155"/>
                  <a:gd name="T1" fmla="*/ 0 h 352"/>
                  <a:gd name="T2" fmla="*/ 155 w 155"/>
                  <a:gd name="T3" fmla="*/ 352 h 352"/>
                </a:gdLst>
                <a:ahLst/>
                <a:cxnLst>
                  <a:cxn ang="0">
                    <a:pos x="0" y="0"/>
                  </a:cxn>
                  <a:cxn ang="0">
                    <a:pos x="124" y="0"/>
                  </a:cxn>
                  <a:cxn ang="0">
                    <a:pos x="122" y="171"/>
                  </a:cxn>
                  <a:cxn ang="0">
                    <a:pos x="135" y="202"/>
                  </a:cxn>
                  <a:cxn ang="0">
                    <a:pos x="153" y="216"/>
                  </a:cxn>
                  <a:cxn ang="0">
                    <a:pos x="155" y="221"/>
                  </a:cxn>
                  <a:cxn ang="0">
                    <a:pos x="151" y="352"/>
                  </a:cxn>
                  <a:cxn ang="0">
                    <a:pos x="93" y="333"/>
                  </a:cxn>
                  <a:cxn ang="0">
                    <a:pos x="35" y="281"/>
                  </a:cxn>
                  <a:cxn ang="0">
                    <a:pos x="8" y="222"/>
                  </a:cxn>
                  <a:cxn ang="0">
                    <a:pos x="0" y="179"/>
                  </a:cxn>
                  <a:cxn ang="0">
                    <a:pos x="0" y="0"/>
                  </a:cxn>
                </a:cxnLst>
                <a:rect l="T0" t="T1" r="T2" b="T3"/>
                <a:pathLst>
                  <a:path w="155" h="352" extrusionOk="0">
                    <a:moveTo>
                      <a:pt x="0" y="0"/>
                    </a:moveTo>
                    <a:lnTo>
                      <a:pt x="124" y="0"/>
                    </a:lnTo>
                    <a:lnTo>
                      <a:pt x="122" y="171"/>
                    </a:lnTo>
                    <a:lnTo>
                      <a:pt x="135" y="202"/>
                    </a:lnTo>
                    <a:lnTo>
                      <a:pt x="153" y="216"/>
                    </a:lnTo>
                    <a:lnTo>
                      <a:pt x="155" y="221"/>
                    </a:lnTo>
                    <a:lnTo>
                      <a:pt x="151" y="352"/>
                    </a:lnTo>
                    <a:lnTo>
                      <a:pt x="93" y="333"/>
                    </a:lnTo>
                    <a:lnTo>
                      <a:pt x="35" y="281"/>
                    </a:lnTo>
                    <a:lnTo>
                      <a:pt x="8" y="222"/>
                    </a:lnTo>
                    <a:lnTo>
                      <a:pt x="0" y="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91" name="Shape 546"/>
              <p:cNvSpPr>
                <a:spLocks noChangeArrowheads="1"/>
              </p:cNvSpPr>
              <p:nvPr/>
            </p:nvSpPr>
            <p:spPr bwMode="auto">
              <a:xfrm>
                <a:off x="3874" y="2536"/>
                <a:ext cx="135" cy="66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892" name="Shape 547"/>
              <p:cNvSpPr>
                <a:spLocks/>
              </p:cNvSpPr>
              <p:nvPr/>
            </p:nvSpPr>
            <p:spPr bwMode="auto">
              <a:xfrm>
                <a:off x="3733" y="2744"/>
                <a:ext cx="392" cy="198"/>
              </a:xfrm>
              <a:custGeom>
                <a:avLst/>
                <a:gdLst>
                  <a:gd name="T0" fmla="*/ 0 w 786"/>
                  <a:gd name="T1" fmla="*/ 0 h 397"/>
                  <a:gd name="T2" fmla="*/ 786 w 786"/>
                  <a:gd name="T3" fmla="*/ 397 h 397"/>
                </a:gdLst>
                <a:ahLst/>
                <a:cxnLst>
                  <a:cxn ang="0">
                    <a:pos x="786" y="0"/>
                  </a:cxn>
                  <a:cxn ang="0">
                    <a:pos x="785" y="108"/>
                  </a:cxn>
                  <a:cxn ang="0">
                    <a:pos x="14" y="397"/>
                  </a:cxn>
                  <a:cxn ang="0">
                    <a:pos x="0" y="357"/>
                  </a:cxn>
                  <a:cxn ang="0">
                    <a:pos x="743" y="75"/>
                  </a:cxn>
                  <a:cxn ang="0">
                    <a:pos x="744" y="1"/>
                  </a:cxn>
                  <a:cxn ang="0">
                    <a:pos x="786" y="0"/>
                  </a:cxn>
                </a:cxnLst>
                <a:rect l="T0" t="T1" r="T2" b="T3"/>
                <a:pathLst>
                  <a:path w="786" h="397" extrusionOk="0">
                    <a:moveTo>
                      <a:pt x="786" y="0"/>
                    </a:moveTo>
                    <a:lnTo>
                      <a:pt x="785" y="108"/>
                    </a:lnTo>
                    <a:lnTo>
                      <a:pt x="14" y="397"/>
                    </a:lnTo>
                    <a:lnTo>
                      <a:pt x="0" y="357"/>
                    </a:lnTo>
                    <a:lnTo>
                      <a:pt x="743" y="75"/>
                    </a:lnTo>
                    <a:lnTo>
                      <a:pt x="744" y="1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868686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93" name="Shape 548"/>
              <p:cNvSpPr>
                <a:spLocks/>
              </p:cNvSpPr>
              <p:nvPr/>
            </p:nvSpPr>
            <p:spPr bwMode="auto">
              <a:xfrm>
                <a:off x="3731" y="2779"/>
                <a:ext cx="393" cy="163"/>
              </a:xfrm>
              <a:custGeom>
                <a:avLst/>
                <a:gdLst>
                  <a:gd name="T0" fmla="*/ 0 w 788"/>
                  <a:gd name="T1" fmla="*/ 0 h 328"/>
                  <a:gd name="T2" fmla="*/ 788 w 788"/>
                  <a:gd name="T3" fmla="*/ 328 h 328"/>
                </a:gdLst>
                <a:ahLst/>
                <a:cxnLst>
                  <a:cxn ang="0">
                    <a:pos x="785" y="41"/>
                  </a:cxn>
                  <a:cxn ang="0">
                    <a:pos x="786" y="40"/>
                  </a:cxn>
                  <a:cxn ang="0">
                    <a:pos x="787" y="40"/>
                  </a:cxn>
                  <a:cxn ang="0">
                    <a:pos x="788" y="39"/>
                  </a:cxn>
                  <a:cxn ang="0">
                    <a:pos x="788" y="36"/>
                  </a:cxn>
                  <a:cxn ang="0">
                    <a:pos x="787" y="35"/>
                  </a:cxn>
                  <a:cxn ang="0">
                    <a:pos x="787" y="34"/>
                  </a:cxn>
                  <a:cxn ang="0">
                    <a:pos x="786" y="33"/>
                  </a:cxn>
                  <a:cxn ang="0">
                    <a:pos x="783" y="33"/>
                  </a:cxn>
                  <a:cxn ang="0">
                    <a:pos x="21" y="318"/>
                  </a:cxn>
                  <a:cxn ang="0">
                    <a:pos x="9" y="287"/>
                  </a:cxn>
                  <a:cxn ang="0">
                    <a:pos x="746" y="9"/>
                  </a:cxn>
                  <a:cxn ang="0">
                    <a:pos x="747" y="8"/>
                  </a:cxn>
                  <a:cxn ang="0">
                    <a:pos x="749" y="8"/>
                  </a:cxn>
                  <a:cxn ang="0">
                    <a:pos x="750" y="7"/>
                  </a:cxn>
                  <a:cxn ang="0">
                    <a:pos x="750" y="3"/>
                  </a:cxn>
                  <a:cxn ang="0">
                    <a:pos x="749" y="2"/>
                  </a:cxn>
                  <a:cxn ang="0">
                    <a:pos x="749" y="1"/>
                  </a:cxn>
                  <a:cxn ang="0">
                    <a:pos x="747" y="0"/>
                  </a:cxn>
                  <a:cxn ang="0">
                    <a:pos x="744" y="0"/>
                  </a:cxn>
                  <a:cxn ang="0">
                    <a:pos x="3" y="281"/>
                  </a:cxn>
                  <a:cxn ang="0">
                    <a:pos x="2" y="282"/>
                  </a:cxn>
                  <a:cxn ang="0">
                    <a:pos x="1" y="282"/>
                  </a:cxn>
                  <a:cxn ang="0">
                    <a:pos x="0" y="283"/>
                  </a:cxn>
                  <a:cxn ang="0">
                    <a:pos x="0" y="286"/>
                  </a:cxn>
                  <a:cxn ang="0">
                    <a:pos x="14" y="325"/>
                  </a:cxn>
                  <a:cxn ang="0">
                    <a:pos x="15" y="326"/>
                  </a:cxn>
                  <a:cxn ang="0">
                    <a:pos x="15" y="327"/>
                  </a:cxn>
                  <a:cxn ang="0">
                    <a:pos x="16" y="328"/>
                  </a:cxn>
                  <a:cxn ang="0">
                    <a:pos x="20" y="328"/>
                  </a:cxn>
                  <a:cxn ang="0">
                    <a:pos x="785" y="41"/>
                  </a:cxn>
                </a:cxnLst>
                <a:rect l="T0" t="T1" r="T2" b="T3"/>
                <a:pathLst>
                  <a:path w="788" h="328" extrusionOk="0">
                    <a:moveTo>
                      <a:pt x="785" y="41"/>
                    </a:moveTo>
                    <a:lnTo>
                      <a:pt x="786" y="40"/>
                    </a:lnTo>
                    <a:lnTo>
                      <a:pt x="787" y="40"/>
                    </a:lnTo>
                    <a:lnTo>
                      <a:pt x="788" y="39"/>
                    </a:lnTo>
                    <a:lnTo>
                      <a:pt x="788" y="36"/>
                    </a:lnTo>
                    <a:lnTo>
                      <a:pt x="787" y="35"/>
                    </a:lnTo>
                    <a:lnTo>
                      <a:pt x="787" y="34"/>
                    </a:lnTo>
                    <a:lnTo>
                      <a:pt x="786" y="33"/>
                    </a:lnTo>
                    <a:lnTo>
                      <a:pt x="783" y="33"/>
                    </a:lnTo>
                    <a:lnTo>
                      <a:pt x="21" y="318"/>
                    </a:lnTo>
                    <a:lnTo>
                      <a:pt x="9" y="287"/>
                    </a:lnTo>
                    <a:lnTo>
                      <a:pt x="746" y="9"/>
                    </a:lnTo>
                    <a:lnTo>
                      <a:pt x="747" y="8"/>
                    </a:lnTo>
                    <a:lnTo>
                      <a:pt x="749" y="8"/>
                    </a:lnTo>
                    <a:lnTo>
                      <a:pt x="750" y="7"/>
                    </a:lnTo>
                    <a:lnTo>
                      <a:pt x="750" y="3"/>
                    </a:lnTo>
                    <a:lnTo>
                      <a:pt x="749" y="2"/>
                    </a:lnTo>
                    <a:lnTo>
                      <a:pt x="749" y="1"/>
                    </a:lnTo>
                    <a:lnTo>
                      <a:pt x="747" y="0"/>
                    </a:lnTo>
                    <a:lnTo>
                      <a:pt x="744" y="0"/>
                    </a:lnTo>
                    <a:lnTo>
                      <a:pt x="3" y="281"/>
                    </a:lnTo>
                    <a:lnTo>
                      <a:pt x="2" y="282"/>
                    </a:lnTo>
                    <a:lnTo>
                      <a:pt x="1" y="282"/>
                    </a:lnTo>
                    <a:lnTo>
                      <a:pt x="0" y="283"/>
                    </a:lnTo>
                    <a:lnTo>
                      <a:pt x="0" y="286"/>
                    </a:lnTo>
                    <a:lnTo>
                      <a:pt x="14" y="325"/>
                    </a:lnTo>
                    <a:lnTo>
                      <a:pt x="15" y="326"/>
                    </a:lnTo>
                    <a:lnTo>
                      <a:pt x="15" y="327"/>
                    </a:lnTo>
                    <a:lnTo>
                      <a:pt x="16" y="328"/>
                    </a:lnTo>
                    <a:lnTo>
                      <a:pt x="20" y="328"/>
                    </a:lnTo>
                    <a:lnTo>
                      <a:pt x="785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94" name="Shape 549"/>
              <p:cNvSpPr>
                <a:spLocks/>
              </p:cNvSpPr>
              <p:nvPr/>
            </p:nvSpPr>
            <p:spPr bwMode="auto">
              <a:xfrm>
                <a:off x="3786" y="2845"/>
                <a:ext cx="111" cy="162"/>
              </a:xfrm>
              <a:custGeom>
                <a:avLst/>
                <a:gdLst>
                  <a:gd name="T0" fmla="*/ 0 w 224"/>
                  <a:gd name="T1" fmla="*/ 0 h 326"/>
                  <a:gd name="T2" fmla="*/ 224 w 224"/>
                  <a:gd name="T3" fmla="*/ 326 h 326"/>
                </a:gdLst>
                <a:ahLst/>
                <a:cxnLst>
                  <a:cxn ang="0">
                    <a:pos x="224" y="0"/>
                  </a:cxn>
                  <a:cxn ang="0">
                    <a:pos x="0" y="0"/>
                  </a:cxn>
                  <a:cxn ang="0">
                    <a:pos x="0" y="326"/>
                  </a:cxn>
                  <a:cxn ang="0">
                    <a:pos x="223" y="131"/>
                  </a:cxn>
                  <a:cxn ang="0">
                    <a:pos x="223" y="0"/>
                  </a:cxn>
                  <a:cxn ang="0">
                    <a:pos x="224" y="0"/>
                  </a:cxn>
                </a:cxnLst>
                <a:rect l="T0" t="T1" r="T2" b="T3"/>
                <a:pathLst>
                  <a:path w="224" h="326" extrusionOk="0">
                    <a:moveTo>
                      <a:pt x="224" y="0"/>
                    </a:moveTo>
                    <a:lnTo>
                      <a:pt x="0" y="0"/>
                    </a:lnTo>
                    <a:lnTo>
                      <a:pt x="0" y="326"/>
                    </a:lnTo>
                    <a:lnTo>
                      <a:pt x="223" y="131"/>
                    </a:lnTo>
                    <a:lnTo>
                      <a:pt x="223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CBCBC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95" name="Shape 550"/>
              <p:cNvSpPr>
                <a:spLocks/>
              </p:cNvSpPr>
              <p:nvPr/>
            </p:nvSpPr>
            <p:spPr bwMode="auto">
              <a:xfrm>
                <a:off x="3784" y="2840"/>
                <a:ext cx="114" cy="168"/>
              </a:xfrm>
              <a:custGeom>
                <a:avLst/>
                <a:gdLst>
                  <a:gd name="T0" fmla="*/ 0 w 230"/>
                  <a:gd name="T1" fmla="*/ 0 h 337"/>
                  <a:gd name="T2" fmla="*/ 230 w 230"/>
                  <a:gd name="T3" fmla="*/ 337 h 337"/>
                </a:gdLst>
                <a:ahLst/>
                <a:cxnLst>
                  <a:cxn ang="0">
                    <a:pos x="230" y="4"/>
                  </a:cxn>
                  <a:cxn ang="0">
                    <a:pos x="230" y="3"/>
                  </a:cxn>
                  <a:cxn ang="0">
                    <a:pos x="229" y="2"/>
                  </a:cxn>
                  <a:cxn ang="0">
                    <a:pos x="229" y="1"/>
                  </a:cxn>
                  <a:cxn ang="0">
                    <a:pos x="227" y="1"/>
                  </a:cxn>
                  <a:cxn ang="0">
                    <a:pos x="22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34"/>
                  </a:cxn>
                  <a:cxn ang="0">
                    <a:pos x="1" y="335"/>
                  </a:cxn>
                  <a:cxn ang="0">
                    <a:pos x="1" y="336"/>
                  </a:cxn>
                  <a:cxn ang="0">
                    <a:pos x="2" y="336"/>
                  </a:cxn>
                  <a:cxn ang="0">
                    <a:pos x="3" y="337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7" y="336"/>
                  </a:cxn>
                  <a:cxn ang="0">
                    <a:pos x="229" y="137"/>
                  </a:cxn>
                  <a:cxn ang="0">
                    <a:pos x="229" y="136"/>
                  </a:cxn>
                  <a:cxn ang="0">
                    <a:pos x="230" y="135"/>
                  </a:cxn>
                  <a:cxn ang="0">
                    <a:pos x="230" y="134"/>
                  </a:cxn>
                  <a:cxn ang="0">
                    <a:pos x="230" y="4"/>
                  </a:cxn>
                  <a:cxn ang="0">
                    <a:pos x="221" y="9"/>
                  </a:cxn>
                  <a:cxn ang="0">
                    <a:pos x="221" y="132"/>
                  </a:cxn>
                  <a:cxn ang="0">
                    <a:pos x="8" y="323"/>
                  </a:cxn>
                  <a:cxn ang="0">
                    <a:pos x="8" y="9"/>
                  </a:cxn>
                  <a:cxn ang="0">
                    <a:pos x="221" y="9"/>
                  </a:cxn>
                  <a:cxn ang="0">
                    <a:pos x="230" y="4"/>
                  </a:cxn>
                </a:cxnLst>
                <a:rect l="T0" t="T1" r="T2" b="T3"/>
                <a:pathLst>
                  <a:path w="230" h="337" extrusionOk="0">
                    <a:moveTo>
                      <a:pt x="230" y="4"/>
                    </a:moveTo>
                    <a:lnTo>
                      <a:pt x="230" y="3"/>
                    </a:lnTo>
                    <a:lnTo>
                      <a:pt x="229" y="2"/>
                    </a:lnTo>
                    <a:lnTo>
                      <a:pt x="229" y="1"/>
                    </a:lnTo>
                    <a:lnTo>
                      <a:pt x="227" y="1"/>
                    </a:lnTo>
                    <a:lnTo>
                      <a:pt x="22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34"/>
                    </a:lnTo>
                    <a:lnTo>
                      <a:pt x="1" y="335"/>
                    </a:lnTo>
                    <a:lnTo>
                      <a:pt x="1" y="336"/>
                    </a:lnTo>
                    <a:lnTo>
                      <a:pt x="2" y="336"/>
                    </a:lnTo>
                    <a:lnTo>
                      <a:pt x="3" y="337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7" y="336"/>
                    </a:lnTo>
                    <a:lnTo>
                      <a:pt x="229" y="137"/>
                    </a:lnTo>
                    <a:lnTo>
                      <a:pt x="229" y="136"/>
                    </a:lnTo>
                    <a:lnTo>
                      <a:pt x="230" y="135"/>
                    </a:lnTo>
                    <a:lnTo>
                      <a:pt x="230" y="134"/>
                    </a:lnTo>
                    <a:lnTo>
                      <a:pt x="230" y="4"/>
                    </a:lnTo>
                    <a:lnTo>
                      <a:pt x="221" y="9"/>
                    </a:lnTo>
                    <a:lnTo>
                      <a:pt x="221" y="132"/>
                    </a:lnTo>
                    <a:lnTo>
                      <a:pt x="8" y="323"/>
                    </a:lnTo>
                    <a:lnTo>
                      <a:pt x="8" y="9"/>
                    </a:lnTo>
                    <a:lnTo>
                      <a:pt x="221" y="9"/>
                    </a:lnTo>
                    <a:lnTo>
                      <a:pt x="23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96" name="Shape 551"/>
              <p:cNvSpPr>
                <a:spLocks/>
              </p:cNvSpPr>
              <p:nvPr/>
            </p:nvSpPr>
            <p:spPr bwMode="auto">
              <a:xfrm>
                <a:off x="4040" y="2170"/>
                <a:ext cx="107" cy="345"/>
              </a:xfrm>
              <a:custGeom>
                <a:avLst/>
                <a:gdLst>
                  <a:gd name="T0" fmla="*/ 0 w 215"/>
                  <a:gd name="T1" fmla="*/ 0 h 693"/>
                  <a:gd name="T2" fmla="*/ 215 w 215"/>
                  <a:gd name="T3" fmla="*/ 693 h 693"/>
                </a:gdLst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39" y="141"/>
                  </a:cxn>
                  <a:cxn ang="0">
                    <a:pos x="60" y="161"/>
                  </a:cxn>
                  <a:cxn ang="0">
                    <a:pos x="79" y="205"/>
                  </a:cxn>
                  <a:cxn ang="0">
                    <a:pos x="79" y="228"/>
                  </a:cxn>
                  <a:cxn ang="0">
                    <a:pos x="77" y="693"/>
                  </a:cxn>
                  <a:cxn ang="0">
                    <a:pos x="214" y="692"/>
                  </a:cxn>
                  <a:cxn ang="0">
                    <a:pos x="215" y="210"/>
                  </a:cxn>
                  <a:cxn ang="0">
                    <a:pos x="209" y="159"/>
                  </a:cxn>
                  <a:cxn ang="0">
                    <a:pos x="191" y="114"/>
                  </a:cxn>
                  <a:cxn ang="0">
                    <a:pos x="165" y="73"/>
                  </a:cxn>
                  <a:cxn ang="0">
                    <a:pos x="136" y="49"/>
                  </a:cxn>
                  <a:cxn ang="0">
                    <a:pos x="110" y="26"/>
                  </a:cxn>
                  <a:cxn ang="0">
                    <a:pos x="64" y="8"/>
                  </a:cxn>
                  <a:cxn ang="0">
                    <a:pos x="37" y="2"/>
                  </a:cxn>
                  <a:cxn ang="0">
                    <a:pos x="0" y="0"/>
                  </a:cxn>
                </a:cxnLst>
                <a:rect l="T0" t="T1" r="T2" b="T3"/>
                <a:pathLst>
                  <a:path w="215" h="693" extrusionOk="0">
                    <a:moveTo>
                      <a:pt x="0" y="0"/>
                    </a:moveTo>
                    <a:lnTo>
                      <a:pt x="0" y="133"/>
                    </a:lnTo>
                    <a:lnTo>
                      <a:pt x="39" y="141"/>
                    </a:lnTo>
                    <a:lnTo>
                      <a:pt x="60" y="161"/>
                    </a:lnTo>
                    <a:lnTo>
                      <a:pt x="79" y="205"/>
                    </a:lnTo>
                    <a:lnTo>
                      <a:pt x="79" y="228"/>
                    </a:lnTo>
                    <a:lnTo>
                      <a:pt x="77" y="693"/>
                    </a:lnTo>
                    <a:lnTo>
                      <a:pt x="214" y="692"/>
                    </a:lnTo>
                    <a:lnTo>
                      <a:pt x="215" y="210"/>
                    </a:lnTo>
                    <a:lnTo>
                      <a:pt x="209" y="159"/>
                    </a:lnTo>
                    <a:lnTo>
                      <a:pt x="191" y="114"/>
                    </a:lnTo>
                    <a:lnTo>
                      <a:pt x="165" y="73"/>
                    </a:lnTo>
                    <a:lnTo>
                      <a:pt x="136" y="49"/>
                    </a:lnTo>
                    <a:lnTo>
                      <a:pt x="110" y="26"/>
                    </a:lnTo>
                    <a:lnTo>
                      <a:pt x="64" y="8"/>
                    </a:lnTo>
                    <a:lnTo>
                      <a:pt x="3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97" name="Shape 552"/>
              <p:cNvSpPr>
                <a:spLocks/>
              </p:cNvSpPr>
              <p:nvPr/>
            </p:nvSpPr>
            <p:spPr bwMode="auto">
              <a:xfrm>
                <a:off x="4038" y="2168"/>
                <a:ext cx="111" cy="350"/>
              </a:xfrm>
              <a:custGeom>
                <a:avLst/>
                <a:gdLst>
                  <a:gd name="T0" fmla="*/ 0 w 223"/>
                  <a:gd name="T1" fmla="*/ 0 h 701"/>
                  <a:gd name="T2" fmla="*/ 223 w 223"/>
                  <a:gd name="T3" fmla="*/ 701 h 701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8"/>
                  </a:cxn>
                  <a:cxn ang="0">
                    <a:pos x="1" y="139"/>
                  </a:cxn>
                  <a:cxn ang="0">
                    <a:pos x="1" y="140"/>
                  </a:cxn>
                  <a:cxn ang="0">
                    <a:pos x="2" y="140"/>
                  </a:cxn>
                  <a:cxn ang="0">
                    <a:pos x="3" y="141"/>
                  </a:cxn>
                  <a:cxn ang="0">
                    <a:pos x="41" y="149"/>
                  </a:cxn>
                  <a:cxn ang="0">
                    <a:pos x="60" y="167"/>
                  </a:cxn>
                  <a:cxn ang="0">
                    <a:pos x="79" y="210"/>
                  </a:cxn>
                  <a:cxn ang="0">
                    <a:pos x="79" y="232"/>
                  </a:cxn>
                  <a:cxn ang="0">
                    <a:pos x="77" y="697"/>
                  </a:cxn>
                  <a:cxn ang="0">
                    <a:pos x="77" y="698"/>
                  </a:cxn>
                  <a:cxn ang="0">
                    <a:pos x="78" y="699"/>
                  </a:cxn>
                  <a:cxn ang="0">
                    <a:pos x="78" y="700"/>
                  </a:cxn>
                  <a:cxn ang="0">
                    <a:pos x="79" y="700"/>
                  </a:cxn>
                  <a:cxn ang="0">
                    <a:pos x="80" y="701"/>
                  </a:cxn>
                  <a:cxn ang="0">
                    <a:pos x="81" y="701"/>
                  </a:cxn>
                  <a:cxn ang="0">
                    <a:pos x="218" y="700"/>
                  </a:cxn>
                  <a:cxn ang="0">
                    <a:pos x="219" y="700"/>
                  </a:cxn>
                  <a:cxn ang="0">
                    <a:pos x="220" y="699"/>
                  </a:cxn>
                  <a:cxn ang="0">
                    <a:pos x="221" y="699"/>
                  </a:cxn>
                  <a:cxn ang="0">
                    <a:pos x="221" y="698"/>
                  </a:cxn>
                  <a:cxn ang="0">
                    <a:pos x="222" y="697"/>
                  </a:cxn>
                  <a:cxn ang="0">
                    <a:pos x="222" y="696"/>
                  </a:cxn>
                  <a:cxn ang="0">
                    <a:pos x="223" y="214"/>
                  </a:cxn>
                  <a:cxn ang="0">
                    <a:pos x="217" y="162"/>
                  </a:cxn>
                  <a:cxn ang="0">
                    <a:pos x="199" y="116"/>
                  </a:cxn>
                  <a:cxn ang="0">
                    <a:pos x="172" y="75"/>
                  </a:cxn>
                  <a:cxn ang="0">
                    <a:pos x="172" y="74"/>
                  </a:cxn>
                  <a:cxn ang="0">
                    <a:pos x="143" y="50"/>
                  </a:cxn>
                  <a:cxn ang="0">
                    <a:pos x="117" y="27"/>
                  </a:cxn>
                  <a:cxn ang="0">
                    <a:pos x="116" y="26"/>
                  </a:cxn>
                  <a:cxn ang="0">
                    <a:pos x="69" y="7"/>
                  </a:cxn>
                  <a:cxn ang="0">
                    <a:pos x="41" y="2"/>
                  </a:cxn>
                  <a:cxn ang="0">
                    <a:pos x="4" y="0"/>
                  </a:cxn>
                  <a:cxn ang="0">
                    <a:pos x="8" y="8"/>
                  </a:cxn>
                  <a:cxn ang="0">
                    <a:pos x="40" y="11"/>
                  </a:cxn>
                  <a:cxn ang="0">
                    <a:pos x="67" y="16"/>
                  </a:cxn>
                  <a:cxn ang="0">
                    <a:pos x="111" y="34"/>
                  </a:cxn>
                  <a:cxn ang="0">
                    <a:pos x="137" y="56"/>
                  </a:cxn>
                  <a:cxn ang="0">
                    <a:pos x="166" y="80"/>
                  </a:cxn>
                  <a:cxn ang="0">
                    <a:pos x="191" y="120"/>
                  </a:cxn>
                  <a:cxn ang="0">
                    <a:pos x="208" y="164"/>
                  </a:cxn>
                  <a:cxn ang="0">
                    <a:pos x="215" y="214"/>
                  </a:cxn>
                  <a:cxn ang="0">
                    <a:pos x="214" y="691"/>
                  </a:cxn>
                  <a:cxn ang="0">
                    <a:pos x="85" y="692"/>
                  </a:cxn>
                  <a:cxn ang="0">
                    <a:pos x="88" y="232"/>
                  </a:cxn>
                  <a:cxn ang="0">
                    <a:pos x="88" y="207"/>
                  </a:cxn>
                  <a:cxn ang="0">
                    <a:pos x="68" y="163"/>
                  </a:cxn>
                  <a:cxn ang="0">
                    <a:pos x="67" y="163"/>
                  </a:cxn>
                  <a:cxn ang="0">
                    <a:pos x="67" y="162"/>
                  </a:cxn>
                  <a:cxn ang="0">
                    <a:pos x="46" y="142"/>
                  </a:cxn>
                  <a:cxn ang="0">
                    <a:pos x="45" y="141"/>
                  </a:cxn>
                  <a:cxn ang="0">
                    <a:pos x="44" y="141"/>
                  </a:cxn>
                  <a:cxn ang="0">
                    <a:pos x="8" y="134"/>
                  </a:cxn>
                  <a:cxn ang="0">
                    <a:pos x="8" y="8"/>
                  </a:cxn>
                  <a:cxn ang="0">
                    <a:pos x="4" y="0"/>
                  </a:cxn>
                </a:cxnLst>
                <a:rect l="T0" t="T1" r="T2" b="T3"/>
                <a:pathLst>
                  <a:path w="223" h="701" extrusionOk="0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8"/>
                    </a:lnTo>
                    <a:lnTo>
                      <a:pt x="1" y="139"/>
                    </a:lnTo>
                    <a:lnTo>
                      <a:pt x="1" y="140"/>
                    </a:lnTo>
                    <a:lnTo>
                      <a:pt x="2" y="140"/>
                    </a:lnTo>
                    <a:lnTo>
                      <a:pt x="3" y="141"/>
                    </a:lnTo>
                    <a:lnTo>
                      <a:pt x="41" y="149"/>
                    </a:lnTo>
                    <a:lnTo>
                      <a:pt x="60" y="167"/>
                    </a:lnTo>
                    <a:lnTo>
                      <a:pt x="79" y="210"/>
                    </a:lnTo>
                    <a:lnTo>
                      <a:pt x="79" y="232"/>
                    </a:lnTo>
                    <a:lnTo>
                      <a:pt x="77" y="697"/>
                    </a:lnTo>
                    <a:lnTo>
                      <a:pt x="77" y="698"/>
                    </a:lnTo>
                    <a:lnTo>
                      <a:pt x="78" y="699"/>
                    </a:lnTo>
                    <a:lnTo>
                      <a:pt x="78" y="700"/>
                    </a:lnTo>
                    <a:lnTo>
                      <a:pt x="79" y="700"/>
                    </a:lnTo>
                    <a:lnTo>
                      <a:pt x="80" y="701"/>
                    </a:lnTo>
                    <a:lnTo>
                      <a:pt x="81" y="701"/>
                    </a:lnTo>
                    <a:lnTo>
                      <a:pt x="218" y="700"/>
                    </a:lnTo>
                    <a:lnTo>
                      <a:pt x="219" y="700"/>
                    </a:lnTo>
                    <a:lnTo>
                      <a:pt x="220" y="699"/>
                    </a:lnTo>
                    <a:lnTo>
                      <a:pt x="221" y="699"/>
                    </a:lnTo>
                    <a:lnTo>
                      <a:pt x="221" y="698"/>
                    </a:lnTo>
                    <a:lnTo>
                      <a:pt x="222" y="697"/>
                    </a:lnTo>
                    <a:lnTo>
                      <a:pt x="222" y="696"/>
                    </a:lnTo>
                    <a:lnTo>
                      <a:pt x="223" y="214"/>
                    </a:lnTo>
                    <a:lnTo>
                      <a:pt x="217" y="162"/>
                    </a:lnTo>
                    <a:lnTo>
                      <a:pt x="199" y="116"/>
                    </a:lnTo>
                    <a:lnTo>
                      <a:pt x="172" y="75"/>
                    </a:lnTo>
                    <a:lnTo>
                      <a:pt x="172" y="74"/>
                    </a:lnTo>
                    <a:lnTo>
                      <a:pt x="143" y="50"/>
                    </a:lnTo>
                    <a:lnTo>
                      <a:pt x="117" y="27"/>
                    </a:lnTo>
                    <a:lnTo>
                      <a:pt x="116" y="26"/>
                    </a:lnTo>
                    <a:lnTo>
                      <a:pt x="69" y="7"/>
                    </a:lnTo>
                    <a:lnTo>
                      <a:pt x="41" y="2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40" y="11"/>
                    </a:lnTo>
                    <a:lnTo>
                      <a:pt x="67" y="16"/>
                    </a:lnTo>
                    <a:lnTo>
                      <a:pt x="111" y="34"/>
                    </a:lnTo>
                    <a:lnTo>
                      <a:pt x="137" y="56"/>
                    </a:lnTo>
                    <a:lnTo>
                      <a:pt x="166" y="80"/>
                    </a:lnTo>
                    <a:lnTo>
                      <a:pt x="191" y="120"/>
                    </a:lnTo>
                    <a:lnTo>
                      <a:pt x="208" y="164"/>
                    </a:lnTo>
                    <a:lnTo>
                      <a:pt x="215" y="214"/>
                    </a:lnTo>
                    <a:lnTo>
                      <a:pt x="214" y="691"/>
                    </a:lnTo>
                    <a:lnTo>
                      <a:pt x="85" y="692"/>
                    </a:lnTo>
                    <a:lnTo>
                      <a:pt x="88" y="232"/>
                    </a:lnTo>
                    <a:lnTo>
                      <a:pt x="88" y="207"/>
                    </a:lnTo>
                    <a:lnTo>
                      <a:pt x="68" y="163"/>
                    </a:lnTo>
                    <a:lnTo>
                      <a:pt x="67" y="163"/>
                    </a:lnTo>
                    <a:lnTo>
                      <a:pt x="67" y="162"/>
                    </a:lnTo>
                    <a:lnTo>
                      <a:pt x="46" y="142"/>
                    </a:lnTo>
                    <a:lnTo>
                      <a:pt x="45" y="141"/>
                    </a:lnTo>
                    <a:lnTo>
                      <a:pt x="44" y="141"/>
                    </a:lnTo>
                    <a:lnTo>
                      <a:pt x="8" y="134"/>
                    </a:lnTo>
                    <a:lnTo>
                      <a:pt x="8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6898" name="Shape 553"/>
              <p:cNvSpPr>
                <a:spLocks noChangeArrowheads="1"/>
              </p:cNvSpPr>
              <p:nvPr/>
            </p:nvSpPr>
            <p:spPr bwMode="auto">
              <a:xfrm>
                <a:off x="3847" y="2170"/>
                <a:ext cx="0" cy="8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899" name="Shape 554"/>
              <p:cNvSpPr>
                <a:spLocks noChangeArrowheads="1"/>
              </p:cNvSpPr>
              <p:nvPr/>
            </p:nvSpPr>
            <p:spPr bwMode="auto">
              <a:xfrm>
                <a:off x="3847" y="2170"/>
                <a:ext cx="0" cy="8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0" name="Shape 555"/>
              <p:cNvSpPr>
                <a:spLocks noChangeArrowheads="1"/>
              </p:cNvSpPr>
              <p:nvPr/>
            </p:nvSpPr>
            <p:spPr bwMode="auto">
              <a:xfrm>
                <a:off x="3847" y="2170"/>
                <a:ext cx="0" cy="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1" name="Shape 556"/>
              <p:cNvSpPr>
                <a:spLocks noChangeArrowheads="1"/>
              </p:cNvSpPr>
              <p:nvPr/>
            </p:nvSpPr>
            <p:spPr bwMode="auto">
              <a:xfrm>
                <a:off x="3849" y="2170"/>
                <a:ext cx="0" cy="8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2" name="Shape 557"/>
              <p:cNvSpPr>
                <a:spLocks noChangeArrowheads="1"/>
              </p:cNvSpPr>
              <p:nvPr/>
            </p:nvSpPr>
            <p:spPr bwMode="auto">
              <a:xfrm>
                <a:off x="3849" y="2170"/>
                <a:ext cx="0" cy="9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3" name="Shape 558"/>
              <p:cNvSpPr>
                <a:spLocks noChangeArrowheads="1"/>
              </p:cNvSpPr>
              <p:nvPr/>
            </p:nvSpPr>
            <p:spPr bwMode="auto">
              <a:xfrm>
                <a:off x="3850" y="2169"/>
                <a:ext cx="0" cy="9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4" name="Shape 559"/>
              <p:cNvSpPr>
                <a:spLocks noChangeArrowheads="1"/>
              </p:cNvSpPr>
              <p:nvPr/>
            </p:nvSpPr>
            <p:spPr bwMode="auto">
              <a:xfrm>
                <a:off x="3850" y="2169"/>
                <a:ext cx="0" cy="9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5" name="Shape 560"/>
              <p:cNvSpPr>
                <a:spLocks noChangeArrowheads="1"/>
              </p:cNvSpPr>
              <p:nvPr/>
            </p:nvSpPr>
            <p:spPr bwMode="auto">
              <a:xfrm>
                <a:off x="3850" y="2168"/>
                <a:ext cx="0" cy="9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6" name="Shape 561"/>
              <p:cNvSpPr>
                <a:spLocks noChangeArrowheads="1"/>
              </p:cNvSpPr>
              <p:nvPr/>
            </p:nvSpPr>
            <p:spPr bwMode="auto">
              <a:xfrm>
                <a:off x="3850" y="2168"/>
                <a:ext cx="0" cy="9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7" name="Shape 562"/>
              <p:cNvSpPr>
                <a:spLocks noChangeArrowheads="1"/>
              </p:cNvSpPr>
              <p:nvPr/>
            </p:nvSpPr>
            <p:spPr bwMode="auto">
              <a:xfrm>
                <a:off x="3852" y="2167"/>
                <a:ext cx="0" cy="9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8" name="Shape 563"/>
              <p:cNvSpPr>
                <a:spLocks noChangeArrowheads="1"/>
              </p:cNvSpPr>
              <p:nvPr/>
            </p:nvSpPr>
            <p:spPr bwMode="auto">
              <a:xfrm>
                <a:off x="3852" y="2167"/>
                <a:ext cx="0" cy="10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09" name="Shape 564"/>
              <p:cNvSpPr>
                <a:spLocks noChangeArrowheads="1"/>
              </p:cNvSpPr>
              <p:nvPr/>
            </p:nvSpPr>
            <p:spPr bwMode="auto">
              <a:xfrm>
                <a:off x="3852" y="2165"/>
                <a:ext cx="0" cy="10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0" name="Shape 565"/>
              <p:cNvSpPr>
                <a:spLocks noChangeArrowheads="1"/>
              </p:cNvSpPr>
              <p:nvPr/>
            </p:nvSpPr>
            <p:spPr bwMode="auto">
              <a:xfrm>
                <a:off x="3852" y="2164"/>
                <a:ext cx="0" cy="10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1" name="Shape 566"/>
              <p:cNvSpPr>
                <a:spLocks noChangeArrowheads="1"/>
              </p:cNvSpPr>
              <p:nvPr/>
            </p:nvSpPr>
            <p:spPr bwMode="auto">
              <a:xfrm>
                <a:off x="3854" y="2164"/>
                <a:ext cx="0" cy="10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2" name="Shape 567"/>
              <p:cNvSpPr>
                <a:spLocks noChangeArrowheads="1"/>
              </p:cNvSpPr>
              <p:nvPr/>
            </p:nvSpPr>
            <p:spPr bwMode="auto">
              <a:xfrm>
                <a:off x="3854" y="2163"/>
                <a:ext cx="0" cy="10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3" name="Shape 568"/>
              <p:cNvSpPr>
                <a:spLocks noChangeArrowheads="1"/>
              </p:cNvSpPr>
              <p:nvPr/>
            </p:nvSpPr>
            <p:spPr bwMode="auto">
              <a:xfrm>
                <a:off x="3854" y="2163"/>
                <a:ext cx="0" cy="10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4" name="Shape 569"/>
              <p:cNvSpPr>
                <a:spLocks noChangeArrowheads="1"/>
              </p:cNvSpPr>
              <p:nvPr/>
            </p:nvSpPr>
            <p:spPr bwMode="auto">
              <a:xfrm>
                <a:off x="3854" y="2162"/>
                <a:ext cx="0" cy="10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5" name="Shape 570"/>
              <p:cNvSpPr>
                <a:spLocks noChangeArrowheads="1"/>
              </p:cNvSpPr>
              <p:nvPr/>
            </p:nvSpPr>
            <p:spPr bwMode="auto">
              <a:xfrm>
                <a:off x="3856" y="2162"/>
                <a:ext cx="0" cy="11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6" name="Shape 571"/>
              <p:cNvSpPr>
                <a:spLocks noChangeArrowheads="1"/>
              </p:cNvSpPr>
              <p:nvPr/>
            </p:nvSpPr>
            <p:spPr bwMode="auto">
              <a:xfrm>
                <a:off x="3856" y="2162"/>
                <a:ext cx="0" cy="11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7" name="Shape 572"/>
              <p:cNvSpPr>
                <a:spLocks noChangeArrowheads="1"/>
              </p:cNvSpPr>
              <p:nvPr/>
            </p:nvSpPr>
            <p:spPr bwMode="auto">
              <a:xfrm>
                <a:off x="3856" y="2162"/>
                <a:ext cx="0" cy="11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8" name="Shape 573"/>
              <p:cNvSpPr>
                <a:spLocks noChangeArrowheads="1"/>
              </p:cNvSpPr>
              <p:nvPr/>
            </p:nvSpPr>
            <p:spPr bwMode="auto">
              <a:xfrm>
                <a:off x="3858" y="2162"/>
                <a:ext cx="0" cy="11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19" name="Shape 574"/>
              <p:cNvSpPr>
                <a:spLocks noChangeArrowheads="1"/>
              </p:cNvSpPr>
              <p:nvPr/>
            </p:nvSpPr>
            <p:spPr bwMode="auto">
              <a:xfrm>
                <a:off x="3858" y="2161"/>
                <a:ext cx="0" cy="11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0" name="Shape 575"/>
              <p:cNvSpPr>
                <a:spLocks noChangeArrowheads="1"/>
              </p:cNvSpPr>
              <p:nvPr/>
            </p:nvSpPr>
            <p:spPr bwMode="auto">
              <a:xfrm>
                <a:off x="3859" y="2161"/>
                <a:ext cx="0" cy="11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1" name="Shape 576"/>
              <p:cNvSpPr>
                <a:spLocks noChangeArrowheads="1"/>
              </p:cNvSpPr>
              <p:nvPr/>
            </p:nvSpPr>
            <p:spPr bwMode="auto">
              <a:xfrm>
                <a:off x="3859" y="2160"/>
                <a:ext cx="0" cy="11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2" name="Shape 577"/>
              <p:cNvSpPr>
                <a:spLocks noChangeArrowheads="1"/>
              </p:cNvSpPr>
              <p:nvPr/>
            </p:nvSpPr>
            <p:spPr bwMode="auto">
              <a:xfrm>
                <a:off x="3859" y="2160"/>
                <a:ext cx="0" cy="11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3" name="Shape 578"/>
              <p:cNvSpPr>
                <a:spLocks noChangeArrowheads="1"/>
              </p:cNvSpPr>
              <p:nvPr/>
            </p:nvSpPr>
            <p:spPr bwMode="auto">
              <a:xfrm>
                <a:off x="3859" y="2159"/>
                <a:ext cx="0" cy="12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4" name="Shape 579"/>
              <p:cNvSpPr>
                <a:spLocks noChangeArrowheads="1"/>
              </p:cNvSpPr>
              <p:nvPr/>
            </p:nvSpPr>
            <p:spPr bwMode="auto">
              <a:xfrm>
                <a:off x="3861" y="2159"/>
                <a:ext cx="0" cy="12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5" name="Shape 580"/>
              <p:cNvSpPr>
                <a:spLocks noChangeArrowheads="1"/>
              </p:cNvSpPr>
              <p:nvPr/>
            </p:nvSpPr>
            <p:spPr bwMode="auto">
              <a:xfrm>
                <a:off x="3861" y="2157"/>
                <a:ext cx="0" cy="12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6" name="Shape 581"/>
              <p:cNvSpPr>
                <a:spLocks noChangeArrowheads="1"/>
              </p:cNvSpPr>
              <p:nvPr/>
            </p:nvSpPr>
            <p:spPr bwMode="auto">
              <a:xfrm>
                <a:off x="3861" y="2157"/>
                <a:ext cx="0" cy="12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7" name="Shape 582"/>
              <p:cNvSpPr>
                <a:spLocks noChangeArrowheads="1"/>
              </p:cNvSpPr>
              <p:nvPr/>
            </p:nvSpPr>
            <p:spPr bwMode="auto">
              <a:xfrm>
                <a:off x="3861" y="2156"/>
                <a:ext cx="0" cy="12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8" name="Shape 583"/>
              <p:cNvSpPr>
                <a:spLocks noChangeArrowheads="1"/>
              </p:cNvSpPr>
              <p:nvPr/>
            </p:nvSpPr>
            <p:spPr bwMode="auto">
              <a:xfrm>
                <a:off x="3863" y="2156"/>
                <a:ext cx="0" cy="12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29" name="Shape 584"/>
              <p:cNvSpPr>
                <a:spLocks noChangeArrowheads="1"/>
              </p:cNvSpPr>
              <p:nvPr/>
            </p:nvSpPr>
            <p:spPr bwMode="auto">
              <a:xfrm>
                <a:off x="3863" y="2155"/>
                <a:ext cx="0" cy="13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0" name="Shape 585"/>
              <p:cNvSpPr>
                <a:spLocks noChangeArrowheads="1"/>
              </p:cNvSpPr>
              <p:nvPr/>
            </p:nvSpPr>
            <p:spPr bwMode="auto">
              <a:xfrm>
                <a:off x="3863" y="2155"/>
                <a:ext cx="0" cy="13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1" name="Shape 586"/>
              <p:cNvSpPr>
                <a:spLocks noChangeArrowheads="1"/>
              </p:cNvSpPr>
              <p:nvPr/>
            </p:nvSpPr>
            <p:spPr bwMode="auto">
              <a:xfrm>
                <a:off x="3863" y="2154"/>
                <a:ext cx="0" cy="13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2" name="Shape 587"/>
              <p:cNvSpPr>
                <a:spLocks noChangeArrowheads="1"/>
              </p:cNvSpPr>
              <p:nvPr/>
            </p:nvSpPr>
            <p:spPr bwMode="auto">
              <a:xfrm>
                <a:off x="3865" y="2154"/>
                <a:ext cx="0" cy="13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3" name="Shape 588"/>
              <p:cNvSpPr>
                <a:spLocks noChangeArrowheads="1"/>
              </p:cNvSpPr>
              <p:nvPr/>
            </p:nvSpPr>
            <p:spPr bwMode="auto">
              <a:xfrm>
                <a:off x="3865" y="2154"/>
                <a:ext cx="0" cy="13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4" name="Shape 589"/>
              <p:cNvSpPr>
                <a:spLocks noChangeArrowheads="1"/>
              </p:cNvSpPr>
              <p:nvPr/>
            </p:nvSpPr>
            <p:spPr bwMode="auto">
              <a:xfrm>
                <a:off x="3865" y="2153"/>
                <a:ext cx="0" cy="13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5" name="Shape 590"/>
              <p:cNvSpPr>
                <a:spLocks noChangeArrowheads="1"/>
              </p:cNvSpPr>
              <p:nvPr/>
            </p:nvSpPr>
            <p:spPr bwMode="auto">
              <a:xfrm>
                <a:off x="3865" y="2153"/>
                <a:ext cx="0" cy="13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6" name="Shape 591"/>
              <p:cNvSpPr>
                <a:spLocks noChangeArrowheads="1"/>
              </p:cNvSpPr>
              <p:nvPr/>
            </p:nvSpPr>
            <p:spPr bwMode="auto">
              <a:xfrm>
                <a:off x="3866" y="2152"/>
                <a:ext cx="0" cy="14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7" name="Shape 592"/>
              <p:cNvSpPr>
                <a:spLocks noChangeArrowheads="1"/>
              </p:cNvSpPr>
              <p:nvPr/>
            </p:nvSpPr>
            <p:spPr bwMode="auto">
              <a:xfrm>
                <a:off x="3866" y="2152"/>
                <a:ext cx="0" cy="14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8" name="Shape 593"/>
              <p:cNvSpPr>
                <a:spLocks noChangeArrowheads="1"/>
              </p:cNvSpPr>
              <p:nvPr/>
            </p:nvSpPr>
            <p:spPr bwMode="auto">
              <a:xfrm>
                <a:off x="3868" y="2152"/>
                <a:ext cx="0" cy="14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39" name="Shape 594"/>
              <p:cNvSpPr>
                <a:spLocks noChangeArrowheads="1"/>
              </p:cNvSpPr>
              <p:nvPr/>
            </p:nvSpPr>
            <p:spPr bwMode="auto">
              <a:xfrm>
                <a:off x="3868" y="2152"/>
                <a:ext cx="0" cy="14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0" name="Shape 595"/>
              <p:cNvSpPr>
                <a:spLocks noChangeArrowheads="1"/>
              </p:cNvSpPr>
              <p:nvPr/>
            </p:nvSpPr>
            <p:spPr bwMode="auto">
              <a:xfrm>
                <a:off x="3868" y="2152"/>
                <a:ext cx="0" cy="14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1" name="Shape 596"/>
              <p:cNvSpPr>
                <a:spLocks noChangeArrowheads="1"/>
              </p:cNvSpPr>
              <p:nvPr/>
            </p:nvSpPr>
            <p:spPr bwMode="auto">
              <a:xfrm>
                <a:off x="3870" y="2152"/>
                <a:ext cx="0" cy="14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2" name="Shape 597"/>
              <p:cNvSpPr>
                <a:spLocks noChangeArrowheads="1"/>
              </p:cNvSpPr>
              <p:nvPr/>
            </p:nvSpPr>
            <p:spPr bwMode="auto">
              <a:xfrm>
                <a:off x="3870" y="2152"/>
                <a:ext cx="0" cy="14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3" name="Shape 598"/>
              <p:cNvSpPr>
                <a:spLocks noChangeArrowheads="1"/>
              </p:cNvSpPr>
              <p:nvPr/>
            </p:nvSpPr>
            <p:spPr bwMode="auto">
              <a:xfrm>
                <a:off x="3870" y="2152"/>
                <a:ext cx="0" cy="14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4" name="Shape 599"/>
              <p:cNvSpPr>
                <a:spLocks noChangeArrowheads="1"/>
              </p:cNvSpPr>
              <p:nvPr/>
            </p:nvSpPr>
            <p:spPr bwMode="auto">
              <a:xfrm>
                <a:off x="3870" y="2152"/>
                <a:ext cx="0" cy="14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5" name="Shape 600"/>
              <p:cNvSpPr>
                <a:spLocks noChangeArrowheads="1"/>
              </p:cNvSpPr>
              <p:nvPr/>
            </p:nvSpPr>
            <p:spPr bwMode="auto">
              <a:xfrm>
                <a:off x="3872" y="2152"/>
                <a:ext cx="0" cy="14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6" name="Shape 601"/>
              <p:cNvSpPr>
                <a:spLocks noChangeArrowheads="1"/>
              </p:cNvSpPr>
              <p:nvPr/>
            </p:nvSpPr>
            <p:spPr bwMode="auto">
              <a:xfrm>
                <a:off x="3872" y="2152"/>
                <a:ext cx="0" cy="14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7" name="Shape 602"/>
              <p:cNvSpPr>
                <a:spLocks noChangeArrowheads="1"/>
              </p:cNvSpPr>
              <p:nvPr/>
            </p:nvSpPr>
            <p:spPr bwMode="auto">
              <a:xfrm>
                <a:off x="3872" y="2152"/>
                <a:ext cx="0" cy="15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8" name="Shape 603"/>
              <p:cNvSpPr>
                <a:spLocks noChangeArrowheads="1"/>
              </p:cNvSpPr>
              <p:nvPr/>
            </p:nvSpPr>
            <p:spPr bwMode="auto">
              <a:xfrm>
                <a:off x="3872" y="2152"/>
                <a:ext cx="0" cy="15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49" name="Shape 604"/>
              <p:cNvSpPr>
                <a:spLocks noChangeArrowheads="1"/>
              </p:cNvSpPr>
              <p:nvPr/>
            </p:nvSpPr>
            <p:spPr bwMode="auto">
              <a:xfrm>
                <a:off x="3874" y="2152"/>
                <a:ext cx="0" cy="15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0" name="Shape 605"/>
              <p:cNvSpPr>
                <a:spLocks noChangeArrowheads="1"/>
              </p:cNvSpPr>
              <p:nvPr/>
            </p:nvSpPr>
            <p:spPr bwMode="auto">
              <a:xfrm>
                <a:off x="3874" y="2152"/>
                <a:ext cx="0" cy="15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1" name="Shape 606"/>
              <p:cNvSpPr>
                <a:spLocks noChangeArrowheads="1"/>
              </p:cNvSpPr>
              <p:nvPr/>
            </p:nvSpPr>
            <p:spPr bwMode="auto">
              <a:xfrm>
                <a:off x="3875" y="2152"/>
                <a:ext cx="0" cy="15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2" name="Shape 607"/>
              <p:cNvSpPr>
                <a:spLocks noChangeArrowheads="1"/>
              </p:cNvSpPr>
              <p:nvPr/>
            </p:nvSpPr>
            <p:spPr bwMode="auto">
              <a:xfrm>
                <a:off x="3875" y="2152"/>
                <a:ext cx="0" cy="15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3" name="Shape 608"/>
              <p:cNvSpPr>
                <a:spLocks noChangeArrowheads="1"/>
              </p:cNvSpPr>
              <p:nvPr/>
            </p:nvSpPr>
            <p:spPr bwMode="auto">
              <a:xfrm>
                <a:off x="3875" y="2152"/>
                <a:ext cx="0" cy="15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4" name="Shape 609"/>
              <p:cNvSpPr>
                <a:spLocks noChangeArrowheads="1"/>
              </p:cNvSpPr>
              <p:nvPr/>
            </p:nvSpPr>
            <p:spPr bwMode="auto">
              <a:xfrm>
                <a:off x="3875" y="2152"/>
                <a:ext cx="0" cy="15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5" name="Shape 610"/>
              <p:cNvSpPr>
                <a:spLocks noChangeArrowheads="1"/>
              </p:cNvSpPr>
              <p:nvPr/>
            </p:nvSpPr>
            <p:spPr bwMode="auto">
              <a:xfrm>
                <a:off x="3877" y="2152"/>
                <a:ext cx="0" cy="15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6" name="Shape 611"/>
              <p:cNvSpPr>
                <a:spLocks noChangeArrowheads="1"/>
              </p:cNvSpPr>
              <p:nvPr/>
            </p:nvSpPr>
            <p:spPr bwMode="auto">
              <a:xfrm>
                <a:off x="3877" y="2152"/>
                <a:ext cx="0" cy="15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7" name="Shape 612"/>
              <p:cNvSpPr>
                <a:spLocks noChangeArrowheads="1"/>
              </p:cNvSpPr>
              <p:nvPr/>
            </p:nvSpPr>
            <p:spPr bwMode="auto">
              <a:xfrm>
                <a:off x="3877" y="2152"/>
                <a:ext cx="0" cy="15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8" name="Shape 613"/>
              <p:cNvSpPr>
                <a:spLocks noChangeArrowheads="1"/>
              </p:cNvSpPr>
              <p:nvPr/>
            </p:nvSpPr>
            <p:spPr bwMode="auto">
              <a:xfrm>
                <a:off x="3877" y="2152"/>
                <a:ext cx="0" cy="16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59" name="Shape 614"/>
              <p:cNvSpPr>
                <a:spLocks noChangeArrowheads="1"/>
              </p:cNvSpPr>
              <p:nvPr/>
            </p:nvSpPr>
            <p:spPr bwMode="auto">
              <a:xfrm>
                <a:off x="3879" y="2152"/>
                <a:ext cx="0" cy="16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0" name="Shape 615"/>
              <p:cNvSpPr>
                <a:spLocks noChangeArrowheads="1"/>
              </p:cNvSpPr>
              <p:nvPr/>
            </p:nvSpPr>
            <p:spPr bwMode="auto">
              <a:xfrm>
                <a:off x="3879" y="2152"/>
                <a:ext cx="0" cy="163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1" name="Shape 616"/>
              <p:cNvSpPr>
                <a:spLocks noChangeArrowheads="1"/>
              </p:cNvSpPr>
              <p:nvPr/>
            </p:nvSpPr>
            <p:spPr bwMode="auto">
              <a:xfrm>
                <a:off x="3879" y="2152"/>
                <a:ext cx="0" cy="16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2" name="Shape 617"/>
              <p:cNvSpPr>
                <a:spLocks noChangeArrowheads="1"/>
              </p:cNvSpPr>
              <p:nvPr/>
            </p:nvSpPr>
            <p:spPr bwMode="auto">
              <a:xfrm>
                <a:off x="3879" y="2152"/>
                <a:ext cx="0" cy="16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3" name="Shape 618"/>
              <p:cNvSpPr>
                <a:spLocks noChangeArrowheads="1"/>
              </p:cNvSpPr>
              <p:nvPr/>
            </p:nvSpPr>
            <p:spPr bwMode="auto">
              <a:xfrm>
                <a:off x="3881" y="2152"/>
                <a:ext cx="0" cy="16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4" name="Shape 619"/>
              <p:cNvSpPr>
                <a:spLocks noChangeArrowheads="1"/>
              </p:cNvSpPr>
              <p:nvPr/>
            </p:nvSpPr>
            <p:spPr bwMode="auto">
              <a:xfrm>
                <a:off x="3881" y="2152"/>
                <a:ext cx="0" cy="16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5" name="Shape 620"/>
              <p:cNvSpPr>
                <a:spLocks noChangeArrowheads="1"/>
              </p:cNvSpPr>
              <p:nvPr/>
            </p:nvSpPr>
            <p:spPr bwMode="auto">
              <a:xfrm>
                <a:off x="3881" y="2152"/>
                <a:ext cx="0" cy="16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6" name="Shape 621"/>
              <p:cNvSpPr>
                <a:spLocks noChangeArrowheads="1"/>
              </p:cNvSpPr>
              <p:nvPr/>
            </p:nvSpPr>
            <p:spPr bwMode="auto">
              <a:xfrm>
                <a:off x="3883" y="2152"/>
                <a:ext cx="0" cy="16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7" name="Shape 622"/>
              <p:cNvSpPr>
                <a:spLocks noChangeArrowheads="1"/>
              </p:cNvSpPr>
              <p:nvPr/>
            </p:nvSpPr>
            <p:spPr bwMode="auto">
              <a:xfrm>
                <a:off x="3883" y="2152"/>
                <a:ext cx="0" cy="17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8" name="Shape 623"/>
              <p:cNvSpPr>
                <a:spLocks noChangeArrowheads="1"/>
              </p:cNvSpPr>
              <p:nvPr/>
            </p:nvSpPr>
            <p:spPr bwMode="auto">
              <a:xfrm>
                <a:off x="3884" y="2152"/>
                <a:ext cx="0" cy="17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69" name="Shape 624"/>
              <p:cNvSpPr>
                <a:spLocks noChangeArrowheads="1"/>
              </p:cNvSpPr>
              <p:nvPr/>
            </p:nvSpPr>
            <p:spPr bwMode="auto">
              <a:xfrm>
                <a:off x="3884" y="2152"/>
                <a:ext cx="0" cy="171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0" name="Shape 625"/>
              <p:cNvSpPr>
                <a:spLocks noChangeArrowheads="1"/>
              </p:cNvSpPr>
              <p:nvPr/>
            </p:nvSpPr>
            <p:spPr bwMode="auto">
              <a:xfrm>
                <a:off x="3884" y="2152"/>
                <a:ext cx="0" cy="17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1" name="Shape 626"/>
              <p:cNvSpPr>
                <a:spLocks noChangeArrowheads="1"/>
              </p:cNvSpPr>
              <p:nvPr/>
            </p:nvSpPr>
            <p:spPr bwMode="auto">
              <a:xfrm>
                <a:off x="3884" y="2152"/>
                <a:ext cx="0" cy="17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2" name="Shape 627"/>
              <p:cNvSpPr>
                <a:spLocks noChangeArrowheads="1"/>
              </p:cNvSpPr>
              <p:nvPr/>
            </p:nvSpPr>
            <p:spPr bwMode="auto">
              <a:xfrm>
                <a:off x="3886" y="2152"/>
                <a:ext cx="0" cy="17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3" name="Shape 628"/>
              <p:cNvSpPr>
                <a:spLocks noChangeArrowheads="1"/>
              </p:cNvSpPr>
              <p:nvPr/>
            </p:nvSpPr>
            <p:spPr bwMode="auto">
              <a:xfrm>
                <a:off x="3886" y="2152"/>
                <a:ext cx="0" cy="17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4" name="Shape 629"/>
              <p:cNvSpPr>
                <a:spLocks noChangeArrowheads="1"/>
              </p:cNvSpPr>
              <p:nvPr/>
            </p:nvSpPr>
            <p:spPr bwMode="auto">
              <a:xfrm>
                <a:off x="3886" y="2152"/>
                <a:ext cx="0" cy="17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5" name="Shape 630"/>
              <p:cNvSpPr>
                <a:spLocks noChangeArrowheads="1"/>
              </p:cNvSpPr>
              <p:nvPr/>
            </p:nvSpPr>
            <p:spPr bwMode="auto">
              <a:xfrm>
                <a:off x="3886" y="2152"/>
                <a:ext cx="0" cy="17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6" name="Shape 631"/>
              <p:cNvSpPr>
                <a:spLocks noChangeArrowheads="1"/>
              </p:cNvSpPr>
              <p:nvPr/>
            </p:nvSpPr>
            <p:spPr bwMode="auto">
              <a:xfrm>
                <a:off x="3888" y="2152"/>
                <a:ext cx="0" cy="17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7" name="Shape 632"/>
              <p:cNvSpPr>
                <a:spLocks noChangeArrowheads="1"/>
              </p:cNvSpPr>
              <p:nvPr/>
            </p:nvSpPr>
            <p:spPr bwMode="auto">
              <a:xfrm>
                <a:off x="3888" y="2152"/>
                <a:ext cx="0" cy="17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8" name="Shape 633"/>
              <p:cNvSpPr>
                <a:spLocks noChangeArrowheads="1"/>
              </p:cNvSpPr>
              <p:nvPr/>
            </p:nvSpPr>
            <p:spPr bwMode="auto">
              <a:xfrm>
                <a:off x="3888" y="2152"/>
                <a:ext cx="0" cy="17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79" name="Shape 634"/>
              <p:cNvSpPr>
                <a:spLocks noChangeArrowheads="1"/>
              </p:cNvSpPr>
              <p:nvPr/>
            </p:nvSpPr>
            <p:spPr bwMode="auto">
              <a:xfrm>
                <a:off x="3888" y="2152"/>
                <a:ext cx="0" cy="18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0" name="Shape 635"/>
              <p:cNvSpPr>
                <a:spLocks noChangeArrowheads="1"/>
              </p:cNvSpPr>
              <p:nvPr/>
            </p:nvSpPr>
            <p:spPr bwMode="auto">
              <a:xfrm>
                <a:off x="3890" y="2152"/>
                <a:ext cx="0" cy="181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1" name="Shape 636"/>
              <p:cNvSpPr>
                <a:spLocks noChangeArrowheads="1"/>
              </p:cNvSpPr>
              <p:nvPr/>
            </p:nvSpPr>
            <p:spPr bwMode="auto">
              <a:xfrm>
                <a:off x="3890" y="2152"/>
                <a:ext cx="0" cy="18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2" name="Shape 637"/>
              <p:cNvSpPr>
                <a:spLocks noChangeArrowheads="1"/>
              </p:cNvSpPr>
              <p:nvPr/>
            </p:nvSpPr>
            <p:spPr bwMode="auto">
              <a:xfrm>
                <a:off x="3890" y="2152"/>
                <a:ext cx="0" cy="18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3" name="Shape 638"/>
              <p:cNvSpPr>
                <a:spLocks noChangeArrowheads="1"/>
              </p:cNvSpPr>
              <p:nvPr/>
            </p:nvSpPr>
            <p:spPr bwMode="auto">
              <a:xfrm>
                <a:off x="3890" y="2152"/>
                <a:ext cx="0" cy="183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4" name="Shape 639"/>
              <p:cNvSpPr>
                <a:spLocks noChangeArrowheads="1"/>
              </p:cNvSpPr>
              <p:nvPr/>
            </p:nvSpPr>
            <p:spPr bwMode="auto">
              <a:xfrm>
                <a:off x="3891" y="2152"/>
                <a:ext cx="0" cy="18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5" name="Shape 640"/>
              <p:cNvSpPr>
                <a:spLocks noChangeArrowheads="1"/>
              </p:cNvSpPr>
              <p:nvPr/>
            </p:nvSpPr>
            <p:spPr bwMode="auto">
              <a:xfrm>
                <a:off x="3891" y="2152"/>
                <a:ext cx="0" cy="18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6" name="Shape 641"/>
              <p:cNvSpPr>
                <a:spLocks noChangeArrowheads="1"/>
              </p:cNvSpPr>
              <p:nvPr/>
            </p:nvSpPr>
            <p:spPr bwMode="auto">
              <a:xfrm>
                <a:off x="3893" y="2152"/>
                <a:ext cx="0" cy="18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7" name="Shape 642"/>
              <p:cNvSpPr>
                <a:spLocks noChangeArrowheads="1"/>
              </p:cNvSpPr>
              <p:nvPr/>
            </p:nvSpPr>
            <p:spPr bwMode="auto">
              <a:xfrm>
                <a:off x="3893" y="2152"/>
                <a:ext cx="0" cy="18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8" name="Shape 643"/>
              <p:cNvSpPr>
                <a:spLocks noChangeArrowheads="1"/>
              </p:cNvSpPr>
              <p:nvPr/>
            </p:nvSpPr>
            <p:spPr bwMode="auto">
              <a:xfrm>
                <a:off x="3893" y="2152"/>
                <a:ext cx="0" cy="18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89" name="Shape 644"/>
              <p:cNvSpPr>
                <a:spLocks noChangeArrowheads="1"/>
              </p:cNvSpPr>
              <p:nvPr/>
            </p:nvSpPr>
            <p:spPr bwMode="auto">
              <a:xfrm>
                <a:off x="3895" y="2152"/>
                <a:ext cx="0" cy="18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0" name="Shape 645"/>
              <p:cNvSpPr>
                <a:spLocks noChangeArrowheads="1"/>
              </p:cNvSpPr>
              <p:nvPr/>
            </p:nvSpPr>
            <p:spPr bwMode="auto">
              <a:xfrm>
                <a:off x="3895" y="2152"/>
                <a:ext cx="0" cy="19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1" name="Shape 646"/>
              <p:cNvSpPr>
                <a:spLocks noChangeArrowheads="1"/>
              </p:cNvSpPr>
              <p:nvPr/>
            </p:nvSpPr>
            <p:spPr bwMode="auto">
              <a:xfrm>
                <a:off x="3895" y="2152"/>
                <a:ext cx="0" cy="19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2" name="Shape 647"/>
              <p:cNvSpPr>
                <a:spLocks noChangeArrowheads="1"/>
              </p:cNvSpPr>
              <p:nvPr/>
            </p:nvSpPr>
            <p:spPr bwMode="auto">
              <a:xfrm>
                <a:off x="3895" y="2152"/>
                <a:ext cx="0" cy="19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3" name="Shape 648"/>
              <p:cNvSpPr>
                <a:spLocks noChangeArrowheads="1"/>
              </p:cNvSpPr>
              <p:nvPr/>
            </p:nvSpPr>
            <p:spPr bwMode="auto">
              <a:xfrm>
                <a:off x="3897" y="2152"/>
                <a:ext cx="0" cy="19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4" name="Shape 649"/>
              <p:cNvSpPr>
                <a:spLocks noChangeArrowheads="1"/>
              </p:cNvSpPr>
              <p:nvPr/>
            </p:nvSpPr>
            <p:spPr bwMode="auto">
              <a:xfrm>
                <a:off x="3897" y="2152"/>
                <a:ext cx="0" cy="19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5" name="Shape 650"/>
              <p:cNvSpPr>
                <a:spLocks noChangeArrowheads="1"/>
              </p:cNvSpPr>
              <p:nvPr/>
            </p:nvSpPr>
            <p:spPr bwMode="auto">
              <a:xfrm>
                <a:off x="3897" y="2152"/>
                <a:ext cx="0" cy="19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6" name="Shape 651"/>
              <p:cNvSpPr>
                <a:spLocks noChangeArrowheads="1"/>
              </p:cNvSpPr>
              <p:nvPr/>
            </p:nvSpPr>
            <p:spPr bwMode="auto">
              <a:xfrm>
                <a:off x="3897" y="2152"/>
                <a:ext cx="0" cy="19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7" name="Shape 652"/>
              <p:cNvSpPr>
                <a:spLocks noChangeArrowheads="1"/>
              </p:cNvSpPr>
              <p:nvPr/>
            </p:nvSpPr>
            <p:spPr bwMode="auto">
              <a:xfrm>
                <a:off x="3899" y="2152"/>
                <a:ext cx="0" cy="19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8" name="Shape 653"/>
              <p:cNvSpPr>
                <a:spLocks noChangeArrowheads="1"/>
              </p:cNvSpPr>
              <p:nvPr/>
            </p:nvSpPr>
            <p:spPr bwMode="auto">
              <a:xfrm>
                <a:off x="3899" y="2152"/>
                <a:ext cx="0" cy="19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6999" name="Shape 654"/>
              <p:cNvSpPr>
                <a:spLocks noChangeArrowheads="1"/>
              </p:cNvSpPr>
              <p:nvPr/>
            </p:nvSpPr>
            <p:spPr bwMode="auto">
              <a:xfrm>
                <a:off x="3900" y="2152"/>
                <a:ext cx="0" cy="20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0" name="Shape 655"/>
              <p:cNvSpPr>
                <a:spLocks noChangeArrowheads="1"/>
              </p:cNvSpPr>
              <p:nvPr/>
            </p:nvSpPr>
            <p:spPr bwMode="auto">
              <a:xfrm>
                <a:off x="3900" y="2152"/>
                <a:ext cx="0" cy="20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1" name="Shape 656"/>
              <p:cNvSpPr>
                <a:spLocks noChangeArrowheads="1"/>
              </p:cNvSpPr>
              <p:nvPr/>
            </p:nvSpPr>
            <p:spPr bwMode="auto">
              <a:xfrm>
                <a:off x="3900" y="2152"/>
                <a:ext cx="0" cy="20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2" name="Shape 657"/>
              <p:cNvSpPr>
                <a:spLocks noChangeArrowheads="1"/>
              </p:cNvSpPr>
              <p:nvPr/>
            </p:nvSpPr>
            <p:spPr bwMode="auto">
              <a:xfrm>
                <a:off x="3900" y="2152"/>
                <a:ext cx="0" cy="20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3" name="Shape 658"/>
              <p:cNvSpPr>
                <a:spLocks noChangeArrowheads="1"/>
              </p:cNvSpPr>
              <p:nvPr/>
            </p:nvSpPr>
            <p:spPr bwMode="auto">
              <a:xfrm>
                <a:off x="3902" y="2152"/>
                <a:ext cx="0" cy="203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4" name="Shape 659"/>
              <p:cNvSpPr>
                <a:spLocks noChangeArrowheads="1"/>
              </p:cNvSpPr>
              <p:nvPr/>
            </p:nvSpPr>
            <p:spPr bwMode="auto">
              <a:xfrm>
                <a:off x="3902" y="2152"/>
                <a:ext cx="0" cy="20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5" name="Shape 660"/>
              <p:cNvSpPr>
                <a:spLocks noChangeArrowheads="1"/>
              </p:cNvSpPr>
              <p:nvPr/>
            </p:nvSpPr>
            <p:spPr bwMode="auto">
              <a:xfrm>
                <a:off x="3902" y="2152"/>
                <a:ext cx="0" cy="20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6" name="Shape 661"/>
              <p:cNvSpPr>
                <a:spLocks noChangeArrowheads="1"/>
              </p:cNvSpPr>
              <p:nvPr/>
            </p:nvSpPr>
            <p:spPr bwMode="auto">
              <a:xfrm>
                <a:off x="3902" y="2152"/>
                <a:ext cx="0" cy="20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7" name="Shape 662"/>
              <p:cNvSpPr>
                <a:spLocks noChangeArrowheads="1"/>
              </p:cNvSpPr>
              <p:nvPr/>
            </p:nvSpPr>
            <p:spPr bwMode="auto">
              <a:xfrm>
                <a:off x="3904" y="2152"/>
                <a:ext cx="0" cy="20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8" name="Shape 663"/>
              <p:cNvSpPr>
                <a:spLocks noChangeArrowheads="1"/>
              </p:cNvSpPr>
              <p:nvPr/>
            </p:nvSpPr>
            <p:spPr bwMode="auto">
              <a:xfrm>
                <a:off x="3904" y="2152"/>
                <a:ext cx="0" cy="20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09" name="Shape 664"/>
              <p:cNvSpPr>
                <a:spLocks noChangeArrowheads="1"/>
              </p:cNvSpPr>
              <p:nvPr/>
            </p:nvSpPr>
            <p:spPr bwMode="auto">
              <a:xfrm>
                <a:off x="3904" y="2152"/>
                <a:ext cx="0" cy="20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0" name="Shape 665"/>
              <p:cNvSpPr>
                <a:spLocks noChangeArrowheads="1"/>
              </p:cNvSpPr>
              <p:nvPr/>
            </p:nvSpPr>
            <p:spPr bwMode="auto">
              <a:xfrm>
                <a:off x="3906" y="2152"/>
                <a:ext cx="0" cy="21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1" name="Shape 666"/>
              <p:cNvSpPr>
                <a:spLocks noChangeArrowheads="1"/>
              </p:cNvSpPr>
              <p:nvPr/>
            </p:nvSpPr>
            <p:spPr bwMode="auto">
              <a:xfrm>
                <a:off x="3906" y="2152"/>
                <a:ext cx="0" cy="21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2" name="Shape 667"/>
              <p:cNvSpPr>
                <a:spLocks noChangeArrowheads="1"/>
              </p:cNvSpPr>
              <p:nvPr/>
            </p:nvSpPr>
            <p:spPr bwMode="auto">
              <a:xfrm>
                <a:off x="3906" y="2152"/>
                <a:ext cx="0" cy="21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3" name="Shape 668"/>
              <p:cNvSpPr>
                <a:spLocks noChangeArrowheads="1"/>
              </p:cNvSpPr>
              <p:nvPr/>
            </p:nvSpPr>
            <p:spPr bwMode="auto">
              <a:xfrm>
                <a:off x="3906" y="2152"/>
                <a:ext cx="0" cy="213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4" name="Shape 669"/>
              <p:cNvSpPr>
                <a:spLocks noChangeArrowheads="1"/>
              </p:cNvSpPr>
              <p:nvPr/>
            </p:nvSpPr>
            <p:spPr bwMode="auto">
              <a:xfrm>
                <a:off x="3908" y="2152"/>
                <a:ext cx="0" cy="21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5" name="Shape 670"/>
              <p:cNvSpPr>
                <a:spLocks noChangeArrowheads="1"/>
              </p:cNvSpPr>
              <p:nvPr/>
            </p:nvSpPr>
            <p:spPr bwMode="auto">
              <a:xfrm>
                <a:off x="3908" y="2152"/>
                <a:ext cx="0" cy="21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6" name="Shape 671"/>
              <p:cNvSpPr>
                <a:spLocks noChangeArrowheads="1"/>
              </p:cNvSpPr>
              <p:nvPr/>
            </p:nvSpPr>
            <p:spPr bwMode="auto">
              <a:xfrm>
                <a:off x="3909" y="2152"/>
                <a:ext cx="0" cy="21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7" name="Shape 672"/>
              <p:cNvSpPr>
                <a:spLocks noChangeArrowheads="1"/>
              </p:cNvSpPr>
              <p:nvPr/>
            </p:nvSpPr>
            <p:spPr bwMode="auto">
              <a:xfrm>
                <a:off x="3909" y="2152"/>
                <a:ext cx="0" cy="21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8" name="Shape 673"/>
              <p:cNvSpPr>
                <a:spLocks noChangeArrowheads="1"/>
              </p:cNvSpPr>
              <p:nvPr/>
            </p:nvSpPr>
            <p:spPr bwMode="auto">
              <a:xfrm>
                <a:off x="3909" y="2152"/>
                <a:ext cx="0" cy="217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19" name="Shape 674"/>
              <p:cNvSpPr>
                <a:spLocks noChangeArrowheads="1"/>
              </p:cNvSpPr>
              <p:nvPr/>
            </p:nvSpPr>
            <p:spPr bwMode="auto">
              <a:xfrm>
                <a:off x="3909" y="2152"/>
                <a:ext cx="0" cy="21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0" name="Shape 675"/>
              <p:cNvSpPr>
                <a:spLocks noChangeArrowheads="1"/>
              </p:cNvSpPr>
              <p:nvPr/>
            </p:nvSpPr>
            <p:spPr bwMode="auto">
              <a:xfrm>
                <a:off x="3911" y="2152"/>
                <a:ext cx="0" cy="21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1" name="Shape 676"/>
              <p:cNvSpPr>
                <a:spLocks noChangeArrowheads="1"/>
              </p:cNvSpPr>
              <p:nvPr/>
            </p:nvSpPr>
            <p:spPr bwMode="auto">
              <a:xfrm>
                <a:off x="3911" y="2152"/>
                <a:ext cx="0" cy="22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2" name="Shape 677"/>
              <p:cNvSpPr>
                <a:spLocks noChangeArrowheads="1"/>
              </p:cNvSpPr>
              <p:nvPr/>
            </p:nvSpPr>
            <p:spPr bwMode="auto">
              <a:xfrm>
                <a:off x="3911" y="2152"/>
                <a:ext cx="0" cy="22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3" name="Shape 678"/>
              <p:cNvSpPr>
                <a:spLocks noChangeArrowheads="1"/>
              </p:cNvSpPr>
              <p:nvPr/>
            </p:nvSpPr>
            <p:spPr bwMode="auto">
              <a:xfrm>
                <a:off x="3911" y="2152"/>
                <a:ext cx="0" cy="222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4" name="Shape 679"/>
              <p:cNvSpPr>
                <a:spLocks noChangeArrowheads="1"/>
              </p:cNvSpPr>
              <p:nvPr/>
            </p:nvSpPr>
            <p:spPr bwMode="auto">
              <a:xfrm>
                <a:off x="3913" y="2152"/>
                <a:ext cx="0" cy="22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5" name="Shape 680"/>
              <p:cNvSpPr>
                <a:spLocks noChangeArrowheads="1"/>
              </p:cNvSpPr>
              <p:nvPr/>
            </p:nvSpPr>
            <p:spPr bwMode="auto">
              <a:xfrm>
                <a:off x="3913" y="2152"/>
                <a:ext cx="0" cy="22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6" name="Shape 681"/>
              <p:cNvSpPr>
                <a:spLocks noChangeArrowheads="1"/>
              </p:cNvSpPr>
              <p:nvPr/>
            </p:nvSpPr>
            <p:spPr bwMode="auto">
              <a:xfrm>
                <a:off x="3913" y="2152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7" name="Shape 682"/>
              <p:cNvSpPr>
                <a:spLocks noChangeArrowheads="1"/>
              </p:cNvSpPr>
              <p:nvPr/>
            </p:nvSpPr>
            <p:spPr bwMode="auto">
              <a:xfrm>
                <a:off x="3913" y="2152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8" name="Shape 683"/>
              <p:cNvSpPr>
                <a:spLocks noChangeArrowheads="1"/>
              </p:cNvSpPr>
              <p:nvPr/>
            </p:nvSpPr>
            <p:spPr bwMode="auto">
              <a:xfrm>
                <a:off x="3915" y="2152"/>
                <a:ext cx="7" cy="22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29" name="Shape 684"/>
              <p:cNvSpPr>
                <a:spLocks noChangeArrowheads="1"/>
              </p:cNvSpPr>
              <p:nvPr/>
            </p:nvSpPr>
            <p:spPr bwMode="auto">
              <a:xfrm>
                <a:off x="3922" y="2152"/>
                <a:ext cx="14" cy="22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0" name="Shape 685"/>
              <p:cNvSpPr>
                <a:spLocks noChangeArrowheads="1"/>
              </p:cNvSpPr>
              <p:nvPr/>
            </p:nvSpPr>
            <p:spPr bwMode="auto">
              <a:xfrm>
                <a:off x="3936" y="2152"/>
                <a:ext cx="14" cy="22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1" name="Shape 686"/>
              <p:cNvSpPr>
                <a:spLocks noChangeArrowheads="1"/>
              </p:cNvSpPr>
              <p:nvPr/>
            </p:nvSpPr>
            <p:spPr bwMode="auto">
              <a:xfrm>
                <a:off x="3952" y="2152"/>
                <a:ext cx="2" cy="22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2" name="Shape 687"/>
              <p:cNvSpPr>
                <a:spLocks noChangeArrowheads="1"/>
              </p:cNvSpPr>
              <p:nvPr/>
            </p:nvSpPr>
            <p:spPr bwMode="auto">
              <a:xfrm>
                <a:off x="3954" y="2152"/>
                <a:ext cx="0" cy="2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3" name="Shape 688"/>
              <p:cNvSpPr>
                <a:spLocks noChangeArrowheads="1"/>
              </p:cNvSpPr>
              <p:nvPr/>
            </p:nvSpPr>
            <p:spPr bwMode="auto">
              <a:xfrm>
                <a:off x="3956" y="2152"/>
                <a:ext cx="0" cy="2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4" name="Shape 689"/>
              <p:cNvSpPr>
                <a:spLocks noChangeArrowheads="1"/>
              </p:cNvSpPr>
              <p:nvPr/>
            </p:nvSpPr>
            <p:spPr bwMode="auto">
              <a:xfrm>
                <a:off x="3956" y="2152"/>
                <a:ext cx="0" cy="22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5" name="Shape 690"/>
              <p:cNvSpPr>
                <a:spLocks noChangeArrowheads="1"/>
              </p:cNvSpPr>
              <p:nvPr/>
            </p:nvSpPr>
            <p:spPr bwMode="auto">
              <a:xfrm>
                <a:off x="3956" y="2152"/>
                <a:ext cx="0" cy="22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6" name="Shape 691"/>
              <p:cNvSpPr>
                <a:spLocks noChangeArrowheads="1"/>
              </p:cNvSpPr>
              <p:nvPr/>
            </p:nvSpPr>
            <p:spPr bwMode="auto">
              <a:xfrm>
                <a:off x="3956" y="2152"/>
                <a:ext cx="0" cy="22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7" name="Shape 692"/>
              <p:cNvSpPr>
                <a:spLocks noChangeArrowheads="1"/>
              </p:cNvSpPr>
              <p:nvPr/>
            </p:nvSpPr>
            <p:spPr bwMode="auto">
              <a:xfrm>
                <a:off x="3958" y="2152"/>
                <a:ext cx="0" cy="22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8" name="Shape 693"/>
              <p:cNvSpPr>
                <a:spLocks noChangeArrowheads="1"/>
              </p:cNvSpPr>
              <p:nvPr/>
            </p:nvSpPr>
            <p:spPr bwMode="auto">
              <a:xfrm>
                <a:off x="3958" y="2152"/>
                <a:ext cx="0" cy="22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39" name="Shape 694"/>
              <p:cNvSpPr>
                <a:spLocks noChangeArrowheads="1"/>
              </p:cNvSpPr>
              <p:nvPr/>
            </p:nvSpPr>
            <p:spPr bwMode="auto">
              <a:xfrm>
                <a:off x="3959" y="2152"/>
                <a:ext cx="0" cy="21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0" name="Shape 695"/>
              <p:cNvSpPr>
                <a:spLocks noChangeArrowheads="1"/>
              </p:cNvSpPr>
              <p:nvPr/>
            </p:nvSpPr>
            <p:spPr bwMode="auto">
              <a:xfrm>
                <a:off x="3959" y="2152"/>
                <a:ext cx="0" cy="21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1" name="Shape 696"/>
              <p:cNvSpPr>
                <a:spLocks noChangeArrowheads="1"/>
              </p:cNvSpPr>
              <p:nvPr/>
            </p:nvSpPr>
            <p:spPr bwMode="auto">
              <a:xfrm>
                <a:off x="3959" y="2152"/>
                <a:ext cx="0" cy="21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2" name="Shape 697"/>
              <p:cNvSpPr>
                <a:spLocks noChangeArrowheads="1"/>
              </p:cNvSpPr>
              <p:nvPr/>
            </p:nvSpPr>
            <p:spPr bwMode="auto">
              <a:xfrm>
                <a:off x="3959" y="2152"/>
                <a:ext cx="0" cy="21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3" name="Shape 698"/>
              <p:cNvSpPr>
                <a:spLocks noChangeArrowheads="1"/>
              </p:cNvSpPr>
              <p:nvPr/>
            </p:nvSpPr>
            <p:spPr bwMode="auto">
              <a:xfrm>
                <a:off x="3961" y="2152"/>
                <a:ext cx="0" cy="21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4" name="Shape 699"/>
              <p:cNvSpPr>
                <a:spLocks noChangeArrowheads="1"/>
              </p:cNvSpPr>
              <p:nvPr/>
            </p:nvSpPr>
            <p:spPr bwMode="auto">
              <a:xfrm>
                <a:off x="3961" y="2152"/>
                <a:ext cx="0" cy="21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5" name="Shape 700"/>
              <p:cNvSpPr>
                <a:spLocks noChangeArrowheads="1"/>
              </p:cNvSpPr>
              <p:nvPr/>
            </p:nvSpPr>
            <p:spPr bwMode="auto">
              <a:xfrm>
                <a:off x="3961" y="2152"/>
                <a:ext cx="0" cy="21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6" name="Shape 701"/>
              <p:cNvSpPr>
                <a:spLocks noChangeArrowheads="1"/>
              </p:cNvSpPr>
              <p:nvPr/>
            </p:nvSpPr>
            <p:spPr bwMode="auto">
              <a:xfrm>
                <a:off x="3961" y="2152"/>
                <a:ext cx="0" cy="21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7" name="Shape 702"/>
              <p:cNvSpPr>
                <a:spLocks noChangeArrowheads="1"/>
              </p:cNvSpPr>
              <p:nvPr/>
            </p:nvSpPr>
            <p:spPr bwMode="auto">
              <a:xfrm>
                <a:off x="3963" y="2152"/>
                <a:ext cx="0" cy="21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8" name="Shape 703"/>
              <p:cNvSpPr>
                <a:spLocks noChangeArrowheads="1"/>
              </p:cNvSpPr>
              <p:nvPr/>
            </p:nvSpPr>
            <p:spPr bwMode="auto">
              <a:xfrm>
                <a:off x="3963" y="2152"/>
                <a:ext cx="0" cy="21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49" name="Shape 704"/>
              <p:cNvSpPr>
                <a:spLocks noChangeArrowheads="1"/>
              </p:cNvSpPr>
              <p:nvPr/>
            </p:nvSpPr>
            <p:spPr bwMode="auto">
              <a:xfrm>
                <a:off x="3963" y="2152"/>
                <a:ext cx="0" cy="21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0" name="Shape 705"/>
              <p:cNvSpPr>
                <a:spLocks noChangeArrowheads="1"/>
              </p:cNvSpPr>
              <p:nvPr/>
            </p:nvSpPr>
            <p:spPr bwMode="auto">
              <a:xfrm>
                <a:off x="3963" y="2152"/>
                <a:ext cx="0" cy="20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1" name="Shape 706"/>
              <p:cNvSpPr>
                <a:spLocks noChangeArrowheads="1"/>
              </p:cNvSpPr>
              <p:nvPr/>
            </p:nvSpPr>
            <p:spPr bwMode="auto">
              <a:xfrm>
                <a:off x="3965" y="2152"/>
                <a:ext cx="0" cy="20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2" name="Shape 707"/>
              <p:cNvSpPr>
                <a:spLocks noChangeArrowheads="1"/>
              </p:cNvSpPr>
              <p:nvPr/>
            </p:nvSpPr>
            <p:spPr bwMode="auto">
              <a:xfrm>
                <a:off x="3965" y="2152"/>
                <a:ext cx="0" cy="20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3" name="Shape 708"/>
              <p:cNvSpPr>
                <a:spLocks noChangeArrowheads="1"/>
              </p:cNvSpPr>
              <p:nvPr/>
            </p:nvSpPr>
            <p:spPr bwMode="auto">
              <a:xfrm>
                <a:off x="3965" y="2152"/>
                <a:ext cx="0" cy="20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4" name="Shape 709"/>
              <p:cNvSpPr>
                <a:spLocks noChangeArrowheads="1"/>
              </p:cNvSpPr>
              <p:nvPr/>
            </p:nvSpPr>
            <p:spPr bwMode="auto">
              <a:xfrm>
                <a:off x="3966" y="2152"/>
                <a:ext cx="0" cy="20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5" name="Shape 710"/>
              <p:cNvSpPr>
                <a:spLocks noChangeArrowheads="1"/>
              </p:cNvSpPr>
              <p:nvPr/>
            </p:nvSpPr>
            <p:spPr bwMode="auto">
              <a:xfrm>
                <a:off x="3966" y="2152"/>
                <a:ext cx="0" cy="20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6" name="Shape 711"/>
              <p:cNvSpPr>
                <a:spLocks noChangeArrowheads="1"/>
              </p:cNvSpPr>
              <p:nvPr/>
            </p:nvSpPr>
            <p:spPr bwMode="auto">
              <a:xfrm>
                <a:off x="3968" y="2152"/>
                <a:ext cx="0" cy="20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7" name="Shape 712"/>
              <p:cNvSpPr>
                <a:spLocks noChangeArrowheads="1"/>
              </p:cNvSpPr>
              <p:nvPr/>
            </p:nvSpPr>
            <p:spPr bwMode="auto">
              <a:xfrm>
                <a:off x="3968" y="2152"/>
                <a:ext cx="0" cy="20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8" name="Shape 713"/>
              <p:cNvSpPr>
                <a:spLocks noChangeArrowheads="1"/>
              </p:cNvSpPr>
              <p:nvPr/>
            </p:nvSpPr>
            <p:spPr bwMode="auto">
              <a:xfrm>
                <a:off x="3968" y="2152"/>
                <a:ext cx="0" cy="20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59" name="Shape 714"/>
              <p:cNvSpPr>
                <a:spLocks noChangeArrowheads="1"/>
              </p:cNvSpPr>
              <p:nvPr/>
            </p:nvSpPr>
            <p:spPr bwMode="auto">
              <a:xfrm>
                <a:off x="3968" y="2152"/>
                <a:ext cx="0" cy="20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0" name="Shape 715"/>
              <p:cNvSpPr>
                <a:spLocks noChangeArrowheads="1"/>
              </p:cNvSpPr>
              <p:nvPr/>
            </p:nvSpPr>
            <p:spPr bwMode="auto">
              <a:xfrm>
                <a:off x="3970" y="2152"/>
                <a:ext cx="0" cy="20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1" name="Shape 716"/>
              <p:cNvSpPr>
                <a:spLocks noChangeArrowheads="1"/>
              </p:cNvSpPr>
              <p:nvPr/>
            </p:nvSpPr>
            <p:spPr bwMode="auto">
              <a:xfrm>
                <a:off x="3970" y="2152"/>
                <a:ext cx="0" cy="20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2" name="Shape 717"/>
              <p:cNvSpPr>
                <a:spLocks noChangeArrowheads="1"/>
              </p:cNvSpPr>
              <p:nvPr/>
            </p:nvSpPr>
            <p:spPr bwMode="auto">
              <a:xfrm>
                <a:off x="3970" y="2152"/>
                <a:ext cx="0" cy="19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3" name="Shape 718"/>
              <p:cNvSpPr>
                <a:spLocks noChangeArrowheads="1"/>
              </p:cNvSpPr>
              <p:nvPr/>
            </p:nvSpPr>
            <p:spPr bwMode="auto">
              <a:xfrm>
                <a:off x="3970" y="2152"/>
                <a:ext cx="0" cy="19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4" name="Shape 719"/>
              <p:cNvSpPr>
                <a:spLocks noChangeArrowheads="1"/>
              </p:cNvSpPr>
              <p:nvPr/>
            </p:nvSpPr>
            <p:spPr bwMode="auto">
              <a:xfrm>
                <a:off x="3972" y="2152"/>
                <a:ext cx="0" cy="19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5" name="Shape 720"/>
              <p:cNvSpPr>
                <a:spLocks noChangeArrowheads="1"/>
              </p:cNvSpPr>
              <p:nvPr/>
            </p:nvSpPr>
            <p:spPr bwMode="auto">
              <a:xfrm>
                <a:off x="3972" y="2152"/>
                <a:ext cx="0" cy="19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6" name="Shape 721"/>
              <p:cNvSpPr>
                <a:spLocks noChangeArrowheads="1"/>
              </p:cNvSpPr>
              <p:nvPr/>
            </p:nvSpPr>
            <p:spPr bwMode="auto">
              <a:xfrm>
                <a:off x="3972" y="2152"/>
                <a:ext cx="0" cy="19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7" name="Shape 722"/>
              <p:cNvSpPr>
                <a:spLocks noChangeArrowheads="1"/>
              </p:cNvSpPr>
              <p:nvPr/>
            </p:nvSpPr>
            <p:spPr bwMode="auto">
              <a:xfrm>
                <a:off x="3972" y="2152"/>
                <a:ext cx="0" cy="19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8" name="Shape 723"/>
              <p:cNvSpPr>
                <a:spLocks noChangeArrowheads="1"/>
              </p:cNvSpPr>
              <p:nvPr/>
            </p:nvSpPr>
            <p:spPr bwMode="auto">
              <a:xfrm>
                <a:off x="3974" y="2152"/>
                <a:ext cx="0" cy="19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69" name="Shape 724"/>
              <p:cNvSpPr>
                <a:spLocks noChangeArrowheads="1"/>
              </p:cNvSpPr>
              <p:nvPr/>
            </p:nvSpPr>
            <p:spPr bwMode="auto">
              <a:xfrm>
                <a:off x="3974" y="2152"/>
                <a:ext cx="0" cy="19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70" name="Shape 725"/>
              <p:cNvSpPr>
                <a:spLocks noChangeArrowheads="1"/>
              </p:cNvSpPr>
              <p:nvPr/>
            </p:nvSpPr>
            <p:spPr bwMode="auto">
              <a:xfrm>
                <a:off x="3975" y="2152"/>
                <a:ext cx="0" cy="19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grpSp>
          <p:nvGrpSpPr>
            <p:cNvPr id="37071" name="Shape 726"/>
            <p:cNvGrpSpPr>
              <a:grpSpLocks/>
            </p:cNvGrpSpPr>
            <p:nvPr/>
          </p:nvGrpSpPr>
          <p:grpSpPr bwMode="auto">
            <a:xfrm>
              <a:off x="5044" y="2434"/>
              <a:ext cx="207" cy="554"/>
              <a:chOff x="3843" y="1613"/>
              <a:chExt cx="305" cy="767"/>
            </a:xfrm>
          </p:grpSpPr>
          <p:sp>
            <p:nvSpPr>
              <p:cNvPr id="37072" name="Shape 727"/>
              <p:cNvSpPr>
                <a:spLocks noChangeArrowheads="1"/>
              </p:cNvSpPr>
              <p:nvPr/>
            </p:nvSpPr>
            <p:spPr bwMode="auto">
              <a:xfrm>
                <a:off x="3975" y="2152"/>
                <a:ext cx="0" cy="18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73" name="Shape 728"/>
              <p:cNvSpPr>
                <a:spLocks noChangeArrowheads="1"/>
              </p:cNvSpPr>
              <p:nvPr/>
            </p:nvSpPr>
            <p:spPr bwMode="auto">
              <a:xfrm>
                <a:off x="3975" y="2152"/>
                <a:ext cx="0" cy="1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74" name="Shape 729"/>
              <p:cNvSpPr>
                <a:spLocks noChangeArrowheads="1"/>
              </p:cNvSpPr>
              <p:nvPr/>
            </p:nvSpPr>
            <p:spPr bwMode="auto">
              <a:xfrm>
                <a:off x="3975" y="2152"/>
                <a:ext cx="0" cy="1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75" name="Shape 730"/>
              <p:cNvSpPr>
                <a:spLocks noChangeArrowheads="1"/>
              </p:cNvSpPr>
              <p:nvPr/>
            </p:nvSpPr>
            <p:spPr bwMode="auto">
              <a:xfrm>
                <a:off x="3977" y="2152"/>
                <a:ext cx="0" cy="18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76" name="Shape 731"/>
              <p:cNvSpPr>
                <a:spLocks noChangeArrowheads="1"/>
              </p:cNvSpPr>
              <p:nvPr/>
            </p:nvSpPr>
            <p:spPr bwMode="auto">
              <a:xfrm>
                <a:off x="3977" y="2152"/>
                <a:ext cx="0" cy="18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77" name="Shape 732"/>
              <p:cNvSpPr>
                <a:spLocks noChangeArrowheads="1"/>
              </p:cNvSpPr>
              <p:nvPr/>
            </p:nvSpPr>
            <p:spPr bwMode="auto">
              <a:xfrm>
                <a:off x="3977" y="2152"/>
                <a:ext cx="0" cy="18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78" name="Shape 733"/>
              <p:cNvSpPr>
                <a:spLocks noChangeArrowheads="1"/>
              </p:cNvSpPr>
              <p:nvPr/>
            </p:nvSpPr>
            <p:spPr bwMode="auto">
              <a:xfrm>
                <a:off x="3979" y="2152"/>
                <a:ext cx="0" cy="18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79" name="Shape 734"/>
              <p:cNvSpPr>
                <a:spLocks noChangeArrowheads="1"/>
              </p:cNvSpPr>
              <p:nvPr/>
            </p:nvSpPr>
            <p:spPr bwMode="auto">
              <a:xfrm>
                <a:off x="3979" y="2152"/>
                <a:ext cx="0" cy="18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0" name="Shape 735"/>
              <p:cNvSpPr>
                <a:spLocks noChangeArrowheads="1"/>
              </p:cNvSpPr>
              <p:nvPr/>
            </p:nvSpPr>
            <p:spPr bwMode="auto">
              <a:xfrm>
                <a:off x="3979" y="2152"/>
                <a:ext cx="0" cy="18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1" name="Shape 736"/>
              <p:cNvSpPr>
                <a:spLocks noChangeArrowheads="1"/>
              </p:cNvSpPr>
              <p:nvPr/>
            </p:nvSpPr>
            <p:spPr bwMode="auto">
              <a:xfrm>
                <a:off x="3979" y="2152"/>
                <a:ext cx="0" cy="18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2" name="Shape 737"/>
              <p:cNvSpPr>
                <a:spLocks noChangeArrowheads="1"/>
              </p:cNvSpPr>
              <p:nvPr/>
            </p:nvSpPr>
            <p:spPr bwMode="auto">
              <a:xfrm>
                <a:off x="3981" y="2152"/>
                <a:ext cx="0" cy="18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3" name="Shape 738"/>
              <p:cNvSpPr>
                <a:spLocks noChangeArrowheads="1"/>
              </p:cNvSpPr>
              <p:nvPr/>
            </p:nvSpPr>
            <p:spPr bwMode="auto">
              <a:xfrm>
                <a:off x="3981" y="2152"/>
                <a:ext cx="0" cy="17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4" name="Shape 739"/>
              <p:cNvSpPr>
                <a:spLocks noChangeArrowheads="1"/>
              </p:cNvSpPr>
              <p:nvPr/>
            </p:nvSpPr>
            <p:spPr bwMode="auto">
              <a:xfrm>
                <a:off x="3981" y="2152"/>
                <a:ext cx="0" cy="17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5" name="Shape 740"/>
              <p:cNvSpPr>
                <a:spLocks noChangeArrowheads="1"/>
              </p:cNvSpPr>
              <p:nvPr/>
            </p:nvSpPr>
            <p:spPr bwMode="auto">
              <a:xfrm>
                <a:off x="3981" y="2152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6" name="Shape 741"/>
              <p:cNvSpPr>
                <a:spLocks noChangeArrowheads="1"/>
              </p:cNvSpPr>
              <p:nvPr/>
            </p:nvSpPr>
            <p:spPr bwMode="auto">
              <a:xfrm>
                <a:off x="3983" y="2152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7" name="Shape 742"/>
              <p:cNvSpPr>
                <a:spLocks noChangeArrowheads="1"/>
              </p:cNvSpPr>
              <p:nvPr/>
            </p:nvSpPr>
            <p:spPr bwMode="auto">
              <a:xfrm>
                <a:off x="3983" y="2152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8" name="Shape 743"/>
              <p:cNvSpPr>
                <a:spLocks noChangeArrowheads="1"/>
              </p:cNvSpPr>
              <p:nvPr/>
            </p:nvSpPr>
            <p:spPr bwMode="auto">
              <a:xfrm>
                <a:off x="3984" y="2152"/>
                <a:ext cx="0" cy="17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89" name="Shape 744"/>
              <p:cNvSpPr>
                <a:spLocks noChangeArrowheads="1"/>
              </p:cNvSpPr>
              <p:nvPr/>
            </p:nvSpPr>
            <p:spPr bwMode="auto">
              <a:xfrm>
                <a:off x="3984" y="2152"/>
                <a:ext cx="0" cy="17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0" name="Shape 745"/>
              <p:cNvSpPr>
                <a:spLocks noChangeArrowheads="1"/>
              </p:cNvSpPr>
              <p:nvPr/>
            </p:nvSpPr>
            <p:spPr bwMode="auto">
              <a:xfrm>
                <a:off x="3984" y="2152"/>
                <a:ext cx="0" cy="174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1" name="Shape 746"/>
              <p:cNvSpPr>
                <a:spLocks noChangeArrowheads="1"/>
              </p:cNvSpPr>
              <p:nvPr/>
            </p:nvSpPr>
            <p:spPr bwMode="auto">
              <a:xfrm>
                <a:off x="3984" y="2152"/>
                <a:ext cx="0" cy="173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2" name="Shape 747"/>
              <p:cNvSpPr>
                <a:spLocks noChangeArrowheads="1"/>
              </p:cNvSpPr>
              <p:nvPr/>
            </p:nvSpPr>
            <p:spPr bwMode="auto">
              <a:xfrm>
                <a:off x="3986" y="2152"/>
                <a:ext cx="0" cy="172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3" name="Shape 748"/>
              <p:cNvSpPr>
                <a:spLocks noChangeArrowheads="1"/>
              </p:cNvSpPr>
              <p:nvPr/>
            </p:nvSpPr>
            <p:spPr bwMode="auto">
              <a:xfrm>
                <a:off x="3986" y="2152"/>
                <a:ext cx="0" cy="171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4" name="Shape 749"/>
              <p:cNvSpPr>
                <a:spLocks noChangeArrowheads="1"/>
              </p:cNvSpPr>
              <p:nvPr/>
            </p:nvSpPr>
            <p:spPr bwMode="auto">
              <a:xfrm>
                <a:off x="3986" y="2152"/>
                <a:ext cx="0" cy="17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5" name="Shape 750"/>
              <p:cNvSpPr>
                <a:spLocks noChangeArrowheads="1"/>
              </p:cNvSpPr>
              <p:nvPr/>
            </p:nvSpPr>
            <p:spPr bwMode="auto">
              <a:xfrm>
                <a:off x="3986" y="2152"/>
                <a:ext cx="0" cy="16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6" name="Shape 751"/>
              <p:cNvSpPr>
                <a:spLocks noChangeArrowheads="1"/>
              </p:cNvSpPr>
              <p:nvPr/>
            </p:nvSpPr>
            <p:spPr bwMode="auto">
              <a:xfrm>
                <a:off x="3988" y="2152"/>
                <a:ext cx="0" cy="16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7" name="Shape 752"/>
              <p:cNvSpPr>
                <a:spLocks noChangeArrowheads="1"/>
              </p:cNvSpPr>
              <p:nvPr/>
            </p:nvSpPr>
            <p:spPr bwMode="auto">
              <a:xfrm>
                <a:off x="3988" y="2152"/>
                <a:ext cx="0" cy="16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8" name="Shape 753"/>
              <p:cNvSpPr>
                <a:spLocks noChangeArrowheads="1"/>
              </p:cNvSpPr>
              <p:nvPr/>
            </p:nvSpPr>
            <p:spPr bwMode="auto">
              <a:xfrm>
                <a:off x="3988" y="2152"/>
                <a:ext cx="0" cy="16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099" name="Shape 754"/>
              <p:cNvSpPr>
                <a:spLocks noChangeArrowheads="1"/>
              </p:cNvSpPr>
              <p:nvPr/>
            </p:nvSpPr>
            <p:spPr bwMode="auto">
              <a:xfrm>
                <a:off x="3988" y="2152"/>
                <a:ext cx="0" cy="16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0" name="Shape 755"/>
              <p:cNvSpPr>
                <a:spLocks noChangeArrowheads="1"/>
              </p:cNvSpPr>
              <p:nvPr/>
            </p:nvSpPr>
            <p:spPr bwMode="auto">
              <a:xfrm>
                <a:off x="3990" y="2152"/>
                <a:ext cx="0" cy="16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1" name="Shape 756"/>
              <p:cNvSpPr>
                <a:spLocks noChangeArrowheads="1"/>
              </p:cNvSpPr>
              <p:nvPr/>
            </p:nvSpPr>
            <p:spPr bwMode="auto">
              <a:xfrm>
                <a:off x="3990" y="2152"/>
                <a:ext cx="0" cy="164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2" name="Shape 757"/>
              <p:cNvSpPr>
                <a:spLocks noChangeArrowheads="1"/>
              </p:cNvSpPr>
              <p:nvPr/>
            </p:nvSpPr>
            <p:spPr bwMode="auto">
              <a:xfrm>
                <a:off x="3990" y="2152"/>
                <a:ext cx="0" cy="163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3" name="Shape 758"/>
              <p:cNvSpPr>
                <a:spLocks noChangeArrowheads="1"/>
              </p:cNvSpPr>
              <p:nvPr/>
            </p:nvSpPr>
            <p:spPr bwMode="auto">
              <a:xfrm>
                <a:off x="3991" y="2152"/>
                <a:ext cx="0" cy="162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4" name="Shape 759"/>
              <p:cNvSpPr>
                <a:spLocks noChangeArrowheads="1"/>
              </p:cNvSpPr>
              <p:nvPr/>
            </p:nvSpPr>
            <p:spPr bwMode="auto">
              <a:xfrm>
                <a:off x="3991" y="2152"/>
                <a:ext cx="0" cy="16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5" name="Shape 760"/>
              <p:cNvSpPr>
                <a:spLocks noChangeArrowheads="1"/>
              </p:cNvSpPr>
              <p:nvPr/>
            </p:nvSpPr>
            <p:spPr bwMode="auto">
              <a:xfrm>
                <a:off x="3993" y="2152"/>
                <a:ext cx="0" cy="15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6" name="Shape 761"/>
              <p:cNvSpPr>
                <a:spLocks noChangeArrowheads="1"/>
              </p:cNvSpPr>
              <p:nvPr/>
            </p:nvSpPr>
            <p:spPr bwMode="auto">
              <a:xfrm>
                <a:off x="3993" y="2152"/>
                <a:ext cx="0" cy="15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7" name="Shape 762"/>
              <p:cNvSpPr>
                <a:spLocks noChangeArrowheads="1"/>
              </p:cNvSpPr>
              <p:nvPr/>
            </p:nvSpPr>
            <p:spPr bwMode="auto">
              <a:xfrm>
                <a:off x="3993" y="2152"/>
                <a:ext cx="0" cy="15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8" name="Shape 763"/>
              <p:cNvSpPr>
                <a:spLocks noChangeArrowheads="1"/>
              </p:cNvSpPr>
              <p:nvPr/>
            </p:nvSpPr>
            <p:spPr bwMode="auto">
              <a:xfrm>
                <a:off x="3993" y="2152"/>
                <a:ext cx="0" cy="15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09" name="Shape 764"/>
              <p:cNvSpPr>
                <a:spLocks noChangeArrowheads="1"/>
              </p:cNvSpPr>
              <p:nvPr/>
            </p:nvSpPr>
            <p:spPr bwMode="auto">
              <a:xfrm>
                <a:off x="3995" y="2152"/>
                <a:ext cx="0" cy="15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0" name="Shape 765"/>
              <p:cNvSpPr>
                <a:spLocks noChangeArrowheads="1"/>
              </p:cNvSpPr>
              <p:nvPr/>
            </p:nvSpPr>
            <p:spPr bwMode="auto">
              <a:xfrm>
                <a:off x="3995" y="2152"/>
                <a:ext cx="0" cy="15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1" name="Shape 766"/>
              <p:cNvSpPr>
                <a:spLocks noChangeArrowheads="1"/>
              </p:cNvSpPr>
              <p:nvPr/>
            </p:nvSpPr>
            <p:spPr bwMode="auto">
              <a:xfrm>
                <a:off x="3995" y="2152"/>
                <a:ext cx="0" cy="15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2" name="Shape 767"/>
              <p:cNvSpPr>
                <a:spLocks noChangeArrowheads="1"/>
              </p:cNvSpPr>
              <p:nvPr/>
            </p:nvSpPr>
            <p:spPr bwMode="auto">
              <a:xfrm>
                <a:off x="3995" y="2152"/>
                <a:ext cx="0" cy="15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3" name="Shape 768"/>
              <p:cNvSpPr>
                <a:spLocks noChangeArrowheads="1"/>
              </p:cNvSpPr>
              <p:nvPr/>
            </p:nvSpPr>
            <p:spPr bwMode="auto">
              <a:xfrm>
                <a:off x="3997" y="2152"/>
                <a:ext cx="0" cy="15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4" name="Shape 769"/>
              <p:cNvSpPr>
                <a:spLocks noChangeArrowheads="1"/>
              </p:cNvSpPr>
              <p:nvPr/>
            </p:nvSpPr>
            <p:spPr bwMode="auto">
              <a:xfrm>
                <a:off x="3997" y="2152"/>
                <a:ext cx="0" cy="15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5" name="Shape 770"/>
              <p:cNvSpPr>
                <a:spLocks noChangeArrowheads="1"/>
              </p:cNvSpPr>
              <p:nvPr/>
            </p:nvSpPr>
            <p:spPr bwMode="auto">
              <a:xfrm>
                <a:off x="3997" y="2152"/>
                <a:ext cx="0" cy="15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6" name="Shape 771"/>
              <p:cNvSpPr>
                <a:spLocks noChangeArrowheads="1"/>
              </p:cNvSpPr>
              <p:nvPr/>
            </p:nvSpPr>
            <p:spPr bwMode="auto">
              <a:xfrm>
                <a:off x="3997" y="2152"/>
                <a:ext cx="0" cy="14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7" name="Shape 772"/>
              <p:cNvSpPr>
                <a:spLocks noChangeArrowheads="1"/>
              </p:cNvSpPr>
              <p:nvPr/>
            </p:nvSpPr>
            <p:spPr bwMode="auto">
              <a:xfrm>
                <a:off x="3999" y="2152"/>
                <a:ext cx="0" cy="148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8" name="Shape 773"/>
              <p:cNvSpPr>
                <a:spLocks noChangeArrowheads="1"/>
              </p:cNvSpPr>
              <p:nvPr/>
            </p:nvSpPr>
            <p:spPr bwMode="auto">
              <a:xfrm>
                <a:off x="3999" y="2152"/>
                <a:ext cx="0" cy="14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19" name="Shape 774"/>
              <p:cNvSpPr>
                <a:spLocks noChangeArrowheads="1"/>
              </p:cNvSpPr>
              <p:nvPr/>
            </p:nvSpPr>
            <p:spPr bwMode="auto">
              <a:xfrm>
                <a:off x="4000" y="2152"/>
                <a:ext cx="0" cy="146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0" name="Shape 775"/>
              <p:cNvSpPr>
                <a:spLocks noChangeArrowheads="1"/>
              </p:cNvSpPr>
              <p:nvPr/>
            </p:nvSpPr>
            <p:spPr bwMode="auto">
              <a:xfrm>
                <a:off x="4000" y="2152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1" name="Shape 776"/>
              <p:cNvSpPr>
                <a:spLocks noChangeArrowheads="1"/>
              </p:cNvSpPr>
              <p:nvPr/>
            </p:nvSpPr>
            <p:spPr bwMode="auto">
              <a:xfrm>
                <a:off x="4000" y="2152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2" name="Shape 777"/>
              <p:cNvSpPr>
                <a:spLocks noChangeArrowheads="1"/>
              </p:cNvSpPr>
              <p:nvPr/>
            </p:nvSpPr>
            <p:spPr bwMode="auto">
              <a:xfrm>
                <a:off x="4000" y="2152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3" name="Shape 778"/>
              <p:cNvSpPr>
                <a:spLocks noChangeArrowheads="1"/>
              </p:cNvSpPr>
              <p:nvPr/>
            </p:nvSpPr>
            <p:spPr bwMode="auto">
              <a:xfrm>
                <a:off x="4002" y="2152"/>
                <a:ext cx="0" cy="14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4" name="Shape 779"/>
              <p:cNvSpPr>
                <a:spLocks noChangeArrowheads="1"/>
              </p:cNvSpPr>
              <p:nvPr/>
            </p:nvSpPr>
            <p:spPr bwMode="auto">
              <a:xfrm>
                <a:off x="4002" y="2152"/>
                <a:ext cx="0" cy="14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5" name="Shape 780"/>
              <p:cNvSpPr>
                <a:spLocks noChangeArrowheads="1"/>
              </p:cNvSpPr>
              <p:nvPr/>
            </p:nvSpPr>
            <p:spPr bwMode="auto">
              <a:xfrm>
                <a:off x="4002" y="2152"/>
                <a:ext cx="0" cy="14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6" name="Shape 781"/>
              <p:cNvSpPr>
                <a:spLocks noChangeArrowheads="1"/>
              </p:cNvSpPr>
              <p:nvPr/>
            </p:nvSpPr>
            <p:spPr bwMode="auto">
              <a:xfrm>
                <a:off x="4004" y="2152"/>
                <a:ext cx="0" cy="14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7" name="Shape 782"/>
              <p:cNvSpPr>
                <a:spLocks noChangeArrowheads="1"/>
              </p:cNvSpPr>
              <p:nvPr/>
            </p:nvSpPr>
            <p:spPr bwMode="auto">
              <a:xfrm>
                <a:off x="4004" y="2152"/>
                <a:ext cx="0" cy="14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8" name="Shape 783"/>
              <p:cNvSpPr>
                <a:spLocks noChangeArrowheads="1"/>
              </p:cNvSpPr>
              <p:nvPr/>
            </p:nvSpPr>
            <p:spPr bwMode="auto">
              <a:xfrm>
                <a:off x="4004" y="2152"/>
                <a:ext cx="0" cy="13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29" name="Shape 784"/>
              <p:cNvSpPr>
                <a:spLocks noChangeArrowheads="1"/>
              </p:cNvSpPr>
              <p:nvPr/>
            </p:nvSpPr>
            <p:spPr bwMode="auto">
              <a:xfrm>
                <a:off x="4004" y="2152"/>
                <a:ext cx="0" cy="138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0" name="Shape 785"/>
              <p:cNvSpPr>
                <a:spLocks noChangeArrowheads="1"/>
              </p:cNvSpPr>
              <p:nvPr/>
            </p:nvSpPr>
            <p:spPr bwMode="auto">
              <a:xfrm>
                <a:off x="4006" y="2152"/>
                <a:ext cx="0" cy="138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1" name="Shape 786"/>
              <p:cNvSpPr>
                <a:spLocks noChangeArrowheads="1"/>
              </p:cNvSpPr>
              <p:nvPr/>
            </p:nvSpPr>
            <p:spPr bwMode="auto">
              <a:xfrm>
                <a:off x="4006" y="2153"/>
                <a:ext cx="0" cy="136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2" name="Shape 787"/>
              <p:cNvSpPr>
                <a:spLocks noChangeArrowheads="1"/>
              </p:cNvSpPr>
              <p:nvPr/>
            </p:nvSpPr>
            <p:spPr bwMode="auto">
              <a:xfrm>
                <a:off x="4006" y="2154"/>
                <a:ext cx="0" cy="13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3" name="Shape 788"/>
              <p:cNvSpPr>
                <a:spLocks noChangeArrowheads="1"/>
              </p:cNvSpPr>
              <p:nvPr/>
            </p:nvSpPr>
            <p:spPr bwMode="auto">
              <a:xfrm>
                <a:off x="4006" y="2154"/>
                <a:ext cx="0" cy="13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4" name="Shape 789"/>
              <p:cNvSpPr>
                <a:spLocks noChangeArrowheads="1"/>
              </p:cNvSpPr>
              <p:nvPr/>
            </p:nvSpPr>
            <p:spPr bwMode="auto">
              <a:xfrm>
                <a:off x="4008" y="2154"/>
                <a:ext cx="0" cy="13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5" name="Shape 790"/>
              <p:cNvSpPr>
                <a:spLocks noChangeArrowheads="1"/>
              </p:cNvSpPr>
              <p:nvPr/>
            </p:nvSpPr>
            <p:spPr bwMode="auto">
              <a:xfrm>
                <a:off x="4008" y="2155"/>
                <a:ext cx="0" cy="12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6" name="Shape 791"/>
              <p:cNvSpPr>
                <a:spLocks noChangeArrowheads="1"/>
              </p:cNvSpPr>
              <p:nvPr/>
            </p:nvSpPr>
            <p:spPr bwMode="auto">
              <a:xfrm>
                <a:off x="4009" y="2155"/>
                <a:ext cx="0" cy="12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7" name="Shape 792"/>
              <p:cNvSpPr>
                <a:spLocks noChangeArrowheads="1"/>
              </p:cNvSpPr>
              <p:nvPr/>
            </p:nvSpPr>
            <p:spPr bwMode="auto">
              <a:xfrm>
                <a:off x="4009" y="2156"/>
                <a:ext cx="0" cy="12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8" name="Shape 793"/>
              <p:cNvSpPr>
                <a:spLocks noChangeArrowheads="1"/>
              </p:cNvSpPr>
              <p:nvPr/>
            </p:nvSpPr>
            <p:spPr bwMode="auto">
              <a:xfrm>
                <a:off x="4009" y="2156"/>
                <a:ext cx="0" cy="12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39" name="Shape 794"/>
              <p:cNvSpPr>
                <a:spLocks noChangeArrowheads="1"/>
              </p:cNvSpPr>
              <p:nvPr/>
            </p:nvSpPr>
            <p:spPr bwMode="auto">
              <a:xfrm>
                <a:off x="4009" y="2157"/>
                <a:ext cx="0" cy="12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0" name="Shape 795"/>
              <p:cNvSpPr>
                <a:spLocks noChangeArrowheads="1"/>
              </p:cNvSpPr>
              <p:nvPr/>
            </p:nvSpPr>
            <p:spPr bwMode="auto">
              <a:xfrm>
                <a:off x="4011" y="2157"/>
                <a:ext cx="0" cy="12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1" name="Shape 796"/>
              <p:cNvSpPr>
                <a:spLocks noChangeArrowheads="1"/>
              </p:cNvSpPr>
              <p:nvPr/>
            </p:nvSpPr>
            <p:spPr bwMode="auto">
              <a:xfrm>
                <a:off x="4011" y="2159"/>
                <a:ext cx="0" cy="11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2" name="Shape 797"/>
              <p:cNvSpPr>
                <a:spLocks noChangeArrowheads="1"/>
              </p:cNvSpPr>
              <p:nvPr/>
            </p:nvSpPr>
            <p:spPr bwMode="auto">
              <a:xfrm>
                <a:off x="4011" y="2159"/>
                <a:ext cx="0" cy="11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3" name="Shape 798"/>
              <p:cNvSpPr>
                <a:spLocks noChangeArrowheads="1"/>
              </p:cNvSpPr>
              <p:nvPr/>
            </p:nvSpPr>
            <p:spPr bwMode="auto">
              <a:xfrm>
                <a:off x="4011" y="2160"/>
                <a:ext cx="0" cy="11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4" name="Shape 799"/>
              <p:cNvSpPr>
                <a:spLocks noChangeArrowheads="1"/>
              </p:cNvSpPr>
              <p:nvPr/>
            </p:nvSpPr>
            <p:spPr bwMode="auto">
              <a:xfrm>
                <a:off x="4013" y="2160"/>
                <a:ext cx="0" cy="116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5" name="Shape 800"/>
              <p:cNvSpPr>
                <a:spLocks noChangeArrowheads="1"/>
              </p:cNvSpPr>
              <p:nvPr/>
            </p:nvSpPr>
            <p:spPr bwMode="auto">
              <a:xfrm>
                <a:off x="4013" y="2161"/>
                <a:ext cx="0" cy="11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6" name="Shape 801"/>
              <p:cNvSpPr>
                <a:spLocks noChangeArrowheads="1"/>
              </p:cNvSpPr>
              <p:nvPr/>
            </p:nvSpPr>
            <p:spPr bwMode="auto">
              <a:xfrm>
                <a:off x="4013" y="2161"/>
                <a:ext cx="0" cy="11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7" name="Shape 802"/>
              <p:cNvSpPr>
                <a:spLocks noChangeArrowheads="1"/>
              </p:cNvSpPr>
              <p:nvPr/>
            </p:nvSpPr>
            <p:spPr bwMode="auto">
              <a:xfrm>
                <a:off x="4013" y="2162"/>
                <a:ext cx="0" cy="11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8" name="Shape 803"/>
              <p:cNvSpPr>
                <a:spLocks noChangeArrowheads="1"/>
              </p:cNvSpPr>
              <p:nvPr/>
            </p:nvSpPr>
            <p:spPr bwMode="auto">
              <a:xfrm>
                <a:off x="4015" y="2162"/>
                <a:ext cx="0" cy="11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49" name="Shape 804"/>
              <p:cNvSpPr>
                <a:spLocks noChangeArrowheads="1"/>
              </p:cNvSpPr>
              <p:nvPr/>
            </p:nvSpPr>
            <p:spPr bwMode="auto">
              <a:xfrm>
                <a:off x="4015" y="2162"/>
                <a:ext cx="0" cy="10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0" name="Shape 805"/>
              <p:cNvSpPr>
                <a:spLocks noChangeArrowheads="1"/>
              </p:cNvSpPr>
              <p:nvPr/>
            </p:nvSpPr>
            <p:spPr bwMode="auto">
              <a:xfrm>
                <a:off x="4015" y="2163"/>
                <a:ext cx="0" cy="10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1" name="Shape 806"/>
              <p:cNvSpPr>
                <a:spLocks noChangeArrowheads="1"/>
              </p:cNvSpPr>
              <p:nvPr/>
            </p:nvSpPr>
            <p:spPr bwMode="auto">
              <a:xfrm>
                <a:off x="4016" y="2163"/>
                <a:ext cx="0" cy="106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2" name="Shape 807"/>
              <p:cNvSpPr>
                <a:spLocks noChangeArrowheads="1"/>
              </p:cNvSpPr>
              <p:nvPr/>
            </p:nvSpPr>
            <p:spPr bwMode="auto">
              <a:xfrm>
                <a:off x="4016" y="2164"/>
                <a:ext cx="0" cy="104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3" name="Shape 808"/>
              <p:cNvSpPr>
                <a:spLocks noChangeArrowheads="1"/>
              </p:cNvSpPr>
              <p:nvPr/>
            </p:nvSpPr>
            <p:spPr bwMode="auto">
              <a:xfrm>
                <a:off x="4018" y="2164"/>
                <a:ext cx="0" cy="10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4" name="Shape 809"/>
              <p:cNvSpPr>
                <a:spLocks noChangeArrowheads="1"/>
              </p:cNvSpPr>
              <p:nvPr/>
            </p:nvSpPr>
            <p:spPr bwMode="auto">
              <a:xfrm>
                <a:off x="4018" y="2165"/>
                <a:ext cx="0" cy="10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5" name="Shape 810"/>
              <p:cNvSpPr>
                <a:spLocks noChangeArrowheads="1"/>
              </p:cNvSpPr>
              <p:nvPr/>
            </p:nvSpPr>
            <p:spPr bwMode="auto">
              <a:xfrm>
                <a:off x="4018" y="2167"/>
                <a:ext cx="0" cy="10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6" name="Shape 811"/>
              <p:cNvSpPr>
                <a:spLocks noChangeArrowheads="1"/>
              </p:cNvSpPr>
              <p:nvPr/>
            </p:nvSpPr>
            <p:spPr bwMode="auto">
              <a:xfrm>
                <a:off x="4018" y="2167"/>
                <a:ext cx="0" cy="9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7" name="Shape 812"/>
              <p:cNvSpPr>
                <a:spLocks noChangeArrowheads="1"/>
              </p:cNvSpPr>
              <p:nvPr/>
            </p:nvSpPr>
            <p:spPr bwMode="auto">
              <a:xfrm>
                <a:off x="4020" y="2168"/>
                <a:ext cx="0" cy="9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8" name="Shape 813"/>
              <p:cNvSpPr>
                <a:spLocks noChangeArrowheads="1"/>
              </p:cNvSpPr>
              <p:nvPr/>
            </p:nvSpPr>
            <p:spPr bwMode="auto">
              <a:xfrm>
                <a:off x="4020" y="2168"/>
                <a:ext cx="0" cy="9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59" name="Shape 814"/>
              <p:cNvSpPr>
                <a:spLocks noChangeArrowheads="1"/>
              </p:cNvSpPr>
              <p:nvPr/>
            </p:nvSpPr>
            <p:spPr bwMode="auto">
              <a:xfrm>
                <a:off x="4020" y="2169"/>
                <a:ext cx="0" cy="9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60" name="Shape 815"/>
              <p:cNvSpPr>
                <a:spLocks noChangeArrowheads="1"/>
              </p:cNvSpPr>
              <p:nvPr/>
            </p:nvSpPr>
            <p:spPr bwMode="auto">
              <a:xfrm>
                <a:off x="4020" y="2169"/>
                <a:ext cx="0" cy="9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61" name="Shape 816"/>
              <p:cNvSpPr>
                <a:spLocks noChangeArrowheads="1"/>
              </p:cNvSpPr>
              <p:nvPr/>
            </p:nvSpPr>
            <p:spPr bwMode="auto">
              <a:xfrm>
                <a:off x="4022" y="2170"/>
                <a:ext cx="0" cy="9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62" name="Shape 817"/>
              <p:cNvSpPr>
                <a:spLocks noChangeArrowheads="1"/>
              </p:cNvSpPr>
              <p:nvPr/>
            </p:nvSpPr>
            <p:spPr bwMode="auto">
              <a:xfrm>
                <a:off x="4022" y="2170"/>
                <a:ext cx="0" cy="8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63" name="Shape 818"/>
              <p:cNvSpPr>
                <a:spLocks noChangeArrowheads="1"/>
              </p:cNvSpPr>
              <p:nvPr/>
            </p:nvSpPr>
            <p:spPr bwMode="auto">
              <a:xfrm>
                <a:off x="4022" y="2170"/>
                <a:ext cx="0" cy="8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64" name="Shape 819"/>
              <p:cNvSpPr>
                <a:spLocks noChangeArrowheads="1"/>
              </p:cNvSpPr>
              <p:nvPr/>
            </p:nvSpPr>
            <p:spPr bwMode="auto">
              <a:xfrm>
                <a:off x="4022" y="2170"/>
                <a:ext cx="0" cy="8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65" name="Shape 820"/>
              <p:cNvSpPr>
                <a:spLocks noChangeArrowheads="1"/>
              </p:cNvSpPr>
              <p:nvPr/>
            </p:nvSpPr>
            <p:spPr bwMode="auto">
              <a:xfrm>
                <a:off x="4024" y="2171"/>
                <a:ext cx="0" cy="8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66" name="Shape 821"/>
              <p:cNvSpPr>
                <a:spLocks/>
              </p:cNvSpPr>
              <p:nvPr/>
            </p:nvSpPr>
            <p:spPr bwMode="auto">
              <a:xfrm>
                <a:off x="3845" y="2150"/>
                <a:ext cx="181" cy="229"/>
              </a:xfrm>
              <a:custGeom>
                <a:avLst/>
                <a:gdLst>
                  <a:gd name="T0" fmla="*/ 0 w 363"/>
                  <a:gd name="T1" fmla="*/ 0 h 460"/>
                  <a:gd name="T2" fmla="*/ 363 w 363"/>
                  <a:gd name="T3" fmla="*/ 460 h 460"/>
                </a:gdLst>
                <a:ahLst/>
                <a:cxnLst>
                  <a:cxn ang="0">
                    <a:pos x="6" y="45"/>
                  </a:cxn>
                  <a:cxn ang="0">
                    <a:pos x="7" y="45"/>
                  </a:cxn>
                  <a:cxn ang="0">
                    <a:pos x="8" y="43"/>
                  </a:cxn>
                  <a:cxn ang="0">
                    <a:pos x="9" y="43"/>
                  </a:cxn>
                  <a:cxn ang="0">
                    <a:pos x="46" y="8"/>
                  </a:cxn>
                  <a:cxn ang="0">
                    <a:pos x="319" y="8"/>
                  </a:cxn>
                  <a:cxn ang="0">
                    <a:pos x="355" y="45"/>
                  </a:cxn>
                  <a:cxn ang="0">
                    <a:pos x="355" y="209"/>
                  </a:cxn>
                  <a:cxn ang="0">
                    <a:pos x="217" y="451"/>
                  </a:cxn>
                  <a:cxn ang="0">
                    <a:pos x="142" y="451"/>
                  </a:cxn>
                  <a:cxn ang="0">
                    <a:pos x="8" y="210"/>
                  </a:cxn>
                  <a:cxn ang="0">
                    <a:pos x="6" y="42"/>
                  </a:cxn>
                  <a:cxn ang="0">
                    <a:pos x="6" y="45"/>
                  </a:cxn>
                  <a:cxn ang="0">
                    <a:pos x="5" y="37"/>
                  </a:cxn>
                  <a:cxn ang="0">
                    <a:pos x="4" y="36"/>
                  </a:cxn>
                  <a:cxn ang="0">
                    <a:pos x="3" y="36"/>
                  </a:cxn>
                  <a:cxn ang="0">
                    <a:pos x="2" y="37"/>
                  </a:cxn>
                  <a:cxn ang="0">
                    <a:pos x="1" y="37"/>
                  </a:cxn>
                  <a:cxn ang="0">
                    <a:pos x="1" y="38"/>
                  </a:cxn>
                  <a:cxn ang="0">
                    <a:pos x="0" y="39"/>
                  </a:cxn>
                  <a:cxn ang="0">
                    <a:pos x="0" y="212"/>
                  </a:cxn>
                  <a:cxn ang="0">
                    <a:pos x="1" y="213"/>
                  </a:cxn>
                  <a:cxn ang="0">
                    <a:pos x="137" y="457"/>
                  </a:cxn>
                  <a:cxn ang="0">
                    <a:pos x="137" y="458"/>
                  </a:cxn>
                  <a:cxn ang="0">
                    <a:pos x="138" y="458"/>
                  </a:cxn>
                  <a:cxn ang="0">
                    <a:pos x="139" y="460"/>
                  </a:cxn>
                  <a:cxn ang="0">
                    <a:pos x="220" y="460"/>
                  </a:cxn>
                  <a:cxn ang="0">
                    <a:pos x="221" y="458"/>
                  </a:cxn>
                  <a:cxn ang="0">
                    <a:pos x="222" y="458"/>
                  </a:cxn>
                  <a:cxn ang="0">
                    <a:pos x="222" y="457"/>
                  </a:cxn>
                  <a:cxn ang="0">
                    <a:pos x="362" y="212"/>
                  </a:cxn>
                  <a:cxn ang="0">
                    <a:pos x="363" y="211"/>
                  </a:cxn>
                  <a:cxn ang="0">
                    <a:pos x="363" y="41"/>
                  </a:cxn>
                  <a:cxn ang="0">
                    <a:pos x="362" y="40"/>
                  </a:cxn>
                  <a:cxn ang="0">
                    <a:pos x="362" y="39"/>
                  </a:cxn>
                  <a:cxn ang="0">
                    <a:pos x="324" y="1"/>
                  </a:cxn>
                  <a:cxn ang="0">
                    <a:pos x="323" y="1"/>
                  </a:cxn>
                  <a:cxn ang="0">
                    <a:pos x="322" y="0"/>
                  </a:cxn>
                  <a:cxn ang="0">
                    <a:pos x="43" y="0"/>
                  </a:cxn>
                  <a:cxn ang="0">
                    <a:pos x="42" y="1"/>
                  </a:cxn>
                  <a:cxn ang="0">
                    <a:pos x="41" y="1"/>
                  </a:cxn>
                  <a:cxn ang="0">
                    <a:pos x="5" y="37"/>
                  </a:cxn>
                  <a:cxn ang="0">
                    <a:pos x="6" y="45"/>
                  </a:cxn>
                </a:cxnLst>
                <a:rect l="T0" t="T1" r="T2" b="T3"/>
                <a:pathLst>
                  <a:path w="363" h="460" extrusionOk="0">
                    <a:moveTo>
                      <a:pt x="6" y="45"/>
                    </a:moveTo>
                    <a:lnTo>
                      <a:pt x="7" y="45"/>
                    </a:lnTo>
                    <a:lnTo>
                      <a:pt x="8" y="43"/>
                    </a:lnTo>
                    <a:lnTo>
                      <a:pt x="9" y="43"/>
                    </a:lnTo>
                    <a:lnTo>
                      <a:pt x="46" y="8"/>
                    </a:lnTo>
                    <a:lnTo>
                      <a:pt x="319" y="8"/>
                    </a:lnTo>
                    <a:lnTo>
                      <a:pt x="355" y="45"/>
                    </a:lnTo>
                    <a:lnTo>
                      <a:pt x="355" y="209"/>
                    </a:lnTo>
                    <a:lnTo>
                      <a:pt x="217" y="451"/>
                    </a:lnTo>
                    <a:lnTo>
                      <a:pt x="142" y="451"/>
                    </a:lnTo>
                    <a:lnTo>
                      <a:pt x="8" y="210"/>
                    </a:lnTo>
                    <a:lnTo>
                      <a:pt x="6" y="42"/>
                    </a:lnTo>
                    <a:lnTo>
                      <a:pt x="6" y="45"/>
                    </a:lnTo>
                    <a:lnTo>
                      <a:pt x="5" y="37"/>
                    </a:lnTo>
                    <a:lnTo>
                      <a:pt x="4" y="36"/>
                    </a:lnTo>
                    <a:lnTo>
                      <a:pt x="3" y="36"/>
                    </a:lnTo>
                    <a:lnTo>
                      <a:pt x="2" y="37"/>
                    </a:lnTo>
                    <a:lnTo>
                      <a:pt x="1" y="37"/>
                    </a:lnTo>
                    <a:lnTo>
                      <a:pt x="1" y="38"/>
                    </a:lnTo>
                    <a:lnTo>
                      <a:pt x="0" y="39"/>
                    </a:lnTo>
                    <a:lnTo>
                      <a:pt x="0" y="212"/>
                    </a:lnTo>
                    <a:lnTo>
                      <a:pt x="1" y="213"/>
                    </a:lnTo>
                    <a:lnTo>
                      <a:pt x="137" y="457"/>
                    </a:lnTo>
                    <a:lnTo>
                      <a:pt x="137" y="458"/>
                    </a:lnTo>
                    <a:lnTo>
                      <a:pt x="138" y="458"/>
                    </a:lnTo>
                    <a:lnTo>
                      <a:pt x="139" y="460"/>
                    </a:lnTo>
                    <a:lnTo>
                      <a:pt x="220" y="460"/>
                    </a:lnTo>
                    <a:lnTo>
                      <a:pt x="221" y="458"/>
                    </a:lnTo>
                    <a:lnTo>
                      <a:pt x="222" y="458"/>
                    </a:lnTo>
                    <a:lnTo>
                      <a:pt x="222" y="457"/>
                    </a:lnTo>
                    <a:lnTo>
                      <a:pt x="362" y="212"/>
                    </a:lnTo>
                    <a:lnTo>
                      <a:pt x="363" y="211"/>
                    </a:lnTo>
                    <a:lnTo>
                      <a:pt x="363" y="41"/>
                    </a:lnTo>
                    <a:lnTo>
                      <a:pt x="362" y="40"/>
                    </a:lnTo>
                    <a:lnTo>
                      <a:pt x="362" y="39"/>
                    </a:lnTo>
                    <a:lnTo>
                      <a:pt x="324" y="1"/>
                    </a:lnTo>
                    <a:lnTo>
                      <a:pt x="323" y="1"/>
                    </a:lnTo>
                    <a:lnTo>
                      <a:pt x="322" y="0"/>
                    </a:lnTo>
                    <a:lnTo>
                      <a:pt x="43" y="0"/>
                    </a:lnTo>
                    <a:lnTo>
                      <a:pt x="42" y="1"/>
                    </a:lnTo>
                    <a:lnTo>
                      <a:pt x="41" y="1"/>
                    </a:lnTo>
                    <a:lnTo>
                      <a:pt x="5" y="37"/>
                    </a:lnTo>
                    <a:lnTo>
                      <a:pt x="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67" name="Shape 822"/>
              <p:cNvSpPr>
                <a:spLocks noChangeArrowheads="1"/>
              </p:cNvSpPr>
              <p:nvPr/>
            </p:nvSpPr>
            <p:spPr bwMode="auto">
              <a:xfrm>
                <a:off x="3931" y="2171"/>
                <a:ext cx="106" cy="66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68" name="Shape 823"/>
              <p:cNvSpPr>
                <a:spLocks/>
              </p:cNvSpPr>
              <p:nvPr/>
            </p:nvSpPr>
            <p:spPr bwMode="auto">
              <a:xfrm>
                <a:off x="3929" y="2170"/>
                <a:ext cx="109" cy="69"/>
              </a:xfrm>
              <a:custGeom>
                <a:avLst/>
                <a:gdLst>
                  <a:gd name="T0" fmla="*/ 0 w 220"/>
                  <a:gd name="T1" fmla="*/ 0 h 140"/>
                  <a:gd name="T2" fmla="*/ 220 w 220"/>
                  <a:gd name="T3" fmla="*/ 140 h 140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7"/>
                  </a:cxn>
                  <a:cxn ang="0">
                    <a:pos x="1" y="138"/>
                  </a:cxn>
                  <a:cxn ang="0">
                    <a:pos x="1" y="139"/>
                  </a:cxn>
                  <a:cxn ang="0">
                    <a:pos x="2" y="139"/>
                  </a:cxn>
                  <a:cxn ang="0">
                    <a:pos x="3" y="140"/>
                  </a:cxn>
                  <a:cxn ang="0">
                    <a:pos x="217" y="140"/>
                  </a:cxn>
                  <a:cxn ang="0">
                    <a:pos x="218" y="139"/>
                  </a:cxn>
                  <a:cxn ang="0">
                    <a:pos x="219" y="139"/>
                  </a:cxn>
                  <a:cxn ang="0">
                    <a:pos x="219" y="138"/>
                  </a:cxn>
                  <a:cxn ang="0">
                    <a:pos x="220" y="137"/>
                  </a:cxn>
                  <a:cxn ang="0">
                    <a:pos x="220" y="3"/>
                  </a:cxn>
                  <a:cxn ang="0">
                    <a:pos x="219" y="2"/>
                  </a:cxn>
                  <a:cxn ang="0">
                    <a:pos x="219" y="1"/>
                  </a:cxn>
                  <a:cxn ang="0">
                    <a:pos x="218" y="1"/>
                  </a:cxn>
                  <a:cxn ang="0">
                    <a:pos x="217" y="0"/>
                  </a:cxn>
                  <a:cxn ang="0">
                    <a:pos x="216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212" y="9"/>
                  </a:cxn>
                  <a:cxn ang="0">
                    <a:pos x="212" y="132"/>
                  </a:cxn>
                  <a:cxn ang="0">
                    <a:pos x="8" y="132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220" h="140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7"/>
                    </a:lnTo>
                    <a:lnTo>
                      <a:pt x="1" y="138"/>
                    </a:lnTo>
                    <a:lnTo>
                      <a:pt x="1" y="139"/>
                    </a:lnTo>
                    <a:lnTo>
                      <a:pt x="2" y="139"/>
                    </a:lnTo>
                    <a:lnTo>
                      <a:pt x="3" y="140"/>
                    </a:lnTo>
                    <a:lnTo>
                      <a:pt x="217" y="140"/>
                    </a:lnTo>
                    <a:lnTo>
                      <a:pt x="218" y="139"/>
                    </a:lnTo>
                    <a:lnTo>
                      <a:pt x="219" y="139"/>
                    </a:lnTo>
                    <a:lnTo>
                      <a:pt x="219" y="138"/>
                    </a:lnTo>
                    <a:lnTo>
                      <a:pt x="220" y="137"/>
                    </a:lnTo>
                    <a:lnTo>
                      <a:pt x="220" y="3"/>
                    </a:lnTo>
                    <a:lnTo>
                      <a:pt x="219" y="2"/>
                    </a:lnTo>
                    <a:lnTo>
                      <a:pt x="219" y="1"/>
                    </a:lnTo>
                    <a:lnTo>
                      <a:pt x="218" y="1"/>
                    </a:lnTo>
                    <a:lnTo>
                      <a:pt x="217" y="0"/>
                    </a:lnTo>
                    <a:lnTo>
                      <a:pt x="216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212" y="9"/>
                    </a:lnTo>
                    <a:lnTo>
                      <a:pt x="212" y="132"/>
                    </a:lnTo>
                    <a:lnTo>
                      <a:pt x="8" y="132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69" name="Shape 824"/>
              <p:cNvSpPr>
                <a:spLocks/>
              </p:cNvSpPr>
              <p:nvPr/>
            </p:nvSpPr>
            <p:spPr bwMode="auto">
              <a:xfrm>
                <a:off x="3843" y="2150"/>
                <a:ext cx="181" cy="22"/>
              </a:xfrm>
              <a:custGeom>
                <a:avLst/>
                <a:gdLst>
                  <a:gd name="T0" fmla="*/ 0 w 364"/>
                  <a:gd name="T1" fmla="*/ 0 h 46"/>
                  <a:gd name="T2" fmla="*/ 364 w 364"/>
                  <a:gd name="T3" fmla="*/ 46 h 46"/>
                </a:gdLst>
                <a:ahLst/>
                <a:cxnLst>
                  <a:cxn ang="0">
                    <a:pos x="360" y="46"/>
                  </a:cxn>
                  <a:cxn ang="0">
                    <a:pos x="361" y="46"/>
                  </a:cxn>
                  <a:cxn ang="0">
                    <a:pos x="362" y="45"/>
                  </a:cxn>
                  <a:cxn ang="0">
                    <a:pos x="363" y="45"/>
                  </a:cxn>
                  <a:cxn ang="0">
                    <a:pos x="363" y="43"/>
                  </a:cxn>
                  <a:cxn ang="0">
                    <a:pos x="364" y="42"/>
                  </a:cxn>
                  <a:cxn ang="0">
                    <a:pos x="364" y="40"/>
                  </a:cxn>
                  <a:cxn ang="0">
                    <a:pos x="363" y="39"/>
                  </a:cxn>
                  <a:cxn ang="0">
                    <a:pos x="363" y="38"/>
                  </a:cxn>
                  <a:cxn ang="0">
                    <a:pos x="325" y="1"/>
                  </a:cxn>
                  <a:cxn ang="0">
                    <a:pos x="324" y="1"/>
                  </a:cxn>
                  <a:cxn ang="0">
                    <a:pos x="323" y="0"/>
                  </a:cxn>
                  <a:cxn ang="0">
                    <a:pos x="41" y="0"/>
                  </a:cxn>
                  <a:cxn ang="0">
                    <a:pos x="40" y="1"/>
                  </a:cxn>
                  <a:cxn ang="0">
                    <a:pos x="39" y="1"/>
                  </a:cxn>
                  <a:cxn ang="0">
                    <a:pos x="1" y="38"/>
                  </a:cxn>
                  <a:cxn ang="0">
                    <a:pos x="1" y="39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5"/>
                  </a:cxn>
                  <a:cxn ang="0">
                    <a:pos x="2" y="45"/>
                  </a:cxn>
                  <a:cxn ang="0">
                    <a:pos x="3" y="46"/>
                  </a:cxn>
                  <a:cxn ang="0">
                    <a:pos x="4" y="46"/>
                  </a:cxn>
                  <a:cxn ang="0">
                    <a:pos x="360" y="46"/>
                  </a:cxn>
                  <a:cxn ang="0">
                    <a:pos x="349" y="37"/>
                  </a:cxn>
                  <a:cxn ang="0">
                    <a:pos x="15" y="37"/>
                  </a:cxn>
                  <a:cxn ang="0">
                    <a:pos x="44" y="8"/>
                  </a:cxn>
                  <a:cxn ang="0">
                    <a:pos x="320" y="8"/>
                  </a:cxn>
                  <a:cxn ang="0">
                    <a:pos x="349" y="37"/>
                  </a:cxn>
                  <a:cxn ang="0">
                    <a:pos x="360" y="46"/>
                  </a:cxn>
                </a:cxnLst>
                <a:rect l="T0" t="T1" r="T2" b="T3"/>
                <a:pathLst>
                  <a:path w="364" h="46" extrusionOk="0">
                    <a:moveTo>
                      <a:pt x="360" y="46"/>
                    </a:moveTo>
                    <a:lnTo>
                      <a:pt x="361" y="46"/>
                    </a:lnTo>
                    <a:lnTo>
                      <a:pt x="362" y="45"/>
                    </a:lnTo>
                    <a:lnTo>
                      <a:pt x="363" y="45"/>
                    </a:lnTo>
                    <a:lnTo>
                      <a:pt x="363" y="43"/>
                    </a:lnTo>
                    <a:lnTo>
                      <a:pt x="364" y="42"/>
                    </a:lnTo>
                    <a:lnTo>
                      <a:pt x="364" y="40"/>
                    </a:lnTo>
                    <a:lnTo>
                      <a:pt x="363" y="39"/>
                    </a:lnTo>
                    <a:lnTo>
                      <a:pt x="363" y="38"/>
                    </a:lnTo>
                    <a:lnTo>
                      <a:pt x="325" y="1"/>
                    </a:lnTo>
                    <a:lnTo>
                      <a:pt x="324" y="1"/>
                    </a:lnTo>
                    <a:lnTo>
                      <a:pt x="323" y="0"/>
                    </a:lnTo>
                    <a:lnTo>
                      <a:pt x="41" y="0"/>
                    </a:lnTo>
                    <a:lnTo>
                      <a:pt x="40" y="1"/>
                    </a:lnTo>
                    <a:lnTo>
                      <a:pt x="39" y="1"/>
                    </a:lnTo>
                    <a:lnTo>
                      <a:pt x="1" y="38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5"/>
                    </a:lnTo>
                    <a:lnTo>
                      <a:pt x="2" y="45"/>
                    </a:lnTo>
                    <a:lnTo>
                      <a:pt x="3" y="46"/>
                    </a:lnTo>
                    <a:lnTo>
                      <a:pt x="4" y="46"/>
                    </a:lnTo>
                    <a:lnTo>
                      <a:pt x="360" y="46"/>
                    </a:lnTo>
                    <a:lnTo>
                      <a:pt x="349" y="37"/>
                    </a:lnTo>
                    <a:lnTo>
                      <a:pt x="15" y="37"/>
                    </a:lnTo>
                    <a:lnTo>
                      <a:pt x="44" y="8"/>
                    </a:lnTo>
                    <a:lnTo>
                      <a:pt x="320" y="8"/>
                    </a:lnTo>
                    <a:lnTo>
                      <a:pt x="349" y="37"/>
                    </a:lnTo>
                    <a:lnTo>
                      <a:pt x="36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70" name="Shape 825"/>
              <p:cNvSpPr>
                <a:spLocks/>
              </p:cNvSpPr>
              <p:nvPr/>
            </p:nvSpPr>
            <p:spPr bwMode="auto">
              <a:xfrm>
                <a:off x="3995" y="2169"/>
                <a:ext cx="45" cy="70"/>
              </a:xfrm>
              <a:custGeom>
                <a:avLst/>
                <a:gdLst>
                  <a:gd name="T0" fmla="*/ 0 w 92"/>
                  <a:gd name="T1" fmla="*/ 0 h 142"/>
                  <a:gd name="T2" fmla="*/ 92 w 92"/>
                  <a:gd name="T3" fmla="*/ 142 h 142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3" y="141"/>
                  </a:cxn>
                  <a:cxn ang="0">
                    <a:pos x="4" y="142"/>
                  </a:cxn>
                  <a:cxn ang="0">
                    <a:pos x="89" y="142"/>
                  </a:cxn>
                  <a:cxn ang="0">
                    <a:pos x="90" y="141"/>
                  </a:cxn>
                  <a:cxn ang="0">
                    <a:pos x="91" y="141"/>
                  </a:cxn>
                  <a:cxn ang="0">
                    <a:pos x="91" y="140"/>
                  </a:cxn>
                  <a:cxn ang="0">
                    <a:pos x="92" y="139"/>
                  </a:cxn>
                  <a:cxn ang="0">
                    <a:pos x="92" y="3"/>
                  </a:cxn>
                  <a:cxn ang="0">
                    <a:pos x="91" y="2"/>
                  </a:cxn>
                  <a:cxn ang="0">
                    <a:pos x="91" y="1"/>
                  </a:cxn>
                  <a:cxn ang="0">
                    <a:pos x="90" y="1"/>
                  </a:cxn>
                  <a:cxn ang="0">
                    <a:pos x="89" y="0"/>
                  </a:cxn>
                  <a:cxn ang="0">
                    <a:pos x="88" y="0"/>
                  </a:cxn>
                  <a:cxn ang="0">
                    <a:pos x="5" y="0"/>
                  </a:cxn>
                  <a:cxn ang="0">
                    <a:pos x="9" y="9"/>
                  </a:cxn>
                  <a:cxn ang="0">
                    <a:pos x="84" y="9"/>
                  </a:cxn>
                  <a:cxn ang="0">
                    <a:pos x="84" y="134"/>
                  </a:cxn>
                  <a:cxn ang="0">
                    <a:pos x="9" y="134"/>
                  </a:cxn>
                  <a:cxn ang="0">
                    <a:pos x="9" y="9"/>
                  </a:cxn>
                  <a:cxn ang="0">
                    <a:pos x="5" y="0"/>
                  </a:cxn>
                </a:cxnLst>
                <a:rect l="T0" t="T1" r="T2" b="T3"/>
                <a:pathLst>
                  <a:path w="92" h="142" extrusionOk="0">
                    <a:moveTo>
                      <a:pt x="5" y="0"/>
                    </a:move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3" y="141"/>
                    </a:lnTo>
                    <a:lnTo>
                      <a:pt x="4" y="142"/>
                    </a:lnTo>
                    <a:lnTo>
                      <a:pt x="89" y="142"/>
                    </a:lnTo>
                    <a:lnTo>
                      <a:pt x="90" y="141"/>
                    </a:lnTo>
                    <a:lnTo>
                      <a:pt x="91" y="141"/>
                    </a:lnTo>
                    <a:lnTo>
                      <a:pt x="91" y="140"/>
                    </a:lnTo>
                    <a:lnTo>
                      <a:pt x="92" y="139"/>
                    </a:lnTo>
                    <a:lnTo>
                      <a:pt x="92" y="3"/>
                    </a:lnTo>
                    <a:lnTo>
                      <a:pt x="91" y="2"/>
                    </a:lnTo>
                    <a:lnTo>
                      <a:pt x="91" y="1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8" y="0"/>
                    </a:lnTo>
                    <a:lnTo>
                      <a:pt x="5" y="0"/>
                    </a:lnTo>
                    <a:lnTo>
                      <a:pt x="9" y="9"/>
                    </a:lnTo>
                    <a:lnTo>
                      <a:pt x="84" y="9"/>
                    </a:lnTo>
                    <a:lnTo>
                      <a:pt x="84" y="134"/>
                    </a:lnTo>
                    <a:lnTo>
                      <a:pt x="9" y="134"/>
                    </a:lnTo>
                    <a:lnTo>
                      <a:pt x="9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71" name="Shape 826"/>
              <p:cNvSpPr>
                <a:spLocks/>
              </p:cNvSpPr>
              <p:nvPr/>
            </p:nvSpPr>
            <p:spPr bwMode="auto">
              <a:xfrm>
                <a:off x="3931" y="2169"/>
                <a:ext cx="67" cy="70"/>
              </a:xfrm>
              <a:custGeom>
                <a:avLst/>
                <a:gdLst>
                  <a:gd name="T0" fmla="*/ 0 w 136"/>
                  <a:gd name="T1" fmla="*/ 0 h 142"/>
                  <a:gd name="T2" fmla="*/ 136 w 136"/>
                  <a:gd name="T3" fmla="*/ 142 h 142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2" y="141"/>
                  </a:cxn>
                  <a:cxn ang="0">
                    <a:pos x="3" y="142"/>
                  </a:cxn>
                  <a:cxn ang="0">
                    <a:pos x="133" y="142"/>
                  </a:cxn>
                  <a:cxn ang="0">
                    <a:pos x="134" y="141"/>
                  </a:cxn>
                  <a:cxn ang="0">
                    <a:pos x="135" y="141"/>
                  </a:cxn>
                  <a:cxn ang="0">
                    <a:pos x="135" y="140"/>
                  </a:cxn>
                  <a:cxn ang="0">
                    <a:pos x="136" y="139"/>
                  </a:cxn>
                  <a:cxn ang="0">
                    <a:pos x="136" y="3"/>
                  </a:cxn>
                  <a:cxn ang="0">
                    <a:pos x="135" y="2"/>
                  </a:cxn>
                  <a:cxn ang="0">
                    <a:pos x="135" y="1"/>
                  </a:cxn>
                  <a:cxn ang="0">
                    <a:pos x="134" y="1"/>
                  </a:cxn>
                  <a:cxn ang="0">
                    <a:pos x="133" y="0"/>
                  </a:cxn>
                  <a:cxn ang="0">
                    <a:pos x="132" y="0"/>
                  </a:cxn>
                  <a:cxn ang="0">
                    <a:pos x="4" y="0"/>
                  </a:cxn>
                  <a:cxn ang="0">
                    <a:pos x="9" y="9"/>
                  </a:cxn>
                  <a:cxn ang="0">
                    <a:pos x="127" y="9"/>
                  </a:cxn>
                  <a:cxn ang="0">
                    <a:pos x="127" y="134"/>
                  </a:cxn>
                  <a:cxn ang="0">
                    <a:pos x="9" y="134"/>
                  </a:cxn>
                  <a:cxn ang="0">
                    <a:pos x="9" y="9"/>
                  </a:cxn>
                  <a:cxn ang="0">
                    <a:pos x="4" y="0"/>
                  </a:cxn>
                </a:cxnLst>
                <a:rect l="T0" t="T1" r="T2" b="T3"/>
                <a:pathLst>
                  <a:path w="136" h="142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2" y="141"/>
                    </a:lnTo>
                    <a:lnTo>
                      <a:pt x="3" y="142"/>
                    </a:lnTo>
                    <a:lnTo>
                      <a:pt x="133" y="142"/>
                    </a:lnTo>
                    <a:lnTo>
                      <a:pt x="134" y="141"/>
                    </a:lnTo>
                    <a:lnTo>
                      <a:pt x="135" y="141"/>
                    </a:lnTo>
                    <a:lnTo>
                      <a:pt x="135" y="140"/>
                    </a:lnTo>
                    <a:lnTo>
                      <a:pt x="136" y="139"/>
                    </a:lnTo>
                    <a:lnTo>
                      <a:pt x="136" y="3"/>
                    </a:lnTo>
                    <a:lnTo>
                      <a:pt x="135" y="2"/>
                    </a:lnTo>
                    <a:lnTo>
                      <a:pt x="135" y="1"/>
                    </a:lnTo>
                    <a:lnTo>
                      <a:pt x="134" y="1"/>
                    </a:lnTo>
                    <a:lnTo>
                      <a:pt x="133" y="0"/>
                    </a:lnTo>
                    <a:lnTo>
                      <a:pt x="132" y="0"/>
                    </a:lnTo>
                    <a:lnTo>
                      <a:pt x="4" y="0"/>
                    </a:lnTo>
                    <a:lnTo>
                      <a:pt x="9" y="9"/>
                    </a:lnTo>
                    <a:lnTo>
                      <a:pt x="127" y="9"/>
                    </a:lnTo>
                    <a:lnTo>
                      <a:pt x="127" y="134"/>
                    </a:lnTo>
                    <a:lnTo>
                      <a:pt x="9" y="134"/>
                    </a:lnTo>
                    <a:lnTo>
                      <a:pt x="9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72" name="Shape 827"/>
              <p:cNvSpPr>
                <a:spLocks/>
              </p:cNvSpPr>
              <p:nvPr/>
            </p:nvSpPr>
            <p:spPr bwMode="auto">
              <a:xfrm>
                <a:off x="3995" y="2170"/>
                <a:ext cx="45" cy="69"/>
              </a:xfrm>
              <a:custGeom>
                <a:avLst/>
                <a:gdLst>
                  <a:gd name="T0" fmla="*/ 0 w 92"/>
                  <a:gd name="T1" fmla="*/ 0 h 139"/>
                  <a:gd name="T2" fmla="*/ 92 w 92"/>
                  <a:gd name="T3" fmla="*/ 139 h 139"/>
                </a:gdLst>
                <a:ahLst/>
                <a:cxnLst>
                  <a:cxn ang="0">
                    <a:pos x="3" y="132"/>
                  </a:cxn>
                  <a:cxn ang="0">
                    <a:pos x="1" y="133"/>
                  </a:cxn>
                  <a:cxn ang="0">
                    <a:pos x="0" y="133"/>
                  </a:cxn>
                  <a:cxn ang="0">
                    <a:pos x="0" y="137"/>
                  </a:cxn>
                  <a:cxn ang="0">
                    <a:pos x="1" y="137"/>
                  </a:cxn>
                  <a:cxn ang="0">
                    <a:pos x="3" y="138"/>
                  </a:cxn>
                  <a:cxn ang="0">
                    <a:pos x="3" y="139"/>
                  </a:cxn>
                  <a:cxn ang="0">
                    <a:pos x="7" y="139"/>
                  </a:cxn>
                  <a:cxn ang="0">
                    <a:pos x="7" y="138"/>
                  </a:cxn>
                  <a:cxn ang="0">
                    <a:pos x="90" y="74"/>
                  </a:cxn>
                  <a:cxn ang="0">
                    <a:pos x="91" y="73"/>
                  </a:cxn>
                  <a:cxn ang="0">
                    <a:pos x="92" y="73"/>
                  </a:cxn>
                  <a:cxn ang="0">
                    <a:pos x="92" y="69"/>
                  </a:cxn>
                  <a:cxn ang="0">
                    <a:pos x="91" y="69"/>
                  </a:cxn>
                  <a:cxn ang="0">
                    <a:pos x="91" y="68"/>
                  </a:cxn>
                  <a:cxn ang="0">
                    <a:pos x="9" y="1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1" y="5"/>
                  </a:cxn>
                  <a:cxn ang="0">
                    <a:pos x="3" y="7"/>
                  </a:cxn>
                  <a:cxn ang="0">
                    <a:pos x="3" y="8"/>
                  </a:cxn>
                  <a:cxn ang="0">
                    <a:pos x="82" y="71"/>
                  </a:cxn>
                  <a:cxn ang="0">
                    <a:pos x="3" y="132"/>
                  </a:cxn>
                </a:cxnLst>
                <a:rect l="T0" t="T1" r="T2" b="T3"/>
                <a:pathLst>
                  <a:path w="92" h="139" extrusionOk="0">
                    <a:moveTo>
                      <a:pt x="3" y="132"/>
                    </a:moveTo>
                    <a:lnTo>
                      <a:pt x="1" y="133"/>
                    </a:lnTo>
                    <a:lnTo>
                      <a:pt x="0" y="133"/>
                    </a:lnTo>
                    <a:lnTo>
                      <a:pt x="0" y="137"/>
                    </a:lnTo>
                    <a:lnTo>
                      <a:pt x="1" y="137"/>
                    </a:lnTo>
                    <a:lnTo>
                      <a:pt x="3" y="138"/>
                    </a:lnTo>
                    <a:lnTo>
                      <a:pt x="3" y="139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90" y="74"/>
                    </a:lnTo>
                    <a:lnTo>
                      <a:pt x="91" y="73"/>
                    </a:lnTo>
                    <a:lnTo>
                      <a:pt x="92" y="73"/>
                    </a:lnTo>
                    <a:lnTo>
                      <a:pt x="92" y="69"/>
                    </a:lnTo>
                    <a:lnTo>
                      <a:pt x="91" y="69"/>
                    </a:lnTo>
                    <a:lnTo>
                      <a:pt x="91" y="68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1" y="5"/>
                    </a:lnTo>
                    <a:lnTo>
                      <a:pt x="3" y="7"/>
                    </a:lnTo>
                    <a:lnTo>
                      <a:pt x="3" y="8"/>
                    </a:lnTo>
                    <a:lnTo>
                      <a:pt x="82" y="71"/>
                    </a:lnTo>
                    <a:lnTo>
                      <a:pt x="3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73" name="Shape 828"/>
              <p:cNvSpPr>
                <a:spLocks/>
              </p:cNvSpPr>
              <p:nvPr/>
            </p:nvSpPr>
            <p:spPr bwMode="auto">
              <a:xfrm>
                <a:off x="3843" y="2170"/>
                <a:ext cx="182" cy="86"/>
              </a:xfrm>
              <a:custGeom>
                <a:avLst/>
                <a:gdLst>
                  <a:gd name="T0" fmla="*/ 0 w 363"/>
                  <a:gd name="T1" fmla="*/ 0 h 174"/>
                  <a:gd name="T2" fmla="*/ 363 w 363"/>
                  <a:gd name="T3" fmla="*/ 174 h 174"/>
                </a:gdLst>
                <a:ahLst/>
                <a:cxnLst>
                  <a:cxn ang="0">
                    <a:pos x="363" y="138"/>
                  </a:cxn>
                  <a:cxn ang="0">
                    <a:pos x="363" y="137"/>
                  </a:cxn>
                  <a:cxn ang="0">
                    <a:pos x="362" y="136"/>
                  </a:cxn>
                  <a:cxn ang="0">
                    <a:pos x="362" y="135"/>
                  </a:cxn>
                  <a:cxn ang="0">
                    <a:pos x="361" y="135"/>
                  </a:cxn>
                  <a:cxn ang="0">
                    <a:pos x="360" y="134"/>
                  </a:cxn>
                  <a:cxn ang="0">
                    <a:pos x="358" y="134"/>
                  </a:cxn>
                  <a:cxn ang="0">
                    <a:pos x="357" y="135"/>
                  </a:cxn>
                  <a:cxn ang="0">
                    <a:pos x="356" y="135"/>
                  </a:cxn>
                  <a:cxn ang="0">
                    <a:pos x="356" y="136"/>
                  </a:cxn>
                  <a:cxn ang="0">
                    <a:pos x="354" y="137"/>
                  </a:cxn>
                  <a:cxn ang="0">
                    <a:pos x="354" y="166"/>
                  </a:cxn>
                  <a:cxn ang="0">
                    <a:pos x="8" y="166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170"/>
                  </a:cxn>
                  <a:cxn ang="0">
                    <a:pos x="0" y="171"/>
                  </a:cxn>
                  <a:cxn ang="0">
                    <a:pos x="1" y="172"/>
                  </a:cxn>
                  <a:cxn ang="0">
                    <a:pos x="1" y="173"/>
                  </a:cxn>
                  <a:cxn ang="0">
                    <a:pos x="2" y="173"/>
                  </a:cxn>
                  <a:cxn ang="0">
                    <a:pos x="3" y="174"/>
                  </a:cxn>
                  <a:cxn ang="0">
                    <a:pos x="360" y="174"/>
                  </a:cxn>
                  <a:cxn ang="0">
                    <a:pos x="361" y="173"/>
                  </a:cxn>
                  <a:cxn ang="0">
                    <a:pos x="362" y="173"/>
                  </a:cxn>
                  <a:cxn ang="0">
                    <a:pos x="362" y="172"/>
                  </a:cxn>
                  <a:cxn ang="0">
                    <a:pos x="363" y="171"/>
                  </a:cxn>
                  <a:cxn ang="0">
                    <a:pos x="363" y="170"/>
                  </a:cxn>
                  <a:cxn ang="0">
                    <a:pos x="363" y="138"/>
                  </a:cxn>
                </a:cxnLst>
                <a:rect l="T0" t="T1" r="T2" b="T3"/>
                <a:pathLst>
                  <a:path w="363" h="174" extrusionOk="0">
                    <a:moveTo>
                      <a:pt x="363" y="138"/>
                    </a:moveTo>
                    <a:lnTo>
                      <a:pt x="363" y="137"/>
                    </a:lnTo>
                    <a:lnTo>
                      <a:pt x="362" y="136"/>
                    </a:lnTo>
                    <a:lnTo>
                      <a:pt x="362" y="135"/>
                    </a:lnTo>
                    <a:lnTo>
                      <a:pt x="361" y="135"/>
                    </a:lnTo>
                    <a:lnTo>
                      <a:pt x="360" y="134"/>
                    </a:lnTo>
                    <a:lnTo>
                      <a:pt x="358" y="134"/>
                    </a:lnTo>
                    <a:lnTo>
                      <a:pt x="357" y="135"/>
                    </a:lnTo>
                    <a:lnTo>
                      <a:pt x="356" y="135"/>
                    </a:lnTo>
                    <a:lnTo>
                      <a:pt x="356" y="136"/>
                    </a:lnTo>
                    <a:lnTo>
                      <a:pt x="354" y="137"/>
                    </a:lnTo>
                    <a:lnTo>
                      <a:pt x="354" y="166"/>
                    </a:lnTo>
                    <a:lnTo>
                      <a:pt x="8" y="166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170"/>
                    </a:lnTo>
                    <a:lnTo>
                      <a:pt x="0" y="171"/>
                    </a:lnTo>
                    <a:lnTo>
                      <a:pt x="1" y="172"/>
                    </a:lnTo>
                    <a:lnTo>
                      <a:pt x="1" y="173"/>
                    </a:lnTo>
                    <a:lnTo>
                      <a:pt x="2" y="173"/>
                    </a:lnTo>
                    <a:lnTo>
                      <a:pt x="3" y="174"/>
                    </a:lnTo>
                    <a:lnTo>
                      <a:pt x="360" y="174"/>
                    </a:lnTo>
                    <a:lnTo>
                      <a:pt x="361" y="173"/>
                    </a:lnTo>
                    <a:lnTo>
                      <a:pt x="362" y="173"/>
                    </a:lnTo>
                    <a:lnTo>
                      <a:pt x="362" y="172"/>
                    </a:lnTo>
                    <a:lnTo>
                      <a:pt x="363" y="171"/>
                    </a:lnTo>
                    <a:lnTo>
                      <a:pt x="363" y="170"/>
                    </a:lnTo>
                    <a:lnTo>
                      <a:pt x="363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74" name="Shape 829"/>
              <p:cNvSpPr>
                <a:spLocks/>
              </p:cNvSpPr>
              <p:nvPr/>
            </p:nvSpPr>
            <p:spPr bwMode="auto">
              <a:xfrm>
                <a:off x="3843" y="2254"/>
                <a:ext cx="181" cy="127"/>
              </a:xfrm>
              <a:custGeom>
                <a:avLst/>
                <a:gdLst>
                  <a:gd name="T0" fmla="*/ 0 w 363"/>
                  <a:gd name="T1" fmla="*/ 0 h 255"/>
                  <a:gd name="T2" fmla="*/ 363 w 363"/>
                  <a:gd name="T3" fmla="*/ 255 h 255"/>
                </a:gdLst>
                <a:ahLst/>
                <a:cxnLst>
                  <a:cxn ang="0">
                    <a:pos x="362" y="6"/>
                  </a:cxn>
                  <a:cxn ang="0">
                    <a:pos x="363" y="5"/>
                  </a:cxn>
                  <a:cxn ang="0">
                    <a:pos x="363" y="3"/>
                  </a:cxn>
                  <a:cxn ang="0">
                    <a:pos x="362" y="2"/>
                  </a:cxn>
                  <a:cxn ang="0">
                    <a:pos x="362" y="1"/>
                  </a:cxn>
                  <a:cxn ang="0">
                    <a:pos x="361" y="1"/>
                  </a:cxn>
                  <a:cxn ang="0">
                    <a:pos x="360" y="0"/>
                  </a:cxn>
                  <a:cxn ang="0">
                    <a:pos x="358" y="0"/>
                  </a:cxn>
                  <a:cxn ang="0">
                    <a:pos x="357" y="1"/>
                  </a:cxn>
                  <a:cxn ang="0">
                    <a:pos x="356" y="1"/>
                  </a:cxn>
                  <a:cxn ang="0">
                    <a:pos x="356" y="2"/>
                  </a:cxn>
                  <a:cxn ang="0">
                    <a:pos x="217" y="246"/>
                  </a:cxn>
                  <a:cxn ang="0">
                    <a:pos x="147" y="246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42" y="252"/>
                  </a:cxn>
                  <a:cxn ang="0">
                    <a:pos x="142" y="254"/>
                  </a:cxn>
                  <a:cxn ang="0">
                    <a:pos x="143" y="254"/>
                  </a:cxn>
                  <a:cxn ang="0">
                    <a:pos x="144" y="255"/>
                  </a:cxn>
                  <a:cxn ang="0">
                    <a:pos x="220" y="255"/>
                  </a:cxn>
                  <a:cxn ang="0">
                    <a:pos x="221" y="254"/>
                  </a:cxn>
                  <a:cxn ang="0">
                    <a:pos x="222" y="254"/>
                  </a:cxn>
                  <a:cxn ang="0">
                    <a:pos x="222" y="252"/>
                  </a:cxn>
                  <a:cxn ang="0">
                    <a:pos x="362" y="6"/>
                  </a:cxn>
                </a:cxnLst>
                <a:rect l="T0" t="T1" r="T2" b="T3"/>
                <a:pathLst>
                  <a:path w="363" h="255" extrusionOk="0">
                    <a:moveTo>
                      <a:pt x="362" y="6"/>
                    </a:moveTo>
                    <a:lnTo>
                      <a:pt x="363" y="5"/>
                    </a:lnTo>
                    <a:lnTo>
                      <a:pt x="363" y="3"/>
                    </a:lnTo>
                    <a:lnTo>
                      <a:pt x="362" y="2"/>
                    </a:lnTo>
                    <a:lnTo>
                      <a:pt x="362" y="1"/>
                    </a:lnTo>
                    <a:lnTo>
                      <a:pt x="361" y="1"/>
                    </a:lnTo>
                    <a:lnTo>
                      <a:pt x="360" y="0"/>
                    </a:lnTo>
                    <a:lnTo>
                      <a:pt x="358" y="0"/>
                    </a:lnTo>
                    <a:lnTo>
                      <a:pt x="357" y="1"/>
                    </a:lnTo>
                    <a:lnTo>
                      <a:pt x="356" y="1"/>
                    </a:lnTo>
                    <a:lnTo>
                      <a:pt x="356" y="2"/>
                    </a:lnTo>
                    <a:lnTo>
                      <a:pt x="217" y="246"/>
                    </a:lnTo>
                    <a:lnTo>
                      <a:pt x="147" y="246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42" y="252"/>
                    </a:lnTo>
                    <a:lnTo>
                      <a:pt x="142" y="254"/>
                    </a:lnTo>
                    <a:lnTo>
                      <a:pt x="143" y="254"/>
                    </a:lnTo>
                    <a:lnTo>
                      <a:pt x="144" y="255"/>
                    </a:lnTo>
                    <a:lnTo>
                      <a:pt x="220" y="255"/>
                    </a:lnTo>
                    <a:lnTo>
                      <a:pt x="221" y="254"/>
                    </a:lnTo>
                    <a:lnTo>
                      <a:pt x="222" y="254"/>
                    </a:lnTo>
                    <a:lnTo>
                      <a:pt x="222" y="252"/>
                    </a:lnTo>
                    <a:lnTo>
                      <a:pt x="36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75" name="Shape 830"/>
              <p:cNvSpPr>
                <a:spLocks/>
              </p:cNvSpPr>
              <p:nvPr/>
            </p:nvSpPr>
            <p:spPr bwMode="auto">
              <a:xfrm>
                <a:off x="4038" y="1632"/>
                <a:ext cx="108" cy="260"/>
              </a:xfrm>
              <a:custGeom>
                <a:avLst/>
                <a:gdLst>
                  <a:gd name="T0" fmla="*/ 0 w 215"/>
                  <a:gd name="T1" fmla="*/ 0 h 521"/>
                  <a:gd name="T2" fmla="*/ 215 w 215"/>
                  <a:gd name="T3" fmla="*/ 521 h 521"/>
                </a:gdLst>
                <a:ahLst/>
                <a:cxnLst>
                  <a:cxn ang="0">
                    <a:pos x="0" y="0"/>
                  </a:cxn>
                  <a:cxn ang="0">
                    <a:pos x="0" y="133"/>
                  </a:cxn>
                  <a:cxn ang="0">
                    <a:pos x="39" y="141"/>
                  </a:cxn>
                  <a:cxn ang="0">
                    <a:pos x="59" y="161"/>
                  </a:cxn>
                  <a:cxn ang="0">
                    <a:pos x="79" y="205"/>
                  </a:cxn>
                  <a:cxn ang="0">
                    <a:pos x="79" y="228"/>
                  </a:cxn>
                  <a:cxn ang="0">
                    <a:pos x="77" y="521"/>
                  </a:cxn>
                  <a:cxn ang="0">
                    <a:pos x="214" y="521"/>
                  </a:cxn>
                  <a:cxn ang="0">
                    <a:pos x="215" y="210"/>
                  </a:cxn>
                  <a:cxn ang="0">
                    <a:pos x="209" y="159"/>
                  </a:cxn>
                  <a:cxn ang="0">
                    <a:pos x="191" y="114"/>
                  </a:cxn>
                  <a:cxn ang="0">
                    <a:pos x="165" y="73"/>
                  </a:cxn>
                  <a:cxn ang="0">
                    <a:pos x="136" y="49"/>
                  </a:cxn>
                  <a:cxn ang="0">
                    <a:pos x="109" y="26"/>
                  </a:cxn>
                  <a:cxn ang="0">
                    <a:pos x="64" y="8"/>
                  </a:cxn>
                  <a:cxn ang="0">
                    <a:pos x="36" y="2"/>
                  </a:cxn>
                  <a:cxn ang="0">
                    <a:pos x="0" y="0"/>
                  </a:cxn>
                </a:cxnLst>
                <a:rect l="T0" t="T1" r="T2" b="T3"/>
                <a:pathLst>
                  <a:path w="215" h="521" extrusionOk="0">
                    <a:moveTo>
                      <a:pt x="0" y="0"/>
                    </a:moveTo>
                    <a:lnTo>
                      <a:pt x="0" y="133"/>
                    </a:lnTo>
                    <a:lnTo>
                      <a:pt x="39" y="141"/>
                    </a:lnTo>
                    <a:lnTo>
                      <a:pt x="59" y="161"/>
                    </a:lnTo>
                    <a:lnTo>
                      <a:pt x="79" y="205"/>
                    </a:lnTo>
                    <a:lnTo>
                      <a:pt x="79" y="228"/>
                    </a:lnTo>
                    <a:lnTo>
                      <a:pt x="77" y="521"/>
                    </a:lnTo>
                    <a:lnTo>
                      <a:pt x="214" y="521"/>
                    </a:lnTo>
                    <a:lnTo>
                      <a:pt x="215" y="210"/>
                    </a:lnTo>
                    <a:lnTo>
                      <a:pt x="209" y="159"/>
                    </a:lnTo>
                    <a:lnTo>
                      <a:pt x="191" y="114"/>
                    </a:lnTo>
                    <a:lnTo>
                      <a:pt x="165" y="73"/>
                    </a:lnTo>
                    <a:lnTo>
                      <a:pt x="136" y="49"/>
                    </a:lnTo>
                    <a:lnTo>
                      <a:pt x="109" y="26"/>
                    </a:lnTo>
                    <a:lnTo>
                      <a:pt x="64" y="8"/>
                    </a:lnTo>
                    <a:lnTo>
                      <a:pt x="3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76" name="Shape 831"/>
              <p:cNvSpPr>
                <a:spLocks/>
              </p:cNvSpPr>
              <p:nvPr/>
            </p:nvSpPr>
            <p:spPr bwMode="auto">
              <a:xfrm>
                <a:off x="4036" y="1630"/>
                <a:ext cx="111" cy="264"/>
              </a:xfrm>
              <a:custGeom>
                <a:avLst/>
                <a:gdLst>
                  <a:gd name="T0" fmla="*/ 0 w 223"/>
                  <a:gd name="T1" fmla="*/ 0 h 529"/>
                  <a:gd name="T2" fmla="*/ 223 w 223"/>
                  <a:gd name="T3" fmla="*/ 529 h 529"/>
                </a:gdLst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8"/>
                  </a:cxn>
                  <a:cxn ang="0">
                    <a:pos x="1" y="139"/>
                  </a:cxn>
                  <a:cxn ang="0">
                    <a:pos x="1" y="140"/>
                  </a:cxn>
                  <a:cxn ang="0">
                    <a:pos x="2" y="140"/>
                  </a:cxn>
                  <a:cxn ang="0">
                    <a:pos x="3" y="141"/>
                  </a:cxn>
                  <a:cxn ang="0">
                    <a:pos x="40" y="149"/>
                  </a:cxn>
                  <a:cxn ang="0">
                    <a:pos x="60" y="167"/>
                  </a:cxn>
                  <a:cxn ang="0">
                    <a:pos x="79" y="210"/>
                  </a:cxn>
                  <a:cxn ang="0">
                    <a:pos x="79" y="232"/>
                  </a:cxn>
                  <a:cxn ang="0">
                    <a:pos x="77" y="525"/>
                  </a:cxn>
                  <a:cxn ang="0">
                    <a:pos x="77" y="526"/>
                  </a:cxn>
                  <a:cxn ang="0">
                    <a:pos x="78" y="527"/>
                  </a:cxn>
                  <a:cxn ang="0">
                    <a:pos x="78" y="528"/>
                  </a:cxn>
                  <a:cxn ang="0">
                    <a:pos x="79" y="528"/>
                  </a:cxn>
                  <a:cxn ang="0">
                    <a:pos x="80" y="529"/>
                  </a:cxn>
                  <a:cxn ang="0">
                    <a:pos x="219" y="529"/>
                  </a:cxn>
                  <a:cxn ang="0">
                    <a:pos x="220" y="528"/>
                  </a:cxn>
                  <a:cxn ang="0">
                    <a:pos x="221" y="528"/>
                  </a:cxn>
                  <a:cxn ang="0">
                    <a:pos x="221" y="527"/>
                  </a:cxn>
                  <a:cxn ang="0">
                    <a:pos x="222" y="526"/>
                  </a:cxn>
                  <a:cxn ang="0">
                    <a:pos x="222" y="525"/>
                  </a:cxn>
                  <a:cxn ang="0">
                    <a:pos x="223" y="214"/>
                  </a:cxn>
                  <a:cxn ang="0">
                    <a:pos x="217" y="162"/>
                  </a:cxn>
                  <a:cxn ang="0">
                    <a:pos x="199" y="116"/>
                  </a:cxn>
                  <a:cxn ang="0">
                    <a:pos x="172" y="75"/>
                  </a:cxn>
                  <a:cxn ang="0">
                    <a:pos x="172" y="74"/>
                  </a:cxn>
                  <a:cxn ang="0">
                    <a:pos x="143" y="50"/>
                  </a:cxn>
                  <a:cxn ang="0">
                    <a:pos x="117" y="27"/>
                  </a:cxn>
                  <a:cxn ang="0">
                    <a:pos x="116" y="26"/>
                  </a:cxn>
                  <a:cxn ang="0">
                    <a:pos x="69" y="7"/>
                  </a:cxn>
                  <a:cxn ang="0">
                    <a:pos x="40" y="2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39" y="11"/>
                  </a:cxn>
                  <a:cxn ang="0">
                    <a:pos x="67" y="16"/>
                  </a:cxn>
                  <a:cxn ang="0">
                    <a:pos x="111" y="34"/>
                  </a:cxn>
                  <a:cxn ang="0">
                    <a:pos x="136" y="56"/>
                  </a:cxn>
                  <a:cxn ang="0">
                    <a:pos x="166" y="80"/>
                  </a:cxn>
                  <a:cxn ang="0">
                    <a:pos x="191" y="120"/>
                  </a:cxn>
                  <a:cxn ang="0">
                    <a:pos x="208" y="164"/>
                  </a:cxn>
                  <a:cxn ang="0">
                    <a:pos x="215" y="214"/>
                  </a:cxn>
                  <a:cxn ang="0">
                    <a:pos x="214" y="520"/>
                  </a:cxn>
                  <a:cxn ang="0">
                    <a:pos x="85" y="520"/>
                  </a:cxn>
                  <a:cxn ang="0">
                    <a:pos x="87" y="232"/>
                  </a:cxn>
                  <a:cxn ang="0">
                    <a:pos x="87" y="207"/>
                  </a:cxn>
                  <a:cxn ang="0">
                    <a:pos x="68" y="163"/>
                  </a:cxn>
                  <a:cxn ang="0">
                    <a:pos x="67" y="163"/>
                  </a:cxn>
                  <a:cxn ang="0">
                    <a:pos x="67" y="162"/>
                  </a:cxn>
                  <a:cxn ang="0">
                    <a:pos x="46" y="142"/>
                  </a:cxn>
                  <a:cxn ang="0">
                    <a:pos x="45" y="141"/>
                  </a:cxn>
                  <a:cxn ang="0">
                    <a:pos x="44" y="141"/>
                  </a:cxn>
                  <a:cxn ang="0">
                    <a:pos x="8" y="134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223" h="529" extrusionOk="0">
                    <a:moveTo>
                      <a:pt x="4" y="0"/>
                    </a:moveTo>
                    <a:lnTo>
                      <a:pt x="2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8"/>
                    </a:lnTo>
                    <a:lnTo>
                      <a:pt x="1" y="139"/>
                    </a:lnTo>
                    <a:lnTo>
                      <a:pt x="1" y="140"/>
                    </a:lnTo>
                    <a:lnTo>
                      <a:pt x="2" y="140"/>
                    </a:lnTo>
                    <a:lnTo>
                      <a:pt x="3" y="141"/>
                    </a:lnTo>
                    <a:lnTo>
                      <a:pt x="40" y="149"/>
                    </a:lnTo>
                    <a:lnTo>
                      <a:pt x="60" y="167"/>
                    </a:lnTo>
                    <a:lnTo>
                      <a:pt x="79" y="210"/>
                    </a:lnTo>
                    <a:lnTo>
                      <a:pt x="79" y="232"/>
                    </a:lnTo>
                    <a:lnTo>
                      <a:pt x="77" y="525"/>
                    </a:lnTo>
                    <a:lnTo>
                      <a:pt x="77" y="526"/>
                    </a:lnTo>
                    <a:lnTo>
                      <a:pt x="78" y="527"/>
                    </a:lnTo>
                    <a:lnTo>
                      <a:pt x="78" y="528"/>
                    </a:lnTo>
                    <a:lnTo>
                      <a:pt x="79" y="528"/>
                    </a:lnTo>
                    <a:lnTo>
                      <a:pt x="80" y="529"/>
                    </a:lnTo>
                    <a:lnTo>
                      <a:pt x="219" y="529"/>
                    </a:lnTo>
                    <a:lnTo>
                      <a:pt x="220" y="528"/>
                    </a:lnTo>
                    <a:lnTo>
                      <a:pt x="221" y="528"/>
                    </a:lnTo>
                    <a:lnTo>
                      <a:pt x="221" y="527"/>
                    </a:lnTo>
                    <a:lnTo>
                      <a:pt x="222" y="526"/>
                    </a:lnTo>
                    <a:lnTo>
                      <a:pt x="222" y="525"/>
                    </a:lnTo>
                    <a:lnTo>
                      <a:pt x="223" y="214"/>
                    </a:lnTo>
                    <a:lnTo>
                      <a:pt x="217" y="162"/>
                    </a:lnTo>
                    <a:lnTo>
                      <a:pt x="199" y="116"/>
                    </a:lnTo>
                    <a:lnTo>
                      <a:pt x="172" y="75"/>
                    </a:lnTo>
                    <a:lnTo>
                      <a:pt x="172" y="74"/>
                    </a:lnTo>
                    <a:lnTo>
                      <a:pt x="143" y="50"/>
                    </a:lnTo>
                    <a:lnTo>
                      <a:pt x="117" y="27"/>
                    </a:lnTo>
                    <a:lnTo>
                      <a:pt x="116" y="26"/>
                    </a:lnTo>
                    <a:lnTo>
                      <a:pt x="69" y="7"/>
                    </a:lnTo>
                    <a:lnTo>
                      <a:pt x="40" y="2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39" y="11"/>
                    </a:lnTo>
                    <a:lnTo>
                      <a:pt x="67" y="16"/>
                    </a:lnTo>
                    <a:lnTo>
                      <a:pt x="111" y="34"/>
                    </a:lnTo>
                    <a:lnTo>
                      <a:pt x="136" y="56"/>
                    </a:lnTo>
                    <a:lnTo>
                      <a:pt x="166" y="80"/>
                    </a:lnTo>
                    <a:lnTo>
                      <a:pt x="191" y="120"/>
                    </a:lnTo>
                    <a:lnTo>
                      <a:pt x="208" y="164"/>
                    </a:lnTo>
                    <a:lnTo>
                      <a:pt x="215" y="214"/>
                    </a:lnTo>
                    <a:lnTo>
                      <a:pt x="214" y="520"/>
                    </a:lnTo>
                    <a:lnTo>
                      <a:pt x="85" y="520"/>
                    </a:lnTo>
                    <a:lnTo>
                      <a:pt x="87" y="232"/>
                    </a:lnTo>
                    <a:lnTo>
                      <a:pt x="87" y="207"/>
                    </a:lnTo>
                    <a:lnTo>
                      <a:pt x="68" y="163"/>
                    </a:lnTo>
                    <a:lnTo>
                      <a:pt x="67" y="163"/>
                    </a:lnTo>
                    <a:lnTo>
                      <a:pt x="67" y="162"/>
                    </a:lnTo>
                    <a:lnTo>
                      <a:pt x="46" y="142"/>
                    </a:lnTo>
                    <a:lnTo>
                      <a:pt x="45" y="141"/>
                    </a:lnTo>
                    <a:lnTo>
                      <a:pt x="44" y="141"/>
                    </a:lnTo>
                    <a:lnTo>
                      <a:pt x="8" y="134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177" name="Shape 832"/>
              <p:cNvSpPr>
                <a:spLocks noChangeArrowheads="1"/>
              </p:cNvSpPr>
              <p:nvPr/>
            </p:nvSpPr>
            <p:spPr bwMode="auto">
              <a:xfrm>
                <a:off x="3845" y="1632"/>
                <a:ext cx="0" cy="8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78" name="Shape 833"/>
              <p:cNvSpPr>
                <a:spLocks noChangeArrowheads="1"/>
              </p:cNvSpPr>
              <p:nvPr/>
            </p:nvSpPr>
            <p:spPr bwMode="auto">
              <a:xfrm>
                <a:off x="3845" y="1632"/>
                <a:ext cx="0" cy="8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79" name="Shape 834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0" cy="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0" name="Shape 835"/>
              <p:cNvSpPr>
                <a:spLocks noChangeArrowheads="1"/>
              </p:cNvSpPr>
              <p:nvPr/>
            </p:nvSpPr>
            <p:spPr bwMode="auto">
              <a:xfrm>
                <a:off x="3847" y="1631"/>
                <a:ext cx="0" cy="8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1" name="Shape 836"/>
              <p:cNvSpPr>
                <a:spLocks noChangeArrowheads="1"/>
              </p:cNvSpPr>
              <p:nvPr/>
            </p:nvSpPr>
            <p:spPr bwMode="auto">
              <a:xfrm>
                <a:off x="3847" y="1631"/>
                <a:ext cx="0" cy="9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2" name="Shape 837"/>
              <p:cNvSpPr>
                <a:spLocks noChangeArrowheads="1"/>
              </p:cNvSpPr>
              <p:nvPr/>
            </p:nvSpPr>
            <p:spPr bwMode="auto">
              <a:xfrm>
                <a:off x="3847" y="1630"/>
                <a:ext cx="0" cy="9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3" name="Shape 838"/>
              <p:cNvSpPr>
                <a:spLocks noChangeArrowheads="1"/>
              </p:cNvSpPr>
              <p:nvPr/>
            </p:nvSpPr>
            <p:spPr bwMode="auto">
              <a:xfrm>
                <a:off x="3849" y="1630"/>
                <a:ext cx="0" cy="9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4" name="Shape 839"/>
              <p:cNvSpPr>
                <a:spLocks noChangeArrowheads="1"/>
              </p:cNvSpPr>
              <p:nvPr/>
            </p:nvSpPr>
            <p:spPr bwMode="auto">
              <a:xfrm>
                <a:off x="3849" y="1629"/>
                <a:ext cx="0" cy="9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5" name="Shape 840"/>
              <p:cNvSpPr>
                <a:spLocks noChangeArrowheads="1"/>
              </p:cNvSpPr>
              <p:nvPr/>
            </p:nvSpPr>
            <p:spPr bwMode="auto">
              <a:xfrm>
                <a:off x="3850" y="1629"/>
                <a:ext cx="0" cy="9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6" name="Shape 841"/>
              <p:cNvSpPr>
                <a:spLocks noChangeArrowheads="1"/>
              </p:cNvSpPr>
              <p:nvPr/>
            </p:nvSpPr>
            <p:spPr bwMode="auto">
              <a:xfrm>
                <a:off x="3850" y="1629"/>
                <a:ext cx="0" cy="9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7" name="Shape 842"/>
              <p:cNvSpPr>
                <a:spLocks noChangeArrowheads="1"/>
              </p:cNvSpPr>
              <p:nvPr/>
            </p:nvSpPr>
            <p:spPr bwMode="auto">
              <a:xfrm>
                <a:off x="3850" y="1628"/>
                <a:ext cx="0" cy="10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8" name="Shape 843"/>
              <p:cNvSpPr>
                <a:spLocks noChangeArrowheads="1"/>
              </p:cNvSpPr>
              <p:nvPr/>
            </p:nvSpPr>
            <p:spPr bwMode="auto">
              <a:xfrm>
                <a:off x="3850" y="1628"/>
                <a:ext cx="0" cy="10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89" name="Shape 844"/>
              <p:cNvSpPr>
                <a:spLocks noChangeArrowheads="1"/>
              </p:cNvSpPr>
              <p:nvPr/>
            </p:nvSpPr>
            <p:spPr bwMode="auto">
              <a:xfrm>
                <a:off x="3852" y="1627"/>
                <a:ext cx="0" cy="10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0" name="Shape 845"/>
              <p:cNvSpPr>
                <a:spLocks noChangeArrowheads="1"/>
              </p:cNvSpPr>
              <p:nvPr/>
            </p:nvSpPr>
            <p:spPr bwMode="auto">
              <a:xfrm>
                <a:off x="3852" y="1627"/>
                <a:ext cx="0" cy="10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1" name="Shape 846"/>
              <p:cNvSpPr>
                <a:spLocks noChangeArrowheads="1"/>
              </p:cNvSpPr>
              <p:nvPr/>
            </p:nvSpPr>
            <p:spPr bwMode="auto">
              <a:xfrm>
                <a:off x="3852" y="1626"/>
                <a:ext cx="0" cy="10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2" name="Shape 847"/>
              <p:cNvSpPr>
                <a:spLocks noChangeArrowheads="1"/>
              </p:cNvSpPr>
              <p:nvPr/>
            </p:nvSpPr>
            <p:spPr bwMode="auto">
              <a:xfrm>
                <a:off x="3852" y="1626"/>
                <a:ext cx="0" cy="10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3" name="Shape 848"/>
              <p:cNvSpPr>
                <a:spLocks noChangeArrowheads="1"/>
              </p:cNvSpPr>
              <p:nvPr/>
            </p:nvSpPr>
            <p:spPr bwMode="auto">
              <a:xfrm>
                <a:off x="3854" y="1625"/>
                <a:ext cx="0" cy="10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4" name="Shape 849"/>
              <p:cNvSpPr>
                <a:spLocks noChangeArrowheads="1"/>
              </p:cNvSpPr>
              <p:nvPr/>
            </p:nvSpPr>
            <p:spPr bwMode="auto">
              <a:xfrm>
                <a:off x="3854" y="1625"/>
                <a:ext cx="0" cy="11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5" name="Shape 850"/>
              <p:cNvSpPr>
                <a:spLocks noChangeArrowheads="1"/>
              </p:cNvSpPr>
              <p:nvPr/>
            </p:nvSpPr>
            <p:spPr bwMode="auto">
              <a:xfrm>
                <a:off x="3854" y="1623"/>
                <a:ext cx="0" cy="11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6" name="Shape 851"/>
              <p:cNvSpPr>
                <a:spLocks noChangeArrowheads="1"/>
              </p:cNvSpPr>
              <p:nvPr/>
            </p:nvSpPr>
            <p:spPr bwMode="auto">
              <a:xfrm>
                <a:off x="3854" y="1623"/>
                <a:ext cx="0" cy="11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7" name="Shape 852"/>
              <p:cNvSpPr>
                <a:spLocks noChangeArrowheads="1"/>
              </p:cNvSpPr>
              <p:nvPr/>
            </p:nvSpPr>
            <p:spPr bwMode="auto">
              <a:xfrm>
                <a:off x="3856" y="1622"/>
                <a:ext cx="0" cy="11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8" name="Shape 853"/>
              <p:cNvSpPr>
                <a:spLocks noChangeArrowheads="1"/>
              </p:cNvSpPr>
              <p:nvPr/>
            </p:nvSpPr>
            <p:spPr bwMode="auto">
              <a:xfrm>
                <a:off x="3856" y="1622"/>
                <a:ext cx="0" cy="11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199" name="Shape 854"/>
              <p:cNvSpPr>
                <a:spLocks noChangeArrowheads="1"/>
              </p:cNvSpPr>
              <p:nvPr/>
            </p:nvSpPr>
            <p:spPr bwMode="auto">
              <a:xfrm>
                <a:off x="3856" y="1621"/>
                <a:ext cx="0" cy="11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0" name="Shape 855"/>
              <p:cNvSpPr>
                <a:spLocks noChangeArrowheads="1"/>
              </p:cNvSpPr>
              <p:nvPr/>
            </p:nvSpPr>
            <p:spPr bwMode="auto">
              <a:xfrm>
                <a:off x="3858" y="1621"/>
                <a:ext cx="0" cy="11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1" name="Shape 856"/>
              <p:cNvSpPr>
                <a:spLocks noChangeArrowheads="1"/>
              </p:cNvSpPr>
              <p:nvPr/>
            </p:nvSpPr>
            <p:spPr bwMode="auto">
              <a:xfrm>
                <a:off x="3858" y="1620"/>
                <a:ext cx="0" cy="12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2" name="Shape 857"/>
              <p:cNvSpPr>
                <a:spLocks noChangeArrowheads="1"/>
              </p:cNvSpPr>
              <p:nvPr/>
            </p:nvSpPr>
            <p:spPr bwMode="auto">
              <a:xfrm>
                <a:off x="3859" y="1620"/>
                <a:ext cx="0" cy="12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3" name="Shape 858"/>
              <p:cNvSpPr>
                <a:spLocks noChangeArrowheads="1"/>
              </p:cNvSpPr>
              <p:nvPr/>
            </p:nvSpPr>
            <p:spPr bwMode="auto">
              <a:xfrm>
                <a:off x="3859" y="1620"/>
                <a:ext cx="0" cy="12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4" name="Shape 859"/>
              <p:cNvSpPr>
                <a:spLocks noChangeArrowheads="1"/>
              </p:cNvSpPr>
              <p:nvPr/>
            </p:nvSpPr>
            <p:spPr bwMode="auto">
              <a:xfrm>
                <a:off x="3859" y="1620"/>
                <a:ext cx="0" cy="12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5" name="Shape 860"/>
              <p:cNvSpPr>
                <a:spLocks noChangeArrowheads="1"/>
              </p:cNvSpPr>
              <p:nvPr/>
            </p:nvSpPr>
            <p:spPr bwMode="auto">
              <a:xfrm>
                <a:off x="3859" y="1619"/>
                <a:ext cx="0" cy="12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6" name="Shape 861"/>
              <p:cNvSpPr>
                <a:spLocks noChangeArrowheads="1"/>
              </p:cNvSpPr>
              <p:nvPr/>
            </p:nvSpPr>
            <p:spPr bwMode="auto">
              <a:xfrm>
                <a:off x="3861" y="1619"/>
                <a:ext cx="0" cy="12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7" name="Shape 862"/>
              <p:cNvSpPr>
                <a:spLocks noChangeArrowheads="1"/>
              </p:cNvSpPr>
              <p:nvPr/>
            </p:nvSpPr>
            <p:spPr bwMode="auto">
              <a:xfrm>
                <a:off x="3861" y="1618"/>
                <a:ext cx="0" cy="12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8" name="Shape 863"/>
              <p:cNvSpPr>
                <a:spLocks noChangeArrowheads="1"/>
              </p:cNvSpPr>
              <p:nvPr/>
            </p:nvSpPr>
            <p:spPr bwMode="auto">
              <a:xfrm>
                <a:off x="3861" y="1618"/>
                <a:ext cx="0" cy="13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09" name="Shape 864"/>
              <p:cNvSpPr>
                <a:spLocks noChangeArrowheads="1"/>
              </p:cNvSpPr>
              <p:nvPr/>
            </p:nvSpPr>
            <p:spPr bwMode="auto">
              <a:xfrm>
                <a:off x="3861" y="1617"/>
                <a:ext cx="0" cy="13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0" name="Shape 865"/>
              <p:cNvSpPr>
                <a:spLocks noChangeArrowheads="1"/>
              </p:cNvSpPr>
              <p:nvPr/>
            </p:nvSpPr>
            <p:spPr bwMode="auto">
              <a:xfrm>
                <a:off x="3863" y="1617"/>
                <a:ext cx="0" cy="13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1" name="Shape 866"/>
              <p:cNvSpPr>
                <a:spLocks noChangeArrowheads="1"/>
              </p:cNvSpPr>
              <p:nvPr/>
            </p:nvSpPr>
            <p:spPr bwMode="auto">
              <a:xfrm>
                <a:off x="3863" y="1615"/>
                <a:ext cx="0" cy="13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2" name="Shape 867"/>
              <p:cNvSpPr>
                <a:spLocks noChangeArrowheads="1"/>
              </p:cNvSpPr>
              <p:nvPr/>
            </p:nvSpPr>
            <p:spPr bwMode="auto">
              <a:xfrm>
                <a:off x="3863" y="1614"/>
                <a:ext cx="0" cy="13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3" name="Shape 868"/>
              <p:cNvSpPr>
                <a:spLocks noChangeArrowheads="1"/>
              </p:cNvSpPr>
              <p:nvPr/>
            </p:nvSpPr>
            <p:spPr bwMode="auto">
              <a:xfrm>
                <a:off x="3863" y="1614"/>
                <a:ext cx="0" cy="13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4" name="Shape 869"/>
              <p:cNvSpPr>
                <a:spLocks noChangeArrowheads="1"/>
              </p:cNvSpPr>
              <p:nvPr/>
            </p:nvSpPr>
            <p:spPr bwMode="auto">
              <a:xfrm>
                <a:off x="3865" y="1613"/>
                <a:ext cx="0" cy="14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5" name="Shape 870"/>
              <p:cNvSpPr>
                <a:spLocks noChangeArrowheads="1"/>
              </p:cNvSpPr>
              <p:nvPr/>
            </p:nvSpPr>
            <p:spPr bwMode="auto">
              <a:xfrm>
                <a:off x="3865" y="1613"/>
                <a:ext cx="0" cy="14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6" name="Shape 871"/>
              <p:cNvSpPr>
                <a:spLocks noChangeArrowheads="1"/>
              </p:cNvSpPr>
              <p:nvPr/>
            </p:nvSpPr>
            <p:spPr bwMode="auto">
              <a:xfrm>
                <a:off x="3865" y="1613"/>
                <a:ext cx="0" cy="14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7" name="Shape 872"/>
              <p:cNvSpPr>
                <a:spLocks noChangeArrowheads="1"/>
              </p:cNvSpPr>
              <p:nvPr/>
            </p:nvSpPr>
            <p:spPr bwMode="auto">
              <a:xfrm>
                <a:off x="3865" y="1613"/>
                <a:ext cx="0" cy="14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8" name="Shape 873"/>
              <p:cNvSpPr>
                <a:spLocks noChangeArrowheads="1"/>
              </p:cNvSpPr>
              <p:nvPr/>
            </p:nvSpPr>
            <p:spPr bwMode="auto">
              <a:xfrm>
                <a:off x="3866" y="1613"/>
                <a:ext cx="0" cy="14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19" name="Shape 874"/>
              <p:cNvSpPr>
                <a:spLocks noChangeArrowheads="1"/>
              </p:cNvSpPr>
              <p:nvPr/>
            </p:nvSpPr>
            <p:spPr bwMode="auto">
              <a:xfrm>
                <a:off x="3866" y="1613"/>
                <a:ext cx="0" cy="14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0" name="Shape 875"/>
              <p:cNvSpPr>
                <a:spLocks noChangeArrowheads="1"/>
              </p:cNvSpPr>
              <p:nvPr/>
            </p:nvSpPr>
            <p:spPr bwMode="auto">
              <a:xfrm>
                <a:off x="3868" y="1613"/>
                <a:ext cx="0" cy="14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1" name="Shape 876"/>
              <p:cNvSpPr>
                <a:spLocks noChangeArrowheads="1"/>
              </p:cNvSpPr>
              <p:nvPr/>
            </p:nvSpPr>
            <p:spPr bwMode="auto">
              <a:xfrm>
                <a:off x="3868" y="1613"/>
                <a:ext cx="0" cy="14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2" name="Shape 877"/>
              <p:cNvSpPr>
                <a:spLocks noChangeArrowheads="1"/>
              </p:cNvSpPr>
              <p:nvPr/>
            </p:nvSpPr>
            <p:spPr bwMode="auto">
              <a:xfrm>
                <a:off x="3868" y="1613"/>
                <a:ext cx="0" cy="14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3" name="Shape 878"/>
              <p:cNvSpPr>
                <a:spLocks noChangeArrowheads="1"/>
              </p:cNvSpPr>
              <p:nvPr/>
            </p:nvSpPr>
            <p:spPr bwMode="auto">
              <a:xfrm>
                <a:off x="3870" y="1613"/>
                <a:ext cx="0" cy="14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4" name="Shape 879"/>
              <p:cNvSpPr>
                <a:spLocks noChangeArrowheads="1"/>
              </p:cNvSpPr>
              <p:nvPr/>
            </p:nvSpPr>
            <p:spPr bwMode="auto">
              <a:xfrm>
                <a:off x="3870" y="1613"/>
                <a:ext cx="0" cy="14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5" name="Shape 880"/>
              <p:cNvSpPr>
                <a:spLocks noChangeArrowheads="1"/>
              </p:cNvSpPr>
              <p:nvPr/>
            </p:nvSpPr>
            <p:spPr bwMode="auto">
              <a:xfrm>
                <a:off x="3870" y="1613"/>
                <a:ext cx="0" cy="14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6" name="Shape 881"/>
              <p:cNvSpPr>
                <a:spLocks noChangeArrowheads="1"/>
              </p:cNvSpPr>
              <p:nvPr/>
            </p:nvSpPr>
            <p:spPr bwMode="auto">
              <a:xfrm>
                <a:off x="3870" y="1613"/>
                <a:ext cx="0" cy="15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7" name="Shape 882"/>
              <p:cNvSpPr>
                <a:spLocks noChangeArrowheads="1"/>
              </p:cNvSpPr>
              <p:nvPr/>
            </p:nvSpPr>
            <p:spPr bwMode="auto">
              <a:xfrm>
                <a:off x="3872" y="1613"/>
                <a:ext cx="0" cy="15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8" name="Shape 883"/>
              <p:cNvSpPr>
                <a:spLocks noChangeArrowheads="1"/>
              </p:cNvSpPr>
              <p:nvPr/>
            </p:nvSpPr>
            <p:spPr bwMode="auto">
              <a:xfrm>
                <a:off x="3872" y="1613"/>
                <a:ext cx="0" cy="15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29" name="Shape 884"/>
              <p:cNvSpPr>
                <a:spLocks noChangeArrowheads="1"/>
              </p:cNvSpPr>
              <p:nvPr/>
            </p:nvSpPr>
            <p:spPr bwMode="auto">
              <a:xfrm>
                <a:off x="3872" y="1613"/>
                <a:ext cx="0" cy="15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0" name="Shape 885"/>
              <p:cNvSpPr>
                <a:spLocks noChangeArrowheads="1"/>
              </p:cNvSpPr>
              <p:nvPr/>
            </p:nvSpPr>
            <p:spPr bwMode="auto">
              <a:xfrm>
                <a:off x="3872" y="1613"/>
                <a:ext cx="0" cy="15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1" name="Shape 886"/>
              <p:cNvSpPr>
                <a:spLocks noChangeArrowheads="1"/>
              </p:cNvSpPr>
              <p:nvPr/>
            </p:nvSpPr>
            <p:spPr bwMode="auto">
              <a:xfrm>
                <a:off x="3874" y="1613"/>
                <a:ext cx="0" cy="15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2" name="Shape 887"/>
              <p:cNvSpPr>
                <a:spLocks noChangeArrowheads="1"/>
              </p:cNvSpPr>
              <p:nvPr/>
            </p:nvSpPr>
            <p:spPr bwMode="auto">
              <a:xfrm>
                <a:off x="3874" y="1613"/>
                <a:ext cx="0" cy="15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3" name="Shape 888"/>
              <p:cNvSpPr>
                <a:spLocks noChangeArrowheads="1"/>
              </p:cNvSpPr>
              <p:nvPr/>
            </p:nvSpPr>
            <p:spPr bwMode="auto">
              <a:xfrm>
                <a:off x="3875" y="1613"/>
                <a:ext cx="0" cy="15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4" name="Shape 889"/>
              <p:cNvSpPr>
                <a:spLocks noChangeArrowheads="1"/>
              </p:cNvSpPr>
              <p:nvPr/>
            </p:nvSpPr>
            <p:spPr bwMode="auto">
              <a:xfrm>
                <a:off x="3875" y="1613"/>
                <a:ext cx="0" cy="15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5" name="Shape 890"/>
              <p:cNvSpPr>
                <a:spLocks noChangeArrowheads="1"/>
              </p:cNvSpPr>
              <p:nvPr/>
            </p:nvSpPr>
            <p:spPr bwMode="auto">
              <a:xfrm>
                <a:off x="3875" y="1613"/>
                <a:ext cx="0" cy="15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6" name="Shape 891"/>
              <p:cNvSpPr>
                <a:spLocks noChangeArrowheads="1"/>
              </p:cNvSpPr>
              <p:nvPr/>
            </p:nvSpPr>
            <p:spPr bwMode="auto">
              <a:xfrm>
                <a:off x="3875" y="1613"/>
                <a:ext cx="0" cy="15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7" name="Shape 892"/>
              <p:cNvSpPr>
                <a:spLocks noChangeArrowheads="1"/>
              </p:cNvSpPr>
              <p:nvPr/>
            </p:nvSpPr>
            <p:spPr bwMode="auto">
              <a:xfrm>
                <a:off x="3877" y="1613"/>
                <a:ext cx="0" cy="16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8" name="Shape 893"/>
              <p:cNvSpPr>
                <a:spLocks noChangeArrowheads="1"/>
              </p:cNvSpPr>
              <p:nvPr/>
            </p:nvSpPr>
            <p:spPr bwMode="auto">
              <a:xfrm>
                <a:off x="3877" y="1613"/>
                <a:ext cx="0" cy="16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39" name="Shape 894"/>
              <p:cNvSpPr>
                <a:spLocks noChangeArrowheads="1"/>
              </p:cNvSpPr>
              <p:nvPr/>
            </p:nvSpPr>
            <p:spPr bwMode="auto">
              <a:xfrm>
                <a:off x="3877" y="1613"/>
                <a:ext cx="0" cy="163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0" name="Shape 895"/>
              <p:cNvSpPr>
                <a:spLocks noChangeArrowheads="1"/>
              </p:cNvSpPr>
              <p:nvPr/>
            </p:nvSpPr>
            <p:spPr bwMode="auto">
              <a:xfrm>
                <a:off x="3877" y="1613"/>
                <a:ext cx="0" cy="16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1" name="Shape 896"/>
              <p:cNvSpPr>
                <a:spLocks noChangeArrowheads="1"/>
              </p:cNvSpPr>
              <p:nvPr/>
            </p:nvSpPr>
            <p:spPr bwMode="auto">
              <a:xfrm>
                <a:off x="3879" y="1613"/>
                <a:ext cx="0" cy="16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2" name="Shape 897"/>
              <p:cNvSpPr>
                <a:spLocks noChangeArrowheads="1"/>
              </p:cNvSpPr>
              <p:nvPr/>
            </p:nvSpPr>
            <p:spPr bwMode="auto">
              <a:xfrm>
                <a:off x="3879" y="1613"/>
                <a:ext cx="0" cy="16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3" name="Shape 898"/>
              <p:cNvSpPr>
                <a:spLocks noChangeArrowheads="1"/>
              </p:cNvSpPr>
              <p:nvPr/>
            </p:nvSpPr>
            <p:spPr bwMode="auto">
              <a:xfrm>
                <a:off x="3879" y="1613"/>
                <a:ext cx="0" cy="16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4" name="Shape 899"/>
              <p:cNvSpPr>
                <a:spLocks noChangeArrowheads="1"/>
              </p:cNvSpPr>
              <p:nvPr/>
            </p:nvSpPr>
            <p:spPr bwMode="auto">
              <a:xfrm>
                <a:off x="3879" y="1613"/>
                <a:ext cx="0" cy="16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5" name="Shape 900"/>
              <p:cNvSpPr>
                <a:spLocks noChangeArrowheads="1"/>
              </p:cNvSpPr>
              <p:nvPr/>
            </p:nvSpPr>
            <p:spPr bwMode="auto">
              <a:xfrm>
                <a:off x="3881" y="1613"/>
                <a:ext cx="0" cy="16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6" name="Shape 901"/>
              <p:cNvSpPr>
                <a:spLocks noChangeArrowheads="1"/>
              </p:cNvSpPr>
              <p:nvPr/>
            </p:nvSpPr>
            <p:spPr bwMode="auto">
              <a:xfrm>
                <a:off x="3881" y="1613"/>
                <a:ext cx="0" cy="17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7" name="Shape 902"/>
              <p:cNvSpPr>
                <a:spLocks noChangeArrowheads="1"/>
              </p:cNvSpPr>
              <p:nvPr/>
            </p:nvSpPr>
            <p:spPr bwMode="auto">
              <a:xfrm>
                <a:off x="3881" y="1613"/>
                <a:ext cx="0" cy="17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8" name="Shape 903"/>
              <p:cNvSpPr>
                <a:spLocks noChangeArrowheads="1"/>
              </p:cNvSpPr>
              <p:nvPr/>
            </p:nvSpPr>
            <p:spPr bwMode="auto">
              <a:xfrm>
                <a:off x="3883" y="1613"/>
                <a:ext cx="0" cy="171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49" name="Shape 904"/>
              <p:cNvSpPr>
                <a:spLocks noChangeArrowheads="1"/>
              </p:cNvSpPr>
              <p:nvPr/>
            </p:nvSpPr>
            <p:spPr bwMode="auto">
              <a:xfrm>
                <a:off x="3883" y="1613"/>
                <a:ext cx="0" cy="17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0" name="Shape 905"/>
              <p:cNvSpPr>
                <a:spLocks noChangeArrowheads="1"/>
              </p:cNvSpPr>
              <p:nvPr/>
            </p:nvSpPr>
            <p:spPr bwMode="auto">
              <a:xfrm>
                <a:off x="3884" y="1613"/>
                <a:ext cx="0" cy="17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1" name="Shape 906"/>
              <p:cNvSpPr>
                <a:spLocks noChangeArrowheads="1"/>
              </p:cNvSpPr>
              <p:nvPr/>
            </p:nvSpPr>
            <p:spPr bwMode="auto">
              <a:xfrm>
                <a:off x="3884" y="1613"/>
                <a:ext cx="0" cy="17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2" name="Shape 907"/>
              <p:cNvSpPr>
                <a:spLocks noChangeArrowheads="1"/>
              </p:cNvSpPr>
              <p:nvPr/>
            </p:nvSpPr>
            <p:spPr bwMode="auto">
              <a:xfrm>
                <a:off x="3884" y="1613"/>
                <a:ext cx="0" cy="17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3" name="Shape 908"/>
              <p:cNvSpPr>
                <a:spLocks noChangeArrowheads="1"/>
              </p:cNvSpPr>
              <p:nvPr/>
            </p:nvSpPr>
            <p:spPr bwMode="auto">
              <a:xfrm>
                <a:off x="3884" y="1613"/>
                <a:ext cx="0" cy="17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4" name="Shape 909"/>
              <p:cNvSpPr>
                <a:spLocks noChangeArrowheads="1"/>
              </p:cNvSpPr>
              <p:nvPr/>
            </p:nvSpPr>
            <p:spPr bwMode="auto">
              <a:xfrm>
                <a:off x="3886" y="1613"/>
                <a:ext cx="0" cy="17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5" name="Shape 910"/>
              <p:cNvSpPr>
                <a:spLocks noChangeArrowheads="1"/>
              </p:cNvSpPr>
              <p:nvPr/>
            </p:nvSpPr>
            <p:spPr bwMode="auto">
              <a:xfrm>
                <a:off x="3886" y="1613"/>
                <a:ext cx="0" cy="17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6" name="Shape 911"/>
              <p:cNvSpPr>
                <a:spLocks noChangeArrowheads="1"/>
              </p:cNvSpPr>
              <p:nvPr/>
            </p:nvSpPr>
            <p:spPr bwMode="auto">
              <a:xfrm>
                <a:off x="3886" y="1613"/>
                <a:ext cx="0" cy="17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7" name="Shape 912"/>
              <p:cNvSpPr>
                <a:spLocks noChangeArrowheads="1"/>
              </p:cNvSpPr>
              <p:nvPr/>
            </p:nvSpPr>
            <p:spPr bwMode="auto">
              <a:xfrm>
                <a:off x="3886" y="1613"/>
                <a:ext cx="0" cy="17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8" name="Shape 913"/>
              <p:cNvSpPr>
                <a:spLocks noChangeArrowheads="1"/>
              </p:cNvSpPr>
              <p:nvPr/>
            </p:nvSpPr>
            <p:spPr bwMode="auto">
              <a:xfrm>
                <a:off x="3888" y="1613"/>
                <a:ext cx="0" cy="18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59" name="Shape 914"/>
              <p:cNvSpPr>
                <a:spLocks noChangeArrowheads="1"/>
              </p:cNvSpPr>
              <p:nvPr/>
            </p:nvSpPr>
            <p:spPr bwMode="auto">
              <a:xfrm>
                <a:off x="3888" y="1613"/>
                <a:ext cx="0" cy="181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0" name="Shape 915"/>
              <p:cNvSpPr>
                <a:spLocks noChangeArrowheads="1"/>
              </p:cNvSpPr>
              <p:nvPr/>
            </p:nvSpPr>
            <p:spPr bwMode="auto">
              <a:xfrm>
                <a:off x="3888" y="1613"/>
                <a:ext cx="0" cy="18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1" name="Shape 916"/>
              <p:cNvSpPr>
                <a:spLocks noChangeArrowheads="1"/>
              </p:cNvSpPr>
              <p:nvPr/>
            </p:nvSpPr>
            <p:spPr bwMode="auto">
              <a:xfrm>
                <a:off x="3888" y="1613"/>
                <a:ext cx="0" cy="18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2" name="Shape 917"/>
              <p:cNvSpPr>
                <a:spLocks noChangeArrowheads="1"/>
              </p:cNvSpPr>
              <p:nvPr/>
            </p:nvSpPr>
            <p:spPr bwMode="auto">
              <a:xfrm>
                <a:off x="3890" y="1613"/>
                <a:ext cx="0" cy="183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3" name="Shape 918"/>
              <p:cNvSpPr>
                <a:spLocks noChangeArrowheads="1"/>
              </p:cNvSpPr>
              <p:nvPr/>
            </p:nvSpPr>
            <p:spPr bwMode="auto">
              <a:xfrm>
                <a:off x="3890" y="1613"/>
                <a:ext cx="0" cy="18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4" name="Shape 919"/>
              <p:cNvSpPr>
                <a:spLocks noChangeArrowheads="1"/>
              </p:cNvSpPr>
              <p:nvPr/>
            </p:nvSpPr>
            <p:spPr bwMode="auto">
              <a:xfrm>
                <a:off x="3890" y="1613"/>
                <a:ext cx="0" cy="18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5" name="Shape 920"/>
              <p:cNvSpPr>
                <a:spLocks noChangeArrowheads="1"/>
              </p:cNvSpPr>
              <p:nvPr/>
            </p:nvSpPr>
            <p:spPr bwMode="auto">
              <a:xfrm>
                <a:off x="3890" y="1613"/>
                <a:ext cx="0" cy="18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6" name="Shape 921"/>
              <p:cNvSpPr>
                <a:spLocks noChangeArrowheads="1"/>
              </p:cNvSpPr>
              <p:nvPr/>
            </p:nvSpPr>
            <p:spPr bwMode="auto">
              <a:xfrm>
                <a:off x="3891" y="1613"/>
                <a:ext cx="0" cy="18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7" name="Shape 922"/>
              <p:cNvSpPr>
                <a:spLocks noChangeArrowheads="1"/>
              </p:cNvSpPr>
              <p:nvPr/>
            </p:nvSpPr>
            <p:spPr bwMode="auto">
              <a:xfrm>
                <a:off x="3891" y="1613"/>
                <a:ext cx="0" cy="18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8" name="Shape 923"/>
              <p:cNvSpPr>
                <a:spLocks noChangeArrowheads="1"/>
              </p:cNvSpPr>
              <p:nvPr/>
            </p:nvSpPr>
            <p:spPr bwMode="auto">
              <a:xfrm>
                <a:off x="3893" y="1613"/>
                <a:ext cx="0" cy="18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69" name="Shape 924"/>
              <p:cNvSpPr>
                <a:spLocks noChangeArrowheads="1"/>
              </p:cNvSpPr>
              <p:nvPr/>
            </p:nvSpPr>
            <p:spPr bwMode="auto">
              <a:xfrm>
                <a:off x="3893" y="1613"/>
                <a:ext cx="0" cy="19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70" name="Shape 925"/>
              <p:cNvSpPr>
                <a:spLocks noChangeArrowheads="1"/>
              </p:cNvSpPr>
              <p:nvPr/>
            </p:nvSpPr>
            <p:spPr bwMode="auto">
              <a:xfrm>
                <a:off x="3893" y="1613"/>
                <a:ext cx="0" cy="19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71" name="Shape 926"/>
              <p:cNvSpPr>
                <a:spLocks noChangeArrowheads="1"/>
              </p:cNvSpPr>
              <p:nvPr/>
            </p:nvSpPr>
            <p:spPr bwMode="auto">
              <a:xfrm>
                <a:off x="3895" y="1613"/>
                <a:ext cx="0" cy="19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grpSp>
          <p:nvGrpSpPr>
            <p:cNvPr id="37272" name="Shape 927"/>
            <p:cNvGrpSpPr>
              <a:grpSpLocks/>
            </p:cNvGrpSpPr>
            <p:nvPr/>
          </p:nvGrpSpPr>
          <p:grpSpPr bwMode="auto">
            <a:xfrm>
              <a:off x="5043" y="2433"/>
              <a:ext cx="134" cy="390"/>
              <a:chOff x="3841" y="1612"/>
              <a:chExt cx="199" cy="539"/>
            </a:xfrm>
          </p:grpSpPr>
          <p:sp>
            <p:nvSpPr>
              <p:cNvPr id="37273" name="Shape 928"/>
              <p:cNvSpPr>
                <a:spLocks noChangeArrowheads="1"/>
              </p:cNvSpPr>
              <p:nvPr/>
            </p:nvSpPr>
            <p:spPr bwMode="auto">
              <a:xfrm>
                <a:off x="3895" y="1613"/>
                <a:ext cx="0" cy="19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74" name="Shape 929"/>
              <p:cNvSpPr>
                <a:spLocks noChangeArrowheads="1"/>
              </p:cNvSpPr>
              <p:nvPr/>
            </p:nvSpPr>
            <p:spPr bwMode="auto">
              <a:xfrm>
                <a:off x="3895" y="1613"/>
                <a:ext cx="0" cy="19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75" name="Shape 930"/>
              <p:cNvSpPr>
                <a:spLocks noChangeArrowheads="1"/>
              </p:cNvSpPr>
              <p:nvPr/>
            </p:nvSpPr>
            <p:spPr bwMode="auto">
              <a:xfrm>
                <a:off x="3895" y="1613"/>
                <a:ext cx="0" cy="19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76" name="Shape 931"/>
              <p:cNvSpPr>
                <a:spLocks noChangeArrowheads="1"/>
              </p:cNvSpPr>
              <p:nvPr/>
            </p:nvSpPr>
            <p:spPr bwMode="auto">
              <a:xfrm>
                <a:off x="3897" y="1613"/>
                <a:ext cx="0" cy="19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77" name="Shape 932"/>
              <p:cNvSpPr>
                <a:spLocks noChangeArrowheads="1"/>
              </p:cNvSpPr>
              <p:nvPr/>
            </p:nvSpPr>
            <p:spPr bwMode="auto">
              <a:xfrm>
                <a:off x="3897" y="1613"/>
                <a:ext cx="0" cy="19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78" name="Shape 933"/>
              <p:cNvSpPr>
                <a:spLocks noChangeArrowheads="1"/>
              </p:cNvSpPr>
              <p:nvPr/>
            </p:nvSpPr>
            <p:spPr bwMode="auto">
              <a:xfrm>
                <a:off x="3897" y="1613"/>
                <a:ext cx="0" cy="19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79" name="Shape 934"/>
              <p:cNvSpPr>
                <a:spLocks noChangeArrowheads="1"/>
              </p:cNvSpPr>
              <p:nvPr/>
            </p:nvSpPr>
            <p:spPr bwMode="auto">
              <a:xfrm>
                <a:off x="3897" y="1613"/>
                <a:ext cx="0" cy="20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0" name="Shape 935"/>
              <p:cNvSpPr>
                <a:spLocks noChangeArrowheads="1"/>
              </p:cNvSpPr>
              <p:nvPr/>
            </p:nvSpPr>
            <p:spPr bwMode="auto">
              <a:xfrm>
                <a:off x="3899" y="1613"/>
                <a:ext cx="0" cy="20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1" name="Shape 936"/>
              <p:cNvSpPr>
                <a:spLocks noChangeArrowheads="1"/>
              </p:cNvSpPr>
              <p:nvPr/>
            </p:nvSpPr>
            <p:spPr bwMode="auto">
              <a:xfrm>
                <a:off x="3899" y="1613"/>
                <a:ext cx="0" cy="20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2" name="Shape 937"/>
              <p:cNvSpPr>
                <a:spLocks noChangeArrowheads="1"/>
              </p:cNvSpPr>
              <p:nvPr/>
            </p:nvSpPr>
            <p:spPr bwMode="auto">
              <a:xfrm>
                <a:off x="3900" y="1613"/>
                <a:ext cx="0" cy="20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3" name="Shape 938"/>
              <p:cNvSpPr>
                <a:spLocks noChangeArrowheads="1"/>
              </p:cNvSpPr>
              <p:nvPr/>
            </p:nvSpPr>
            <p:spPr bwMode="auto">
              <a:xfrm>
                <a:off x="3900" y="1613"/>
                <a:ext cx="0" cy="203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4" name="Shape 939"/>
              <p:cNvSpPr>
                <a:spLocks noChangeArrowheads="1"/>
              </p:cNvSpPr>
              <p:nvPr/>
            </p:nvSpPr>
            <p:spPr bwMode="auto">
              <a:xfrm>
                <a:off x="3900" y="1613"/>
                <a:ext cx="0" cy="20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5" name="Shape 940"/>
              <p:cNvSpPr>
                <a:spLocks noChangeArrowheads="1"/>
              </p:cNvSpPr>
              <p:nvPr/>
            </p:nvSpPr>
            <p:spPr bwMode="auto">
              <a:xfrm>
                <a:off x="3900" y="1613"/>
                <a:ext cx="0" cy="20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6" name="Shape 941"/>
              <p:cNvSpPr>
                <a:spLocks noChangeArrowheads="1"/>
              </p:cNvSpPr>
              <p:nvPr/>
            </p:nvSpPr>
            <p:spPr bwMode="auto">
              <a:xfrm>
                <a:off x="3902" y="1613"/>
                <a:ext cx="0" cy="20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7" name="Shape 942"/>
              <p:cNvSpPr>
                <a:spLocks noChangeArrowheads="1"/>
              </p:cNvSpPr>
              <p:nvPr/>
            </p:nvSpPr>
            <p:spPr bwMode="auto">
              <a:xfrm>
                <a:off x="3902" y="1613"/>
                <a:ext cx="0" cy="20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8" name="Shape 943"/>
              <p:cNvSpPr>
                <a:spLocks noChangeArrowheads="1"/>
              </p:cNvSpPr>
              <p:nvPr/>
            </p:nvSpPr>
            <p:spPr bwMode="auto">
              <a:xfrm>
                <a:off x="3902" y="1613"/>
                <a:ext cx="0" cy="20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89" name="Shape 944"/>
              <p:cNvSpPr>
                <a:spLocks noChangeArrowheads="1"/>
              </p:cNvSpPr>
              <p:nvPr/>
            </p:nvSpPr>
            <p:spPr bwMode="auto">
              <a:xfrm>
                <a:off x="3902" y="1613"/>
                <a:ext cx="0" cy="20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0" name="Shape 945"/>
              <p:cNvSpPr>
                <a:spLocks noChangeArrowheads="1"/>
              </p:cNvSpPr>
              <p:nvPr/>
            </p:nvSpPr>
            <p:spPr bwMode="auto">
              <a:xfrm>
                <a:off x="3904" y="1613"/>
                <a:ext cx="0" cy="21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1" name="Shape 946"/>
              <p:cNvSpPr>
                <a:spLocks noChangeArrowheads="1"/>
              </p:cNvSpPr>
              <p:nvPr/>
            </p:nvSpPr>
            <p:spPr bwMode="auto">
              <a:xfrm>
                <a:off x="3904" y="1613"/>
                <a:ext cx="0" cy="21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2" name="Shape 947"/>
              <p:cNvSpPr>
                <a:spLocks noChangeArrowheads="1"/>
              </p:cNvSpPr>
              <p:nvPr/>
            </p:nvSpPr>
            <p:spPr bwMode="auto">
              <a:xfrm>
                <a:off x="3904" y="1613"/>
                <a:ext cx="0" cy="21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3" name="Shape 948"/>
              <p:cNvSpPr>
                <a:spLocks noChangeArrowheads="1"/>
              </p:cNvSpPr>
              <p:nvPr/>
            </p:nvSpPr>
            <p:spPr bwMode="auto">
              <a:xfrm>
                <a:off x="3906" y="1613"/>
                <a:ext cx="0" cy="213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4" name="Shape 949"/>
              <p:cNvSpPr>
                <a:spLocks noChangeArrowheads="1"/>
              </p:cNvSpPr>
              <p:nvPr/>
            </p:nvSpPr>
            <p:spPr bwMode="auto">
              <a:xfrm>
                <a:off x="3906" y="1613"/>
                <a:ext cx="0" cy="21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5" name="Shape 950"/>
              <p:cNvSpPr>
                <a:spLocks noChangeArrowheads="1"/>
              </p:cNvSpPr>
              <p:nvPr/>
            </p:nvSpPr>
            <p:spPr bwMode="auto">
              <a:xfrm>
                <a:off x="3906" y="1613"/>
                <a:ext cx="0" cy="21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6" name="Shape 951"/>
              <p:cNvSpPr>
                <a:spLocks noChangeArrowheads="1"/>
              </p:cNvSpPr>
              <p:nvPr/>
            </p:nvSpPr>
            <p:spPr bwMode="auto">
              <a:xfrm>
                <a:off x="3906" y="1613"/>
                <a:ext cx="0" cy="21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7" name="Shape 952"/>
              <p:cNvSpPr>
                <a:spLocks noChangeArrowheads="1"/>
              </p:cNvSpPr>
              <p:nvPr/>
            </p:nvSpPr>
            <p:spPr bwMode="auto">
              <a:xfrm>
                <a:off x="3908" y="1613"/>
                <a:ext cx="0" cy="21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8" name="Shape 953"/>
              <p:cNvSpPr>
                <a:spLocks noChangeArrowheads="1"/>
              </p:cNvSpPr>
              <p:nvPr/>
            </p:nvSpPr>
            <p:spPr bwMode="auto">
              <a:xfrm>
                <a:off x="3908" y="1613"/>
                <a:ext cx="0" cy="217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299" name="Shape 954"/>
              <p:cNvSpPr>
                <a:spLocks noChangeArrowheads="1"/>
              </p:cNvSpPr>
              <p:nvPr/>
            </p:nvSpPr>
            <p:spPr bwMode="auto">
              <a:xfrm>
                <a:off x="3909" y="1613"/>
                <a:ext cx="0" cy="21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0" name="Shape 955"/>
              <p:cNvSpPr>
                <a:spLocks noChangeArrowheads="1"/>
              </p:cNvSpPr>
              <p:nvPr/>
            </p:nvSpPr>
            <p:spPr bwMode="auto">
              <a:xfrm>
                <a:off x="3909" y="1613"/>
                <a:ext cx="0" cy="21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1" name="Shape 956"/>
              <p:cNvSpPr>
                <a:spLocks noChangeArrowheads="1"/>
              </p:cNvSpPr>
              <p:nvPr/>
            </p:nvSpPr>
            <p:spPr bwMode="auto">
              <a:xfrm>
                <a:off x="3909" y="1613"/>
                <a:ext cx="0" cy="22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2" name="Shape 957"/>
              <p:cNvSpPr>
                <a:spLocks noChangeArrowheads="1"/>
              </p:cNvSpPr>
              <p:nvPr/>
            </p:nvSpPr>
            <p:spPr bwMode="auto">
              <a:xfrm>
                <a:off x="3909" y="1613"/>
                <a:ext cx="0" cy="22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3" name="Shape 958"/>
              <p:cNvSpPr>
                <a:spLocks noChangeArrowheads="1"/>
              </p:cNvSpPr>
              <p:nvPr/>
            </p:nvSpPr>
            <p:spPr bwMode="auto">
              <a:xfrm>
                <a:off x="3911" y="1613"/>
                <a:ext cx="0" cy="222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4" name="Shape 959"/>
              <p:cNvSpPr>
                <a:spLocks noChangeArrowheads="1"/>
              </p:cNvSpPr>
              <p:nvPr/>
            </p:nvSpPr>
            <p:spPr bwMode="auto">
              <a:xfrm>
                <a:off x="3911" y="1613"/>
                <a:ext cx="0" cy="22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5" name="Shape 960"/>
              <p:cNvSpPr>
                <a:spLocks noChangeArrowheads="1"/>
              </p:cNvSpPr>
              <p:nvPr/>
            </p:nvSpPr>
            <p:spPr bwMode="auto">
              <a:xfrm>
                <a:off x="3911" y="1613"/>
                <a:ext cx="0" cy="22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6" name="Shape 961"/>
              <p:cNvSpPr>
                <a:spLocks noChangeArrowheads="1"/>
              </p:cNvSpPr>
              <p:nvPr/>
            </p:nvSpPr>
            <p:spPr bwMode="auto">
              <a:xfrm>
                <a:off x="3911" y="1613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7" name="Shape 962"/>
              <p:cNvSpPr>
                <a:spLocks noChangeArrowheads="1"/>
              </p:cNvSpPr>
              <p:nvPr/>
            </p:nvSpPr>
            <p:spPr bwMode="auto">
              <a:xfrm>
                <a:off x="3913" y="1613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8" name="Shape 963"/>
              <p:cNvSpPr>
                <a:spLocks noChangeArrowheads="1"/>
              </p:cNvSpPr>
              <p:nvPr/>
            </p:nvSpPr>
            <p:spPr bwMode="auto">
              <a:xfrm>
                <a:off x="3913" y="1613"/>
                <a:ext cx="7" cy="22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09" name="Shape 964"/>
              <p:cNvSpPr>
                <a:spLocks noChangeArrowheads="1"/>
              </p:cNvSpPr>
              <p:nvPr/>
            </p:nvSpPr>
            <p:spPr bwMode="auto">
              <a:xfrm>
                <a:off x="3920" y="1613"/>
                <a:ext cx="14" cy="22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0" name="Shape 965"/>
              <p:cNvSpPr>
                <a:spLocks noChangeArrowheads="1"/>
              </p:cNvSpPr>
              <p:nvPr/>
            </p:nvSpPr>
            <p:spPr bwMode="auto">
              <a:xfrm>
                <a:off x="3936" y="1613"/>
                <a:ext cx="14" cy="22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1" name="Shape 966"/>
              <p:cNvSpPr>
                <a:spLocks noChangeArrowheads="1"/>
              </p:cNvSpPr>
              <p:nvPr/>
            </p:nvSpPr>
            <p:spPr bwMode="auto">
              <a:xfrm>
                <a:off x="3950" y="1613"/>
                <a:ext cx="2" cy="22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2" name="Shape 967"/>
              <p:cNvSpPr>
                <a:spLocks noChangeArrowheads="1"/>
              </p:cNvSpPr>
              <p:nvPr/>
            </p:nvSpPr>
            <p:spPr bwMode="auto">
              <a:xfrm>
                <a:off x="3952" y="1613"/>
                <a:ext cx="0" cy="2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3" name="Shape 968"/>
              <p:cNvSpPr>
                <a:spLocks noChangeArrowheads="1"/>
              </p:cNvSpPr>
              <p:nvPr/>
            </p:nvSpPr>
            <p:spPr bwMode="auto">
              <a:xfrm>
                <a:off x="3954" y="1613"/>
                <a:ext cx="0" cy="2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4" name="Shape 969"/>
              <p:cNvSpPr>
                <a:spLocks noChangeArrowheads="1"/>
              </p:cNvSpPr>
              <p:nvPr/>
            </p:nvSpPr>
            <p:spPr bwMode="auto">
              <a:xfrm>
                <a:off x="3954" y="1613"/>
                <a:ext cx="0" cy="22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5" name="Shape 970"/>
              <p:cNvSpPr>
                <a:spLocks noChangeArrowheads="1"/>
              </p:cNvSpPr>
              <p:nvPr/>
            </p:nvSpPr>
            <p:spPr bwMode="auto">
              <a:xfrm>
                <a:off x="3954" y="1613"/>
                <a:ext cx="0" cy="22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6" name="Shape 971"/>
              <p:cNvSpPr>
                <a:spLocks noChangeArrowheads="1"/>
              </p:cNvSpPr>
              <p:nvPr/>
            </p:nvSpPr>
            <p:spPr bwMode="auto">
              <a:xfrm>
                <a:off x="3956" y="1613"/>
                <a:ext cx="0" cy="22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7" name="Shape 972"/>
              <p:cNvSpPr>
                <a:spLocks noChangeArrowheads="1"/>
              </p:cNvSpPr>
              <p:nvPr/>
            </p:nvSpPr>
            <p:spPr bwMode="auto">
              <a:xfrm>
                <a:off x="3956" y="1613"/>
                <a:ext cx="0" cy="22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8" name="Shape 973"/>
              <p:cNvSpPr>
                <a:spLocks noChangeArrowheads="1"/>
              </p:cNvSpPr>
              <p:nvPr/>
            </p:nvSpPr>
            <p:spPr bwMode="auto">
              <a:xfrm>
                <a:off x="3956" y="1613"/>
                <a:ext cx="0" cy="22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19" name="Shape 974"/>
              <p:cNvSpPr>
                <a:spLocks noChangeArrowheads="1"/>
              </p:cNvSpPr>
              <p:nvPr/>
            </p:nvSpPr>
            <p:spPr bwMode="auto">
              <a:xfrm>
                <a:off x="3956" y="1613"/>
                <a:ext cx="0" cy="21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0" name="Shape 975"/>
              <p:cNvSpPr>
                <a:spLocks noChangeArrowheads="1"/>
              </p:cNvSpPr>
              <p:nvPr/>
            </p:nvSpPr>
            <p:spPr bwMode="auto">
              <a:xfrm>
                <a:off x="3958" y="1613"/>
                <a:ext cx="0" cy="21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1" name="Shape 976"/>
              <p:cNvSpPr>
                <a:spLocks noChangeArrowheads="1"/>
              </p:cNvSpPr>
              <p:nvPr/>
            </p:nvSpPr>
            <p:spPr bwMode="auto">
              <a:xfrm>
                <a:off x="3958" y="1613"/>
                <a:ext cx="0" cy="21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2" name="Shape 977"/>
              <p:cNvSpPr>
                <a:spLocks noChangeArrowheads="1"/>
              </p:cNvSpPr>
              <p:nvPr/>
            </p:nvSpPr>
            <p:spPr bwMode="auto">
              <a:xfrm>
                <a:off x="3959" y="1613"/>
                <a:ext cx="0" cy="21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3" name="Shape 978"/>
              <p:cNvSpPr>
                <a:spLocks noChangeArrowheads="1"/>
              </p:cNvSpPr>
              <p:nvPr/>
            </p:nvSpPr>
            <p:spPr bwMode="auto">
              <a:xfrm>
                <a:off x="3959" y="1613"/>
                <a:ext cx="0" cy="21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4" name="Shape 979"/>
              <p:cNvSpPr>
                <a:spLocks noChangeArrowheads="1"/>
              </p:cNvSpPr>
              <p:nvPr/>
            </p:nvSpPr>
            <p:spPr bwMode="auto">
              <a:xfrm>
                <a:off x="3959" y="1613"/>
                <a:ext cx="0" cy="21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5" name="Shape 980"/>
              <p:cNvSpPr>
                <a:spLocks noChangeArrowheads="1"/>
              </p:cNvSpPr>
              <p:nvPr/>
            </p:nvSpPr>
            <p:spPr bwMode="auto">
              <a:xfrm>
                <a:off x="3959" y="1613"/>
                <a:ext cx="0" cy="21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6" name="Shape 981"/>
              <p:cNvSpPr>
                <a:spLocks noChangeArrowheads="1"/>
              </p:cNvSpPr>
              <p:nvPr/>
            </p:nvSpPr>
            <p:spPr bwMode="auto">
              <a:xfrm>
                <a:off x="3961" y="1613"/>
                <a:ext cx="0" cy="21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7" name="Shape 982"/>
              <p:cNvSpPr>
                <a:spLocks noChangeArrowheads="1"/>
              </p:cNvSpPr>
              <p:nvPr/>
            </p:nvSpPr>
            <p:spPr bwMode="auto">
              <a:xfrm>
                <a:off x="3961" y="1613"/>
                <a:ext cx="0" cy="21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8" name="Shape 983"/>
              <p:cNvSpPr>
                <a:spLocks noChangeArrowheads="1"/>
              </p:cNvSpPr>
              <p:nvPr/>
            </p:nvSpPr>
            <p:spPr bwMode="auto">
              <a:xfrm>
                <a:off x="3961" y="1613"/>
                <a:ext cx="0" cy="21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29" name="Shape 984"/>
              <p:cNvSpPr>
                <a:spLocks noChangeArrowheads="1"/>
              </p:cNvSpPr>
              <p:nvPr/>
            </p:nvSpPr>
            <p:spPr bwMode="auto">
              <a:xfrm>
                <a:off x="3961" y="1613"/>
                <a:ext cx="0" cy="21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0" name="Shape 985"/>
              <p:cNvSpPr>
                <a:spLocks noChangeArrowheads="1"/>
              </p:cNvSpPr>
              <p:nvPr/>
            </p:nvSpPr>
            <p:spPr bwMode="auto">
              <a:xfrm>
                <a:off x="3963" y="1613"/>
                <a:ext cx="0" cy="20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1" name="Shape 986"/>
              <p:cNvSpPr>
                <a:spLocks noChangeArrowheads="1"/>
              </p:cNvSpPr>
              <p:nvPr/>
            </p:nvSpPr>
            <p:spPr bwMode="auto">
              <a:xfrm>
                <a:off x="3963" y="1613"/>
                <a:ext cx="0" cy="20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2" name="Shape 987"/>
              <p:cNvSpPr>
                <a:spLocks noChangeArrowheads="1"/>
              </p:cNvSpPr>
              <p:nvPr/>
            </p:nvSpPr>
            <p:spPr bwMode="auto">
              <a:xfrm>
                <a:off x="3963" y="1613"/>
                <a:ext cx="0" cy="20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3" name="Shape 988"/>
              <p:cNvSpPr>
                <a:spLocks noChangeArrowheads="1"/>
              </p:cNvSpPr>
              <p:nvPr/>
            </p:nvSpPr>
            <p:spPr bwMode="auto">
              <a:xfrm>
                <a:off x="3963" y="1613"/>
                <a:ext cx="0" cy="20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4" name="Shape 989"/>
              <p:cNvSpPr>
                <a:spLocks noChangeArrowheads="1"/>
              </p:cNvSpPr>
              <p:nvPr/>
            </p:nvSpPr>
            <p:spPr bwMode="auto">
              <a:xfrm>
                <a:off x="3965" y="1613"/>
                <a:ext cx="0" cy="20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5" name="Shape 990"/>
              <p:cNvSpPr>
                <a:spLocks noChangeArrowheads="1"/>
              </p:cNvSpPr>
              <p:nvPr/>
            </p:nvSpPr>
            <p:spPr bwMode="auto">
              <a:xfrm>
                <a:off x="3965" y="1613"/>
                <a:ext cx="0" cy="20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6" name="Shape 991"/>
              <p:cNvSpPr>
                <a:spLocks noChangeArrowheads="1"/>
              </p:cNvSpPr>
              <p:nvPr/>
            </p:nvSpPr>
            <p:spPr bwMode="auto">
              <a:xfrm>
                <a:off x="3965" y="1613"/>
                <a:ext cx="0" cy="20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7" name="Shape 992"/>
              <p:cNvSpPr>
                <a:spLocks noChangeArrowheads="1"/>
              </p:cNvSpPr>
              <p:nvPr/>
            </p:nvSpPr>
            <p:spPr bwMode="auto">
              <a:xfrm>
                <a:off x="3966" y="1613"/>
                <a:ext cx="0" cy="20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8" name="Shape 993"/>
              <p:cNvSpPr>
                <a:spLocks noChangeArrowheads="1"/>
              </p:cNvSpPr>
              <p:nvPr/>
            </p:nvSpPr>
            <p:spPr bwMode="auto">
              <a:xfrm>
                <a:off x="3966" y="1613"/>
                <a:ext cx="0" cy="20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39" name="Shape 994"/>
              <p:cNvSpPr>
                <a:spLocks noChangeArrowheads="1"/>
              </p:cNvSpPr>
              <p:nvPr/>
            </p:nvSpPr>
            <p:spPr bwMode="auto">
              <a:xfrm>
                <a:off x="3968" y="1613"/>
                <a:ext cx="0" cy="20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0" name="Shape 995"/>
              <p:cNvSpPr>
                <a:spLocks noChangeArrowheads="1"/>
              </p:cNvSpPr>
              <p:nvPr/>
            </p:nvSpPr>
            <p:spPr bwMode="auto">
              <a:xfrm>
                <a:off x="3968" y="1613"/>
                <a:ext cx="0" cy="20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1" name="Shape 996"/>
              <p:cNvSpPr>
                <a:spLocks noChangeArrowheads="1"/>
              </p:cNvSpPr>
              <p:nvPr/>
            </p:nvSpPr>
            <p:spPr bwMode="auto">
              <a:xfrm>
                <a:off x="3968" y="1613"/>
                <a:ext cx="0" cy="20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2" name="Shape 997"/>
              <p:cNvSpPr>
                <a:spLocks noChangeArrowheads="1"/>
              </p:cNvSpPr>
              <p:nvPr/>
            </p:nvSpPr>
            <p:spPr bwMode="auto">
              <a:xfrm>
                <a:off x="3968" y="1613"/>
                <a:ext cx="0" cy="19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3" name="Shape 998"/>
              <p:cNvSpPr>
                <a:spLocks noChangeArrowheads="1"/>
              </p:cNvSpPr>
              <p:nvPr/>
            </p:nvSpPr>
            <p:spPr bwMode="auto">
              <a:xfrm>
                <a:off x="3970" y="1613"/>
                <a:ext cx="0" cy="19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4" name="Shape 999"/>
              <p:cNvSpPr>
                <a:spLocks noChangeArrowheads="1"/>
              </p:cNvSpPr>
              <p:nvPr/>
            </p:nvSpPr>
            <p:spPr bwMode="auto">
              <a:xfrm>
                <a:off x="3970" y="1613"/>
                <a:ext cx="0" cy="19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5" name="Shape 1000"/>
              <p:cNvSpPr>
                <a:spLocks noChangeArrowheads="1"/>
              </p:cNvSpPr>
              <p:nvPr/>
            </p:nvSpPr>
            <p:spPr bwMode="auto">
              <a:xfrm>
                <a:off x="3970" y="1613"/>
                <a:ext cx="0" cy="19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6" name="Shape 1001"/>
              <p:cNvSpPr>
                <a:spLocks noChangeArrowheads="1"/>
              </p:cNvSpPr>
              <p:nvPr/>
            </p:nvSpPr>
            <p:spPr bwMode="auto">
              <a:xfrm>
                <a:off x="3970" y="1613"/>
                <a:ext cx="0" cy="19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7" name="Shape 1002"/>
              <p:cNvSpPr>
                <a:spLocks noChangeArrowheads="1"/>
              </p:cNvSpPr>
              <p:nvPr/>
            </p:nvSpPr>
            <p:spPr bwMode="auto">
              <a:xfrm>
                <a:off x="3972" y="1613"/>
                <a:ext cx="0" cy="19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8" name="Shape 1003"/>
              <p:cNvSpPr>
                <a:spLocks noChangeArrowheads="1"/>
              </p:cNvSpPr>
              <p:nvPr/>
            </p:nvSpPr>
            <p:spPr bwMode="auto">
              <a:xfrm>
                <a:off x="3972" y="1613"/>
                <a:ext cx="0" cy="19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49" name="Shape 1004"/>
              <p:cNvSpPr>
                <a:spLocks noChangeArrowheads="1"/>
              </p:cNvSpPr>
              <p:nvPr/>
            </p:nvSpPr>
            <p:spPr bwMode="auto">
              <a:xfrm>
                <a:off x="3972" y="1613"/>
                <a:ext cx="0" cy="19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0" name="Shape 1005"/>
              <p:cNvSpPr>
                <a:spLocks noChangeArrowheads="1"/>
              </p:cNvSpPr>
              <p:nvPr/>
            </p:nvSpPr>
            <p:spPr bwMode="auto">
              <a:xfrm>
                <a:off x="3972" y="1613"/>
                <a:ext cx="0" cy="19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1" name="Shape 1006"/>
              <p:cNvSpPr>
                <a:spLocks noChangeArrowheads="1"/>
              </p:cNvSpPr>
              <p:nvPr/>
            </p:nvSpPr>
            <p:spPr bwMode="auto">
              <a:xfrm>
                <a:off x="3974" y="1613"/>
                <a:ext cx="0" cy="18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2" name="Shape 1007"/>
              <p:cNvSpPr>
                <a:spLocks noChangeArrowheads="1"/>
              </p:cNvSpPr>
              <p:nvPr/>
            </p:nvSpPr>
            <p:spPr bwMode="auto">
              <a:xfrm>
                <a:off x="3974" y="1613"/>
                <a:ext cx="0" cy="1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3" name="Shape 1008"/>
              <p:cNvSpPr>
                <a:spLocks noChangeArrowheads="1"/>
              </p:cNvSpPr>
              <p:nvPr/>
            </p:nvSpPr>
            <p:spPr bwMode="auto">
              <a:xfrm>
                <a:off x="3975" y="1613"/>
                <a:ext cx="0" cy="1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4" name="Shape 1009"/>
              <p:cNvSpPr>
                <a:spLocks noChangeArrowheads="1"/>
              </p:cNvSpPr>
              <p:nvPr/>
            </p:nvSpPr>
            <p:spPr bwMode="auto">
              <a:xfrm>
                <a:off x="3975" y="1613"/>
                <a:ext cx="0" cy="18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5" name="Shape 1010"/>
              <p:cNvSpPr>
                <a:spLocks noChangeArrowheads="1"/>
              </p:cNvSpPr>
              <p:nvPr/>
            </p:nvSpPr>
            <p:spPr bwMode="auto">
              <a:xfrm>
                <a:off x="3975" y="1613"/>
                <a:ext cx="0" cy="18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6" name="Shape 1011"/>
              <p:cNvSpPr>
                <a:spLocks noChangeArrowheads="1"/>
              </p:cNvSpPr>
              <p:nvPr/>
            </p:nvSpPr>
            <p:spPr bwMode="auto">
              <a:xfrm>
                <a:off x="3975" y="1613"/>
                <a:ext cx="0" cy="18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7" name="Shape 1012"/>
              <p:cNvSpPr>
                <a:spLocks noChangeArrowheads="1"/>
              </p:cNvSpPr>
              <p:nvPr/>
            </p:nvSpPr>
            <p:spPr bwMode="auto">
              <a:xfrm>
                <a:off x="3977" y="1613"/>
                <a:ext cx="0" cy="18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8" name="Shape 1013"/>
              <p:cNvSpPr>
                <a:spLocks noChangeArrowheads="1"/>
              </p:cNvSpPr>
              <p:nvPr/>
            </p:nvSpPr>
            <p:spPr bwMode="auto">
              <a:xfrm>
                <a:off x="3977" y="1613"/>
                <a:ext cx="0" cy="18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59" name="Shape 1014"/>
              <p:cNvSpPr>
                <a:spLocks noChangeArrowheads="1"/>
              </p:cNvSpPr>
              <p:nvPr/>
            </p:nvSpPr>
            <p:spPr bwMode="auto">
              <a:xfrm>
                <a:off x="3977" y="1613"/>
                <a:ext cx="0" cy="18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0" name="Shape 1015"/>
              <p:cNvSpPr>
                <a:spLocks noChangeArrowheads="1"/>
              </p:cNvSpPr>
              <p:nvPr/>
            </p:nvSpPr>
            <p:spPr bwMode="auto">
              <a:xfrm>
                <a:off x="3979" y="1613"/>
                <a:ext cx="0" cy="18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1" name="Shape 1016"/>
              <p:cNvSpPr>
                <a:spLocks noChangeArrowheads="1"/>
              </p:cNvSpPr>
              <p:nvPr/>
            </p:nvSpPr>
            <p:spPr bwMode="auto">
              <a:xfrm>
                <a:off x="3979" y="1613"/>
                <a:ext cx="0" cy="18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2" name="Shape 1017"/>
              <p:cNvSpPr>
                <a:spLocks noChangeArrowheads="1"/>
              </p:cNvSpPr>
              <p:nvPr/>
            </p:nvSpPr>
            <p:spPr bwMode="auto">
              <a:xfrm>
                <a:off x="3979" y="1613"/>
                <a:ext cx="0" cy="17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3" name="Shape 1018"/>
              <p:cNvSpPr>
                <a:spLocks noChangeArrowheads="1"/>
              </p:cNvSpPr>
              <p:nvPr/>
            </p:nvSpPr>
            <p:spPr bwMode="auto">
              <a:xfrm>
                <a:off x="3979" y="1613"/>
                <a:ext cx="0" cy="17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4" name="Shape 1019"/>
              <p:cNvSpPr>
                <a:spLocks noChangeArrowheads="1"/>
              </p:cNvSpPr>
              <p:nvPr/>
            </p:nvSpPr>
            <p:spPr bwMode="auto">
              <a:xfrm>
                <a:off x="3981" y="1613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5" name="Shape 1020"/>
              <p:cNvSpPr>
                <a:spLocks noChangeArrowheads="1"/>
              </p:cNvSpPr>
              <p:nvPr/>
            </p:nvSpPr>
            <p:spPr bwMode="auto">
              <a:xfrm>
                <a:off x="3981" y="1613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6" name="Shape 1021"/>
              <p:cNvSpPr>
                <a:spLocks noChangeArrowheads="1"/>
              </p:cNvSpPr>
              <p:nvPr/>
            </p:nvSpPr>
            <p:spPr bwMode="auto">
              <a:xfrm>
                <a:off x="3981" y="1613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7" name="Shape 1022"/>
              <p:cNvSpPr>
                <a:spLocks noChangeArrowheads="1"/>
              </p:cNvSpPr>
              <p:nvPr/>
            </p:nvSpPr>
            <p:spPr bwMode="auto">
              <a:xfrm>
                <a:off x="3981" y="1613"/>
                <a:ext cx="0" cy="17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8" name="Shape 1023"/>
              <p:cNvSpPr>
                <a:spLocks noChangeArrowheads="1"/>
              </p:cNvSpPr>
              <p:nvPr/>
            </p:nvSpPr>
            <p:spPr bwMode="auto">
              <a:xfrm>
                <a:off x="3983" y="1613"/>
                <a:ext cx="0" cy="17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69" name="Shape 1024"/>
              <p:cNvSpPr>
                <a:spLocks noChangeArrowheads="1"/>
              </p:cNvSpPr>
              <p:nvPr/>
            </p:nvSpPr>
            <p:spPr bwMode="auto">
              <a:xfrm>
                <a:off x="3983" y="1613"/>
                <a:ext cx="0" cy="174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0" name="Shape 1025"/>
              <p:cNvSpPr>
                <a:spLocks noChangeArrowheads="1"/>
              </p:cNvSpPr>
              <p:nvPr/>
            </p:nvSpPr>
            <p:spPr bwMode="auto">
              <a:xfrm>
                <a:off x="3984" y="1613"/>
                <a:ext cx="0" cy="173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1" name="Shape 1026"/>
              <p:cNvSpPr>
                <a:spLocks noChangeArrowheads="1"/>
              </p:cNvSpPr>
              <p:nvPr/>
            </p:nvSpPr>
            <p:spPr bwMode="auto">
              <a:xfrm>
                <a:off x="3984" y="1613"/>
                <a:ext cx="0" cy="172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2" name="Shape 1027"/>
              <p:cNvSpPr>
                <a:spLocks noChangeArrowheads="1"/>
              </p:cNvSpPr>
              <p:nvPr/>
            </p:nvSpPr>
            <p:spPr bwMode="auto">
              <a:xfrm>
                <a:off x="3984" y="1613"/>
                <a:ext cx="0" cy="171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3" name="Shape 1028"/>
              <p:cNvSpPr>
                <a:spLocks noChangeArrowheads="1"/>
              </p:cNvSpPr>
              <p:nvPr/>
            </p:nvSpPr>
            <p:spPr bwMode="auto">
              <a:xfrm>
                <a:off x="3984" y="1613"/>
                <a:ext cx="0" cy="17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4" name="Shape 1029"/>
              <p:cNvSpPr>
                <a:spLocks noChangeArrowheads="1"/>
              </p:cNvSpPr>
              <p:nvPr/>
            </p:nvSpPr>
            <p:spPr bwMode="auto">
              <a:xfrm>
                <a:off x="3986" y="1613"/>
                <a:ext cx="0" cy="16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5" name="Shape 1030"/>
              <p:cNvSpPr>
                <a:spLocks noChangeArrowheads="1"/>
              </p:cNvSpPr>
              <p:nvPr/>
            </p:nvSpPr>
            <p:spPr bwMode="auto">
              <a:xfrm>
                <a:off x="3986" y="1613"/>
                <a:ext cx="0" cy="16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6" name="Shape 1031"/>
              <p:cNvSpPr>
                <a:spLocks noChangeArrowheads="1"/>
              </p:cNvSpPr>
              <p:nvPr/>
            </p:nvSpPr>
            <p:spPr bwMode="auto">
              <a:xfrm>
                <a:off x="3986" y="1613"/>
                <a:ext cx="0" cy="16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7" name="Shape 1032"/>
              <p:cNvSpPr>
                <a:spLocks noChangeArrowheads="1"/>
              </p:cNvSpPr>
              <p:nvPr/>
            </p:nvSpPr>
            <p:spPr bwMode="auto">
              <a:xfrm>
                <a:off x="3986" y="1613"/>
                <a:ext cx="0" cy="16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8" name="Shape 1033"/>
              <p:cNvSpPr>
                <a:spLocks noChangeArrowheads="1"/>
              </p:cNvSpPr>
              <p:nvPr/>
            </p:nvSpPr>
            <p:spPr bwMode="auto">
              <a:xfrm>
                <a:off x="3988" y="1613"/>
                <a:ext cx="0" cy="16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79" name="Shape 1034"/>
              <p:cNvSpPr>
                <a:spLocks noChangeArrowheads="1"/>
              </p:cNvSpPr>
              <p:nvPr/>
            </p:nvSpPr>
            <p:spPr bwMode="auto">
              <a:xfrm>
                <a:off x="3988" y="1613"/>
                <a:ext cx="0" cy="16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0" name="Shape 1035"/>
              <p:cNvSpPr>
                <a:spLocks noChangeArrowheads="1"/>
              </p:cNvSpPr>
              <p:nvPr/>
            </p:nvSpPr>
            <p:spPr bwMode="auto">
              <a:xfrm>
                <a:off x="3988" y="1613"/>
                <a:ext cx="0" cy="164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1" name="Shape 1036"/>
              <p:cNvSpPr>
                <a:spLocks noChangeArrowheads="1"/>
              </p:cNvSpPr>
              <p:nvPr/>
            </p:nvSpPr>
            <p:spPr bwMode="auto">
              <a:xfrm>
                <a:off x="3988" y="1613"/>
                <a:ext cx="0" cy="163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2" name="Shape 1037"/>
              <p:cNvSpPr>
                <a:spLocks noChangeArrowheads="1"/>
              </p:cNvSpPr>
              <p:nvPr/>
            </p:nvSpPr>
            <p:spPr bwMode="auto">
              <a:xfrm>
                <a:off x="3990" y="1613"/>
                <a:ext cx="0" cy="162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3" name="Shape 1038"/>
              <p:cNvSpPr>
                <a:spLocks noChangeArrowheads="1"/>
              </p:cNvSpPr>
              <p:nvPr/>
            </p:nvSpPr>
            <p:spPr bwMode="auto">
              <a:xfrm>
                <a:off x="3990" y="1613"/>
                <a:ext cx="0" cy="16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4" name="Shape 1039"/>
              <p:cNvSpPr>
                <a:spLocks noChangeArrowheads="1"/>
              </p:cNvSpPr>
              <p:nvPr/>
            </p:nvSpPr>
            <p:spPr bwMode="auto">
              <a:xfrm>
                <a:off x="3990" y="1613"/>
                <a:ext cx="0" cy="15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5" name="Shape 1040"/>
              <p:cNvSpPr>
                <a:spLocks noChangeArrowheads="1"/>
              </p:cNvSpPr>
              <p:nvPr/>
            </p:nvSpPr>
            <p:spPr bwMode="auto">
              <a:xfrm>
                <a:off x="3991" y="1613"/>
                <a:ext cx="0" cy="15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6" name="Shape 1041"/>
              <p:cNvSpPr>
                <a:spLocks noChangeArrowheads="1"/>
              </p:cNvSpPr>
              <p:nvPr/>
            </p:nvSpPr>
            <p:spPr bwMode="auto">
              <a:xfrm>
                <a:off x="3991" y="1613"/>
                <a:ext cx="0" cy="15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7" name="Shape 1042"/>
              <p:cNvSpPr>
                <a:spLocks noChangeArrowheads="1"/>
              </p:cNvSpPr>
              <p:nvPr/>
            </p:nvSpPr>
            <p:spPr bwMode="auto">
              <a:xfrm>
                <a:off x="3993" y="1613"/>
                <a:ext cx="0" cy="15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8" name="Shape 1043"/>
              <p:cNvSpPr>
                <a:spLocks noChangeArrowheads="1"/>
              </p:cNvSpPr>
              <p:nvPr/>
            </p:nvSpPr>
            <p:spPr bwMode="auto">
              <a:xfrm>
                <a:off x="3993" y="1613"/>
                <a:ext cx="0" cy="15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89" name="Shape 1044"/>
              <p:cNvSpPr>
                <a:spLocks noChangeArrowheads="1"/>
              </p:cNvSpPr>
              <p:nvPr/>
            </p:nvSpPr>
            <p:spPr bwMode="auto">
              <a:xfrm>
                <a:off x="3993" y="1613"/>
                <a:ext cx="0" cy="15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0" name="Shape 1045"/>
              <p:cNvSpPr>
                <a:spLocks noChangeArrowheads="1"/>
              </p:cNvSpPr>
              <p:nvPr/>
            </p:nvSpPr>
            <p:spPr bwMode="auto">
              <a:xfrm>
                <a:off x="3993" y="1613"/>
                <a:ext cx="0" cy="15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1" name="Shape 1046"/>
              <p:cNvSpPr>
                <a:spLocks noChangeArrowheads="1"/>
              </p:cNvSpPr>
              <p:nvPr/>
            </p:nvSpPr>
            <p:spPr bwMode="auto">
              <a:xfrm>
                <a:off x="3995" y="1613"/>
                <a:ext cx="0" cy="15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2" name="Shape 1047"/>
              <p:cNvSpPr>
                <a:spLocks noChangeArrowheads="1"/>
              </p:cNvSpPr>
              <p:nvPr/>
            </p:nvSpPr>
            <p:spPr bwMode="auto">
              <a:xfrm>
                <a:off x="3995" y="1613"/>
                <a:ext cx="0" cy="15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3" name="Shape 1048"/>
              <p:cNvSpPr>
                <a:spLocks noChangeArrowheads="1"/>
              </p:cNvSpPr>
              <p:nvPr/>
            </p:nvSpPr>
            <p:spPr bwMode="auto">
              <a:xfrm>
                <a:off x="3995" y="1613"/>
                <a:ext cx="0" cy="15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4" name="Shape 1049"/>
              <p:cNvSpPr>
                <a:spLocks noChangeArrowheads="1"/>
              </p:cNvSpPr>
              <p:nvPr/>
            </p:nvSpPr>
            <p:spPr bwMode="auto">
              <a:xfrm>
                <a:off x="3995" y="1613"/>
                <a:ext cx="0" cy="15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5" name="Shape 1050"/>
              <p:cNvSpPr>
                <a:spLocks noChangeArrowheads="1"/>
              </p:cNvSpPr>
              <p:nvPr/>
            </p:nvSpPr>
            <p:spPr bwMode="auto">
              <a:xfrm>
                <a:off x="3997" y="1613"/>
                <a:ext cx="0" cy="14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6" name="Shape 1051"/>
              <p:cNvSpPr>
                <a:spLocks noChangeArrowheads="1"/>
              </p:cNvSpPr>
              <p:nvPr/>
            </p:nvSpPr>
            <p:spPr bwMode="auto">
              <a:xfrm>
                <a:off x="3997" y="1613"/>
                <a:ext cx="0" cy="148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7" name="Shape 1052"/>
              <p:cNvSpPr>
                <a:spLocks noChangeArrowheads="1"/>
              </p:cNvSpPr>
              <p:nvPr/>
            </p:nvSpPr>
            <p:spPr bwMode="auto">
              <a:xfrm>
                <a:off x="3997" y="1613"/>
                <a:ext cx="0" cy="14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8" name="Shape 1053"/>
              <p:cNvSpPr>
                <a:spLocks noChangeArrowheads="1"/>
              </p:cNvSpPr>
              <p:nvPr/>
            </p:nvSpPr>
            <p:spPr bwMode="auto">
              <a:xfrm>
                <a:off x="3997" y="1613"/>
                <a:ext cx="0" cy="146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399" name="Shape 1054"/>
              <p:cNvSpPr>
                <a:spLocks noChangeArrowheads="1"/>
              </p:cNvSpPr>
              <p:nvPr/>
            </p:nvSpPr>
            <p:spPr bwMode="auto">
              <a:xfrm>
                <a:off x="3999" y="1613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0" name="Shape 1055"/>
              <p:cNvSpPr>
                <a:spLocks noChangeArrowheads="1"/>
              </p:cNvSpPr>
              <p:nvPr/>
            </p:nvSpPr>
            <p:spPr bwMode="auto">
              <a:xfrm>
                <a:off x="3999" y="1613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1" name="Shape 1056"/>
              <p:cNvSpPr>
                <a:spLocks noChangeArrowheads="1"/>
              </p:cNvSpPr>
              <p:nvPr/>
            </p:nvSpPr>
            <p:spPr bwMode="auto">
              <a:xfrm>
                <a:off x="4000" y="1613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2" name="Shape 1057"/>
              <p:cNvSpPr>
                <a:spLocks noChangeArrowheads="1"/>
              </p:cNvSpPr>
              <p:nvPr/>
            </p:nvSpPr>
            <p:spPr bwMode="auto">
              <a:xfrm>
                <a:off x="4000" y="1613"/>
                <a:ext cx="0" cy="14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3" name="Shape 1058"/>
              <p:cNvSpPr>
                <a:spLocks noChangeArrowheads="1"/>
              </p:cNvSpPr>
              <p:nvPr/>
            </p:nvSpPr>
            <p:spPr bwMode="auto">
              <a:xfrm>
                <a:off x="4000" y="1613"/>
                <a:ext cx="0" cy="14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4" name="Shape 1059"/>
              <p:cNvSpPr>
                <a:spLocks noChangeArrowheads="1"/>
              </p:cNvSpPr>
              <p:nvPr/>
            </p:nvSpPr>
            <p:spPr bwMode="auto">
              <a:xfrm>
                <a:off x="4000" y="1613"/>
                <a:ext cx="0" cy="14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5" name="Shape 1060"/>
              <p:cNvSpPr>
                <a:spLocks noChangeArrowheads="1"/>
              </p:cNvSpPr>
              <p:nvPr/>
            </p:nvSpPr>
            <p:spPr bwMode="auto">
              <a:xfrm>
                <a:off x="4002" y="1613"/>
                <a:ext cx="0" cy="14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6" name="Shape 1061"/>
              <p:cNvSpPr>
                <a:spLocks noChangeArrowheads="1"/>
              </p:cNvSpPr>
              <p:nvPr/>
            </p:nvSpPr>
            <p:spPr bwMode="auto">
              <a:xfrm>
                <a:off x="4002" y="1613"/>
                <a:ext cx="0" cy="14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7" name="Shape 1062"/>
              <p:cNvSpPr>
                <a:spLocks noChangeArrowheads="1"/>
              </p:cNvSpPr>
              <p:nvPr/>
            </p:nvSpPr>
            <p:spPr bwMode="auto">
              <a:xfrm>
                <a:off x="4002" y="1613"/>
                <a:ext cx="0" cy="13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8" name="Shape 1063"/>
              <p:cNvSpPr>
                <a:spLocks noChangeArrowheads="1"/>
              </p:cNvSpPr>
              <p:nvPr/>
            </p:nvSpPr>
            <p:spPr bwMode="auto">
              <a:xfrm>
                <a:off x="4004" y="1613"/>
                <a:ext cx="0" cy="138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09" name="Shape 1064"/>
              <p:cNvSpPr>
                <a:spLocks noChangeArrowheads="1"/>
              </p:cNvSpPr>
              <p:nvPr/>
            </p:nvSpPr>
            <p:spPr bwMode="auto">
              <a:xfrm>
                <a:off x="4004" y="1613"/>
                <a:ext cx="0" cy="138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0" name="Shape 1065"/>
              <p:cNvSpPr>
                <a:spLocks noChangeArrowheads="1"/>
              </p:cNvSpPr>
              <p:nvPr/>
            </p:nvSpPr>
            <p:spPr bwMode="auto">
              <a:xfrm>
                <a:off x="4004" y="1614"/>
                <a:ext cx="0" cy="13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1" name="Shape 1066"/>
              <p:cNvSpPr>
                <a:spLocks noChangeArrowheads="1"/>
              </p:cNvSpPr>
              <p:nvPr/>
            </p:nvSpPr>
            <p:spPr bwMode="auto">
              <a:xfrm>
                <a:off x="4004" y="1614"/>
                <a:ext cx="0" cy="13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2" name="Shape 1067"/>
              <p:cNvSpPr>
                <a:spLocks noChangeArrowheads="1"/>
              </p:cNvSpPr>
              <p:nvPr/>
            </p:nvSpPr>
            <p:spPr bwMode="auto">
              <a:xfrm>
                <a:off x="4006" y="1615"/>
                <a:ext cx="0" cy="13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3" name="Shape 1068"/>
              <p:cNvSpPr>
                <a:spLocks noChangeArrowheads="1"/>
              </p:cNvSpPr>
              <p:nvPr/>
            </p:nvSpPr>
            <p:spPr bwMode="auto">
              <a:xfrm>
                <a:off x="4006" y="1617"/>
                <a:ext cx="0" cy="13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4" name="Shape 1069"/>
              <p:cNvSpPr>
                <a:spLocks noChangeArrowheads="1"/>
              </p:cNvSpPr>
              <p:nvPr/>
            </p:nvSpPr>
            <p:spPr bwMode="auto">
              <a:xfrm>
                <a:off x="4006" y="1617"/>
                <a:ext cx="0" cy="13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5" name="Shape 1070"/>
              <p:cNvSpPr>
                <a:spLocks noChangeArrowheads="1"/>
              </p:cNvSpPr>
              <p:nvPr/>
            </p:nvSpPr>
            <p:spPr bwMode="auto">
              <a:xfrm>
                <a:off x="4006" y="1618"/>
                <a:ext cx="0" cy="12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6" name="Shape 1071"/>
              <p:cNvSpPr>
                <a:spLocks noChangeArrowheads="1"/>
              </p:cNvSpPr>
              <p:nvPr/>
            </p:nvSpPr>
            <p:spPr bwMode="auto">
              <a:xfrm>
                <a:off x="4008" y="1618"/>
                <a:ext cx="0" cy="126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7" name="Shape 1072"/>
              <p:cNvSpPr>
                <a:spLocks noChangeArrowheads="1"/>
              </p:cNvSpPr>
              <p:nvPr/>
            </p:nvSpPr>
            <p:spPr bwMode="auto">
              <a:xfrm>
                <a:off x="4008" y="1619"/>
                <a:ext cx="0" cy="12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8" name="Shape 1073"/>
              <p:cNvSpPr>
                <a:spLocks noChangeArrowheads="1"/>
              </p:cNvSpPr>
              <p:nvPr/>
            </p:nvSpPr>
            <p:spPr bwMode="auto">
              <a:xfrm>
                <a:off x="4009" y="1619"/>
                <a:ext cx="0" cy="12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19" name="Shape 1074"/>
              <p:cNvSpPr>
                <a:spLocks noChangeArrowheads="1"/>
              </p:cNvSpPr>
              <p:nvPr/>
            </p:nvSpPr>
            <p:spPr bwMode="auto">
              <a:xfrm>
                <a:off x="4009" y="1620"/>
                <a:ext cx="0" cy="12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0" name="Shape 1075"/>
              <p:cNvSpPr>
                <a:spLocks noChangeArrowheads="1"/>
              </p:cNvSpPr>
              <p:nvPr/>
            </p:nvSpPr>
            <p:spPr bwMode="auto">
              <a:xfrm>
                <a:off x="4009" y="1620"/>
                <a:ext cx="0" cy="11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1" name="Shape 1076"/>
              <p:cNvSpPr>
                <a:spLocks noChangeArrowheads="1"/>
              </p:cNvSpPr>
              <p:nvPr/>
            </p:nvSpPr>
            <p:spPr bwMode="auto">
              <a:xfrm>
                <a:off x="4009" y="1620"/>
                <a:ext cx="0" cy="11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2" name="Shape 1077"/>
              <p:cNvSpPr>
                <a:spLocks noChangeArrowheads="1"/>
              </p:cNvSpPr>
              <p:nvPr/>
            </p:nvSpPr>
            <p:spPr bwMode="auto">
              <a:xfrm>
                <a:off x="4011" y="1621"/>
                <a:ext cx="0" cy="11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3" name="Shape 1078"/>
              <p:cNvSpPr>
                <a:spLocks noChangeArrowheads="1"/>
              </p:cNvSpPr>
              <p:nvPr/>
            </p:nvSpPr>
            <p:spPr bwMode="auto">
              <a:xfrm>
                <a:off x="4011" y="1621"/>
                <a:ext cx="0" cy="11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4" name="Shape 1079"/>
              <p:cNvSpPr>
                <a:spLocks noChangeArrowheads="1"/>
              </p:cNvSpPr>
              <p:nvPr/>
            </p:nvSpPr>
            <p:spPr bwMode="auto">
              <a:xfrm>
                <a:off x="4011" y="1622"/>
                <a:ext cx="0" cy="11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5" name="Shape 1080"/>
              <p:cNvSpPr>
                <a:spLocks noChangeArrowheads="1"/>
              </p:cNvSpPr>
              <p:nvPr/>
            </p:nvSpPr>
            <p:spPr bwMode="auto">
              <a:xfrm>
                <a:off x="4011" y="1622"/>
                <a:ext cx="0" cy="11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6" name="Shape 1081"/>
              <p:cNvSpPr>
                <a:spLocks noChangeArrowheads="1"/>
              </p:cNvSpPr>
              <p:nvPr/>
            </p:nvSpPr>
            <p:spPr bwMode="auto">
              <a:xfrm>
                <a:off x="4013" y="1623"/>
                <a:ext cx="0" cy="11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7" name="Shape 1082"/>
              <p:cNvSpPr>
                <a:spLocks noChangeArrowheads="1"/>
              </p:cNvSpPr>
              <p:nvPr/>
            </p:nvSpPr>
            <p:spPr bwMode="auto">
              <a:xfrm>
                <a:off x="4013" y="1623"/>
                <a:ext cx="0" cy="11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8" name="Shape 1083"/>
              <p:cNvSpPr>
                <a:spLocks noChangeArrowheads="1"/>
              </p:cNvSpPr>
              <p:nvPr/>
            </p:nvSpPr>
            <p:spPr bwMode="auto">
              <a:xfrm>
                <a:off x="4013" y="1625"/>
                <a:ext cx="0" cy="10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29" name="Shape 1084"/>
              <p:cNvSpPr>
                <a:spLocks noChangeArrowheads="1"/>
              </p:cNvSpPr>
              <p:nvPr/>
            </p:nvSpPr>
            <p:spPr bwMode="auto">
              <a:xfrm>
                <a:off x="4013" y="1625"/>
                <a:ext cx="0" cy="10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0" name="Shape 1085"/>
              <p:cNvSpPr>
                <a:spLocks noChangeArrowheads="1"/>
              </p:cNvSpPr>
              <p:nvPr/>
            </p:nvSpPr>
            <p:spPr bwMode="auto">
              <a:xfrm>
                <a:off x="4015" y="1626"/>
                <a:ext cx="0" cy="106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1" name="Shape 1086"/>
              <p:cNvSpPr>
                <a:spLocks noChangeArrowheads="1"/>
              </p:cNvSpPr>
              <p:nvPr/>
            </p:nvSpPr>
            <p:spPr bwMode="auto">
              <a:xfrm>
                <a:off x="4015" y="1626"/>
                <a:ext cx="0" cy="10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2" name="Shape 1087"/>
              <p:cNvSpPr>
                <a:spLocks noChangeArrowheads="1"/>
              </p:cNvSpPr>
              <p:nvPr/>
            </p:nvSpPr>
            <p:spPr bwMode="auto">
              <a:xfrm>
                <a:off x="4015" y="1627"/>
                <a:ext cx="0" cy="10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3" name="Shape 1088"/>
              <p:cNvSpPr>
                <a:spLocks noChangeArrowheads="1"/>
              </p:cNvSpPr>
              <p:nvPr/>
            </p:nvSpPr>
            <p:spPr bwMode="auto">
              <a:xfrm>
                <a:off x="4016" y="1627"/>
                <a:ext cx="0" cy="10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4" name="Shape 1089"/>
              <p:cNvSpPr>
                <a:spLocks noChangeArrowheads="1"/>
              </p:cNvSpPr>
              <p:nvPr/>
            </p:nvSpPr>
            <p:spPr bwMode="auto">
              <a:xfrm>
                <a:off x="4016" y="1628"/>
                <a:ext cx="0" cy="10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5" name="Shape 1090"/>
              <p:cNvSpPr>
                <a:spLocks noChangeArrowheads="1"/>
              </p:cNvSpPr>
              <p:nvPr/>
            </p:nvSpPr>
            <p:spPr bwMode="auto">
              <a:xfrm>
                <a:off x="4018" y="1628"/>
                <a:ext cx="0" cy="10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6" name="Shape 1091"/>
              <p:cNvSpPr>
                <a:spLocks noChangeArrowheads="1"/>
              </p:cNvSpPr>
              <p:nvPr/>
            </p:nvSpPr>
            <p:spPr bwMode="auto">
              <a:xfrm>
                <a:off x="4018" y="1629"/>
                <a:ext cx="0" cy="9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7" name="Shape 1092"/>
              <p:cNvSpPr>
                <a:spLocks noChangeArrowheads="1"/>
              </p:cNvSpPr>
              <p:nvPr/>
            </p:nvSpPr>
            <p:spPr bwMode="auto">
              <a:xfrm>
                <a:off x="4018" y="1629"/>
                <a:ext cx="0" cy="9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8" name="Shape 1093"/>
              <p:cNvSpPr>
                <a:spLocks noChangeArrowheads="1"/>
              </p:cNvSpPr>
              <p:nvPr/>
            </p:nvSpPr>
            <p:spPr bwMode="auto">
              <a:xfrm>
                <a:off x="4018" y="1630"/>
                <a:ext cx="0" cy="9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39" name="Shape 1094"/>
              <p:cNvSpPr>
                <a:spLocks noChangeArrowheads="1"/>
              </p:cNvSpPr>
              <p:nvPr/>
            </p:nvSpPr>
            <p:spPr bwMode="auto">
              <a:xfrm>
                <a:off x="4020" y="1630"/>
                <a:ext cx="0" cy="9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40" name="Shape 1095"/>
              <p:cNvSpPr>
                <a:spLocks noChangeArrowheads="1"/>
              </p:cNvSpPr>
              <p:nvPr/>
            </p:nvSpPr>
            <p:spPr bwMode="auto">
              <a:xfrm>
                <a:off x="4020" y="1631"/>
                <a:ext cx="0" cy="9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41" name="Shape 1096"/>
              <p:cNvSpPr>
                <a:spLocks noChangeArrowheads="1"/>
              </p:cNvSpPr>
              <p:nvPr/>
            </p:nvSpPr>
            <p:spPr bwMode="auto">
              <a:xfrm>
                <a:off x="4020" y="1631"/>
                <a:ext cx="0" cy="8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42" name="Shape 1097"/>
              <p:cNvSpPr>
                <a:spLocks noChangeArrowheads="1"/>
              </p:cNvSpPr>
              <p:nvPr/>
            </p:nvSpPr>
            <p:spPr bwMode="auto">
              <a:xfrm>
                <a:off x="4020" y="1632"/>
                <a:ext cx="0" cy="8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43" name="Shape 1098"/>
              <p:cNvSpPr>
                <a:spLocks noChangeArrowheads="1"/>
              </p:cNvSpPr>
              <p:nvPr/>
            </p:nvSpPr>
            <p:spPr bwMode="auto">
              <a:xfrm>
                <a:off x="4022" y="1632"/>
                <a:ext cx="0" cy="8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44" name="Shape 1099"/>
              <p:cNvSpPr>
                <a:spLocks noChangeArrowheads="1"/>
              </p:cNvSpPr>
              <p:nvPr/>
            </p:nvSpPr>
            <p:spPr bwMode="auto">
              <a:xfrm>
                <a:off x="4022" y="1634"/>
                <a:ext cx="0" cy="8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45" name="Shape 1100"/>
              <p:cNvSpPr>
                <a:spLocks/>
              </p:cNvSpPr>
              <p:nvPr/>
            </p:nvSpPr>
            <p:spPr bwMode="auto">
              <a:xfrm>
                <a:off x="3843" y="1612"/>
                <a:ext cx="182" cy="229"/>
              </a:xfrm>
              <a:custGeom>
                <a:avLst/>
                <a:gdLst>
                  <a:gd name="T0" fmla="*/ 0 w 363"/>
                  <a:gd name="T1" fmla="*/ 0 h 460"/>
                  <a:gd name="T2" fmla="*/ 363 w 363"/>
                  <a:gd name="T3" fmla="*/ 460 h 460"/>
                </a:gdLst>
                <a:ahLst/>
                <a:cxnLst>
                  <a:cxn ang="0">
                    <a:pos x="6" y="46"/>
                  </a:cxn>
                  <a:cxn ang="0">
                    <a:pos x="7" y="46"/>
                  </a:cxn>
                  <a:cxn ang="0">
                    <a:pos x="8" y="44"/>
                  </a:cxn>
                  <a:cxn ang="0">
                    <a:pos x="9" y="44"/>
                  </a:cxn>
                  <a:cxn ang="0">
                    <a:pos x="46" y="8"/>
                  </a:cxn>
                  <a:cxn ang="0">
                    <a:pos x="319" y="8"/>
                  </a:cxn>
                  <a:cxn ang="0">
                    <a:pos x="354" y="46"/>
                  </a:cxn>
                  <a:cxn ang="0">
                    <a:pos x="354" y="210"/>
                  </a:cxn>
                  <a:cxn ang="0">
                    <a:pos x="217" y="452"/>
                  </a:cxn>
                  <a:cxn ang="0">
                    <a:pos x="142" y="452"/>
                  </a:cxn>
                  <a:cxn ang="0">
                    <a:pos x="8" y="211"/>
                  </a:cxn>
                  <a:cxn ang="0">
                    <a:pos x="6" y="43"/>
                  </a:cxn>
                  <a:cxn ang="0">
                    <a:pos x="6" y="46"/>
                  </a:cxn>
                  <a:cxn ang="0">
                    <a:pos x="5" y="38"/>
                  </a:cxn>
                  <a:cxn ang="0">
                    <a:pos x="4" y="37"/>
                  </a:cxn>
                  <a:cxn ang="0">
                    <a:pos x="3" y="37"/>
                  </a:cxn>
                  <a:cxn ang="0">
                    <a:pos x="2" y="38"/>
                  </a:cxn>
                  <a:cxn ang="0">
                    <a:pos x="1" y="38"/>
                  </a:cxn>
                  <a:cxn ang="0">
                    <a:pos x="1" y="39"/>
                  </a:cxn>
                  <a:cxn ang="0">
                    <a:pos x="0" y="40"/>
                  </a:cxn>
                  <a:cxn ang="0">
                    <a:pos x="0" y="213"/>
                  </a:cxn>
                  <a:cxn ang="0">
                    <a:pos x="1" y="214"/>
                  </a:cxn>
                  <a:cxn ang="0">
                    <a:pos x="137" y="458"/>
                  </a:cxn>
                  <a:cxn ang="0">
                    <a:pos x="137" y="459"/>
                  </a:cxn>
                  <a:cxn ang="0">
                    <a:pos x="138" y="459"/>
                  </a:cxn>
                  <a:cxn ang="0">
                    <a:pos x="139" y="460"/>
                  </a:cxn>
                  <a:cxn ang="0">
                    <a:pos x="220" y="460"/>
                  </a:cxn>
                  <a:cxn ang="0">
                    <a:pos x="221" y="459"/>
                  </a:cxn>
                  <a:cxn ang="0">
                    <a:pos x="222" y="459"/>
                  </a:cxn>
                  <a:cxn ang="0">
                    <a:pos x="222" y="458"/>
                  </a:cxn>
                  <a:cxn ang="0">
                    <a:pos x="362" y="213"/>
                  </a:cxn>
                  <a:cxn ang="0">
                    <a:pos x="363" y="212"/>
                  </a:cxn>
                  <a:cxn ang="0">
                    <a:pos x="363" y="41"/>
                  </a:cxn>
                  <a:cxn ang="0">
                    <a:pos x="362" y="40"/>
                  </a:cxn>
                  <a:cxn ang="0">
                    <a:pos x="324" y="1"/>
                  </a:cxn>
                  <a:cxn ang="0">
                    <a:pos x="323" y="1"/>
                  </a:cxn>
                  <a:cxn ang="0">
                    <a:pos x="322" y="0"/>
                  </a:cxn>
                  <a:cxn ang="0">
                    <a:pos x="43" y="0"/>
                  </a:cxn>
                  <a:cxn ang="0">
                    <a:pos x="42" y="1"/>
                  </a:cxn>
                  <a:cxn ang="0">
                    <a:pos x="41" y="1"/>
                  </a:cxn>
                  <a:cxn ang="0">
                    <a:pos x="5" y="38"/>
                  </a:cxn>
                  <a:cxn ang="0">
                    <a:pos x="6" y="46"/>
                  </a:cxn>
                </a:cxnLst>
                <a:rect l="T0" t="T1" r="T2" b="T3"/>
                <a:pathLst>
                  <a:path w="363" h="460" extrusionOk="0">
                    <a:moveTo>
                      <a:pt x="6" y="46"/>
                    </a:moveTo>
                    <a:lnTo>
                      <a:pt x="7" y="46"/>
                    </a:lnTo>
                    <a:lnTo>
                      <a:pt x="8" y="44"/>
                    </a:lnTo>
                    <a:lnTo>
                      <a:pt x="9" y="44"/>
                    </a:lnTo>
                    <a:lnTo>
                      <a:pt x="46" y="8"/>
                    </a:lnTo>
                    <a:lnTo>
                      <a:pt x="319" y="8"/>
                    </a:lnTo>
                    <a:lnTo>
                      <a:pt x="354" y="46"/>
                    </a:lnTo>
                    <a:lnTo>
                      <a:pt x="354" y="210"/>
                    </a:lnTo>
                    <a:lnTo>
                      <a:pt x="217" y="452"/>
                    </a:lnTo>
                    <a:lnTo>
                      <a:pt x="142" y="452"/>
                    </a:lnTo>
                    <a:lnTo>
                      <a:pt x="8" y="211"/>
                    </a:lnTo>
                    <a:lnTo>
                      <a:pt x="6" y="43"/>
                    </a:lnTo>
                    <a:lnTo>
                      <a:pt x="6" y="46"/>
                    </a:lnTo>
                    <a:lnTo>
                      <a:pt x="5" y="38"/>
                    </a:lnTo>
                    <a:lnTo>
                      <a:pt x="4" y="37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1" y="38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213"/>
                    </a:lnTo>
                    <a:lnTo>
                      <a:pt x="1" y="214"/>
                    </a:lnTo>
                    <a:lnTo>
                      <a:pt x="137" y="458"/>
                    </a:lnTo>
                    <a:lnTo>
                      <a:pt x="137" y="459"/>
                    </a:lnTo>
                    <a:lnTo>
                      <a:pt x="138" y="459"/>
                    </a:lnTo>
                    <a:lnTo>
                      <a:pt x="139" y="460"/>
                    </a:lnTo>
                    <a:lnTo>
                      <a:pt x="220" y="460"/>
                    </a:lnTo>
                    <a:lnTo>
                      <a:pt x="221" y="459"/>
                    </a:lnTo>
                    <a:lnTo>
                      <a:pt x="222" y="459"/>
                    </a:lnTo>
                    <a:lnTo>
                      <a:pt x="222" y="458"/>
                    </a:lnTo>
                    <a:lnTo>
                      <a:pt x="362" y="213"/>
                    </a:lnTo>
                    <a:lnTo>
                      <a:pt x="363" y="212"/>
                    </a:lnTo>
                    <a:lnTo>
                      <a:pt x="363" y="41"/>
                    </a:lnTo>
                    <a:lnTo>
                      <a:pt x="362" y="40"/>
                    </a:lnTo>
                    <a:lnTo>
                      <a:pt x="324" y="1"/>
                    </a:lnTo>
                    <a:lnTo>
                      <a:pt x="323" y="1"/>
                    </a:lnTo>
                    <a:lnTo>
                      <a:pt x="322" y="0"/>
                    </a:lnTo>
                    <a:lnTo>
                      <a:pt x="43" y="0"/>
                    </a:lnTo>
                    <a:lnTo>
                      <a:pt x="42" y="1"/>
                    </a:lnTo>
                    <a:lnTo>
                      <a:pt x="41" y="1"/>
                    </a:lnTo>
                    <a:lnTo>
                      <a:pt x="5" y="38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446" name="Shape 1101"/>
              <p:cNvSpPr>
                <a:spLocks noChangeArrowheads="1"/>
              </p:cNvSpPr>
              <p:nvPr/>
            </p:nvSpPr>
            <p:spPr bwMode="auto">
              <a:xfrm>
                <a:off x="3931" y="1632"/>
                <a:ext cx="106" cy="66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47" name="Shape 1102"/>
              <p:cNvSpPr>
                <a:spLocks/>
              </p:cNvSpPr>
              <p:nvPr/>
            </p:nvSpPr>
            <p:spPr bwMode="auto">
              <a:xfrm>
                <a:off x="3927" y="1630"/>
                <a:ext cx="111" cy="69"/>
              </a:xfrm>
              <a:custGeom>
                <a:avLst/>
                <a:gdLst>
                  <a:gd name="T0" fmla="*/ 0 w 221"/>
                  <a:gd name="T1" fmla="*/ 0 h 140"/>
                  <a:gd name="T2" fmla="*/ 221 w 221"/>
                  <a:gd name="T3" fmla="*/ 140 h 140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7"/>
                  </a:cxn>
                  <a:cxn ang="0">
                    <a:pos x="1" y="138"/>
                  </a:cxn>
                  <a:cxn ang="0">
                    <a:pos x="1" y="139"/>
                  </a:cxn>
                  <a:cxn ang="0">
                    <a:pos x="2" y="139"/>
                  </a:cxn>
                  <a:cxn ang="0">
                    <a:pos x="3" y="140"/>
                  </a:cxn>
                  <a:cxn ang="0">
                    <a:pos x="218" y="140"/>
                  </a:cxn>
                  <a:cxn ang="0">
                    <a:pos x="219" y="139"/>
                  </a:cxn>
                  <a:cxn ang="0">
                    <a:pos x="220" y="139"/>
                  </a:cxn>
                  <a:cxn ang="0">
                    <a:pos x="220" y="138"/>
                  </a:cxn>
                  <a:cxn ang="0">
                    <a:pos x="221" y="137"/>
                  </a:cxn>
                  <a:cxn ang="0">
                    <a:pos x="221" y="3"/>
                  </a:cxn>
                  <a:cxn ang="0">
                    <a:pos x="220" y="2"/>
                  </a:cxn>
                  <a:cxn ang="0">
                    <a:pos x="220" y="1"/>
                  </a:cxn>
                  <a:cxn ang="0">
                    <a:pos x="219" y="1"/>
                  </a:cxn>
                  <a:cxn ang="0">
                    <a:pos x="218" y="0"/>
                  </a:cxn>
                  <a:cxn ang="0">
                    <a:pos x="217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213" y="9"/>
                  </a:cxn>
                  <a:cxn ang="0">
                    <a:pos x="213" y="132"/>
                  </a:cxn>
                  <a:cxn ang="0">
                    <a:pos x="8" y="132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221" h="140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7"/>
                    </a:lnTo>
                    <a:lnTo>
                      <a:pt x="1" y="138"/>
                    </a:lnTo>
                    <a:lnTo>
                      <a:pt x="1" y="139"/>
                    </a:lnTo>
                    <a:lnTo>
                      <a:pt x="2" y="139"/>
                    </a:lnTo>
                    <a:lnTo>
                      <a:pt x="3" y="140"/>
                    </a:lnTo>
                    <a:lnTo>
                      <a:pt x="218" y="140"/>
                    </a:lnTo>
                    <a:lnTo>
                      <a:pt x="219" y="139"/>
                    </a:lnTo>
                    <a:lnTo>
                      <a:pt x="220" y="139"/>
                    </a:lnTo>
                    <a:lnTo>
                      <a:pt x="220" y="138"/>
                    </a:lnTo>
                    <a:lnTo>
                      <a:pt x="221" y="137"/>
                    </a:lnTo>
                    <a:lnTo>
                      <a:pt x="221" y="3"/>
                    </a:lnTo>
                    <a:lnTo>
                      <a:pt x="220" y="2"/>
                    </a:lnTo>
                    <a:lnTo>
                      <a:pt x="220" y="1"/>
                    </a:lnTo>
                    <a:lnTo>
                      <a:pt x="219" y="1"/>
                    </a:lnTo>
                    <a:lnTo>
                      <a:pt x="218" y="0"/>
                    </a:lnTo>
                    <a:lnTo>
                      <a:pt x="217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213" y="9"/>
                    </a:lnTo>
                    <a:lnTo>
                      <a:pt x="213" y="132"/>
                    </a:lnTo>
                    <a:lnTo>
                      <a:pt x="8" y="132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448" name="Shape 1103"/>
              <p:cNvSpPr>
                <a:spLocks/>
              </p:cNvSpPr>
              <p:nvPr/>
            </p:nvSpPr>
            <p:spPr bwMode="auto">
              <a:xfrm>
                <a:off x="3841" y="1612"/>
                <a:ext cx="181" cy="23"/>
              </a:xfrm>
              <a:custGeom>
                <a:avLst/>
                <a:gdLst>
                  <a:gd name="T0" fmla="*/ 0 w 364"/>
                  <a:gd name="T1" fmla="*/ 0 h 45"/>
                  <a:gd name="T2" fmla="*/ 364 w 364"/>
                  <a:gd name="T3" fmla="*/ 45 h 45"/>
                </a:gdLst>
                <a:ahLst/>
                <a:cxnLst>
                  <a:cxn ang="0">
                    <a:pos x="360" y="45"/>
                  </a:cxn>
                  <a:cxn ang="0">
                    <a:pos x="361" y="45"/>
                  </a:cxn>
                  <a:cxn ang="0">
                    <a:pos x="362" y="43"/>
                  </a:cxn>
                  <a:cxn ang="0">
                    <a:pos x="363" y="43"/>
                  </a:cxn>
                  <a:cxn ang="0">
                    <a:pos x="363" y="42"/>
                  </a:cxn>
                  <a:cxn ang="0">
                    <a:pos x="364" y="41"/>
                  </a:cxn>
                  <a:cxn ang="0">
                    <a:pos x="364" y="39"/>
                  </a:cxn>
                  <a:cxn ang="0">
                    <a:pos x="363" y="38"/>
                  </a:cxn>
                  <a:cxn ang="0">
                    <a:pos x="363" y="37"/>
                  </a:cxn>
                  <a:cxn ang="0">
                    <a:pos x="325" y="1"/>
                  </a:cxn>
                  <a:cxn ang="0">
                    <a:pos x="324" y="1"/>
                  </a:cxn>
                  <a:cxn ang="0">
                    <a:pos x="323" y="0"/>
                  </a:cxn>
                  <a:cxn ang="0">
                    <a:pos x="41" y="0"/>
                  </a:cxn>
                  <a:cxn ang="0">
                    <a:pos x="39" y="1"/>
                  </a:cxn>
                  <a:cxn ang="0">
                    <a:pos x="38" y="1"/>
                  </a:cxn>
                  <a:cxn ang="0">
                    <a:pos x="1" y="37"/>
                  </a:cxn>
                  <a:cxn ang="0">
                    <a:pos x="1" y="38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1" y="42"/>
                  </a:cxn>
                  <a:cxn ang="0">
                    <a:pos x="1" y="43"/>
                  </a:cxn>
                  <a:cxn ang="0">
                    <a:pos x="2" y="43"/>
                  </a:cxn>
                  <a:cxn ang="0">
                    <a:pos x="3" y="45"/>
                  </a:cxn>
                  <a:cxn ang="0">
                    <a:pos x="4" y="45"/>
                  </a:cxn>
                  <a:cxn ang="0">
                    <a:pos x="360" y="45"/>
                  </a:cxn>
                  <a:cxn ang="0">
                    <a:pos x="349" y="36"/>
                  </a:cxn>
                  <a:cxn ang="0">
                    <a:pos x="14" y="36"/>
                  </a:cxn>
                  <a:cxn ang="0">
                    <a:pos x="44" y="8"/>
                  </a:cxn>
                  <a:cxn ang="0">
                    <a:pos x="320" y="8"/>
                  </a:cxn>
                  <a:cxn ang="0">
                    <a:pos x="349" y="36"/>
                  </a:cxn>
                  <a:cxn ang="0">
                    <a:pos x="360" y="45"/>
                  </a:cxn>
                </a:cxnLst>
                <a:rect l="T0" t="T1" r="T2" b="T3"/>
                <a:pathLst>
                  <a:path w="364" h="45" extrusionOk="0">
                    <a:moveTo>
                      <a:pt x="360" y="45"/>
                    </a:moveTo>
                    <a:lnTo>
                      <a:pt x="361" y="45"/>
                    </a:lnTo>
                    <a:lnTo>
                      <a:pt x="362" y="43"/>
                    </a:lnTo>
                    <a:lnTo>
                      <a:pt x="363" y="43"/>
                    </a:lnTo>
                    <a:lnTo>
                      <a:pt x="363" y="42"/>
                    </a:lnTo>
                    <a:lnTo>
                      <a:pt x="364" y="41"/>
                    </a:lnTo>
                    <a:lnTo>
                      <a:pt x="364" y="39"/>
                    </a:lnTo>
                    <a:lnTo>
                      <a:pt x="363" y="38"/>
                    </a:lnTo>
                    <a:lnTo>
                      <a:pt x="363" y="37"/>
                    </a:lnTo>
                    <a:lnTo>
                      <a:pt x="325" y="1"/>
                    </a:lnTo>
                    <a:lnTo>
                      <a:pt x="324" y="1"/>
                    </a:lnTo>
                    <a:lnTo>
                      <a:pt x="323" y="0"/>
                    </a:lnTo>
                    <a:lnTo>
                      <a:pt x="41" y="0"/>
                    </a:lnTo>
                    <a:lnTo>
                      <a:pt x="39" y="1"/>
                    </a:lnTo>
                    <a:lnTo>
                      <a:pt x="38" y="1"/>
                    </a:lnTo>
                    <a:lnTo>
                      <a:pt x="1" y="37"/>
                    </a:lnTo>
                    <a:lnTo>
                      <a:pt x="1" y="38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1" y="42"/>
                    </a:lnTo>
                    <a:lnTo>
                      <a:pt x="1" y="43"/>
                    </a:lnTo>
                    <a:lnTo>
                      <a:pt x="2" y="43"/>
                    </a:lnTo>
                    <a:lnTo>
                      <a:pt x="3" y="45"/>
                    </a:lnTo>
                    <a:lnTo>
                      <a:pt x="4" y="45"/>
                    </a:lnTo>
                    <a:lnTo>
                      <a:pt x="360" y="45"/>
                    </a:lnTo>
                    <a:lnTo>
                      <a:pt x="349" y="36"/>
                    </a:lnTo>
                    <a:lnTo>
                      <a:pt x="14" y="36"/>
                    </a:lnTo>
                    <a:lnTo>
                      <a:pt x="44" y="8"/>
                    </a:lnTo>
                    <a:lnTo>
                      <a:pt x="320" y="8"/>
                    </a:lnTo>
                    <a:lnTo>
                      <a:pt x="349" y="36"/>
                    </a:lnTo>
                    <a:lnTo>
                      <a:pt x="36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449" name="Shape 1104"/>
              <p:cNvSpPr>
                <a:spLocks/>
              </p:cNvSpPr>
              <p:nvPr/>
            </p:nvSpPr>
            <p:spPr bwMode="auto">
              <a:xfrm>
                <a:off x="3993" y="1630"/>
                <a:ext cx="46" cy="70"/>
              </a:xfrm>
              <a:custGeom>
                <a:avLst/>
                <a:gdLst>
                  <a:gd name="T0" fmla="*/ 0 w 93"/>
                  <a:gd name="T1" fmla="*/ 0 h 142"/>
                  <a:gd name="T2" fmla="*/ 93 w 93"/>
                  <a:gd name="T3" fmla="*/ 142 h 142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2" y="141"/>
                  </a:cxn>
                  <a:cxn ang="0">
                    <a:pos x="3" y="142"/>
                  </a:cxn>
                  <a:cxn ang="0">
                    <a:pos x="90" y="142"/>
                  </a:cxn>
                  <a:cxn ang="0">
                    <a:pos x="91" y="141"/>
                  </a:cxn>
                  <a:cxn ang="0">
                    <a:pos x="92" y="141"/>
                  </a:cxn>
                  <a:cxn ang="0">
                    <a:pos x="92" y="140"/>
                  </a:cxn>
                  <a:cxn ang="0">
                    <a:pos x="93" y="139"/>
                  </a:cxn>
                  <a:cxn ang="0">
                    <a:pos x="93" y="3"/>
                  </a:cxn>
                  <a:cxn ang="0">
                    <a:pos x="92" y="2"/>
                  </a:cxn>
                  <a:cxn ang="0">
                    <a:pos x="92" y="1"/>
                  </a:cxn>
                  <a:cxn ang="0">
                    <a:pos x="91" y="1"/>
                  </a:cxn>
                  <a:cxn ang="0">
                    <a:pos x="90" y="0"/>
                  </a:cxn>
                  <a:cxn ang="0">
                    <a:pos x="89" y="0"/>
                  </a:cxn>
                  <a:cxn ang="0">
                    <a:pos x="4" y="0"/>
                  </a:cxn>
                  <a:cxn ang="0">
                    <a:pos x="9" y="9"/>
                  </a:cxn>
                  <a:cxn ang="0">
                    <a:pos x="85" y="9"/>
                  </a:cxn>
                  <a:cxn ang="0">
                    <a:pos x="85" y="134"/>
                  </a:cxn>
                  <a:cxn ang="0">
                    <a:pos x="9" y="134"/>
                  </a:cxn>
                  <a:cxn ang="0">
                    <a:pos x="9" y="9"/>
                  </a:cxn>
                  <a:cxn ang="0">
                    <a:pos x="4" y="0"/>
                  </a:cxn>
                </a:cxnLst>
                <a:rect l="T0" t="T1" r="T2" b="T3"/>
                <a:pathLst>
                  <a:path w="93" h="142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2" y="141"/>
                    </a:lnTo>
                    <a:lnTo>
                      <a:pt x="3" y="142"/>
                    </a:lnTo>
                    <a:lnTo>
                      <a:pt x="90" y="142"/>
                    </a:lnTo>
                    <a:lnTo>
                      <a:pt x="91" y="141"/>
                    </a:lnTo>
                    <a:lnTo>
                      <a:pt x="92" y="141"/>
                    </a:lnTo>
                    <a:lnTo>
                      <a:pt x="92" y="140"/>
                    </a:lnTo>
                    <a:lnTo>
                      <a:pt x="93" y="139"/>
                    </a:lnTo>
                    <a:lnTo>
                      <a:pt x="93" y="3"/>
                    </a:lnTo>
                    <a:lnTo>
                      <a:pt x="92" y="2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0" y="0"/>
                    </a:lnTo>
                    <a:lnTo>
                      <a:pt x="89" y="0"/>
                    </a:lnTo>
                    <a:lnTo>
                      <a:pt x="4" y="0"/>
                    </a:lnTo>
                    <a:lnTo>
                      <a:pt x="9" y="9"/>
                    </a:lnTo>
                    <a:lnTo>
                      <a:pt x="85" y="9"/>
                    </a:lnTo>
                    <a:lnTo>
                      <a:pt x="85" y="134"/>
                    </a:lnTo>
                    <a:lnTo>
                      <a:pt x="9" y="134"/>
                    </a:lnTo>
                    <a:lnTo>
                      <a:pt x="9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450" name="Shape 1105"/>
              <p:cNvSpPr>
                <a:spLocks/>
              </p:cNvSpPr>
              <p:nvPr/>
            </p:nvSpPr>
            <p:spPr bwMode="auto">
              <a:xfrm>
                <a:off x="3931" y="1630"/>
                <a:ext cx="66" cy="70"/>
              </a:xfrm>
              <a:custGeom>
                <a:avLst/>
                <a:gdLst>
                  <a:gd name="T0" fmla="*/ 0 w 136"/>
                  <a:gd name="T1" fmla="*/ 0 h 142"/>
                  <a:gd name="T2" fmla="*/ 136 w 136"/>
                  <a:gd name="T3" fmla="*/ 142 h 142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2" y="141"/>
                  </a:cxn>
                  <a:cxn ang="0">
                    <a:pos x="3" y="142"/>
                  </a:cxn>
                  <a:cxn ang="0">
                    <a:pos x="133" y="142"/>
                  </a:cxn>
                  <a:cxn ang="0">
                    <a:pos x="134" y="141"/>
                  </a:cxn>
                  <a:cxn ang="0">
                    <a:pos x="135" y="141"/>
                  </a:cxn>
                  <a:cxn ang="0">
                    <a:pos x="135" y="140"/>
                  </a:cxn>
                  <a:cxn ang="0">
                    <a:pos x="136" y="139"/>
                  </a:cxn>
                  <a:cxn ang="0">
                    <a:pos x="136" y="3"/>
                  </a:cxn>
                  <a:cxn ang="0">
                    <a:pos x="135" y="2"/>
                  </a:cxn>
                  <a:cxn ang="0">
                    <a:pos x="135" y="1"/>
                  </a:cxn>
                  <a:cxn ang="0">
                    <a:pos x="134" y="1"/>
                  </a:cxn>
                  <a:cxn ang="0">
                    <a:pos x="133" y="0"/>
                  </a:cxn>
                  <a:cxn ang="0">
                    <a:pos x="131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127" y="9"/>
                  </a:cxn>
                  <a:cxn ang="0">
                    <a:pos x="127" y="134"/>
                  </a:cxn>
                  <a:cxn ang="0">
                    <a:pos x="8" y="134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136" h="142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2" y="141"/>
                    </a:lnTo>
                    <a:lnTo>
                      <a:pt x="3" y="142"/>
                    </a:lnTo>
                    <a:lnTo>
                      <a:pt x="133" y="142"/>
                    </a:lnTo>
                    <a:lnTo>
                      <a:pt x="134" y="141"/>
                    </a:lnTo>
                    <a:lnTo>
                      <a:pt x="135" y="141"/>
                    </a:lnTo>
                    <a:lnTo>
                      <a:pt x="135" y="140"/>
                    </a:lnTo>
                    <a:lnTo>
                      <a:pt x="136" y="139"/>
                    </a:lnTo>
                    <a:lnTo>
                      <a:pt x="136" y="3"/>
                    </a:lnTo>
                    <a:lnTo>
                      <a:pt x="135" y="2"/>
                    </a:lnTo>
                    <a:lnTo>
                      <a:pt x="135" y="1"/>
                    </a:lnTo>
                    <a:lnTo>
                      <a:pt x="134" y="1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127" y="9"/>
                    </a:lnTo>
                    <a:lnTo>
                      <a:pt x="127" y="134"/>
                    </a:lnTo>
                    <a:lnTo>
                      <a:pt x="8" y="134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451" name="Shape 1106"/>
              <p:cNvSpPr>
                <a:spLocks/>
              </p:cNvSpPr>
              <p:nvPr/>
            </p:nvSpPr>
            <p:spPr bwMode="auto">
              <a:xfrm>
                <a:off x="3993" y="1631"/>
                <a:ext cx="45" cy="69"/>
              </a:xfrm>
              <a:custGeom>
                <a:avLst/>
                <a:gdLst>
                  <a:gd name="T0" fmla="*/ 0 w 92"/>
                  <a:gd name="T1" fmla="*/ 0 h 139"/>
                  <a:gd name="T2" fmla="*/ 92 w 92"/>
                  <a:gd name="T3" fmla="*/ 139 h 139"/>
                </a:gdLst>
                <a:ahLst/>
                <a:cxnLst>
                  <a:cxn ang="0">
                    <a:pos x="2" y="132"/>
                  </a:cxn>
                  <a:cxn ang="0">
                    <a:pos x="1" y="133"/>
                  </a:cxn>
                  <a:cxn ang="0">
                    <a:pos x="0" y="133"/>
                  </a:cxn>
                  <a:cxn ang="0">
                    <a:pos x="0" y="137"/>
                  </a:cxn>
                  <a:cxn ang="0">
                    <a:pos x="1" y="137"/>
                  </a:cxn>
                  <a:cxn ang="0">
                    <a:pos x="2" y="138"/>
                  </a:cxn>
                  <a:cxn ang="0">
                    <a:pos x="2" y="139"/>
                  </a:cxn>
                  <a:cxn ang="0">
                    <a:pos x="7" y="139"/>
                  </a:cxn>
                  <a:cxn ang="0">
                    <a:pos x="7" y="138"/>
                  </a:cxn>
                  <a:cxn ang="0">
                    <a:pos x="90" y="73"/>
                  </a:cxn>
                  <a:cxn ang="0">
                    <a:pos x="91" y="72"/>
                  </a:cxn>
                  <a:cxn ang="0">
                    <a:pos x="92" y="72"/>
                  </a:cxn>
                  <a:cxn ang="0">
                    <a:pos x="92" y="68"/>
                  </a:cxn>
                  <a:cxn ang="0">
                    <a:pos x="91" y="68"/>
                  </a:cxn>
                  <a:cxn ang="0">
                    <a:pos x="91" y="67"/>
                  </a:cxn>
                  <a:cxn ang="0">
                    <a:pos x="9" y="1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1" y="5"/>
                  </a:cxn>
                  <a:cxn ang="0">
                    <a:pos x="3" y="8"/>
                  </a:cxn>
                  <a:cxn ang="0">
                    <a:pos x="82" y="70"/>
                  </a:cxn>
                  <a:cxn ang="0">
                    <a:pos x="2" y="132"/>
                  </a:cxn>
                </a:cxnLst>
                <a:rect l="T0" t="T1" r="T2" b="T3"/>
                <a:pathLst>
                  <a:path w="92" h="139" extrusionOk="0">
                    <a:moveTo>
                      <a:pt x="2" y="132"/>
                    </a:moveTo>
                    <a:lnTo>
                      <a:pt x="1" y="133"/>
                    </a:lnTo>
                    <a:lnTo>
                      <a:pt x="0" y="133"/>
                    </a:lnTo>
                    <a:lnTo>
                      <a:pt x="0" y="137"/>
                    </a:lnTo>
                    <a:lnTo>
                      <a:pt x="1" y="137"/>
                    </a:lnTo>
                    <a:lnTo>
                      <a:pt x="2" y="138"/>
                    </a:lnTo>
                    <a:lnTo>
                      <a:pt x="2" y="139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90" y="73"/>
                    </a:lnTo>
                    <a:lnTo>
                      <a:pt x="91" y="72"/>
                    </a:lnTo>
                    <a:lnTo>
                      <a:pt x="92" y="72"/>
                    </a:lnTo>
                    <a:lnTo>
                      <a:pt x="92" y="68"/>
                    </a:lnTo>
                    <a:lnTo>
                      <a:pt x="91" y="68"/>
                    </a:lnTo>
                    <a:lnTo>
                      <a:pt x="91" y="67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5"/>
                    </a:lnTo>
                    <a:lnTo>
                      <a:pt x="3" y="8"/>
                    </a:lnTo>
                    <a:lnTo>
                      <a:pt x="82" y="70"/>
                    </a:lnTo>
                    <a:lnTo>
                      <a:pt x="2" y="1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452" name="Shape 1107"/>
              <p:cNvSpPr>
                <a:spLocks/>
              </p:cNvSpPr>
              <p:nvPr/>
            </p:nvSpPr>
            <p:spPr bwMode="auto">
              <a:xfrm>
                <a:off x="3841" y="1631"/>
                <a:ext cx="181" cy="88"/>
              </a:xfrm>
              <a:custGeom>
                <a:avLst/>
                <a:gdLst>
                  <a:gd name="T0" fmla="*/ 0 w 363"/>
                  <a:gd name="T1" fmla="*/ 0 h 175"/>
                  <a:gd name="T2" fmla="*/ 363 w 363"/>
                  <a:gd name="T3" fmla="*/ 175 h 175"/>
                </a:gdLst>
                <a:ahLst/>
                <a:cxnLst>
                  <a:cxn ang="0">
                    <a:pos x="363" y="138"/>
                  </a:cxn>
                  <a:cxn ang="0">
                    <a:pos x="363" y="137"/>
                  </a:cxn>
                  <a:cxn ang="0">
                    <a:pos x="362" y="136"/>
                  </a:cxn>
                  <a:cxn ang="0">
                    <a:pos x="362" y="135"/>
                  </a:cxn>
                  <a:cxn ang="0">
                    <a:pos x="361" y="135"/>
                  </a:cxn>
                  <a:cxn ang="0">
                    <a:pos x="360" y="134"/>
                  </a:cxn>
                  <a:cxn ang="0">
                    <a:pos x="357" y="134"/>
                  </a:cxn>
                  <a:cxn ang="0">
                    <a:pos x="356" y="135"/>
                  </a:cxn>
                  <a:cxn ang="0">
                    <a:pos x="355" y="135"/>
                  </a:cxn>
                  <a:cxn ang="0">
                    <a:pos x="355" y="136"/>
                  </a:cxn>
                  <a:cxn ang="0">
                    <a:pos x="354" y="137"/>
                  </a:cxn>
                  <a:cxn ang="0">
                    <a:pos x="354" y="167"/>
                  </a:cxn>
                  <a:cxn ang="0">
                    <a:pos x="8" y="167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71"/>
                  </a:cxn>
                  <a:cxn ang="0">
                    <a:pos x="0" y="172"/>
                  </a:cxn>
                  <a:cxn ang="0">
                    <a:pos x="1" y="173"/>
                  </a:cxn>
                  <a:cxn ang="0">
                    <a:pos x="1" y="174"/>
                  </a:cxn>
                  <a:cxn ang="0">
                    <a:pos x="2" y="174"/>
                  </a:cxn>
                  <a:cxn ang="0">
                    <a:pos x="3" y="175"/>
                  </a:cxn>
                  <a:cxn ang="0">
                    <a:pos x="360" y="175"/>
                  </a:cxn>
                  <a:cxn ang="0">
                    <a:pos x="361" y="174"/>
                  </a:cxn>
                  <a:cxn ang="0">
                    <a:pos x="362" y="174"/>
                  </a:cxn>
                  <a:cxn ang="0">
                    <a:pos x="362" y="173"/>
                  </a:cxn>
                  <a:cxn ang="0">
                    <a:pos x="363" y="172"/>
                  </a:cxn>
                  <a:cxn ang="0">
                    <a:pos x="363" y="171"/>
                  </a:cxn>
                  <a:cxn ang="0">
                    <a:pos x="363" y="138"/>
                  </a:cxn>
                </a:cxnLst>
                <a:rect l="T0" t="T1" r="T2" b="T3"/>
                <a:pathLst>
                  <a:path w="363" h="175" extrusionOk="0">
                    <a:moveTo>
                      <a:pt x="363" y="138"/>
                    </a:moveTo>
                    <a:lnTo>
                      <a:pt x="363" y="137"/>
                    </a:lnTo>
                    <a:lnTo>
                      <a:pt x="362" y="136"/>
                    </a:lnTo>
                    <a:lnTo>
                      <a:pt x="362" y="135"/>
                    </a:lnTo>
                    <a:lnTo>
                      <a:pt x="361" y="135"/>
                    </a:lnTo>
                    <a:lnTo>
                      <a:pt x="360" y="134"/>
                    </a:lnTo>
                    <a:lnTo>
                      <a:pt x="357" y="134"/>
                    </a:lnTo>
                    <a:lnTo>
                      <a:pt x="356" y="135"/>
                    </a:lnTo>
                    <a:lnTo>
                      <a:pt x="355" y="135"/>
                    </a:lnTo>
                    <a:lnTo>
                      <a:pt x="355" y="136"/>
                    </a:lnTo>
                    <a:lnTo>
                      <a:pt x="354" y="137"/>
                    </a:lnTo>
                    <a:lnTo>
                      <a:pt x="354" y="167"/>
                    </a:lnTo>
                    <a:lnTo>
                      <a:pt x="8" y="167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71"/>
                    </a:lnTo>
                    <a:lnTo>
                      <a:pt x="0" y="172"/>
                    </a:lnTo>
                    <a:lnTo>
                      <a:pt x="1" y="173"/>
                    </a:lnTo>
                    <a:lnTo>
                      <a:pt x="1" y="174"/>
                    </a:lnTo>
                    <a:lnTo>
                      <a:pt x="2" y="174"/>
                    </a:lnTo>
                    <a:lnTo>
                      <a:pt x="3" y="175"/>
                    </a:lnTo>
                    <a:lnTo>
                      <a:pt x="360" y="175"/>
                    </a:lnTo>
                    <a:lnTo>
                      <a:pt x="361" y="174"/>
                    </a:lnTo>
                    <a:lnTo>
                      <a:pt x="362" y="174"/>
                    </a:lnTo>
                    <a:lnTo>
                      <a:pt x="362" y="173"/>
                    </a:lnTo>
                    <a:lnTo>
                      <a:pt x="363" y="172"/>
                    </a:lnTo>
                    <a:lnTo>
                      <a:pt x="363" y="171"/>
                    </a:lnTo>
                    <a:lnTo>
                      <a:pt x="363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453" name="Shape 1108"/>
              <p:cNvSpPr>
                <a:spLocks/>
              </p:cNvSpPr>
              <p:nvPr/>
            </p:nvSpPr>
            <p:spPr bwMode="auto">
              <a:xfrm>
                <a:off x="3897" y="1890"/>
                <a:ext cx="109" cy="261"/>
              </a:xfrm>
              <a:custGeom>
                <a:avLst/>
                <a:gdLst>
                  <a:gd name="T0" fmla="*/ 0 w 220"/>
                  <a:gd name="T1" fmla="*/ 0 h 524"/>
                  <a:gd name="T2" fmla="*/ 220 w 220"/>
                  <a:gd name="T3" fmla="*/ 524 h 524"/>
                </a:gdLst>
                <a:ahLst/>
                <a:cxnLst>
                  <a:cxn ang="0">
                    <a:pos x="216" y="9"/>
                  </a:cxn>
                  <a:cxn ang="0">
                    <a:pos x="217" y="9"/>
                  </a:cxn>
                  <a:cxn ang="0">
                    <a:pos x="218" y="8"/>
                  </a:cxn>
                  <a:cxn ang="0">
                    <a:pos x="219" y="8"/>
                  </a:cxn>
                  <a:cxn ang="0">
                    <a:pos x="220" y="7"/>
                  </a:cxn>
                  <a:cxn ang="0">
                    <a:pos x="220" y="4"/>
                  </a:cxn>
                  <a:cxn ang="0">
                    <a:pos x="219" y="3"/>
                  </a:cxn>
                  <a:cxn ang="0">
                    <a:pos x="219" y="1"/>
                  </a:cxn>
                  <a:cxn ang="0">
                    <a:pos x="218" y="0"/>
                  </a:cxn>
                  <a:cxn ang="0">
                    <a:pos x="216" y="0"/>
                  </a:cxn>
                  <a:cxn ang="0">
                    <a:pos x="194" y="1"/>
                  </a:cxn>
                  <a:cxn ang="0">
                    <a:pos x="172" y="5"/>
                  </a:cxn>
                  <a:cxn ang="0">
                    <a:pos x="153" y="10"/>
                  </a:cxn>
                  <a:cxn ang="0">
                    <a:pos x="133" y="16"/>
                  </a:cxn>
                  <a:cxn ang="0">
                    <a:pos x="113" y="27"/>
                  </a:cxn>
                  <a:cxn ang="0">
                    <a:pos x="96" y="37"/>
                  </a:cxn>
                  <a:cxn ang="0">
                    <a:pos x="80" y="48"/>
                  </a:cxn>
                  <a:cxn ang="0">
                    <a:pos x="64" y="62"/>
                  </a:cxn>
                  <a:cxn ang="0">
                    <a:pos x="49" y="77"/>
                  </a:cxn>
                  <a:cxn ang="0">
                    <a:pos x="38" y="93"/>
                  </a:cxn>
                  <a:cxn ang="0">
                    <a:pos x="28" y="110"/>
                  </a:cxn>
                  <a:cxn ang="0">
                    <a:pos x="17" y="129"/>
                  </a:cxn>
                  <a:cxn ang="0">
                    <a:pos x="10" y="149"/>
                  </a:cxn>
                  <a:cxn ang="0">
                    <a:pos x="5" y="168"/>
                  </a:cxn>
                  <a:cxn ang="0">
                    <a:pos x="1" y="190"/>
                  </a:cxn>
                  <a:cxn ang="0">
                    <a:pos x="0" y="211"/>
                  </a:cxn>
                  <a:cxn ang="0">
                    <a:pos x="0" y="521"/>
                  </a:cxn>
                  <a:cxn ang="0">
                    <a:pos x="1" y="522"/>
                  </a:cxn>
                  <a:cxn ang="0">
                    <a:pos x="1" y="523"/>
                  </a:cxn>
                  <a:cxn ang="0">
                    <a:pos x="2" y="523"/>
                  </a:cxn>
                  <a:cxn ang="0">
                    <a:pos x="4" y="524"/>
                  </a:cxn>
                  <a:cxn ang="0">
                    <a:pos x="6" y="524"/>
                  </a:cxn>
                  <a:cxn ang="0">
                    <a:pos x="7" y="523"/>
                  </a:cxn>
                  <a:cxn ang="0">
                    <a:pos x="8" y="523"/>
                  </a:cxn>
                  <a:cxn ang="0">
                    <a:pos x="8" y="522"/>
                  </a:cxn>
                  <a:cxn ang="0">
                    <a:pos x="9" y="521"/>
                  </a:cxn>
                  <a:cxn ang="0">
                    <a:pos x="9" y="520"/>
                  </a:cxn>
                  <a:cxn ang="0">
                    <a:pos x="9" y="211"/>
                  </a:cxn>
                  <a:cxn ang="0">
                    <a:pos x="10" y="190"/>
                  </a:cxn>
                  <a:cxn ang="0">
                    <a:pos x="13" y="170"/>
                  </a:cxn>
                  <a:cxn ang="0">
                    <a:pos x="18" y="151"/>
                  </a:cxn>
                  <a:cxn ang="0">
                    <a:pos x="25" y="133"/>
                  </a:cxn>
                  <a:cxn ang="0">
                    <a:pos x="35" y="114"/>
                  </a:cxn>
                  <a:cxn ang="0">
                    <a:pos x="44" y="97"/>
                  </a:cxn>
                  <a:cxn ang="0">
                    <a:pos x="56" y="83"/>
                  </a:cxn>
                  <a:cxn ang="0">
                    <a:pos x="70" y="68"/>
                  </a:cxn>
                  <a:cxn ang="0">
                    <a:pos x="84" y="55"/>
                  </a:cxn>
                  <a:cxn ang="0">
                    <a:pos x="100" y="43"/>
                  </a:cxn>
                  <a:cxn ang="0">
                    <a:pos x="117" y="34"/>
                  </a:cxn>
                  <a:cxn ang="0">
                    <a:pos x="136" y="24"/>
                  </a:cxn>
                  <a:cxn ang="0">
                    <a:pos x="155" y="18"/>
                  </a:cxn>
                  <a:cxn ang="0">
                    <a:pos x="175" y="13"/>
                  </a:cxn>
                  <a:cxn ang="0">
                    <a:pos x="194" y="10"/>
                  </a:cxn>
                  <a:cxn ang="0">
                    <a:pos x="216" y="9"/>
                  </a:cxn>
                </a:cxnLst>
                <a:rect l="T0" t="T1" r="T2" b="T3"/>
                <a:pathLst>
                  <a:path w="220" h="524" extrusionOk="0">
                    <a:moveTo>
                      <a:pt x="216" y="9"/>
                    </a:moveTo>
                    <a:lnTo>
                      <a:pt x="217" y="9"/>
                    </a:lnTo>
                    <a:lnTo>
                      <a:pt x="218" y="8"/>
                    </a:lnTo>
                    <a:lnTo>
                      <a:pt x="219" y="8"/>
                    </a:lnTo>
                    <a:lnTo>
                      <a:pt x="220" y="7"/>
                    </a:lnTo>
                    <a:lnTo>
                      <a:pt x="220" y="4"/>
                    </a:lnTo>
                    <a:lnTo>
                      <a:pt x="219" y="3"/>
                    </a:lnTo>
                    <a:lnTo>
                      <a:pt x="219" y="1"/>
                    </a:lnTo>
                    <a:lnTo>
                      <a:pt x="218" y="0"/>
                    </a:lnTo>
                    <a:lnTo>
                      <a:pt x="216" y="0"/>
                    </a:lnTo>
                    <a:lnTo>
                      <a:pt x="194" y="1"/>
                    </a:lnTo>
                    <a:lnTo>
                      <a:pt x="172" y="5"/>
                    </a:lnTo>
                    <a:lnTo>
                      <a:pt x="153" y="10"/>
                    </a:lnTo>
                    <a:lnTo>
                      <a:pt x="133" y="16"/>
                    </a:lnTo>
                    <a:lnTo>
                      <a:pt x="113" y="27"/>
                    </a:lnTo>
                    <a:lnTo>
                      <a:pt x="96" y="37"/>
                    </a:lnTo>
                    <a:lnTo>
                      <a:pt x="80" y="48"/>
                    </a:lnTo>
                    <a:lnTo>
                      <a:pt x="64" y="62"/>
                    </a:lnTo>
                    <a:lnTo>
                      <a:pt x="49" y="77"/>
                    </a:lnTo>
                    <a:lnTo>
                      <a:pt x="38" y="93"/>
                    </a:lnTo>
                    <a:lnTo>
                      <a:pt x="28" y="110"/>
                    </a:lnTo>
                    <a:lnTo>
                      <a:pt x="17" y="129"/>
                    </a:lnTo>
                    <a:lnTo>
                      <a:pt x="10" y="149"/>
                    </a:lnTo>
                    <a:lnTo>
                      <a:pt x="5" y="168"/>
                    </a:lnTo>
                    <a:lnTo>
                      <a:pt x="1" y="190"/>
                    </a:lnTo>
                    <a:lnTo>
                      <a:pt x="0" y="211"/>
                    </a:lnTo>
                    <a:lnTo>
                      <a:pt x="0" y="521"/>
                    </a:lnTo>
                    <a:lnTo>
                      <a:pt x="1" y="522"/>
                    </a:lnTo>
                    <a:lnTo>
                      <a:pt x="1" y="523"/>
                    </a:lnTo>
                    <a:lnTo>
                      <a:pt x="2" y="523"/>
                    </a:lnTo>
                    <a:lnTo>
                      <a:pt x="4" y="524"/>
                    </a:lnTo>
                    <a:lnTo>
                      <a:pt x="6" y="524"/>
                    </a:lnTo>
                    <a:lnTo>
                      <a:pt x="7" y="523"/>
                    </a:lnTo>
                    <a:lnTo>
                      <a:pt x="8" y="523"/>
                    </a:lnTo>
                    <a:lnTo>
                      <a:pt x="8" y="522"/>
                    </a:lnTo>
                    <a:lnTo>
                      <a:pt x="9" y="521"/>
                    </a:lnTo>
                    <a:lnTo>
                      <a:pt x="9" y="520"/>
                    </a:lnTo>
                    <a:lnTo>
                      <a:pt x="9" y="211"/>
                    </a:lnTo>
                    <a:lnTo>
                      <a:pt x="10" y="190"/>
                    </a:lnTo>
                    <a:lnTo>
                      <a:pt x="13" y="170"/>
                    </a:lnTo>
                    <a:lnTo>
                      <a:pt x="18" y="151"/>
                    </a:lnTo>
                    <a:lnTo>
                      <a:pt x="25" y="133"/>
                    </a:lnTo>
                    <a:lnTo>
                      <a:pt x="35" y="114"/>
                    </a:lnTo>
                    <a:lnTo>
                      <a:pt x="44" y="97"/>
                    </a:lnTo>
                    <a:lnTo>
                      <a:pt x="56" y="83"/>
                    </a:lnTo>
                    <a:lnTo>
                      <a:pt x="70" y="68"/>
                    </a:lnTo>
                    <a:lnTo>
                      <a:pt x="84" y="55"/>
                    </a:lnTo>
                    <a:lnTo>
                      <a:pt x="100" y="43"/>
                    </a:lnTo>
                    <a:lnTo>
                      <a:pt x="117" y="34"/>
                    </a:lnTo>
                    <a:lnTo>
                      <a:pt x="136" y="24"/>
                    </a:lnTo>
                    <a:lnTo>
                      <a:pt x="155" y="18"/>
                    </a:lnTo>
                    <a:lnTo>
                      <a:pt x="175" y="13"/>
                    </a:lnTo>
                    <a:lnTo>
                      <a:pt x="194" y="10"/>
                    </a:lnTo>
                    <a:lnTo>
                      <a:pt x="21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454" name="Shape 1109"/>
              <p:cNvSpPr>
                <a:spLocks noChangeArrowheads="1"/>
              </p:cNvSpPr>
              <p:nvPr/>
            </p:nvSpPr>
            <p:spPr bwMode="auto">
              <a:xfrm>
                <a:off x="4022" y="1894"/>
                <a:ext cx="0" cy="8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55" name="Shape 1110"/>
              <p:cNvSpPr>
                <a:spLocks noChangeArrowheads="1"/>
              </p:cNvSpPr>
              <p:nvPr/>
            </p:nvSpPr>
            <p:spPr bwMode="auto">
              <a:xfrm>
                <a:off x="4022" y="1893"/>
                <a:ext cx="0" cy="8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56" name="Shape 1111"/>
              <p:cNvSpPr>
                <a:spLocks noChangeArrowheads="1"/>
              </p:cNvSpPr>
              <p:nvPr/>
            </p:nvSpPr>
            <p:spPr bwMode="auto">
              <a:xfrm>
                <a:off x="4022" y="1893"/>
                <a:ext cx="0" cy="8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57" name="Shape 1112"/>
              <p:cNvSpPr>
                <a:spLocks noChangeArrowheads="1"/>
              </p:cNvSpPr>
              <p:nvPr/>
            </p:nvSpPr>
            <p:spPr bwMode="auto">
              <a:xfrm>
                <a:off x="4022" y="1892"/>
                <a:ext cx="0" cy="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58" name="Shape 1113"/>
              <p:cNvSpPr>
                <a:spLocks noChangeArrowheads="1"/>
              </p:cNvSpPr>
              <p:nvPr/>
            </p:nvSpPr>
            <p:spPr bwMode="auto">
              <a:xfrm>
                <a:off x="4024" y="1892"/>
                <a:ext cx="0" cy="8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59" name="Shape 1114"/>
              <p:cNvSpPr>
                <a:spLocks noChangeArrowheads="1"/>
              </p:cNvSpPr>
              <p:nvPr/>
            </p:nvSpPr>
            <p:spPr bwMode="auto">
              <a:xfrm>
                <a:off x="4024" y="1890"/>
                <a:ext cx="0" cy="9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0" name="Shape 1115"/>
              <p:cNvSpPr>
                <a:spLocks noChangeArrowheads="1"/>
              </p:cNvSpPr>
              <p:nvPr/>
            </p:nvSpPr>
            <p:spPr bwMode="auto">
              <a:xfrm>
                <a:off x="4025" y="1890"/>
                <a:ext cx="0" cy="9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1" name="Shape 1116"/>
              <p:cNvSpPr>
                <a:spLocks noChangeArrowheads="1"/>
              </p:cNvSpPr>
              <p:nvPr/>
            </p:nvSpPr>
            <p:spPr bwMode="auto">
              <a:xfrm>
                <a:off x="4025" y="1889"/>
                <a:ext cx="0" cy="9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2" name="Shape 1117"/>
              <p:cNvSpPr>
                <a:spLocks noChangeArrowheads="1"/>
              </p:cNvSpPr>
              <p:nvPr/>
            </p:nvSpPr>
            <p:spPr bwMode="auto">
              <a:xfrm>
                <a:off x="4025" y="1889"/>
                <a:ext cx="0" cy="9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3" name="Shape 1118"/>
              <p:cNvSpPr>
                <a:spLocks noChangeArrowheads="1"/>
              </p:cNvSpPr>
              <p:nvPr/>
            </p:nvSpPr>
            <p:spPr bwMode="auto">
              <a:xfrm>
                <a:off x="4025" y="1888"/>
                <a:ext cx="0" cy="9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4" name="Shape 1119"/>
              <p:cNvSpPr>
                <a:spLocks noChangeArrowheads="1"/>
              </p:cNvSpPr>
              <p:nvPr/>
            </p:nvSpPr>
            <p:spPr bwMode="auto">
              <a:xfrm>
                <a:off x="4027" y="1888"/>
                <a:ext cx="0" cy="9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5" name="Shape 1120"/>
              <p:cNvSpPr>
                <a:spLocks noChangeArrowheads="1"/>
              </p:cNvSpPr>
              <p:nvPr/>
            </p:nvSpPr>
            <p:spPr bwMode="auto">
              <a:xfrm>
                <a:off x="4027" y="1887"/>
                <a:ext cx="0" cy="10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6" name="Shape 1121"/>
              <p:cNvSpPr>
                <a:spLocks noChangeArrowheads="1"/>
              </p:cNvSpPr>
              <p:nvPr/>
            </p:nvSpPr>
            <p:spPr bwMode="auto">
              <a:xfrm>
                <a:off x="4027" y="1887"/>
                <a:ext cx="0" cy="10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7" name="Shape 1122"/>
              <p:cNvSpPr>
                <a:spLocks noChangeArrowheads="1"/>
              </p:cNvSpPr>
              <p:nvPr/>
            </p:nvSpPr>
            <p:spPr bwMode="auto">
              <a:xfrm>
                <a:off x="4029" y="1887"/>
                <a:ext cx="0" cy="10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8" name="Shape 1123"/>
              <p:cNvSpPr>
                <a:spLocks noChangeArrowheads="1"/>
              </p:cNvSpPr>
              <p:nvPr/>
            </p:nvSpPr>
            <p:spPr bwMode="auto">
              <a:xfrm>
                <a:off x="4029" y="1887"/>
                <a:ext cx="0" cy="10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69" name="Shape 1124"/>
              <p:cNvSpPr>
                <a:spLocks noChangeArrowheads="1"/>
              </p:cNvSpPr>
              <p:nvPr/>
            </p:nvSpPr>
            <p:spPr bwMode="auto">
              <a:xfrm>
                <a:off x="4029" y="1886"/>
                <a:ext cx="0" cy="10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70" name="Shape 1125"/>
              <p:cNvSpPr>
                <a:spLocks noChangeArrowheads="1"/>
              </p:cNvSpPr>
              <p:nvPr/>
            </p:nvSpPr>
            <p:spPr bwMode="auto">
              <a:xfrm>
                <a:off x="4029" y="1886"/>
                <a:ext cx="0" cy="10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71" name="Shape 1126"/>
              <p:cNvSpPr>
                <a:spLocks noChangeArrowheads="1"/>
              </p:cNvSpPr>
              <p:nvPr/>
            </p:nvSpPr>
            <p:spPr bwMode="auto">
              <a:xfrm>
                <a:off x="4031" y="1885"/>
                <a:ext cx="0" cy="10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72" name="Shape 1127"/>
              <p:cNvSpPr>
                <a:spLocks noChangeArrowheads="1"/>
              </p:cNvSpPr>
              <p:nvPr/>
            </p:nvSpPr>
            <p:spPr bwMode="auto">
              <a:xfrm>
                <a:off x="4031" y="1884"/>
                <a:ext cx="0" cy="11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grpSp>
          <p:nvGrpSpPr>
            <p:cNvPr id="37473" name="Shape 1128"/>
            <p:cNvGrpSpPr>
              <a:grpSpLocks/>
            </p:cNvGrpSpPr>
            <p:nvPr/>
          </p:nvGrpSpPr>
          <p:grpSpPr bwMode="auto">
            <a:xfrm>
              <a:off x="5171" y="2622"/>
              <a:ext cx="95" cy="162"/>
              <a:chOff x="4031" y="1873"/>
              <a:chExt cx="141" cy="225"/>
            </a:xfrm>
          </p:grpSpPr>
          <p:sp>
            <p:nvSpPr>
              <p:cNvPr id="37474" name="Shape 1129"/>
              <p:cNvSpPr>
                <a:spLocks noChangeArrowheads="1"/>
              </p:cNvSpPr>
              <p:nvPr/>
            </p:nvSpPr>
            <p:spPr bwMode="auto">
              <a:xfrm>
                <a:off x="4031" y="1882"/>
                <a:ext cx="0" cy="11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75" name="Shape 1130"/>
              <p:cNvSpPr>
                <a:spLocks noChangeArrowheads="1"/>
              </p:cNvSpPr>
              <p:nvPr/>
            </p:nvSpPr>
            <p:spPr bwMode="auto">
              <a:xfrm>
                <a:off x="4031" y="1882"/>
                <a:ext cx="0" cy="11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76" name="Shape 1131"/>
              <p:cNvSpPr>
                <a:spLocks noChangeArrowheads="1"/>
              </p:cNvSpPr>
              <p:nvPr/>
            </p:nvSpPr>
            <p:spPr bwMode="auto">
              <a:xfrm>
                <a:off x="4033" y="1881"/>
                <a:ext cx="0" cy="11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77" name="Shape 1132"/>
              <p:cNvSpPr>
                <a:spLocks noChangeArrowheads="1"/>
              </p:cNvSpPr>
              <p:nvPr/>
            </p:nvSpPr>
            <p:spPr bwMode="auto">
              <a:xfrm>
                <a:off x="4033" y="1881"/>
                <a:ext cx="0" cy="11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78" name="Shape 1133"/>
              <p:cNvSpPr>
                <a:spLocks noChangeArrowheads="1"/>
              </p:cNvSpPr>
              <p:nvPr/>
            </p:nvSpPr>
            <p:spPr bwMode="auto">
              <a:xfrm>
                <a:off x="4034" y="1880"/>
                <a:ext cx="0" cy="11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79" name="Shape 1134"/>
              <p:cNvSpPr>
                <a:spLocks noChangeArrowheads="1"/>
              </p:cNvSpPr>
              <p:nvPr/>
            </p:nvSpPr>
            <p:spPr bwMode="auto">
              <a:xfrm>
                <a:off x="4034" y="1880"/>
                <a:ext cx="0" cy="11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0" name="Shape 1135"/>
              <p:cNvSpPr>
                <a:spLocks noChangeArrowheads="1"/>
              </p:cNvSpPr>
              <p:nvPr/>
            </p:nvSpPr>
            <p:spPr bwMode="auto">
              <a:xfrm>
                <a:off x="4034" y="1879"/>
                <a:ext cx="0" cy="12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1" name="Shape 1136"/>
              <p:cNvSpPr>
                <a:spLocks noChangeArrowheads="1"/>
              </p:cNvSpPr>
              <p:nvPr/>
            </p:nvSpPr>
            <p:spPr bwMode="auto">
              <a:xfrm>
                <a:off x="4034" y="1879"/>
                <a:ext cx="0" cy="12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2" name="Shape 1137"/>
              <p:cNvSpPr>
                <a:spLocks noChangeArrowheads="1"/>
              </p:cNvSpPr>
              <p:nvPr/>
            </p:nvSpPr>
            <p:spPr bwMode="auto">
              <a:xfrm>
                <a:off x="4036" y="1879"/>
                <a:ext cx="0" cy="12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3" name="Shape 1138"/>
              <p:cNvSpPr>
                <a:spLocks noChangeArrowheads="1"/>
              </p:cNvSpPr>
              <p:nvPr/>
            </p:nvSpPr>
            <p:spPr bwMode="auto">
              <a:xfrm>
                <a:off x="4036" y="1879"/>
                <a:ext cx="0" cy="12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4" name="Shape 1139"/>
              <p:cNvSpPr>
                <a:spLocks noChangeArrowheads="1"/>
              </p:cNvSpPr>
              <p:nvPr/>
            </p:nvSpPr>
            <p:spPr bwMode="auto">
              <a:xfrm>
                <a:off x="4036" y="1878"/>
                <a:ext cx="0" cy="1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5" name="Shape 1140"/>
              <p:cNvSpPr>
                <a:spLocks noChangeArrowheads="1"/>
              </p:cNvSpPr>
              <p:nvPr/>
            </p:nvSpPr>
            <p:spPr bwMode="auto">
              <a:xfrm>
                <a:off x="4036" y="1878"/>
                <a:ext cx="0" cy="12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6" name="Shape 1141"/>
              <p:cNvSpPr>
                <a:spLocks noChangeArrowheads="1"/>
              </p:cNvSpPr>
              <p:nvPr/>
            </p:nvSpPr>
            <p:spPr bwMode="auto">
              <a:xfrm>
                <a:off x="4038" y="1877"/>
                <a:ext cx="0" cy="12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7" name="Shape 1142"/>
              <p:cNvSpPr>
                <a:spLocks noChangeArrowheads="1"/>
              </p:cNvSpPr>
              <p:nvPr/>
            </p:nvSpPr>
            <p:spPr bwMode="auto">
              <a:xfrm>
                <a:off x="4038" y="1877"/>
                <a:ext cx="0" cy="13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8" name="Shape 1143"/>
              <p:cNvSpPr>
                <a:spLocks noChangeArrowheads="1"/>
              </p:cNvSpPr>
              <p:nvPr/>
            </p:nvSpPr>
            <p:spPr bwMode="auto">
              <a:xfrm>
                <a:off x="4038" y="1876"/>
                <a:ext cx="0" cy="13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89" name="Shape 1144"/>
              <p:cNvSpPr>
                <a:spLocks noChangeArrowheads="1"/>
              </p:cNvSpPr>
              <p:nvPr/>
            </p:nvSpPr>
            <p:spPr bwMode="auto">
              <a:xfrm>
                <a:off x="4040" y="1876"/>
                <a:ext cx="0" cy="13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0" name="Shape 1145"/>
              <p:cNvSpPr>
                <a:spLocks noChangeArrowheads="1"/>
              </p:cNvSpPr>
              <p:nvPr/>
            </p:nvSpPr>
            <p:spPr bwMode="auto">
              <a:xfrm>
                <a:off x="4040" y="1875"/>
                <a:ext cx="0" cy="13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1" name="Shape 1146"/>
              <p:cNvSpPr>
                <a:spLocks noChangeArrowheads="1"/>
              </p:cNvSpPr>
              <p:nvPr/>
            </p:nvSpPr>
            <p:spPr bwMode="auto">
              <a:xfrm>
                <a:off x="4040" y="1873"/>
                <a:ext cx="0" cy="13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2" name="Shape 1147"/>
              <p:cNvSpPr>
                <a:spLocks noChangeArrowheads="1"/>
              </p:cNvSpPr>
              <p:nvPr/>
            </p:nvSpPr>
            <p:spPr bwMode="auto">
              <a:xfrm>
                <a:off x="4040" y="1873"/>
                <a:ext cx="0" cy="13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3" name="Shape 1148"/>
              <p:cNvSpPr>
                <a:spLocks noChangeArrowheads="1"/>
              </p:cNvSpPr>
              <p:nvPr/>
            </p:nvSpPr>
            <p:spPr bwMode="auto">
              <a:xfrm>
                <a:off x="4041" y="1873"/>
                <a:ext cx="0" cy="13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4" name="Shape 1149"/>
              <p:cNvSpPr>
                <a:spLocks noChangeArrowheads="1"/>
              </p:cNvSpPr>
              <p:nvPr/>
            </p:nvSpPr>
            <p:spPr bwMode="auto">
              <a:xfrm>
                <a:off x="4041" y="1873"/>
                <a:ext cx="0" cy="13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5" name="Shape 1150"/>
              <p:cNvSpPr>
                <a:spLocks noChangeArrowheads="1"/>
              </p:cNvSpPr>
              <p:nvPr/>
            </p:nvSpPr>
            <p:spPr bwMode="auto">
              <a:xfrm>
                <a:off x="4043" y="1873"/>
                <a:ext cx="0" cy="14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6" name="Shape 1151"/>
              <p:cNvSpPr>
                <a:spLocks noChangeArrowheads="1"/>
              </p:cNvSpPr>
              <p:nvPr/>
            </p:nvSpPr>
            <p:spPr bwMode="auto">
              <a:xfrm>
                <a:off x="4043" y="1873"/>
                <a:ext cx="0" cy="14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7" name="Shape 1152"/>
              <p:cNvSpPr>
                <a:spLocks noChangeArrowheads="1"/>
              </p:cNvSpPr>
              <p:nvPr/>
            </p:nvSpPr>
            <p:spPr bwMode="auto">
              <a:xfrm>
                <a:off x="4043" y="1873"/>
                <a:ext cx="0" cy="14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8" name="Shape 1153"/>
              <p:cNvSpPr>
                <a:spLocks noChangeArrowheads="1"/>
              </p:cNvSpPr>
              <p:nvPr/>
            </p:nvSpPr>
            <p:spPr bwMode="auto">
              <a:xfrm>
                <a:off x="4043" y="1873"/>
                <a:ext cx="0" cy="14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499" name="Shape 1154"/>
              <p:cNvSpPr>
                <a:spLocks noChangeArrowheads="1"/>
              </p:cNvSpPr>
              <p:nvPr/>
            </p:nvSpPr>
            <p:spPr bwMode="auto">
              <a:xfrm>
                <a:off x="4045" y="1873"/>
                <a:ext cx="0" cy="14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0" name="Shape 1155"/>
              <p:cNvSpPr>
                <a:spLocks noChangeArrowheads="1"/>
              </p:cNvSpPr>
              <p:nvPr/>
            </p:nvSpPr>
            <p:spPr bwMode="auto">
              <a:xfrm>
                <a:off x="4045" y="1873"/>
                <a:ext cx="0" cy="14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1" name="Shape 1156"/>
              <p:cNvSpPr>
                <a:spLocks noChangeArrowheads="1"/>
              </p:cNvSpPr>
              <p:nvPr/>
            </p:nvSpPr>
            <p:spPr bwMode="auto">
              <a:xfrm>
                <a:off x="4045" y="1873"/>
                <a:ext cx="0" cy="14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2" name="Shape 1157"/>
              <p:cNvSpPr>
                <a:spLocks noChangeArrowheads="1"/>
              </p:cNvSpPr>
              <p:nvPr/>
            </p:nvSpPr>
            <p:spPr bwMode="auto">
              <a:xfrm>
                <a:off x="4045" y="1873"/>
                <a:ext cx="0" cy="14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3" name="Shape 1158"/>
              <p:cNvSpPr>
                <a:spLocks noChangeArrowheads="1"/>
              </p:cNvSpPr>
              <p:nvPr/>
            </p:nvSpPr>
            <p:spPr bwMode="auto">
              <a:xfrm>
                <a:off x="4047" y="1873"/>
                <a:ext cx="0" cy="14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4" name="Shape 1159"/>
              <p:cNvSpPr>
                <a:spLocks noChangeArrowheads="1"/>
              </p:cNvSpPr>
              <p:nvPr/>
            </p:nvSpPr>
            <p:spPr bwMode="auto">
              <a:xfrm>
                <a:off x="4047" y="1873"/>
                <a:ext cx="0" cy="14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5" name="Shape 1160"/>
              <p:cNvSpPr>
                <a:spLocks noChangeArrowheads="1"/>
              </p:cNvSpPr>
              <p:nvPr/>
            </p:nvSpPr>
            <p:spPr bwMode="auto">
              <a:xfrm>
                <a:off x="4047" y="1873"/>
                <a:ext cx="0" cy="14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6" name="Shape 1161"/>
              <p:cNvSpPr>
                <a:spLocks noChangeArrowheads="1"/>
              </p:cNvSpPr>
              <p:nvPr/>
            </p:nvSpPr>
            <p:spPr bwMode="auto">
              <a:xfrm>
                <a:off x="4047" y="1873"/>
                <a:ext cx="0" cy="14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7" name="Shape 1162"/>
              <p:cNvSpPr>
                <a:spLocks noChangeArrowheads="1"/>
              </p:cNvSpPr>
              <p:nvPr/>
            </p:nvSpPr>
            <p:spPr bwMode="auto">
              <a:xfrm>
                <a:off x="4049" y="1873"/>
                <a:ext cx="0" cy="15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8" name="Shape 1163"/>
              <p:cNvSpPr>
                <a:spLocks noChangeArrowheads="1"/>
              </p:cNvSpPr>
              <p:nvPr/>
            </p:nvSpPr>
            <p:spPr bwMode="auto">
              <a:xfrm>
                <a:off x="4049" y="1873"/>
                <a:ext cx="0" cy="15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09" name="Shape 1164"/>
              <p:cNvSpPr>
                <a:spLocks noChangeArrowheads="1"/>
              </p:cNvSpPr>
              <p:nvPr/>
            </p:nvSpPr>
            <p:spPr bwMode="auto">
              <a:xfrm>
                <a:off x="4050" y="1873"/>
                <a:ext cx="0" cy="15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0" name="Shape 1165"/>
              <p:cNvSpPr>
                <a:spLocks noChangeArrowheads="1"/>
              </p:cNvSpPr>
              <p:nvPr/>
            </p:nvSpPr>
            <p:spPr bwMode="auto">
              <a:xfrm>
                <a:off x="4050" y="1873"/>
                <a:ext cx="0" cy="15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1" name="Shape 1166"/>
              <p:cNvSpPr>
                <a:spLocks noChangeArrowheads="1"/>
              </p:cNvSpPr>
              <p:nvPr/>
            </p:nvSpPr>
            <p:spPr bwMode="auto">
              <a:xfrm>
                <a:off x="4050" y="1873"/>
                <a:ext cx="0" cy="15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2" name="Shape 1167"/>
              <p:cNvSpPr>
                <a:spLocks noChangeArrowheads="1"/>
              </p:cNvSpPr>
              <p:nvPr/>
            </p:nvSpPr>
            <p:spPr bwMode="auto">
              <a:xfrm>
                <a:off x="4052" y="1873"/>
                <a:ext cx="0" cy="15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3" name="Shape 1168"/>
              <p:cNvSpPr>
                <a:spLocks noChangeArrowheads="1"/>
              </p:cNvSpPr>
              <p:nvPr/>
            </p:nvSpPr>
            <p:spPr bwMode="auto">
              <a:xfrm>
                <a:off x="4052" y="1873"/>
                <a:ext cx="0" cy="15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4" name="Shape 1169"/>
              <p:cNvSpPr>
                <a:spLocks noChangeArrowheads="1"/>
              </p:cNvSpPr>
              <p:nvPr/>
            </p:nvSpPr>
            <p:spPr bwMode="auto">
              <a:xfrm>
                <a:off x="4052" y="1873"/>
                <a:ext cx="0" cy="15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5" name="Shape 1170"/>
              <p:cNvSpPr>
                <a:spLocks noChangeArrowheads="1"/>
              </p:cNvSpPr>
              <p:nvPr/>
            </p:nvSpPr>
            <p:spPr bwMode="auto">
              <a:xfrm>
                <a:off x="4052" y="1873"/>
                <a:ext cx="0" cy="15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6" name="Shape 1171"/>
              <p:cNvSpPr>
                <a:spLocks noChangeArrowheads="1"/>
              </p:cNvSpPr>
              <p:nvPr/>
            </p:nvSpPr>
            <p:spPr bwMode="auto">
              <a:xfrm>
                <a:off x="4054" y="1873"/>
                <a:ext cx="0" cy="15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7" name="Shape 1172"/>
              <p:cNvSpPr>
                <a:spLocks noChangeArrowheads="1"/>
              </p:cNvSpPr>
              <p:nvPr/>
            </p:nvSpPr>
            <p:spPr bwMode="auto">
              <a:xfrm>
                <a:off x="4054" y="1873"/>
                <a:ext cx="0" cy="15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8" name="Shape 1173"/>
              <p:cNvSpPr>
                <a:spLocks noChangeArrowheads="1"/>
              </p:cNvSpPr>
              <p:nvPr/>
            </p:nvSpPr>
            <p:spPr bwMode="auto">
              <a:xfrm>
                <a:off x="4054" y="1873"/>
                <a:ext cx="0" cy="16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19" name="Shape 1174"/>
              <p:cNvSpPr>
                <a:spLocks noChangeArrowheads="1"/>
              </p:cNvSpPr>
              <p:nvPr/>
            </p:nvSpPr>
            <p:spPr bwMode="auto">
              <a:xfrm>
                <a:off x="4054" y="1873"/>
                <a:ext cx="0" cy="16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0" name="Shape 1175"/>
              <p:cNvSpPr>
                <a:spLocks noChangeArrowheads="1"/>
              </p:cNvSpPr>
              <p:nvPr/>
            </p:nvSpPr>
            <p:spPr bwMode="auto">
              <a:xfrm>
                <a:off x="4056" y="1873"/>
                <a:ext cx="0" cy="163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1" name="Shape 1176"/>
              <p:cNvSpPr>
                <a:spLocks noChangeArrowheads="1"/>
              </p:cNvSpPr>
              <p:nvPr/>
            </p:nvSpPr>
            <p:spPr bwMode="auto">
              <a:xfrm>
                <a:off x="4056" y="1873"/>
                <a:ext cx="0" cy="16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2" name="Shape 1177"/>
              <p:cNvSpPr>
                <a:spLocks noChangeArrowheads="1"/>
              </p:cNvSpPr>
              <p:nvPr/>
            </p:nvSpPr>
            <p:spPr bwMode="auto">
              <a:xfrm>
                <a:off x="4056" y="1873"/>
                <a:ext cx="0" cy="16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3" name="Shape 1178"/>
              <p:cNvSpPr>
                <a:spLocks noChangeArrowheads="1"/>
              </p:cNvSpPr>
              <p:nvPr/>
            </p:nvSpPr>
            <p:spPr bwMode="auto">
              <a:xfrm>
                <a:off x="4056" y="1873"/>
                <a:ext cx="0" cy="16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4" name="Shape 1179"/>
              <p:cNvSpPr>
                <a:spLocks noChangeArrowheads="1"/>
              </p:cNvSpPr>
              <p:nvPr/>
            </p:nvSpPr>
            <p:spPr bwMode="auto">
              <a:xfrm>
                <a:off x="4058" y="1873"/>
                <a:ext cx="0" cy="16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5" name="Shape 1180"/>
              <p:cNvSpPr>
                <a:spLocks noChangeArrowheads="1"/>
              </p:cNvSpPr>
              <p:nvPr/>
            </p:nvSpPr>
            <p:spPr bwMode="auto">
              <a:xfrm>
                <a:off x="4058" y="1873"/>
                <a:ext cx="0" cy="16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6" name="Shape 1181"/>
              <p:cNvSpPr>
                <a:spLocks noChangeArrowheads="1"/>
              </p:cNvSpPr>
              <p:nvPr/>
            </p:nvSpPr>
            <p:spPr bwMode="auto">
              <a:xfrm>
                <a:off x="4059" y="1873"/>
                <a:ext cx="0" cy="16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7" name="Shape 1182"/>
              <p:cNvSpPr>
                <a:spLocks noChangeArrowheads="1"/>
              </p:cNvSpPr>
              <p:nvPr/>
            </p:nvSpPr>
            <p:spPr bwMode="auto">
              <a:xfrm>
                <a:off x="4059" y="1873"/>
                <a:ext cx="0" cy="16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8" name="Shape 1183"/>
              <p:cNvSpPr>
                <a:spLocks noChangeArrowheads="1"/>
              </p:cNvSpPr>
              <p:nvPr/>
            </p:nvSpPr>
            <p:spPr bwMode="auto">
              <a:xfrm>
                <a:off x="4059" y="1873"/>
                <a:ext cx="0" cy="17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29" name="Shape 1184"/>
              <p:cNvSpPr>
                <a:spLocks noChangeArrowheads="1"/>
              </p:cNvSpPr>
              <p:nvPr/>
            </p:nvSpPr>
            <p:spPr bwMode="auto">
              <a:xfrm>
                <a:off x="4059" y="1873"/>
                <a:ext cx="0" cy="171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0" name="Shape 1185"/>
              <p:cNvSpPr>
                <a:spLocks noChangeArrowheads="1"/>
              </p:cNvSpPr>
              <p:nvPr/>
            </p:nvSpPr>
            <p:spPr bwMode="auto">
              <a:xfrm>
                <a:off x="4061" y="1873"/>
                <a:ext cx="0" cy="17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1" name="Shape 1186"/>
              <p:cNvSpPr>
                <a:spLocks noChangeArrowheads="1"/>
              </p:cNvSpPr>
              <p:nvPr/>
            </p:nvSpPr>
            <p:spPr bwMode="auto">
              <a:xfrm>
                <a:off x="4061" y="1873"/>
                <a:ext cx="0" cy="173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2" name="Shape 1187"/>
              <p:cNvSpPr>
                <a:spLocks noChangeArrowheads="1"/>
              </p:cNvSpPr>
              <p:nvPr/>
            </p:nvSpPr>
            <p:spPr bwMode="auto">
              <a:xfrm>
                <a:off x="4061" y="1873"/>
                <a:ext cx="0" cy="17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3" name="Shape 1188"/>
              <p:cNvSpPr>
                <a:spLocks noChangeArrowheads="1"/>
              </p:cNvSpPr>
              <p:nvPr/>
            </p:nvSpPr>
            <p:spPr bwMode="auto">
              <a:xfrm>
                <a:off x="4061" y="1873"/>
                <a:ext cx="0" cy="17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4" name="Shape 1189"/>
              <p:cNvSpPr>
                <a:spLocks noChangeArrowheads="1"/>
              </p:cNvSpPr>
              <p:nvPr/>
            </p:nvSpPr>
            <p:spPr bwMode="auto">
              <a:xfrm>
                <a:off x="4063" y="1873"/>
                <a:ext cx="0" cy="17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5" name="Shape 1190"/>
              <p:cNvSpPr>
                <a:spLocks noChangeArrowheads="1"/>
              </p:cNvSpPr>
              <p:nvPr/>
            </p:nvSpPr>
            <p:spPr bwMode="auto">
              <a:xfrm>
                <a:off x="4063" y="1873"/>
                <a:ext cx="0" cy="17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6" name="Shape 1191"/>
              <p:cNvSpPr>
                <a:spLocks noChangeArrowheads="1"/>
              </p:cNvSpPr>
              <p:nvPr/>
            </p:nvSpPr>
            <p:spPr bwMode="auto">
              <a:xfrm>
                <a:off x="4063" y="1873"/>
                <a:ext cx="0" cy="17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7" name="Shape 1192"/>
              <p:cNvSpPr>
                <a:spLocks noChangeArrowheads="1"/>
              </p:cNvSpPr>
              <p:nvPr/>
            </p:nvSpPr>
            <p:spPr bwMode="auto">
              <a:xfrm>
                <a:off x="4065" y="1873"/>
                <a:ext cx="0" cy="17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8" name="Shape 1193"/>
              <p:cNvSpPr>
                <a:spLocks noChangeArrowheads="1"/>
              </p:cNvSpPr>
              <p:nvPr/>
            </p:nvSpPr>
            <p:spPr bwMode="auto">
              <a:xfrm>
                <a:off x="4065" y="1873"/>
                <a:ext cx="0" cy="17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39" name="Shape 1194"/>
              <p:cNvSpPr>
                <a:spLocks noChangeArrowheads="1"/>
              </p:cNvSpPr>
              <p:nvPr/>
            </p:nvSpPr>
            <p:spPr bwMode="auto">
              <a:xfrm>
                <a:off x="4065" y="1873"/>
                <a:ext cx="0" cy="17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0" name="Shape 1195"/>
              <p:cNvSpPr>
                <a:spLocks noChangeArrowheads="1"/>
              </p:cNvSpPr>
              <p:nvPr/>
            </p:nvSpPr>
            <p:spPr bwMode="auto">
              <a:xfrm>
                <a:off x="4065" y="1873"/>
                <a:ext cx="0" cy="18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1" name="Shape 1196"/>
              <p:cNvSpPr>
                <a:spLocks noChangeArrowheads="1"/>
              </p:cNvSpPr>
              <p:nvPr/>
            </p:nvSpPr>
            <p:spPr bwMode="auto">
              <a:xfrm>
                <a:off x="4066" y="1873"/>
                <a:ext cx="0" cy="181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2" name="Shape 1197"/>
              <p:cNvSpPr>
                <a:spLocks noChangeArrowheads="1"/>
              </p:cNvSpPr>
              <p:nvPr/>
            </p:nvSpPr>
            <p:spPr bwMode="auto">
              <a:xfrm>
                <a:off x="4066" y="1873"/>
                <a:ext cx="0" cy="18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3" name="Shape 1198"/>
              <p:cNvSpPr>
                <a:spLocks noChangeArrowheads="1"/>
              </p:cNvSpPr>
              <p:nvPr/>
            </p:nvSpPr>
            <p:spPr bwMode="auto">
              <a:xfrm>
                <a:off x="4068" y="1873"/>
                <a:ext cx="0" cy="183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4" name="Shape 1199"/>
              <p:cNvSpPr>
                <a:spLocks noChangeArrowheads="1"/>
              </p:cNvSpPr>
              <p:nvPr/>
            </p:nvSpPr>
            <p:spPr bwMode="auto">
              <a:xfrm>
                <a:off x="4068" y="1873"/>
                <a:ext cx="0" cy="18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5" name="Shape 1200"/>
              <p:cNvSpPr>
                <a:spLocks noChangeArrowheads="1"/>
              </p:cNvSpPr>
              <p:nvPr/>
            </p:nvSpPr>
            <p:spPr bwMode="auto">
              <a:xfrm>
                <a:off x="4068" y="1873"/>
                <a:ext cx="0" cy="18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6" name="Shape 1201"/>
              <p:cNvSpPr>
                <a:spLocks noChangeArrowheads="1"/>
              </p:cNvSpPr>
              <p:nvPr/>
            </p:nvSpPr>
            <p:spPr bwMode="auto">
              <a:xfrm>
                <a:off x="4068" y="1873"/>
                <a:ext cx="0" cy="18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7" name="Shape 1202"/>
              <p:cNvSpPr>
                <a:spLocks noChangeArrowheads="1"/>
              </p:cNvSpPr>
              <p:nvPr/>
            </p:nvSpPr>
            <p:spPr bwMode="auto">
              <a:xfrm>
                <a:off x="4070" y="1873"/>
                <a:ext cx="0" cy="18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8" name="Shape 1203"/>
              <p:cNvSpPr>
                <a:spLocks noChangeArrowheads="1"/>
              </p:cNvSpPr>
              <p:nvPr/>
            </p:nvSpPr>
            <p:spPr bwMode="auto">
              <a:xfrm>
                <a:off x="4070" y="1873"/>
                <a:ext cx="0" cy="18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49" name="Shape 1204"/>
              <p:cNvSpPr>
                <a:spLocks noChangeArrowheads="1"/>
              </p:cNvSpPr>
              <p:nvPr/>
            </p:nvSpPr>
            <p:spPr bwMode="auto">
              <a:xfrm>
                <a:off x="4070" y="1873"/>
                <a:ext cx="0" cy="18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0" name="Shape 1205"/>
              <p:cNvSpPr>
                <a:spLocks noChangeArrowheads="1"/>
              </p:cNvSpPr>
              <p:nvPr/>
            </p:nvSpPr>
            <p:spPr bwMode="auto">
              <a:xfrm>
                <a:off x="4070" y="1873"/>
                <a:ext cx="0" cy="18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1" name="Shape 1206"/>
              <p:cNvSpPr>
                <a:spLocks noChangeArrowheads="1"/>
              </p:cNvSpPr>
              <p:nvPr/>
            </p:nvSpPr>
            <p:spPr bwMode="auto">
              <a:xfrm>
                <a:off x="4072" y="1873"/>
                <a:ext cx="0" cy="19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2" name="Shape 1207"/>
              <p:cNvSpPr>
                <a:spLocks noChangeArrowheads="1"/>
              </p:cNvSpPr>
              <p:nvPr/>
            </p:nvSpPr>
            <p:spPr bwMode="auto">
              <a:xfrm>
                <a:off x="4072" y="1873"/>
                <a:ext cx="0" cy="19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3" name="Shape 1208"/>
              <p:cNvSpPr>
                <a:spLocks noChangeArrowheads="1"/>
              </p:cNvSpPr>
              <p:nvPr/>
            </p:nvSpPr>
            <p:spPr bwMode="auto">
              <a:xfrm>
                <a:off x="4072" y="1873"/>
                <a:ext cx="0" cy="19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4" name="Shape 1209"/>
              <p:cNvSpPr>
                <a:spLocks noChangeArrowheads="1"/>
              </p:cNvSpPr>
              <p:nvPr/>
            </p:nvSpPr>
            <p:spPr bwMode="auto">
              <a:xfrm>
                <a:off x="4072" y="1873"/>
                <a:ext cx="0" cy="19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5" name="Shape 1210"/>
              <p:cNvSpPr>
                <a:spLocks noChangeArrowheads="1"/>
              </p:cNvSpPr>
              <p:nvPr/>
            </p:nvSpPr>
            <p:spPr bwMode="auto">
              <a:xfrm>
                <a:off x="4074" y="1873"/>
                <a:ext cx="0" cy="19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6" name="Shape 1211"/>
              <p:cNvSpPr>
                <a:spLocks noChangeArrowheads="1"/>
              </p:cNvSpPr>
              <p:nvPr/>
            </p:nvSpPr>
            <p:spPr bwMode="auto">
              <a:xfrm>
                <a:off x="4074" y="1873"/>
                <a:ext cx="0" cy="19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7" name="Shape 1212"/>
              <p:cNvSpPr>
                <a:spLocks noChangeArrowheads="1"/>
              </p:cNvSpPr>
              <p:nvPr/>
            </p:nvSpPr>
            <p:spPr bwMode="auto">
              <a:xfrm>
                <a:off x="4075" y="1873"/>
                <a:ext cx="0" cy="19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8" name="Shape 1213"/>
              <p:cNvSpPr>
                <a:spLocks noChangeArrowheads="1"/>
              </p:cNvSpPr>
              <p:nvPr/>
            </p:nvSpPr>
            <p:spPr bwMode="auto">
              <a:xfrm>
                <a:off x="4075" y="1873"/>
                <a:ext cx="0" cy="19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59" name="Shape 1214"/>
              <p:cNvSpPr>
                <a:spLocks noChangeArrowheads="1"/>
              </p:cNvSpPr>
              <p:nvPr/>
            </p:nvSpPr>
            <p:spPr bwMode="auto">
              <a:xfrm>
                <a:off x="4075" y="1873"/>
                <a:ext cx="0" cy="19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0" name="Shape 1215"/>
              <p:cNvSpPr>
                <a:spLocks noChangeArrowheads="1"/>
              </p:cNvSpPr>
              <p:nvPr/>
            </p:nvSpPr>
            <p:spPr bwMode="auto">
              <a:xfrm>
                <a:off x="4077" y="1873"/>
                <a:ext cx="0" cy="19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1" name="Shape 1216"/>
              <p:cNvSpPr>
                <a:spLocks noChangeArrowheads="1"/>
              </p:cNvSpPr>
              <p:nvPr/>
            </p:nvSpPr>
            <p:spPr bwMode="auto">
              <a:xfrm>
                <a:off x="4077" y="1873"/>
                <a:ext cx="0" cy="20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2" name="Shape 1217"/>
              <p:cNvSpPr>
                <a:spLocks noChangeArrowheads="1"/>
              </p:cNvSpPr>
              <p:nvPr/>
            </p:nvSpPr>
            <p:spPr bwMode="auto">
              <a:xfrm>
                <a:off x="4077" y="1873"/>
                <a:ext cx="0" cy="20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3" name="Shape 1218"/>
              <p:cNvSpPr>
                <a:spLocks noChangeArrowheads="1"/>
              </p:cNvSpPr>
              <p:nvPr/>
            </p:nvSpPr>
            <p:spPr bwMode="auto">
              <a:xfrm>
                <a:off x="4077" y="1873"/>
                <a:ext cx="0" cy="20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4" name="Shape 1219"/>
              <p:cNvSpPr>
                <a:spLocks noChangeArrowheads="1"/>
              </p:cNvSpPr>
              <p:nvPr/>
            </p:nvSpPr>
            <p:spPr bwMode="auto">
              <a:xfrm>
                <a:off x="4079" y="1873"/>
                <a:ext cx="0" cy="203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5" name="Shape 1220"/>
              <p:cNvSpPr>
                <a:spLocks noChangeArrowheads="1"/>
              </p:cNvSpPr>
              <p:nvPr/>
            </p:nvSpPr>
            <p:spPr bwMode="auto">
              <a:xfrm>
                <a:off x="4079" y="1873"/>
                <a:ext cx="0" cy="20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6" name="Shape 1221"/>
              <p:cNvSpPr>
                <a:spLocks noChangeArrowheads="1"/>
              </p:cNvSpPr>
              <p:nvPr/>
            </p:nvSpPr>
            <p:spPr bwMode="auto">
              <a:xfrm>
                <a:off x="4079" y="1873"/>
                <a:ext cx="0" cy="20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7" name="Shape 1222"/>
              <p:cNvSpPr>
                <a:spLocks noChangeArrowheads="1"/>
              </p:cNvSpPr>
              <p:nvPr/>
            </p:nvSpPr>
            <p:spPr bwMode="auto">
              <a:xfrm>
                <a:off x="4079" y="1873"/>
                <a:ext cx="0" cy="20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8" name="Shape 1223"/>
              <p:cNvSpPr>
                <a:spLocks noChangeArrowheads="1"/>
              </p:cNvSpPr>
              <p:nvPr/>
            </p:nvSpPr>
            <p:spPr bwMode="auto">
              <a:xfrm>
                <a:off x="4081" y="1873"/>
                <a:ext cx="0" cy="20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69" name="Shape 1224"/>
              <p:cNvSpPr>
                <a:spLocks noChangeArrowheads="1"/>
              </p:cNvSpPr>
              <p:nvPr/>
            </p:nvSpPr>
            <p:spPr bwMode="auto">
              <a:xfrm>
                <a:off x="4081" y="1873"/>
                <a:ext cx="0" cy="20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0" name="Shape 1225"/>
              <p:cNvSpPr>
                <a:spLocks noChangeArrowheads="1"/>
              </p:cNvSpPr>
              <p:nvPr/>
            </p:nvSpPr>
            <p:spPr bwMode="auto">
              <a:xfrm>
                <a:off x="4081" y="1873"/>
                <a:ext cx="0" cy="20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1" name="Shape 1226"/>
              <p:cNvSpPr>
                <a:spLocks noChangeArrowheads="1"/>
              </p:cNvSpPr>
              <p:nvPr/>
            </p:nvSpPr>
            <p:spPr bwMode="auto">
              <a:xfrm>
                <a:off x="4081" y="1873"/>
                <a:ext cx="0" cy="20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2" name="Shape 1227"/>
              <p:cNvSpPr>
                <a:spLocks noChangeArrowheads="1"/>
              </p:cNvSpPr>
              <p:nvPr/>
            </p:nvSpPr>
            <p:spPr bwMode="auto">
              <a:xfrm>
                <a:off x="4083" y="1873"/>
                <a:ext cx="0" cy="21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3" name="Shape 1228"/>
              <p:cNvSpPr>
                <a:spLocks noChangeArrowheads="1"/>
              </p:cNvSpPr>
              <p:nvPr/>
            </p:nvSpPr>
            <p:spPr bwMode="auto">
              <a:xfrm>
                <a:off x="4083" y="1873"/>
                <a:ext cx="0" cy="21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4" name="Shape 1229"/>
              <p:cNvSpPr>
                <a:spLocks noChangeArrowheads="1"/>
              </p:cNvSpPr>
              <p:nvPr/>
            </p:nvSpPr>
            <p:spPr bwMode="auto">
              <a:xfrm>
                <a:off x="4084" y="1873"/>
                <a:ext cx="0" cy="212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5" name="Shape 1230"/>
              <p:cNvSpPr>
                <a:spLocks noChangeArrowheads="1"/>
              </p:cNvSpPr>
              <p:nvPr/>
            </p:nvSpPr>
            <p:spPr bwMode="auto">
              <a:xfrm>
                <a:off x="4084" y="1873"/>
                <a:ext cx="0" cy="21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6" name="Shape 1231"/>
              <p:cNvSpPr>
                <a:spLocks noChangeArrowheads="1"/>
              </p:cNvSpPr>
              <p:nvPr/>
            </p:nvSpPr>
            <p:spPr bwMode="auto">
              <a:xfrm>
                <a:off x="4084" y="1873"/>
                <a:ext cx="0" cy="21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7" name="Shape 1232"/>
              <p:cNvSpPr>
                <a:spLocks noChangeArrowheads="1"/>
              </p:cNvSpPr>
              <p:nvPr/>
            </p:nvSpPr>
            <p:spPr bwMode="auto">
              <a:xfrm>
                <a:off x="4084" y="1873"/>
                <a:ext cx="0" cy="21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8" name="Shape 1233"/>
              <p:cNvSpPr>
                <a:spLocks noChangeArrowheads="1"/>
              </p:cNvSpPr>
              <p:nvPr/>
            </p:nvSpPr>
            <p:spPr bwMode="auto">
              <a:xfrm>
                <a:off x="4086" y="1873"/>
                <a:ext cx="0" cy="21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79" name="Shape 1234"/>
              <p:cNvSpPr>
                <a:spLocks noChangeArrowheads="1"/>
              </p:cNvSpPr>
              <p:nvPr/>
            </p:nvSpPr>
            <p:spPr bwMode="auto">
              <a:xfrm>
                <a:off x="4086" y="1873"/>
                <a:ext cx="0" cy="21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0" name="Shape 1235"/>
              <p:cNvSpPr>
                <a:spLocks noChangeArrowheads="1"/>
              </p:cNvSpPr>
              <p:nvPr/>
            </p:nvSpPr>
            <p:spPr bwMode="auto">
              <a:xfrm>
                <a:off x="4086" y="1873"/>
                <a:ext cx="0" cy="217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1" name="Shape 1236"/>
              <p:cNvSpPr>
                <a:spLocks noChangeArrowheads="1"/>
              </p:cNvSpPr>
              <p:nvPr/>
            </p:nvSpPr>
            <p:spPr bwMode="auto">
              <a:xfrm>
                <a:off x="4086" y="1873"/>
                <a:ext cx="0" cy="21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2" name="Shape 1237"/>
              <p:cNvSpPr>
                <a:spLocks noChangeArrowheads="1"/>
              </p:cNvSpPr>
              <p:nvPr/>
            </p:nvSpPr>
            <p:spPr bwMode="auto">
              <a:xfrm>
                <a:off x="4088" y="1873"/>
                <a:ext cx="0" cy="21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3" name="Shape 1238"/>
              <p:cNvSpPr>
                <a:spLocks noChangeArrowheads="1"/>
              </p:cNvSpPr>
              <p:nvPr/>
            </p:nvSpPr>
            <p:spPr bwMode="auto">
              <a:xfrm>
                <a:off x="4088" y="1873"/>
                <a:ext cx="0" cy="22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4" name="Shape 1239"/>
              <p:cNvSpPr>
                <a:spLocks noChangeArrowheads="1"/>
              </p:cNvSpPr>
              <p:nvPr/>
            </p:nvSpPr>
            <p:spPr bwMode="auto">
              <a:xfrm>
                <a:off x="4088" y="1873"/>
                <a:ext cx="0" cy="22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5" name="Shape 1240"/>
              <p:cNvSpPr>
                <a:spLocks noChangeArrowheads="1"/>
              </p:cNvSpPr>
              <p:nvPr/>
            </p:nvSpPr>
            <p:spPr bwMode="auto">
              <a:xfrm>
                <a:off x="4090" y="1873"/>
                <a:ext cx="0" cy="222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6" name="Shape 1241"/>
              <p:cNvSpPr>
                <a:spLocks noChangeArrowheads="1"/>
              </p:cNvSpPr>
              <p:nvPr/>
            </p:nvSpPr>
            <p:spPr bwMode="auto">
              <a:xfrm>
                <a:off x="4090" y="1873"/>
                <a:ext cx="0" cy="22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7" name="Shape 1242"/>
              <p:cNvSpPr>
                <a:spLocks noChangeArrowheads="1"/>
              </p:cNvSpPr>
              <p:nvPr/>
            </p:nvSpPr>
            <p:spPr bwMode="auto">
              <a:xfrm>
                <a:off x="4090" y="1873"/>
                <a:ext cx="0" cy="22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8" name="Shape 1243"/>
              <p:cNvSpPr>
                <a:spLocks noChangeArrowheads="1"/>
              </p:cNvSpPr>
              <p:nvPr/>
            </p:nvSpPr>
            <p:spPr bwMode="auto">
              <a:xfrm>
                <a:off x="4090" y="1873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89" name="Shape 1244"/>
              <p:cNvSpPr>
                <a:spLocks noChangeArrowheads="1"/>
              </p:cNvSpPr>
              <p:nvPr/>
            </p:nvSpPr>
            <p:spPr bwMode="auto">
              <a:xfrm>
                <a:off x="4091" y="1873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0" name="Shape 1245"/>
              <p:cNvSpPr>
                <a:spLocks noChangeArrowheads="1"/>
              </p:cNvSpPr>
              <p:nvPr/>
            </p:nvSpPr>
            <p:spPr bwMode="auto">
              <a:xfrm>
                <a:off x="4091" y="1873"/>
                <a:ext cx="4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1" name="Shape 1246"/>
              <p:cNvSpPr>
                <a:spLocks noChangeArrowheads="1"/>
              </p:cNvSpPr>
              <p:nvPr/>
            </p:nvSpPr>
            <p:spPr bwMode="auto">
              <a:xfrm>
                <a:off x="4097" y="1873"/>
                <a:ext cx="15" cy="22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2" name="Shape 1247"/>
              <p:cNvSpPr>
                <a:spLocks noChangeArrowheads="1"/>
              </p:cNvSpPr>
              <p:nvPr/>
            </p:nvSpPr>
            <p:spPr bwMode="auto">
              <a:xfrm>
                <a:off x="4113" y="1873"/>
                <a:ext cx="14" cy="22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3" name="Shape 1248"/>
              <p:cNvSpPr>
                <a:spLocks noChangeArrowheads="1"/>
              </p:cNvSpPr>
              <p:nvPr/>
            </p:nvSpPr>
            <p:spPr bwMode="auto">
              <a:xfrm>
                <a:off x="4127" y="1873"/>
                <a:ext cx="4" cy="2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4" name="Shape 1249"/>
              <p:cNvSpPr>
                <a:spLocks noChangeArrowheads="1"/>
              </p:cNvSpPr>
              <p:nvPr/>
            </p:nvSpPr>
            <p:spPr bwMode="auto">
              <a:xfrm>
                <a:off x="4131" y="1873"/>
                <a:ext cx="0" cy="2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5" name="Shape 1250"/>
              <p:cNvSpPr>
                <a:spLocks noChangeArrowheads="1"/>
              </p:cNvSpPr>
              <p:nvPr/>
            </p:nvSpPr>
            <p:spPr bwMode="auto">
              <a:xfrm>
                <a:off x="4131" y="1873"/>
                <a:ext cx="0" cy="22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6" name="Shape 1251"/>
              <p:cNvSpPr>
                <a:spLocks noChangeArrowheads="1"/>
              </p:cNvSpPr>
              <p:nvPr/>
            </p:nvSpPr>
            <p:spPr bwMode="auto">
              <a:xfrm>
                <a:off x="4133" y="1873"/>
                <a:ext cx="0" cy="22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7" name="Shape 1252"/>
              <p:cNvSpPr>
                <a:spLocks noChangeArrowheads="1"/>
              </p:cNvSpPr>
              <p:nvPr/>
            </p:nvSpPr>
            <p:spPr bwMode="auto">
              <a:xfrm>
                <a:off x="4133" y="1873"/>
                <a:ext cx="0" cy="22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8" name="Shape 1253"/>
              <p:cNvSpPr>
                <a:spLocks noChangeArrowheads="1"/>
              </p:cNvSpPr>
              <p:nvPr/>
            </p:nvSpPr>
            <p:spPr bwMode="auto">
              <a:xfrm>
                <a:off x="4134" y="1873"/>
                <a:ext cx="0" cy="22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599" name="Shape 1254"/>
              <p:cNvSpPr>
                <a:spLocks noChangeArrowheads="1"/>
              </p:cNvSpPr>
              <p:nvPr/>
            </p:nvSpPr>
            <p:spPr bwMode="auto">
              <a:xfrm>
                <a:off x="4134" y="1873"/>
                <a:ext cx="0" cy="22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0" name="Shape 1255"/>
              <p:cNvSpPr>
                <a:spLocks noChangeArrowheads="1"/>
              </p:cNvSpPr>
              <p:nvPr/>
            </p:nvSpPr>
            <p:spPr bwMode="auto">
              <a:xfrm>
                <a:off x="4134" y="1873"/>
                <a:ext cx="0" cy="22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1" name="Shape 1256"/>
              <p:cNvSpPr>
                <a:spLocks noChangeArrowheads="1"/>
              </p:cNvSpPr>
              <p:nvPr/>
            </p:nvSpPr>
            <p:spPr bwMode="auto">
              <a:xfrm>
                <a:off x="4134" y="1873"/>
                <a:ext cx="0" cy="21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2" name="Shape 1257"/>
              <p:cNvSpPr>
                <a:spLocks noChangeArrowheads="1"/>
              </p:cNvSpPr>
              <p:nvPr/>
            </p:nvSpPr>
            <p:spPr bwMode="auto">
              <a:xfrm>
                <a:off x="4136" y="1873"/>
                <a:ext cx="0" cy="21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3" name="Shape 1258"/>
              <p:cNvSpPr>
                <a:spLocks noChangeArrowheads="1"/>
              </p:cNvSpPr>
              <p:nvPr/>
            </p:nvSpPr>
            <p:spPr bwMode="auto">
              <a:xfrm>
                <a:off x="4136" y="1873"/>
                <a:ext cx="0" cy="21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4" name="Shape 1259"/>
              <p:cNvSpPr>
                <a:spLocks noChangeArrowheads="1"/>
              </p:cNvSpPr>
              <p:nvPr/>
            </p:nvSpPr>
            <p:spPr bwMode="auto">
              <a:xfrm>
                <a:off x="4136" y="1873"/>
                <a:ext cx="0" cy="21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5" name="Shape 1260"/>
              <p:cNvSpPr>
                <a:spLocks noChangeArrowheads="1"/>
              </p:cNvSpPr>
              <p:nvPr/>
            </p:nvSpPr>
            <p:spPr bwMode="auto">
              <a:xfrm>
                <a:off x="4138" y="1873"/>
                <a:ext cx="0" cy="21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6" name="Shape 1261"/>
              <p:cNvSpPr>
                <a:spLocks noChangeArrowheads="1"/>
              </p:cNvSpPr>
              <p:nvPr/>
            </p:nvSpPr>
            <p:spPr bwMode="auto">
              <a:xfrm>
                <a:off x="4138" y="1873"/>
                <a:ext cx="0" cy="21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7" name="Shape 1262"/>
              <p:cNvSpPr>
                <a:spLocks noChangeArrowheads="1"/>
              </p:cNvSpPr>
              <p:nvPr/>
            </p:nvSpPr>
            <p:spPr bwMode="auto">
              <a:xfrm>
                <a:off x="4138" y="1873"/>
                <a:ext cx="0" cy="21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8" name="Shape 1263"/>
              <p:cNvSpPr>
                <a:spLocks noChangeArrowheads="1"/>
              </p:cNvSpPr>
              <p:nvPr/>
            </p:nvSpPr>
            <p:spPr bwMode="auto">
              <a:xfrm>
                <a:off x="4138" y="1873"/>
                <a:ext cx="0" cy="21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09" name="Shape 1264"/>
              <p:cNvSpPr>
                <a:spLocks noChangeArrowheads="1"/>
              </p:cNvSpPr>
              <p:nvPr/>
            </p:nvSpPr>
            <p:spPr bwMode="auto">
              <a:xfrm>
                <a:off x="4140" y="1873"/>
                <a:ext cx="0" cy="21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0" name="Shape 1265"/>
              <p:cNvSpPr>
                <a:spLocks noChangeArrowheads="1"/>
              </p:cNvSpPr>
              <p:nvPr/>
            </p:nvSpPr>
            <p:spPr bwMode="auto">
              <a:xfrm>
                <a:off x="4140" y="1873"/>
                <a:ext cx="0" cy="21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1" name="Shape 1266"/>
              <p:cNvSpPr>
                <a:spLocks noChangeArrowheads="1"/>
              </p:cNvSpPr>
              <p:nvPr/>
            </p:nvSpPr>
            <p:spPr bwMode="auto">
              <a:xfrm>
                <a:off x="4140" y="1873"/>
                <a:ext cx="0" cy="21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2" name="Shape 1267"/>
              <p:cNvSpPr>
                <a:spLocks noChangeArrowheads="1"/>
              </p:cNvSpPr>
              <p:nvPr/>
            </p:nvSpPr>
            <p:spPr bwMode="auto">
              <a:xfrm>
                <a:off x="4140" y="1873"/>
                <a:ext cx="0" cy="20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3" name="Shape 1268"/>
              <p:cNvSpPr>
                <a:spLocks noChangeArrowheads="1"/>
              </p:cNvSpPr>
              <p:nvPr/>
            </p:nvSpPr>
            <p:spPr bwMode="auto">
              <a:xfrm>
                <a:off x="4141" y="1873"/>
                <a:ext cx="0" cy="20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4" name="Shape 1269"/>
              <p:cNvSpPr>
                <a:spLocks noChangeArrowheads="1"/>
              </p:cNvSpPr>
              <p:nvPr/>
            </p:nvSpPr>
            <p:spPr bwMode="auto">
              <a:xfrm>
                <a:off x="4141" y="1873"/>
                <a:ext cx="0" cy="20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5" name="Shape 1270"/>
              <p:cNvSpPr>
                <a:spLocks noChangeArrowheads="1"/>
              </p:cNvSpPr>
              <p:nvPr/>
            </p:nvSpPr>
            <p:spPr bwMode="auto">
              <a:xfrm>
                <a:off x="4143" y="1873"/>
                <a:ext cx="0" cy="20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6" name="Shape 1271"/>
              <p:cNvSpPr>
                <a:spLocks noChangeArrowheads="1"/>
              </p:cNvSpPr>
              <p:nvPr/>
            </p:nvSpPr>
            <p:spPr bwMode="auto">
              <a:xfrm>
                <a:off x="4143" y="1873"/>
                <a:ext cx="0" cy="20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7" name="Shape 1272"/>
              <p:cNvSpPr>
                <a:spLocks noChangeArrowheads="1"/>
              </p:cNvSpPr>
              <p:nvPr/>
            </p:nvSpPr>
            <p:spPr bwMode="auto">
              <a:xfrm>
                <a:off x="4143" y="1873"/>
                <a:ext cx="0" cy="20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8" name="Shape 1273"/>
              <p:cNvSpPr>
                <a:spLocks noChangeArrowheads="1"/>
              </p:cNvSpPr>
              <p:nvPr/>
            </p:nvSpPr>
            <p:spPr bwMode="auto">
              <a:xfrm>
                <a:off x="4143" y="1873"/>
                <a:ext cx="0" cy="20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19" name="Shape 1274"/>
              <p:cNvSpPr>
                <a:spLocks noChangeArrowheads="1"/>
              </p:cNvSpPr>
              <p:nvPr/>
            </p:nvSpPr>
            <p:spPr bwMode="auto">
              <a:xfrm>
                <a:off x="4145" y="1873"/>
                <a:ext cx="0" cy="20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0" name="Shape 1275"/>
              <p:cNvSpPr>
                <a:spLocks noChangeArrowheads="1"/>
              </p:cNvSpPr>
              <p:nvPr/>
            </p:nvSpPr>
            <p:spPr bwMode="auto">
              <a:xfrm>
                <a:off x="4145" y="1873"/>
                <a:ext cx="0" cy="20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1" name="Shape 1276"/>
              <p:cNvSpPr>
                <a:spLocks noChangeArrowheads="1"/>
              </p:cNvSpPr>
              <p:nvPr/>
            </p:nvSpPr>
            <p:spPr bwMode="auto">
              <a:xfrm>
                <a:off x="4145" y="1873"/>
                <a:ext cx="0" cy="20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2" name="Shape 1277"/>
              <p:cNvSpPr>
                <a:spLocks noChangeArrowheads="1"/>
              </p:cNvSpPr>
              <p:nvPr/>
            </p:nvSpPr>
            <p:spPr bwMode="auto">
              <a:xfrm>
                <a:off x="4145" y="1873"/>
                <a:ext cx="0" cy="20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3" name="Shape 1278"/>
              <p:cNvSpPr>
                <a:spLocks noChangeArrowheads="1"/>
              </p:cNvSpPr>
              <p:nvPr/>
            </p:nvSpPr>
            <p:spPr bwMode="auto">
              <a:xfrm>
                <a:off x="4147" y="1873"/>
                <a:ext cx="0" cy="19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4" name="Shape 1279"/>
              <p:cNvSpPr>
                <a:spLocks noChangeArrowheads="1"/>
              </p:cNvSpPr>
              <p:nvPr/>
            </p:nvSpPr>
            <p:spPr bwMode="auto">
              <a:xfrm>
                <a:off x="4147" y="1873"/>
                <a:ext cx="0" cy="19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5" name="Shape 1280"/>
              <p:cNvSpPr>
                <a:spLocks noChangeArrowheads="1"/>
              </p:cNvSpPr>
              <p:nvPr/>
            </p:nvSpPr>
            <p:spPr bwMode="auto">
              <a:xfrm>
                <a:off x="4147" y="1873"/>
                <a:ext cx="0" cy="19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6" name="Shape 1281"/>
              <p:cNvSpPr>
                <a:spLocks noChangeArrowheads="1"/>
              </p:cNvSpPr>
              <p:nvPr/>
            </p:nvSpPr>
            <p:spPr bwMode="auto">
              <a:xfrm>
                <a:off x="4147" y="1873"/>
                <a:ext cx="0" cy="19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7" name="Shape 1282"/>
              <p:cNvSpPr>
                <a:spLocks noChangeArrowheads="1"/>
              </p:cNvSpPr>
              <p:nvPr/>
            </p:nvSpPr>
            <p:spPr bwMode="auto">
              <a:xfrm>
                <a:off x="4149" y="1873"/>
                <a:ext cx="0" cy="19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8" name="Shape 1283"/>
              <p:cNvSpPr>
                <a:spLocks noChangeArrowheads="1"/>
              </p:cNvSpPr>
              <p:nvPr/>
            </p:nvSpPr>
            <p:spPr bwMode="auto">
              <a:xfrm>
                <a:off x="4150" y="1873"/>
                <a:ext cx="0" cy="19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29" name="Shape 1284"/>
              <p:cNvSpPr>
                <a:spLocks noChangeArrowheads="1"/>
              </p:cNvSpPr>
              <p:nvPr/>
            </p:nvSpPr>
            <p:spPr bwMode="auto">
              <a:xfrm>
                <a:off x="4150" y="1873"/>
                <a:ext cx="0" cy="19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0" name="Shape 1285"/>
              <p:cNvSpPr>
                <a:spLocks noChangeArrowheads="1"/>
              </p:cNvSpPr>
              <p:nvPr/>
            </p:nvSpPr>
            <p:spPr bwMode="auto">
              <a:xfrm>
                <a:off x="4150" y="1873"/>
                <a:ext cx="0" cy="19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1" name="Shape 1286"/>
              <p:cNvSpPr>
                <a:spLocks noChangeArrowheads="1"/>
              </p:cNvSpPr>
              <p:nvPr/>
            </p:nvSpPr>
            <p:spPr bwMode="auto">
              <a:xfrm>
                <a:off x="4150" y="1873"/>
                <a:ext cx="0" cy="19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2" name="Shape 1287"/>
              <p:cNvSpPr>
                <a:spLocks noChangeArrowheads="1"/>
              </p:cNvSpPr>
              <p:nvPr/>
            </p:nvSpPr>
            <p:spPr bwMode="auto">
              <a:xfrm>
                <a:off x="4152" y="1873"/>
                <a:ext cx="0" cy="18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3" name="Shape 1288"/>
              <p:cNvSpPr>
                <a:spLocks noChangeArrowheads="1"/>
              </p:cNvSpPr>
              <p:nvPr/>
            </p:nvSpPr>
            <p:spPr bwMode="auto">
              <a:xfrm>
                <a:off x="4152" y="1873"/>
                <a:ext cx="0" cy="1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4" name="Shape 1289"/>
              <p:cNvSpPr>
                <a:spLocks noChangeArrowheads="1"/>
              </p:cNvSpPr>
              <p:nvPr/>
            </p:nvSpPr>
            <p:spPr bwMode="auto">
              <a:xfrm>
                <a:off x="4152" y="1873"/>
                <a:ext cx="0" cy="18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5" name="Shape 1290"/>
              <p:cNvSpPr>
                <a:spLocks noChangeArrowheads="1"/>
              </p:cNvSpPr>
              <p:nvPr/>
            </p:nvSpPr>
            <p:spPr bwMode="auto">
              <a:xfrm>
                <a:off x="4152" y="1873"/>
                <a:ext cx="0" cy="18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6" name="Shape 1291"/>
              <p:cNvSpPr>
                <a:spLocks noChangeArrowheads="1"/>
              </p:cNvSpPr>
              <p:nvPr/>
            </p:nvSpPr>
            <p:spPr bwMode="auto">
              <a:xfrm>
                <a:off x="4154" y="1873"/>
                <a:ext cx="0" cy="18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7" name="Shape 1292"/>
              <p:cNvSpPr>
                <a:spLocks noChangeArrowheads="1"/>
              </p:cNvSpPr>
              <p:nvPr/>
            </p:nvSpPr>
            <p:spPr bwMode="auto">
              <a:xfrm>
                <a:off x="4154" y="1873"/>
                <a:ext cx="0" cy="18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8" name="Shape 1293"/>
              <p:cNvSpPr>
                <a:spLocks noChangeArrowheads="1"/>
              </p:cNvSpPr>
              <p:nvPr/>
            </p:nvSpPr>
            <p:spPr bwMode="auto">
              <a:xfrm>
                <a:off x="4154" y="1873"/>
                <a:ext cx="0" cy="18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39" name="Shape 1294"/>
              <p:cNvSpPr>
                <a:spLocks noChangeArrowheads="1"/>
              </p:cNvSpPr>
              <p:nvPr/>
            </p:nvSpPr>
            <p:spPr bwMode="auto">
              <a:xfrm>
                <a:off x="4154" y="1873"/>
                <a:ext cx="0" cy="18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0" name="Shape 1295"/>
              <p:cNvSpPr>
                <a:spLocks noChangeArrowheads="1"/>
              </p:cNvSpPr>
              <p:nvPr/>
            </p:nvSpPr>
            <p:spPr bwMode="auto">
              <a:xfrm>
                <a:off x="4156" y="1873"/>
                <a:ext cx="0" cy="18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1" name="Shape 1296"/>
              <p:cNvSpPr>
                <a:spLocks noChangeArrowheads="1"/>
              </p:cNvSpPr>
              <p:nvPr/>
            </p:nvSpPr>
            <p:spPr bwMode="auto">
              <a:xfrm>
                <a:off x="4156" y="1873"/>
                <a:ext cx="0" cy="181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2" name="Shape 1297"/>
              <p:cNvSpPr>
                <a:spLocks noChangeArrowheads="1"/>
              </p:cNvSpPr>
              <p:nvPr/>
            </p:nvSpPr>
            <p:spPr bwMode="auto">
              <a:xfrm>
                <a:off x="4156" y="1873"/>
                <a:ext cx="0" cy="18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3" name="Shape 1298"/>
              <p:cNvSpPr>
                <a:spLocks noChangeArrowheads="1"/>
              </p:cNvSpPr>
              <p:nvPr/>
            </p:nvSpPr>
            <p:spPr bwMode="auto">
              <a:xfrm>
                <a:off x="4156" y="1873"/>
                <a:ext cx="0" cy="17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4" name="Shape 1299"/>
              <p:cNvSpPr>
                <a:spLocks noChangeArrowheads="1"/>
              </p:cNvSpPr>
              <p:nvPr/>
            </p:nvSpPr>
            <p:spPr bwMode="auto">
              <a:xfrm>
                <a:off x="4158" y="1873"/>
                <a:ext cx="0" cy="17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5" name="Shape 1300"/>
              <p:cNvSpPr>
                <a:spLocks noChangeArrowheads="1"/>
              </p:cNvSpPr>
              <p:nvPr/>
            </p:nvSpPr>
            <p:spPr bwMode="auto">
              <a:xfrm>
                <a:off x="4158" y="1873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6" name="Shape 1301"/>
              <p:cNvSpPr>
                <a:spLocks noChangeArrowheads="1"/>
              </p:cNvSpPr>
              <p:nvPr/>
            </p:nvSpPr>
            <p:spPr bwMode="auto">
              <a:xfrm>
                <a:off x="4159" y="1873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7" name="Shape 1302"/>
              <p:cNvSpPr>
                <a:spLocks noChangeArrowheads="1"/>
              </p:cNvSpPr>
              <p:nvPr/>
            </p:nvSpPr>
            <p:spPr bwMode="auto">
              <a:xfrm>
                <a:off x="4159" y="1873"/>
                <a:ext cx="0" cy="17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8" name="Shape 1303"/>
              <p:cNvSpPr>
                <a:spLocks noChangeArrowheads="1"/>
              </p:cNvSpPr>
              <p:nvPr/>
            </p:nvSpPr>
            <p:spPr bwMode="auto">
              <a:xfrm>
                <a:off x="4159" y="1873"/>
                <a:ext cx="0" cy="17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49" name="Shape 1304"/>
              <p:cNvSpPr>
                <a:spLocks noChangeArrowheads="1"/>
              </p:cNvSpPr>
              <p:nvPr/>
            </p:nvSpPr>
            <p:spPr bwMode="auto">
              <a:xfrm>
                <a:off x="4159" y="1873"/>
                <a:ext cx="0" cy="17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0" name="Shape 1305"/>
              <p:cNvSpPr>
                <a:spLocks noChangeArrowheads="1"/>
              </p:cNvSpPr>
              <p:nvPr/>
            </p:nvSpPr>
            <p:spPr bwMode="auto">
              <a:xfrm>
                <a:off x="4161" y="1873"/>
                <a:ext cx="0" cy="174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1" name="Shape 1306"/>
              <p:cNvSpPr>
                <a:spLocks noChangeArrowheads="1"/>
              </p:cNvSpPr>
              <p:nvPr/>
            </p:nvSpPr>
            <p:spPr bwMode="auto">
              <a:xfrm>
                <a:off x="4161" y="1873"/>
                <a:ext cx="0" cy="173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2" name="Shape 1307"/>
              <p:cNvSpPr>
                <a:spLocks noChangeArrowheads="1"/>
              </p:cNvSpPr>
              <p:nvPr/>
            </p:nvSpPr>
            <p:spPr bwMode="auto">
              <a:xfrm>
                <a:off x="4161" y="1873"/>
                <a:ext cx="0" cy="172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3" name="Shape 1308"/>
              <p:cNvSpPr>
                <a:spLocks noChangeArrowheads="1"/>
              </p:cNvSpPr>
              <p:nvPr/>
            </p:nvSpPr>
            <p:spPr bwMode="auto">
              <a:xfrm>
                <a:off x="4163" y="1873"/>
                <a:ext cx="0" cy="171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4" name="Shape 1309"/>
              <p:cNvSpPr>
                <a:spLocks noChangeArrowheads="1"/>
              </p:cNvSpPr>
              <p:nvPr/>
            </p:nvSpPr>
            <p:spPr bwMode="auto">
              <a:xfrm>
                <a:off x="4163" y="1873"/>
                <a:ext cx="0" cy="17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5" name="Shape 1310"/>
              <p:cNvSpPr>
                <a:spLocks noChangeArrowheads="1"/>
              </p:cNvSpPr>
              <p:nvPr/>
            </p:nvSpPr>
            <p:spPr bwMode="auto">
              <a:xfrm>
                <a:off x="4163" y="1873"/>
                <a:ext cx="0" cy="16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6" name="Shape 1311"/>
              <p:cNvSpPr>
                <a:spLocks noChangeArrowheads="1"/>
              </p:cNvSpPr>
              <p:nvPr/>
            </p:nvSpPr>
            <p:spPr bwMode="auto">
              <a:xfrm>
                <a:off x="4163" y="1873"/>
                <a:ext cx="0" cy="16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7" name="Shape 1312"/>
              <p:cNvSpPr>
                <a:spLocks noChangeArrowheads="1"/>
              </p:cNvSpPr>
              <p:nvPr/>
            </p:nvSpPr>
            <p:spPr bwMode="auto">
              <a:xfrm>
                <a:off x="4165" y="1873"/>
                <a:ext cx="0" cy="16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8" name="Shape 1313"/>
              <p:cNvSpPr>
                <a:spLocks noChangeArrowheads="1"/>
              </p:cNvSpPr>
              <p:nvPr/>
            </p:nvSpPr>
            <p:spPr bwMode="auto">
              <a:xfrm>
                <a:off x="4165" y="1873"/>
                <a:ext cx="0" cy="16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59" name="Shape 1314"/>
              <p:cNvSpPr>
                <a:spLocks noChangeArrowheads="1"/>
              </p:cNvSpPr>
              <p:nvPr/>
            </p:nvSpPr>
            <p:spPr bwMode="auto">
              <a:xfrm>
                <a:off x="4165" y="1873"/>
                <a:ext cx="0" cy="16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0" name="Shape 1315"/>
              <p:cNvSpPr>
                <a:spLocks noChangeArrowheads="1"/>
              </p:cNvSpPr>
              <p:nvPr/>
            </p:nvSpPr>
            <p:spPr bwMode="auto">
              <a:xfrm>
                <a:off x="4165" y="1873"/>
                <a:ext cx="0" cy="164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1" name="Shape 1316"/>
              <p:cNvSpPr>
                <a:spLocks noChangeArrowheads="1"/>
              </p:cNvSpPr>
              <p:nvPr/>
            </p:nvSpPr>
            <p:spPr bwMode="auto">
              <a:xfrm>
                <a:off x="4166" y="1873"/>
                <a:ext cx="0" cy="163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2" name="Shape 1317"/>
              <p:cNvSpPr>
                <a:spLocks noChangeArrowheads="1"/>
              </p:cNvSpPr>
              <p:nvPr/>
            </p:nvSpPr>
            <p:spPr bwMode="auto">
              <a:xfrm>
                <a:off x="4166" y="1873"/>
                <a:ext cx="0" cy="163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3" name="Shape 1318"/>
              <p:cNvSpPr>
                <a:spLocks noChangeArrowheads="1"/>
              </p:cNvSpPr>
              <p:nvPr/>
            </p:nvSpPr>
            <p:spPr bwMode="auto">
              <a:xfrm>
                <a:off x="4168" y="1873"/>
                <a:ext cx="0" cy="162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4" name="Shape 1319"/>
              <p:cNvSpPr>
                <a:spLocks noChangeArrowheads="1"/>
              </p:cNvSpPr>
              <p:nvPr/>
            </p:nvSpPr>
            <p:spPr bwMode="auto">
              <a:xfrm>
                <a:off x="4168" y="1873"/>
                <a:ext cx="0" cy="16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5" name="Shape 1320"/>
              <p:cNvSpPr>
                <a:spLocks noChangeArrowheads="1"/>
              </p:cNvSpPr>
              <p:nvPr/>
            </p:nvSpPr>
            <p:spPr bwMode="auto">
              <a:xfrm>
                <a:off x="4168" y="1873"/>
                <a:ext cx="0" cy="15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6" name="Shape 1321"/>
              <p:cNvSpPr>
                <a:spLocks noChangeArrowheads="1"/>
              </p:cNvSpPr>
              <p:nvPr/>
            </p:nvSpPr>
            <p:spPr bwMode="auto">
              <a:xfrm>
                <a:off x="4168" y="1873"/>
                <a:ext cx="0" cy="15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7" name="Shape 1322"/>
              <p:cNvSpPr>
                <a:spLocks noChangeArrowheads="1"/>
              </p:cNvSpPr>
              <p:nvPr/>
            </p:nvSpPr>
            <p:spPr bwMode="auto">
              <a:xfrm>
                <a:off x="4170" y="1873"/>
                <a:ext cx="0" cy="15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8" name="Shape 1323"/>
              <p:cNvSpPr>
                <a:spLocks noChangeArrowheads="1"/>
              </p:cNvSpPr>
              <p:nvPr/>
            </p:nvSpPr>
            <p:spPr bwMode="auto">
              <a:xfrm>
                <a:off x="4170" y="1873"/>
                <a:ext cx="0" cy="15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69" name="Shape 1324"/>
              <p:cNvSpPr>
                <a:spLocks noChangeArrowheads="1"/>
              </p:cNvSpPr>
              <p:nvPr/>
            </p:nvSpPr>
            <p:spPr bwMode="auto">
              <a:xfrm>
                <a:off x="4170" y="1873"/>
                <a:ext cx="0" cy="15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70" name="Shape 1325"/>
              <p:cNvSpPr>
                <a:spLocks noChangeArrowheads="1"/>
              </p:cNvSpPr>
              <p:nvPr/>
            </p:nvSpPr>
            <p:spPr bwMode="auto">
              <a:xfrm>
                <a:off x="4170" y="1873"/>
                <a:ext cx="0" cy="15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71" name="Shape 1326"/>
              <p:cNvSpPr>
                <a:spLocks noChangeArrowheads="1"/>
              </p:cNvSpPr>
              <p:nvPr/>
            </p:nvSpPr>
            <p:spPr bwMode="auto">
              <a:xfrm>
                <a:off x="4172" y="1873"/>
                <a:ext cx="0" cy="15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72" name="Shape 1327"/>
              <p:cNvSpPr>
                <a:spLocks noChangeArrowheads="1"/>
              </p:cNvSpPr>
              <p:nvPr/>
            </p:nvSpPr>
            <p:spPr bwMode="auto">
              <a:xfrm>
                <a:off x="4172" y="1873"/>
                <a:ext cx="0" cy="15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73" name="Shape 1328"/>
              <p:cNvSpPr>
                <a:spLocks noChangeArrowheads="1"/>
              </p:cNvSpPr>
              <p:nvPr/>
            </p:nvSpPr>
            <p:spPr bwMode="auto">
              <a:xfrm>
                <a:off x="4172" y="1873"/>
                <a:ext cx="0" cy="15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grpSp>
          <p:nvGrpSpPr>
            <p:cNvPr id="37674" name="Shape 1329"/>
            <p:cNvGrpSpPr>
              <a:grpSpLocks/>
            </p:cNvGrpSpPr>
            <p:nvPr/>
          </p:nvGrpSpPr>
          <p:grpSpPr bwMode="auto">
            <a:xfrm>
              <a:off x="5043" y="2507"/>
              <a:ext cx="244" cy="740"/>
              <a:chOff x="3841" y="1714"/>
              <a:chExt cx="361" cy="1024"/>
            </a:xfrm>
          </p:grpSpPr>
          <p:sp>
            <p:nvSpPr>
              <p:cNvPr id="37675" name="Shape 1330"/>
              <p:cNvSpPr>
                <a:spLocks noChangeArrowheads="1"/>
              </p:cNvSpPr>
              <p:nvPr/>
            </p:nvSpPr>
            <p:spPr bwMode="auto">
              <a:xfrm>
                <a:off x="4174" y="1873"/>
                <a:ext cx="0" cy="15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76" name="Shape 1331"/>
              <p:cNvSpPr>
                <a:spLocks noChangeArrowheads="1"/>
              </p:cNvSpPr>
              <p:nvPr/>
            </p:nvSpPr>
            <p:spPr bwMode="auto">
              <a:xfrm>
                <a:off x="4174" y="1873"/>
                <a:ext cx="0" cy="15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77" name="Shape 1332"/>
              <p:cNvSpPr>
                <a:spLocks noChangeArrowheads="1"/>
              </p:cNvSpPr>
              <p:nvPr/>
            </p:nvSpPr>
            <p:spPr bwMode="auto">
              <a:xfrm>
                <a:off x="4175" y="1873"/>
                <a:ext cx="0" cy="14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78" name="Shape 1333"/>
              <p:cNvSpPr>
                <a:spLocks noChangeArrowheads="1"/>
              </p:cNvSpPr>
              <p:nvPr/>
            </p:nvSpPr>
            <p:spPr bwMode="auto">
              <a:xfrm>
                <a:off x="4175" y="1873"/>
                <a:ext cx="0" cy="148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79" name="Shape 1334"/>
              <p:cNvSpPr>
                <a:spLocks noChangeArrowheads="1"/>
              </p:cNvSpPr>
              <p:nvPr/>
            </p:nvSpPr>
            <p:spPr bwMode="auto">
              <a:xfrm>
                <a:off x="4175" y="1873"/>
                <a:ext cx="0" cy="14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0" name="Shape 1335"/>
              <p:cNvSpPr>
                <a:spLocks noChangeArrowheads="1"/>
              </p:cNvSpPr>
              <p:nvPr/>
            </p:nvSpPr>
            <p:spPr bwMode="auto">
              <a:xfrm>
                <a:off x="4175" y="1873"/>
                <a:ext cx="0" cy="146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1" name="Shape 1336"/>
              <p:cNvSpPr>
                <a:spLocks noChangeArrowheads="1"/>
              </p:cNvSpPr>
              <p:nvPr/>
            </p:nvSpPr>
            <p:spPr bwMode="auto">
              <a:xfrm>
                <a:off x="4177" y="1873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2" name="Shape 1337"/>
              <p:cNvSpPr>
                <a:spLocks noChangeArrowheads="1"/>
              </p:cNvSpPr>
              <p:nvPr/>
            </p:nvSpPr>
            <p:spPr bwMode="auto">
              <a:xfrm>
                <a:off x="4177" y="1873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3" name="Shape 1338"/>
              <p:cNvSpPr>
                <a:spLocks noChangeArrowheads="1"/>
              </p:cNvSpPr>
              <p:nvPr/>
            </p:nvSpPr>
            <p:spPr bwMode="auto">
              <a:xfrm>
                <a:off x="4177" y="1873"/>
                <a:ext cx="0" cy="14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4" name="Shape 1339"/>
              <p:cNvSpPr>
                <a:spLocks noChangeArrowheads="1"/>
              </p:cNvSpPr>
              <p:nvPr/>
            </p:nvSpPr>
            <p:spPr bwMode="auto">
              <a:xfrm>
                <a:off x="4177" y="1873"/>
                <a:ext cx="0" cy="14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5" name="Shape 1340"/>
              <p:cNvSpPr>
                <a:spLocks noChangeArrowheads="1"/>
              </p:cNvSpPr>
              <p:nvPr/>
            </p:nvSpPr>
            <p:spPr bwMode="auto">
              <a:xfrm>
                <a:off x="4179" y="1873"/>
                <a:ext cx="0" cy="14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6" name="Shape 1341"/>
              <p:cNvSpPr>
                <a:spLocks noChangeArrowheads="1"/>
              </p:cNvSpPr>
              <p:nvPr/>
            </p:nvSpPr>
            <p:spPr bwMode="auto">
              <a:xfrm>
                <a:off x="4179" y="1873"/>
                <a:ext cx="0" cy="14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7" name="Shape 1342"/>
              <p:cNvSpPr>
                <a:spLocks noChangeArrowheads="1"/>
              </p:cNvSpPr>
              <p:nvPr/>
            </p:nvSpPr>
            <p:spPr bwMode="auto">
              <a:xfrm>
                <a:off x="4179" y="1875"/>
                <a:ext cx="0" cy="13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8" name="Shape 1343"/>
              <p:cNvSpPr>
                <a:spLocks noChangeArrowheads="1"/>
              </p:cNvSpPr>
              <p:nvPr/>
            </p:nvSpPr>
            <p:spPr bwMode="auto">
              <a:xfrm>
                <a:off x="4179" y="1875"/>
                <a:ext cx="0" cy="138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89" name="Shape 1344"/>
              <p:cNvSpPr>
                <a:spLocks noChangeArrowheads="1"/>
              </p:cNvSpPr>
              <p:nvPr/>
            </p:nvSpPr>
            <p:spPr bwMode="auto">
              <a:xfrm>
                <a:off x="4181" y="1876"/>
                <a:ext cx="0" cy="13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0" name="Shape 1345"/>
              <p:cNvSpPr>
                <a:spLocks noChangeArrowheads="1"/>
              </p:cNvSpPr>
              <p:nvPr/>
            </p:nvSpPr>
            <p:spPr bwMode="auto">
              <a:xfrm>
                <a:off x="4181" y="1876"/>
                <a:ext cx="0" cy="136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1" name="Shape 1346"/>
              <p:cNvSpPr>
                <a:spLocks noChangeArrowheads="1"/>
              </p:cNvSpPr>
              <p:nvPr/>
            </p:nvSpPr>
            <p:spPr bwMode="auto">
              <a:xfrm>
                <a:off x="4181" y="1877"/>
                <a:ext cx="0" cy="13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2" name="Shape 1347"/>
              <p:cNvSpPr>
                <a:spLocks noChangeArrowheads="1"/>
              </p:cNvSpPr>
              <p:nvPr/>
            </p:nvSpPr>
            <p:spPr bwMode="auto">
              <a:xfrm>
                <a:off x="4181" y="1877"/>
                <a:ext cx="0" cy="13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3" name="Shape 1348"/>
              <p:cNvSpPr>
                <a:spLocks noChangeArrowheads="1"/>
              </p:cNvSpPr>
              <p:nvPr/>
            </p:nvSpPr>
            <p:spPr bwMode="auto">
              <a:xfrm>
                <a:off x="4183" y="1878"/>
                <a:ext cx="0" cy="13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4" name="Shape 1349"/>
              <p:cNvSpPr>
                <a:spLocks noChangeArrowheads="1"/>
              </p:cNvSpPr>
              <p:nvPr/>
            </p:nvSpPr>
            <p:spPr bwMode="auto">
              <a:xfrm>
                <a:off x="4183" y="1878"/>
                <a:ext cx="0" cy="13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5" name="Shape 1350"/>
              <p:cNvSpPr>
                <a:spLocks noChangeArrowheads="1"/>
              </p:cNvSpPr>
              <p:nvPr/>
            </p:nvSpPr>
            <p:spPr bwMode="auto">
              <a:xfrm>
                <a:off x="4184" y="1879"/>
                <a:ext cx="0" cy="12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6" name="Shape 1351"/>
              <p:cNvSpPr>
                <a:spLocks noChangeArrowheads="1"/>
              </p:cNvSpPr>
              <p:nvPr/>
            </p:nvSpPr>
            <p:spPr bwMode="auto">
              <a:xfrm>
                <a:off x="4184" y="1879"/>
                <a:ext cx="0" cy="126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7" name="Shape 1352"/>
              <p:cNvSpPr>
                <a:spLocks noChangeArrowheads="1"/>
              </p:cNvSpPr>
              <p:nvPr/>
            </p:nvSpPr>
            <p:spPr bwMode="auto">
              <a:xfrm>
                <a:off x="4184" y="1879"/>
                <a:ext cx="0" cy="12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8" name="Shape 1353"/>
              <p:cNvSpPr>
                <a:spLocks noChangeArrowheads="1"/>
              </p:cNvSpPr>
              <p:nvPr/>
            </p:nvSpPr>
            <p:spPr bwMode="auto">
              <a:xfrm>
                <a:off x="4186" y="1879"/>
                <a:ext cx="0" cy="12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699" name="Shape 1354"/>
              <p:cNvSpPr>
                <a:spLocks noChangeArrowheads="1"/>
              </p:cNvSpPr>
              <p:nvPr/>
            </p:nvSpPr>
            <p:spPr bwMode="auto">
              <a:xfrm>
                <a:off x="4186" y="1880"/>
                <a:ext cx="0" cy="12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0" name="Shape 1355"/>
              <p:cNvSpPr>
                <a:spLocks noChangeArrowheads="1"/>
              </p:cNvSpPr>
              <p:nvPr/>
            </p:nvSpPr>
            <p:spPr bwMode="auto">
              <a:xfrm>
                <a:off x="4186" y="1880"/>
                <a:ext cx="0" cy="12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1" name="Shape 1356"/>
              <p:cNvSpPr>
                <a:spLocks noChangeArrowheads="1"/>
              </p:cNvSpPr>
              <p:nvPr/>
            </p:nvSpPr>
            <p:spPr bwMode="auto">
              <a:xfrm>
                <a:off x="4186" y="1881"/>
                <a:ext cx="0" cy="11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2" name="Shape 1357"/>
              <p:cNvSpPr>
                <a:spLocks noChangeArrowheads="1"/>
              </p:cNvSpPr>
              <p:nvPr/>
            </p:nvSpPr>
            <p:spPr bwMode="auto">
              <a:xfrm>
                <a:off x="4188" y="1881"/>
                <a:ext cx="0" cy="11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3" name="Shape 1358"/>
              <p:cNvSpPr>
                <a:spLocks noChangeArrowheads="1"/>
              </p:cNvSpPr>
              <p:nvPr/>
            </p:nvSpPr>
            <p:spPr bwMode="auto">
              <a:xfrm>
                <a:off x="4188" y="1882"/>
                <a:ext cx="0" cy="116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4" name="Shape 1359"/>
              <p:cNvSpPr>
                <a:spLocks noChangeArrowheads="1"/>
              </p:cNvSpPr>
              <p:nvPr/>
            </p:nvSpPr>
            <p:spPr bwMode="auto">
              <a:xfrm>
                <a:off x="4188" y="1882"/>
                <a:ext cx="0" cy="11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5" name="Shape 1360"/>
              <p:cNvSpPr>
                <a:spLocks noChangeArrowheads="1"/>
              </p:cNvSpPr>
              <p:nvPr/>
            </p:nvSpPr>
            <p:spPr bwMode="auto">
              <a:xfrm>
                <a:off x="4188" y="1882"/>
                <a:ext cx="0" cy="114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6" name="Shape 1361"/>
              <p:cNvSpPr>
                <a:spLocks noChangeArrowheads="1"/>
              </p:cNvSpPr>
              <p:nvPr/>
            </p:nvSpPr>
            <p:spPr bwMode="auto">
              <a:xfrm>
                <a:off x="4190" y="1884"/>
                <a:ext cx="0" cy="11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7" name="Shape 1362"/>
              <p:cNvSpPr>
                <a:spLocks noChangeArrowheads="1"/>
              </p:cNvSpPr>
              <p:nvPr/>
            </p:nvSpPr>
            <p:spPr bwMode="auto">
              <a:xfrm>
                <a:off x="4190" y="1884"/>
                <a:ext cx="0" cy="11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8" name="Shape 1363"/>
              <p:cNvSpPr>
                <a:spLocks noChangeArrowheads="1"/>
              </p:cNvSpPr>
              <p:nvPr/>
            </p:nvSpPr>
            <p:spPr bwMode="auto">
              <a:xfrm>
                <a:off x="4190" y="1885"/>
                <a:ext cx="0" cy="11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09" name="Shape 1364"/>
              <p:cNvSpPr>
                <a:spLocks noChangeArrowheads="1"/>
              </p:cNvSpPr>
              <p:nvPr/>
            </p:nvSpPr>
            <p:spPr bwMode="auto">
              <a:xfrm>
                <a:off x="4190" y="1886"/>
                <a:ext cx="0" cy="10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0" name="Shape 1365"/>
              <p:cNvSpPr>
                <a:spLocks noChangeArrowheads="1"/>
              </p:cNvSpPr>
              <p:nvPr/>
            </p:nvSpPr>
            <p:spPr bwMode="auto">
              <a:xfrm>
                <a:off x="4191" y="1886"/>
                <a:ext cx="0" cy="10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1" name="Shape 1366"/>
              <p:cNvSpPr>
                <a:spLocks noChangeArrowheads="1"/>
              </p:cNvSpPr>
              <p:nvPr/>
            </p:nvSpPr>
            <p:spPr bwMode="auto">
              <a:xfrm>
                <a:off x="4191" y="1887"/>
                <a:ext cx="0" cy="10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2" name="Shape 1367"/>
              <p:cNvSpPr>
                <a:spLocks noChangeArrowheads="1"/>
              </p:cNvSpPr>
              <p:nvPr/>
            </p:nvSpPr>
            <p:spPr bwMode="auto">
              <a:xfrm>
                <a:off x="4193" y="1887"/>
                <a:ext cx="0" cy="104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3" name="Shape 1368"/>
              <p:cNvSpPr>
                <a:spLocks noChangeArrowheads="1"/>
              </p:cNvSpPr>
              <p:nvPr/>
            </p:nvSpPr>
            <p:spPr bwMode="auto">
              <a:xfrm>
                <a:off x="4193" y="1887"/>
                <a:ext cx="0" cy="10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4" name="Shape 1369"/>
              <p:cNvSpPr>
                <a:spLocks noChangeArrowheads="1"/>
              </p:cNvSpPr>
              <p:nvPr/>
            </p:nvSpPr>
            <p:spPr bwMode="auto">
              <a:xfrm>
                <a:off x="4193" y="1887"/>
                <a:ext cx="0" cy="10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5" name="Shape 1370"/>
              <p:cNvSpPr>
                <a:spLocks noChangeArrowheads="1"/>
              </p:cNvSpPr>
              <p:nvPr/>
            </p:nvSpPr>
            <p:spPr bwMode="auto">
              <a:xfrm>
                <a:off x="4193" y="1888"/>
                <a:ext cx="0" cy="10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6" name="Shape 1371"/>
              <p:cNvSpPr>
                <a:spLocks noChangeArrowheads="1"/>
              </p:cNvSpPr>
              <p:nvPr/>
            </p:nvSpPr>
            <p:spPr bwMode="auto">
              <a:xfrm>
                <a:off x="4195" y="1888"/>
                <a:ext cx="0" cy="9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7" name="Shape 1372"/>
              <p:cNvSpPr>
                <a:spLocks noChangeArrowheads="1"/>
              </p:cNvSpPr>
              <p:nvPr/>
            </p:nvSpPr>
            <p:spPr bwMode="auto">
              <a:xfrm>
                <a:off x="4195" y="1889"/>
                <a:ext cx="0" cy="9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8" name="Shape 1373"/>
              <p:cNvSpPr>
                <a:spLocks noChangeArrowheads="1"/>
              </p:cNvSpPr>
              <p:nvPr/>
            </p:nvSpPr>
            <p:spPr bwMode="auto">
              <a:xfrm>
                <a:off x="4195" y="1889"/>
                <a:ext cx="0" cy="9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19" name="Shape 1374"/>
              <p:cNvSpPr>
                <a:spLocks noChangeArrowheads="1"/>
              </p:cNvSpPr>
              <p:nvPr/>
            </p:nvSpPr>
            <p:spPr bwMode="auto">
              <a:xfrm>
                <a:off x="4195" y="1890"/>
                <a:ext cx="0" cy="9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20" name="Shape 1375"/>
              <p:cNvSpPr>
                <a:spLocks noChangeArrowheads="1"/>
              </p:cNvSpPr>
              <p:nvPr/>
            </p:nvSpPr>
            <p:spPr bwMode="auto">
              <a:xfrm>
                <a:off x="4197" y="1890"/>
                <a:ext cx="0" cy="9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21" name="Shape 1376"/>
              <p:cNvSpPr>
                <a:spLocks noChangeArrowheads="1"/>
              </p:cNvSpPr>
              <p:nvPr/>
            </p:nvSpPr>
            <p:spPr bwMode="auto">
              <a:xfrm>
                <a:off x="4197" y="1892"/>
                <a:ext cx="0" cy="9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22" name="Shape 1377"/>
              <p:cNvSpPr>
                <a:spLocks noChangeArrowheads="1"/>
              </p:cNvSpPr>
              <p:nvPr/>
            </p:nvSpPr>
            <p:spPr bwMode="auto">
              <a:xfrm>
                <a:off x="4197" y="1892"/>
                <a:ext cx="0" cy="8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23" name="Shape 1378"/>
              <p:cNvSpPr>
                <a:spLocks noChangeArrowheads="1"/>
              </p:cNvSpPr>
              <p:nvPr/>
            </p:nvSpPr>
            <p:spPr bwMode="auto">
              <a:xfrm>
                <a:off x="4199" y="1892"/>
                <a:ext cx="0" cy="8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24" name="Shape 1379"/>
              <p:cNvSpPr>
                <a:spLocks noChangeArrowheads="1"/>
              </p:cNvSpPr>
              <p:nvPr/>
            </p:nvSpPr>
            <p:spPr bwMode="auto">
              <a:xfrm>
                <a:off x="4199" y="1892"/>
                <a:ext cx="0" cy="8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25" name="Shape 1380"/>
              <p:cNvSpPr>
                <a:spLocks/>
              </p:cNvSpPr>
              <p:nvPr/>
            </p:nvSpPr>
            <p:spPr bwMode="auto">
              <a:xfrm>
                <a:off x="4020" y="1871"/>
                <a:ext cx="181" cy="229"/>
              </a:xfrm>
              <a:custGeom>
                <a:avLst/>
                <a:gdLst>
                  <a:gd name="T0" fmla="*/ 0 w 364"/>
                  <a:gd name="T1" fmla="*/ 0 h 460"/>
                  <a:gd name="T2" fmla="*/ 364 w 364"/>
                  <a:gd name="T3" fmla="*/ 460 h 460"/>
                </a:gdLst>
                <a:ahLst/>
                <a:cxnLst>
                  <a:cxn ang="0">
                    <a:pos x="358" y="37"/>
                  </a:cxn>
                  <a:cxn ang="0">
                    <a:pos x="323" y="1"/>
                  </a:cxn>
                  <a:cxn ang="0">
                    <a:pos x="322" y="1"/>
                  </a:cxn>
                  <a:cxn ang="0">
                    <a:pos x="321" y="0"/>
                  </a:cxn>
                  <a:cxn ang="0">
                    <a:pos x="41" y="0"/>
                  </a:cxn>
                  <a:cxn ang="0">
                    <a:pos x="40" y="1"/>
                  </a:cxn>
                  <a:cxn ang="0">
                    <a:pos x="39" y="1"/>
                  </a:cxn>
                  <a:cxn ang="0">
                    <a:pos x="1" y="40"/>
                  </a:cxn>
                  <a:cxn ang="0">
                    <a:pos x="1" y="41"/>
                  </a:cxn>
                  <a:cxn ang="0">
                    <a:pos x="0" y="42"/>
                  </a:cxn>
                  <a:cxn ang="0">
                    <a:pos x="0" y="212"/>
                  </a:cxn>
                  <a:cxn ang="0">
                    <a:pos x="1" y="213"/>
                  </a:cxn>
                  <a:cxn ang="0">
                    <a:pos x="142" y="458"/>
                  </a:cxn>
                  <a:cxn ang="0">
                    <a:pos x="142" y="459"/>
                  </a:cxn>
                  <a:cxn ang="0">
                    <a:pos x="143" y="459"/>
                  </a:cxn>
                  <a:cxn ang="0">
                    <a:pos x="144" y="460"/>
                  </a:cxn>
                  <a:cxn ang="0">
                    <a:pos x="225" y="460"/>
                  </a:cxn>
                  <a:cxn ang="0">
                    <a:pos x="226" y="459"/>
                  </a:cxn>
                  <a:cxn ang="0">
                    <a:pos x="227" y="459"/>
                  </a:cxn>
                  <a:cxn ang="0">
                    <a:pos x="227" y="458"/>
                  </a:cxn>
                  <a:cxn ang="0">
                    <a:pos x="363" y="215"/>
                  </a:cxn>
                  <a:cxn ang="0">
                    <a:pos x="364" y="214"/>
                  </a:cxn>
                  <a:cxn ang="0">
                    <a:pos x="364" y="40"/>
                  </a:cxn>
                  <a:cxn ang="0">
                    <a:pos x="363" y="38"/>
                  </a:cxn>
                  <a:cxn ang="0">
                    <a:pos x="363" y="37"/>
                  </a:cxn>
                  <a:cxn ang="0">
                    <a:pos x="362" y="37"/>
                  </a:cxn>
                  <a:cxn ang="0">
                    <a:pos x="361" y="36"/>
                  </a:cxn>
                  <a:cxn ang="0">
                    <a:pos x="360" y="36"/>
                  </a:cxn>
                  <a:cxn ang="0">
                    <a:pos x="358" y="37"/>
                  </a:cxn>
                  <a:cxn ang="0">
                    <a:pos x="357" y="45"/>
                  </a:cxn>
                  <a:cxn ang="0">
                    <a:pos x="358" y="43"/>
                  </a:cxn>
                  <a:cxn ang="0">
                    <a:pos x="356" y="212"/>
                  </a:cxn>
                  <a:cxn ang="0">
                    <a:pos x="221" y="451"/>
                  </a:cxn>
                  <a:cxn ang="0">
                    <a:pos x="147" y="451"/>
                  </a:cxn>
                  <a:cxn ang="0">
                    <a:pos x="9" y="209"/>
                  </a:cxn>
                  <a:cxn ang="0">
                    <a:pos x="9" y="45"/>
                  </a:cxn>
                  <a:cxn ang="0">
                    <a:pos x="44" y="8"/>
                  </a:cxn>
                  <a:cxn ang="0">
                    <a:pos x="317" y="8"/>
                  </a:cxn>
                  <a:cxn ang="0">
                    <a:pos x="354" y="44"/>
                  </a:cxn>
                  <a:cxn ang="0">
                    <a:pos x="355" y="44"/>
                  </a:cxn>
                  <a:cxn ang="0">
                    <a:pos x="356" y="45"/>
                  </a:cxn>
                  <a:cxn ang="0">
                    <a:pos x="357" y="45"/>
                  </a:cxn>
                  <a:cxn ang="0">
                    <a:pos x="358" y="37"/>
                  </a:cxn>
                </a:cxnLst>
                <a:rect l="T0" t="T1" r="T2" b="T3"/>
                <a:pathLst>
                  <a:path w="364" h="460" extrusionOk="0">
                    <a:moveTo>
                      <a:pt x="358" y="37"/>
                    </a:moveTo>
                    <a:lnTo>
                      <a:pt x="323" y="1"/>
                    </a:lnTo>
                    <a:lnTo>
                      <a:pt x="322" y="1"/>
                    </a:lnTo>
                    <a:lnTo>
                      <a:pt x="321" y="0"/>
                    </a:lnTo>
                    <a:lnTo>
                      <a:pt x="41" y="0"/>
                    </a:lnTo>
                    <a:lnTo>
                      <a:pt x="40" y="1"/>
                    </a:lnTo>
                    <a:lnTo>
                      <a:pt x="39" y="1"/>
                    </a:lnTo>
                    <a:lnTo>
                      <a:pt x="1" y="40"/>
                    </a:lnTo>
                    <a:lnTo>
                      <a:pt x="1" y="41"/>
                    </a:lnTo>
                    <a:lnTo>
                      <a:pt x="0" y="42"/>
                    </a:lnTo>
                    <a:lnTo>
                      <a:pt x="0" y="212"/>
                    </a:lnTo>
                    <a:lnTo>
                      <a:pt x="1" y="213"/>
                    </a:lnTo>
                    <a:lnTo>
                      <a:pt x="142" y="458"/>
                    </a:lnTo>
                    <a:lnTo>
                      <a:pt x="142" y="459"/>
                    </a:lnTo>
                    <a:lnTo>
                      <a:pt x="143" y="459"/>
                    </a:lnTo>
                    <a:lnTo>
                      <a:pt x="144" y="460"/>
                    </a:lnTo>
                    <a:lnTo>
                      <a:pt x="225" y="460"/>
                    </a:lnTo>
                    <a:lnTo>
                      <a:pt x="226" y="459"/>
                    </a:lnTo>
                    <a:lnTo>
                      <a:pt x="227" y="459"/>
                    </a:lnTo>
                    <a:lnTo>
                      <a:pt x="227" y="458"/>
                    </a:lnTo>
                    <a:lnTo>
                      <a:pt x="363" y="215"/>
                    </a:lnTo>
                    <a:lnTo>
                      <a:pt x="364" y="214"/>
                    </a:lnTo>
                    <a:lnTo>
                      <a:pt x="364" y="40"/>
                    </a:lnTo>
                    <a:lnTo>
                      <a:pt x="363" y="38"/>
                    </a:lnTo>
                    <a:lnTo>
                      <a:pt x="363" y="37"/>
                    </a:lnTo>
                    <a:lnTo>
                      <a:pt x="362" y="37"/>
                    </a:lnTo>
                    <a:lnTo>
                      <a:pt x="361" y="36"/>
                    </a:lnTo>
                    <a:lnTo>
                      <a:pt x="360" y="36"/>
                    </a:lnTo>
                    <a:lnTo>
                      <a:pt x="358" y="37"/>
                    </a:lnTo>
                    <a:lnTo>
                      <a:pt x="357" y="45"/>
                    </a:lnTo>
                    <a:lnTo>
                      <a:pt x="358" y="43"/>
                    </a:lnTo>
                    <a:lnTo>
                      <a:pt x="356" y="212"/>
                    </a:lnTo>
                    <a:lnTo>
                      <a:pt x="221" y="451"/>
                    </a:lnTo>
                    <a:lnTo>
                      <a:pt x="147" y="451"/>
                    </a:lnTo>
                    <a:lnTo>
                      <a:pt x="9" y="209"/>
                    </a:lnTo>
                    <a:lnTo>
                      <a:pt x="9" y="45"/>
                    </a:lnTo>
                    <a:lnTo>
                      <a:pt x="44" y="8"/>
                    </a:lnTo>
                    <a:lnTo>
                      <a:pt x="317" y="8"/>
                    </a:lnTo>
                    <a:lnTo>
                      <a:pt x="354" y="44"/>
                    </a:lnTo>
                    <a:lnTo>
                      <a:pt x="355" y="44"/>
                    </a:lnTo>
                    <a:lnTo>
                      <a:pt x="356" y="45"/>
                    </a:lnTo>
                    <a:lnTo>
                      <a:pt x="357" y="45"/>
                    </a:lnTo>
                    <a:lnTo>
                      <a:pt x="35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26" name="Shape 1381"/>
              <p:cNvSpPr>
                <a:spLocks noChangeArrowheads="1"/>
              </p:cNvSpPr>
              <p:nvPr/>
            </p:nvSpPr>
            <p:spPr bwMode="auto">
              <a:xfrm>
                <a:off x="4008" y="1893"/>
                <a:ext cx="107" cy="67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27" name="Shape 1382"/>
              <p:cNvSpPr>
                <a:spLocks/>
              </p:cNvSpPr>
              <p:nvPr/>
            </p:nvSpPr>
            <p:spPr bwMode="auto">
              <a:xfrm>
                <a:off x="4006" y="1890"/>
                <a:ext cx="109" cy="69"/>
              </a:xfrm>
              <a:custGeom>
                <a:avLst/>
                <a:gdLst>
                  <a:gd name="T0" fmla="*/ 0 w 220"/>
                  <a:gd name="T1" fmla="*/ 0 h 140"/>
                  <a:gd name="T2" fmla="*/ 220 w 220"/>
                  <a:gd name="T3" fmla="*/ 140 h 140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137"/>
                  </a:cxn>
                  <a:cxn ang="0">
                    <a:pos x="1" y="138"/>
                  </a:cxn>
                  <a:cxn ang="0">
                    <a:pos x="1" y="139"/>
                  </a:cxn>
                  <a:cxn ang="0">
                    <a:pos x="2" y="139"/>
                  </a:cxn>
                  <a:cxn ang="0">
                    <a:pos x="3" y="140"/>
                  </a:cxn>
                  <a:cxn ang="0">
                    <a:pos x="217" y="140"/>
                  </a:cxn>
                  <a:cxn ang="0">
                    <a:pos x="218" y="139"/>
                  </a:cxn>
                  <a:cxn ang="0">
                    <a:pos x="219" y="139"/>
                  </a:cxn>
                  <a:cxn ang="0">
                    <a:pos x="219" y="138"/>
                  </a:cxn>
                  <a:cxn ang="0">
                    <a:pos x="220" y="137"/>
                  </a:cxn>
                  <a:cxn ang="0">
                    <a:pos x="220" y="4"/>
                  </a:cxn>
                  <a:cxn ang="0">
                    <a:pos x="219" y="3"/>
                  </a:cxn>
                  <a:cxn ang="0">
                    <a:pos x="219" y="2"/>
                  </a:cxn>
                  <a:cxn ang="0">
                    <a:pos x="218" y="2"/>
                  </a:cxn>
                  <a:cxn ang="0">
                    <a:pos x="217" y="0"/>
                  </a:cxn>
                  <a:cxn ang="0">
                    <a:pos x="216" y="0"/>
                  </a:cxn>
                  <a:cxn ang="0">
                    <a:pos x="4" y="0"/>
                  </a:cxn>
                  <a:cxn ang="0">
                    <a:pos x="9" y="9"/>
                  </a:cxn>
                  <a:cxn ang="0">
                    <a:pos x="212" y="9"/>
                  </a:cxn>
                  <a:cxn ang="0">
                    <a:pos x="212" y="132"/>
                  </a:cxn>
                  <a:cxn ang="0">
                    <a:pos x="9" y="132"/>
                  </a:cxn>
                  <a:cxn ang="0">
                    <a:pos x="9" y="9"/>
                  </a:cxn>
                  <a:cxn ang="0">
                    <a:pos x="4" y="0"/>
                  </a:cxn>
                </a:cxnLst>
                <a:rect l="T0" t="T1" r="T2" b="T3"/>
                <a:pathLst>
                  <a:path w="220" h="140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137"/>
                    </a:lnTo>
                    <a:lnTo>
                      <a:pt x="1" y="138"/>
                    </a:lnTo>
                    <a:lnTo>
                      <a:pt x="1" y="139"/>
                    </a:lnTo>
                    <a:lnTo>
                      <a:pt x="2" y="139"/>
                    </a:lnTo>
                    <a:lnTo>
                      <a:pt x="3" y="140"/>
                    </a:lnTo>
                    <a:lnTo>
                      <a:pt x="217" y="140"/>
                    </a:lnTo>
                    <a:lnTo>
                      <a:pt x="218" y="139"/>
                    </a:lnTo>
                    <a:lnTo>
                      <a:pt x="219" y="139"/>
                    </a:lnTo>
                    <a:lnTo>
                      <a:pt x="219" y="138"/>
                    </a:lnTo>
                    <a:lnTo>
                      <a:pt x="220" y="137"/>
                    </a:lnTo>
                    <a:lnTo>
                      <a:pt x="220" y="4"/>
                    </a:lnTo>
                    <a:lnTo>
                      <a:pt x="219" y="3"/>
                    </a:lnTo>
                    <a:lnTo>
                      <a:pt x="219" y="2"/>
                    </a:lnTo>
                    <a:lnTo>
                      <a:pt x="218" y="2"/>
                    </a:lnTo>
                    <a:lnTo>
                      <a:pt x="217" y="0"/>
                    </a:lnTo>
                    <a:lnTo>
                      <a:pt x="216" y="0"/>
                    </a:lnTo>
                    <a:lnTo>
                      <a:pt x="4" y="0"/>
                    </a:lnTo>
                    <a:lnTo>
                      <a:pt x="9" y="9"/>
                    </a:lnTo>
                    <a:lnTo>
                      <a:pt x="212" y="9"/>
                    </a:lnTo>
                    <a:lnTo>
                      <a:pt x="212" y="132"/>
                    </a:lnTo>
                    <a:lnTo>
                      <a:pt x="9" y="132"/>
                    </a:lnTo>
                    <a:lnTo>
                      <a:pt x="9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28" name="Shape 1383"/>
              <p:cNvSpPr>
                <a:spLocks/>
              </p:cNvSpPr>
              <p:nvPr/>
            </p:nvSpPr>
            <p:spPr bwMode="auto">
              <a:xfrm>
                <a:off x="3899" y="1892"/>
                <a:ext cx="107" cy="259"/>
              </a:xfrm>
              <a:custGeom>
                <a:avLst/>
                <a:gdLst>
                  <a:gd name="T0" fmla="*/ 0 w 215"/>
                  <a:gd name="T1" fmla="*/ 0 h 520"/>
                  <a:gd name="T2" fmla="*/ 215 w 215"/>
                  <a:gd name="T3" fmla="*/ 520 h 520"/>
                </a:gdLst>
                <a:ahLst/>
                <a:cxnLst>
                  <a:cxn ang="0">
                    <a:pos x="215" y="0"/>
                  </a:cxn>
                  <a:cxn ang="0">
                    <a:pos x="215" y="132"/>
                  </a:cxn>
                  <a:cxn ang="0">
                    <a:pos x="177" y="140"/>
                  </a:cxn>
                  <a:cxn ang="0">
                    <a:pos x="156" y="160"/>
                  </a:cxn>
                  <a:cxn ang="0">
                    <a:pos x="136" y="204"/>
                  </a:cxn>
                  <a:cxn ang="0">
                    <a:pos x="136" y="227"/>
                  </a:cxn>
                  <a:cxn ang="0">
                    <a:pos x="138" y="520"/>
                  </a:cxn>
                  <a:cxn ang="0">
                    <a:pos x="2" y="520"/>
                  </a:cxn>
                  <a:cxn ang="0">
                    <a:pos x="0" y="209"/>
                  </a:cxn>
                  <a:cxn ang="0">
                    <a:pos x="7" y="158"/>
                  </a:cxn>
                  <a:cxn ang="0">
                    <a:pos x="24" y="113"/>
                  </a:cxn>
                  <a:cxn ang="0">
                    <a:pos x="51" y="73"/>
                  </a:cxn>
                  <a:cxn ang="0">
                    <a:pos x="80" y="49"/>
                  </a:cxn>
                  <a:cxn ang="0">
                    <a:pos x="106" y="26"/>
                  </a:cxn>
                  <a:cxn ang="0">
                    <a:pos x="152" y="7"/>
                  </a:cxn>
                  <a:cxn ang="0">
                    <a:pos x="179" y="2"/>
                  </a:cxn>
                  <a:cxn ang="0">
                    <a:pos x="215" y="0"/>
                  </a:cxn>
                </a:cxnLst>
                <a:rect l="T0" t="T1" r="T2" b="T3"/>
                <a:pathLst>
                  <a:path w="215" h="520" extrusionOk="0">
                    <a:moveTo>
                      <a:pt x="215" y="0"/>
                    </a:moveTo>
                    <a:lnTo>
                      <a:pt x="215" y="132"/>
                    </a:lnTo>
                    <a:lnTo>
                      <a:pt x="177" y="140"/>
                    </a:lnTo>
                    <a:lnTo>
                      <a:pt x="156" y="160"/>
                    </a:lnTo>
                    <a:lnTo>
                      <a:pt x="136" y="204"/>
                    </a:lnTo>
                    <a:lnTo>
                      <a:pt x="136" y="227"/>
                    </a:lnTo>
                    <a:lnTo>
                      <a:pt x="138" y="520"/>
                    </a:lnTo>
                    <a:lnTo>
                      <a:pt x="2" y="520"/>
                    </a:lnTo>
                    <a:lnTo>
                      <a:pt x="0" y="209"/>
                    </a:lnTo>
                    <a:lnTo>
                      <a:pt x="7" y="158"/>
                    </a:lnTo>
                    <a:lnTo>
                      <a:pt x="24" y="113"/>
                    </a:lnTo>
                    <a:lnTo>
                      <a:pt x="51" y="73"/>
                    </a:lnTo>
                    <a:lnTo>
                      <a:pt x="80" y="49"/>
                    </a:lnTo>
                    <a:lnTo>
                      <a:pt x="106" y="26"/>
                    </a:lnTo>
                    <a:lnTo>
                      <a:pt x="152" y="7"/>
                    </a:lnTo>
                    <a:lnTo>
                      <a:pt x="179" y="2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29" name="Shape 1384"/>
              <p:cNvSpPr>
                <a:spLocks/>
              </p:cNvSpPr>
              <p:nvPr/>
            </p:nvSpPr>
            <p:spPr bwMode="auto">
              <a:xfrm>
                <a:off x="3897" y="1889"/>
                <a:ext cx="110" cy="264"/>
              </a:xfrm>
              <a:custGeom>
                <a:avLst/>
                <a:gdLst>
                  <a:gd name="T0" fmla="*/ 0 w 223"/>
                  <a:gd name="T1" fmla="*/ 0 h 529"/>
                  <a:gd name="T2" fmla="*/ 223 w 223"/>
                  <a:gd name="T3" fmla="*/ 529 h 529"/>
                </a:gdLst>
                <a:ahLst/>
                <a:cxnLst>
                  <a:cxn ang="0">
                    <a:pos x="215" y="9"/>
                  </a:cxn>
                  <a:cxn ang="0">
                    <a:pos x="215" y="134"/>
                  </a:cxn>
                  <a:cxn ang="0">
                    <a:pos x="180" y="141"/>
                  </a:cxn>
                  <a:cxn ang="0">
                    <a:pos x="179" y="141"/>
                  </a:cxn>
                  <a:cxn ang="0">
                    <a:pos x="178" y="142"/>
                  </a:cxn>
                  <a:cxn ang="0">
                    <a:pos x="157" y="162"/>
                  </a:cxn>
                  <a:cxn ang="0">
                    <a:pos x="157" y="163"/>
                  </a:cxn>
                  <a:cxn ang="0">
                    <a:pos x="156" y="163"/>
                  </a:cxn>
                  <a:cxn ang="0">
                    <a:pos x="136" y="207"/>
                  </a:cxn>
                  <a:cxn ang="0">
                    <a:pos x="136" y="232"/>
                  </a:cxn>
                  <a:cxn ang="0">
                    <a:pos x="138" y="521"/>
                  </a:cxn>
                  <a:cxn ang="0">
                    <a:pos x="10" y="521"/>
                  </a:cxn>
                  <a:cxn ang="0">
                    <a:pos x="9" y="214"/>
                  </a:cxn>
                  <a:cxn ang="0">
                    <a:pos x="15" y="164"/>
                  </a:cxn>
                  <a:cxn ang="0">
                    <a:pos x="33" y="120"/>
                  </a:cxn>
                  <a:cxn ang="0">
                    <a:pos x="58" y="81"/>
                  </a:cxn>
                  <a:cxn ang="0">
                    <a:pos x="87" y="57"/>
                  </a:cxn>
                  <a:cxn ang="0">
                    <a:pos x="112" y="34"/>
                  </a:cxn>
                  <a:cxn ang="0">
                    <a:pos x="157" y="16"/>
                  </a:cxn>
                  <a:cxn ang="0">
                    <a:pos x="184" y="11"/>
                  </a:cxn>
                  <a:cxn ang="0">
                    <a:pos x="215" y="9"/>
                  </a:cxn>
                  <a:cxn ang="0">
                    <a:pos x="219" y="0"/>
                  </a:cxn>
                  <a:cxn ang="0">
                    <a:pos x="183" y="2"/>
                  </a:cxn>
                  <a:cxn ang="0">
                    <a:pos x="155" y="8"/>
                  </a:cxn>
                  <a:cxn ang="0">
                    <a:pos x="108" y="26"/>
                  </a:cxn>
                  <a:cxn ang="0">
                    <a:pos x="107" y="27"/>
                  </a:cxn>
                  <a:cxn ang="0">
                    <a:pos x="81" y="50"/>
                  </a:cxn>
                  <a:cxn ang="0">
                    <a:pos x="51" y="74"/>
                  </a:cxn>
                  <a:cxn ang="0">
                    <a:pos x="51" y="75"/>
                  </a:cxn>
                  <a:cxn ang="0">
                    <a:pos x="24" y="116"/>
                  </a:cxn>
                  <a:cxn ang="0">
                    <a:pos x="7" y="162"/>
                  </a:cxn>
                  <a:cxn ang="0">
                    <a:pos x="0" y="214"/>
                  </a:cxn>
                  <a:cxn ang="0">
                    <a:pos x="1" y="525"/>
                  </a:cxn>
                  <a:cxn ang="0">
                    <a:pos x="1" y="526"/>
                  </a:cxn>
                  <a:cxn ang="0">
                    <a:pos x="2" y="527"/>
                  </a:cxn>
                  <a:cxn ang="0">
                    <a:pos x="2" y="528"/>
                  </a:cxn>
                  <a:cxn ang="0">
                    <a:pos x="3" y="528"/>
                  </a:cxn>
                  <a:cxn ang="0">
                    <a:pos x="4" y="529"/>
                  </a:cxn>
                  <a:cxn ang="0">
                    <a:pos x="143" y="529"/>
                  </a:cxn>
                  <a:cxn ang="0">
                    <a:pos x="144" y="528"/>
                  </a:cxn>
                  <a:cxn ang="0">
                    <a:pos x="145" y="528"/>
                  </a:cxn>
                  <a:cxn ang="0">
                    <a:pos x="145" y="527"/>
                  </a:cxn>
                  <a:cxn ang="0">
                    <a:pos x="146" y="526"/>
                  </a:cxn>
                  <a:cxn ang="0">
                    <a:pos x="146" y="525"/>
                  </a:cxn>
                  <a:cxn ang="0">
                    <a:pos x="144" y="232"/>
                  </a:cxn>
                  <a:cxn ang="0">
                    <a:pos x="144" y="210"/>
                  </a:cxn>
                  <a:cxn ang="0">
                    <a:pos x="163" y="167"/>
                  </a:cxn>
                  <a:cxn ang="0">
                    <a:pos x="183" y="149"/>
                  </a:cxn>
                  <a:cxn ang="0">
                    <a:pos x="220" y="141"/>
                  </a:cxn>
                  <a:cxn ang="0">
                    <a:pos x="221" y="140"/>
                  </a:cxn>
                  <a:cxn ang="0">
                    <a:pos x="222" y="140"/>
                  </a:cxn>
                  <a:cxn ang="0">
                    <a:pos x="222" y="139"/>
                  </a:cxn>
                  <a:cxn ang="0">
                    <a:pos x="223" y="138"/>
                  </a:cxn>
                  <a:cxn ang="0">
                    <a:pos x="223" y="3"/>
                  </a:cxn>
                  <a:cxn ang="0">
                    <a:pos x="222" y="2"/>
                  </a:cxn>
                  <a:cxn ang="0">
                    <a:pos x="222" y="1"/>
                  </a:cxn>
                  <a:cxn ang="0">
                    <a:pos x="221" y="0"/>
                  </a:cxn>
                  <a:cxn ang="0">
                    <a:pos x="219" y="0"/>
                  </a:cxn>
                  <a:cxn ang="0">
                    <a:pos x="215" y="9"/>
                  </a:cxn>
                </a:cxnLst>
                <a:rect l="T0" t="T1" r="T2" b="T3"/>
                <a:pathLst>
                  <a:path w="223" h="529" extrusionOk="0">
                    <a:moveTo>
                      <a:pt x="215" y="9"/>
                    </a:moveTo>
                    <a:lnTo>
                      <a:pt x="215" y="134"/>
                    </a:lnTo>
                    <a:lnTo>
                      <a:pt x="180" y="141"/>
                    </a:lnTo>
                    <a:lnTo>
                      <a:pt x="179" y="141"/>
                    </a:lnTo>
                    <a:lnTo>
                      <a:pt x="178" y="142"/>
                    </a:lnTo>
                    <a:lnTo>
                      <a:pt x="157" y="162"/>
                    </a:lnTo>
                    <a:lnTo>
                      <a:pt x="157" y="163"/>
                    </a:lnTo>
                    <a:lnTo>
                      <a:pt x="156" y="163"/>
                    </a:lnTo>
                    <a:lnTo>
                      <a:pt x="136" y="207"/>
                    </a:lnTo>
                    <a:lnTo>
                      <a:pt x="136" y="232"/>
                    </a:lnTo>
                    <a:lnTo>
                      <a:pt x="138" y="521"/>
                    </a:lnTo>
                    <a:lnTo>
                      <a:pt x="10" y="521"/>
                    </a:lnTo>
                    <a:lnTo>
                      <a:pt x="9" y="214"/>
                    </a:lnTo>
                    <a:lnTo>
                      <a:pt x="15" y="164"/>
                    </a:lnTo>
                    <a:lnTo>
                      <a:pt x="33" y="120"/>
                    </a:lnTo>
                    <a:lnTo>
                      <a:pt x="58" y="81"/>
                    </a:lnTo>
                    <a:lnTo>
                      <a:pt x="87" y="57"/>
                    </a:lnTo>
                    <a:lnTo>
                      <a:pt x="112" y="34"/>
                    </a:lnTo>
                    <a:lnTo>
                      <a:pt x="157" y="16"/>
                    </a:lnTo>
                    <a:lnTo>
                      <a:pt x="184" y="11"/>
                    </a:lnTo>
                    <a:lnTo>
                      <a:pt x="215" y="9"/>
                    </a:lnTo>
                    <a:lnTo>
                      <a:pt x="219" y="0"/>
                    </a:lnTo>
                    <a:lnTo>
                      <a:pt x="183" y="2"/>
                    </a:lnTo>
                    <a:lnTo>
                      <a:pt x="155" y="8"/>
                    </a:lnTo>
                    <a:lnTo>
                      <a:pt x="108" y="26"/>
                    </a:lnTo>
                    <a:lnTo>
                      <a:pt x="107" y="27"/>
                    </a:lnTo>
                    <a:lnTo>
                      <a:pt x="81" y="50"/>
                    </a:lnTo>
                    <a:lnTo>
                      <a:pt x="51" y="74"/>
                    </a:lnTo>
                    <a:lnTo>
                      <a:pt x="51" y="75"/>
                    </a:lnTo>
                    <a:lnTo>
                      <a:pt x="24" y="116"/>
                    </a:lnTo>
                    <a:lnTo>
                      <a:pt x="7" y="162"/>
                    </a:lnTo>
                    <a:lnTo>
                      <a:pt x="0" y="214"/>
                    </a:lnTo>
                    <a:lnTo>
                      <a:pt x="1" y="525"/>
                    </a:lnTo>
                    <a:lnTo>
                      <a:pt x="1" y="526"/>
                    </a:lnTo>
                    <a:lnTo>
                      <a:pt x="2" y="527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4" y="529"/>
                    </a:lnTo>
                    <a:lnTo>
                      <a:pt x="143" y="529"/>
                    </a:lnTo>
                    <a:lnTo>
                      <a:pt x="144" y="528"/>
                    </a:lnTo>
                    <a:lnTo>
                      <a:pt x="145" y="528"/>
                    </a:lnTo>
                    <a:lnTo>
                      <a:pt x="145" y="527"/>
                    </a:lnTo>
                    <a:lnTo>
                      <a:pt x="146" y="526"/>
                    </a:lnTo>
                    <a:lnTo>
                      <a:pt x="146" y="525"/>
                    </a:lnTo>
                    <a:lnTo>
                      <a:pt x="144" y="232"/>
                    </a:lnTo>
                    <a:lnTo>
                      <a:pt x="144" y="210"/>
                    </a:lnTo>
                    <a:lnTo>
                      <a:pt x="163" y="167"/>
                    </a:lnTo>
                    <a:lnTo>
                      <a:pt x="183" y="149"/>
                    </a:lnTo>
                    <a:lnTo>
                      <a:pt x="220" y="141"/>
                    </a:lnTo>
                    <a:lnTo>
                      <a:pt x="221" y="140"/>
                    </a:lnTo>
                    <a:lnTo>
                      <a:pt x="222" y="140"/>
                    </a:lnTo>
                    <a:lnTo>
                      <a:pt x="222" y="139"/>
                    </a:lnTo>
                    <a:lnTo>
                      <a:pt x="223" y="138"/>
                    </a:lnTo>
                    <a:lnTo>
                      <a:pt x="223" y="3"/>
                    </a:lnTo>
                    <a:lnTo>
                      <a:pt x="222" y="2"/>
                    </a:lnTo>
                    <a:lnTo>
                      <a:pt x="222" y="1"/>
                    </a:lnTo>
                    <a:lnTo>
                      <a:pt x="221" y="0"/>
                    </a:lnTo>
                    <a:lnTo>
                      <a:pt x="219" y="0"/>
                    </a:lnTo>
                    <a:lnTo>
                      <a:pt x="21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30" name="Shape 1385"/>
              <p:cNvSpPr>
                <a:spLocks noChangeArrowheads="1"/>
              </p:cNvSpPr>
              <p:nvPr/>
            </p:nvSpPr>
            <p:spPr bwMode="auto">
              <a:xfrm>
                <a:off x="3922" y="1838"/>
                <a:ext cx="21" cy="237"/>
              </a:xfrm>
              <a:prstGeom prst="rect">
                <a:avLst/>
              </a:prstGeom>
              <a:solidFill>
                <a:srgbClr val="86868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31" name="Shape 1386"/>
              <p:cNvSpPr>
                <a:spLocks/>
              </p:cNvSpPr>
              <p:nvPr/>
            </p:nvSpPr>
            <p:spPr bwMode="auto">
              <a:xfrm>
                <a:off x="4020" y="1871"/>
                <a:ext cx="181" cy="22"/>
              </a:xfrm>
              <a:custGeom>
                <a:avLst/>
                <a:gdLst>
                  <a:gd name="T0" fmla="*/ 0 w 364"/>
                  <a:gd name="T1" fmla="*/ 0 h 46"/>
                  <a:gd name="T2" fmla="*/ 364 w 364"/>
                  <a:gd name="T3" fmla="*/ 46 h 46"/>
                </a:gdLst>
                <a:ahLst/>
                <a:cxnLst>
                  <a:cxn ang="0">
                    <a:pos x="15" y="37"/>
                  </a:cxn>
                  <a:cxn ang="0">
                    <a:pos x="45" y="8"/>
                  </a:cxn>
                  <a:cxn ang="0">
                    <a:pos x="322" y="8"/>
                  </a:cxn>
                  <a:cxn ang="0">
                    <a:pos x="351" y="37"/>
                  </a:cxn>
                  <a:cxn ang="0">
                    <a:pos x="15" y="37"/>
                  </a:cxn>
                  <a:cxn ang="0">
                    <a:pos x="5" y="46"/>
                  </a:cxn>
                  <a:cxn ang="0">
                    <a:pos x="360" y="46"/>
                  </a:cxn>
                  <a:cxn ang="0">
                    <a:pos x="361" y="46"/>
                  </a:cxn>
                  <a:cxn ang="0">
                    <a:pos x="362" y="45"/>
                  </a:cxn>
                  <a:cxn ang="0">
                    <a:pos x="363" y="45"/>
                  </a:cxn>
                  <a:cxn ang="0">
                    <a:pos x="363" y="44"/>
                  </a:cxn>
                  <a:cxn ang="0">
                    <a:pos x="364" y="43"/>
                  </a:cxn>
                  <a:cxn ang="0">
                    <a:pos x="364" y="41"/>
                  </a:cxn>
                  <a:cxn ang="0">
                    <a:pos x="363" y="40"/>
                  </a:cxn>
                  <a:cxn ang="0">
                    <a:pos x="363" y="38"/>
                  </a:cxn>
                  <a:cxn ang="0">
                    <a:pos x="327" y="1"/>
                  </a:cxn>
                  <a:cxn ang="0">
                    <a:pos x="326" y="1"/>
                  </a:cxn>
                  <a:cxn ang="0">
                    <a:pos x="325" y="0"/>
                  </a:cxn>
                  <a:cxn ang="0">
                    <a:pos x="42" y="0"/>
                  </a:cxn>
                  <a:cxn ang="0">
                    <a:pos x="41" y="1"/>
                  </a:cxn>
                  <a:cxn ang="0">
                    <a:pos x="40" y="1"/>
                  </a:cxn>
                  <a:cxn ang="0">
                    <a:pos x="1" y="38"/>
                  </a:cxn>
                  <a:cxn ang="0">
                    <a:pos x="1" y="40"/>
                  </a:cxn>
                  <a:cxn ang="0">
                    <a:pos x="0" y="41"/>
                  </a:cxn>
                  <a:cxn ang="0">
                    <a:pos x="0" y="43"/>
                  </a:cxn>
                  <a:cxn ang="0">
                    <a:pos x="1" y="44"/>
                  </a:cxn>
                  <a:cxn ang="0">
                    <a:pos x="1" y="45"/>
                  </a:cxn>
                  <a:cxn ang="0">
                    <a:pos x="3" y="45"/>
                  </a:cxn>
                  <a:cxn ang="0">
                    <a:pos x="4" y="46"/>
                  </a:cxn>
                  <a:cxn ang="0">
                    <a:pos x="5" y="46"/>
                  </a:cxn>
                  <a:cxn ang="0">
                    <a:pos x="15" y="37"/>
                  </a:cxn>
                </a:cxnLst>
                <a:rect l="T0" t="T1" r="T2" b="T3"/>
                <a:pathLst>
                  <a:path w="364" h="46" extrusionOk="0">
                    <a:moveTo>
                      <a:pt x="15" y="37"/>
                    </a:moveTo>
                    <a:lnTo>
                      <a:pt x="45" y="8"/>
                    </a:lnTo>
                    <a:lnTo>
                      <a:pt x="322" y="8"/>
                    </a:lnTo>
                    <a:lnTo>
                      <a:pt x="351" y="37"/>
                    </a:lnTo>
                    <a:lnTo>
                      <a:pt x="15" y="37"/>
                    </a:lnTo>
                    <a:lnTo>
                      <a:pt x="5" y="46"/>
                    </a:lnTo>
                    <a:lnTo>
                      <a:pt x="360" y="46"/>
                    </a:lnTo>
                    <a:lnTo>
                      <a:pt x="361" y="46"/>
                    </a:lnTo>
                    <a:lnTo>
                      <a:pt x="362" y="45"/>
                    </a:lnTo>
                    <a:lnTo>
                      <a:pt x="363" y="45"/>
                    </a:lnTo>
                    <a:lnTo>
                      <a:pt x="363" y="44"/>
                    </a:lnTo>
                    <a:lnTo>
                      <a:pt x="364" y="43"/>
                    </a:lnTo>
                    <a:lnTo>
                      <a:pt x="364" y="41"/>
                    </a:lnTo>
                    <a:lnTo>
                      <a:pt x="363" y="40"/>
                    </a:lnTo>
                    <a:lnTo>
                      <a:pt x="363" y="38"/>
                    </a:lnTo>
                    <a:lnTo>
                      <a:pt x="327" y="1"/>
                    </a:lnTo>
                    <a:lnTo>
                      <a:pt x="326" y="1"/>
                    </a:lnTo>
                    <a:lnTo>
                      <a:pt x="325" y="0"/>
                    </a:lnTo>
                    <a:lnTo>
                      <a:pt x="42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1" y="38"/>
                    </a:lnTo>
                    <a:lnTo>
                      <a:pt x="1" y="40"/>
                    </a:lnTo>
                    <a:lnTo>
                      <a:pt x="0" y="41"/>
                    </a:lnTo>
                    <a:lnTo>
                      <a:pt x="0" y="43"/>
                    </a:lnTo>
                    <a:lnTo>
                      <a:pt x="1" y="44"/>
                    </a:lnTo>
                    <a:lnTo>
                      <a:pt x="1" y="45"/>
                    </a:lnTo>
                    <a:lnTo>
                      <a:pt x="3" y="45"/>
                    </a:lnTo>
                    <a:lnTo>
                      <a:pt x="4" y="46"/>
                    </a:lnTo>
                    <a:lnTo>
                      <a:pt x="5" y="46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32" name="Shape 1387"/>
              <p:cNvSpPr>
                <a:spLocks/>
              </p:cNvSpPr>
              <p:nvPr/>
            </p:nvSpPr>
            <p:spPr bwMode="auto">
              <a:xfrm>
                <a:off x="4004" y="1890"/>
                <a:ext cx="44" cy="70"/>
              </a:xfrm>
              <a:custGeom>
                <a:avLst/>
                <a:gdLst>
                  <a:gd name="T0" fmla="*/ 0 w 92"/>
                  <a:gd name="T1" fmla="*/ 0 h 142"/>
                  <a:gd name="T2" fmla="*/ 92 w 92"/>
                  <a:gd name="T3" fmla="*/ 142 h 142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2" y="141"/>
                  </a:cxn>
                  <a:cxn ang="0">
                    <a:pos x="3" y="142"/>
                  </a:cxn>
                  <a:cxn ang="0">
                    <a:pos x="89" y="142"/>
                  </a:cxn>
                  <a:cxn ang="0">
                    <a:pos x="90" y="141"/>
                  </a:cxn>
                  <a:cxn ang="0">
                    <a:pos x="91" y="141"/>
                  </a:cxn>
                  <a:cxn ang="0">
                    <a:pos x="91" y="140"/>
                  </a:cxn>
                  <a:cxn ang="0">
                    <a:pos x="92" y="139"/>
                  </a:cxn>
                  <a:cxn ang="0">
                    <a:pos x="92" y="4"/>
                  </a:cxn>
                  <a:cxn ang="0">
                    <a:pos x="91" y="3"/>
                  </a:cxn>
                  <a:cxn ang="0">
                    <a:pos x="91" y="1"/>
                  </a:cxn>
                  <a:cxn ang="0">
                    <a:pos x="90" y="1"/>
                  </a:cxn>
                  <a:cxn ang="0">
                    <a:pos x="89" y="0"/>
                  </a:cxn>
                  <a:cxn ang="0">
                    <a:pos x="88" y="0"/>
                  </a:cxn>
                  <a:cxn ang="0">
                    <a:pos x="4" y="0"/>
                  </a:cxn>
                  <a:cxn ang="0">
                    <a:pos x="9" y="9"/>
                  </a:cxn>
                  <a:cxn ang="0">
                    <a:pos x="84" y="9"/>
                  </a:cxn>
                  <a:cxn ang="0">
                    <a:pos x="84" y="134"/>
                  </a:cxn>
                  <a:cxn ang="0">
                    <a:pos x="9" y="134"/>
                  </a:cxn>
                  <a:cxn ang="0">
                    <a:pos x="9" y="9"/>
                  </a:cxn>
                  <a:cxn ang="0">
                    <a:pos x="4" y="0"/>
                  </a:cxn>
                </a:cxnLst>
                <a:rect l="T0" t="T1" r="T2" b="T3"/>
                <a:pathLst>
                  <a:path w="92" h="142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2" y="141"/>
                    </a:lnTo>
                    <a:lnTo>
                      <a:pt x="3" y="142"/>
                    </a:lnTo>
                    <a:lnTo>
                      <a:pt x="89" y="142"/>
                    </a:lnTo>
                    <a:lnTo>
                      <a:pt x="90" y="141"/>
                    </a:lnTo>
                    <a:lnTo>
                      <a:pt x="91" y="141"/>
                    </a:lnTo>
                    <a:lnTo>
                      <a:pt x="91" y="140"/>
                    </a:lnTo>
                    <a:lnTo>
                      <a:pt x="92" y="139"/>
                    </a:lnTo>
                    <a:lnTo>
                      <a:pt x="92" y="4"/>
                    </a:lnTo>
                    <a:lnTo>
                      <a:pt x="91" y="3"/>
                    </a:lnTo>
                    <a:lnTo>
                      <a:pt x="91" y="1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8" y="0"/>
                    </a:lnTo>
                    <a:lnTo>
                      <a:pt x="4" y="0"/>
                    </a:lnTo>
                    <a:lnTo>
                      <a:pt x="9" y="9"/>
                    </a:lnTo>
                    <a:lnTo>
                      <a:pt x="84" y="9"/>
                    </a:lnTo>
                    <a:lnTo>
                      <a:pt x="84" y="134"/>
                    </a:lnTo>
                    <a:lnTo>
                      <a:pt x="9" y="134"/>
                    </a:lnTo>
                    <a:lnTo>
                      <a:pt x="9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33" name="Shape 1388"/>
              <p:cNvSpPr>
                <a:spLocks/>
              </p:cNvSpPr>
              <p:nvPr/>
            </p:nvSpPr>
            <p:spPr bwMode="auto">
              <a:xfrm>
                <a:off x="4045" y="1890"/>
                <a:ext cx="68" cy="70"/>
              </a:xfrm>
              <a:custGeom>
                <a:avLst/>
                <a:gdLst>
                  <a:gd name="T0" fmla="*/ 0 w 135"/>
                  <a:gd name="T1" fmla="*/ 0 h 142"/>
                  <a:gd name="T2" fmla="*/ 135 w 135"/>
                  <a:gd name="T3" fmla="*/ 142 h 142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2" y="141"/>
                  </a:cxn>
                  <a:cxn ang="0">
                    <a:pos x="3" y="142"/>
                  </a:cxn>
                  <a:cxn ang="0">
                    <a:pos x="132" y="142"/>
                  </a:cxn>
                  <a:cxn ang="0">
                    <a:pos x="133" y="141"/>
                  </a:cxn>
                  <a:cxn ang="0">
                    <a:pos x="134" y="141"/>
                  </a:cxn>
                  <a:cxn ang="0">
                    <a:pos x="134" y="140"/>
                  </a:cxn>
                  <a:cxn ang="0">
                    <a:pos x="135" y="139"/>
                  </a:cxn>
                  <a:cxn ang="0">
                    <a:pos x="135" y="4"/>
                  </a:cxn>
                  <a:cxn ang="0">
                    <a:pos x="134" y="3"/>
                  </a:cxn>
                  <a:cxn ang="0">
                    <a:pos x="134" y="1"/>
                  </a:cxn>
                  <a:cxn ang="0">
                    <a:pos x="133" y="1"/>
                  </a:cxn>
                  <a:cxn ang="0">
                    <a:pos x="132" y="0"/>
                  </a:cxn>
                  <a:cxn ang="0">
                    <a:pos x="131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127" y="9"/>
                  </a:cxn>
                  <a:cxn ang="0">
                    <a:pos x="127" y="134"/>
                  </a:cxn>
                  <a:cxn ang="0">
                    <a:pos x="8" y="134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135" h="142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2" y="141"/>
                    </a:lnTo>
                    <a:lnTo>
                      <a:pt x="3" y="142"/>
                    </a:lnTo>
                    <a:lnTo>
                      <a:pt x="132" y="142"/>
                    </a:lnTo>
                    <a:lnTo>
                      <a:pt x="133" y="141"/>
                    </a:lnTo>
                    <a:lnTo>
                      <a:pt x="134" y="141"/>
                    </a:lnTo>
                    <a:lnTo>
                      <a:pt x="134" y="140"/>
                    </a:lnTo>
                    <a:lnTo>
                      <a:pt x="135" y="139"/>
                    </a:lnTo>
                    <a:lnTo>
                      <a:pt x="135" y="4"/>
                    </a:lnTo>
                    <a:lnTo>
                      <a:pt x="134" y="3"/>
                    </a:lnTo>
                    <a:lnTo>
                      <a:pt x="134" y="1"/>
                    </a:lnTo>
                    <a:lnTo>
                      <a:pt x="133" y="1"/>
                    </a:lnTo>
                    <a:lnTo>
                      <a:pt x="132" y="0"/>
                    </a:lnTo>
                    <a:lnTo>
                      <a:pt x="131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127" y="9"/>
                    </a:lnTo>
                    <a:lnTo>
                      <a:pt x="127" y="134"/>
                    </a:lnTo>
                    <a:lnTo>
                      <a:pt x="8" y="134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34" name="Shape 1389"/>
              <p:cNvSpPr>
                <a:spLocks/>
              </p:cNvSpPr>
              <p:nvPr/>
            </p:nvSpPr>
            <p:spPr bwMode="auto">
              <a:xfrm>
                <a:off x="4004" y="1890"/>
                <a:ext cx="44" cy="70"/>
              </a:xfrm>
              <a:custGeom>
                <a:avLst/>
                <a:gdLst>
                  <a:gd name="T0" fmla="*/ 0 w 92"/>
                  <a:gd name="T1" fmla="*/ 0 h 139"/>
                  <a:gd name="T2" fmla="*/ 92 w 92"/>
                  <a:gd name="T3" fmla="*/ 139 h 139"/>
                </a:gdLst>
                <a:ahLst/>
                <a:cxnLst>
                  <a:cxn ang="0">
                    <a:pos x="86" y="138"/>
                  </a:cxn>
                  <a:cxn ang="0">
                    <a:pos x="86" y="139"/>
                  </a:cxn>
                  <a:cxn ang="0">
                    <a:pos x="90" y="139"/>
                  </a:cxn>
                  <a:cxn ang="0">
                    <a:pos x="90" y="138"/>
                  </a:cxn>
                  <a:cxn ang="0">
                    <a:pos x="91" y="137"/>
                  </a:cxn>
                  <a:cxn ang="0">
                    <a:pos x="92" y="137"/>
                  </a:cxn>
                  <a:cxn ang="0">
                    <a:pos x="92" y="133"/>
                  </a:cxn>
                  <a:cxn ang="0">
                    <a:pos x="91" y="133"/>
                  </a:cxn>
                  <a:cxn ang="0">
                    <a:pos x="90" y="132"/>
                  </a:cxn>
                  <a:cxn ang="0">
                    <a:pos x="11" y="71"/>
                  </a:cxn>
                  <a:cxn ang="0">
                    <a:pos x="90" y="8"/>
                  </a:cxn>
                  <a:cxn ang="0">
                    <a:pos x="90" y="7"/>
                  </a:cxn>
                  <a:cxn ang="0">
                    <a:pos x="91" y="6"/>
                  </a:cxn>
                  <a:cxn ang="0">
                    <a:pos x="91" y="3"/>
                  </a:cxn>
                  <a:cxn ang="0">
                    <a:pos x="90" y="2"/>
                  </a:cxn>
                  <a:cxn ang="0">
                    <a:pos x="89" y="2"/>
                  </a:cxn>
                  <a:cxn ang="0">
                    <a:pos x="88" y="0"/>
                  </a:cxn>
                  <a:cxn ang="0">
                    <a:pos x="85" y="0"/>
                  </a:cxn>
                  <a:cxn ang="0">
                    <a:pos x="84" y="2"/>
                  </a:cxn>
                  <a:cxn ang="0">
                    <a:pos x="1" y="68"/>
                  </a:cxn>
                  <a:cxn ang="0">
                    <a:pos x="1" y="69"/>
                  </a:cxn>
                  <a:cxn ang="0">
                    <a:pos x="0" y="69"/>
                  </a:cxn>
                  <a:cxn ang="0">
                    <a:pos x="0" y="73"/>
                  </a:cxn>
                  <a:cxn ang="0">
                    <a:pos x="1" y="73"/>
                  </a:cxn>
                  <a:cxn ang="0">
                    <a:pos x="2" y="75"/>
                  </a:cxn>
                  <a:cxn ang="0">
                    <a:pos x="86" y="138"/>
                  </a:cxn>
                </a:cxnLst>
                <a:rect l="T0" t="T1" r="T2" b="T3"/>
                <a:pathLst>
                  <a:path w="92" h="139" extrusionOk="0">
                    <a:moveTo>
                      <a:pt x="86" y="138"/>
                    </a:moveTo>
                    <a:lnTo>
                      <a:pt x="86" y="139"/>
                    </a:lnTo>
                    <a:lnTo>
                      <a:pt x="90" y="139"/>
                    </a:lnTo>
                    <a:lnTo>
                      <a:pt x="90" y="138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3"/>
                    </a:lnTo>
                    <a:lnTo>
                      <a:pt x="91" y="133"/>
                    </a:lnTo>
                    <a:lnTo>
                      <a:pt x="90" y="132"/>
                    </a:lnTo>
                    <a:lnTo>
                      <a:pt x="11" y="71"/>
                    </a:lnTo>
                    <a:lnTo>
                      <a:pt x="90" y="8"/>
                    </a:lnTo>
                    <a:lnTo>
                      <a:pt x="90" y="7"/>
                    </a:lnTo>
                    <a:lnTo>
                      <a:pt x="91" y="6"/>
                    </a:lnTo>
                    <a:lnTo>
                      <a:pt x="91" y="3"/>
                    </a:lnTo>
                    <a:lnTo>
                      <a:pt x="90" y="2"/>
                    </a:lnTo>
                    <a:lnTo>
                      <a:pt x="89" y="2"/>
                    </a:lnTo>
                    <a:lnTo>
                      <a:pt x="88" y="0"/>
                    </a:lnTo>
                    <a:lnTo>
                      <a:pt x="85" y="0"/>
                    </a:lnTo>
                    <a:lnTo>
                      <a:pt x="84" y="2"/>
                    </a:lnTo>
                    <a:lnTo>
                      <a:pt x="1" y="68"/>
                    </a:lnTo>
                    <a:lnTo>
                      <a:pt x="1" y="69"/>
                    </a:lnTo>
                    <a:lnTo>
                      <a:pt x="0" y="69"/>
                    </a:lnTo>
                    <a:lnTo>
                      <a:pt x="0" y="73"/>
                    </a:lnTo>
                    <a:lnTo>
                      <a:pt x="1" y="73"/>
                    </a:lnTo>
                    <a:lnTo>
                      <a:pt x="2" y="75"/>
                    </a:lnTo>
                    <a:lnTo>
                      <a:pt x="86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35" name="Shape 1390"/>
              <p:cNvSpPr>
                <a:spLocks/>
              </p:cNvSpPr>
              <p:nvPr/>
            </p:nvSpPr>
            <p:spPr bwMode="auto">
              <a:xfrm>
                <a:off x="4020" y="1892"/>
                <a:ext cx="182" cy="86"/>
              </a:xfrm>
              <a:custGeom>
                <a:avLst/>
                <a:gdLst>
                  <a:gd name="T0" fmla="*/ 0 w 362"/>
                  <a:gd name="T1" fmla="*/ 0 h 174"/>
                  <a:gd name="T2" fmla="*/ 362 w 362"/>
                  <a:gd name="T3" fmla="*/ 174 h 174"/>
                </a:gdLst>
                <a:ahLst/>
                <a:cxnLst>
                  <a:cxn ang="0">
                    <a:pos x="8" y="137"/>
                  </a:cxn>
                  <a:cxn ang="0">
                    <a:pos x="8" y="136"/>
                  </a:cxn>
                  <a:cxn ang="0">
                    <a:pos x="7" y="135"/>
                  </a:cxn>
                  <a:cxn ang="0">
                    <a:pos x="7" y="134"/>
                  </a:cxn>
                  <a:cxn ang="0">
                    <a:pos x="6" y="134"/>
                  </a:cxn>
                  <a:cxn ang="0">
                    <a:pos x="5" y="133"/>
                  </a:cxn>
                  <a:cxn ang="0">
                    <a:pos x="3" y="133"/>
                  </a:cxn>
                  <a:cxn ang="0">
                    <a:pos x="2" y="134"/>
                  </a:cxn>
                  <a:cxn ang="0">
                    <a:pos x="1" y="134"/>
                  </a:cxn>
                  <a:cxn ang="0">
                    <a:pos x="1" y="135"/>
                  </a:cxn>
                  <a:cxn ang="0">
                    <a:pos x="0" y="136"/>
                  </a:cxn>
                  <a:cxn ang="0">
                    <a:pos x="0" y="171"/>
                  </a:cxn>
                  <a:cxn ang="0">
                    <a:pos x="1" y="172"/>
                  </a:cxn>
                  <a:cxn ang="0">
                    <a:pos x="1" y="173"/>
                  </a:cxn>
                  <a:cxn ang="0">
                    <a:pos x="2" y="173"/>
                  </a:cxn>
                  <a:cxn ang="0">
                    <a:pos x="3" y="174"/>
                  </a:cxn>
                  <a:cxn ang="0">
                    <a:pos x="359" y="174"/>
                  </a:cxn>
                  <a:cxn ang="0">
                    <a:pos x="360" y="173"/>
                  </a:cxn>
                  <a:cxn ang="0">
                    <a:pos x="361" y="173"/>
                  </a:cxn>
                  <a:cxn ang="0">
                    <a:pos x="361" y="172"/>
                  </a:cxn>
                  <a:cxn ang="0">
                    <a:pos x="362" y="171"/>
                  </a:cxn>
                  <a:cxn ang="0">
                    <a:pos x="362" y="3"/>
                  </a:cxn>
                  <a:cxn ang="0">
                    <a:pos x="361" y="2"/>
                  </a:cxn>
                  <a:cxn ang="0">
                    <a:pos x="361" y="1"/>
                  </a:cxn>
                  <a:cxn ang="0">
                    <a:pos x="360" y="1"/>
                  </a:cxn>
                  <a:cxn ang="0">
                    <a:pos x="359" y="0"/>
                  </a:cxn>
                  <a:cxn ang="0">
                    <a:pos x="357" y="0"/>
                  </a:cxn>
                  <a:cxn ang="0">
                    <a:pos x="356" y="1"/>
                  </a:cxn>
                  <a:cxn ang="0">
                    <a:pos x="355" y="1"/>
                  </a:cxn>
                  <a:cxn ang="0">
                    <a:pos x="355" y="2"/>
                  </a:cxn>
                  <a:cxn ang="0">
                    <a:pos x="354" y="3"/>
                  </a:cxn>
                  <a:cxn ang="0">
                    <a:pos x="354" y="4"/>
                  </a:cxn>
                  <a:cxn ang="0">
                    <a:pos x="354" y="165"/>
                  </a:cxn>
                  <a:cxn ang="0">
                    <a:pos x="8" y="165"/>
                  </a:cxn>
                  <a:cxn ang="0">
                    <a:pos x="8" y="137"/>
                  </a:cxn>
                </a:cxnLst>
                <a:rect l="T0" t="T1" r="T2" b="T3"/>
                <a:pathLst>
                  <a:path w="362" h="174" extrusionOk="0">
                    <a:moveTo>
                      <a:pt x="8" y="137"/>
                    </a:moveTo>
                    <a:lnTo>
                      <a:pt x="8" y="136"/>
                    </a:lnTo>
                    <a:lnTo>
                      <a:pt x="7" y="135"/>
                    </a:lnTo>
                    <a:lnTo>
                      <a:pt x="7" y="134"/>
                    </a:lnTo>
                    <a:lnTo>
                      <a:pt x="6" y="134"/>
                    </a:lnTo>
                    <a:lnTo>
                      <a:pt x="5" y="133"/>
                    </a:lnTo>
                    <a:lnTo>
                      <a:pt x="3" y="133"/>
                    </a:lnTo>
                    <a:lnTo>
                      <a:pt x="2" y="134"/>
                    </a:lnTo>
                    <a:lnTo>
                      <a:pt x="1" y="134"/>
                    </a:lnTo>
                    <a:lnTo>
                      <a:pt x="1" y="135"/>
                    </a:lnTo>
                    <a:lnTo>
                      <a:pt x="0" y="136"/>
                    </a:lnTo>
                    <a:lnTo>
                      <a:pt x="0" y="171"/>
                    </a:lnTo>
                    <a:lnTo>
                      <a:pt x="1" y="172"/>
                    </a:lnTo>
                    <a:lnTo>
                      <a:pt x="1" y="173"/>
                    </a:lnTo>
                    <a:lnTo>
                      <a:pt x="2" y="173"/>
                    </a:lnTo>
                    <a:lnTo>
                      <a:pt x="3" y="174"/>
                    </a:lnTo>
                    <a:lnTo>
                      <a:pt x="359" y="174"/>
                    </a:lnTo>
                    <a:lnTo>
                      <a:pt x="360" y="173"/>
                    </a:lnTo>
                    <a:lnTo>
                      <a:pt x="361" y="173"/>
                    </a:lnTo>
                    <a:lnTo>
                      <a:pt x="361" y="172"/>
                    </a:lnTo>
                    <a:lnTo>
                      <a:pt x="362" y="171"/>
                    </a:lnTo>
                    <a:lnTo>
                      <a:pt x="362" y="3"/>
                    </a:lnTo>
                    <a:lnTo>
                      <a:pt x="361" y="2"/>
                    </a:lnTo>
                    <a:lnTo>
                      <a:pt x="361" y="1"/>
                    </a:lnTo>
                    <a:lnTo>
                      <a:pt x="360" y="1"/>
                    </a:lnTo>
                    <a:lnTo>
                      <a:pt x="359" y="0"/>
                    </a:lnTo>
                    <a:lnTo>
                      <a:pt x="357" y="0"/>
                    </a:lnTo>
                    <a:lnTo>
                      <a:pt x="356" y="1"/>
                    </a:lnTo>
                    <a:lnTo>
                      <a:pt x="355" y="1"/>
                    </a:lnTo>
                    <a:lnTo>
                      <a:pt x="355" y="2"/>
                    </a:lnTo>
                    <a:lnTo>
                      <a:pt x="354" y="3"/>
                    </a:lnTo>
                    <a:lnTo>
                      <a:pt x="354" y="4"/>
                    </a:lnTo>
                    <a:lnTo>
                      <a:pt x="354" y="165"/>
                    </a:lnTo>
                    <a:lnTo>
                      <a:pt x="8" y="165"/>
                    </a:lnTo>
                    <a:lnTo>
                      <a:pt x="8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36" name="Shape 1391"/>
              <p:cNvSpPr>
                <a:spLocks/>
              </p:cNvSpPr>
              <p:nvPr/>
            </p:nvSpPr>
            <p:spPr bwMode="auto">
              <a:xfrm>
                <a:off x="4020" y="1975"/>
                <a:ext cx="181" cy="127"/>
              </a:xfrm>
              <a:custGeom>
                <a:avLst/>
                <a:gdLst>
                  <a:gd name="T0" fmla="*/ 0 w 363"/>
                  <a:gd name="T1" fmla="*/ 0 h 255"/>
                  <a:gd name="T2" fmla="*/ 363 w 363"/>
                  <a:gd name="T3" fmla="*/ 255 h 255"/>
                </a:gdLst>
                <a:ahLst/>
                <a:cxnLst>
                  <a:cxn ang="0">
                    <a:pos x="8" y="2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2" y="7"/>
                  </a:cxn>
                  <a:cxn ang="0">
                    <a:pos x="141" y="253"/>
                  </a:cxn>
                  <a:cxn ang="0">
                    <a:pos x="141" y="254"/>
                  </a:cxn>
                  <a:cxn ang="0">
                    <a:pos x="142" y="254"/>
                  </a:cxn>
                  <a:cxn ang="0">
                    <a:pos x="143" y="255"/>
                  </a:cxn>
                  <a:cxn ang="0">
                    <a:pos x="219" y="255"/>
                  </a:cxn>
                  <a:cxn ang="0">
                    <a:pos x="221" y="254"/>
                  </a:cxn>
                  <a:cxn ang="0">
                    <a:pos x="222" y="254"/>
                  </a:cxn>
                  <a:cxn ang="0">
                    <a:pos x="222" y="253"/>
                  </a:cxn>
                  <a:cxn ang="0">
                    <a:pos x="362" y="7"/>
                  </a:cxn>
                  <a:cxn ang="0">
                    <a:pos x="363" y="6"/>
                  </a:cxn>
                  <a:cxn ang="0">
                    <a:pos x="363" y="3"/>
                  </a:cxn>
                  <a:cxn ang="0">
                    <a:pos x="362" y="2"/>
                  </a:cxn>
                  <a:cxn ang="0">
                    <a:pos x="362" y="1"/>
                  </a:cxn>
                  <a:cxn ang="0">
                    <a:pos x="361" y="1"/>
                  </a:cxn>
                  <a:cxn ang="0">
                    <a:pos x="360" y="0"/>
                  </a:cxn>
                  <a:cxn ang="0">
                    <a:pos x="358" y="0"/>
                  </a:cxn>
                  <a:cxn ang="0">
                    <a:pos x="357" y="1"/>
                  </a:cxn>
                  <a:cxn ang="0">
                    <a:pos x="356" y="1"/>
                  </a:cxn>
                  <a:cxn ang="0">
                    <a:pos x="356" y="2"/>
                  </a:cxn>
                  <a:cxn ang="0">
                    <a:pos x="216" y="246"/>
                  </a:cxn>
                  <a:cxn ang="0">
                    <a:pos x="146" y="246"/>
                  </a:cxn>
                  <a:cxn ang="0">
                    <a:pos x="8" y="2"/>
                  </a:cxn>
                </a:cxnLst>
                <a:rect l="T0" t="T1" r="T2" b="T3"/>
                <a:pathLst>
                  <a:path w="363" h="255" extrusionOk="0">
                    <a:moveTo>
                      <a:pt x="8" y="2"/>
                    </a:move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141" y="253"/>
                    </a:lnTo>
                    <a:lnTo>
                      <a:pt x="141" y="254"/>
                    </a:lnTo>
                    <a:lnTo>
                      <a:pt x="142" y="254"/>
                    </a:lnTo>
                    <a:lnTo>
                      <a:pt x="143" y="255"/>
                    </a:lnTo>
                    <a:lnTo>
                      <a:pt x="219" y="255"/>
                    </a:lnTo>
                    <a:lnTo>
                      <a:pt x="221" y="254"/>
                    </a:lnTo>
                    <a:lnTo>
                      <a:pt x="222" y="254"/>
                    </a:lnTo>
                    <a:lnTo>
                      <a:pt x="222" y="253"/>
                    </a:lnTo>
                    <a:lnTo>
                      <a:pt x="362" y="7"/>
                    </a:lnTo>
                    <a:lnTo>
                      <a:pt x="363" y="6"/>
                    </a:lnTo>
                    <a:lnTo>
                      <a:pt x="363" y="3"/>
                    </a:lnTo>
                    <a:lnTo>
                      <a:pt x="362" y="2"/>
                    </a:lnTo>
                    <a:lnTo>
                      <a:pt x="362" y="1"/>
                    </a:lnTo>
                    <a:lnTo>
                      <a:pt x="361" y="1"/>
                    </a:lnTo>
                    <a:lnTo>
                      <a:pt x="360" y="0"/>
                    </a:lnTo>
                    <a:lnTo>
                      <a:pt x="358" y="0"/>
                    </a:lnTo>
                    <a:lnTo>
                      <a:pt x="357" y="1"/>
                    </a:lnTo>
                    <a:lnTo>
                      <a:pt x="356" y="1"/>
                    </a:lnTo>
                    <a:lnTo>
                      <a:pt x="356" y="2"/>
                    </a:lnTo>
                    <a:lnTo>
                      <a:pt x="216" y="246"/>
                    </a:lnTo>
                    <a:lnTo>
                      <a:pt x="146" y="246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37" name="Shape 1392"/>
              <p:cNvSpPr>
                <a:spLocks/>
              </p:cNvSpPr>
              <p:nvPr/>
            </p:nvSpPr>
            <p:spPr bwMode="auto">
              <a:xfrm>
                <a:off x="3920" y="1838"/>
                <a:ext cx="23" cy="239"/>
              </a:xfrm>
              <a:custGeom>
                <a:avLst/>
                <a:gdLst>
                  <a:gd name="T0" fmla="*/ 0 w 48"/>
                  <a:gd name="T1" fmla="*/ 0 h 480"/>
                  <a:gd name="T2" fmla="*/ 48 w 48"/>
                  <a:gd name="T3" fmla="*/ 480 h 480"/>
                </a:gdLst>
                <a:ahLst/>
                <a:cxnLst>
                  <a:cxn ang="0">
                    <a:pos x="48" y="4"/>
                  </a:cxn>
                  <a:cxn ang="0">
                    <a:pos x="48" y="3"/>
                  </a:cxn>
                  <a:cxn ang="0">
                    <a:pos x="47" y="2"/>
                  </a:cxn>
                  <a:cxn ang="0">
                    <a:pos x="47" y="1"/>
                  </a:cxn>
                  <a:cxn ang="0">
                    <a:pos x="46" y="1"/>
                  </a:cxn>
                  <a:cxn ang="0">
                    <a:pos x="45" y="0"/>
                  </a:cxn>
                  <a:cxn ang="0">
                    <a:pos x="43" y="0"/>
                  </a:cxn>
                  <a:cxn ang="0">
                    <a:pos x="42" y="1"/>
                  </a:cxn>
                  <a:cxn ang="0">
                    <a:pos x="41" y="1"/>
                  </a:cxn>
                  <a:cxn ang="0">
                    <a:pos x="41" y="2"/>
                  </a:cxn>
                  <a:cxn ang="0">
                    <a:pos x="40" y="3"/>
                  </a:cxn>
                  <a:cxn ang="0">
                    <a:pos x="40" y="471"/>
                  </a:cxn>
                  <a:cxn ang="0">
                    <a:pos x="9" y="471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76"/>
                  </a:cxn>
                  <a:cxn ang="0">
                    <a:pos x="0" y="477"/>
                  </a:cxn>
                  <a:cxn ang="0">
                    <a:pos x="1" y="478"/>
                  </a:cxn>
                  <a:cxn ang="0">
                    <a:pos x="1" y="479"/>
                  </a:cxn>
                  <a:cxn ang="0">
                    <a:pos x="2" y="479"/>
                  </a:cxn>
                  <a:cxn ang="0">
                    <a:pos x="3" y="480"/>
                  </a:cxn>
                  <a:cxn ang="0">
                    <a:pos x="45" y="480"/>
                  </a:cxn>
                  <a:cxn ang="0">
                    <a:pos x="46" y="479"/>
                  </a:cxn>
                  <a:cxn ang="0">
                    <a:pos x="47" y="479"/>
                  </a:cxn>
                  <a:cxn ang="0">
                    <a:pos x="47" y="478"/>
                  </a:cxn>
                  <a:cxn ang="0">
                    <a:pos x="48" y="477"/>
                  </a:cxn>
                  <a:cxn ang="0">
                    <a:pos x="48" y="476"/>
                  </a:cxn>
                  <a:cxn ang="0">
                    <a:pos x="48" y="4"/>
                  </a:cxn>
                </a:cxnLst>
                <a:rect l="T0" t="T1" r="T2" b="T3"/>
                <a:pathLst>
                  <a:path w="48" h="480" extrusionOk="0">
                    <a:moveTo>
                      <a:pt x="48" y="4"/>
                    </a:moveTo>
                    <a:lnTo>
                      <a:pt x="48" y="3"/>
                    </a:lnTo>
                    <a:lnTo>
                      <a:pt x="47" y="2"/>
                    </a:lnTo>
                    <a:lnTo>
                      <a:pt x="47" y="1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2" y="1"/>
                    </a:lnTo>
                    <a:lnTo>
                      <a:pt x="41" y="1"/>
                    </a:lnTo>
                    <a:lnTo>
                      <a:pt x="41" y="2"/>
                    </a:lnTo>
                    <a:lnTo>
                      <a:pt x="40" y="3"/>
                    </a:lnTo>
                    <a:lnTo>
                      <a:pt x="40" y="471"/>
                    </a:lnTo>
                    <a:lnTo>
                      <a:pt x="9" y="471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76"/>
                    </a:lnTo>
                    <a:lnTo>
                      <a:pt x="0" y="477"/>
                    </a:lnTo>
                    <a:lnTo>
                      <a:pt x="1" y="478"/>
                    </a:lnTo>
                    <a:lnTo>
                      <a:pt x="1" y="479"/>
                    </a:lnTo>
                    <a:lnTo>
                      <a:pt x="2" y="479"/>
                    </a:lnTo>
                    <a:lnTo>
                      <a:pt x="3" y="480"/>
                    </a:lnTo>
                    <a:lnTo>
                      <a:pt x="45" y="480"/>
                    </a:lnTo>
                    <a:lnTo>
                      <a:pt x="46" y="479"/>
                    </a:lnTo>
                    <a:lnTo>
                      <a:pt x="47" y="479"/>
                    </a:lnTo>
                    <a:lnTo>
                      <a:pt x="47" y="478"/>
                    </a:lnTo>
                    <a:lnTo>
                      <a:pt x="48" y="477"/>
                    </a:lnTo>
                    <a:lnTo>
                      <a:pt x="48" y="476"/>
                    </a:lnTo>
                    <a:lnTo>
                      <a:pt x="4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38" name="Shape 1393"/>
              <p:cNvSpPr>
                <a:spLocks/>
              </p:cNvSpPr>
              <p:nvPr/>
            </p:nvSpPr>
            <p:spPr bwMode="auto">
              <a:xfrm>
                <a:off x="3909" y="2050"/>
                <a:ext cx="45" cy="46"/>
              </a:xfrm>
              <a:custGeom>
                <a:avLst/>
                <a:gdLst>
                  <a:gd name="T0" fmla="*/ 0 w 93"/>
                  <a:gd name="T1" fmla="*/ 0 h 90"/>
                  <a:gd name="T2" fmla="*/ 93 w 93"/>
                  <a:gd name="T3" fmla="*/ 90 h 90"/>
                </a:gdLst>
                <a:ahLst/>
                <a:cxnLst>
                  <a:cxn ang="0">
                    <a:pos x="69" y="0"/>
                  </a:cxn>
                  <a:cxn ang="0">
                    <a:pos x="68" y="0"/>
                  </a:cxn>
                  <a:cxn ang="0">
                    <a:pos x="67" y="1"/>
                  </a:cxn>
                  <a:cxn ang="0">
                    <a:pos x="66" y="1"/>
                  </a:cxn>
                  <a:cxn ang="0">
                    <a:pos x="66" y="2"/>
                  </a:cxn>
                  <a:cxn ang="0">
                    <a:pos x="65" y="3"/>
                  </a:cxn>
                  <a:cxn ang="0">
                    <a:pos x="65" y="5"/>
                  </a:cxn>
                  <a:cxn ang="0">
                    <a:pos x="66" y="6"/>
                  </a:cxn>
                  <a:cxn ang="0">
                    <a:pos x="66" y="7"/>
                  </a:cxn>
                  <a:cxn ang="0">
                    <a:pos x="67" y="7"/>
                  </a:cxn>
                  <a:cxn ang="0">
                    <a:pos x="68" y="8"/>
                  </a:cxn>
                  <a:cxn ang="0">
                    <a:pos x="85" y="8"/>
                  </a:cxn>
                  <a:cxn ang="0">
                    <a:pos x="85" y="82"/>
                  </a:cxn>
                  <a:cxn ang="0">
                    <a:pos x="9" y="82"/>
                  </a:cxn>
                  <a:cxn ang="0">
                    <a:pos x="9" y="8"/>
                  </a:cxn>
                  <a:cxn ang="0">
                    <a:pos x="26" y="8"/>
                  </a:cxn>
                  <a:cxn ang="0">
                    <a:pos x="27" y="7"/>
                  </a:cxn>
                  <a:cxn ang="0">
                    <a:pos x="29" y="7"/>
                  </a:cxn>
                  <a:cxn ang="0">
                    <a:pos x="29" y="6"/>
                  </a:cxn>
                  <a:cxn ang="0">
                    <a:pos x="30" y="5"/>
                  </a:cxn>
                  <a:cxn ang="0">
                    <a:pos x="30" y="3"/>
                  </a:cxn>
                  <a:cxn ang="0">
                    <a:pos x="29" y="2"/>
                  </a:cxn>
                  <a:cxn ang="0">
                    <a:pos x="29" y="1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87"/>
                  </a:cxn>
                  <a:cxn ang="0">
                    <a:pos x="1" y="88"/>
                  </a:cxn>
                  <a:cxn ang="0">
                    <a:pos x="1" y="89"/>
                  </a:cxn>
                  <a:cxn ang="0">
                    <a:pos x="2" y="89"/>
                  </a:cxn>
                  <a:cxn ang="0">
                    <a:pos x="4" y="90"/>
                  </a:cxn>
                  <a:cxn ang="0">
                    <a:pos x="90" y="90"/>
                  </a:cxn>
                  <a:cxn ang="0">
                    <a:pos x="91" y="89"/>
                  </a:cxn>
                  <a:cxn ang="0">
                    <a:pos x="92" y="89"/>
                  </a:cxn>
                  <a:cxn ang="0">
                    <a:pos x="92" y="88"/>
                  </a:cxn>
                  <a:cxn ang="0">
                    <a:pos x="93" y="87"/>
                  </a:cxn>
                  <a:cxn ang="0">
                    <a:pos x="93" y="3"/>
                  </a:cxn>
                  <a:cxn ang="0">
                    <a:pos x="92" y="2"/>
                  </a:cxn>
                  <a:cxn ang="0">
                    <a:pos x="92" y="1"/>
                  </a:cxn>
                  <a:cxn ang="0">
                    <a:pos x="91" y="1"/>
                  </a:cxn>
                  <a:cxn ang="0">
                    <a:pos x="90" y="0"/>
                  </a:cxn>
                  <a:cxn ang="0">
                    <a:pos x="89" y="0"/>
                  </a:cxn>
                  <a:cxn ang="0">
                    <a:pos x="69" y="0"/>
                  </a:cxn>
                </a:cxnLst>
                <a:rect l="T0" t="T1" r="T2" b="T3"/>
                <a:pathLst>
                  <a:path w="93" h="90" extrusionOk="0">
                    <a:moveTo>
                      <a:pt x="69" y="0"/>
                    </a:moveTo>
                    <a:lnTo>
                      <a:pt x="68" y="0"/>
                    </a:lnTo>
                    <a:lnTo>
                      <a:pt x="67" y="1"/>
                    </a:lnTo>
                    <a:lnTo>
                      <a:pt x="66" y="1"/>
                    </a:lnTo>
                    <a:lnTo>
                      <a:pt x="66" y="2"/>
                    </a:lnTo>
                    <a:lnTo>
                      <a:pt x="65" y="3"/>
                    </a:lnTo>
                    <a:lnTo>
                      <a:pt x="65" y="5"/>
                    </a:lnTo>
                    <a:lnTo>
                      <a:pt x="66" y="6"/>
                    </a:lnTo>
                    <a:lnTo>
                      <a:pt x="66" y="7"/>
                    </a:lnTo>
                    <a:lnTo>
                      <a:pt x="67" y="7"/>
                    </a:lnTo>
                    <a:lnTo>
                      <a:pt x="68" y="8"/>
                    </a:lnTo>
                    <a:lnTo>
                      <a:pt x="85" y="8"/>
                    </a:lnTo>
                    <a:lnTo>
                      <a:pt x="85" y="82"/>
                    </a:lnTo>
                    <a:lnTo>
                      <a:pt x="9" y="82"/>
                    </a:lnTo>
                    <a:lnTo>
                      <a:pt x="9" y="8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9" y="7"/>
                    </a:lnTo>
                    <a:lnTo>
                      <a:pt x="29" y="6"/>
                    </a:lnTo>
                    <a:lnTo>
                      <a:pt x="30" y="5"/>
                    </a:lnTo>
                    <a:lnTo>
                      <a:pt x="30" y="3"/>
                    </a:lnTo>
                    <a:lnTo>
                      <a:pt x="29" y="2"/>
                    </a:lnTo>
                    <a:lnTo>
                      <a:pt x="29" y="1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87"/>
                    </a:lnTo>
                    <a:lnTo>
                      <a:pt x="1" y="88"/>
                    </a:lnTo>
                    <a:lnTo>
                      <a:pt x="1" y="89"/>
                    </a:lnTo>
                    <a:lnTo>
                      <a:pt x="2" y="89"/>
                    </a:lnTo>
                    <a:lnTo>
                      <a:pt x="4" y="90"/>
                    </a:lnTo>
                    <a:lnTo>
                      <a:pt x="90" y="90"/>
                    </a:lnTo>
                    <a:lnTo>
                      <a:pt x="91" y="89"/>
                    </a:lnTo>
                    <a:lnTo>
                      <a:pt x="92" y="89"/>
                    </a:lnTo>
                    <a:lnTo>
                      <a:pt x="92" y="88"/>
                    </a:lnTo>
                    <a:lnTo>
                      <a:pt x="93" y="87"/>
                    </a:lnTo>
                    <a:lnTo>
                      <a:pt x="93" y="3"/>
                    </a:lnTo>
                    <a:lnTo>
                      <a:pt x="92" y="2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0" y="0"/>
                    </a:lnTo>
                    <a:lnTo>
                      <a:pt x="89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39" name="Shape 1394"/>
              <p:cNvSpPr>
                <a:spLocks/>
              </p:cNvSpPr>
              <p:nvPr/>
            </p:nvSpPr>
            <p:spPr bwMode="auto">
              <a:xfrm>
                <a:off x="3911" y="2075"/>
                <a:ext cx="44" cy="3"/>
              </a:xfrm>
              <a:custGeom>
                <a:avLst/>
                <a:gdLst>
                  <a:gd name="T0" fmla="*/ 0 w 90"/>
                  <a:gd name="T1" fmla="*/ 0 h 8"/>
                  <a:gd name="T2" fmla="*/ 90 w 90"/>
                  <a:gd name="T3" fmla="*/ 8 h 8"/>
                </a:gdLst>
                <a:ahLst/>
                <a:cxnLst>
                  <a:cxn ang="0">
                    <a:pos x="86" y="8"/>
                  </a:cxn>
                  <a:cxn ang="0">
                    <a:pos x="87" y="8"/>
                  </a:cxn>
                  <a:cxn ang="0">
                    <a:pos x="88" y="7"/>
                  </a:cxn>
                  <a:cxn ang="0">
                    <a:pos x="89" y="7"/>
                  </a:cxn>
                  <a:cxn ang="0">
                    <a:pos x="89" y="6"/>
                  </a:cxn>
                  <a:cxn ang="0">
                    <a:pos x="90" y="5"/>
                  </a:cxn>
                  <a:cxn ang="0">
                    <a:pos x="90" y="3"/>
                  </a:cxn>
                  <a:cxn ang="0">
                    <a:pos x="89" y="2"/>
                  </a:cxn>
                  <a:cxn ang="0">
                    <a:pos x="89" y="1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4" y="8"/>
                  </a:cxn>
                  <a:cxn ang="0">
                    <a:pos x="5" y="8"/>
                  </a:cxn>
                  <a:cxn ang="0">
                    <a:pos x="86" y="8"/>
                  </a:cxn>
                </a:cxnLst>
                <a:rect l="T0" t="T1" r="T2" b="T3"/>
                <a:pathLst>
                  <a:path w="90" h="8" extrusionOk="0">
                    <a:moveTo>
                      <a:pt x="86" y="8"/>
                    </a:moveTo>
                    <a:lnTo>
                      <a:pt x="87" y="8"/>
                    </a:lnTo>
                    <a:lnTo>
                      <a:pt x="88" y="7"/>
                    </a:lnTo>
                    <a:lnTo>
                      <a:pt x="89" y="7"/>
                    </a:lnTo>
                    <a:lnTo>
                      <a:pt x="89" y="6"/>
                    </a:lnTo>
                    <a:lnTo>
                      <a:pt x="90" y="5"/>
                    </a:lnTo>
                    <a:lnTo>
                      <a:pt x="90" y="3"/>
                    </a:lnTo>
                    <a:lnTo>
                      <a:pt x="89" y="2"/>
                    </a:lnTo>
                    <a:lnTo>
                      <a:pt x="89" y="1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4" y="8"/>
                    </a:lnTo>
                    <a:lnTo>
                      <a:pt x="5" y="8"/>
                    </a:lnTo>
                    <a:lnTo>
                      <a:pt x="8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40" name="Shape 1395"/>
              <p:cNvSpPr>
                <a:spLocks/>
              </p:cNvSpPr>
              <p:nvPr/>
            </p:nvSpPr>
            <p:spPr bwMode="auto">
              <a:xfrm>
                <a:off x="3963" y="1956"/>
                <a:ext cx="41" cy="198"/>
              </a:xfrm>
              <a:custGeom>
                <a:avLst/>
                <a:gdLst>
                  <a:gd name="T0" fmla="*/ 0 w 84"/>
                  <a:gd name="T1" fmla="*/ 0 h 394"/>
                  <a:gd name="T2" fmla="*/ 84 w 84"/>
                  <a:gd name="T3" fmla="*/ 394 h 394"/>
                </a:gdLst>
                <a:ahLst/>
                <a:cxnLst>
                  <a:cxn ang="0">
                    <a:pos x="80" y="8"/>
                  </a:cxn>
                  <a:cxn ang="0">
                    <a:pos x="81" y="8"/>
                  </a:cxn>
                  <a:cxn ang="0">
                    <a:pos x="82" y="7"/>
                  </a:cxn>
                  <a:cxn ang="0">
                    <a:pos x="83" y="7"/>
                  </a:cxn>
                  <a:cxn ang="0">
                    <a:pos x="84" y="6"/>
                  </a:cxn>
                  <a:cxn ang="0">
                    <a:pos x="84" y="3"/>
                  </a:cxn>
                  <a:cxn ang="0">
                    <a:pos x="83" y="2"/>
                  </a:cxn>
                  <a:cxn ang="0">
                    <a:pos x="83" y="1"/>
                  </a:cxn>
                  <a:cxn ang="0">
                    <a:pos x="82" y="0"/>
                  </a:cxn>
                  <a:cxn ang="0">
                    <a:pos x="80" y="0"/>
                  </a:cxn>
                  <a:cxn ang="0">
                    <a:pos x="66" y="1"/>
                  </a:cxn>
                  <a:cxn ang="0">
                    <a:pos x="64" y="1"/>
                  </a:cxn>
                  <a:cxn ang="0">
                    <a:pos x="49" y="6"/>
                  </a:cxn>
                  <a:cxn ang="0">
                    <a:pos x="36" y="13"/>
                  </a:cxn>
                  <a:cxn ang="0">
                    <a:pos x="24" y="23"/>
                  </a:cxn>
                  <a:cxn ang="0">
                    <a:pos x="14" y="34"/>
                  </a:cxn>
                  <a:cxn ang="0">
                    <a:pos x="6" y="47"/>
                  </a:cxn>
                  <a:cxn ang="0">
                    <a:pos x="2" y="62"/>
                  </a:cxn>
                  <a:cxn ang="0">
                    <a:pos x="0" y="78"/>
                  </a:cxn>
                  <a:cxn ang="0">
                    <a:pos x="0" y="388"/>
                  </a:cxn>
                  <a:cxn ang="0">
                    <a:pos x="1" y="391"/>
                  </a:cxn>
                  <a:cxn ang="0">
                    <a:pos x="2" y="392"/>
                  </a:cxn>
                  <a:cxn ang="0">
                    <a:pos x="2" y="393"/>
                  </a:cxn>
                  <a:cxn ang="0">
                    <a:pos x="3" y="394"/>
                  </a:cxn>
                  <a:cxn ang="0">
                    <a:pos x="6" y="394"/>
                  </a:cxn>
                  <a:cxn ang="0">
                    <a:pos x="7" y="393"/>
                  </a:cxn>
                  <a:cxn ang="0">
                    <a:pos x="8" y="393"/>
                  </a:cxn>
                  <a:cxn ang="0">
                    <a:pos x="9" y="392"/>
                  </a:cxn>
                  <a:cxn ang="0">
                    <a:pos x="9" y="389"/>
                  </a:cxn>
                  <a:cxn ang="0">
                    <a:pos x="8" y="386"/>
                  </a:cxn>
                  <a:cxn ang="0">
                    <a:pos x="8" y="78"/>
                  </a:cxn>
                  <a:cxn ang="0">
                    <a:pos x="10" y="65"/>
                  </a:cxn>
                  <a:cxn ang="0">
                    <a:pos x="14" y="51"/>
                  </a:cxn>
                  <a:cxn ang="0">
                    <a:pos x="21" y="38"/>
                  </a:cxn>
                  <a:cxn ang="0">
                    <a:pos x="30" y="29"/>
                  </a:cxn>
                  <a:cxn ang="0">
                    <a:pos x="40" y="20"/>
                  </a:cxn>
                  <a:cxn ang="0">
                    <a:pos x="53" y="15"/>
                  </a:cxn>
                  <a:cxn ang="0">
                    <a:pos x="67" y="9"/>
                  </a:cxn>
                  <a:cxn ang="0">
                    <a:pos x="80" y="8"/>
                  </a:cxn>
                </a:cxnLst>
                <a:rect l="T0" t="T1" r="T2" b="T3"/>
                <a:pathLst>
                  <a:path w="84" h="394" extrusionOk="0">
                    <a:moveTo>
                      <a:pt x="80" y="8"/>
                    </a:moveTo>
                    <a:lnTo>
                      <a:pt x="81" y="8"/>
                    </a:lnTo>
                    <a:lnTo>
                      <a:pt x="82" y="7"/>
                    </a:lnTo>
                    <a:lnTo>
                      <a:pt x="83" y="7"/>
                    </a:lnTo>
                    <a:lnTo>
                      <a:pt x="84" y="6"/>
                    </a:lnTo>
                    <a:lnTo>
                      <a:pt x="84" y="3"/>
                    </a:lnTo>
                    <a:lnTo>
                      <a:pt x="83" y="2"/>
                    </a:lnTo>
                    <a:lnTo>
                      <a:pt x="83" y="1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66" y="1"/>
                    </a:lnTo>
                    <a:lnTo>
                      <a:pt x="64" y="1"/>
                    </a:lnTo>
                    <a:lnTo>
                      <a:pt x="49" y="6"/>
                    </a:lnTo>
                    <a:lnTo>
                      <a:pt x="36" y="13"/>
                    </a:lnTo>
                    <a:lnTo>
                      <a:pt x="24" y="23"/>
                    </a:lnTo>
                    <a:lnTo>
                      <a:pt x="14" y="34"/>
                    </a:lnTo>
                    <a:lnTo>
                      <a:pt x="6" y="47"/>
                    </a:lnTo>
                    <a:lnTo>
                      <a:pt x="2" y="62"/>
                    </a:lnTo>
                    <a:lnTo>
                      <a:pt x="0" y="78"/>
                    </a:lnTo>
                    <a:lnTo>
                      <a:pt x="0" y="388"/>
                    </a:lnTo>
                    <a:lnTo>
                      <a:pt x="1" y="391"/>
                    </a:lnTo>
                    <a:lnTo>
                      <a:pt x="2" y="392"/>
                    </a:lnTo>
                    <a:lnTo>
                      <a:pt x="2" y="393"/>
                    </a:lnTo>
                    <a:lnTo>
                      <a:pt x="3" y="394"/>
                    </a:lnTo>
                    <a:lnTo>
                      <a:pt x="6" y="394"/>
                    </a:lnTo>
                    <a:lnTo>
                      <a:pt x="7" y="393"/>
                    </a:lnTo>
                    <a:lnTo>
                      <a:pt x="8" y="393"/>
                    </a:lnTo>
                    <a:lnTo>
                      <a:pt x="9" y="392"/>
                    </a:lnTo>
                    <a:lnTo>
                      <a:pt x="9" y="389"/>
                    </a:lnTo>
                    <a:lnTo>
                      <a:pt x="8" y="386"/>
                    </a:lnTo>
                    <a:lnTo>
                      <a:pt x="8" y="78"/>
                    </a:lnTo>
                    <a:lnTo>
                      <a:pt x="10" y="65"/>
                    </a:lnTo>
                    <a:lnTo>
                      <a:pt x="14" y="51"/>
                    </a:lnTo>
                    <a:lnTo>
                      <a:pt x="21" y="38"/>
                    </a:lnTo>
                    <a:lnTo>
                      <a:pt x="30" y="29"/>
                    </a:lnTo>
                    <a:lnTo>
                      <a:pt x="40" y="20"/>
                    </a:lnTo>
                    <a:lnTo>
                      <a:pt x="53" y="15"/>
                    </a:lnTo>
                    <a:lnTo>
                      <a:pt x="67" y="9"/>
                    </a:lnTo>
                    <a:lnTo>
                      <a:pt x="8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41" name="Shape 1396"/>
              <p:cNvSpPr>
                <a:spLocks noChangeArrowheads="1"/>
              </p:cNvSpPr>
              <p:nvPr/>
            </p:nvSpPr>
            <p:spPr bwMode="auto">
              <a:xfrm>
                <a:off x="4102" y="2101"/>
                <a:ext cx="19" cy="238"/>
              </a:xfrm>
              <a:prstGeom prst="rect">
                <a:avLst/>
              </a:prstGeom>
              <a:solidFill>
                <a:srgbClr val="86868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42" name="Shape 1397"/>
              <p:cNvSpPr>
                <a:spLocks/>
              </p:cNvSpPr>
              <p:nvPr/>
            </p:nvSpPr>
            <p:spPr bwMode="auto">
              <a:xfrm>
                <a:off x="4100" y="2101"/>
                <a:ext cx="23" cy="238"/>
              </a:xfrm>
              <a:custGeom>
                <a:avLst/>
                <a:gdLst>
                  <a:gd name="T0" fmla="*/ 0 w 49"/>
                  <a:gd name="T1" fmla="*/ 0 h 478"/>
                  <a:gd name="T2" fmla="*/ 49 w 49"/>
                  <a:gd name="T3" fmla="*/ 478 h 478"/>
                </a:gdLst>
                <a:ahLst/>
                <a:cxnLst>
                  <a:cxn ang="0">
                    <a:pos x="49" y="4"/>
                  </a:cxn>
                  <a:cxn ang="0">
                    <a:pos x="49" y="3"/>
                  </a:cxn>
                  <a:cxn ang="0">
                    <a:pos x="48" y="2"/>
                  </a:cxn>
                  <a:cxn ang="0">
                    <a:pos x="48" y="1"/>
                  </a:cxn>
                  <a:cxn ang="0">
                    <a:pos x="47" y="1"/>
                  </a:cxn>
                  <a:cxn ang="0">
                    <a:pos x="46" y="0"/>
                  </a:cxn>
                  <a:cxn ang="0">
                    <a:pos x="44" y="0"/>
                  </a:cxn>
                  <a:cxn ang="0">
                    <a:pos x="43" y="1"/>
                  </a:cxn>
                  <a:cxn ang="0">
                    <a:pos x="42" y="1"/>
                  </a:cxn>
                  <a:cxn ang="0">
                    <a:pos x="42" y="2"/>
                  </a:cxn>
                  <a:cxn ang="0">
                    <a:pos x="41" y="3"/>
                  </a:cxn>
                  <a:cxn ang="0">
                    <a:pos x="41" y="470"/>
                  </a:cxn>
                  <a:cxn ang="0">
                    <a:pos x="8" y="470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74"/>
                  </a:cxn>
                  <a:cxn ang="0">
                    <a:pos x="0" y="475"/>
                  </a:cxn>
                  <a:cxn ang="0">
                    <a:pos x="1" y="476"/>
                  </a:cxn>
                  <a:cxn ang="0">
                    <a:pos x="1" y="477"/>
                  </a:cxn>
                  <a:cxn ang="0">
                    <a:pos x="2" y="477"/>
                  </a:cxn>
                  <a:cxn ang="0">
                    <a:pos x="3" y="478"/>
                  </a:cxn>
                  <a:cxn ang="0">
                    <a:pos x="46" y="478"/>
                  </a:cxn>
                  <a:cxn ang="0">
                    <a:pos x="47" y="477"/>
                  </a:cxn>
                  <a:cxn ang="0">
                    <a:pos x="48" y="477"/>
                  </a:cxn>
                  <a:cxn ang="0">
                    <a:pos x="48" y="476"/>
                  </a:cxn>
                  <a:cxn ang="0">
                    <a:pos x="49" y="475"/>
                  </a:cxn>
                  <a:cxn ang="0">
                    <a:pos x="49" y="474"/>
                  </a:cxn>
                  <a:cxn ang="0">
                    <a:pos x="49" y="4"/>
                  </a:cxn>
                </a:cxnLst>
                <a:rect l="T0" t="T1" r="T2" b="T3"/>
                <a:pathLst>
                  <a:path w="49" h="478" extrusionOk="0">
                    <a:moveTo>
                      <a:pt x="49" y="4"/>
                    </a:moveTo>
                    <a:lnTo>
                      <a:pt x="49" y="3"/>
                    </a:lnTo>
                    <a:lnTo>
                      <a:pt x="48" y="2"/>
                    </a:lnTo>
                    <a:lnTo>
                      <a:pt x="48" y="1"/>
                    </a:lnTo>
                    <a:lnTo>
                      <a:pt x="47" y="1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42" y="2"/>
                    </a:lnTo>
                    <a:lnTo>
                      <a:pt x="41" y="3"/>
                    </a:lnTo>
                    <a:lnTo>
                      <a:pt x="41" y="470"/>
                    </a:lnTo>
                    <a:lnTo>
                      <a:pt x="8" y="470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1" y="476"/>
                    </a:lnTo>
                    <a:lnTo>
                      <a:pt x="1" y="477"/>
                    </a:lnTo>
                    <a:lnTo>
                      <a:pt x="2" y="477"/>
                    </a:lnTo>
                    <a:lnTo>
                      <a:pt x="3" y="478"/>
                    </a:lnTo>
                    <a:lnTo>
                      <a:pt x="46" y="478"/>
                    </a:lnTo>
                    <a:lnTo>
                      <a:pt x="47" y="477"/>
                    </a:lnTo>
                    <a:lnTo>
                      <a:pt x="48" y="477"/>
                    </a:lnTo>
                    <a:lnTo>
                      <a:pt x="48" y="476"/>
                    </a:lnTo>
                    <a:lnTo>
                      <a:pt x="49" y="475"/>
                    </a:lnTo>
                    <a:lnTo>
                      <a:pt x="49" y="474"/>
                    </a:lnTo>
                    <a:lnTo>
                      <a:pt x="4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43" name="Shape 1398"/>
              <p:cNvSpPr>
                <a:spLocks/>
              </p:cNvSpPr>
              <p:nvPr/>
            </p:nvSpPr>
            <p:spPr bwMode="auto">
              <a:xfrm>
                <a:off x="4090" y="2312"/>
                <a:ext cx="45" cy="45"/>
              </a:xfrm>
              <a:custGeom>
                <a:avLst/>
                <a:gdLst>
                  <a:gd name="T0" fmla="*/ 0 w 93"/>
                  <a:gd name="T1" fmla="*/ 0 h 91"/>
                  <a:gd name="T2" fmla="*/ 93 w 93"/>
                  <a:gd name="T3" fmla="*/ 91 h 91"/>
                </a:gdLst>
                <a:ahLst/>
                <a:cxnLst>
                  <a:cxn ang="0">
                    <a:pos x="69" y="1"/>
                  </a:cxn>
                  <a:cxn ang="0">
                    <a:pos x="68" y="1"/>
                  </a:cxn>
                  <a:cxn ang="0">
                    <a:pos x="67" y="2"/>
                  </a:cxn>
                  <a:cxn ang="0">
                    <a:pos x="66" y="2"/>
                  </a:cxn>
                  <a:cxn ang="0">
                    <a:pos x="66" y="3"/>
                  </a:cxn>
                  <a:cxn ang="0">
                    <a:pos x="65" y="4"/>
                  </a:cxn>
                  <a:cxn ang="0">
                    <a:pos x="65" y="6"/>
                  </a:cxn>
                  <a:cxn ang="0">
                    <a:pos x="66" y="7"/>
                  </a:cxn>
                  <a:cxn ang="0">
                    <a:pos x="66" y="8"/>
                  </a:cxn>
                  <a:cxn ang="0">
                    <a:pos x="67" y="8"/>
                  </a:cxn>
                  <a:cxn ang="0">
                    <a:pos x="68" y="9"/>
                  </a:cxn>
                  <a:cxn ang="0">
                    <a:pos x="85" y="9"/>
                  </a:cxn>
                  <a:cxn ang="0">
                    <a:pos x="85" y="82"/>
                  </a:cxn>
                  <a:cxn ang="0">
                    <a:pos x="8" y="82"/>
                  </a:cxn>
                  <a:cxn ang="0">
                    <a:pos x="8" y="8"/>
                  </a:cxn>
                  <a:cxn ang="0">
                    <a:pos x="25" y="8"/>
                  </a:cxn>
                  <a:cxn ang="0">
                    <a:pos x="26" y="7"/>
                  </a:cxn>
                  <a:cxn ang="0">
                    <a:pos x="27" y="7"/>
                  </a:cxn>
                  <a:cxn ang="0">
                    <a:pos x="27" y="6"/>
                  </a:cxn>
                  <a:cxn ang="0">
                    <a:pos x="28" y="5"/>
                  </a:cxn>
                  <a:cxn ang="0">
                    <a:pos x="28" y="3"/>
                  </a:cxn>
                  <a:cxn ang="0">
                    <a:pos x="27" y="2"/>
                  </a:cxn>
                  <a:cxn ang="0">
                    <a:pos x="27" y="1"/>
                  </a:cxn>
                  <a:cxn ang="0">
                    <a:pos x="26" y="1"/>
                  </a:cxn>
                  <a:cxn ang="0">
                    <a:pos x="25" y="0"/>
                  </a:cxn>
                  <a:cxn ang="0">
                    <a:pos x="24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88"/>
                  </a:cxn>
                  <a:cxn ang="0">
                    <a:pos x="1" y="89"/>
                  </a:cxn>
                  <a:cxn ang="0">
                    <a:pos x="1" y="90"/>
                  </a:cxn>
                  <a:cxn ang="0">
                    <a:pos x="2" y="90"/>
                  </a:cxn>
                  <a:cxn ang="0">
                    <a:pos x="3" y="91"/>
                  </a:cxn>
                  <a:cxn ang="0">
                    <a:pos x="90" y="91"/>
                  </a:cxn>
                  <a:cxn ang="0">
                    <a:pos x="91" y="90"/>
                  </a:cxn>
                  <a:cxn ang="0">
                    <a:pos x="92" y="90"/>
                  </a:cxn>
                  <a:cxn ang="0">
                    <a:pos x="92" y="89"/>
                  </a:cxn>
                  <a:cxn ang="0">
                    <a:pos x="93" y="88"/>
                  </a:cxn>
                  <a:cxn ang="0">
                    <a:pos x="93" y="4"/>
                  </a:cxn>
                  <a:cxn ang="0">
                    <a:pos x="92" y="3"/>
                  </a:cxn>
                  <a:cxn ang="0">
                    <a:pos x="92" y="2"/>
                  </a:cxn>
                  <a:cxn ang="0">
                    <a:pos x="91" y="2"/>
                  </a:cxn>
                  <a:cxn ang="0">
                    <a:pos x="90" y="1"/>
                  </a:cxn>
                  <a:cxn ang="0">
                    <a:pos x="89" y="1"/>
                  </a:cxn>
                  <a:cxn ang="0">
                    <a:pos x="69" y="1"/>
                  </a:cxn>
                </a:cxnLst>
                <a:rect l="T0" t="T1" r="T2" b="T3"/>
                <a:pathLst>
                  <a:path w="93" h="91" extrusionOk="0">
                    <a:moveTo>
                      <a:pt x="69" y="1"/>
                    </a:moveTo>
                    <a:lnTo>
                      <a:pt x="68" y="1"/>
                    </a:lnTo>
                    <a:lnTo>
                      <a:pt x="67" y="2"/>
                    </a:lnTo>
                    <a:lnTo>
                      <a:pt x="66" y="2"/>
                    </a:lnTo>
                    <a:lnTo>
                      <a:pt x="66" y="3"/>
                    </a:lnTo>
                    <a:lnTo>
                      <a:pt x="65" y="4"/>
                    </a:lnTo>
                    <a:lnTo>
                      <a:pt x="65" y="6"/>
                    </a:lnTo>
                    <a:lnTo>
                      <a:pt x="66" y="7"/>
                    </a:lnTo>
                    <a:lnTo>
                      <a:pt x="66" y="8"/>
                    </a:lnTo>
                    <a:lnTo>
                      <a:pt x="67" y="8"/>
                    </a:lnTo>
                    <a:lnTo>
                      <a:pt x="68" y="9"/>
                    </a:lnTo>
                    <a:lnTo>
                      <a:pt x="85" y="9"/>
                    </a:lnTo>
                    <a:lnTo>
                      <a:pt x="85" y="82"/>
                    </a:lnTo>
                    <a:lnTo>
                      <a:pt x="8" y="82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8" y="5"/>
                    </a:lnTo>
                    <a:lnTo>
                      <a:pt x="28" y="3"/>
                    </a:lnTo>
                    <a:lnTo>
                      <a:pt x="27" y="2"/>
                    </a:lnTo>
                    <a:lnTo>
                      <a:pt x="27" y="1"/>
                    </a:lnTo>
                    <a:lnTo>
                      <a:pt x="26" y="1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88"/>
                    </a:lnTo>
                    <a:lnTo>
                      <a:pt x="1" y="89"/>
                    </a:lnTo>
                    <a:lnTo>
                      <a:pt x="1" y="90"/>
                    </a:lnTo>
                    <a:lnTo>
                      <a:pt x="2" y="90"/>
                    </a:lnTo>
                    <a:lnTo>
                      <a:pt x="3" y="91"/>
                    </a:lnTo>
                    <a:lnTo>
                      <a:pt x="90" y="91"/>
                    </a:lnTo>
                    <a:lnTo>
                      <a:pt x="91" y="90"/>
                    </a:lnTo>
                    <a:lnTo>
                      <a:pt x="92" y="90"/>
                    </a:lnTo>
                    <a:lnTo>
                      <a:pt x="92" y="89"/>
                    </a:lnTo>
                    <a:lnTo>
                      <a:pt x="93" y="88"/>
                    </a:lnTo>
                    <a:lnTo>
                      <a:pt x="93" y="4"/>
                    </a:lnTo>
                    <a:lnTo>
                      <a:pt x="92" y="3"/>
                    </a:lnTo>
                    <a:lnTo>
                      <a:pt x="92" y="2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9" y="1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44" name="Shape 1399"/>
              <p:cNvSpPr>
                <a:spLocks/>
              </p:cNvSpPr>
              <p:nvPr/>
            </p:nvSpPr>
            <p:spPr bwMode="auto">
              <a:xfrm>
                <a:off x="4090" y="2337"/>
                <a:ext cx="45" cy="3"/>
              </a:xfrm>
              <a:custGeom>
                <a:avLst/>
                <a:gdLst>
                  <a:gd name="T0" fmla="*/ 0 w 91"/>
                  <a:gd name="T1" fmla="*/ 0 h 8"/>
                  <a:gd name="T2" fmla="*/ 91 w 91"/>
                  <a:gd name="T3" fmla="*/ 8 h 8"/>
                </a:gdLst>
                <a:ahLst/>
                <a:cxnLst>
                  <a:cxn ang="0">
                    <a:pos x="87" y="8"/>
                  </a:cxn>
                  <a:cxn ang="0">
                    <a:pos x="88" y="8"/>
                  </a:cxn>
                  <a:cxn ang="0">
                    <a:pos x="89" y="7"/>
                  </a:cxn>
                  <a:cxn ang="0">
                    <a:pos x="90" y="7"/>
                  </a:cxn>
                  <a:cxn ang="0">
                    <a:pos x="90" y="6"/>
                  </a:cxn>
                  <a:cxn ang="0">
                    <a:pos x="91" y="5"/>
                  </a:cxn>
                  <a:cxn ang="0">
                    <a:pos x="91" y="3"/>
                  </a:cxn>
                  <a:cxn ang="0">
                    <a:pos x="90" y="2"/>
                  </a:cxn>
                  <a:cxn ang="0">
                    <a:pos x="90" y="1"/>
                  </a:cxn>
                  <a:cxn ang="0">
                    <a:pos x="89" y="1"/>
                  </a:cxn>
                  <a:cxn ang="0">
                    <a:pos x="88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87" y="8"/>
                  </a:cxn>
                </a:cxnLst>
                <a:rect l="T0" t="T1" r="T2" b="T3"/>
                <a:pathLst>
                  <a:path w="91" h="8" extrusionOk="0">
                    <a:moveTo>
                      <a:pt x="87" y="8"/>
                    </a:moveTo>
                    <a:lnTo>
                      <a:pt x="88" y="8"/>
                    </a:lnTo>
                    <a:lnTo>
                      <a:pt x="89" y="7"/>
                    </a:lnTo>
                    <a:lnTo>
                      <a:pt x="90" y="7"/>
                    </a:lnTo>
                    <a:lnTo>
                      <a:pt x="90" y="6"/>
                    </a:lnTo>
                    <a:lnTo>
                      <a:pt x="91" y="5"/>
                    </a:lnTo>
                    <a:lnTo>
                      <a:pt x="91" y="3"/>
                    </a:lnTo>
                    <a:lnTo>
                      <a:pt x="90" y="2"/>
                    </a:lnTo>
                    <a:lnTo>
                      <a:pt x="90" y="1"/>
                    </a:lnTo>
                    <a:lnTo>
                      <a:pt x="89" y="1"/>
                    </a:lnTo>
                    <a:lnTo>
                      <a:pt x="88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87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45" name="Shape 1400"/>
              <p:cNvSpPr>
                <a:spLocks/>
              </p:cNvSpPr>
              <p:nvPr/>
            </p:nvSpPr>
            <p:spPr bwMode="auto">
              <a:xfrm>
                <a:off x="3841" y="1714"/>
                <a:ext cx="182" cy="126"/>
              </a:xfrm>
              <a:custGeom>
                <a:avLst/>
                <a:gdLst>
                  <a:gd name="T0" fmla="*/ 0 w 363"/>
                  <a:gd name="T1" fmla="*/ 0 h 254"/>
                  <a:gd name="T2" fmla="*/ 363 w 363"/>
                  <a:gd name="T3" fmla="*/ 254 h 254"/>
                </a:gdLst>
                <a:ahLst/>
                <a:cxnLst>
                  <a:cxn ang="0">
                    <a:pos x="362" y="6"/>
                  </a:cxn>
                  <a:cxn ang="0">
                    <a:pos x="363" y="5"/>
                  </a:cxn>
                  <a:cxn ang="0">
                    <a:pos x="363" y="3"/>
                  </a:cxn>
                  <a:cxn ang="0">
                    <a:pos x="362" y="2"/>
                  </a:cxn>
                  <a:cxn ang="0">
                    <a:pos x="362" y="1"/>
                  </a:cxn>
                  <a:cxn ang="0">
                    <a:pos x="361" y="1"/>
                  </a:cxn>
                  <a:cxn ang="0">
                    <a:pos x="360" y="0"/>
                  </a:cxn>
                  <a:cxn ang="0">
                    <a:pos x="358" y="0"/>
                  </a:cxn>
                  <a:cxn ang="0">
                    <a:pos x="356" y="1"/>
                  </a:cxn>
                  <a:cxn ang="0">
                    <a:pos x="355" y="1"/>
                  </a:cxn>
                  <a:cxn ang="0">
                    <a:pos x="355" y="2"/>
                  </a:cxn>
                  <a:cxn ang="0">
                    <a:pos x="217" y="246"/>
                  </a:cxn>
                  <a:cxn ang="0">
                    <a:pos x="147" y="246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42" y="252"/>
                  </a:cxn>
                  <a:cxn ang="0">
                    <a:pos x="142" y="253"/>
                  </a:cxn>
                  <a:cxn ang="0">
                    <a:pos x="143" y="253"/>
                  </a:cxn>
                  <a:cxn ang="0">
                    <a:pos x="144" y="254"/>
                  </a:cxn>
                  <a:cxn ang="0">
                    <a:pos x="220" y="254"/>
                  </a:cxn>
                  <a:cxn ang="0">
                    <a:pos x="221" y="253"/>
                  </a:cxn>
                  <a:cxn ang="0">
                    <a:pos x="222" y="253"/>
                  </a:cxn>
                  <a:cxn ang="0">
                    <a:pos x="222" y="252"/>
                  </a:cxn>
                  <a:cxn ang="0">
                    <a:pos x="362" y="6"/>
                  </a:cxn>
                </a:cxnLst>
                <a:rect l="T0" t="T1" r="T2" b="T3"/>
                <a:pathLst>
                  <a:path w="363" h="254" extrusionOk="0">
                    <a:moveTo>
                      <a:pt x="362" y="6"/>
                    </a:moveTo>
                    <a:lnTo>
                      <a:pt x="363" y="5"/>
                    </a:lnTo>
                    <a:lnTo>
                      <a:pt x="363" y="3"/>
                    </a:lnTo>
                    <a:lnTo>
                      <a:pt x="362" y="2"/>
                    </a:lnTo>
                    <a:lnTo>
                      <a:pt x="362" y="1"/>
                    </a:lnTo>
                    <a:lnTo>
                      <a:pt x="361" y="1"/>
                    </a:lnTo>
                    <a:lnTo>
                      <a:pt x="360" y="0"/>
                    </a:lnTo>
                    <a:lnTo>
                      <a:pt x="358" y="0"/>
                    </a:lnTo>
                    <a:lnTo>
                      <a:pt x="356" y="1"/>
                    </a:lnTo>
                    <a:lnTo>
                      <a:pt x="355" y="1"/>
                    </a:lnTo>
                    <a:lnTo>
                      <a:pt x="355" y="2"/>
                    </a:lnTo>
                    <a:lnTo>
                      <a:pt x="217" y="246"/>
                    </a:lnTo>
                    <a:lnTo>
                      <a:pt x="147" y="246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42" y="252"/>
                    </a:lnTo>
                    <a:lnTo>
                      <a:pt x="142" y="253"/>
                    </a:lnTo>
                    <a:lnTo>
                      <a:pt x="143" y="253"/>
                    </a:lnTo>
                    <a:lnTo>
                      <a:pt x="144" y="254"/>
                    </a:lnTo>
                    <a:lnTo>
                      <a:pt x="220" y="254"/>
                    </a:lnTo>
                    <a:lnTo>
                      <a:pt x="221" y="253"/>
                    </a:lnTo>
                    <a:lnTo>
                      <a:pt x="222" y="253"/>
                    </a:lnTo>
                    <a:lnTo>
                      <a:pt x="222" y="252"/>
                    </a:lnTo>
                    <a:lnTo>
                      <a:pt x="36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37746" name="Shape 1401"/>
              <p:cNvSpPr>
                <a:spLocks noChangeArrowheads="1"/>
              </p:cNvSpPr>
              <p:nvPr/>
            </p:nvSpPr>
            <p:spPr bwMode="auto">
              <a:xfrm>
                <a:off x="4025" y="2537"/>
                <a:ext cx="0" cy="8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47" name="Shape 1402"/>
              <p:cNvSpPr>
                <a:spLocks noChangeArrowheads="1"/>
              </p:cNvSpPr>
              <p:nvPr/>
            </p:nvSpPr>
            <p:spPr bwMode="auto">
              <a:xfrm>
                <a:off x="4025" y="2537"/>
                <a:ext cx="0" cy="8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48" name="Shape 1403"/>
              <p:cNvSpPr>
                <a:spLocks noChangeArrowheads="1"/>
              </p:cNvSpPr>
              <p:nvPr/>
            </p:nvSpPr>
            <p:spPr bwMode="auto">
              <a:xfrm>
                <a:off x="4025" y="2537"/>
                <a:ext cx="0" cy="8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49" name="Shape 1404"/>
              <p:cNvSpPr>
                <a:spLocks noChangeArrowheads="1"/>
              </p:cNvSpPr>
              <p:nvPr/>
            </p:nvSpPr>
            <p:spPr bwMode="auto">
              <a:xfrm>
                <a:off x="4025" y="2536"/>
                <a:ext cx="0" cy="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0" name="Shape 1405"/>
              <p:cNvSpPr>
                <a:spLocks noChangeArrowheads="1"/>
              </p:cNvSpPr>
              <p:nvPr/>
            </p:nvSpPr>
            <p:spPr bwMode="auto">
              <a:xfrm>
                <a:off x="4027" y="2536"/>
                <a:ext cx="0" cy="8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1" name="Shape 1406"/>
              <p:cNvSpPr>
                <a:spLocks noChangeArrowheads="1"/>
              </p:cNvSpPr>
              <p:nvPr/>
            </p:nvSpPr>
            <p:spPr bwMode="auto">
              <a:xfrm>
                <a:off x="4027" y="2535"/>
                <a:ext cx="0" cy="9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2" name="Shape 1407"/>
              <p:cNvSpPr>
                <a:spLocks noChangeArrowheads="1"/>
              </p:cNvSpPr>
              <p:nvPr/>
            </p:nvSpPr>
            <p:spPr bwMode="auto">
              <a:xfrm>
                <a:off x="4027" y="2535"/>
                <a:ext cx="0" cy="9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3" name="Shape 1408"/>
              <p:cNvSpPr>
                <a:spLocks noChangeArrowheads="1"/>
              </p:cNvSpPr>
              <p:nvPr/>
            </p:nvSpPr>
            <p:spPr bwMode="auto">
              <a:xfrm>
                <a:off x="4029" y="2534"/>
                <a:ext cx="0" cy="9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4" name="Shape 1409"/>
              <p:cNvSpPr>
                <a:spLocks noChangeArrowheads="1"/>
              </p:cNvSpPr>
              <p:nvPr/>
            </p:nvSpPr>
            <p:spPr bwMode="auto">
              <a:xfrm>
                <a:off x="4029" y="2532"/>
                <a:ext cx="0" cy="9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5" name="Shape 1410"/>
              <p:cNvSpPr>
                <a:spLocks noChangeArrowheads="1"/>
              </p:cNvSpPr>
              <p:nvPr/>
            </p:nvSpPr>
            <p:spPr bwMode="auto">
              <a:xfrm>
                <a:off x="4029" y="2531"/>
                <a:ext cx="0" cy="9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6" name="Shape 1411"/>
              <p:cNvSpPr>
                <a:spLocks noChangeArrowheads="1"/>
              </p:cNvSpPr>
              <p:nvPr/>
            </p:nvSpPr>
            <p:spPr bwMode="auto">
              <a:xfrm>
                <a:off x="4029" y="2531"/>
                <a:ext cx="0" cy="9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7" name="Shape 1412"/>
              <p:cNvSpPr>
                <a:spLocks noChangeArrowheads="1"/>
              </p:cNvSpPr>
              <p:nvPr/>
            </p:nvSpPr>
            <p:spPr bwMode="auto">
              <a:xfrm>
                <a:off x="4031" y="2530"/>
                <a:ext cx="0" cy="10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8" name="Shape 1413"/>
              <p:cNvSpPr>
                <a:spLocks noChangeArrowheads="1"/>
              </p:cNvSpPr>
              <p:nvPr/>
            </p:nvSpPr>
            <p:spPr bwMode="auto">
              <a:xfrm>
                <a:off x="4031" y="2530"/>
                <a:ext cx="0" cy="10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59" name="Shape 1414"/>
              <p:cNvSpPr>
                <a:spLocks noChangeArrowheads="1"/>
              </p:cNvSpPr>
              <p:nvPr/>
            </p:nvSpPr>
            <p:spPr bwMode="auto">
              <a:xfrm>
                <a:off x="4031" y="2529"/>
                <a:ext cx="0" cy="10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0" name="Shape 1415"/>
              <p:cNvSpPr>
                <a:spLocks noChangeArrowheads="1"/>
              </p:cNvSpPr>
              <p:nvPr/>
            </p:nvSpPr>
            <p:spPr bwMode="auto">
              <a:xfrm>
                <a:off x="4031" y="2529"/>
                <a:ext cx="0" cy="10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1" name="Shape 1416"/>
              <p:cNvSpPr>
                <a:spLocks noChangeArrowheads="1"/>
              </p:cNvSpPr>
              <p:nvPr/>
            </p:nvSpPr>
            <p:spPr bwMode="auto">
              <a:xfrm>
                <a:off x="4033" y="2529"/>
                <a:ext cx="0" cy="10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2" name="Shape 1417"/>
              <p:cNvSpPr>
                <a:spLocks noChangeArrowheads="1"/>
              </p:cNvSpPr>
              <p:nvPr/>
            </p:nvSpPr>
            <p:spPr bwMode="auto">
              <a:xfrm>
                <a:off x="4033" y="2529"/>
                <a:ext cx="0" cy="10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3" name="Shape 1418"/>
              <p:cNvSpPr>
                <a:spLocks noChangeArrowheads="1"/>
              </p:cNvSpPr>
              <p:nvPr/>
            </p:nvSpPr>
            <p:spPr bwMode="auto">
              <a:xfrm>
                <a:off x="4034" y="2528"/>
                <a:ext cx="0" cy="10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4" name="Shape 1419"/>
              <p:cNvSpPr>
                <a:spLocks noChangeArrowheads="1"/>
              </p:cNvSpPr>
              <p:nvPr/>
            </p:nvSpPr>
            <p:spPr bwMode="auto">
              <a:xfrm>
                <a:off x="4034" y="2528"/>
                <a:ext cx="0" cy="11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5" name="Shape 1420"/>
              <p:cNvSpPr>
                <a:spLocks noChangeArrowheads="1"/>
              </p:cNvSpPr>
              <p:nvPr/>
            </p:nvSpPr>
            <p:spPr bwMode="auto">
              <a:xfrm>
                <a:off x="4034" y="2527"/>
                <a:ext cx="0" cy="11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6" name="Shape 1421"/>
              <p:cNvSpPr>
                <a:spLocks noChangeArrowheads="1"/>
              </p:cNvSpPr>
              <p:nvPr/>
            </p:nvSpPr>
            <p:spPr bwMode="auto">
              <a:xfrm>
                <a:off x="4034" y="2527"/>
                <a:ext cx="0" cy="11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7" name="Shape 1422"/>
              <p:cNvSpPr>
                <a:spLocks noChangeArrowheads="1"/>
              </p:cNvSpPr>
              <p:nvPr/>
            </p:nvSpPr>
            <p:spPr bwMode="auto">
              <a:xfrm>
                <a:off x="4036" y="2526"/>
                <a:ext cx="0" cy="11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8" name="Shape 1423"/>
              <p:cNvSpPr>
                <a:spLocks noChangeArrowheads="1"/>
              </p:cNvSpPr>
              <p:nvPr/>
            </p:nvSpPr>
            <p:spPr bwMode="auto">
              <a:xfrm>
                <a:off x="4036" y="2526"/>
                <a:ext cx="0" cy="11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69" name="Shape 1424"/>
              <p:cNvSpPr>
                <a:spLocks noChangeArrowheads="1"/>
              </p:cNvSpPr>
              <p:nvPr/>
            </p:nvSpPr>
            <p:spPr bwMode="auto">
              <a:xfrm>
                <a:off x="4036" y="2525"/>
                <a:ext cx="0" cy="11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0" name="Shape 1425"/>
              <p:cNvSpPr>
                <a:spLocks noChangeArrowheads="1"/>
              </p:cNvSpPr>
              <p:nvPr/>
            </p:nvSpPr>
            <p:spPr bwMode="auto">
              <a:xfrm>
                <a:off x="4036" y="2525"/>
                <a:ext cx="0" cy="11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1" name="Shape 1426"/>
              <p:cNvSpPr>
                <a:spLocks noChangeArrowheads="1"/>
              </p:cNvSpPr>
              <p:nvPr/>
            </p:nvSpPr>
            <p:spPr bwMode="auto">
              <a:xfrm>
                <a:off x="4038" y="2523"/>
                <a:ext cx="0" cy="12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2" name="Shape 1427"/>
              <p:cNvSpPr>
                <a:spLocks noChangeArrowheads="1"/>
              </p:cNvSpPr>
              <p:nvPr/>
            </p:nvSpPr>
            <p:spPr bwMode="auto">
              <a:xfrm>
                <a:off x="4038" y="2522"/>
                <a:ext cx="0" cy="12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3" name="Shape 1428"/>
              <p:cNvSpPr>
                <a:spLocks noChangeArrowheads="1"/>
              </p:cNvSpPr>
              <p:nvPr/>
            </p:nvSpPr>
            <p:spPr bwMode="auto">
              <a:xfrm>
                <a:off x="4038" y="2522"/>
                <a:ext cx="0" cy="12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4" name="Shape 1429"/>
              <p:cNvSpPr>
                <a:spLocks noChangeArrowheads="1"/>
              </p:cNvSpPr>
              <p:nvPr/>
            </p:nvSpPr>
            <p:spPr bwMode="auto">
              <a:xfrm>
                <a:off x="4040" y="2521"/>
                <a:ext cx="0" cy="12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5" name="Shape 1430"/>
              <p:cNvSpPr>
                <a:spLocks noChangeArrowheads="1"/>
              </p:cNvSpPr>
              <p:nvPr/>
            </p:nvSpPr>
            <p:spPr bwMode="auto">
              <a:xfrm>
                <a:off x="4040" y="2521"/>
                <a:ext cx="0" cy="1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6" name="Shape 1431"/>
              <p:cNvSpPr>
                <a:spLocks noChangeArrowheads="1"/>
              </p:cNvSpPr>
              <p:nvPr/>
            </p:nvSpPr>
            <p:spPr bwMode="auto">
              <a:xfrm>
                <a:off x="4040" y="2520"/>
                <a:ext cx="0" cy="12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7" name="Shape 1432"/>
              <p:cNvSpPr>
                <a:spLocks noChangeArrowheads="1"/>
              </p:cNvSpPr>
              <p:nvPr/>
            </p:nvSpPr>
            <p:spPr bwMode="auto">
              <a:xfrm>
                <a:off x="4040" y="2520"/>
                <a:ext cx="0" cy="12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8" name="Shape 1433"/>
              <p:cNvSpPr>
                <a:spLocks noChangeArrowheads="1"/>
              </p:cNvSpPr>
              <p:nvPr/>
            </p:nvSpPr>
            <p:spPr bwMode="auto">
              <a:xfrm>
                <a:off x="4041" y="2520"/>
                <a:ext cx="0" cy="13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79" name="Shape 1434"/>
              <p:cNvSpPr>
                <a:spLocks noChangeArrowheads="1"/>
              </p:cNvSpPr>
              <p:nvPr/>
            </p:nvSpPr>
            <p:spPr bwMode="auto">
              <a:xfrm>
                <a:off x="4041" y="2519"/>
                <a:ext cx="0" cy="13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0" name="Shape 1435"/>
              <p:cNvSpPr>
                <a:spLocks noChangeArrowheads="1"/>
              </p:cNvSpPr>
              <p:nvPr/>
            </p:nvSpPr>
            <p:spPr bwMode="auto">
              <a:xfrm>
                <a:off x="4043" y="2519"/>
                <a:ext cx="0" cy="13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1" name="Shape 1436"/>
              <p:cNvSpPr>
                <a:spLocks noChangeArrowheads="1"/>
              </p:cNvSpPr>
              <p:nvPr/>
            </p:nvSpPr>
            <p:spPr bwMode="auto">
              <a:xfrm>
                <a:off x="4043" y="2518"/>
                <a:ext cx="0" cy="13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2" name="Shape 1437"/>
              <p:cNvSpPr>
                <a:spLocks noChangeArrowheads="1"/>
              </p:cNvSpPr>
              <p:nvPr/>
            </p:nvSpPr>
            <p:spPr bwMode="auto">
              <a:xfrm>
                <a:off x="4043" y="2518"/>
                <a:ext cx="0" cy="13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3" name="Shape 1438"/>
              <p:cNvSpPr>
                <a:spLocks noChangeArrowheads="1"/>
              </p:cNvSpPr>
              <p:nvPr/>
            </p:nvSpPr>
            <p:spPr bwMode="auto">
              <a:xfrm>
                <a:off x="4043" y="2518"/>
                <a:ext cx="0" cy="13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4" name="Shape 1439"/>
              <p:cNvSpPr>
                <a:spLocks noChangeArrowheads="1"/>
              </p:cNvSpPr>
              <p:nvPr/>
            </p:nvSpPr>
            <p:spPr bwMode="auto">
              <a:xfrm>
                <a:off x="4045" y="2518"/>
                <a:ext cx="0" cy="13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5" name="Shape 1440"/>
              <p:cNvSpPr>
                <a:spLocks noChangeArrowheads="1"/>
              </p:cNvSpPr>
              <p:nvPr/>
            </p:nvSpPr>
            <p:spPr bwMode="auto">
              <a:xfrm>
                <a:off x="4045" y="2518"/>
                <a:ext cx="0" cy="14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6" name="Shape 1441"/>
              <p:cNvSpPr>
                <a:spLocks noChangeArrowheads="1"/>
              </p:cNvSpPr>
              <p:nvPr/>
            </p:nvSpPr>
            <p:spPr bwMode="auto">
              <a:xfrm>
                <a:off x="4045" y="2518"/>
                <a:ext cx="0" cy="14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7" name="Shape 1442"/>
              <p:cNvSpPr>
                <a:spLocks noChangeArrowheads="1"/>
              </p:cNvSpPr>
              <p:nvPr/>
            </p:nvSpPr>
            <p:spPr bwMode="auto">
              <a:xfrm>
                <a:off x="4045" y="2518"/>
                <a:ext cx="0" cy="14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8" name="Shape 1443"/>
              <p:cNvSpPr>
                <a:spLocks noChangeArrowheads="1"/>
              </p:cNvSpPr>
              <p:nvPr/>
            </p:nvSpPr>
            <p:spPr bwMode="auto">
              <a:xfrm>
                <a:off x="4047" y="2518"/>
                <a:ext cx="0" cy="14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89" name="Shape 1444"/>
              <p:cNvSpPr>
                <a:spLocks noChangeArrowheads="1"/>
              </p:cNvSpPr>
              <p:nvPr/>
            </p:nvSpPr>
            <p:spPr bwMode="auto">
              <a:xfrm>
                <a:off x="4047" y="2518"/>
                <a:ext cx="0" cy="14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0" name="Shape 1445"/>
              <p:cNvSpPr>
                <a:spLocks noChangeArrowheads="1"/>
              </p:cNvSpPr>
              <p:nvPr/>
            </p:nvSpPr>
            <p:spPr bwMode="auto">
              <a:xfrm>
                <a:off x="4047" y="2518"/>
                <a:ext cx="0" cy="14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1" name="Shape 1446"/>
              <p:cNvSpPr>
                <a:spLocks noChangeArrowheads="1"/>
              </p:cNvSpPr>
              <p:nvPr/>
            </p:nvSpPr>
            <p:spPr bwMode="auto">
              <a:xfrm>
                <a:off x="4047" y="2518"/>
                <a:ext cx="0" cy="14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2" name="Shape 1447"/>
              <p:cNvSpPr>
                <a:spLocks noChangeArrowheads="1"/>
              </p:cNvSpPr>
              <p:nvPr/>
            </p:nvSpPr>
            <p:spPr bwMode="auto">
              <a:xfrm>
                <a:off x="4049" y="2518"/>
                <a:ext cx="0" cy="14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3" name="Shape 1448"/>
              <p:cNvSpPr>
                <a:spLocks noChangeArrowheads="1"/>
              </p:cNvSpPr>
              <p:nvPr/>
            </p:nvSpPr>
            <p:spPr bwMode="auto">
              <a:xfrm>
                <a:off x="4049" y="2518"/>
                <a:ext cx="0" cy="14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4" name="Shape 1449"/>
              <p:cNvSpPr>
                <a:spLocks noChangeArrowheads="1"/>
              </p:cNvSpPr>
              <p:nvPr/>
            </p:nvSpPr>
            <p:spPr bwMode="auto">
              <a:xfrm>
                <a:off x="4050" y="2518"/>
                <a:ext cx="0" cy="14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5" name="Shape 1450"/>
              <p:cNvSpPr>
                <a:spLocks noChangeArrowheads="1"/>
              </p:cNvSpPr>
              <p:nvPr/>
            </p:nvSpPr>
            <p:spPr bwMode="auto">
              <a:xfrm>
                <a:off x="4050" y="2518"/>
                <a:ext cx="0" cy="14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6" name="Shape 1451"/>
              <p:cNvSpPr>
                <a:spLocks noChangeArrowheads="1"/>
              </p:cNvSpPr>
              <p:nvPr/>
            </p:nvSpPr>
            <p:spPr bwMode="auto">
              <a:xfrm>
                <a:off x="4050" y="2518"/>
                <a:ext cx="0" cy="14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7" name="Shape 1452"/>
              <p:cNvSpPr>
                <a:spLocks noChangeArrowheads="1"/>
              </p:cNvSpPr>
              <p:nvPr/>
            </p:nvSpPr>
            <p:spPr bwMode="auto">
              <a:xfrm>
                <a:off x="4052" y="2518"/>
                <a:ext cx="0" cy="15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8" name="Shape 1453"/>
              <p:cNvSpPr>
                <a:spLocks noChangeArrowheads="1"/>
              </p:cNvSpPr>
              <p:nvPr/>
            </p:nvSpPr>
            <p:spPr bwMode="auto">
              <a:xfrm>
                <a:off x="4052" y="2518"/>
                <a:ext cx="0" cy="15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799" name="Shape 1454"/>
              <p:cNvSpPr>
                <a:spLocks noChangeArrowheads="1"/>
              </p:cNvSpPr>
              <p:nvPr/>
            </p:nvSpPr>
            <p:spPr bwMode="auto">
              <a:xfrm>
                <a:off x="4052" y="2518"/>
                <a:ext cx="0" cy="15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0" name="Shape 1455"/>
              <p:cNvSpPr>
                <a:spLocks noChangeArrowheads="1"/>
              </p:cNvSpPr>
              <p:nvPr/>
            </p:nvSpPr>
            <p:spPr bwMode="auto">
              <a:xfrm>
                <a:off x="4052" y="2518"/>
                <a:ext cx="0" cy="15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1" name="Shape 1456"/>
              <p:cNvSpPr>
                <a:spLocks noChangeArrowheads="1"/>
              </p:cNvSpPr>
              <p:nvPr/>
            </p:nvSpPr>
            <p:spPr bwMode="auto">
              <a:xfrm>
                <a:off x="4054" y="2518"/>
                <a:ext cx="0" cy="15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2" name="Shape 1457"/>
              <p:cNvSpPr>
                <a:spLocks noChangeArrowheads="1"/>
              </p:cNvSpPr>
              <p:nvPr/>
            </p:nvSpPr>
            <p:spPr bwMode="auto">
              <a:xfrm>
                <a:off x="4054" y="2518"/>
                <a:ext cx="0" cy="15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3" name="Shape 1458"/>
              <p:cNvSpPr>
                <a:spLocks noChangeArrowheads="1"/>
              </p:cNvSpPr>
              <p:nvPr/>
            </p:nvSpPr>
            <p:spPr bwMode="auto">
              <a:xfrm>
                <a:off x="4054" y="2518"/>
                <a:ext cx="0" cy="15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4" name="Shape 1459"/>
              <p:cNvSpPr>
                <a:spLocks noChangeArrowheads="1"/>
              </p:cNvSpPr>
              <p:nvPr/>
            </p:nvSpPr>
            <p:spPr bwMode="auto">
              <a:xfrm>
                <a:off x="4054" y="2518"/>
                <a:ext cx="0" cy="15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5" name="Shape 1460"/>
              <p:cNvSpPr>
                <a:spLocks noChangeArrowheads="1"/>
              </p:cNvSpPr>
              <p:nvPr/>
            </p:nvSpPr>
            <p:spPr bwMode="auto">
              <a:xfrm>
                <a:off x="4056" y="2518"/>
                <a:ext cx="0" cy="15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6" name="Shape 1461"/>
              <p:cNvSpPr>
                <a:spLocks noChangeArrowheads="1"/>
              </p:cNvSpPr>
              <p:nvPr/>
            </p:nvSpPr>
            <p:spPr bwMode="auto">
              <a:xfrm>
                <a:off x="4056" y="2518"/>
                <a:ext cx="0" cy="15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7" name="Shape 1462"/>
              <p:cNvSpPr>
                <a:spLocks noChangeArrowheads="1"/>
              </p:cNvSpPr>
              <p:nvPr/>
            </p:nvSpPr>
            <p:spPr bwMode="auto">
              <a:xfrm>
                <a:off x="4056" y="2518"/>
                <a:ext cx="0" cy="15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8" name="Shape 1463"/>
              <p:cNvSpPr>
                <a:spLocks noChangeArrowheads="1"/>
              </p:cNvSpPr>
              <p:nvPr/>
            </p:nvSpPr>
            <p:spPr bwMode="auto">
              <a:xfrm>
                <a:off x="4056" y="2518"/>
                <a:ext cx="0" cy="15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09" name="Shape 1464"/>
              <p:cNvSpPr>
                <a:spLocks noChangeArrowheads="1"/>
              </p:cNvSpPr>
              <p:nvPr/>
            </p:nvSpPr>
            <p:spPr bwMode="auto">
              <a:xfrm>
                <a:off x="4058" y="2518"/>
                <a:ext cx="0" cy="16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0" name="Shape 1465"/>
              <p:cNvSpPr>
                <a:spLocks noChangeArrowheads="1"/>
              </p:cNvSpPr>
              <p:nvPr/>
            </p:nvSpPr>
            <p:spPr bwMode="auto">
              <a:xfrm>
                <a:off x="4058" y="2518"/>
                <a:ext cx="0" cy="163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1" name="Shape 1466"/>
              <p:cNvSpPr>
                <a:spLocks noChangeArrowheads="1"/>
              </p:cNvSpPr>
              <p:nvPr/>
            </p:nvSpPr>
            <p:spPr bwMode="auto">
              <a:xfrm>
                <a:off x="4059" y="2518"/>
                <a:ext cx="0" cy="163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2" name="Shape 1467"/>
              <p:cNvSpPr>
                <a:spLocks noChangeArrowheads="1"/>
              </p:cNvSpPr>
              <p:nvPr/>
            </p:nvSpPr>
            <p:spPr bwMode="auto">
              <a:xfrm>
                <a:off x="4059" y="2518"/>
                <a:ext cx="0" cy="16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3" name="Shape 1468"/>
              <p:cNvSpPr>
                <a:spLocks noChangeArrowheads="1"/>
              </p:cNvSpPr>
              <p:nvPr/>
            </p:nvSpPr>
            <p:spPr bwMode="auto">
              <a:xfrm>
                <a:off x="4059" y="2518"/>
                <a:ext cx="0" cy="16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4" name="Shape 1469"/>
              <p:cNvSpPr>
                <a:spLocks noChangeArrowheads="1"/>
              </p:cNvSpPr>
              <p:nvPr/>
            </p:nvSpPr>
            <p:spPr bwMode="auto">
              <a:xfrm>
                <a:off x="4059" y="2518"/>
                <a:ext cx="0" cy="16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5" name="Shape 1470"/>
              <p:cNvSpPr>
                <a:spLocks noChangeArrowheads="1"/>
              </p:cNvSpPr>
              <p:nvPr/>
            </p:nvSpPr>
            <p:spPr bwMode="auto">
              <a:xfrm>
                <a:off x="4061" y="2518"/>
                <a:ext cx="0" cy="16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6" name="Shape 1471"/>
              <p:cNvSpPr>
                <a:spLocks noChangeArrowheads="1"/>
              </p:cNvSpPr>
              <p:nvPr/>
            </p:nvSpPr>
            <p:spPr bwMode="auto">
              <a:xfrm>
                <a:off x="4061" y="2518"/>
                <a:ext cx="0" cy="16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7" name="Shape 1472"/>
              <p:cNvSpPr>
                <a:spLocks noChangeArrowheads="1"/>
              </p:cNvSpPr>
              <p:nvPr/>
            </p:nvSpPr>
            <p:spPr bwMode="auto">
              <a:xfrm>
                <a:off x="4061" y="2518"/>
                <a:ext cx="0" cy="16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8" name="Shape 1473"/>
              <p:cNvSpPr>
                <a:spLocks noChangeArrowheads="1"/>
              </p:cNvSpPr>
              <p:nvPr/>
            </p:nvSpPr>
            <p:spPr bwMode="auto">
              <a:xfrm>
                <a:off x="4061" y="2518"/>
                <a:ext cx="0" cy="17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19" name="Shape 1474"/>
              <p:cNvSpPr>
                <a:spLocks noChangeArrowheads="1"/>
              </p:cNvSpPr>
              <p:nvPr/>
            </p:nvSpPr>
            <p:spPr bwMode="auto">
              <a:xfrm>
                <a:off x="4063" y="2518"/>
                <a:ext cx="0" cy="17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0" name="Shape 1475"/>
              <p:cNvSpPr>
                <a:spLocks noChangeArrowheads="1"/>
              </p:cNvSpPr>
              <p:nvPr/>
            </p:nvSpPr>
            <p:spPr bwMode="auto">
              <a:xfrm>
                <a:off x="4063" y="2518"/>
                <a:ext cx="0" cy="171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1" name="Shape 1476"/>
              <p:cNvSpPr>
                <a:spLocks noChangeArrowheads="1"/>
              </p:cNvSpPr>
              <p:nvPr/>
            </p:nvSpPr>
            <p:spPr bwMode="auto">
              <a:xfrm>
                <a:off x="4063" y="2518"/>
                <a:ext cx="0" cy="172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2" name="Shape 1477"/>
              <p:cNvSpPr>
                <a:spLocks noChangeArrowheads="1"/>
              </p:cNvSpPr>
              <p:nvPr/>
            </p:nvSpPr>
            <p:spPr bwMode="auto">
              <a:xfrm>
                <a:off x="4065" y="2518"/>
                <a:ext cx="0" cy="17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3" name="Shape 1478"/>
              <p:cNvSpPr>
                <a:spLocks noChangeArrowheads="1"/>
              </p:cNvSpPr>
              <p:nvPr/>
            </p:nvSpPr>
            <p:spPr bwMode="auto">
              <a:xfrm>
                <a:off x="4065" y="2518"/>
                <a:ext cx="0" cy="174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4" name="Shape 1479"/>
              <p:cNvSpPr>
                <a:spLocks noChangeArrowheads="1"/>
              </p:cNvSpPr>
              <p:nvPr/>
            </p:nvSpPr>
            <p:spPr bwMode="auto">
              <a:xfrm>
                <a:off x="4065" y="2518"/>
                <a:ext cx="0" cy="17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5" name="Shape 1480"/>
              <p:cNvSpPr>
                <a:spLocks noChangeArrowheads="1"/>
              </p:cNvSpPr>
              <p:nvPr/>
            </p:nvSpPr>
            <p:spPr bwMode="auto">
              <a:xfrm>
                <a:off x="4065" y="2518"/>
                <a:ext cx="0" cy="176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6" name="Shape 1481"/>
              <p:cNvSpPr>
                <a:spLocks noChangeArrowheads="1"/>
              </p:cNvSpPr>
              <p:nvPr/>
            </p:nvSpPr>
            <p:spPr bwMode="auto">
              <a:xfrm>
                <a:off x="4066" y="2518"/>
                <a:ext cx="0" cy="17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7" name="Shape 1482"/>
              <p:cNvSpPr>
                <a:spLocks noChangeArrowheads="1"/>
              </p:cNvSpPr>
              <p:nvPr/>
            </p:nvSpPr>
            <p:spPr bwMode="auto">
              <a:xfrm>
                <a:off x="4066" y="2518"/>
                <a:ext cx="0" cy="177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8" name="Shape 1483"/>
              <p:cNvSpPr>
                <a:spLocks noChangeArrowheads="1"/>
              </p:cNvSpPr>
              <p:nvPr/>
            </p:nvSpPr>
            <p:spPr bwMode="auto">
              <a:xfrm>
                <a:off x="4068" y="2518"/>
                <a:ext cx="0" cy="178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29" name="Shape 1484"/>
              <p:cNvSpPr>
                <a:spLocks noChangeArrowheads="1"/>
              </p:cNvSpPr>
              <p:nvPr/>
            </p:nvSpPr>
            <p:spPr bwMode="auto">
              <a:xfrm>
                <a:off x="4068" y="2518"/>
                <a:ext cx="0" cy="179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0" name="Shape 1485"/>
              <p:cNvSpPr>
                <a:spLocks noChangeArrowheads="1"/>
              </p:cNvSpPr>
              <p:nvPr/>
            </p:nvSpPr>
            <p:spPr bwMode="auto">
              <a:xfrm>
                <a:off x="4068" y="2518"/>
                <a:ext cx="0" cy="18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1" name="Shape 1486"/>
              <p:cNvSpPr>
                <a:spLocks noChangeArrowheads="1"/>
              </p:cNvSpPr>
              <p:nvPr/>
            </p:nvSpPr>
            <p:spPr bwMode="auto">
              <a:xfrm>
                <a:off x="4068" y="2518"/>
                <a:ext cx="0" cy="180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2" name="Shape 1487"/>
              <p:cNvSpPr>
                <a:spLocks noChangeArrowheads="1"/>
              </p:cNvSpPr>
              <p:nvPr/>
            </p:nvSpPr>
            <p:spPr bwMode="auto">
              <a:xfrm>
                <a:off x="4070" y="2518"/>
                <a:ext cx="0" cy="181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3" name="Shape 1488"/>
              <p:cNvSpPr>
                <a:spLocks noChangeArrowheads="1"/>
              </p:cNvSpPr>
              <p:nvPr/>
            </p:nvSpPr>
            <p:spPr bwMode="auto">
              <a:xfrm>
                <a:off x="4070" y="2518"/>
                <a:ext cx="0" cy="18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4" name="Shape 1489"/>
              <p:cNvSpPr>
                <a:spLocks noChangeArrowheads="1"/>
              </p:cNvSpPr>
              <p:nvPr/>
            </p:nvSpPr>
            <p:spPr bwMode="auto">
              <a:xfrm>
                <a:off x="4070" y="2518"/>
                <a:ext cx="0" cy="183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5" name="Shape 1490"/>
              <p:cNvSpPr>
                <a:spLocks noChangeArrowheads="1"/>
              </p:cNvSpPr>
              <p:nvPr/>
            </p:nvSpPr>
            <p:spPr bwMode="auto">
              <a:xfrm>
                <a:off x="4070" y="2518"/>
                <a:ext cx="0" cy="18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6" name="Shape 1491"/>
              <p:cNvSpPr>
                <a:spLocks noChangeArrowheads="1"/>
              </p:cNvSpPr>
              <p:nvPr/>
            </p:nvSpPr>
            <p:spPr bwMode="auto">
              <a:xfrm>
                <a:off x="4072" y="2518"/>
                <a:ext cx="0" cy="18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7" name="Shape 1492"/>
              <p:cNvSpPr>
                <a:spLocks noChangeArrowheads="1"/>
              </p:cNvSpPr>
              <p:nvPr/>
            </p:nvSpPr>
            <p:spPr bwMode="auto">
              <a:xfrm>
                <a:off x="4072" y="2518"/>
                <a:ext cx="0" cy="18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8" name="Shape 1493"/>
              <p:cNvSpPr>
                <a:spLocks noChangeArrowheads="1"/>
              </p:cNvSpPr>
              <p:nvPr/>
            </p:nvSpPr>
            <p:spPr bwMode="auto">
              <a:xfrm>
                <a:off x="4072" y="2518"/>
                <a:ext cx="0" cy="18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39" name="Shape 1494"/>
              <p:cNvSpPr>
                <a:spLocks noChangeArrowheads="1"/>
              </p:cNvSpPr>
              <p:nvPr/>
            </p:nvSpPr>
            <p:spPr bwMode="auto">
              <a:xfrm>
                <a:off x="4072" y="2518"/>
                <a:ext cx="0" cy="18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0" name="Shape 1495"/>
              <p:cNvSpPr>
                <a:spLocks noChangeArrowheads="1"/>
              </p:cNvSpPr>
              <p:nvPr/>
            </p:nvSpPr>
            <p:spPr bwMode="auto">
              <a:xfrm>
                <a:off x="4074" y="2518"/>
                <a:ext cx="0" cy="18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1" name="Shape 1496"/>
              <p:cNvSpPr>
                <a:spLocks noChangeArrowheads="1"/>
              </p:cNvSpPr>
              <p:nvPr/>
            </p:nvSpPr>
            <p:spPr bwMode="auto">
              <a:xfrm>
                <a:off x="4074" y="2518"/>
                <a:ext cx="0" cy="19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2" name="Shape 1497"/>
              <p:cNvSpPr>
                <a:spLocks noChangeArrowheads="1"/>
              </p:cNvSpPr>
              <p:nvPr/>
            </p:nvSpPr>
            <p:spPr bwMode="auto">
              <a:xfrm>
                <a:off x="4075" y="2518"/>
                <a:ext cx="0" cy="19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3" name="Shape 1498"/>
              <p:cNvSpPr>
                <a:spLocks noChangeArrowheads="1"/>
              </p:cNvSpPr>
              <p:nvPr/>
            </p:nvSpPr>
            <p:spPr bwMode="auto">
              <a:xfrm>
                <a:off x="4075" y="2518"/>
                <a:ext cx="0" cy="19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4" name="Shape 1499"/>
              <p:cNvSpPr>
                <a:spLocks noChangeArrowheads="1"/>
              </p:cNvSpPr>
              <p:nvPr/>
            </p:nvSpPr>
            <p:spPr bwMode="auto">
              <a:xfrm>
                <a:off x="4075" y="2518"/>
                <a:ext cx="0" cy="19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5" name="Shape 1500"/>
              <p:cNvSpPr>
                <a:spLocks noChangeArrowheads="1"/>
              </p:cNvSpPr>
              <p:nvPr/>
            </p:nvSpPr>
            <p:spPr bwMode="auto">
              <a:xfrm>
                <a:off x="4077" y="2518"/>
                <a:ext cx="0" cy="19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6" name="Shape 1501"/>
              <p:cNvSpPr>
                <a:spLocks noChangeArrowheads="1"/>
              </p:cNvSpPr>
              <p:nvPr/>
            </p:nvSpPr>
            <p:spPr bwMode="auto">
              <a:xfrm>
                <a:off x="4077" y="2518"/>
                <a:ext cx="0" cy="19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7" name="Shape 1502"/>
              <p:cNvSpPr>
                <a:spLocks noChangeArrowheads="1"/>
              </p:cNvSpPr>
              <p:nvPr/>
            </p:nvSpPr>
            <p:spPr bwMode="auto">
              <a:xfrm>
                <a:off x="4077" y="2518"/>
                <a:ext cx="0" cy="19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8" name="Shape 1503"/>
              <p:cNvSpPr>
                <a:spLocks noChangeArrowheads="1"/>
              </p:cNvSpPr>
              <p:nvPr/>
            </p:nvSpPr>
            <p:spPr bwMode="auto">
              <a:xfrm>
                <a:off x="4077" y="2518"/>
                <a:ext cx="0" cy="19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49" name="Shape 1504"/>
              <p:cNvSpPr>
                <a:spLocks noChangeArrowheads="1"/>
              </p:cNvSpPr>
              <p:nvPr/>
            </p:nvSpPr>
            <p:spPr bwMode="auto">
              <a:xfrm>
                <a:off x="4079" y="2518"/>
                <a:ext cx="0" cy="19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0" name="Shape 1505"/>
              <p:cNvSpPr>
                <a:spLocks noChangeArrowheads="1"/>
              </p:cNvSpPr>
              <p:nvPr/>
            </p:nvSpPr>
            <p:spPr bwMode="auto">
              <a:xfrm>
                <a:off x="4079" y="2518"/>
                <a:ext cx="0" cy="19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1" name="Shape 1506"/>
              <p:cNvSpPr>
                <a:spLocks noChangeArrowheads="1"/>
              </p:cNvSpPr>
              <p:nvPr/>
            </p:nvSpPr>
            <p:spPr bwMode="auto">
              <a:xfrm>
                <a:off x="4079" y="2518"/>
                <a:ext cx="0" cy="200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2" name="Shape 1507"/>
              <p:cNvSpPr>
                <a:spLocks noChangeArrowheads="1"/>
              </p:cNvSpPr>
              <p:nvPr/>
            </p:nvSpPr>
            <p:spPr bwMode="auto">
              <a:xfrm>
                <a:off x="4079" y="2518"/>
                <a:ext cx="0" cy="201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3" name="Shape 1508"/>
              <p:cNvSpPr>
                <a:spLocks noChangeArrowheads="1"/>
              </p:cNvSpPr>
              <p:nvPr/>
            </p:nvSpPr>
            <p:spPr bwMode="auto">
              <a:xfrm>
                <a:off x="4081" y="2518"/>
                <a:ext cx="0" cy="202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4" name="Shape 1509"/>
              <p:cNvSpPr>
                <a:spLocks noChangeArrowheads="1"/>
              </p:cNvSpPr>
              <p:nvPr/>
            </p:nvSpPr>
            <p:spPr bwMode="auto">
              <a:xfrm>
                <a:off x="4081" y="2518"/>
                <a:ext cx="0" cy="203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5" name="Shape 1510"/>
              <p:cNvSpPr>
                <a:spLocks noChangeArrowheads="1"/>
              </p:cNvSpPr>
              <p:nvPr/>
            </p:nvSpPr>
            <p:spPr bwMode="auto">
              <a:xfrm>
                <a:off x="4081" y="2518"/>
                <a:ext cx="0" cy="203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6" name="Shape 1511"/>
              <p:cNvSpPr>
                <a:spLocks noChangeArrowheads="1"/>
              </p:cNvSpPr>
              <p:nvPr/>
            </p:nvSpPr>
            <p:spPr bwMode="auto">
              <a:xfrm>
                <a:off x="4081" y="2518"/>
                <a:ext cx="0" cy="204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7" name="Shape 1512"/>
              <p:cNvSpPr>
                <a:spLocks noChangeArrowheads="1"/>
              </p:cNvSpPr>
              <p:nvPr/>
            </p:nvSpPr>
            <p:spPr bwMode="auto">
              <a:xfrm>
                <a:off x="4083" y="2518"/>
                <a:ext cx="0" cy="20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8" name="Shape 1513"/>
              <p:cNvSpPr>
                <a:spLocks noChangeArrowheads="1"/>
              </p:cNvSpPr>
              <p:nvPr/>
            </p:nvSpPr>
            <p:spPr bwMode="auto">
              <a:xfrm>
                <a:off x="4083" y="2518"/>
                <a:ext cx="0" cy="206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59" name="Shape 1514"/>
              <p:cNvSpPr>
                <a:spLocks noChangeArrowheads="1"/>
              </p:cNvSpPr>
              <p:nvPr/>
            </p:nvSpPr>
            <p:spPr bwMode="auto">
              <a:xfrm>
                <a:off x="4084" y="2518"/>
                <a:ext cx="0" cy="207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0" name="Shape 1515"/>
              <p:cNvSpPr>
                <a:spLocks noChangeArrowheads="1"/>
              </p:cNvSpPr>
              <p:nvPr/>
            </p:nvSpPr>
            <p:spPr bwMode="auto">
              <a:xfrm>
                <a:off x="4084" y="2518"/>
                <a:ext cx="0" cy="208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1" name="Shape 1516"/>
              <p:cNvSpPr>
                <a:spLocks noChangeArrowheads="1"/>
              </p:cNvSpPr>
              <p:nvPr/>
            </p:nvSpPr>
            <p:spPr bwMode="auto">
              <a:xfrm>
                <a:off x="4084" y="2518"/>
                <a:ext cx="0" cy="209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2" name="Shape 1517"/>
              <p:cNvSpPr>
                <a:spLocks noChangeArrowheads="1"/>
              </p:cNvSpPr>
              <p:nvPr/>
            </p:nvSpPr>
            <p:spPr bwMode="auto">
              <a:xfrm>
                <a:off x="4084" y="2518"/>
                <a:ext cx="0" cy="21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3" name="Shape 1518"/>
              <p:cNvSpPr>
                <a:spLocks noChangeArrowheads="1"/>
              </p:cNvSpPr>
              <p:nvPr/>
            </p:nvSpPr>
            <p:spPr bwMode="auto">
              <a:xfrm>
                <a:off x="4086" y="2518"/>
                <a:ext cx="0" cy="21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4" name="Shape 1519"/>
              <p:cNvSpPr>
                <a:spLocks noChangeArrowheads="1"/>
              </p:cNvSpPr>
              <p:nvPr/>
            </p:nvSpPr>
            <p:spPr bwMode="auto">
              <a:xfrm>
                <a:off x="4086" y="2518"/>
                <a:ext cx="0" cy="212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5" name="Shape 1520"/>
              <p:cNvSpPr>
                <a:spLocks noChangeArrowheads="1"/>
              </p:cNvSpPr>
              <p:nvPr/>
            </p:nvSpPr>
            <p:spPr bwMode="auto">
              <a:xfrm>
                <a:off x="4086" y="2518"/>
                <a:ext cx="0" cy="21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6" name="Shape 1521"/>
              <p:cNvSpPr>
                <a:spLocks noChangeArrowheads="1"/>
              </p:cNvSpPr>
              <p:nvPr/>
            </p:nvSpPr>
            <p:spPr bwMode="auto">
              <a:xfrm>
                <a:off x="4086" y="2518"/>
                <a:ext cx="0" cy="21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7" name="Shape 1522"/>
              <p:cNvSpPr>
                <a:spLocks noChangeArrowheads="1"/>
              </p:cNvSpPr>
              <p:nvPr/>
            </p:nvSpPr>
            <p:spPr bwMode="auto">
              <a:xfrm>
                <a:off x="4088" y="2518"/>
                <a:ext cx="0" cy="21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8" name="Shape 1523"/>
              <p:cNvSpPr>
                <a:spLocks noChangeArrowheads="1"/>
              </p:cNvSpPr>
              <p:nvPr/>
            </p:nvSpPr>
            <p:spPr bwMode="auto">
              <a:xfrm>
                <a:off x="4088" y="2518"/>
                <a:ext cx="0" cy="21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69" name="Shape 1524"/>
              <p:cNvSpPr>
                <a:spLocks noChangeArrowheads="1"/>
              </p:cNvSpPr>
              <p:nvPr/>
            </p:nvSpPr>
            <p:spPr bwMode="auto">
              <a:xfrm>
                <a:off x="4088" y="2518"/>
                <a:ext cx="0" cy="21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70" name="Shape 1525"/>
              <p:cNvSpPr>
                <a:spLocks noChangeArrowheads="1"/>
              </p:cNvSpPr>
              <p:nvPr/>
            </p:nvSpPr>
            <p:spPr bwMode="auto">
              <a:xfrm>
                <a:off x="4090" y="2518"/>
                <a:ext cx="0" cy="217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71" name="Shape 1526"/>
              <p:cNvSpPr>
                <a:spLocks noChangeArrowheads="1"/>
              </p:cNvSpPr>
              <p:nvPr/>
            </p:nvSpPr>
            <p:spPr bwMode="auto">
              <a:xfrm>
                <a:off x="4090" y="2518"/>
                <a:ext cx="0" cy="21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72" name="Shape 1527"/>
              <p:cNvSpPr>
                <a:spLocks noChangeArrowheads="1"/>
              </p:cNvSpPr>
              <p:nvPr/>
            </p:nvSpPr>
            <p:spPr bwMode="auto">
              <a:xfrm>
                <a:off x="4090" y="2518"/>
                <a:ext cx="0" cy="21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73" name="Shape 1528"/>
              <p:cNvSpPr>
                <a:spLocks noChangeArrowheads="1"/>
              </p:cNvSpPr>
              <p:nvPr/>
            </p:nvSpPr>
            <p:spPr bwMode="auto">
              <a:xfrm>
                <a:off x="4090" y="2518"/>
                <a:ext cx="0" cy="22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74" name="Shape 1529"/>
              <p:cNvSpPr>
                <a:spLocks noChangeArrowheads="1"/>
              </p:cNvSpPr>
              <p:nvPr/>
            </p:nvSpPr>
            <p:spPr bwMode="auto">
              <a:xfrm>
                <a:off x="4091" y="2518"/>
                <a:ext cx="0" cy="22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grpSp>
          <p:nvGrpSpPr>
            <p:cNvPr id="37875" name="Shape 1530"/>
            <p:cNvGrpSpPr>
              <a:grpSpLocks/>
            </p:cNvGrpSpPr>
            <p:nvPr/>
          </p:nvGrpSpPr>
          <p:grpSpPr bwMode="auto">
            <a:xfrm>
              <a:off x="4833" y="2986"/>
              <a:ext cx="455" cy="338"/>
              <a:chOff x="3531" y="2376"/>
              <a:chExt cx="673" cy="468"/>
            </a:xfrm>
          </p:grpSpPr>
          <p:sp>
            <p:nvSpPr>
              <p:cNvPr id="37876" name="Shape 1531"/>
              <p:cNvSpPr>
                <a:spLocks noChangeArrowheads="1"/>
              </p:cNvSpPr>
              <p:nvPr/>
            </p:nvSpPr>
            <p:spPr bwMode="auto">
              <a:xfrm>
                <a:off x="4091" y="2518"/>
                <a:ext cx="0" cy="22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77" name="Shape 1532"/>
              <p:cNvSpPr>
                <a:spLocks noChangeArrowheads="1"/>
              </p:cNvSpPr>
              <p:nvPr/>
            </p:nvSpPr>
            <p:spPr bwMode="auto">
              <a:xfrm>
                <a:off x="4093" y="2518"/>
                <a:ext cx="0" cy="22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78" name="Shape 1533"/>
              <p:cNvSpPr>
                <a:spLocks noChangeArrowheads="1"/>
              </p:cNvSpPr>
              <p:nvPr/>
            </p:nvSpPr>
            <p:spPr bwMode="auto">
              <a:xfrm>
                <a:off x="4093" y="2518"/>
                <a:ext cx="0" cy="22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79" name="Shape 1534"/>
              <p:cNvSpPr>
                <a:spLocks noChangeArrowheads="1"/>
              </p:cNvSpPr>
              <p:nvPr/>
            </p:nvSpPr>
            <p:spPr bwMode="auto">
              <a:xfrm>
                <a:off x="4093" y="2518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80" name="Shape 1535"/>
              <p:cNvSpPr>
                <a:spLocks noChangeArrowheads="1"/>
              </p:cNvSpPr>
              <p:nvPr/>
            </p:nvSpPr>
            <p:spPr bwMode="auto">
              <a:xfrm>
                <a:off x="4093" y="2518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81" name="Shape 1536"/>
              <p:cNvSpPr>
                <a:spLocks noChangeArrowheads="1"/>
              </p:cNvSpPr>
              <p:nvPr/>
            </p:nvSpPr>
            <p:spPr bwMode="auto">
              <a:xfrm>
                <a:off x="4095" y="2518"/>
                <a:ext cx="5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82" name="Shape 1537"/>
              <p:cNvSpPr>
                <a:spLocks noChangeArrowheads="1"/>
              </p:cNvSpPr>
              <p:nvPr/>
            </p:nvSpPr>
            <p:spPr bwMode="auto">
              <a:xfrm>
                <a:off x="4100" y="2518"/>
                <a:ext cx="14" cy="225"/>
              </a:xfrm>
              <a:prstGeom prst="rect">
                <a:avLst/>
              </a:prstGeom>
              <a:solidFill>
                <a:srgbClr val="4594B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83" name="Shape 1538"/>
              <p:cNvSpPr>
                <a:spLocks noChangeArrowheads="1"/>
              </p:cNvSpPr>
              <p:nvPr/>
            </p:nvSpPr>
            <p:spPr bwMode="auto">
              <a:xfrm>
                <a:off x="4115" y="2518"/>
                <a:ext cx="14" cy="225"/>
              </a:xfrm>
              <a:prstGeom prst="rect">
                <a:avLst/>
              </a:prstGeom>
              <a:solidFill>
                <a:srgbClr val="056B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84" name="Shape 1539"/>
              <p:cNvSpPr>
                <a:spLocks noChangeArrowheads="1"/>
              </p:cNvSpPr>
              <p:nvPr/>
            </p:nvSpPr>
            <p:spPr bwMode="auto">
              <a:xfrm>
                <a:off x="4129" y="2518"/>
                <a:ext cx="3" cy="2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85" name="Shape 1540"/>
              <p:cNvSpPr>
                <a:spLocks noChangeArrowheads="1"/>
              </p:cNvSpPr>
              <p:nvPr/>
            </p:nvSpPr>
            <p:spPr bwMode="auto">
              <a:xfrm>
                <a:off x="4134" y="2518"/>
                <a:ext cx="0" cy="22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86" name="Shape 1541"/>
              <p:cNvSpPr>
                <a:spLocks noChangeArrowheads="1"/>
              </p:cNvSpPr>
              <p:nvPr/>
            </p:nvSpPr>
            <p:spPr bwMode="auto">
              <a:xfrm>
                <a:off x="4134" y="2518"/>
                <a:ext cx="0" cy="22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37887" name="Shape 1542"/>
              <p:cNvSpPr>
                <a:spLocks noChangeArrowheads="1"/>
              </p:cNvSpPr>
              <p:nvPr/>
            </p:nvSpPr>
            <p:spPr bwMode="auto">
              <a:xfrm>
                <a:off x="4134" y="2518"/>
                <a:ext cx="0" cy="22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76" name="Shape 1543"/>
              <p:cNvSpPr>
                <a:spLocks noChangeArrowheads="1"/>
              </p:cNvSpPr>
              <p:nvPr/>
            </p:nvSpPr>
            <p:spPr bwMode="auto">
              <a:xfrm>
                <a:off x="4136" y="2518"/>
                <a:ext cx="0" cy="22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77" name="Shape 1544"/>
              <p:cNvSpPr>
                <a:spLocks noChangeArrowheads="1"/>
              </p:cNvSpPr>
              <p:nvPr/>
            </p:nvSpPr>
            <p:spPr bwMode="auto">
              <a:xfrm>
                <a:off x="4136" y="2518"/>
                <a:ext cx="0" cy="22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78" name="Shape 1545"/>
              <p:cNvSpPr>
                <a:spLocks noChangeArrowheads="1"/>
              </p:cNvSpPr>
              <p:nvPr/>
            </p:nvSpPr>
            <p:spPr bwMode="auto">
              <a:xfrm>
                <a:off x="4136" y="2518"/>
                <a:ext cx="0" cy="22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79" name="Shape 1546"/>
              <p:cNvSpPr>
                <a:spLocks noChangeArrowheads="1"/>
              </p:cNvSpPr>
              <p:nvPr/>
            </p:nvSpPr>
            <p:spPr bwMode="auto">
              <a:xfrm>
                <a:off x="4138" y="2518"/>
                <a:ext cx="0" cy="220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0" name="Shape 1547"/>
              <p:cNvSpPr>
                <a:spLocks noChangeArrowheads="1"/>
              </p:cNvSpPr>
              <p:nvPr/>
            </p:nvSpPr>
            <p:spPr bwMode="auto">
              <a:xfrm>
                <a:off x="4138" y="2518"/>
                <a:ext cx="0" cy="21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1" name="Shape 1548"/>
              <p:cNvSpPr>
                <a:spLocks noChangeArrowheads="1"/>
              </p:cNvSpPr>
              <p:nvPr/>
            </p:nvSpPr>
            <p:spPr bwMode="auto">
              <a:xfrm>
                <a:off x="4138" y="2518"/>
                <a:ext cx="0" cy="21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2" name="Shape 1549"/>
              <p:cNvSpPr>
                <a:spLocks noChangeArrowheads="1"/>
              </p:cNvSpPr>
              <p:nvPr/>
            </p:nvSpPr>
            <p:spPr bwMode="auto">
              <a:xfrm>
                <a:off x="4138" y="2518"/>
                <a:ext cx="0" cy="217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3" name="Shape 1550"/>
              <p:cNvSpPr>
                <a:spLocks noChangeArrowheads="1"/>
              </p:cNvSpPr>
              <p:nvPr/>
            </p:nvSpPr>
            <p:spPr bwMode="auto">
              <a:xfrm>
                <a:off x="4140" y="2518"/>
                <a:ext cx="0" cy="216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4" name="Shape 1551"/>
              <p:cNvSpPr>
                <a:spLocks noChangeArrowheads="1"/>
              </p:cNvSpPr>
              <p:nvPr/>
            </p:nvSpPr>
            <p:spPr bwMode="auto">
              <a:xfrm>
                <a:off x="4140" y="2518"/>
                <a:ext cx="0" cy="215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5" name="Shape 1552"/>
              <p:cNvSpPr>
                <a:spLocks noChangeArrowheads="1"/>
              </p:cNvSpPr>
              <p:nvPr/>
            </p:nvSpPr>
            <p:spPr bwMode="auto">
              <a:xfrm>
                <a:off x="4140" y="2518"/>
                <a:ext cx="0" cy="214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6" name="Shape 1553"/>
              <p:cNvSpPr>
                <a:spLocks noChangeArrowheads="1"/>
              </p:cNvSpPr>
              <p:nvPr/>
            </p:nvSpPr>
            <p:spPr bwMode="auto">
              <a:xfrm>
                <a:off x="4140" y="2518"/>
                <a:ext cx="0" cy="213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7" name="Shape 1554"/>
              <p:cNvSpPr>
                <a:spLocks noChangeArrowheads="1"/>
              </p:cNvSpPr>
              <p:nvPr/>
            </p:nvSpPr>
            <p:spPr bwMode="auto">
              <a:xfrm>
                <a:off x="4141" y="2518"/>
                <a:ext cx="0" cy="21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8" name="Shape 1555"/>
              <p:cNvSpPr>
                <a:spLocks noChangeArrowheads="1"/>
              </p:cNvSpPr>
              <p:nvPr/>
            </p:nvSpPr>
            <p:spPr bwMode="auto">
              <a:xfrm>
                <a:off x="4141" y="2518"/>
                <a:ext cx="0" cy="212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89" name="Shape 1556"/>
              <p:cNvSpPr>
                <a:spLocks noChangeArrowheads="1"/>
              </p:cNvSpPr>
              <p:nvPr/>
            </p:nvSpPr>
            <p:spPr bwMode="auto">
              <a:xfrm>
                <a:off x="4143" y="2518"/>
                <a:ext cx="0" cy="211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0" name="Shape 1557"/>
              <p:cNvSpPr>
                <a:spLocks noChangeArrowheads="1"/>
              </p:cNvSpPr>
              <p:nvPr/>
            </p:nvSpPr>
            <p:spPr bwMode="auto">
              <a:xfrm>
                <a:off x="4143" y="2518"/>
                <a:ext cx="0" cy="209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1" name="Shape 1558"/>
              <p:cNvSpPr>
                <a:spLocks noChangeArrowheads="1"/>
              </p:cNvSpPr>
              <p:nvPr/>
            </p:nvSpPr>
            <p:spPr bwMode="auto">
              <a:xfrm>
                <a:off x="4143" y="2518"/>
                <a:ext cx="0" cy="208"/>
              </a:xfrm>
              <a:prstGeom prst="rect">
                <a:avLst/>
              </a:prstGeom>
              <a:solidFill>
                <a:srgbClr val="0E74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2" name="Shape 1559"/>
              <p:cNvSpPr>
                <a:spLocks noChangeArrowheads="1"/>
              </p:cNvSpPr>
              <p:nvPr/>
            </p:nvSpPr>
            <p:spPr bwMode="auto">
              <a:xfrm>
                <a:off x="4143" y="2518"/>
                <a:ext cx="0" cy="20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3" name="Shape 1560"/>
              <p:cNvSpPr>
                <a:spLocks noChangeArrowheads="1"/>
              </p:cNvSpPr>
              <p:nvPr/>
            </p:nvSpPr>
            <p:spPr bwMode="auto">
              <a:xfrm>
                <a:off x="4145" y="2518"/>
                <a:ext cx="0" cy="20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4" name="Shape 1561"/>
              <p:cNvSpPr>
                <a:spLocks noChangeArrowheads="1"/>
              </p:cNvSpPr>
              <p:nvPr/>
            </p:nvSpPr>
            <p:spPr bwMode="auto">
              <a:xfrm>
                <a:off x="4145" y="2518"/>
                <a:ext cx="0" cy="20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5" name="Shape 1562"/>
              <p:cNvSpPr>
                <a:spLocks noChangeArrowheads="1"/>
              </p:cNvSpPr>
              <p:nvPr/>
            </p:nvSpPr>
            <p:spPr bwMode="auto">
              <a:xfrm>
                <a:off x="4145" y="2518"/>
                <a:ext cx="0" cy="20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6" name="Shape 1563"/>
              <p:cNvSpPr>
                <a:spLocks noChangeArrowheads="1"/>
              </p:cNvSpPr>
              <p:nvPr/>
            </p:nvSpPr>
            <p:spPr bwMode="auto">
              <a:xfrm>
                <a:off x="4145" y="2518"/>
                <a:ext cx="0" cy="20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7" name="Shape 1564"/>
              <p:cNvSpPr>
                <a:spLocks noChangeArrowheads="1"/>
              </p:cNvSpPr>
              <p:nvPr/>
            </p:nvSpPr>
            <p:spPr bwMode="auto">
              <a:xfrm>
                <a:off x="4147" y="2518"/>
                <a:ext cx="0" cy="20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8" name="Shape 1565"/>
              <p:cNvSpPr>
                <a:spLocks noChangeArrowheads="1"/>
              </p:cNvSpPr>
              <p:nvPr/>
            </p:nvSpPr>
            <p:spPr bwMode="auto">
              <a:xfrm>
                <a:off x="4147" y="2518"/>
                <a:ext cx="0" cy="20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199" name="Shape 1566"/>
              <p:cNvSpPr>
                <a:spLocks noChangeArrowheads="1"/>
              </p:cNvSpPr>
              <p:nvPr/>
            </p:nvSpPr>
            <p:spPr bwMode="auto">
              <a:xfrm>
                <a:off x="4147" y="2518"/>
                <a:ext cx="0" cy="20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0" name="Shape 1567"/>
              <p:cNvSpPr>
                <a:spLocks noChangeArrowheads="1"/>
              </p:cNvSpPr>
              <p:nvPr/>
            </p:nvSpPr>
            <p:spPr bwMode="auto">
              <a:xfrm>
                <a:off x="4147" y="2518"/>
                <a:ext cx="0" cy="20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1" name="Shape 1568"/>
              <p:cNvSpPr>
                <a:spLocks noChangeArrowheads="1"/>
              </p:cNvSpPr>
              <p:nvPr/>
            </p:nvSpPr>
            <p:spPr bwMode="auto">
              <a:xfrm>
                <a:off x="4149" y="2518"/>
                <a:ext cx="0" cy="19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2" name="Shape 1569"/>
              <p:cNvSpPr>
                <a:spLocks noChangeArrowheads="1"/>
              </p:cNvSpPr>
              <p:nvPr/>
            </p:nvSpPr>
            <p:spPr bwMode="auto">
              <a:xfrm>
                <a:off x="4150" y="2518"/>
                <a:ext cx="0" cy="19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3" name="Shape 1570"/>
              <p:cNvSpPr>
                <a:spLocks noChangeArrowheads="1"/>
              </p:cNvSpPr>
              <p:nvPr/>
            </p:nvSpPr>
            <p:spPr bwMode="auto">
              <a:xfrm>
                <a:off x="4150" y="2518"/>
                <a:ext cx="0" cy="19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4" name="Shape 1571"/>
              <p:cNvSpPr>
                <a:spLocks noChangeArrowheads="1"/>
              </p:cNvSpPr>
              <p:nvPr/>
            </p:nvSpPr>
            <p:spPr bwMode="auto">
              <a:xfrm>
                <a:off x="4150" y="2518"/>
                <a:ext cx="0" cy="19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5" name="Shape 1572"/>
              <p:cNvSpPr>
                <a:spLocks noChangeArrowheads="1"/>
              </p:cNvSpPr>
              <p:nvPr/>
            </p:nvSpPr>
            <p:spPr bwMode="auto">
              <a:xfrm>
                <a:off x="4150" y="2518"/>
                <a:ext cx="0" cy="19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6" name="Shape 1573"/>
              <p:cNvSpPr>
                <a:spLocks noChangeArrowheads="1"/>
              </p:cNvSpPr>
              <p:nvPr/>
            </p:nvSpPr>
            <p:spPr bwMode="auto">
              <a:xfrm>
                <a:off x="4152" y="2518"/>
                <a:ext cx="0" cy="19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7" name="Shape 1574"/>
              <p:cNvSpPr>
                <a:spLocks noChangeArrowheads="1"/>
              </p:cNvSpPr>
              <p:nvPr/>
            </p:nvSpPr>
            <p:spPr bwMode="auto">
              <a:xfrm>
                <a:off x="4152" y="2518"/>
                <a:ext cx="0" cy="19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8" name="Shape 1575"/>
              <p:cNvSpPr>
                <a:spLocks noChangeArrowheads="1"/>
              </p:cNvSpPr>
              <p:nvPr/>
            </p:nvSpPr>
            <p:spPr bwMode="auto">
              <a:xfrm>
                <a:off x="4152" y="2518"/>
                <a:ext cx="0" cy="19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09" name="Shape 1576"/>
              <p:cNvSpPr>
                <a:spLocks noChangeArrowheads="1"/>
              </p:cNvSpPr>
              <p:nvPr/>
            </p:nvSpPr>
            <p:spPr bwMode="auto">
              <a:xfrm>
                <a:off x="4152" y="2518"/>
                <a:ext cx="0" cy="19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0" name="Shape 1577"/>
              <p:cNvSpPr>
                <a:spLocks noChangeArrowheads="1"/>
              </p:cNvSpPr>
              <p:nvPr/>
            </p:nvSpPr>
            <p:spPr bwMode="auto">
              <a:xfrm>
                <a:off x="4154" y="2518"/>
                <a:ext cx="0" cy="190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1" name="Shape 1578"/>
              <p:cNvSpPr>
                <a:spLocks noChangeArrowheads="1"/>
              </p:cNvSpPr>
              <p:nvPr/>
            </p:nvSpPr>
            <p:spPr bwMode="auto">
              <a:xfrm>
                <a:off x="4154" y="2518"/>
                <a:ext cx="0" cy="189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2" name="Shape 1579"/>
              <p:cNvSpPr>
                <a:spLocks noChangeArrowheads="1"/>
              </p:cNvSpPr>
              <p:nvPr/>
            </p:nvSpPr>
            <p:spPr bwMode="auto">
              <a:xfrm>
                <a:off x="4154" y="2518"/>
                <a:ext cx="0" cy="188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3" name="Shape 1580"/>
              <p:cNvSpPr>
                <a:spLocks noChangeArrowheads="1"/>
              </p:cNvSpPr>
              <p:nvPr/>
            </p:nvSpPr>
            <p:spPr bwMode="auto">
              <a:xfrm>
                <a:off x="4154" y="2518"/>
                <a:ext cx="0" cy="187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4" name="Shape 1581"/>
              <p:cNvSpPr>
                <a:spLocks noChangeArrowheads="1"/>
              </p:cNvSpPr>
              <p:nvPr/>
            </p:nvSpPr>
            <p:spPr bwMode="auto">
              <a:xfrm>
                <a:off x="4156" y="2518"/>
                <a:ext cx="0" cy="186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5" name="Shape 1582"/>
              <p:cNvSpPr>
                <a:spLocks noChangeArrowheads="1"/>
              </p:cNvSpPr>
              <p:nvPr/>
            </p:nvSpPr>
            <p:spPr bwMode="auto">
              <a:xfrm>
                <a:off x="4156" y="2518"/>
                <a:ext cx="0" cy="185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6" name="Shape 1583"/>
              <p:cNvSpPr>
                <a:spLocks noChangeArrowheads="1"/>
              </p:cNvSpPr>
              <p:nvPr/>
            </p:nvSpPr>
            <p:spPr bwMode="auto">
              <a:xfrm>
                <a:off x="4156" y="2518"/>
                <a:ext cx="0" cy="184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7" name="Shape 1584"/>
              <p:cNvSpPr>
                <a:spLocks noChangeArrowheads="1"/>
              </p:cNvSpPr>
              <p:nvPr/>
            </p:nvSpPr>
            <p:spPr bwMode="auto">
              <a:xfrm>
                <a:off x="4156" y="2518"/>
                <a:ext cx="0" cy="183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8" name="Shape 1585"/>
              <p:cNvSpPr>
                <a:spLocks noChangeArrowheads="1"/>
              </p:cNvSpPr>
              <p:nvPr/>
            </p:nvSpPr>
            <p:spPr bwMode="auto">
              <a:xfrm>
                <a:off x="4158" y="2518"/>
                <a:ext cx="0" cy="182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19" name="Shape 1586"/>
              <p:cNvSpPr>
                <a:spLocks noChangeArrowheads="1"/>
              </p:cNvSpPr>
              <p:nvPr/>
            </p:nvSpPr>
            <p:spPr bwMode="auto">
              <a:xfrm>
                <a:off x="4158" y="2518"/>
                <a:ext cx="0" cy="181"/>
              </a:xfrm>
              <a:prstGeom prst="rect">
                <a:avLst/>
              </a:prstGeom>
              <a:solidFill>
                <a:srgbClr val="177D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0" name="Shape 1587"/>
              <p:cNvSpPr>
                <a:spLocks noChangeArrowheads="1"/>
              </p:cNvSpPr>
              <p:nvPr/>
            </p:nvSpPr>
            <p:spPr bwMode="auto">
              <a:xfrm>
                <a:off x="4159" y="2518"/>
                <a:ext cx="0" cy="181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1" name="Shape 1588"/>
              <p:cNvSpPr>
                <a:spLocks noChangeArrowheads="1"/>
              </p:cNvSpPr>
              <p:nvPr/>
            </p:nvSpPr>
            <p:spPr bwMode="auto">
              <a:xfrm>
                <a:off x="4159" y="2518"/>
                <a:ext cx="0" cy="18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2" name="Shape 1589"/>
              <p:cNvSpPr>
                <a:spLocks noChangeArrowheads="1"/>
              </p:cNvSpPr>
              <p:nvPr/>
            </p:nvSpPr>
            <p:spPr bwMode="auto">
              <a:xfrm>
                <a:off x="4159" y="2518"/>
                <a:ext cx="0" cy="17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3" name="Shape 1590"/>
              <p:cNvSpPr>
                <a:spLocks noChangeArrowheads="1"/>
              </p:cNvSpPr>
              <p:nvPr/>
            </p:nvSpPr>
            <p:spPr bwMode="auto">
              <a:xfrm>
                <a:off x="4159" y="2518"/>
                <a:ext cx="0" cy="17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4" name="Shape 1591"/>
              <p:cNvSpPr>
                <a:spLocks noChangeArrowheads="1"/>
              </p:cNvSpPr>
              <p:nvPr/>
            </p:nvSpPr>
            <p:spPr bwMode="auto">
              <a:xfrm>
                <a:off x="4161" y="2518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5" name="Shape 1592"/>
              <p:cNvSpPr>
                <a:spLocks noChangeArrowheads="1"/>
              </p:cNvSpPr>
              <p:nvPr/>
            </p:nvSpPr>
            <p:spPr bwMode="auto">
              <a:xfrm>
                <a:off x="4161" y="2518"/>
                <a:ext cx="0" cy="17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6" name="Shape 1593"/>
              <p:cNvSpPr>
                <a:spLocks noChangeArrowheads="1"/>
              </p:cNvSpPr>
              <p:nvPr/>
            </p:nvSpPr>
            <p:spPr bwMode="auto">
              <a:xfrm>
                <a:off x="4161" y="2518"/>
                <a:ext cx="0" cy="17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7" name="Shape 1594"/>
              <p:cNvSpPr>
                <a:spLocks noChangeArrowheads="1"/>
              </p:cNvSpPr>
              <p:nvPr/>
            </p:nvSpPr>
            <p:spPr bwMode="auto">
              <a:xfrm>
                <a:off x="4163" y="2518"/>
                <a:ext cx="0" cy="17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8" name="Shape 1595"/>
              <p:cNvSpPr>
                <a:spLocks noChangeArrowheads="1"/>
              </p:cNvSpPr>
              <p:nvPr/>
            </p:nvSpPr>
            <p:spPr bwMode="auto">
              <a:xfrm>
                <a:off x="4163" y="2518"/>
                <a:ext cx="0" cy="174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29" name="Shape 1596"/>
              <p:cNvSpPr>
                <a:spLocks noChangeArrowheads="1"/>
              </p:cNvSpPr>
              <p:nvPr/>
            </p:nvSpPr>
            <p:spPr bwMode="auto">
              <a:xfrm>
                <a:off x="4163" y="2518"/>
                <a:ext cx="0" cy="174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0" name="Shape 1597"/>
              <p:cNvSpPr>
                <a:spLocks noChangeArrowheads="1"/>
              </p:cNvSpPr>
              <p:nvPr/>
            </p:nvSpPr>
            <p:spPr bwMode="auto">
              <a:xfrm>
                <a:off x="4163" y="2518"/>
                <a:ext cx="0" cy="172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1" name="Shape 1598"/>
              <p:cNvSpPr>
                <a:spLocks noChangeArrowheads="1"/>
              </p:cNvSpPr>
              <p:nvPr/>
            </p:nvSpPr>
            <p:spPr bwMode="auto">
              <a:xfrm>
                <a:off x="4165" y="2518"/>
                <a:ext cx="0" cy="171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2" name="Shape 1599"/>
              <p:cNvSpPr>
                <a:spLocks noChangeArrowheads="1"/>
              </p:cNvSpPr>
              <p:nvPr/>
            </p:nvSpPr>
            <p:spPr bwMode="auto">
              <a:xfrm>
                <a:off x="4165" y="2518"/>
                <a:ext cx="0" cy="17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3" name="Shape 1600"/>
              <p:cNvSpPr>
                <a:spLocks noChangeArrowheads="1"/>
              </p:cNvSpPr>
              <p:nvPr/>
            </p:nvSpPr>
            <p:spPr bwMode="auto">
              <a:xfrm>
                <a:off x="4165" y="2518"/>
                <a:ext cx="0" cy="16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4" name="Shape 1601"/>
              <p:cNvSpPr>
                <a:spLocks noChangeArrowheads="1"/>
              </p:cNvSpPr>
              <p:nvPr/>
            </p:nvSpPr>
            <p:spPr bwMode="auto">
              <a:xfrm>
                <a:off x="4165" y="2518"/>
                <a:ext cx="0" cy="16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5" name="Shape 1602"/>
              <p:cNvSpPr>
                <a:spLocks noChangeArrowheads="1"/>
              </p:cNvSpPr>
              <p:nvPr/>
            </p:nvSpPr>
            <p:spPr bwMode="auto">
              <a:xfrm>
                <a:off x="4166" y="2518"/>
                <a:ext cx="0" cy="16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6" name="Shape 1603"/>
              <p:cNvSpPr>
                <a:spLocks noChangeArrowheads="1"/>
              </p:cNvSpPr>
              <p:nvPr/>
            </p:nvSpPr>
            <p:spPr bwMode="auto">
              <a:xfrm>
                <a:off x="4166" y="2518"/>
                <a:ext cx="0" cy="16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7" name="Shape 1604"/>
              <p:cNvSpPr>
                <a:spLocks noChangeArrowheads="1"/>
              </p:cNvSpPr>
              <p:nvPr/>
            </p:nvSpPr>
            <p:spPr bwMode="auto">
              <a:xfrm>
                <a:off x="4168" y="2518"/>
                <a:ext cx="0" cy="16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8" name="Shape 1605"/>
              <p:cNvSpPr>
                <a:spLocks noChangeArrowheads="1"/>
              </p:cNvSpPr>
              <p:nvPr/>
            </p:nvSpPr>
            <p:spPr bwMode="auto">
              <a:xfrm>
                <a:off x="4168" y="2518"/>
                <a:ext cx="0" cy="16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39" name="Shape 1606"/>
              <p:cNvSpPr>
                <a:spLocks noChangeArrowheads="1"/>
              </p:cNvSpPr>
              <p:nvPr/>
            </p:nvSpPr>
            <p:spPr bwMode="auto">
              <a:xfrm>
                <a:off x="4168" y="2518"/>
                <a:ext cx="0" cy="164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0" name="Shape 1607"/>
              <p:cNvSpPr>
                <a:spLocks noChangeArrowheads="1"/>
              </p:cNvSpPr>
              <p:nvPr/>
            </p:nvSpPr>
            <p:spPr bwMode="auto">
              <a:xfrm>
                <a:off x="4168" y="2518"/>
                <a:ext cx="0" cy="163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1" name="Shape 1608"/>
              <p:cNvSpPr>
                <a:spLocks noChangeArrowheads="1"/>
              </p:cNvSpPr>
              <p:nvPr/>
            </p:nvSpPr>
            <p:spPr bwMode="auto">
              <a:xfrm>
                <a:off x="4170" y="2518"/>
                <a:ext cx="0" cy="162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2" name="Shape 1609"/>
              <p:cNvSpPr>
                <a:spLocks noChangeArrowheads="1"/>
              </p:cNvSpPr>
              <p:nvPr/>
            </p:nvSpPr>
            <p:spPr bwMode="auto">
              <a:xfrm>
                <a:off x="4170" y="2518"/>
                <a:ext cx="0" cy="160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3" name="Shape 1610"/>
              <p:cNvSpPr>
                <a:spLocks noChangeArrowheads="1"/>
              </p:cNvSpPr>
              <p:nvPr/>
            </p:nvSpPr>
            <p:spPr bwMode="auto">
              <a:xfrm>
                <a:off x="4170" y="2518"/>
                <a:ext cx="0" cy="159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4" name="Shape 1611"/>
              <p:cNvSpPr>
                <a:spLocks noChangeArrowheads="1"/>
              </p:cNvSpPr>
              <p:nvPr/>
            </p:nvSpPr>
            <p:spPr bwMode="auto">
              <a:xfrm>
                <a:off x="4170" y="2518"/>
                <a:ext cx="0" cy="158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5" name="Shape 1612"/>
              <p:cNvSpPr>
                <a:spLocks noChangeArrowheads="1"/>
              </p:cNvSpPr>
              <p:nvPr/>
            </p:nvSpPr>
            <p:spPr bwMode="auto">
              <a:xfrm>
                <a:off x="4172" y="2518"/>
                <a:ext cx="0" cy="157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6" name="Shape 1613"/>
              <p:cNvSpPr>
                <a:spLocks noChangeArrowheads="1"/>
              </p:cNvSpPr>
              <p:nvPr/>
            </p:nvSpPr>
            <p:spPr bwMode="auto">
              <a:xfrm>
                <a:off x="4172" y="2518"/>
                <a:ext cx="0" cy="156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7" name="Shape 1614"/>
              <p:cNvSpPr>
                <a:spLocks noChangeArrowheads="1"/>
              </p:cNvSpPr>
              <p:nvPr/>
            </p:nvSpPr>
            <p:spPr bwMode="auto">
              <a:xfrm>
                <a:off x="4172" y="2518"/>
                <a:ext cx="0" cy="155"/>
              </a:xfrm>
              <a:prstGeom prst="rect">
                <a:avLst/>
              </a:prstGeom>
              <a:solidFill>
                <a:srgbClr val="2086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8" name="Shape 1615"/>
              <p:cNvSpPr>
                <a:spLocks noChangeArrowheads="1"/>
              </p:cNvSpPr>
              <p:nvPr/>
            </p:nvSpPr>
            <p:spPr bwMode="auto">
              <a:xfrm>
                <a:off x="4174" y="2518"/>
                <a:ext cx="0" cy="15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49" name="Shape 1616"/>
              <p:cNvSpPr>
                <a:spLocks noChangeArrowheads="1"/>
              </p:cNvSpPr>
              <p:nvPr/>
            </p:nvSpPr>
            <p:spPr bwMode="auto">
              <a:xfrm>
                <a:off x="4174" y="2518"/>
                <a:ext cx="0" cy="15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0" name="Shape 1617"/>
              <p:cNvSpPr>
                <a:spLocks noChangeArrowheads="1"/>
              </p:cNvSpPr>
              <p:nvPr/>
            </p:nvSpPr>
            <p:spPr bwMode="auto">
              <a:xfrm>
                <a:off x="4175" y="2518"/>
                <a:ext cx="0" cy="15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1" name="Shape 1618"/>
              <p:cNvSpPr>
                <a:spLocks noChangeArrowheads="1"/>
              </p:cNvSpPr>
              <p:nvPr/>
            </p:nvSpPr>
            <p:spPr bwMode="auto">
              <a:xfrm>
                <a:off x="4175" y="2518"/>
                <a:ext cx="0" cy="15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2" name="Shape 1619"/>
              <p:cNvSpPr>
                <a:spLocks noChangeArrowheads="1"/>
              </p:cNvSpPr>
              <p:nvPr/>
            </p:nvSpPr>
            <p:spPr bwMode="auto">
              <a:xfrm>
                <a:off x="4175" y="2518"/>
                <a:ext cx="0" cy="15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3" name="Shape 1620"/>
              <p:cNvSpPr>
                <a:spLocks noChangeArrowheads="1"/>
              </p:cNvSpPr>
              <p:nvPr/>
            </p:nvSpPr>
            <p:spPr bwMode="auto">
              <a:xfrm>
                <a:off x="4175" y="2518"/>
                <a:ext cx="0" cy="15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4" name="Shape 1621"/>
              <p:cNvSpPr>
                <a:spLocks noChangeArrowheads="1"/>
              </p:cNvSpPr>
              <p:nvPr/>
            </p:nvSpPr>
            <p:spPr bwMode="auto">
              <a:xfrm>
                <a:off x="4177" y="2518"/>
                <a:ext cx="0" cy="14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5" name="Shape 1622"/>
              <p:cNvSpPr>
                <a:spLocks noChangeArrowheads="1"/>
              </p:cNvSpPr>
              <p:nvPr/>
            </p:nvSpPr>
            <p:spPr bwMode="auto">
              <a:xfrm>
                <a:off x="4177" y="2518"/>
                <a:ext cx="0" cy="148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6" name="Shape 1623"/>
              <p:cNvSpPr>
                <a:spLocks noChangeArrowheads="1"/>
              </p:cNvSpPr>
              <p:nvPr/>
            </p:nvSpPr>
            <p:spPr bwMode="auto">
              <a:xfrm>
                <a:off x="4177" y="2518"/>
                <a:ext cx="0" cy="14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7" name="Shape 1624"/>
              <p:cNvSpPr>
                <a:spLocks noChangeArrowheads="1"/>
              </p:cNvSpPr>
              <p:nvPr/>
            </p:nvSpPr>
            <p:spPr bwMode="auto">
              <a:xfrm>
                <a:off x="4177" y="2518"/>
                <a:ext cx="0" cy="146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8" name="Shape 1625"/>
              <p:cNvSpPr>
                <a:spLocks noChangeArrowheads="1"/>
              </p:cNvSpPr>
              <p:nvPr/>
            </p:nvSpPr>
            <p:spPr bwMode="auto">
              <a:xfrm>
                <a:off x="4179" y="2518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59" name="Shape 1626"/>
              <p:cNvSpPr>
                <a:spLocks noChangeArrowheads="1"/>
              </p:cNvSpPr>
              <p:nvPr/>
            </p:nvSpPr>
            <p:spPr bwMode="auto">
              <a:xfrm>
                <a:off x="4179" y="2518"/>
                <a:ext cx="0" cy="14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0" name="Shape 1627"/>
              <p:cNvSpPr>
                <a:spLocks noChangeArrowheads="1"/>
              </p:cNvSpPr>
              <p:nvPr/>
            </p:nvSpPr>
            <p:spPr bwMode="auto">
              <a:xfrm>
                <a:off x="4179" y="2518"/>
                <a:ext cx="0" cy="14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1" name="Shape 1628"/>
              <p:cNvSpPr>
                <a:spLocks noChangeArrowheads="1"/>
              </p:cNvSpPr>
              <p:nvPr/>
            </p:nvSpPr>
            <p:spPr bwMode="auto">
              <a:xfrm>
                <a:off x="4179" y="2518"/>
                <a:ext cx="0" cy="14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2" name="Shape 1629"/>
              <p:cNvSpPr>
                <a:spLocks noChangeArrowheads="1"/>
              </p:cNvSpPr>
              <p:nvPr/>
            </p:nvSpPr>
            <p:spPr bwMode="auto">
              <a:xfrm>
                <a:off x="4181" y="2518"/>
                <a:ext cx="0" cy="143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3" name="Shape 1630"/>
              <p:cNvSpPr>
                <a:spLocks noChangeArrowheads="1"/>
              </p:cNvSpPr>
              <p:nvPr/>
            </p:nvSpPr>
            <p:spPr bwMode="auto">
              <a:xfrm>
                <a:off x="4181" y="2518"/>
                <a:ext cx="0" cy="14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4" name="Shape 1631"/>
              <p:cNvSpPr>
                <a:spLocks noChangeArrowheads="1"/>
              </p:cNvSpPr>
              <p:nvPr/>
            </p:nvSpPr>
            <p:spPr bwMode="auto">
              <a:xfrm>
                <a:off x="4181" y="2518"/>
                <a:ext cx="0" cy="14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5" name="Shape 1632"/>
              <p:cNvSpPr>
                <a:spLocks noChangeArrowheads="1"/>
              </p:cNvSpPr>
              <p:nvPr/>
            </p:nvSpPr>
            <p:spPr bwMode="auto">
              <a:xfrm>
                <a:off x="4181" y="2518"/>
                <a:ext cx="0" cy="140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6" name="Shape 1633"/>
              <p:cNvSpPr>
                <a:spLocks noChangeArrowheads="1"/>
              </p:cNvSpPr>
              <p:nvPr/>
            </p:nvSpPr>
            <p:spPr bwMode="auto">
              <a:xfrm>
                <a:off x="4183" y="2518"/>
                <a:ext cx="0" cy="13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7" name="Shape 1634"/>
              <p:cNvSpPr>
                <a:spLocks noChangeArrowheads="1"/>
              </p:cNvSpPr>
              <p:nvPr/>
            </p:nvSpPr>
            <p:spPr bwMode="auto">
              <a:xfrm>
                <a:off x="4183" y="2519"/>
                <a:ext cx="0" cy="13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8" name="Shape 1635"/>
              <p:cNvSpPr>
                <a:spLocks noChangeArrowheads="1"/>
              </p:cNvSpPr>
              <p:nvPr/>
            </p:nvSpPr>
            <p:spPr bwMode="auto">
              <a:xfrm>
                <a:off x="4184" y="2519"/>
                <a:ext cx="0" cy="136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69" name="Shape 1636"/>
              <p:cNvSpPr>
                <a:spLocks noChangeArrowheads="1"/>
              </p:cNvSpPr>
              <p:nvPr/>
            </p:nvSpPr>
            <p:spPr bwMode="auto">
              <a:xfrm>
                <a:off x="4184" y="2520"/>
                <a:ext cx="0" cy="134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0" name="Shape 1637"/>
              <p:cNvSpPr>
                <a:spLocks noChangeArrowheads="1"/>
              </p:cNvSpPr>
              <p:nvPr/>
            </p:nvSpPr>
            <p:spPr bwMode="auto">
              <a:xfrm>
                <a:off x="4184" y="2520"/>
                <a:ext cx="0" cy="132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1" name="Shape 1638"/>
              <p:cNvSpPr>
                <a:spLocks noChangeArrowheads="1"/>
              </p:cNvSpPr>
              <p:nvPr/>
            </p:nvSpPr>
            <p:spPr bwMode="auto">
              <a:xfrm>
                <a:off x="4186" y="2520"/>
                <a:ext cx="0" cy="131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2" name="Shape 1639"/>
              <p:cNvSpPr>
                <a:spLocks noChangeArrowheads="1"/>
              </p:cNvSpPr>
              <p:nvPr/>
            </p:nvSpPr>
            <p:spPr bwMode="auto">
              <a:xfrm>
                <a:off x="4186" y="2521"/>
                <a:ext cx="0" cy="129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3" name="Shape 1640"/>
              <p:cNvSpPr>
                <a:spLocks noChangeArrowheads="1"/>
              </p:cNvSpPr>
              <p:nvPr/>
            </p:nvSpPr>
            <p:spPr bwMode="auto">
              <a:xfrm>
                <a:off x="4186" y="2521"/>
                <a:ext cx="0" cy="127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4" name="Shape 1641"/>
              <p:cNvSpPr>
                <a:spLocks noChangeArrowheads="1"/>
              </p:cNvSpPr>
              <p:nvPr/>
            </p:nvSpPr>
            <p:spPr bwMode="auto">
              <a:xfrm>
                <a:off x="4186" y="2522"/>
                <a:ext cx="0" cy="12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5" name="Shape 1642"/>
              <p:cNvSpPr>
                <a:spLocks noChangeArrowheads="1"/>
              </p:cNvSpPr>
              <p:nvPr/>
            </p:nvSpPr>
            <p:spPr bwMode="auto">
              <a:xfrm>
                <a:off x="4188" y="2522"/>
                <a:ext cx="0" cy="125"/>
              </a:xfrm>
              <a:prstGeom prst="rect">
                <a:avLst/>
              </a:prstGeom>
              <a:solidFill>
                <a:srgbClr val="298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6" name="Shape 1643"/>
              <p:cNvSpPr>
                <a:spLocks noChangeArrowheads="1"/>
              </p:cNvSpPr>
              <p:nvPr/>
            </p:nvSpPr>
            <p:spPr bwMode="auto">
              <a:xfrm>
                <a:off x="4188" y="2523"/>
                <a:ext cx="0" cy="12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7" name="Shape 1644"/>
              <p:cNvSpPr>
                <a:spLocks noChangeArrowheads="1"/>
              </p:cNvSpPr>
              <p:nvPr/>
            </p:nvSpPr>
            <p:spPr bwMode="auto">
              <a:xfrm>
                <a:off x="4188" y="2523"/>
                <a:ext cx="0" cy="12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8" name="Shape 1645"/>
              <p:cNvSpPr>
                <a:spLocks noChangeArrowheads="1"/>
              </p:cNvSpPr>
              <p:nvPr/>
            </p:nvSpPr>
            <p:spPr bwMode="auto">
              <a:xfrm>
                <a:off x="4188" y="2525"/>
                <a:ext cx="0" cy="12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79" name="Shape 1646"/>
              <p:cNvSpPr>
                <a:spLocks noChangeArrowheads="1"/>
              </p:cNvSpPr>
              <p:nvPr/>
            </p:nvSpPr>
            <p:spPr bwMode="auto">
              <a:xfrm>
                <a:off x="4190" y="2525"/>
                <a:ext cx="0" cy="11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0" name="Shape 1647"/>
              <p:cNvSpPr>
                <a:spLocks noChangeArrowheads="1"/>
              </p:cNvSpPr>
              <p:nvPr/>
            </p:nvSpPr>
            <p:spPr bwMode="auto">
              <a:xfrm>
                <a:off x="4190" y="2526"/>
                <a:ext cx="0" cy="11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1" name="Shape 1648"/>
              <p:cNvSpPr>
                <a:spLocks noChangeArrowheads="1"/>
              </p:cNvSpPr>
              <p:nvPr/>
            </p:nvSpPr>
            <p:spPr bwMode="auto">
              <a:xfrm>
                <a:off x="4190" y="2526"/>
                <a:ext cx="0" cy="116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2" name="Shape 1649"/>
              <p:cNvSpPr>
                <a:spLocks noChangeArrowheads="1"/>
              </p:cNvSpPr>
              <p:nvPr/>
            </p:nvSpPr>
            <p:spPr bwMode="auto">
              <a:xfrm>
                <a:off x="4190" y="2527"/>
                <a:ext cx="0" cy="114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3" name="Shape 1650"/>
              <p:cNvSpPr>
                <a:spLocks noChangeArrowheads="1"/>
              </p:cNvSpPr>
              <p:nvPr/>
            </p:nvSpPr>
            <p:spPr bwMode="auto">
              <a:xfrm>
                <a:off x="4191" y="2527"/>
                <a:ext cx="0" cy="11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4" name="Shape 1651"/>
              <p:cNvSpPr>
                <a:spLocks noChangeArrowheads="1"/>
              </p:cNvSpPr>
              <p:nvPr/>
            </p:nvSpPr>
            <p:spPr bwMode="auto">
              <a:xfrm>
                <a:off x="4191" y="2527"/>
                <a:ext cx="0" cy="11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5" name="Shape 1652"/>
              <p:cNvSpPr>
                <a:spLocks noChangeArrowheads="1"/>
              </p:cNvSpPr>
              <p:nvPr/>
            </p:nvSpPr>
            <p:spPr bwMode="auto">
              <a:xfrm>
                <a:off x="4193" y="2528"/>
                <a:ext cx="0" cy="11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6" name="Shape 1653"/>
              <p:cNvSpPr>
                <a:spLocks noChangeArrowheads="1"/>
              </p:cNvSpPr>
              <p:nvPr/>
            </p:nvSpPr>
            <p:spPr bwMode="auto">
              <a:xfrm>
                <a:off x="4193" y="2528"/>
                <a:ext cx="0" cy="11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7" name="Shape 1654"/>
              <p:cNvSpPr>
                <a:spLocks noChangeArrowheads="1"/>
              </p:cNvSpPr>
              <p:nvPr/>
            </p:nvSpPr>
            <p:spPr bwMode="auto">
              <a:xfrm>
                <a:off x="4193" y="2529"/>
                <a:ext cx="0" cy="10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8" name="Shape 1655"/>
              <p:cNvSpPr>
                <a:spLocks noChangeArrowheads="1"/>
              </p:cNvSpPr>
              <p:nvPr/>
            </p:nvSpPr>
            <p:spPr bwMode="auto">
              <a:xfrm>
                <a:off x="4193" y="2529"/>
                <a:ext cx="0" cy="10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89" name="Shape 1656"/>
              <p:cNvSpPr>
                <a:spLocks noChangeArrowheads="1"/>
              </p:cNvSpPr>
              <p:nvPr/>
            </p:nvSpPr>
            <p:spPr bwMode="auto">
              <a:xfrm>
                <a:off x="4195" y="2529"/>
                <a:ext cx="0" cy="106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0" name="Shape 1657"/>
              <p:cNvSpPr>
                <a:spLocks noChangeArrowheads="1"/>
              </p:cNvSpPr>
              <p:nvPr/>
            </p:nvSpPr>
            <p:spPr bwMode="auto">
              <a:xfrm>
                <a:off x="4195" y="2529"/>
                <a:ext cx="0" cy="10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1" name="Shape 1658"/>
              <p:cNvSpPr>
                <a:spLocks noChangeArrowheads="1"/>
              </p:cNvSpPr>
              <p:nvPr/>
            </p:nvSpPr>
            <p:spPr bwMode="auto">
              <a:xfrm>
                <a:off x="4195" y="2530"/>
                <a:ext cx="0" cy="10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2" name="Shape 1659"/>
              <p:cNvSpPr>
                <a:spLocks noChangeArrowheads="1"/>
              </p:cNvSpPr>
              <p:nvPr/>
            </p:nvSpPr>
            <p:spPr bwMode="auto">
              <a:xfrm>
                <a:off x="4195" y="2530"/>
                <a:ext cx="0" cy="10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3" name="Shape 1660"/>
              <p:cNvSpPr>
                <a:spLocks noChangeArrowheads="1"/>
              </p:cNvSpPr>
              <p:nvPr/>
            </p:nvSpPr>
            <p:spPr bwMode="auto">
              <a:xfrm>
                <a:off x="4197" y="2531"/>
                <a:ext cx="0" cy="10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4" name="Shape 1661"/>
              <p:cNvSpPr>
                <a:spLocks noChangeArrowheads="1"/>
              </p:cNvSpPr>
              <p:nvPr/>
            </p:nvSpPr>
            <p:spPr bwMode="auto">
              <a:xfrm>
                <a:off x="4197" y="2531"/>
                <a:ext cx="0" cy="9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5" name="Shape 1662"/>
              <p:cNvSpPr>
                <a:spLocks noChangeArrowheads="1"/>
              </p:cNvSpPr>
              <p:nvPr/>
            </p:nvSpPr>
            <p:spPr bwMode="auto">
              <a:xfrm>
                <a:off x="4197" y="2532"/>
                <a:ext cx="0" cy="97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6" name="Shape 1663"/>
              <p:cNvSpPr>
                <a:spLocks noChangeArrowheads="1"/>
              </p:cNvSpPr>
              <p:nvPr/>
            </p:nvSpPr>
            <p:spPr bwMode="auto">
              <a:xfrm>
                <a:off x="4199" y="2534"/>
                <a:ext cx="0" cy="94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7" name="Shape 1664"/>
              <p:cNvSpPr>
                <a:spLocks noChangeArrowheads="1"/>
              </p:cNvSpPr>
              <p:nvPr/>
            </p:nvSpPr>
            <p:spPr bwMode="auto">
              <a:xfrm>
                <a:off x="4199" y="2534"/>
                <a:ext cx="0" cy="9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8" name="Shape 1665"/>
              <p:cNvSpPr>
                <a:spLocks noChangeArrowheads="1"/>
              </p:cNvSpPr>
              <p:nvPr/>
            </p:nvSpPr>
            <p:spPr bwMode="auto">
              <a:xfrm>
                <a:off x="4200" y="2535"/>
                <a:ext cx="0" cy="9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299" name="Shape 1666"/>
              <p:cNvSpPr>
                <a:spLocks noChangeArrowheads="1"/>
              </p:cNvSpPr>
              <p:nvPr/>
            </p:nvSpPr>
            <p:spPr bwMode="auto">
              <a:xfrm>
                <a:off x="4200" y="2535"/>
                <a:ext cx="0" cy="9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00" name="Shape 1667"/>
              <p:cNvSpPr>
                <a:spLocks noChangeArrowheads="1"/>
              </p:cNvSpPr>
              <p:nvPr/>
            </p:nvSpPr>
            <p:spPr bwMode="auto">
              <a:xfrm>
                <a:off x="4200" y="2536"/>
                <a:ext cx="0" cy="8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01" name="Shape 1668"/>
              <p:cNvSpPr>
                <a:spLocks noChangeArrowheads="1"/>
              </p:cNvSpPr>
              <p:nvPr/>
            </p:nvSpPr>
            <p:spPr bwMode="auto">
              <a:xfrm>
                <a:off x="4200" y="2536"/>
                <a:ext cx="0" cy="8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02" name="Shape 1669"/>
              <p:cNvSpPr>
                <a:spLocks noChangeArrowheads="1"/>
              </p:cNvSpPr>
              <p:nvPr/>
            </p:nvSpPr>
            <p:spPr bwMode="auto">
              <a:xfrm>
                <a:off x="4202" y="2536"/>
                <a:ext cx="0" cy="8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03" name="Shape 1670"/>
              <p:cNvSpPr>
                <a:spLocks/>
              </p:cNvSpPr>
              <p:nvPr/>
            </p:nvSpPr>
            <p:spPr bwMode="auto">
              <a:xfrm>
                <a:off x="4022" y="2515"/>
                <a:ext cx="181" cy="229"/>
              </a:xfrm>
              <a:custGeom>
                <a:avLst/>
                <a:gdLst>
                  <a:gd name="T0" fmla="*/ 0 w 363"/>
                  <a:gd name="T1" fmla="*/ 0 h 459"/>
                  <a:gd name="T2" fmla="*/ 363 w 363"/>
                  <a:gd name="T3" fmla="*/ 459 h 459"/>
                </a:gdLst>
                <a:ahLst/>
                <a:cxnLst>
                  <a:cxn ang="0">
                    <a:pos x="357" y="37"/>
                  </a:cxn>
                  <a:cxn ang="0">
                    <a:pos x="322" y="1"/>
                  </a:cxn>
                  <a:cxn ang="0">
                    <a:pos x="321" y="1"/>
                  </a:cxn>
                  <a:cxn ang="0">
                    <a:pos x="320" y="0"/>
                  </a:cxn>
                  <a:cxn ang="0">
                    <a:pos x="39" y="0"/>
                  </a:cxn>
                  <a:cxn ang="0">
                    <a:pos x="38" y="1"/>
                  </a:cxn>
                  <a:cxn ang="0">
                    <a:pos x="37" y="1"/>
                  </a:cxn>
                  <a:cxn ang="0">
                    <a:pos x="1" y="39"/>
                  </a:cxn>
                  <a:cxn ang="0">
                    <a:pos x="0" y="40"/>
                  </a:cxn>
                  <a:cxn ang="0">
                    <a:pos x="0" y="211"/>
                  </a:cxn>
                  <a:cxn ang="0">
                    <a:pos x="1" y="212"/>
                  </a:cxn>
                  <a:cxn ang="0">
                    <a:pos x="140" y="457"/>
                  </a:cxn>
                  <a:cxn ang="0">
                    <a:pos x="140" y="458"/>
                  </a:cxn>
                  <a:cxn ang="0">
                    <a:pos x="141" y="458"/>
                  </a:cxn>
                  <a:cxn ang="0">
                    <a:pos x="143" y="459"/>
                  </a:cxn>
                  <a:cxn ang="0">
                    <a:pos x="223" y="459"/>
                  </a:cxn>
                  <a:cxn ang="0">
                    <a:pos x="224" y="458"/>
                  </a:cxn>
                  <a:cxn ang="0">
                    <a:pos x="225" y="458"/>
                  </a:cxn>
                  <a:cxn ang="0">
                    <a:pos x="225" y="457"/>
                  </a:cxn>
                  <a:cxn ang="0">
                    <a:pos x="362" y="213"/>
                  </a:cxn>
                  <a:cxn ang="0">
                    <a:pos x="363" y="212"/>
                  </a:cxn>
                  <a:cxn ang="0">
                    <a:pos x="363" y="39"/>
                  </a:cxn>
                  <a:cxn ang="0">
                    <a:pos x="362" y="38"/>
                  </a:cxn>
                  <a:cxn ang="0">
                    <a:pos x="362" y="37"/>
                  </a:cxn>
                  <a:cxn ang="0">
                    <a:pos x="360" y="37"/>
                  </a:cxn>
                  <a:cxn ang="0">
                    <a:pos x="359" y="36"/>
                  </a:cxn>
                  <a:cxn ang="0">
                    <a:pos x="358" y="36"/>
                  </a:cxn>
                  <a:cxn ang="0">
                    <a:pos x="357" y="37"/>
                  </a:cxn>
                  <a:cxn ang="0">
                    <a:pos x="356" y="44"/>
                  </a:cxn>
                  <a:cxn ang="0">
                    <a:pos x="356" y="42"/>
                  </a:cxn>
                  <a:cxn ang="0">
                    <a:pos x="354" y="210"/>
                  </a:cxn>
                  <a:cxn ang="0">
                    <a:pos x="220" y="451"/>
                  </a:cxn>
                  <a:cxn ang="0">
                    <a:pos x="146" y="451"/>
                  </a:cxn>
                  <a:cxn ang="0">
                    <a:pos x="8" y="209"/>
                  </a:cxn>
                  <a:cxn ang="0">
                    <a:pos x="8" y="44"/>
                  </a:cxn>
                  <a:cxn ang="0">
                    <a:pos x="42" y="8"/>
                  </a:cxn>
                  <a:cxn ang="0">
                    <a:pos x="317" y="8"/>
                  </a:cxn>
                  <a:cxn ang="0">
                    <a:pos x="353" y="43"/>
                  </a:cxn>
                  <a:cxn ang="0">
                    <a:pos x="354" y="43"/>
                  </a:cxn>
                  <a:cxn ang="0">
                    <a:pos x="355" y="44"/>
                  </a:cxn>
                  <a:cxn ang="0">
                    <a:pos x="356" y="44"/>
                  </a:cxn>
                  <a:cxn ang="0">
                    <a:pos x="357" y="37"/>
                  </a:cxn>
                </a:cxnLst>
                <a:rect l="T0" t="T1" r="T2" b="T3"/>
                <a:pathLst>
                  <a:path w="363" h="459" extrusionOk="0">
                    <a:moveTo>
                      <a:pt x="357" y="37"/>
                    </a:moveTo>
                    <a:lnTo>
                      <a:pt x="322" y="1"/>
                    </a:lnTo>
                    <a:lnTo>
                      <a:pt x="321" y="1"/>
                    </a:lnTo>
                    <a:lnTo>
                      <a:pt x="320" y="0"/>
                    </a:lnTo>
                    <a:lnTo>
                      <a:pt x="39" y="0"/>
                    </a:lnTo>
                    <a:lnTo>
                      <a:pt x="38" y="1"/>
                    </a:lnTo>
                    <a:lnTo>
                      <a:pt x="37" y="1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211"/>
                    </a:lnTo>
                    <a:lnTo>
                      <a:pt x="1" y="212"/>
                    </a:lnTo>
                    <a:lnTo>
                      <a:pt x="140" y="457"/>
                    </a:lnTo>
                    <a:lnTo>
                      <a:pt x="140" y="458"/>
                    </a:lnTo>
                    <a:lnTo>
                      <a:pt x="141" y="458"/>
                    </a:lnTo>
                    <a:lnTo>
                      <a:pt x="143" y="459"/>
                    </a:lnTo>
                    <a:lnTo>
                      <a:pt x="223" y="459"/>
                    </a:lnTo>
                    <a:lnTo>
                      <a:pt x="224" y="458"/>
                    </a:lnTo>
                    <a:lnTo>
                      <a:pt x="225" y="458"/>
                    </a:lnTo>
                    <a:lnTo>
                      <a:pt x="225" y="457"/>
                    </a:lnTo>
                    <a:lnTo>
                      <a:pt x="362" y="213"/>
                    </a:lnTo>
                    <a:lnTo>
                      <a:pt x="363" y="212"/>
                    </a:lnTo>
                    <a:lnTo>
                      <a:pt x="363" y="39"/>
                    </a:lnTo>
                    <a:lnTo>
                      <a:pt x="362" y="38"/>
                    </a:lnTo>
                    <a:lnTo>
                      <a:pt x="362" y="37"/>
                    </a:lnTo>
                    <a:lnTo>
                      <a:pt x="360" y="37"/>
                    </a:lnTo>
                    <a:lnTo>
                      <a:pt x="359" y="36"/>
                    </a:lnTo>
                    <a:lnTo>
                      <a:pt x="358" y="36"/>
                    </a:lnTo>
                    <a:lnTo>
                      <a:pt x="357" y="37"/>
                    </a:lnTo>
                    <a:lnTo>
                      <a:pt x="356" y="44"/>
                    </a:lnTo>
                    <a:lnTo>
                      <a:pt x="356" y="42"/>
                    </a:lnTo>
                    <a:lnTo>
                      <a:pt x="354" y="210"/>
                    </a:lnTo>
                    <a:lnTo>
                      <a:pt x="220" y="451"/>
                    </a:lnTo>
                    <a:lnTo>
                      <a:pt x="146" y="451"/>
                    </a:lnTo>
                    <a:lnTo>
                      <a:pt x="8" y="209"/>
                    </a:lnTo>
                    <a:lnTo>
                      <a:pt x="8" y="44"/>
                    </a:lnTo>
                    <a:lnTo>
                      <a:pt x="42" y="8"/>
                    </a:lnTo>
                    <a:lnTo>
                      <a:pt x="317" y="8"/>
                    </a:lnTo>
                    <a:lnTo>
                      <a:pt x="353" y="43"/>
                    </a:lnTo>
                    <a:lnTo>
                      <a:pt x="354" y="43"/>
                    </a:lnTo>
                    <a:lnTo>
                      <a:pt x="355" y="44"/>
                    </a:lnTo>
                    <a:lnTo>
                      <a:pt x="356" y="44"/>
                    </a:lnTo>
                    <a:lnTo>
                      <a:pt x="357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04" name="Shape 1671"/>
              <p:cNvSpPr>
                <a:spLocks noChangeArrowheads="1"/>
              </p:cNvSpPr>
              <p:nvPr/>
            </p:nvSpPr>
            <p:spPr bwMode="auto">
              <a:xfrm>
                <a:off x="4011" y="2537"/>
                <a:ext cx="106" cy="66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05" name="Shape 1672"/>
              <p:cNvSpPr>
                <a:spLocks/>
              </p:cNvSpPr>
              <p:nvPr/>
            </p:nvSpPr>
            <p:spPr bwMode="auto">
              <a:xfrm>
                <a:off x="4009" y="2535"/>
                <a:ext cx="109" cy="69"/>
              </a:xfrm>
              <a:custGeom>
                <a:avLst/>
                <a:gdLst>
                  <a:gd name="T0" fmla="*/ 0 w 220"/>
                  <a:gd name="T1" fmla="*/ 0 h 140"/>
                  <a:gd name="T2" fmla="*/ 220 w 220"/>
                  <a:gd name="T3" fmla="*/ 140 h 140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7"/>
                  </a:cxn>
                  <a:cxn ang="0">
                    <a:pos x="1" y="138"/>
                  </a:cxn>
                  <a:cxn ang="0">
                    <a:pos x="1" y="139"/>
                  </a:cxn>
                  <a:cxn ang="0">
                    <a:pos x="2" y="139"/>
                  </a:cxn>
                  <a:cxn ang="0">
                    <a:pos x="3" y="140"/>
                  </a:cxn>
                  <a:cxn ang="0">
                    <a:pos x="216" y="140"/>
                  </a:cxn>
                  <a:cxn ang="0">
                    <a:pos x="217" y="139"/>
                  </a:cxn>
                  <a:cxn ang="0">
                    <a:pos x="218" y="139"/>
                  </a:cxn>
                  <a:cxn ang="0">
                    <a:pos x="218" y="138"/>
                  </a:cxn>
                  <a:cxn ang="0">
                    <a:pos x="220" y="137"/>
                  </a:cxn>
                  <a:cxn ang="0">
                    <a:pos x="220" y="3"/>
                  </a:cxn>
                  <a:cxn ang="0">
                    <a:pos x="218" y="2"/>
                  </a:cxn>
                  <a:cxn ang="0">
                    <a:pos x="218" y="1"/>
                  </a:cxn>
                  <a:cxn ang="0">
                    <a:pos x="217" y="1"/>
                  </a:cxn>
                  <a:cxn ang="0">
                    <a:pos x="216" y="0"/>
                  </a:cxn>
                  <a:cxn ang="0">
                    <a:pos x="215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211" y="9"/>
                  </a:cxn>
                  <a:cxn ang="0">
                    <a:pos x="211" y="132"/>
                  </a:cxn>
                  <a:cxn ang="0">
                    <a:pos x="8" y="132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220" h="140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7"/>
                    </a:lnTo>
                    <a:lnTo>
                      <a:pt x="1" y="138"/>
                    </a:lnTo>
                    <a:lnTo>
                      <a:pt x="1" y="139"/>
                    </a:lnTo>
                    <a:lnTo>
                      <a:pt x="2" y="139"/>
                    </a:lnTo>
                    <a:lnTo>
                      <a:pt x="3" y="140"/>
                    </a:lnTo>
                    <a:lnTo>
                      <a:pt x="216" y="140"/>
                    </a:lnTo>
                    <a:lnTo>
                      <a:pt x="217" y="139"/>
                    </a:lnTo>
                    <a:lnTo>
                      <a:pt x="218" y="139"/>
                    </a:lnTo>
                    <a:lnTo>
                      <a:pt x="218" y="138"/>
                    </a:lnTo>
                    <a:lnTo>
                      <a:pt x="220" y="137"/>
                    </a:lnTo>
                    <a:lnTo>
                      <a:pt x="220" y="3"/>
                    </a:lnTo>
                    <a:lnTo>
                      <a:pt x="218" y="2"/>
                    </a:lnTo>
                    <a:lnTo>
                      <a:pt x="218" y="1"/>
                    </a:lnTo>
                    <a:lnTo>
                      <a:pt x="217" y="1"/>
                    </a:lnTo>
                    <a:lnTo>
                      <a:pt x="216" y="0"/>
                    </a:lnTo>
                    <a:lnTo>
                      <a:pt x="215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211" y="9"/>
                    </a:lnTo>
                    <a:lnTo>
                      <a:pt x="211" y="132"/>
                    </a:lnTo>
                    <a:lnTo>
                      <a:pt x="8" y="132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06" name="Shape 1673"/>
              <p:cNvSpPr>
                <a:spLocks/>
              </p:cNvSpPr>
              <p:nvPr/>
            </p:nvSpPr>
            <p:spPr bwMode="auto">
              <a:xfrm>
                <a:off x="4022" y="2515"/>
                <a:ext cx="181" cy="23"/>
              </a:xfrm>
              <a:custGeom>
                <a:avLst/>
                <a:gdLst>
                  <a:gd name="T0" fmla="*/ 0 w 364"/>
                  <a:gd name="T1" fmla="*/ 0 h 45"/>
                  <a:gd name="T2" fmla="*/ 364 w 364"/>
                  <a:gd name="T3" fmla="*/ 45 h 45"/>
                </a:gdLst>
                <a:ahLst/>
                <a:cxnLst>
                  <a:cxn ang="0">
                    <a:pos x="14" y="37"/>
                  </a:cxn>
                  <a:cxn ang="0">
                    <a:pos x="44" y="8"/>
                  </a:cxn>
                  <a:cxn ang="0">
                    <a:pos x="320" y="8"/>
                  </a:cxn>
                  <a:cxn ang="0">
                    <a:pos x="349" y="37"/>
                  </a:cxn>
                  <a:cxn ang="0">
                    <a:pos x="14" y="37"/>
                  </a:cxn>
                  <a:cxn ang="0">
                    <a:pos x="4" y="45"/>
                  </a:cxn>
                  <a:cxn ang="0">
                    <a:pos x="359" y="45"/>
                  </a:cxn>
                  <a:cxn ang="0">
                    <a:pos x="361" y="45"/>
                  </a:cxn>
                  <a:cxn ang="0">
                    <a:pos x="362" y="44"/>
                  </a:cxn>
                  <a:cxn ang="0">
                    <a:pos x="363" y="44"/>
                  </a:cxn>
                  <a:cxn ang="0">
                    <a:pos x="363" y="43"/>
                  </a:cxn>
                  <a:cxn ang="0">
                    <a:pos x="364" y="42"/>
                  </a:cxn>
                  <a:cxn ang="0">
                    <a:pos x="364" y="40"/>
                  </a:cxn>
                  <a:cxn ang="0">
                    <a:pos x="363" y="39"/>
                  </a:cxn>
                  <a:cxn ang="0">
                    <a:pos x="363" y="38"/>
                  </a:cxn>
                  <a:cxn ang="0">
                    <a:pos x="325" y="1"/>
                  </a:cxn>
                  <a:cxn ang="0">
                    <a:pos x="324" y="1"/>
                  </a:cxn>
                  <a:cxn ang="0">
                    <a:pos x="323" y="0"/>
                  </a:cxn>
                  <a:cxn ang="0">
                    <a:pos x="40" y="0"/>
                  </a:cxn>
                  <a:cxn ang="0">
                    <a:pos x="39" y="1"/>
                  </a:cxn>
                  <a:cxn ang="0">
                    <a:pos x="38" y="1"/>
                  </a:cxn>
                  <a:cxn ang="0">
                    <a:pos x="1" y="38"/>
                  </a:cxn>
                  <a:cxn ang="0">
                    <a:pos x="1" y="39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1" y="43"/>
                  </a:cxn>
                  <a:cxn ang="0">
                    <a:pos x="1" y="44"/>
                  </a:cxn>
                  <a:cxn ang="0">
                    <a:pos x="2" y="44"/>
                  </a:cxn>
                  <a:cxn ang="0">
                    <a:pos x="3" y="45"/>
                  </a:cxn>
                  <a:cxn ang="0">
                    <a:pos x="4" y="45"/>
                  </a:cxn>
                  <a:cxn ang="0">
                    <a:pos x="14" y="37"/>
                  </a:cxn>
                </a:cxnLst>
                <a:rect l="T0" t="T1" r="T2" b="T3"/>
                <a:pathLst>
                  <a:path w="364" h="45" extrusionOk="0">
                    <a:moveTo>
                      <a:pt x="14" y="37"/>
                    </a:moveTo>
                    <a:lnTo>
                      <a:pt x="44" y="8"/>
                    </a:lnTo>
                    <a:lnTo>
                      <a:pt x="320" y="8"/>
                    </a:lnTo>
                    <a:lnTo>
                      <a:pt x="349" y="37"/>
                    </a:lnTo>
                    <a:lnTo>
                      <a:pt x="14" y="37"/>
                    </a:lnTo>
                    <a:lnTo>
                      <a:pt x="4" y="45"/>
                    </a:lnTo>
                    <a:lnTo>
                      <a:pt x="359" y="45"/>
                    </a:lnTo>
                    <a:lnTo>
                      <a:pt x="361" y="45"/>
                    </a:lnTo>
                    <a:lnTo>
                      <a:pt x="362" y="44"/>
                    </a:lnTo>
                    <a:lnTo>
                      <a:pt x="363" y="44"/>
                    </a:lnTo>
                    <a:lnTo>
                      <a:pt x="363" y="43"/>
                    </a:lnTo>
                    <a:lnTo>
                      <a:pt x="364" y="42"/>
                    </a:lnTo>
                    <a:lnTo>
                      <a:pt x="364" y="40"/>
                    </a:lnTo>
                    <a:lnTo>
                      <a:pt x="363" y="39"/>
                    </a:lnTo>
                    <a:lnTo>
                      <a:pt x="363" y="38"/>
                    </a:lnTo>
                    <a:lnTo>
                      <a:pt x="325" y="1"/>
                    </a:lnTo>
                    <a:lnTo>
                      <a:pt x="324" y="1"/>
                    </a:lnTo>
                    <a:lnTo>
                      <a:pt x="323" y="0"/>
                    </a:lnTo>
                    <a:lnTo>
                      <a:pt x="40" y="0"/>
                    </a:lnTo>
                    <a:lnTo>
                      <a:pt x="39" y="1"/>
                    </a:lnTo>
                    <a:lnTo>
                      <a:pt x="38" y="1"/>
                    </a:lnTo>
                    <a:lnTo>
                      <a:pt x="1" y="38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1" y="43"/>
                    </a:lnTo>
                    <a:lnTo>
                      <a:pt x="1" y="44"/>
                    </a:lnTo>
                    <a:lnTo>
                      <a:pt x="2" y="44"/>
                    </a:lnTo>
                    <a:lnTo>
                      <a:pt x="3" y="45"/>
                    </a:lnTo>
                    <a:lnTo>
                      <a:pt x="4" y="45"/>
                    </a:lnTo>
                    <a:lnTo>
                      <a:pt x="14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07" name="Shape 1674"/>
              <p:cNvSpPr>
                <a:spLocks/>
              </p:cNvSpPr>
              <p:nvPr/>
            </p:nvSpPr>
            <p:spPr bwMode="auto">
              <a:xfrm>
                <a:off x="4006" y="2535"/>
                <a:ext cx="45" cy="70"/>
              </a:xfrm>
              <a:custGeom>
                <a:avLst/>
                <a:gdLst>
                  <a:gd name="T0" fmla="*/ 0 w 92"/>
                  <a:gd name="T1" fmla="*/ 0 h 142"/>
                  <a:gd name="T2" fmla="*/ 92 w 92"/>
                  <a:gd name="T3" fmla="*/ 142 h 142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2" y="141"/>
                  </a:cxn>
                  <a:cxn ang="0">
                    <a:pos x="4" y="142"/>
                  </a:cxn>
                  <a:cxn ang="0">
                    <a:pos x="89" y="142"/>
                  </a:cxn>
                  <a:cxn ang="0">
                    <a:pos x="90" y="141"/>
                  </a:cxn>
                  <a:cxn ang="0">
                    <a:pos x="91" y="141"/>
                  </a:cxn>
                  <a:cxn ang="0">
                    <a:pos x="91" y="140"/>
                  </a:cxn>
                  <a:cxn ang="0">
                    <a:pos x="92" y="139"/>
                  </a:cxn>
                  <a:cxn ang="0">
                    <a:pos x="92" y="3"/>
                  </a:cxn>
                  <a:cxn ang="0">
                    <a:pos x="91" y="2"/>
                  </a:cxn>
                  <a:cxn ang="0">
                    <a:pos x="91" y="1"/>
                  </a:cxn>
                  <a:cxn ang="0">
                    <a:pos x="90" y="1"/>
                  </a:cxn>
                  <a:cxn ang="0">
                    <a:pos x="89" y="0"/>
                  </a:cxn>
                  <a:cxn ang="0">
                    <a:pos x="88" y="0"/>
                  </a:cxn>
                  <a:cxn ang="0">
                    <a:pos x="5" y="0"/>
                  </a:cxn>
                  <a:cxn ang="0">
                    <a:pos x="9" y="8"/>
                  </a:cxn>
                  <a:cxn ang="0">
                    <a:pos x="84" y="8"/>
                  </a:cxn>
                  <a:cxn ang="0">
                    <a:pos x="84" y="134"/>
                  </a:cxn>
                  <a:cxn ang="0">
                    <a:pos x="9" y="134"/>
                  </a:cxn>
                  <a:cxn ang="0">
                    <a:pos x="9" y="8"/>
                  </a:cxn>
                  <a:cxn ang="0">
                    <a:pos x="5" y="0"/>
                  </a:cxn>
                </a:cxnLst>
                <a:rect l="T0" t="T1" r="T2" b="T3"/>
                <a:pathLst>
                  <a:path w="92" h="142" extrusionOk="0">
                    <a:moveTo>
                      <a:pt x="5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2" y="141"/>
                    </a:lnTo>
                    <a:lnTo>
                      <a:pt x="4" y="142"/>
                    </a:lnTo>
                    <a:lnTo>
                      <a:pt x="89" y="142"/>
                    </a:lnTo>
                    <a:lnTo>
                      <a:pt x="90" y="141"/>
                    </a:lnTo>
                    <a:lnTo>
                      <a:pt x="91" y="141"/>
                    </a:lnTo>
                    <a:lnTo>
                      <a:pt x="91" y="140"/>
                    </a:lnTo>
                    <a:lnTo>
                      <a:pt x="92" y="139"/>
                    </a:lnTo>
                    <a:lnTo>
                      <a:pt x="92" y="3"/>
                    </a:lnTo>
                    <a:lnTo>
                      <a:pt x="91" y="2"/>
                    </a:lnTo>
                    <a:lnTo>
                      <a:pt x="91" y="1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8" y="0"/>
                    </a:lnTo>
                    <a:lnTo>
                      <a:pt x="5" y="0"/>
                    </a:lnTo>
                    <a:lnTo>
                      <a:pt x="9" y="8"/>
                    </a:lnTo>
                    <a:lnTo>
                      <a:pt x="84" y="8"/>
                    </a:lnTo>
                    <a:lnTo>
                      <a:pt x="84" y="134"/>
                    </a:lnTo>
                    <a:lnTo>
                      <a:pt x="9" y="134"/>
                    </a:lnTo>
                    <a:lnTo>
                      <a:pt x="9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08" name="Shape 1675"/>
              <p:cNvSpPr>
                <a:spLocks/>
              </p:cNvSpPr>
              <p:nvPr/>
            </p:nvSpPr>
            <p:spPr bwMode="auto">
              <a:xfrm>
                <a:off x="4049" y="2535"/>
                <a:ext cx="68" cy="70"/>
              </a:xfrm>
              <a:custGeom>
                <a:avLst/>
                <a:gdLst>
                  <a:gd name="T0" fmla="*/ 0 w 135"/>
                  <a:gd name="T1" fmla="*/ 0 h 142"/>
                  <a:gd name="T2" fmla="*/ 135 w 135"/>
                  <a:gd name="T3" fmla="*/ 142 h 142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2" y="141"/>
                  </a:cxn>
                  <a:cxn ang="0">
                    <a:pos x="3" y="142"/>
                  </a:cxn>
                  <a:cxn ang="0">
                    <a:pos x="132" y="142"/>
                  </a:cxn>
                  <a:cxn ang="0">
                    <a:pos x="133" y="141"/>
                  </a:cxn>
                  <a:cxn ang="0">
                    <a:pos x="134" y="141"/>
                  </a:cxn>
                  <a:cxn ang="0">
                    <a:pos x="134" y="140"/>
                  </a:cxn>
                  <a:cxn ang="0">
                    <a:pos x="135" y="139"/>
                  </a:cxn>
                  <a:cxn ang="0">
                    <a:pos x="135" y="3"/>
                  </a:cxn>
                  <a:cxn ang="0">
                    <a:pos x="134" y="2"/>
                  </a:cxn>
                  <a:cxn ang="0">
                    <a:pos x="134" y="1"/>
                  </a:cxn>
                  <a:cxn ang="0">
                    <a:pos x="133" y="1"/>
                  </a:cxn>
                  <a:cxn ang="0">
                    <a:pos x="132" y="0"/>
                  </a:cxn>
                  <a:cxn ang="0">
                    <a:pos x="131" y="0"/>
                  </a:cxn>
                  <a:cxn ang="0">
                    <a:pos x="4" y="0"/>
                  </a:cxn>
                  <a:cxn ang="0">
                    <a:pos x="8" y="8"/>
                  </a:cxn>
                  <a:cxn ang="0">
                    <a:pos x="127" y="8"/>
                  </a:cxn>
                  <a:cxn ang="0">
                    <a:pos x="127" y="134"/>
                  </a:cxn>
                  <a:cxn ang="0">
                    <a:pos x="8" y="134"/>
                  </a:cxn>
                  <a:cxn ang="0">
                    <a:pos x="8" y="8"/>
                  </a:cxn>
                  <a:cxn ang="0">
                    <a:pos x="4" y="0"/>
                  </a:cxn>
                </a:cxnLst>
                <a:rect l="T0" t="T1" r="T2" b="T3"/>
                <a:pathLst>
                  <a:path w="135" h="142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2" y="141"/>
                    </a:lnTo>
                    <a:lnTo>
                      <a:pt x="3" y="142"/>
                    </a:lnTo>
                    <a:lnTo>
                      <a:pt x="132" y="142"/>
                    </a:lnTo>
                    <a:lnTo>
                      <a:pt x="133" y="141"/>
                    </a:lnTo>
                    <a:lnTo>
                      <a:pt x="134" y="141"/>
                    </a:lnTo>
                    <a:lnTo>
                      <a:pt x="134" y="140"/>
                    </a:lnTo>
                    <a:lnTo>
                      <a:pt x="135" y="139"/>
                    </a:lnTo>
                    <a:lnTo>
                      <a:pt x="135" y="3"/>
                    </a:lnTo>
                    <a:lnTo>
                      <a:pt x="134" y="2"/>
                    </a:lnTo>
                    <a:lnTo>
                      <a:pt x="134" y="1"/>
                    </a:lnTo>
                    <a:lnTo>
                      <a:pt x="133" y="1"/>
                    </a:lnTo>
                    <a:lnTo>
                      <a:pt x="132" y="0"/>
                    </a:lnTo>
                    <a:lnTo>
                      <a:pt x="131" y="0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134"/>
                    </a:lnTo>
                    <a:lnTo>
                      <a:pt x="8" y="134"/>
                    </a:lnTo>
                    <a:lnTo>
                      <a:pt x="8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09" name="Shape 1676"/>
              <p:cNvSpPr>
                <a:spLocks/>
              </p:cNvSpPr>
              <p:nvPr/>
            </p:nvSpPr>
            <p:spPr bwMode="auto">
              <a:xfrm>
                <a:off x="4008" y="2535"/>
                <a:ext cx="45" cy="69"/>
              </a:xfrm>
              <a:custGeom>
                <a:avLst/>
                <a:gdLst>
                  <a:gd name="T0" fmla="*/ 0 w 91"/>
                  <a:gd name="T1" fmla="*/ 0 h 139"/>
                  <a:gd name="T2" fmla="*/ 91 w 91"/>
                  <a:gd name="T3" fmla="*/ 139 h 139"/>
                </a:gdLst>
                <a:ahLst/>
                <a:cxnLst>
                  <a:cxn ang="0">
                    <a:pos x="85" y="138"/>
                  </a:cxn>
                  <a:cxn ang="0">
                    <a:pos x="85" y="139"/>
                  </a:cxn>
                  <a:cxn ang="0">
                    <a:pos x="89" y="139"/>
                  </a:cxn>
                  <a:cxn ang="0">
                    <a:pos x="89" y="138"/>
                  </a:cxn>
                  <a:cxn ang="0">
                    <a:pos x="90" y="137"/>
                  </a:cxn>
                  <a:cxn ang="0">
                    <a:pos x="91" y="137"/>
                  </a:cxn>
                  <a:cxn ang="0">
                    <a:pos x="91" y="133"/>
                  </a:cxn>
                  <a:cxn ang="0">
                    <a:pos x="90" y="133"/>
                  </a:cxn>
                  <a:cxn ang="0">
                    <a:pos x="89" y="132"/>
                  </a:cxn>
                  <a:cxn ang="0">
                    <a:pos x="11" y="71"/>
                  </a:cxn>
                  <a:cxn ang="0">
                    <a:pos x="89" y="7"/>
                  </a:cxn>
                  <a:cxn ang="0">
                    <a:pos x="89" y="6"/>
                  </a:cxn>
                  <a:cxn ang="0">
                    <a:pos x="90" y="5"/>
                  </a:cxn>
                  <a:cxn ang="0">
                    <a:pos x="90" y="2"/>
                  </a:cxn>
                  <a:cxn ang="0">
                    <a:pos x="89" y="1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84" y="0"/>
                  </a:cxn>
                  <a:cxn ang="0">
                    <a:pos x="83" y="1"/>
                  </a:cxn>
                  <a:cxn ang="0">
                    <a:pos x="1" y="68"/>
                  </a:cxn>
                  <a:cxn ang="0">
                    <a:pos x="1" y="69"/>
                  </a:cxn>
                  <a:cxn ang="0">
                    <a:pos x="0" y="69"/>
                  </a:cxn>
                  <a:cxn ang="0">
                    <a:pos x="0" y="73"/>
                  </a:cxn>
                  <a:cxn ang="0">
                    <a:pos x="1" y="73"/>
                  </a:cxn>
                  <a:cxn ang="0">
                    <a:pos x="3" y="74"/>
                  </a:cxn>
                  <a:cxn ang="0">
                    <a:pos x="85" y="138"/>
                  </a:cxn>
                </a:cxnLst>
                <a:rect l="T0" t="T1" r="T2" b="T3"/>
                <a:pathLst>
                  <a:path w="91" h="139" extrusionOk="0">
                    <a:moveTo>
                      <a:pt x="85" y="138"/>
                    </a:moveTo>
                    <a:lnTo>
                      <a:pt x="85" y="139"/>
                    </a:lnTo>
                    <a:lnTo>
                      <a:pt x="89" y="139"/>
                    </a:lnTo>
                    <a:lnTo>
                      <a:pt x="89" y="138"/>
                    </a:lnTo>
                    <a:lnTo>
                      <a:pt x="90" y="137"/>
                    </a:lnTo>
                    <a:lnTo>
                      <a:pt x="91" y="137"/>
                    </a:lnTo>
                    <a:lnTo>
                      <a:pt x="91" y="133"/>
                    </a:lnTo>
                    <a:lnTo>
                      <a:pt x="90" y="133"/>
                    </a:lnTo>
                    <a:lnTo>
                      <a:pt x="89" y="132"/>
                    </a:lnTo>
                    <a:lnTo>
                      <a:pt x="11" y="71"/>
                    </a:lnTo>
                    <a:lnTo>
                      <a:pt x="89" y="7"/>
                    </a:lnTo>
                    <a:lnTo>
                      <a:pt x="89" y="6"/>
                    </a:lnTo>
                    <a:lnTo>
                      <a:pt x="90" y="5"/>
                    </a:lnTo>
                    <a:lnTo>
                      <a:pt x="90" y="2"/>
                    </a:lnTo>
                    <a:lnTo>
                      <a:pt x="89" y="1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1"/>
                    </a:lnTo>
                    <a:lnTo>
                      <a:pt x="1" y="68"/>
                    </a:lnTo>
                    <a:lnTo>
                      <a:pt x="1" y="69"/>
                    </a:lnTo>
                    <a:lnTo>
                      <a:pt x="0" y="69"/>
                    </a:lnTo>
                    <a:lnTo>
                      <a:pt x="0" y="73"/>
                    </a:lnTo>
                    <a:lnTo>
                      <a:pt x="1" y="73"/>
                    </a:lnTo>
                    <a:lnTo>
                      <a:pt x="3" y="74"/>
                    </a:lnTo>
                    <a:lnTo>
                      <a:pt x="85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0" name="Shape 1677"/>
              <p:cNvSpPr>
                <a:spLocks/>
              </p:cNvSpPr>
              <p:nvPr/>
            </p:nvSpPr>
            <p:spPr bwMode="auto">
              <a:xfrm>
                <a:off x="4024" y="2536"/>
                <a:ext cx="181" cy="86"/>
              </a:xfrm>
              <a:custGeom>
                <a:avLst/>
                <a:gdLst>
                  <a:gd name="T0" fmla="*/ 0 w 363"/>
                  <a:gd name="T1" fmla="*/ 0 h 174"/>
                  <a:gd name="T2" fmla="*/ 363 w 363"/>
                  <a:gd name="T3" fmla="*/ 174 h 174"/>
                </a:gdLst>
                <a:ahLst/>
                <a:cxnLst>
                  <a:cxn ang="0">
                    <a:pos x="8" y="138"/>
                  </a:cxn>
                  <a:cxn ang="0">
                    <a:pos x="8" y="137"/>
                  </a:cxn>
                  <a:cxn ang="0">
                    <a:pos x="7" y="136"/>
                  </a:cxn>
                  <a:cxn ang="0">
                    <a:pos x="7" y="135"/>
                  </a:cxn>
                  <a:cxn ang="0">
                    <a:pos x="6" y="135"/>
                  </a:cxn>
                  <a:cxn ang="0">
                    <a:pos x="5" y="134"/>
                  </a:cxn>
                  <a:cxn ang="0">
                    <a:pos x="3" y="134"/>
                  </a:cxn>
                  <a:cxn ang="0">
                    <a:pos x="2" y="135"/>
                  </a:cxn>
                  <a:cxn ang="0">
                    <a:pos x="1" y="135"/>
                  </a:cxn>
                  <a:cxn ang="0">
                    <a:pos x="1" y="136"/>
                  </a:cxn>
                  <a:cxn ang="0">
                    <a:pos x="0" y="137"/>
                  </a:cxn>
                  <a:cxn ang="0">
                    <a:pos x="0" y="171"/>
                  </a:cxn>
                  <a:cxn ang="0">
                    <a:pos x="1" y="172"/>
                  </a:cxn>
                  <a:cxn ang="0">
                    <a:pos x="1" y="173"/>
                  </a:cxn>
                  <a:cxn ang="0">
                    <a:pos x="2" y="173"/>
                  </a:cxn>
                  <a:cxn ang="0">
                    <a:pos x="3" y="174"/>
                  </a:cxn>
                  <a:cxn ang="0">
                    <a:pos x="360" y="174"/>
                  </a:cxn>
                  <a:cxn ang="0">
                    <a:pos x="361" y="173"/>
                  </a:cxn>
                  <a:cxn ang="0">
                    <a:pos x="362" y="173"/>
                  </a:cxn>
                  <a:cxn ang="0">
                    <a:pos x="362" y="172"/>
                  </a:cxn>
                  <a:cxn ang="0">
                    <a:pos x="363" y="171"/>
                  </a:cxn>
                  <a:cxn ang="0">
                    <a:pos x="363" y="3"/>
                  </a:cxn>
                  <a:cxn ang="0">
                    <a:pos x="362" y="2"/>
                  </a:cxn>
                  <a:cxn ang="0">
                    <a:pos x="362" y="1"/>
                  </a:cxn>
                  <a:cxn ang="0">
                    <a:pos x="361" y="1"/>
                  </a:cxn>
                  <a:cxn ang="0">
                    <a:pos x="360" y="0"/>
                  </a:cxn>
                  <a:cxn ang="0">
                    <a:pos x="357" y="0"/>
                  </a:cxn>
                  <a:cxn ang="0">
                    <a:pos x="356" y="1"/>
                  </a:cxn>
                  <a:cxn ang="0">
                    <a:pos x="355" y="1"/>
                  </a:cxn>
                  <a:cxn ang="0">
                    <a:pos x="355" y="2"/>
                  </a:cxn>
                  <a:cxn ang="0">
                    <a:pos x="354" y="3"/>
                  </a:cxn>
                  <a:cxn ang="0">
                    <a:pos x="354" y="4"/>
                  </a:cxn>
                  <a:cxn ang="0">
                    <a:pos x="354" y="166"/>
                  </a:cxn>
                  <a:cxn ang="0">
                    <a:pos x="8" y="166"/>
                  </a:cxn>
                  <a:cxn ang="0">
                    <a:pos x="8" y="138"/>
                  </a:cxn>
                </a:cxnLst>
                <a:rect l="T0" t="T1" r="T2" b="T3"/>
                <a:pathLst>
                  <a:path w="363" h="174" extrusionOk="0">
                    <a:moveTo>
                      <a:pt x="8" y="138"/>
                    </a:moveTo>
                    <a:lnTo>
                      <a:pt x="8" y="137"/>
                    </a:lnTo>
                    <a:lnTo>
                      <a:pt x="7" y="136"/>
                    </a:lnTo>
                    <a:lnTo>
                      <a:pt x="7" y="135"/>
                    </a:lnTo>
                    <a:lnTo>
                      <a:pt x="6" y="135"/>
                    </a:lnTo>
                    <a:lnTo>
                      <a:pt x="5" y="134"/>
                    </a:lnTo>
                    <a:lnTo>
                      <a:pt x="3" y="134"/>
                    </a:lnTo>
                    <a:lnTo>
                      <a:pt x="2" y="135"/>
                    </a:lnTo>
                    <a:lnTo>
                      <a:pt x="1" y="135"/>
                    </a:lnTo>
                    <a:lnTo>
                      <a:pt x="1" y="136"/>
                    </a:lnTo>
                    <a:lnTo>
                      <a:pt x="0" y="137"/>
                    </a:lnTo>
                    <a:lnTo>
                      <a:pt x="0" y="171"/>
                    </a:lnTo>
                    <a:lnTo>
                      <a:pt x="1" y="172"/>
                    </a:lnTo>
                    <a:lnTo>
                      <a:pt x="1" y="173"/>
                    </a:lnTo>
                    <a:lnTo>
                      <a:pt x="2" y="173"/>
                    </a:lnTo>
                    <a:lnTo>
                      <a:pt x="3" y="174"/>
                    </a:lnTo>
                    <a:lnTo>
                      <a:pt x="360" y="174"/>
                    </a:lnTo>
                    <a:lnTo>
                      <a:pt x="361" y="173"/>
                    </a:lnTo>
                    <a:lnTo>
                      <a:pt x="362" y="173"/>
                    </a:lnTo>
                    <a:lnTo>
                      <a:pt x="362" y="172"/>
                    </a:lnTo>
                    <a:lnTo>
                      <a:pt x="363" y="171"/>
                    </a:lnTo>
                    <a:lnTo>
                      <a:pt x="363" y="3"/>
                    </a:lnTo>
                    <a:lnTo>
                      <a:pt x="362" y="2"/>
                    </a:lnTo>
                    <a:lnTo>
                      <a:pt x="362" y="1"/>
                    </a:lnTo>
                    <a:lnTo>
                      <a:pt x="361" y="1"/>
                    </a:lnTo>
                    <a:lnTo>
                      <a:pt x="360" y="0"/>
                    </a:lnTo>
                    <a:lnTo>
                      <a:pt x="357" y="0"/>
                    </a:lnTo>
                    <a:lnTo>
                      <a:pt x="356" y="1"/>
                    </a:lnTo>
                    <a:lnTo>
                      <a:pt x="355" y="1"/>
                    </a:lnTo>
                    <a:lnTo>
                      <a:pt x="355" y="2"/>
                    </a:lnTo>
                    <a:lnTo>
                      <a:pt x="354" y="3"/>
                    </a:lnTo>
                    <a:lnTo>
                      <a:pt x="354" y="4"/>
                    </a:lnTo>
                    <a:lnTo>
                      <a:pt x="354" y="166"/>
                    </a:lnTo>
                    <a:lnTo>
                      <a:pt x="8" y="166"/>
                    </a:lnTo>
                    <a:lnTo>
                      <a:pt x="8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1" name="Shape 1678"/>
              <p:cNvSpPr>
                <a:spLocks/>
              </p:cNvSpPr>
              <p:nvPr/>
            </p:nvSpPr>
            <p:spPr bwMode="auto">
              <a:xfrm>
                <a:off x="4024" y="2619"/>
                <a:ext cx="181" cy="126"/>
              </a:xfrm>
              <a:custGeom>
                <a:avLst/>
                <a:gdLst>
                  <a:gd name="T0" fmla="*/ 0 w 363"/>
                  <a:gd name="T1" fmla="*/ 0 h 254"/>
                  <a:gd name="T2" fmla="*/ 363 w 363"/>
                  <a:gd name="T3" fmla="*/ 254 h 254"/>
                </a:gdLst>
                <a:ahLst/>
                <a:cxnLst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39" y="252"/>
                  </a:cxn>
                  <a:cxn ang="0">
                    <a:pos x="139" y="253"/>
                  </a:cxn>
                  <a:cxn ang="0">
                    <a:pos x="141" y="253"/>
                  </a:cxn>
                  <a:cxn ang="0">
                    <a:pos x="142" y="254"/>
                  </a:cxn>
                  <a:cxn ang="0">
                    <a:pos x="219" y="254"/>
                  </a:cxn>
                  <a:cxn ang="0">
                    <a:pos x="220" y="253"/>
                  </a:cxn>
                  <a:cxn ang="0">
                    <a:pos x="221" y="253"/>
                  </a:cxn>
                  <a:cxn ang="0">
                    <a:pos x="221" y="252"/>
                  </a:cxn>
                  <a:cxn ang="0">
                    <a:pos x="362" y="6"/>
                  </a:cxn>
                  <a:cxn ang="0">
                    <a:pos x="363" y="5"/>
                  </a:cxn>
                  <a:cxn ang="0">
                    <a:pos x="363" y="3"/>
                  </a:cxn>
                  <a:cxn ang="0">
                    <a:pos x="362" y="2"/>
                  </a:cxn>
                  <a:cxn ang="0">
                    <a:pos x="362" y="1"/>
                  </a:cxn>
                  <a:cxn ang="0">
                    <a:pos x="361" y="1"/>
                  </a:cxn>
                  <a:cxn ang="0">
                    <a:pos x="360" y="0"/>
                  </a:cxn>
                  <a:cxn ang="0">
                    <a:pos x="357" y="0"/>
                  </a:cxn>
                  <a:cxn ang="0">
                    <a:pos x="356" y="1"/>
                  </a:cxn>
                  <a:cxn ang="0">
                    <a:pos x="355" y="1"/>
                  </a:cxn>
                  <a:cxn ang="0">
                    <a:pos x="355" y="2"/>
                  </a:cxn>
                  <a:cxn ang="0">
                    <a:pos x="216" y="246"/>
                  </a:cxn>
                  <a:cxn ang="0">
                    <a:pos x="145" y="246"/>
                  </a:cxn>
                  <a:cxn ang="0">
                    <a:pos x="7" y="2"/>
                  </a:cxn>
                </a:cxnLst>
                <a:rect l="T0" t="T1" r="T2" b="T3"/>
                <a:pathLst>
                  <a:path w="363" h="254" extrusionOk="0">
                    <a:moveTo>
                      <a:pt x="7" y="2"/>
                    </a:move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39" y="252"/>
                    </a:lnTo>
                    <a:lnTo>
                      <a:pt x="139" y="253"/>
                    </a:lnTo>
                    <a:lnTo>
                      <a:pt x="141" y="253"/>
                    </a:lnTo>
                    <a:lnTo>
                      <a:pt x="142" y="254"/>
                    </a:lnTo>
                    <a:lnTo>
                      <a:pt x="219" y="254"/>
                    </a:lnTo>
                    <a:lnTo>
                      <a:pt x="220" y="253"/>
                    </a:lnTo>
                    <a:lnTo>
                      <a:pt x="221" y="253"/>
                    </a:lnTo>
                    <a:lnTo>
                      <a:pt x="221" y="252"/>
                    </a:lnTo>
                    <a:lnTo>
                      <a:pt x="362" y="6"/>
                    </a:lnTo>
                    <a:lnTo>
                      <a:pt x="363" y="5"/>
                    </a:lnTo>
                    <a:lnTo>
                      <a:pt x="363" y="3"/>
                    </a:lnTo>
                    <a:lnTo>
                      <a:pt x="362" y="2"/>
                    </a:lnTo>
                    <a:lnTo>
                      <a:pt x="362" y="1"/>
                    </a:lnTo>
                    <a:lnTo>
                      <a:pt x="361" y="1"/>
                    </a:lnTo>
                    <a:lnTo>
                      <a:pt x="360" y="0"/>
                    </a:lnTo>
                    <a:lnTo>
                      <a:pt x="357" y="0"/>
                    </a:lnTo>
                    <a:lnTo>
                      <a:pt x="356" y="1"/>
                    </a:lnTo>
                    <a:lnTo>
                      <a:pt x="355" y="1"/>
                    </a:lnTo>
                    <a:lnTo>
                      <a:pt x="355" y="2"/>
                    </a:lnTo>
                    <a:lnTo>
                      <a:pt x="216" y="246"/>
                    </a:lnTo>
                    <a:lnTo>
                      <a:pt x="145" y="246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2" name="Shape 1679"/>
              <p:cNvSpPr>
                <a:spLocks/>
              </p:cNvSpPr>
              <p:nvPr/>
            </p:nvSpPr>
            <p:spPr bwMode="auto">
              <a:xfrm>
                <a:off x="3884" y="2535"/>
                <a:ext cx="127" cy="3"/>
              </a:xfrm>
              <a:custGeom>
                <a:avLst/>
                <a:gdLst>
                  <a:gd name="T0" fmla="*/ 0 w 255"/>
                  <a:gd name="T1" fmla="*/ 0 h 8"/>
                  <a:gd name="T2" fmla="*/ 255 w 255"/>
                  <a:gd name="T3" fmla="*/ 8 h 8"/>
                </a:gdLst>
                <a:ahLst/>
                <a:cxnLst>
                  <a:cxn ang="0">
                    <a:pos x="251" y="8"/>
                  </a:cxn>
                  <a:cxn ang="0">
                    <a:pos x="252" y="8"/>
                  </a:cxn>
                  <a:cxn ang="0">
                    <a:pos x="253" y="7"/>
                  </a:cxn>
                  <a:cxn ang="0">
                    <a:pos x="254" y="7"/>
                  </a:cxn>
                  <a:cxn ang="0">
                    <a:pos x="254" y="6"/>
                  </a:cxn>
                  <a:cxn ang="0">
                    <a:pos x="255" y="5"/>
                  </a:cxn>
                  <a:cxn ang="0">
                    <a:pos x="255" y="3"/>
                  </a:cxn>
                  <a:cxn ang="0">
                    <a:pos x="254" y="2"/>
                  </a:cxn>
                  <a:cxn ang="0">
                    <a:pos x="254" y="1"/>
                  </a:cxn>
                  <a:cxn ang="0">
                    <a:pos x="253" y="1"/>
                  </a:cxn>
                  <a:cxn ang="0">
                    <a:pos x="252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251" y="8"/>
                  </a:cxn>
                </a:cxnLst>
                <a:rect l="T0" t="T1" r="T2" b="T3"/>
                <a:pathLst>
                  <a:path w="255" h="8" extrusionOk="0">
                    <a:moveTo>
                      <a:pt x="251" y="8"/>
                    </a:moveTo>
                    <a:lnTo>
                      <a:pt x="252" y="8"/>
                    </a:lnTo>
                    <a:lnTo>
                      <a:pt x="253" y="7"/>
                    </a:lnTo>
                    <a:lnTo>
                      <a:pt x="254" y="7"/>
                    </a:lnTo>
                    <a:lnTo>
                      <a:pt x="254" y="6"/>
                    </a:lnTo>
                    <a:lnTo>
                      <a:pt x="255" y="5"/>
                    </a:lnTo>
                    <a:lnTo>
                      <a:pt x="255" y="3"/>
                    </a:lnTo>
                    <a:lnTo>
                      <a:pt x="254" y="2"/>
                    </a:lnTo>
                    <a:lnTo>
                      <a:pt x="254" y="1"/>
                    </a:lnTo>
                    <a:lnTo>
                      <a:pt x="253" y="1"/>
                    </a:lnTo>
                    <a:lnTo>
                      <a:pt x="252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25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3" name="Shape 1680"/>
              <p:cNvSpPr>
                <a:spLocks/>
              </p:cNvSpPr>
              <p:nvPr/>
            </p:nvSpPr>
            <p:spPr bwMode="auto">
              <a:xfrm>
                <a:off x="3884" y="2601"/>
                <a:ext cx="127" cy="3"/>
              </a:xfrm>
              <a:custGeom>
                <a:avLst/>
                <a:gdLst>
                  <a:gd name="T0" fmla="*/ 0 w 257"/>
                  <a:gd name="T1" fmla="*/ 0 h 8"/>
                  <a:gd name="T2" fmla="*/ 257 w 257"/>
                  <a:gd name="T3" fmla="*/ 8 h 8"/>
                </a:gdLst>
                <a:ahLst/>
                <a:cxnLst>
                  <a:cxn ang="0">
                    <a:pos x="253" y="8"/>
                  </a:cxn>
                  <a:cxn ang="0">
                    <a:pos x="254" y="8"/>
                  </a:cxn>
                  <a:cxn ang="0">
                    <a:pos x="255" y="7"/>
                  </a:cxn>
                  <a:cxn ang="0">
                    <a:pos x="256" y="7"/>
                  </a:cxn>
                  <a:cxn ang="0">
                    <a:pos x="256" y="6"/>
                  </a:cxn>
                  <a:cxn ang="0">
                    <a:pos x="257" y="5"/>
                  </a:cxn>
                  <a:cxn ang="0">
                    <a:pos x="257" y="3"/>
                  </a:cxn>
                  <a:cxn ang="0">
                    <a:pos x="256" y="2"/>
                  </a:cxn>
                  <a:cxn ang="0">
                    <a:pos x="256" y="1"/>
                  </a:cxn>
                  <a:cxn ang="0">
                    <a:pos x="255" y="1"/>
                  </a:cxn>
                  <a:cxn ang="0">
                    <a:pos x="25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253" y="8"/>
                  </a:cxn>
                </a:cxnLst>
                <a:rect l="T0" t="T1" r="T2" b="T3"/>
                <a:pathLst>
                  <a:path w="257" h="8" extrusionOk="0">
                    <a:moveTo>
                      <a:pt x="253" y="8"/>
                    </a:moveTo>
                    <a:lnTo>
                      <a:pt x="254" y="8"/>
                    </a:lnTo>
                    <a:lnTo>
                      <a:pt x="255" y="7"/>
                    </a:lnTo>
                    <a:lnTo>
                      <a:pt x="256" y="7"/>
                    </a:lnTo>
                    <a:lnTo>
                      <a:pt x="256" y="6"/>
                    </a:lnTo>
                    <a:lnTo>
                      <a:pt x="257" y="5"/>
                    </a:lnTo>
                    <a:lnTo>
                      <a:pt x="257" y="3"/>
                    </a:lnTo>
                    <a:lnTo>
                      <a:pt x="256" y="2"/>
                    </a:lnTo>
                    <a:lnTo>
                      <a:pt x="256" y="1"/>
                    </a:lnTo>
                    <a:lnTo>
                      <a:pt x="255" y="1"/>
                    </a:lnTo>
                    <a:lnTo>
                      <a:pt x="25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25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4" name="Shape 1681"/>
              <p:cNvSpPr>
                <a:spLocks/>
              </p:cNvSpPr>
              <p:nvPr/>
            </p:nvSpPr>
            <p:spPr bwMode="auto">
              <a:xfrm>
                <a:off x="4122" y="2745"/>
                <a:ext cx="6" cy="56"/>
              </a:xfrm>
              <a:custGeom>
                <a:avLst/>
                <a:gdLst>
                  <a:gd name="T0" fmla="*/ 0 w 10"/>
                  <a:gd name="T1" fmla="*/ 0 h 113"/>
                  <a:gd name="T2" fmla="*/ 10 w 10"/>
                  <a:gd name="T3" fmla="*/ 113 h 113"/>
                </a:gdLst>
                <a:ahLst/>
                <a:cxnLst>
                  <a:cxn ang="0">
                    <a:pos x="8" y="5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109"/>
                  </a:cxn>
                  <a:cxn ang="0">
                    <a:pos x="2" y="110"/>
                  </a:cxn>
                  <a:cxn ang="0">
                    <a:pos x="3" y="111"/>
                  </a:cxn>
                  <a:cxn ang="0">
                    <a:pos x="3" y="112"/>
                  </a:cxn>
                  <a:cxn ang="0">
                    <a:pos x="4" y="113"/>
                  </a:cxn>
                  <a:cxn ang="0">
                    <a:pos x="7" y="113"/>
                  </a:cxn>
                  <a:cxn ang="0">
                    <a:pos x="8" y="112"/>
                  </a:cxn>
                  <a:cxn ang="0">
                    <a:pos x="9" y="112"/>
                  </a:cxn>
                  <a:cxn ang="0">
                    <a:pos x="10" y="111"/>
                  </a:cxn>
                  <a:cxn ang="0">
                    <a:pos x="10" y="109"/>
                  </a:cxn>
                  <a:cxn ang="0">
                    <a:pos x="8" y="5"/>
                  </a:cxn>
                </a:cxnLst>
                <a:rect l="T0" t="T1" r="T2" b="T3"/>
                <a:pathLst>
                  <a:path w="10" h="113" extrusionOk="0">
                    <a:moveTo>
                      <a:pt x="8" y="5"/>
                    </a:move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109"/>
                    </a:lnTo>
                    <a:lnTo>
                      <a:pt x="2" y="110"/>
                    </a:lnTo>
                    <a:lnTo>
                      <a:pt x="3" y="111"/>
                    </a:lnTo>
                    <a:lnTo>
                      <a:pt x="3" y="112"/>
                    </a:lnTo>
                    <a:lnTo>
                      <a:pt x="4" y="113"/>
                    </a:lnTo>
                    <a:lnTo>
                      <a:pt x="7" y="113"/>
                    </a:lnTo>
                    <a:lnTo>
                      <a:pt x="8" y="112"/>
                    </a:lnTo>
                    <a:lnTo>
                      <a:pt x="9" y="112"/>
                    </a:lnTo>
                    <a:lnTo>
                      <a:pt x="10" y="111"/>
                    </a:lnTo>
                    <a:lnTo>
                      <a:pt x="10" y="109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5" name="Shape 1682"/>
              <p:cNvSpPr>
                <a:spLocks/>
              </p:cNvSpPr>
              <p:nvPr/>
            </p:nvSpPr>
            <p:spPr bwMode="auto">
              <a:xfrm>
                <a:off x="4102" y="2745"/>
                <a:ext cx="4" cy="39"/>
              </a:xfrm>
              <a:custGeom>
                <a:avLst/>
                <a:gdLst>
                  <a:gd name="T0" fmla="*/ 0 w 9"/>
                  <a:gd name="T1" fmla="*/ 0 h 79"/>
                  <a:gd name="T2" fmla="*/ 9 w 9"/>
                  <a:gd name="T3" fmla="*/ 79 h 79"/>
                </a:gdLst>
                <a:ahLst/>
                <a:cxnLst>
                  <a:cxn ang="0">
                    <a:pos x="0" y="74"/>
                  </a:cxn>
                  <a:cxn ang="0">
                    <a:pos x="0" y="75"/>
                  </a:cxn>
                  <a:cxn ang="0">
                    <a:pos x="1" y="76"/>
                  </a:cxn>
                  <a:cxn ang="0">
                    <a:pos x="1" y="78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6" y="78"/>
                  </a:cxn>
                  <a:cxn ang="0">
                    <a:pos x="8" y="78"/>
                  </a:cxn>
                  <a:cxn ang="0">
                    <a:pos x="8" y="76"/>
                  </a:cxn>
                  <a:cxn ang="0">
                    <a:pos x="9" y="7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4"/>
                  </a:cxn>
                </a:cxnLst>
                <a:rect l="T0" t="T1" r="T2" b="T3"/>
                <a:pathLst>
                  <a:path w="9" h="79" extrusionOk="0">
                    <a:moveTo>
                      <a:pt x="0" y="74"/>
                    </a:moveTo>
                    <a:lnTo>
                      <a:pt x="0" y="75"/>
                    </a:lnTo>
                    <a:lnTo>
                      <a:pt x="1" y="76"/>
                    </a:lnTo>
                    <a:lnTo>
                      <a:pt x="1" y="78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6" y="78"/>
                    </a:lnTo>
                    <a:lnTo>
                      <a:pt x="8" y="78"/>
                    </a:lnTo>
                    <a:lnTo>
                      <a:pt x="8" y="76"/>
                    </a:lnTo>
                    <a:lnTo>
                      <a:pt x="9" y="7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6" name="Shape 1683"/>
              <p:cNvSpPr>
                <a:spLocks/>
              </p:cNvSpPr>
              <p:nvPr/>
            </p:nvSpPr>
            <p:spPr bwMode="auto">
              <a:xfrm>
                <a:off x="3765" y="2426"/>
                <a:ext cx="113" cy="301"/>
              </a:xfrm>
              <a:custGeom>
                <a:avLst/>
                <a:gdLst>
                  <a:gd name="T0" fmla="*/ 0 w 227"/>
                  <a:gd name="T1" fmla="*/ 0 h 605"/>
                  <a:gd name="T2" fmla="*/ 227 w 227"/>
                  <a:gd name="T3" fmla="*/ 605 h 605"/>
                </a:gdLst>
                <a:ahLst/>
                <a:cxnLst>
                  <a:cxn ang="0">
                    <a:pos x="10" y="3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82"/>
                  </a:cxn>
                  <a:cxn ang="0">
                    <a:pos x="1" y="176"/>
                  </a:cxn>
                  <a:cxn ang="0">
                    <a:pos x="8" y="226"/>
                  </a:cxn>
                  <a:cxn ang="0">
                    <a:pos x="26" y="265"/>
                  </a:cxn>
                  <a:cxn ang="0">
                    <a:pos x="55" y="302"/>
                  </a:cxn>
                  <a:cxn ang="0">
                    <a:pos x="91" y="338"/>
                  </a:cxn>
                  <a:cxn ang="0">
                    <a:pos x="126" y="369"/>
                  </a:cxn>
                  <a:cxn ang="0">
                    <a:pos x="168" y="409"/>
                  </a:cxn>
                  <a:cxn ang="0">
                    <a:pos x="192" y="441"/>
                  </a:cxn>
                  <a:cxn ang="0">
                    <a:pos x="208" y="481"/>
                  </a:cxn>
                  <a:cxn ang="0">
                    <a:pos x="215" y="527"/>
                  </a:cxn>
                  <a:cxn ang="0">
                    <a:pos x="216" y="566"/>
                  </a:cxn>
                  <a:cxn ang="0">
                    <a:pos x="218" y="588"/>
                  </a:cxn>
                  <a:cxn ang="0">
                    <a:pos x="219" y="602"/>
                  </a:cxn>
                  <a:cxn ang="0">
                    <a:pos x="220" y="604"/>
                  </a:cxn>
                  <a:cxn ang="0">
                    <a:pos x="224" y="605"/>
                  </a:cxn>
                  <a:cxn ang="0">
                    <a:pos x="226" y="604"/>
                  </a:cxn>
                  <a:cxn ang="0">
                    <a:pos x="227" y="601"/>
                  </a:cxn>
                  <a:cxn ang="0">
                    <a:pos x="226" y="580"/>
                  </a:cxn>
                  <a:cxn ang="0">
                    <a:pos x="225" y="549"/>
                  </a:cxn>
                  <a:cxn ang="0">
                    <a:pos x="222" y="502"/>
                  </a:cxn>
                  <a:cxn ang="0">
                    <a:pos x="209" y="456"/>
                  </a:cxn>
                  <a:cxn ang="0">
                    <a:pos x="187" y="419"/>
                  </a:cxn>
                  <a:cxn ang="0">
                    <a:pos x="148" y="377"/>
                  </a:cxn>
                  <a:cxn ang="0">
                    <a:pos x="115" y="348"/>
                  </a:cxn>
                  <a:cxn ang="0">
                    <a:pos x="79" y="314"/>
                  </a:cxn>
                  <a:cxn ang="0">
                    <a:pos x="44" y="277"/>
                  </a:cxn>
                  <a:cxn ang="0">
                    <a:pos x="24" y="243"/>
                  </a:cxn>
                  <a:cxn ang="0">
                    <a:pos x="11" y="201"/>
                  </a:cxn>
                  <a:cxn ang="0">
                    <a:pos x="8" y="146"/>
                  </a:cxn>
                  <a:cxn ang="0">
                    <a:pos x="10" y="4"/>
                  </a:cxn>
                </a:cxnLst>
                <a:rect l="T0" t="T1" r="T2" b="T3"/>
                <a:pathLst>
                  <a:path w="227" h="605" extrusionOk="0">
                    <a:moveTo>
                      <a:pt x="10" y="4"/>
                    </a:moveTo>
                    <a:lnTo>
                      <a:pt x="10" y="3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2" y="82"/>
                    </a:lnTo>
                    <a:lnTo>
                      <a:pt x="0" y="146"/>
                    </a:lnTo>
                    <a:lnTo>
                      <a:pt x="1" y="176"/>
                    </a:lnTo>
                    <a:lnTo>
                      <a:pt x="3" y="204"/>
                    </a:lnTo>
                    <a:lnTo>
                      <a:pt x="8" y="226"/>
                    </a:lnTo>
                    <a:lnTo>
                      <a:pt x="15" y="247"/>
                    </a:lnTo>
                    <a:lnTo>
                      <a:pt x="26" y="265"/>
                    </a:lnTo>
                    <a:lnTo>
                      <a:pt x="38" y="283"/>
                    </a:lnTo>
                    <a:lnTo>
                      <a:pt x="55" y="302"/>
                    </a:lnTo>
                    <a:lnTo>
                      <a:pt x="73" y="320"/>
                    </a:lnTo>
                    <a:lnTo>
                      <a:pt x="91" y="338"/>
                    </a:lnTo>
                    <a:lnTo>
                      <a:pt x="109" y="355"/>
                    </a:lnTo>
                    <a:lnTo>
                      <a:pt x="126" y="369"/>
                    </a:lnTo>
                    <a:lnTo>
                      <a:pt x="141" y="383"/>
                    </a:lnTo>
                    <a:lnTo>
                      <a:pt x="168" y="409"/>
                    </a:lnTo>
                    <a:lnTo>
                      <a:pt x="181" y="424"/>
                    </a:lnTo>
                    <a:lnTo>
                      <a:pt x="192" y="441"/>
                    </a:lnTo>
                    <a:lnTo>
                      <a:pt x="201" y="460"/>
                    </a:lnTo>
                    <a:lnTo>
                      <a:pt x="208" y="481"/>
                    </a:lnTo>
                    <a:lnTo>
                      <a:pt x="213" y="504"/>
                    </a:lnTo>
                    <a:lnTo>
                      <a:pt x="215" y="527"/>
                    </a:lnTo>
                    <a:lnTo>
                      <a:pt x="216" y="549"/>
                    </a:lnTo>
                    <a:lnTo>
                      <a:pt x="216" y="566"/>
                    </a:lnTo>
                    <a:lnTo>
                      <a:pt x="218" y="580"/>
                    </a:lnTo>
                    <a:lnTo>
                      <a:pt x="218" y="588"/>
                    </a:lnTo>
                    <a:lnTo>
                      <a:pt x="219" y="601"/>
                    </a:lnTo>
                    <a:lnTo>
                      <a:pt x="219" y="602"/>
                    </a:lnTo>
                    <a:lnTo>
                      <a:pt x="220" y="603"/>
                    </a:lnTo>
                    <a:lnTo>
                      <a:pt x="220" y="604"/>
                    </a:lnTo>
                    <a:lnTo>
                      <a:pt x="221" y="605"/>
                    </a:lnTo>
                    <a:lnTo>
                      <a:pt x="224" y="605"/>
                    </a:lnTo>
                    <a:lnTo>
                      <a:pt x="225" y="604"/>
                    </a:lnTo>
                    <a:lnTo>
                      <a:pt x="226" y="604"/>
                    </a:lnTo>
                    <a:lnTo>
                      <a:pt x="227" y="603"/>
                    </a:lnTo>
                    <a:lnTo>
                      <a:pt x="227" y="601"/>
                    </a:lnTo>
                    <a:lnTo>
                      <a:pt x="226" y="588"/>
                    </a:lnTo>
                    <a:lnTo>
                      <a:pt x="226" y="580"/>
                    </a:lnTo>
                    <a:lnTo>
                      <a:pt x="225" y="566"/>
                    </a:lnTo>
                    <a:lnTo>
                      <a:pt x="225" y="549"/>
                    </a:lnTo>
                    <a:lnTo>
                      <a:pt x="224" y="527"/>
                    </a:lnTo>
                    <a:lnTo>
                      <a:pt x="222" y="502"/>
                    </a:lnTo>
                    <a:lnTo>
                      <a:pt x="216" y="479"/>
                    </a:lnTo>
                    <a:lnTo>
                      <a:pt x="209" y="456"/>
                    </a:lnTo>
                    <a:lnTo>
                      <a:pt x="199" y="437"/>
                    </a:lnTo>
                    <a:lnTo>
                      <a:pt x="187" y="419"/>
                    </a:lnTo>
                    <a:lnTo>
                      <a:pt x="175" y="403"/>
                    </a:lnTo>
                    <a:lnTo>
                      <a:pt x="148" y="377"/>
                    </a:lnTo>
                    <a:lnTo>
                      <a:pt x="132" y="363"/>
                    </a:lnTo>
                    <a:lnTo>
                      <a:pt x="115" y="348"/>
                    </a:lnTo>
                    <a:lnTo>
                      <a:pt x="98" y="332"/>
                    </a:lnTo>
                    <a:lnTo>
                      <a:pt x="79" y="314"/>
                    </a:lnTo>
                    <a:lnTo>
                      <a:pt x="61" y="295"/>
                    </a:lnTo>
                    <a:lnTo>
                      <a:pt x="44" y="277"/>
                    </a:lnTo>
                    <a:lnTo>
                      <a:pt x="32" y="261"/>
                    </a:lnTo>
                    <a:lnTo>
                      <a:pt x="24" y="243"/>
                    </a:lnTo>
                    <a:lnTo>
                      <a:pt x="16" y="224"/>
                    </a:lnTo>
                    <a:lnTo>
                      <a:pt x="11" y="201"/>
                    </a:lnTo>
                    <a:lnTo>
                      <a:pt x="9" y="176"/>
                    </a:lnTo>
                    <a:lnTo>
                      <a:pt x="8" y="146"/>
                    </a:lnTo>
                    <a:lnTo>
                      <a:pt x="10" y="82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7" name="Shape 1684"/>
              <p:cNvSpPr>
                <a:spLocks/>
              </p:cNvSpPr>
              <p:nvPr/>
            </p:nvSpPr>
            <p:spPr bwMode="auto">
              <a:xfrm>
                <a:off x="3704" y="2387"/>
                <a:ext cx="107" cy="347"/>
              </a:xfrm>
              <a:custGeom>
                <a:avLst/>
                <a:gdLst>
                  <a:gd name="T0" fmla="*/ 0 w 213"/>
                  <a:gd name="T1" fmla="*/ 0 h 697"/>
                  <a:gd name="T2" fmla="*/ 213 w 213"/>
                  <a:gd name="T3" fmla="*/ 697 h 697"/>
                </a:gdLst>
                <a:ahLst/>
                <a:cxnLst>
                  <a:cxn ang="0">
                    <a:pos x="10" y="3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3" y="2"/>
                  </a:cxn>
                  <a:cxn ang="0">
                    <a:pos x="2" y="158"/>
                  </a:cxn>
                  <a:cxn ang="0">
                    <a:pos x="0" y="247"/>
                  </a:cxn>
                  <a:cxn ang="0">
                    <a:pos x="5" y="305"/>
                  </a:cxn>
                  <a:cxn ang="0">
                    <a:pos x="19" y="358"/>
                  </a:cxn>
                  <a:cxn ang="0">
                    <a:pos x="45" y="404"/>
                  </a:cxn>
                  <a:cxn ang="0">
                    <a:pos x="78" y="444"/>
                  </a:cxn>
                  <a:cxn ang="0">
                    <a:pos x="109" y="479"/>
                  </a:cxn>
                  <a:cxn ang="0">
                    <a:pos x="149" y="517"/>
                  </a:cxn>
                  <a:cxn ang="0">
                    <a:pos x="173" y="540"/>
                  </a:cxn>
                  <a:cxn ang="0">
                    <a:pos x="188" y="565"/>
                  </a:cxn>
                  <a:cxn ang="0">
                    <a:pos x="198" y="598"/>
                  </a:cxn>
                  <a:cxn ang="0">
                    <a:pos x="203" y="663"/>
                  </a:cxn>
                  <a:cxn ang="0">
                    <a:pos x="205" y="694"/>
                  </a:cxn>
                  <a:cxn ang="0">
                    <a:pos x="206" y="696"/>
                  </a:cxn>
                  <a:cxn ang="0">
                    <a:pos x="210" y="697"/>
                  </a:cxn>
                  <a:cxn ang="0">
                    <a:pos x="212" y="696"/>
                  </a:cxn>
                  <a:cxn ang="0">
                    <a:pos x="213" y="693"/>
                  </a:cxn>
                  <a:cxn ang="0">
                    <a:pos x="209" y="631"/>
                  </a:cxn>
                  <a:cxn ang="0">
                    <a:pos x="203" y="578"/>
                  </a:cxn>
                  <a:cxn ang="0">
                    <a:pos x="188" y="548"/>
                  </a:cxn>
                  <a:cxn ang="0">
                    <a:pos x="167" y="523"/>
                  </a:cxn>
                  <a:cxn ang="0">
                    <a:pos x="130" y="487"/>
                  </a:cxn>
                  <a:cxn ang="0">
                    <a:pos x="101" y="456"/>
                  </a:cxn>
                  <a:cxn ang="0">
                    <a:pos x="68" y="419"/>
                  </a:cxn>
                  <a:cxn ang="0">
                    <a:pos x="39" y="377"/>
                  </a:cxn>
                  <a:cxn ang="0">
                    <a:pos x="19" y="330"/>
                  </a:cxn>
                  <a:cxn ang="0">
                    <a:pos x="9" y="276"/>
                  </a:cxn>
                  <a:cxn ang="0">
                    <a:pos x="8" y="218"/>
                  </a:cxn>
                  <a:cxn ang="0">
                    <a:pos x="10" y="4"/>
                  </a:cxn>
                </a:cxnLst>
                <a:rect l="T0" t="T1" r="T2" b="T3"/>
                <a:pathLst>
                  <a:path w="213" h="697" extrusionOk="0">
                    <a:moveTo>
                      <a:pt x="10" y="4"/>
                    </a:moveTo>
                    <a:lnTo>
                      <a:pt x="10" y="3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2" y="158"/>
                    </a:lnTo>
                    <a:lnTo>
                      <a:pt x="0" y="218"/>
                    </a:lnTo>
                    <a:lnTo>
                      <a:pt x="0" y="247"/>
                    </a:lnTo>
                    <a:lnTo>
                      <a:pt x="1" y="276"/>
                    </a:lnTo>
                    <a:lnTo>
                      <a:pt x="5" y="305"/>
                    </a:lnTo>
                    <a:lnTo>
                      <a:pt x="11" y="332"/>
                    </a:lnTo>
                    <a:lnTo>
                      <a:pt x="19" y="358"/>
                    </a:lnTo>
                    <a:lnTo>
                      <a:pt x="31" y="381"/>
                    </a:lnTo>
                    <a:lnTo>
                      <a:pt x="45" y="404"/>
                    </a:lnTo>
                    <a:lnTo>
                      <a:pt x="62" y="426"/>
                    </a:lnTo>
                    <a:lnTo>
                      <a:pt x="78" y="444"/>
                    </a:lnTo>
                    <a:lnTo>
                      <a:pt x="94" y="462"/>
                    </a:lnTo>
                    <a:lnTo>
                      <a:pt x="109" y="479"/>
                    </a:lnTo>
                    <a:lnTo>
                      <a:pt x="124" y="493"/>
                    </a:lnTo>
                    <a:lnTo>
                      <a:pt x="149" y="517"/>
                    </a:lnTo>
                    <a:lnTo>
                      <a:pt x="161" y="529"/>
                    </a:lnTo>
                    <a:lnTo>
                      <a:pt x="173" y="540"/>
                    </a:lnTo>
                    <a:lnTo>
                      <a:pt x="182" y="552"/>
                    </a:lnTo>
                    <a:lnTo>
                      <a:pt x="188" y="565"/>
                    </a:lnTo>
                    <a:lnTo>
                      <a:pt x="195" y="580"/>
                    </a:lnTo>
                    <a:lnTo>
                      <a:pt x="198" y="598"/>
                    </a:lnTo>
                    <a:lnTo>
                      <a:pt x="201" y="631"/>
                    </a:lnTo>
                    <a:lnTo>
                      <a:pt x="203" y="663"/>
                    </a:lnTo>
                    <a:lnTo>
                      <a:pt x="205" y="693"/>
                    </a:lnTo>
                    <a:lnTo>
                      <a:pt x="205" y="694"/>
                    </a:lnTo>
                    <a:lnTo>
                      <a:pt x="206" y="695"/>
                    </a:lnTo>
                    <a:lnTo>
                      <a:pt x="206" y="696"/>
                    </a:lnTo>
                    <a:lnTo>
                      <a:pt x="207" y="697"/>
                    </a:lnTo>
                    <a:lnTo>
                      <a:pt x="210" y="697"/>
                    </a:lnTo>
                    <a:lnTo>
                      <a:pt x="211" y="696"/>
                    </a:lnTo>
                    <a:lnTo>
                      <a:pt x="212" y="696"/>
                    </a:lnTo>
                    <a:lnTo>
                      <a:pt x="213" y="695"/>
                    </a:lnTo>
                    <a:lnTo>
                      <a:pt x="213" y="693"/>
                    </a:lnTo>
                    <a:lnTo>
                      <a:pt x="211" y="663"/>
                    </a:lnTo>
                    <a:lnTo>
                      <a:pt x="209" y="631"/>
                    </a:lnTo>
                    <a:lnTo>
                      <a:pt x="206" y="596"/>
                    </a:lnTo>
                    <a:lnTo>
                      <a:pt x="203" y="578"/>
                    </a:lnTo>
                    <a:lnTo>
                      <a:pt x="197" y="561"/>
                    </a:lnTo>
                    <a:lnTo>
                      <a:pt x="188" y="548"/>
                    </a:lnTo>
                    <a:lnTo>
                      <a:pt x="179" y="534"/>
                    </a:lnTo>
                    <a:lnTo>
                      <a:pt x="167" y="523"/>
                    </a:lnTo>
                    <a:lnTo>
                      <a:pt x="155" y="511"/>
                    </a:lnTo>
                    <a:lnTo>
                      <a:pt x="130" y="487"/>
                    </a:lnTo>
                    <a:lnTo>
                      <a:pt x="115" y="472"/>
                    </a:lnTo>
                    <a:lnTo>
                      <a:pt x="101" y="456"/>
                    </a:lnTo>
                    <a:lnTo>
                      <a:pt x="84" y="438"/>
                    </a:lnTo>
                    <a:lnTo>
                      <a:pt x="68" y="419"/>
                    </a:lnTo>
                    <a:lnTo>
                      <a:pt x="52" y="400"/>
                    </a:lnTo>
                    <a:lnTo>
                      <a:pt x="39" y="377"/>
                    </a:lnTo>
                    <a:lnTo>
                      <a:pt x="28" y="354"/>
                    </a:lnTo>
                    <a:lnTo>
                      <a:pt x="19" y="330"/>
                    </a:lnTo>
                    <a:lnTo>
                      <a:pt x="13" y="303"/>
                    </a:lnTo>
                    <a:lnTo>
                      <a:pt x="9" y="276"/>
                    </a:lnTo>
                    <a:lnTo>
                      <a:pt x="8" y="247"/>
                    </a:lnTo>
                    <a:lnTo>
                      <a:pt x="8" y="218"/>
                    </a:lnTo>
                    <a:lnTo>
                      <a:pt x="10" y="158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8" name="Shape 1685"/>
              <p:cNvSpPr>
                <a:spLocks/>
              </p:cNvSpPr>
              <p:nvPr/>
            </p:nvSpPr>
            <p:spPr bwMode="auto">
              <a:xfrm>
                <a:off x="3797" y="2513"/>
                <a:ext cx="91" cy="90"/>
              </a:xfrm>
              <a:custGeom>
                <a:avLst/>
                <a:gdLst>
                  <a:gd name="T0" fmla="*/ 0 w 184"/>
                  <a:gd name="T1" fmla="*/ 0 h 184"/>
                  <a:gd name="T2" fmla="*/ 184 w 184"/>
                  <a:gd name="T3" fmla="*/ 184 h 184"/>
                </a:gdLst>
                <a:ahLst/>
                <a:cxnLst>
                  <a:cxn ang="0">
                    <a:pos x="8" y="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22"/>
                  </a:cxn>
                  <a:cxn ang="0">
                    <a:pos x="3" y="41"/>
                  </a:cxn>
                  <a:cxn ang="0">
                    <a:pos x="8" y="58"/>
                  </a:cxn>
                  <a:cxn ang="0">
                    <a:pos x="14" y="73"/>
                  </a:cxn>
                  <a:cxn ang="0">
                    <a:pos x="21" y="90"/>
                  </a:cxn>
                  <a:cxn ang="0">
                    <a:pos x="42" y="119"/>
                  </a:cxn>
                  <a:cxn ang="0">
                    <a:pos x="53" y="132"/>
                  </a:cxn>
                  <a:cxn ang="0">
                    <a:pos x="65" y="142"/>
                  </a:cxn>
                  <a:cxn ang="0">
                    <a:pos x="94" y="163"/>
                  </a:cxn>
                  <a:cxn ang="0">
                    <a:pos x="111" y="170"/>
                  </a:cxn>
                  <a:cxn ang="0">
                    <a:pos x="126" y="176"/>
                  </a:cxn>
                  <a:cxn ang="0">
                    <a:pos x="143" y="181"/>
                  </a:cxn>
                  <a:cxn ang="0">
                    <a:pos x="162" y="183"/>
                  </a:cxn>
                  <a:cxn ang="0">
                    <a:pos x="179" y="184"/>
                  </a:cxn>
                  <a:cxn ang="0">
                    <a:pos x="182" y="184"/>
                  </a:cxn>
                  <a:cxn ang="0">
                    <a:pos x="183" y="183"/>
                  </a:cxn>
                  <a:cxn ang="0">
                    <a:pos x="183" y="182"/>
                  </a:cxn>
                  <a:cxn ang="0">
                    <a:pos x="184" y="181"/>
                  </a:cxn>
                  <a:cxn ang="0">
                    <a:pos x="184" y="178"/>
                  </a:cxn>
                  <a:cxn ang="0">
                    <a:pos x="183" y="177"/>
                  </a:cxn>
                  <a:cxn ang="0">
                    <a:pos x="182" y="177"/>
                  </a:cxn>
                  <a:cxn ang="0">
                    <a:pos x="181" y="176"/>
                  </a:cxn>
                  <a:cxn ang="0">
                    <a:pos x="179" y="176"/>
                  </a:cxn>
                  <a:cxn ang="0">
                    <a:pos x="162" y="175"/>
                  </a:cxn>
                  <a:cxn ang="0">
                    <a:pos x="145" y="172"/>
                  </a:cxn>
                  <a:cxn ang="0">
                    <a:pos x="128" y="167"/>
                  </a:cxn>
                  <a:cxn ang="0">
                    <a:pos x="113" y="162"/>
                  </a:cxn>
                  <a:cxn ang="0">
                    <a:pos x="98" y="155"/>
                  </a:cxn>
                  <a:cxn ang="0">
                    <a:pos x="84" y="146"/>
                  </a:cxn>
                  <a:cxn ang="0">
                    <a:pos x="71" y="136"/>
                  </a:cxn>
                  <a:cxn ang="0">
                    <a:pos x="60" y="126"/>
                  </a:cxn>
                  <a:cxn ang="0">
                    <a:pos x="48" y="113"/>
                  </a:cxn>
                  <a:cxn ang="0">
                    <a:pos x="38" y="101"/>
                  </a:cxn>
                  <a:cxn ang="0">
                    <a:pos x="29" y="86"/>
                  </a:cxn>
                  <a:cxn ang="0">
                    <a:pos x="22" y="71"/>
                  </a:cxn>
                  <a:cxn ang="0">
                    <a:pos x="17" y="56"/>
                  </a:cxn>
                  <a:cxn ang="0">
                    <a:pos x="12" y="39"/>
                  </a:cxn>
                  <a:cxn ang="0">
                    <a:pos x="10" y="22"/>
                  </a:cxn>
                  <a:cxn ang="0">
                    <a:pos x="8" y="5"/>
                  </a:cxn>
                </a:cxnLst>
                <a:rect l="T0" t="T1" r="T2" b="T3"/>
                <a:pathLst>
                  <a:path w="184" h="184" extrusionOk="0">
                    <a:moveTo>
                      <a:pt x="8" y="5"/>
                    </a:moveTo>
                    <a:lnTo>
                      <a:pt x="8" y="4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22"/>
                    </a:lnTo>
                    <a:lnTo>
                      <a:pt x="3" y="41"/>
                    </a:lnTo>
                    <a:lnTo>
                      <a:pt x="8" y="58"/>
                    </a:lnTo>
                    <a:lnTo>
                      <a:pt x="14" y="73"/>
                    </a:lnTo>
                    <a:lnTo>
                      <a:pt x="21" y="90"/>
                    </a:lnTo>
                    <a:lnTo>
                      <a:pt x="42" y="119"/>
                    </a:lnTo>
                    <a:lnTo>
                      <a:pt x="53" y="132"/>
                    </a:lnTo>
                    <a:lnTo>
                      <a:pt x="65" y="142"/>
                    </a:lnTo>
                    <a:lnTo>
                      <a:pt x="94" y="163"/>
                    </a:lnTo>
                    <a:lnTo>
                      <a:pt x="111" y="170"/>
                    </a:lnTo>
                    <a:lnTo>
                      <a:pt x="126" y="176"/>
                    </a:lnTo>
                    <a:lnTo>
                      <a:pt x="143" y="181"/>
                    </a:lnTo>
                    <a:lnTo>
                      <a:pt x="162" y="183"/>
                    </a:lnTo>
                    <a:lnTo>
                      <a:pt x="179" y="184"/>
                    </a:lnTo>
                    <a:lnTo>
                      <a:pt x="182" y="184"/>
                    </a:lnTo>
                    <a:lnTo>
                      <a:pt x="183" y="183"/>
                    </a:lnTo>
                    <a:lnTo>
                      <a:pt x="183" y="182"/>
                    </a:lnTo>
                    <a:lnTo>
                      <a:pt x="184" y="181"/>
                    </a:lnTo>
                    <a:lnTo>
                      <a:pt x="184" y="178"/>
                    </a:lnTo>
                    <a:lnTo>
                      <a:pt x="183" y="177"/>
                    </a:lnTo>
                    <a:lnTo>
                      <a:pt x="182" y="177"/>
                    </a:lnTo>
                    <a:lnTo>
                      <a:pt x="181" y="176"/>
                    </a:lnTo>
                    <a:lnTo>
                      <a:pt x="179" y="176"/>
                    </a:lnTo>
                    <a:lnTo>
                      <a:pt x="162" y="175"/>
                    </a:lnTo>
                    <a:lnTo>
                      <a:pt x="145" y="172"/>
                    </a:lnTo>
                    <a:lnTo>
                      <a:pt x="128" y="167"/>
                    </a:lnTo>
                    <a:lnTo>
                      <a:pt x="113" y="162"/>
                    </a:lnTo>
                    <a:lnTo>
                      <a:pt x="98" y="155"/>
                    </a:lnTo>
                    <a:lnTo>
                      <a:pt x="84" y="146"/>
                    </a:lnTo>
                    <a:lnTo>
                      <a:pt x="71" y="136"/>
                    </a:lnTo>
                    <a:lnTo>
                      <a:pt x="60" y="126"/>
                    </a:lnTo>
                    <a:lnTo>
                      <a:pt x="48" y="113"/>
                    </a:lnTo>
                    <a:lnTo>
                      <a:pt x="38" y="101"/>
                    </a:lnTo>
                    <a:lnTo>
                      <a:pt x="29" y="86"/>
                    </a:lnTo>
                    <a:lnTo>
                      <a:pt x="22" y="71"/>
                    </a:lnTo>
                    <a:lnTo>
                      <a:pt x="17" y="56"/>
                    </a:lnTo>
                    <a:lnTo>
                      <a:pt x="12" y="39"/>
                    </a:lnTo>
                    <a:lnTo>
                      <a:pt x="10" y="22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19" name="Shape 1686"/>
              <p:cNvSpPr>
                <a:spLocks/>
              </p:cNvSpPr>
              <p:nvPr/>
            </p:nvSpPr>
            <p:spPr bwMode="auto">
              <a:xfrm>
                <a:off x="3856" y="2509"/>
                <a:ext cx="30" cy="29"/>
              </a:xfrm>
              <a:custGeom>
                <a:avLst/>
                <a:gdLst>
                  <a:gd name="T0" fmla="*/ 0 w 62"/>
                  <a:gd name="T1" fmla="*/ 0 h 60"/>
                  <a:gd name="T2" fmla="*/ 62 w 62"/>
                  <a:gd name="T3" fmla="*/ 60 h 60"/>
                </a:gdLst>
                <a:ahLst/>
                <a:cxnLst>
                  <a:cxn ang="0">
                    <a:pos x="8" y="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1" y="16"/>
                  </a:cxn>
                  <a:cxn ang="0">
                    <a:pos x="4" y="26"/>
                  </a:cxn>
                  <a:cxn ang="0">
                    <a:pos x="9" y="35"/>
                  </a:cxn>
                  <a:cxn ang="0">
                    <a:pos x="17" y="45"/>
                  </a:cxn>
                  <a:cxn ang="0">
                    <a:pos x="25" y="51"/>
                  </a:cxn>
                  <a:cxn ang="0">
                    <a:pos x="34" y="56"/>
                  </a:cxn>
                  <a:cxn ang="0">
                    <a:pos x="45" y="59"/>
                  </a:cxn>
                  <a:cxn ang="0">
                    <a:pos x="56" y="60"/>
                  </a:cxn>
                  <a:cxn ang="0">
                    <a:pos x="58" y="60"/>
                  </a:cxn>
                  <a:cxn ang="0">
                    <a:pos x="59" y="59"/>
                  </a:cxn>
                  <a:cxn ang="0">
                    <a:pos x="61" y="59"/>
                  </a:cxn>
                  <a:cxn ang="0">
                    <a:pos x="61" y="58"/>
                  </a:cxn>
                  <a:cxn ang="0">
                    <a:pos x="62" y="57"/>
                  </a:cxn>
                  <a:cxn ang="0">
                    <a:pos x="62" y="55"/>
                  </a:cxn>
                  <a:cxn ang="0">
                    <a:pos x="61" y="54"/>
                  </a:cxn>
                  <a:cxn ang="0">
                    <a:pos x="61" y="53"/>
                  </a:cxn>
                  <a:cxn ang="0">
                    <a:pos x="59" y="53"/>
                  </a:cxn>
                  <a:cxn ang="0">
                    <a:pos x="58" y="52"/>
                  </a:cxn>
                  <a:cxn ang="0">
                    <a:pos x="57" y="52"/>
                  </a:cxn>
                  <a:cxn ang="0">
                    <a:pos x="56" y="52"/>
                  </a:cxn>
                  <a:cxn ang="0">
                    <a:pos x="47" y="51"/>
                  </a:cxn>
                  <a:cxn ang="0">
                    <a:pos x="38" y="48"/>
                  </a:cxn>
                  <a:cxn ang="0">
                    <a:pos x="29" y="45"/>
                  </a:cxn>
                  <a:cxn ang="0">
                    <a:pos x="23" y="39"/>
                  </a:cxn>
                  <a:cxn ang="0">
                    <a:pos x="16" y="31"/>
                  </a:cxn>
                  <a:cxn ang="0">
                    <a:pos x="13" y="24"/>
                  </a:cxn>
                  <a:cxn ang="0">
                    <a:pos x="9" y="14"/>
                  </a:cxn>
                  <a:cxn ang="0">
                    <a:pos x="8" y="4"/>
                  </a:cxn>
                </a:cxnLst>
                <a:rect l="T0" t="T1" r="T2" b="T3"/>
                <a:pathLst>
                  <a:path w="62" h="60" extrusionOk="0">
                    <a:moveTo>
                      <a:pt x="8" y="4"/>
                    </a:move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16"/>
                    </a:lnTo>
                    <a:lnTo>
                      <a:pt x="4" y="26"/>
                    </a:lnTo>
                    <a:lnTo>
                      <a:pt x="9" y="35"/>
                    </a:lnTo>
                    <a:lnTo>
                      <a:pt x="17" y="45"/>
                    </a:lnTo>
                    <a:lnTo>
                      <a:pt x="25" y="51"/>
                    </a:lnTo>
                    <a:lnTo>
                      <a:pt x="34" y="56"/>
                    </a:lnTo>
                    <a:lnTo>
                      <a:pt x="45" y="59"/>
                    </a:lnTo>
                    <a:lnTo>
                      <a:pt x="56" y="60"/>
                    </a:lnTo>
                    <a:lnTo>
                      <a:pt x="58" y="60"/>
                    </a:lnTo>
                    <a:lnTo>
                      <a:pt x="59" y="59"/>
                    </a:lnTo>
                    <a:lnTo>
                      <a:pt x="61" y="59"/>
                    </a:lnTo>
                    <a:lnTo>
                      <a:pt x="61" y="58"/>
                    </a:lnTo>
                    <a:lnTo>
                      <a:pt x="62" y="57"/>
                    </a:lnTo>
                    <a:lnTo>
                      <a:pt x="62" y="55"/>
                    </a:lnTo>
                    <a:lnTo>
                      <a:pt x="61" y="54"/>
                    </a:lnTo>
                    <a:lnTo>
                      <a:pt x="61" y="53"/>
                    </a:lnTo>
                    <a:lnTo>
                      <a:pt x="59" y="53"/>
                    </a:lnTo>
                    <a:lnTo>
                      <a:pt x="58" y="52"/>
                    </a:lnTo>
                    <a:lnTo>
                      <a:pt x="57" y="52"/>
                    </a:lnTo>
                    <a:lnTo>
                      <a:pt x="56" y="52"/>
                    </a:lnTo>
                    <a:lnTo>
                      <a:pt x="47" y="51"/>
                    </a:lnTo>
                    <a:lnTo>
                      <a:pt x="38" y="48"/>
                    </a:lnTo>
                    <a:lnTo>
                      <a:pt x="29" y="45"/>
                    </a:lnTo>
                    <a:lnTo>
                      <a:pt x="23" y="39"/>
                    </a:lnTo>
                    <a:lnTo>
                      <a:pt x="16" y="31"/>
                    </a:lnTo>
                    <a:lnTo>
                      <a:pt x="13" y="24"/>
                    </a:lnTo>
                    <a:lnTo>
                      <a:pt x="9" y="1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0" name="Shape 1687"/>
              <p:cNvSpPr>
                <a:spLocks/>
              </p:cNvSpPr>
              <p:nvPr/>
            </p:nvSpPr>
            <p:spPr bwMode="auto">
              <a:xfrm>
                <a:off x="3797" y="2426"/>
                <a:ext cx="3" cy="90"/>
              </a:xfrm>
              <a:custGeom>
                <a:avLst/>
                <a:gdLst>
                  <a:gd name="T0" fmla="*/ 0 w 8"/>
                  <a:gd name="T1" fmla="*/ 0 h 182"/>
                  <a:gd name="T2" fmla="*/ 8 w 8"/>
                  <a:gd name="T3" fmla="*/ 182 h 182"/>
                </a:gdLst>
                <a:ahLst/>
                <a:cxnLst>
                  <a:cxn ang="0">
                    <a:pos x="8" y="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79"/>
                  </a:cxn>
                  <a:cxn ang="0">
                    <a:pos x="1" y="180"/>
                  </a:cxn>
                  <a:cxn ang="0">
                    <a:pos x="1" y="181"/>
                  </a:cxn>
                  <a:cxn ang="0">
                    <a:pos x="2" y="181"/>
                  </a:cxn>
                  <a:cxn ang="0">
                    <a:pos x="3" y="182"/>
                  </a:cxn>
                  <a:cxn ang="0">
                    <a:pos x="5" y="182"/>
                  </a:cxn>
                  <a:cxn ang="0">
                    <a:pos x="6" y="181"/>
                  </a:cxn>
                  <a:cxn ang="0">
                    <a:pos x="7" y="181"/>
                  </a:cxn>
                  <a:cxn ang="0">
                    <a:pos x="7" y="180"/>
                  </a:cxn>
                  <a:cxn ang="0">
                    <a:pos x="8" y="179"/>
                  </a:cxn>
                  <a:cxn ang="0">
                    <a:pos x="8" y="177"/>
                  </a:cxn>
                  <a:cxn ang="0">
                    <a:pos x="8" y="4"/>
                  </a:cxn>
                </a:cxnLst>
                <a:rect l="T0" t="T1" r="T2" b="T3"/>
                <a:pathLst>
                  <a:path w="8" h="182" extrusionOk="0">
                    <a:moveTo>
                      <a:pt x="8" y="4"/>
                    </a:move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79"/>
                    </a:lnTo>
                    <a:lnTo>
                      <a:pt x="1" y="180"/>
                    </a:lnTo>
                    <a:lnTo>
                      <a:pt x="1" y="181"/>
                    </a:lnTo>
                    <a:lnTo>
                      <a:pt x="2" y="181"/>
                    </a:lnTo>
                    <a:lnTo>
                      <a:pt x="3" y="182"/>
                    </a:lnTo>
                    <a:lnTo>
                      <a:pt x="5" y="182"/>
                    </a:lnTo>
                    <a:lnTo>
                      <a:pt x="6" y="181"/>
                    </a:lnTo>
                    <a:lnTo>
                      <a:pt x="7" y="181"/>
                    </a:lnTo>
                    <a:lnTo>
                      <a:pt x="7" y="180"/>
                    </a:lnTo>
                    <a:lnTo>
                      <a:pt x="8" y="179"/>
                    </a:lnTo>
                    <a:lnTo>
                      <a:pt x="8" y="177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1" name="Shape 1688"/>
              <p:cNvSpPr>
                <a:spLocks/>
              </p:cNvSpPr>
              <p:nvPr/>
            </p:nvSpPr>
            <p:spPr bwMode="auto">
              <a:xfrm>
                <a:off x="3858" y="2387"/>
                <a:ext cx="3" cy="124"/>
              </a:xfrm>
              <a:custGeom>
                <a:avLst/>
                <a:gdLst>
                  <a:gd name="T0" fmla="*/ 0 w 8"/>
                  <a:gd name="T1" fmla="*/ 0 h 249"/>
                  <a:gd name="T2" fmla="*/ 8 w 8"/>
                  <a:gd name="T3" fmla="*/ 249 h 249"/>
                </a:gdLst>
                <a:ahLst/>
                <a:cxnLst>
                  <a:cxn ang="0">
                    <a:pos x="8" y="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246"/>
                  </a:cxn>
                  <a:cxn ang="0">
                    <a:pos x="1" y="247"/>
                  </a:cxn>
                  <a:cxn ang="0">
                    <a:pos x="1" y="248"/>
                  </a:cxn>
                  <a:cxn ang="0">
                    <a:pos x="2" y="248"/>
                  </a:cxn>
                  <a:cxn ang="0">
                    <a:pos x="3" y="249"/>
                  </a:cxn>
                  <a:cxn ang="0">
                    <a:pos x="5" y="249"/>
                  </a:cxn>
                  <a:cxn ang="0">
                    <a:pos x="6" y="248"/>
                  </a:cxn>
                  <a:cxn ang="0">
                    <a:pos x="7" y="248"/>
                  </a:cxn>
                  <a:cxn ang="0">
                    <a:pos x="7" y="247"/>
                  </a:cxn>
                  <a:cxn ang="0">
                    <a:pos x="8" y="246"/>
                  </a:cxn>
                  <a:cxn ang="0">
                    <a:pos x="8" y="245"/>
                  </a:cxn>
                  <a:cxn ang="0">
                    <a:pos x="8" y="4"/>
                  </a:cxn>
                </a:cxnLst>
                <a:rect l="T0" t="T1" r="T2" b="T3"/>
                <a:pathLst>
                  <a:path w="8" h="249" extrusionOk="0">
                    <a:moveTo>
                      <a:pt x="8" y="4"/>
                    </a:move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246"/>
                    </a:lnTo>
                    <a:lnTo>
                      <a:pt x="1" y="247"/>
                    </a:lnTo>
                    <a:lnTo>
                      <a:pt x="1" y="248"/>
                    </a:lnTo>
                    <a:lnTo>
                      <a:pt x="2" y="248"/>
                    </a:lnTo>
                    <a:lnTo>
                      <a:pt x="3" y="249"/>
                    </a:lnTo>
                    <a:lnTo>
                      <a:pt x="5" y="249"/>
                    </a:lnTo>
                    <a:lnTo>
                      <a:pt x="6" y="248"/>
                    </a:lnTo>
                    <a:lnTo>
                      <a:pt x="7" y="248"/>
                    </a:lnTo>
                    <a:lnTo>
                      <a:pt x="7" y="247"/>
                    </a:lnTo>
                    <a:lnTo>
                      <a:pt x="8" y="246"/>
                    </a:lnTo>
                    <a:lnTo>
                      <a:pt x="8" y="245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2" name="Shape 1689"/>
              <p:cNvSpPr>
                <a:spLocks/>
              </p:cNvSpPr>
              <p:nvPr/>
            </p:nvSpPr>
            <p:spPr bwMode="auto">
              <a:xfrm>
                <a:off x="3875" y="2723"/>
                <a:ext cx="3" cy="120"/>
              </a:xfrm>
              <a:custGeom>
                <a:avLst/>
                <a:gdLst>
                  <a:gd name="T0" fmla="*/ 0 w 8"/>
                  <a:gd name="T1" fmla="*/ 0 h 238"/>
                  <a:gd name="T2" fmla="*/ 8 w 8"/>
                  <a:gd name="T3" fmla="*/ 238 h 238"/>
                </a:gdLst>
                <a:ahLst/>
                <a:cxnLst>
                  <a:cxn ang="0">
                    <a:pos x="8" y="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235"/>
                  </a:cxn>
                  <a:cxn ang="0">
                    <a:pos x="1" y="236"/>
                  </a:cxn>
                  <a:cxn ang="0">
                    <a:pos x="1" y="237"/>
                  </a:cxn>
                  <a:cxn ang="0">
                    <a:pos x="2" y="237"/>
                  </a:cxn>
                  <a:cxn ang="0">
                    <a:pos x="3" y="238"/>
                  </a:cxn>
                  <a:cxn ang="0">
                    <a:pos x="5" y="238"/>
                  </a:cxn>
                  <a:cxn ang="0">
                    <a:pos x="6" y="237"/>
                  </a:cxn>
                  <a:cxn ang="0">
                    <a:pos x="7" y="237"/>
                  </a:cxn>
                  <a:cxn ang="0">
                    <a:pos x="7" y="236"/>
                  </a:cxn>
                  <a:cxn ang="0">
                    <a:pos x="8" y="235"/>
                  </a:cxn>
                  <a:cxn ang="0">
                    <a:pos x="8" y="234"/>
                  </a:cxn>
                  <a:cxn ang="0">
                    <a:pos x="8" y="4"/>
                  </a:cxn>
                </a:cxnLst>
                <a:rect l="T0" t="T1" r="T2" b="T3"/>
                <a:pathLst>
                  <a:path w="8" h="238" extrusionOk="0">
                    <a:moveTo>
                      <a:pt x="8" y="4"/>
                    </a:move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235"/>
                    </a:lnTo>
                    <a:lnTo>
                      <a:pt x="1" y="236"/>
                    </a:lnTo>
                    <a:lnTo>
                      <a:pt x="1" y="237"/>
                    </a:lnTo>
                    <a:lnTo>
                      <a:pt x="2" y="237"/>
                    </a:lnTo>
                    <a:lnTo>
                      <a:pt x="3" y="238"/>
                    </a:lnTo>
                    <a:lnTo>
                      <a:pt x="5" y="238"/>
                    </a:lnTo>
                    <a:lnTo>
                      <a:pt x="6" y="237"/>
                    </a:lnTo>
                    <a:lnTo>
                      <a:pt x="7" y="237"/>
                    </a:lnTo>
                    <a:lnTo>
                      <a:pt x="7" y="236"/>
                    </a:lnTo>
                    <a:lnTo>
                      <a:pt x="8" y="235"/>
                    </a:lnTo>
                    <a:lnTo>
                      <a:pt x="8" y="23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3" name="Shape 1690"/>
              <p:cNvSpPr>
                <a:spLocks/>
              </p:cNvSpPr>
              <p:nvPr/>
            </p:nvSpPr>
            <p:spPr bwMode="auto">
              <a:xfrm>
                <a:off x="3806" y="2731"/>
                <a:ext cx="5" cy="111"/>
              </a:xfrm>
              <a:custGeom>
                <a:avLst/>
                <a:gdLst>
                  <a:gd name="T0" fmla="*/ 0 w 8"/>
                  <a:gd name="T1" fmla="*/ 0 h 224"/>
                  <a:gd name="T2" fmla="*/ 8 w 8"/>
                  <a:gd name="T3" fmla="*/ 224 h 224"/>
                </a:gdLst>
                <a:ahLst/>
                <a:cxnLst>
                  <a:cxn ang="0">
                    <a:pos x="8" y="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221"/>
                  </a:cxn>
                  <a:cxn ang="0">
                    <a:pos x="1" y="222"/>
                  </a:cxn>
                  <a:cxn ang="0">
                    <a:pos x="1" y="223"/>
                  </a:cxn>
                  <a:cxn ang="0">
                    <a:pos x="2" y="223"/>
                  </a:cxn>
                  <a:cxn ang="0">
                    <a:pos x="3" y="224"/>
                  </a:cxn>
                  <a:cxn ang="0">
                    <a:pos x="5" y="224"/>
                  </a:cxn>
                  <a:cxn ang="0">
                    <a:pos x="6" y="223"/>
                  </a:cxn>
                  <a:cxn ang="0">
                    <a:pos x="7" y="223"/>
                  </a:cxn>
                  <a:cxn ang="0">
                    <a:pos x="7" y="222"/>
                  </a:cxn>
                  <a:cxn ang="0">
                    <a:pos x="8" y="221"/>
                  </a:cxn>
                  <a:cxn ang="0">
                    <a:pos x="8" y="220"/>
                  </a:cxn>
                  <a:cxn ang="0">
                    <a:pos x="8" y="4"/>
                  </a:cxn>
                </a:cxnLst>
                <a:rect l="T0" t="T1" r="T2" b="T3"/>
                <a:pathLst>
                  <a:path w="8" h="224" extrusionOk="0">
                    <a:moveTo>
                      <a:pt x="8" y="4"/>
                    </a:move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221"/>
                    </a:lnTo>
                    <a:lnTo>
                      <a:pt x="1" y="222"/>
                    </a:lnTo>
                    <a:lnTo>
                      <a:pt x="1" y="223"/>
                    </a:lnTo>
                    <a:lnTo>
                      <a:pt x="2" y="223"/>
                    </a:lnTo>
                    <a:lnTo>
                      <a:pt x="3" y="224"/>
                    </a:lnTo>
                    <a:lnTo>
                      <a:pt x="5" y="224"/>
                    </a:lnTo>
                    <a:lnTo>
                      <a:pt x="6" y="223"/>
                    </a:lnTo>
                    <a:lnTo>
                      <a:pt x="7" y="223"/>
                    </a:lnTo>
                    <a:lnTo>
                      <a:pt x="7" y="222"/>
                    </a:lnTo>
                    <a:lnTo>
                      <a:pt x="8" y="221"/>
                    </a:lnTo>
                    <a:lnTo>
                      <a:pt x="8" y="22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4" name="Shape 1691"/>
              <p:cNvSpPr>
                <a:spLocks/>
              </p:cNvSpPr>
              <p:nvPr/>
            </p:nvSpPr>
            <p:spPr bwMode="auto">
              <a:xfrm>
                <a:off x="3834" y="2378"/>
                <a:ext cx="110" cy="396"/>
              </a:xfrm>
              <a:custGeom>
                <a:avLst/>
                <a:gdLst>
                  <a:gd name="T0" fmla="*/ 0 w 221"/>
                  <a:gd name="T1" fmla="*/ 0 h 795"/>
                  <a:gd name="T2" fmla="*/ 221 w 221"/>
                  <a:gd name="T3" fmla="*/ 795 h 795"/>
                </a:gdLst>
                <a:ahLst/>
                <a:cxnLst>
                  <a:cxn ang="0">
                    <a:pos x="45" y="795"/>
                  </a:cxn>
                  <a:cxn ang="0">
                    <a:pos x="44" y="687"/>
                  </a:cxn>
                  <a:cxn ang="0">
                    <a:pos x="221" y="542"/>
                  </a:cxn>
                  <a:cxn ang="0">
                    <a:pos x="219" y="2"/>
                  </a:cxn>
                  <a:cxn ang="0">
                    <a:pos x="177" y="0"/>
                  </a:cxn>
                  <a:cxn ang="0">
                    <a:pos x="180" y="514"/>
                  </a:cxn>
                  <a:cxn ang="0">
                    <a:pos x="0" y="661"/>
                  </a:cxn>
                  <a:cxn ang="0">
                    <a:pos x="0" y="795"/>
                  </a:cxn>
                  <a:cxn ang="0">
                    <a:pos x="45" y="795"/>
                  </a:cxn>
                </a:cxnLst>
                <a:rect l="T0" t="T1" r="T2" b="T3"/>
                <a:pathLst>
                  <a:path w="221" h="795" extrusionOk="0">
                    <a:moveTo>
                      <a:pt x="45" y="795"/>
                    </a:moveTo>
                    <a:lnTo>
                      <a:pt x="44" y="687"/>
                    </a:lnTo>
                    <a:lnTo>
                      <a:pt x="221" y="542"/>
                    </a:lnTo>
                    <a:lnTo>
                      <a:pt x="219" y="2"/>
                    </a:lnTo>
                    <a:lnTo>
                      <a:pt x="177" y="0"/>
                    </a:lnTo>
                    <a:lnTo>
                      <a:pt x="180" y="514"/>
                    </a:lnTo>
                    <a:lnTo>
                      <a:pt x="0" y="661"/>
                    </a:lnTo>
                    <a:lnTo>
                      <a:pt x="0" y="795"/>
                    </a:lnTo>
                    <a:lnTo>
                      <a:pt x="45" y="795"/>
                    </a:lnTo>
                    <a:close/>
                  </a:path>
                </a:pathLst>
              </a:custGeom>
              <a:solidFill>
                <a:srgbClr val="868686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5" name="Shape 1692"/>
              <p:cNvSpPr>
                <a:spLocks/>
              </p:cNvSpPr>
              <p:nvPr/>
            </p:nvSpPr>
            <p:spPr bwMode="auto">
              <a:xfrm>
                <a:off x="3833" y="2376"/>
                <a:ext cx="114" cy="348"/>
              </a:xfrm>
              <a:custGeom>
                <a:avLst/>
                <a:gdLst>
                  <a:gd name="T0" fmla="*/ 0 w 229"/>
                  <a:gd name="T1" fmla="*/ 0 h 698"/>
                  <a:gd name="T2" fmla="*/ 229 w 229"/>
                  <a:gd name="T3" fmla="*/ 698 h 698"/>
                </a:gdLst>
                <a:ahLst/>
                <a:cxnLst>
                  <a:cxn ang="0">
                    <a:pos x="229" y="4"/>
                  </a:cxn>
                  <a:cxn ang="0">
                    <a:pos x="229" y="3"/>
                  </a:cxn>
                  <a:cxn ang="0">
                    <a:pos x="228" y="2"/>
                  </a:cxn>
                  <a:cxn ang="0">
                    <a:pos x="228" y="1"/>
                  </a:cxn>
                  <a:cxn ang="0">
                    <a:pos x="227" y="1"/>
                  </a:cxn>
                  <a:cxn ang="0">
                    <a:pos x="226" y="0"/>
                  </a:cxn>
                  <a:cxn ang="0">
                    <a:pos x="224" y="0"/>
                  </a:cxn>
                  <a:cxn ang="0">
                    <a:pos x="223" y="1"/>
                  </a:cxn>
                  <a:cxn ang="0">
                    <a:pos x="222" y="1"/>
                  </a:cxn>
                  <a:cxn ang="0">
                    <a:pos x="222" y="2"/>
                  </a:cxn>
                  <a:cxn ang="0">
                    <a:pos x="221" y="3"/>
                  </a:cxn>
                  <a:cxn ang="0">
                    <a:pos x="221" y="547"/>
                  </a:cxn>
                  <a:cxn ang="0">
                    <a:pos x="46" y="688"/>
                  </a:cxn>
                  <a:cxn ang="0">
                    <a:pos x="12" y="666"/>
                  </a:cxn>
                  <a:cxn ang="0">
                    <a:pos x="187" y="524"/>
                  </a:cxn>
                  <a:cxn ang="0">
                    <a:pos x="187" y="523"/>
                  </a:cxn>
                  <a:cxn ang="0">
                    <a:pos x="188" y="522"/>
                  </a:cxn>
                  <a:cxn ang="0">
                    <a:pos x="188" y="73"/>
                  </a:cxn>
                  <a:cxn ang="0">
                    <a:pos x="187" y="72"/>
                  </a:cxn>
                  <a:cxn ang="0">
                    <a:pos x="187" y="71"/>
                  </a:cxn>
                  <a:cxn ang="0">
                    <a:pos x="186" y="71"/>
                  </a:cxn>
                  <a:cxn ang="0">
                    <a:pos x="185" y="70"/>
                  </a:cxn>
                  <a:cxn ang="0">
                    <a:pos x="183" y="70"/>
                  </a:cxn>
                  <a:cxn ang="0">
                    <a:pos x="181" y="71"/>
                  </a:cxn>
                  <a:cxn ang="0">
                    <a:pos x="180" y="71"/>
                  </a:cxn>
                  <a:cxn ang="0">
                    <a:pos x="180" y="72"/>
                  </a:cxn>
                  <a:cxn ang="0">
                    <a:pos x="179" y="73"/>
                  </a:cxn>
                  <a:cxn ang="0">
                    <a:pos x="179" y="74"/>
                  </a:cxn>
                  <a:cxn ang="0">
                    <a:pos x="179" y="518"/>
                  </a:cxn>
                  <a:cxn ang="0">
                    <a:pos x="1" y="663"/>
                  </a:cxn>
                  <a:cxn ang="0">
                    <a:pos x="1" y="664"/>
                  </a:cxn>
                  <a:cxn ang="0">
                    <a:pos x="0" y="665"/>
                  </a:cxn>
                  <a:cxn ang="0">
                    <a:pos x="0" y="669"/>
                  </a:cxn>
                  <a:cxn ang="0">
                    <a:pos x="1" y="670"/>
                  </a:cxn>
                  <a:cxn ang="0">
                    <a:pos x="2" y="670"/>
                  </a:cxn>
                  <a:cxn ang="0">
                    <a:pos x="44" y="697"/>
                  </a:cxn>
                  <a:cxn ang="0">
                    <a:pos x="45" y="698"/>
                  </a:cxn>
                  <a:cxn ang="0">
                    <a:pos x="48" y="698"/>
                  </a:cxn>
                  <a:cxn ang="0">
                    <a:pos x="49" y="697"/>
                  </a:cxn>
                  <a:cxn ang="0">
                    <a:pos x="228" y="552"/>
                  </a:cxn>
                  <a:cxn ang="0">
                    <a:pos x="228" y="551"/>
                  </a:cxn>
                  <a:cxn ang="0">
                    <a:pos x="229" y="550"/>
                  </a:cxn>
                  <a:cxn ang="0">
                    <a:pos x="229" y="549"/>
                  </a:cxn>
                  <a:cxn ang="0">
                    <a:pos x="229" y="4"/>
                  </a:cxn>
                </a:cxnLst>
                <a:rect l="T0" t="T1" r="T2" b="T3"/>
                <a:pathLst>
                  <a:path w="229" h="698" extrusionOk="0">
                    <a:moveTo>
                      <a:pt x="229" y="4"/>
                    </a:moveTo>
                    <a:lnTo>
                      <a:pt x="229" y="3"/>
                    </a:lnTo>
                    <a:lnTo>
                      <a:pt x="228" y="2"/>
                    </a:lnTo>
                    <a:lnTo>
                      <a:pt x="228" y="1"/>
                    </a:lnTo>
                    <a:lnTo>
                      <a:pt x="227" y="1"/>
                    </a:lnTo>
                    <a:lnTo>
                      <a:pt x="226" y="0"/>
                    </a:lnTo>
                    <a:lnTo>
                      <a:pt x="224" y="0"/>
                    </a:lnTo>
                    <a:lnTo>
                      <a:pt x="223" y="1"/>
                    </a:lnTo>
                    <a:lnTo>
                      <a:pt x="222" y="1"/>
                    </a:lnTo>
                    <a:lnTo>
                      <a:pt x="222" y="2"/>
                    </a:lnTo>
                    <a:lnTo>
                      <a:pt x="221" y="3"/>
                    </a:lnTo>
                    <a:lnTo>
                      <a:pt x="221" y="547"/>
                    </a:lnTo>
                    <a:lnTo>
                      <a:pt x="46" y="688"/>
                    </a:lnTo>
                    <a:lnTo>
                      <a:pt x="12" y="666"/>
                    </a:lnTo>
                    <a:lnTo>
                      <a:pt x="187" y="524"/>
                    </a:lnTo>
                    <a:lnTo>
                      <a:pt x="187" y="523"/>
                    </a:lnTo>
                    <a:lnTo>
                      <a:pt x="188" y="522"/>
                    </a:lnTo>
                    <a:lnTo>
                      <a:pt x="188" y="73"/>
                    </a:lnTo>
                    <a:lnTo>
                      <a:pt x="187" y="72"/>
                    </a:lnTo>
                    <a:lnTo>
                      <a:pt x="187" y="71"/>
                    </a:lnTo>
                    <a:lnTo>
                      <a:pt x="186" y="71"/>
                    </a:lnTo>
                    <a:lnTo>
                      <a:pt x="185" y="70"/>
                    </a:lnTo>
                    <a:lnTo>
                      <a:pt x="183" y="70"/>
                    </a:lnTo>
                    <a:lnTo>
                      <a:pt x="181" y="71"/>
                    </a:lnTo>
                    <a:lnTo>
                      <a:pt x="180" y="71"/>
                    </a:lnTo>
                    <a:lnTo>
                      <a:pt x="180" y="72"/>
                    </a:lnTo>
                    <a:lnTo>
                      <a:pt x="179" y="73"/>
                    </a:lnTo>
                    <a:lnTo>
                      <a:pt x="179" y="74"/>
                    </a:lnTo>
                    <a:lnTo>
                      <a:pt x="179" y="518"/>
                    </a:lnTo>
                    <a:lnTo>
                      <a:pt x="1" y="663"/>
                    </a:lnTo>
                    <a:lnTo>
                      <a:pt x="1" y="664"/>
                    </a:lnTo>
                    <a:lnTo>
                      <a:pt x="0" y="665"/>
                    </a:lnTo>
                    <a:lnTo>
                      <a:pt x="0" y="669"/>
                    </a:lnTo>
                    <a:lnTo>
                      <a:pt x="1" y="670"/>
                    </a:lnTo>
                    <a:lnTo>
                      <a:pt x="2" y="670"/>
                    </a:lnTo>
                    <a:lnTo>
                      <a:pt x="44" y="697"/>
                    </a:lnTo>
                    <a:lnTo>
                      <a:pt x="45" y="698"/>
                    </a:lnTo>
                    <a:lnTo>
                      <a:pt x="48" y="698"/>
                    </a:lnTo>
                    <a:lnTo>
                      <a:pt x="49" y="697"/>
                    </a:lnTo>
                    <a:lnTo>
                      <a:pt x="228" y="552"/>
                    </a:lnTo>
                    <a:lnTo>
                      <a:pt x="228" y="551"/>
                    </a:lnTo>
                    <a:lnTo>
                      <a:pt x="229" y="550"/>
                    </a:lnTo>
                    <a:lnTo>
                      <a:pt x="229" y="549"/>
                    </a:lnTo>
                    <a:lnTo>
                      <a:pt x="22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6" name="Shape 1693"/>
              <p:cNvSpPr>
                <a:spLocks/>
              </p:cNvSpPr>
              <p:nvPr/>
            </p:nvSpPr>
            <p:spPr bwMode="auto">
              <a:xfrm>
                <a:off x="3922" y="2377"/>
                <a:ext cx="4" cy="17"/>
              </a:xfrm>
              <a:custGeom>
                <a:avLst/>
                <a:gdLst>
                  <a:gd name="T0" fmla="*/ 0 w 9"/>
                  <a:gd name="T1" fmla="*/ 0 h 35"/>
                  <a:gd name="T2" fmla="*/ 9 w 9"/>
                  <a:gd name="T3" fmla="*/ 35 h 35"/>
                </a:gdLst>
                <a:ahLst/>
                <a:cxnLst>
                  <a:cxn ang="0">
                    <a:pos x="0" y="30"/>
                  </a:cxn>
                  <a:cxn ang="0">
                    <a:pos x="0" y="32"/>
                  </a:cxn>
                  <a:cxn ang="0">
                    <a:pos x="1" y="33"/>
                  </a:cxn>
                  <a:cxn ang="0">
                    <a:pos x="1" y="34"/>
                  </a:cxn>
                  <a:cxn ang="0">
                    <a:pos x="2" y="34"/>
                  </a:cxn>
                  <a:cxn ang="0">
                    <a:pos x="3" y="35"/>
                  </a:cxn>
                  <a:cxn ang="0">
                    <a:pos x="6" y="35"/>
                  </a:cxn>
                  <a:cxn ang="0">
                    <a:pos x="7" y="34"/>
                  </a:cxn>
                  <a:cxn ang="0">
                    <a:pos x="8" y="34"/>
                  </a:cxn>
                  <a:cxn ang="0">
                    <a:pos x="8" y="33"/>
                  </a:cxn>
                  <a:cxn ang="0">
                    <a:pos x="9" y="32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30"/>
                  </a:cxn>
                </a:cxnLst>
                <a:rect l="T0" t="T1" r="T2" b="T3"/>
                <a:pathLst>
                  <a:path w="9" h="35" extrusionOk="0">
                    <a:moveTo>
                      <a:pt x="0" y="30"/>
                    </a:moveTo>
                    <a:lnTo>
                      <a:pt x="0" y="32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2" y="34"/>
                    </a:lnTo>
                    <a:lnTo>
                      <a:pt x="3" y="35"/>
                    </a:lnTo>
                    <a:lnTo>
                      <a:pt x="6" y="35"/>
                    </a:lnTo>
                    <a:lnTo>
                      <a:pt x="7" y="34"/>
                    </a:lnTo>
                    <a:lnTo>
                      <a:pt x="8" y="34"/>
                    </a:lnTo>
                    <a:lnTo>
                      <a:pt x="8" y="33"/>
                    </a:lnTo>
                    <a:lnTo>
                      <a:pt x="9" y="32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7" name="Shape 1694"/>
              <p:cNvSpPr>
                <a:spLocks/>
              </p:cNvSpPr>
              <p:nvPr/>
            </p:nvSpPr>
            <p:spPr bwMode="auto">
              <a:xfrm>
                <a:off x="3822" y="2748"/>
                <a:ext cx="45" cy="46"/>
              </a:xfrm>
              <a:custGeom>
                <a:avLst/>
                <a:gdLst>
                  <a:gd name="T0" fmla="*/ 0 w 93"/>
                  <a:gd name="T1" fmla="*/ 0 h 90"/>
                  <a:gd name="T2" fmla="*/ 93 w 93"/>
                  <a:gd name="T3" fmla="*/ 90 h 90"/>
                </a:gdLst>
                <a:ahLst/>
                <a:cxnLst>
                  <a:cxn ang="0">
                    <a:pos x="69" y="0"/>
                  </a:cxn>
                  <a:cxn ang="0">
                    <a:pos x="68" y="0"/>
                  </a:cxn>
                  <a:cxn ang="0">
                    <a:pos x="67" y="1"/>
                  </a:cxn>
                  <a:cxn ang="0">
                    <a:pos x="66" y="1"/>
                  </a:cxn>
                  <a:cxn ang="0">
                    <a:pos x="66" y="2"/>
                  </a:cxn>
                  <a:cxn ang="0">
                    <a:pos x="65" y="3"/>
                  </a:cxn>
                  <a:cxn ang="0">
                    <a:pos x="65" y="5"/>
                  </a:cxn>
                  <a:cxn ang="0">
                    <a:pos x="66" y="6"/>
                  </a:cxn>
                  <a:cxn ang="0">
                    <a:pos x="66" y="7"/>
                  </a:cxn>
                  <a:cxn ang="0">
                    <a:pos x="67" y="7"/>
                  </a:cxn>
                  <a:cxn ang="0">
                    <a:pos x="68" y="8"/>
                  </a:cxn>
                  <a:cxn ang="0">
                    <a:pos x="85" y="8"/>
                  </a:cxn>
                  <a:cxn ang="0">
                    <a:pos x="85" y="82"/>
                  </a:cxn>
                  <a:cxn ang="0">
                    <a:pos x="9" y="82"/>
                  </a:cxn>
                  <a:cxn ang="0">
                    <a:pos x="9" y="8"/>
                  </a:cxn>
                  <a:cxn ang="0">
                    <a:pos x="25" y="8"/>
                  </a:cxn>
                  <a:cxn ang="0">
                    <a:pos x="26" y="7"/>
                  </a:cxn>
                  <a:cxn ang="0">
                    <a:pos x="27" y="7"/>
                  </a:cxn>
                  <a:cxn ang="0">
                    <a:pos x="27" y="6"/>
                  </a:cxn>
                  <a:cxn ang="0">
                    <a:pos x="28" y="5"/>
                  </a:cxn>
                  <a:cxn ang="0">
                    <a:pos x="28" y="3"/>
                  </a:cxn>
                  <a:cxn ang="0">
                    <a:pos x="27" y="2"/>
                  </a:cxn>
                  <a:cxn ang="0">
                    <a:pos x="27" y="1"/>
                  </a:cxn>
                  <a:cxn ang="0">
                    <a:pos x="26" y="1"/>
                  </a:cxn>
                  <a:cxn ang="0">
                    <a:pos x="25" y="0"/>
                  </a:cxn>
                  <a:cxn ang="0">
                    <a:pos x="24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87"/>
                  </a:cxn>
                  <a:cxn ang="0">
                    <a:pos x="1" y="88"/>
                  </a:cxn>
                  <a:cxn ang="0">
                    <a:pos x="1" y="89"/>
                  </a:cxn>
                  <a:cxn ang="0">
                    <a:pos x="2" y="89"/>
                  </a:cxn>
                  <a:cxn ang="0">
                    <a:pos x="3" y="90"/>
                  </a:cxn>
                  <a:cxn ang="0">
                    <a:pos x="90" y="90"/>
                  </a:cxn>
                  <a:cxn ang="0">
                    <a:pos x="91" y="89"/>
                  </a:cxn>
                  <a:cxn ang="0">
                    <a:pos x="92" y="89"/>
                  </a:cxn>
                  <a:cxn ang="0">
                    <a:pos x="92" y="88"/>
                  </a:cxn>
                  <a:cxn ang="0">
                    <a:pos x="93" y="87"/>
                  </a:cxn>
                  <a:cxn ang="0">
                    <a:pos x="93" y="3"/>
                  </a:cxn>
                  <a:cxn ang="0">
                    <a:pos x="92" y="2"/>
                  </a:cxn>
                  <a:cxn ang="0">
                    <a:pos x="92" y="1"/>
                  </a:cxn>
                  <a:cxn ang="0">
                    <a:pos x="91" y="1"/>
                  </a:cxn>
                  <a:cxn ang="0">
                    <a:pos x="90" y="0"/>
                  </a:cxn>
                  <a:cxn ang="0">
                    <a:pos x="89" y="0"/>
                  </a:cxn>
                  <a:cxn ang="0">
                    <a:pos x="69" y="0"/>
                  </a:cxn>
                </a:cxnLst>
                <a:rect l="T0" t="T1" r="T2" b="T3"/>
                <a:pathLst>
                  <a:path w="93" h="90" extrusionOk="0">
                    <a:moveTo>
                      <a:pt x="69" y="0"/>
                    </a:moveTo>
                    <a:lnTo>
                      <a:pt x="68" y="0"/>
                    </a:lnTo>
                    <a:lnTo>
                      <a:pt x="67" y="1"/>
                    </a:lnTo>
                    <a:lnTo>
                      <a:pt x="66" y="1"/>
                    </a:lnTo>
                    <a:lnTo>
                      <a:pt x="66" y="2"/>
                    </a:lnTo>
                    <a:lnTo>
                      <a:pt x="65" y="3"/>
                    </a:lnTo>
                    <a:lnTo>
                      <a:pt x="65" y="5"/>
                    </a:lnTo>
                    <a:lnTo>
                      <a:pt x="66" y="6"/>
                    </a:lnTo>
                    <a:lnTo>
                      <a:pt x="66" y="7"/>
                    </a:lnTo>
                    <a:lnTo>
                      <a:pt x="67" y="7"/>
                    </a:lnTo>
                    <a:lnTo>
                      <a:pt x="68" y="8"/>
                    </a:lnTo>
                    <a:lnTo>
                      <a:pt x="85" y="8"/>
                    </a:lnTo>
                    <a:lnTo>
                      <a:pt x="85" y="82"/>
                    </a:lnTo>
                    <a:lnTo>
                      <a:pt x="9" y="82"/>
                    </a:lnTo>
                    <a:lnTo>
                      <a:pt x="9" y="8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8" y="5"/>
                    </a:lnTo>
                    <a:lnTo>
                      <a:pt x="28" y="3"/>
                    </a:lnTo>
                    <a:lnTo>
                      <a:pt x="27" y="2"/>
                    </a:lnTo>
                    <a:lnTo>
                      <a:pt x="27" y="1"/>
                    </a:lnTo>
                    <a:lnTo>
                      <a:pt x="26" y="1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87"/>
                    </a:lnTo>
                    <a:lnTo>
                      <a:pt x="1" y="88"/>
                    </a:lnTo>
                    <a:lnTo>
                      <a:pt x="1" y="89"/>
                    </a:lnTo>
                    <a:lnTo>
                      <a:pt x="2" y="89"/>
                    </a:lnTo>
                    <a:lnTo>
                      <a:pt x="3" y="90"/>
                    </a:lnTo>
                    <a:lnTo>
                      <a:pt x="90" y="90"/>
                    </a:lnTo>
                    <a:lnTo>
                      <a:pt x="91" y="89"/>
                    </a:lnTo>
                    <a:lnTo>
                      <a:pt x="92" y="89"/>
                    </a:lnTo>
                    <a:lnTo>
                      <a:pt x="92" y="88"/>
                    </a:lnTo>
                    <a:lnTo>
                      <a:pt x="93" y="87"/>
                    </a:lnTo>
                    <a:lnTo>
                      <a:pt x="93" y="3"/>
                    </a:lnTo>
                    <a:lnTo>
                      <a:pt x="92" y="2"/>
                    </a:lnTo>
                    <a:lnTo>
                      <a:pt x="92" y="1"/>
                    </a:lnTo>
                    <a:lnTo>
                      <a:pt x="91" y="1"/>
                    </a:lnTo>
                    <a:lnTo>
                      <a:pt x="90" y="0"/>
                    </a:lnTo>
                    <a:lnTo>
                      <a:pt x="89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8" name="Shape 1695"/>
              <p:cNvSpPr>
                <a:spLocks/>
              </p:cNvSpPr>
              <p:nvPr/>
            </p:nvSpPr>
            <p:spPr bwMode="auto">
              <a:xfrm>
                <a:off x="3824" y="2773"/>
                <a:ext cx="44" cy="5"/>
              </a:xfrm>
              <a:custGeom>
                <a:avLst/>
                <a:gdLst>
                  <a:gd name="T0" fmla="*/ 0 w 90"/>
                  <a:gd name="T1" fmla="*/ 0 h 8"/>
                  <a:gd name="T2" fmla="*/ 90 w 90"/>
                  <a:gd name="T3" fmla="*/ 8 h 8"/>
                </a:gdLst>
                <a:ahLst/>
                <a:cxnLst>
                  <a:cxn ang="0">
                    <a:pos x="86" y="8"/>
                  </a:cxn>
                  <a:cxn ang="0">
                    <a:pos x="87" y="8"/>
                  </a:cxn>
                  <a:cxn ang="0">
                    <a:pos x="88" y="7"/>
                  </a:cxn>
                  <a:cxn ang="0">
                    <a:pos x="89" y="7"/>
                  </a:cxn>
                  <a:cxn ang="0">
                    <a:pos x="89" y="6"/>
                  </a:cxn>
                  <a:cxn ang="0">
                    <a:pos x="90" y="5"/>
                  </a:cxn>
                  <a:cxn ang="0">
                    <a:pos x="90" y="3"/>
                  </a:cxn>
                  <a:cxn ang="0">
                    <a:pos x="89" y="2"/>
                  </a:cxn>
                  <a:cxn ang="0">
                    <a:pos x="89" y="1"/>
                  </a:cxn>
                  <a:cxn ang="0">
                    <a:pos x="88" y="1"/>
                  </a:cxn>
                  <a:cxn ang="0">
                    <a:pos x="8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86" y="8"/>
                  </a:cxn>
                </a:cxnLst>
                <a:rect l="T0" t="T1" r="T2" b="T3"/>
                <a:pathLst>
                  <a:path w="90" h="8" extrusionOk="0">
                    <a:moveTo>
                      <a:pt x="86" y="8"/>
                    </a:moveTo>
                    <a:lnTo>
                      <a:pt x="87" y="8"/>
                    </a:lnTo>
                    <a:lnTo>
                      <a:pt x="88" y="7"/>
                    </a:lnTo>
                    <a:lnTo>
                      <a:pt x="89" y="7"/>
                    </a:lnTo>
                    <a:lnTo>
                      <a:pt x="89" y="6"/>
                    </a:lnTo>
                    <a:lnTo>
                      <a:pt x="90" y="5"/>
                    </a:lnTo>
                    <a:lnTo>
                      <a:pt x="90" y="3"/>
                    </a:lnTo>
                    <a:lnTo>
                      <a:pt x="89" y="2"/>
                    </a:lnTo>
                    <a:lnTo>
                      <a:pt x="89" y="1"/>
                    </a:lnTo>
                    <a:lnTo>
                      <a:pt x="88" y="1"/>
                    </a:lnTo>
                    <a:lnTo>
                      <a:pt x="8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8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29" name="Shape 1696"/>
              <p:cNvSpPr>
                <a:spLocks/>
              </p:cNvSpPr>
              <p:nvPr/>
            </p:nvSpPr>
            <p:spPr bwMode="auto">
              <a:xfrm>
                <a:off x="3854" y="2719"/>
                <a:ext cx="3" cy="58"/>
              </a:xfrm>
              <a:custGeom>
                <a:avLst/>
                <a:gdLst>
                  <a:gd name="T0" fmla="*/ 0 w 8"/>
                  <a:gd name="T1" fmla="*/ 0 h 117"/>
                  <a:gd name="T2" fmla="*/ 8 w 8"/>
                  <a:gd name="T3" fmla="*/ 117 h 117"/>
                </a:gdLst>
                <a:ahLst/>
                <a:cxnLst>
                  <a:cxn ang="0">
                    <a:pos x="0" y="113"/>
                  </a:cxn>
                  <a:cxn ang="0">
                    <a:pos x="0" y="114"/>
                  </a:cxn>
                  <a:cxn ang="0">
                    <a:pos x="1" y="115"/>
                  </a:cxn>
                  <a:cxn ang="0">
                    <a:pos x="1" y="116"/>
                  </a:cxn>
                  <a:cxn ang="0">
                    <a:pos x="2" y="116"/>
                  </a:cxn>
                  <a:cxn ang="0">
                    <a:pos x="3" y="117"/>
                  </a:cxn>
                  <a:cxn ang="0">
                    <a:pos x="5" y="117"/>
                  </a:cxn>
                  <a:cxn ang="0">
                    <a:pos x="6" y="116"/>
                  </a:cxn>
                  <a:cxn ang="0">
                    <a:pos x="7" y="116"/>
                  </a:cxn>
                  <a:cxn ang="0">
                    <a:pos x="7" y="115"/>
                  </a:cxn>
                  <a:cxn ang="0">
                    <a:pos x="8" y="11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3"/>
                  </a:cxn>
                </a:cxnLst>
                <a:rect l="T0" t="T1" r="T2" b="T3"/>
                <a:pathLst>
                  <a:path w="8" h="117" extrusionOk="0">
                    <a:moveTo>
                      <a:pt x="0" y="113"/>
                    </a:moveTo>
                    <a:lnTo>
                      <a:pt x="0" y="114"/>
                    </a:lnTo>
                    <a:lnTo>
                      <a:pt x="1" y="115"/>
                    </a:lnTo>
                    <a:lnTo>
                      <a:pt x="1" y="116"/>
                    </a:lnTo>
                    <a:lnTo>
                      <a:pt x="2" y="116"/>
                    </a:lnTo>
                    <a:lnTo>
                      <a:pt x="3" y="117"/>
                    </a:lnTo>
                    <a:lnTo>
                      <a:pt x="5" y="117"/>
                    </a:lnTo>
                    <a:lnTo>
                      <a:pt x="6" y="116"/>
                    </a:lnTo>
                    <a:lnTo>
                      <a:pt x="7" y="116"/>
                    </a:lnTo>
                    <a:lnTo>
                      <a:pt x="7" y="115"/>
                    </a:lnTo>
                    <a:lnTo>
                      <a:pt x="8" y="114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0" name="Shape 1697"/>
              <p:cNvSpPr>
                <a:spLocks/>
              </p:cNvSpPr>
              <p:nvPr/>
            </p:nvSpPr>
            <p:spPr bwMode="auto">
              <a:xfrm>
                <a:off x="3833" y="2706"/>
                <a:ext cx="3" cy="69"/>
              </a:xfrm>
              <a:custGeom>
                <a:avLst/>
                <a:gdLst>
                  <a:gd name="T0" fmla="*/ 0 w 8"/>
                  <a:gd name="T1" fmla="*/ 0 h 139"/>
                  <a:gd name="T2" fmla="*/ 8 w 8"/>
                  <a:gd name="T3" fmla="*/ 139 h 139"/>
                </a:gdLst>
                <a:ahLst/>
                <a:cxnLst>
                  <a:cxn ang="0">
                    <a:pos x="0" y="135"/>
                  </a:cxn>
                  <a:cxn ang="0">
                    <a:pos x="0" y="136"/>
                  </a:cxn>
                  <a:cxn ang="0">
                    <a:pos x="1" y="137"/>
                  </a:cxn>
                  <a:cxn ang="0">
                    <a:pos x="1" y="138"/>
                  </a:cxn>
                  <a:cxn ang="0">
                    <a:pos x="2" y="138"/>
                  </a:cxn>
                  <a:cxn ang="0">
                    <a:pos x="3" y="139"/>
                  </a:cxn>
                  <a:cxn ang="0">
                    <a:pos x="5" y="139"/>
                  </a:cxn>
                  <a:cxn ang="0">
                    <a:pos x="6" y="138"/>
                  </a:cxn>
                  <a:cxn ang="0">
                    <a:pos x="7" y="138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35"/>
                  </a:cxn>
                </a:cxnLst>
                <a:rect l="T0" t="T1" r="T2" b="T3"/>
                <a:pathLst>
                  <a:path w="8" h="139" extrusionOk="0">
                    <a:moveTo>
                      <a:pt x="0" y="135"/>
                    </a:moveTo>
                    <a:lnTo>
                      <a:pt x="0" y="136"/>
                    </a:lnTo>
                    <a:lnTo>
                      <a:pt x="1" y="137"/>
                    </a:lnTo>
                    <a:lnTo>
                      <a:pt x="1" y="138"/>
                    </a:lnTo>
                    <a:lnTo>
                      <a:pt x="2" y="138"/>
                    </a:lnTo>
                    <a:lnTo>
                      <a:pt x="3" y="139"/>
                    </a:lnTo>
                    <a:lnTo>
                      <a:pt x="5" y="139"/>
                    </a:lnTo>
                    <a:lnTo>
                      <a:pt x="6" y="138"/>
                    </a:lnTo>
                    <a:lnTo>
                      <a:pt x="7" y="138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1" name="Shape 1698"/>
              <p:cNvSpPr>
                <a:spLocks/>
              </p:cNvSpPr>
              <p:nvPr/>
            </p:nvSpPr>
            <p:spPr bwMode="auto">
              <a:xfrm>
                <a:off x="3531" y="2435"/>
                <a:ext cx="144" cy="18"/>
              </a:xfrm>
              <a:custGeom>
                <a:avLst/>
                <a:gdLst>
                  <a:gd name="T0" fmla="*/ 0 w 290"/>
                  <a:gd name="T1" fmla="*/ 0 h 38"/>
                  <a:gd name="T2" fmla="*/ 290 w 290"/>
                  <a:gd name="T3" fmla="*/ 38 h 38"/>
                </a:gdLst>
                <a:ahLst/>
                <a:cxnLst>
                  <a:cxn ang="0">
                    <a:pos x="15" y="29"/>
                  </a:cxn>
                  <a:cxn ang="0">
                    <a:pos x="36" y="8"/>
                  </a:cxn>
                  <a:cxn ang="0">
                    <a:pos x="254" y="8"/>
                  </a:cxn>
                  <a:cxn ang="0">
                    <a:pos x="276" y="29"/>
                  </a:cxn>
                  <a:cxn ang="0">
                    <a:pos x="15" y="29"/>
                  </a:cxn>
                  <a:cxn ang="0">
                    <a:pos x="5" y="38"/>
                  </a:cxn>
                  <a:cxn ang="0">
                    <a:pos x="286" y="38"/>
                  </a:cxn>
                  <a:cxn ang="0">
                    <a:pos x="287" y="38"/>
                  </a:cxn>
                  <a:cxn ang="0">
                    <a:pos x="288" y="36"/>
                  </a:cxn>
                  <a:cxn ang="0">
                    <a:pos x="289" y="36"/>
                  </a:cxn>
                  <a:cxn ang="0">
                    <a:pos x="290" y="35"/>
                  </a:cxn>
                  <a:cxn ang="0">
                    <a:pos x="290" y="32"/>
                  </a:cxn>
                  <a:cxn ang="0">
                    <a:pos x="289" y="31"/>
                  </a:cxn>
                  <a:cxn ang="0">
                    <a:pos x="289" y="30"/>
                  </a:cxn>
                  <a:cxn ang="0">
                    <a:pos x="259" y="1"/>
                  </a:cxn>
                  <a:cxn ang="0">
                    <a:pos x="258" y="1"/>
                  </a:cxn>
                  <a:cxn ang="0">
                    <a:pos x="257" y="0"/>
                  </a:cxn>
                  <a:cxn ang="0">
                    <a:pos x="33" y="0"/>
                  </a:cxn>
                  <a:cxn ang="0">
                    <a:pos x="32" y="1"/>
                  </a:cxn>
                  <a:cxn ang="0">
                    <a:pos x="31" y="1"/>
                  </a:cxn>
                  <a:cxn ang="0">
                    <a:pos x="1" y="30"/>
                  </a:cxn>
                  <a:cxn ang="0">
                    <a:pos x="1" y="31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1" y="35"/>
                  </a:cxn>
                  <a:cxn ang="0">
                    <a:pos x="1" y="36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5" y="38"/>
                  </a:cxn>
                  <a:cxn ang="0">
                    <a:pos x="15" y="29"/>
                  </a:cxn>
                </a:cxnLst>
                <a:rect l="T0" t="T1" r="T2" b="T3"/>
                <a:pathLst>
                  <a:path w="290" h="38" extrusionOk="0">
                    <a:moveTo>
                      <a:pt x="15" y="29"/>
                    </a:moveTo>
                    <a:lnTo>
                      <a:pt x="36" y="8"/>
                    </a:lnTo>
                    <a:lnTo>
                      <a:pt x="254" y="8"/>
                    </a:lnTo>
                    <a:lnTo>
                      <a:pt x="276" y="29"/>
                    </a:lnTo>
                    <a:lnTo>
                      <a:pt x="15" y="29"/>
                    </a:lnTo>
                    <a:lnTo>
                      <a:pt x="5" y="38"/>
                    </a:lnTo>
                    <a:lnTo>
                      <a:pt x="286" y="38"/>
                    </a:lnTo>
                    <a:lnTo>
                      <a:pt x="287" y="38"/>
                    </a:lnTo>
                    <a:lnTo>
                      <a:pt x="288" y="36"/>
                    </a:lnTo>
                    <a:lnTo>
                      <a:pt x="289" y="36"/>
                    </a:lnTo>
                    <a:lnTo>
                      <a:pt x="290" y="35"/>
                    </a:lnTo>
                    <a:lnTo>
                      <a:pt x="290" y="32"/>
                    </a:lnTo>
                    <a:lnTo>
                      <a:pt x="289" y="31"/>
                    </a:lnTo>
                    <a:lnTo>
                      <a:pt x="289" y="30"/>
                    </a:lnTo>
                    <a:lnTo>
                      <a:pt x="259" y="1"/>
                    </a:lnTo>
                    <a:lnTo>
                      <a:pt x="258" y="1"/>
                    </a:lnTo>
                    <a:lnTo>
                      <a:pt x="257" y="0"/>
                    </a:lnTo>
                    <a:lnTo>
                      <a:pt x="33" y="0"/>
                    </a:lnTo>
                    <a:lnTo>
                      <a:pt x="32" y="1"/>
                    </a:lnTo>
                    <a:lnTo>
                      <a:pt x="31" y="1"/>
                    </a:lnTo>
                    <a:lnTo>
                      <a:pt x="1" y="30"/>
                    </a:lnTo>
                    <a:lnTo>
                      <a:pt x="1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1" y="35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5" y="38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2" name="Shape 1699"/>
              <p:cNvSpPr>
                <a:spLocks/>
              </p:cNvSpPr>
              <p:nvPr/>
            </p:nvSpPr>
            <p:spPr bwMode="auto">
              <a:xfrm>
                <a:off x="3672" y="2451"/>
                <a:ext cx="3" cy="70"/>
              </a:xfrm>
              <a:custGeom>
                <a:avLst/>
                <a:gdLst>
                  <a:gd name="T0" fmla="*/ 0 w 8"/>
                  <a:gd name="T1" fmla="*/ 0 h 139"/>
                  <a:gd name="T2" fmla="*/ 8 w 8"/>
                  <a:gd name="T3" fmla="*/ 139 h 139"/>
                </a:gdLst>
                <a:ahLst/>
                <a:cxnLst>
                  <a:cxn ang="0">
                    <a:pos x="0" y="135"/>
                  </a:cxn>
                  <a:cxn ang="0">
                    <a:pos x="0" y="136"/>
                  </a:cxn>
                  <a:cxn ang="0">
                    <a:pos x="1" y="137"/>
                  </a:cxn>
                  <a:cxn ang="0">
                    <a:pos x="1" y="138"/>
                  </a:cxn>
                  <a:cxn ang="0">
                    <a:pos x="2" y="138"/>
                  </a:cxn>
                  <a:cxn ang="0">
                    <a:pos x="3" y="139"/>
                  </a:cxn>
                  <a:cxn ang="0">
                    <a:pos x="5" y="139"/>
                  </a:cxn>
                  <a:cxn ang="0">
                    <a:pos x="6" y="138"/>
                  </a:cxn>
                  <a:cxn ang="0">
                    <a:pos x="7" y="138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35"/>
                  </a:cxn>
                </a:cxnLst>
                <a:rect l="T0" t="T1" r="T2" b="T3"/>
                <a:pathLst>
                  <a:path w="8" h="139" extrusionOk="0">
                    <a:moveTo>
                      <a:pt x="0" y="135"/>
                    </a:moveTo>
                    <a:lnTo>
                      <a:pt x="0" y="136"/>
                    </a:lnTo>
                    <a:lnTo>
                      <a:pt x="1" y="137"/>
                    </a:lnTo>
                    <a:lnTo>
                      <a:pt x="1" y="138"/>
                    </a:lnTo>
                    <a:lnTo>
                      <a:pt x="2" y="138"/>
                    </a:lnTo>
                    <a:lnTo>
                      <a:pt x="3" y="139"/>
                    </a:lnTo>
                    <a:lnTo>
                      <a:pt x="5" y="139"/>
                    </a:lnTo>
                    <a:lnTo>
                      <a:pt x="6" y="138"/>
                    </a:lnTo>
                    <a:lnTo>
                      <a:pt x="7" y="138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3" name="Shape 1700"/>
              <p:cNvSpPr>
                <a:spLocks/>
              </p:cNvSpPr>
              <p:nvPr/>
            </p:nvSpPr>
            <p:spPr bwMode="auto">
              <a:xfrm>
                <a:off x="3531" y="2580"/>
                <a:ext cx="144" cy="19"/>
              </a:xfrm>
              <a:custGeom>
                <a:avLst/>
                <a:gdLst>
                  <a:gd name="T0" fmla="*/ 0 w 290"/>
                  <a:gd name="T1" fmla="*/ 0 h 37"/>
                  <a:gd name="T2" fmla="*/ 290 w 290"/>
                  <a:gd name="T3" fmla="*/ 37 h 37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31" y="36"/>
                  </a:cxn>
                  <a:cxn ang="0">
                    <a:pos x="32" y="36"/>
                  </a:cxn>
                  <a:cxn ang="0">
                    <a:pos x="33" y="37"/>
                  </a:cxn>
                  <a:cxn ang="0">
                    <a:pos x="257" y="37"/>
                  </a:cxn>
                  <a:cxn ang="0">
                    <a:pos x="258" y="36"/>
                  </a:cxn>
                  <a:cxn ang="0">
                    <a:pos x="259" y="36"/>
                  </a:cxn>
                  <a:cxn ang="0">
                    <a:pos x="289" y="7"/>
                  </a:cxn>
                  <a:cxn ang="0">
                    <a:pos x="289" y="6"/>
                  </a:cxn>
                  <a:cxn ang="0">
                    <a:pos x="290" y="5"/>
                  </a:cxn>
                  <a:cxn ang="0">
                    <a:pos x="290" y="2"/>
                  </a:cxn>
                  <a:cxn ang="0">
                    <a:pos x="289" y="1"/>
                  </a:cxn>
                  <a:cxn ang="0">
                    <a:pos x="288" y="1"/>
                  </a:cxn>
                  <a:cxn ang="0">
                    <a:pos x="287" y="0"/>
                  </a:cxn>
                  <a:cxn ang="0">
                    <a:pos x="286" y="0"/>
                  </a:cxn>
                  <a:cxn ang="0">
                    <a:pos x="5" y="0"/>
                  </a:cxn>
                  <a:cxn ang="0">
                    <a:pos x="15" y="8"/>
                  </a:cxn>
                  <a:cxn ang="0">
                    <a:pos x="276" y="8"/>
                  </a:cxn>
                  <a:cxn ang="0">
                    <a:pos x="254" y="29"/>
                  </a:cxn>
                  <a:cxn ang="0">
                    <a:pos x="36" y="29"/>
                  </a:cxn>
                  <a:cxn ang="0">
                    <a:pos x="15" y="8"/>
                  </a:cxn>
                  <a:cxn ang="0">
                    <a:pos x="5" y="0"/>
                  </a:cxn>
                </a:cxnLst>
                <a:rect l="T0" t="T1" r="T2" b="T3"/>
                <a:pathLst>
                  <a:path w="290" h="37" extrusionOk="0">
                    <a:moveTo>
                      <a:pt x="5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31" y="36"/>
                    </a:lnTo>
                    <a:lnTo>
                      <a:pt x="32" y="36"/>
                    </a:lnTo>
                    <a:lnTo>
                      <a:pt x="33" y="37"/>
                    </a:lnTo>
                    <a:lnTo>
                      <a:pt x="257" y="37"/>
                    </a:lnTo>
                    <a:lnTo>
                      <a:pt x="258" y="36"/>
                    </a:lnTo>
                    <a:lnTo>
                      <a:pt x="259" y="36"/>
                    </a:lnTo>
                    <a:lnTo>
                      <a:pt x="289" y="7"/>
                    </a:lnTo>
                    <a:lnTo>
                      <a:pt x="289" y="6"/>
                    </a:lnTo>
                    <a:lnTo>
                      <a:pt x="290" y="5"/>
                    </a:lnTo>
                    <a:lnTo>
                      <a:pt x="290" y="2"/>
                    </a:lnTo>
                    <a:lnTo>
                      <a:pt x="289" y="1"/>
                    </a:lnTo>
                    <a:lnTo>
                      <a:pt x="288" y="1"/>
                    </a:lnTo>
                    <a:lnTo>
                      <a:pt x="287" y="0"/>
                    </a:lnTo>
                    <a:lnTo>
                      <a:pt x="286" y="0"/>
                    </a:lnTo>
                    <a:lnTo>
                      <a:pt x="5" y="0"/>
                    </a:lnTo>
                    <a:lnTo>
                      <a:pt x="15" y="8"/>
                    </a:lnTo>
                    <a:lnTo>
                      <a:pt x="276" y="8"/>
                    </a:lnTo>
                    <a:lnTo>
                      <a:pt x="254" y="29"/>
                    </a:lnTo>
                    <a:lnTo>
                      <a:pt x="36" y="29"/>
                    </a:lnTo>
                    <a:lnTo>
                      <a:pt x="15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4" name="Shape 1701"/>
              <p:cNvSpPr>
                <a:spLocks/>
              </p:cNvSpPr>
              <p:nvPr/>
            </p:nvSpPr>
            <p:spPr bwMode="auto">
              <a:xfrm>
                <a:off x="3533" y="2526"/>
                <a:ext cx="4" cy="58"/>
              </a:xfrm>
              <a:custGeom>
                <a:avLst/>
                <a:gdLst>
                  <a:gd name="T0" fmla="*/ 0 w 9"/>
                  <a:gd name="T1" fmla="*/ 0 h 118"/>
                  <a:gd name="T2" fmla="*/ 9 w 9"/>
                  <a:gd name="T3" fmla="*/ 118 h 118"/>
                </a:gdLst>
                <a:ahLst/>
                <a:cxnLst>
                  <a:cxn ang="0">
                    <a:pos x="0" y="114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1" y="117"/>
                  </a:cxn>
                  <a:cxn ang="0">
                    <a:pos x="3" y="117"/>
                  </a:cxn>
                  <a:cxn ang="0">
                    <a:pos x="4" y="118"/>
                  </a:cxn>
                  <a:cxn ang="0">
                    <a:pos x="6" y="118"/>
                  </a:cxn>
                  <a:cxn ang="0">
                    <a:pos x="7" y="117"/>
                  </a:cxn>
                  <a:cxn ang="0">
                    <a:pos x="8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7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114"/>
                  </a:cxn>
                </a:cxnLst>
                <a:rect l="T0" t="T1" r="T2" b="T3"/>
                <a:pathLst>
                  <a:path w="9" h="118" extrusionOk="0">
                    <a:moveTo>
                      <a:pt x="0" y="114"/>
                    </a:moveTo>
                    <a:lnTo>
                      <a:pt x="0" y="115"/>
                    </a:lnTo>
                    <a:lnTo>
                      <a:pt x="1" y="116"/>
                    </a:lnTo>
                    <a:lnTo>
                      <a:pt x="1" y="117"/>
                    </a:lnTo>
                    <a:lnTo>
                      <a:pt x="3" y="117"/>
                    </a:lnTo>
                    <a:lnTo>
                      <a:pt x="4" y="118"/>
                    </a:lnTo>
                    <a:lnTo>
                      <a:pt x="6" y="118"/>
                    </a:lnTo>
                    <a:lnTo>
                      <a:pt x="7" y="117"/>
                    </a:lnTo>
                    <a:lnTo>
                      <a:pt x="8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5" name="Shape 1702"/>
              <p:cNvSpPr>
                <a:spLocks/>
              </p:cNvSpPr>
              <p:nvPr/>
            </p:nvSpPr>
            <p:spPr bwMode="auto">
              <a:xfrm>
                <a:off x="3672" y="2513"/>
                <a:ext cx="3" cy="69"/>
              </a:xfrm>
              <a:custGeom>
                <a:avLst/>
                <a:gdLst>
                  <a:gd name="T0" fmla="*/ 0 w 8"/>
                  <a:gd name="T1" fmla="*/ 0 h 140"/>
                  <a:gd name="T2" fmla="*/ 8 w 8"/>
                  <a:gd name="T3" fmla="*/ 140 h 140"/>
                </a:gdLst>
                <a:ahLst/>
                <a:cxnLst>
                  <a:cxn ang="0">
                    <a:pos x="8" y="5"/>
                  </a:cxn>
                  <a:cxn ang="0">
                    <a:pos x="8" y="4"/>
                  </a:cxn>
                  <a:cxn ang="0">
                    <a:pos x="7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137"/>
                  </a:cxn>
                  <a:cxn ang="0">
                    <a:pos x="1" y="138"/>
                  </a:cxn>
                  <a:cxn ang="0">
                    <a:pos x="1" y="139"/>
                  </a:cxn>
                  <a:cxn ang="0">
                    <a:pos x="2" y="139"/>
                  </a:cxn>
                  <a:cxn ang="0">
                    <a:pos x="3" y="140"/>
                  </a:cxn>
                  <a:cxn ang="0">
                    <a:pos x="5" y="140"/>
                  </a:cxn>
                  <a:cxn ang="0">
                    <a:pos x="6" y="139"/>
                  </a:cxn>
                  <a:cxn ang="0">
                    <a:pos x="7" y="139"/>
                  </a:cxn>
                  <a:cxn ang="0">
                    <a:pos x="7" y="138"/>
                  </a:cxn>
                  <a:cxn ang="0">
                    <a:pos x="8" y="137"/>
                  </a:cxn>
                  <a:cxn ang="0">
                    <a:pos x="8" y="136"/>
                  </a:cxn>
                  <a:cxn ang="0">
                    <a:pos x="8" y="5"/>
                  </a:cxn>
                </a:cxnLst>
                <a:rect l="T0" t="T1" r="T2" b="T3"/>
                <a:pathLst>
                  <a:path w="8" h="140" extrusionOk="0">
                    <a:moveTo>
                      <a:pt x="8" y="5"/>
                    </a:moveTo>
                    <a:lnTo>
                      <a:pt x="8" y="4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137"/>
                    </a:lnTo>
                    <a:lnTo>
                      <a:pt x="1" y="138"/>
                    </a:lnTo>
                    <a:lnTo>
                      <a:pt x="1" y="139"/>
                    </a:lnTo>
                    <a:lnTo>
                      <a:pt x="2" y="139"/>
                    </a:lnTo>
                    <a:lnTo>
                      <a:pt x="3" y="140"/>
                    </a:lnTo>
                    <a:lnTo>
                      <a:pt x="5" y="140"/>
                    </a:lnTo>
                    <a:lnTo>
                      <a:pt x="6" y="139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8" y="137"/>
                    </a:lnTo>
                    <a:lnTo>
                      <a:pt x="8" y="136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6" name="Shape 1703"/>
              <p:cNvSpPr>
                <a:spLocks/>
              </p:cNvSpPr>
              <p:nvPr/>
            </p:nvSpPr>
            <p:spPr bwMode="auto">
              <a:xfrm>
                <a:off x="3636" y="2595"/>
                <a:ext cx="3" cy="35"/>
              </a:xfrm>
              <a:custGeom>
                <a:avLst/>
                <a:gdLst>
                  <a:gd name="T0" fmla="*/ 0 w 8"/>
                  <a:gd name="T1" fmla="*/ 0 h 72"/>
                  <a:gd name="T2" fmla="*/ 8 w 8"/>
                  <a:gd name="T3" fmla="*/ 72 h 72"/>
                </a:gdLst>
                <a:ahLst/>
                <a:cxnLst>
                  <a:cxn ang="0">
                    <a:pos x="8" y="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9"/>
                  </a:cxn>
                  <a:cxn ang="0">
                    <a:pos x="1" y="70"/>
                  </a:cxn>
                  <a:cxn ang="0">
                    <a:pos x="1" y="71"/>
                  </a:cxn>
                  <a:cxn ang="0">
                    <a:pos x="2" y="71"/>
                  </a:cxn>
                  <a:cxn ang="0">
                    <a:pos x="3" y="72"/>
                  </a:cxn>
                  <a:cxn ang="0">
                    <a:pos x="5" y="72"/>
                  </a:cxn>
                  <a:cxn ang="0">
                    <a:pos x="6" y="71"/>
                  </a:cxn>
                  <a:cxn ang="0">
                    <a:pos x="7" y="71"/>
                  </a:cxn>
                  <a:cxn ang="0">
                    <a:pos x="7" y="70"/>
                  </a:cxn>
                  <a:cxn ang="0">
                    <a:pos x="8" y="69"/>
                  </a:cxn>
                  <a:cxn ang="0">
                    <a:pos x="8" y="68"/>
                  </a:cxn>
                  <a:cxn ang="0">
                    <a:pos x="8" y="4"/>
                  </a:cxn>
                </a:cxnLst>
                <a:rect l="T0" t="T1" r="T2" b="T3"/>
                <a:pathLst>
                  <a:path w="8" h="72" extrusionOk="0">
                    <a:moveTo>
                      <a:pt x="8" y="4"/>
                    </a:move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9"/>
                    </a:lnTo>
                    <a:lnTo>
                      <a:pt x="1" y="70"/>
                    </a:lnTo>
                    <a:lnTo>
                      <a:pt x="1" y="71"/>
                    </a:lnTo>
                    <a:lnTo>
                      <a:pt x="2" y="71"/>
                    </a:lnTo>
                    <a:lnTo>
                      <a:pt x="3" y="72"/>
                    </a:lnTo>
                    <a:lnTo>
                      <a:pt x="5" y="72"/>
                    </a:lnTo>
                    <a:lnTo>
                      <a:pt x="6" y="71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8" y="69"/>
                    </a:lnTo>
                    <a:lnTo>
                      <a:pt x="8" y="68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7" name="Shape 1704"/>
              <p:cNvSpPr>
                <a:spLocks/>
              </p:cNvSpPr>
              <p:nvPr/>
            </p:nvSpPr>
            <p:spPr bwMode="auto">
              <a:xfrm>
                <a:off x="3568" y="2595"/>
                <a:ext cx="4" cy="35"/>
              </a:xfrm>
              <a:custGeom>
                <a:avLst/>
                <a:gdLst>
                  <a:gd name="T0" fmla="*/ 0 w 9"/>
                  <a:gd name="T1" fmla="*/ 0 h 72"/>
                  <a:gd name="T2" fmla="*/ 9 w 9"/>
                  <a:gd name="T3" fmla="*/ 72 h 72"/>
                </a:gdLst>
                <a:ahLst/>
                <a:cxnLst>
                  <a:cxn ang="0">
                    <a:pos x="9" y="4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9"/>
                  </a:cxn>
                  <a:cxn ang="0">
                    <a:pos x="1" y="70"/>
                  </a:cxn>
                  <a:cxn ang="0">
                    <a:pos x="1" y="71"/>
                  </a:cxn>
                  <a:cxn ang="0">
                    <a:pos x="2" y="71"/>
                  </a:cxn>
                  <a:cxn ang="0">
                    <a:pos x="3" y="72"/>
                  </a:cxn>
                  <a:cxn ang="0">
                    <a:pos x="6" y="72"/>
                  </a:cxn>
                  <a:cxn ang="0">
                    <a:pos x="7" y="71"/>
                  </a:cxn>
                  <a:cxn ang="0">
                    <a:pos x="8" y="71"/>
                  </a:cxn>
                  <a:cxn ang="0">
                    <a:pos x="8" y="70"/>
                  </a:cxn>
                  <a:cxn ang="0">
                    <a:pos x="9" y="69"/>
                  </a:cxn>
                  <a:cxn ang="0">
                    <a:pos x="9" y="68"/>
                  </a:cxn>
                  <a:cxn ang="0">
                    <a:pos x="9" y="4"/>
                  </a:cxn>
                </a:cxnLst>
                <a:rect l="T0" t="T1" r="T2" b="T3"/>
                <a:pathLst>
                  <a:path w="9" h="72" extrusionOk="0">
                    <a:moveTo>
                      <a:pt x="9" y="4"/>
                    </a:moveTo>
                    <a:lnTo>
                      <a:pt x="9" y="3"/>
                    </a:lnTo>
                    <a:lnTo>
                      <a:pt x="8" y="2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9"/>
                    </a:lnTo>
                    <a:lnTo>
                      <a:pt x="1" y="70"/>
                    </a:lnTo>
                    <a:lnTo>
                      <a:pt x="1" y="71"/>
                    </a:lnTo>
                    <a:lnTo>
                      <a:pt x="2" y="71"/>
                    </a:lnTo>
                    <a:lnTo>
                      <a:pt x="3" y="72"/>
                    </a:lnTo>
                    <a:lnTo>
                      <a:pt x="6" y="72"/>
                    </a:lnTo>
                    <a:lnTo>
                      <a:pt x="7" y="71"/>
                    </a:lnTo>
                    <a:lnTo>
                      <a:pt x="8" y="71"/>
                    </a:lnTo>
                    <a:lnTo>
                      <a:pt x="8" y="70"/>
                    </a:lnTo>
                    <a:lnTo>
                      <a:pt x="9" y="69"/>
                    </a:lnTo>
                    <a:lnTo>
                      <a:pt x="9" y="68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8" name="Shape 1705"/>
              <p:cNvSpPr>
                <a:spLocks/>
              </p:cNvSpPr>
              <p:nvPr/>
            </p:nvSpPr>
            <p:spPr bwMode="auto">
              <a:xfrm>
                <a:off x="3743" y="2723"/>
                <a:ext cx="66" cy="46"/>
              </a:xfrm>
              <a:custGeom>
                <a:avLst/>
                <a:gdLst>
                  <a:gd name="T0" fmla="*/ 0 w 132"/>
                  <a:gd name="T1" fmla="*/ 0 h 93"/>
                  <a:gd name="T2" fmla="*/ 132 w 132"/>
                  <a:gd name="T3" fmla="*/ 93 h 93"/>
                </a:gdLst>
                <a:ahLst/>
                <a:cxnLst>
                  <a:cxn ang="0">
                    <a:pos x="6" y="1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126" y="92"/>
                  </a:cxn>
                  <a:cxn ang="0">
                    <a:pos x="127" y="93"/>
                  </a:cxn>
                  <a:cxn ang="0">
                    <a:pos x="130" y="93"/>
                  </a:cxn>
                  <a:cxn ang="0">
                    <a:pos x="131" y="92"/>
                  </a:cxn>
                  <a:cxn ang="0">
                    <a:pos x="131" y="91"/>
                  </a:cxn>
                  <a:cxn ang="0">
                    <a:pos x="132" y="90"/>
                  </a:cxn>
                  <a:cxn ang="0">
                    <a:pos x="132" y="87"/>
                  </a:cxn>
                  <a:cxn ang="0">
                    <a:pos x="131" y="86"/>
                  </a:cxn>
                  <a:cxn ang="0">
                    <a:pos x="130" y="86"/>
                  </a:cxn>
                  <a:cxn ang="0">
                    <a:pos x="6" y="1"/>
                  </a:cxn>
                </a:cxnLst>
                <a:rect l="T0" t="T1" r="T2" b="T3"/>
                <a:pathLst>
                  <a:path w="132" h="93" extrusionOk="0">
                    <a:moveTo>
                      <a:pt x="6" y="1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126" y="92"/>
                    </a:lnTo>
                    <a:lnTo>
                      <a:pt x="127" y="93"/>
                    </a:lnTo>
                    <a:lnTo>
                      <a:pt x="130" y="93"/>
                    </a:lnTo>
                    <a:lnTo>
                      <a:pt x="131" y="92"/>
                    </a:lnTo>
                    <a:lnTo>
                      <a:pt x="131" y="91"/>
                    </a:lnTo>
                    <a:lnTo>
                      <a:pt x="132" y="90"/>
                    </a:lnTo>
                    <a:lnTo>
                      <a:pt x="132" y="87"/>
                    </a:lnTo>
                    <a:lnTo>
                      <a:pt x="131" y="86"/>
                    </a:lnTo>
                    <a:lnTo>
                      <a:pt x="130" y="86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39" name="Shape 1706"/>
              <p:cNvSpPr>
                <a:spLocks/>
              </p:cNvSpPr>
              <p:nvPr/>
            </p:nvSpPr>
            <p:spPr bwMode="auto">
              <a:xfrm>
                <a:off x="3704" y="2780"/>
                <a:ext cx="89" cy="63"/>
              </a:xfrm>
              <a:custGeom>
                <a:avLst/>
                <a:gdLst>
                  <a:gd name="T0" fmla="*/ 0 w 177"/>
                  <a:gd name="T1" fmla="*/ 0 h 130"/>
                  <a:gd name="T2" fmla="*/ 177 w 177"/>
                  <a:gd name="T3" fmla="*/ 130 h 130"/>
                </a:gdLst>
                <a:ahLst/>
                <a:cxnLst>
                  <a:cxn ang="0">
                    <a:pos x="6" y="1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171" y="129"/>
                  </a:cxn>
                  <a:cxn ang="0">
                    <a:pos x="172" y="130"/>
                  </a:cxn>
                  <a:cxn ang="0">
                    <a:pos x="175" y="130"/>
                  </a:cxn>
                  <a:cxn ang="0">
                    <a:pos x="176" y="129"/>
                  </a:cxn>
                  <a:cxn ang="0">
                    <a:pos x="176" y="128"/>
                  </a:cxn>
                  <a:cxn ang="0">
                    <a:pos x="177" y="126"/>
                  </a:cxn>
                  <a:cxn ang="0">
                    <a:pos x="177" y="123"/>
                  </a:cxn>
                  <a:cxn ang="0">
                    <a:pos x="176" y="122"/>
                  </a:cxn>
                  <a:cxn ang="0">
                    <a:pos x="175" y="122"/>
                  </a:cxn>
                  <a:cxn ang="0">
                    <a:pos x="6" y="1"/>
                  </a:cxn>
                </a:cxnLst>
                <a:rect l="T0" t="T1" r="T2" b="T3"/>
                <a:pathLst>
                  <a:path w="177" h="130" extrusionOk="0">
                    <a:moveTo>
                      <a:pt x="6" y="1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171" y="129"/>
                    </a:lnTo>
                    <a:lnTo>
                      <a:pt x="172" y="130"/>
                    </a:lnTo>
                    <a:lnTo>
                      <a:pt x="175" y="130"/>
                    </a:lnTo>
                    <a:lnTo>
                      <a:pt x="176" y="129"/>
                    </a:lnTo>
                    <a:lnTo>
                      <a:pt x="176" y="128"/>
                    </a:lnTo>
                    <a:lnTo>
                      <a:pt x="177" y="126"/>
                    </a:lnTo>
                    <a:lnTo>
                      <a:pt x="177" y="123"/>
                    </a:lnTo>
                    <a:lnTo>
                      <a:pt x="176" y="122"/>
                    </a:lnTo>
                    <a:lnTo>
                      <a:pt x="175" y="122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40" name="Shape 1707"/>
              <p:cNvSpPr>
                <a:spLocks/>
              </p:cNvSpPr>
              <p:nvPr/>
            </p:nvSpPr>
            <p:spPr bwMode="auto">
              <a:xfrm>
                <a:off x="3636" y="2625"/>
                <a:ext cx="111" cy="102"/>
              </a:xfrm>
              <a:custGeom>
                <a:avLst/>
                <a:gdLst>
                  <a:gd name="T0" fmla="*/ 0 w 223"/>
                  <a:gd name="T1" fmla="*/ 0 h 205"/>
                  <a:gd name="T2" fmla="*/ 223 w 223"/>
                  <a:gd name="T3" fmla="*/ 205 h 205"/>
                </a:gdLst>
                <a:ahLst/>
                <a:cxnLst>
                  <a:cxn ang="0">
                    <a:pos x="217" y="204"/>
                  </a:cxn>
                  <a:cxn ang="0">
                    <a:pos x="218" y="205"/>
                  </a:cxn>
                  <a:cxn ang="0">
                    <a:pos x="221" y="205"/>
                  </a:cxn>
                  <a:cxn ang="0">
                    <a:pos x="222" y="204"/>
                  </a:cxn>
                  <a:cxn ang="0">
                    <a:pos x="222" y="203"/>
                  </a:cxn>
                  <a:cxn ang="0">
                    <a:pos x="223" y="202"/>
                  </a:cxn>
                  <a:cxn ang="0">
                    <a:pos x="223" y="199"/>
                  </a:cxn>
                  <a:cxn ang="0">
                    <a:pos x="222" y="198"/>
                  </a:cxn>
                  <a:cxn ang="0">
                    <a:pos x="221" y="198"/>
                  </a:cxn>
                  <a:cxn ang="0">
                    <a:pos x="130" y="137"/>
                  </a:cxn>
                  <a:cxn ang="0">
                    <a:pos x="112" y="124"/>
                  </a:cxn>
                  <a:cxn ang="0">
                    <a:pos x="95" y="111"/>
                  </a:cxn>
                  <a:cxn ang="0">
                    <a:pos x="79" y="100"/>
                  </a:cxn>
                  <a:cxn ang="0">
                    <a:pos x="67" y="88"/>
                  </a:cxn>
                  <a:cxn ang="0">
                    <a:pos x="44" y="67"/>
                  </a:cxn>
                  <a:cxn ang="0">
                    <a:pos x="34" y="58"/>
                  </a:cxn>
                  <a:cxn ang="0">
                    <a:pos x="27" y="50"/>
                  </a:cxn>
                  <a:cxn ang="0">
                    <a:pos x="21" y="43"/>
                  </a:cxn>
                  <a:cxn ang="0">
                    <a:pos x="16" y="36"/>
                  </a:cxn>
                  <a:cxn ang="0">
                    <a:pos x="10" y="2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26"/>
                  </a:cxn>
                  <a:cxn ang="0">
                    <a:pos x="2" y="28"/>
                  </a:cxn>
                  <a:cxn ang="0">
                    <a:pos x="9" y="40"/>
                  </a:cxn>
                  <a:cxn ang="0">
                    <a:pos x="15" y="48"/>
                  </a:cxn>
                  <a:cxn ang="0">
                    <a:pos x="21" y="56"/>
                  </a:cxn>
                  <a:cxn ang="0">
                    <a:pos x="28" y="64"/>
                  </a:cxn>
                  <a:cxn ang="0">
                    <a:pos x="37" y="74"/>
                  </a:cxn>
                  <a:cxn ang="0">
                    <a:pos x="60" y="94"/>
                  </a:cxn>
                  <a:cxn ang="0">
                    <a:pos x="75" y="106"/>
                  </a:cxn>
                  <a:cxn ang="0">
                    <a:pos x="91" y="117"/>
                  </a:cxn>
                  <a:cxn ang="0">
                    <a:pos x="107" y="130"/>
                  </a:cxn>
                  <a:cxn ang="0">
                    <a:pos x="126" y="143"/>
                  </a:cxn>
                  <a:cxn ang="0">
                    <a:pos x="217" y="204"/>
                  </a:cxn>
                </a:cxnLst>
                <a:rect l="T0" t="T1" r="T2" b="T3"/>
                <a:pathLst>
                  <a:path w="223" h="205" extrusionOk="0">
                    <a:moveTo>
                      <a:pt x="217" y="204"/>
                    </a:moveTo>
                    <a:lnTo>
                      <a:pt x="218" y="205"/>
                    </a:lnTo>
                    <a:lnTo>
                      <a:pt x="221" y="205"/>
                    </a:lnTo>
                    <a:lnTo>
                      <a:pt x="222" y="204"/>
                    </a:lnTo>
                    <a:lnTo>
                      <a:pt x="222" y="203"/>
                    </a:lnTo>
                    <a:lnTo>
                      <a:pt x="223" y="202"/>
                    </a:lnTo>
                    <a:lnTo>
                      <a:pt x="223" y="199"/>
                    </a:lnTo>
                    <a:lnTo>
                      <a:pt x="222" y="198"/>
                    </a:lnTo>
                    <a:lnTo>
                      <a:pt x="221" y="198"/>
                    </a:lnTo>
                    <a:lnTo>
                      <a:pt x="130" y="137"/>
                    </a:lnTo>
                    <a:lnTo>
                      <a:pt x="112" y="124"/>
                    </a:lnTo>
                    <a:lnTo>
                      <a:pt x="95" y="111"/>
                    </a:lnTo>
                    <a:lnTo>
                      <a:pt x="79" y="100"/>
                    </a:lnTo>
                    <a:lnTo>
                      <a:pt x="67" y="88"/>
                    </a:lnTo>
                    <a:lnTo>
                      <a:pt x="44" y="67"/>
                    </a:lnTo>
                    <a:lnTo>
                      <a:pt x="34" y="58"/>
                    </a:lnTo>
                    <a:lnTo>
                      <a:pt x="27" y="50"/>
                    </a:lnTo>
                    <a:lnTo>
                      <a:pt x="21" y="43"/>
                    </a:lnTo>
                    <a:lnTo>
                      <a:pt x="16" y="36"/>
                    </a:lnTo>
                    <a:lnTo>
                      <a:pt x="10" y="25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9" y="40"/>
                    </a:lnTo>
                    <a:lnTo>
                      <a:pt x="15" y="48"/>
                    </a:lnTo>
                    <a:lnTo>
                      <a:pt x="21" y="56"/>
                    </a:lnTo>
                    <a:lnTo>
                      <a:pt x="28" y="64"/>
                    </a:lnTo>
                    <a:lnTo>
                      <a:pt x="37" y="74"/>
                    </a:lnTo>
                    <a:lnTo>
                      <a:pt x="60" y="94"/>
                    </a:lnTo>
                    <a:lnTo>
                      <a:pt x="75" y="106"/>
                    </a:lnTo>
                    <a:lnTo>
                      <a:pt x="91" y="117"/>
                    </a:lnTo>
                    <a:lnTo>
                      <a:pt x="107" y="130"/>
                    </a:lnTo>
                    <a:lnTo>
                      <a:pt x="126" y="143"/>
                    </a:lnTo>
                    <a:lnTo>
                      <a:pt x="217" y="2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41" name="Shape 1708"/>
              <p:cNvSpPr>
                <a:spLocks/>
              </p:cNvSpPr>
              <p:nvPr/>
            </p:nvSpPr>
            <p:spPr bwMode="auto">
              <a:xfrm>
                <a:off x="3568" y="2627"/>
                <a:ext cx="139" cy="156"/>
              </a:xfrm>
              <a:custGeom>
                <a:avLst/>
                <a:gdLst>
                  <a:gd name="T0" fmla="*/ 0 w 282"/>
                  <a:gd name="T1" fmla="*/ 0 h 314"/>
                  <a:gd name="T2" fmla="*/ 282 w 282"/>
                  <a:gd name="T3" fmla="*/ 314 h 314"/>
                </a:gdLst>
                <a:ahLst/>
                <a:cxnLst>
                  <a:cxn ang="0">
                    <a:pos x="276" y="313"/>
                  </a:cxn>
                  <a:cxn ang="0">
                    <a:pos x="277" y="314"/>
                  </a:cxn>
                  <a:cxn ang="0">
                    <a:pos x="280" y="314"/>
                  </a:cxn>
                  <a:cxn ang="0">
                    <a:pos x="281" y="313"/>
                  </a:cxn>
                  <a:cxn ang="0">
                    <a:pos x="281" y="312"/>
                  </a:cxn>
                  <a:cxn ang="0">
                    <a:pos x="282" y="310"/>
                  </a:cxn>
                  <a:cxn ang="0">
                    <a:pos x="282" y="307"/>
                  </a:cxn>
                  <a:cxn ang="0">
                    <a:pos x="281" y="306"/>
                  </a:cxn>
                  <a:cxn ang="0">
                    <a:pos x="280" y="306"/>
                  </a:cxn>
                  <a:cxn ang="0">
                    <a:pos x="189" y="246"/>
                  </a:cxn>
                  <a:cxn ang="0">
                    <a:pos x="170" y="232"/>
                  </a:cxn>
                  <a:cxn ang="0">
                    <a:pos x="154" y="220"/>
                  </a:cxn>
                  <a:cxn ang="0">
                    <a:pos x="124" y="196"/>
                  </a:cxn>
                  <a:cxn ang="0">
                    <a:pos x="98" y="173"/>
                  </a:cxn>
                  <a:cxn ang="0">
                    <a:pos x="73" y="149"/>
                  </a:cxn>
                  <a:cxn ang="0">
                    <a:pos x="50" y="123"/>
                  </a:cxn>
                  <a:cxn ang="0">
                    <a:pos x="39" y="107"/>
                  </a:cxn>
                  <a:cxn ang="0">
                    <a:pos x="31" y="89"/>
                  </a:cxn>
                  <a:cxn ang="0">
                    <a:pos x="23" y="71"/>
                  </a:cxn>
                  <a:cxn ang="0">
                    <a:pos x="17" y="49"/>
                  </a:cxn>
                  <a:cxn ang="0">
                    <a:pos x="9" y="3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9" y="51"/>
                  </a:cxn>
                  <a:cxn ang="0">
                    <a:pos x="15" y="73"/>
                  </a:cxn>
                  <a:cxn ang="0">
                    <a:pos x="22" y="94"/>
                  </a:cxn>
                  <a:cxn ang="0">
                    <a:pos x="33" y="111"/>
                  </a:cxn>
                  <a:cxn ang="0">
                    <a:pos x="44" y="127"/>
                  </a:cxn>
                  <a:cxn ang="0">
                    <a:pos x="67" y="155"/>
                  </a:cxn>
                  <a:cxn ang="0">
                    <a:pos x="92" y="179"/>
                  </a:cxn>
                  <a:cxn ang="0">
                    <a:pos x="118" y="202"/>
                  </a:cxn>
                  <a:cxn ang="0">
                    <a:pos x="149" y="226"/>
                  </a:cxn>
                  <a:cxn ang="0">
                    <a:pos x="166" y="239"/>
                  </a:cxn>
                  <a:cxn ang="0">
                    <a:pos x="185" y="252"/>
                  </a:cxn>
                  <a:cxn ang="0">
                    <a:pos x="276" y="313"/>
                  </a:cxn>
                </a:cxnLst>
                <a:rect l="T0" t="T1" r="T2" b="T3"/>
                <a:pathLst>
                  <a:path w="282" h="314" extrusionOk="0">
                    <a:moveTo>
                      <a:pt x="276" y="313"/>
                    </a:moveTo>
                    <a:lnTo>
                      <a:pt x="277" y="314"/>
                    </a:lnTo>
                    <a:lnTo>
                      <a:pt x="280" y="314"/>
                    </a:lnTo>
                    <a:lnTo>
                      <a:pt x="281" y="313"/>
                    </a:lnTo>
                    <a:lnTo>
                      <a:pt x="281" y="312"/>
                    </a:lnTo>
                    <a:lnTo>
                      <a:pt x="282" y="310"/>
                    </a:lnTo>
                    <a:lnTo>
                      <a:pt x="282" y="307"/>
                    </a:lnTo>
                    <a:lnTo>
                      <a:pt x="281" y="306"/>
                    </a:lnTo>
                    <a:lnTo>
                      <a:pt x="280" y="306"/>
                    </a:lnTo>
                    <a:lnTo>
                      <a:pt x="189" y="246"/>
                    </a:lnTo>
                    <a:lnTo>
                      <a:pt x="170" y="232"/>
                    </a:lnTo>
                    <a:lnTo>
                      <a:pt x="154" y="220"/>
                    </a:lnTo>
                    <a:lnTo>
                      <a:pt x="124" y="196"/>
                    </a:lnTo>
                    <a:lnTo>
                      <a:pt x="98" y="173"/>
                    </a:lnTo>
                    <a:lnTo>
                      <a:pt x="73" y="149"/>
                    </a:lnTo>
                    <a:lnTo>
                      <a:pt x="50" y="123"/>
                    </a:lnTo>
                    <a:lnTo>
                      <a:pt x="39" y="107"/>
                    </a:lnTo>
                    <a:lnTo>
                      <a:pt x="31" y="89"/>
                    </a:lnTo>
                    <a:lnTo>
                      <a:pt x="23" y="71"/>
                    </a:lnTo>
                    <a:lnTo>
                      <a:pt x="17" y="49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9" y="51"/>
                    </a:lnTo>
                    <a:lnTo>
                      <a:pt x="15" y="73"/>
                    </a:lnTo>
                    <a:lnTo>
                      <a:pt x="22" y="94"/>
                    </a:lnTo>
                    <a:lnTo>
                      <a:pt x="33" y="111"/>
                    </a:lnTo>
                    <a:lnTo>
                      <a:pt x="44" y="127"/>
                    </a:lnTo>
                    <a:lnTo>
                      <a:pt x="67" y="155"/>
                    </a:lnTo>
                    <a:lnTo>
                      <a:pt x="92" y="179"/>
                    </a:lnTo>
                    <a:lnTo>
                      <a:pt x="118" y="202"/>
                    </a:lnTo>
                    <a:lnTo>
                      <a:pt x="149" y="226"/>
                    </a:lnTo>
                    <a:lnTo>
                      <a:pt x="166" y="239"/>
                    </a:lnTo>
                    <a:lnTo>
                      <a:pt x="185" y="252"/>
                    </a:lnTo>
                    <a:lnTo>
                      <a:pt x="276" y="3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342" name="Shape 1709"/>
              <p:cNvSpPr>
                <a:spLocks noChangeArrowheads="1"/>
              </p:cNvSpPr>
              <p:nvPr/>
            </p:nvSpPr>
            <p:spPr bwMode="auto">
              <a:xfrm>
                <a:off x="3584" y="2481"/>
                <a:ext cx="0" cy="5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43" name="Shape 1710"/>
              <p:cNvSpPr>
                <a:spLocks noChangeArrowheads="1"/>
              </p:cNvSpPr>
              <p:nvPr/>
            </p:nvSpPr>
            <p:spPr bwMode="auto">
              <a:xfrm>
                <a:off x="3586" y="2480"/>
                <a:ext cx="0" cy="9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44" name="Shape 1711"/>
              <p:cNvSpPr>
                <a:spLocks noChangeArrowheads="1"/>
              </p:cNvSpPr>
              <p:nvPr/>
            </p:nvSpPr>
            <p:spPr bwMode="auto">
              <a:xfrm>
                <a:off x="3586" y="2479"/>
                <a:ext cx="0" cy="13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45" name="Shape 1712"/>
              <p:cNvSpPr>
                <a:spLocks noChangeArrowheads="1"/>
              </p:cNvSpPr>
              <p:nvPr/>
            </p:nvSpPr>
            <p:spPr bwMode="auto">
              <a:xfrm>
                <a:off x="3586" y="2478"/>
                <a:ext cx="0" cy="14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46" name="Shape 1713"/>
              <p:cNvSpPr>
                <a:spLocks noChangeArrowheads="1"/>
              </p:cNvSpPr>
              <p:nvPr/>
            </p:nvSpPr>
            <p:spPr bwMode="auto">
              <a:xfrm>
                <a:off x="3586" y="2477"/>
                <a:ext cx="0" cy="17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47" name="Shape 1714"/>
              <p:cNvSpPr>
                <a:spLocks noChangeArrowheads="1"/>
              </p:cNvSpPr>
              <p:nvPr/>
            </p:nvSpPr>
            <p:spPr bwMode="auto">
              <a:xfrm>
                <a:off x="3588" y="2476"/>
                <a:ext cx="0" cy="18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48" name="Shape 1715"/>
              <p:cNvSpPr>
                <a:spLocks noChangeArrowheads="1"/>
              </p:cNvSpPr>
              <p:nvPr/>
            </p:nvSpPr>
            <p:spPr bwMode="auto">
              <a:xfrm>
                <a:off x="3588" y="2475"/>
                <a:ext cx="0" cy="22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49" name="Shape 1716"/>
              <p:cNvSpPr>
                <a:spLocks noChangeArrowheads="1"/>
              </p:cNvSpPr>
              <p:nvPr/>
            </p:nvSpPr>
            <p:spPr bwMode="auto">
              <a:xfrm>
                <a:off x="3588" y="2473"/>
                <a:ext cx="0" cy="25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0" name="Shape 1717"/>
              <p:cNvSpPr>
                <a:spLocks noChangeArrowheads="1"/>
              </p:cNvSpPr>
              <p:nvPr/>
            </p:nvSpPr>
            <p:spPr bwMode="auto">
              <a:xfrm>
                <a:off x="3590" y="2472"/>
                <a:ext cx="0" cy="27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1" name="Shape 1718"/>
              <p:cNvSpPr>
                <a:spLocks noChangeArrowheads="1"/>
              </p:cNvSpPr>
              <p:nvPr/>
            </p:nvSpPr>
            <p:spPr bwMode="auto">
              <a:xfrm>
                <a:off x="3590" y="2472"/>
                <a:ext cx="0" cy="28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2" name="Shape 1719"/>
              <p:cNvSpPr>
                <a:spLocks noChangeArrowheads="1"/>
              </p:cNvSpPr>
              <p:nvPr/>
            </p:nvSpPr>
            <p:spPr bwMode="auto">
              <a:xfrm>
                <a:off x="3590" y="2470"/>
                <a:ext cx="0" cy="31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3" name="Shape 1720"/>
              <p:cNvSpPr>
                <a:spLocks noChangeArrowheads="1"/>
              </p:cNvSpPr>
              <p:nvPr/>
            </p:nvSpPr>
            <p:spPr bwMode="auto">
              <a:xfrm>
                <a:off x="3590" y="2470"/>
                <a:ext cx="0" cy="34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4" name="Shape 1721"/>
              <p:cNvSpPr>
                <a:spLocks noChangeArrowheads="1"/>
              </p:cNvSpPr>
              <p:nvPr/>
            </p:nvSpPr>
            <p:spPr bwMode="auto">
              <a:xfrm>
                <a:off x="3591" y="2470"/>
                <a:ext cx="0" cy="35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5" name="Shape 1722"/>
              <p:cNvSpPr>
                <a:spLocks noChangeArrowheads="1"/>
              </p:cNvSpPr>
              <p:nvPr/>
            </p:nvSpPr>
            <p:spPr bwMode="auto">
              <a:xfrm>
                <a:off x="3591" y="2469"/>
                <a:ext cx="0" cy="36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6" name="Shape 1723"/>
              <p:cNvSpPr>
                <a:spLocks noChangeArrowheads="1"/>
              </p:cNvSpPr>
              <p:nvPr/>
            </p:nvSpPr>
            <p:spPr bwMode="auto">
              <a:xfrm>
                <a:off x="3593" y="2469"/>
                <a:ext cx="0" cy="37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7" name="Shape 1724"/>
              <p:cNvSpPr>
                <a:spLocks noChangeArrowheads="1"/>
              </p:cNvSpPr>
              <p:nvPr/>
            </p:nvSpPr>
            <p:spPr bwMode="auto">
              <a:xfrm>
                <a:off x="3593" y="2468"/>
                <a:ext cx="0" cy="41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8" name="Shape 1725"/>
              <p:cNvSpPr>
                <a:spLocks noChangeArrowheads="1"/>
              </p:cNvSpPr>
              <p:nvPr/>
            </p:nvSpPr>
            <p:spPr bwMode="auto">
              <a:xfrm>
                <a:off x="3593" y="2467"/>
                <a:ext cx="0" cy="43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59" name="Shape 1726"/>
              <p:cNvSpPr>
                <a:spLocks noChangeArrowheads="1"/>
              </p:cNvSpPr>
              <p:nvPr/>
            </p:nvSpPr>
            <p:spPr bwMode="auto">
              <a:xfrm>
                <a:off x="3593" y="2465"/>
                <a:ext cx="0" cy="44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60" name="Shape 1727"/>
              <p:cNvSpPr>
                <a:spLocks noChangeArrowheads="1"/>
              </p:cNvSpPr>
              <p:nvPr/>
            </p:nvSpPr>
            <p:spPr bwMode="auto">
              <a:xfrm>
                <a:off x="3595" y="2464"/>
                <a:ext cx="0" cy="46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61" name="Shape 1728"/>
              <p:cNvSpPr>
                <a:spLocks noChangeArrowheads="1"/>
              </p:cNvSpPr>
              <p:nvPr/>
            </p:nvSpPr>
            <p:spPr bwMode="auto">
              <a:xfrm>
                <a:off x="3595" y="2464"/>
                <a:ext cx="0" cy="47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62" name="Shape 1729"/>
              <p:cNvSpPr>
                <a:spLocks noChangeArrowheads="1"/>
              </p:cNvSpPr>
              <p:nvPr/>
            </p:nvSpPr>
            <p:spPr bwMode="auto">
              <a:xfrm>
                <a:off x="3595" y="2463"/>
                <a:ext cx="0" cy="51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363" name="Shape 1730"/>
              <p:cNvSpPr>
                <a:spLocks noChangeArrowheads="1"/>
              </p:cNvSpPr>
              <p:nvPr/>
            </p:nvSpPr>
            <p:spPr bwMode="auto">
              <a:xfrm>
                <a:off x="3595" y="2462"/>
                <a:ext cx="0" cy="53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sp>
          <p:nvSpPr>
            <p:cNvPr id="50364" name="Shape 1731"/>
            <p:cNvSpPr>
              <a:spLocks noChangeArrowheads="1"/>
            </p:cNvSpPr>
            <p:nvPr/>
          </p:nvSpPr>
          <p:spPr bwMode="auto">
            <a:xfrm>
              <a:off x="4877" y="3047"/>
              <a:ext cx="0" cy="39"/>
            </a:xfrm>
            <a:prstGeom prst="rect">
              <a:avLst/>
            </a:prstGeom>
            <a:solidFill>
              <a:srgbClr val="FFCD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65" name="Shape 1732"/>
            <p:cNvSpPr>
              <a:spLocks noChangeArrowheads="1"/>
            </p:cNvSpPr>
            <p:nvPr/>
          </p:nvSpPr>
          <p:spPr bwMode="auto">
            <a:xfrm>
              <a:off x="4877" y="3047"/>
              <a:ext cx="0" cy="41"/>
            </a:xfrm>
            <a:prstGeom prst="rect">
              <a:avLst/>
            </a:prstGeom>
            <a:solidFill>
              <a:srgbClr val="FFCD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66" name="Shape 1733"/>
            <p:cNvSpPr>
              <a:spLocks noChangeArrowheads="1"/>
            </p:cNvSpPr>
            <p:nvPr/>
          </p:nvSpPr>
          <p:spPr bwMode="auto">
            <a:xfrm>
              <a:off x="4879" y="3047"/>
              <a:ext cx="0" cy="42"/>
            </a:xfrm>
            <a:prstGeom prst="rect">
              <a:avLst/>
            </a:prstGeom>
            <a:solidFill>
              <a:srgbClr val="FFCD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67" name="Shape 1734"/>
            <p:cNvSpPr>
              <a:spLocks noChangeArrowheads="1"/>
            </p:cNvSpPr>
            <p:nvPr/>
          </p:nvSpPr>
          <p:spPr bwMode="auto">
            <a:xfrm>
              <a:off x="4879" y="3046"/>
              <a:ext cx="0" cy="44"/>
            </a:xfrm>
            <a:prstGeom prst="rect">
              <a:avLst/>
            </a:prstGeom>
            <a:solidFill>
              <a:srgbClr val="FFCD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68" name="Shape 1735"/>
            <p:cNvSpPr>
              <a:spLocks noChangeArrowheads="1"/>
            </p:cNvSpPr>
            <p:nvPr/>
          </p:nvSpPr>
          <p:spPr bwMode="auto">
            <a:xfrm>
              <a:off x="4879" y="3112"/>
              <a:ext cx="0" cy="1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69" name="Shape 1736"/>
            <p:cNvSpPr>
              <a:spLocks noChangeArrowheads="1"/>
            </p:cNvSpPr>
            <p:nvPr/>
          </p:nvSpPr>
          <p:spPr bwMode="auto">
            <a:xfrm>
              <a:off x="4879" y="3046"/>
              <a:ext cx="0" cy="45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0" name="Shape 1737"/>
            <p:cNvSpPr>
              <a:spLocks noChangeArrowheads="1"/>
            </p:cNvSpPr>
            <p:nvPr/>
          </p:nvSpPr>
          <p:spPr bwMode="auto">
            <a:xfrm>
              <a:off x="4879" y="3104"/>
              <a:ext cx="0" cy="11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1" name="Shape 1738"/>
            <p:cNvSpPr>
              <a:spLocks noChangeArrowheads="1"/>
            </p:cNvSpPr>
            <p:nvPr/>
          </p:nvSpPr>
          <p:spPr bwMode="auto">
            <a:xfrm>
              <a:off x="4879" y="3046"/>
              <a:ext cx="0" cy="50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2" name="Shape 1739"/>
            <p:cNvSpPr>
              <a:spLocks noChangeArrowheads="1"/>
            </p:cNvSpPr>
            <p:nvPr/>
          </p:nvSpPr>
          <p:spPr bwMode="auto">
            <a:xfrm>
              <a:off x="4879" y="3046"/>
              <a:ext cx="0" cy="66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3" name="Shape 1740"/>
            <p:cNvSpPr>
              <a:spLocks noChangeArrowheads="1"/>
            </p:cNvSpPr>
            <p:nvPr/>
          </p:nvSpPr>
          <p:spPr bwMode="auto">
            <a:xfrm>
              <a:off x="4879" y="3046"/>
              <a:ext cx="0" cy="60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4" name="Shape 1741"/>
            <p:cNvSpPr>
              <a:spLocks noChangeArrowheads="1"/>
            </p:cNvSpPr>
            <p:nvPr/>
          </p:nvSpPr>
          <p:spPr bwMode="auto">
            <a:xfrm>
              <a:off x="4881" y="3046"/>
              <a:ext cx="0" cy="56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5" name="Shape 1742"/>
            <p:cNvSpPr>
              <a:spLocks noChangeArrowheads="1"/>
            </p:cNvSpPr>
            <p:nvPr/>
          </p:nvSpPr>
          <p:spPr bwMode="auto">
            <a:xfrm>
              <a:off x="4881" y="3046"/>
              <a:ext cx="0" cy="54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6" name="Shape 1743"/>
            <p:cNvSpPr>
              <a:spLocks noChangeArrowheads="1"/>
            </p:cNvSpPr>
            <p:nvPr/>
          </p:nvSpPr>
          <p:spPr bwMode="auto">
            <a:xfrm>
              <a:off x="4881" y="3045"/>
              <a:ext cx="0" cy="52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7" name="Shape 1744"/>
            <p:cNvSpPr>
              <a:spLocks noChangeArrowheads="1"/>
            </p:cNvSpPr>
            <p:nvPr/>
          </p:nvSpPr>
          <p:spPr bwMode="auto">
            <a:xfrm>
              <a:off x="4881" y="3045"/>
              <a:ext cx="0" cy="55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8" name="Shape 1745"/>
            <p:cNvSpPr>
              <a:spLocks noChangeArrowheads="1"/>
            </p:cNvSpPr>
            <p:nvPr/>
          </p:nvSpPr>
          <p:spPr bwMode="auto">
            <a:xfrm>
              <a:off x="4883" y="3045"/>
              <a:ext cx="0" cy="56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79" name="Shape 1746"/>
            <p:cNvSpPr>
              <a:spLocks noChangeArrowheads="1"/>
            </p:cNvSpPr>
            <p:nvPr/>
          </p:nvSpPr>
          <p:spPr bwMode="auto">
            <a:xfrm>
              <a:off x="4883" y="3045"/>
              <a:ext cx="0" cy="60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0" name="Shape 1747"/>
            <p:cNvSpPr>
              <a:spLocks noChangeArrowheads="1"/>
            </p:cNvSpPr>
            <p:nvPr/>
          </p:nvSpPr>
          <p:spPr bwMode="auto">
            <a:xfrm>
              <a:off x="4884" y="3045"/>
              <a:ext cx="0" cy="65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1" name="Shape 1748"/>
            <p:cNvSpPr>
              <a:spLocks noChangeArrowheads="1"/>
            </p:cNvSpPr>
            <p:nvPr/>
          </p:nvSpPr>
          <p:spPr bwMode="auto">
            <a:xfrm>
              <a:off x="4884" y="3045"/>
              <a:ext cx="0" cy="68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2" name="Shape 1749"/>
            <p:cNvSpPr>
              <a:spLocks noChangeArrowheads="1"/>
            </p:cNvSpPr>
            <p:nvPr/>
          </p:nvSpPr>
          <p:spPr bwMode="auto">
            <a:xfrm>
              <a:off x="4884" y="3045"/>
              <a:ext cx="0" cy="69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3" name="Shape 1750"/>
            <p:cNvSpPr>
              <a:spLocks noChangeArrowheads="1"/>
            </p:cNvSpPr>
            <p:nvPr/>
          </p:nvSpPr>
          <p:spPr bwMode="auto">
            <a:xfrm>
              <a:off x="4884" y="3045"/>
              <a:ext cx="0" cy="70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4" name="Shape 1751"/>
            <p:cNvSpPr>
              <a:spLocks noChangeArrowheads="1"/>
            </p:cNvSpPr>
            <p:nvPr/>
          </p:nvSpPr>
          <p:spPr bwMode="auto">
            <a:xfrm>
              <a:off x="4884" y="3045"/>
              <a:ext cx="0" cy="69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5" name="Shape 1752"/>
            <p:cNvSpPr>
              <a:spLocks noChangeArrowheads="1"/>
            </p:cNvSpPr>
            <p:nvPr/>
          </p:nvSpPr>
          <p:spPr bwMode="auto">
            <a:xfrm>
              <a:off x="4886" y="3045"/>
              <a:ext cx="0" cy="68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6" name="Shape 1753"/>
            <p:cNvSpPr>
              <a:spLocks noChangeArrowheads="1"/>
            </p:cNvSpPr>
            <p:nvPr/>
          </p:nvSpPr>
          <p:spPr bwMode="auto">
            <a:xfrm>
              <a:off x="4886" y="3045"/>
              <a:ext cx="0" cy="67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7" name="Shape 1754"/>
            <p:cNvSpPr>
              <a:spLocks noChangeArrowheads="1"/>
            </p:cNvSpPr>
            <p:nvPr/>
          </p:nvSpPr>
          <p:spPr bwMode="auto">
            <a:xfrm>
              <a:off x="4886" y="3045"/>
              <a:ext cx="0" cy="66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8" name="Shape 1755"/>
            <p:cNvSpPr>
              <a:spLocks noChangeArrowheads="1"/>
            </p:cNvSpPr>
            <p:nvPr/>
          </p:nvSpPr>
          <p:spPr bwMode="auto">
            <a:xfrm>
              <a:off x="4886" y="3045"/>
              <a:ext cx="0" cy="65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89" name="Shape 1756"/>
            <p:cNvSpPr>
              <a:spLocks noChangeArrowheads="1"/>
            </p:cNvSpPr>
            <p:nvPr/>
          </p:nvSpPr>
          <p:spPr bwMode="auto">
            <a:xfrm>
              <a:off x="4886" y="3045"/>
              <a:ext cx="0" cy="63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0" name="Shape 1757"/>
            <p:cNvSpPr>
              <a:spLocks noChangeArrowheads="1"/>
            </p:cNvSpPr>
            <p:nvPr/>
          </p:nvSpPr>
          <p:spPr bwMode="auto">
            <a:xfrm>
              <a:off x="4888" y="3046"/>
              <a:ext cx="0" cy="62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1" name="Shape 1758"/>
            <p:cNvSpPr>
              <a:spLocks noChangeArrowheads="1"/>
            </p:cNvSpPr>
            <p:nvPr/>
          </p:nvSpPr>
          <p:spPr bwMode="auto">
            <a:xfrm>
              <a:off x="4888" y="3046"/>
              <a:ext cx="0" cy="60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2" name="Shape 1759"/>
            <p:cNvSpPr>
              <a:spLocks noChangeArrowheads="1"/>
            </p:cNvSpPr>
            <p:nvPr/>
          </p:nvSpPr>
          <p:spPr bwMode="auto">
            <a:xfrm>
              <a:off x="4888" y="3046"/>
              <a:ext cx="0" cy="59"/>
            </a:xfrm>
            <a:prstGeom prst="rect">
              <a:avLst/>
            </a:prstGeom>
            <a:solidFill>
              <a:srgbClr val="FF110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3" name="Shape 1760"/>
            <p:cNvSpPr>
              <a:spLocks noChangeArrowheads="1"/>
            </p:cNvSpPr>
            <p:nvPr/>
          </p:nvSpPr>
          <p:spPr bwMode="auto">
            <a:xfrm>
              <a:off x="4888" y="3046"/>
              <a:ext cx="0" cy="59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4" name="Shape 1761"/>
            <p:cNvSpPr>
              <a:spLocks noChangeArrowheads="1"/>
            </p:cNvSpPr>
            <p:nvPr/>
          </p:nvSpPr>
          <p:spPr bwMode="auto">
            <a:xfrm>
              <a:off x="4888" y="3046"/>
              <a:ext cx="0" cy="57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5" name="Shape 1762"/>
            <p:cNvSpPr>
              <a:spLocks noChangeArrowheads="1"/>
            </p:cNvSpPr>
            <p:nvPr/>
          </p:nvSpPr>
          <p:spPr bwMode="auto">
            <a:xfrm>
              <a:off x="4890" y="3047"/>
              <a:ext cx="0" cy="56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6" name="Shape 1763"/>
            <p:cNvSpPr>
              <a:spLocks noChangeArrowheads="1"/>
            </p:cNvSpPr>
            <p:nvPr/>
          </p:nvSpPr>
          <p:spPr bwMode="auto">
            <a:xfrm>
              <a:off x="4890" y="3047"/>
              <a:ext cx="0" cy="56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7" name="Shape 1764"/>
            <p:cNvSpPr>
              <a:spLocks noChangeArrowheads="1"/>
            </p:cNvSpPr>
            <p:nvPr/>
          </p:nvSpPr>
          <p:spPr bwMode="auto">
            <a:xfrm>
              <a:off x="4890" y="3047"/>
              <a:ext cx="0" cy="54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8" name="Shape 1765"/>
            <p:cNvSpPr>
              <a:spLocks noChangeArrowheads="1"/>
            </p:cNvSpPr>
            <p:nvPr/>
          </p:nvSpPr>
          <p:spPr bwMode="auto">
            <a:xfrm>
              <a:off x="4890" y="3047"/>
              <a:ext cx="0" cy="54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399" name="Shape 1766"/>
            <p:cNvSpPr>
              <a:spLocks noChangeArrowheads="1"/>
            </p:cNvSpPr>
            <p:nvPr/>
          </p:nvSpPr>
          <p:spPr bwMode="auto">
            <a:xfrm>
              <a:off x="4890" y="3047"/>
              <a:ext cx="0" cy="53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0" name="Shape 1767"/>
            <p:cNvSpPr>
              <a:spLocks noChangeArrowheads="1"/>
            </p:cNvSpPr>
            <p:nvPr/>
          </p:nvSpPr>
          <p:spPr bwMode="auto">
            <a:xfrm>
              <a:off x="4890" y="3047"/>
              <a:ext cx="0" cy="53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1" name="Shape 1768"/>
            <p:cNvSpPr>
              <a:spLocks noChangeArrowheads="1"/>
            </p:cNvSpPr>
            <p:nvPr/>
          </p:nvSpPr>
          <p:spPr bwMode="auto">
            <a:xfrm>
              <a:off x="4891" y="3048"/>
              <a:ext cx="0" cy="49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2" name="Shape 1769"/>
            <p:cNvSpPr>
              <a:spLocks noChangeArrowheads="1"/>
            </p:cNvSpPr>
            <p:nvPr/>
          </p:nvSpPr>
          <p:spPr bwMode="auto">
            <a:xfrm>
              <a:off x="4891" y="3050"/>
              <a:ext cx="0" cy="46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3" name="Shape 1770"/>
            <p:cNvSpPr>
              <a:spLocks noChangeArrowheads="1"/>
            </p:cNvSpPr>
            <p:nvPr/>
          </p:nvSpPr>
          <p:spPr bwMode="auto">
            <a:xfrm>
              <a:off x="4891" y="3050"/>
              <a:ext cx="0" cy="45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4" name="Shape 1771"/>
            <p:cNvSpPr>
              <a:spLocks noChangeArrowheads="1"/>
            </p:cNvSpPr>
            <p:nvPr/>
          </p:nvSpPr>
          <p:spPr bwMode="auto">
            <a:xfrm>
              <a:off x="4891" y="3051"/>
              <a:ext cx="0" cy="44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5" name="Shape 1772"/>
            <p:cNvSpPr>
              <a:spLocks noChangeArrowheads="1"/>
            </p:cNvSpPr>
            <p:nvPr/>
          </p:nvSpPr>
          <p:spPr bwMode="auto">
            <a:xfrm>
              <a:off x="4893" y="3051"/>
              <a:ext cx="0" cy="43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6" name="Shape 1773"/>
            <p:cNvSpPr>
              <a:spLocks noChangeArrowheads="1"/>
            </p:cNvSpPr>
            <p:nvPr/>
          </p:nvSpPr>
          <p:spPr bwMode="auto">
            <a:xfrm>
              <a:off x="4893" y="3052"/>
              <a:ext cx="0" cy="41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7" name="Shape 1774"/>
            <p:cNvSpPr>
              <a:spLocks noChangeArrowheads="1"/>
            </p:cNvSpPr>
            <p:nvPr/>
          </p:nvSpPr>
          <p:spPr bwMode="auto">
            <a:xfrm>
              <a:off x="4893" y="3053"/>
              <a:ext cx="0" cy="39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8" name="Shape 1775"/>
            <p:cNvSpPr>
              <a:spLocks noChangeArrowheads="1"/>
            </p:cNvSpPr>
            <p:nvPr/>
          </p:nvSpPr>
          <p:spPr bwMode="auto">
            <a:xfrm>
              <a:off x="4893" y="3054"/>
              <a:ext cx="0" cy="36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09" name="Shape 1776"/>
            <p:cNvSpPr>
              <a:spLocks noChangeArrowheads="1"/>
            </p:cNvSpPr>
            <p:nvPr/>
          </p:nvSpPr>
          <p:spPr bwMode="auto">
            <a:xfrm>
              <a:off x="4893" y="3054"/>
              <a:ext cx="0" cy="36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10" name="Shape 1777"/>
            <p:cNvSpPr>
              <a:spLocks noChangeArrowheads="1"/>
            </p:cNvSpPr>
            <p:nvPr/>
          </p:nvSpPr>
          <p:spPr bwMode="auto">
            <a:xfrm>
              <a:off x="4893" y="3055"/>
              <a:ext cx="0" cy="31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11" name="Shape 1778"/>
            <p:cNvSpPr>
              <a:spLocks noChangeArrowheads="1"/>
            </p:cNvSpPr>
            <p:nvPr/>
          </p:nvSpPr>
          <p:spPr bwMode="auto">
            <a:xfrm>
              <a:off x="4895" y="3056"/>
              <a:ext cx="0" cy="3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12" name="Shape 1779"/>
            <p:cNvSpPr>
              <a:spLocks noChangeArrowheads="1"/>
            </p:cNvSpPr>
            <p:nvPr/>
          </p:nvSpPr>
          <p:spPr bwMode="auto">
            <a:xfrm>
              <a:off x="4895" y="3057"/>
              <a:ext cx="0" cy="28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13" name="Shape 1780"/>
            <p:cNvSpPr>
              <a:spLocks noChangeArrowheads="1"/>
            </p:cNvSpPr>
            <p:nvPr/>
          </p:nvSpPr>
          <p:spPr bwMode="auto">
            <a:xfrm>
              <a:off x="4895" y="3059"/>
              <a:ext cx="0" cy="26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14" name="Shape 1781"/>
            <p:cNvSpPr>
              <a:spLocks noChangeArrowheads="1"/>
            </p:cNvSpPr>
            <p:nvPr/>
          </p:nvSpPr>
          <p:spPr bwMode="auto">
            <a:xfrm>
              <a:off x="4895" y="3060"/>
              <a:ext cx="0" cy="23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15" name="Shape 1782"/>
            <p:cNvSpPr>
              <a:spLocks noChangeArrowheads="1"/>
            </p:cNvSpPr>
            <p:nvPr/>
          </p:nvSpPr>
          <p:spPr bwMode="auto">
            <a:xfrm>
              <a:off x="4895" y="3062"/>
              <a:ext cx="0" cy="21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16" name="Shape 1783"/>
            <p:cNvSpPr>
              <a:spLocks noChangeArrowheads="1"/>
            </p:cNvSpPr>
            <p:nvPr/>
          </p:nvSpPr>
          <p:spPr bwMode="auto">
            <a:xfrm>
              <a:off x="4895" y="3063"/>
              <a:ext cx="0" cy="17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17" name="Shape 1784"/>
            <p:cNvSpPr>
              <a:spLocks noChangeArrowheads="1"/>
            </p:cNvSpPr>
            <p:nvPr/>
          </p:nvSpPr>
          <p:spPr bwMode="auto">
            <a:xfrm>
              <a:off x="4897" y="3067"/>
              <a:ext cx="0" cy="11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18" name="Shape 1785"/>
            <p:cNvSpPr>
              <a:spLocks/>
            </p:cNvSpPr>
            <p:nvPr/>
          </p:nvSpPr>
          <p:spPr bwMode="auto">
            <a:xfrm>
              <a:off x="4859" y="2986"/>
              <a:ext cx="40" cy="43"/>
            </a:xfrm>
            <a:custGeom>
              <a:avLst/>
              <a:gdLst>
                <a:gd name="T0" fmla="*/ 0 w 122"/>
                <a:gd name="T1" fmla="*/ 0 h 121"/>
                <a:gd name="T2" fmla="*/ 122 w 122"/>
                <a:gd name="T3" fmla="*/ 121 h 121"/>
              </a:gdLst>
              <a:ahLst/>
              <a:cxnLst>
                <a:cxn ang="0">
                  <a:pos x="114" y="117"/>
                </a:cxn>
                <a:cxn ang="0">
                  <a:pos x="114" y="118"/>
                </a:cxn>
                <a:cxn ang="0">
                  <a:pos x="115" y="119"/>
                </a:cxn>
                <a:cxn ang="0">
                  <a:pos x="115" y="120"/>
                </a:cxn>
                <a:cxn ang="0">
                  <a:pos x="116" y="121"/>
                </a:cxn>
                <a:cxn ang="0">
                  <a:pos x="119" y="121"/>
                </a:cxn>
                <a:cxn ang="0">
                  <a:pos x="120" y="120"/>
                </a:cxn>
                <a:cxn ang="0">
                  <a:pos x="121" y="120"/>
                </a:cxn>
                <a:cxn ang="0">
                  <a:pos x="122" y="119"/>
                </a:cxn>
                <a:cxn ang="0">
                  <a:pos x="122" y="117"/>
                </a:cxn>
                <a:cxn ang="0">
                  <a:pos x="120" y="93"/>
                </a:cxn>
                <a:cxn ang="0">
                  <a:pos x="113" y="71"/>
                </a:cxn>
                <a:cxn ang="0">
                  <a:pos x="101" y="52"/>
                </a:cxn>
                <a:cxn ang="0">
                  <a:pos x="88" y="35"/>
                </a:cxn>
                <a:cxn ang="0">
                  <a:pos x="70" y="21"/>
                </a:cxn>
                <a:cxn ang="0">
                  <a:pos x="50" y="10"/>
                </a:cxn>
                <a:cxn ang="0">
                  <a:pos x="2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26" y="11"/>
                </a:cxn>
                <a:cxn ang="0">
                  <a:pos x="46" y="18"/>
                </a:cxn>
                <a:cxn ang="0">
                  <a:pos x="66" y="27"/>
                </a:cxn>
                <a:cxn ang="0">
                  <a:pos x="82" y="41"/>
                </a:cxn>
                <a:cxn ang="0">
                  <a:pos x="95" y="56"/>
                </a:cxn>
                <a:cxn ang="0">
                  <a:pos x="105" y="75"/>
                </a:cxn>
                <a:cxn ang="0">
                  <a:pos x="112" y="95"/>
                </a:cxn>
                <a:cxn ang="0">
                  <a:pos x="114" y="117"/>
                </a:cxn>
              </a:cxnLst>
              <a:rect l="T0" t="T1" r="T2" b="T3"/>
              <a:pathLst>
                <a:path w="122" h="121" extrusionOk="0">
                  <a:moveTo>
                    <a:pt x="114" y="117"/>
                  </a:moveTo>
                  <a:lnTo>
                    <a:pt x="114" y="118"/>
                  </a:lnTo>
                  <a:lnTo>
                    <a:pt x="115" y="119"/>
                  </a:lnTo>
                  <a:lnTo>
                    <a:pt x="115" y="120"/>
                  </a:lnTo>
                  <a:lnTo>
                    <a:pt x="116" y="121"/>
                  </a:lnTo>
                  <a:lnTo>
                    <a:pt x="119" y="121"/>
                  </a:lnTo>
                  <a:lnTo>
                    <a:pt x="120" y="120"/>
                  </a:lnTo>
                  <a:lnTo>
                    <a:pt x="121" y="120"/>
                  </a:lnTo>
                  <a:lnTo>
                    <a:pt x="122" y="119"/>
                  </a:lnTo>
                  <a:lnTo>
                    <a:pt x="122" y="117"/>
                  </a:lnTo>
                  <a:lnTo>
                    <a:pt x="120" y="93"/>
                  </a:lnTo>
                  <a:lnTo>
                    <a:pt x="113" y="71"/>
                  </a:lnTo>
                  <a:lnTo>
                    <a:pt x="101" y="52"/>
                  </a:lnTo>
                  <a:lnTo>
                    <a:pt x="88" y="35"/>
                  </a:lnTo>
                  <a:lnTo>
                    <a:pt x="70" y="21"/>
                  </a:lnTo>
                  <a:lnTo>
                    <a:pt x="50" y="1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26" y="11"/>
                  </a:lnTo>
                  <a:lnTo>
                    <a:pt x="46" y="18"/>
                  </a:lnTo>
                  <a:lnTo>
                    <a:pt x="66" y="27"/>
                  </a:lnTo>
                  <a:lnTo>
                    <a:pt x="82" y="41"/>
                  </a:lnTo>
                  <a:lnTo>
                    <a:pt x="95" y="56"/>
                  </a:lnTo>
                  <a:lnTo>
                    <a:pt x="105" y="75"/>
                  </a:lnTo>
                  <a:lnTo>
                    <a:pt x="112" y="95"/>
                  </a:lnTo>
                  <a:lnTo>
                    <a:pt x="114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19" name="Shape 1786"/>
            <p:cNvSpPr>
              <a:spLocks/>
            </p:cNvSpPr>
            <p:nvPr/>
          </p:nvSpPr>
          <p:spPr bwMode="auto">
            <a:xfrm>
              <a:off x="4859" y="3015"/>
              <a:ext cx="14" cy="15"/>
            </a:xfrm>
            <a:custGeom>
              <a:avLst/>
              <a:gdLst>
                <a:gd name="T0" fmla="*/ 0 w 42"/>
                <a:gd name="T1" fmla="*/ 0 h 41"/>
                <a:gd name="T2" fmla="*/ 42 w 42"/>
                <a:gd name="T3" fmla="*/ 41 h 41"/>
              </a:gdLst>
              <a:ahLst/>
              <a:cxnLst>
                <a:cxn ang="0">
                  <a:pos x="34" y="38"/>
                </a:cxn>
                <a:cxn ang="0">
                  <a:pos x="34" y="39"/>
                </a:cxn>
                <a:cxn ang="0">
                  <a:pos x="35" y="40"/>
                </a:cxn>
                <a:cxn ang="0">
                  <a:pos x="36" y="40"/>
                </a:cxn>
                <a:cxn ang="0">
                  <a:pos x="37" y="41"/>
                </a:cxn>
                <a:cxn ang="0">
                  <a:pos x="40" y="41"/>
                </a:cxn>
                <a:cxn ang="0">
                  <a:pos x="41" y="40"/>
                </a:cxn>
                <a:cxn ang="0">
                  <a:pos x="41" y="39"/>
                </a:cxn>
                <a:cxn ang="0">
                  <a:pos x="42" y="38"/>
                </a:cxn>
                <a:cxn ang="0">
                  <a:pos x="42" y="36"/>
                </a:cxn>
                <a:cxn ang="0">
                  <a:pos x="40" y="23"/>
                </a:cxn>
                <a:cxn ang="0">
                  <a:pos x="40" y="21"/>
                </a:cxn>
                <a:cxn ang="0">
                  <a:pos x="39" y="21"/>
                </a:cxn>
                <a:cxn ang="0">
                  <a:pos x="32" y="11"/>
                </a:cxn>
                <a:cxn ang="0">
                  <a:pos x="32" y="10"/>
                </a:cxn>
                <a:cxn ang="0">
                  <a:pos x="31" y="10"/>
                </a:cxn>
                <a:cxn ang="0">
                  <a:pos x="20" y="3"/>
                </a:cxn>
                <a:cxn ang="0">
                  <a:pos x="19" y="2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3" y="8"/>
                </a:cxn>
                <a:cxn ang="0">
                  <a:pos x="16" y="10"/>
                </a:cxn>
                <a:cxn ang="0">
                  <a:pos x="25" y="16"/>
                </a:cxn>
                <a:cxn ang="0">
                  <a:pos x="32" y="26"/>
                </a:cxn>
                <a:cxn ang="0">
                  <a:pos x="34" y="38"/>
                </a:cxn>
              </a:cxnLst>
              <a:rect l="T0" t="T1" r="T2" b="T3"/>
              <a:pathLst>
                <a:path w="42" h="41" extrusionOk="0">
                  <a:moveTo>
                    <a:pt x="34" y="38"/>
                  </a:moveTo>
                  <a:lnTo>
                    <a:pt x="34" y="39"/>
                  </a:lnTo>
                  <a:lnTo>
                    <a:pt x="35" y="40"/>
                  </a:lnTo>
                  <a:lnTo>
                    <a:pt x="36" y="40"/>
                  </a:lnTo>
                  <a:lnTo>
                    <a:pt x="37" y="41"/>
                  </a:lnTo>
                  <a:lnTo>
                    <a:pt x="40" y="41"/>
                  </a:lnTo>
                  <a:lnTo>
                    <a:pt x="41" y="40"/>
                  </a:lnTo>
                  <a:lnTo>
                    <a:pt x="41" y="39"/>
                  </a:lnTo>
                  <a:lnTo>
                    <a:pt x="42" y="38"/>
                  </a:lnTo>
                  <a:lnTo>
                    <a:pt x="42" y="36"/>
                  </a:lnTo>
                  <a:lnTo>
                    <a:pt x="40" y="23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2" y="11"/>
                  </a:lnTo>
                  <a:lnTo>
                    <a:pt x="32" y="10"/>
                  </a:lnTo>
                  <a:lnTo>
                    <a:pt x="31" y="10"/>
                  </a:lnTo>
                  <a:lnTo>
                    <a:pt x="20" y="3"/>
                  </a:lnTo>
                  <a:lnTo>
                    <a:pt x="19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3" y="8"/>
                  </a:lnTo>
                  <a:lnTo>
                    <a:pt x="16" y="10"/>
                  </a:lnTo>
                  <a:lnTo>
                    <a:pt x="25" y="16"/>
                  </a:lnTo>
                  <a:lnTo>
                    <a:pt x="32" y="26"/>
                  </a:lnTo>
                  <a:lnTo>
                    <a:pt x="34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0" name="Shape 1787"/>
            <p:cNvSpPr>
              <a:spLocks/>
            </p:cNvSpPr>
            <p:nvPr/>
          </p:nvSpPr>
          <p:spPr bwMode="auto">
            <a:xfrm>
              <a:off x="4825" y="3100"/>
              <a:ext cx="3" cy="133"/>
            </a:xfrm>
            <a:custGeom>
              <a:avLst/>
              <a:gdLst>
                <a:gd name="T0" fmla="*/ 0 w 9"/>
                <a:gd name="T1" fmla="*/ 0 h 370"/>
                <a:gd name="T2" fmla="*/ 9 w 9"/>
                <a:gd name="T3" fmla="*/ 370 h 370"/>
              </a:gdLst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67"/>
                </a:cxn>
                <a:cxn ang="0">
                  <a:pos x="1" y="368"/>
                </a:cxn>
                <a:cxn ang="0">
                  <a:pos x="1" y="369"/>
                </a:cxn>
                <a:cxn ang="0">
                  <a:pos x="2" y="369"/>
                </a:cxn>
                <a:cxn ang="0">
                  <a:pos x="3" y="370"/>
                </a:cxn>
                <a:cxn ang="0">
                  <a:pos x="6" y="370"/>
                </a:cxn>
                <a:cxn ang="0">
                  <a:pos x="7" y="369"/>
                </a:cxn>
                <a:cxn ang="0">
                  <a:pos x="8" y="369"/>
                </a:cxn>
                <a:cxn ang="0">
                  <a:pos x="8" y="368"/>
                </a:cxn>
                <a:cxn ang="0">
                  <a:pos x="9" y="367"/>
                </a:cxn>
                <a:cxn ang="0">
                  <a:pos x="9" y="366"/>
                </a:cxn>
                <a:cxn ang="0">
                  <a:pos x="9" y="4"/>
                </a:cxn>
              </a:cxnLst>
              <a:rect l="T0" t="T1" r="T2" b="T3"/>
              <a:pathLst>
                <a:path w="9" h="370" extrusionOk="0">
                  <a:moveTo>
                    <a:pt x="9" y="4"/>
                  </a:moveTo>
                  <a:lnTo>
                    <a:pt x="9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67"/>
                  </a:lnTo>
                  <a:lnTo>
                    <a:pt x="1" y="368"/>
                  </a:lnTo>
                  <a:lnTo>
                    <a:pt x="1" y="369"/>
                  </a:lnTo>
                  <a:lnTo>
                    <a:pt x="2" y="369"/>
                  </a:lnTo>
                  <a:lnTo>
                    <a:pt x="3" y="370"/>
                  </a:lnTo>
                  <a:lnTo>
                    <a:pt x="6" y="370"/>
                  </a:lnTo>
                  <a:lnTo>
                    <a:pt x="7" y="369"/>
                  </a:lnTo>
                  <a:lnTo>
                    <a:pt x="8" y="369"/>
                  </a:lnTo>
                  <a:lnTo>
                    <a:pt x="8" y="368"/>
                  </a:lnTo>
                  <a:lnTo>
                    <a:pt x="9" y="367"/>
                  </a:lnTo>
                  <a:lnTo>
                    <a:pt x="9" y="36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1" name="Shape 1788"/>
            <p:cNvSpPr>
              <a:spLocks/>
            </p:cNvSpPr>
            <p:nvPr/>
          </p:nvSpPr>
          <p:spPr bwMode="auto">
            <a:xfrm>
              <a:off x="4786" y="3110"/>
              <a:ext cx="2" cy="106"/>
            </a:xfrm>
            <a:custGeom>
              <a:avLst/>
              <a:gdLst>
                <a:gd name="T0" fmla="*/ 0 w 9"/>
                <a:gd name="T1" fmla="*/ 0 h 297"/>
                <a:gd name="T2" fmla="*/ 9 w 9"/>
                <a:gd name="T3" fmla="*/ 297 h 297"/>
              </a:gdLst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294"/>
                </a:cxn>
                <a:cxn ang="0">
                  <a:pos x="1" y="295"/>
                </a:cxn>
                <a:cxn ang="0">
                  <a:pos x="1" y="296"/>
                </a:cxn>
                <a:cxn ang="0">
                  <a:pos x="3" y="296"/>
                </a:cxn>
                <a:cxn ang="0">
                  <a:pos x="4" y="297"/>
                </a:cxn>
                <a:cxn ang="0">
                  <a:pos x="6" y="297"/>
                </a:cxn>
                <a:cxn ang="0">
                  <a:pos x="7" y="296"/>
                </a:cxn>
                <a:cxn ang="0">
                  <a:pos x="8" y="296"/>
                </a:cxn>
                <a:cxn ang="0">
                  <a:pos x="8" y="295"/>
                </a:cxn>
                <a:cxn ang="0">
                  <a:pos x="9" y="294"/>
                </a:cxn>
                <a:cxn ang="0">
                  <a:pos x="9" y="293"/>
                </a:cxn>
                <a:cxn ang="0">
                  <a:pos x="9" y="4"/>
                </a:cxn>
              </a:cxnLst>
              <a:rect l="T0" t="T1" r="T2" b="T3"/>
              <a:pathLst>
                <a:path w="9" h="297" extrusionOk="0">
                  <a:moveTo>
                    <a:pt x="9" y="4"/>
                  </a:moveTo>
                  <a:lnTo>
                    <a:pt x="9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294"/>
                  </a:lnTo>
                  <a:lnTo>
                    <a:pt x="1" y="295"/>
                  </a:lnTo>
                  <a:lnTo>
                    <a:pt x="1" y="296"/>
                  </a:lnTo>
                  <a:lnTo>
                    <a:pt x="3" y="296"/>
                  </a:lnTo>
                  <a:lnTo>
                    <a:pt x="4" y="297"/>
                  </a:lnTo>
                  <a:lnTo>
                    <a:pt x="6" y="297"/>
                  </a:lnTo>
                  <a:lnTo>
                    <a:pt x="7" y="296"/>
                  </a:lnTo>
                  <a:lnTo>
                    <a:pt x="8" y="296"/>
                  </a:lnTo>
                  <a:lnTo>
                    <a:pt x="8" y="295"/>
                  </a:lnTo>
                  <a:lnTo>
                    <a:pt x="9" y="294"/>
                  </a:lnTo>
                  <a:lnTo>
                    <a:pt x="9" y="29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2" name="Shape 1789"/>
            <p:cNvSpPr>
              <a:spLocks/>
            </p:cNvSpPr>
            <p:nvPr/>
          </p:nvSpPr>
          <p:spPr bwMode="auto">
            <a:xfrm>
              <a:off x="4813" y="3015"/>
              <a:ext cx="3" cy="32"/>
            </a:xfrm>
            <a:custGeom>
              <a:avLst/>
              <a:gdLst>
                <a:gd name="T0" fmla="*/ 0 w 9"/>
                <a:gd name="T1" fmla="*/ 0 h 91"/>
                <a:gd name="T2" fmla="*/ 9 w 9"/>
                <a:gd name="T3" fmla="*/ 91 h 91"/>
              </a:gdLst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87"/>
                </a:cxn>
                <a:cxn ang="0">
                  <a:pos x="0" y="88"/>
                </a:cxn>
                <a:cxn ang="0">
                  <a:pos x="1" y="89"/>
                </a:cxn>
                <a:cxn ang="0">
                  <a:pos x="1" y="90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6" y="90"/>
                </a:cxn>
                <a:cxn ang="0">
                  <a:pos x="7" y="90"/>
                </a:cxn>
                <a:cxn ang="0">
                  <a:pos x="7" y="89"/>
                </a:cxn>
                <a:cxn ang="0">
                  <a:pos x="8" y="88"/>
                </a:cxn>
                <a:cxn ang="0">
                  <a:pos x="8" y="87"/>
                </a:cxn>
                <a:cxn ang="0">
                  <a:pos x="9" y="4"/>
                </a:cxn>
              </a:cxnLst>
              <a:rect l="T0" t="T1" r="T2" b="T3"/>
              <a:pathLst>
                <a:path w="9" h="91" extrusionOk="0">
                  <a:moveTo>
                    <a:pt x="9" y="4"/>
                  </a:moveTo>
                  <a:lnTo>
                    <a:pt x="9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87"/>
                  </a:lnTo>
                  <a:lnTo>
                    <a:pt x="0" y="88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6" y="90"/>
                  </a:lnTo>
                  <a:lnTo>
                    <a:pt x="7" y="90"/>
                  </a:lnTo>
                  <a:lnTo>
                    <a:pt x="7" y="89"/>
                  </a:lnTo>
                  <a:lnTo>
                    <a:pt x="8" y="88"/>
                  </a:lnTo>
                  <a:lnTo>
                    <a:pt x="8" y="8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3" name="Shape 1790"/>
            <p:cNvSpPr>
              <a:spLocks/>
            </p:cNvSpPr>
            <p:nvPr/>
          </p:nvSpPr>
          <p:spPr bwMode="auto">
            <a:xfrm>
              <a:off x="4784" y="2942"/>
              <a:ext cx="3" cy="171"/>
            </a:xfrm>
            <a:custGeom>
              <a:avLst/>
              <a:gdLst>
                <a:gd name="T0" fmla="*/ 0 w 9"/>
                <a:gd name="T1" fmla="*/ 0 h 472"/>
                <a:gd name="T2" fmla="*/ 9 w 9"/>
                <a:gd name="T3" fmla="*/ 472 h 472"/>
              </a:gdLst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68"/>
                </a:cxn>
                <a:cxn ang="0">
                  <a:pos x="1" y="469"/>
                </a:cxn>
                <a:cxn ang="0">
                  <a:pos x="1" y="471"/>
                </a:cxn>
                <a:cxn ang="0">
                  <a:pos x="2" y="471"/>
                </a:cxn>
                <a:cxn ang="0">
                  <a:pos x="4" y="472"/>
                </a:cxn>
                <a:cxn ang="0">
                  <a:pos x="6" y="472"/>
                </a:cxn>
                <a:cxn ang="0">
                  <a:pos x="7" y="471"/>
                </a:cxn>
                <a:cxn ang="0">
                  <a:pos x="8" y="471"/>
                </a:cxn>
                <a:cxn ang="0">
                  <a:pos x="8" y="469"/>
                </a:cxn>
                <a:cxn ang="0">
                  <a:pos x="9" y="468"/>
                </a:cxn>
                <a:cxn ang="0">
                  <a:pos x="9" y="467"/>
                </a:cxn>
                <a:cxn ang="0">
                  <a:pos x="9" y="4"/>
                </a:cxn>
              </a:cxnLst>
              <a:rect l="T0" t="T1" r="T2" b="T3"/>
              <a:pathLst>
                <a:path w="9" h="472" extrusionOk="0">
                  <a:moveTo>
                    <a:pt x="9" y="4"/>
                  </a:moveTo>
                  <a:lnTo>
                    <a:pt x="9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68"/>
                  </a:lnTo>
                  <a:lnTo>
                    <a:pt x="1" y="469"/>
                  </a:lnTo>
                  <a:lnTo>
                    <a:pt x="1" y="471"/>
                  </a:lnTo>
                  <a:lnTo>
                    <a:pt x="2" y="471"/>
                  </a:lnTo>
                  <a:lnTo>
                    <a:pt x="4" y="472"/>
                  </a:lnTo>
                  <a:lnTo>
                    <a:pt x="6" y="472"/>
                  </a:lnTo>
                  <a:lnTo>
                    <a:pt x="7" y="471"/>
                  </a:lnTo>
                  <a:lnTo>
                    <a:pt x="8" y="471"/>
                  </a:lnTo>
                  <a:lnTo>
                    <a:pt x="8" y="469"/>
                  </a:lnTo>
                  <a:lnTo>
                    <a:pt x="9" y="468"/>
                  </a:lnTo>
                  <a:lnTo>
                    <a:pt x="9" y="46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4" name="Shape 1791"/>
            <p:cNvSpPr>
              <a:spLocks/>
            </p:cNvSpPr>
            <p:nvPr/>
          </p:nvSpPr>
          <p:spPr bwMode="auto">
            <a:xfrm>
              <a:off x="4815" y="3014"/>
              <a:ext cx="46" cy="2"/>
            </a:xfrm>
            <a:custGeom>
              <a:avLst/>
              <a:gdLst>
                <a:gd name="T0" fmla="*/ 0 w 138"/>
                <a:gd name="T1" fmla="*/ 0 h 8"/>
                <a:gd name="T2" fmla="*/ 138 w 138"/>
                <a:gd name="T3" fmla="*/ 8 h 8"/>
              </a:gdLst>
              <a:ahLst/>
              <a:cxnLst>
                <a:cxn ang="0">
                  <a:pos x="133" y="8"/>
                </a:cxn>
                <a:cxn ang="0">
                  <a:pos x="135" y="8"/>
                </a:cxn>
                <a:cxn ang="0">
                  <a:pos x="136" y="7"/>
                </a:cxn>
                <a:cxn ang="0">
                  <a:pos x="137" y="7"/>
                </a:cxn>
                <a:cxn ang="0">
                  <a:pos x="137" y="6"/>
                </a:cxn>
                <a:cxn ang="0">
                  <a:pos x="138" y="5"/>
                </a:cxn>
                <a:cxn ang="0">
                  <a:pos x="138" y="3"/>
                </a:cxn>
                <a:cxn ang="0">
                  <a:pos x="137" y="2"/>
                </a:cxn>
                <a:cxn ang="0">
                  <a:pos x="137" y="1"/>
                </a:cxn>
                <a:cxn ang="0">
                  <a:pos x="136" y="1"/>
                </a:cxn>
                <a:cxn ang="0">
                  <a:pos x="13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133" y="8"/>
                </a:cxn>
              </a:cxnLst>
              <a:rect l="T0" t="T1" r="T2" b="T3"/>
              <a:pathLst>
                <a:path w="138" h="8" extrusionOk="0">
                  <a:moveTo>
                    <a:pt x="133" y="8"/>
                  </a:moveTo>
                  <a:lnTo>
                    <a:pt x="135" y="8"/>
                  </a:lnTo>
                  <a:lnTo>
                    <a:pt x="136" y="7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8" y="5"/>
                  </a:lnTo>
                  <a:lnTo>
                    <a:pt x="138" y="3"/>
                  </a:lnTo>
                  <a:lnTo>
                    <a:pt x="137" y="2"/>
                  </a:lnTo>
                  <a:lnTo>
                    <a:pt x="137" y="1"/>
                  </a:lnTo>
                  <a:lnTo>
                    <a:pt x="136" y="1"/>
                  </a:lnTo>
                  <a:lnTo>
                    <a:pt x="13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13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5" name="Shape 1792"/>
            <p:cNvSpPr>
              <a:spLocks/>
            </p:cNvSpPr>
            <p:nvPr/>
          </p:nvSpPr>
          <p:spPr bwMode="auto">
            <a:xfrm>
              <a:off x="4815" y="2986"/>
              <a:ext cx="45" cy="1"/>
            </a:xfrm>
            <a:custGeom>
              <a:avLst/>
              <a:gdLst>
                <a:gd name="T0" fmla="*/ 0 w 137"/>
                <a:gd name="T1" fmla="*/ 0 h 8"/>
                <a:gd name="T2" fmla="*/ 137 w 137"/>
                <a:gd name="T3" fmla="*/ 8 h 8"/>
              </a:gdLst>
              <a:ahLst/>
              <a:cxnLst>
                <a:cxn ang="0">
                  <a:pos x="133" y="8"/>
                </a:cxn>
                <a:cxn ang="0">
                  <a:pos x="134" y="8"/>
                </a:cxn>
                <a:cxn ang="0">
                  <a:pos x="135" y="7"/>
                </a:cxn>
                <a:cxn ang="0">
                  <a:pos x="136" y="7"/>
                </a:cxn>
                <a:cxn ang="0">
                  <a:pos x="136" y="6"/>
                </a:cxn>
                <a:cxn ang="0">
                  <a:pos x="137" y="5"/>
                </a:cxn>
                <a:cxn ang="0">
                  <a:pos x="137" y="3"/>
                </a:cxn>
                <a:cxn ang="0">
                  <a:pos x="136" y="2"/>
                </a:cxn>
                <a:cxn ang="0">
                  <a:pos x="136" y="1"/>
                </a:cxn>
                <a:cxn ang="0">
                  <a:pos x="135" y="1"/>
                </a:cxn>
                <a:cxn ang="0">
                  <a:pos x="13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133" y="8"/>
                </a:cxn>
              </a:cxnLst>
              <a:rect l="T0" t="T1" r="T2" b="T3"/>
              <a:pathLst>
                <a:path w="137" h="8" extrusionOk="0">
                  <a:moveTo>
                    <a:pt x="133" y="8"/>
                  </a:moveTo>
                  <a:lnTo>
                    <a:pt x="134" y="8"/>
                  </a:lnTo>
                  <a:lnTo>
                    <a:pt x="135" y="7"/>
                  </a:lnTo>
                  <a:lnTo>
                    <a:pt x="136" y="7"/>
                  </a:lnTo>
                  <a:lnTo>
                    <a:pt x="136" y="6"/>
                  </a:lnTo>
                  <a:lnTo>
                    <a:pt x="137" y="5"/>
                  </a:lnTo>
                  <a:lnTo>
                    <a:pt x="137" y="3"/>
                  </a:lnTo>
                  <a:lnTo>
                    <a:pt x="136" y="2"/>
                  </a:lnTo>
                  <a:lnTo>
                    <a:pt x="136" y="1"/>
                  </a:lnTo>
                  <a:lnTo>
                    <a:pt x="135" y="1"/>
                  </a:lnTo>
                  <a:lnTo>
                    <a:pt x="13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13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6" name="Shape 1793"/>
            <p:cNvSpPr>
              <a:spLocks/>
            </p:cNvSpPr>
            <p:nvPr/>
          </p:nvSpPr>
          <p:spPr bwMode="auto">
            <a:xfrm>
              <a:off x="4802" y="2923"/>
              <a:ext cx="196" cy="3"/>
            </a:xfrm>
            <a:custGeom>
              <a:avLst/>
              <a:gdLst>
                <a:gd name="T0" fmla="*/ 0 w 585"/>
                <a:gd name="T1" fmla="*/ 0 h 9"/>
                <a:gd name="T2" fmla="*/ 585 w 585"/>
                <a:gd name="T3" fmla="*/ 9 h 9"/>
              </a:gdLst>
              <a:ahLst/>
              <a:cxnLst>
                <a:cxn ang="0">
                  <a:pos x="581" y="9"/>
                </a:cxn>
                <a:cxn ang="0">
                  <a:pos x="582" y="9"/>
                </a:cxn>
                <a:cxn ang="0">
                  <a:pos x="583" y="7"/>
                </a:cxn>
                <a:cxn ang="0">
                  <a:pos x="584" y="7"/>
                </a:cxn>
                <a:cxn ang="0">
                  <a:pos x="584" y="6"/>
                </a:cxn>
                <a:cxn ang="0">
                  <a:pos x="585" y="5"/>
                </a:cxn>
                <a:cxn ang="0">
                  <a:pos x="585" y="3"/>
                </a:cxn>
                <a:cxn ang="0">
                  <a:pos x="584" y="2"/>
                </a:cxn>
                <a:cxn ang="0">
                  <a:pos x="584" y="1"/>
                </a:cxn>
                <a:cxn ang="0">
                  <a:pos x="583" y="1"/>
                </a:cxn>
                <a:cxn ang="0">
                  <a:pos x="582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581" y="9"/>
                </a:cxn>
              </a:cxnLst>
              <a:rect l="T0" t="T1" r="T2" b="T3"/>
              <a:pathLst>
                <a:path w="585" h="9" extrusionOk="0">
                  <a:moveTo>
                    <a:pt x="581" y="9"/>
                  </a:moveTo>
                  <a:lnTo>
                    <a:pt x="582" y="9"/>
                  </a:lnTo>
                  <a:lnTo>
                    <a:pt x="583" y="7"/>
                  </a:lnTo>
                  <a:lnTo>
                    <a:pt x="584" y="7"/>
                  </a:lnTo>
                  <a:lnTo>
                    <a:pt x="584" y="6"/>
                  </a:lnTo>
                  <a:lnTo>
                    <a:pt x="585" y="5"/>
                  </a:lnTo>
                  <a:lnTo>
                    <a:pt x="585" y="3"/>
                  </a:lnTo>
                  <a:lnTo>
                    <a:pt x="584" y="2"/>
                  </a:lnTo>
                  <a:lnTo>
                    <a:pt x="584" y="1"/>
                  </a:lnTo>
                  <a:lnTo>
                    <a:pt x="583" y="1"/>
                  </a:lnTo>
                  <a:lnTo>
                    <a:pt x="582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4" y="9"/>
                  </a:lnTo>
                  <a:lnTo>
                    <a:pt x="5" y="9"/>
                  </a:lnTo>
                  <a:lnTo>
                    <a:pt x="581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7" name="Shape 1794"/>
            <p:cNvSpPr>
              <a:spLocks/>
            </p:cNvSpPr>
            <p:nvPr/>
          </p:nvSpPr>
          <p:spPr bwMode="auto">
            <a:xfrm>
              <a:off x="4820" y="2960"/>
              <a:ext cx="160" cy="2"/>
            </a:xfrm>
            <a:custGeom>
              <a:avLst/>
              <a:gdLst>
                <a:gd name="T0" fmla="*/ 0 w 476"/>
                <a:gd name="T1" fmla="*/ 0 h 9"/>
                <a:gd name="T2" fmla="*/ 476 w 476"/>
                <a:gd name="T3" fmla="*/ 9 h 9"/>
              </a:gdLst>
              <a:ahLst/>
              <a:cxnLst>
                <a:cxn ang="0">
                  <a:pos x="472" y="9"/>
                </a:cxn>
                <a:cxn ang="0">
                  <a:pos x="473" y="9"/>
                </a:cxn>
                <a:cxn ang="0">
                  <a:pos x="474" y="7"/>
                </a:cxn>
                <a:cxn ang="0">
                  <a:pos x="475" y="7"/>
                </a:cxn>
                <a:cxn ang="0">
                  <a:pos x="475" y="6"/>
                </a:cxn>
                <a:cxn ang="0">
                  <a:pos x="476" y="5"/>
                </a:cxn>
                <a:cxn ang="0">
                  <a:pos x="476" y="3"/>
                </a:cxn>
                <a:cxn ang="0">
                  <a:pos x="475" y="2"/>
                </a:cxn>
                <a:cxn ang="0">
                  <a:pos x="475" y="1"/>
                </a:cxn>
                <a:cxn ang="0">
                  <a:pos x="474" y="1"/>
                </a:cxn>
                <a:cxn ang="0">
                  <a:pos x="47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9"/>
                </a:cxn>
                <a:cxn ang="0">
                  <a:pos x="4" y="9"/>
                </a:cxn>
                <a:cxn ang="0">
                  <a:pos x="472" y="9"/>
                </a:cxn>
              </a:cxnLst>
              <a:rect l="T0" t="T1" r="T2" b="T3"/>
              <a:pathLst>
                <a:path w="476" h="9" extrusionOk="0">
                  <a:moveTo>
                    <a:pt x="472" y="9"/>
                  </a:moveTo>
                  <a:lnTo>
                    <a:pt x="473" y="9"/>
                  </a:lnTo>
                  <a:lnTo>
                    <a:pt x="474" y="7"/>
                  </a:lnTo>
                  <a:lnTo>
                    <a:pt x="475" y="7"/>
                  </a:lnTo>
                  <a:lnTo>
                    <a:pt x="475" y="6"/>
                  </a:lnTo>
                  <a:lnTo>
                    <a:pt x="476" y="5"/>
                  </a:lnTo>
                  <a:lnTo>
                    <a:pt x="476" y="3"/>
                  </a:lnTo>
                  <a:lnTo>
                    <a:pt x="475" y="2"/>
                  </a:lnTo>
                  <a:lnTo>
                    <a:pt x="475" y="1"/>
                  </a:lnTo>
                  <a:lnTo>
                    <a:pt x="474" y="1"/>
                  </a:lnTo>
                  <a:lnTo>
                    <a:pt x="473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9"/>
                  </a:lnTo>
                  <a:lnTo>
                    <a:pt x="4" y="9"/>
                  </a:lnTo>
                  <a:lnTo>
                    <a:pt x="472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8" name="Shape 1795"/>
            <p:cNvSpPr>
              <a:spLocks/>
            </p:cNvSpPr>
            <p:nvPr/>
          </p:nvSpPr>
          <p:spPr bwMode="auto">
            <a:xfrm>
              <a:off x="5013" y="2940"/>
              <a:ext cx="2" cy="37"/>
            </a:xfrm>
            <a:custGeom>
              <a:avLst/>
              <a:gdLst>
                <a:gd name="T0" fmla="*/ 0 w 8"/>
                <a:gd name="T1" fmla="*/ 0 h 101"/>
                <a:gd name="T2" fmla="*/ 8 w 8"/>
                <a:gd name="T3" fmla="*/ 101 h 101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98"/>
                </a:cxn>
                <a:cxn ang="0">
                  <a:pos x="1" y="99"/>
                </a:cxn>
                <a:cxn ang="0">
                  <a:pos x="1" y="100"/>
                </a:cxn>
                <a:cxn ang="0">
                  <a:pos x="2" y="100"/>
                </a:cxn>
                <a:cxn ang="0">
                  <a:pos x="3" y="101"/>
                </a:cxn>
                <a:cxn ang="0">
                  <a:pos x="5" y="101"/>
                </a:cxn>
                <a:cxn ang="0">
                  <a:pos x="6" y="100"/>
                </a:cxn>
                <a:cxn ang="0">
                  <a:pos x="7" y="100"/>
                </a:cxn>
                <a:cxn ang="0">
                  <a:pos x="7" y="99"/>
                </a:cxn>
                <a:cxn ang="0">
                  <a:pos x="8" y="98"/>
                </a:cxn>
                <a:cxn ang="0">
                  <a:pos x="8" y="97"/>
                </a:cxn>
                <a:cxn ang="0">
                  <a:pos x="8" y="4"/>
                </a:cxn>
              </a:cxnLst>
              <a:rect l="T0" t="T1" r="T2" b="T3"/>
              <a:pathLst>
                <a:path w="8" h="101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98"/>
                  </a:lnTo>
                  <a:lnTo>
                    <a:pt x="1" y="99"/>
                  </a:lnTo>
                  <a:lnTo>
                    <a:pt x="1" y="100"/>
                  </a:lnTo>
                  <a:lnTo>
                    <a:pt x="2" y="100"/>
                  </a:lnTo>
                  <a:lnTo>
                    <a:pt x="3" y="101"/>
                  </a:lnTo>
                  <a:lnTo>
                    <a:pt x="5" y="101"/>
                  </a:lnTo>
                  <a:lnTo>
                    <a:pt x="6" y="100"/>
                  </a:lnTo>
                  <a:lnTo>
                    <a:pt x="7" y="100"/>
                  </a:lnTo>
                  <a:lnTo>
                    <a:pt x="7" y="99"/>
                  </a:lnTo>
                  <a:lnTo>
                    <a:pt x="8" y="98"/>
                  </a:lnTo>
                  <a:lnTo>
                    <a:pt x="8" y="97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29" name="Shape 1796"/>
            <p:cNvSpPr>
              <a:spLocks/>
            </p:cNvSpPr>
            <p:nvPr/>
          </p:nvSpPr>
          <p:spPr bwMode="auto">
            <a:xfrm>
              <a:off x="4984" y="2964"/>
              <a:ext cx="2" cy="12"/>
            </a:xfrm>
            <a:custGeom>
              <a:avLst/>
              <a:gdLst>
                <a:gd name="T0" fmla="*/ 0 w 8"/>
                <a:gd name="T1" fmla="*/ 0 h 36"/>
                <a:gd name="T2" fmla="*/ 8 w 8"/>
                <a:gd name="T3" fmla="*/ 36 h 36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3"/>
                </a:cxn>
                <a:cxn ang="0">
                  <a:pos x="1" y="34"/>
                </a:cxn>
                <a:cxn ang="0">
                  <a:pos x="1" y="35"/>
                </a:cxn>
                <a:cxn ang="0">
                  <a:pos x="2" y="35"/>
                </a:cxn>
                <a:cxn ang="0">
                  <a:pos x="3" y="36"/>
                </a:cxn>
                <a:cxn ang="0">
                  <a:pos x="5" y="36"/>
                </a:cxn>
                <a:cxn ang="0">
                  <a:pos x="6" y="35"/>
                </a:cxn>
                <a:cxn ang="0">
                  <a:pos x="7" y="35"/>
                </a:cxn>
                <a:cxn ang="0">
                  <a:pos x="7" y="34"/>
                </a:cxn>
                <a:cxn ang="0">
                  <a:pos x="8" y="33"/>
                </a:cxn>
                <a:cxn ang="0">
                  <a:pos x="8" y="32"/>
                </a:cxn>
                <a:cxn ang="0">
                  <a:pos x="8" y="4"/>
                </a:cxn>
              </a:cxnLst>
              <a:rect l="T0" t="T1" r="T2" b="T3"/>
              <a:pathLst>
                <a:path w="8" h="36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2" y="35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6" y="35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0" name="Shape 1797"/>
            <p:cNvSpPr>
              <a:spLocks/>
            </p:cNvSpPr>
            <p:nvPr/>
          </p:nvSpPr>
          <p:spPr bwMode="auto">
            <a:xfrm>
              <a:off x="4813" y="2964"/>
              <a:ext cx="2" cy="23"/>
            </a:xfrm>
            <a:custGeom>
              <a:avLst/>
              <a:gdLst>
                <a:gd name="T0" fmla="*/ 0 w 8"/>
                <a:gd name="T1" fmla="*/ 0 h 64"/>
                <a:gd name="T2" fmla="*/ 8 w 8"/>
                <a:gd name="T3" fmla="*/ 64 h 64"/>
              </a:gdLst>
              <a:ahLst/>
              <a:cxnLst>
                <a:cxn ang="0">
                  <a:pos x="0" y="60"/>
                </a:cxn>
                <a:cxn ang="0">
                  <a:pos x="0" y="61"/>
                </a:cxn>
                <a:cxn ang="0">
                  <a:pos x="1" y="62"/>
                </a:cxn>
                <a:cxn ang="0">
                  <a:pos x="1" y="63"/>
                </a:cxn>
                <a:cxn ang="0">
                  <a:pos x="2" y="63"/>
                </a:cxn>
                <a:cxn ang="0">
                  <a:pos x="3" y="64"/>
                </a:cxn>
                <a:cxn ang="0">
                  <a:pos x="5" y="64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7" y="62"/>
                </a:cxn>
                <a:cxn ang="0">
                  <a:pos x="8" y="61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0"/>
                </a:cxn>
              </a:cxnLst>
              <a:rect l="T0" t="T1" r="T2" b="T3"/>
              <a:pathLst>
                <a:path w="8" h="64" extrusionOk="0">
                  <a:moveTo>
                    <a:pt x="0" y="60"/>
                  </a:moveTo>
                  <a:lnTo>
                    <a:pt x="0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2" y="63"/>
                  </a:lnTo>
                  <a:lnTo>
                    <a:pt x="3" y="64"/>
                  </a:lnTo>
                  <a:lnTo>
                    <a:pt x="5" y="64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7" y="62"/>
                  </a:lnTo>
                  <a:lnTo>
                    <a:pt x="8" y="61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1" name="Shape 1798"/>
            <p:cNvSpPr>
              <a:spLocks/>
            </p:cNvSpPr>
            <p:nvPr/>
          </p:nvSpPr>
          <p:spPr bwMode="auto">
            <a:xfrm>
              <a:off x="4759" y="3206"/>
              <a:ext cx="29" cy="28"/>
            </a:xfrm>
            <a:custGeom>
              <a:avLst/>
              <a:gdLst>
                <a:gd name="T0" fmla="*/ 0 w 87"/>
                <a:gd name="T1" fmla="*/ 0 h 82"/>
                <a:gd name="T2" fmla="*/ 87 w 87"/>
                <a:gd name="T3" fmla="*/ 82 h 82"/>
              </a:gdLst>
              <a:ahLst/>
              <a:cxnLst>
                <a:cxn ang="0">
                  <a:pos x="87" y="4"/>
                </a:cxn>
                <a:cxn ang="0">
                  <a:pos x="87" y="3"/>
                </a:cxn>
                <a:cxn ang="0">
                  <a:pos x="86" y="2"/>
                </a:cxn>
                <a:cxn ang="0">
                  <a:pos x="86" y="1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2" y="0"/>
                </a:cxn>
                <a:cxn ang="0">
                  <a:pos x="81" y="1"/>
                </a:cxn>
                <a:cxn ang="0">
                  <a:pos x="79" y="1"/>
                </a:cxn>
                <a:cxn ang="0">
                  <a:pos x="79" y="2"/>
                </a:cxn>
                <a:cxn ang="0">
                  <a:pos x="78" y="3"/>
                </a:cxn>
                <a:cxn ang="0">
                  <a:pos x="78" y="12"/>
                </a:cxn>
                <a:cxn ang="0">
                  <a:pos x="77" y="24"/>
                </a:cxn>
                <a:cxn ang="0">
                  <a:pos x="73" y="36"/>
                </a:cxn>
                <a:cxn ang="0">
                  <a:pos x="68" y="46"/>
                </a:cxn>
                <a:cxn ang="0">
                  <a:pos x="60" y="55"/>
                </a:cxn>
                <a:cxn ang="0">
                  <a:pos x="51" y="63"/>
                </a:cxn>
                <a:cxn ang="0">
                  <a:pos x="40" y="68"/>
                </a:cxn>
                <a:cxn ang="0">
                  <a:pos x="28" y="72"/>
                </a:cxn>
                <a:cxn ang="0">
                  <a:pos x="16" y="73"/>
                </a:cxn>
                <a:cxn ang="0">
                  <a:pos x="4" y="72"/>
                </a:cxn>
                <a:cxn ang="0">
                  <a:pos x="2" y="72"/>
                </a:cxn>
                <a:cxn ang="0">
                  <a:pos x="1" y="73"/>
                </a:cxn>
                <a:cxn ang="0">
                  <a:pos x="1" y="74"/>
                </a:cxn>
                <a:cxn ang="0">
                  <a:pos x="0" y="75"/>
                </a:cxn>
                <a:cxn ang="0">
                  <a:pos x="0" y="78"/>
                </a:cxn>
                <a:cxn ang="0">
                  <a:pos x="1" y="79"/>
                </a:cxn>
                <a:cxn ang="0">
                  <a:pos x="2" y="79"/>
                </a:cxn>
                <a:cxn ang="0">
                  <a:pos x="3" y="81"/>
                </a:cxn>
                <a:cxn ang="0">
                  <a:pos x="4" y="81"/>
                </a:cxn>
                <a:cxn ang="0">
                  <a:pos x="16" y="82"/>
                </a:cxn>
                <a:cxn ang="0">
                  <a:pos x="30" y="81"/>
                </a:cxn>
                <a:cxn ang="0">
                  <a:pos x="44" y="76"/>
                </a:cxn>
                <a:cxn ang="0">
                  <a:pos x="55" y="69"/>
                </a:cxn>
                <a:cxn ang="0">
                  <a:pos x="66" y="62"/>
                </a:cxn>
                <a:cxn ang="0">
                  <a:pos x="74" y="50"/>
                </a:cxn>
                <a:cxn ang="0">
                  <a:pos x="82" y="40"/>
                </a:cxn>
                <a:cxn ang="0">
                  <a:pos x="86" y="26"/>
                </a:cxn>
                <a:cxn ang="0">
                  <a:pos x="87" y="12"/>
                </a:cxn>
                <a:cxn ang="0">
                  <a:pos x="87" y="4"/>
                </a:cxn>
              </a:cxnLst>
              <a:rect l="T0" t="T1" r="T2" b="T3"/>
              <a:pathLst>
                <a:path w="87" h="82" extrusionOk="0">
                  <a:moveTo>
                    <a:pt x="87" y="4"/>
                  </a:moveTo>
                  <a:lnTo>
                    <a:pt x="87" y="3"/>
                  </a:lnTo>
                  <a:lnTo>
                    <a:pt x="86" y="2"/>
                  </a:lnTo>
                  <a:lnTo>
                    <a:pt x="86" y="1"/>
                  </a:lnTo>
                  <a:lnTo>
                    <a:pt x="85" y="1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9" y="2"/>
                  </a:lnTo>
                  <a:lnTo>
                    <a:pt x="78" y="3"/>
                  </a:lnTo>
                  <a:lnTo>
                    <a:pt x="78" y="12"/>
                  </a:lnTo>
                  <a:lnTo>
                    <a:pt x="77" y="24"/>
                  </a:lnTo>
                  <a:lnTo>
                    <a:pt x="73" y="36"/>
                  </a:lnTo>
                  <a:lnTo>
                    <a:pt x="68" y="46"/>
                  </a:lnTo>
                  <a:lnTo>
                    <a:pt x="60" y="55"/>
                  </a:lnTo>
                  <a:lnTo>
                    <a:pt x="51" y="63"/>
                  </a:lnTo>
                  <a:lnTo>
                    <a:pt x="40" y="68"/>
                  </a:lnTo>
                  <a:lnTo>
                    <a:pt x="28" y="72"/>
                  </a:lnTo>
                  <a:lnTo>
                    <a:pt x="16" y="73"/>
                  </a:lnTo>
                  <a:lnTo>
                    <a:pt x="4" y="72"/>
                  </a:lnTo>
                  <a:lnTo>
                    <a:pt x="2" y="72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1" y="79"/>
                  </a:lnTo>
                  <a:lnTo>
                    <a:pt x="2" y="79"/>
                  </a:lnTo>
                  <a:lnTo>
                    <a:pt x="3" y="81"/>
                  </a:lnTo>
                  <a:lnTo>
                    <a:pt x="4" y="81"/>
                  </a:lnTo>
                  <a:lnTo>
                    <a:pt x="16" y="82"/>
                  </a:lnTo>
                  <a:lnTo>
                    <a:pt x="30" y="81"/>
                  </a:lnTo>
                  <a:lnTo>
                    <a:pt x="44" y="76"/>
                  </a:lnTo>
                  <a:lnTo>
                    <a:pt x="55" y="69"/>
                  </a:lnTo>
                  <a:lnTo>
                    <a:pt x="66" y="62"/>
                  </a:lnTo>
                  <a:lnTo>
                    <a:pt x="74" y="50"/>
                  </a:lnTo>
                  <a:lnTo>
                    <a:pt x="82" y="40"/>
                  </a:lnTo>
                  <a:lnTo>
                    <a:pt x="86" y="26"/>
                  </a:lnTo>
                  <a:lnTo>
                    <a:pt x="87" y="12"/>
                  </a:lnTo>
                  <a:lnTo>
                    <a:pt x="87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2" name="Shape 1799"/>
            <p:cNvSpPr>
              <a:spLocks/>
            </p:cNvSpPr>
            <p:nvPr/>
          </p:nvSpPr>
          <p:spPr bwMode="auto">
            <a:xfrm>
              <a:off x="4779" y="3229"/>
              <a:ext cx="50" cy="52"/>
            </a:xfrm>
            <a:custGeom>
              <a:avLst/>
              <a:gdLst>
                <a:gd name="T0" fmla="*/ 0 w 148"/>
                <a:gd name="T1" fmla="*/ 0 h 147"/>
                <a:gd name="T2" fmla="*/ 148 w 148"/>
                <a:gd name="T3" fmla="*/ 147 h 147"/>
              </a:gdLst>
              <a:ahLst/>
              <a:cxnLst>
                <a:cxn ang="0">
                  <a:pos x="2" y="139"/>
                </a:cxn>
                <a:cxn ang="0">
                  <a:pos x="1" y="141"/>
                </a:cxn>
                <a:cxn ang="0">
                  <a:pos x="0" y="145"/>
                </a:cxn>
                <a:cxn ang="0">
                  <a:pos x="2" y="146"/>
                </a:cxn>
                <a:cxn ang="0">
                  <a:pos x="5" y="147"/>
                </a:cxn>
                <a:cxn ang="0">
                  <a:pos x="18" y="145"/>
                </a:cxn>
                <a:cxn ang="0">
                  <a:pos x="51" y="136"/>
                </a:cxn>
                <a:cxn ang="0">
                  <a:pos x="62" y="131"/>
                </a:cxn>
                <a:cxn ang="0">
                  <a:pos x="74" y="124"/>
                </a:cxn>
                <a:cxn ang="0">
                  <a:pos x="84" y="117"/>
                </a:cxn>
                <a:cxn ang="0">
                  <a:pos x="95" y="108"/>
                </a:cxn>
                <a:cxn ang="0">
                  <a:pos x="104" y="100"/>
                </a:cxn>
                <a:cxn ang="0">
                  <a:pos x="112" y="91"/>
                </a:cxn>
                <a:cxn ang="0">
                  <a:pos x="125" y="74"/>
                </a:cxn>
                <a:cxn ang="0">
                  <a:pos x="131" y="62"/>
                </a:cxn>
                <a:cxn ang="0">
                  <a:pos x="136" y="51"/>
                </a:cxn>
                <a:cxn ang="0">
                  <a:pos x="141" y="37"/>
                </a:cxn>
                <a:cxn ang="0">
                  <a:pos x="145" y="25"/>
                </a:cxn>
                <a:cxn ang="0">
                  <a:pos x="147" y="11"/>
                </a:cxn>
                <a:cxn ang="0">
                  <a:pos x="148" y="3"/>
                </a:cxn>
                <a:cxn ang="0">
                  <a:pos x="147" y="1"/>
                </a:cxn>
                <a:cxn ang="0">
                  <a:pos x="142" y="0"/>
                </a:cxn>
                <a:cxn ang="0">
                  <a:pos x="140" y="1"/>
                </a:cxn>
                <a:cxn ang="0">
                  <a:pos x="139" y="3"/>
                </a:cxn>
                <a:cxn ang="0">
                  <a:pos x="137" y="17"/>
                </a:cxn>
                <a:cxn ang="0">
                  <a:pos x="134" y="29"/>
                </a:cxn>
                <a:cxn ang="0">
                  <a:pos x="131" y="41"/>
                </a:cxn>
                <a:cxn ang="0">
                  <a:pos x="126" y="52"/>
                </a:cxn>
                <a:cxn ang="0">
                  <a:pos x="120" y="63"/>
                </a:cxn>
                <a:cxn ang="0">
                  <a:pos x="114" y="75"/>
                </a:cxn>
                <a:cxn ang="0">
                  <a:pos x="102" y="88"/>
                </a:cxn>
                <a:cxn ang="0">
                  <a:pos x="93" y="98"/>
                </a:cxn>
                <a:cxn ang="0">
                  <a:pos x="80" y="110"/>
                </a:cxn>
                <a:cxn ang="0">
                  <a:pos x="69" y="118"/>
                </a:cxn>
                <a:cxn ang="0">
                  <a:pos x="58" y="123"/>
                </a:cxn>
                <a:cxn ang="0">
                  <a:pos x="47" y="128"/>
                </a:cxn>
                <a:cxn ang="0">
                  <a:pos x="16" y="136"/>
                </a:cxn>
                <a:cxn ang="0">
                  <a:pos x="3" y="139"/>
                </a:cxn>
              </a:cxnLst>
              <a:rect l="T0" t="T1" r="T2" b="T3"/>
              <a:pathLst>
                <a:path w="148" h="147" extrusionOk="0">
                  <a:moveTo>
                    <a:pt x="3" y="139"/>
                  </a:moveTo>
                  <a:lnTo>
                    <a:pt x="2" y="139"/>
                  </a:lnTo>
                  <a:lnTo>
                    <a:pt x="1" y="140"/>
                  </a:lnTo>
                  <a:lnTo>
                    <a:pt x="1" y="141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1" y="146"/>
                  </a:lnTo>
                  <a:lnTo>
                    <a:pt x="2" y="146"/>
                  </a:lnTo>
                  <a:lnTo>
                    <a:pt x="3" y="147"/>
                  </a:lnTo>
                  <a:lnTo>
                    <a:pt x="5" y="147"/>
                  </a:lnTo>
                  <a:lnTo>
                    <a:pt x="11" y="146"/>
                  </a:lnTo>
                  <a:lnTo>
                    <a:pt x="18" y="145"/>
                  </a:lnTo>
                  <a:lnTo>
                    <a:pt x="31" y="143"/>
                  </a:lnTo>
                  <a:lnTo>
                    <a:pt x="51" y="136"/>
                  </a:lnTo>
                  <a:lnTo>
                    <a:pt x="57" y="133"/>
                  </a:lnTo>
                  <a:lnTo>
                    <a:pt x="62" y="131"/>
                  </a:lnTo>
                  <a:lnTo>
                    <a:pt x="67" y="128"/>
                  </a:lnTo>
                  <a:lnTo>
                    <a:pt x="74" y="124"/>
                  </a:lnTo>
                  <a:lnTo>
                    <a:pt x="79" y="120"/>
                  </a:lnTo>
                  <a:lnTo>
                    <a:pt x="84" y="117"/>
                  </a:lnTo>
                  <a:lnTo>
                    <a:pt x="90" y="112"/>
                  </a:lnTo>
                  <a:lnTo>
                    <a:pt x="95" y="108"/>
                  </a:lnTo>
                  <a:lnTo>
                    <a:pt x="100" y="104"/>
                  </a:lnTo>
                  <a:lnTo>
                    <a:pt x="104" y="100"/>
                  </a:lnTo>
                  <a:lnTo>
                    <a:pt x="108" y="95"/>
                  </a:lnTo>
                  <a:lnTo>
                    <a:pt x="112" y="91"/>
                  </a:lnTo>
                  <a:lnTo>
                    <a:pt x="121" y="79"/>
                  </a:lnTo>
                  <a:lnTo>
                    <a:pt x="125" y="74"/>
                  </a:lnTo>
                  <a:lnTo>
                    <a:pt x="128" y="68"/>
                  </a:lnTo>
                  <a:lnTo>
                    <a:pt x="131" y="62"/>
                  </a:lnTo>
                  <a:lnTo>
                    <a:pt x="134" y="56"/>
                  </a:lnTo>
                  <a:lnTo>
                    <a:pt x="136" y="51"/>
                  </a:lnTo>
                  <a:lnTo>
                    <a:pt x="139" y="45"/>
                  </a:lnTo>
                  <a:lnTo>
                    <a:pt x="141" y="37"/>
                  </a:lnTo>
                  <a:lnTo>
                    <a:pt x="142" y="31"/>
                  </a:lnTo>
                  <a:lnTo>
                    <a:pt x="145" y="25"/>
                  </a:lnTo>
                  <a:lnTo>
                    <a:pt x="146" y="19"/>
                  </a:lnTo>
                  <a:lnTo>
                    <a:pt x="147" y="11"/>
                  </a:lnTo>
                  <a:lnTo>
                    <a:pt x="148" y="5"/>
                  </a:lnTo>
                  <a:lnTo>
                    <a:pt x="148" y="3"/>
                  </a:lnTo>
                  <a:lnTo>
                    <a:pt x="147" y="2"/>
                  </a:lnTo>
                  <a:lnTo>
                    <a:pt x="147" y="1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41" y="1"/>
                  </a:lnTo>
                  <a:lnTo>
                    <a:pt x="140" y="1"/>
                  </a:lnTo>
                  <a:lnTo>
                    <a:pt x="139" y="2"/>
                  </a:lnTo>
                  <a:lnTo>
                    <a:pt x="139" y="3"/>
                  </a:lnTo>
                  <a:lnTo>
                    <a:pt x="138" y="9"/>
                  </a:lnTo>
                  <a:lnTo>
                    <a:pt x="137" y="17"/>
                  </a:lnTo>
                  <a:lnTo>
                    <a:pt x="136" y="23"/>
                  </a:lnTo>
                  <a:lnTo>
                    <a:pt x="134" y="29"/>
                  </a:lnTo>
                  <a:lnTo>
                    <a:pt x="133" y="35"/>
                  </a:lnTo>
                  <a:lnTo>
                    <a:pt x="131" y="41"/>
                  </a:lnTo>
                  <a:lnTo>
                    <a:pt x="128" y="47"/>
                  </a:lnTo>
                  <a:lnTo>
                    <a:pt x="126" y="52"/>
                  </a:lnTo>
                  <a:lnTo>
                    <a:pt x="124" y="58"/>
                  </a:lnTo>
                  <a:lnTo>
                    <a:pt x="120" y="63"/>
                  </a:lnTo>
                  <a:lnTo>
                    <a:pt x="117" y="70"/>
                  </a:lnTo>
                  <a:lnTo>
                    <a:pt x="114" y="75"/>
                  </a:lnTo>
                  <a:lnTo>
                    <a:pt x="106" y="84"/>
                  </a:lnTo>
                  <a:lnTo>
                    <a:pt x="102" y="88"/>
                  </a:lnTo>
                  <a:lnTo>
                    <a:pt x="98" y="94"/>
                  </a:lnTo>
                  <a:lnTo>
                    <a:pt x="93" y="98"/>
                  </a:lnTo>
                  <a:lnTo>
                    <a:pt x="88" y="102"/>
                  </a:lnTo>
                  <a:lnTo>
                    <a:pt x="80" y="110"/>
                  </a:lnTo>
                  <a:lnTo>
                    <a:pt x="75" y="113"/>
                  </a:lnTo>
                  <a:lnTo>
                    <a:pt x="69" y="118"/>
                  </a:lnTo>
                  <a:lnTo>
                    <a:pt x="63" y="120"/>
                  </a:lnTo>
                  <a:lnTo>
                    <a:pt x="58" y="123"/>
                  </a:lnTo>
                  <a:lnTo>
                    <a:pt x="53" y="125"/>
                  </a:lnTo>
                  <a:lnTo>
                    <a:pt x="47" y="128"/>
                  </a:lnTo>
                  <a:lnTo>
                    <a:pt x="29" y="134"/>
                  </a:lnTo>
                  <a:lnTo>
                    <a:pt x="16" y="136"/>
                  </a:lnTo>
                  <a:lnTo>
                    <a:pt x="9" y="137"/>
                  </a:lnTo>
                  <a:lnTo>
                    <a:pt x="3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3" name="Shape 1800"/>
            <p:cNvSpPr>
              <a:spLocks/>
            </p:cNvSpPr>
            <p:nvPr/>
          </p:nvSpPr>
          <p:spPr bwMode="auto">
            <a:xfrm>
              <a:off x="4784" y="3045"/>
              <a:ext cx="19" cy="21"/>
            </a:xfrm>
            <a:custGeom>
              <a:avLst/>
              <a:gdLst>
                <a:gd name="T0" fmla="*/ 0 w 59"/>
                <a:gd name="T1" fmla="*/ 0 h 58"/>
                <a:gd name="T2" fmla="*/ 59 w 59"/>
                <a:gd name="T3" fmla="*/ 58 h 58"/>
              </a:gdLst>
              <a:ahLst/>
              <a:cxnLst>
                <a:cxn ang="0">
                  <a:pos x="0" y="54"/>
                </a:cxn>
                <a:cxn ang="0">
                  <a:pos x="0" y="56"/>
                </a:cxn>
                <a:cxn ang="0">
                  <a:pos x="1" y="57"/>
                </a:cxn>
                <a:cxn ang="0">
                  <a:pos x="2" y="57"/>
                </a:cxn>
                <a:cxn ang="0">
                  <a:pos x="4" y="58"/>
                </a:cxn>
                <a:cxn ang="0">
                  <a:pos x="7" y="58"/>
                </a:cxn>
                <a:cxn ang="0">
                  <a:pos x="8" y="57"/>
                </a:cxn>
                <a:cxn ang="0">
                  <a:pos x="8" y="56"/>
                </a:cxn>
                <a:cxn ang="0">
                  <a:pos x="9" y="55"/>
                </a:cxn>
                <a:cxn ang="0">
                  <a:pos x="9" y="54"/>
                </a:cxn>
                <a:cxn ang="0">
                  <a:pos x="10" y="45"/>
                </a:cxn>
                <a:cxn ang="0">
                  <a:pos x="16" y="28"/>
                </a:cxn>
                <a:cxn ang="0">
                  <a:pos x="29" y="16"/>
                </a:cxn>
                <a:cxn ang="0">
                  <a:pos x="45" y="9"/>
                </a:cxn>
                <a:cxn ang="0">
                  <a:pos x="55" y="8"/>
                </a:cxn>
                <a:cxn ang="0">
                  <a:pos x="56" y="8"/>
                </a:cxn>
                <a:cxn ang="0">
                  <a:pos x="57" y="7"/>
                </a:cxn>
                <a:cxn ang="0">
                  <a:pos x="58" y="7"/>
                </a:cxn>
                <a:cxn ang="0">
                  <a:pos x="59" y="6"/>
                </a:cxn>
                <a:cxn ang="0">
                  <a:pos x="59" y="3"/>
                </a:cxn>
                <a:cxn ang="0">
                  <a:pos x="58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43" y="1"/>
                </a:cxn>
                <a:cxn ang="0">
                  <a:pos x="33" y="4"/>
                </a:cxn>
                <a:cxn ang="0">
                  <a:pos x="24" y="9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5" y="32"/>
                </a:cxn>
                <a:cxn ang="0">
                  <a:pos x="1" y="43"/>
                </a:cxn>
                <a:cxn ang="0">
                  <a:pos x="0" y="54"/>
                </a:cxn>
              </a:cxnLst>
              <a:rect l="T0" t="T1" r="T2" b="T3"/>
              <a:pathLst>
                <a:path w="59" h="58" extrusionOk="0">
                  <a:moveTo>
                    <a:pt x="0" y="54"/>
                  </a:moveTo>
                  <a:lnTo>
                    <a:pt x="0" y="56"/>
                  </a:lnTo>
                  <a:lnTo>
                    <a:pt x="1" y="57"/>
                  </a:lnTo>
                  <a:lnTo>
                    <a:pt x="2" y="57"/>
                  </a:lnTo>
                  <a:lnTo>
                    <a:pt x="4" y="58"/>
                  </a:lnTo>
                  <a:lnTo>
                    <a:pt x="7" y="58"/>
                  </a:lnTo>
                  <a:lnTo>
                    <a:pt x="8" y="57"/>
                  </a:lnTo>
                  <a:lnTo>
                    <a:pt x="8" y="56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10" y="45"/>
                  </a:lnTo>
                  <a:lnTo>
                    <a:pt x="16" y="28"/>
                  </a:lnTo>
                  <a:lnTo>
                    <a:pt x="29" y="16"/>
                  </a:lnTo>
                  <a:lnTo>
                    <a:pt x="45" y="9"/>
                  </a:lnTo>
                  <a:lnTo>
                    <a:pt x="55" y="8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43" y="1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5" y="32"/>
                  </a:lnTo>
                  <a:lnTo>
                    <a:pt x="1" y="43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4" name="Shape 1801"/>
            <p:cNvSpPr>
              <a:spLocks/>
            </p:cNvSpPr>
            <p:nvPr/>
          </p:nvSpPr>
          <p:spPr bwMode="auto">
            <a:xfrm>
              <a:off x="4825" y="3094"/>
              <a:ext cx="8" cy="8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1" y="23"/>
                </a:cxn>
                <a:cxn ang="0">
                  <a:pos x="2" y="24"/>
                </a:cxn>
                <a:cxn ang="0">
                  <a:pos x="6" y="24"/>
                </a:cxn>
                <a:cxn ang="0">
                  <a:pos x="7" y="23"/>
                </a:cxn>
                <a:cxn ang="0">
                  <a:pos x="8" y="23"/>
                </a:cxn>
                <a:cxn ang="0">
                  <a:pos x="9" y="22"/>
                </a:cxn>
                <a:cxn ang="0">
                  <a:pos x="9" y="21"/>
                </a:cxn>
                <a:cxn ang="0">
                  <a:pos x="10" y="16"/>
                </a:cxn>
                <a:cxn ang="0">
                  <a:pos x="16" y="10"/>
                </a:cxn>
                <a:cxn ang="0">
                  <a:pos x="21" y="9"/>
                </a:cxn>
                <a:cxn ang="0">
                  <a:pos x="22" y="9"/>
                </a:cxn>
                <a:cxn ang="0">
                  <a:pos x="23" y="8"/>
                </a:cxn>
                <a:cxn ang="0">
                  <a:pos x="23" y="7"/>
                </a:cxn>
                <a:cxn ang="0">
                  <a:pos x="24" y="6"/>
                </a:cxn>
                <a:cxn ang="0">
                  <a:pos x="24" y="3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1" y="3"/>
                </a:cxn>
                <a:cxn ang="0">
                  <a:pos x="2" y="11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0" y="19"/>
                </a:cxn>
              </a:cxnLst>
              <a:rect l="T0" t="T1" r="T2" b="T3"/>
              <a:pathLst>
                <a:path w="24" h="24" extrusionOk="0">
                  <a:moveTo>
                    <a:pt x="0" y="19"/>
                  </a:moveTo>
                  <a:lnTo>
                    <a:pt x="0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2" y="24"/>
                  </a:lnTo>
                  <a:lnTo>
                    <a:pt x="6" y="24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10" y="16"/>
                  </a:lnTo>
                  <a:lnTo>
                    <a:pt x="16" y="10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4" y="6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5" name="Shape 1802"/>
            <p:cNvSpPr>
              <a:spLocks/>
            </p:cNvSpPr>
            <p:nvPr/>
          </p:nvSpPr>
          <p:spPr bwMode="auto">
            <a:xfrm>
              <a:off x="4784" y="2923"/>
              <a:ext cx="19" cy="21"/>
            </a:xfrm>
            <a:custGeom>
              <a:avLst/>
              <a:gdLst>
                <a:gd name="T0" fmla="*/ 0 w 59"/>
                <a:gd name="T1" fmla="*/ 0 h 60"/>
                <a:gd name="T2" fmla="*/ 59 w 59"/>
                <a:gd name="T3" fmla="*/ 60 h 60"/>
              </a:gdLst>
              <a:ahLst/>
              <a:cxnLst>
                <a:cxn ang="0">
                  <a:pos x="0" y="55"/>
                </a:cxn>
                <a:cxn ang="0">
                  <a:pos x="0" y="57"/>
                </a:cxn>
                <a:cxn ang="0">
                  <a:pos x="1" y="58"/>
                </a:cxn>
                <a:cxn ang="0">
                  <a:pos x="1" y="59"/>
                </a:cxn>
                <a:cxn ang="0">
                  <a:pos x="2" y="59"/>
                </a:cxn>
                <a:cxn ang="0">
                  <a:pos x="4" y="60"/>
                </a:cxn>
                <a:cxn ang="0">
                  <a:pos x="6" y="60"/>
                </a:cxn>
                <a:cxn ang="0">
                  <a:pos x="7" y="59"/>
                </a:cxn>
                <a:cxn ang="0">
                  <a:pos x="8" y="59"/>
                </a:cxn>
                <a:cxn ang="0">
                  <a:pos x="8" y="58"/>
                </a:cxn>
                <a:cxn ang="0">
                  <a:pos x="9" y="57"/>
                </a:cxn>
                <a:cxn ang="0">
                  <a:pos x="9" y="54"/>
                </a:cxn>
                <a:cxn ang="0">
                  <a:pos x="10" y="45"/>
                </a:cxn>
                <a:cxn ang="0">
                  <a:pos x="16" y="28"/>
                </a:cxn>
                <a:cxn ang="0">
                  <a:pos x="29" y="16"/>
                </a:cxn>
                <a:cxn ang="0">
                  <a:pos x="45" y="10"/>
                </a:cxn>
                <a:cxn ang="0">
                  <a:pos x="55" y="9"/>
                </a:cxn>
                <a:cxn ang="0">
                  <a:pos x="56" y="9"/>
                </a:cxn>
                <a:cxn ang="0">
                  <a:pos x="57" y="8"/>
                </a:cxn>
                <a:cxn ang="0">
                  <a:pos x="58" y="8"/>
                </a:cxn>
                <a:cxn ang="0">
                  <a:pos x="59" y="6"/>
                </a:cxn>
                <a:cxn ang="0">
                  <a:pos x="59" y="3"/>
                </a:cxn>
                <a:cxn ang="0">
                  <a:pos x="58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43" y="1"/>
                </a:cxn>
                <a:cxn ang="0">
                  <a:pos x="33" y="4"/>
                </a:cxn>
                <a:cxn ang="0">
                  <a:pos x="24" y="10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5" y="33"/>
                </a:cxn>
                <a:cxn ang="0">
                  <a:pos x="1" y="43"/>
                </a:cxn>
                <a:cxn ang="0">
                  <a:pos x="0" y="54"/>
                </a:cxn>
                <a:cxn ang="0">
                  <a:pos x="0" y="55"/>
                </a:cxn>
              </a:cxnLst>
              <a:rect l="T0" t="T1" r="T2" b="T3"/>
              <a:pathLst>
                <a:path w="59" h="60" extrusionOk="0">
                  <a:moveTo>
                    <a:pt x="0" y="55"/>
                  </a:moveTo>
                  <a:lnTo>
                    <a:pt x="0" y="57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2" y="59"/>
                  </a:lnTo>
                  <a:lnTo>
                    <a:pt x="4" y="60"/>
                  </a:lnTo>
                  <a:lnTo>
                    <a:pt x="6" y="60"/>
                  </a:lnTo>
                  <a:lnTo>
                    <a:pt x="7" y="59"/>
                  </a:lnTo>
                  <a:lnTo>
                    <a:pt x="8" y="59"/>
                  </a:lnTo>
                  <a:lnTo>
                    <a:pt x="8" y="58"/>
                  </a:lnTo>
                  <a:lnTo>
                    <a:pt x="9" y="57"/>
                  </a:lnTo>
                  <a:lnTo>
                    <a:pt x="9" y="54"/>
                  </a:lnTo>
                  <a:lnTo>
                    <a:pt x="10" y="45"/>
                  </a:lnTo>
                  <a:lnTo>
                    <a:pt x="16" y="28"/>
                  </a:lnTo>
                  <a:lnTo>
                    <a:pt x="29" y="16"/>
                  </a:lnTo>
                  <a:lnTo>
                    <a:pt x="45" y="10"/>
                  </a:lnTo>
                  <a:lnTo>
                    <a:pt x="55" y="9"/>
                  </a:lnTo>
                  <a:lnTo>
                    <a:pt x="56" y="9"/>
                  </a:lnTo>
                  <a:lnTo>
                    <a:pt x="57" y="8"/>
                  </a:lnTo>
                  <a:lnTo>
                    <a:pt x="58" y="8"/>
                  </a:lnTo>
                  <a:lnTo>
                    <a:pt x="59" y="6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43" y="1"/>
                  </a:lnTo>
                  <a:lnTo>
                    <a:pt x="33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5" y="33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6" name="Shape 1803"/>
            <p:cNvSpPr>
              <a:spLocks/>
            </p:cNvSpPr>
            <p:nvPr/>
          </p:nvSpPr>
          <p:spPr bwMode="auto">
            <a:xfrm>
              <a:off x="4813" y="2960"/>
              <a:ext cx="8" cy="8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1" y="23"/>
                </a:cxn>
                <a:cxn ang="0">
                  <a:pos x="2" y="24"/>
                </a:cxn>
                <a:cxn ang="0">
                  <a:pos x="5" y="24"/>
                </a:cxn>
                <a:cxn ang="0">
                  <a:pos x="6" y="23"/>
                </a:cxn>
                <a:cxn ang="0">
                  <a:pos x="7" y="23"/>
                </a:cxn>
                <a:cxn ang="0">
                  <a:pos x="8" y="22"/>
                </a:cxn>
                <a:cxn ang="0">
                  <a:pos x="8" y="21"/>
                </a:cxn>
                <a:cxn ang="0">
                  <a:pos x="9" y="16"/>
                </a:cxn>
                <a:cxn ang="0">
                  <a:pos x="16" y="10"/>
                </a:cxn>
                <a:cxn ang="0">
                  <a:pos x="21" y="9"/>
                </a:cxn>
                <a:cxn ang="0">
                  <a:pos x="22" y="9"/>
                </a:cxn>
                <a:cxn ang="0">
                  <a:pos x="23" y="7"/>
                </a:cxn>
                <a:cxn ang="0">
                  <a:pos x="23" y="6"/>
                </a:cxn>
                <a:cxn ang="0">
                  <a:pos x="24" y="5"/>
                </a:cxn>
                <a:cxn ang="0">
                  <a:pos x="24" y="2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2" y="11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0" y="19"/>
                </a:cxn>
              </a:cxnLst>
              <a:rect l="T0" t="T1" r="T2" b="T3"/>
              <a:pathLst>
                <a:path w="24" h="24" extrusionOk="0">
                  <a:moveTo>
                    <a:pt x="0" y="19"/>
                  </a:moveTo>
                  <a:lnTo>
                    <a:pt x="0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2" y="24"/>
                  </a:lnTo>
                  <a:lnTo>
                    <a:pt x="5" y="24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7" name="Shape 1804"/>
            <p:cNvSpPr>
              <a:spLocks/>
            </p:cNvSpPr>
            <p:nvPr/>
          </p:nvSpPr>
          <p:spPr bwMode="auto">
            <a:xfrm>
              <a:off x="4995" y="2923"/>
              <a:ext cx="19" cy="21"/>
            </a:xfrm>
            <a:custGeom>
              <a:avLst/>
              <a:gdLst>
                <a:gd name="T0" fmla="*/ 0 w 59"/>
                <a:gd name="T1" fmla="*/ 0 h 59"/>
                <a:gd name="T2" fmla="*/ 59 w 59"/>
                <a:gd name="T3" fmla="*/ 59 h 59"/>
              </a:gdLst>
              <a:ahLst/>
              <a:cxnLst>
                <a:cxn ang="0">
                  <a:pos x="51" y="54"/>
                </a:cxn>
                <a:cxn ang="0">
                  <a:pos x="51" y="55"/>
                </a:cxn>
                <a:cxn ang="0">
                  <a:pos x="52" y="57"/>
                </a:cxn>
                <a:cxn ang="0">
                  <a:pos x="52" y="58"/>
                </a:cxn>
                <a:cxn ang="0">
                  <a:pos x="53" y="59"/>
                </a:cxn>
                <a:cxn ang="0">
                  <a:pos x="56" y="59"/>
                </a:cxn>
                <a:cxn ang="0">
                  <a:pos x="57" y="58"/>
                </a:cxn>
                <a:cxn ang="0">
                  <a:pos x="58" y="58"/>
                </a:cxn>
                <a:cxn ang="0">
                  <a:pos x="59" y="57"/>
                </a:cxn>
                <a:cxn ang="0">
                  <a:pos x="59" y="54"/>
                </a:cxn>
                <a:cxn ang="0">
                  <a:pos x="58" y="43"/>
                </a:cxn>
                <a:cxn ang="0">
                  <a:pos x="55" y="33"/>
                </a:cxn>
                <a:cxn ang="0">
                  <a:pos x="50" y="24"/>
                </a:cxn>
                <a:cxn ang="0">
                  <a:pos x="44" y="16"/>
                </a:cxn>
                <a:cxn ang="0">
                  <a:pos x="34" y="10"/>
                </a:cxn>
                <a:cxn ang="0">
                  <a:pos x="26" y="4"/>
                </a:cxn>
                <a:cxn ang="0">
                  <a:pos x="16" y="1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4" y="9"/>
                </a:cxn>
                <a:cxn ang="0">
                  <a:pos x="14" y="10"/>
                </a:cxn>
                <a:cxn ang="0">
                  <a:pos x="30" y="16"/>
                </a:cxn>
                <a:cxn ang="0">
                  <a:pos x="38" y="22"/>
                </a:cxn>
                <a:cxn ang="0">
                  <a:pos x="44" y="28"/>
                </a:cxn>
                <a:cxn ang="0">
                  <a:pos x="50" y="45"/>
                </a:cxn>
                <a:cxn ang="0">
                  <a:pos x="51" y="54"/>
                </a:cxn>
              </a:cxnLst>
              <a:rect l="T0" t="T1" r="T2" b="T3"/>
              <a:pathLst>
                <a:path w="59" h="59" extrusionOk="0">
                  <a:moveTo>
                    <a:pt x="51" y="54"/>
                  </a:moveTo>
                  <a:lnTo>
                    <a:pt x="51" y="55"/>
                  </a:lnTo>
                  <a:lnTo>
                    <a:pt x="52" y="57"/>
                  </a:lnTo>
                  <a:lnTo>
                    <a:pt x="52" y="58"/>
                  </a:lnTo>
                  <a:lnTo>
                    <a:pt x="53" y="59"/>
                  </a:lnTo>
                  <a:lnTo>
                    <a:pt x="56" y="59"/>
                  </a:lnTo>
                  <a:lnTo>
                    <a:pt x="57" y="58"/>
                  </a:lnTo>
                  <a:lnTo>
                    <a:pt x="58" y="58"/>
                  </a:lnTo>
                  <a:lnTo>
                    <a:pt x="59" y="57"/>
                  </a:lnTo>
                  <a:lnTo>
                    <a:pt x="59" y="54"/>
                  </a:lnTo>
                  <a:lnTo>
                    <a:pt x="58" y="43"/>
                  </a:lnTo>
                  <a:lnTo>
                    <a:pt x="55" y="33"/>
                  </a:lnTo>
                  <a:lnTo>
                    <a:pt x="50" y="24"/>
                  </a:lnTo>
                  <a:lnTo>
                    <a:pt x="44" y="16"/>
                  </a:lnTo>
                  <a:lnTo>
                    <a:pt x="34" y="10"/>
                  </a:lnTo>
                  <a:lnTo>
                    <a:pt x="26" y="4"/>
                  </a:lnTo>
                  <a:lnTo>
                    <a:pt x="16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14" y="10"/>
                  </a:lnTo>
                  <a:lnTo>
                    <a:pt x="30" y="16"/>
                  </a:lnTo>
                  <a:lnTo>
                    <a:pt x="38" y="22"/>
                  </a:lnTo>
                  <a:lnTo>
                    <a:pt x="44" y="28"/>
                  </a:lnTo>
                  <a:lnTo>
                    <a:pt x="50" y="45"/>
                  </a:lnTo>
                  <a:lnTo>
                    <a:pt x="51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8" name="Shape 1805"/>
            <p:cNvSpPr>
              <a:spLocks/>
            </p:cNvSpPr>
            <p:nvPr/>
          </p:nvSpPr>
          <p:spPr bwMode="auto">
            <a:xfrm>
              <a:off x="4979" y="2960"/>
              <a:ext cx="8" cy="8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16" y="21"/>
                </a:cxn>
                <a:cxn ang="0">
                  <a:pos x="16" y="22"/>
                </a:cxn>
                <a:cxn ang="0">
                  <a:pos x="17" y="23"/>
                </a:cxn>
                <a:cxn ang="0">
                  <a:pos x="18" y="23"/>
                </a:cxn>
                <a:cxn ang="0">
                  <a:pos x="19" y="24"/>
                </a:cxn>
                <a:cxn ang="0">
                  <a:pos x="22" y="24"/>
                </a:cxn>
                <a:cxn ang="0">
                  <a:pos x="23" y="23"/>
                </a:cxn>
                <a:cxn ang="0">
                  <a:pos x="23" y="22"/>
                </a:cxn>
                <a:cxn ang="0">
                  <a:pos x="24" y="21"/>
                </a:cxn>
                <a:cxn ang="0">
                  <a:pos x="24" y="19"/>
                </a:cxn>
                <a:cxn ang="0">
                  <a:pos x="23" y="13"/>
                </a:cxn>
                <a:cxn ang="0">
                  <a:pos x="23" y="12"/>
                </a:cxn>
                <a:cxn ang="0">
                  <a:pos x="22" y="12"/>
                </a:cxn>
                <a:cxn ang="0">
                  <a:pos x="19" y="6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1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9"/>
                </a:cxn>
                <a:cxn ang="0">
                  <a:pos x="3" y="9"/>
                </a:cxn>
                <a:cxn ang="0">
                  <a:pos x="8" y="10"/>
                </a:cxn>
                <a:cxn ang="0">
                  <a:pos x="12" y="13"/>
                </a:cxn>
                <a:cxn ang="0">
                  <a:pos x="15" y="16"/>
                </a:cxn>
                <a:cxn ang="0">
                  <a:pos x="16" y="21"/>
                </a:cxn>
              </a:cxnLst>
              <a:rect l="T0" t="T1" r="T2" b="T3"/>
              <a:pathLst>
                <a:path w="24" h="24" extrusionOk="0">
                  <a:moveTo>
                    <a:pt x="16" y="21"/>
                  </a:moveTo>
                  <a:lnTo>
                    <a:pt x="16" y="22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3" y="23"/>
                  </a:lnTo>
                  <a:lnTo>
                    <a:pt x="23" y="22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2" y="12"/>
                  </a:lnTo>
                  <a:lnTo>
                    <a:pt x="19" y="6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9"/>
                  </a:lnTo>
                  <a:lnTo>
                    <a:pt x="3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5" y="16"/>
                  </a:lnTo>
                  <a:lnTo>
                    <a:pt x="16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39" name="Shape 1806"/>
            <p:cNvSpPr>
              <a:spLocks/>
            </p:cNvSpPr>
            <p:nvPr/>
          </p:nvSpPr>
          <p:spPr bwMode="auto">
            <a:xfrm>
              <a:off x="4950" y="2976"/>
              <a:ext cx="21" cy="21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58 h 58"/>
              </a:gdLst>
              <a:ahLst/>
              <a:cxnLst>
                <a:cxn ang="0">
                  <a:pos x="0" y="54"/>
                </a:cxn>
                <a:cxn ang="0">
                  <a:pos x="0" y="56"/>
                </a:cxn>
                <a:cxn ang="0">
                  <a:pos x="1" y="57"/>
                </a:cxn>
                <a:cxn ang="0">
                  <a:pos x="2" y="57"/>
                </a:cxn>
                <a:cxn ang="0">
                  <a:pos x="3" y="58"/>
                </a:cxn>
                <a:cxn ang="0">
                  <a:pos x="6" y="58"/>
                </a:cxn>
                <a:cxn ang="0">
                  <a:pos x="7" y="57"/>
                </a:cxn>
                <a:cxn ang="0">
                  <a:pos x="7" y="56"/>
                </a:cxn>
                <a:cxn ang="0">
                  <a:pos x="8" y="55"/>
                </a:cxn>
                <a:cxn ang="0">
                  <a:pos x="8" y="54"/>
                </a:cxn>
                <a:cxn ang="0">
                  <a:pos x="9" y="45"/>
                </a:cxn>
                <a:cxn ang="0">
                  <a:pos x="15" y="28"/>
                </a:cxn>
                <a:cxn ang="0">
                  <a:pos x="21" y="22"/>
                </a:cxn>
                <a:cxn ang="0">
                  <a:pos x="29" y="16"/>
                </a:cxn>
                <a:cxn ang="0">
                  <a:pos x="45" y="9"/>
                </a:cxn>
                <a:cxn ang="0">
                  <a:pos x="55" y="8"/>
                </a:cxn>
                <a:cxn ang="0">
                  <a:pos x="57" y="8"/>
                </a:cxn>
                <a:cxn ang="0">
                  <a:pos x="58" y="7"/>
                </a:cxn>
                <a:cxn ang="0">
                  <a:pos x="59" y="7"/>
                </a:cxn>
                <a:cxn ang="0">
                  <a:pos x="59" y="6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2"/>
                </a:cxn>
                <a:cxn ang="0">
                  <a:pos x="59" y="1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5" y="0"/>
                </a:cxn>
                <a:cxn ang="0">
                  <a:pos x="43" y="1"/>
                </a:cxn>
                <a:cxn ang="0">
                  <a:pos x="33" y="4"/>
                </a:cxn>
                <a:cxn ang="0">
                  <a:pos x="25" y="9"/>
                </a:cxn>
                <a:cxn ang="0">
                  <a:pos x="15" y="16"/>
                </a:cxn>
                <a:cxn ang="0">
                  <a:pos x="9" y="24"/>
                </a:cxn>
                <a:cxn ang="0">
                  <a:pos x="4" y="32"/>
                </a:cxn>
                <a:cxn ang="0">
                  <a:pos x="1" y="43"/>
                </a:cxn>
                <a:cxn ang="0">
                  <a:pos x="0" y="54"/>
                </a:cxn>
              </a:cxnLst>
              <a:rect l="T0" t="T1" r="T2" b="T3"/>
              <a:pathLst>
                <a:path w="60" h="58" extrusionOk="0">
                  <a:moveTo>
                    <a:pt x="0" y="54"/>
                  </a:moveTo>
                  <a:lnTo>
                    <a:pt x="0" y="56"/>
                  </a:lnTo>
                  <a:lnTo>
                    <a:pt x="1" y="57"/>
                  </a:lnTo>
                  <a:lnTo>
                    <a:pt x="2" y="57"/>
                  </a:lnTo>
                  <a:lnTo>
                    <a:pt x="3" y="58"/>
                  </a:lnTo>
                  <a:lnTo>
                    <a:pt x="6" y="58"/>
                  </a:lnTo>
                  <a:lnTo>
                    <a:pt x="7" y="57"/>
                  </a:lnTo>
                  <a:lnTo>
                    <a:pt x="7" y="56"/>
                  </a:lnTo>
                  <a:lnTo>
                    <a:pt x="8" y="55"/>
                  </a:lnTo>
                  <a:lnTo>
                    <a:pt x="8" y="54"/>
                  </a:lnTo>
                  <a:lnTo>
                    <a:pt x="9" y="45"/>
                  </a:lnTo>
                  <a:lnTo>
                    <a:pt x="15" y="28"/>
                  </a:lnTo>
                  <a:lnTo>
                    <a:pt x="21" y="22"/>
                  </a:lnTo>
                  <a:lnTo>
                    <a:pt x="29" y="16"/>
                  </a:lnTo>
                  <a:lnTo>
                    <a:pt x="45" y="9"/>
                  </a:lnTo>
                  <a:lnTo>
                    <a:pt x="55" y="8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2"/>
                  </a:lnTo>
                  <a:lnTo>
                    <a:pt x="59" y="1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43" y="1"/>
                  </a:lnTo>
                  <a:lnTo>
                    <a:pt x="33" y="4"/>
                  </a:lnTo>
                  <a:lnTo>
                    <a:pt x="25" y="9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2"/>
                  </a:lnTo>
                  <a:lnTo>
                    <a:pt x="1" y="43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0" name="Shape 1807"/>
            <p:cNvSpPr>
              <a:spLocks/>
            </p:cNvSpPr>
            <p:nvPr/>
          </p:nvSpPr>
          <p:spPr bwMode="auto">
            <a:xfrm>
              <a:off x="4993" y="3015"/>
              <a:ext cx="8" cy="8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0" y="18"/>
                </a:cxn>
                <a:cxn ang="0">
                  <a:pos x="0" y="20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2" y="24"/>
                </a:cxn>
                <a:cxn ang="0">
                  <a:pos x="5" y="24"/>
                </a:cxn>
                <a:cxn ang="0">
                  <a:pos x="6" y="23"/>
                </a:cxn>
                <a:cxn ang="0">
                  <a:pos x="7" y="23"/>
                </a:cxn>
                <a:cxn ang="0">
                  <a:pos x="8" y="21"/>
                </a:cxn>
                <a:cxn ang="0">
                  <a:pos x="8" y="20"/>
                </a:cxn>
                <a:cxn ang="0">
                  <a:pos x="9" y="15"/>
                </a:cxn>
                <a:cxn ang="0">
                  <a:pos x="15" y="9"/>
                </a:cxn>
                <a:cxn ang="0">
                  <a:pos x="20" y="8"/>
                </a:cxn>
                <a:cxn ang="0">
                  <a:pos x="22" y="8"/>
                </a:cxn>
                <a:cxn ang="0">
                  <a:pos x="23" y="7"/>
                </a:cxn>
                <a:cxn ang="0">
                  <a:pos x="23" y="6"/>
                </a:cxn>
                <a:cxn ang="0">
                  <a:pos x="24" y="5"/>
                </a:cxn>
                <a:cxn ang="0">
                  <a:pos x="24" y="2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2"/>
                </a:cxn>
                <a:cxn ang="0">
                  <a:pos x="2" y="10"/>
                </a:cxn>
                <a:cxn ang="0">
                  <a:pos x="1" y="11"/>
                </a:cxn>
                <a:cxn ang="0">
                  <a:pos x="1" y="12"/>
                </a:cxn>
                <a:cxn ang="0">
                  <a:pos x="0" y="18"/>
                </a:cxn>
              </a:cxnLst>
              <a:rect l="T0" t="T1" r="T2" b="T3"/>
              <a:pathLst>
                <a:path w="24" h="24" extrusionOk="0">
                  <a:moveTo>
                    <a:pt x="0" y="18"/>
                  </a:moveTo>
                  <a:lnTo>
                    <a:pt x="0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4"/>
                  </a:lnTo>
                  <a:lnTo>
                    <a:pt x="5" y="24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9" y="15"/>
                  </a:lnTo>
                  <a:lnTo>
                    <a:pt x="15" y="9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2" y="1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2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1" name="Shape 1808"/>
            <p:cNvSpPr>
              <a:spLocks/>
            </p:cNvSpPr>
            <p:nvPr/>
          </p:nvSpPr>
          <p:spPr bwMode="auto">
            <a:xfrm>
              <a:off x="5036" y="2976"/>
              <a:ext cx="19" cy="21"/>
            </a:xfrm>
            <a:custGeom>
              <a:avLst/>
              <a:gdLst>
                <a:gd name="T0" fmla="*/ 0 w 58"/>
                <a:gd name="T1" fmla="*/ 0 h 58"/>
                <a:gd name="T2" fmla="*/ 58 w 58"/>
                <a:gd name="T3" fmla="*/ 58 h 58"/>
              </a:gdLst>
              <a:ahLst/>
              <a:cxnLst>
                <a:cxn ang="0">
                  <a:pos x="50" y="54"/>
                </a:cxn>
                <a:cxn ang="0">
                  <a:pos x="50" y="55"/>
                </a:cxn>
                <a:cxn ang="0">
                  <a:pos x="51" y="56"/>
                </a:cxn>
                <a:cxn ang="0">
                  <a:pos x="51" y="57"/>
                </a:cxn>
                <a:cxn ang="0">
                  <a:pos x="52" y="58"/>
                </a:cxn>
                <a:cxn ang="0">
                  <a:pos x="55" y="58"/>
                </a:cxn>
                <a:cxn ang="0">
                  <a:pos x="56" y="57"/>
                </a:cxn>
                <a:cxn ang="0">
                  <a:pos x="57" y="57"/>
                </a:cxn>
                <a:cxn ang="0">
                  <a:pos x="58" y="56"/>
                </a:cxn>
                <a:cxn ang="0">
                  <a:pos x="58" y="54"/>
                </a:cxn>
                <a:cxn ang="0">
                  <a:pos x="57" y="43"/>
                </a:cxn>
                <a:cxn ang="0">
                  <a:pos x="54" y="32"/>
                </a:cxn>
                <a:cxn ang="0">
                  <a:pos x="49" y="24"/>
                </a:cxn>
                <a:cxn ang="0">
                  <a:pos x="43" y="16"/>
                </a:cxn>
                <a:cxn ang="0">
                  <a:pos x="34" y="9"/>
                </a:cxn>
                <a:cxn ang="0">
                  <a:pos x="26" y="4"/>
                </a:cxn>
                <a:cxn ang="0">
                  <a:pos x="16" y="1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14" y="9"/>
                </a:cxn>
                <a:cxn ang="0">
                  <a:pos x="30" y="16"/>
                </a:cxn>
                <a:cxn ang="0">
                  <a:pos x="43" y="28"/>
                </a:cxn>
                <a:cxn ang="0">
                  <a:pos x="49" y="45"/>
                </a:cxn>
                <a:cxn ang="0">
                  <a:pos x="50" y="54"/>
                </a:cxn>
              </a:cxnLst>
              <a:rect l="T0" t="T1" r="T2" b="T3"/>
              <a:pathLst>
                <a:path w="58" h="58" extrusionOk="0">
                  <a:moveTo>
                    <a:pt x="50" y="54"/>
                  </a:moveTo>
                  <a:lnTo>
                    <a:pt x="50" y="55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2" y="58"/>
                  </a:lnTo>
                  <a:lnTo>
                    <a:pt x="55" y="58"/>
                  </a:lnTo>
                  <a:lnTo>
                    <a:pt x="56" y="57"/>
                  </a:lnTo>
                  <a:lnTo>
                    <a:pt x="57" y="57"/>
                  </a:lnTo>
                  <a:lnTo>
                    <a:pt x="58" y="56"/>
                  </a:lnTo>
                  <a:lnTo>
                    <a:pt x="58" y="54"/>
                  </a:lnTo>
                  <a:lnTo>
                    <a:pt x="57" y="43"/>
                  </a:lnTo>
                  <a:lnTo>
                    <a:pt x="54" y="32"/>
                  </a:lnTo>
                  <a:lnTo>
                    <a:pt x="49" y="24"/>
                  </a:lnTo>
                  <a:lnTo>
                    <a:pt x="43" y="16"/>
                  </a:lnTo>
                  <a:lnTo>
                    <a:pt x="34" y="9"/>
                  </a:lnTo>
                  <a:lnTo>
                    <a:pt x="26" y="4"/>
                  </a:lnTo>
                  <a:lnTo>
                    <a:pt x="16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14" y="9"/>
                  </a:lnTo>
                  <a:lnTo>
                    <a:pt x="30" y="16"/>
                  </a:lnTo>
                  <a:lnTo>
                    <a:pt x="43" y="28"/>
                  </a:lnTo>
                  <a:lnTo>
                    <a:pt x="49" y="45"/>
                  </a:lnTo>
                  <a:lnTo>
                    <a:pt x="50" y="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2" name="Shape 1809"/>
            <p:cNvSpPr>
              <a:spLocks/>
            </p:cNvSpPr>
            <p:nvPr/>
          </p:nvSpPr>
          <p:spPr bwMode="auto">
            <a:xfrm>
              <a:off x="5008" y="3015"/>
              <a:ext cx="8" cy="8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16" y="20"/>
                </a:cxn>
                <a:cxn ang="0">
                  <a:pos x="16" y="21"/>
                </a:cxn>
                <a:cxn ang="0">
                  <a:pos x="17" y="23"/>
                </a:cxn>
                <a:cxn ang="0">
                  <a:pos x="18" y="23"/>
                </a:cxn>
                <a:cxn ang="0">
                  <a:pos x="19" y="24"/>
                </a:cxn>
                <a:cxn ang="0">
                  <a:pos x="22" y="24"/>
                </a:cxn>
                <a:cxn ang="0">
                  <a:pos x="23" y="23"/>
                </a:cxn>
                <a:cxn ang="0">
                  <a:pos x="23" y="21"/>
                </a:cxn>
                <a:cxn ang="0">
                  <a:pos x="24" y="20"/>
                </a:cxn>
                <a:cxn ang="0">
                  <a:pos x="24" y="18"/>
                </a:cxn>
                <a:cxn ang="0">
                  <a:pos x="23" y="12"/>
                </a:cxn>
                <a:cxn ang="0">
                  <a:pos x="23" y="11"/>
                </a:cxn>
                <a:cxn ang="0">
                  <a:pos x="22" y="11"/>
                </a:cxn>
                <a:cxn ang="0">
                  <a:pos x="19" y="6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9" y="9"/>
                </a:cxn>
                <a:cxn ang="0">
                  <a:pos x="13" y="12"/>
                </a:cxn>
                <a:cxn ang="0">
                  <a:pos x="15" y="15"/>
                </a:cxn>
                <a:cxn ang="0">
                  <a:pos x="16" y="20"/>
                </a:cxn>
              </a:cxnLst>
              <a:rect l="T0" t="T1" r="T2" b="T3"/>
              <a:pathLst>
                <a:path w="24" h="24" extrusionOk="0">
                  <a:moveTo>
                    <a:pt x="16" y="20"/>
                  </a:moveTo>
                  <a:lnTo>
                    <a:pt x="16" y="21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22" y="24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4" y="18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2" y="11"/>
                  </a:lnTo>
                  <a:lnTo>
                    <a:pt x="19" y="6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9" y="9"/>
                  </a:lnTo>
                  <a:lnTo>
                    <a:pt x="13" y="12"/>
                  </a:lnTo>
                  <a:lnTo>
                    <a:pt x="15" y="15"/>
                  </a:lnTo>
                  <a:lnTo>
                    <a:pt x="16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3" name="Shape 1810"/>
            <p:cNvSpPr>
              <a:spLocks/>
            </p:cNvSpPr>
            <p:nvPr/>
          </p:nvSpPr>
          <p:spPr bwMode="auto">
            <a:xfrm>
              <a:off x="5013" y="2976"/>
              <a:ext cx="27" cy="2"/>
            </a:xfrm>
            <a:custGeom>
              <a:avLst/>
              <a:gdLst>
                <a:gd name="T0" fmla="*/ 0 w 83"/>
                <a:gd name="T1" fmla="*/ 0 h 8"/>
                <a:gd name="T2" fmla="*/ 83 w 83"/>
                <a:gd name="T3" fmla="*/ 8 h 8"/>
              </a:gdLst>
              <a:ahLst/>
              <a:cxnLst>
                <a:cxn ang="0">
                  <a:pos x="78" y="8"/>
                </a:cxn>
                <a:cxn ang="0">
                  <a:pos x="79" y="8"/>
                </a:cxn>
                <a:cxn ang="0">
                  <a:pos x="80" y="7"/>
                </a:cxn>
                <a:cxn ang="0">
                  <a:pos x="81" y="7"/>
                </a:cxn>
                <a:cxn ang="0">
                  <a:pos x="81" y="6"/>
                </a:cxn>
                <a:cxn ang="0">
                  <a:pos x="83" y="5"/>
                </a:cxn>
                <a:cxn ang="0">
                  <a:pos x="83" y="3"/>
                </a:cxn>
                <a:cxn ang="0">
                  <a:pos x="81" y="2"/>
                </a:cxn>
                <a:cxn ang="0">
                  <a:pos x="81" y="1"/>
                </a:cxn>
                <a:cxn ang="0">
                  <a:pos x="80" y="1"/>
                </a:cxn>
                <a:cxn ang="0">
                  <a:pos x="79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78" y="8"/>
                </a:cxn>
              </a:cxnLst>
              <a:rect l="T0" t="T1" r="T2" b="T3"/>
              <a:pathLst>
                <a:path w="83" h="8" extrusionOk="0">
                  <a:moveTo>
                    <a:pt x="78" y="8"/>
                  </a:moveTo>
                  <a:lnTo>
                    <a:pt x="79" y="8"/>
                  </a:lnTo>
                  <a:lnTo>
                    <a:pt x="80" y="7"/>
                  </a:lnTo>
                  <a:lnTo>
                    <a:pt x="81" y="7"/>
                  </a:lnTo>
                  <a:lnTo>
                    <a:pt x="81" y="6"/>
                  </a:lnTo>
                  <a:lnTo>
                    <a:pt x="83" y="5"/>
                  </a:lnTo>
                  <a:lnTo>
                    <a:pt x="83" y="3"/>
                  </a:lnTo>
                  <a:lnTo>
                    <a:pt x="81" y="2"/>
                  </a:lnTo>
                  <a:lnTo>
                    <a:pt x="81" y="1"/>
                  </a:lnTo>
                  <a:lnTo>
                    <a:pt x="80" y="1"/>
                  </a:lnTo>
                  <a:lnTo>
                    <a:pt x="79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7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4" name="Shape 1811"/>
            <p:cNvSpPr>
              <a:spLocks/>
            </p:cNvSpPr>
            <p:nvPr/>
          </p:nvSpPr>
          <p:spPr bwMode="auto">
            <a:xfrm>
              <a:off x="4997" y="3015"/>
              <a:ext cx="14" cy="2"/>
            </a:xfrm>
            <a:custGeom>
              <a:avLst/>
              <a:gdLst>
                <a:gd name="T0" fmla="*/ 0 w 43"/>
                <a:gd name="T1" fmla="*/ 0 h 8"/>
                <a:gd name="T2" fmla="*/ 43 w 43"/>
                <a:gd name="T3" fmla="*/ 8 h 8"/>
              </a:gdLst>
              <a:ahLst/>
              <a:cxnLst>
                <a:cxn ang="0">
                  <a:pos x="39" y="8"/>
                </a:cxn>
                <a:cxn ang="0">
                  <a:pos x="40" y="8"/>
                </a:cxn>
                <a:cxn ang="0">
                  <a:pos x="41" y="7"/>
                </a:cxn>
                <a:cxn ang="0">
                  <a:pos x="42" y="7"/>
                </a:cxn>
                <a:cxn ang="0">
                  <a:pos x="42" y="6"/>
                </a:cxn>
                <a:cxn ang="0">
                  <a:pos x="43" y="5"/>
                </a:cxn>
                <a:cxn ang="0">
                  <a:pos x="43" y="3"/>
                </a:cxn>
                <a:cxn ang="0">
                  <a:pos x="42" y="2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39" y="8"/>
                </a:cxn>
              </a:cxnLst>
              <a:rect l="T0" t="T1" r="T2" b="T3"/>
              <a:pathLst>
                <a:path w="43" h="8" extrusionOk="0">
                  <a:moveTo>
                    <a:pt x="39" y="8"/>
                  </a:moveTo>
                  <a:lnTo>
                    <a:pt x="40" y="8"/>
                  </a:lnTo>
                  <a:lnTo>
                    <a:pt x="41" y="7"/>
                  </a:lnTo>
                  <a:lnTo>
                    <a:pt x="42" y="7"/>
                  </a:lnTo>
                  <a:lnTo>
                    <a:pt x="42" y="6"/>
                  </a:lnTo>
                  <a:lnTo>
                    <a:pt x="43" y="5"/>
                  </a:lnTo>
                  <a:lnTo>
                    <a:pt x="43" y="3"/>
                  </a:lnTo>
                  <a:lnTo>
                    <a:pt x="42" y="2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5" name="Shape 1812"/>
            <p:cNvSpPr>
              <a:spLocks/>
            </p:cNvSpPr>
            <p:nvPr/>
          </p:nvSpPr>
          <p:spPr bwMode="auto">
            <a:xfrm>
              <a:off x="4834" y="3038"/>
              <a:ext cx="3" cy="61"/>
            </a:xfrm>
            <a:custGeom>
              <a:avLst/>
              <a:gdLst>
                <a:gd name="T0" fmla="*/ 0 w 9"/>
                <a:gd name="T1" fmla="*/ 0 h 170"/>
                <a:gd name="T2" fmla="*/ 9 w 9"/>
                <a:gd name="T3" fmla="*/ 170 h 170"/>
              </a:gdLst>
              <a:ahLst/>
              <a:cxnLst>
                <a:cxn ang="0">
                  <a:pos x="0" y="166"/>
                </a:cxn>
                <a:cxn ang="0">
                  <a:pos x="0" y="167"/>
                </a:cxn>
                <a:cxn ang="0">
                  <a:pos x="1" y="168"/>
                </a:cxn>
                <a:cxn ang="0">
                  <a:pos x="1" y="169"/>
                </a:cxn>
                <a:cxn ang="0">
                  <a:pos x="3" y="169"/>
                </a:cxn>
                <a:cxn ang="0">
                  <a:pos x="4" y="170"/>
                </a:cxn>
                <a:cxn ang="0">
                  <a:pos x="6" y="170"/>
                </a:cxn>
                <a:cxn ang="0">
                  <a:pos x="7" y="169"/>
                </a:cxn>
                <a:cxn ang="0">
                  <a:pos x="8" y="169"/>
                </a:cxn>
                <a:cxn ang="0">
                  <a:pos x="8" y="168"/>
                </a:cxn>
                <a:cxn ang="0">
                  <a:pos x="9" y="167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166"/>
                </a:cxn>
              </a:cxnLst>
              <a:rect l="T0" t="T1" r="T2" b="T3"/>
              <a:pathLst>
                <a:path w="9" h="170" extrusionOk="0">
                  <a:moveTo>
                    <a:pt x="0" y="166"/>
                  </a:moveTo>
                  <a:lnTo>
                    <a:pt x="0" y="167"/>
                  </a:lnTo>
                  <a:lnTo>
                    <a:pt x="1" y="168"/>
                  </a:lnTo>
                  <a:lnTo>
                    <a:pt x="1" y="169"/>
                  </a:lnTo>
                  <a:lnTo>
                    <a:pt x="3" y="169"/>
                  </a:lnTo>
                  <a:lnTo>
                    <a:pt x="4" y="170"/>
                  </a:lnTo>
                  <a:lnTo>
                    <a:pt x="6" y="170"/>
                  </a:lnTo>
                  <a:lnTo>
                    <a:pt x="7" y="169"/>
                  </a:lnTo>
                  <a:lnTo>
                    <a:pt x="8" y="169"/>
                  </a:lnTo>
                  <a:lnTo>
                    <a:pt x="8" y="168"/>
                  </a:lnTo>
                  <a:lnTo>
                    <a:pt x="9" y="167"/>
                  </a:lnTo>
                  <a:lnTo>
                    <a:pt x="9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6" name="Shape 1813"/>
            <p:cNvSpPr>
              <a:spLocks/>
            </p:cNvSpPr>
            <p:nvPr/>
          </p:nvSpPr>
          <p:spPr bwMode="auto">
            <a:xfrm>
              <a:off x="4940" y="2994"/>
              <a:ext cx="169" cy="80"/>
            </a:xfrm>
            <a:custGeom>
              <a:avLst/>
              <a:gdLst>
                <a:gd name="T0" fmla="*/ 0 w 502"/>
                <a:gd name="T1" fmla="*/ 0 h 220"/>
                <a:gd name="T2" fmla="*/ 502 w 502"/>
                <a:gd name="T3" fmla="*/ 220 h 220"/>
              </a:gdLst>
              <a:ahLst/>
              <a:cxnLst>
                <a:cxn ang="0">
                  <a:pos x="502" y="40"/>
                </a:cxn>
                <a:cxn ang="0">
                  <a:pos x="1" y="220"/>
                </a:cxn>
                <a:cxn ang="0">
                  <a:pos x="0" y="180"/>
                </a:cxn>
                <a:cxn ang="0">
                  <a:pos x="488" y="0"/>
                </a:cxn>
                <a:cxn ang="0">
                  <a:pos x="502" y="40"/>
                </a:cxn>
              </a:cxnLst>
              <a:rect l="T0" t="T1" r="T2" b="T3"/>
              <a:pathLst>
                <a:path w="502" h="220" extrusionOk="0">
                  <a:moveTo>
                    <a:pt x="502" y="40"/>
                  </a:moveTo>
                  <a:lnTo>
                    <a:pt x="1" y="220"/>
                  </a:lnTo>
                  <a:lnTo>
                    <a:pt x="0" y="180"/>
                  </a:lnTo>
                  <a:lnTo>
                    <a:pt x="488" y="0"/>
                  </a:lnTo>
                  <a:lnTo>
                    <a:pt x="502" y="40"/>
                  </a:lnTo>
                  <a:close/>
                </a:path>
              </a:pathLst>
            </a:custGeom>
            <a:solidFill>
              <a:srgbClr val="868686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7" name="Shape 1814"/>
            <p:cNvSpPr>
              <a:spLocks/>
            </p:cNvSpPr>
            <p:nvPr/>
          </p:nvSpPr>
          <p:spPr bwMode="auto">
            <a:xfrm>
              <a:off x="4938" y="3011"/>
              <a:ext cx="161" cy="64"/>
            </a:xfrm>
            <a:custGeom>
              <a:avLst/>
              <a:gdLst>
                <a:gd name="T0" fmla="*/ 0 w 478"/>
                <a:gd name="T1" fmla="*/ 0 h 180"/>
                <a:gd name="T2" fmla="*/ 478 w 478"/>
                <a:gd name="T3" fmla="*/ 180 h 180"/>
              </a:gdLst>
              <a:ahLst/>
              <a:cxnLst>
                <a:cxn ang="0">
                  <a:pos x="475" y="8"/>
                </a:cxn>
                <a:cxn ang="0">
                  <a:pos x="476" y="7"/>
                </a:cxn>
                <a:cxn ang="0">
                  <a:pos x="477" y="7"/>
                </a:cxn>
                <a:cxn ang="0">
                  <a:pos x="478" y="6"/>
                </a:cxn>
                <a:cxn ang="0">
                  <a:pos x="478" y="3"/>
                </a:cxn>
                <a:cxn ang="0">
                  <a:pos x="477" y="2"/>
                </a:cxn>
                <a:cxn ang="0">
                  <a:pos x="477" y="1"/>
                </a:cxn>
                <a:cxn ang="0">
                  <a:pos x="476" y="0"/>
                </a:cxn>
                <a:cxn ang="0">
                  <a:pos x="472" y="0"/>
                </a:cxn>
                <a:cxn ang="0">
                  <a:pos x="3" y="172"/>
                </a:cxn>
                <a:cxn ang="0">
                  <a:pos x="2" y="173"/>
                </a:cxn>
                <a:cxn ang="0">
                  <a:pos x="1" y="173"/>
                </a:cxn>
                <a:cxn ang="0">
                  <a:pos x="0" y="174"/>
                </a:cxn>
                <a:cxn ang="0">
                  <a:pos x="0" y="177"/>
                </a:cxn>
                <a:cxn ang="0">
                  <a:pos x="1" y="178"/>
                </a:cxn>
                <a:cxn ang="0">
                  <a:pos x="1" y="179"/>
                </a:cxn>
                <a:cxn ang="0">
                  <a:pos x="2" y="180"/>
                </a:cxn>
                <a:cxn ang="0">
                  <a:pos x="5" y="180"/>
                </a:cxn>
                <a:cxn ang="0">
                  <a:pos x="475" y="8"/>
                </a:cxn>
              </a:cxnLst>
              <a:rect l="T0" t="T1" r="T2" b="T3"/>
              <a:pathLst>
                <a:path w="478" h="180" extrusionOk="0">
                  <a:moveTo>
                    <a:pt x="475" y="8"/>
                  </a:moveTo>
                  <a:lnTo>
                    <a:pt x="476" y="7"/>
                  </a:lnTo>
                  <a:lnTo>
                    <a:pt x="477" y="7"/>
                  </a:lnTo>
                  <a:lnTo>
                    <a:pt x="478" y="6"/>
                  </a:lnTo>
                  <a:lnTo>
                    <a:pt x="478" y="3"/>
                  </a:lnTo>
                  <a:lnTo>
                    <a:pt x="477" y="2"/>
                  </a:lnTo>
                  <a:lnTo>
                    <a:pt x="477" y="1"/>
                  </a:lnTo>
                  <a:lnTo>
                    <a:pt x="476" y="0"/>
                  </a:lnTo>
                  <a:lnTo>
                    <a:pt x="472" y="0"/>
                  </a:lnTo>
                  <a:lnTo>
                    <a:pt x="3" y="172"/>
                  </a:lnTo>
                  <a:lnTo>
                    <a:pt x="2" y="173"/>
                  </a:lnTo>
                  <a:lnTo>
                    <a:pt x="1" y="173"/>
                  </a:lnTo>
                  <a:lnTo>
                    <a:pt x="0" y="174"/>
                  </a:lnTo>
                  <a:lnTo>
                    <a:pt x="0" y="177"/>
                  </a:lnTo>
                  <a:lnTo>
                    <a:pt x="1" y="178"/>
                  </a:lnTo>
                  <a:lnTo>
                    <a:pt x="1" y="179"/>
                  </a:lnTo>
                  <a:lnTo>
                    <a:pt x="2" y="180"/>
                  </a:lnTo>
                  <a:lnTo>
                    <a:pt x="5" y="180"/>
                  </a:lnTo>
                  <a:lnTo>
                    <a:pt x="47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8" name="Shape 1815"/>
            <p:cNvSpPr>
              <a:spLocks/>
            </p:cNvSpPr>
            <p:nvPr/>
          </p:nvSpPr>
          <p:spPr bwMode="auto">
            <a:xfrm>
              <a:off x="4938" y="2995"/>
              <a:ext cx="160" cy="64"/>
            </a:xfrm>
            <a:custGeom>
              <a:avLst/>
              <a:gdLst>
                <a:gd name="T0" fmla="*/ 0 w 477"/>
                <a:gd name="T1" fmla="*/ 0 h 179"/>
                <a:gd name="T2" fmla="*/ 477 w 477"/>
                <a:gd name="T3" fmla="*/ 179 h 179"/>
              </a:gdLst>
              <a:ahLst/>
              <a:cxnLst>
                <a:cxn ang="0">
                  <a:pos x="3" y="170"/>
                </a:cxn>
                <a:cxn ang="0">
                  <a:pos x="2" y="171"/>
                </a:cxn>
                <a:cxn ang="0">
                  <a:pos x="1" y="171"/>
                </a:cxn>
                <a:cxn ang="0">
                  <a:pos x="0" y="172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1" y="178"/>
                </a:cxn>
                <a:cxn ang="0">
                  <a:pos x="2" y="179"/>
                </a:cxn>
                <a:cxn ang="0">
                  <a:pos x="5" y="179"/>
                </a:cxn>
                <a:cxn ang="0">
                  <a:pos x="474" y="9"/>
                </a:cxn>
                <a:cxn ang="0">
                  <a:pos x="475" y="8"/>
                </a:cxn>
                <a:cxn ang="0">
                  <a:pos x="476" y="8"/>
                </a:cxn>
                <a:cxn ang="0">
                  <a:pos x="477" y="7"/>
                </a:cxn>
                <a:cxn ang="0">
                  <a:pos x="477" y="3"/>
                </a:cxn>
                <a:cxn ang="0">
                  <a:pos x="476" y="2"/>
                </a:cxn>
                <a:cxn ang="0">
                  <a:pos x="476" y="1"/>
                </a:cxn>
                <a:cxn ang="0">
                  <a:pos x="475" y="0"/>
                </a:cxn>
                <a:cxn ang="0">
                  <a:pos x="471" y="0"/>
                </a:cxn>
                <a:cxn ang="0">
                  <a:pos x="3" y="170"/>
                </a:cxn>
              </a:cxnLst>
              <a:rect l="T0" t="T1" r="T2" b="T3"/>
              <a:pathLst>
                <a:path w="477" h="179" extrusionOk="0">
                  <a:moveTo>
                    <a:pt x="3" y="170"/>
                  </a:moveTo>
                  <a:lnTo>
                    <a:pt x="2" y="171"/>
                  </a:lnTo>
                  <a:lnTo>
                    <a:pt x="1" y="171"/>
                  </a:lnTo>
                  <a:lnTo>
                    <a:pt x="0" y="172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1" y="178"/>
                  </a:lnTo>
                  <a:lnTo>
                    <a:pt x="2" y="179"/>
                  </a:lnTo>
                  <a:lnTo>
                    <a:pt x="5" y="179"/>
                  </a:lnTo>
                  <a:lnTo>
                    <a:pt x="474" y="9"/>
                  </a:lnTo>
                  <a:lnTo>
                    <a:pt x="475" y="8"/>
                  </a:lnTo>
                  <a:lnTo>
                    <a:pt x="476" y="8"/>
                  </a:lnTo>
                  <a:lnTo>
                    <a:pt x="477" y="7"/>
                  </a:lnTo>
                  <a:lnTo>
                    <a:pt x="477" y="3"/>
                  </a:lnTo>
                  <a:lnTo>
                    <a:pt x="476" y="2"/>
                  </a:lnTo>
                  <a:lnTo>
                    <a:pt x="476" y="1"/>
                  </a:lnTo>
                  <a:lnTo>
                    <a:pt x="475" y="0"/>
                  </a:lnTo>
                  <a:lnTo>
                    <a:pt x="471" y="0"/>
                  </a:lnTo>
                  <a:lnTo>
                    <a:pt x="3" y="1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49" name="Shape 1816"/>
            <p:cNvSpPr>
              <a:spLocks/>
            </p:cNvSpPr>
            <p:nvPr/>
          </p:nvSpPr>
          <p:spPr bwMode="auto">
            <a:xfrm>
              <a:off x="4802" y="3045"/>
              <a:ext cx="35" cy="2"/>
            </a:xfrm>
            <a:custGeom>
              <a:avLst/>
              <a:gdLst>
                <a:gd name="T0" fmla="*/ 0 w 105"/>
                <a:gd name="T1" fmla="*/ 0 h 8"/>
                <a:gd name="T2" fmla="*/ 105 w 105"/>
                <a:gd name="T3" fmla="*/ 8 h 8"/>
              </a:gdLst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102" y="8"/>
                </a:cxn>
                <a:cxn ang="0">
                  <a:pos x="103" y="7"/>
                </a:cxn>
                <a:cxn ang="0">
                  <a:pos x="104" y="7"/>
                </a:cxn>
                <a:cxn ang="0">
                  <a:pos x="104" y="6"/>
                </a:cxn>
                <a:cxn ang="0">
                  <a:pos x="105" y="5"/>
                </a:cxn>
                <a:cxn ang="0">
                  <a:pos x="105" y="3"/>
                </a:cxn>
                <a:cxn ang="0">
                  <a:pos x="104" y="2"/>
                </a:cxn>
                <a:cxn ang="0">
                  <a:pos x="104" y="1"/>
                </a:cxn>
                <a:cxn ang="0">
                  <a:pos x="103" y="1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5" y="0"/>
                </a:cxn>
              </a:cxnLst>
              <a:rect l="T0" t="T1" r="T2" b="T3"/>
              <a:pathLst>
                <a:path w="105" h="8" extrusionOk="0">
                  <a:moveTo>
                    <a:pt x="5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102" y="8"/>
                  </a:lnTo>
                  <a:lnTo>
                    <a:pt x="103" y="7"/>
                  </a:lnTo>
                  <a:lnTo>
                    <a:pt x="104" y="7"/>
                  </a:lnTo>
                  <a:lnTo>
                    <a:pt x="104" y="6"/>
                  </a:lnTo>
                  <a:lnTo>
                    <a:pt x="105" y="5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1"/>
                  </a:lnTo>
                  <a:lnTo>
                    <a:pt x="103" y="1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50" name="Shape 1817"/>
            <p:cNvSpPr>
              <a:spLocks/>
            </p:cNvSpPr>
            <p:nvPr/>
          </p:nvSpPr>
          <p:spPr bwMode="auto">
            <a:xfrm>
              <a:off x="4831" y="3094"/>
              <a:ext cx="7" cy="3"/>
            </a:xfrm>
            <a:custGeom>
              <a:avLst/>
              <a:gdLst>
                <a:gd name="T0" fmla="*/ 0 w 19"/>
                <a:gd name="T1" fmla="*/ 0 h 9"/>
                <a:gd name="T2" fmla="*/ 19 w 19"/>
                <a:gd name="T3" fmla="*/ 9 h 9"/>
              </a:gdLst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16" y="9"/>
                </a:cxn>
                <a:cxn ang="0">
                  <a:pos x="17" y="8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3"/>
                </a:cxn>
                <a:cxn ang="0">
                  <a:pos x="18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4" y="0"/>
                </a:cxn>
              </a:cxnLst>
              <a:rect l="T0" t="T1" r="T2" b="T3"/>
              <a:pathLst>
                <a:path w="19" h="9" extrusionOk="0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3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51" name="Shape 1818"/>
            <p:cNvSpPr>
              <a:spLocks/>
            </p:cNvSpPr>
            <p:nvPr/>
          </p:nvSpPr>
          <p:spPr bwMode="auto">
            <a:xfrm>
              <a:off x="4861" y="3145"/>
              <a:ext cx="161" cy="177"/>
            </a:xfrm>
            <a:custGeom>
              <a:avLst/>
              <a:gdLst>
                <a:gd name="T0" fmla="*/ 0 w 478"/>
                <a:gd name="T1" fmla="*/ 0 h 490"/>
                <a:gd name="T2" fmla="*/ 478 w 478"/>
                <a:gd name="T3" fmla="*/ 490 h 490"/>
              </a:gdLst>
              <a:ahLst/>
              <a:cxnLst>
                <a:cxn ang="0">
                  <a:pos x="135" y="0"/>
                </a:cxn>
                <a:cxn ang="0">
                  <a:pos x="0" y="0"/>
                </a:cxn>
                <a:cxn ang="0">
                  <a:pos x="3" y="82"/>
                </a:cxn>
                <a:cxn ang="0">
                  <a:pos x="13" y="116"/>
                </a:cxn>
                <a:cxn ang="0">
                  <a:pos x="24" y="156"/>
                </a:cxn>
                <a:cxn ang="0">
                  <a:pos x="52" y="198"/>
                </a:cxn>
                <a:cxn ang="0">
                  <a:pos x="90" y="233"/>
                </a:cxn>
                <a:cxn ang="0">
                  <a:pos x="172" y="301"/>
                </a:cxn>
                <a:cxn ang="0">
                  <a:pos x="230" y="340"/>
                </a:cxn>
                <a:cxn ang="0">
                  <a:pos x="310" y="399"/>
                </a:cxn>
                <a:cxn ang="0">
                  <a:pos x="383" y="451"/>
                </a:cxn>
                <a:cxn ang="0">
                  <a:pos x="440" y="490"/>
                </a:cxn>
                <a:cxn ang="0">
                  <a:pos x="478" y="489"/>
                </a:cxn>
                <a:cxn ang="0">
                  <a:pos x="475" y="339"/>
                </a:cxn>
                <a:cxn ang="0">
                  <a:pos x="309" y="227"/>
                </a:cxn>
                <a:cxn ang="0">
                  <a:pos x="230" y="173"/>
                </a:cxn>
                <a:cxn ang="0">
                  <a:pos x="163" y="116"/>
                </a:cxn>
                <a:cxn ang="0">
                  <a:pos x="142" y="88"/>
                </a:cxn>
                <a:cxn ang="0">
                  <a:pos x="135" y="65"/>
                </a:cxn>
                <a:cxn ang="0">
                  <a:pos x="135" y="0"/>
                </a:cxn>
              </a:cxnLst>
              <a:rect l="T0" t="T1" r="T2" b="T3"/>
              <a:pathLst>
                <a:path w="478" h="490" extrusionOk="0">
                  <a:moveTo>
                    <a:pt x="135" y="0"/>
                  </a:moveTo>
                  <a:lnTo>
                    <a:pt x="0" y="0"/>
                  </a:lnTo>
                  <a:lnTo>
                    <a:pt x="3" y="82"/>
                  </a:lnTo>
                  <a:lnTo>
                    <a:pt x="13" y="116"/>
                  </a:lnTo>
                  <a:lnTo>
                    <a:pt x="24" y="156"/>
                  </a:lnTo>
                  <a:lnTo>
                    <a:pt x="52" y="198"/>
                  </a:lnTo>
                  <a:lnTo>
                    <a:pt x="90" y="233"/>
                  </a:lnTo>
                  <a:lnTo>
                    <a:pt x="172" y="301"/>
                  </a:lnTo>
                  <a:lnTo>
                    <a:pt x="230" y="340"/>
                  </a:lnTo>
                  <a:lnTo>
                    <a:pt x="310" y="399"/>
                  </a:lnTo>
                  <a:lnTo>
                    <a:pt x="383" y="451"/>
                  </a:lnTo>
                  <a:lnTo>
                    <a:pt x="440" y="490"/>
                  </a:lnTo>
                  <a:lnTo>
                    <a:pt x="478" y="489"/>
                  </a:lnTo>
                  <a:lnTo>
                    <a:pt x="475" y="339"/>
                  </a:lnTo>
                  <a:lnTo>
                    <a:pt x="309" y="227"/>
                  </a:lnTo>
                  <a:lnTo>
                    <a:pt x="230" y="173"/>
                  </a:lnTo>
                  <a:lnTo>
                    <a:pt x="163" y="116"/>
                  </a:lnTo>
                  <a:lnTo>
                    <a:pt x="142" y="88"/>
                  </a:lnTo>
                  <a:lnTo>
                    <a:pt x="135" y="65"/>
                  </a:lnTo>
                  <a:lnTo>
                    <a:pt x="1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52" name="Shape 1819"/>
            <p:cNvSpPr>
              <a:spLocks/>
            </p:cNvSpPr>
            <p:nvPr/>
          </p:nvSpPr>
          <p:spPr bwMode="auto">
            <a:xfrm>
              <a:off x="4968" y="2976"/>
              <a:ext cx="19" cy="2"/>
            </a:xfrm>
            <a:custGeom>
              <a:avLst/>
              <a:gdLst>
                <a:gd name="T0" fmla="*/ 0 w 55"/>
                <a:gd name="T1" fmla="*/ 0 h 8"/>
                <a:gd name="T2" fmla="*/ 55 w 55"/>
                <a:gd name="T3" fmla="*/ 8 h 8"/>
              </a:gdLst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52" y="8"/>
                </a:cxn>
                <a:cxn ang="0">
                  <a:pos x="53" y="7"/>
                </a:cxn>
                <a:cxn ang="0">
                  <a:pos x="54" y="7"/>
                </a:cxn>
                <a:cxn ang="0">
                  <a:pos x="54" y="6"/>
                </a:cxn>
                <a:cxn ang="0">
                  <a:pos x="55" y="5"/>
                </a:cxn>
                <a:cxn ang="0">
                  <a:pos x="55" y="3"/>
                </a:cxn>
                <a:cxn ang="0">
                  <a:pos x="54" y="2"/>
                </a:cxn>
                <a:cxn ang="0">
                  <a:pos x="54" y="1"/>
                </a:cxn>
                <a:cxn ang="0">
                  <a:pos x="53" y="1"/>
                </a:cxn>
                <a:cxn ang="0">
                  <a:pos x="52" y="0"/>
                </a:cxn>
                <a:cxn ang="0">
                  <a:pos x="51" y="0"/>
                </a:cxn>
                <a:cxn ang="0">
                  <a:pos x="4" y="0"/>
                </a:cxn>
              </a:cxnLst>
              <a:rect l="T0" t="T1" r="T2" b="T3"/>
              <a:pathLst>
                <a:path w="55" h="8" extrusionOk="0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52" y="8"/>
                  </a:lnTo>
                  <a:lnTo>
                    <a:pt x="53" y="7"/>
                  </a:lnTo>
                  <a:lnTo>
                    <a:pt x="54" y="7"/>
                  </a:lnTo>
                  <a:lnTo>
                    <a:pt x="54" y="6"/>
                  </a:lnTo>
                  <a:lnTo>
                    <a:pt x="55" y="5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4" y="1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5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53" name="Shape 1820"/>
            <p:cNvSpPr>
              <a:spLocks noChangeArrowheads="1"/>
            </p:cNvSpPr>
            <p:nvPr/>
          </p:nvSpPr>
          <p:spPr bwMode="auto">
            <a:xfrm>
              <a:off x="4931" y="3047"/>
              <a:ext cx="9" cy="4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54" name="Shape 1821"/>
            <p:cNvSpPr>
              <a:spLocks/>
            </p:cNvSpPr>
            <p:nvPr/>
          </p:nvSpPr>
          <p:spPr bwMode="auto">
            <a:xfrm>
              <a:off x="4931" y="3046"/>
              <a:ext cx="12" cy="50"/>
            </a:xfrm>
            <a:custGeom>
              <a:avLst/>
              <a:gdLst>
                <a:gd name="T0" fmla="*/ 0 w 37"/>
                <a:gd name="T1" fmla="*/ 0 h 140"/>
                <a:gd name="T2" fmla="*/ 37 w 37"/>
                <a:gd name="T3" fmla="*/ 140 h 140"/>
              </a:gdLst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137"/>
                </a:cxn>
                <a:cxn ang="0">
                  <a:pos x="1" y="138"/>
                </a:cxn>
                <a:cxn ang="0">
                  <a:pos x="1" y="139"/>
                </a:cxn>
                <a:cxn ang="0">
                  <a:pos x="2" y="139"/>
                </a:cxn>
                <a:cxn ang="0">
                  <a:pos x="3" y="140"/>
                </a:cxn>
                <a:cxn ang="0">
                  <a:pos x="33" y="140"/>
                </a:cxn>
                <a:cxn ang="0">
                  <a:pos x="34" y="139"/>
                </a:cxn>
                <a:cxn ang="0">
                  <a:pos x="36" y="139"/>
                </a:cxn>
                <a:cxn ang="0">
                  <a:pos x="36" y="138"/>
                </a:cxn>
                <a:cxn ang="0">
                  <a:pos x="37" y="137"/>
                </a:cxn>
                <a:cxn ang="0">
                  <a:pos x="37" y="3"/>
                </a:cxn>
                <a:cxn ang="0">
                  <a:pos x="36" y="2"/>
                </a:cxn>
                <a:cxn ang="0">
                  <a:pos x="36" y="1"/>
                </a:cxn>
                <a:cxn ang="0">
                  <a:pos x="34" y="1"/>
                </a:cxn>
                <a:cxn ang="0">
                  <a:pos x="33" y="0"/>
                </a:cxn>
                <a:cxn ang="0">
                  <a:pos x="32" y="0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8" y="8"/>
                </a:cxn>
                <a:cxn ang="0">
                  <a:pos x="28" y="131"/>
                </a:cxn>
                <a:cxn ang="0">
                  <a:pos x="8" y="131"/>
                </a:cxn>
                <a:cxn ang="0">
                  <a:pos x="8" y="8"/>
                </a:cxn>
                <a:cxn ang="0">
                  <a:pos x="4" y="0"/>
                </a:cxn>
              </a:cxnLst>
              <a:rect l="T0" t="T1" r="T2" b="T3"/>
              <a:pathLst>
                <a:path w="37" h="140" extrusionOk="0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37"/>
                  </a:lnTo>
                  <a:lnTo>
                    <a:pt x="1" y="138"/>
                  </a:lnTo>
                  <a:lnTo>
                    <a:pt x="1" y="139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33" y="140"/>
                  </a:lnTo>
                  <a:lnTo>
                    <a:pt x="34" y="139"/>
                  </a:lnTo>
                  <a:lnTo>
                    <a:pt x="36" y="139"/>
                  </a:lnTo>
                  <a:lnTo>
                    <a:pt x="36" y="138"/>
                  </a:lnTo>
                  <a:lnTo>
                    <a:pt x="37" y="137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6" y="1"/>
                  </a:lnTo>
                  <a:lnTo>
                    <a:pt x="34" y="1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8" y="8"/>
                  </a:lnTo>
                  <a:lnTo>
                    <a:pt x="28" y="8"/>
                  </a:lnTo>
                  <a:lnTo>
                    <a:pt x="28" y="131"/>
                  </a:lnTo>
                  <a:lnTo>
                    <a:pt x="8" y="131"/>
                  </a:lnTo>
                  <a:lnTo>
                    <a:pt x="8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55" name="Shape 1822"/>
            <p:cNvSpPr>
              <a:spLocks noChangeArrowheads="1"/>
            </p:cNvSpPr>
            <p:nvPr/>
          </p:nvSpPr>
          <p:spPr bwMode="auto">
            <a:xfrm>
              <a:off x="4881" y="3029"/>
              <a:ext cx="5" cy="17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56" name="Shape 1823"/>
            <p:cNvSpPr>
              <a:spLocks noChangeArrowheads="1"/>
            </p:cNvSpPr>
            <p:nvPr/>
          </p:nvSpPr>
          <p:spPr bwMode="auto">
            <a:xfrm>
              <a:off x="4881" y="3029"/>
              <a:ext cx="5" cy="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57" name="Shape 1824"/>
            <p:cNvSpPr>
              <a:spLocks/>
            </p:cNvSpPr>
            <p:nvPr/>
          </p:nvSpPr>
          <p:spPr bwMode="auto">
            <a:xfrm>
              <a:off x="3084" y="3229"/>
              <a:ext cx="512" cy="347"/>
            </a:xfrm>
            <a:custGeom>
              <a:avLst/>
              <a:gdLst>
                <a:gd name="T0" fmla="*/ 0 w 1516"/>
                <a:gd name="T1" fmla="*/ 0 h 961"/>
                <a:gd name="T2" fmla="*/ 1516 w 1516"/>
                <a:gd name="T3" fmla="*/ 961 h 961"/>
              </a:gdLst>
              <a:ahLst/>
              <a:cxnLst>
                <a:cxn ang="0">
                  <a:pos x="1514" y="1"/>
                </a:cxn>
                <a:cxn ang="0">
                  <a:pos x="1373" y="0"/>
                </a:cxn>
                <a:cxn ang="0">
                  <a:pos x="1375" y="215"/>
                </a:cxn>
                <a:cxn ang="0">
                  <a:pos x="1101" y="336"/>
                </a:cxn>
                <a:cxn ang="0">
                  <a:pos x="1101" y="583"/>
                </a:cxn>
                <a:cxn ang="0">
                  <a:pos x="0" y="583"/>
                </a:cxn>
                <a:cxn ang="0">
                  <a:pos x="0" y="961"/>
                </a:cxn>
                <a:cxn ang="0">
                  <a:pos x="1516" y="961"/>
                </a:cxn>
                <a:cxn ang="0">
                  <a:pos x="1516" y="2"/>
                </a:cxn>
                <a:cxn ang="0">
                  <a:pos x="1514" y="1"/>
                </a:cxn>
              </a:cxnLst>
              <a:rect l="T0" t="T1" r="T2" b="T3"/>
              <a:pathLst>
                <a:path w="1516" h="961" extrusionOk="0">
                  <a:moveTo>
                    <a:pt x="1514" y="1"/>
                  </a:moveTo>
                  <a:lnTo>
                    <a:pt x="1373" y="0"/>
                  </a:lnTo>
                  <a:lnTo>
                    <a:pt x="1375" y="215"/>
                  </a:lnTo>
                  <a:lnTo>
                    <a:pt x="1101" y="336"/>
                  </a:lnTo>
                  <a:lnTo>
                    <a:pt x="1101" y="583"/>
                  </a:lnTo>
                  <a:lnTo>
                    <a:pt x="0" y="583"/>
                  </a:lnTo>
                  <a:lnTo>
                    <a:pt x="0" y="961"/>
                  </a:lnTo>
                  <a:lnTo>
                    <a:pt x="1516" y="961"/>
                  </a:lnTo>
                  <a:lnTo>
                    <a:pt x="1516" y="2"/>
                  </a:lnTo>
                  <a:lnTo>
                    <a:pt x="1514" y="1"/>
                  </a:lnTo>
                  <a:close/>
                </a:path>
              </a:pathLst>
            </a:custGeom>
            <a:solidFill>
              <a:srgbClr val="CBCBC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58" name="Shape 1825"/>
            <p:cNvSpPr>
              <a:spLocks/>
            </p:cNvSpPr>
            <p:nvPr/>
          </p:nvSpPr>
          <p:spPr bwMode="auto">
            <a:xfrm>
              <a:off x="3084" y="3438"/>
              <a:ext cx="514" cy="138"/>
            </a:xfrm>
            <a:custGeom>
              <a:avLst/>
              <a:gdLst>
                <a:gd name="T0" fmla="*/ 0 w 1520"/>
                <a:gd name="T1" fmla="*/ 0 h 385"/>
                <a:gd name="T2" fmla="*/ 1520 w 1520"/>
                <a:gd name="T3" fmla="*/ 385 h 385"/>
              </a:gdLst>
              <a:ahLst/>
              <a:cxnLst>
                <a:cxn ang="0">
                  <a:pos x="1516" y="385"/>
                </a:cxn>
                <a:cxn ang="0">
                  <a:pos x="1517" y="385"/>
                </a:cxn>
                <a:cxn ang="0">
                  <a:pos x="1518" y="384"/>
                </a:cxn>
                <a:cxn ang="0">
                  <a:pos x="1519" y="384"/>
                </a:cxn>
                <a:cxn ang="0">
                  <a:pos x="1519" y="383"/>
                </a:cxn>
                <a:cxn ang="0">
                  <a:pos x="1520" y="382"/>
                </a:cxn>
                <a:cxn ang="0">
                  <a:pos x="1520" y="380"/>
                </a:cxn>
                <a:cxn ang="0">
                  <a:pos x="1519" y="379"/>
                </a:cxn>
                <a:cxn ang="0">
                  <a:pos x="1519" y="378"/>
                </a:cxn>
                <a:cxn ang="0">
                  <a:pos x="1518" y="378"/>
                </a:cxn>
                <a:cxn ang="0">
                  <a:pos x="1517" y="377"/>
                </a:cxn>
                <a:cxn ang="0">
                  <a:pos x="8" y="377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381"/>
                </a:cxn>
                <a:cxn ang="0">
                  <a:pos x="0" y="382"/>
                </a:cxn>
                <a:cxn ang="0">
                  <a:pos x="1" y="383"/>
                </a:cxn>
                <a:cxn ang="0">
                  <a:pos x="1" y="384"/>
                </a:cxn>
                <a:cxn ang="0">
                  <a:pos x="2" y="384"/>
                </a:cxn>
                <a:cxn ang="0">
                  <a:pos x="3" y="385"/>
                </a:cxn>
                <a:cxn ang="0">
                  <a:pos x="4" y="385"/>
                </a:cxn>
                <a:cxn ang="0">
                  <a:pos x="1516" y="385"/>
                </a:cxn>
              </a:cxnLst>
              <a:rect l="T0" t="T1" r="T2" b="T3"/>
              <a:pathLst>
                <a:path w="1520" h="385" extrusionOk="0">
                  <a:moveTo>
                    <a:pt x="1516" y="385"/>
                  </a:moveTo>
                  <a:lnTo>
                    <a:pt x="1517" y="385"/>
                  </a:lnTo>
                  <a:lnTo>
                    <a:pt x="1518" y="384"/>
                  </a:lnTo>
                  <a:lnTo>
                    <a:pt x="1519" y="384"/>
                  </a:lnTo>
                  <a:lnTo>
                    <a:pt x="1519" y="383"/>
                  </a:lnTo>
                  <a:lnTo>
                    <a:pt x="1520" y="382"/>
                  </a:lnTo>
                  <a:lnTo>
                    <a:pt x="1520" y="380"/>
                  </a:lnTo>
                  <a:lnTo>
                    <a:pt x="1519" y="379"/>
                  </a:lnTo>
                  <a:lnTo>
                    <a:pt x="1519" y="378"/>
                  </a:lnTo>
                  <a:lnTo>
                    <a:pt x="1518" y="378"/>
                  </a:lnTo>
                  <a:lnTo>
                    <a:pt x="1517" y="377"/>
                  </a:lnTo>
                  <a:lnTo>
                    <a:pt x="8" y="377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381"/>
                  </a:lnTo>
                  <a:lnTo>
                    <a:pt x="0" y="382"/>
                  </a:lnTo>
                  <a:lnTo>
                    <a:pt x="1" y="383"/>
                  </a:lnTo>
                  <a:lnTo>
                    <a:pt x="1" y="384"/>
                  </a:lnTo>
                  <a:lnTo>
                    <a:pt x="2" y="384"/>
                  </a:lnTo>
                  <a:lnTo>
                    <a:pt x="3" y="385"/>
                  </a:lnTo>
                  <a:lnTo>
                    <a:pt x="4" y="385"/>
                  </a:lnTo>
                  <a:lnTo>
                    <a:pt x="1516" y="3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59" name="Shape 1826"/>
            <p:cNvSpPr>
              <a:spLocks/>
            </p:cNvSpPr>
            <p:nvPr/>
          </p:nvSpPr>
          <p:spPr bwMode="auto">
            <a:xfrm>
              <a:off x="3084" y="3229"/>
              <a:ext cx="513" cy="350"/>
            </a:xfrm>
            <a:custGeom>
              <a:avLst/>
              <a:gdLst>
                <a:gd name="T0" fmla="*/ 0 w 1519"/>
                <a:gd name="T1" fmla="*/ 0 h 969"/>
                <a:gd name="T2" fmla="*/ 1519 w 1519"/>
                <a:gd name="T3" fmla="*/ 969 h 969"/>
              </a:gdLst>
              <a:ahLst/>
              <a:cxnLst>
                <a:cxn ang="0">
                  <a:pos x="4" y="583"/>
                </a:cxn>
                <a:cxn ang="0">
                  <a:pos x="3" y="583"/>
                </a:cxn>
                <a:cxn ang="0">
                  <a:pos x="2" y="584"/>
                </a:cxn>
                <a:cxn ang="0">
                  <a:pos x="1" y="584"/>
                </a:cxn>
                <a:cxn ang="0">
                  <a:pos x="1" y="585"/>
                </a:cxn>
                <a:cxn ang="0">
                  <a:pos x="0" y="586"/>
                </a:cxn>
                <a:cxn ang="0">
                  <a:pos x="0" y="588"/>
                </a:cxn>
                <a:cxn ang="0">
                  <a:pos x="1" y="589"/>
                </a:cxn>
                <a:cxn ang="0">
                  <a:pos x="1" y="590"/>
                </a:cxn>
                <a:cxn ang="0">
                  <a:pos x="2" y="590"/>
                </a:cxn>
                <a:cxn ang="0">
                  <a:pos x="3" y="591"/>
                </a:cxn>
                <a:cxn ang="0">
                  <a:pos x="1100" y="591"/>
                </a:cxn>
                <a:cxn ang="0">
                  <a:pos x="1101" y="590"/>
                </a:cxn>
                <a:cxn ang="0">
                  <a:pos x="1102" y="590"/>
                </a:cxn>
                <a:cxn ang="0">
                  <a:pos x="1102" y="589"/>
                </a:cxn>
                <a:cxn ang="0">
                  <a:pos x="1103" y="588"/>
                </a:cxn>
                <a:cxn ang="0">
                  <a:pos x="1103" y="342"/>
                </a:cxn>
                <a:cxn ang="0">
                  <a:pos x="1374" y="221"/>
                </a:cxn>
                <a:cxn ang="0">
                  <a:pos x="1375" y="220"/>
                </a:cxn>
                <a:cxn ang="0">
                  <a:pos x="1375" y="219"/>
                </a:cxn>
                <a:cxn ang="0">
                  <a:pos x="1376" y="218"/>
                </a:cxn>
                <a:cxn ang="0">
                  <a:pos x="1376" y="8"/>
                </a:cxn>
                <a:cxn ang="0">
                  <a:pos x="1510" y="8"/>
                </a:cxn>
                <a:cxn ang="0">
                  <a:pos x="1511" y="965"/>
                </a:cxn>
                <a:cxn ang="0">
                  <a:pos x="1511" y="966"/>
                </a:cxn>
                <a:cxn ang="0">
                  <a:pos x="1512" y="967"/>
                </a:cxn>
                <a:cxn ang="0">
                  <a:pos x="1512" y="968"/>
                </a:cxn>
                <a:cxn ang="0">
                  <a:pos x="1513" y="968"/>
                </a:cxn>
                <a:cxn ang="0">
                  <a:pos x="1514" y="969"/>
                </a:cxn>
                <a:cxn ang="0">
                  <a:pos x="1516" y="969"/>
                </a:cxn>
                <a:cxn ang="0">
                  <a:pos x="1517" y="968"/>
                </a:cxn>
                <a:cxn ang="0">
                  <a:pos x="1518" y="968"/>
                </a:cxn>
                <a:cxn ang="0">
                  <a:pos x="1518" y="967"/>
                </a:cxn>
                <a:cxn ang="0">
                  <a:pos x="1519" y="966"/>
                </a:cxn>
                <a:cxn ang="0">
                  <a:pos x="1519" y="965"/>
                </a:cxn>
                <a:cxn ang="0">
                  <a:pos x="1518" y="4"/>
                </a:cxn>
                <a:cxn ang="0">
                  <a:pos x="1518" y="3"/>
                </a:cxn>
                <a:cxn ang="0">
                  <a:pos x="1517" y="2"/>
                </a:cxn>
                <a:cxn ang="0">
                  <a:pos x="1517" y="1"/>
                </a:cxn>
                <a:cxn ang="0">
                  <a:pos x="1516" y="1"/>
                </a:cxn>
                <a:cxn ang="0">
                  <a:pos x="1515" y="0"/>
                </a:cxn>
                <a:cxn ang="0">
                  <a:pos x="1371" y="0"/>
                </a:cxn>
                <a:cxn ang="0">
                  <a:pos x="1370" y="1"/>
                </a:cxn>
                <a:cxn ang="0">
                  <a:pos x="1369" y="1"/>
                </a:cxn>
                <a:cxn ang="0">
                  <a:pos x="1369" y="2"/>
                </a:cxn>
                <a:cxn ang="0">
                  <a:pos x="1368" y="3"/>
                </a:cxn>
                <a:cxn ang="0">
                  <a:pos x="1368" y="213"/>
                </a:cxn>
                <a:cxn ang="0">
                  <a:pos x="1097" y="334"/>
                </a:cxn>
                <a:cxn ang="0">
                  <a:pos x="1097" y="335"/>
                </a:cxn>
                <a:cxn ang="0">
                  <a:pos x="1096" y="335"/>
                </a:cxn>
                <a:cxn ang="0">
                  <a:pos x="1096" y="336"/>
                </a:cxn>
                <a:cxn ang="0">
                  <a:pos x="1095" y="337"/>
                </a:cxn>
                <a:cxn ang="0">
                  <a:pos x="1095" y="583"/>
                </a:cxn>
                <a:cxn ang="0">
                  <a:pos x="4" y="583"/>
                </a:cxn>
              </a:cxnLst>
              <a:rect l="T0" t="T1" r="T2" b="T3"/>
              <a:pathLst>
                <a:path w="1519" h="969" extrusionOk="0">
                  <a:moveTo>
                    <a:pt x="4" y="583"/>
                  </a:moveTo>
                  <a:lnTo>
                    <a:pt x="3" y="583"/>
                  </a:lnTo>
                  <a:lnTo>
                    <a:pt x="2" y="584"/>
                  </a:lnTo>
                  <a:lnTo>
                    <a:pt x="1" y="584"/>
                  </a:lnTo>
                  <a:lnTo>
                    <a:pt x="1" y="585"/>
                  </a:lnTo>
                  <a:lnTo>
                    <a:pt x="0" y="586"/>
                  </a:lnTo>
                  <a:lnTo>
                    <a:pt x="0" y="588"/>
                  </a:lnTo>
                  <a:lnTo>
                    <a:pt x="1" y="589"/>
                  </a:lnTo>
                  <a:lnTo>
                    <a:pt x="1" y="590"/>
                  </a:lnTo>
                  <a:lnTo>
                    <a:pt x="2" y="590"/>
                  </a:lnTo>
                  <a:lnTo>
                    <a:pt x="3" y="591"/>
                  </a:lnTo>
                  <a:lnTo>
                    <a:pt x="1100" y="591"/>
                  </a:lnTo>
                  <a:lnTo>
                    <a:pt x="1101" y="590"/>
                  </a:lnTo>
                  <a:lnTo>
                    <a:pt x="1102" y="590"/>
                  </a:lnTo>
                  <a:lnTo>
                    <a:pt x="1102" y="589"/>
                  </a:lnTo>
                  <a:lnTo>
                    <a:pt x="1103" y="588"/>
                  </a:lnTo>
                  <a:lnTo>
                    <a:pt x="1103" y="342"/>
                  </a:lnTo>
                  <a:lnTo>
                    <a:pt x="1374" y="221"/>
                  </a:lnTo>
                  <a:lnTo>
                    <a:pt x="1375" y="220"/>
                  </a:lnTo>
                  <a:lnTo>
                    <a:pt x="1375" y="219"/>
                  </a:lnTo>
                  <a:lnTo>
                    <a:pt x="1376" y="218"/>
                  </a:lnTo>
                  <a:lnTo>
                    <a:pt x="1376" y="8"/>
                  </a:lnTo>
                  <a:lnTo>
                    <a:pt x="1510" y="8"/>
                  </a:lnTo>
                  <a:lnTo>
                    <a:pt x="1511" y="965"/>
                  </a:lnTo>
                  <a:lnTo>
                    <a:pt x="1511" y="966"/>
                  </a:lnTo>
                  <a:lnTo>
                    <a:pt x="1512" y="967"/>
                  </a:lnTo>
                  <a:lnTo>
                    <a:pt x="1512" y="968"/>
                  </a:lnTo>
                  <a:lnTo>
                    <a:pt x="1513" y="968"/>
                  </a:lnTo>
                  <a:lnTo>
                    <a:pt x="1514" y="969"/>
                  </a:lnTo>
                  <a:lnTo>
                    <a:pt x="1516" y="969"/>
                  </a:lnTo>
                  <a:lnTo>
                    <a:pt x="1517" y="968"/>
                  </a:lnTo>
                  <a:lnTo>
                    <a:pt x="1518" y="968"/>
                  </a:lnTo>
                  <a:lnTo>
                    <a:pt x="1518" y="967"/>
                  </a:lnTo>
                  <a:lnTo>
                    <a:pt x="1519" y="966"/>
                  </a:lnTo>
                  <a:lnTo>
                    <a:pt x="1519" y="965"/>
                  </a:lnTo>
                  <a:lnTo>
                    <a:pt x="1518" y="4"/>
                  </a:lnTo>
                  <a:lnTo>
                    <a:pt x="1518" y="3"/>
                  </a:lnTo>
                  <a:lnTo>
                    <a:pt x="1517" y="2"/>
                  </a:lnTo>
                  <a:lnTo>
                    <a:pt x="1517" y="1"/>
                  </a:lnTo>
                  <a:lnTo>
                    <a:pt x="1516" y="1"/>
                  </a:lnTo>
                  <a:lnTo>
                    <a:pt x="1515" y="0"/>
                  </a:lnTo>
                  <a:lnTo>
                    <a:pt x="1371" y="0"/>
                  </a:lnTo>
                  <a:lnTo>
                    <a:pt x="1370" y="1"/>
                  </a:lnTo>
                  <a:lnTo>
                    <a:pt x="1369" y="1"/>
                  </a:lnTo>
                  <a:lnTo>
                    <a:pt x="1369" y="2"/>
                  </a:lnTo>
                  <a:lnTo>
                    <a:pt x="1368" y="3"/>
                  </a:lnTo>
                  <a:lnTo>
                    <a:pt x="1368" y="213"/>
                  </a:lnTo>
                  <a:lnTo>
                    <a:pt x="1097" y="334"/>
                  </a:lnTo>
                  <a:lnTo>
                    <a:pt x="1097" y="335"/>
                  </a:lnTo>
                  <a:lnTo>
                    <a:pt x="1096" y="335"/>
                  </a:lnTo>
                  <a:lnTo>
                    <a:pt x="1096" y="336"/>
                  </a:lnTo>
                  <a:lnTo>
                    <a:pt x="1095" y="337"/>
                  </a:lnTo>
                  <a:lnTo>
                    <a:pt x="1095" y="583"/>
                  </a:lnTo>
                  <a:lnTo>
                    <a:pt x="4" y="5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0" name="Shape 1827"/>
            <p:cNvSpPr>
              <a:spLocks/>
            </p:cNvSpPr>
            <p:nvPr/>
          </p:nvSpPr>
          <p:spPr bwMode="auto">
            <a:xfrm>
              <a:off x="3390" y="3502"/>
              <a:ext cx="20" cy="10"/>
            </a:xfrm>
            <a:custGeom>
              <a:avLst/>
              <a:gdLst>
                <a:gd name="T0" fmla="*/ 0 w 65"/>
                <a:gd name="T1" fmla="*/ 0 h 30"/>
                <a:gd name="T2" fmla="*/ 65 w 65"/>
                <a:gd name="T3" fmla="*/ 30 h 30"/>
              </a:gdLst>
              <a:ahLst/>
              <a:cxnLst>
                <a:cxn ang="0">
                  <a:pos x="55" y="8"/>
                </a:cxn>
                <a:cxn ang="0">
                  <a:pos x="56" y="16"/>
                </a:cxn>
                <a:cxn ang="0">
                  <a:pos x="9" y="22"/>
                </a:cxn>
                <a:cxn ang="0">
                  <a:pos x="8" y="14"/>
                </a:cxn>
                <a:cxn ang="0">
                  <a:pos x="55" y="8"/>
                </a:cxn>
                <a:cxn ang="0">
                  <a:pos x="58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2" y="27"/>
                </a:cxn>
                <a:cxn ang="0">
                  <a:pos x="4" y="29"/>
                </a:cxn>
                <a:cxn ang="0">
                  <a:pos x="4" y="30"/>
                </a:cxn>
                <a:cxn ang="0">
                  <a:pos x="6" y="30"/>
                </a:cxn>
                <a:cxn ang="0">
                  <a:pos x="60" y="24"/>
                </a:cxn>
                <a:cxn ang="0">
                  <a:pos x="62" y="24"/>
                </a:cxn>
                <a:cxn ang="0">
                  <a:pos x="62" y="23"/>
                </a:cxn>
                <a:cxn ang="0">
                  <a:pos x="63" y="22"/>
                </a:cxn>
                <a:cxn ang="0">
                  <a:pos x="65" y="22"/>
                </a:cxn>
                <a:cxn ang="0">
                  <a:pos x="65" y="19"/>
                </a:cxn>
                <a:cxn ang="0">
                  <a:pos x="62" y="3"/>
                </a:cxn>
                <a:cxn ang="0">
                  <a:pos x="60" y="1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5" y="8"/>
                </a:cxn>
              </a:cxnLst>
              <a:rect l="T0" t="T1" r="T2" b="T3"/>
              <a:pathLst>
                <a:path w="65" h="30" extrusionOk="0">
                  <a:moveTo>
                    <a:pt x="55" y="8"/>
                  </a:moveTo>
                  <a:lnTo>
                    <a:pt x="56" y="16"/>
                  </a:lnTo>
                  <a:lnTo>
                    <a:pt x="9" y="22"/>
                  </a:lnTo>
                  <a:lnTo>
                    <a:pt x="8" y="14"/>
                  </a:lnTo>
                  <a:lnTo>
                    <a:pt x="55" y="8"/>
                  </a:lnTo>
                  <a:lnTo>
                    <a:pt x="58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2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2" y="23"/>
                  </a:lnTo>
                  <a:lnTo>
                    <a:pt x="63" y="22"/>
                  </a:lnTo>
                  <a:lnTo>
                    <a:pt x="65" y="22"/>
                  </a:lnTo>
                  <a:lnTo>
                    <a:pt x="65" y="19"/>
                  </a:lnTo>
                  <a:lnTo>
                    <a:pt x="62" y="3"/>
                  </a:lnTo>
                  <a:lnTo>
                    <a:pt x="60" y="1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1" name="Shape 1828"/>
            <p:cNvSpPr>
              <a:spLocks/>
            </p:cNvSpPr>
            <p:nvPr/>
          </p:nvSpPr>
          <p:spPr bwMode="auto">
            <a:xfrm>
              <a:off x="3361" y="3506"/>
              <a:ext cx="21" cy="11"/>
            </a:xfrm>
            <a:custGeom>
              <a:avLst/>
              <a:gdLst>
                <a:gd name="T0" fmla="*/ 0 w 64"/>
                <a:gd name="T1" fmla="*/ 0 h 31"/>
                <a:gd name="T2" fmla="*/ 64 w 64"/>
                <a:gd name="T3" fmla="*/ 31 h 31"/>
              </a:gdLst>
              <a:ahLst/>
              <a:cxnLst>
                <a:cxn ang="0">
                  <a:pos x="55" y="9"/>
                </a:cxn>
                <a:cxn ang="0">
                  <a:pos x="56" y="17"/>
                </a:cxn>
                <a:cxn ang="0">
                  <a:pos x="9" y="23"/>
                </a:cxn>
                <a:cxn ang="0">
                  <a:pos x="8" y="15"/>
                </a:cxn>
                <a:cxn ang="0">
                  <a:pos x="55" y="9"/>
                </a:cxn>
                <a:cxn ang="0">
                  <a:pos x="57" y="0"/>
                </a:cxn>
                <a:cxn ang="0">
                  <a:pos x="3" y="7"/>
                </a:cxn>
                <a:cxn ang="0">
                  <a:pos x="2" y="9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27"/>
                </a:cxn>
                <a:cxn ang="0">
                  <a:pos x="1" y="28"/>
                </a:cxn>
                <a:cxn ang="0">
                  <a:pos x="3" y="30"/>
                </a:cxn>
                <a:cxn ang="0">
                  <a:pos x="3" y="31"/>
                </a:cxn>
                <a:cxn ang="0">
                  <a:pos x="5" y="31"/>
                </a:cxn>
                <a:cxn ang="0">
                  <a:pos x="60" y="25"/>
                </a:cxn>
                <a:cxn ang="0">
                  <a:pos x="62" y="25"/>
                </a:cxn>
                <a:cxn ang="0">
                  <a:pos x="62" y="24"/>
                </a:cxn>
                <a:cxn ang="0">
                  <a:pos x="63" y="23"/>
                </a:cxn>
                <a:cxn ang="0">
                  <a:pos x="64" y="23"/>
                </a:cxn>
                <a:cxn ang="0">
                  <a:pos x="64" y="21"/>
                </a:cxn>
                <a:cxn ang="0">
                  <a:pos x="62" y="4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0" y="1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9"/>
                </a:cxn>
              </a:cxnLst>
              <a:rect l="T0" t="T1" r="T2" b="T3"/>
              <a:pathLst>
                <a:path w="64" h="31" extrusionOk="0">
                  <a:moveTo>
                    <a:pt x="55" y="9"/>
                  </a:moveTo>
                  <a:lnTo>
                    <a:pt x="56" y="17"/>
                  </a:lnTo>
                  <a:lnTo>
                    <a:pt x="9" y="23"/>
                  </a:lnTo>
                  <a:lnTo>
                    <a:pt x="8" y="15"/>
                  </a:lnTo>
                  <a:lnTo>
                    <a:pt x="55" y="9"/>
                  </a:lnTo>
                  <a:lnTo>
                    <a:pt x="57" y="0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3" y="30"/>
                  </a:lnTo>
                  <a:lnTo>
                    <a:pt x="3" y="31"/>
                  </a:lnTo>
                  <a:lnTo>
                    <a:pt x="5" y="31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4"/>
                  </a:lnTo>
                  <a:lnTo>
                    <a:pt x="63" y="23"/>
                  </a:lnTo>
                  <a:lnTo>
                    <a:pt x="64" y="23"/>
                  </a:lnTo>
                  <a:lnTo>
                    <a:pt x="64" y="21"/>
                  </a:lnTo>
                  <a:lnTo>
                    <a:pt x="62" y="4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2" name="Shape 1829"/>
            <p:cNvSpPr>
              <a:spLocks/>
            </p:cNvSpPr>
            <p:nvPr/>
          </p:nvSpPr>
          <p:spPr bwMode="auto">
            <a:xfrm>
              <a:off x="3334" y="3509"/>
              <a:ext cx="21" cy="11"/>
            </a:xfrm>
            <a:custGeom>
              <a:avLst/>
              <a:gdLst>
                <a:gd name="T0" fmla="*/ 0 w 65"/>
                <a:gd name="T1" fmla="*/ 0 h 31"/>
                <a:gd name="T2" fmla="*/ 65 w 65"/>
                <a:gd name="T3" fmla="*/ 31 h 31"/>
              </a:gdLst>
              <a:ahLst/>
              <a:cxnLst>
                <a:cxn ang="0">
                  <a:pos x="55" y="8"/>
                </a:cxn>
                <a:cxn ang="0">
                  <a:pos x="56" y="16"/>
                </a:cxn>
                <a:cxn ang="0">
                  <a:pos x="10" y="23"/>
                </a:cxn>
                <a:cxn ang="0">
                  <a:pos x="9" y="14"/>
                </a:cxn>
                <a:cxn ang="0">
                  <a:pos x="55" y="8"/>
                </a:cxn>
                <a:cxn ang="0">
                  <a:pos x="59" y="0"/>
                </a:cxn>
                <a:cxn ang="0">
                  <a:pos x="4" y="6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27"/>
                </a:cxn>
                <a:cxn ang="0">
                  <a:pos x="2" y="29"/>
                </a:cxn>
                <a:cxn ang="0">
                  <a:pos x="3" y="29"/>
                </a:cxn>
                <a:cxn ang="0">
                  <a:pos x="4" y="30"/>
                </a:cxn>
                <a:cxn ang="0">
                  <a:pos x="4" y="31"/>
                </a:cxn>
                <a:cxn ang="0">
                  <a:pos x="7" y="31"/>
                </a:cxn>
                <a:cxn ang="0">
                  <a:pos x="62" y="24"/>
                </a:cxn>
                <a:cxn ang="0">
                  <a:pos x="63" y="24"/>
                </a:cxn>
                <a:cxn ang="0">
                  <a:pos x="63" y="23"/>
                </a:cxn>
                <a:cxn ang="0">
                  <a:pos x="64" y="21"/>
                </a:cxn>
                <a:cxn ang="0">
                  <a:pos x="65" y="21"/>
                </a:cxn>
                <a:cxn ang="0">
                  <a:pos x="65" y="18"/>
                </a:cxn>
                <a:cxn ang="0">
                  <a:pos x="63" y="3"/>
                </a:cxn>
                <a:cxn ang="0">
                  <a:pos x="61" y="1"/>
                </a:cxn>
                <a:cxn ang="0">
                  <a:pos x="61" y="0"/>
                </a:cxn>
                <a:cxn ang="0">
                  <a:pos x="59" y="0"/>
                </a:cxn>
                <a:cxn ang="0">
                  <a:pos x="55" y="8"/>
                </a:cxn>
              </a:cxnLst>
              <a:rect l="T0" t="T1" r="T2" b="T3"/>
              <a:pathLst>
                <a:path w="65" h="31" extrusionOk="0">
                  <a:moveTo>
                    <a:pt x="55" y="8"/>
                  </a:moveTo>
                  <a:lnTo>
                    <a:pt x="56" y="16"/>
                  </a:lnTo>
                  <a:lnTo>
                    <a:pt x="10" y="23"/>
                  </a:lnTo>
                  <a:lnTo>
                    <a:pt x="9" y="14"/>
                  </a:lnTo>
                  <a:lnTo>
                    <a:pt x="55" y="8"/>
                  </a:lnTo>
                  <a:lnTo>
                    <a:pt x="59" y="0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3" y="23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5" y="18"/>
                  </a:lnTo>
                  <a:lnTo>
                    <a:pt x="63" y="3"/>
                  </a:lnTo>
                  <a:lnTo>
                    <a:pt x="61" y="1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3" name="Shape 1830"/>
            <p:cNvSpPr>
              <a:spLocks/>
            </p:cNvSpPr>
            <p:nvPr/>
          </p:nvSpPr>
          <p:spPr bwMode="auto">
            <a:xfrm>
              <a:off x="3306" y="3513"/>
              <a:ext cx="21" cy="10"/>
            </a:xfrm>
            <a:custGeom>
              <a:avLst/>
              <a:gdLst>
                <a:gd name="T0" fmla="*/ 0 w 65"/>
                <a:gd name="T1" fmla="*/ 0 h 30"/>
                <a:gd name="T2" fmla="*/ 65 w 65"/>
                <a:gd name="T3" fmla="*/ 30 h 30"/>
              </a:gdLst>
              <a:ahLst/>
              <a:cxnLst>
                <a:cxn ang="0">
                  <a:pos x="55" y="8"/>
                </a:cxn>
                <a:cxn ang="0">
                  <a:pos x="56" y="17"/>
                </a:cxn>
                <a:cxn ang="0">
                  <a:pos x="9" y="22"/>
                </a:cxn>
                <a:cxn ang="0">
                  <a:pos x="8" y="15"/>
                </a:cxn>
                <a:cxn ang="0">
                  <a:pos x="55" y="8"/>
                </a:cxn>
                <a:cxn ang="0">
                  <a:pos x="58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2" y="27"/>
                </a:cxn>
                <a:cxn ang="0">
                  <a:pos x="4" y="29"/>
                </a:cxn>
                <a:cxn ang="0">
                  <a:pos x="4" y="30"/>
                </a:cxn>
                <a:cxn ang="0">
                  <a:pos x="6" y="30"/>
                </a:cxn>
                <a:cxn ang="0">
                  <a:pos x="60" y="24"/>
                </a:cxn>
                <a:cxn ang="0">
                  <a:pos x="62" y="24"/>
                </a:cxn>
                <a:cxn ang="0">
                  <a:pos x="62" y="23"/>
                </a:cxn>
                <a:cxn ang="0">
                  <a:pos x="63" y="22"/>
                </a:cxn>
                <a:cxn ang="0">
                  <a:pos x="65" y="22"/>
                </a:cxn>
                <a:cxn ang="0">
                  <a:pos x="65" y="19"/>
                </a:cxn>
                <a:cxn ang="0">
                  <a:pos x="62" y="3"/>
                </a:cxn>
                <a:cxn ang="0">
                  <a:pos x="60" y="1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5" y="8"/>
                </a:cxn>
              </a:cxnLst>
              <a:rect l="T0" t="T1" r="T2" b="T3"/>
              <a:pathLst>
                <a:path w="65" h="30" extrusionOk="0">
                  <a:moveTo>
                    <a:pt x="55" y="8"/>
                  </a:moveTo>
                  <a:lnTo>
                    <a:pt x="56" y="17"/>
                  </a:lnTo>
                  <a:lnTo>
                    <a:pt x="9" y="22"/>
                  </a:lnTo>
                  <a:lnTo>
                    <a:pt x="8" y="15"/>
                  </a:lnTo>
                  <a:lnTo>
                    <a:pt x="55" y="8"/>
                  </a:lnTo>
                  <a:lnTo>
                    <a:pt x="58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2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2" y="23"/>
                  </a:lnTo>
                  <a:lnTo>
                    <a:pt x="63" y="22"/>
                  </a:lnTo>
                  <a:lnTo>
                    <a:pt x="65" y="22"/>
                  </a:lnTo>
                  <a:lnTo>
                    <a:pt x="65" y="19"/>
                  </a:lnTo>
                  <a:lnTo>
                    <a:pt x="62" y="3"/>
                  </a:lnTo>
                  <a:lnTo>
                    <a:pt x="60" y="1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4" name="Shape 1831"/>
            <p:cNvSpPr>
              <a:spLocks/>
            </p:cNvSpPr>
            <p:nvPr/>
          </p:nvSpPr>
          <p:spPr bwMode="auto">
            <a:xfrm>
              <a:off x="3277" y="3518"/>
              <a:ext cx="22" cy="11"/>
            </a:xfrm>
            <a:custGeom>
              <a:avLst/>
              <a:gdLst>
                <a:gd name="T0" fmla="*/ 0 w 66"/>
                <a:gd name="T1" fmla="*/ 0 h 31"/>
                <a:gd name="T2" fmla="*/ 66 w 66"/>
                <a:gd name="T3" fmla="*/ 31 h 31"/>
              </a:gdLst>
              <a:ahLst/>
              <a:cxnLst>
                <a:cxn ang="0">
                  <a:pos x="57" y="9"/>
                </a:cxn>
                <a:cxn ang="0">
                  <a:pos x="58" y="16"/>
                </a:cxn>
                <a:cxn ang="0">
                  <a:pos x="10" y="22"/>
                </a:cxn>
                <a:cxn ang="0">
                  <a:pos x="9" y="15"/>
                </a:cxn>
                <a:cxn ang="0">
                  <a:pos x="57" y="9"/>
                </a:cxn>
                <a:cxn ang="0">
                  <a:pos x="60" y="0"/>
                </a:cxn>
                <a:cxn ang="0">
                  <a:pos x="5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2" y="28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7" y="31"/>
                </a:cxn>
                <a:cxn ang="0">
                  <a:pos x="62" y="24"/>
                </a:cxn>
                <a:cxn ang="0">
                  <a:pos x="64" y="24"/>
                </a:cxn>
                <a:cxn ang="0">
                  <a:pos x="64" y="23"/>
                </a:cxn>
                <a:cxn ang="0">
                  <a:pos x="65" y="22"/>
                </a:cxn>
                <a:cxn ang="0">
                  <a:pos x="66" y="22"/>
                </a:cxn>
                <a:cxn ang="0">
                  <a:pos x="66" y="19"/>
                </a:cxn>
                <a:cxn ang="0">
                  <a:pos x="64" y="4"/>
                </a:cxn>
                <a:cxn ang="0">
                  <a:pos x="62" y="1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7" y="9"/>
                </a:cxn>
              </a:cxnLst>
              <a:rect l="T0" t="T1" r="T2" b="T3"/>
              <a:pathLst>
                <a:path w="66" h="31" extrusionOk="0">
                  <a:moveTo>
                    <a:pt x="57" y="9"/>
                  </a:moveTo>
                  <a:lnTo>
                    <a:pt x="58" y="16"/>
                  </a:lnTo>
                  <a:lnTo>
                    <a:pt x="10" y="22"/>
                  </a:lnTo>
                  <a:lnTo>
                    <a:pt x="9" y="15"/>
                  </a:lnTo>
                  <a:lnTo>
                    <a:pt x="57" y="9"/>
                  </a:lnTo>
                  <a:lnTo>
                    <a:pt x="60" y="0"/>
                  </a:lnTo>
                  <a:lnTo>
                    <a:pt x="5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2" y="28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7" y="31"/>
                  </a:lnTo>
                  <a:lnTo>
                    <a:pt x="62" y="24"/>
                  </a:lnTo>
                  <a:lnTo>
                    <a:pt x="64" y="24"/>
                  </a:lnTo>
                  <a:lnTo>
                    <a:pt x="64" y="23"/>
                  </a:lnTo>
                  <a:lnTo>
                    <a:pt x="65" y="22"/>
                  </a:lnTo>
                  <a:lnTo>
                    <a:pt x="66" y="22"/>
                  </a:lnTo>
                  <a:lnTo>
                    <a:pt x="66" y="19"/>
                  </a:lnTo>
                  <a:lnTo>
                    <a:pt x="64" y="4"/>
                  </a:lnTo>
                  <a:lnTo>
                    <a:pt x="62" y="1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5" name="Shape 1832"/>
            <p:cNvSpPr>
              <a:spLocks/>
            </p:cNvSpPr>
            <p:nvPr/>
          </p:nvSpPr>
          <p:spPr bwMode="auto">
            <a:xfrm>
              <a:off x="3250" y="3520"/>
              <a:ext cx="21" cy="12"/>
            </a:xfrm>
            <a:custGeom>
              <a:avLst/>
              <a:gdLst>
                <a:gd name="T0" fmla="*/ 0 w 65"/>
                <a:gd name="T1" fmla="*/ 0 h 31"/>
                <a:gd name="T2" fmla="*/ 65 w 65"/>
                <a:gd name="T3" fmla="*/ 31 h 31"/>
              </a:gdLst>
              <a:ahLst/>
              <a:cxnLst>
                <a:cxn ang="0">
                  <a:pos x="55" y="8"/>
                </a:cxn>
                <a:cxn ang="0">
                  <a:pos x="56" y="17"/>
                </a:cxn>
                <a:cxn ang="0">
                  <a:pos x="9" y="23"/>
                </a:cxn>
                <a:cxn ang="0">
                  <a:pos x="8" y="14"/>
                </a:cxn>
                <a:cxn ang="0">
                  <a:pos x="55" y="8"/>
                </a:cxn>
                <a:cxn ang="0">
                  <a:pos x="57" y="0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2" y="28"/>
                </a:cxn>
                <a:cxn ang="0">
                  <a:pos x="2" y="29"/>
                </a:cxn>
                <a:cxn ang="0">
                  <a:pos x="3" y="29"/>
                </a:cxn>
                <a:cxn ang="0">
                  <a:pos x="4" y="30"/>
                </a:cxn>
                <a:cxn ang="0">
                  <a:pos x="4" y="31"/>
                </a:cxn>
                <a:cxn ang="0">
                  <a:pos x="7" y="31"/>
                </a:cxn>
                <a:cxn ang="0">
                  <a:pos x="62" y="24"/>
                </a:cxn>
                <a:cxn ang="0">
                  <a:pos x="63" y="24"/>
                </a:cxn>
                <a:cxn ang="0">
                  <a:pos x="63" y="23"/>
                </a:cxn>
                <a:cxn ang="0">
                  <a:pos x="64" y="22"/>
                </a:cxn>
                <a:cxn ang="0">
                  <a:pos x="65" y="22"/>
                </a:cxn>
                <a:cxn ang="0">
                  <a:pos x="65" y="19"/>
                </a:cxn>
                <a:cxn ang="0">
                  <a:pos x="63" y="3"/>
                </a:cxn>
                <a:cxn ang="0">
                  <a:pos x="63" y="2"/>
                </a:cxn>
                <a:cxn ang="0">
                  <a:pos x="62" y="2"/>
                </a:cxn>
                <a:cxn ang="0">
                  <a:pos x="60" y="1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8"/>
                </a:cxn>
              </a:cxnLst>
              <a:rect l="T0" t="T1" r="T2" b="T3"/>
              <a:pathLst>
                <a:path w="65" h="31" extrusionOk="0">
                  <a:moveTo>
                    <a:pt x="55" y="8"/>
                  </a:moveTo>
                  <a:lnTo>
                    <a:pt x="56" y="17"/>
                  </a:lnTo>
                  <a:lnTo>
                    <a:pt x="9" y="23"/>
                  </a:lnTo>
                  <a:lnTo>
                    <a:pt x="8" y="14"/>
                  </a:lnTo>
                  <a:lnTo>
                    <a:pt x="55" y="8"/>
                  </a:lnTo>
                  <a:lnTo>
                    <a:pt x="57" y="0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62" y="24"/>
                  </a:lnTo>
                  <a:lnTo>
                    <a:pt x="63" y="24"/>
                  </a:lnTo>
                  <a:lnTo>
                    <a:pt x="63" y="23"/>
                  </a:lnTo>
                  <a:lnTo>
                    <a:pt x="64" y="22"/>
                  </a:lnTo>
                  <a:lnTo>
                    <a:pt x="65" y="22"/>
                  </a:lnTo>
                  <a:lnTo>
                    <a:pt x="65" y="19"/>
                  </a:lnTo>
                  <a:lnTo>
                    <a:pt x="63" y="3"/>
                  </a:lnTo>
                  <a:lnTo>
                    <a:pt x="63" y="2"/>
                  </a:lnTo>
                  <a:lnTo>
                    <a:pt x="62" y="2"/>
                  </a:lnTo>
                  <a:lnTo>
                    <a:pt x="60" y="1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6" name="Shape 1833"/>
            <p:cNvSpPr>
              <a:spLocks/>
            </p:cNvSpPr>
            <p:nvPr/>
          </p:nvSpPr>
          <p:spPr bwMode="auto">
            <a:xfrm>
              <a:off x="3225" y="3525"/>
              <a:ext cx="20" cy="10"/>
            </a:xfrm>
            <a:custGeom>
              <a:avLst/>
              <a:gdLst>
                <a:gd name="T0" fmla="*/ 0 w 65"/>
                <a:gd name="T1" fmla="*/ 0 h 32"/>
                <a:gd name="T2" fmla="*/ 65 w 65"/>
                <a:gd name="T3" fmla="*/ 32 h 32"/>
              </a:gdLst>
              <a:ahLst/>
              <a:cxnLst>
                <a:cxn ang="0">
                  <a:pos x="55" y="9"/>
                </a:cxn>
                <a:cxn ang="0">
                  <a:pos x="56" y="17"/>
                </a:cxn>
                <a:cxn ang="0">
                  <a:pos x="9" y="23"/>
                </a:cxn>
                <a:cxn ang="0">
                  <a:pos x="8" y="15"/>
                </a:cxn>
                <a:cxn ang="0">
                  <a:pos x="55" y="9"/>
                </a:cxn>
                <a:cxn ang="0">
                  <a:pos x="58" y="0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1" y="9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2" y="27"/>
                </a:cxn>
                <a:cxn ang="0">
                  <a:pos x="2" y="29"/>
                </a:cxn>
                <a:cxn ang="0">
                  <a:pos x="3" y="29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7" y="32"/>
                </a:cxn>
                <a:cxn ang="0">
                  <a:pos x="61" y="24"/>
                </a:cxn>
                <a:cxn ang="0">
                  <a:pos x="62" y="24"/>
                </a:cxn>
                <a:cxn ang="0">
                  <a:pos x="62" y="23"/>
                </a:cxn>
                <a:cxn ang="0">
                  <a:pos x="64" y="22"/>
                </a:cxn>
                <a:cxn ang="0">
                  <a:pos x="65" y="22"/>
                </a:cxn>
                <a:cxn ang="0">
                  <a:pos x="65" y="19"/>
                </a:cxn>
                <a:cxn ang="0">
                  <a:pos x="62" y="3"/>
                </a:cxn>
                <a:cxn ang="0">
                  <a:pos x="60" y="1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5" y="9"/>
                </a:cxn>
              </a:cxnLst>
              <a:rect l="T0" t="T1" r="T2" b="T3"/>
              <a:pathLst>
                <a:path w="65" h="32" extrusionOk="0">
                  <a:moveTo>
                    <a:pt x="55" y="9"/>
                  </a:moveTo>
                  <a:lnTo>
                    <a:pt x="56" y="17"/>
                  </a:lnTo>
                  <a:lnTo>
                    <a:pt x="9" y="23"/>
                  </a:lnTo>
                  <a:lnTo>
                    <a:pt x="8" y="15"/>
                  </a:lnTo>
                  <a:lnTo>
                    <a:pt x="55" y="9"/>
                  </a:lnTo>
                  <a:lnTo>
                    <a:pt x="58" y="0"/>
                  </a:lnTo>
                  <a:lnTo>
                    <a:pt x="4" y="7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7" y="32"/>
                  </a:lnTo>
                  <a:lnTo>
                    <a:pt x="61" y="24"/>
                  </a:lnTo>
                  <a:lnTo>
                    <a:pt x="62" y="24"/>
                  </a:lnTo>
                  <a:lnTo>
                    <a:pt x="62" y="23"/>
                  </a:lnTo>
                  <a:lnTo>
                    <a:pt x="64" y="22"/>
                  </a:lnTo>
                  <a:lnTo>
                    <a:pt x="65" y="22"/>
                  </a:lnTo>
                  <a:lnTo>
                    <a:pt x="65" y="19"/>
                  </a:lnTo>
                  <a:lnTo>
                    <a:pt x="62" y="3"/>
                  </a:lnTo>
                  <a:lnTo>
                    <a:pt x="60" y="1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7" name="Shape 1834"/>
            <p:cNvSpPr>
              <a:spLocks/>
            </p:cNvSpPr>
            <p:nvPr/>
          </p:nvSpPr>
          <p:spPr bwMode="auto">
            <a:xfrm>
              <a:off x="3197" y="3529"/>
              <a:ext cx="21" cy="9"/>
            </a:xfrm>
            <a:custGeom>
              <a:avLst/>
              <a:gdLst>
                <a:gd name="T0" fmla="*/ 0 w 64"/>
                <a:gd name="T1" fmla="*/ 0 h 31"/>
                <a:gd name="T2" fmla="*/ 64 w 64"/>
                <a:gd name="T3" fmla="*/ 31 h 31"/>
              </a:gdLst>
              <a:ahLst/>
              <a:cxnLst>
                <a:cxn ang="0">
                  <a:pos x="55" y="8"/>
                </a:cxn>
                <a:cxn ang="0">
                  <a:pos x="56" y="16"/>
                </a:cxn>
                <a:cxn ang="0">
                  <a:pos x="9" y="23"/>
                </a:cxn>
                <a:cxn ang="0">
                  <a:pos x="8" y="14"/>
                </a:cxn>
                <a:cxn ang="0">
                  <a:pos x="55" y="8"/>
                </a:cxn>
                <a:cxn ang="0">
                  <a:pos x="57" y="0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28"/>
                </a:cxn>
                <a:cxn ang="0">
                  <a:pos x="3" y="30"/>
                </a:cxn>
                <a:cxn ang="0">
                  <a:pos x="3" y="31"/>
                </a:cxn>
                <a:cxn ang="0">
                  <a:pos x="5" y="31"/>
                </a:cxn>
                <a:cxn ang="0">
                  <a:pos x="60" y="25"/>
                </a:cxn>
                <a:cxn ang="0">
                  <a:pos x="62" y="25"/>
                </a:cxn>
                <a:cxn ang="0">
                  <a:pos x="62" y="24"/>
                </a:cxn>
                <a:cxn ang="0">
                  <a:pos x="63" y="23"/>
                </a:cxn>
                <a:cxn ang="0">
                  <a:pos x="64" y="23"/>
                </a:cxn>
                <a:cxn ang="0">
                  <a:pos x="64" y="20"/>
                </a:cxn>
                <a:cxn ang="0">
                  <a:pos x="62" y="4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0" y="1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8"/>
                </a:cxn>
              </a:cxnLst>
              <a:rect l="T0" t="T1" r="T2" b="T3"/>
              <a:pathLst>
                <a:path w="64" h="31" extrusionOk="0">
                  <a:moveTo>
                    <a:pt x="55" y="8"/>
                  </a:moveTo>
                  <a:lnTo>
                    <a:pt x="56" y="16"/>
                  </a:lnTo>
                  <a:lnTo>
                    <a:pt x="9" y="23"/>
                  </a:lnTo>
                  <a:lnTo>
                    <a:pt x="8" y="14"/>
                  </a:lnTo>
                  <a:lnTo>
                    <a:pt x="55" y="8"/>
                  </a:lnTo>
                  <a:lnTo>
                    <a:pt x="57" y="0"/>
                  </a:lnTo>
                  <a:lnTo>
                    <a:pt x="3" y="7"/>
                  </a:lnTo>
                  <a:lnTo>
                    <a:pt x="2" y="8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3" y="30"/>
                  </a:lnTo>
                  <a:lnTo>
                    <a:pt x="3" y="31"/>
                  </a:lnTo>
                  <a:lnTo>
                    <a:pt x="5" y="31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4"/>
                  </a:lnTo>
                  <a:lnTo>
                    <a:pt x="63" y="23"/>
                  </a:lnTo>
                  <a:lnTo>
                    <a:pt x="64" y="23"/>
                  </a:lnTo>
                  <a:lnTo>
                    <a:pt x="64" y="20"/>
                  </a:lnTo>
                  <a:lnTo>
                    <a:pt x="62" y="4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8" name="Shape 1835"/>
            <p:cNvSpPr>
              <a:spLocks/>
            </p:cNvSpPr>
            <p:nvPr/>
          </p:nvSpPr>
          <p:spPr bwMode="auto">
            <a:xfrm>
              <a:off x="3170" y="3531"/>
              <a:ext cx="20" cy="12"/>
            </a:xfrm>
            <a:custGeom>
              <a:avLst/>
              <a:gdLst>
                <a:gd name="T0" fmla="*/ 0 w 66"/>
                <a:gd name="T1" fmla="*/ 0 h 31"/>
                <a:gd name="T2" fmla="*/ 66 w 66"/>
                <a:gd name="T3" fmla="*/ 31 h 31"/>
              </a:gdLst>
              <a:ahLst/>
              <a:cxnLst>
                <a:cxn ang="0">
                  <a:pos x="57" y="8"/>
                </a:cxn>
                <a:cxn ang="0">
                  <a:pos x="58" y="17"/>
                </a:cxn>
                <a:cxn ang="0">
                  <a:pos x="10" y="23"/>
                </a:cxn>
                <a:cxn ang="0">
                  <a:pos x="9" y="15"/>
                </a:cxn>
                <a:cxn ang="0">
                  <a:pos x="57" y="8"/>
                </a:cxn>
                <a:cxn ang="0">
                  <a:pos x="60" y="0"/>
                </a:cxn>
                <a:cxn ang="0">
                  <a:pos x="4" y="6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27"/>
                </a:cxn>
                <a:cxn ang="0">
                  <a:pos x="2" y="29"/>
                </a:cxn>
                <a:cxn ang="0">
                  <a:pos x="3" y="29"/>
                </a:cxn>
                <a:cxn ang="0">
                  <a:pos x="4" y="30"/>
                </a:cxn>
                <a:cxn ang="0">
                  <a:pos x="4" y="31"/>
                </a:cxn>
                <a:cxn ang="0">
                  <a:pos x="8" y="31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4" y="23"/>
                </a:cxn>
                <a:cxn ang="0">
                  <a:pos x="65" y="22"/>
                </a:cxn>
                <a:cxn ang="0">
                  <a:pos x="66" y="22"/>
                </a:cxn>
                <a:cxn ang="0">
                  <a:pos x="66" y="19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62" y="0"/>
                </a:cxn>
                <a:cxn ang="0">
                  <a:pos x="60" y="0"/>
                </a:cxn>
                <a:cxn ang="0">
                  <a:pos x="57" y="8"/>
                </a:cxn>
              </a:cxnLst>
              <a:rect l="T0" t="T1" r="T2" b="T3"/>
              <a:pathLst>
                <a:path w="66" h="31" extrusionOk="0">
                  <a:moveTo>
                    <a:pt x="57" y="8"/>
                  </a:moveTo>
                  <a:lnTo>
                    <a:pt x="58" y="17"/>
                  </a:lnTo>
                  <a:lnTo>
                    <a:pt x="10" y="23"/>
                  </a:lnTo>
                  <a:lnTo>
                    <a:pt x="9" y="15"/>
                  </a:lnTo>
                  <a:lnTo>
                    <a:pt x="57" y="8"/>
                  </a:lnTo>
                  <a:lnTo>
                    <a:pt x="60" y="0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8" y="31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3"/>
                  </a:lnTo>
                  <a:lnTo>
                    <a:pt x="65" y="22"/>
                  </a:lnTo>
                  <a:lnTo>
                    <a:pt x="66" y="22"/>
                  </a:lnTo>
                  <a:lnTo>
                    <a:pt x="66" y="19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69" name="Shape 1836"/>
            <p:cNvSpPr>
              <a:spLocks/>
            </p:cNvSpPr>
            <p:nvPr/>
          </p:nvSpPr>
          <p:spPr bwMode="auto">
            <a:xfrm>
              <a:off x="3143" y="3536"/>
              <a:ext cx="21" cy="11"/>
            </a:xfrm>
            <a:custGeom>
              <a:avLst/>
              <a:gdLst>
                <a:gd name="T0" fmla="*/ 0 w 65"/>
                <a:gd name="T1" fmla="*/ 0 h 31"/>
                <a:gd name="T2" fmla="*/ 65 w 65"/>
                <a:gd name="T3" fmla="*/ 31 h 31"/>
              </a:gdLst>
              <a:ahLst/>
              <a:cxnLst>
                <a:cxn ang="0">
                  <a:pos x="55" y="9"/>
                </a:cxn>
                <a:cxn ang="0">
                  <a:pos x="56" y="17"/>
                </a:cxn>
                <a:cxn ang="0">
                  <a:pos x="9" y="22"/>
                </a:cxn>
                <a:cxn ang="0">
                  <a:pos x="8" y="15"/>
                </a:cxn>
                <a:cxn ang="0">
                  <a:pos x="55" y="9"/>
                </a:cxn>
                <a:cxn ang="0">
                  <a:pos x="58" y="0"/>
                </a:cxn>
                <a:cxn ang="0">
                  <a:pos x="4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2" y="28"/>
                </a:cxn>
                <a:cxn ang="0">
                  <a:pos x="4" y="30"/>
                </a:cxn>
                <a:cxn ang="0">
                  <a:pos x="4" y="31"/>
                </a:cxn>
                <a:cxn ang="0">
                  <a:pos x="6" y="31"/>
                </a:cxn>
                <a:cxn ang="0">
                  <a:pos x="60" y="24"/>
                </a:cxn>
                <a:cxn ang="0">
                  <a:pos x="62" y="24"/>
                </a:cxn>
                <a:cxn ang="0">
                  <a:pos x="62" y="23"/>
                </a:cxn>
                <a:cxn ang="0">
                  <a:pos x="64" y="22"/>
                </a:cxn>
                <a:cxn ang="0">
                  <a:pos x="65" y="22"/>
                </a:cxn>
                <a:cxn ang="0">
                  <a:pos x="65" y="19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5" y="9"/>
                </a:cxn>
              </a:cxnLst>
              <a:rect l="T0" t="T1" r="T2" b="T3"/>
              <a:pathLst>
                <a:path w="65" h="31" extrusionOk="0">
                  <a:moveTo>
                    <a:pt x="55" y="9"/>
                  </a:moveTo>
                  <a:lnTo>
                    <a:pt x="56" y="17"/>
                  </a:lnTo>
                  <a:lnTo>
                    <a:pt x="9" y="22"/>
                  </a:lnTo>
                  <a:lnTo>
                    <a:pt x="8" y="15"/>
                  </a:lnTo>
                  <a:lnTo>
                    <a:pt x="55" y="9"/>
                  </a:lnTo>
                  <a:lnTo>
                    <a:pt x="58" y="0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2" y="23"/>
                  </a:lnTo>
                  <a:lnTo>
                    <a:pt x="64" y="22"/>
                  </a:lnTo>
                  <a:lnTo>
                    <a:pt x="65" y="22"/>
                  </a:lnTo>
                  <a:lnTo>
                    <a:pt x="65" y="19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70" name="Shape 1837"/>
            <p:cNvSpPr>
              <a:spLocks/>
            </p:cNvSpPr>
            <p:nvPr/>
          </p:nvSpPr>
          <p:spPr bwMode="auto">
            <a:xfrm>
              <a:off x="3114" y="3538"/>
              <a:ext cx="23" cy="12"/>
            </a:xfrm>
            <a:custGeom>
              <a:avLst/>
              <a:gdLst>
                <a:gd name="T0" fmla="*/ 0 w 64"/>
                <a:gd name="T1" fmla="*/ 0 h 31"/>
                <a:gd name="T2" fmla="*/ 64 w 64"/>
                <a:gd name="T3" fmla="*/ 31 h 31"/>
              </a:gdLst>
              <a:ahLst/>
              <a:cxnLst>
                <a:cxn ang="0">
                  <a:pos x="55" y="8"/>
                </a:cxn>
                <a:cxn ang="0">
                  <a:pos x="56" y="17"/>
                </a:cxn>
                <a:cxn ang="0">
                  <a:pos x="9" y="22"/>
                </a:cxn>
                <a:cxn ang="0">
                  <a:pos x="8" y="14"/>
                </a:cxn>
                <a:cxn ang="0">
                  <a:pos x="55" y="8"/>
                </a:cxn>
                <a:cxn ang="0">
                  <a:pos x="57" y="0"/>
                </a:cxn>
                <a:cxn ang="0">
                  <a:pos x="3" y="7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29"/>
                </a:cxn>
                <a:cxn ang="0">
                  <a:pos x="2" y="29"/>
                </a:cxn>
                <a:cxn ang="0">
                  <a:pos x="3" y="30"/>
                </a:cxn>
                <a:cxn ang="0">
                  <a:pos x="3" y="31"/>
                </a:cxn>
                <a:cxn ang="0">
                  <a:pos x="6" y="31"/>
                </a:cxn>
                <a:cxn ang="0">
                  <a:pos x="61" y="24"/>
                </a:cxn>
                <a:cxn ang="0">
                  <a:pos x="62" y="24"/>
                </a:cxn>
                <a:cxn ang="0">
                  <a:pos x="62" y="23"/>
                </a:cxn>
                <a:cxn ang="0">
                  <a:pos x="63" y="22"/>
                </a:cxn>
                <a:cxn ang="0">
                  <a:pos x="64" y="22"/>
                </a:cxn>
                <a:cxn ang="0">
                  <a:pos x="64" y="19"/>
                </a:cxn>
                <a:cxn ang="0">
                  <a:pos x="62" y="3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0" y="1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8"/>
                </a:cxn>
              </a:cxnLst>
              <a:rect l="T0" t="T1" r="T2" b="T3"/>
              <a:pathLst>
                <a:path w="64" h="31" extrusionOk="0">
                  <a:moveTo>
                    <a:pt x="55" y="8"/>
                  </a:moveTo>
                  <a:lnTo>
                    <a:pt x="56" y="17"/>
                  </a:lnTo>
                  <a:lnTo>
                    <a:pt x="9" y="22"/>
                  </a:lnTo>
                  <a:lnTo>
                    <a:pt x="8" y="14"/>
                  </a:lnTo>
                  <a:lnTo>
                    <a:pt x="55" y="8"/>
                  </a:lnTo>
                  <a:lnTo>
                    <a:pt x="57" y="0"/>
                  </a:lnTo>
                  <a:lnTo>
                    <a:pt x="3" y="7"/>
                  </a:lnTo>
                  <a:lnTo>
                    <a:pt x="2" y="8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2" y="29"/>
                  </a:lnTo>
                  <a:lnTo>
                    <a:pt x="3" y="30"/>
                  </a:lnTo>
                  <a:lnTo>
                    <a:pt x="3" y="31"/>
                  </a:lnTo>
                  <a:lnTo>
                    <a:pt x="6" y="31"/>
                  </a:lnTo>
                  <a:lnTo>
                    <a:pt x="61" y="24"/>
                  </a:lnTo>
                  <a:lnTo>
                    <a:pt x="62" y="24"/>
                  </a:lnTo>
                  <a:lnTo>
                    <a:pt x="62" y="23"/>
                  </a:lnTo>
                  <a:lnTo>
                    <a:pt x="63" y="22"/>
                  </a:lnTo>
                  <a:lnTo>
                    <a:pt x="64" y="22"/>
                  </a:lnTo>
                  <a:lnTo>
                    <a:pt x="64" y="19"/>
                  </a:lnTo>
                  <a:lnTo>
                    <a:pt x="62" y="3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71" name="Shape 1838"/>
            <p:cNvSpPr>
              <a:spLocks/>
            </p:cNvSpPr>
            <p:nvPr/>
          </p:nvSpPr>
          <p:spPr bwMode="auto">
            <a:xfrm>
              <a:off x="3087" y="3543"/>
              <a:ext cx="20" cy="11"/>
            </a:xfrm>
            <a:custGeom>
              <a:avLst/>
              <a:gdLst>
                <a:gd name="T0" fmla="*/ 0 w 65"/>
                <a:gd name="T1" fmla="*/ 0 h 31"/>
                <a:gd name="T2" fmla="*/ 65 w 65"/>
                <a:gd name="T3" fmla="*/ 31 h 31"/>
              </a:gdLst>
              <a:ahLst/>
              <a:cxnLst>
                <a:cxn ang="0">
                  <a:pos x="55" y="9"/>
                </a:cxn>
                <a:cxn ang="0">
                  <a:pos x="56" y="17"/>
                </a:cxn>
                <a:cxn ang="0">
                  <a:pos x="10" y="22"/>
                </a:cxn>
                <a:cxn ang="0">
                  <a:pos x="9" y="15"/>
                </a:cxn>
                <a:cxn ang="0">
                  <a:pos x="55" y="9"/>
                </a:cxn>
                <a:cxn ang="0">
                  <a:pos x="59" y="0"/>
                </a:cxn>
                <a:cxn ang="0">
                  <a:pos x="4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2" y="27"/>
                </a:cxn>
                <a:cxn ang="0">
                  <a:pos x="4" y="29"/>
                </a:cxn>
                <a:cxn ang="0">
                  <a:pos x="4" y="31"/>
                </a:cxn>
                <a:cxn ang="0">
                  <a:pos x="6" y="31"/>
                </a:cxn>
                <a:cxn ang="0">
                  <a:pos x="61" y="24"/>
                </a:cxn>
                <a:cxn ang="0">
                  <a:pos x="63" y="24"/>
                </a:cxn>
                <a:cxn ang="0">
                  <a:pos x="63" y="23"/>
                </a:cxn>
                <a:cxn ang="0">
                  <a:pos x="64" y="22"/>
                </a:cxn>
                <a:cxn ang="0">
                  <a:pos x="65" y="22"/>
                </a:cxn>
                <a:cxn ang="0">
                  <a:pos x="65" y="19"/>
                </a:cxn>
                <a:cxn ang="0">
                  <a:pos x="63" y="3"/>
                </a:cxn>
                <a:cxn ang="0">
                  <a:pos x="61" y="1"/>
                </a:cxn>
                <a:cxn ang="0">
                  <a:pos x="61" y="0"/>
                </a:cxn>
                <a:cxn ang="0">
                  <a:pos x="59" y="0"/>
                </a:cxn>
                <a:cxn ang="0">
                  <a:pos x="55" y="9"/>
                </a:cxn>
              </a:cxnLst>
              <a:rect l="T0" t="T1" r="T2" b="T3"/>
              <a:pathLst>
                <a:path w="65" h="31" extrusionOk="0">
                  <a:moveTo>
                    <a:pt x="55" y="9"/>
                  </a:moveTo>
                  <a:lnTo>
                    <a:pt x="56" y="17"/>
                  </a:lnTo>
                  <a:lnTo>
                    <a:pt x="10" y="22"/>
                  </a:lnTo>
                  <a:lnTo>
                    <a:pt x="9" y="15"/>
                  </a:lnTo>
                  <a:lnTo>
                    <a:pt x="55" y="9"/>
                  </a:lnTo>
                  <a:lnTo>
                    <a:pt x="59" y="0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2" y="27"/>
                  </a:lnTo>
                  <a:lnTo>
                    <a:pt x="4" y="29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1" y="24"/>
                  </a:lnTo>
                  <a:lnTo>
                    <a:pt x="63" y="24"/>
                  </a:lnTo>
                  <a:lnTo>
                    <a:pt x="63" y="23"/>
                  </a:lnTo>
                  <a:lnTo>
                    <a:pt x="64" y="22"/>
                  </a:lnTo>
                  <a:lnTo>
                    <a:pt x="65" y="22"/>
                  </a:lnTo>
                  <a:lnTo>
                    <a:pt x="65" y="19"/>
                  </a:lnTo>
                  <a:lnTo>
                    <a:pt x="63" y="3"/>
                  </a:lnTo>
                  <a:lnTo>
                    <a:pt x="61" y="1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72" name="Shape 1839"/>
            <p:cNvSpPr>
              <a:spLocks noChangeArrowheads="1"/>
            </p:cNvSpPr>
            <p:nvPr/>
          </p:nvSpPr>
          <p:spPr bwMode="auto">
            <a:xfrm>
              <a:off x="2955" y="3440"/>
              <a:ext cx="129" cy="171"/>
            </a:xfrm>
            <a:prstGeom prst="rect">
              <a:avLst/>
            </a:pr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73" name="Shape 1840"/>
            <p:cNvSpPr>
              <a:spLocks/>
            </p:cNvSpPr>
            <p:nvPr/>
          </p:nvSpPr>
          <p:spPr bwMode="auto">
            <a:xfrm>
              <a:off x="2954" y="3440"/>
              <a:ext cx="130" cy="173"/>
            </a:xfrm>
            <a:custGeom>
              <a:avLst/>
              <a:gdLst>
                <a:gd name="T0" fmla="*/ 0 w 390"/>
                <a:gd name="T1" fmla="*/ 0 h 479"/>
                <a:gd name="T2" fmla="*/ 390 w 390"/>
                <a:gd name="T3" fmla="*/ 479 h 479"/>
              </a:gdLst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1" y="478"/>
                </a:cxn>
                <a:cxn ang="0">
                  <a:pos x="2" y="478"/>
                </a:cxn>
                <a:cxn ang="0">
                  <a:pos x="3" y="479"/>
                </a:cxn>
                <a:cxn ang="0">
                  <a:pos x="387" y="479"/>
                </a:cxn>
                <a:cxn ang="0">
                  <a:pos x="388" y="478"/>
                </a:cxn>
                <a:cxn ang="0">
                  <a:pos x="389" y="478"/>
                </a:cxn>
                <a:cxn ang="0">
                  <a:pos x="389" y="477"/>
                </a:cxn>
                <a:cxn ang="0">
                  <a:pos x="390" y="476"/>
                </a:cxn>
                <a:cxn ang="0">
                  <a:pos x="390" y="3"/>
                </a:cxn>
                <a:cxn ang="0">
                  <a:pos x="389" y="2"/>
                </a:cxn>
                <a:cxn ang="0">
                  <a:pos x="389" y="1"/>
                </a:cxn>
                <a:cxn ang="0">
                  <a:pos x="388" y="1"/>
                </a:cxn>
                <a:cxn ang="0">
                  <a:pos x="387" y="0"/>
                </a:cxn>
                <a:cxn ang="0">
                  <a:pos x="386" y="0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382" y="8"/>
                </a:cxn>
                <a:cxn ang="0">
                  <a:pos x="382" y="471"/>
                </a:cxn>
                <a:cxn ang="0">
                  <a:pos x="8" y="471"/>
                </a:cxn>
                <a:cxn ang="0">
                  <a:pos x="8" y="8"/>
                </a:cxn>
                <a:cxn ang="0">
                  <a:pos x="4" y="0"/>
                </a:cxn>
              </a:cxnLst>
              <a:rect l="T0" t="T1" r="T2" b="T3"/>
              <a:pathLst>
                <a:path w="390" h="479" extrusionOk="0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1" y="478"/>
                  </a:lnTo>
                  <a:lnTo>
                    <a:pt x="2" y="478"/>
                  </a:lnTo>
                  <a:lnTo>
                    <a:pt x="3" y="479"/>
                  </a:lnTo>
                  <a:lnTo>
                    <a:pt x="387" y="479"/>
                  </a:lnTo>
                  <a:lnTo>
                    <a:pt x="388" y="478"/>
                  </a:lnTo>
                  <a:lnTo>
                    <a:pt x="389" y="478"/>
                  </a:lnTo>
                  <a:lnTo>
                    <a:pt x="389" y="477"/>
                  </a:lnTo>
                  <a:lnTo>
                    <a:pt x="390" y="476"/>
                  </a:lnTo>
                  <a:lnTo>
                    <a:pt x="390" y="3"/>
                  </a:lnTo>
                  <a:lnTo>
                    <a:pt x="389" y="2"/>
                  </a:lnTo>
                  <a:lnTo>
                    <a:pt x="389" y="1"/>
                  </a:lnTo>
                  <a:lnTo>
                    <a:pt x="388" y="1"/>
                  </a:lnTo>
                  <a:lnTo>
                    <a:pt x="387" y="0"/>
                  </a:lnTo>
                  <a:lnTo>
                    <a:pt x="386" y="0"/>
                  </a:lnTo>
                  <a:lnTo>
                    <a:pt x="4" y="0"/>
                  </a:lnTo>
                  <a:lnTo>
                    <a:pt x="8" y="8"/>
                  </a:lnTo>
                  <a:lnTo>
                    <a:pt x="382" y="8"/>
                  </a:lnTo>
                  <a:lnTo>
                    <a:pt x="382" y="471"/>
                  </a:lnTo>
                  <a:lnTo>
                    <a:pt x="8" y="471"/>
                  </a:lnTo>
                  <a:lnTo>
                    <a:pt x="8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474" name="Shape 1841"/>
            <p:cNvSpPr>
              <a:spLocks noChangeArrowheads="1"/>
            </p:cNvSpPr>
            <p:nvPr/>
          </p:nvSpPr>
          <p:spPr bwMode="auto">
            <a:xfrm>
              <a:off x="3400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75" name="Shape 1842"/>
            <p:cNvSpPr>
              <a:spLocks noChangeArrowheads="1"/>
            </p:cNvSpPr>
            <p:nvPr/>
          </p:nvSpPr>
          <p:spPr bwMode="auto">
            <a:xfrm>
              <a:off x="3386" y="3377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76" name="Shape 1843"/>
            <p:cNvSpPr>
              <a:spLocks noChangeArrowheads="1"/>
            </p:cNvSpPr>
            <p:nvPr/>
          </p:nvSpPr>
          <p:spPr bwMode="auto">
            <a:xfrm>
              <a:off x="3372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77" name="Shape 1844"/>
            <p:cNvSpPr>
              <a:spLocks noChangeArrowheads="1"/>
            </p:cNvSpPr>
            <p:nvPr/>
          </p:nvSpPr>
          <p:spPr bwMode="auto">
            <a:xfrm>
              <a:off x="3356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78" name="Shape 1845"/>
            <p:cNvSpPr>
              <a:spLocks noChangeArrowheads="1"/>
            </p:cNvSpPr>
            <p:nvPr/>
          </p:nvSpPr>
          <p:spPr bwMode="auto">
            <a:xfrm>
              <a:off x="3343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79" name="Shape 1846"/>
            <p:cNvSpPr>
              <a:spLocks noChangeArrowheads="1"/>
            </p:cNvSpPr>
            <p:nvPr/>
          </p:nvSpPr>
          <p:spPr bwMode="auto">
            <a:xfrm>
              <a:off x="3327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0" name="Shape 1847"/>
            <p:cNvSpPr>
              <a:spLocks noChangeArrowheads="1"/>
            </p:cNvSpPr>
            <p:nvPr/>
          </p:nvSpPr>
          <p:spPr bwMode="auto">
            <a:xfrm>
              <a:off x="3313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1" name="Shape 1848"/>
            <p:cNvSpPr>
              <a:spLocks noChangeArrowheads="1"/>
            </p:cNvSpPr>
            <p:nvPr/>
          </p:nvSpPr>
          <p:spPr bwMode="auto">
            <a:xfrm>
              <a:off x="3297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2" name="Shape 1849"/>
            <p:cNvSpPr>
              <a:spLocks noChangeArrowheads="1"/>
            </p:cNvSpPr>
            <p:nvPr/>
          </p:nvSpPr>
          <p:spPr bwMode="auto">
            <a:xfrm>
              <a:off x="3283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3" name="Shape 1850"/>
            <p:cNvSpPr>
              <a:spLocks noChangeArrowheads="1"/>
            </p:cNvSpPr>
            <p:nvPr/>
          </p:nvSpPr>
          <p:spPr bwMode="auto">
            <a:xfrm>
              <a:off x="3268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4" name="Shape 1851"/>
            <p:cNvSpPr>
              <a:spLocks noChangeArrowheads="1"/>
            </p:cNvSpPr>
            <p:nvPr/>
          </p:nvSpPr>
          <p:spPr bwMode="auto">
            <a:xfrm>
              <a:off x="3252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5" name="Shape 1852"/>
            <p:cNvSpPr>
              <a:spLocks noChangeArrowheads="1"/>
            </p:cNvSpPr>
            <p:nvPr/>
          </p:nvSpPr>
          <p:spPr bwMode="auto">
            <a:xfrm>
              <a:off x="3238" y="3377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6" name="Shape 1853"/>
            <p:cNvSpPr>
              <a:spLocks noChangeArrowheads="1"/>
            </p:cNvSpPr>
            <p:nvPr/>
          </p:nvSpPr>
          <p:spPr bwMode="auto">
            <a:xfrm>
              <a:off x="3224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7" name="Shape 1854"/>
            <p:cNvSpPr>
              <a:spLocks noChangeArrowheads="1"/>
            </p:cNvSpPr>
            <p:nvPr/>
          </p:nvSpPr>
          <p:spPr bwMode="auto">
            <a:xfrm>
              <a:off x="3209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8" name="Shape 1855"/>
            <p:cNvSpPr>
              <a:spLocks noChangeArrowheads="1"/>
            </p:cNvSpPr>
            <p:nvPr/>
          </p:nvSpPr>
          <p:spPr bwMode="auto">
            <a:xfrm>
              <a:off x="3194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89" name="Shape 1856"/>
            <p:cNvSpPr>
              <a:spLocks noChangeArrowheads="1"/>
            </p:cNvSpPr>
            <p:nvPr/>
          </p:nvSpPr>
          <p:spPr bwMode="auto">
            <a:xfrm>
              <a:off x="3179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0" name="Shape 1857"/>
            <p:cNvSpPr>
              <a:spLocks noChangeArrowheads="1"/>
            </p:cNvSpPr>
            <p:nvPr/>
          </p:nvSpPr>
          <p:spPr bwMode="auto">
            <a:xfrm>
              <a:off x="3164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1" name="Shape 1858"/>
            <p:cNvSpPr>
              <a:spLocks noChangeArrowheads="1"/>
            </p:cNvSpPr>
            <p:nvPr/>
          </p:nvSpPr>
          <p:spPr bwMode="auto">
            <a:xfrm>
              <a:off x="3150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2" name="Shape 1859"/>
            <p:cNvSpPr>
              <a:spLocks noChangeArrowheads="1"/>
            </p:cNvSpPr>
            <p:nvPr/>
          </p:nvSpPr>
          <p:spPr bwMode="auto">
            <a:xfrm>
              <a:off x="3135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3" name="Shape 1860"/>
            <p:cNvSpPr>
              <a:spLocks noChangeArrowheads="1"/>
            </p:cNvSpPr>
            <p:nvPr/>
          </p:nvSpPr>
          <p:spPr bwMode="auto">
            <a:xfrm>
              <a:off x="3120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4" name="Shape 1861"/>
            <p:cNvSpPr>
              <a:spLocks noChangeArrowheads="1"/>
            </p:cNvSpPr>
            <p:nvPr/>
          </p:nvSpPr>
          <p:spPr bwMode="auto">
            <a:xfrm>
              <a:off x="3104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5" name="Shape 1862"/>
            <p:cNvSpPr>
              <a:spLocks noChangeArrowheads="1"/>
            </p:cNvSpPr>
            <p:nvPr/>
          </p:nvSpPr>
          <p:spPr bwMode="auto">
            <a:xfrm>
              <a:off x="3089" y="3377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6" name="Shape 1863"/>
            <p:cNvSpPr>
              <a:spLocks noChangeArrowheads="1"/>
            </p:cNvSpPr>
            <p:nvPr/>
          </p:nvSpPr>
          <p:spPr bwMode="auto">
            <a:xfrm>
              <a:off x="3076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7" name="Shape 1864"/>
            <p:cNvSpPr>
              <a:spLocks noChangeArrowheads="1"/>
            </p:cNvSpPr>
            <p:nvPr/>
          </p:nvSpPr>
          <p:spPr bwMode="auto">
            <a:xfrm>
              <a:off x="3061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8" name="Shape 1865"/>
            <p:cNvSpPr>
              <a:spLocks noChangeArrowheads="1"/>
            </p:cNvSpPr>
            <p:nvPr/>
          </p:nvSpPr>
          <p:spPr bwMode="auto">
            <a:xfrm>
              <a:off x="3045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499" name="Shape 1866"/>
            <p:cNvSpPr>
              <a:spLocks noChangeArrowheads="1"/>
            </p:cNvSpPr>
            <p:nvPr/>
          </p:nvSpPr>
          <p:spPr bwMode="auto">
            <a:xfrm>
              <a:off x="3031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00" name="Shape 1867"/>
            <p:cNvSpPr>
              <a:spLocks noChangeArrowheads="1"/>
            </p:cNvSpPr>
            <p:nvPr/>
          </p:nvSpPr>
          <p:spPr bwMode="auto">
            <a:xfrm>
              <a:off x="3017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01" name="Shape 1868"/>
            <p:cNvSpPr>
              <a:spLocks noChangeArrowheads="1"/>
            </p:cNvSpPr>
            <p:nvPr/>
          </p:nvSpPr>
          <p:spPr bwMode="auto">
            <a:xfrm>
              <a:off x="3002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02" name="Shape 1869"/>
            <p:cNvSpPr>
              <a:spLocks noChangeArrowheads="1"/>
            </p:cNvSpPr>
            <p:nvPr/>
          </p:nvSpPr>
          <p:spPr bwMode="auto">
            <a:xfrm>
              <a:off x="2987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03" name="Shape 1870"/>
            <p:cNvSpPr>
              <a:spLocks noChangeArrowheads="1"/>
            </p:cNvSpPr>
            <p:nvPr/>
          </p:nvSpPr>
          <p:spPr bwMode="auto">
            <a:xfrm>
              <a:off x="2971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04" name="Shape 1871"/>
            <p:cNvSpPr>
              <a:spLocks noChangeArrowheads="1"/>
            </p:cNvSpPr>
            <p:nvPr/>
          </p:nvSpPr>
          <p:spPr bwMode="auto">
            <a:xfrm>
              <a:off x="2956" y="3377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05" name="Shape 1872"/>
            <p:cNvSpPr>
              <a:spLocks noChangeArrowheads="1"/>
            </p:cNvSpPr>
            <p:nvPr/>
          </p:nvSpPr>
          <p:spPr bwMode="auto">
            <a:xfrm>
              <a:off x="2942" y="3377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06" name="Shape 1873"/>
            <p:cNvSpPr>
              <a:spLocks noChangeArrowheads="1"/>
            </p:cNvSpPr>
            <p:nvPr/>
          </p:nvSpPr>
          <p:spPr bwMode="auto">
            <a:xfrm>
              <a:off x="2936" y="3377"/>
              <a:ext cx="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07" name="Shape 1874"/>
            <p:cNvSpPr>
              <a:spLocks/>
            </p:cNvSpPr>
            <p:nvPr/>
          </p:nvSpPr>
          <p:spPr bwMode="auto">
            <a:xfrm>
              <a:off x="2850" y="3356"/>
              <a:ext cx="86" cy="49"/>
            </a:xfrm>
            <a:custGeom>
              <a:avLst/>
              <a:gdLst>
                <a:gd name="T0" fmla="*/ 0 w 259"/>
                <a:gd name="T1" fmla="*/ 0 h 137"/>
                <a:gd name="T2" fmla="*/ 259 w 259"/>
                <a:gd name="T3" fmla="*/ 137 h 137"/>
              </a:gdLst>
              <a:ahLst/>
              <a:cxnLst>
                <a:cxn ang="0">
                  <a:pos x="0" y="0"/>
                </a:cxn>
                <a:cxn ang="0">
                  <a:pos x="259" y="0"/>
                </a:cxn>
                <a:cxn ang="0">
                  <a:pos x="259" y="137"/>
                </a:cxn>
                <a:cxn ang="0">
                  <a:pos x="93" y="137"/>
                </a:cxn>
                <a:cxn ang="0">
                  <a:pos x="89" y="93"/>
                </a:cxn>
                <a:cxn ang="0">
                  <a:pos x="73" y="57"/>
                </a:cxn>
                <a:cxn ang="0">
                  <a:pos x="41" y="25"/>
                </a:cxn>
                <a:cxn ang="0">
                  <a:pos x="15" y="8"/>
                </a:cxn>
                <a:cxn ang="0">
                  <a:pos x="0" y="0"/>
                </a:cxn>
              </a:cxnLst>
              <a:rect l="T0" t="T1" r="T2" b="T3"/>
              <a:pathLst>
                <a:path w="259" h="137" extrusionOk="0">
                  <a:moveTo>
                    <a:pt x="0" y="0"/>
                  </a:moveTo>
                  <a:lnTo>
                    <a:pt x="259" y="0"/>
                  </a:lnTo>
                  <a:lnTo>
                    <a:pt x="259" y="137"/>
                  </a:lnTo>
                  <a:lnTo>
                    <a:pt x="93" y="137"/>
                  </a:lnTo>
                  <a:lnTo>
                    <a:pt x="89" y="93"/>
                  </a:lnTo>
                  <a:lnTo>
                    <a:pt x="73" y="57"/>
                  </a:lnTo>
                  <a:lnTo>
                    <a:pt x="41" y="25"/>
                  </a:lnTo>
                  <a:lnTo>
                    <a:pt x="1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08" name="Shape 1875"/>
            <p:cNvSpPr>
              <a:spLocks noChangeArrowheads="1"/>
            </p:cNvSpPr>
            <p:nvPr/>
          </p:nvSpPr>
          <p:spPr bwMode="auto">
            <a:xfrm>
              <a:off x="2795" y="3359"/>
              <a:ext cx="86" cy="9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09" name="Shape 1876"/>
            <p:cNvSpPr>
              <a:spLocks/>
            </p:cNvSpPr>
            <p:nvPr/>
          </p:nvSpPr>
          <p:spPr bwMode="auto">
            <a:xfrm>
              <a:off x="2793" y="3356"/>
              <a:ext cx="90" cy="98"/>
            </a:xfrm>
            <a:custGeom>
              <a:avLst/>
              <a:gdLst>
                <a:gd name="T0" fmla="*/ 0 w 267"/>
                <a:gd name="T1" fmla="*/ 0 h 274"/>
                <a:gd name="T2" fmla="*/ 267 w 267"/>
                <a:gd name="T3" fmla="*/ 274 h 274"/>
              </a:gdLst>
              <a:ahLst/>
              <a:cxnLst>
                <a:cxn ang="0">
                  <a:pos x="2" y="165"/>
                </a:cxn>
                <a:cxn ang="0">
                  <a:pos x="12" y="191"/>
                </a:cxn>
                <a:cxn ang="0">
                  <a:pos x="39" y="234"/>
                </a:cxn>
                <a:cxn ang="0">
                  <a:pos x="60" y="251"/>
                </a:cxn>
                <a:cxn ang="0">
                  <a:pos x="107" y="271"/>
                </a:cxn>
                <a:cxn ang="0">
                  <a:pos x="134" y="274"/>
                </a:cxn>
                <a:cxn ang="0">
                  <a:pos x="161" y="271"/>
                </a:cxn>
                <a:cxn ang="0">
                  <a:pos x="208" y="251"/>
                </a:cxn>
                <a:cxn ang="0">
                  <a:pos x="229" y="234"/>
                </a:cxn>
                <a:cxn ang="0">
                  <a:pos x="256" y="191"/>
                </a:cxn>
                <a:cxn ang="0">
                  <a:pos x="265" y="165"/>
                </a:cxn>
                <a:cxn ang="0">
                  <a:pos x="265" y="110"/>
                </a:cxn>
                <a:cxn ang="0">
                  <a:pos x="256" y="82"/>
                </a:cxn>
                <a:cxn ang="0">
                  <a:pos x="229" y="41"/>
                </a:cxn>
                <a:cxn ang="0">
                  <a:pos x="208" y="23"/>
                </a:cxn>
                <a:cxn ang="0">
                  <a:pos x="161" y="3"/>
                </a:cxn>
                <a:cxn ang="0">
                  <a:pos x="134" y="0"/>
                </a:cxn>
                <a:cxn ang="0">
                  <a:pos x="107" y="3"/>
                </a:cxn>
                <a:cxn ang="0">
                  <a:pos x="60" y="23"/>
                </a:cxn>
                <a:cxn ang="0">
                  <a:pos x="39" y="41"/>
                </a:cxn>
                <a:cxn ang="0">
                  <a:pos x="12" y="82"/>
                </a:cxn>
                <a:cxn ang="0">
                  <a:pos x="2" y="110"/>
                </a:cxn>
                <a:cxn ang="0">
                  <a:pos x="13" y="137"/>
                </a:cxn>
                <a:cxn ang="0">
                  <a:pos x="23" y="88"/>
                </a:cxn>
                <a:cxn ang="0">
                  <a:pos x="48" y="49"/>
                </a:cxn>
                <a:cxn ang="0">
                  <a:pos x="87" y="23"/>
                </a:cxn>
                <a:cxn ang="0">
                  <a:pos x="134" y="13"/>
                </a:cxn>
                <a:cxn ang="0">
                  <a:pos x="181" y="23"/>
                </a:cxn>
                <a:cxn ang="0">
                  <a:pos x="219" y="49"/>
                </a:cxn>
                <a:cxn ang="0">
                  <a:pos x="244" y="88"/>
                </a:cxn>
                <a:cxn ang="0">
                  <a:pos x="255" y="137"/>
                </a:cxn>
                <a:cxn ang="0">
                  <a:pos x="244" y="186"/>
                </a:cxn>
                <a:cxn ang="0">
                  <a:pos x="219" y="225"/>
                </a:cxn>
                <a:cxn ang="0">
                  <a:pos x="181" y="251"/>
                </a:cxn>
                <a:cxn ang="0">
                  <a:pos x="134" y="262"/>
                </a:cxn>
                <a:cxn ang="0">
                  <a:pos x="87" y="251"/>
                </a:cxn>
                <a:cxn ang="0">
                  <a:pos x="48" y="225"/>
                </a:cxn>
                <a:cxn ang="0">
                  <a:pos x="23" y="186"/>
                </a:cxn>
                <a:cxn ang="0">
                  <a:pos x="13" y="137"/>
                </a:cxn>
              </a:cxnLst>
              <a:rect l="T0" t="T1" r="T2" b="T3"/>
              <a:pathLst>
                <a:path w="267" h="274" extrusionOk="0">
                  <a:moveTo>
                    <a:pt x="0" y="137"/>
                  </a:moveTo>
                  <a:lnTo>
                    <a:pt x="2" y="165"/>
                  </a:lnTo>
                  <a:lnTo>
                    <a:pt x="11" y="190"/>
                  </a:lnTo>
                  <a:lnTo>
                    <a:pt x="12" y="191"/>
                  </a:lnTo>
                  <a:lnTo>
                    <a:pt x="23" y="214"/>
                  </a:lnTo>
                  <a:lnTo>
                    <a:pt x="39" y="234"/>
                  </a:lnTo>
                  <a:lnTo>
                    <a:pt x="40" y="234"/>
                  </a:lnTo>
                  <a:lnTo>
                    <a:pt x="60" y="251"/>
                  </a:lnTo>
                  <a:lnTo>
                    <a:pt x="83" y="264"/>
                  </a:lnTo>
                  <a:lnTo>
                    <a:pt x="107" y="271"/>
                  </a:lnTo>
                  <a:lnTo>
                    <a:pt x="108" y="271"/>
                  </a:lnTo>
                  <a:lnTo>
                    <a:pt x="134" y="274"/>
                  </a:lnTo>
                  <a:lnTo>
                    <a:pt x="160" y="271"/>
                  </a:lnTo>
                  <a:lnTo>
                    <a:pt x="161" y="271"/>
                  </a:lnTo>
                  <a:lnTo>
                    <a:pt x="185" y="264"/>
                  </a:lnTo>
                  <a:lnTo>
                    <a:pt x="208" y="251"/>
                  </a:lnTo>
                  <a:lnTo>
                    <a:pt x="228" y="234"/>
                  </a:lnTo>
                  <a:lnTo>
                    <a:pt x="229" y="234"/>
                  </a:lnTo>
                  <a:lnTo>
                    <a:pt x="244" y="214"/>
                  </a:lnTo>
                  <a:lnTo>
                    <a:pt x="256" y="191"/>
                  </a:lnTo>
                  <a:lnTo>
                    <a:pt x="257" y="190"/>
                  </a:lnTo>
                  <a:lnTo>
                    <a:pt x="265" y="165"/>
                  </a:lnTo>
                  <a:lnTo>
                    <a:pt x="267" y="137"/>
                  </a:lnTo>
                  <a:lnTo>
                    <a:pt x="265" y="110"/>
                  </a:lnTo>
                  <a:lnTo>
                    <a:pt x="257" y="83"/>
                  </a:lnTo>
                  <a:lnTo>
                    <a:pt x="256" y="82"/>
                  </a:lnTo>
                  <a:lnTo>
                    <a:pt x="244" y="61"/>
                  </a:lnTo>
                  <a:lnTo>
                    <a:pt x="229" y="41"/>
                  </a:lnTo>
                  <a:lnTo>
                    <a:pt x="228" y="41"/>
                  </a:lnTo>
                  <a:lnTo>
                    <a:pt x="208" y="23"/>
                  </a:lnTo>
                  <a:lnTo>
                    <a:pt x="185" y="10"/>
                  </a:lnTo>
                  <a:lnTo>
                    <a:pt x="161" y="3"/>
                  </a:lnTo>
                  <a:lnTo>
                    <a:pt x="160" y="3"/>
                  </a:lnTo>
                  <a:lnTo>
                    <a:pt x="134" y="0"/>
                  </a:lnTo>
                  <a:lnTo>
                    <a:pt x="108" y="3"/>
                  </a:lnTo>
                  <a:lnTo>
                    <a:pt x="107" y="3"/>
                  </a:lnTo>
                  <a:lnTo>
                    <a:pt x="83" y="10"/>
                  </a:lnTo>
                  <a:lnTo>
                    <a:pt x="60" y="23"/>
                  </a:lnTo>
                  <a:lnTo>
                    <a:pt x="40" y="41"/>
                  </a:lnTo>
                  <a:lnTo>
                    <a:pt x="39" y="41"/>
                  </a:lnTo>
                  <a:lnTo>
                    <a:pt x="23" y="61"/>
                  </a:lnTo>
                  <a:lnTo>
                    <a:pt x="12" y="82"/>
                  </a:lnTo>
                  <a:lnTo>
                    <a:pt x="11" y="83"/>
                  </a:lnTo>
                  <a:lnTo>
                    <a:pt x="2" y="110"/>
                  </a:lnTo>
                  <a:lnTo>
                    <a:pt x="0" y="137"/>
                  </a:lnTo>
                  <a:lnTo>
                    <a:pt x="13" y="137"/>
                  </a:lnTo>
                  <a:lnTo>
                    <a:pt x="15" y="112"/>
                  </a:lnTo>
                  <a:lnTo>
                    <a:pt x="23" y="88"/>
                  </a:lnTo>
                  <a:lnTo>
                    <a:pt x="34" y="67"/>
                  </a:lnTo>
                  <a:lnTo>
                    <a:pt x="48" y="49"/>
                  </a:lnTo>
                  <a:lnTo>
                    <a:pt x="66" y="33"/>
                  </a:lnTo>
                  <a:lnTo>
                    <a:pt x="87" y="23"/>
                  </a:lnTo>
                  <a:lnTo>
                    <a:pt x="110" y="16"/>
                  </a:lnTo>
                  <a:lnTo>
                    <a:pt x="134" y="13"/>
                  </a:lnTo>
                  <a:lnTo>
                    <a:pt x="158" y="16"/>
                  </a:lnTo>
                  <a:lnTo>
                    <a:pt x="181" y="23"/>
                  </a:lnTo>
                  <a:lnTo>
                    <a:pt x="202" y="33"/>
                  </a:lnTo>
                  <a:lnTo>
                    <a:pt x="219" y="49"/>
                  </a:lnTo>
                  <a:lnTo>
                    <a:pt x="234" y="67"/>
                  </a:lnTo>
                  <a:lnTo>
                    <a:pt x="244" y="88"/>
                  </a:lnTo>
                  <a:lnTo>
                    <a:pt x="253" y="112"/>
                  </a:lnTo>
                  <a:lnTo>
                    <a:pt x="255" y="137"/>
                  </a:lnTo>
                  <a:lnTo>
                    <a:pt x="253" y="163"/>
                  </a:lnTo>
                  <a:lnTo>
                    <a:pt x="244" y="186"/>
                  </a:lnTo>
                  <a:lnTo>
                    <a:pt x="234" y="208"/>
                  </a:lnTo>
                  <a:lnTo>
                    <a:pt x="219" y="225"/>
                  </a:lnTo>
                  <a:lnTo>
                    <a:pt x="202" y="241"/>
                  </a:lnTo>
                  <a:lnTo>
                    <a:pt x="181" y="251"/>
                  </a:lnTo>
                  <a:lnTo>
                    <a:pt x="158" y="259"/>
                  </a:lnTo>
                  <a:lnTo>
                    <a:pt x="134" y="262"/>
                  </a:lnTo>
                  <a:lnTo>
                    <a:pt x="110" y="259"/>
                  </a:lnTo>
                  <a:lnTo>
                    <a:pt x="87" y="251"/>
                  </a:lnTo>
                  <a:lnTo>
                    <a:pt x="66" y="241"/>
                  </a:lnTo>
                  <a:lnTo>
                    <a:pt x="48" y="225"/>
                  </a:lnTo>
                  <a:lnTo>
                    <a:pt x="34" y="208"/>
                  </a:lnTo>
                  <a:lnTo>
                    <a:pt x="23" y="186"/>
                  </a:lnTo>
                  <a:lnTo>
                    <a:pt x="15" y="163"/>
                  </a:lnTo>
                  <a:lnTo>
                    <a:pt x="13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10" name="Shape 1877"/>
            <p:cNvSpPr>
              <a:spLocks/>
            </p:cNvSpPr>
            <p:nvPr/>
          </p:nvSpPr>
          <p:spPr bwMode="auto">
            <a:xfrm>
              <a:off x="2837" y="3356"/>
              <a:ext cx="101" cy="52"/>
            </a:xfrm>
            <a:custGeom>
              <a:avLst/>
              <a:gdLst>
                <a:gd name="T0" fmla="*/ 0 w 301"/>
                <a:gd name="T1" fmla="*/ 0 h 148"/>
                <a:gd name="T2" fmla="*/ 301 w 301"/>
                <a:gd name="T3" fmla="*/ 148 h 148"/>
              </a:gdLst>
              <a:ahLst/>
              <a:cxnLst>
                <a:cxn ang="0">
                  <a:pos x="0" y="13"/>
                </a:cxn>
                <a:cxn ang="0">
                  <a:pos x="289" y="13"/>
                </a:cxn>
                <a:cxn ang="0">
                  <a:pos x="289" y="136"/>
                </a:cxn>
                <a:cxn ang="0">
                  <a:pos x="128" y="136"/>
                </a:cxn>
                <a:cxn ang="0">
                  <a:pos x="128" y="148"/>
                </a:cxn>
                <a:cxn ang="0">
                  <a:pos x="301" y="148"/>
                </a:cxn>
                <a:cxn ang="0">
                  <a:pos x="301" y="0"/>
                </a:cxn>
                <a:cxn ang="0">
                  <a:pos x="0" y="0"/>
                </a:cxn>
                <a:cxn ang="0">
                  <a:pos x="0" y="13"/>
                </a:cxn>
              </a:cxnLst>
              <a:rect l="T0" t="T1" r="T2" b="T3"/>
              <a:pathLst>
                <a:path w="301" h="148" extrusionOk="0">
                  <a:moveTo>
                    <a:pt x="0" y="13"/>
                  </a:moveTo>
                  <a:lnTo>
                    <a:pt x="289" y="13"/>
                  </a:lnTo>
                  <a:lnTo>
                    <a:pt x="289" y="136"/>
                  </a:lnTo>
                  <a:lnTo>
                    <a:pt x="128" y="136"/>
                  </a:lnTo>
                  <a:lnTo>
                    <a:pt x="128" y="148"/>
                  </a:lnTo>
                  <a:lnTo>
                    <a:pt x="301" y="148"/>
                  </a:lnTo>
                  <a:lnTo>
                    <a:pt x="301" y="0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11" name="Shape 1878"/>
            <p:cNvSpPr>
              <a:spLocks/>
            </p:cNvSpPr>
            <p:nvPr/>
          </p:nvSpPr>
          <p:spPr bwMode="auto">
            <a:xfrm>
              <a:off x="2822" y="3388"/>
              <a:ext cx="28" cy="32"/>
            </a:xfrm>
            <a:custGeom>
              <a:avLst/>
              <a:gdLst>
                <a:gd name="T0" fmla="*/ 0 w 88"/>
                <a:gd name="T1" fmla="*/ 0 h 90"/>
                <a:gd name="T2" fmla="*/ 88 w 88"/>
                <a:gd name="T3" fmla="*/ 90 h 90"/>
              </a:gdLst>
              <a:ahLst/>
              <a:cxnLst>
                <a:cxn ang="0">
                  <a:pos x="0" y="45"/>
                </a:cxn>
                <a:cxn ang="0">
                  <a:pos x="1" y="53"/>
                </a:cxn>
                <a:cxn ang="0">
                  <a:pos x="1" y="54"/>
                </a:cxn>
                <a:cxn ang="0">
                  <a:pos x="3" y="62"/>
                </a:cxn>
                <a:cxn ang="0">
                  <a:pos x="14" y="76"/>
                </a:cxn>
                <a:cxn ang="0">
                  <a:pos x="26" y="85"/>
                </a:cxn>
                <a:cxn ang="0">
                  <a:pos x="34" y="88"/>
                </a:cxn>
                <a:cxn ang="0">
                  <a:pos x="35" y="88"/>
                </a:cxn>
                <a:cxn ang="0">
                  <a:pos x="44" y="90"/>
                </a:cxn>
                <a:cxn ang="0">
                  <a:pos x="52" y="88"/>
                </a:cxn>
                <a:cxn ang="0">
                  <a:pos x="53" y="88"/>
                </a:cxn>
                <a:cxn ang="0">
                  <a:pos x="62" y="86"/>
                </a:cxn>
                <a:cxn ang="0">
                  <a:pos x="75" y="76"/>
                </a:cxn>
                <a:cxn ang="0">
                  <a:pos x="84" y="61"/>
                </a:cxn>
                <a:cxn ang="0">
                  <a:pos x="87" y="54"/>
                </a:cxn>
                <a:cxn ang="0">
                  <a:pos x="87" y="53"/>
                </a:cxn>
                <a:cxn ang="0">
                  <a:pos x="88" y="45"/>
                </a:cxn>
                <a:cxn ang="0">
                  <a:pos x="87" y="36"/>
                </a:cxn>
                <a:cxn ang="0">
                  <a:pos x="87" y="35"/>
                </a:cxn>
                <a:cxn ang="0">
                  <a:pos x="84" y="28"/>
                </a:cxn>
                <a:cxn ang="0">
                  <a:pos x="75" y="13"/>
                </a:cxn>
                <a:cxn ang="0">
                  <a:pos x="62" y="3"/>
                </a:cxn>
                <a:cxn ang="0">
                  <a:pos x="53" y="1"/>
                </a:cxn>
                <a:cxn ang="0">
                  <a:pos x="52" y="1"/>
                </a:cxn>
                <a:cxn ang="0">
                  <a:pos x="44" y="0"/>
                </a:cxn>
                <a:cxn ang="0">
                  <a:pos x="35" y="1"/>
                </a:cxn>
                <a:cxn ang="0">
                  <a:pos x="34" y="1"/>
                </a:cxn>
                <a:cxn ang="0">
                  <a:pos x="26" y="4"/>
                </a:cxn>
                <a:cxn ang="0">
                  <a:pos x="14" y="13"/>
                </a:cxn>
                <a:cxn ang="0">
                  <a:pos x="3" y="27"/>
                </a:cxn>
                <a:cxn ang="0">
                  <a:pos x="1" y="35"/>
                </a:cxn>
                <a:cxn ang="0">
                  <a:pos x="1" y="36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4" y="38"/>
                </a:cxn>
                <a:cxn ang="0">
                  <a:pos x="16" y="33"/>
                </a:cxn>
                <a:cxn ang="0">
                  <a:pos x="22" y="22"/>
                </a:cxn>
                <a:cxn ang="0">
                  <a:pos x="32" y="14"/>
                </a:cxn>
                <a:cxn ang="0">
                  <a:pos x="38" y="13"/>
                </a:cxn>
                <a:cxn ang="0">
                  <a:pos x="44" y="12"/>
                </a:cxn>
                <a:cxn ang="0">
                  <a:pos x="50" y="13"/>
                </a:cxn>
                <a:cxn ang="0">
                  <a:pos x="55" y="15"/>
                </a:cxn>
                <a:cxn ang="0">
                  <a:pos x="67" y="22"/>
                </a:cxn>
                <a:cxn ang="0">
                  <a:pos x="72" y="32"/>
                </a:cxn>
                <a:cxn ang="0">
                  <a:pos x="74" y="38"/>
                </a:cxn>
                <a:cxn ang="0">
                  <a:pos x="75" y="45"/>
                </a:cxn>
                <a:cxn ang="0">
                  <a:pos x="74" y="51"/>
                </a:cxn>
                <a:cxn ang="0">
                  <a:pos x="72" y="57"/>
                </a:cxn>
                <a:cxn ang="0">
                  <a:pos x="67" y="68"/>
                </a:cxn>
                <a:cxn ang="0">
                  <a:pos x="55" y="74"/>
                </a:cxn>
                <a:cxn ang="0">
                  <a:pos x="50" y="76"/>
                </a:cxn>
                <a:cxn ang="0">
                  <a:pos x="44" y="77"/>
                </a:cxn>
                <a:cxn ang="0">
                  <a:pos x="38" y="76"/>
                </a:cxn>
                <a:cxn ang="0">
                  <a:pos x="32" y="75"/>
                </a:cxn>
                <a:cxn ang="0">
                  <a:pos x="22" y="68"/>
                </a:cxn>
                <a:cxn ang="0">
                  <a:pos x="16" y="56"/>
                </a:cxn>
                <a:cxn ang="0">
                  <a:pos x="14" y="51"/>
                </a:cxn>
                <a:cxn ang="0">
                  <a:pos x="13" y="45"/>
                </a:cxn>
                <a:cxn ang="0">
                  <a:pos x="0" y="45"/>
                </a:cxn>
              </a:cxnLst>
              <a:rect l="T0" t="T1" r="T2" b="T3"/>
              <a:pathLst>
                <a:path w="88" h="90" extrusionOk="0">
                  <a:moveTo>
                    <a:pt x="0" y="45"/>
                  </a:moveTo>
                  <a:lnTo>
                    <a:pt x="1" y="53"/>
                  </a:lnTo>
                  <a:lnTo>
                    <a:pt x="1" y="54"/>
                  </a:lnTo>
                  <a:lnTo>
                    <a:pt x="3" y="62"/>
                  </a:lnTo>
                  <a:lnTo>
                    <a:pt x="14" y="76"/>
                  </a:lnTo>
                  <a:lnTo>
                    <a:pt x="26" y="85"/>
                  </a:lnTo>
                  <a:lnTo>
                    <a:pt x="34" y="88"/>
                  </a:lnTo>
                  <a:lnTo>
                    <a:pt x="35" y="88"/>
                  </a:lnTo>
                  <a:lnTo>
                    <a:pt x="44" y="90"/>
                  </a:lnTo>
                  <a:lnTo>
                    <a:pt x="52" y="88"/>
                  </a:lnTo>
                  <a:lnTo>
                    <a:pt x="53" y="88"/>
                  </a:lnTo>
                  <a:lnTo>
                    <a:pt x="62" y="86"/>
                  </a:lnTo>
                  <a:lnTo>
                    <a:pt x="75" y="76"/>
                  </a:lnTo>
                  <a:lnTo>
                    <a:pt x="84" y="61"/>
                  </a:lnTo>
                  <a:lnTo>
                    <a:pt x="87" y="54"/>
                  </a:lnTo>
                  <a:lnTo>
                    <a:pt x="87" y="53"/>
                  </a:lnTo>
                  <a:lnTo>
                    <a:pt x="88" y="45"/>
                  </a:lnTo>
                  <a:lnTo>
                    <a:pt x="87" y="36"/>
                  </a:lnTo>
                  <a:lnTo>
                    <a:pt x="87" y="35"/>
                  </a:lnTo>
                  <a:lnTo>
                    <a:pt x="84" y="28"/>
                  </a:lnTo>
                  <a:lnTo>
                    <a:pt x="75" y="13"/>
                  </a:lnTo>
                  <a:lnTo>
                    <a:pt x="62" y="3"/>
                  </a:lnTo>
                  <a:lnTo>
                    <a:pt x="53" y="1"/>
                  </a:lnTo>
                  <a:lnTo>
                    <a:pt x="52" y="1"/>
                  </a:lnTo>
                  <a:lnTo>
                    <a:pt x="44" y="0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26" y="4"/>
                  </a:lnTo>
                  <a:lnTo>
                    <a:pt x="14" y="13"/>
                  </a:lnTo>
                  <a:lnTo>
                    <a:pt x="3" y="27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4" y="38"/>
                  </a:lnTo>
                  <a:lnTo>
                    <a:pt x="16" y="33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38" y="13"/>
                  </a:lnTo>
                  <a:lnTo>
                    <a:pt x="44" y="12"/>
                  </a:lnTo>
                  <a:lnTo>
                    <a:pt x="50" y="13"/>
                  </a:lnTo>
                  <a:lnTo>
                    <a:pt x="55" y="15"/>
                  </a:lnTo>
                  <a:lnTo>
                    <a:pt x="67" y="22"/>
                  </a:lnTo>
                  <a:lnTo>
                    <a:pt x="72" y="32"/>
                  </a:lnTo>
                  <a:lnTo>
                    <a:pt x="74" y="38"/>
                  </a:lnTo>
                  <a:lnTo>
                    <a:pt x="75" y="45"/>
                  </a:lnTo>
                  <a:lnTo>
                    <a:pt x="74" y="51"/>
                  </a:lnTo>
                  <a:lnTo>
                    <a:pt x="72" y="57"/>
                  </a:lnTo>
                  <a:lnTo>
                    <a:pt x="67" y="68"/>
                  </a:lnTo>
                  <a:lnTo>
                    <a:pt x="55" y="74"/>
                  </a:lnTo>
                  <a:lnTo>
                    <a:pt x="50" y="76"/>
                  </a:lnTo>
                  <a:lnTo>
                    <a:pt x="44" y="77"/>
                  </a:lnTo>
                  <a:lnTo>
                    <a:pt x="38" y="76"/>
                  </a:lnTo>
                  <a:lnTo>
                    <a:pt x="32" y="75"/>
                  </a:lnTo>
                  <a:lnTo>
                    <a:pt x="22" y="68"/>
                  </a:lnTo>
                  <a:lnTo>
                    <a:pt x="16" y="56"/>
                  </a:lnTo>
                  <a:lnTo>
                    <a:pt x="14" y="51"/>
                  </a:lnTo>
                  <a:lnTo>
                    <a:pt x="13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12" name="Shape 1879"/>
            <p:cNvSpPr>
              <a:spLocks noChangeArrowheads="1"/>
            </p:cNvSpPr>
            <p:nvPr/>
          </p:nvSpPr>
          <p:spPr bwMode="auto">
            <a:xfrm>
              <a:off x="2825" y="3391"/>
              <a:ext cx="25" cy="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13" name="Shape 1880"/>
            <p:cNvSpPr>
              <a:spLocks/>
            </p:cNvSpPr>
            <p:nvPr/>
          </p:nvSpPr>
          <p:spPr bwMode="auto">
            <a:xfrm>
              <a:off x="3117" y="3640"/>
              <a:ext cx="47" cy="93"/>
            </a:xfrm>
            <a:custGeom>
              <a:avLst/>
              <a:gdLst>
                <a:gd name="T0" fmla="*/ 0 w 136"/>
                <a:gd name="T1" fmla="*/ 0 h 258"/>
                <a:gd name="T2" fmla="*/ 136 w 136"/>
                <a:gd name="T3" fmla="*/ 258 h 258"/>
              </a:gdLst>
              <a:ahLst/>
              <a:cxnLst>
                <a:cxn ang="0">
                  <a:pos x="0" y="258"/>
                </a:cxn>
                <a:cxn ang="0">
                  <a:pos x="0" y="0"/>
                </a:cxn>
                <a:cxn ang="0">
                  <a:pos x="136" y="0"/>
                </a:cxn>
                <a:cxn ang="0">
                  <a:pos x="136" y="165"/>
                </a:cxn>
                <a:cxn ang="0">
                  <a:pos x="94" y="170"/>
                </a:cxn>
                <a:cxn ang="0">
                  <a:pos x="56" y="185"/>
                </a:cxn>
                <a:cxn ang="0">
                  <a:pos x="26" y="217"/>
                </a:cxn>
                <a:cxn ang="0">
                  <a:pos x="7" y="243"/>
                </a:cxn>
                <a:cxn ang="0">
                  <a:pos x="0" y="258"/>
                </a:cxn>
              </a:cxnLst>
              <a:rect l="T0" t="T1" r="T2" b="T3"/>
              <a:pathLst>
                <a:path w="136" h="258" extrusionOk="0">
                  <a:moveTo>
                    <a:pt x="0" y="258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165"/>
                  </a:lnTo>
                  <a:lnTo>
                    <a:pt x="94" y="170"/>
                  </a:lnTo>
                  <a:lnTo>
                    <a:pt x="56" y="185"/>
                  </a:lnTo>
                  <a:lnTo>
                    <a:pt x="26" y="217"/>
                  </a:lnTo>
                  <a:lnTo>
                    <a:pt x="7" y="243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14" name="Shape 1881"/>
            <p:cNvSpPr>
              <a:spLocks/>
            </p:cNvSpPr>
            <p:nvPr/>
          </p:nvSpPr>
          <p:spPr bwMode="auto">
            <a:xfrm>
              <a:off x="3119" y="3700"/>
              <a:ext cx="86" cy="90"/>
            </a:xfrm>
            <a:custGeom>
              <a:avLst/>
              <a:gdLst>
                <a:gd name="T0" fmla="*/ 0 w 257"/>
                <a:gd name="T1" fmla="*/ 0 h 253"/>
                <a:gd name="T2" fmla="*/ 257 w 257"/>
                <a:gd name="T3" fmla="*/ 253 h 253"/>
              </a:gdLst>
              <a:ahLst/>
              <a:cxnLst>
                <a:cxn ang="0">
                  <a:pos x="128" y="253"/>
                </a:cxn>
                <a:cxn ang="0">
                  <a:pos x="154" y="250"/>
                </a:cxn>
                <a:cxn ang="0">
                  <a:pos x="178" y="243"/>
                </a:cxn>
                <a:cxn ang="0">
                  <a:pos x="200" y="231"/>
                </a:cxn>
                <a:cxn ang="0">
                  <a:pos x="219" y="216"/>
                </a:cxn>
                <a:cxn ang="0">
                  <a:pos x="235" y="197"/>
                </a:cxn>
                <a:cxn ang="0">
                  <a:pos x="246" y="175"/>
                </a:cxn>
                <a:cxn ang="0">
                  <a:pos x="254" y="151"/>
                </a:cxn>
                <a:cxn ang="0">
                  <a:pos x="257" y="126"/>
                </a:cxn>
                <a:cxn ang="0">
                  <a:pos x="254" y="101"/>
                </a:cxn>
                <a:cxn ang="0">
                  <a:pos x="246" y="77"/>
                </a:cxn>
                <a:cxn ang="0">
                  <a:pos x="235" y="55"/>
                </a:cxn>
                <a:cxn ang="0">
                  <a:pos x="219" y="37"/>
                </a:cxn>
                <a:cxn ang="0">
                  <a:pos x="200" y="22"/>
                </a:cxn>
                <a:cxn ang="0">
                  <a:pos x="178" y="10"/>
                </a:cxn>
                <a:cxn ang="0">
                  <a:pos x="154" y="2"/>
                </a:cxn>
                <a:cxn ang="0">
                  <a:pos x="128" y="0"/>
                </a:cxn>
                <a:cxn ang="0">
                  <a:pos x="102" y="2"/>
                </a:cxn>
                <a:cxn ang="0">
                  <a:pos x="78" y="10"/>
                </a:cxn>
                <a:cxn ang="0">
                  <a:pos x="56" y="22"/>
                </a:cxn>
                <a:cxn ang="0">
                  <a:pos x="38" y="37"/>
                </a:cxn>
                <a:cxn ang="0">
                  <a:pos x="22" y="55"/>
                </a:cxn>
                <a:cxn ang="0">
                  <a:pos x="10" y="77"/>
                </a:cxn>
                <a:cxn ang="0">
                  <a:pos x="2" y="101"/>
                </a:cxn>
                <a:cxn ang="0">
                  <a:pos x="0" y="126"/>
                </a:cxn>
                <a:cxn ang="0">
                  <a:pos x="2" y="151"/>
                </a:cxn>
                <a:cxn ang="0">
                  <a:pos x="10" y="175"/>
                </a:cxn>
                <a:cxn ang="0">
                  <a:pos x="22" y="197"/>
                </a:cxn>
                <a:cxn ang="0">
                  <a:pos x="38" y="216"/>
                </a:cxn>
                <a:cxn ang="0">
                  <a:pos x="56" y="231"/>
                </a:cxn>
                <a:cxn ang="0">
                  <a:pos x="78" y="243"/>
                </a:cxn>
                <a:cxn ang="0">
                  <a:pos x="102" y="250"/>
                </a:cxn>
                <a:cxn ang="0">
                  <a:pos x="128" y="253"/>
                </a:cxn>
              </a:cxnLst>
              <a:rect l="T0" t="T1" r="T2" b="T3"/>
              <a:pathLst>
                <a:path w="257" h="253" extrusionOk="0">
                  <a:moveTo>
                    <a:pt x="128" y="253"/>
                  </a:moveTo>
                  <a:lnTo>
                    <a:pt x="154" y="250"/>
                  </a:lnTo>
                  <a:lnTo>
                    <a:pt x="178" y="243"/>
                  </a:lnTo>
                  <a:lnTo>
                    <a:pt x="200" y="231"/>
                  </a:lnTo>
                  <a:lnTo>
                    <a:pt x="219" y="216"/>
                  </a:lnTo>
                  <a:lnTo>
                    <a:pt x="235" y="197"/>
                  </a:lnTo>
                  <a:lnTo>
                    <a:pt x="246" y="175"/>
                  </a:lnTo>
                  <a:lnTo>
                    <a:pt x="254" y="151"/>
                  </a:lnTo>
                  <a:lnTo>
                    <a:pt x="257" y="126"/>
                  </a:lnTo>
                  <a:lnTo>
                    <a:pt x="254" y="101"/>
                  </a:lnTo>
                  <a:lnTo>
                    <a:pt x="246" y="77"/>
                  </a:lnTo>
                  <a:lnTo>
                    <a:pt x="235" y="55"/>
                  </a:lnTo>
                  <a:lnTo>
                    <a:pt x="219" y="37"/>
                  </a:lnTo>
                  <a:lnTo>
                    <a:pt x="200" y="22"/>
                  </a:lnTo>
                  <a:lnTo>
                    <a:pt x="178" y="10"/>
                  </a:lnTo>
                  <a:lnTo>
                    <a:pt x="154" y="2"/>
                  </a:lnTo>
                  <a:lnTo>
                    <a:pt x="128" y="0"/>
                  </a:lnTo>
                  <a:lnTo>
                    <a:pt x="102" y="2"/>
                  </a:lnTo>
                  <a:lnTo>
                    <a:pt x="78" y="10"/>
                  </a:lnTo>
                  <a:lnTo>
                    <a:pt x="56" y="22"/>
                  </a:lnTo>
                  <a:lnTo>
                    <a:pt x="38" y="37"/>
                  </a:lnTo>
                  <a:lnTo>
                    <a:pt x="22" y="55"/>
                  </a:lnTo>
                  <a:lnTo>
                    <a:pt x="10" y="77"/>
                  </a:lnTo>
                  <a:lnTo>
                    <a:pt x="2" y="101"/>
                  </a:lnTo>
                  <a:lnTo>
                    <a:pt x="0" y="126"/>
                  </a:lnTo>
                  <a:lnTo>
                    <a:pt x="2" y="151"/>
                  </a:lnTo>
                  <a:lnTo>
                    <a:pt x="10" y="175"/>
                  </a:lnTo>
                  <a:lnTo>
                    <a:pt x="22" y="197"/>
                  </a:lnTo>
                  <a:lnTo>
                    <a:pt x="38" y="216"/>
                  </a:lnTo>
                  <a:lnTo>
                    <a:pt x="56" y="231"/>
                  </a:lnTo>
                  <a:lnTo>
                    <a:pt x="78" y="243"/>
                  </a:lnTo>
                  <a:lnTo>
                    <a:pt x="102" y="250"/>
                  </a:lnTo>
                  <a:lnTo>
                    <a:pt x="128" y="253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15" name="Shape 1882"/>
            <p:cNvSpPr>
              <a:spLocks/>
            </p:cNvSpPr>
            <p:nvPr/>
          </p:nvSpPr>
          <p:spPr bwMode="auto">
            <a:xfrm>
              <a:off x="3115" y="3697"/>
              <a:ext cx="92" cy="96"/>
            </a:xfrm>
            <a:custGeom>
              <a:avLst/>
              <a:gdLst>
                <a:gd name="T0" fmla="*/ 0 w 275"/>
                <a:gd name="T1" fmla="*/ 0 h 267"/>
                <a:gd name="T2" fmla="*/ 275 w 275"/>
                <a:gd name="T3" fmla="*/ 267 h 267"/>
              </a:gdLst>
              <a:ahLst/>
              <a:cxnLst>
                <a:cxn ang="0">
                  <a:pos x="165" y="265"/>
                </a:cxn>
                <a:cxn ang="0">
                  <a:pos x="191" y="255"/>
                </a:cxn>
                <a:cxn ang="0">
                  <a:pos x="234" y="228"/>
                </a:cxn>
                <a:cxn ang="0">
                  <a:pos x="252" y="207"/>
                </a:cxn>
                <a:cxn ang="0">
                  <a:pos x="272" y="160"/>
                </a:cxn>
                <a:cxn ang="0">
                  <a:pos x="275" y="133"/>
                </a:cxn>
                <a:cxn ang="0">
                  <a:pos x="272" y="106"/>
                </a:cxn>
                <a:cxn ang="0">
                  <a:pos x="252" y="59"/>
                </a:cxn>
                <a:cxn ang="0">
                  <a:pos x="234" y="39"/>
                </a:cxn>
                <a:cxn ang="0">
                  <a:pos x="191" y="11"/>
                </a:cxn>
                <a:cxn ang="0">
                  <a:pos x="165" y="2"/>
                </a:cxn>
                <a:cxn ang="0">
                  <a:pos x="110" y="2"/>
                </a:cxn>
                <a:cxn ang="0">
                  <a:pos x="83" y="11"/>
                </a:cxn>
                <a:cxn ang="0">
                  <a:pos x="40" y="40"/>
                </a:cxn>
                <a:cxn ang="0">
                  <a:pos x="10" y="82"/>
                </a:cxn>
                <a:cxn ang="0">
                  <a:pos x="3" y="107"/>
                </a:cxn>
                <a:cxn ang="0">
                  <a:pos x="3" y="159"/>
                </a:cxn>
                <a:cxn ang="0">
                  <a:pos x="10" y="184"/>
                </a:cxn>
                <a:cxn ang="0">
                  <a:pos x="40" y="227"/>
                </a:cxn>
                <a:cxn ang="0">
                  <a:pos x="83" y="255"/>
                </a:cxn>
                <a:cxn ang="0">
                  <a:pos x="110" y="265"/>
                </a:cxn>
                <a:cxn ang="0">
                  <a:pos x="137" y="254"/>
                </a:cxn>
                <a:cxn ang="0">
                  <a:pos x="88" y="244"/>
                </a:cxn>
                <a:cxn ang="0">
                  <a:pos x="49" y="219"/>
                </a:cxn>
                <a:cxn ang="0">
                  <a:pos x="23" y="180"/>
                </a:cxn>
                <a:cxn ang="0">
                  <a:pos x="12" y="133"/>
                </a:cxn>
                <a:cxn ang="0">
                  <a:pos x="23" y="86"/>
                </a:cxn>
                <a:cxn ang="0">
                  <a:pos x="49" y="48"/>
                </a:cxn>
                <a:cxn ang="0">
                  <a:pos x="88" y="23"/>
                </a:cxn>
                <a:cxn ang="0">
                  <a:pos x="137" y="12"/>
                </a:cxn>
                <a:cxn ang="0">
                  <a:pos x="186" y="23"/>
                </a:cxn>
                <a:cxn ang="0">
                  <a:pos x="226" y="48"/>
                </a:cxn>
                <a:cxn ang="0">
                  <a:pos x="252" y="86"/>
                </a:cxn>
                <a:cxn ang="0">
                  <a:pos x="262" y="133"/>
                </a:cxn>
                <a:cxn ang="0">
                  <a:pos x="252" y="180"/>
                </a:cxn>
                <a:cxn ang="0">
                  <a:pos x="226" y="219"/>
                </a:cxn>
                <a:cxn ang="0">
                  <a:pos x="186" y="244"/>
                </a:cxn>
                <a:cxn ang="0">
                  <a:pos x="137" y="254"/>
                </a:cxn>
              </a:cxnLst>
              <a:rect l="T0" t="T1" r="T2" b="T3"/>
              <a:pathLst>
                <a:path w="275" h="267" extrusionOk="0">
                  <a:moveTo>
                    <a:pt x="137" y="267"/>
                  </a:moveTo>
                  <a:lnTo>
                    <a:pt x="165" y="265"/>
                  </a:lnTo>
                  <a:lnTo>
                    <a:pt x="190" y="256"/>
                  </a:lnTo>
                  <a:lnTo>
                    <a:pt x="191" y="255"/>
                  </a:lnTo>
                  <a:lnTo>
                    <a:pt x="214" y="244"/>
                  </a:lnTo>
                  <a:lnTo>
                    <a:pt x="234" y="228"/>
                  </a:lnTo>
                  <a:lnTo>
                    <a:pt x="234" y="227"/>
                  </a:lnTo>
                  <a:lnTo>
                    <a:pt x="252" y="207"/>
                  </a:lnTo>
                  <a:lnTo>
                    <a:pt x="264" y="184"/>
                  </a:lnTo>
                  <a:lnTo>
                    <a:pt x="272" y="160"/>
                  </a:lnTo>
                  <a:lnTo>
                    <a:pt x="272" y="159"/>
                  </a:lnTo>
                  <a:lnTo>
                    <a:pt x="275" y="133"/>
                  </a:lnTo>
                  <a:lnTo>
                    <a:pt x="272" y="107"/>
                  </a:lnTo>
                  <a:lnTo>
                    <a:pt x="272" y="106"/>
                  </a:lnTo>
                  <a:lnTo>
                    <a:pt x="264" y="82"/>
                  </a:lnTo>
                  <a:lnTo>
                    <a:pt x="252" y="59"/>
                  </a:lnTo>
                  <a:lnTo>
                    <a:pt x="234" y="40"/>
                  </a:lnTo>
                  <a:lnTo>
                    <a:pt x="234" y="39"/>
                  </a:lnTo>
                  <a:lnTo>
                    <a:pt x="214" y="23"/>
                  </a:lnTo>
                  <a:lnTo>
                    <a:pt x="191" y="11"/>
                  </a:lnTo>
                  <a:lnTo>
                    <a:pt x="190" y="10"/>
                  </a:lnTo>
                  <a:lnTo>
                    <a:pt x="165" y="2"/>
                  </a:lnTo>
                  <a:lnTo>
                    <a:pt x="137" y="0"/>
                  </a:lnTo>
                  <a:lnTo>
                    <a:pt x="110" y="2"/>
                  </a:lnTo>
                  <a:lnTo>
                    <a:pt x="84" y="10"/>
                  </a:lnTo>
                  <a:lnTo>
                    <a:pt x="83" y="11"/>
                  </a:lnTo>
                  <a:lnTo>
                    <a:pt x="61" y="23"/>
                  </a:lnTo>
                  <a:lnTo>
                    <a:pt x="40" y="40"/>
                  </a:lnTo>
                  <a:lnTo>
                    <a:pt x="24" y="59"/>
                  </a:lnTo>
                  <a:lnTo>
                    <a:pt x="10" y="82"/>
                  </a:lnTo>
                  <a:lnTo>
                    <a:pt x="3" y="106"/>
                  </a:lnTo>
                  <a:lnTo>
                    <a:pt x="3" y="107"/>
                  </a:lnTo>
                  <a:lnTo>
                    <a:pt x="0" y="133"/>
                  </a:lnTo>
                  <a:lnTo>
                    <a:pt x="3" y="159"/>
                  </a:lnTo>
                  <a:lnTo>
                    <a:pt x="3" y="160"/>
                  </a:lnTo>
                  <a:lnTo>
                    <a:pt x="10" y="184"/>
                  </a:lnTo>
                  <a:lnTo>
                    <a:pt x="24" y="207"/>
                  </a:lnTo>
                  <a:lnTo>
                    <a:pt x="40" y="227"/>
                  </a:lnTo>
                  <a:lnTo>
                    <a:pt x="61" y="244"/>
                  </a:lnTo>
                  <a:lnTo>
                    <a:pt x="83" y="255"/>
                  </a:lnTo>
                  <a:lnTo>
                    <a:pt x="84" y="256"/>
                  </a:lnTo>
                  <a:lnTo>
                    <a:pt x="110" y="265"/>
                  </a:lnTo>
                  <a:lnTo>
                    <a:pt x="137" y="267"/>
                  </a:lnTo>
                  <a:lnTo>
                    <a:pt x="137" y="254"/>
                  </a:lnTo>
                  <a:lnTo>
                    <a:pt x="112" y="252"/>
                  </a:lnTo>
                  <a:lnTo>
                    <a:pt x="88" y="244"/>
                  </a:lnTo>
                  <a:lnTo>
                    <a:pt x="67" y="233"/>
                  </a:lnTo>
                  <a:lnTo>
                    <a:pt x="49" y="219"/>
                  </a:lnTo>
                  <a:lnTo>
                    <a:pt x="34" y="201"/>
                  </a:lnTo>
                  <a:lnTo>
                    <a:pt x="23" y="180"/>
                  </a:lnTo>
                  <a:lnTo>
                    <a:pt x="15" y="157"/>
                  </a:lnTo>
                  <a:lnTo>
                    <a:pt x="12" y="133"/>
                  </a:lnTo>
                  <a:lnTo>
                    <a:pt x="15" y="109"/>
                  </a:lnTo>
                  <a:lnTo>
                    <a:pt x="23" y="86"/>
                  </a:lnTo>
                  <a:lnTo>
                    <a:pt x="34" y="66"/>
                  </a:lnTo>
                  <a:lnTo>
                    <a:pt x="49" y="48"/>
                  </a:lnTo>
                  <a:lnTo>
                    <a:pt x="67" y="33"/>
                  </a:lnTo>
                  <a:lnTo>
                    <a:pt x="88" y="23"/>
                  </a:lnTo>
                  <a:lnTo>
                    <a:pt x="112" y="15"/>
                  </a:lnTo>
                  <a:lnTo>
                    <a:pt x="137" y="12"/>
                  </a:lnTo>
                  <a:lnTo>
                    <a:pt x="163" y="15"/>
                  </a:lnTo>
                  <a:lnTo>
                    <a:pt x="186" y="23"/>
                  </a:lnTo>
                  <a:lnTo>
                    <a:pt x="208" y="33"/>
                  </a:lnTo>
                  <a:lnTo>
                    <a:pt x="226" y="48"/>
                  </a:lnTo>
                  <a:lnTo>
                    <a:pt x="242" y="66"/>
                  </a:lnTo>
                  <a:lnTo>
                    <a:pt x="252" y="86"/>
                  </a:lnTo>
                  <a:lnTo>
                    <a:pt x="259" y="109"/>
                  </a:lnTo>
                  <a:lnTo>
                    <a:pt x="262" y="133"/>
                  </a:lnTo>
                  <a:lnTo>
                    <a:pt x="259" y="157"/>
                  </a:lnTo>
                  <a:lnTo>
                    <a:pt x="252" y="180"/>
                  </a:lnTo>
                  <a:lnTo>
                    <a:pt x="242" y="201"/>
                  </a:lnTo>
                  <a:lnTo>
                    <a:pt x="226" y="219"/>
                  </a:lnTo>
                  <a:lnTo>
                    <a:pt x="208" y="233"/>
                  </a:lnTo>
                  <a:lnTo>
                    <a:pt x="186" y="244"/>
                  </a:lnTo>
                  <a:lnTo>
                    <a:pt x="163" y="252"/>
                  </a:lnTo>
                  <a:lnTo>
                    <a:pt x="137" y="254"/>
                  </a:lnTo>
                  <a:lnTo>
                    <a:pt x="137" y="2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16" name="Shape 1883"/>
            <p:cNvSpPr>
              <a:spLocks/>
            </p:cNvSpPr>
            <p:nvPr/>
          </p:nvSpPr>
          <p:spPr bwMode="auto">
            <a:xfrm>
              <a:off x="3115" y="3638"/>
              <a:ext cx="50" cy="109"/>
            </a:xfrm>
            <a:custGeom>
              <a:avLst/>
              <a:gdLst>
                <a:gd name="T0" fmla="*/ 0 w 148"/>
                <a:gd name="T1" fmla="*/ 0 h 301"/>
                <a:gd name="T2" fmla="*/ 148 w 148"/>
                <a:gd name="T3" fmla="*/ 301 h 301"/>
              </a:gdLst>
              <a:ahLst/>
              <a:cxnLst>
                <a:cxn ang="0">
                  <a:pos x="12" y="301"/>
                </a:cxn>
                <a:cxn ang="0">
                  <a:pos x="12" y="13"/>
                </a:cxn>
                <a:cxn ang="0">
                  <a:pos x="135" y="13"/>
                </a:cxn>
                <a:cxn ang="0">
                  <a:pos x="135" y="172"/>
                </a:cxn>
                <a:cxn ang="0">
                  <a:pos x="148" y="172"/>
                </a:cxn>
                <a:cxn ang="0">
                  <a:pos x="148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12" y="301"/>
                </a:cxn>
              </a:cxnLst>
              <a:rect l="T0" t="T1" r="T2" b="T3"/>
              <a:pathLst>
                <a:path w="148" h="301" extrusionOk="0">
                  <a:moveTo>
                    <a:pt x="12" y="301"/>
                  </a:moveTo>
                  <a:lnTo>
                    <a:pt x="12" y="13"/>
                  </a:lnTo>
                  <a:lnTo>
                    <a:pt x="135" y="13"/>
                  </a:lnTo>
                  <a:lnTo>
                    <a:pt x="135" y="172"/>
                  </a:lnTo>
                  <a:lnTo>
                    <a:pt x="148" y="172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12" y="3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17" name="Shape 1884"/>
            <p:cNvSpPr>
              <a:spLocks/>
            </p:cNvSpPr>
            <p:nvPr/>
          </p:nvSpPr>
          <p:spPr bwMode="auto">
            <a:xfrm>
              <a:off x="3146" y="3731"/>
              <a:ext cx="30" cy="32"/>
            </a:xfrm>
            <a:custGeom>
              <a:avLst/>
              <a:gdLst>
                <a:gd name="T0" fmla="*/ 0 w 90"/>
                <a:gd name="T1" fmla="*/ 0 h 87"/>
                <a:gd name="T2" fmla="*/ 90 w 90"/>
                <a:gd name="T3" fmla="*/ 87 h 87"/>
              </a:gdLst>
              <a:ahLst/>
              <a:cxnLst>
                <a:cxn ang="0">
                  <a:pos x="45" y="87"/>
                </a:cxn>
                <a:cxn ang="0">
                  <a:pos x="55" y="86"/>
                </a:cxn>
                <a:cxn ang="0">
                  <a:pos x="56" y="86"/>
                </a:cxn>
                <a:cxn ang="0">
                  <a:pos x="63" y="84"/>
                </a:cxn>
                <a:cxn ang="0">
                  <a:pos x="77" y="75"/>
                </a:cxn>
                <a:cxn ang="0">
                  <a:pos x="87" y="61"/>
                </a:cxn>
                <a:cxn ang="0">
                  <a:pos x="89" y="53"/>
                </a:cxn>
                <a:cxn ang="0">
                  <a:pos x="89" y="52"/>
                </a:cxn>
                <a:cxn ang="0">
                  <a:pos x="90" y="43"/>
                </a:cxn>
                <a:cxn ang="0">
                  <a:pos x="89" y="35"/>
                </a:cxn>
                <a:cxn ang="0">
                  <a:pos x="89" y="34"/>
                </a:cxn>
                <a:cxn ang="0">
                  <a:pos x="86" y="26"/>
                </a:cxn>
                <a:cxn ang="0">
                  <a:pos x="77" y="13"/>
                </a:cxn>
                <a:cxn ang="0">
                  <a:pos x="64" y="4"/>
                </a:cxn>
                <a:cxn ang="0">
                  <a:pos x="56" y="1"/>
                </a:cxn>
                <a:cxn ang="0">
                  <a:pos x="55" y="1"/>
                </a:cxn>
                <a:cxn ang="0">
                  <a:pos x="45" y="0"/>
                </a:cxn>
                <a:cxn ang="0">
                  <a:pos x="37" y="1"/>
                </a:cxn>
                <a:cxn ang="0">
                  <a:pos x="36" y="1"/>
                </a:cxn>
                <a:cxn ang="0">
                  <a:pos x="28" y="3"/>
                </a:cxn>
                <a:cxn ang="0">
                  <a:pos x="14" y="13"/>
                </a:cxn>
                <a:cxn ang="0">
                  <a:pos x="5" y="26"/>
                </a:cxn>
                <a:cxn ang="0">
                  <a:pos x="1" y="34"/>
                </a:cxn>
                <a:cxn ang="0">
                  <a:pos x="1" y="35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1" y="53"/>
                </a:cxn>
                <a:cxn ang="0">
                  <a:pos x="4" y="61"/>
                </a:cxn>
                <a:cxn ang="0">
                  <a:pos x="14" y="75"/>
                </a:cxn>
                <a:cxn ang="0">
                  <a:pos x="29" y="84"/>
                </a:cxn>
                <a:cxn ang="0">
                  <a:pos x="36" y="86"/>
                </a:cxn>
                <a:cxn ang="0">
                  <a:pos x="37" y="86"/>
                </a:cxn>
                <a:cxn ang="0">
                  <a:pos x="45" y="87"/>
                </a:cxn>
                <a:cxn ang="0">
                  <a:pos x="45" y="75"/>
                </a:cxn>
                <a:cxn ang="0">
                  <a:pos x="39" y="74"/>
                </a:cxn>
                <a:cxn ang="0">
                  <a:pos x="33" y="72"/>
                </a:cxn>
                <a:cxn ang="0">
                  <a:pos x="22" y="66"/>
                </a:cxn>
                <a:cxn ang="0">
                  <a:pos x="16" y="55"/>
                </a:cxn>
                <a:cxn ang="0">
                  <a:pos x="14" y="50"/>
                </a:cxn>
                <a:cxn ang="0">
                  <a:pos x="13" y="43"/>
                </a:cxn>
                <a:cxn ang="0">
                  <a:pos x="14" y="37"/>
                </a:cxn>
                <a:cxn ang="0">
                  <a:pos x="15" y="32"/>
                </a:cxn>
                <a:cxn ang="0">
                  <a:pos x="22" y="21"/>
                </a:cxn>
                <a:cxn ang="0">
                  <a:pos x="34" y="15"/>
                </a:cxn>
                <a:cxn ang="0">
                  <a:pos x="39" y="13"/>
                </a:cxn>
                <a:cxn ang="0">
                  <a:pos x="45" y="12"/>
                </a:cxn>
                <a:cxn ang="0">
                  <a:pos x="53" y="13"/>
                </a:cxn>
                <a:cxn ang="0">
                  <a:pos x="58" y="14"/>
                </a:cxn>
                <a:cxn ang="0">
                  <a:pos x="68" y="21"/>
                </a:cxn>
                <a:cxn ang="0">
                  <a:pos x="75" y="32"/>
                </a:cxn>
                <a:cxn ang="0">
                  <a:pos x="77" y="37"/>
                </a:cxn>
                <a:cxn ang="0">
                  <a:pos x="78" y="43"/>
                </a:cxn>
                <a:cxn ang="0">
                  <a:pos x="77" y="50"/>
                </a:cxn>
                <a:cxn ang="0">
                  <a:pos x="74" y="55"/>
                </a:cxn>
                <a:cxn ang="0">
                  <a:pos x="68" y="66"/>
                </a:cxn>
                <a:cxn ang="0">
                  <a:pos x="59" y="72"/>
                </a:cxn>
                <a:cxn ang="0">
                  <a:pos x="53" y="74"/>
                </a:cxn>
                <a:cxn ang="0">
                  <a:pos x="45" y="75"/>
                </a:cxn>
                <a:cxn ang="0">
                  <a:pos x="45" y="87"/>
                </a:cxn>
              </a:cxnLst>
              <a:rect l="T0" t="T1" r="T2" b="T3"/>
              <a:pathLst>
                <a:path w="90" h="87" extrusionOk="0">
                  <a:moveTo>
                    <a:pt x="45" y="87"/>
                  </a:moveTo>
                  <a:lnTo>
                    <a:pt x="55" y="86"/>
                  </a:lnTo>
                  <a:lnTo>
                    <a:pt x="56" y="86"/>
                  </a:lnTo>
                  <a:lnTo>
                    <a:pt x="63" y="84"/>
                  </a:lnTo>
                  <a:lnTo>
                    <a:pt x="77" y="75"/>
                  </a:lnTo>
                  <a:lnTo>
                    <a:pt x="87" y="61"/>
                  </a:lnTo>
                  <a:lnTo>
                    <a:pt x="89" y="53"/>
                  </a:lnTo>
                  <a:lnTo>
                    <a:pt x="89" y="52"/>
                  </a:lnTo>
                  <a:lnTo>
                    <a:pt x="90" y="43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6" y="26"/>
                  </a:lnTo>
                  <a:lnTo>
                    <a:pt x="77" y="13"/>
                  </a:lnTo>
                  <a:lnTo>
                    <a:pt x="64" y="4"/>
                  </a:lnTo>
                  <a:lnTo>
                    <a:pt x="56" y="1"/>
                  </a:lnTo>
                  <a:lnTo>
                    <a:pt x="55" y="1"/>
                  </a:lnTo>
                  <a:lnTo>
                    <a:pt x="45" y="0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28" y="3"/>
                  </a:lnTo>
                  <a:lnTo>
                    <a:pt x="14" y="13"/>
                  </a:lnTo>
                  <a:lnTo>
                    <a:pt x="5" y="26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14" y="75"/>
                  </a:lnTo>
                  <a:lnTo>
                    <a:pt x="29" y="84"/>
                  </a:lnTo>
                  <a:lnTo>
                    <a:pt x="36" y="86"/>
                  </a:lnTo>
                  <a:lnTo>
                    <a:pt x="37" y="86"/>
                  </a:lnTo>
                  <a:lnTo>
                    <a:pt x="45" y="87"/>
                  </a:lnTo>
                  <a:lnTo>
                    <a:pt x="45" y="75"/>
                  </a:lnTo>
                  <a:lnTo>
                    <a:pt x="39" y="74"/>
                  </a:lnTo>
                  <a:lnTo>
                    <a:pt x="33" y="72"/>
                  </a:lnTo>
                  <a:lnTo>
                    <a:pt x="22" y="66"/>
                  </a:lnTo>
                  <a:lnTo>
                    <a:pt x="16" y="55"/>
                  </a:lnTo>
                  <a:lnTo>
                    <a:pt x="14" y="50"/>
                  </a:lnTo>
                  <a:lnTo>
                    <a:pt x="13" y="43"/>
                  </a:lnTo>
                  <a:lnTo>
                    <a:pt x="14" y="37"/>
                  </a:lnTo>
                  <a:lnTo>
                    <a:pt x="15" y="32"/>
                  </a:lnTo>
                  <a:lnTo>
                    <a:pt x="22" y="21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2"/>
                  </a:lnTo>
                  <a:lnTo>
                    <a:pt x="53" y="13"/>
                  </a:lnTo>
                  <a:lnTo>
                    <a:pt x="58" y="14"/>
                  </a:lnTo>
                  <a:lnTo>
                    <a:pt x="68" y="21"/>
                  </a:lnTo>
                  <a:lnTo>
                    <a:pt x="75" y="32"/>
                  </a:lnTo>
                  <a:lnTo>
                    <a:pt x="77" y="37"/>
                  </a:lnTo>
                  <a:lnTo>
                    <a:pt x="78" y="43"/>
                  </a:lnTo>
                  <a:lnTo>
                    <a:pt x="77" y="50"/>
                  </a:lnTo>
                  <a:lnTo>
                    <a:pt x="74" y="55"/>
                  </a:lnTo>
                  <a:lnTo>
                    <a:pt x="68" y="66"/>
                  </a:lnTo>
                  <a:lnTo>
                    <a:pt x="59" y="72"/>
                  </a:lnTo>
                  <a:lnTo>
                    <a:pt x="53" y="74"/>
                  </a:lnTo>
                  <a:lnTo>
                    <a:pt x="45" y="75"/>
                  </a:lnTo>
                  <a:lnTo>
                    <a:pt x="45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18" name="Shape 1885"/>
            <p:cNvSpPr>
              <a:spLocks/>
            </p:cNvSpPr>
            <p:nvPr/>
          </p:nvSpPr>
          <p:spPr bwMode="auto">
            <a:xfrm>
              <a:off x="3150" y="3734"/>
              <a:ext cx="24" cy="26"/>
            </a:xfrm>
            <a:custGeom>
              <a:avLst/>
              <a:gdLst>
                <a:gd name="T0" fmla="*/ 0 w 73"/>
                <a:gd name="T1" fmla="*/ 0 h 73"/>
                <a:gd name="T2" fmla="*/ 73 w 73"/>
                <a:gd name="T3" fmla="*/ 73 h 73"/>
              </a:gdLst>
              <a:ahLst/>
              <a:cxnLst>
                <a:cxn ang="0">
                  <a:pos x="36" y="73"/>
                </a:cxn>
                <a:cxn ang="0">
                  <a:pos x="44" y="72"/>
                </a:cxn>
                <a:cxn ang="0">
                  <a:pos x="51" y="70"/>
                </a:cxn>
                <a:cxn ang="0">
                  <a:pos x="62" y="62"/>
                </a:cxn>
                <a:cxn ang="0">
                  <a:pos x="70" y="50"/>
                </a:cxn>
                <a:cxn ang="0">
                  <a:pos x="73" y="36"/>
                </a:cxn>
                <a:cxn ang="0">
                  <a:pos x="70" y="23"/>
                </a:cxn>
                <a:cxn ang="0">
                  <a:pos x="62" y="10"/>
                </a:cxn>
                <a:cxn ang="0">
                  <a:pos x="51" y="3"/>
                </a:cxn>
                <a:cxn ang="0">
                  <a:pos x="44" y="1"/>
                </a:cxn>
                <a:cxn ang="0">
                  <a:pos x="36" y="0"/>
                </a:cxn>
                <a:cxn ang="0">
                  <a:pos x="29" y="1"/>
                </a:cxn>
                <a:cxn ang="0">
                  <a:pos x="23" y="3"/>
                </a:cxn>
                <a:cxn ang="0">
                  <a:pos x="10" y="10"/>
                </a:cxn>
                <a:cxn ang="0">
                  <a:pos x="3" y="23"/>
                </a:cxn>
                <a:cxn ang="0">
                  <a:pos x="1" y="29"/>
                </a:cxn>
                <a:cxn ang="0">
                  <a:pos x="0" y="36"/>
                </a:cxn>
                <a:cxn ang="0">
                  <a:pos x="1" y="44"/>
                </a:cxn>
                <a:cxn ang="0">
                  <a:pos x="3" y="50"/>
                </a:cxn>
                <a:cxn ang="0">
                  <a:pos x="10" y="62"/>
                </a:cxn>
                <a:cxn ang="0">
                  <a:pos x="23" y="70"/>
                </a:cxn>
                <a:cxn ang="0">
                  <a:pos x="29" y="72"/>
                </a:cxn>
                <a:cxn ang="0">
                  <a:pos x="36" y="73"/>
                </a:cxn>
              </a:cxnLst>
              <a:rect l="T0" t="T1" r="T2" b="T3"/>
              <a:pathLst>
                <a:path w="73" h="73" extrusionOk="0">
                  <a:moveTo>
                    <a:pt x="36" y="73"/>
                  </a:moveTo>
                  <a:lnTo>
                    <a:pt x="44" y="72"/>
                  </a:lnTo>
                  <a:lnTo>
                    <a:pt x="51" y="70"/>
                  </a:lnTo>
                  <a:lnTo>
                    <a:pt x="62" y="62"/>
                  </a:lnTo>
                  <a:lnTo>
                    <a:pt x="70" y="50"/>
                  </a:lnTo>
                  <a:lnTo>
                    <a:pt x="73" y="36"/>
                  </a:lnTo>
                  <a:lnTo>
                    <a:pt x="70" y="23"/>
                  </a:lnTo>
                  <a:lnTo>
                    <a:pt x="62" y="10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3" y="3"/>
                  </a:lnTo>
                  <a:lnTo>
                    <a:pt x="10" y="10"/>
                  </a:lnTo>
                  <a:lnTo>
                    <a:pt x="3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4"/>
                  </a:lnTo>
                  <a:lnTo>
                    <a:pt x="3" y="50"/>
                  </a:lnTo>
                  <a:lnTo>
                    <a:pt x="10" y="62"/>
                  </a:lnTo>
                  <a:lnTo>
                    <a:pt x="23" y="70"/>
                  </a:lnTo>
                  <a:lnTo>
                    <a:pt x="29" y="72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19" name="Shape 1886"/>
            <p:cNvSpPr>
              <a:spLocks/>
            </p:cNvSpPr>
            <p:nvPr/>
          </p:nvSpPr>
          <p:spPr bwMode="auto">
            <a:xfrm>
              <a:off x="3245" y="3640"/>
              <a:ext cx="45" cy="93"/>
            </a:xfrm>
            <a:custGeom>
              <a:avLst/>
              <a:gdLst>
                <a:gd name="T0" fmla="*/ 0 w 137"/>
                <a:gd name="T1" fmla="*/ 0 h 258"/>
                <a:gd name="T2" fmla="*/ 137 w 137"/>
                <a:gd name="T3" fmla="*/ 258 h 258"/>
              </a:gdLst>
              <a:ahLst/>
              <a:cxnLst>
                <a:cxn ang="0">
                  <a:pos x="0" y="258"/>
                </a:cxn>
                <a:cxn ang="0">
                  <a:pos x="0" y="0"/>
                </a:cxn>
                <a:cxn ang="0">
                  <a:pos x="137" y="0"/>
                </a:cxn>
                <a:cxn ang="0">
                  <a:pos x="137" y="165"/>
                </a:cxn>
                <a:cxn ang="0">
                  <a:pos x="93" y="170"/>
                </a:cxn>
                <a:cxn ang="0">
                  <a:pos x="57" y="185"/>
                </a:cxn>
                <a:cxn ang="0">
                  <a:pos x="25" y="217"/>
                </a:cxn>
                <a:cxn ang="0">
                  <a:pos x="8" y="243"/>
                </a:cxn>
                <a:cxn ang="0">
                  <a:pos x="0" y="258"/>
                </a:cxn>
              </a:cxnLst>
              <a:rect l="T0" t="T1" r="T2" b="T3"/>
              <a:pathLst>
                <a:path w="137" h="258" extrusionOk="0">
                  <a:moveTo>
                    <a:pt x="0" y="258"/>
                  </a:moveTo>
                  <a:lnTo>
                    <a:pt x="0" y="0"/>
                  </a:lnTo>
                  <a:lnTo>
                    <a:pt x="137" y="0"/>
                  </a:lnTo>
                  <a:lnTo>
                    <a:pt x="137" y="165"/>
                  </a:lnTo>
                  <a:lnTo>
                    <a:pt x="93" y="170"/>
                  </a:lnTo>
                  <a:lnTo>
                    <a:pt x="57" y="185"/>
                  </a:lnTo>
                  <a:lnTo>
                    <a:pt x="25" y="217"/>
                  </a:lnTo>
                  <a:lnTo>
                    <a:pt x="8" y="243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0" name="Shape 1887"/>
            <p:cNvSpPr>
              <a:spLocks/>
            </p:cNvSpPr>
            <p:nvPr/>
          </p:nvSpPr>
          <p:spPr bwMode="auto">
            <a:xfrm>
              <a:off x="3245" y="3700"/>
              <a:ext cx="85" cy="90"/>
            </a:xfrm>
            <a:custGeom>
              <a:avLst/>
              <a:gdLst>
                <a:gd name="T0" fmla="*/ 0 w 257"/>
                <a:gd name="T1" fmla="*/ 0 h 253"/>
                <a:gd name="T2" fmla="*/ 257 w 257"/>
                <a:gd name="T3" fmla="*/ 253 h 253"/>
              </a:gdLst>
              <a:ahLst/>
              <a:cxnLst>
                <a:cxn ang="0">
                  <a:pos x="129" y="253"/>
                </a:cxn>
                <a:cxn ang="0">
                  <a:pos x="155" y="250"/>
                </a:cxn>
                <a:cxn ang="0">
                  <a:pos x="179" y="243"/>
                </a:cxn>
                <a:cxn ang="0">
                  <a:pos x="201" y="231"/>
                </a:cxn>
                <a:cxn ang="0">
                  <a:pos x="219" y="216"/>
                </a:cxn>
                <a:cxn ang="0">
                  <a:pos x="235" y="197"/>
                </a:cxn>
                <a:cxn ang="0">
                  <a:pos x="246" y="175"/>
                </a:cxn>
                <a:cxn ang="0">
                  <a:pos x="255" y="151"/>
                </a:cxn>
                <a:cxn ang="0">
                  <a:pos x="257" y="126"/>
                </a:cxn>
                <a:cxn ang="0">
                  <a:pos x="255" y="101"/>
                </a:cxn>
                <a:cxn ang="0">
                  <a:pos x="246" y="77"/>
                </a:cxn>
                <a:cxn ang="0">
                  <a:pos x="235" y="55"/>
                </a:cxn>
                <a:cxn ang="0">
                  <a:pos x="219" y="37"/>
                </a:cxn>
                <a:cxn ang="0">
                  <a:pos x="201" y="22"/>
                </a:cxn>
                <a:cxn ang="0">
                  <a:pos x="179" y="10"/>
                </a:cxn>
                <a:cxn ang="0">
                  <a:pos x="155" y="2"/>
                </a:cxn>
                <a:cxn ang="0">
                  <a:pos x="129" y="0"/>
                </a:cxn>
                <a:cxn ang="0">
                  <a:pos x="103" y="2"/>
                </a:cxn>
                <a:cxn ang="0">
                  <a:pos x="80" y="10"/>
                </a:cxn>
                <a:cxn ang="0">
                  <a:pos x="58" y="22"/>
                </a:cxn>
                <a:cxn ang="0">
                  <a:pos x="38" y="37"/>
                </a:cxn>
                <a:cxn ang="0">
                  <a:pos x="22" y="55"/>
                </a:cxn>
                <a:cxn ang="0">
                  <a:pos x="11" y="77"/>
                </a:cxn>
                <a:cxn ang="0">
                  <a:pos x="3" y="101"/>
                </a:cxn>
                <a:cxn ang="0">
                  <a:pos x="0" y="126"/>
                </a:cxn>
                <a:cxn ang="0">
                  <a:pos x="3" y="151"/>
                </a:cxn>
                <a:cxn ang="0">
                  <a:pos x="11" y="175"/>
                </a:cxn>
                <a:cxn ang="0">
                  <a:pos x="22" y="197"/>
                </a:cxn>
                <a:cxn ang="0">
                  <a:pos x="38" y="216"/>
                </a:cxn>
                <a:cxn ang="0">
                  <a:pos x="58" y="231"/>
                </a:cxn>
                <a:cxn ang="0">
                  <a:pos x="80" y="243"/>
                </a:cxn>
                <a:cxn ang="0">
                  <a:pos x="103" y="250"/>
                </a:cxn>
                <a:cxn ang="0">
                  <a:pos x="129" y="253"/>
                </a:cxn>
              </a:cxnLst>
              <a:rect l="T0" t="T1" r="T2" b="T3"/>
              <a:pathLst>
                <a:path w="257" h="253" extrusionOk="0">
                  <a:moveTo>
                    <a:pt x="129" y="253"/>
                  </a:moveTo>
                  <a:lnTo>
                    <a:pt x="155" y="250"/>
                  </a:lnTo>
                  <a:lnTo>
                    <a:pt x="179" y="243"/>
                  </a:lnTo>
                  <a:lnTo>
                    <a:pt x="201" y="231"/>
                  </a:lnTo>
                  <a:lnTo>
                    <a:pt x="219" y="216"/>
                  </a:lnTo>
                  <a:lnTo>
                    <a:pt x="235" y="197"/>
                  </a:lnTo>
                  <a:lnTo>
                    <a:pt x="246" y="175"/>
                  </a:lnTo>
                  <a:lnTo>
                    <a:pt x="255" y="151"/>
                  </a:lnTo>
                  <a:lnTo>
                    <a:pt x="257" y="126"/>
                  </a:lnTo>
                  <a:lnTo>
                    <a:pt x="255" y="101"/>
                  </a:lnTo>
                  <a:lnTo>
                    <a:pt x="246" y="77"/>
                  </a:lnTo>
                  <a:lnTo>
                    <a:pt x="235" y="55"/>
                  </a:lnTo>
                  <a:lnTo>
                    <a:pt x="219" y="37"/>
                  </a:lnTo>
                  <a:lnTo>
                    <a:pt x="201" y="22"/>
                  </a:lnTo>
                  <a:lnTo>
                    <a:pt x="179" y="10"/>
                  </a:lnTo>
                  <a:lnTo>
                    <a:pt x="155" y="2"/>
                  </a:lnTo>
                  <a:lnTo>
                    <a:pt x="129" y="0"/>
                  </a:lnTo>
                  <a:lnTo>
                    <a:pt x="103" y="2"/>
                  </a:lnTo>
                  <a:lnTo>
                    <a:pt x="80" y="10"/>
                  </a:lnTo>
                  <a:lnTo>
                    <a:pt x="58" y="22"/>
                  </a:lnTo>
                  <a:lnTo>
                    <a:pt x="38" y="37"/>
                  </a:lnTo>
                  <a:lnTo>
                    <a:pt x="22" y="55"/>
                  </a:lnTo>
                  <a:lnTo>
                    <a:pt x="11" y="77"/>
                  </a:lnTo>
                  <a:lnTo>
                    <a:pt x="3" y="101"/>
                  </a:lnTo>
                  <a:lnTo>
                    <a:pt x="0" y="126"/>
                  </a:lnTo>
                  <a:lnTo>
                    <a:pt x="3" y="151"/>
                  </a:lnTo>
                  <a:lnTo>
                    <a:pt x="11" y="175"/>
                  </a:lnTo>
                  <a:lnTo>
                    <a:pt x="22" y="197"/>
                  </a:lnTo>
                  <a:lnTo>
                    <a:pt x="38" y="216"/>
                  </a:lnTo>
                  <a:lnTo>
                    <a:pt x="58" y="231"/>
                  </a:lnTo>
                  <a:lnTo>
                    <a:pt x="80" y="243"/>
                  </a:lnTo>
                  <a:lnTo>
                    <a:pt x="103" y="250"/>
                  </a:lnTo>
                  <a:lnTo>
                    <a:pt x="129" y="253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1" name="Shape 1888"/>
            <p:cNvSpPr>
              <a:spLocks/>
            </p:cNvSpPr>
            <p:nvPr/>
          </p:nvSpPr>
          <p:spPr bwMode="auto">
            <a:xfrm>
              <a:off x="3243" y="3697"/>
              <a:ext cx="93" cy="96"/>
            </a:xfrm>
            <a:custGeom>
              <a:avLst/>
              <a:gdLst>
                <a:gd name="T0" fmla="*/ 0 w 274"/>
                <a:gd name="T1" fmla="*/ 0 h 267"/>
                <a:gd name="T2" fmla="*/ 274 w 274"/>
                <a:gd name="T3" fmla="*/ 267 h 267"/>
              </a:gdLst>
              <a:ahLst/>
              <a:cxnLst>
                <a:cxn ang="0">
                  <a:pos x="165" y="265"/>
                </a:cxn>
                <a:cxn ang="0">
                  <a:pos x="191" y="255"/>
                </a:cxn>
                <a:cxn ang="0">
                  <a:pos x="234" y="228"/>
                </a:cxn>
                <a:cxn ang="0">
                  <a:pos x="251" y="207"/>
                </a:cxn>
                <a:cxn ang="0">
                  <a:pos x="271" y="160"/>
                </a:cxn>
                <a:cxn ang="0">
                  <a:pos x="274" y="133"/>
                </a:cxn>
                <a:cxn ang="0">
                  <a:pos x="271" y="106"/>
                </a:cxn>
                <a:cxn ang="0">
                  <a:pos x="251" y="59"/>
                </a:cxn>
                <a:cxn ang="0">
                  <a:pos x="234" y="39"/>
                </a:cxn>
                <a:cxn ang="0">
                  <a:pos x="191" y="11"/>
                </a:cxn>
                <a:cxn ang="0">
                  <a:pos x="165" y="2"/>
                </a:cxn>
                <a:cxn ang="0">
                  <a:pos x="110" y="2"/>
                </a:cxn>
                <a:cxn ang="0">
                  <a:pos x="82" y="11"/>
                </a:cxn>
                <a:cxn ang="0">
                  <a:pos x="41" y="39"/>
                </a:cxn>
                <a:cxn ang="0">
                  <a:pos x="23" y="59"/>
                </a:cxn>
                <a:cxn ang="0">
                  <a:pos x="3" y="106"/>
                </a:cxn>
                <a:cxn ang="0">
                  <a:pos x="0" y="133"/>
                </a:cxn>
                <a:cxn ang="0">
                  <a:pos x="3" y="160"/>
                </a:cxn>
                <a:cxn ang="0">
                  <a:pos x="23" y="207"/>
                </a:cxn>
                <a:cxn ang="0">
                  <a:pos x="41" y="228"/>
                </a:cxn>
                <a:cxn ang="0">
                  <a:pos x="82" y="255"/>
                </a:cxn>
                <a:cxn ang="0">
                  <a:pos x="110" y="265"/>
                </a:cxn>
                <a:cxn ang="0">
                  <a:pos x="137" y="254"/>
                </a:cxn>
                <a:cxn ang="0">
                  <a:pos x="88" y="244"/>
                </a:cxn>
                <a:cxn ang="0">
                  <a:pos x="49" y="219"/>
                </a:cxn>
                <a:cxn ang="0">
                  <a:pos x="23" y="180"/>
                </a:cxn>
                <a:cxn ang="0">
                  <a:pos x="13" y="133"/>
                </a:cxn>
                <a:cxn ang="0">
                  <a:pos x="23" y="86"/>
                </a:cxn>
                <a:cxn ang="0">
                  <a:pos x="49" y="48"/>
                </a:cxn>
                <a:cxn ang="0">
                  <a:pos x="88" y="23"/>
                </a:cxn>
                <a:cxn ang="0">
                  <a:pos x="137" y="12"/>
                </a:cxn>
                <a:cxn ang="0">
                  <a:pos x="186" y="23"/>
                </a:cxn>
                <a:cxn ang="0">
                  <a:pos x="225" y="48"/>
                </a:cxn>
                <a:cxn ang="0">
                  <a:pos x="251" y="86"/>
                </a:cxn>
                <a:cxn ang="0">
                  <a:pos x="262" y="133"/>
                </a:cxn>
                <a:cxn ang="0">
                  <a:pos x="251" y="180"/>
                </a:cxn>
                <a:cxn ang="0">
                  <a:pos x="225" y="219"/>
                </a:cxn>
                <a:cxn ang="0">
                  <a:pos x="186" y="244"/>
                </a:cxn>
                <a:cxn ang="0">
                  <a:pos x="137" y="254"/>
                </a:cxn>
              </a:cxnLst>
              <a:rect l="T0" t="T1" r="T2" b="T3"/>
              <a:pathLst>
                <a:path w="274" h="267" extrusionOk="0">
                  <a:moveTo>
                    <a:pt x="137" y="267"/>
                  </a:moveTo>
                  <a:lnTo>
                    <a:pt x="165" y="265"/>
                  </a:lnTo>
                  <a:lnTo>
                    <a:pt x="190" y="256"/>
                  </a:lnTo>
                  <a:lnTo>
                    <a:pt x="191" y="255"/>
                  </a:lnTo>
                  <a:lnTo>
                    <a:pt x="214" y="244"/>
                  </a:lnTo>
                  <a:lnTo>
                    <a:pt x="234" y="228"/>
                  </a:lnTo>
                  <a:lnTo>
                    <a:pt x="234" y="227"/>
                  </a:lnTo>
                  <a:lnTo>
                    <a:pt x="251" y="207"/>
                  </a:lnTo>
                  <a:lnTo>
                    <a:pt x="264" y="184"/>
                  </a:lnTo>
                  <a:lnTo>
                    <a:pt x="271" y="160"/>
                  </a:lnTo>
                  <a:lnTo>
                    <a:pt x="271" y="159"/>
                  </a:lnTo>
                  <a:lnTo>
                    <a:pt x="274" y="133"/>
                  </a:lnTo>
                  <a:lnTo>
                    <a:pt x="271" y="107"/>
                  </a:lnTo>
                  <a:lnTo>
                    <a:pt x="271" y="106"/>
                  </a:lnTo>
                  <a:lnTo>
                    <a:pt x="264" y="82"/>
                  </a:lnTo>
                  <a:lnTo>
                    <a:pt x="251" y="59"/>
                  </a:lnTo>
                  <a:lnTo>
                    <a:pt x="234" y="40"/>
                  </a:lnTo>
                  <a:lnTo>
                    <a:pt x="234" y="39"/>
                  </a:lnTo>
                  <a:lnTo>
                    <a:pt x="214" y="23"/>
                  </a:lnTo>
                  <a:lnTo>
                    <a:pt x="191" y="11"/>
                  </a:lnTo>
                  <a:lnTo>
                    <a:pt x="190" y="10"/>
                  </a:lnTo>
                  <a:lnTo>
                    <a:pt x="165" y="2"/>
                  </a:lnTo>
                  <a:lnTo>
                    <a:pt x="137" y="0"/>
                  </a:lnTo>
                  <a:lnTo>
                    <a:pt x="110" y="2"/>
                  </a:lnTo>
                  <a:lnTo>
                    <a:pt x="83" y="10"/>
                  </a:lnTo>
                  <a:lnTo>
                    <a:pt x="82" y="11"/>
                  </a:lnTo>
                  <a:lnTo>
                    <a:pt x="60" y="23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23" y="59"/>
                  </a:lnTo>
                  <a:lnTo>
                    <a:pt x="10" y="82"/>
                  </a:lnTo>
                  <a:lnTo>
                    <a:pt x="3" y="106"/>
                  </a:lnTo>
                  <a:lnTo>
                    <a:pt x="3" y="107"/>
                  </a:lnTo>
                  <a:lnTo>
                    <a:pt x="0" y="133"/>
                  </a:lnTo>
                  <a:lnTo>
                    <a:pt x="3" y="159"/>
                  </a:lnTo>
                  <a:lnTo>
                    <a:pt x="3" y="160"/>
                  </a:lnTo>
                  <a:lnTo>
                    <a:pt x="10" y="184"/>
                  </a:lnTo>
                  <a:lnTo>
                    <a:pt x="23" y="207"/>
                  </a:lnTo>
                  <a:lnTo>
                    <a:pt x="41" y="227"/>
                  </a:lnTo>
                  <a:lnTo>
                    <a:pt x="41" y="228"/>
                  </a:lnTo>
                  <a:lnTo>
                    <a:pt x="60" y="244"/>
                  </a:lnTo>
                  <a:lnTo>
                    <a:pt x="82" y="255"/>
                  </a:lnTo>
                  <a:lnTo>
                    <a:pt x="83" y="256"/>
                  </a:lnTo>
                  <a:lnTo>
                    <a:pt x="110" y="265"/>
                  </a:lnTo>
                  <a:lnTo>
                    <a:pt x="137" y="267"/>
                  </a:lnTo>
                  <a:lnTo>
                    <a:pt x="137" y="254"/>
                  </a:lnTo>
                  <a:lnTo>
                    <a:pt x="112" y="252"/>
                  </a:lnTo>
                  <a:lnTo>
                    <a:pt x="88" y="244"/>
                  </a:lnTo>
                  <a:lnTo>
                    <a:pt x="67" y="233"/>
                  </a:lnTo>
                  <a:lnTo>
                    <a:pt x="49" y="219"/>
                  </a:lnTo>
                  <a:lnTo>
                    <a:pt x="33" y="201"/>
                  </a:lnTo>
                  <a:lnTo>
                    <a:pt x="23" y="180"/>
                  </a:lnTo>
                  <a:lnTo>
                    <a:pt x="16" y="157"/>
                  </a:lnTo>
                  <a:lnTo>
                    <a:pt x="13" y="133"/>
                  </a:lnTo>
                  <a:lnTo>
                    <a:pt x="16" y="109"/>
                  </a:lnTo>
                  <a:lnTo>
                    <a:pt x="23" y="86"/>
                  </a:lnTo>
                  <a:lnTo>
                    <a:pt x="33" y="66"/>
                  </a:lnTo>
                  <a:lnTo>
                    <a:pt x="49" y="48"/>
                  </a:lnTo>
                  <a:lnTo>
                    <a:pt x="67" y="33"/>
                  </a:lnTo>
                  <a:lnTo>
                    <a:pt x="88" y="23"/>
                  </a:lnTo>
                  <a:lnTo>
                    <a:pt x="112" y="15"/>
                  </a:lnTo>
                  <a:lnTo>
                    <a:pt x="137" y="12"/>
                  </a:lnTo>
                  <a:lnTo>
                    <a:pt x="163" y="15"/>
                  </a:lnTo>
                  <a:lnTo>
                    <a:pt x="186" y="23"/>
                  </a:lnTo>
                  <a:lnTo>
                    <a:pt x="208" y="33"/>
                  </a:lnTo>
                  <a:lnTo>
                    <a:pt x="225" y="48"/>
                  </a:lnTo>
                  <a:lnTo>
                    <a:pt x="241" y="66"/>
                  </a:lnTo>
                  <a:lnTo>
                    <a:pt x="251" y="86"/>
                  </a:lnTo>
                  <a:lnTo>
                    <a:pt x="259" y="109"/>
                  </a:lnTo>
                  <a:lnTo>
                    <a:pt x="262" y="133"/>
                  </a:lnTo>
                  <a:lnTo>
                    <a:pt x="259" y="157"/>
                  </a:lnTo>
                  <a:lnTo>
                    <a:pt x="251" y="180"/>
                  </a:lnTo>
                  <a:lnTo>
                    <a:pt x="241" y="201"/>
                  </a:lnTo>
                  <a:lnTo>
                    <a:pt x="225" y="219"/>
                  </a:lnTo>
                  <a:lnTo>
                    <a:pt x="208" y="233"/>
                  </a:lnTo>
                  <a:lnTo>
                    <a:pt x="186" y="244"/>
                  </a:lnTo>
                  <a:lnTo>
                    <a:pt x="163" y="252"/>
                  </a:lnTo>
                  <a:lnTo>
                    <a:pt x="137" y="254"/>
                  </a:lnTo>
                  <a:lnTo>
                    <a:pt x="137" y="2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2" name="Shape 1889"/>
            <p:cNvSpPr>
              <a:spLocks/>
            </p:cNvSpPr>
            <p:nvPr/>
          </p:nvSpPr>
          <p:spPr bwMode="auto">
            <a:xfrm>
              <a:off x="3241" y="3638"/>
              <a:ext cx="51" cy="109"/>
            </a:xfrm>
            <a:custGeom>
              <a:avLst/>
              <a:gdLst>
                <a:gd name="T0" fmla="*/ 0 w 149"/>
                <a:gd name="T1" fmla="*/ 0 h 301"/>
                <a:gd name="T2" fmla="*/ 149 w 149"/>
                <a:gd name="T3" fmla="*/ 301 h 301"/>
              </a:gdLst>
              <a:ahLst/>
              <a:cxnLst>
                <a:cxn ang="0">
                  <a:pos x="12" y="301"/>
                </a:cxn>
                <a:cxn ang="0">
                  <a:pos x="12" y="13"/>
                </a:cxn>
                <a:cxn ang="0">
                  <a:pos x="137" y="13"/>
                </a:cxn>
                <a:cxn ang="0">
                  <a:pos x="137" y="172"/>
                </a:cxn>
                <a:cxn ang="0">
                  <a:pos x="149" y="172"/>
                </a:cxn>
                <a:cxn ang="0">
                  <a:pos x="149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12" y="301"/>
                </a:cxn>
              </a:cxnLst>
              <a:rect l="T0" t="T1" r="T2" b="T3"/>
              <a:pathLst>
                <a:path w="149" h="301" extrusionOk="0">
                  <a:moveTo>
                    <a:pt x="12" y="301"/>
                  </a:moveTo>
                  <a:lnTo>
                    <a:pt x="12" y="13"/>
                  </a:lnTo>
                  <a:lnTo>
                    <a:pt x="137" y="13"/>
                  </a:lnTo>
                  <a:lnTo>
                    <a:pt x="137" y="172"/>
                  </a:lnTo>
                  <a:lnTo>
                    <a:pt x="149" y="172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12" y="3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3" name="Shape 1890"/>
            <p:cNvSpPr>
              <a:spLocks/>
            </p:cNvSpPr>
            <p:nvPr/>
          </p:nvSpPr>
          <p:spPr bwMode="auto">
            <a:xfrm>
              <a:off x="3274" y="3731"/>
              <a:ext cx="30" cy="32"/>
            </a:xfrm>
            <a:custGeom>
              <a:avLst/>
              <a:gdLst>
                <a:gd name="T0" fmla="*/ 0 w 91"/>
                <a:gd name="T1" fmla="*/ 0 h 87"/>
                <a:gd name="T2" fmla="*/ 91 w 91"/>
                <a:gd name="T3" fmla="*/ 87 h 87"/>
              </a:gdLst>
              <a:ahLst/>
              <a:cxnLst>
                <a:cxn ang="0">
                  <a:pos x="45" y="87"/>
                </a:cxn>
                <a:cxn ang="0">
                  <a:pos x="54" y="86"/>
                </a:cxn>
                <a:cxn ang="0">
                  <a:pos x="55" y="86"/>
                </a:cxn>
                <a:cxn ang="0">
                  <a:pos x="62" y="84"/>
                </a:cxn>
                <a:cxn ang="0">
                  <a:pos x="77" y="75"/>
                </a:cxn>
                <a:cxn ang="0">
                  <a:pos x="87" y="61"/>
                </a:cxn>
                <a:cxn ang="0">
                  <a:pos x="89" y="53"/>
                </a:cxn>
                <a:cxn ang="0">
                  <a:pos x="89" y="52"/>
                </a:cxn>
                <a:cxn ang="0">
                  <a:pos x="91" y="43"/>
                </a:cxn>
                <a:cxn ang="0">
                  <a:pos x="89" y="35"/>
                </a:cxn>
                <a:cxn ang="0">
                  <a:pos x="89" y="34"/>
                </a:cxn>
                <a:cxn ang="0">
                  <a:pos x="86" y="26"/>
                </a:cxn>
                <a:cxn ang="0">
                  <a:pos x="77" y="13"/>
                </a:cxn>
                <a:cxn ang="0">
                  <a:pos x="63" y="3"/>
                </a:cxn>
                <a:cxn ang="0">
                  <a:pos x="55" y="1"/>
                </a:cxn>
                <a:cxn ang="0">
                  <a:pos x="54" y="1"/>
                </a:cxn>
                <a:cxn ang="0">
                  <a:pos x="45" y="0"/>
                </a:cxn>
                <a:cxn ang="0">
                  <a:pos x="36" y="1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13" y="13"/>
                </a:cxn>
                <a:cxn ang="0">
                  <a:pos x="4" y="26"/>
                </a:cxn>
                <a:cxn ang="0">
                  <a:pos x="1" y="34"/>
                </a:cxn>
                <a:cxn ang="0">
                  <a:pos x="1" y="35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1" y="53"/>
                </a:cxn>
                <a:cxn ang="0">
                  <a:pos x="3" y="61"/>
                </a:cxn>
                <a:cxn ang="0">
                  <a:pos x="13" y="75"/>
                </a:cxn>
                <a:cxn ang="0">
                  <a:pos x="28" y="84"/>
                </a:cxn>
                <a:cxn ang="0">
                  <a:pos x="35" y="86"/>
                </a:cxn>
                <a:cxn ang="0">
                  <a:pos x="36" y="86"/>
                </a:cxn>
                <a:cxn ang="0">
                  <a:pos x="45" y="87"/>
                </a:cxn>
                <a:cxn ang="0">
                  <a:pos x="45" y="75"/>
                </a:cxn>
                <a:cxn ang="0">
                  <a:pos x="38" y="74"/>
                </a:cxn>
                <a:cxn ang="0">
                  <a:pos x="32" y="72"/>
                </a:cxn>
                <a:cxn ang="0">
                  <a:pos x="22" y="66"/>
                </a:cxn>
                <a:cxn ang="0">
                  <a:pos x="15" y="55"/>
                </a:cxn>
                <a:cxn ang="0">
                  <a:pos x="13" y="50"/>
                </a:cxn>
                <a:cxn ang="0">
                  <a:pos x="12" y="43"/>
                </a:cxn>
                <a:cxn ang="0">
                  <a:pos x="13" y="37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3" y="15"/>
                </a:cxn>
                <a:cxn ang="0">
                  <a:pos x="38" y="13"/>
                </a:cxn>
                <a:cxn ang="0">
                  <a:pos x="45" y="12"/>
                </a:cxn>
                <a:cxn ang="0">
                  <a:pos x="52" y="13"/>
                </a:cxn>
                <a:cxn ang="0">
                  <a:pos x="57" y="15"/>
                </a:cxn>
                <a:cxn ang="0">
                  <a:pos x="69" y="21"/>
                </a:cxn>
                <a:cxn ang="0">
                  <a:pos x="76" y="32"/>
                </a:cxn>
                <a:cxn ang="0">
                  <a:pos x="77" y="37"/>
                </a:cxn>
                <a:cxn ang="0">
                  <a:pos x="78" y="43"/>
                </a:cxn>
                <a:cxn ang="0">
                  <a:pos x="77" y="50"/>
                </a:cxn>
                <a:cxn ang="0">
                  <a:pos x="75" y="55"/>
                </a:cxn>
                <a:cxn ang="0">
                  <a:pos x="69" y="66"/>
                </a:cxn>
                <a:cxn ang="0">
                  <a:pos x="58" y="72"/>
                </a:cxn>
                <a:cxn ang="0">
                  <a:pos x="52" y="74"/>
                </a:cxn>
                <a:cxn ang="0">
                  <a:pos x="45" y="75"/>
                </a:cxn>
                <a:cxn ang="0">
                  <a:pos x="45" y="87"/>
                </a:cxn>
              </a:cxnLst>
              <a:rect l="T0" t="T1" r="T2" b="T3"/>
              <a:pathLst>
                <a:path w="91" h="87" extrusionOk="0">
                  <a:moveTo>
                    <a:pt x="45" y="87"/>
                  </a:moveTo>
                  <a:lnTo>
                    <a:pt x="54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77" y="75"/>
                  </a:lnTo>
                  <a:lnTo>
                    <a:pt x="87" y="61"/>
                  </a:lnTo>
                  <a:lnTo>
                    <a:pt x="89" y="53"/>
                  </a:lnTo>
                  <a:lnTo>
                    <a:pt x="89" y="52"/>
                  </a:lnTo>
                  <a:lnTo>
                    <a:pt x="91" y="43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6" y="26"/>
                  </a:lnTo>
                  <a:lnTo>
                    <a:pt x="77" y="13"/>
                  </a:lnTo>
                  <a:lnTo>
                    <a:pt x="63" y="3"/>
                  </a:lnTo>
                  <a:lnTo>
                    <a:pt x="5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13" y="13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3" y="61"/>
                  </a:lnTo>
                  <a:lnTo>
                    <a:pt x="13" y="75"/>
                  </a:lnTo>
                  <a:lnTo>
                    <a:pt x="28" y="84"/>
                  </a:lnTo>
                  <a:lnTo>
                    <a:pt x="35" y="86"/>
                  </a:lnTo>
                  <a:lnTo>
                    <a:pt x="36" y="86"/>
                  </a:lnTo>
                  <a:lnTo>
                    <a:pt x="45" y="87"/>
                  </a:lnTo>
                  <a:lnTo>
                    <a:pt x="45" y="75"/>
                  </a:lnTo>
                  <a:lnTo>
                    <a:pt x="38" y="74"/>
                  </a:lnTo>
                  <a:lnTo>
                    <a:pt x="32" y="72"/>
                  </a:lnTo>
                  <a:lnTo>
                    <a:pt x="22" y="66"/>
                  </a:lnTo>
                  <a:lnTo>
                    <a:pt x="15" y="55"/>
                  </a:lnTo>
                  <a:lnTo>
                    <a:pt x="13" y="50"/>
                  </a:lnTo>
                  <a:lnTo>
                    <a:pt x="12" y="43"/>
                  </a:lnTo>
                  <a:lnTo>
                    <a:pt x="13" y="37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3" y="15"/>
                  </a:lnTo>
                  <a:lnTo>
                    <a:pt x="38" y="13"/>
                  </a:lnTo>
                  <a:lnTo>
                    <a:pt x="45" y="12"/>
                  </a:lnTo>
                  <a:lnTo>
                    <a:pt x="52" y="13"/>
                  </a:lnTo>
                  <a:lnTo>
                    <a:pt x="57" y="15"/>
                  </a:lnTo>
                  <a:lnTo>
                    <a:pt x="69" y="21"/>
                  </a:lnTo>
                  <a:lnTo>
                    <a:pt x="76" y="32"/>
                  </a:lnTo>
                  <a:lnTo>
                    <a:pt x="77" y="37"/>
                  </a:lnTo>
                  <a:lnTo>
                    <a:pt x="78" y="43"/>
                  </a:lnTo>
                  <a:lnTo>
                    <a:pt x="77" y="50"/>
                  </a:lnTo>
                  <a:lnTo>
                    <a:pt x="75" y="55"/>
                  </a:lnTo>
                  <a:lnTo>
                    <a:pt x="69" y="66"/>
                  </a:lnTo>
                  <a:lnTo>
                    <a:pt x="58" y="72"/>
                  </a:lnTo>
                  <a:lnTo>
                    <a:pt x="52" y="74"/>
                  </a:lnTo>
                  <a:lnTo>
                    <a:pt x="45" y="75"/>
                  </a:lnTo>
                  <a:lnTo>
                    <a:pt x="45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4" name="Shape 1891"/>
            <p:cNvSpPr>
              <a:spLocks/>
            </p:cNvSpPr>
            <p:nvPr/>
          </p:nvSpPr>
          <p:spPr bwMode="auto">
            <a:xfrm>
              <a:off x="3277" y="3734"/>
              <a:ext cx="25" cy="26"/>
            </a:xfrm>
            <a:custGeom>
              <a:avLst/>
              <a:gdLst>
                <a:gd name="T0" fmla="*/ 0 w 74"/>
                <a:gd name="T1" fmla="*/ 0 h 73"/>
                <a:gd name="T2" fmla="*/ 74 w 74"/>
                <a:gd name="T3" fmla="*/ 73 h 73"/>
              </a:gdLst>
              <a:ahLst/>
              <a:cxnLst>
                <a:cxn ang="0">
                  <a:pos x="37" y="73"/>
                </a:cxn>
                <a:cxn ang="0">
                  <a:pos x="44" y="72"/>
                </a:cxn>
                <a:cxn ang="0">
                  <a:pos x="51" y="70"/>
                </a:cxn>
                <a:cxn ang="0">
                  <a:pos x="64" y="62"/>
                </a:cxn>
                <a:cxn ang="0">
                  <a:pos x="71" y="50"/>
                </a:cxn>
                <a:cxn ang="0">
                  <a:pos x="73" y="44"/>
                </a:cxn>
                <a:cxn ang="0">
                  <a:pos x="74" y="36"/>
                </a:cxn>
                <a:cxn ang="0">
                  <a:pos x="73" y="29"/>
                </a:cxn>
                <a:cxn ang="0">
                  <a:pos x="71" y="23"/>
                </a:cxn>
                <a:cxn ang="0">
                  <a:pos x="64" y="10"/>
                </a:cxn>
                <a:cxn ang="0">
                  <a:pos x="51" y="3"/>
                </a:cxn>
                <a:cxn ang="0">
                  <a:pos x="44" y="1"/>
                </a:cxn>
                <a:cxn ang="0">
                  <a:pos x="37" y="0"/>
                </a:cxn>
                <a:cxn ang="0">
                  <a:pos x="29" y="1"/>
                </a:cxn>
                <a:cxn ang="0">
                  <a:pos x="23" y="3"/>
                </a:cxn>
                <a:cxn ang="0">
                  <a:pos x="11" y="10"/>
                </a:cxn>
                <a:cxn ang="0">
                  <a:pos x="3" y="23"/>
                </a:cxn>
                <a:cxn ang="0">
                  <a:pos x="1" y="29"/>
                </a:cxn>
                <a:cxn ang="0">
                  <a:pos x="0" y="36"/>
                </a:cxn>
                <a:cxn ang="0">
                  <a:pos x="1" y="44"/>
                </a:cxn>
                <a:cxn ang="0">
                  <a:pos x="3" y="50"/>
                </a:cxn>
                <a:cxn ang="0">
                  <a:pos x="11" y="62"/>
                </a:cxn>
                <a:cxn ang="0">
                  <a:pos x="23" y="70"/>
                </a:cxn>
                <a:cxn ang="0">
                  <a:pos x="29" y="72"/>
                </a:cxn>
                <a:cxn ang="0">
                  <a:pos x="37" y="73"/>
                </a:cxn>
              </a:cxnLst>
              <a:rect l="T0" t="T1" r="T2" b="T3"/>
              <a:pathLst>
                <a:path w="74" h="73" extrusionOk="0">
                  <a:moveTo>
                    <a:pt x="37" y="73"/>
                  </a:moveTo>
                  <a:lnTo>
                    <a:pt x="44" y="72"/>
                  </a:lnTo>
                  <a:lnTo>
                    <a:pt x="51" y="70"/>
                  </a:lnTo>
                  <a:lnTo>
                    <a:pt x="64" y="62"/>
                  </a:lnTo>
                  <a:lnTo>
                    <a:pt x="71" y="50"/>
                  </a:lnTo>
                  <a:lnTo>
                    <a:pt x="73" y="44"/>
                  </a:lnTo>
                  <a:lnTo>
                    <a:pt x="74" y="36"/>
                  </a:lnTo>
                  <a:lnTo>
                    <a:pt x="73" y="29"/>
                  </a:lnTo>
                  <a:lnTo>
                    <a:pt x="71" y="23"/>
                  </a:lnTo>
                  <a:lnTo>
                    <a:pt x="64" y="10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7" y="0"/>
                  </a:lnTo>
                  <a:lnTo>
                    <a:pt x="29" y="1"/>
                  </a:lnTo>
                  <a:lnTo>
                    <a:pt x="23" y="3"/>
                  </a:lnTo>
                  <a:lnTo>
                    <a:pt x="11" y="10"/>
                  </a:lnTo>
                  <a:lnTo>
                    <a:pt x="3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4"/>
                  </a:lnTo>
                  <a:lnTo>
                    <a:pt x="3" y="50"/>
                  </a:lnTo>
                  <a:lnTo>
                    <a:pt x="11" y="62"/>
                  </a:lnTo>
                  <a:lnTo>
                    <a:pt x="23" y="70"/>
                  </a:lnTo>
                  <a:lnTo>
                    <a:pt x="29" y="72"/>
                  </a:lnTo>
                  <a:lnTo>
                    <a:pt x="37" y="7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5" name="Shape 1892"/>
            <p:cNvSpPr>
              <a:spLocks/>
            </p:cNvSpPr>
            <p:nvPr/>
          </p:nvSpPr>
          <p:spPr bwMode="auto">
            <a:xfrm>
              <a:off x="3365" y="3640"/>
              <a:ext cx="45" cy="93"/>
            </a:xfrm>
            <a:custGeom>
              <a:avLst/>
              <a:gdLst>
                <a:gd name="T0" fmla="*/ 0 w 137"/>
                <a:gd name="T1" fmla="*/ 0 h 258"/>
                <a:gd name="T2" fmla="*/ 137 w 137"/>
                <a:gd name="T3" fmla="*/ 258 h 258"/>
              </a:gdLst>
              <a:ahLst/>
              <a:cxnLst>
                <a:cxn ang="0">
                  <a:pos x="0" y="258"/>
                </a:cxn>
                <a:cxn ang="0">
                  <a:pos x="0" y="0"/>
                </a:cxn>
                <a:cxn ang="0">
                  <a:pos x="137" y="0"/>
                </a:cxn>
                <a:cxn ang="0">
                  <a:pos x="137" y="165"/>
                </a:cxn>
                <a:cxn ang="0">
                  <a:pos x="94" y="170"/>
                </a:cxn>
                <a:cxn ang="0">
                  <a:pos x="56" y="185"/>
                </a:cxn>
                <a:cxn ang="0">
                  <a:pos x="26" y="217"/>
                </a:cxn>
                <a:cxn ang="0">
                  <a:pos x="7" y="243"/>
                </a:cxn>
                <a:cxn ang="0">
                  <a:pos x="0" y="258"/>
                </a:cxn>
              </a:cxnLst>
              <a:rect l="T0" t="T1" r="T2" b="T3"/>
              <a:pathLst>
                <a:path w="137" h="258" extrusionOk="0">
                  <a:moveTo>
                    <a:pt x="0" y="258"/>
                  </a:moveTo>
                  <a:lnTo>
                    <a:pt x="0" y="0"/>
                  </a:lnTo>
                  <a:lnTo>
                    <a:pt x="137" y="0"/>
                  </a:lnTo>
                  <a:lnTo>
                    <a:pt x="137" y="165"/>
                  </a:lnTo>
                  <a:lnTo>
                    <a:pt x="94" y="170"/>
                  </a:lnTo>
                  <a:lnTo>
                    <a:pt x="56" y="185"/>
                  </a:lnTo>
                  <a:lnTo>
                    <a:pt x="26" y="217"/>
                  </a:lnTo>
                  <a:lnTo>
                    <a:pt x="7" y="243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6" name="Shape 1893"/>
            <p:cNvSpPr>
              <a:spLocks/>
            </p:cNvSpPr>
            <p:nvPr/>
          </p:nvSpPr>
          <p:spPr bwMode="auto">
            <a:xfrm>
              <a:off x="3368" y="3700"/>
              <a:ext cx="85" cy="90"/>
            </a:xfrm>
            <a:custGeom>
              <a:avLst/>
              <a:gdLst>
                <a:gd name="T0" fmla="*/ 0 w 257"/>
                <a:gd name="T1" fmla="*/ 0 h 253"/>
                <a:gd name="T2" fmla="*/ 257 w 257"/>
                <a:gd name="T3" fmla="*/ 253 h 253"/>
              </a:gdLst>
              <a:ahLst/>
              <a:cxnLst>
                <a:cxn ang="0">
                  <a:pos x="128" y="253"/>
                </a:cxn>
                <a:cxn ang="0">
                  <a:pos x="155" y="250"/>
                </a:cxn>
                <a:cxn ang="0">
                  <a:pos x="178" y="243"/>
                </a:cxn>
                <a:cxn ang="0">
                  <a:pos x="200" y="231"/>
                </a:cxn>
                <a:cxn ang="0">
                  <a:pos x="219" y="216"/>
                </a:cxn>
                <a:cxn ang="0">
                  <a:pos x="235" y="197"/>
                </a:cxn>
                <a:cxn ang="0">
                  <a:pos x="246" y="175"/>
                </a:cxn>
                <a:cxn ang="0">
                  <a:pos x="255" y="151"/>
                </a:cxn>
                <a:cxn ang="0">
                  <a:pos x="257" y="126"/>
                </a:cxn>
                <a:cxn ang="0">
                  <a:pos x="255" y="101"/>
                </a:cxn>
                <a:cxn ang="0">
                  <a:pos x="246" y="77"/>
                </a:cxn>
                <a:cxn ang="0">
                  <a:pos x="235" y="55"/>
                </a:cxn>
                <a:cxn ang="0">
                  <a:pos x="219" y="37"/>
                </a:cxn>
                <a:cxn ang="0">
                  <a:pos x="200" y="22"/>
                </a:cxn>
                <a:cxn ang="0">
                  <a:pos x="178" y="10"/>
                </a:cxn>
                <a:cxn ang="0">
                  <a:pos x="155" y="2"/>
                </a:cxn>
                <a:cxn ang="0">
                  <a:pos x="128" y="0"/>
                </a:cxn>
                <a:cxn ang="0">
                  <a:pos x="102" y="2"/>
                </a:cxn>
                <a:cxn ang="0">
                  <a:pos x="78" y="10"/>
                </a:cxn>
                <a:cxn ang="0">
                  <a:pos x="56" y="22"/>
                </a:cxn>
                <a:cxn ang="0">
                  <a:pos x="38" y="37"/>
                </a:cxn>
                <a:cxn ang="0">
                  <a:pos x="22" y="55"/>
                </a:cxn>
                <a:cxn ang="0">
                  <a:pos x="11" y="77"/>
                </a:cxn>
                <a:cxn ang="0">
                  <a:pos x="2" y="101"/>
                </a:cxn>
                <a:cxn ang="0">
                  <a:pos x="0" y="126"/>
                </a:cxn>
                <a:cxn ang="0">
                  <a:pos x="2" y="151"/>
                </a:cxn>
                <a:cxn ang="0">
                  <a:pos x="11" y="175"/>
                </a:cxn>
                <a:cxn ang="0">
                  <a:pos x="22" y="197"/>
                </a:cxn>
                <a:cxn ang="0">
                  <a:pos x="38" y="216"/>
                </a:cxn>
                <a:cxn ang="0">
                  <a:pos x="56" y="231"/>
                </a:cxn>
                <a:cxn ang="0">
                  <a:pos x="78" y="243"/>
                </a:cxn>
                <a:cxn ang="0">
                  <a:pos x="102" y="250"/>
                </a:cxn>
                <a:cxn ang="0">
                  <a:pos x="128" y="253"/>
                </a:cxn>
              </a:cxnLst>
              <a:rect l="T0" t="T1" r="T2" b="T3"/>
              <a:pathLst>
                <a:path w="257" h="253" extrusionOk="0">
                  <a:moveTo>
                    <a:pt x="128" y="253"/>
                  </a:moveTo>
                  <a:lnTo>
                    <a:pt x="155" y="250"/>
                  </a:lnTo>
                  <a:lnTo>
                    <a:pt x="178" y="243"/>
                  </a:lnTo>
                  <a:lnTo>
                    <a:pt x="200" y="231"/>
                  </a:lnTo>
                  <a:lnTo>
                    <a:pt x="219" y="216"/>
                  </a:lnTo>
                  <a:lnTo>
                    <a:pt x="235" y="197"/>
                  </a:lnTo>
                  <a:lnTo>
                    <a:pt x="246" y="175"/>
                  </a:lnTo>
                  <a:lnTo>
                    <a:pt x="255" y="151"/>
                  </a:lnTo>
                  <a:lnTo>
                    <a:pt x="257" y="126"/>
                  </a:lnTo>
                  <a:lnTo>
                    <a:pt x="255" y="101"/>
                  </a:lnTo>
                  <a:lnTo>
                    <a:pt x="246" y="77"/>
                  </a:lnTo>
                  <a:lnTo>
                    <a:pt x="235" y="55"/>
                  </a:lnTo>
                  <a:lnTo>
                    <a:pt x="219" y="37"/>
                  </a:lnTo>
                  <a:lnTo>
                    <a:pt x="200" y="22"/>
                  </a:lnTo>
                  <a:lnTo>
                    <a:pt x="178" y="10"/>
                  </a:lnTo>
                  <a:lnTo>
                    <a:pt x="155" y="2"/>
                  </a:lnTo>
                  <a:lnTo>
                    <a:pt x="128" y="0"/>
                  </a:lnTo>
                  <a:lnTo>
                    <a:pt x="102" y="2"/>
                  </a:lnTo>
                  <a:lnTo>
                    <a:pt x="78" y="10"/>
                  </a:lnTo>
                  <a:lnTo>
                    <a:pt x="56" y="22"/>
                  </a:lnTo>
                  <a:lnTo>
                    <a:pt x="38" y="37"/>
                  </a:lnTo>
                  <a:lnTo>
                    <a:pt x="22" y="55"/>
                  </a:lnTo>
                  <a:lnTo>
                    <a:pt x="11" y="77"/>
                  </a:lnTo>
                  <a:lnTo>
                    <a:pt x="2" y="101"/>
                  </a:lnTo>
                  <a:lnTo>
                    <a:pt x="0" y="126"/>
                  </a:lnTo>
                  <a:lnTo>
                    <a:pt x="2" y="151"/>
                  </a:lnTo>
                  <a:lnTo>
                    <a:pt x="11" y="175"/>
                  </a:lnTo>
                  <a:lnTo>
                    <a:pt x="22" y="197"/>
                  </a:lnTo>
                  <a:lnTo>
                    <a:pt x="38" y="216"/>
                  </a:lnTo>
                  <a:lnTo>
                    <a:pt x="56" y="231"/>
                  </a:lnTo>
                  <a:lnTo>
                    <a:pt x="78" y="243"/>
                  </a:lnTo>
                  <a:lnTo>
                    <a:pt x="102" y="250"/>
                  </a:lnTo>
                  <a:lnTo>
                    <a:pt x="128" y="253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7" name="Shape 1894"/>
            <p:cNvSpPr>
              <a:spLocks/>
            </p:cNvSpPr>
            <p:nvPr/>
          </p:nvSpPr>
          <p:spPr bwMode="auto">
            <a:xfrm>
              <a:off x="3363" y="3697"/>
              <a:ext cx="92" cy="96"/>
            </a:xfrm>
            <a:custGeom>
              <a:avLst/>
              <a:gdLst>
                <a:gd name="T0" fmla="*/ 0 w 275"/>
                <a:gd name="T1" fmla="*/ 0 h 267"/>
                <a:gd name="T2" fmla="*/ 275 w 275"/>
                <a:gd name="T3" fmla="*/ 267 h 267"/>
              </a:gdLst>
              <a:ahLst/>
              <a:cxnLst>
                <a:cxn ang="0">
                  <a:pos x="166" y="265"/>
                </a:cxn>
                <a:cxn ang="0">
                  <a:pos x="192" y="255"/>
                </a:cxn>
                <a:cxn ang="0">
                  <a:pos x="234" y="228"/>
                </a:cxn>
                <a:cxn ang="0">
                  <a:pos x="252" y="207"/>
                </a:cxn>
                <a:cxn ang="0">
                  <a:pos x="272" y="160"/>
                </a:cxn>
                <a:cxn ang="0">
                  <a:pos x="275" y="133"/>
                </a:cxn>
                <a:cxn ang="0">
                  <a:pos x="272" y="106"/>
                </a:cxn>
                <a:cxn ang="0">
                  <a:pos x="252" y="59"/>
                </a:cxn>
                <a:cxn ang="0">
                  <a:pos x="234" y="39"/>
                </a:cxn>
                <a:cxn ang="0">
                  <a:pos x="192" y="11"/>
                </a:cxn>
                <a:cxn ang="0">
                  <a:pos x="166" y="2"/>
                </a:cxn>
                <a:cxn ang="0">
                  <a:pos x="110" y="2"/>
                </a:cxn>
                <a:cxn ang="0">
                  <a:pos x="83" y="11"/>
                </a:cxn>
                <a:cxn ang="0">
                  <a:pos x="40" y="40"/>
                </a:cxn>
                <a:cxn ang="0">
                  <a:pos x="10" y="82"/>
                </a:cxn>
                <a:cxn ang="0">
                  <a:pos x="3" y="107"/>
                </a:cxn>
                <a:cxn ang="0">
                  <a:pos x="3" y="159"/>
                </a:cxn>
                <a:cxn ang="0">
                  <a:pos x="10" y="184"/>
                </a:cxn>
                <a:cxn ang="0">
                  <a:pos x="40" y="227"/>
                </a:cxn>
                <a:cxn ang="0">
                  <a:pos x="83" y="255"/>
                </a:cxn>
                <a:cxn ang="0">
                  <a:pos x="110" y="265"/>
                </a:cxn>
                <a:cxn ang="0">
                  <a:pos x="137" y="254"/>
                </a:cxn>
                <a:cxn ang="0">
                  <a:pos x="88" y="244"/>
                </a:cxn>
                <a:cxn ang="0">
                  <a:pos x="49" y="219"/>
                </a:cxn>
                <a:cxn ang="0">
                  <a:pos x="23" y="180"/>
                </a:cxn>
                <a:cxn ang="0">
                  <a:pos x="12" y="133"/>
                </a:cxn>
                <a:cxn ang="0">
                  <a:pos x="23" y="86"/>
                </a:cxn>
                <a:cxn ang="0">
                  <a:pos x="49" y="48"/>
                </a:cxn>
                <a:cxn ang="0">
                  <a:pos x="88" y="23"/>
                </a:cxn>
                <a:cxn ang="0">
                  <a:pos x="137" y="12"/>
                </a:cxn>
                <a:cxn ang="0">
                  <a:pos x="186" y="23"/>
                </a:cxn>
                <a:cxn ang="0">
                  <a:pos x="226" y="48"/>
                </a:cxn>
                <a:cxn ang="0">
                  <a:pos x="252" y="86"/>
                </a:cxn>
                <a:cxn ang="0">
                  <a:pos x="263" y="133"/>
                </a:cxn>
                <a:cxn ang="0">
                  <a:pos x="252" y="180"/>
                </a:cxn>
                <a:cxn ang="0">
                  <a:pos x="226" y="219"/>
                </a:cxn>
                <a:cxn ang="0">
                  <a:pos x="186" y="244"/>
                </a:cxn>
                <a:cxn ang="0">
                  <a:pos x="137" y="254"/>
                </a:cxn>
              </a:cxnLst>
              <a:rect l="T0" t="T1" r="T2" b="T3"/>
              <a:pathLst>
                <a:path w="275" h="267" extrusionOk="0">
                  <a:moveTo>
                    <a:pt x="137" y="267"/>
                  </a:moveTo>
                  <a:lnTo>
                    <a:pt x="166" y="265"/>
                  </a:lnTo>
                  <a:lnTo>
                    <a:pt x="191" y="256"/>
                  </a:lnTo>
                  <a:lnTo>
                    <a:pt x="192" y="255"/>
                  </a:lnTo>
                  <a:lnTo>
                    <a:pt x="215" y="244"/>
                  </a:lnTo>
                  <a:lnTo>
                    <a:pt x="234" y="228"/>
                  </a:lnTo>
                  <a:lnTo>
                    <a:pt x="234" y="227"/>
                  </a:lnTo>
                  <a:lnTo>
                    <a:pt x="252" y="207"/>
                  </a:lnTo>
                  <a:lnTo>
                    <a:pt x="265" y="184"/>
                  </a:lnTo>
                  <a:lnTo>
                    <a:pt x="272" y="160"/>
                  </a:lnTo>
                  <a:lnTo>
                    <a:pt x="272" y="159"/>
                  </a:lnTo>
                  <a:lnTo>
                    <a:pt x="275" y="133"/>
                  </a:lnTo>
                  <a:lnTo>
                    <a:pt x="272" y="107"/>
                  </a:lnTo>
                  <a:lnTo>
                    <a:pt x="272" y="106"/>
                  </a:lnTo>
                  <a:lnTo>
                    <a:pt x="265" y="82"/>
                  </a:lnTo>
                  <a:lnTo>
                    <a:pt x="252" y="59"/>
                  </a:lnTo>
                  <a:lnTo>
                    <a:pt x="234" y="40"/>
                  </a:lnTo>
                  <a:lnTo>
                    <a:pt x="234" y="39"/>
                  </a:lnTo>
                  <a:lnTo>
                    <a:pt x="215" y="23"/>
                  </a:lnTo>
                  <a:lnTo>
                    <a:pt x="192" y="11"/>
                  </a:lnTo>
                  <a:lnTo>
                    <a:pt x="191" y="10"/>
                  </a:lnTo>
                  <a:lnTo>
                    <a:pt x="166" y="2"/>
                  </a:lnTo>
                  <a:lnTo>
                    <a:pt x="137" y="0"/>
                  </a:lnTo>
                  <a:lnTo>
                    <a:pt x="110" y="2"/>
                  </a:lnTo>
                  <a:lnTo>
                    <a:pt x="84" y="10"/>
                  </a:lnTo>
                  <a:lnTo>
                    <a:pt x="83" y="11"/>
                  </a:lnTo>
                  <a:lnTo>
                    <a:pt x="61" y="23"/>
                  </a:lnTo>
                  <a:lnTo>
                    <a:pt x="40" y="40"/>
                  </a:lnTo>
                  <a:lnTo>
                    <a:pt x="24" y="59"/>
                  </a:lnTo>
                  <a:lnTo>
                    <a:pt x="10" y="82"/>
                  </a:lnTo>
                  <a:lnTo>
                    <a:pt x="3" y="106"/>
                  </a:lnTo>
                  <a:lnTo>
                    <a:pt x="3" y="107"/>
                  </a:lnTo>
                  <a:lnTo>
                    <a:pt x="0" y="133"/>
                  </a:lnTo>
                  <a:lnTo>
                    <a:pt x="3" y="159"/>
                  </a:lnTo>
                  <a:lnTo>
                    <a:pt x="3" y="160"/>
                  </a:lnTo>
                  <a:lnTo>
                    <a:pt x="10" y="184"/>
                  </a:lnTo>
                  <a:lnTo>
                    <a:pt x="24" y="207"/>
                  </a:lnTo>
                  <a:lnTo>
                    <a:pt x="40" y="227"/>
                  </a:lnTo>
                  <a:lnTo>
                    <a:pt x="61" y="244"/>
                  </a:lnTo>
                  <a:lnTo>
                    <a:pt x="83" y="255"/>
                  </a:lnTo>
                  <a:lnTo>
                    <a:pt x="84" y="256"/>
                  </a:lnTo>
                  <a:lnTo>
                    <a:pt x="110" y="265"/>
                  </a:lnTo>
                  <a:lnTo>
                    <a:pt x="137" y="267"/>
                  </a:lnTo>
                  <a:lnTo>
                    <a:pt x="137" y="254"/>
                  </a:lnTo>
                  <a:lnTo>
                    <a:pt x="112" y="252"/>
                  </a:lnTo>
                  <a:lnTo>
                    <a:pt x="88" y="244"/>
                  </a:lnTo>
                  <a:lnTo>
                    <a:pt x="68" y="233"/>
                  </a:lnTo>
                  <a:lnTo>
                    <a:pt x="49" y="219"/>
                  </a:lnTo>
                  <a:lnTo>
                    <a:pt x="34" y="201"/>
                  </a:lnTo>
                  <a:lnTo>
                    <a:pt x="23" y="180"/>
                  </a:lnTo>
                  <a:lnTo>
                    <a:pt x="15" y="157"/>
                  </a:lnTo>
                  <a:lnTo>
                    <a:pt x="12" y="133"/>
                  </a:lnTo>
                  <a:lnTo>
                    <a:pt x="15" y="109"/>
                  </a:lnTo>
                  <a:lnTo>
                    <a:pt x="23" y="86"/>
                  </a:lnTo>
                  <a:lnTo>
                    <a:pt x="34" y="66"/>
                  </a:lnTo>
                  <a:lnTo>
                    <a:pt x="49" y="48"/>
                  </a:lnTo>
                  <a:lnTo>
                    <a:pt x="68" y="33"/>
                  </a:lnTo>
                  <a:lnTo>
                    <a:pt x="88" y="23"/>
                  </a:lnTo>
                  <a:lnTo>
                    <a:pt x="112" y="15"/>
                  </a:lnTo>
                  <a:lnTo>
                    <a:pt x="137" y="12"/>
                  </a:lnTo>
                  <a:lnTo>
                    <a:pt x="164" y="15"/>
                  </a:lnTo>
                  <a:lnTo>
                    <a:pt x="186" y="23"/>
                  </a:lnTo>
                  <a:lnTo>
                    <a:pt x="208" y="33"/>
                  </a:lnTo>
                  <a:lnTo>
                    <a:pt x="226" y="48"/>
                  </a:lnTo>
                  <a:lnTo>
                    <a:pt x="242" y="66"/>
                  </a:lnTo>
                  <a:lnTo>
                    <a:pt x="252" y="86"/>
                  </a:lnTo>
                  <a:lnTo>
                    <a:pt x="259" y="109"/>
                  </a:lnTo>
                  <a:lnTo>
                    <a:pt x="263" y="133"/>
                  </a:lnTo>
                  <a:lnTo>
                    <a:pt x="259" y="157"/>
                  </a:lnTo>
                  <a:lnTo>
                    <a:pt x="252" y="180"/>
                  </a:lnTo>
                  <a:lnTo>
                    <a:pt x="242" y="201"/>
                  </a:lnTo>
                  <a:lnTo>
                    <a:pt x="226" y="219"/>
                  </a:lnTo>
                  <a:lnTo>
                    <a:pt x="208" y="233"/>
                  </a:lnTo>
                  <a:lnTo>
                    <a:pt x="186" y="244"/>
                  </a:lnTo>
                  <a:lnTo>
                    <a:pt x="164" y="252"/>
                  </a:lnTo>
                  <a:lnTo>
                    <a:pt x="137" y="254"/>
                  </a:lnTo>
                  <a:lnTo>
                    <a:pt x="137" y="2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8" name="Shape 1895"/>
            <p:cNvSpPr>
              <a:spLocks/>
            </p:cNvSpPr>
            <p:nvPr/>
          </p:nvSpPr>
          <p:spPr bwMode="auto">
            <a:xfrm>
              <a:off x="3363" y="3638"/>
              <a:ext cx="50" cy="109"/>
            </a:xfrm>
            <a:custGeom>
              <a:avLst/>
              <a:gdLst>
                <a:gd name="T0" fmla="*/ 0 w 148"/>
                <a:gd name="T1" fmla="*/ 0 h 301"/>
                <a:gd name="T2" fmla="*/ 148 w 148"/>
                <a:gd name="T3" fmla="*/ 301 h 301"/>
              </a:gdLst>
              <a:ahLst/>
              <a:cxnLst>
                <a:cxn ang="0">
                  <a:pos x="12" y="301"/>
                </a:cxn>
                <a:cxn ang="0">
                  <a:pos x="12" y="13"/>
                </a:cxn>
                <a:cxn ang="0">
                  <a:pos x="135" y="13"/>
                </a:cxn>
                <a:cxn ang="0">
                  <a:pos x="135" y="172"/>
                </a:cxn>
                <a:cxn ang="0">
                  <a:pos x="148" y="172"/>
                </a:cxn>
                <a:cxn ang="0">
                  <a:pos x="148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12" y="301"/>
                </a:cxn>
              </a:cxnLst>
              <a:rect l="T0" t="T1" r="T2" b="T3"/>
              <a:pathLst>
                <a:path w="148" h="301" extrusionOk="0">
                  <a:moveTo>
                    <a:pt x="12" y="301"/>
                  </a:moveTo>
                  <a:lnTo>
                    <a:pt x="12" y="13"/>
                  </a:lnTo>
                  <a:lnTo>
                    <a:pt x="135" y="13"/>
                  </a:lnTo>
                  <a:lnTo>
                    <a:pt x="135" y="172"/>
                  </a:lnTo>
                  <a:lnTo>
                    <a:pt x="148" y="172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12" y="3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29" name="Shape 1896"/>
            <p:cNvSpPr>
              <a:spLocks/>
            </p:cNvSpPr>
            <p:nvPr/>
          </p:nvSpPr>
          <p:spPr bwMode="auto">
            <a:xfrm>
              <a:off x="3395" y="3731"/>
              <a:ext cx="30" cy="32"/>
            </a:xfrm>
            <a:custGeom>
              <a:avLst/>
              <a:gdLst>
                <a:gd name="T0" fmla="*/ 0 w 89"/>
                <a:gd name="T1" fmla="*/ 0 h 87"/>
                <a:gd name="T2" fmla="*/ 89 w 89"/>
                <a:gd name="T3" fmla="*/ 87 h 87"/>
              </a:gdLst>
              <a:ahLst/>
              <a:cxnLst>
                <a:cxn ang="0">
                  <a:pos x="44" y="87"/>
                </a:cxn>
                <a:cxn ang="0">
                  <a:pos x="54" y="86"/>
                </a:cxn>
                <a:cxn ang="0">
                  <a:pos x="55" y="86"/>
                </a:cxn>
                <a:cxn ang="0">
                  <a:pos x="62" y="84"/>
                </a:cxn>
                <a:cxn ang="0">
                  <a:pos x="76" y="75"/>
                </a:cxn>
                <a:cxn ang="0">
                  <a:pos x="86" y="61"/>
                </a:cxn>
                <a:cxn ang="0">
                  <a:pos x="88" y="53"/>
                </a:cxn>
                <a:cxn ang="0">
                  <a:pos x="88" y="52"/>
                </a:cxn>
                <a:cxn ang="0">
                  <a:pos x="89" y="43"/>
                </a:cxn>
                <a:cxn ang="0">
                  <a:pos x="88" y="35"/>
                </a:cxn>
                <a:cxn ang="0">
                  <a:pos x="88" y="34"/>
                </a:cxn>
                <a:cxn ang="0">
                  <a:pos x="85" y="26"/>
                </a:cxn>
                <a:cxn ang="0">
                  <a:pos x="76" y="13"/>
                </a:cxn>
                <a:cxn ang="0">
                  <a:pos x="63" y="4"/>
                </a:cxn>
                <a:cxn ang="0">
                  <a:pos x="55" y="1"/>
                </a:cxn>
                <a:cxn ang="0">
                  <a:pos x="54" y="1"/>
                </a:cxn>
                <a:cxn ang="0">
                  <a:pos x="44" y="0"/>
                </a:cxn>
                <a:cxn ang="0">
                  <a:pos x="36" y="1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13" y="13"/>
                </a:cxn>
                <a:cxn ang="0">
                  <a:pos x="4" y="26"/>
                </a:cxn>
                <a:cxn ang="0">
                  <a:pos x="1" y="34"/>
                </a:cxn>
                <a:cxn ang="0">
                  <a:pos x="1" y="35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1" y="53"/>
                </a:cxn>
                <a:cxn ang="0">
                  <a:pos x="3" y="61"/>
                </a:cxn>
                <a:cxn ang="0">
                  <a:pos x="13" y="75"/>
                </a:cxn>
                <a:cxn ang="0">
                  <a:pos x="28" y="84"/>
                </a:cxn>
                <a:cxn ang="0">
                  <a:pos x="35" y="86"/>
                </a:cxn>
                <a:cxn ang="0">
                  <a:pos x="36" y="86"/>
                </a:cxn>
                <a:cxn ang="0">
                  <a:pos x="44" y="87"/>
                </a:cxn>
                <a:cxn ang="0">
                  <a:pos x="44" y="75"/>
                </a:cxn>
                <a:cxn ang="0">
                  <a:pos x="38" y="74"/>
                </a:cxn>
                <a:cxn ang="0">
                  <a:pos x="32" y="72"/>
                </a:cxn>
                <a:cxn ang="0">
                  <a:pos x="21" y="66"/>
                </a:cxn>
                <a:cxn ang="0">
                  <a:pos x="15" y="55"/>
                </a:cxn>
                <a:cxn ang="0">
                  <a:pos x="13" y="50"/>
                </a:cxn>
                <a:cxn ang="0">
                  <a:pos x="12" y="43"/>
                </a:cxn>
                <a:cxn ang="0">
                  <a:pos x="13" y="37"/>
                </a:cxn>
                <a:cxn ang="0">
                  <a:pos x="14" y="32"/>
                </a:cxn>
                <a:cxn ang="0">
                  <a:pos x="21" y="21"/>
                </a:cxn>
                <a:cxn ang="0">
                  <a:pos x="33" y="15"/>
                </a:cxn>
                <a:cxn ang="0">
                  <a:pos x="38" y="13"/>
                </a:cxn>
                <a:cxn ang="0">
                  <a:pos x="44" y="12"/>
                </a:cxn>
                <a:cxn ang="0">
                  <a:pos x="52" y="13"/>
                </a:cxn>
                <a:cxn ang="0">
                  <a:pos x="57" y="14"/>
                </a:cxn>
                <a:cxn ang="0">
                  <a:pos x="67" y="21"/>
                </a:cxn>
                <a:cxn ang="0">
                  <a:pos x="75" y="32"/>
                </a:cxn>
                <a:cxn ang="0">
                  <a:pos x="76" y="37"/>
                </a:cxn>
                <a:cxn ang="0">
                  <a:pos x="77" y="43"/>
                </a:cxn>
                <a:cxn ang="0">
                  <a:pos x="76" y="50"/>
                </a:cxn>
                <a:cxn ang="0">
                  <a:pos x="74" y="55"/>
                </a:cxn>
                <a:cxn ang="0">
                  <a:pos x="67" y="66"/>
                </a:cxn>
                <a:cxn ang="0">
                  <a:pos x="58" y="72"/>
                </a:cxn>
                <a:cxn ang="0">
                  <a:pos x="52" y="74"/>
                </a:cxn>
                <a:cxn ang="0">
                  <a:pos x="44" y="75"/>
                </a:cxn>
                <a:cxn ang="0">
                  <a:pos x="44" y="87"/>
                </a:cxn>
              </a:cxnLst>
              <a:rect l="T0" t="T1" r="T2" b="T3"/>
              <a:pathLst>
                <a:path w="89" h="87" extrusionOk="0">
                  <a:moveTo>
                    <a:pt x="44" y="87"/>
                  </a:moveTo>
                  <a:lnTo>
                    <a:pt x="54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76" y="75"/>
                  </a:lnTo>
                  <a:lnTo>
                    <a:pt x="86" y="61"/>
                  </a:lnTo>
                  <a:lnTo>
                    <a:pt x="88" y="53"/>
                  </a:lnTo>
                  <a:lnTo>
                    <a:pt x="88" y="52"/>
                  </a:lnTo>
                  <a:lnTo>
                    <a:pt x="89" y="43"/>
                  </a:lnTo>
                  <a:lnTo>
                    <a:pt x="88" y="35"/>
                  </a:lnTo>
                  <a:lnTo>
                    <a:pt x="88" y="34"/>
                  </a:lnTo>
                  <a:lnTo>
                    <a:pt x="85" y="26"/>
                  </a:lnTo>
                  <a:lnTo>
                    <a:pt x="76" y="13"/>
                  </a:lnTo>
                  <a:lnTo>
                    <a:pt x="63" y="4"/>
                  </a:lnTo>
                  <a:lnTo>
                    <a:pt x="55" y="1"/>
                  </a:lnTo>
                  <a:lnTo>
                    <a:pt x="54" y="1"/>
                  </a:lnTo>
                  <a:lnTo>
                    <a:pt x="44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13" y="13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3" y="61"/>
                  </a:lnTo>
                  <a:lnTo>
                    <a:pt x="13" y="75"/>
                  </a:lnTo>
                  <a:lnTo>
                    <a:pt x="28" y="84"/>
                  </a:lnTo>
                  <a:lnTo>
                    <a:pt x="35" y="86"/>
                  </a:lnTo>
                  <a:lnTo>
                    <a:pt x="36" y="86"/>
                  </a:lnTo>
                  <a:lnTo>
                    <a:pt x="44" y="87"/>
                  </a:lnTo>
                  <a:lnTo>
                    <a:pt x="44" y="75"/>
                  </a:lnTo>
                  <a:lnTo>
                    <a:pt x="38" y="74"/>
                  </a:lnTo>
                  <a:lnTo>
                    <a:pt x="32" y="72"/>
                  </a:lnTo>
                  <a:lnTo>
                    <a:pt x="21" y="66"/>
                  </a:lnTo>
                  <a:lnTo>
                    <a:pt x="15" y="55"/>
                  </a:lnTo>
                  <a:lnTo>
                    <a:pt x="13" y="50"/>
                  </a:lnTo>
                  <a:lnTo>
                    <a:pt x="12" y="43"/>
                  </a:lnTo>
                  <a:lnTo>
                    <a:pt x="13" y="37"/>
                  </a:lnTo>
                  <a:lnTo>
                    <a:pt x="14" y="32"/>
                  </a:lnTo>
                  <a:lnTo>
                    <a:pt x="21" y="21"/>
                  </a:lnTo>
                  <a:lnTo>
                    <a:pt x="33" y="15"/>
                  </a:lnTo>
                  <a:lnTo>
                    <a:pt x="38" y="13"/>
                  </a:lnTo>
                  <a:lnTo>
                    <a:pt x="44" y="12"/>
                  </a:lnTo>
                  <a:lnTo>
                    <a:pt x="52" y="13"/>
                  </a:lnTo>
                  <a:lnTo>
                    <a:pt x="57" y="14"/>
                  </a:lnTo>
                  <a:lnTo>
                    <a:pt x="67" y="21"/>
                  </a:lnTo>
                  <a:lnTo>
                    <a:pt x="75" y="32"/>
                  </a:lnTo>
                  <a:lnTo>
                    <a:pt x="76" y="37"/>
                  </a:lnTo>
                  <a:lnTo>
                    <a:pt x="77" y="43"/>
                  </a:lnTo>
                  <a:lnTo>
                    <a:pt x="76" y="50"/>
                  </a:lnTo>
                  <a:lnTo>
                    <a:pt x="74" y="55"/>
                  </a:lnTo>
                  <a:lnTo>
                    <a:pt x="67" y="66"/>
                  </a:lnTo>
                  <a:lnTo>
                    <a:pt x="58" y="72"/>
                  </a:lnTo>
                  <a:lnTo>
                    <a:pt x="52" y="74"/>
                  </a:lnTo>
                  <a:lnTo>
                    <a:pt x="44" y="75"/>
                  </a:lnTo>
                  <a:lnTo>
                    <a:pt x="44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0" name="Shape 1897"/>
            <p:cNvSpPr>
              <a:spLocks/>
            </p:cNvSpPr>
            <p:nvPr/>
          </p:nvSpPr>
          <p:spPr bwMode="auto">
            <a:xfrm>
              <a:off x="3399" y="3734"/>
              <a:ext cx="23" cy="26"/>
            </a:xfrm>
            <a:custGeom>
              <a:avLst/>
              <a:gdLst>
                <a:gd name="T0" fmla="*/ 0 w 73"/>
                <a:gd name="T1" fmla="*/ 0 h 73"/>
                <a:gd name="T2" fmla="*/ 73 w 73"/>
                <a:gd name="T3" fmla="*/ 73 h 73"/>
              </a:gdLst>
              <a:ahLst/>
              <a:cxnLst>
                <a:cxn ang="0">
                  <a:pos x="36" y="73"/>
                </a:cxn>
                <a:cxn ang="0">
                  <a:pos x="44" y="72"/>
                </a:cxn>
                <a:cxn ang="0">
                  <a:pos x="51" y="70"/>
                </a:cxn>
                <a:cxn ang="0">
                  <a:pos x="63" y="62"/>
                </a:cxn>
                <a:cxn ang="0">
                  <a:pos x="70" y="50"/>
                </a:cxn>
                <a:cxn ang="0">
                  <a:pos x="73" y="36"/>
                </a:cxn>
                <a:cxn ang="0">
                  <a:pos x="70" y="23"/>
                </a:cxn>
                <a:cxn ang="0">
                  <a:pos x="63" y="10"/>
                </a:cxn>
                <a:cxn ang="0">
                  <a:pos x="51" y="3"/>
                </a:cxn>
                <a:cxn ang="0">
                  <a:pos x="44" y="1"/>
                </a:cxn>
                <a:cxn ang="0">
                  <a:pos x="36" y="0"/>
                </a:cxn>
                <a:cxn ang="0">
                  <a:pos x="29" y="1"/>
                </a:cxn>
                <a:cxn ang="0">
                  <a:pos x="23" y="3"/>
                </a:cxn>
                <a:cxn ang="0">
                  <a:pos x="10" y="10"/>
                </a:cxn>
                <a:cxn ang="0">
                  <a:pos x="3" y="23"/>
                </a:cxn>
                <a:cxn ang="0">
                  <a:pos x="1" y="29"/>
                </a:cxn>
                <a:cxn ang="0">
                  <a:pos x="0" y="36"/>
                </a:cxn>
                <a:cxn ang="0">
                  <a:pos x="1" y="44"/>
                </a:cxn>
                <a:cxn ang="0">
                  <a:pos x="3" y="50"/>
                </a:cxn>
                <a:cxn ang="0">
                  <a:pos x="10" y="62"/>
                </a:cxn>
                <a:cxn ang="0">
                  <a:pos x="23" y="70"/>
                </a:cxn>
                <a:cxn ang="0">
                  <a:pos x="29" y="72"/>
                </a:cxn>
                <a:cxn ang="0">
                  <a:pos x="36" y="73"/>
                </a:cxn>
              </a:cxnLst>
              <a:rect l="T0" t="T1" r="T2" b="T3"/>
              <a:pathLst>
                <a:path w="73" h="73" extrusionOk="0">
                  <a:moveTo>
                    <a:pt x="36" y="73"/>
                  </a:moveTo>
                  <a:lnTo>
                    <a:pt x="44" y="72"/>
                  </a:lnTo>
                  <a:lnTo>
                    <a:pt x="51" y="70"/>
                  </a:lnTo>
                  <a:lnTo>
                    <a:pt x="63" y="62"/>
                  </a:lnTo>
                  <a:lnTo>
                    <a:pt x="70" y="50"/>
                  </a:lnTo>
                  <a:lnTo>
                    <a:pt x="73" y="36"/>
                  </a:lnTo>
                  <a:lnTo>
                    <a:pt x="70" y="23"/>
                  </a:lnTo>
                  <a:lnTo>
                    <a:pt x="63" y="10"/>
                  </a:lnTo>
                  <a:lnTo>
                    <a:pt x="51" y="3"/>
                  </a:lnTo>
                  <a:lnTo>
                    <a:pt x="44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3" y="3"/>
                  </a:lnTo>
                  <a:lnTo>
                    <a:pt x="10" y="10"/>
                  </a:lnTo>
                  <a:lnTo>
                    <a:pt x="3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4"/>
                  </a:lnTo>
                  <a:lnTo>
                    <a:pt x="3" y="50"/>
                  </a:lnTo>
                  <a:lnTo>
                    <a:pt x="10" y="62"/>
                  </a:lnTo>
                  <a:lnTo>
                    <a:pt x="23" y="70"/>
                  </a:lnTo>
                  <a:lnTo>
                    <a:pt x="29" y="72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1" name="Shape 1898"/>
            <p:cNvSpPr>
              <a:spLocks/>
            </p:cNvSpPr>
            <p:nvPr/>
          </p:nvSpPr>
          <p:spPr bwMode="auto">
            <a:xfrm>
              <a:off x="3495" y="3640"/>
              <a:ext cx="45" cy="93"/>
            </a:xfrm>
            <a:custGeom>
              <a:avLst/>
              <a:gdLst>
                <a:gd name="T0" fmla="*/ 0 w 136"/>
                <a:gd name="T1" fmla="*/ 0 h 258"/>
                <a:gd name="T2" fmla="*/ 136 w 136"/>
                <a:gd name="T3" fmla="*/ 258 h 258"/>
              </a:gdLst>
              <a:ahLst/>
              <a:cxnLst>
                <a:cxn ang="0">
                  <a:pos x="0" y="258"/>
                </a:cxn>
                <a:cxn ang="0">
                  <a:pos x="0" y="0"/>
                </a:cxn>
                <a:cxn ang="0">
                  <a:pos x="136" y="0"/>
                </a:cxn>
                <a:cxn ang="0">
                  <a:pos x="136" y="165"/>
                </a:cxn>
                <a:cxn ang="0">
                  <a:pos x="94" y="170"/>
                </a:cxn>
                <a:cxn ang="0">
                  <a:pos x="56" y="185"/>
                </a:cxn>
                <a:cxn ang="0">
                  <a:pos x="26" y="217"/>
                </a:cxn>
                <a:cxn ang="0">
                  <a:pos x="7" y="243"/>
                </a:cxn>
                <a:cxn ang="0">
                  <a:pos x="0" y="258"/>
                </a:cxn>
              </a:cxnLst>
              <a:rect l="T0" t="T1" r="T2" b="T3"/>
              <a:pathLst>
                <a:path w="136" h="258" extrusionOk="0">
                  <a:moveTo>
                    <a:pt x="0" y="258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165"/>
                  </a:lnTo>
                  <a:lnTo>
                    <a:pt x="94" y="170"/>
                  </a:lnTo>
                  <a:lnTo>
                    <a:pt x="56" y="185"/>
                  </a:lnTo>
                  <a:lnTo>
                    <a:pt x="26" y="217"/>
                  </a:lnTo>
                  <a:lnTo>
                    <a:pt x="7" y="243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2" name="Shape 1899"/>
            <p:cNvSpPr>
              <a:spLocks/>
            </p:cNvSpPr>
            <p:nvPr/>
          </p:nvSpPr>
          <p:spPr bwMode="auto">
            <a:xfrm>
              <a:off x="3497" y="3700"/>
              <a:ext cx="86" cy="90"/>
            </a:xfrm>
            <a:custGeom>
              <a:avLst/>
              <a:gdLst>
                <a:gd name="T0" fmla="*/ 0 w 256"/>
                <a:gd name="T1" fmla="*/ 0 h 253"/>
                <a:gd name="T2" fmla="*/ 256 w 256"/>
                <a:gd name="T3" fmla="*/ 253 h 253"/>
              </a:gdLst>
              <a:ahLst/>
              <a:cxnLst>
                <a:cxn ang="0">
                  <a:pos x="128" y="253"/>
                </a:cxn>
                <a:cxn ang="0">
                  <a:pos x="154" y="250"/>
                </a:cxn>
                <a:cxn ang="0">
                  <a:pos x="178" y="243"/>
                </a:cxn>
                <a:cxn ang="0">
                  <a:pos x="200" y="231"/>
                </a:cxn>
                <a:cxn ang="0">
                  <a:pos x="219" y="216"/>
                </a:cxn>
                <a:cxn ang="0">
                  <a:pos x="234" y="197"/>
                </a:cxn>
                <a:cxn ang="0">
                  <a:pos x="246" y="175"/>
                </a:cxn>
                <a:cxn ang="0">
                  <a:pos x="254" y="151"/>
                </a:cxn>
                <a:cxn ang="0">
                  <a:pos x="256" y="126"/>
                </a:cxn>
                <a:cxn ang="0">
                  <a:pos x="254" y="101"/>
                </a:cxn>
                <a:cxn ang="0">
                  <a:pos x="246" y="77"/>
                </a:cxn>
                <a:cxn ang="0">
                  <a:pos x="234" y="55"/>
                </a:cxn>
                <a:cxn ang="0">
                  <a:pos x="219" y="37"/>
                </a:cxn>
                <a:cxn ang="0">
                  <a:pos x="200" y="22"/>
                </a:cxn>
                <a:cxn ang="0">
                  <a:pos x="178" y="10"/>
                </a:cxn>
                <a:cxn ang="0">
                  <a:pos x="154" y="2"/>
                </a:cxn>
                <a:cxn ang="0">
                  <a:pos x="128" y="0"/>
                </a:cxn>
                <a:cxn ang="0">
                  <a:pos x="102" y="2"/>
                </a:cxn>
                <a:cxn ang="0">
                  <a:pos x="78" y="10"/>
                </a:cxn>
                <a:cxn ang="0">
                  <a:pos x="56" y="22"/>
                </a:cxn>
                <a:cxn ang="0">
                  <a:pos x="37" y="37"/>
                </a:cxn>
                <a:cxn ang="0">
                  <a:pos x="22" y="55"/>
                </a:cxn>
                <a:cxn ang="0">
                  <a:pos x="10" y="77"/>
                </a:cxn>
                <a:cxn ang="0">
                  <a:pos x="2" y="101"/>
                </a:cxn>
                <a:cxn ang="0">
                  <a:pos x="0" y="126"/>
                </a:cxn>
                <a:cxn ang="0">
                  <a:pos x="2" y="151"/>
                </a:cxn>
                <a:cxn ang="0">
                  <a:pos x="10" y="175"/>
                </a:cxn>
                <a:cxn ang="0">
                  <a:pos x="22" y="197"/>
                </a:cxn>
                <a:cxn ang="0">
                  <a:pos x="37" y="216"/>
                </a:cxn>
                <a:cxn ang="0">
                  <a:pos x="56" y="231"/>
                </a:cxn>
                <a:cxn ang="0">
                  <a:pos x="78" y="243"/>
                </a:cxn>
                <a:cxn ang="0">
                  <a:pos x="102" y="250"/>
                </a:cxn>
                <a:cxn ang="0">
                  <a:pos x="128" y="253"/>
                </a:cxn>
              </a:cxnLst>
              <a:rect l="T0" t="T1" r="T2" b="T3"/>
              <a:pathLst>
                <a:path w="256" h="253" extrusionOk="0">
                  <a:moveTo>
                    <a:pt x="128" y="253"/>
                  </a:moveTo>
                  <a:lnTo>
                    <a:pt x="154" y="250"/>
                  </a:lnTo>
                  <a:lnTo>
                    <a:pt x="178" y="243"/>
                  </a:lnTo>
                  <a:lnTo>
                    <a:pt x="200" y="231"/>
                  </a:lnTo>
                  <a:lnTo>
                    <a:pt x="219" y="216"/>
                  </a:lnTo>
                  <a:lnTo>
                    <a:pt x="234" y="197"/>
                  </a:lnTo>
                  <a:lnTo>
                    <a:pt x="246" y="175"/>
                  </a:lnTo>
                  <a:lnTo>
                    <a:pt x="254" y="151"/>
                  </a:lnTo>
                  <a:lnTo>
                    <a:pt x="256" y="126"/>
                  </a:lnTo>
                  <a:lnTo>
                    <a:pt x="254" y="101"/>
                  </a:lnTo>
                  <a:lnTo>
                    <a:pt x="246" y="77"/>
                  </a:lnTo>
                  <a:lnTo>
                    <a:pt x="234" y="55"/>
                  </a:lnTo>
                  <a:lnTo>
                    <a:pt x="219" y="37"/>
                  </a:lnTo>
                  <a:lnTo>
                    <a:pt x="200" y="22"/>
                  </a:lnTo>
                  <a:lnTo>
                    <a:pt x="178" y="10"/>
                  </a:lnTo>
                  <a:lnTo>
                    <a:pt x="154" y="2"/>
                  </a:lnTo>
                  <a:lnTo>
                    <a:pt x="128" y="0"/>
                  </a:lnTo>
                  <a:lnTo>
                    <a:pt x="102" y="2"/>
                  </a:lnTo>
                  <a:lnTo>
                    <a:pt x="78" y="10"/>
                  </a:lnTo>
                  <a:lnTo>
                    <a:pt x="56" y="22"/>
                  </a:lnTo>
                  <a:lnTo>
                    <a:pt x="37" y="37"/>
                  </a:lnTo>
                  <a:lnTo>
                    <a:pt x="22" y="55"/>
                  </a:lnTo>
                  <a:lnTo>
                    <a:pt x="10" y="77"/>
                  </a:lnTo>
                  <a:lnTo>
                    <a:pt x="2" y="101"/>
                  </a:lnTo>
                  <a:lnTo>
                    <a:pt x="0" y="126"/>
                  </a:lnTo>
                  <a:lnTo>
                    <a:pt x="2" y="151"/>
                  </a:lnTo>
                  <a:lnTo>
                    <a:pt x="10" y="175"/>
                  </a:lnTo>
                  <a:lnTo>
                    <a:pt x="22" y="197"/>
                  </a:lnTo>
                  <a:lnTo>
                    <a:pt x="37" y="216"/>
                  </a:lnTo>
                  <a:lnTo>
                    <a:pt x="56" y="231"/>
                  </a:lnTo>
                  <a:lnTo>
                    <a:pt x="78" y="243"/>
                  </a:lnTo>
                  <a:lnTo>
                    <a:pt x="102" y="250"/>
                  </a:lnTo>
                  <a:lnTo>
                    <a:pt x="128" y="253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3" name="Shape 1900"/>
            <p:cNvSpPr>
              <a:spLocks/>
            </p:cNvSpPr>
            <p:nvPr/>
          </p:nvSpPr>
          <p:spPr bwMode="auto">
            <a:xfrm>
              <a:off x="3493" y="3697"/>
              <a:ext cx="93" cy="96"/>
            </a:xfrm>
            <a:custGeom>
              <a:avLst/>
              <a:gdLst>
                <a:gd name="T0" fmla="*/ 0 w 276"/>
                <a:gd name="T1" fmla="*/ 0 h 267"/>
                <a:gd name="T2" fmla="*/ 276 w 276"/>
                <a:gd name="T3" fmla="*/ 267 h 267"/>
              </a:gdLst>
              <a:ahLst/>
              <a:cxnLst>
                <a:cxn ang="0">
                  <a:pos x="166" y="265"/>
                </a:cxn>
                <a:cxn ang="0">
                  <a:pos x="192" y="255"/>
                </a:cxn>
                <a:cxn ang="0">
                  <a:pos x="235" y="228"/>
                </a:cxn>
                <a:cxn ang="0">
                  <a:pos x="253" y="207"/>
                </a:cxn>
                <a:cxn ang="0">
                  <a:pos x="273" y="160"/>
                </a:cxn>
                <a:cxn ang="0">
                  <a:pos x="276" y="133"/>
                </a:cxn>
                <a:cxn ang="0">
                  <a:pos x="273" y="106"/>
                </a:cxn>
                <a:cxn ang="0">
                  <a:pos x="253" y="59"/>
                </a:cxn>
                <a:cxn ang="0">
                  <a:pos x="235" y="39"/>
                </a:cxn>
                <a:cxn ang="0">
                  <a:pos x="192" y="11"/>
                </a:cxn>
                <a:cxn ang="0">
                  <a:pos x="166" y="2"/>
                </a:cxn>
                <a:cxn ang="0">
                  <a:pos x="111" y="2"/>
                </a:cxn>
                <a:cxn ang="0">
                  <a:pos x="84" y="11"/>
                </a:cxn>
                <a:cxn ang="0">
                  <a:pos x="41" y="40"/>
                </a:cxn>
                <a:cxn ang="0">
                  <a:pos x="11" y="82"/>
                </a:cxn>
                <a:cxn ang="0">
                  <a:pos x="4" y="107"/>
                </a:cxn>
                <a:cxn ang="0">
                  <a:pos x="4" y="159"/>
                </a:cxn>
                <a:cxn ang="0">
                  <a:pos x="11" y="184"/>
                </a:cxn>
                <a:cxn ang="0">
                  <a:pos x="41" y="227"/>
                </a:cxn>
                <a:cxn ang="0">
                  <a:pos x="84" y="255"/>
                </a:cxn>
                <a:cxn ang="0">
                  <a:pos x="111" y="265"/>
                </a:cxn>
                <a:cxn ang="0">
                  <a:pos x="138" y="254"/>
                </a:cxn>
                <a:cxn ang="0">
                  <a:pos x="89" y="244"/>
                </a:cxn>
                <a:cxn ang="0">
                  <a:pos x="49" y="219"/>
                </a:cxn>
                <a:cxn ang="0">
                  <a:pos x="23" y="180"/>
                </a:cxn>
                <a:cxn ang="0">
                  <a:pos x="13" y="133"/>
                </a:cxn>
                <a:cxn ang="0">
                  <a:pos x="23" y="86"/>
                </a:cxn>
                <a:cxn ang="0">
                  <a:pos x="49" y="48"/>
                </a:cxn>
                <a:cxn ang="0">
                  <a:pos x="89" y="23"/>
                </a:cxn>
                <a:cxn ang="0">
                  <a:pos x="138" y="12"/>
                </a:cxn>
                <a:cxn ang="0">
                  <a:pos x="187" y="23"/>
                </a:cxn>
                <a:cxn ang="0">
                  <a:pos x="227" y="48"/>
                </a:cxn>
                <a:cxn ang="0">
                  <a:pos x="253" y="86"/>
                </a:cxn>
                <a:cxn ang="0">
                  <a:pos x="263" y="133"/>
                </a:cxn>
                <a:cxn ang="0">
                  <a:pos x="253" y="180"/>
                </a:cxn>
                <a:cxn ang="0">
                  <a:pos x="227" y="219"/>
                </a:cxn>
                <a:cxn ang="0">
                  <a:pos x="187" y="244"/>
                </a:cxn>
                <a:cxn ang="0">
                  <a:pos x="138" y="254"/>
                </a:cxn>
              </a:cxnLst>
              <a:rect l="T0" t="T1" r="T2" b="T3"/>
              <a:pathLst>
                <a:path w="276" h="267" extrusionOk="0">
                  <a:moveTo>
                    <a:pt x="138" y="267"/>
                  </a:moveTo>
                  <a:lnTo>
                    <a:pt x="166" y="265"/>
                  </a:lnTo>
                  <a:lnTo>
                    <a:pt x="191" y="256"/>
                  </a:lnTo>
                  <a:lnTo>
                    <a:pt x="192" y="255"/>
                  </a:lnTo>
                  <a:lnTo>
                    <a:pt x="215" y="244"/>
                  </a:lnTo>
                  <a:lnTo>
                    <a:pt x="235" y="228"/>
                  </a:lnTo>
                  <a:lnTo>
                    <a:pt x="235" y="227"/>
                  </a:lnTo>
                  <a:lnTo>
                    <a:pt x="253" y="207"/>
                  </a:lnTo>
                  <a:lnTo>
                    <a:pt x="265" y="184"/>
                  </a:lnTo>
                  <a:lnTo>
                    <a:pt x="273" y="160"/>
                  </a:lnTo>
                  <a:lnTo>
                    <a:pt x="273" y="159"/>
                  </a:lnTo>
                  <a:lnTo>
                    <a:pt x="276" y="133"/>
                  </a:lnTo>
                  <a:lnTo>
                    <a:pt x="273" y="107"/>
                  </a:lnTo>
                  <a:lnTo>
                    <a:pt x="273" y="106"/>
                  </a:lnTo>
                  <a:lnTo>
                    <a:pt x="265" y="82"/>
                  </a:lnTo>
                  <a:lnTo>
                    <a:pt x="253" y="59"/>
                  </a:lnTo>
                  <a:lnTo>
                    <a:pt x="235" y="40"/>
                  </a:lnTo>
                  <a:lnTo>
                    <a:pt x="235" y="39"/>
                  </a:lnTo>
                  <a:lnTo>
                    <a:pt x="215" y="23"/>
                  </a:lnTo>
                  <a:lnTo>
                    <a:pt x="192" y="11"/>
                  </a:lnTo>
                  <a:lnTo>
                    <a:pt x="191" y="10"/>
                  </a:lnTo>
                  <a:lnTo>
                    <a:pt x="166" y="2"/>
                  </a:lnTo>
                  <a:lnTo>
                    <a:pt x="138" y="0"/>
                  </a:lnTo>
                  <a:lnTo>
                    <a:pt x="111" y="2"/>
                  </a:lnTo>
                  <a:lnTo>
                    <a:pt x="85" y="10"/>
                  </a:lnTo>
                  <a:lnTo>
                    <a:pt x="84" y="11"/>
                  </a:lnTo>
                  <a:lnTo>
                    <a:pt x="62" y="23"/>
                  </a:lnTo>
                  <a:lnTo>
                    <a:pt x="41" y="40"/>
                  </a:lnTo>
                  <a:lnTo>
                    <a:pt x="24" y="59"/>
                  </a:lnTo>
                  <a:lnTo>
                    <a:pt x="11" y="82"/>
                  </a:lnTo>
                  <a:lnTo>
                    <a:pt x="4" y="106"/>
                  </a:lnTo>
                  <a:lnTo>
                    <a:pt x="4" y="107"/>
                  </a:lnTo>
                  <a:lnTo>
                    <a:pt x="0" y="133"/>
                  </a:lnTo>
                  <a:lnTo>
                    <a:pt x="4" y="159"/>
                  </a:lnTo>
                  <a:lnTo>
                    <a:pt x="4" y="160"/>
                  </a:lnTo>
                  <a:lnTo>
                    <a:pt x="11" y="184"/>
                  </a:lnTo>
                  <a:lnTo>
                    <a:pt x="24" y="207"/>
                  </a:lnTo>
                  <a:lnTo>
                    <a:pt x="41" y="227"/>
                  </a:lnTo>
                  <a:lnTo>
                    <a:pt x="62" y="244"/>
                  </a:lnTo>
                  <a:lnTo>
                    <a:pt x="84" y="255"/>
                  </a:lnTo>
                  <a:lnTo>
                    <a:pt x="85" y="256"/>
                  </a:lnTo>
                  <a:lnTo>
                    <a:pt x="111" y="265"/>
                  </a:lnTo>
                  <a:lnTo>
                    <a:pt x="138" y="267"/>
                  </a:lnTo>
                  <a:lnTo>
                    <a:pt x="138" y="254"/>
                  </a:lnTo>
                  <a:lnTo>
                    <a:pt x="113" y="252"/>
                  </a:lnTo>
                  <a:lnTo>
                    <a:pt x="89" y="244"/>
                  </a:lnTo>
                  <a:lnTo>
                    <a:pt x="68" y="233"/>
                  </a:lnTo>
                  <a:lnTo>
                    <a:pt x="49" y="219"/>
                  </a:lnTo>
                  <a:lnTo>
                    <a:pt x="35" y="201"/>
                  </a:lnTo>
                  <a:lnTo>
                    <a:pt x="23" y="180"/>
                  </a:lnTo>
                  <a:lnTo>
                    <a:pt x="16" y="157"/>
                  </a:lnTo>
                  <a:lnTo>
                    <a:pt x="13" y="133"/>
                  </a:lnTo>
                  <a:lnTo>
                    <a:pt x="16" y="109"/>
                  </a:lnTo>
                  <a:lnTo>
                    <a:pt x="23" y="86"/>
                  </a:lnTo>
                  <a:lnTo>
                    <a:pt x="35" y="66"/>
                  </a:lnTo>
                  <a:lnTo>
                    <a:pt x="49" y="48"/>
                  </a:lnTo>
                  <a:lnTo>
                    <a:pt x="68" y="33"/>
                  </a:lnTo>
                  <a:lnTo>
                    <a:pt x="89" y="23"/>
                  </a:lnTo>
                  <a:lnTo>
                    <a:pt x="113" y="15"/>
                  </a:lnTo>
                  <a:lnTo>
                    <a:pt x="138" y="12"/>
                  </a:lnTo>
                  <a:lnTo>
                    <a:pt x="164" y="15"/>
                  </a:lnTo>
                  <a:lnTo>
                    <a:pt x="187" y="23"/>
                  </a:lnTo>
                  <a:lnTo>
                    <a:pt x="209" y="33"/>
                  </a:lnTo>
                  <a:lnTo>
                    <a:pt x="227" y="48"/>
                  </a:lnTo>
                  <a:lnTo>
                    <a:pt x="242" y="66"/>
                  </a:lnTo>
                  <a:lnTo>
                    <a:pt x="253" y="86"/>
                  </a:lnTo>
                  <a:lnTo>
                    <a:pt x="260" y="109"/>
                  </a:lnTo>
                  <a:lnTo>
                    <a:pt x="263" y="133"/>
                  </a:lnTo>
                  <a:lnTo>
                    <a:pt x="260" y="157"/>
                  </a:lnTo>
                  <a:lnTo>
                    <a:pt x="253" y="180"/>
                  </a:lnTo>
                  <a:lnTo>
                    <a:pt x="242" y="201"/>
                  </a:lnTo>
                  <a:lnTo>
                    <a:pt x="227" y="219"/>
                  </a:lnTo>
                  <a:lnTo>
                    <a:pt x="209" y="233"/>
                  </a:lnTo>
                  <a:lnTo>
                    <a:pt x="187" y="244"/>
                  </a:lnTo>
                  <a:lnTo>
                    <a:pt x="164" y="252"/>
                  </a:lnTo>
                  <a:lnTo>
                    <a:pt x="138" y="254"/>
                  </a:lnTo>
                  <a:lnTo>
                    <a:pt x="138" y="2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4" name="Shape 1901"/>
            <p:cNvSpPr>
              <a:spLocks/>
            </p:cNvSpPr>
            <p:nvPr/>
          </p:nvSpPr>
          <p:spPr bwMode="auto">
            <a:xfrm>
              <a:off x="3493" y="3638"/>
              <a:ext cx="50" cy="109"/>
            </a:xfrm>
            <a:custGeom>
              <a:avLst/>
              <a:gdLst>
                <a:gd name="T0" fmla="*/ 0 w 149"/>
                <a:gd name="T1" fmla="*/ 0 h 301"/>
                <a:gd name="T2" fmla="*/ 149 w 149"/>
                <a:gd name="T3" fmla="*/ 301 h 301"/>
              </a:gdLst>
              <a:ahLst/>
              <a:cxnLst>
                <a:cxn ang="0">
                  <a:pos x="13" y="301"/>
                </a:cxn>
                <a:cxn ang="0">
                  <a:pos x="13" y="13"/>
                </a:cxn>
                <a:cxn ang="0">
                  <a:pos x="136" y="13"/>
                </a:cxn>
                <a:cxn ang="0">
                  <a:pos x="136" y="172"/>
                </a:cxn>
                <a:cxn ang="0">
                  <a:pos x="149" y="172"/>
                </a:cxn>
                <a:cxn ang="0">
                  <a:pos x="149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13" y="301"/>
                </a:cxn>
              </a:cxnLst>
              <a:rect l="T0" t="T1" r="T2" b="T3"/>
              <a:pathLst>
                <a:path w="149" h="301" extrusionOk="0">
                  <a:moveTo>
                    <a:pt x="13" y="301"/>
                  </a:moveTo>
                  <a:lnTo>
                    <a:pt x="13" y="13"/>
                  </a:lnTo>
                  <a:lnTo>
                    <a:pt x="136" y="13"/>
                  </a:lnTo>
                  <a:lnTo>
                    <a:pt x="136" y="172"/>
                  </a:lnTo>
                  <a:lnTo>
                    <a:pt x="149" y="172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13" y="3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5" name="Shape 1902"/>
            <p:cNvSpPr>
              <a:spLocks/>
            </p:cNvSpPr>
            <p:nvPr/>
          </p:nvSpPr>
          <p:spPr bwMode="auto">
            <a:xfrm>
              <a:off x="3525" y="3731"/>
              <a:ext cx="30" cy="32"/>
            </a:xfrm>
            <a:custGeom>
              <a:avLst/>
              <a:gdLst>
                <a:gd name="T0" fmla="*/ 0 w 90"/>
                <a:gd name="T1" fmla="*/ 0 h 87"/>
                <a:gd name="T2" fmla="*/ 90 w 90"/>
                <a:gd name="T3" fmla="*/ 87 h 87"/>
              </a:gdLst>
              <a:ahLst/>
              <a:cxnLst>
                <a:cxn ang="0">
                  <a:pos x="45" y="87"/>
                </a:cxn>
                <a:cxn ang="0">
                  <a:pos x="54" y="86"/>
                </a:cxn>
                <a:cxn ang="0">
                  <a:pos x="56" y="86"/>
                </a:cxn>
                <a:cxn ang="0">
                  <a:pos x="63" y="84"/>
                </a:cxn>
                <a:cxn ang="0">
                  <a:pos x="76" y="75"/>
                </a:cxn>
                <a:cxn ang="0">
                  <a:pos x="87" y="61"/>
                </a:cxn>
                <a:cxn ang="0">
                  <a:pos x="89" y="53"/>
                </a:cxn>
                <a:cxn ang="0">
                  <a:pos x="89" y="52"/>
                </a:cxn>
                <a:cxn ang="0">
                  <a:pos x="90" y="43"/>
                </a:cxn>
                <a:cxn ang="0">
                  <a:pos x="89" y="35"/>
                </a:cxn>
                <a:cxn ang="0">
                  <a:pos x="89" y="34"/>
                </a:cxn>
                <a:cxn ang="0">
                  <a:pos x="86" y="26"/>
                </a:cxn>
                <a:cxn ang="0">
                  <a:pos x="76" y="13"/>
                </a:cxn>
                <a:cxn ang="0">
                  <a:pos x="64" y="4"/>
                </a:cxn>
                <a:cxn ang="0">
                  <a:pos x="56" y="1"/>
                </a:cxn>
                <a:cxn ang="0">
                  <a:pos x="54" y="1"/>
                </a:cxn>
                <a:cxn ang="0">
                  <a:pos x="45" y="0"/>
                </a:cxn>
                <a:cxn ang="0">
                  <a:pos x="37" y="1"/>
                </a:cxn>
                <a:cxn ang="0">
                  <a:pos x="36" y="1"/>
                </a:cxn>
                <a:cxn ang="0">
                  <a:pos x="27" y="3"/>
                </a:cxn>
                <a:cxn ang="0">
                  <a:pos x="14" y="13"/>
                </a:cxn>
                <a:cxn ang="0">
                  <a:pos x="4" y="26"/>
                </a:cxn>
                <a:cxn ang="0">
                  <a:pos x="1" y="34"/>
                </a:cxn>
                <a:cxn ang="0">
                  <a:pos x="1" y="35"/>
                </a:cxn>
                <a:cxn ang="0">
                  <a:pos x="0" y="43"/>
                </a:cxn>
                <a:cxn ang="0">
                  <a:pos x="1" y="52"/>
                </a:cxn>
                <a:cxn ang="0">
                  <a:pos x="1" y="53"/>
                </a:cxn>
                <a:cxn ang="0">
                  <a:pos x="3" y="61"/>
                </a:cxn>
                <a:cxn ang="0">
                  <a:pos x="14" y="75"/>
                </a:cxn>
                <a:cxn ang="0">
                  <a:pos x="28" y="84"/>
                </a:cxn>
                <a:cxn ang="0">
                  <a:pos x="36" y="86"/>
                </a:cxn>
                <a:cxn ang="0">
                  <a:pos x="37" y="86"/>
                </a:cxn>
                <a:cxn ang="0">
                  <a:pos x="45" y="87"/>
                </a:cxn>
                <a:cxn ang="0">
                  <a:pos x="45" y="75"/>
                </a:cxn>
                <a:cxn ang="0">
                  <a:pos x="39" y="74"/>
                </a:cxn>
                <a:cxn ang="0">
                  <a:pos x="33" y="72"/>
                </a:cxn>
                <a:cxn ang="0">
                  <a:pos x="22" y="66"/>
                </a:cxn>
                <a:cxn ang="0">
                  <a:pos x="16" y="55"/>
                </a:cxn>
                <a:cxn ang="0">
                  <a:pos x="14" y="50"/>
                </a:cxn>
                <a:cxn ang="0">
                  <a:pos x="13" y="43"/>
                </a:cxn>
                <a:cxn ang="0">
                  <a:pos x="14" y="37"/>
                </a:cxn>
                <a:cxn ang="0">
                  <a:pos x="15" y="32"/>
                </a:cxn>
                <a:cxn ang="0">
                  <a:pos x="22" y="21"/>
                </a:cxn>
                <a:cxn ang="0">
                  <a:pos x="34" y="15"/>
                </a:cxn>
                <a:cxn ang="0">
                  <a:pos x="39" y="13"/>
                </a:cxn>
                <a:cxn ang="0">
                  <a:pos x="45" y="12"/>
                </a:cxn>
                <a:cxn ang="0">
                  <a:pos x="52" y="13"/>
                </a:cxn>
                <a:cxn ang="0">
                  <a:pos x="58" y="14"/>
                </a:cxn>
                <a:cxn ang="0">
                  <a:pos x="68" y="21"/>
                </a:cxn>
                <a:cxn ang="0">
                  <a:pos x="75" y="32"/>
                </a:cxn>
                <a:cxn ang="0">
                  <a:pos x="76" y="37"/>
                </a:cxn>
                <a:cxn ang="0">
                  <a:pos x="77" y="43"/>
                </a:cxn>
                <a:cxn ang="0">
                  <a:pos x="76" y="50"/>
                </a:cxn>
                <a:cxn ang="0">
                  <a:pos x="74" y="55"/>
                </a:cxn>
                <a:cxn ang="0">
                  <a:pos x="68" y="66"/>
                </a:cxn>
                <a:cxn ang="0">
                  <a:pos x="59" y="72"/>
                </a:cxn>
                <a:cxn ang="0">
                  <a:pos x="52" y="74"/>
                </a:cxn>
                <a:cxn ang="0">
                  <a:pos x="45" y="75"/>
                </a:cxn>
                <a:cxn ang="0">
                  <a:pos x="45" y="87"/>
                </a:cxn>
              </a:cxnLst>
              <a:rect l="T0" t="T1" r="T2" b="T3"/>
              <a:pathLst>
                <a:path w="90" h="87" extrusionOk="0">
                  <a:moveTo>
                    <a:pt x="45" y="87"/>
                  </a:moveTo>
                  <a:lnTo>
                    <a:pt x="54" y="86"/>
                  </a:lnTo>
                  <a:lnTo>
                    <a:pt x="56" y="86"/>
                  </a:lnTo>
                  <a:lnTo>
                    <a:pt x="63" y="84"/>
                  </a:lnTo>
                  <a:lnTo>
                    <a:pt x="76" y="75"/>
                  </a:lnTo>
                  <a:lnTo>
                    <a:pt x="87" y="61"/>
                  </a:lnTo>
                  <a:lnTo>
                    <a:pt x="89" y="53"/>
                  </a:lnTo>
                  <a:lnTo>
                    <a:pt x="89" y="52"/>
                  </a:lnTo>
                  <a:lnTo>
                    <a:pt x="90" y="43"/>
                  </a:lnTo>
                  <a:lnTo>
                    <a:pt x="89" y="35"/>
                  </a:lnTo>
                  <a:lnTo>
                    <a:pt x="89" y="34"/>
                  </a:lnTo>
                  <a:lnTo>
                    <a:pt x="86" y="26"/>
                  </a:lnTo>
                  <a:lnTo>
                    <a:pt x="76" y="13"/>
                  </a:lnTo>
                  <a:lnTo>
                    <a:pt x="64" y="4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27" y="3"/>
                  </a:lnTo>
                  <a:lnTo>
                    <a:pt x="14" y="13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3" y="61"/>
                  </a:lnTo>
                  <a:lnTo>
                    <a:pt x="14" y="75"/>
                  </a:lnTo>
                  <a:lnTo>
                    <a:pt x="28" y="84"/>
                  </a:lnTo>
                  <a:lnTo>
                    <a:pt x="36" y="86"/>
                  </a:lnTo>
                  <a:lnTo>
                    <a:pt x="37" y="86"/>
                  </a:lnTo>
                  <a:lnTo>
                    <a:pt x="45" y="87"/>
                  </a:lnTo>
                  <a:lnTo>
                    <a:pt x="45" y="75"/>
                  </a:lnTo>
                  <a:lnTo>
                    <a:pt x="39" y="74"/>
                  </a:lnTo>
                  <a:lnTo>
                    <a:pt x="33" y="72"/>
                  </a:lnTo>
                  <a:lnTo>
                    <a:pt x="22" y="66"/>
                  </a:lnTo>
                  <a:lnTo>
                    <a:pt x="16" y="55"/>
                  </a:lnTo>
                  <a:lnTo>
                    <a:pt x="14" y="50"/>
                  </a:lnTo>
                  <a:lnTo>
                    <a:pt x="13" y="43"/>
                  </a:lnTo>
                  <a:lnTo>
                    <a:pt x="14" y="37"/>
                  </a:lnTo>
                  <a:lnTo>
                    <a:pt x="15" y="32"/>
                  </a:lnTo>
                  <a:lnTo>
                    <a:pt x="22" y="21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2"/>
                  </a:lnTo>
                  <a:lnTo>
                    <a:pt x="52" y="13"/>
                  </a:lnTo>
                  <a:lnTo>
                    <a:pt x="58" y="14"/>
                  </a:lnTo>
                  <a:lnTo>
                    <a:pt x="68" y="21"/>
                  </a:lnTo>
                  <a:lnTo>
                    <a:pt x="75" y="32"/>
                  </a:lnTo>
                  <a:lnTo>
                    <a:pt x="76" y="37"/>
                  </a:lnTo>
                  <a:lnTo>
                    <a:pt x="77" y="43"/>
                  </a:lnTo>
                  <a:lnTo>
                    <a:pt x="76" y="50"/>
                  </a:lnTo>
                  <a:lnTo>
                    <a:pt x="74" y="55"/>
                  </a:lnTo>
                  <a:lnTo>
                    <a:pt x="68" y="66"/>
                  </a:lnTo>
                  <a:lnTo>
                    <a:pt x="59" y="72"/>
                  </a:lnTo>
                  <a:lnTo>
                    <a:pt x="52" y="74"/>
                  </a:lnTo>
                  <a:lnTo>
                    <a:pt x="45" y="75"/>
                  </a:lnTo>
                  <a:lnTo>
                    <a:pt x="45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6" name="Shape 1903"/>
            <p:cNvSpPr>
              <a:spLocks/>
            </p:cNvSpPr>
            <p:nvPr/>
          </p:nvSpPr>
          <p:spPr bwMode="auto">
            <a:xfrm>
              <a:off x="3527" y="3734"/>
              <a:ext cx="23" cy="26"/>
            </a:xfrm>
            <a:custGeom>
              <a:avLst/>
              <a:gdLst>
                <a:gd name="T0" fmla="*/ 0 w 73"/>
                <a:gd name="T1" fmla="*/ 0 h 73"/>
                <a:gd name="T2" fmla="*/ 73 w 73"/>
                <a:gd name="T3" fmla="*/ 73 h 73"/>
              </a:gdLst>
              <a:ahLst/>
              <a:cxnLst>
                <a:cxn ang="0">
                  <a:pos x="36" y="73"/>
                </a:cxn>
                <a:cxn ang="0">
                  <a:pos x="43" y="72"/>
                </a:cxn>
                <a:cxn ang="0">
                  <a:pos x="51" y="70"/>
                </a:cxn>
                <a:cxn ang="0">
                  <a:pos x="62" y="62"/>
                </a:cxn>
                <a:cxn ang="0">
                  <a:pos x="69" y="50"/>
                </a:cxn>
                <a:cxn ang="0">
                  <a:pos x="73" y="36"/>
                </a:cxn>
                <a:cxn ang="0">
                  <a:pos x="69" y="23"/>
                </a:cxn>
                <a:cxn ang="0">
                  <a:pos x="62" y="10"/>
                </a:cxn>
                <a:cxn ang="0">
                  <a:pos x="51" y="3"/>
                </a:cxn>
                <a:cxn ang="0">
                  <a:pos x="43" y="1"/>
                </a:cxn>
                <a:cxn ang="0">
                  <a:pos x="36" y="0"/>
                </a:cxn>
                <a:cxn ang="0">
                  <a:pos x="29" y="1"/>
                </a:cxn>
                <a:cxn ang="0">
                  <a:pos x="23" y="3"/>
                </a:cxn>
                <a:cxn ang="0">
                  <a:pos x="10" y="10"/>
                </a:cxn>
                <a:cxn ang="0">
                  <a:pos x="3" y="23"/>
                </a:cxn>
                <a:cxn ang="0">
                  <a:pos x="1" y="29"/>
                </a:cxn>
                <a:cxn ang="0">
                  <a:pos x="0" y="36"/>
                </a:cxn>
                <a:cxn ang="0">
                  <a:pos x="1" y="44"/>
                </a:cxn>
                <a:cxn ang="0">
                  <a:pos x="3" y="50"/>
                </a:cxn>
                <a:cxn ang="0">
                  <a:pos x="10" y="62"/>
                </a:cxn>
                <a:cxn ang="0">
                  <a:pos x="23" y="70"/>
                </a:cxn>
                <a:cxn ang="0">
                  <a:pos x="29" y="72"/>
                </a:cxn>
                <a:cxn ang="0">
                  <a:pos x="36" y="73"/>
                </a:cxn>
              </a:cxnLst>
              <a:rect l="T0" t="T1" r="T2" b="T3"/>
              <a:pathLst>
                <a:path w="73" h="73" extrusionOk="0">
                  <a:moveTo>
                    <a:pt x="36" y="73"/>
                  </a:moveTo>
                  <a:lnTo>
                    <a:pt x="43" y="72"/>
                  </a:lnTo>
                  <a:lnTo>
                    <a:pt x="51" y="70"/>
                  </a:lnTo>
                  <a:lnTo>
                    <a:pt x="62" y="62"/>
                  </a:lnTo>
                  <a:lnTo>
                    <a:pt x="69" y="50"/>
                  </a:lnTo>
                  <a:lnTo>
                    <a:pt x="73" y="36"/>
                  </a:lnTo>
                  <a:lnTo>
                    <a:pt x="69" y="23"/>
                  </a:lnTo>
                  <a:lnTo>
                    <a:pt x="62" y="10"/>
                  </a:lnTo>
                  <a:lnTo>
                    <a:pt x="51" y="3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3" y="3"/>
                  </a:lnTo>
                  <a:lnTo>
                    <a:pt x="10" y="10"/>
                  </a:lnTo>
                  <a:lnTo>
                    <a:pt x="3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4"/>
                  </a:lnTo>
                  <a:lnTo>
                    <a:pt x="3" y="50"/>
                  </a:lnTo>
                  <a:lnTo>
                    <a:pt x="10" y="62"/>
                  </a:lnTo>
                  <a:lnTo>
                    <a:pt x="23" y="70"/>
                  </a:lnTo>
                  <a:lnTo>
                    <a:pt x="29" y="72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7" name="Shape 1904"/>
            <p:cNvSpPr>
              <a:spLocks/>
            </p:cNvSpPr>
            <p:nvPr/>
          </p:nvSpPr>
          <p:spPr bwMode="auto">
            <a:xfrm>
              <a:off x="3516" y="3577"/>
              <a:ext cx="4" cy="55"/>
            </a:xfrm>
            <a:custGeom>
              <a:avLst/>
              <a:gdLst>
                <a:gd name="T0" fmla="*/ 0 w 13"/>
                <a:gd name="T1" fmla="*/ 0 h 155"/>
                <a:gd name="T2" fmla="*/ 13 w 13"/>
                <a:gd name="T3" fmla="*/ 155 h 155"/>
              </a:gdLst>
              <a:ahLst/>
              <a:cxnLst>
                <a:cxn ang="0">
                  <a:pos x="0" y="151"/>
                </a:cxn>
                <a:cxn ang="0">
                  <a:pos x="0" y="153"/>
                </a:cxn>
                <a:cxn ang="0">
                  <a:pos x="1" y="154"/>
                </a:cxn>
                <a:cxn ang="0">
                  <a:pos x="2" y="154"/>
                </a:cxn>
                <a:cxn ang="0">
                  <a:pos x="3" y="155"/>
                </a:cxn>
                <a:cxn ang="0">
                  <a:pos x="7" y="155"/>
                </a:cxn>
                <a:cxn ang="0">
                  <a:pos x="8" y="154"/>
                </a:cxn>
                <a:cxn ang="0">
                  <a:pos x="8" y="153"/>
                </a:cxn>
                <a:cxn ang="0">
                  <a:pos x="9" y="152"/>
                </a:cxn>
                <a:cxn ang="0">
                  <a:pos x="9" y="151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2" y="1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151"/>
                </a:cxn>
              </a:cxnLst>
              <a:rect l="T0" t="T1" r="T2" b="T3"/>
              <a:pathLst>
                <a:path w="13" h="155" extrusionOk="0">
                  <a:moveTo>
                    <a:pt x="0" y="151"/>
                  </a:moveTo>
                  <a:lnTo>
                    <a:pt x="0" y="153"/>
                  </a:lnTo>
                  <a:lnTo>
                    <a:pt x="1" y="154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7" y="155"/>
                  </a:lnTo>
                  <a:lnTo>
                    <a:pt x="8" y="154"/>
                  </a:lnTo>
                  <a:lnTo>
                    <a:pt x="8" y="153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8" name="Shape 1905"/>
            <p:cNvSpPr>
              <a:spLocks/>
            </p:cNvSpPr>
            <p:nvPr/>
          </p:nvSpPr>
          <p:spPr bwMode="auto">
            <a:xfrm>
              <a:off x="3502" y="3577"/>
              <a:ext cx="31" cy="35"/>
            </a:xfrm>
            <a:custGeom>
              <a:avLst/>
              <a:gdLst>
                <a:gd name="T0" fmla="*/ 0 w 94"/>
                <a:gd name="T1" fmla="*/ 0 h 97"/>
                <a:gd name="T2" fmla="*/ 94 w 94"/>
                <a:gd name="T3" fmla="*/ 97 h 97"/>
              </a:gdLst>
              <a:ahLst/>
              <a:cxnLst>
                <a:cxn ang="0">
                  <a:pos x="0" y="94"/>
                </a:cxn>
                <a:cxn ang="0">
                  <a:pos x="50" y="0"/>
                </a:cxn>
                <a:cxn ang="0">
                  <a:pos x="94" y="97"/>
                </a:cxn>
                <a:cxn ang="0">
                  <a:pos x="0" y="94"/>
                </a:cxn>
              </a:cxnLst>
              <a:rect l="T0" t="T1" r="T2" b="T3"/>
              <a:pathLst>
                <a:path w="94" h="97" extrusionOk="0">
                  <a:moveTo>
                    <a:pt x="0" y="94"/>
                  </a:moveTo>
                  <a:lnTo>
                    <a:pt x="50" y="0"/>
                  </a:lnTo>
                  <a:lnTo>
                    <a:pt x="94" y="97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39" name="Shape 1906"/>
            <p:cNvSpPr>
              <a:spLocks/>
            </p:cNvSpPr>
            <p:nvPr/>
          </p:nvSpPr>
          <p:spPr bwMode="auto">
            <a:xfrm>
              <a:off x="3500" y="3577"/>
              <a:ext cx="35" cy="37"/>
            </a:xfrm>
            <a:custGeom>
              <a:avLst/>
              <a:gdLst>
                <a:gd name="T0" fmla="*/ 0 w 104"/>
                <a:gd name="T1" fmla="*/ 0 h 105"/>
                <a:gd name="T2" fmla="*/ 104 w 104"/>
                <a:gd name="T3" fmla="*/ 105 h 105"/>
              </a:gdLst>
              <a:ahLst/>
              <a:cxnLst>
                <a:cxn ang="0">
                  <a:pos x="12" y="94"/>
                </a:cxn>
                <a:cxn ang="0">
                  <a:pos x="55" y="14"/>
                </a:cxn>
                <a:cxn ang="0">
                  <a:pos x="93" y="97"/>
                </a:cxn>
                <a:cxn ang="0">
                  <a:pos x="12" y="94"/>
                </a:cxn>
                <a:cxn ang="0">
                  <a:pos x="5" y="102"/>
                </a:cxn>
                <a:cxn ang="0">
                  <a:pos x="99" y="105"/>
                </a:cxn>
                <a:cxn ang="0">
                  <a:pos x="102" y="105"/>
                </a:cxn>
                <a:cxn ang="0">
                  <a:pos x="103" y="104"/>
                </a:cxn>
                <a:cxn ang="0">
                  <a:pos x="103" y="103"/>
                </a:cxn>
                <a:cxn ang="0">
                  <a:pos x="104" y="102"/>
                </a:cxn>
                <a:cxn ang="0">
                  <a:pos x="104" y="99"/>
                </a:cxn>
                <a:cxn ang="0">
                  <a:pos x="59" y="2"/>
                </a:cxn>
                <a:cxn ang="0">
                  <a:pos x="58" y="2"/>
                </a:cxn>
                <a:cxn ang="0">
                  <a:pos x="58" y="1"/>
                </a:cxn>
                <a:cxn ang="0">
                  <a:pos x="57" y="0"/>
                </a:cxn>
                <a:cxn ang="0">
                  <a:pos x="54" y="0"/>
                </a:cxn>
                <a:cxn ang="0">
                  <a:pos x="53" y="1"/>
                </a:cxn>
                <a:cxn ang="0">
                  <a:pos x="51" y="1"/>
                </a:cxn>
                <a:cxn ang="0">
                  <a:pos x="50" y="2"/>
                </a:cxn>
                <a:cxn ang="0">
                  <a:pos x="0" y="96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1"/>
                </a:cxn>
                <a:cxn ang="0">
                  <a:pos x="4" y="102"/>
                </a:cxn>
                <a:cxn ang="0">
                  <a:pos x="5" y="102"/>
                </a:cxn>
                <a:cxn ang="0">
                  <a:pos x="12" y="94"/>
                </a:cxn>
              </a:cxnLst>
              <a:rect l="T0" t="T1" r="T2" b="T3"/>
              <a:pathLst>
                <a:path w="104" h="105" extrusionOk="0">
                  <a:moveTo>
                    <a:pt x="12" y="94"/>
                  </a:moveTo>
                  <a:lnTo>
                    <a:pt x="55" y="14"/>
                  </a:lnTo>
                  <a:lnTo>
                    <a:pt x="93" y="97"/>
                  </a:lnTo>
                  <a:lnTo>
                    <a:pt x="12" y="94"/>
                  </a:lnTo>
                  <a:lnTo>
                    <a:pt x="5" y="102"/>
                  </a:lnTo>
                  <a:lnTo>
                    <a:pt x="99" y="105"/>
                  </a:lnTo>
                  <a:lnTo>
                    <a:pt x="102" y="105"/>
                  </a:lnTo>
                  <a:lnTo>
                    <a:pt x="103" y="104"/>
                  </a:lnTo>
                  <a:lnTo>
                    <a:pt x="103" y="103"/>
                  </a:lnTo>
                  <a:lnTo>
                    <a:pt x="104" y="102"/>
                  </a:lnTo>
                  <a:lnTo>
                    <a:pt x="104" y="99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50" y="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1"/>
                  </a:lnTo>
                  <a:lnTo>
                    <a:pt x="4" y="102"/>
                  </a:lnTo>
                  <a:lnTo>
                    <a:pt x="5" y="102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0" name="Shape 1907"/>
            <p:cNvSpPr>
              <a:spLocks/>
            </p:cNvSpPr>
            <p:nvPr/>
          </p:nvSpPr>
          <p:spPr bwMode="auto">
            <a:xfrm>
              <a:off x="3383" y="3577"/>
              <a:ext cx="4" cy="55"/>
            </a:xfrm>
            <a:custGeom>
              <a:avLst/>
              <a:gdLst>
                <a:gd name="T0" fmla="*/ 0 w 13"/>
                <a:gd name="T1" fmla="*/ 0 h 155"/>
                <a:gd name="T2" fmla="*/ 13 w 13"/>
                <a:gd name="T3" fmla="*/ 155 h 155"/>
              </a:gdLst>
              <a:ahLst/>
              <a:cxnLst>
                <a:cxn ang="0">
                  <a:pos x="0" y="151"/>
                </a:cxn>
                <a:cxn ang="0">
                  <a:pos x="0" y="153"/>
                </a:cxn>
                <a:cxn ang="0">
                  <a:pos x="1" y="154"/>
                </a:cxn>
                <a:cxn ang="0">
                  <a:pos x="2" y="154"/>
                </a:cxn>
                <a:cxn ang="0">
                  <a:pos x="3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7" y="153"/>
                </a:cxn>
                <a:cxn ang="0">
                  <a:pos x="8" y="152"/>
                </a:cxn>
                <a:cxn ang="0">
                  <a:pos x="8" y="151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151"/>
                </a:cxn>
              </a:cxnLst>
              <a:rect l="T0" t="T1" r="T2" b="T3"/>
              <a:pathLst>
                <a:path w="13" h="155" extrusionOk="0">
                  <a:moveTo>
                    <a:pt x="0" y="151"/>
                  </a:moveTo>
                  <a:lnTo>
                    <a:pt x="0" y="153"/>
                  </a:lnTo>
                  <a:lnTo>
                    <a:pt x="1" y="154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7" y="153"/>
                  </a:lnTo>
                  <a:lnTo>
                    <a:pt x="8" y="152"/>
                  </a:lnTo>
                  <a:lnTo>
                    <a:pt x="8" y="151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1" name="Shape 1908"/>
            <p:cNvSpPr>
              <a:spLocks/>
            </p:cNvSpPr>
            <p:nvPr/>
          </p:nvSpPr>
          <p:spPr bwMode="auto">
            <a:xfrm>
              <a:off x="3368" y="3577"/>
              <a:ext cx="31" cy="35"/>
            </a:xfrm>
            <a:custGeom>
              <a:avLst/>
              <a:gdLst>
                <a:gd name="T0" fmla="*/ 0 w 95"/>
                <a:gd name="T1" fmla="*/ 0 h 97"/>
                <a:gd name="T2" fmla="*/ 95 w 95"/>
                <a:gd name="T3" fmla="*/ 97 h 97"/>
              </a:gdLst>
              <a:ahLst/>
              <a:cxnLst>
                <a:cxn ang="0">
                  <a:pos x="0" y="94"/>
                </a:cxn>
                <a:cxn ang="0">
                  <a:pos x="50" y="0"/>
                </a:cxn>
                <a:cxn ang="0">
                  <a:pos x="95" y="97"/>
                </a:cxn>
                <a:cxn ang="0">
                  <a:pos x="0" y="94"/>
                </a:cxn>
              </a:cxnLst>
              <a:rect l="T0" t="T1" r="T2" b="T3"/>
              <a:pathLst>
                <a:path w="95" h="97" extrusionOk="0">
                  <a:moveTo>
                    <a:pt x="0" y="94"/>
                  </a:moveTo>
                  <a:lnTo>
                    <a:pt x="50" y="0"/>
                  </a:lnTo>
                  <a:lnTo>
                    <a:pt x="95" y="97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2" name="Shape 1909"/>
            <p:cNvSpPr>
              <a:spLocks/>
            </p:cNvSpPr>
            <p:nvPr/>
          </p:nvSpPr>
          <p:spPr bwMode="auto">
            <a:xfrm>
              <a:off x="3368" y="3577"/>
              <a:ext cx="34" cy="37"/>
            </a:xfrm>
            <a:custGeom>
              <a:avLst/>
              <a:gdLst>
                <a:gd name="T0" fmla="*/ 0 w 103"/>
                <a:gd name="T1" fmla="*/ 0 h 105"/>
                <a:gd name="T2" fmla="*/ 103 w 103"/>
                <a:gd name="T3" fmla="*/ 105 h 105"/>
              </a:gdLst>
              <a:ahLst/>
              <a:cxnLst>
                <a:cxn ang="0">
                  <a:pos x="12" y="94"/>
                </a:cxn>
                <a:cxn ang="0">
                  <a:pos x="54" y="14"/>
                </a:cxn>
                <a:cxn ang="0">
                  <a:pos x="93" y="97"/>
                </a:cxn>
                <a:cxn ang="0">
                  <a:pos x="12" y="94"/>
                </a:cxn>
                <a:cxn ang="0">
                  <a:pos x="4" y="102"/>
                </a:cxn>
                <a:cxn ang="0">
                  <a:pos x="99" y="105"/>
                </a:cxn>
                <a:cxn ang="0">
                  <a:pos x="101" y="105"/>
                </a:cxn>
                <a:cxn ang="0">
                  <a:pos x="102" y="104"/>
                </a:cxn>
                <a:cxn ang="0">
                  <a:pos x="102" y="103"/>
                </a:cxn>
                <a:cxn ang="0">
                  <a:pos x="103" y="102"/>
                </a:cxn>
                <a:cxn ang="0">
                  <a:pos x="103" y="99"/>
                </a:cxn>
                <a:cxn ang="0">
                  <a:pos x="59" y="2"/>
                </a:cxn>
                <a:cxn ang="0">
                  <a:pos x="57" y="2"/>
                </a:cxn>
                <a:cxn ang="0">
                  <a:pos x="57" y="1"/>
                </a:cxn>
                <a:cxn ang="0">
                  <a:pos x="56" y="0"/>
                </a:cxn>
                <a:cxn ang="0">
                  <a:pos x="53" y="0"/>
                </a:cxn>
                <a:cxn ang="0">
                  <a:pos x="52" y="1"/>
                </a:cxn>
                <a:cxn ang="0">
                  <a:pos x="51" y="1"/>
                </a:cxn>
                <a:cxn ang="0">
                  <a:pos x="50" y="2"/>
                </a:cxn>
                <a:cxn ang="0">
                  <a:pos x="0" y="96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12" y="94"/>
                </a:cxn>
              </a:cxnLst>
              <a:rect l="T0" t="T1" r="T2" b="T3"/>
              <a:pathLst>
                <a:path w="103" h="105" extrusionOk="0">
                  <a:moveTo>
                    <a:pt x="12" y="94"/>
                  </a:moveTo>
                  <a:lnTo>
                    <a:pt x="54" y="14"/>
                  </a:lnTo>
                  <a:lnTo>
                    <a:pt x="93" y="97"/>
                  </a:lnTo>
                  <a:lnTo>
                    <a:pt x="12" y="94"/>
                  </a:lnTo>
                  <a:lnTo>
                    <a:pt x="4" y="102"/>
                  </a:lnTo>
                  <a:lnTo>
                    <a:pt x="99" y="105"/>
                  </a:lnTo>
                  <a:lnTo>
                    <a:pt x="101" y="105"/>
                  </a:lnTo>
                  <a:lnTo>
                    <a:pt x="102" y="104"/>
                  </a:lnTo>
                  <a:lnTo>
                    <a:pt x="102" y="103"/>
                  </a:lnTo>
                  <a:lnTo>
                    <a:pt x="103" y="102"/>
                  </a:lnTo>
                  <a:lnTo>
                    <a:pt x="103" y="99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2" y="1"/>
                  </a:lnTo>
                  <a:lnTo>
                    <a:pt x="51" y="1"/>
                  </a:lnTo>
                  <a:lnTo>
                    <a:pt x="50" y="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3" name="Shape 1910"/>
            <p:cNvSpPr>
              <a:spLocks/>
            </p:cNvSpPr>
            <p:nvPr/>
          </p:nvSpPr>
          <p:spPr bwMode="auto">
            <a:xfrm>
              <a:off x="3261" y="3577"/>
              <a:ext cx="5" cy="55"/>
            </a:xfrm>
            <a:custGeom>
              <a:avLst/>
              <a:gdLst>
                <a:gd name="T0" fmla="*/ 0 w 14"/>
                <a:gd name="T1" fmla="*/ 0 h 155"/>
                <a:gd name="T2" fmla="*/ 14 w 14"/>
                <a:gd name="T3" fmla="*/ 155 h 155"/>
              </a:gdLst>
              <a:ahLst/>
              <a:cxnLst>
                <a:cxn ang="0">
                  <a:pos x="0" y="151"/>
                </a:cxn>
                <a:cxn ang="0">
                  <a:pos x="0" y="153"/>
                </a:cxn>
                <a:cxn ang="0">
                  <a:pos x="1" y="154"/>
                </a:cxn>
                <a:cxn ang="0">
                  <a:pos x="2" y="154"/>
                </a:cxn>
                <a:cxn ang="0">
                  <a:pos x="3" y="155"/>
                </a:cxn>
                <a:cxn ang="0">
                  <a:pos x="7" y="155"/>
                </a:cxn>
                <a:cxn ang="0">
                  <a:pos x="8" y="154"/>
                </a:cxn>
                <a:cxn ang="0">
                  <a:pos x="8" y="153"/>
                </a:cxn>
                <a:cxn ang="0">
                  <a:pos x="9" y="152"/>
                </a:cxn>
                <a:cxn ang="0">
                  <a:pos x="9" y="151"/>
                </a:cxn>
                <a:cxn ang="0">
                  <a:pos x="14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0" y="151"/>
                </a:cxn>
              </a:cxnLst>
              <a:rect l="T0" t="T1" r="T2" b="T3"/>
              <a:pathLst>
                <a:path w="14" h="155" extrusionOk="0">
                  <a:moveTo>
                    <a:pt x="0" y="151"/>
                  </a:moveTo>
                  <a:lnTo>
                    <a:pt x="0" y="153"/>
                  </a:lnTo>
                  <a:lnTo>
                    <a:pt x="1" y="154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7" y="155"/>
                  </a:lnTo>
                  <a:lnTo>
                    <a:pt x="8" y="154"/>
                  </a:lnTo>
                  <a:lnTo>
                    <a:pt x="8" y="153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4" name="Shape 1911"/>
            <p:cNvSpPr>
              <a:spLocks/>
            </p:cNvSpPr>
            <p:nvPr/>
          </p:nvSpPr>
          <p:spPr bwMode="auto">
            <a:xfrm>
              <a:off x="3247" y="3577"/>
              <a:ext cx="32" cy="35"/>
            </a:xfrm>
            <a:custGeom>
              <a:avLst/>
              <a:gdLst>
                <a:gd name="T0" fmla="*/ 0 w 96"/>
                <a:gd name="T1" fmla="*/ 0 h 97"/>
                <a:gd name="T2" fmla="*/ 96 w 96"/>
                <a:gd name="T3" fmla="*/ 97 h 97"/>
              </a:gdLst>
              <a:ahLst/>
              <a:cxnLst>
                <a:cxn ang="0">
                  <a:pos x="0" y="94"/>
                </a:cxn>
                <a:cxn ang="0">
                  <a:pos x="51" y="0"/>
                </a:cxn>
                <a:cxn ang="0">
                  <a:pos x="96" y="97"/>
                </a:cxn>
                <a:cxn ang="0">
                  <a:pos x="0" y="94"/>
                </a:cxn>
              </a:cxnLst>
              <a:rect l="T0" t="T1" r="T2" b="T3"/>
              <a:pathLst>
                <a:path w="96" h="97" extrusionOk="0">
                  <a:moveTo>
                    <a:pt x="0" y="94"/>
                  </a:moveTo>
                  <a:lnTo>
                    <a:pt x="51" y="0"/>
                  </a:lnTo>
                  <a:lnTo>
                    <a:pt x="96" y="97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5" name="Shape 1912"/>
            <p:cNvSpPr>
              <a:spLocks/>
            </p:cNvSpPr>
            <p:nvPr/>
          </p:nvSpPr>
          <p:spPr bwMode="auto">
            <a:xfrm>
              <a:off x="3245" y="3577"/>
              <a:ext cx="35" cy="37"/>
            </a:xfrm>
            <a:custGeom>
              <a:avLst/>
              <a:gdLst>
                <a:gd name="T0" fmla="*/ 0 w 105"/>
                <a:gd name="T1" fmla="*/ 0 h 105"/>
                <a:gd name="T2" fmla="*/ 105 w 105"/>
                <a:gd name="T3" fmla="*/ 105 h 105"/>
              </a:gdLst>
              <a:ahLst/>
              <a:cxnLst>
                <a:cxn ang="0">
                  <a:pos x="12" y="94"/>
                </a:cxn>
                <a:cxn ang="0">
                  <a:pos x="56" y="14"/>
                </a:cxn>
                <a:cxn ang="0">
                  <a:pos x="94" y="97"/>
                </a:cxn>
                <a:cxn ang="0">
                  <a:pos x="12" y="94"/>
                </a:cxn>
                <a:cxn ang="0">
                  <a:pos x="5" y="102"/>
                </a:cxn>
                <a:cxn ang="0">
                  <a:pos x="101" y="105"/>
                </a:cxn>
                <a:cxn ang="0">
                  <a:pos x="103" y="105"/>
                </a:cxn>
                <a:cxn ang="0">
                  <a:pos x="104" y="104"/>
                </a:cxn>
                <a:cxn ang="0">
                  <a:pos x="104" y="103"/>
                </a:cxn>
                <a:cxn ang="0">
                  <a:pos x="105" y="102"/>
                </a:cxn>
                <a:cxn ang="0">
                  <a:pos x="105" y="99"/>
                </a:cxn>
                <a:cxn ang="0">
                  <a:pos x="60" y="2"/>
                </a:cxn>
                <a:cxn ang="0">
                  <a:pos x="59" y="2"/>
                </a:cxn>
                <a:cxn ang="0">
                  <a:pos x="59" y="1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3" y="1"/>
                </a:cxn>
                <a:cxn ang="0">
                  <a:pos x="51" y="2"/>
                </a:cxn>
                <a:cxn ang="0">
                  <a:pos x="0" y="96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1"/>
                </a:cxn>
                <a:cxn ang="0">
                  <a:pos x="4" y="102"/>
                </a:cxn>
                <a:cxn ang="0">
                  <a:pos x="5" y="102"/>
                </a:cxn>
                <a:cxn ang="0">
                  <a:pos x="12" y="94"/>
                </a:cxn>
              </a:cxnLst>
              <a:rect l="T0" t="T1" r="T2" b="T3"/>
              <a:pathLst>
                <a:path w="105" h="105" extrusionOk="0">
                  <a:moveTo>
                    <a:pt x="12" y="94"/>
                  </a:moveTo>
                  <a:lnTo>
                    <a:pt x="56" y="14"/>
                  </a:lnTo>
                  <a:lnTo>
                    <a:pt x="94" y="97"/>
                  </a:lnTo>
                  <a:lnTo>
                    <a:pt x="12" y="94"/>
                  </a:lnTo>
                  <a:lnTo>
                    <a:pt x="5" y="102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3"/>
                  </a:lnTo>
                  <a:lnTo>
                    <a:pt x="105" y="102"/>
                  </a:lnTo>
                  <a:lnTo>
                    <a:pt x="105" y="99"/>
                  </a:lnTo>
                  <a:lnTo>
                    <a:pt x="60" y="2"/>
                  </a:lnTo>
                  <a:lnTo>
                    <a:pt x="59" y="2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3" y="1"/>
                  </a:lnTo>
                  <a:lnTo>
                    <a:pt x="51" y="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1"/>
                  </a:lnTo>
                  <a:lnTo>
                    <a:pt x="4" y="102"/>
                  </a:lnTo>
                  <a:lnTo>
                    <a:pt x="5" y="102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6" name="Shape 1913"/>
            <p:cNvSpPr>
              <a:spLocks/>
            </p:cNvSpPr>
            <p:nvPr/>
          </p:nvSpPr>
          <p:spPr bwMode="auto">
            <a:xfrm>
              <a:off x="3139" y="3577"/>
              <a:ext cx="5" cy="55"/>
            </a:xfrm>
            <a:custGeom>
              <a:avLst/>
              <a:gdLst>
                <a:gd name="T0" fmla="*/ 0 w 12"/>
                <a:gd name="T1" fmla="*/ 0 h 155"/>
                <a:gd name="T2" fmla="*/ 12 w 12"/>
                <a:gd name="T3" fmla="*/ 155 h 155"/>
              </a:gdLst>
              <a:ahLst/>
              <a:cxnLst>
                <a:cxn ang="0">
                  <a:pos x="0" y="151"/>
                </a:cxn>
                <a:cxn ang="0">
                  <a:pos x="0" y="153"/>
                </a:cxn>
                <a:cxn ang="0">
                  <a:pos x="1" y="154"/>
                </a:cxn>
                <a:cxn ang="0">
                  <a:pos x="2" y="154"/>
                </a:cxn>
                <a:cxn ang="0">
                  <a:pos x="3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7" y="153"/>
                </a:cxn>
                <a:cxn ang="0">
                  <a:pos x="8" y="152"/>
                </a:cxn>
                <a:cxn ang="0">
                  <a:pos x="8" y="151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151"/>
                </a:cxn>
              </a:cxnLst>
              <a:rect l="T0" t="T1" r="T2" b="T3"/>
              <a:pathLst>
                <a:path w="12" h="155" extrusionOk="0">
                  <a:moveTo>
                    <a:pt x="0" y="151"/>
                  </a:moveTo>
                  <a:lnTo>
                    <a:pt x="0" y="153"/>
                  </a:lnTo>
                  <a:lnTo>
                    <a:pt x="1" y="154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7" y="153"/>
                  </a:lnTo>
                  <a:lnTo>
                    <a:pt x="8" y="152"/>
                  </a:lnTo>
                  <a:lnTo>
                    <a:pt x="8" y="151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7" name="Shape 1914"/>
            <p:cNvSpPr>
              <a:spLocks/>
            </p:cNvSpPr>
            <p:nvPr/>
          </p:nvSpPr>
          <p:spPr bwMode="auto">
            <a:xfrm>
              <a:off x="3126" y="3577"/>
              <a:ext cx="32" cy="35"/>
            </a:xfrm>
            <a:custGeom>
              <a:avLst/>
              <a:gdLst>
                <a:gd name="T0" fmla="*/ 0 w 95"/>
                <a:gd name="T1" fmla="*/ 0 h 97"/>
                <a:gd name="T2" fmla="*/ 95 w 95"/>
                <a:gd name="T3" fmla="*/ 97 h 97"/>
              </a:gdLst>
              <a:ahLst/>
              <a:cxnLst>
                <a:cxn ang="0">
                  <a:pos x="0" y="94"/>
                </a:cxn>
                <a:cxn ang="0">
                  <a:pos x="50" y="0"/>
                </a:cxn>
                <a:cxn ang="0">
                  <a:pos x="95" y="97"/>
                </a:cxn>
                <a:cxn ang="0">
                  <a:pos x="0" y="94"/>
                </a:cxn>
              </a:cxnLst>
              <a:rect l="T0" t="T1" r="T2" b="T3"/>
              <a:pathLst>
                <a:path w="95" h="97" extrusionOk="0">
                  <a:moveTo>
                    <a:pt x="0" y="94"/>
                  </a:moveTo>
                  <a:lnTo>
                    <a:pt x="50" y="0"/>
                  </a:lnTo>
                  <a:lnTo>
                    <a:pt x="95" y="97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8" name="Shape 1915"/>
            <p:cNvSpPr>
              <a:spLocks/>
            </p:cNvSpPr>
            <p:nvPr/>
          </p:nvSpPr>
          <p:spPr bwMode="auto">
            <a:xfrm>
              <a:off x="3125" y="3577"/>
              <a:ext cx="34" cy="37"/>
            </a:xfrm>
            <a:custGeom>
              <a:avLst/>
              <a:gdLst>
                <a:gd name="T0" fmla="*/ 0 w 103"/>
                <a:gd name="T1" fmla="*/ 0 h 105"/>
                <a:gd name="T2" fmla="*/ 103 w 103"/>
                <a:gd name="T3" fmla="*/ 105 h 105"/>
              </a:gdLst>
              <a:ahLst/>
              <a:cxnLst>
                <a:cxn ang="0">
                  <a:pos x="11" y="94"/>
                </a:cxn>
                <a:cxn ang="0">
                  <a:pos x="54" y="14"/>
                </a:cxn>
                <a:cxn ang="0">
                  <a:pos x="93" y="97"/>
                </a:cxn>
                <a:cxn ang="0">
                  <a:pos x="11" y="94"/>
                </a:cxn>
                <a:cxn ang="0">
                  <a:pos x="4" y="102"/>
                </a:cxn>
                <a:cxn ang="0">
                  <a:pos x="99" y="105"/>
                </a:cxn>
                <a:cxn ang="0">
                  <a:pos x="101" y="105"/>
                </a:cxn>
                <a:cxn ang="0">
                  <a:pos x="102" y="104"/>
                </a:cxn>
                <a:cxn ang="0">
                  <a:pos x="102" y="103"/>
                </a:cxn>
                <a:cxn ang="0">
                  <a:pos x="103" y="102"/>
                </a:cxn>
                <a:cxn ang="0">
                  <a:pos x="103" y="99"/>
                </a:cxn>
                <a:cxn ang="0">
                  <a:pos x="58" y="2"/>
                </a:cxn>
                <a:cxn ang="0">
                  <a:pos x="57" y="2"/>
                </a:cxn>
                <a:cxn ang="0">
                  <a:pos x="57" y="1"/>
                </a:cxn>
                <a:cxn ang="0">
                  <a:pos x="56" y="0"/>
                </a:cxn>
                <a:cxn ang="0">
                  <a:pos x="53" y="0"/>
                </a:cxn>
                <a:cxn ang="0">
                  <a:pos x="52" y="1"/>
                </a:cxn>
                <a:cxn ang="0">
                  <a:pos x="51" y="1"/>
                </a:cxn>
                <a:cxn ang="0">
                  <a:pos x="50" y="2"/>
                </a:cxn>
                <a:cxn ang="0">
                  <a:pos x="0" y="96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11" y="94"/>
                </a:cxn>
              </a:cxnLst>
              <a:rect l="T0" t="T1" r="T2" b="T3"/>
              <a:pathLst>
                <a:path w="103" h="105" extrusionOk="0">
                  <a:moveTo>
                    <a:pt x="11" y="94"/>
                  </a:moveTo>
                  <a:lnTo>
                    <a:pt x="54" y="14"/>
                  </a:lnTo>
                  <a:lnTo>
                    <a:pt x="93" y="97"/>
                  </a:lnTo>
                  <a:lnTo>
                    <a:pt x="11" y="94"/>
                  </a:lnTo>
                  <a:lnTo>
                    <a:pt x="4" y="102"/>
                  </a:lnTo>
                  <a:lnTo>
                    <a:pt x="99" y="105"/>
                  </a:lnTo>
                  <a:lnTo>
                    <a:pt x="101" y="105"/>
                  </a:lnTo>
                  <a:lnTo>
                    <a:pt x="102" y="104"/>
                  </a:lnTo>
                  <a:lnTo>
                    <a:pt x="102" y="103"/>
                  </a:lnTo>
                  <a:lnTo>
                    <a:pt x="103" y="102"/>
                  </a:lnTo>
                  <a:lnTo>
                    <a:pt x="103" y="99"/>
                  </a:lnTo>
                  <a:lnTo>
                    <a:pt x="58" y="2"/>
                  </a:lnTo>
                  <a:lnTo>
                    <a:pt x="57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2" y="1"/>
                  </a:lnTo>
                  <a:lnTo>
                    <a:pt x="51" y="1"/>
                  </a:lnTo>
                  <a:lnTo>
                    <a:pt x="50" y="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11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49" name="Shape 1916"/>
            <p:cNvSpPr>
              <a:spLocks/>
            </p:cNvSpPr>
            <p:nvPr/>
          </p:nvSpPr>
          <p:spPr bwMode="auto">
            <a:xfrm>
              <a:off x="3018" y="3902"/>
              <a:ext cx="2" cy="29"/>
            </a:xfrm>
            <a:custGeom>
              <a:avLst/>
              <a:gdLst>
                <a:gd name="T0" fmla="*/ 0 w 8"/>
                <a:gd name="T1" fmla="*/ 0 h 83"/>
                <a:gd name="T2" fmla="*/ 8 w 8"/>
                <a:gd name="T3" fmla="*/ 83 h 83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80"/>
                </a:cxn>
                <a:cxn ang="0">
                  <a:pos x="1" y="81"/>
                </a:cxn>
                <a:cxn ang="0">
                  <a:pos x="1" y="82"/>
                </a:cxn>
                <a:cxn ang="0">
                  <a:pos x="2" y="82"/>
                </a:cxn>
                <a:cxn ang="0">
                  <a:pos x="3" y="83"/>
                </a:cxn>
                <a:cxn ang="0">
                  <a:pos x="5" y="83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7" y="81"/>
                </a:cxn>
                <a:cxn ang="0">
                  <a:pos x="8" y="80"/>
                </a:cxn>
                <a:cxn ang="0">
                  <a:pos x="8" y="79"/>
                </a:cxn>
                <a:cxn ang="0">
                  <a:pos x="8" y="4"/>
                </a:cxn>
              </a:cxnLst>
              <a:rect l="T0" t="T1" r="T2" b="T3"/>
              <a:pathLst>
                <a:path w="8" h="83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2" y="82"/>
                  </a:lnTo>
                  <a:lnTo>
                    <a:pt x="3" y="83"/>
                  </a:lnTo>
                  <a:lnTo>
                    <a:pt x="5" y="83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7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50" name="Shape 1917"/>
            <p:cNvSpPr>
              <a:spLocks/>
            </p:cNvSpPr>
            <p:nvPr/>
          </p:nvSpPr>
          <p:spPr bwMode="auto">
            <a:xfrm>
              <a:off x="3003" y="3897"/>
              <a:ext cx="32" cy="32"/>
            </a:xfrm>
            <a:custGeom>
              <a:avLst/>
              <a:gdLst>
                <a:gd name="T0" fmla="*/ 0 w 95"/>
                <a:gd name="T1" fmla="*/ 0 h 95"/>
                <a:gd name="T2" fmla="*/ 95 w 95"/>
                <a:gd name="T3" fmla="*/ 95 h 95"/>
              </a:gdLst>
              <a:ahLst/>
              <a:cxnLst>
                <a:cxn ang="0">
                  <a:pos x="95" y="0"/>
                </a:cxn>
                <a:cxn ang="0">
                  <a:pos x="48" y="95"/>
                </a:cxn>
                <a:cxn ang="0">
                  <a:pos x="0" y="0"/>
                </a:cxn>
                <a:cxn ang="0">
                  <a:pos x="95" y="0"/>
                </a:cxn>
              </a:cxnLst>
              <a:rect l="T0" t="T1" r="T2" b="T3"/>
              <a:pathLst>
                <a:path w="95" h="95" extrusionOk="0">
                  <a:moveTo>
                    <a:pt x="95" y="0"/>
                  </a:moveTo>
                  <a:lnTo>
                    <a:pt x="48" y="95"/>
                  </a:lnTo>
                  <a:lnTo>
                    <a:pt x="0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51" name="Shape 1918"/>
            <p:cNvSpPr>
              <a:spLocks/>
            </p:cNvSpPr>
            <p:nvPr/>
          </p:nvSpPr>
          <p:spPr bwMode="auto">
            <a:xfrm>
              <a:off x="3002" y="3895"/>
              <a:ext cx="34" cy="36"/>
            </a:xfrm>
            <a:custGeom>
              <a:avLst/>
              <a:gdLst>
                <a:gd name="T0" fmla="*/ 0 w 103"/>
                <a:gd name="T1" fmla="*/ 0 h 103"/>
                <a:gd name="T2" fmla="*/ 103 w 103"/>
                <a:gd name="T3" fmla="*/ 103 h 103"/>
              </a:gdLst>
              <a:ahLst/>
              <a:cxnLst>
                <a:cxn ang="0">
                  <a:pos x="93" y="8"/>
                </a:cxn>
                <a:cxn ang="0">
                  <a:pos x="52" y="90"/>
                </a:cxn>
                <a:cxn ang="0">
                  <a:pos x="11" y="8"/>
                </a:cxn>
                <a:cxn ang="0">
                  <a:pos x="93" y="8"/>
                </a:cxn>
                <a:cxn ang="0">
                  <a:pos x="99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48" y="101"/>
                </a:cxn>
                <a:cxn ang="0">
                  <a:pos x="49" y="101"/>
                </a:cxn>
                <a:cxn ang="0">
                  <a:pos x="49" y="102"/>
                </a:cxn>
                <a:cxn ang="0">
                  <a:pos x="50" y="103"/>
                </a:cxn>
                <a:cxn ang="0">
                  <a:pos x="53" y="103"/>
                </a:cxn>
                <a:cxn ang="0">
                  <a:pos x="54" y="102"/>
                </a:cxn>
                <a:cxn ang="0">
                  <a:pos x="55" y="102"/>
                </a:cxn>
                <a:cxn ang="0">
                  <a:pos x="56" y="101"/>
                </a:cxn>
                <a:cxn ang="0">
                  <a:pos x="103" y="6"/>
                </a:cxn>
                <a:cxn ang="0">
                  <a:pos x="103" y="3"/>
                </a:cxn>
                <a:cxn ang="0">
                  <a:pos x="102" y="2"/>
                </a:cxn>
                <a:cxn ang="0">
                  <a:pos x="102" y="1"/>
                </a:cxn>
                <a:cxn ang="0">
                  <a:pos x="101" y="1"/>
                </a:cxn>
                <a:cxn ang="0">
                  <a:pos x="100" y="0"/>
                </a:cxn>
                <a:cxn ang="0">
                  <a:pos x="99" y="0"/>
                </a:cxn>
                <a:cxn ang="0">
                  <a:pos x="93" y="8"/>
                </a:cxn>
              </a:cxnLst>
              <a:rect l="T0" t="T1" r="T2" b="T3"/>
              <a:pathLst>
                <a:path w="103" h="103" extrusionOk="0">
                  <a:moveTo>
                    <a:pt x="93" y="8"/>
                  </a:moveTo>
                  <a:lnTo>
                    <a:pt x="52" y="90"/>
                  </a:lnTo>
                  <a:lnTo>
                    <a:pt x="11" y="8"/>
                  </a:lnTo>
                  <a:lnTo>
                    <a:pt x="93" y="8"/>
                  </a:lnTo>
                  <a:lnTo>
                    <a:pt x="99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48" y="101"/>
                  </a:lnTo>
                  <a:lnTo>
                    <a:pt x="49" y="101"/>
                  </a:lnTo>
                  <a:lnTo>
                    <a:pt x="49" y="102"/>
                  </a:lnTo>
                  <a:lnTo>
                    <a:pt x="50" y="103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5" y="102"/>
                  </a:lnTo>
                  <a:lnTo>
                    <a:pt x="56" y="101"/>
                  </a:lnTo>
                  <a:lnTo>
                    <a:pt x="103" y="6"/>
                  </a:lnTo>
                  <a:lnTo>
                    <a:pt x="103" y="3"/>
                  </a:lnTo>
                  <a:lnTo>
                    <a:pt x="102" y="2"/>
                  </a:lnTo>
                  <a:lnTo>
                    <a:pt x="102" y="1"/>
                  </a:lnTo>
                  <a:lnTo>
                    <a:pt x="101" y="1"/>
                  </a:lnTo>
                  <a:lnTo>
                    <a:pt x="100" y="0"/>
                  </a:lnTo>
                  <a:lnTo>
                    <a:pt x="99" y="0"/>
                  </a:lnTo>
                  <a:lnTo>
                    <a:pt x="9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0552" name="Shape 1919"/>
            <p:cNvSpPr>
              <a:spLocks noChangeArrowheads="1"/>
            </p:cNvSpPr>
            <p:nvPr/>
          </p:nvSpPr>
          <p:spPr bwMode="auto">
            <a:xfrm>
              <a:off x="3019" y="3611"/>
              <a:ext cx="5" cy="2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53" name="Shape 1920"/>
            <p:cNvSpPr>
              <a:spLocks noChangeArrowheads="1"/>
            </p:cNvSpPr>
            <p:nvPr/>
          </p:nvSpPr>
          <p:spPr bwMode="auto">
            <a:xfrm>
              <a:off x="3715" y="3329"/>
              <a:ext cx="1018" cy="9"/>
            </a:xfrm>
            <a:prstGeom prst="rect">
              <a:avLst/>
            </a:prstGeom>
            <a:solidFill>
              <a:srgbClr val="8E1C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554" name="Shape 1921"/>
            <p:cNvSpPr>
              <a:spLocks noChangeArrowheads="1"/>
            </p:cNvSpPr>
            <p:nvPr/>
          </p:nvSpPr>
          <p:spPr bwMode="auto">
            <a:xfrm>
              <a:off x="3715" y="3338"/>
              <a:ext cx="1018" cy="11"/>
            </a:xfrm>
            <a:prstGeom prst="rect">
              <a:avLst/>
            </a:prstGeom>
            <a:solidFill>
              <a:srgbClr val="9529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grpSp>
          <p:nvGrpSpPr>
            <p:cNvPr id="50555" name="Shape 1922"/>
            <p:cNvGrpSpPr>
              <a:grpSpLocks/>
            </p:cNvGrpSpPr>
            <p:nvPr/>
          </p:nvGrpSpPr>
          <p:grpSpPr bwMode="auto">
            <a:xfrm>
              <a:off x="3650" y="3300"/>
              <a:ext cx="1343" cy="366"/>
              <a:chOff x="1780" y="2811"/>
              <a:chExt cx="1987" cy="506"/>
            </a:xfrm>
          </p:grpSpPr>
          <p:sp>
            <p:nvSpPr>
              <p:cNvPr id="50556" name="Shape 1923"/>
              <p:cNvSpPr>
                <a:spLocks noChangeArrowheads="1"/>
              </p:cNvSpPr>
              <p:nvPr/>
            </p:nvSpPr>
            <p:spPr bwMode="auto">
              <a:xfrm>
                <a:off x="1878" y="2879"/>
                <a:ext cx="1505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57" name="Shape 1924"/>
              <p:cNvSpPr>
                <a:spLocks noChangeArrowheads="1"/>
              </p:cNvSpPr>
              <p:nvPr/>
            </p:nvSpPr>
            <p:spPr bwMode="auto">
              <a:xfrm>
                <a:off x="1878" y="2894"/>
                <a:ext cx="1505" cy="14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58" name="Shape 1925"/>
              <p:cNvSpPr>
                <a:spLocks noChangeArrowheads="1"/>
              </p:cNvSpPr>
              <p:nvPr/>
            </p:nvSpPr>
            <p:spPr bwMode="auto">
              <a:xfrm>
                <a:off x="1878" y="2909"/>
                <a:ext cx="1505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59" name="Shape 1926"/>
              <p:cNvSpPr>
                <a:spLocks noChangeArrowheads="1"/>
              </p:cNvSpPr>
              <p:nvPr/>
            </p:nvSpPr>
            <p:spPr bwMode="auto">
              <a:xfrm>
                <a:off x="1878" y="2922"/>
                <a:ext cx="1505" cy="14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60" name="Shape 1927"/>
              <p:cNvSpPr>
                <a:spLocks noChangeArrowheads="1"/>
              </p:cNvSpPr>
              <p:nvPr/>
            </p:nvSpPr>
            <p:spPr bwMode="auto">
              <a:xfrm>
                <a:off x="1878" y="2937"/>
                <a:ext cx="1505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61" name="Shape 1928"/>
              <p:cNvSpPr>
                <a:spLocks noChangeArrowheads="1"/>
              </p:cNvSpPr>
              <p:nvPr/>
            </p:nvSpPr>
            <p:spPr bwMode="auto">
              <a:xfrm>
                <a:off x="1878" y="2953"/>
                <a:ext cx="1505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62" name="Shape 1929"/>
              <p:cNvSpPr>
                <a:spLocks noChangeArrowheads="1"/>
              </p:cNvSpPr>
              <p:nvPr/>
            </p:nvSpPr>
            <p:spPr bwMode="auto">
              <a:xfrm>
                <a:off x="1878" y="2967"/>
                <a:ext cx="1505" cy="14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63" name="Shape 1930"/>
              <p:cNvSpPr>
                <a:spLocks noChangeArrowheads="1"/>
              </p:cNvSpPr>
              <p:nvPr/>
            </p:nvSpPr>
            <p:spPr bwMode="auto">
              <a:xfrm>
                <a:off x="1878" y="2981"/>
                <a:ext cx="1505" cy="14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64" name="Shape 1931"/>
              <p:cNvSpPr>
                <a:spLocks noChangeArrowheads="1"/>
              </p:cNvSpPr>
              <p:nvPr/>
            </p:nvSpPr>
            <p:spPr bwMode="auto">
              <a:xfrm>
                <a:off x="1878" y="2995"/>
                <a:ext cx="1505" cy="14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65" name="Shape 1932"/>
              <p:cNvSpPr>
                <a:spLocks/>
              </p:cNvSpPr>
              <p:nvPr/>
            </p:nvSpPr>
            <p:spPr bwMode="auto">
              <a:xfrm>
                <a:off x="1876" y="2847"/>
                <a:ext cx="1508" cy="163"/>
              </a:xfrm>
              <a:custGeom>
                <a:avLst/>
                <a:gdLst>
                  <a:gd name="T0" fmla="*/ 0 w 3018"/>
                  <a:gd name="T1" fmla="*/ 0 h 327"/>
                  <a:gd name="T2" fmla="*/ 3018 w 3018"/>
                  <a:gd name="T3" fmla="*/ 327 h 327"/>
                </a:gdLst>
                <a:ahLst/>
                <a:cxnLst>
                  <a:cxn ang="0">
                    <a:pos x="0" y="323"/>
                  </a:cxn>
                  <a:cxn ang="0">
                    <a:pos x="0" y="324"/>
                  </a:cxn>
                  <a:cxn ang="0">
                    <a:pos x="1" y="325"/>
                  </a:cxn>
                  <a:cxn ang="0">
                    <a:pos x="1" y="326"/>
                  </a:cxn>
                  <a:cxn ang="0">
                    <a:pos x="2" y="326"/>
                  </a:cxn>
                  <a:cxn ang="0">
                    <a:pos x="4" y="327"/>
                  </a:cxn>
                  <a:cxn ang="0">
                    <a:pos x="3015" y="327"/>
                  </a:cxn>
                  <a:cxn ang="0">
                    <a:pos x="3016" y="326"/>
                  </a:cxn>
                  <a:cxn ang="0">
                    <a:pos x="3017" y="326"/>
                  </a:cxn>
                  <a:cxn ang="0">
                    <a:pos x="3017" y="325"/>
                  </a:cxn>
                  <a:cxn ang="0">
                    <a:pos x="3018" y="324"/>
                  </a:cxn>
                  <a:cxn ang="0">
                    <a:pos x="3018" y="3"/>
                  </a:cxn>
                  <a:cxn ang="0">
                    <a:pos x="3017" y="2"/>
                  </a:cxn>
                  <a:cxn ang="0">
                    <a:pos x="3017" y="1"/>
                  </a:cxn>
                  <a:cxn ang="0">
                    <a:pos x="3016" y="1"/>
                  </a:cxn>
                  <a:cxn ang="0">
                    <a:pos x="3015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323"/>
                  </a:cxn>
                  <a:cxn ang="0">
                    <a:pos x="9" y="319"/>
                  </a:cxn>
                  <a:cxn ang="0">
                    <a:pos x="9" y="8"/>
                  </a:cxn>
                  <a:cxn ang="0">
                    <a:pos x="3010" y="8"/>
                  </a:cxn>
                  <a:cxn ang="0">
                    <a:pos x="3010" y="319"/>
                  </a:cxn>
                  <a:cxn ang="0">
                    <a:pos x="9" y="319"/>
                  </a:cxn>
                  <a:cxn ang="0">
                    <a:pos x="0" y="323"/>
                  </a:cxn>
                </a:cxnLst>
                <a:rect l="T0" t="T1" r="T2" b="T3"/>
                <a:pathLst>
                  <a:path w="3018" h="327" extrusionOk="0">
                    <a:moveTo>
                      <a:pt x="0" y="323"/>
                    </a:moveTo>
                    <a:lnTo>
                      <a:pt x="0" y="324"/>
                    </a:lnTo>
                    <a:lnTo>
                      <a:pt x="1" y="325"/>
                    </a:lnTo>
                    <a:lnTo>
                      <a:pt x="1" y="326"/>
                    </a:lnTo>
                    <a:lnTo>
                      <a:pt x="2" y="326"/>
                    </a:lnTo>
                    <a:lnTo>
                      <a:pt x="4" y="327"/>
                    </a:lnTo>
                    <a:lnTo>
                      <a:pt x="3015" y="327"/>
                    </a:lnTo>
                    <a:lnTo>
                      <a:pt x="3016" y="326"/>
                    </a:lnTo>
                    <a:lnTo>
                      <a:pt x="3017" y="326"/>
                    </a:lnTo>
                    <a:lnTo>
                      <a:pt x="3017" y="325"/>
                    </a:lnTo>
                    <a:lnTo>
                      <a:pt x="3018" y="324"/>
                    </a:lnTo>
                    <a:lnTo>
                      <a:pt x="3018" y="3"/>
                    </a:lnTo>
                    <a:lnTo>
                      <a:pt x="3017" y="2"/>
                    </a:lnTo>
                    <a:lnTo>
                      <a:pt x="3017" y="1"/>
                    </a:lnTo>
                    <a:lnTo>
                      <a:pt x="3016" y="1"/>
                    </a:lnTo>
                    <a:lnTo>
                      <a:pt x="3015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323"/>
                    </a:lnTo>
                    <a:lnTo>
                      <a:pt x="9" y="319"/>
                    </a:lnTo>
                    <a:lnTo>
                      <a:pt x="9" y="8"/>
                    </a:lnTo>
                    <a:lnTo>
                      <a:pt x="3010" y="8"/>
                    </a:lnTo>
                    <a:lnTo>
                      <a:pt x="3010" y="319"/>
                    </a:lnTo>
                    <a:lnTo>
                      <a:pt x="9" y="319"/>
                    </a:lnTo>
                    <a:lnTo>
                      <a:pt x="0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566" name="Shape 1933"/>
              <p:cNvSpPr>
                <a:spLocks noChangeArrowheads="1"/>
              </p:cNvSpPr>
              <p:nvPr/>
            </p:nvSpPr>
            <p:spPr bwMode="auto">
              <a:xfrm>
                <a:off x="1780" y="3126"/>
                <a:ext cx="145" cy="191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67" name="Shape 1934"/>
              <p:cNvSpPr>
                <a:spLocks/>
              </p:cNvSpPr>
              <p:nvPr/>
            </p:nvSpPr>
            <p:spPr bwMode="auto">
              <a:xfrm>
                <a:off x="3172" y="3131"/>
                <a:ext cx="523" cy="182"/>
              </a:xfrm>
              <a:custGeom>
                <a:avLst/>
                <a:gdLst>
                  <a:gd name="T0" fmla="*/ 0 w 1047"/>
                  <a:gd name="T1" fmla="*/ 0 h 365"/>
                  <a:gd name="T2" fmla="*/ 1047 w 1047"/>
                  <a:gd name="T3" fmla="*/ 365 h 365"/>
                </a:gdLst>
                <a:ahLst/>
                <a:cxnLst>
                  <a:cxn ang="0">
                    <a:pos x="1047" y="365"/>
                  </a:cxn>
                  <a:cxn ang="0">
                    <a:pos x="1047" y="0"/>
                  </a:cxn>
                  <a:cxn ang="0">
                    <a:pos x="528" y="0"/>
                  </a:cxn>
                  <a:cxn ang="0">
                    <a:pos x="528" y="142"/>
                  </a:cxn>
                  <a:cxn ang="0">
                    <a:pos x="0" y="142"/>
                  </a:cxn>
                  <a:cxn ang="0">
                    <a:pos x="0" y="365"/>
                  </a:cxn>
                  <a:cxn ang="0">
                    <a:pos x="1047" y="365"/>
                  </a:cxn>
                </a:cxnLst>
                <a:rect l="T0" t="T1" r="T2" b="T3"/>
                <a:pathLst>
                  <a:path w="1047" h="365" extrusionOk="0">
                    <a:moveTo>
                      <a:pt x="1047" y="365"/>
                    </a:moveTo>
                    <a:lnTo>
                      <a:pt x="1047" y="0"/>
                    </a:lnTo>
                    <a:lnTo>
                      <a:pt x="528" y="0"/>
                    </a:lnTo>
                    <a:lnTo>
                      <a:pt x="528" y="142"/>
                    </a:lnTo>
                    <a:lnTo>
                      <a:pt x="0" y="142"/>
                    </a:lnTo>
                    <a:lnTo>
                      <a:pt x="0" y="365"/>
                    </a:lnTo>
                    <a:lnTo>
                      <a:pt x="1047" y="365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568" name="Shape 1935"/>
              <p:cNvSpPr>
                <a:spLocks noChangeArrowheads="1"/>
              </p:cNvSpPr>
              <p:nvPr/>
            </p:nvSpPr>
            <p:spPr bwMode="auto">
              <a:xfrm>
                <a:off x="3599" y="2852"/>
                <a:ext cx="168" cy="14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69" name="Shape 1936"/>
              <p:cNvSpPr>
                <a:spLocks noChangeArrowheads="1"/>
              </p:cNvSpPr>
              <p:nvPr/>
            </p:nvSpPr>
            <p:spPr bwMode="auto">
              <a:xfrm>
                <a:off x="3599" y="2865"/>
                <a:ext cx="168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0" name="Shape 1937"/>
              <p:cNvSpPr>
                <a:spLocks noChangeArrowheads="1"/>
              </p:cNvSpPr>
              <p:nvPr/>
            </p:nvSpPr>
            <p:spPr bwMode="auto">
              <a:xfrm>
                <a:off x="3599" y="2880"/>
                <a:ext cx="168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1" name="Shape 1938"/>
              <p:cNvSpPr>
                <a:spLocks noChangeArrowheads="1"/>
              </p:cNvSpPr>
              <p:nvPr/>
            </p:nvSpPr>
            <p:spPr bwMode="auto">
              <a:xfrm>
                <a:off x="3599" y="2895"/>
                <a:ext cx="168" cy="14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2" name="Shape 1939"/>
              <p:cNvSpPr>
                <a:spLocks noChangeArrowheads="1"/>
              </p:cNvSpPr>
              <p:nvPr/>
            </p:nvSpPr>
            <p:spPr bwMode="auto">
              <a:xfrm>
                <a:off x="3599" y="2910"/>
                <a:ext cx="168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3" name="Shape 1940"/>
              <p:cNvSpPr>
                <a:spLocks noChangeArrowheads="1"/>
              </p:cNvSpPr>
              <p:nvPr/>
            </p:nvSpPr>
            <p:spPr bwMode="auto">
              <a:xfrm>
                <a:off x="3599" y="2925"/>
                <a:ext cx="168" cy="14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4" name="Shape 1941"/>
              <p:cNvSpPr>
                <a:spLocks noChangeArrowheads="1"/>
              </p:cNvSpPr>
              <p:nvPr/>
            </p:nvSpPr>
            <p:spPr bwMode="auto">
              <a:xfrm>
                <a:off x="3599" y="2938"/>
                <a:ext cx="168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5" name="Shape 1942"/>
              <p:cNvSpPr>
                <a:spLocks noChangeArrowheads="1"/>
              </p:cNvSpPr>
              <p:nvPr/>
            </p:nvSpPr>
            <p:spPr bwMode="auto">
              <a:xfrm>
                <a:off x="3599" y="2954"/>
                <a:ext cx="168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6" name="Shape 1943"/>
              <p:cNvSpPr>
                <a:spLocks noChangeArrowheads="1"/>
              </p:cNvSpPr>
              <p:nvPr/>
            </p:nvSpPr>
            <p:spPr bwMode="auto">
              <a:xfrm>
                <a:off x="3599" y="2968"/>
                <a:ext cx="168" cy="14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7" name="Shape 1944"/>
              <p:cNvSpPr>
                <a:spLocks noChangeArrowheads="1"/>
              </p:cNvSpPr>
              <p:nvPr/>
            </p:nvSpPr>
            <p:spPr bwMode="auto">
              <a:xfrm>
                <a:off x="3599" y="2982"/>
                <a:ext cx="168" cy="14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8" name="Shape 1945"/>
              <p:cNvSpPr>
                <a:spLocks noChangeArrowheads="1"/>
              </p:cNvSpPr>
              <p:nvPr/>
            </p:nvSpPr>
            <p:spPr bwMode="auto">
              <a:xfrm>
                <a:off x="3599" y="2997"/>
                <a:ext cx="168" cy="14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79" name="Shape 1946"/>
              <p:cNvSpPr>
                <a:spLocks/>
              </p:cNvSpPr>
              <p:nvPr/>
            </p:nvSpPr>
            <p:spPr bwMode="auto">
              <a:xfrm>
                <a:off x="3597" y="2848"/>
                <a:ext cx="170" cy="164"/>
              </a:xfrm>
              <a:custGeom>
                <a:avLst/>
                <a:gdLst>
                  <a:gd name="T0" fmla="*/ 0 w 342"/>
                  <a:gd name="T1" fmla="*/ 0 h 328"/>
                  <a:gd name="T2" fmla="*/ 342 w 342"/>
                  <a:gd name="T3" fmla="*/ 328 h 328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25"/>
                  </a:cxn>
                  <a:cxn ang="0">
                    <a:pos x="1" y="326"/>
                  </a:cxn>
                  <a:cxn ang="0">
                    <a:pos x="1" y="327"/>
                  </a:cxn>
                  <a:cxn ang="0">
                    <a:pos x="2" y="327"/>
                  </a:cxn>
                  <a:cxn ang="0">
                    <a:pos x="3" y="328"/>
                  </a:cxn>
                  <a:cxn ang="0">
                    <a:pos x="339" y="328"/>
                  </a:cxn>
                  <a:cxn ang="0">
                    <a:pos x="340" y="327"/>
                  </a:cxn>
                  <a:cxn ang="0">
                    <a:pos x="341" y="327"/>
                  </a:cxn>
                  <a:cxn ang="0">
                    <a:pos x="341" y="326"/>
                  </a:cxn>
                  <a:cxn ang="0">
                    <a:pos x="342" y="325"/>
                  </a:cxn>
                  <a:cxn ang="0">
                    <a:pos x="342" y="3"/>
                  </a:cxn>
                  <a:cxn ang="0">
                    <a:pos x="341" y="2"/>
                  </a:cxn>
                  <a:cxn ang="0">
                    <a:pos x="341" y="1"/>
                  </a:cxn>
                  <a:cxn ang="0">
                    <a:pos x="340" y="1"/>
                  </a:cxn>
                  <a:cxn ang="0">
                    <a:pos x="339" y="0"/>
                  </a:cxn>
                  <a:cxn ang="0">
                    <a:pos x="338" y="0"/>
                  </a:cxn>
                  <a:cxn ang="0">
                    <a:pos x="4" y="0"/>
                  </a:cxn>
                  <a:cxn ang="0">
                    <a:pos x="8" y="8"/>
                  </a:cxn>
                  <a:cxn ang="0">
                    <a:pos x="333" y="8"/>
                  </a:cxn>
                  <a:cxn ang="0">
                    <a:pos x="333" y="320"/>
                  </a:cxn>
                  <a:cxn ang="0">
                    <a:pos x="8" y="320"/>
                  </a:cxn>
                  <a:cxn ang="0">
                    <a:pos x="8" y="8"/>
                  </a:cxn>
                  <a:cxn ang="0">
                    <a:pos x="4" y="0"/>
                  </a:cxn>
                </a:cxnLst>
                <a:rect l="T0" t="T1" r="T2" b="T3"/>
                <a:pathLst>
                  <a:path w="342" h="328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25"/>
                    </a:lnTo>
                    <a:lnTo>
                      <a:pt x="1" y="326"/>
                    </a:lnTo>
                    <a:lnTo>
                      <a:pt x="1" y="327"/>
                    </a:lnTo>
                    <a:lnTo>
                      <a:pt x="2" y="327"/>
                    </a:lnTo>
                    <a:lnTo>
                      <a:pt x="3" y="328"/>
                    </a:lnTo>
                    <a:lnTo>
                      <a:pt x="339" y="328"/>
                    </a:lnTo>
                    <a:lnTo>
                      <a:pt x="340" y="327"/>
                    </a:lnTo>
                    <a:lnTo>
                      <a:pt x="341" y="327"/>
                    </a:lnTo>
                    <a:lnTo>
                      <a:pt x="341" y="326"/>
                    </a:lnTo>
                    <a:lnTo>
                      <a:pt x="342" y="325"/>
                    </a:lnTo>
                    <a:lnTo>
                      <a:pt x="342" y="3"/>
                    </a:lnTo>
                    <a:lnTo>
                      <a:pt x="341" y="2"/>
                    </a:lnTo>
                    <a:lnTo>
                      <a:pt x="341" y="1"/>
                    </a:lnTo>
                    <a:lnTo>
                      <a:pt x="340" y="1"/>
                    </a:lnTo>
                    <a:lnTo>
                      <a:pt x="339" y="0"/>
                    </a:lnTo>
                    <a:lnTo>
                      <a:pt x="338" y="0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333" y="8"/>
                    </a:lnTo>
                    <a:lnTo>
                      <a:pt x="333" y="320"/>
                    </a:lnTo>
                    <a:lnTo>
                      <a:pt x="8" y="320"/>
                    </a:lnTo>
                    <a:lnTo>
                      <a:pt x="8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580" name="Shape 1947"/>
              <p:cNvSpPr>
                <a:spLocks noChangeArrowheads="1"/>
              </p:cNvSpPr>
              <p:nvPr/>
            </p:nvSpPr>
            <p:spPr bwMode="auto">
              <a:xfrm>
                <a:off x="3559" y="2835"/>
                <a:ext cx="28" cy="15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81" name="Shape 1948"/>
              <p:cNvSpPr>
                <a:spLocks noChangeArrowheads="1"/>
              </p:cNvSpPr>
              <p:nvPr/>
            </p:nvSpPr>
            <p:spPr bwMode="auto">
              <a:xfrm>
                <a:off x="3559" y="2851"/>
                <a:ext cx="28" cy="14"/>
              </a:xfrm>
              <a:prstGeom prst="rect">
                <a:avLst/>
              </a:prstGeom>
              <a:solidFill>
                <a:srgbClr val="99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82" name="Shape 1949"/>
              <p:cNvSpPr>
                <a:spLocks noChangeArrowheads="1"/>
              </p:cNvSpPr>
              <p:nvPr/>
            </p:nvSpPr>
            <p:spPr bwMode="auto">
              <a:xfrm>
                <a:off x="3559" y="2865"/>
                <a:ext cx="28" cy="14"/>
              </a:xfrm>
              <a:prstGeom prst="rect">
                <a:avLst/>
              </a:prstGeom>
              <a:solidFill>
                <a:srgbClr val="7A33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83" name="Shape 1950"/>
              <p:cNvSpPr>
                <a:spLocks noChangeArrowheads="1"/>
              </p:cNvSpPr>
              <p:nvPr/>
            </p:nvSpPr>
            <p:spPr bwMode="auto">
              <a:xfrm>
                <a:off x="3559" y="2880"/>
                <a:ext cx="28" cy="14"/>
              </a:xfrm>
              <a:prstGeom prst="rect">
                <a:avLst/>
              </a:prstGeom>
              <a:solidFill>
                <a:srgbClr val="55332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84" name="Shape 1951"/>
              <p:cNvSpPr>
                <a:spLocks noChangeArrowheads="1"/>
              </p:cNvSpPr>
              <p:nvPr/>
            </p:nvSpPr>
            <p:spPr bwMode="auto">
              <a:xfrm>
                <a:off x="3559" y="2895"/>
                <a:ext cx="28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85" name="Shape 1952"/>
              <p:cNvSpPr>
                <a:spLocks noChangeArrowheads="1"/>
              </p:cNvSpPr>
              <p:nvPr/>
            </p:nvSpPr>
            <p:spPr bwMode="auto">
              <a:xfrm>
                <a:off x="3559" y="2911"/>
                <a:ext cx="28" cy="14"/>
              </a:xfrm>
              <a:prstGeom prst="rect">
                <a:avLst/>
              </a:prstGeom>
              <a:solidFill>
                <a:srgbClr val="55332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86" name="Shape 1953"/>
              <p:cNvSpPr>
                <a:spLocks noChangeArrowheads="1"/>
              </p:cNvSpPr>
              <p:nvPr/>
            </p:nvSpPr>
            <p:spPr bwMode="auto">
              <a:xfrm>
                <a:off x="3559" y="2926"/>
                <a:ext cx="28" cy="14"/>
              </a:xfrm>
              <a:prstGeom prst="rect">
                <a:avLst/>
              </a:prstGeom>
              <a:solidFill>
                <a:srgbClr val="7A33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87" name="Shape 1954"/>
              <p:cNvSpPr>
                <a:spLocks noChangeArrowheads="1"/>
              </p:cNvSpPr>
              <p:nvPr/>
            </p:nvSpPr>
            <p:spPr bwMode="auto">
              <a:xfrm>
                <a:off x="3559" y="2939"/>
                <a:ext cx="28" cy="14"/>
              </a:xfrm>
              <a:prstGeom prst="rect">
                <a:avLst/>
              </a:prstGeom>
              <a:solidFill>
                <a:srgbClr val="99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88" name="Shape 1955"/>
              <p:cNvSpPr>
                <a:spLocks noChangeArrowheads="1"/>
              </p:cNvSpPr>
              <p:nvPr/>
            </p:nvSpPr>
            <p:spPr bwMode="auto">
              <a:xfrm>
                <a:off x="3559" y="2954"/>
                <a:ext cx="28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89" name="Shape 1956"/>
              <p:cNvSpPr>
                <a:spLocks noChangeArrowheads="1"/>
              </p:cNvSpPr>
              <p:nvPr/>
            </p:nvSpPr>
            <p:spPr bwMode="auto">
              <a:xfrm>
                <a:off x="3559" y="2969"/>
                <a:ext cx="28" cy="14"/>
              </a:xfrm>
              <a:prstGeom prst="rect">
                <a:avLst/>
              </a:prstGeom>
              <a:solidFill>
                <a:srgbClr val="901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90" name="Shape 1957"/>
              <p:cNvSpPr>
                <a:spLocks noChangeArrowheads="1"/>
              </p:cNvSpPr>
              <p:nvPr/>
            </p:nvSpPr>
            <p:spPr bwMode="auto">
              <a:xfrm>
                <a:off x="3559" y="2984"/>
                <a:ext cx="28" cy="14"/>
              </a:xfrm>
              <a:prstGeom prst="rect">
                <a:avLst/>
              </a:prstGeom>
              <a:solidFill>
                <a:srgbClr val="8B15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91" name="Shape 1958"/>
              <p:cNvSpPr>
                <a:spLocks noChangeArrowheads="1"/>
              </p:cNvSpPr>
              <p:nvPr/>
            </p:nvSpPr>
            <p:spPr bwMode="auto">
              <a:xfrm>
                <a:off x="3559" y="2998"/>
                <a:ext cx="28" cy="14"/>
              </a:xfrm>
              <a:prstGeom prst="rect">
                <a:avLst/>
              </a:prstGeom>
              <a:solidFill>
                <a:srgbClr val="860B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92" name="Shape 1959"/>
              <p:cNvSpPr>
                <a:spLocks noChangeArrowheads="1"/>
              </p:cNvSpPr>
              <p:nvPr/>
            </p:nvSpPr>
            <p:spPr bwMode="auto">
              <a:xfrm>
                <a:off x="3559" y="3012"/>
                <a:ext cx="28" cy="14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93" name="Shape 1960"/>
              <p:cNvSpPr>
                <a:spLocks/>
              </p:cNvSpPr>
              <p:nvPr/>
            </p:nvSpPr>
            <p:spPr bwMode="auto">
              <a:xfrm>
                <a:off x="3558" y="2832"/>
                <a:ext cx="31" cy="195"/>
              </a:xfrm>
              <a:custGeom>
                <a:avLst/>
                <a:gdLst>
                  <a:gd name="T0" fmla="*/ 0 w 64"/>
                  <a:gd name="T1" fmla="*/ 0 h 392"/>
                  <a:gd name="T2" fmla="*/ 64 w 64"/>
                  <a:gd name="T3" fmla="*/ 392 h 392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389"/>
                  </a:cxn>
                  <a:cxn ang="0">
                    <a:pos x="2" y="390"/>
                  </a:cxn>
                  <a:cxn ang="0">
                    <a:pos x="2" y="391"/>
                  </a:cxn>
                  <a:cxn ang="0">
                    <a:pos x="3" y="391"/>
                  </a:cxn>
                  <a:cxn ang="0">
                    <a:pos x="4" y="392"/>
                  </a:cxn>
                  <a:cxn ang="0">
                    <a:pos x="61" y="392"/>
                  </a:cxn>
                  <a:cxn ang="0">
                    <a:pos x="62" y="391"/>
                  </a:cxn>
                  <a:cxn ang="0">
                    <a:pos x="63" y="391"/>
                  </a:cxn>
                  <a:cxn ang="0">
                    <a:pos x="63" y="390"/>
                  </a:cxn>
                  <a:cxn ang="0">
                    <a:pos x="64" y="389"/>
                  </a:cxn>
                  <a:cxn ang="0">
                    <a:pos x="64" y="3"/>
                  </a:cxn>
                  <a:cxn ang="0">
                    <a:pos x="63" y="2"/>
                  </a:cxn>
                  <a:cxn ang="0">
                    <a:pos x="63" y="1"/>
                  </a:cxn>
                  <a:cxn ang="0">
                    <a:pos x="62" y="1"/>
                  </a:cxn>
                  <a:cxn ang="0">
                    <a:pos x="61" y="0"/>
                  </a:cxn>
                  <a:cxn ang="0">
                    <a:pos x="60" y="0"/>
                  </a:cxn>
                  <a:cxn ang="0">
                    <a:pos x="5" y="0"/>
                  </a:cxn>
                  <a:cxn ang="0">
                    <a:pos x="9" y="8"/>
                  </a:cxn>
                  <a:cxn ang="0">
                    <a:pos x="56" y="8"/>
                  </a:cxn>
                  <a:cxn ang="0">
                    <a:pos x="56" y="383"/>
                  </a:cxn>
                  <a:cxn ang="0">
                    <a:pos x="9" y="383"/>
                  </a:cxn>
                  <a:cxn ang="0">
                    <a:pos x="9" y="8"/>
                  </a:cxn>
                  <a:cxn ang="0">
                    <a:pos x="5" y="0"/>
                  </a:cxn>
                </a:cxnLst>
                <a:rect l="T0" t="T1" r="T2" b="T3"/>
                <a:pathLst>
                  <a:path w="64" h="392" extrusionOk="0">
                    <a:moveTo>
                      <a:pt x="5" y="0"/>
                    </a:move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89"/>
                    </a:lnTo>
                    <a:lnTo>
                      <a:pt x="2" y="390"/>
                    </a:lnTo>
                    <a:lnTo>
                      <a:pt x="2" y="391"/>
                    </a:lnTo>
                    <a:lnTo>
                      <a:pt x="3" y="391"/>
                    </a:lnTo>
                    <a:lnTo>
                      <a:pt x="4" y="392"/>
                    </a:lnTo>
                    <a:lnTo>
                      <a:pt x="61" y="392"/>
                    </a:lnTo>
                    <a:lnTo>
                      <a:pt x="62" y="391"/>
                    </a:lnTo>
                    <a:lnTo>
                      <a:pt x="63" y="391"/>
                    </a:lnTo>
                    <a:lnTo>
                      <a:pt x="63" y="390"/>
                    </a:lnTo>
                    <a:lnTo>
                      <a:pt x="64" y="389"/>
                    </a:lnTo>
                    <a:lnTo>
                      <a:pt x="64" y="3"/>
                    </a:lnTo>
                    <a:lnTo>
                      <a:pt x="63" y="2"/>
                    </a:lnTo>
                    <a:lnTo>
                      <a:pt x="63" y="1"/>
                    </a:lnTo>
                    <a:lnTo>
                      <a:pt x="62" y="1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" y="0"/>
                    </a:lnTo>
                    <a:lnTo>
                      <a:pt x="9" y="8"/>
                    </a:lnTo>
                    <a:lnTo>
                      <a:pt x="56" y="8"/>
                    </a:lnTo>
                    <a:lnTo>
                      <a:pt x="56" y="383"/>
                    </a:lnTo>
                    <a:lnTo>
                      <a:pt x="9" y="383"/>
                    </a:lnTo>
                    <a:lnTo>
                      <a:pt x="9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594" name="Shape 1961"/>
              <p:cNvSpPr>
                <a:spLocks noChangeArrowheads="1"/>
              </p:cNvSpPr>
              <p:nvPr/>
            </p:nvSpPr>
            <p:spPr bwMode="auto">
              <a:xfrm>
                <a:off x="3586" y="2845"/>
                <a:ext cx="13" cy="15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95" name="Shape 1962"/>
              <p:cNvSpPr>
                <a:spLocks noChangeArrowheads="1"/>
              </p:cNvSpPr>
              <p:nvPr/>
            </p:nvSpPr>
            <p:spPr bwMode="auto">
              <a:xfrm>
                <a:off x="3586" y="2861"/>
                <a:ext cx="13" cy="15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96" name="Shape 1963"/>
              <p:cNvSpPr>
                <a:spLocks noChangeArrowheads="1"/>
              </p:cNvSpPr>
              <p:nvPr/>
            </p:nvSpPr>
            <p:spPr bwMode="auto">
              <a:xfrm>
                <a:off x="3586" y="2877"/>
                <a:ext cx="13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97" name="Shape 1964"/>
              <p:cNvSpPr>
                <a:spLocks noChangeArrowheads="1"/>
              </p:cNvSpPr>
              <p:nvPr/>
            </p:nvSpPr>
            <p:spPr bwMode="auto">
              <a:xfrm>
                <a:off x="3586" y="2892"/>
                <a:ext cx="13" cy="15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98" name="Shape 1965"/>
              <p:cNvSpPr>
                <a:spLocks noChangeArrowheads="1"/>
              </p:cNvSpPr>
              <p:nvPr/>
            </p:nvSpPr>
            <p:spPr bwMode="auto">
              <a:xfrm>
                <a:off x="3586" y="2907"/>
                <a:ext cx="13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599" name="Shape 1966"/>
              <p:cNvSpPr>
                <a:spLocks noChangeArrowheads="1"/>
              </p:cNvSpPr>
              <p:nvPr/>
            </p:nvSpPr>
            <p:spPr bwMode="auto">
              <a:xfrm>
                <a:off x="3586" y="2922"/>
                <a:ext cx="13" cy="15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00" name="Shape 1967"/>
              <p:cNvSpPr>
                <a:spLocks noChangeArrowheads="1"/>
              </p:cNvSpPr>
              <p:nvPr/>
            </p:nvSpPr>
            <p:spPr bwMode="auto">
              <a:xfrm>
                <a:off x="3586" y="2938"/>
                <a:ext cx="13" cy="15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01" name="Shape 1968"/>
              <p:cNvSpPr>
                <a:spLocks noChangeArrowheads="1"/>
              </p:cNvSpPr>
              <p:nvPr/>
            </p:nvSpPr>
            <p:spPr bwMode="auto">
              <a:xfrm>
                <a:off x="3586" y="2954"/>
                <a:ext cx="13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02" name="Shape 1969"/>
              <p:cNvSpPr>
                <a:spLocks noChangeArrowheads="1"/>
              </p:cNvSpPr>
              <p:nvPr/>
            </p:nvSpPr>
            <p:spPr bwMode="auto">
              <a:xfrm>
                <a:off x="3586" y="2970"/>
                <a:ext cx="13" cy="15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03" name="Shape 1970"/>
              <p:cNvSpPr>
                <a:spLocks noChangeArrowheads="1"/>
              </p:cNvSpPr>
              <p:nvPr/>
            </p:nvSpPr>
            <p:spPr bwMode="auto">
              <a:xfrm>
                <a:off x="3586" y="2986"/>
                <a:ext cx="13" cy="15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04" name="Shape 1971"/>
              <p:cNvSpPr>
                <a:spLocks noChangeArrowheads="1"/>
              </p:cNvSpPr>
              <p:nvPr/>
            </p:nvSpPr>
            <p:spPr bwMode="auto">
              <a:xfrm>
                <a:off x="3586" y="3002"/>
                <a:ext cx="13" cy="14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05" name="Shape 1972"/>
              <p:cNvSpPr>
                <a:spLocks/>
              </p:cNvSpPr>
              <p:nvPr/>
            </p:nvSpPr>
            <p:spPr bwMode="auto">
              <a:xfrm>
                <a:off x="3584" y="2843"/>
                <a:ext cx="17" cy="175"/>
              </a:xfrm>
              <a:custGeom>
                <a:avLst/>
                <a:gdLst>
                  <a:gd name="T0" fmla="*/ 0 w 33"/>
                  <a:gd name="T1" fmla="*/ 0 h 352"/>
                  <a:gd name="T2" fmla="*/ 33 w 33"/>
                  <a:gd name="T3" fmla="*/ 352 h 352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349"/>
                  </a:cxn>
                  <a:cxn ang="0">
                    <a:pos x="1" y="350"/>
                  </a:cxn>
                  <a:cxn ang="0">
                    <a:pos x="1" y="351"/>
                  </a:cxn>
                  <a:cxn ang="0">
                    <a:pos x="2" y="351"/>
                  </a:cxn>
                  <a:cxn ang="0">
                    <a:pos x="3" y="352"/>
                  </a:cxn>
                  <a:cxn ang="0">
                    <a:pos x="30" y="352"/>
                  </a:cxn>
                  <a:cxn ang="0">
                    <a:pos x="31" y="351"/>
                  </a:cxn>
                  <a:cxn ang="0">
                    <a:pos x="32" y="351"/>
                  </a:cxn>
                  <a:cxn ang="0">
                    <a:pos x="32" y="350"/>
                  </a:cxn>
                  <a:cxn ang="0">
                    <a:pos x="33" y="349"/>
                  </a:cxn>
                  <a:cxn ang="0">
                    <a:pos x="33" y="4"/>
                  </a:cxn>
                  <a:cxn ang="0">
                    <a:pos x="32" y="3"/>
                  </a:cxn>
                  <a:cxn ang="0">
                    <a:pos x="32" y="1"/>
                  </a:cxn>
                  <a:cxn ang="0">
                    <a:pos x="31" y="1"/>
                  </a:cxn>
                  <a:cxn ang="0">
                    <a:pos x="30" y="0"/>
                  </a:cxn>
                  <a:cxn ang="0">
                    <a:pos x="29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25" y="9"/>
                  </a:cxn>
                  <a:cxn ang="0">
                    <a:pos x="25" y="343"/>
                  </a:cxn>
                  <a:cxn ang="0">
                    <a:pos x="8" y="343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33" h="352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349"/>
                    </a:lnTo>
                    <a:lnTo>
                      <a:pt x="1" y="350"/>
                    </a:lnTo>
                    <a:lnTo>
                      <a:pt x="1" y="351"/>
                    </a:lnTo>
                    <a:lnTo>
                      <a:pt x="2" y="351"/>
                    </a:lnTo>
                    <a:lnTo>
                      <a:pt x="3" y="352"/>
                    </a:lnTo>
                    <a:lnTo>
                      <a:pt x="30" y="352"/>
                    </a:lnTo>
                    <a:lnTo>
                      <a:pt x="31" y="351"/>
                    </a:lnTo>
                    <a:lnTo>
                      <a:pt x="32" y="351"/>
                    </a:lnTo>
                    <a:lnTo>
                      <a:pt x="32" y="350"/>
                    </a:lnTo>
                    <a:lnTo>
                      <a:pt x="33" y="349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31" y="1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25" y="9"/>
                    </a:lnTo>
                    <a:lnTo>
                      <a:pt x="25" y="343"/>
                    </a:lnTo>
                    <a:lnTo>
                      <a:pt x="8" y="343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06" name="Shape 1973"/>
              <p:cNvSpPr>
                <a:spLocks noChangeArrowheads="1"/>
              </p:cNvSpPr>
              <p:nvPr/>
            </p:nvSpPr>
            <p:spPr bwMode="auto">
              <a:xfrm>
                <a:off x="3547" y="2845"/>
                <a:ext cx="11" cy="14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07" name="Shape 1974"/>
              <p:cNvSpPr>
                <a:spLocks noChangeArrowheads="1"/>
              </p:cNvSpPr>
              <p:nvPr/>
            </p:nvSpPr>
            <p:spPr bwMode="auto">
              <a:xfrm>
                <a:off x="3547" y="2861"/>
                <a:ext cx="11" cy="15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08" name="Shape 1975"/>
              <p:cNvSpPr>
                <a:spLocks noChangeArrowheads="1"/>
              </p:cNvSpPr>
              <p:nvPr/>
            </p:nvSpPr>
            <p:spPr bwMode="auto">
              <a:xfrm>
                <a:off x="3547" y="2877"/>
                <a:ext cx="11" cy="15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09" name="Shape 1976"/>
              <p:cNvSpPr>
                <a:spLocks noChangeArrowheads="1"/>
              </p:cNvSpPr>
              <p:nvPr/>
            </p:nvSpPr>
            <p:spPr bwMode="auto">
              <a:xfrm>
                <a:off x="3547" y="2893"/>
                <a:ext cx="11" cy="14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10" name="Shape 1977"/>
              <p:cNvSpPr>
                <a:spLocks noChangeArrowheads="1"/>
              </p:cNvSpPr>
              <p:nvPr/>
            </p:nvSpPr>
            <p:spPr bwMode="auto">
              <a:xfrm>
                <a:off x="3547" y="2907"/>
                <a:ext cx="11" cy="15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11" name="Shape 1978"/>
              <p:cNvSpPr>
                <a:spLocks noChangeArrowheads="1"/>
              </p:cNvSpPr>
              <p:nvPr/>
            </p:nvSpPr>
            <p:spPr bwMode="auto">
              <a:xfrm>
                <a:off x="3547" y="2923"/>
                <a:ext cx="11" cy="15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12" name="Shape 1979"/>
              <p:cNvSpPr>
                <a:spLocks noChangeArrowheads="1"/>
              </p:cNvSpPr>
              <p:nvPr/>
            </p:nvSpPr>
            <p:spPr bwMode="auto">
              <a:xfrm>
                <a:off x="3547" y="2939"/>
                <a:ext cx="11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13" name="Shape 1980"/>
              <p:cNvSpPr>
                <a:spLocks noChangeArrowheads="1"/>
              </p:cNvSpPr>
              <p:nvPr/>
            </p:nvSpPr>
            <p:spPr bwMode="auto">
              <a:xfrm>
                <a:off x="3547" y="2954"/>
                <a:ext cx="11" cy="15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14" name="Shape 1981"/>
              <p:cNvSpPr>
                <a:spLocks noChangeArrowheads="1"/>
              </p:cNvSpPr>
              <p:nvPr/>
            </p:nvSpPr>
            <p:spPr bwMode="auto">
              <a:xfrm>
                <a:off x="3547" y="2970"/>
                <a:ext cx="11" cy="15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15" name="Shape 1982"/>
              <p:cNvSpPr>
                <a:spLocks noChangeArrowheads="1"/>
              </p:cNvSpPr>
              <p:nvPr/>
            </p:nvSpPr>
            <p:spPr bwMode="auto">
              <a:xfrm>
                <a:off x="3547" y="2987"/>
                <a:ext cx="11" cy="14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16" name="Shape 1983"/>
              <p:cNvSpPr>
                <a:spLocks noChangeArrowheads="1"/>
              </p:cNvSpPr>
              <p:nvPr/>
            </p:nvSpPr>
            <p:spPr bwMode="auto">
              <a:xfrm>
                <a:off x="3547" y="3002"/>
                <a:ext cx="11" cy="14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17" name="Shape 1984"/>
              <p:cNvSpPr>
                <a:spLocks/>
              </p:cNvSpPr>
              <p:nvPr/>
            </p:nvSpPr>
            <p:spPr bwMode="auto">
              <a:xfrm>
                <a:off x="3545" y="2844"/>
                <a:ext cx="16" cy="174"/>
              </a:xfrm>
              <a:custGeom>
                <a:avLst/>
                <a:gdLst>
                  <a:gd name="T0" fmla="*/ 0 w 33"/>
                  <a:gd name="T1" fmla="*/ 0 h 352"/>
                  <a:gd name="T2" fmla="*/ 33 w 33"/>
                  <a:gd name="T3" fmla="*/ 352 h 352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0" y="349"/>
                  </a:cxn>
                  <a:cxn ang="0">
                    <a:pos x="2" y="350"/>
                  </a:cxn>
                  <a:cxn ang="0">
                    <a:pos x="2" y="351"/>
                  </a:cxn>
                  <a:cxn ang="0">
                    <a:pos x="3" y="351"/>
                  </a:cxn>
                  <a:cxn ang="0">
                    <a:pos x="4" y="352"/>
                  </a:cxn>
                  <a:cxn ang="0">
                    <a:pos x="30" y="352"/>
                  </a:cxn>
                  <a:cxn ang="0">
                    <a:pos x="31" y="351"/>
                  </a:cxn>
                  <a:cxn ang="0">
                    <a:pos x="32" y="351"/>
                  </a:cxn>
                  <a:cxn ang="0">
                    <a:pos x="32" y="350"/>
                  </a:cxn>
                  <a:cxn ang="0">
                    <a:pos x="33" y="349"/>
                  </a:cxn>
                  <a:cxn ang="0">
                    <a:pos x="33" y="4"/>
                  </a:cxn>
                  <a:cxn ang="0">
                    <a:pos x="32" y="3"/>
                  </a:cxn>
                  <a:cxn ang="0">
                    <a:pos x="32" y="2"/>
                  </a:cxn>
                  <a:cxn ang="0">
                    <a:pos x="31" y="2"/>
                  </a:cxn>
                  <a:cxn ang="0">
                    <a:pos x="30" y="0"/>
                  </a:cxn>
                  <a:cxn ang="0">
                    <a:pos x="29" y="0"/>
                  </a:cxn>
                  <a:cxn ang="0">
                    <a:pos x="5" y="0"/>
                  </a:cxn>
                  <a:cxn ang="0">
                    <a:pos x="9" y="9"/>
                  </a:cxn>
                  <a:cxn ang="0">
                    <a:pos x="24" y="9"/>
                  </a:cxn>
                  <a:cxn ang="0">
                    <a:pos x="24" y="344"/>
                  </a:cxn>
                  <a:cxn ang="0">
                    <a:pos x="9" y="344"/>
                  </a:cxn>
                  <a:cxn ang="0">
                    <a:pos x="9" y="9"/>
                  </a:cxn>
                  <a:cxn ang="0">
                    <a:pos x="5" y="0"/>
                  </a:cxn>
                </a:cxnLst>
                <a:rect l="T0" t="T1" r="T2" b="T3"/>
                <a:pathLst>
                  <a:path w="33" h="352" extrusionOk="0">
                    <a:moveTo>
                      <a:pt x="5" y="0"/>
                    </a:moveTo>
                    <a:lnTo>
                      <a:pt x="4" y="0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349"/>
                    </a:lnTo>
                    <a:lnTo>
                      <a:pt x="2" y="350"/>
                    </a:lnTo>
                    <a:lnTo>
                      <a:pt x="2" y="351"/>
                    </a:lnTo>
                    <a:lnTo>
                      <a:pt x="3" y="351"/>
                    </a:lnTo>
                    <a:lnTo>
                      <a:pt x="4" y="352"/>
                    </a:lnTo>
                    <a:lnTo>
                      <a:pt x="30" y="352"/>
                    </a:lnTo>
                    <a:lnTo>
                      <a:pt x="31" y="351"/>
                    </a:lnTo>
                    <a:lnTo>
                      <a:pt x="32" y="351"/>
                    </a:lnTo>
                    <a:lnTo>
                      <a:pt x="32" y="350"/>
                    </a:lnTo>
                    <a:lnTo>
                      <a:pt x="33" y="349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5" y="0"/>
                    </a:lnTo>
                    <a:lnTo>
                      <a:pt x="9" y="9"/>
                    </a:lnTo>
                    <a:lnTo>
                      <a:pt x="24" y="9"/>
                    </a:lnTo>
                    <a:lnTo>
                      <a:pt x="24" y="344"/>
                    </a:lnTo>
                    <a:lnTo>
                      <a:pt x="9" y="344"/>
                    </a:lnTo>
                    <a:lnTo>
                      <a:pt x="9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18" name="Shape 1985"/>
              <p:cNvSpPr>
                <a:spLocks noChangeArrowheads="1"/>
              </p:cNvSpPr>
              <p:nvPr/>
            </p:nvSpPr>
            <p:spPr bwMode="auto">
              <a:xfrm>
                <a:off x="3436" y="2853"/>
                <a:ext cx="112" cy="14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19" name="Shape 1986"/>
              <p:cNvSpPr>
                <a:spLocks noChangeArrowheads="1"/>
              </p:cNvSpPr>
              <p:nvPr/>
            </p:nvSpPr>
            <p:spPr bwMode="auto">
              <a:xfrm>
                <a:off x="3436" y="2867"/>
                <a:ext cx="112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0" name="Shape 1987"/>
              <p:cNvSpPr>
                <a:spLocks noChangeArrowheads="1"/>
              </p:cNvSpPr>
              <p:nvPr/>
            </p:nvSpPr>
            <p:spPr bwMode="auto">
              <a:xfrm>
                <a:off x="3436" y="2881"/>
                <a:ext cx="112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1" name="Shape 1988"/>
              <p:cNvSpPr>
                <a:spLocks noChangeArrowheads="1"/>
              </p:cNvSpPr>
              <p:nvPr/>
            </p:nvSpPr>
            <p:spPr bwMode="auto">
              <a:xfrm>
                <a:off x="3436" y="2895"/>
                <a:ext cx="112" cy="14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2" name="Shape 1989"/>
              <p:cNvSpPr>
                <a:spLocks noChangeArrowheads="1"/>
              </p:cNvSpPr>
              <p:nvPr/>
            </p:nvSpPr>
            <p:spPr bwMode="auto">
              <a:xfrm>
                <a:off x="3436" y="2911"/>
                <a:ext cx="112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3" name="Shape 1990"/>
              <p:cNvSpPr>
                <a:spLocks noChangeArrowheads="1"/>
              </p:cNvSpPr>
              <p:nvPr/>
            </p:nvSpPr>
            <p:spPr bwMode="auto">
              <a:xfrm>
                <a:off x="3436" y="2926"/>
                <a:ext cx="112" cy="14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4" name="Shape 1991"/>
              <p:cNvSpPr>
                <a:spLocks noChangeArrowheads="1"/>
              </p:cNvSpPr>
              <p:nvPr/>
            </p:nvSpPr>
            <p:spPr bwMode="auto">
              <a:xfrm>
                <a:off x="3436" y="2939"/>
                <a:ext cx="112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5" name="Shape 1992"/>
              <p:cNvSpPr>
                <a:spLocks noChangeArrowheads="1"/>
              </p:cNvSpPr>
              <p:nvPr/>
            </p:nvSpPr>
            <p:spPr bwMode="auto">
              <a:xfrm>
                <a:off x="3436" y="2954"/>
                <a:ext cx="112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6" name="Shape 1993"/>
              <p:cNvSpPr>
                <a:spLocks noChangeArrowheads="1"/>
              </p:cNvSpPr>
              <p:nvPr/>
            </p:nvSpPr>
            <p:spPr bwMode="auto">
              <a:xfrm>
                <a:off x="3436" y="2969"/>
                <a:ext cx="112" cy="14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7" name="Shape 1994"/>
              <p:cNvSpPr>
                <a:spLocks noChangeArrowheads="1"/>
              </p:cNvSpPr>
              <p:nvPr/>
            </p:nvSpPr>
            <p:spPr bwMode="auto">
              <a:xfrm>
                <a:off x="3436" y="2982"/>
                <a:ext cx="112" cy="14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8" name="Shape 1995"/>
              <p:cNvSpPr>
                <a:spLocks noChangeArrowheads="1"/>
              </p:cNvSpPr>
              <p:nvPr/>
            </p:nvSpPr>
            <p:spPr bwMode="auto">
              <a:xfrm>
                <a:off x="3436" y="2997"/>
                <a:ext cx="112" cy="13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29" name="Shape 1996"/>
              <p:cNvSpPr>
                <a:spLocks/>
              </p:cNvSpPr>
              <p:nvPr/>
            </p:nvSpPr>
            <p:spPr bwMode="auto">
              <a:xfrm>
                <a:off x="3434" y="2851"/>
                <a:ext cx="115" cy="161"/>
              </a:xfrm>
              <a:custGeom>
                <a:avLst/>
                <a:gdLst>
                  <a:gd name="T0" fmla="*/ 0 w 231"/>
                  <a:gd name="T1" fmla="*/ 0 h 325"/>
                  <a:gd name="T2" fmla="*/ 231 w 231"/>
                  <a:gd name="T3" fmla="*/ 325 h 325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22"/>
                  </a:cxn>
                  <a:cxn ang="0">
                    <a:pos x="1" y="323"/>
                  </a:cxn>
                  <a:cxn ang="0">
                    <a:pos x="1" y="324"/>
                  </a:cxn>
                  <a:cxn ang="0">
                    <a:pos x="2" y="324"/>
                  </a:cxn>
                  <a:cxn ang="0">
                    <a:pos x="3" y="325"/>
                  </a:cxn>
                  <a:cxn ang="0">
                    <a:pos x="228" y="325"/>
                  </a:cxn>
                  <a:cxn ang="0">
                    <a:pos x="229" y="324"/>
                  </a:cxn>
                  <a:cxn ang="0">
                    <a:pos x="230" y="324"/>
                  </a:cxn>
                  <a:cxn ang="0">
                    <a:pos x="230" y="323"/>
                  </a:cxn>
                  <a:cxn ang="0">
                    <a:pos x="231" y="322"/>
                  </a:cxn>
                  <a:cxn ang="0">
                    <a:pos x="231" y="3"/>
                  </a:cxn>
                  <a:cxn ang="0">
                    <a:pos x="230" y="2"/>
                  </a:cxn>
                  <a:cxn ang="0">
                    <a:pos x="230" y="1"/>
                  </a:cxn>
                  <a:cxn ang="0">
                    <a:pos x="229" y="1"/>
                  </a:cxn>
                  <a:cxn ang="0">
                    <a:pos x="228" y="0"/>
                  </a:cxn>
                  <a:cxn ang="0">
                    <a:pos x="227" y="0"/>
                  </a:cxn>
                  <a:cxn ang="0">
                    <a:pos x="4" y="0"/>
                  </a:cxn>
                  <a:cxn ang="0">
                    <a:pos x="9" y="8"/>
                  </a:cxn>
                  <a:cxn ang="0">
                    <a:pos x="222" y="8"/>
                  </a:cxn>
                  <a:cxn ang="0">
                    <a:pos x="222" y="317"/>
                  </a:cxn>
                  <a:cxn ang="0">
                    <a:pos x="9" y="317"/>
                  </a:cxn>
                  <a:cxn ang="0">
                    <a:pos x="9" y="8"/>
                  </a:cxn>
                  <a:cxn ang="0">
                    <a:pos x="4" y="0"/>
                  </a:cxn>
                </a:cxnLst>
                <a:rect l="T0" t="T1" r="T2" b="T3"/>
                <a:pathLst>
                  <a:path w="231" h="325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22"/>
                    </a:lnTo>
                    <a:lnTo>
                      <a:pt x="1" y="323"/>
                    </a:lnTo>
                    <a:lnTo>
                      <a:pt x="1" y="324"/>
                    </a:lnTo>
                    <a:lnTo>
                      <a:pt x="2" y="324"/>
                    </a:lnTo>
                    <a:lnTo>
                      <a:pt x="3" y="325"/>
                    </a:lnTo>
                    <a:lnTo>
                      <a:pt x="228" y="325"/>
                    </a:lnTo>
                    <a:lnTo>
                      <a:pt x="229" y="324"/>
                    </a:lnTo>
                    <a:lnTo>
                      <a:pt x="230" y="324"/>
                    </a:lnTo>
                    <a:lnTo>
                      <a:pt x="230" y="323"/>
                    </a:lnTo>
                    <a:lnTo>
                      <a:pt x="231" y="322"/>
                    </a:lnTo>
                    <a:lnTo>
                      <a:pt x="231" y="3"/>
                    </a:lnTo>
                    <a:lnTo>
                      <a:pt x="230" y="2"/>
                    </a:lnTo>
                    <a:lnTo>
                      <a:pt x="230" y="1"/>
                    </a:lnTo>
                    <a:lnTo>
                      <a:pt x="229" y="1"/>
                    </a:lnTo>
                    <a:lnTo>
                      <a:pt x="228" y="0"/>
                    </a:lnTo>
                    <a:lnTo>
                      <a:pt x="227" y="0"/>
                    </a:lnTo>
                    <a:lnTo>
                      <a:pt x="4" y="0"/>
                    </a:lnTo>
                    <a:lnTo>
                      <a:pt x="9" y="8"/>
                    </a:lnTo>
                    <a:lnTo>
                      <a:pt x="222" y="8"/>
                    </a:lnTo>
                    <a:lnTo>
                      <a:pt x="222" y="317"/>
                    </a:lnTo>
                    <a:lnTo>
                      <a:pt x="9" y="317"/>
                    </a:lnTo>
                    <a:lnTo>
                      <a:pt x="9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30" name="Shape 1997"/>
              <p:cNvSpPr>
                <a:spLocks noChangeArrowheads="1"/>
              </p:cNvSpPr>
              <p:nvPr/>
            </p:nvSpPr>
            <p:spPr bwMode="auto">
              <a:xfrm>
                <a:off x="3424" y="2844"/>
                <a:ext cx="13" cy="14"/>
              </a:xfrm>
              <a:prstGeom prst="rect">
                <a:avLst/>
              </a:prstGeom>
              <a:solidFill>
                <a:srgbClr val="922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31" name="Shape 1998"/>
              <p:cNvSpPr>
                <a:spLocks noChangeArrowheads="1"/>
              </p:cNvSpPr>
              <p:nvPr/>
            </p:nvSpPr>
            <p:spPr bwMode="auto">
              <a:xfrm>
                <a:off x="3424" y="2859"/>
                <a:ext cx="13" cy="14"/>
              </a:xfrm>
              <a:prstGeom prst="rect">
                <a:avLst/>
              </a:prstGeom>
              <a:solidFill>
                <a:srgbClr val="982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32" name="Shape 1999"/>
              <p:cNvSpPr>
                <a:spLocks noChangeArrowheads="1"/>
              </p:cNvSpPr>
              <p:nvPr/>
            </p:nvSpPr>
            <p:spPr bwMode="auto">
              <a:xfrm>
                <a:off x="3424" y="2872"/>
                <a:ext cx="13" cy="14"/>
              </a:xfrm>
              <a:prstGeom prst="rect">
                <a:avLst/>
              </a:prstGeom>
              <a:solidFill>
                <a:srgbClr val="8233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33" name="Shape 2000"/>
              <p:cNvSpPr>
                <a:spLocks noChangeArrowheads="1"/>
              </p:cNvSpPr>
              <p:nvPr/>
            </p:nvSpPr>
            <p:spPr bwMode="auto">
              <a:xfrm>
                <a:off x="3424" y="2887"/>
                <a:ext cx="13" cy="14"/>
              </a:xfrm>
              <a:prstGeom prst="rect">
                <a:avLst/>
              </a:prstGeom>
              <a:solidFill>
                <a:srgbClr val="5B33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34" name="Shape 2001"/>
              <p:cNvSpPr>
                <a:spLocks noChangeArrowheads="1"/>
              </p:cNvSpPr>
              <p:nvPr/>
            </p:nvSpPr>
            <p:spPr bwMode="auto">
              <a:xfrm>
                <a:off x="3424" y="2903"/>
                <a:ext cx="13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35" name="Shape 2002"/>
              <p:cNvSpPr>
                <a:spLocks noChangeArrowheads="1"/>
              </p:cNvSpPr>
              <p:nvPr/>
            </p:nvSpPr>
            <p:spPr bwMode="auto">
              <a:xfrm>
                <a:off x="3424" y="2917"/>
                <a:ext cx="13" cy="14"/>
              </a:xfrm>
              <a:prstGeom prst="rect">
                <a:avLst/>
              </a:prstGeom>
              <a:solidFill>
                <a:srgbClr val="5B33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36" name="Shape 2003"/>
              <p:cNvSpPr>
                <a:spLocks noChangeArrowheads="1"/>
              </p:cNvSpPr>
              <p:nvPr/>
            </p:nvSpPr>
            <p:spPr bwMode="auto">
              <a:xfrm>
                <a:off x="3424" y="2931"/>
                <a:ext cx="13" cy="14"/>
              </a:xfrm>
              <a:prstGeom prst="rect">
                <a:avLst/>
              </a:prstGeom>
              <a:solidFill>
                <a:srgbClr val="8233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37" name="Shape 2004"/>
              <p:cNvSpPr>
                <a:spLocks noChangeArrowheads="1"/>
              </p:cNvSpPr>
              <p:nvPr/>
            </p:nvSpPr>
            <p:spPr bwMode="auto">
              <a:xfrm>
                <a:off x="3424" y="2945"/>
                <a:ext cx="13" cy="14"/>
              </a:xfrm>
              <a:prstGeom prst="rect">
                <a:avLst/>
              </a:prstGeom>
              <a:solidFill>
                <a:srgbClr val="982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38" name="Shape 2005"/>
              <p:cNvSpPr>
                <a:spLocks noChangeArrowheads="1"/>
              </p:cNvSpPr>
              <p:nvPr/>
            </p:nvSpPr>
            <p:spPr bwMode="auto">
              <a:xfrm>
                <a:off x="3424" y="2961"/>
                <a:ext cx="13" cy="14"/>
              </a:xfrm>
              <a:prstGeom prst="rect">
                <a:avLst/>
              </a:prstGeom>
              <a:solidFill>
                <a:srgbClr val="922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39" name="Shape 2006"/>
              <p:cNvSpPr>
                <a:spLocks noChangeArrowheads="1"/>
              </p:cNvSpPr>
              <p:nvPr/>
            </p:nvSpPr>
            <p:spPr bwMode="auto">
              <a:xfrm>
                <a:off x="3424" y="2975"/>
                <a:ext cx="13" cy="14"/>
              </a:xfrm>
              <a:prstGeom prst="rect">
                <a:avLst/>
              </a:prstGeom>
              <a:solidFill>
                <a:srgbClr val="8C18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40" name="Shape 2007"/>
              <p:cNvSpPr>
                <a:spLocks noChangeArrowheads="1"/>
              </p:cNvSpPr>
              <p:nvPr/>
            </p:nvSpPr>
            <p:spPr bwMode="auto">
              <a:xfrm>
                <a:off x="3424" y="2988"/>
                <a:ext cx="13" cy="14"/>
              </a:xfrm>
              <a:prstGeom prst="rect">
                <a:avLst/>
              </a:prstGeom>
              <a:solidFill>
                <a:srgbClr val="870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41" name="Shape 2008"/>
              <p:cNvSpPr>
                <a:spLocks noChangeArrowheads="1"/>
              </p:cNvSpPr>
              <p:nvPr/>
            </p:nvSpPr>
            <p:spPr bwMode="auto">
              <a:xfrm>
                <a:off x="3424" y="3003"/>
                <a:ext cx="13" cy="14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42" name="Shape 2009"/>
              <p:cNvSpPr>
                <a:spLocks/>
              </p:cNvSpPr>
              <p:nvPr/>
            </p:nvSpPr>
            <p:spPr bwMode="auto">
              <a:xfrm>
                <a:off x="3422" y="2842"/>
                <a:ext cx="16" cy="176"/>
              </a:xfrm>
              <a:custGeom>
                <a:avLst/>
                <a:gdLst>
                  <a:gd name="T0" fmla="*/ 0 w 33"/>
                  <a:gd name="T1" fmla="*/ 0 h 354"/>
                  <a:gd name="T2" fmla="*/ 33 w 33"/>
                  <a:gd name="T3" fmla="*/ 354 h 354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51"/>
                  </a:cxn>
                  <a:cxn ang="0">
                    <a:pos x="1" y="352"/>
                  </a:cxn>
                  <a:cxn ang="0">
                    <a:pos x="1" y="353"/>
                  </a:cxn>
                  <a:cxn ang="0">
                    <a:pos x="2" y="353"/>
                  </a:cxn>
                  <a:cxn ang="0">
                    <a:pos x="3" y="354"/>
                  </a:cxn>
                  <a:cxn ang="0">
                    <a:pos x="30" y="354"/>
                  </a:cxn>
                  <a:cxn ang="0">
                    <a:pos x="31" y="353"/>
                  </a:cxn>
                  <a:cxn ang="0">
                    <a:pos x="32" y="353"/>
                  </a:cxn>
                  <a:cxn ang="0">
                    <a:pos x="32" y="352"/>
                  </a:cxn>
                  <a:cxn ang="0">
                    <a:pos x="33" y="351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2" y="1"/>
                  </a:cxn>
                  <a:cxn ang="0">
                    <a:pos x="31" y="1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5" y="0"/>
                  </a:cxn>
                  <a:cxn ang="0">
                    <a:pos x="9" y="9"/>
                  </a:cxn>
                  <a:cxn ang="0">
                    <a:pos x="24" y="9"/>
                  </a:cxn>
                  <a:cxn ang="0">
                    <a:pos x="24" y="345"/>
                  </a:cxn>
                  <a:cxn ang="0">
                    <a:pos x="9" y="345"/>
                  </a:cxn>
                  <a:cxn ang="0">
                    <a:pos x="9" y="9"/>
                  </a:cxn>
                  <a:cxn ang="0">
                    <a:pos x="5" y="0"/>
                  </a:cxn>
                </a:cxnLst>
                <a:rect l="T0" t="T1" r="T2" b="T3"/>
                <a:pathLst>
                  <a:path w="33" h="354" extrusionOk="0">
                    <a:moveTo>
                      <a:pt x="5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51"/>
                    </a:lnTo>
                    <a:lnTo>
                      <a:pt x="1" y="352"/>
                    </a:lnTo>
                    <a:lnTo>
                      <a:pt x="1" y="353"/>
                    </a:lnTo>
                    <a:lnTo>
                      <a:pt x="2" y="353"/>
                    </a:lnTo>
                    <a:lnTo>
                      <a:pt x="3" y="354"/>
                    </a:lnTo>
                    <a:lnTo>
                      <a:pt x="30" y="354"/>
                    </a:lnTo>
                    <a:lnTo>
                      <a:pt x="31" y="353"/>
                    </a:lnTo>
                    <a:lnTo>
                      <a:pt x="32" y="353"/>
                    </a:lnTo>
                    <a:lnTo>
                      <a:pt x="32" y="352"/>
                    </a:lnTo>
                    <a:lnTo>
                      <a:pt x="33" y="351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2" y="1"/>
                    </a:lnTo>
                    <a:lnTo>
                      <a:pt x="31" y="1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5" y="0"/>
                    </a:lnTo>
                    <a:lnTo>
                      <a:pt x="9" y="9"/>
                    </a:lnTo>
                    <a:lnTo>
                      <a:pt x="24" y="9"/>
                    </a:lnTo>
                    <a:lnTo>
                      <a:pt x="24" y="345"/>
                    </a:lnTo>
                    <a:lnTo>
                      <a:pt x="9" y="345"/>
                    </a:lnTo>
                    <a:lnTo>
                      <a:pt x="9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43" name="Shape 2010"/>
              <p:cNvSpPr>
                <a:spLocks noChangeArrowheads="1"/>
              </p:cNvSpPr>
              <p:nvPr/>
            </p:nvSpPr>
            <p:spPr bwMode="auto">
              <a:xfrm>
                <a:off x="3400" y="2812"/>
                <a:ext cx="23" cy="15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44" name="Shape 2011"/>
              <p:cNvSpPr>
                <a:spLocks noChangeArrowheads="1"/>
              </p:cNvSpPr>
              <p:nvPr/>
            </p:nvSpPr>
            <p:spPr bwMode="auto">
              <a:xfrm>
                <a:off x="3400" y="2829"/>
                <a:ext cx="23" cy="14"/>
              </a:xfrm>
              <a:prstGeom prst="rect">
                <a:avLst/>
              </a:prstGeom>
              <a:solidFill>
                <a:srgbClr val="983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45" name="Shape 2012"/>
              <p:cNvSpPr>
                <a:spLocks noChangeArrowheads="1"/>
              </p:cNvSpPr>
              <p:nvPr/>
            </p:nvSpPr>
            <p:spPr bwMode="auto">
              <a:xfrm>
                <a:off x="3400" y="2844"/>
                <a:ext cx="23" cy="14"/>
              </a:xfrm>
              <a:prstGeom prst="rect">
                <a:avLst/>
              </a:prstGeom>
              <a:solidFill>
                <a:srgbClr val="88330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46" name="Shape 2013"/>
              <p:cNvSpPr>
                <a:spLocks noChangeArrowheads="1"/>
              </p:cNvSpPr>
              <p:nvPr/>
            </p:nvSpPr>
            <p:spPr bwMode="auto">
              <a:xfrm>
                <a:off x="3400" y="2859"/>
                <a:ext cx="23" cy="14"/>
              </a:xfrm>
              <a:prstGeom prst="rect">
                <a:avLst/>
              </a:prstGeom>
              <a:solidFill>
                <a:srgbClr val="6C331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47" name="Shape 2014"/>
              <p:cNvSpPr>
                <a:spLocks noChangeArrowheads="1"/>
              </p:cNvSpPr>
              <p:nvPr/>
            </p:nvSpPr>
            <p:spPr bwMode="auto">
              <a:xfrm>
                <a:off x="3400" y="2873"/>
                <a:ext cx="23" cy="15"/>
              </a:xfrm>
              <a:prstGeom prst="rect">
                <a:avLst/>
              </a:prstGeom>
              <a:solidFill>
                <a:srgbClr val="4F33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48" name="Shape 2015"/>
              <p:cNvSpPr>
                <a:spLocks noChangeArrowheads="1"/>
              </p:cNvSpPr>
              <p:nvPr/>
            </p:nvSpPr>
            <p:spPr bwMode="auto">
              <a:xfrm>
                <a:off x="3400" y="2889"/>
                <a:ext cx="23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49" name="Shape 2016"/>
              <p:cNvSpPr>
                <a:spLocks noChangeArrowheads="1"/>
              </p:cNvSpPr>
              <p:nvPr/>
            </p:nvSpPr>
            <p:spPr bwMode="auto">
              <a:xfrm>
                <a:off x="3400" y="2904"/>
                <a:ext cx="23" cy="14"/>
              </a:xfrm>
              <a:prstGeom prst="rect">
                <a:avLst/>
              </a:prstGeom>
              <a:solidFill>
                <a:srgbClr val="4F33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0" name="Shape 2017"/>
              <p:cNvSpPr>
                <a:spLocks noChangeArrowheads="1"/>
              </p:cNvSpPr>
              <p:nvPr/>
            </p:nvSpPr>
            <p:spPr bwMode="auto">
              <a:xfrm>
                <a:off x="3400" y="2920"/>
                <a:ext cx="23" cy="14"/>
              </a:xfrm>
              <a:prstGeom prst="rect">
                <a:avLst/>
              </a:prstGeom>
              <a:solidFill>
                <a:srgbClr val="6C331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1" name="Shape 2018"/>
              <p:cNvSpPr>
                <a:spLocks noChangeArrowheads="1"/>
              </p:cNvSpPr>
              <p:nvPr/>
            </p:nvSpPr>
            <p:spPr bwMode="auto">
              <a:xfrm>
                <a:off x="3400" y="2935"/>
                <a:ext cx="23" cy="14"/>
              </a:xfrm>
              <a:prstGeom prst="rect">
                <a:avLst/>
              </a:prstGeom>
              <a:solidFill>
                <a:srgbClr val="88330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2" name="Shape 2019"/>
              <p:cNvSpPr>
                <a:spLocks noChangeArrowheads="1"/>
              </p:cNvSpPr>
              <p:nvPr/>
            </p:nvSpPr>
            <p:spPr bwMode="auto">
              <a:xfrm>
                <a:off x="3400" y="2950"/>
                <a:ext cx="23" cy="14"/>
              </a:xfrm>
              <a:prstGeom prst="rect">
                <a:avLst/>
              </a:prstGeom>
              <a:solidFill>
                <a:srgbClr val="983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3" name="Shape 2020"/>
              <p:cNvSpPr>
                <a:spLocks noChangeArrowheads="1"/>
              </p:cNvSpPr>
              <p:nvPr/>
            </p:nvSpPr>
            <p:spPr bwMode="auto">
              <a:xfrm>
                <a:off x="3400" y="2964"/>
                <a:ext cx="23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4" name="Shape 2021"/>
              <p:cNvSpPr>
                <a:spLocks noChangeArrowheads="1"/>
              </p:cNvSpPr>
              <p:nvPr/>
            </p:nvSpPr>
            <p:spPr bwMode="auto">
              <a:xfrm>
                <a:off x="3400" y="2979"/>
                <a:ext cx="23" cy="14"/>
              </a:xfrm>
              <a:prstGeom prst="rect">
                <a:avLst/>
              </a:prstGeom>
              <a:solidFill>
                <a:srgbClr val="912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5" name="Shape 2022"/>
              <p:cNvSpPr>
                <a:spLocks noChangeArrowheads="1"/>
              </p:cNvSpPr>
              <p:nvPr/>
            </p:nvSpPr>
            <p:spPr bwMode="auto">
              <a:xfrm>
                <a:off x="3400" y="2995"/>
                <a:ext cx="23" cy="15"/>
              </a:xfrm>
              <a:prstGeom prst="rect">
                <a:avLst/>
              </a:prstGeom>
              <a:solidFill>
                <a:srgbClr val="8D1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6" name="Shape 2023"/>
              <p:cNvSpPr>
                <a:spLocks noChangeArrowheads="1"/>
              </p:cNvSpPr>
              <p:nvPr/>
            </p:nvSpPr>
            <p:spPr bwMode="auto">
              <a:xfrm>
                <a:off x="3400" y="3011"/>
                <a:ext cx="23" cy="14"/>
              </a:xfrm>
              <a:prstGeom prst="rect">
                <a:avLst/>
              </a:prstGeom>
              <a:solidFill>
                <a:srgbClr val="891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7" name="Shape 2024"/>
              <p:cNvSpPr>
                <a:spLocks noChangeArrowheads="1"/>
              </p:cNvSpPr>
              <p:nvPr/>
            </p:nvSpPr>
            <p:spPr bwMode="auto">
              <a:xfrm>
                <a:off x="3400" y="3026"/>
                <a:ext cx="23" cy="14"/>
              </a:xfrm>
              <a:prstGeom prst="rect">
                <a:avLst/>
              </a:prstGeom>
              <a:solidFill>
                <a:srgbClr val="850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8" name="Shape 2025"/>
              <p:cNvSpPr>
                <a:spLocks noChangeArrowheads="1"/>
              </p:cNvSpPr>
              <p:nvPr/>
            </p:nvSpPr>
            <p:spPr bwMode="auto">
              <a:xfrm>
                <a:off x="3400" y="3040"/>
                <a:ext cx="23" cy="14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59" name="Shape 2026"/>
              <p:cNvSpPr>
                <a:spLocks/>
              </p:cNvSpPr>
              <p:nvPr/>
            </p:nvSpPr>
            <p:spPr bwMode="auto">
              <a:xfrm>
                <a:off x="3399" y="2811"/>
                <a:ext cx="27" cy="245"/>
              </a:xfrm>
              <a:custGeom>
                <a:avLst/>
                <a:gdLst>
                  <a:gd name="T0" fmla="*/ 0 w 56"/>
                  <a:gd name="T1" fmla="*/ 0 h 492"/>
                  <a:gd name="T2" fmla="*/ 56 w 56"/>
                  <a:gd name="T3" fmla="*/ 492 h 492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89"/>
                  </a:cxn>
                  <a:cxn ang="0">
                    <a:pos x="1" y="490"/>
                  </a:cxn>
                  <a:cxn ang="0">
                    <a:pos x="1" y="491"/>
                  </a:cxn>
                  <a:cxn ang="0">
                    <a:pos x="3" y="491"/>
                  </a:cxn>
                  <a:cxn ang="0">
                    <a:pos x="4" y="492"/>
                  </a:cxn>
                  <a:cxn ang="0">
                    <a:pos x="53" y="492"/>
                  </a:cxn>
                  <a:cxn ang="0">
                    <a:pos x="54" y="491"/>
                  </a:cxn>
                  <a:cxn ang="0">
                    <a:pos x="55" y="491"/>
                  </a:cxn>
                  <a:cxn ang="0">
                    <a:pos x="55" y="490"/>
                  </a:cxn>
                  <a:cxn ang="0">
                    <a:pos x="56" y="489"/>
                  </a:cxn>
                  <a:cxn ang="0">
                    <a:pos x="56" y="3"/>
                  </a:cxn>
                  <a:cxn ang="0">
                    <a:pos x="55" y="2"/>
                  </a:cxn>
                  <a:cxn ang="0">
                    <a:pos x="55" y="1"/>
                  </a:cxn>
                  <a:cxn ang="0">
                    <a:pos x="54" y="1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5" y="0"/>
                  </a:cxn>
                  <a:cxn ang="0">
                    <a:pos x="9" y="8"/>
                  </a:cxn>
                  <a:cxn ang="0">
                    <a:pos x="47" y="8"/>
                  </a:cxn>
                  <a:cxn ang="0">
                    <a:pos x="47" y="484"/>
                  </a:cxn>
                  <a:cxn ang="0">
                    <a:pos x="9" y="484"/>
                  </a:cxn>
                  <a:cxn ang="0">
                    <a:pos x="9" y="8"/>
                  </a:cxn>
                  <a:cxn ang="0">
                    <a:pos x="5" y="0"/>
                  </a:cxn>
                </a:cxnLst>
                <a:rect l="T0" t="T1" r="T2" b="T3"/>
                <a:pathLst>
                  <a:path w="56" h="492" extrusionOk="0">
                    <a:moveTo>
                      <a:pt x="5" y="0"/>
                    </a:move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89"/>
                    </a:lnTo>
                    <a:lnTo>
                      <a:pt x="1" y="490"/>
                    </a:lnTo>
                    <a:lnTo>
                      <a:pt x="1" y="491"/>
                    </a:lnTo>
                    <a:lnTo>
                      <a:pt x="3" y="491"/>
                    </a:lnTo>
                    <a:lnTo>
                      <a:pt x="4" y="492"/>
                    </a:lnTo>
                    <a:lnTo>
                      <a:pt x="53" y="492"/>
                    </a:lnTo>
                    <a:lnTo>
                      <a:pt x="54" y="491"/>
                    </a:lnTo>
                    <a:lnTo>
                      <a:pt x="55" y="491"/>
                    </a:lnTo>
                    <a:lnTo>
                      <a:pt x="55" y="490"/>
                    </a:lnTo>
                    <a:lnTo>
                      <a:pt x="56" y="489"/>
                    </a:lnTo>
                    <a:lnTo>
                      <a:pt x="56" y="3"/>
                    </a:lnTo>
                    <a:lnTo>
                      <a:pt x="55" y="2"/>
                    </a:lnTo>
                    <a:lnTo>
                      <a:pt x="55" y="1"/>
                    </a:lnTo>
                    <a:lnTo>
                      <a:pt x="54" y="1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" y="0"/>
                    </a:lnTo>
                    <a:lnTo>
                      <a:pt x="9" y="8"/>
                    </a:lnTo>
                    <a:lnTo>
                      <a:pt x="47" y="8"/>
                    </a:lnTo>
                    <a:lnTo>
                      <a:pt x="47" y="484"/>
                    </a:lnTo>
                    <a:lnTo>
                      <a:pt x="9" y="484"/>
                    </a:lnTo>
                    <a:lnTo>
                      <a:pt x="9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60" name="Shape 2027"/>
              <p:cNvSpPr>
                <a:spLocks noChangeArrowheads="1"/>
              </p:cNvSpPr>
              <p:nvPr/>
            </p:nvSpPr>
            <p:spPr bwMode="auto">
              <a:xfrm>
                <a:off x="3388" y="2845"/>
                <a:ext cx="14" cy="14"/>
              </a:xfrm>
              <a:prstGeom prst="rect">
                <a:avLst/>
              </a:prstGeom>
              <a:solidFill>
                <a:srgbClr val="922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61" name="Shape 2028"/>
              <p:cNvSpPr>
                <a:spLocks noChangeArrowheads="1"/>
              </p:cNvSpPr>
              <p:nvPr/>
            </p:nvSpPr>
            <p:spPr bwMode="auto">
              <a:xfrm>
                <a:off x="3388" y="2859"/>
                <a:ext cx="14" cy="14"/>
              </a:xfrm>
              <a:prstGeom prst="rect">
                <a:avLst/>
              </a:prstGeom>
              <a:solidFill>
                <a:srgbClr val="982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62" name="Shape 2029"/>
              <p:cNvSpPr>
                <a:spLocks noChangeArrowheads="1"/>
              </p:cNvSpPr>
              <p:nvPr/>
            </p:nvSpPr>
            <p:spPr bwMode="auto">
              <a:xfrm>
                <a:off x="3388" y="2873"/>
                <a:ext cx="14" cy="14"/>
              </a:xfrm>
              <a:prstGeom prst="rect">
                <a:avLst/>
              </a:prstGeom>
              <a:solidFill>
                <a:srgbClr val="8233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63" name="Shape 2030"/>
              <p:cNvSpPr>
                <a:spLocks noChangeArrowheads="1"/>
              </p:cNvSpPr>
              <p:nvPr/>
            </p:nvSpPr>
            <p:spPr bwMode="auto">
              <a:xfrm>
                <a:off x="3388" y="2888"/>
                <a:ext cx="14" cy="14"/>
              </a:xfrm>
              <a:prstGeom prst="rect">
                <a:avLst/>
              </a:prstGeom>
              <a:solidFill>
                <a:srgbClr val="5B33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64" name="Shape 2031"/>
              <p:cNvSpPr>
                <a:spLocks noChangeArrowheads="1"/>
              </p:cNvSpPr>
              <p:nvPr/>
            </p:nvSpPr>
            <p:spPr bwMode="auto">
              <a:xfrm>
                <a:off x="3388" y="2903"/>
                <a:ext cx="14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65" name="Shape 2032"/>
              <p:cNvSpPr>
                <a:spLocks noChangeArrowheads="1"/>
              </p:cNvSpPr>
              <p:nvPr/>
            </p:nvSpPr>
            <p:spPr bwMode="auto">
              <a:xfrm>
                <a:off x="3388" y="2918"/>
                <a:ext cx="14" cy="14"/>
              </a:xfrm>
              <a:prstGeom prst="rect">
                <a:avLst/>
              </a:prstGeom>
              <a:solidFill>
                <a:srgbClr val="5B33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66" name="Shape 2033"/>
              <p:cNvSpPr>
                <a:spLocks noChangeArrowheads="1"/>
              </p:cNvSpPr>
              <p:nvPr/>
            </p:nvSpPr>
            <p:spPr bwMode="auto">
              <a:xfrm>
                <a:off x="3388" y="2931"/>
                <a:ext cx="14" cy="14"/>
              </a:xfrm>
              <a:prstGeom prst="rect">
                <a:avLst/>
              </a:prstGeom>
              <a:solidFill>
                <a:srgbClr val="8233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67" name="Shape 2034"/>
              <p:cNvSpPr>
                <a:spLocks noChangeArrowheads="1"/>
              </p:cNvSpPr>
              <p:nvPr/>
            </p:nvSpPr>
            <p:spPr bwMode="auto">
              <a:xfrm>
                <a:off x="3388" y="2946"/>
                <a:ext cx="14" cy="14"/>
              </a:xfrm>
              <a:prstGeom prst="rect">
                <a:avLst/>
              </a:prstGeom>
              <a:solidFill>
                <a:srgbClr val="982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68" name="Shape 2035"/>
              <p:cNvSpPr>
                <a:spLocks noChangeArrowheads="1"/>
              </p:cNvSpPr>
              <p:nvPr/>
            </p:nvSpPr>
            <p:spPr bwMode="auto">
              <a:xfrm>
                <a:off x="3388" y="2962"/>
                <a:ext cx="14" cy="14"/>
              </a:xfrm>
              <a:prstGeom prst="rect">
                <a:avLst/>
              </a:prstGeom>
              <a:solidFill>
                <a:srgbClr val="922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69" name="Shape 2036"/>
              <p:cNvSpPr>
                <a:spLocks noChangeArrowheads="1"/>
              </p:cNvSpPr>
              <p:nvPr/>
            </p:nvSpPr>
            <p:spPr bwMode="auto">
              <a:xfrm>
                <a:off x="3388" y="2976"/>
                <a:ext cx="14" cy="14"/>
              </a:xfrm>
              <a:prstGeom prst="rect">
                <a:avLst/>
              </a:prstGeom>
              <a:solidFill>
                <a:srgbClr val="8C18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70" name="Shape 2037"/>
              <p:cNvSpPr>
                <a:spLocks noChangeArrowheads="1"/>
              </p:cNvSpPr>
              <p:nvPr/>
            </p:nvSpPr>
            <p:spPr bwMode="auto">
              <a:xfrm>
                <a:off x="3388" y="2989"/>
                <a:ext cx="14" cy="14"/>
              </a:xfrm>
              <a:prstGeom prst="rect">
                <a:avLst/>
              </a:prstGeom>
              <a:solidFill>
                <a:srgbClr val="870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71" name="Shape 2038"/>
              <p:cNvSpPr>
                <a:spLocks noChangeArrowheads="1"/>
              </p:cNvSpPr>
              <p:nvPr/>
            </p:nvSpPr>
            <p:spPr bwMode="auto">
              <a:xfrm>
                <a:off x="3388" y="3004"/>
                <a:ext cx="14" cy="13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72" name="Shape 2039"/>
              <p:cNvSpPr>
                <a:spLocks/>
              </p:cNvSpPr>
              <p:nvPr/>
            </p:nvSpPr>
            <p:spPr bwMode="auto">
              <a:xfrm>
                <a:off x="3386" y="2843"/>
                <a:ext cx="17" cy="176"/>
              </a:xfrm>
              <a:custGeom>
                <a:avLst/>
                <a:gdLst>
                  <a:gd name="T0" fmla="*/ 0 w 36"/>
                  <a:gd name="T1" fmla="*/ 0 h 354"/>
                  <a:gd name="T2" fmla="*/ 36 w 36"/>
                  <a:gd name="T3" fmla="*/ 354 h 354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351"/>
                  </a:cxn>
                  <a:cxn ang="0">
                    <a:pos x="1" y="352"/>
                  </a:cxn>
                  <a:cxn ang="0">
                    <a:pos x="1" y="353"/>
                  </a:cxn>
                  <a:cxn ang="0">
                    <a:pos x="2" y="353"/>
                  </a:cxn>
                  <a:cxn ang="0">
                    <a:pos x="4" y="354"/>
                  </a:cxn>
                  <a:cxn ang="0">
                    <a:pos x="33" y="354"/>
                  </a:cxn>
                  <a:cxn ang="0">
                    <a:pos x="34" y="353"/>
                  </a:cxn>
                  <a:cxn ang="0">
                    <a:pos x="35" y="353"/>
                  </a:cxn>
                  <a:cxn ang="0">
                    <a:pos x="35" y="352"/>
                  </a:cxn>
                  <a:cxn ang="0">
                    <a:pos x="36" y="351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5" y="1"/>
                  </a:cxn>
                  <a:cxn ang="0">
                    <a:pos x="34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5" y="0"/>
                  </a:cxn>
                  <a:cxn ang="0">
                    <a:pos x="9" y="9"/>
                  </a:cxn>
                  <a:cxn ang="0">
                    <a:pos x="27" y="9"/>
                  </a:cxn>
                  <a:cxn ang="0">
                    <a:pos x="27" y="346"/>
                  </a:cxn>
                  <a:cxn ang="0">
                    <a:pos x="9" y="346"/>
                  </a:cxn>
                  <a:cxn ang="0">
                    <a:pos x="9" y="9"/>
                  </a:cxn>
                  <a:cxn ang="0">
                    <a:pos x="5" y="0"/>
                  </a:cxn>
                </a:cxnLst>
                <a:rect l="T0" t="T1" r="T2" b="T3"/>
                <a:pathLst>
                  <a:path w="36" h="354" extrusionOk="0">
                    <a:moveTo>
                      <a:pt x="5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351"/>
                    </a:lnTo>
                    <a:lnTo>
                      <a:pt x="1" y="352"/>
                    </a:lnTo>
                    <a:lnTo>
                      <a:pt x="1" y="353"/>
                    </a:lnTo>
                    <a:lnTo>
                      <a:pt x="2" y="353"/>
                    </a:lnTo>
                    <a:lnTo>
                      <a:pt x="4" y="354"/>
                    </a:lnTo>
                    <a:lnTo>
                      <a:pt x="33" y="354"/>
                    </a:lnTo>
                    <a:lnTo>
                      <a:pt x="34" y="353"/>
                    </a:lnTo>
                    <a:lnTo>
                      <a:pt x="35" y="353"/>
                    </a:lnTo>
                    <a:lnTo>
                      <a:pt x="35" y="352"/>
                    </a:lnTo>
                    <a:lnTo>
                      <a:pt x="36" y="351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5" y="1"/>
                    </a:lnTo>
                    <a:lnTo>
                      <a:pt x="34" y="1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5" y="0"/>
                    </a:lnTo>
                    <a:lnTo>
                      <a:pt x="9" y="9"/>
                    </a:lnTo>
                    <a:lnTo>
                      <a:pt x="27" y="9"/>
                    </a:lnTo>
                    <a:lnTo>
                      <a:pt x="27" y="346"/>
                    </a:lnTo>
                    <a:lnTo>
                      <a:pt x="9" y="346"/>
                    </a:lnTo>
                    <a:lnTo>
                      <a:pt x="9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73" name="Shape 2040"/>
              <p:cNvSpPr>
                <a:spLocks/>
              </p:cNvSpPr>
              <p:nvPr/>
            </p:nvSpPr>
            <p:spPr bwMode="auto">
              <a:xfrm>
                <a:off x="3400" y="2835"/>
                <a:ext cx="24" cy="5"/>
              </a:xfrm>
              <a:custGeom>
                <a:avLst/>
                <a:gdLst>
                  <a:gd name="T0" fmla="*/ 0 w 50"/>
                  <a:gd name="T1" fmla="*/ 0 h 8"/>
                  <a:gd name="T2" fmla="*/ 50 w 50"/>
                  <a:gd name="T3" fmla="*/ 8 h 8"/>
                </a:gdLst>
                <a:ahLst/>
                <a:cxnLst>
                  <a:cxn ang="0">
                    <a:pos x="45" y="8"/>
                  </a:cxn>
                  <a:cxn ang="0">
                    <a:pos x="47" y="8"/>
                  </a:cxn>
                  <a:cxn ang="0">
                    <a:pos x="48" y="7"/>
                  </a:cxn>
                  <a:cxn ang="0">
                    <a:pos x="49" y="7"/>
                  </a:cxn>
                  <a:cxn ang="0">
                    <a:pos x="49" y="6"/>
                  </a:cxn>
                  <a:cxn ang="0">
                    <a:pos x="50" y="5"/>
                  </a:cxn>
                  <a:cxn ang="0">
                    <a:pos x="50" y="3"/>
                  </a:cxn>
                  <a:cxn ang="0">
                    <a:pos x="49" y="2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5" y="8"/>
                  </a:cxn>
                </a:cxnLst>
                <a:rect l="T0" t="T1" r="T2" b="T3"/>
                <a:pathLst>
                  <a:path w="50" h="8" extrusionOk="0">
                    <a:moveTo>
                      <a:pt x="45" y="8"/>
                    </a:moveTo>
                    <a:lnTo>
                      <a:pt x="47" y="8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9" y="2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74" name="Shape 2041"/>
              <p:cNvSpPr>
                <a:spLocks/>
              </p:cNvSpPr>
              <p:nvPr/>
            </p:nvSpPr>
            <p:spPr bwMode="auto">
              <a:xfrm>
                <a:off x="3400" y="2860"/>
                <a:ext cx="24" cy="5"/>
              </a:xfrm>
              <a:custGeom>
                <a:avLst/>
                <a:gdLst>
                  <a:gd name="T0" fmla="*/ 0 w 50"/>
                  <a:gd name="T1" fmla="*/ 0 h 8"/>
                  <a:gd name="T2" fmla="*/ 50 w 50"/>
                  <a:gd name="T3" fmla="*/ 8 h 8"/>
                </a:gdLst>
                <a:ahLst/>
                <a:cxnLst>
                  <a:cxn ang="0">
                    <a:pos x="45" y="8"/>
                  </a:cxn>
                  <a:cxn ang="0">
                    <a:pos x="47" y="8"/>
                  </a:cxn>
                  <a:cxn ang="0">
                    <a:pos x="48" y="7"/>
                  </a:cxn>
                  <a:cxn ang="0">
                    <a:pos x="49" y="7"/>
                  </a:cxn>
                  <a:cxn ang="0">
                    <a:pos x="49" y="6"/>
                  </a:cxn>
                  <a:cxn ang="0">
                    <a:pos x="50" y="5"/>
                  </a:cxn>
                  <a:cxn ang="0">
                    <a:pos x="50" y="3"/>
                  </a:cxn>
                  <a:cxn ang="0">
                    <a:pos x="49" y="2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5" y="8"/>
                  </a:cxn>
                </a:cxnLst>
                <a:rect l="T0" t="T1" r="T2" b="T3"/>
                <a:pathLst>
                  <a:path w="50" h="8" extrusionOk="0">
                    <a:moveTo>
                      <a:pt x="45" y="8"/>
                    </a:moveTo>
                    <a:lnTo>
                      <a:pt x="47" y="8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9" y="2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75" name="Shape 2042"/>
              <p:cNvSpPr>
                <a:spLocks/>
              </p:cNvSpPr>
              <p:nvPr/>
            </p:nvSpPr>
            <p:spPr bwMode="auto">
              <a:xfrm>
                <a:off x="3400" y="2882"/>
                <a:ext cx="24" cy="5"/>
              </a:xfrm>
              <a:custGeom>
                <a:avLst/>
                <a:gdLst>
                  <a:gd name="T0" fmla="*/ 0 w 50"/>
                  <a:gd name="T1" fmla="*/ 0 h 8"/>
                  <a:gd name="T2" fmla="*/ 50 w 50"/>
                  <a:gd name="T3" fmla="*/ 8 h 8"/>
                </a:gdLst>
                <a:ahLst/>
                <a:cxnLst>
                  <a:cxn ang="0">
                    <a:pos x="45" y="8"/>
                  </a:cxn>
                  <a:cxn ang="0">
                    <a:pos x="47" y="8"/>
                  </a:cxn>
                  <a:cxn ang="0">
                    <a:pos x="48" y="7"/>
                  </a:cxn>
                  <a:cxn ang="0">
                    <a:pos x="49" y="7"/>
                  </a:cxn>
                  <a:cxn ang="0">
                    <a:pos x="49" y="6"/>
                  </a:cxn>
                  <a:cxn ang="0">
                    <a:pos x="50" y="5"/>
                  </a:cxn>
                  <a:cxn ang="0">
                    <a:pos x="50" y="3"/>
                  </a:cxn>
                  <a:cxn ang="0">
                    <a:pos x="49" y="2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5" y="8"/>
                  </a:cxn>
                </a:cxnLst>
                <a:rect l="T0" t="T1" r="T2" b="T3"/>
                <a:pathLst>
                  <a:path w="50" h="8" extrusionOk="0">
                    <a:moveTo>
                      <a:pt x="45" y="8"/>
                    </a:moveTo>
                    <a:lnTo>
                      <a:pt x="47" y="8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9" y="2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76" name="Shape 2043"/>
              <p:cNvSpPr>
                <a:spLocks/>
              </p:cNvSpPr>
              <p:nvPr/>
            </p:nvSpPr>
            <p:spPr bwMode="auto">
              <a:xfrm>
                <a:off x="3400" y="2906"/>
                <a:ext cx="24" cy="3"/>
              </a:xfrm>
              <a:custGeom>
                <a:avLst/>
                <a:gdLst>
                  <a:gd name="T0" fmla="*/ 0 w 50"/>
                  <a:gd name="T1" fmla="*/ 0 h 8"/>
                  <a:gd name="T2" fmla="*/ 50 w 50"/>
                  <a:gd name="T3" fmla="*/ 8 h 8"/>
                </a:gdLst>
                <a:ahLst/>
                <a:cxnLst>
                  <a:cxn ang="0">
                    <a:pos x="45" y="8"/>
                  </a:cxn>
                  <a:cxn ang="0">
                    <a:pos x="47" y="8"/>
                  </a:cxn>
                  <a:cxn ang="0">
                    <a:pos x="48" y="7"/>
                  </a:cxn>
                  <a:cxn ang="0">
                    <a:pos x="49" y="7"/>
                  </a:cxn>
                  <a:cxn ang="0">
                    <a:pos x="49" y="6"/>
                  </a:cxn>
                  <a:cxn ang="0">
                    <a:pos x="50" y="5"/>
                  </a:cxn>
                  <a:cxn ang="0">
                    <a:pos x="50" y="3"/>
                  </a:cxn>
                  <a:cxn ang="0">
                    <a:pos x="49" y="2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5" y="8"/>
                  </a:cxn>
                </a:cxnLst>
                <a:rect l="T0" t="T1" r="T2" b="T3"/>
                <a:pathLst>
                  <a:path w="50" h="8" extrusionOk="0">
                    <a:moveTo>
                      <a:pt x="45" y="8"/>
                    </a:moveTo>
                    <a:lnTo>
                      <a:pt x="47" y="8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9" y="2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77" name="Shape 2044"/>
              <p:cNvSpPr>
                <a:spLocks/>
              </p:cNvSpPr>
              <p:nvPr/>
            </p:nvSpPr>
            <p:spPr bwMode="auto">
              <a:xfrm>
                <a:off x="3400" y="2931"/>
                <a:ext cx="24" cy="3"/>
              </a:xfrm>
              <a:custGeom>
                <a:avLst/>
                <a:gdLst>
                  <a:gd name="T0" fmla="*/ 0 w 50"/>
                  <a:gd name="T1" fmla="*/ 0 h 8"/>
                  <a:gd name="T2" fmla="*/ 50 w 50"/>
                  <a:gd name="T3" fmla="*/ 8 h 8"/>
                </a:gdLst>
                <a:ahLst/>
                <a:cxnLst>
                  <a:cxn ang="0">
                    <a:pos x="45" y="8"/>
                  </a:cxn>
                  <a:cxn ang="0">
                    <a:pos x="47" y="8"/>
                  </a:cxn>
                  <a:cxn ang="0">
                    <a:pos x="48" y="7"/>
                  </a:cxn>
                  <a:cxn ang="0">
                    <a:pos x="49" y="7"/>
                  </a:cxn>
                  <a:cxn ang="0">
                    <a:pos x="49" y="6"/>
                  </a:cxn>
                  <a:cxn ang="0">
                    <a:pos x="50" y="5"/>
                  </a:cxn>
                  <a:cxn ang="0">
                    <a:pos x="50" y="3"/>
                  </a:cxn>
                  <a:cxn ang="0">
                    <a:pos x="49" y="2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5" y="8"/>
                  </a:cxn>
                </a:cxnLst>
                <a:rect l="T0" t="T1" r="T2" b="T3"/>
                <a:pathLst>
                  <a:path w="50" h="8" extrusionOk="0">
                    <a:moveTo>
                      <a:pt x="45" y="8"/>
                    </a:moveTo>
                    <a:lnTo>
                      <a:pt x="47" y="8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9" y="2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78" name="Shape 2045"/>
              <p:cNvSpPr>
                <a:spLocks/>
              </p:cNvSpPr>
              <p:nvPr/>
            </p:nvSpPr>
            <p:spPr bwMode="auto">
              <a:xfrm>
                <a:off x="3400" y="2955"/>
                <a:ext cx="24" cy="3"/>
              </a:xfrm>
              <a:custGeom>
                <a:avLst/>
                <a:gdLst>
                  <a:gd name="T0" fmla="*/ 0 w 50"/>
                  <a:gd name="T1" fmla="*/ 0 h 8"/>
                  <a:gd name="T2" fmla="*/ 50 w 50"/>
                  <a:gd name="T3" fmla="*/ 8 h 8"/>
                </a:gdLst>
                <a:ahLst/>
                <a:cxnLst>
                  <a:cxn ang="0">
                    <a:pos x="45" y="8"/>
                  </a:cxn>
                  <a:cxn ang="0">
                    <a:pos x="47" y="8"/>
                  </a:cxn>
                  <a:cxn ang="0">
                    <a:pos x="48" y="7"/>
                  </a:cxn>
                  <a:cxn ang="0">
                    <a:pos x="49" y="7"/>
                  </a:cxn>
                  <a:cxn ang="0">
                    <a:pos x="49" y="6"/>
                  </a:cxn>
                  <a:cxn ang="0">
                    <a:pos x="50" y="5"/>
                  </a:cxn>
                  <a:cxn ang="0">
                    <a:pos x="50" y="3"/>
                  </a:cxn>
                  <a:cxn ang="0">
                    <a:pos x="49" y="2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5" y="8"/>
                  </a:cxn>
                </a:cxnLst>
                <a:rect l="T0" t="T1" r="T2" b="T3"/>
                <a:pathLst>
                  <a:path w="50" h="8" extrusionOk="0">
                    <a:moveTo>
                      <a:pt x="45" y="8"/>
                    </a:moveTo>
                    <a:lnTo>
                      <a:pt x="47" y="8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9" y="2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79" name="Shape 2046"/>
              <p:cNvSpPr>
                <a:spLocks/>
              </p:cNvSpPr>
              <p:nvPr/>
            </p:nvSpPr>
            <p:spPr bwMode="auto">
              <a:xfrm>
                <a:off x="3400" y="2980"/>
                <a:ext cx="24" cy="3"/>
              </a:xfrm>
              <a:custGeom>
                <a:avLst/>
                <a:gdLst>
                  <a:gd name="T0" fmla="*/ 0 w 50"/>
                  <a:gd name="T1" fmla="*/ 0 h 8"/>
                  <a:gd name="T2" fmla="*/ 50 w 50"/>
                  <a:gd name="T3" fmla="*/ 8 h 8"/>
                </a:gdLst>
                <a:ahLst/>
                <a:cxnLst>
                  <a:cxn ang="0">
                    <a:pos x="45" y="8"/>
                  </a:cxn>
                  <a:cxn ang="0">
                    <a:pos x="47" y="8"/>
                  </a:cxn>
                  <a:cxn ang="0">
                    <a:pos x="48" y="7"/>
                  </a:cxn>
                  <a:cxn ang="0">
                    <a:pos x="49" y="7"/>
                  </a:cxn>
                  <a:cxn ang="0">
                    <a:pos x="49" y="6"/>
                  </a:cxn>
                  <a:cxn ang="0">
                    <a:pos x="50" y="5"/>
                  </a:cxn>
                  <a:cxn ang="0">
                    <a:pos x="50" y="3"/>
                  </a:cxn>
                  <a:cxn ang="0">
                    <a:pos x="49" y="2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5" y="8"/>
                  </a:cxn>
                </a:cxnLst>
                <a:rect l="T0" t="T1" r="T2" b="T3"/>
                <a:pathLst>
                  <a:path w="50" h="8" extrusionOk="0">
                    <a:moveTo>
                      <a:pt x="45" y="8"/>
                    </a:moveTo>
                    <a:lnTo>
                      <a:pt x="47" y="8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9" y="2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80" name="Shape 2047"/>
              <p:cNvSpPr>
                <a:spLocks/>
              </p:cNvSpPr>
              <p:nvPr/>
            </p:nvSpPr>
            <p:spPr bwMode="auto">
              <a:xfrm>
                <a:off x="3400" y="3004"/>
                <a:ext cx="24" cy="3"/>
              </a:xfrm>
              <a:custGeom>
                <a:avLst/>
                <a:gdLst>
                  <a:gd name="T0" fmla="*/ 0 w 50"/>
                  <a:gd name="T1" fmla="*/ 0 h 8"/>
                  <a:gd name="T2" fmla="*/ 50 w 50"/>
                  <a:gd name="T3" fmla="*/ 8 h 8"/>
                </a:gdLst>
                <a:ahLst/>
                <a:cxnLst>
                  <a:cxn ang="0">
                    <a:pos x="45" y="8"/>
                  </a:cxn>
                  <a:cxn ang="0">
                    <a:pos x="47" y="8"/>
                  </a:cxn>
                  <a:cxn ang="0">
                    <a:pos x="48" y="7"/>
                  </a:cxn>
                  <a:cxn ang="0">
                    <a:pos x="49" y="7"/>
                  </a:cxn>
                  <a:cxn ang="0">
                    <a:pos x="49" y="6"/>
                  </a:cxn>
                  <a:cxn ang="0">
                    <a:pos x="50" y="5"/>
                  </a:cxn>
                  <a:cxn ang="0">
                    <a:pos x="50" y="3"/>
                  </a:cxn>
                  <a:cxn ang="0">
                    <a:pos x="49" y="2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5" y="8"/>
                  </a:cxn>
                </a:cxnLst>
                <a:rect l="T0" t="T1" r="T2" b="T3"/>
                <a:pathLst>
                  <a:path w="50" h="8" extrusionOk="0">
                    <a:moveTo>
                      <a:pt x="45" y="8"/>
                    </a:moveTo>
                    <a:lnTo>
                      <a:pt x="47" y="8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9" y="2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81" name="Shape 2048"/>
              <p:cNvSpPr>
                <a:spLocks/>
              </p:cNvSpPr>
              <p:nvPr/>
            </p:nvSpPr>
            <p:spPr bwMode="auto">
              <a:xfrm>
                <a:off x="3400" y="3029"/>
                <a:ext cx="24" cy="3"/>
              </a:xfrm>
              <a:custGeom>
                <a:avLst/>
                <a:gdLst>
                  <a:gd name="T0" fmla="*/ 0 w 50"/>
                  <a:gd name="T1" fmla="*/ 0 h 8"/>
                  <a:gd name="T2" fmla="*/ 50 w 50"/>
                  <a:gd name="T3" fmla="*/ 8 h 8"/>
                </a:gdLst>
                <a:ahLst/>
                <a:cxnLst>
                  <a:cxn ang="0">
                    <a:pos x="45" y="8"/>
                  </a:cxn>
                  <a:cxn ang="0">
                    <a:pos x="47" y="8"/>
                  </a:cxn>
                  <a:cxn ang="0">
                    <a:pos x="48" y="7"/>
                  </a:cxn>
                  <a:cxn ang="0">
                    <a:pos x="49" y="7"/>
                  </a:cxn>
                  <a:cxn ang="0">
                    <a:pos x="49" y="6"/>
                  </a:cxn>
                  <a:cxn ang="0">
                    <a:pos x="50" y="5"/>
                  </a:cxn>
                  <a:cxn ang="0">
                    <a:pos x="50" y="3"/>
                  </a:cxn>
                  <a:cxn ang="0">
                    <a:pos x="49" y="2"/>
                  </a:cxn>
                  <a:cxn ang="0">
                    <a:pos x="49" y="1"/>
                  </a:cxn>
                  <a:cxn ang="0">
                    <a:pos x="48" y="1"/>
                  </a:cxn>
                  <a:cxn ang="0">
                    <a:pos x="47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1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45" y="8"/>
                  </a:cxn>
                </a:cxnLst>
                <a:rect l="T0" t="T1" r="T2" b="T3"/>
                <a:pathLst>
                  <a:path w="50" h="8" extrusionOk="0">
                    <a:moveTo>
                      <a:pt x="45" y="8"/>
                    </a:moveTo>
                    <a:lnTo>
                      <a:pt x="47" y="8"/>
                    </a:lnTo>
                    <a:lnTo>
                      <a:pt x="48" y="7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9" y="2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7"/>
                    </a:lnTo>
                    <a:lnTo>
                      <a:pt x="2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82" name="Shape 2049"/>
              <p:cNvSpPr>
                <a:spLocks noChangeArrowheads="1"/>
              </p:cNvSpPr>
              <p:nvPr/>
            </p:nvSpPr>
            <p:spPr bwMode="auto">
              <a:xfrm>
                <a:off x="1837" y="2834"/>
                <a:ext cx="27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83" name="Shape 2050"/>
              <p:cNvSpPr>
                <a:spLocks noChangeArrowheads="1"/>
              </p:cNvSpPr>
              <p:nvPr/>
            </p:nvSpPr>
            <p:spPr bwMode="auto">
              <a:xfrm>
                <a:off x="1837" y="2848"/>
                <a:ext cx="27" cy="15"/>
              </a:xfrm>
              <a:prstGeom prst="rect">
                <a:avLst/>
              </a:prstGeom>
              <a:solidFill>
                <a:srgbClr val="99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84" name="Shape 2051"/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27" cy="14"/>
              </a:xfrm>
              <a:prstGeom prst="rect">
                <a:avLst/>
              </a:prstGeom>
              <a:solidFill>
                <a:srgbClr val="7A33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85" name="Shape 2052"/>
              <p:cNvSpPr>
                <a:spLocks noChangeArrowheads="1"/>
              </p:cNvSpPr>
              <p:nvPr/>
            </p:nvSpPr>
            <p:spPr bwMode="auto">
              <a:xfrm>
                <a:off x="1837" y="2879"/>
                <a:ext cx="27" cy="14"/>
              </a:xfrm>
              <a:prstGeom prst="rect">
                <a:avLst/>
              </a:prstGeom>
              <a:solidFill>
                <a:srgbClr val="55332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86" name="Shape 2053"/>
              <p:cNvSpPr>
                <a:spLocks noChangeArrowheads="1"/>
              </p:cNvSpPr>
              <p:nvPr/>
            </p:nvSpPr>
            <p:spPr bwMode="auto">
              <a:xfrm>
                <a:off x="1837" y="2895"/>
                <a:ext cx="27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87" name="Shape 2054"/>
              <p:cNvSpPr>
                <a:spLocks noChangeArrowheads="1"/>
              </p:cNvSpPr>
              <p:nvPr/>
            </p:nvSpPr>
            <p:spPr bwMode="auto">
              <a:xfrm>
                <a:off x="1837" y="2910"/>
                <a:ext cx="27" cy="14"/>
              </a:xfrm>
              <a:prstGeom prst="rect">
                <a:avLst/>
              </a:prstGeom>
              <a:solidFill>
                <a:srgbClr val="55332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88" name="Shape 2055"/>
              <p:cNvSpPr>
                <a:spLocks noChangeArrowheads="1"/>
              </p:cNvSpPr>
              <p:nvPr/>
            </p:nvSpPr>
            <p:spPr bwMode="auto">
              <a:xfrm>
                <a:off x="1837" y="2925"/>
                <a:ext cx="27" cy="14"/>
              </a:xfrm>
              <a:prstGeom prst="rect">
                <a:avLst/>
              </a:prstGeom>
              <a:solidFill>
                <a:srgbClr val="7A33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89" name="Shape 2056"/>
              <p:cNvSpPr>
                <a:spLocks noChangeArrowheads="1"/>
              </p:cNvSpPr>
              <p:nvPr/>
            </p:nvSpPr>
            <p:spPr bwMode="auto">
              <a:xfrm>
                <a:off x="1837" y="2939"/>
                <a:ext cx="27" cy="14"/>
              </a:xfrm>
              <a:prstGeom prst="rect">
                <a:avLst/>
              </a:prstGeom>
              <a:solidFill>
                <a:srgbClr val="99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90" name="Shape 2057"/>
              <p:cNvSpPr>
                <a:spLocks noChangeArrowheads="1"/>
              </p:cNvSpPr>
              <p:nvPr/>
            </p:nvSpPr>
            <p:spPr bwMode="auto">
              <a:xfrm>
                <a:off x="1837" y="2954"/>
                <a:ext cx="27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91" name="Shape 2058"/>
              <p:cNvSpPr>
                <a:spLocks noChangeArrowheads="1"/>
              </p:cNvSpPr>
              <p:nvPr/>
            </p:nvSpPr>
            <p:spPr bwMode="auto">
              <a:xfrm>
                <a:off x="1837" y="2969"/>
                <a:ext cx="27" cy="14"/>
              </a:xfrm>
              <a:prstGeom prst="rect">
                <a:avLst/>
              </a:prstGeom>
              <a:solidFill>
                <a:srgbClr val="901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92" name="Shape 2059"/>
              <p:cNvSpPr>
                <a:spLocks noChangeArrowheads="1"/>
              </p:cNvSpPr>
              <p:nvPr/>
            </p:nvSpPr>
            <p:spPr bwMode="auto">
              <a:xfrm>
                <a:off x="1837" y="2982"/>
                <a:ext cx="27" cy="14"/>
              </a:xfrm>
              <a:prstGeom prst="rect">
                <a:avLst/>
              </a:prstGeom>
              <a:solidFill>
                <a:srgbClr val="8B15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93" name="Shape 2060"/>
              <p:cNvSpPr>
                <a:spLocks noChangeArrowheads="1"/>
              </p:cNvSpPr>
              <p:nvPr/>
            </p:nvSpPr>
            <p:spPr bwMode="auto">
              <a:xfrm>
                <a:off x="1837" y="2997"/>
                <a:ext cx="27" cy="14"/>
              </a:xfrm>
              <a:prstGeom prst="rect">
                <a:avLst/>
              </a:prstGeom>
              <a:solidFill>
                <a:srgbClr val="860B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94" name="Shape 2061"/>
              <p:cNvSpPr>
                <a:spLocks noChangeArrowheads="1"/>
              </p:cNvSpPr>
              <p:nvPr/>
            </p:nvSpPr>
            <p:spPr bwMode="auto">
              <a:xfrm>
                <a:off x="1837" y="3012"/>
                <a:ext cx="27" cy="14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95" name="Shape 2062"/>
              <p:cNvSpPr>
                <a:spLocks/>
              </p:cNvSpPr>
              <p:nvPr/>
            </p:nvSpPr>
            <p:spPr bwMode="auto">
              <a:xfrm>
                <a:off x="1834" y="2831"/>
                <a:ext cx="31" cy="197"/>
              </a:xfrm>
              <a:custGeom>
                <a:avLst/>
                <a:gdLst>
                  <a:gd name="T0" fmla="*/ 0 w 63"/>
                  <a:gd name="T1" fmla="*/ 0 h 393"/>
                  <a:gd name="T2" fmla="*/ 63 w 63"/>
                  <a:gd name="T3" fmla="*/ 393 h 393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89"/>
                  </a:cxn>
                  <a:cxn ang="0">
                    <a:pos x="1" y="391"/>
                  </a:cxn>
                  <a:cxn ang="0">
                    <a:pos x="1" y="392"/>
                  </a:cxn>
                  <a:cxn ang="0">
                    <a:pos x="2" y="392"/>
                  </a:cxn>
                  <a:cxn ang="0">
                    <a:pos x="3" y="393"/>
                  </a:cxn>
                  <a:cxn ang="0">
                    <a:pos x="59" y="393"/>
                  </a:cxn>
                  <a:cxn ang="0">
                    <a:pos x="60" y="392"/>
                  </a:cxn>
                  <a:cxn ang="0">
                    <a:pos x="61" y="392"/>
                  </a:cxn>
                  <a:cxn ang="0">
                    <a:pos x="61" y="391"/>
                  </a:cxn>
                  <a:cxn ang="0">
                    <a:pos x="63" y="389"/>
                  </a:cxn>
                  <a:cxn ang="0">
                    <a:pos x="63" y="3"/>
                  </a:cxn>
                  <a:cxn ang="0">
                    <a:pos x="61" y="2"/>
                  </a:cxn>
                  <a:cxn ang="0">
                    <a:pos x="61" y="1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8" y="0"/>
                  </a:cxn>
                  <a:cxn ang="0">
                    <a:pos x="4" y="0"/>
                  </a:cxn>
                  <a:cxn ang="0">
                    <a:pos x="8" y="8"/>
                  </a:cxn>
                  <a:cxn ang="0">
                    <a:pos x="54" y="8"/>
                  </a:cxn>
                  <a:cxn ang="0">
                    <a:pos x="54" y="384"/>
                  </a:cxn>
                  <a:cxn ang="0">
                    <a:pos x="8" y="384"/>
                  </a:cxn>
                  <a:cxn ang="0">
                    <a:pos x="8" y="8"/>
                  </a:cxn>
                  <a:cxn ang="0">
                    <a:pos x="4" y="0"/>
                  </a:cxn>
                </a:cxnLst>
                <a:rect l="T0" t="T1" r="T2" b="T3"/>
                <a:pathLst>
                  <a:path w="63" h="393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89"/>
                    </a:lnTo>
                    <a:lnTo>
                      <a:pt x="1" y="391"/>
                    </a:lnTo>
                    <a:lnTo>
                      <a:pt x="1" y="392"/>
                    </a:lnTo>
                    <a:lnTo>
                      <a:pt x="2" y="392"/>
                    </a:lnTo>
                    <a:lnTo>
                      <a:pt x="3" y="393"/>
                    </a:lnTo>
                    <a:lnTo>
                      <a:pt x="59" y="393"/>
                    </a:lnTo>
                    <a:lnTo>
                      <a:pt x="60" y="392"/>
                    </a:lnTo>
                    <a:lnTo>
                      <a:pt x="61" y="392"/>
                    </a:lnTo>
                    <a:lnTo>
                      <a:pt x="61" y="391"/>
                    </a:lnTo>
                    <a:lnTo>
                      <a:pt x="63" y="389"/>
                    </a:lnTo>
                    <a:lnTo>
                      <a:pt x="63" y="3"/>
                    </a:lnTo>
                    <a:lnTo>
                      <a:pt x="61" y="2"/>
                    </a:lnTo>
                    <a:lnTo>
                      <a:pt x="61" y="1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8" y="0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54" y="8"/>
                    </a:lnTo>
                    <a:lnTo>
                      <a:pt x="54" y="384"/>
                    </a:lnTo>
                    <a:lnTo>
                      <a:pt x="8" y="384"/>
                    </a:lnTo>
                    <a:lnTo>
                      <a:pt x="8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696" name="Shape 2063"/>
              <p:cNvSpPr>
                <a:spLocks noChangeArrowheads="1"/>
              </p:cNvSpPr>
              <p:nvPr/>
            </p:nvSpPr>
            <p:spPr bwMode="auto">
              <a:xfrm>
                <a:off x="1864" y="2844"/>
                <a:ext cx="11" cy="14"/>
              </a:xfrm>
              <a:prstGeom prst="rect">
                <a:avLst/>
              </a:prstGeom>
              <a:solidFill>
                <a:srgbClr val="922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97" name="Shape 2064"/>
              <p:cNvSpPr>
                <a:spLocks noChangeArrowheads="1"/>
              </p:cNvSpPr>
              <p:nvPr/>
            </p:nvSpPr>
            <p:spPr bwMode="auto">
              <a:xfrm>
                <a:off x="1864" y="2859"/>
                <a:ext cx="11" cy="14"/>
              </a:xfrm>
              <a:prstGeom prst="rect">
                <a:avLst/>
              </a:prstGeom>
              <a:solidFill>
                <a:srgbClr val="982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98" name="Shape 2065"/>
              <p:cNvSpPr>
                <a:spLocks noChangeArrowheads="1"/>
              </p:cNvSpPr>
              <p:nvPr/>
            </p:nvSpPr>
            <p:spPr bwMode="auto">
              <a:xfrm>
                <a:off x="1864" y="2872"/>
                <a:ext cx="11" cy="14"/>
              </a:xfrm>
              <a:prstGeom prst="rect">
                <a:avLst/>
              </a:prstGeom>
              <a:solidFill>
                <a:srgbClr val="8233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699" name="Shape 2066"/>
              <p:cNvSpPr>
                <a:spLocks noChangeArrowheads="1"/>
              </p:cNvSpPr>
              <p:nvPr/>
            </p:nvSpPr>
            <p:spPr bwMode="auto">
              <a:xfrm>
                <a:off x="1864" y="2887"/>
                <a:ext cx="11" cy="14"/>
              </a:xfrm>
              <a:prstGeom prst="rect">
                <a:avLst/>
              </a:prstGeom>
              <a:solidFill>
                <a:srgbClr val="5B33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00" name="Shape 2067"/>
              <p:cNvSpPr>
                <a:spLocks noChangeArrowheads="1"/>
              </p:cNvSpPr>
              <p:nvPr/>
            </p:nvSpPr>
            <p:spPr bwMode="auto">
              <a:xfrm>
                <a:off x="1864" y="2903"/>
                <a:ext cx="11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01" name="Shape 2068"/>
              <p:cNvSpPr>
                <a:spLocks noChangeArrowheads="1"/>
              </p:cNvSpPr>
              <p:nvPr/>
            </p:nvSpPr>
            <p:spPr bwMode="auto">
              <a:xfrm>
                <a:off x="1864" y="2917"/>
                <a:ext cx="11" cy="14"/>
              </a:xfrm>
              <a:prstGeom prst="rect">
                <a:avLst/>
              </a:prstGeom>
              <a:solidFill>
                <a:srgbClr val="5B33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02" name="Shape 2069"/>
              <p:cNvSpPr>
                <a:spLocks noChangeArrowheads="1"/>
              </p:cNvSpPr>
              <p:nvPr/>
            </p:nvSpPr>
            <p:spPr bwMode="auto">
              <a:xfrm>
                <a:off x="1864" y="2931"/>
                <a:ext cx="11" cy="14"/>
              </a:xfrm>
              <a:prstGeom prst="rect">
                <a:avLst/>
              </a:prstGeom>
              <a:solidFill>
                <a:srgbClr val="8233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03" name="Shape 2070"/>
              <p:cNvSpPr>
                <a:spLocks noChangeArrowheads="1"/>
              </p:cNvSpPr>
              <p:nvPr/>
            </p:nvSpPr>
            <p:spPr bwMode="auto">
              <a:xfrm>
                <a:off x="1864" y="2945"/>
                <a:ext cx="11" cy="14"/>
              </a:xfrm>
              <a:prstGeom prst="rect">
                <a:avLst/>
              </a:prstGeom>
              <a:solidFill>
                <a:srgbClr val="982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04" name="Shape 2071"/>
              <p:cNvSpPr>
                <a:spLocks noChangeArrowheads="1"/>
              </p:cNvSpPr>
              <p:nvPr/>
            </p:nvSpPr>
            <p:spPr bwMode="auto">
              <a:xfrm>
                <a:off x="1864" y="2961"/>
                <a:ext cx="11" cy="14"/>
              </a:xfrm>
              <a:prstGeom prst="rect">
                <a:avLst/>
              </a:prstGeom>
              <a:solidFill>
                <a:srgbClr val="922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05" name="Shape 2072"/>
              <p:cNvSpPr>
                <a:spLocks noChangeArrowheads="1"/>
              </p:cNvSpPr>
              <p:nvPr/>
            </p:nvSpPr>
            <p:spPr bwMode="auto">
              <a:xfrm>
                <a:off x="1864" y="2975"/>
                <a:ext cx="11" cy="14"/>
              </a:xfrm>
              <a:prstGeom prst="rect">
                <a:avLst/>
              </a:prstGeom>
              <a:solidFill>
                <a:srgbClr val="8C18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06" name="Shape 2073"/>
              <p:cNvSpPr>
                <a:spLocks noChangeArrowheads="1"/>
              </p:cNvSpPr>
              <p:nvPr/>
            </p:nvSpPr>
            <p:spPr bwMode="auto">
              <a:xfrm>
                <a:off x="1864" y="2988"/>
                <a:ext cx="11" cy="14"/>
              </a:xfrm>
              <a:prstGeom prst="rect">
                <a:avLst/>
              </a:prstGeom>
              <a:solidFill>
                <a:srgbClr val="870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07" name="Shape 2074"/>
              <p:cNvSpPr>
                <a:spLocks noChangeArrowheads="1"/>
              </p:cNvSpPr>
              <p:nvPr/>
            </p:nvSpPr>
            <p:spPr bwMode="auto">
              <a:xfrm>
                <a:off x="1864" y="3003"/>
                <a:ext cx="11" cy="13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08" name="Shape 2075"/>
              <p:cNvSpPr>
                <a:spLocks/>
              </p:cNvSpPr>
              <p:nvPr/>
            </p:nvSpPr>
            <p:spPr bwMode="auto">
              <a:xfrm>
                <a:off x="1862" y="2842"/>
                <a:ext cx="16" cy="176"/>
              </a:xfrm>
              <a:custGeom>
                <a:avLst/>
                <a:gdLst>
                  <a:gd name="T0" fmla="*/ 0 w 33"/>
                  <a:gd name="T1" fmla="*/ 0 h 353"/>
                  <a:gd name="T2" fmla="*/ 33 w 33"/>
                  <a:gd name="T3" fmla="*/ 353 h 353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50"/>
                  </a:cxn>
                  <a:cxn ang="0">
                    <a:pos x="1" y="351"/>
                  </a:cxn>
                  <a:cxn ang="0">
                    <a:pos x="1" y="352"/>
                  </a:cxn>
                  <a:cxn ang="0">
                    <a:pos x="2" y="352"/>
                  </a:cxn>
                  <a:cxn ang="0">
                    <a:pos x="3" y="353"/>
                  </a:cxn>
                  <a:cxn ang="0">
                    <a:pos x="29" y="353"/>
                  </a:cxn>
                  <a:cxn ang="0">
                    <a:pos x="31" y="352"/>
                  </a:cxn>
                  <a:cxn ang="0">
                    <a:pos x="32" y="352"/>
                  </a:cxn>
                  <a:cxn ang="0">
                    <a:pos x="32" y="351"/>
                  </a:cxn>
                  <a:cxn ang="0">
                    <a:pos x="33" y="350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2" y="1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4" y="0"/>
                  </a:cxn>
                  <a:cxn ang="0">
                    <a:pos x="9" y="9"/>
                  </a:cxn>
                  <a:cxn ang="0">
                    <a:pos x="24" y="9"/>
                  </a:cxn>
                  <a:cxn ang="0">
                    <a:pos x="24" y="344"/>
                  </a:cxn>
                  <a:cxn ang="0">
                    <a:pos x="9" y="344"/>
                  </a:cxn>
                  <a:cxn ang="0">
                    <a:pos x="9" y="9"/>
                  </a:cxn>
                  <a:cxn ang="0">
                    <a:pos x="4" y="0"/>
                  </a:cxn>
                </a:cxnLst>
                <a:rect l="T0" t="T1" r="T2" b="T3"/>
                <a:pathLst>
                  <a:path w="33" h="353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50"/>
                    </a:lnTo>
                    <a:lnTo>
                      <a:pt x="1" y="351"/>
                    </a:lnTo>
                    <a:lnTo>
                      <a:pt x="1" y="352"/>
                    </a:lnTo>
                    <a:lnTo>
                      <a:pt x="2" y="352"/>
                    </a:lnTo>
                    <a:lnTo>
                      <a:pt x="3" y="353"/>
                    </a:lnTo>
                    <a:lnTo>
                      <a:pt x="29" y="353"/>
                    </a:lnTo>
                    <a:lnTo>
                      <a:pt x="31" y="352"/>
                    </a:lnTo>
                    <a:lnTo>
                      <a:pt x="32" y="352"/>
                    </a:lnTo>
                    <a:lnTo>
                      <a:pt x="32" y="351"/>
                    </a:lnTo>
                    <a:lnTo>
                      <a:pt x="33" y="350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2" y="1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4" y="0"/>
                    </a:lnTo>
                    <a:lnTo>
                      <a:pt x="9" y="9"/>
                    </a:lnTo>
                    <a:lnTo>
                      <a:pt x="24" y="9"/>
                    </a:lnTo>
                    <a:lnTo>
                      <a:pt x="24" y="344"/>
                    </a:lnTo>
                    <a:lnTo>
                      <a:pt x="9" y="344"/>
                    </a:lnTo>
                    <a:lnTo>
                      <a:pt x="9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09" name="Shape 2076"/>
              <p:cNvSpPr>
                <a:spLocks noChangeArrowheads="1"/>
              </p:cNvSpPr>
              <p:nvPr/>
            </p:nvSpPr>
            <p:spPr bwMode="auto">
              <a:xfrm>
                <a:off x="1825" y="2845"/>
                <a:ext cx="11" cy="14"/>
              </a:xfrm>
              <a:prstGeom prst="rect">
                <a:avLst/>
              </a:prstGeom>
              <a:solidFill>
                <a:srgbClr val="922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0" name="Shape 2077"/>
              <p:cNvSpPr>
                <a:spLocks noChangeArrowheads="1"/>
              </p:cNvSpPr>
              <p:nvPr/>
            </p:nvSpPr>
            <p:spPr bwMode="auto">
              <a:xfrm>
                <a:off x="1825" y="2860"/>
                <a:ext cx="11" cy="14"/>
              </a:xfrm>
              <a:prstGeom prst="rect">
                <a:avLst/>
              </a:prstGeom>
              <a:solidFill>
                <a:srgbClr val="982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1" name="Shape 2078"/>
              <p:cNvSpPr>
                <a:spLocks noChangeArrowheads="1"/>
              </p:cNvSpPr>
              <p:nvPr/>
            </p:nvSpPr>
            <p:spPr bwMode="auto">
              <a:xfrm>
                <a:off x="1825" y="2873"/>
                <a:ext cx="11" cy="14"/>
              </a:xfrm>
              <a:prstGeom prst="rect">
                <a:avLst/>
              </a:prstGeom>
              <a:solidFill>
                <a:srgbClr val="8233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2" name="Shape 2079"/>
              <p:cNvSpPr>
                <a:spLocks noChangeArrowheads="1"/>
              </p:cNvSpPr>
              <p:nvPr/>
            </p:nvSpPr>
            <p:spPr bwMode="auto">
              <a:xfrm>
                <a:off x="1825" y="2888"/>
                <a:ext cx="11" cy="14"/>
              </a:xfrm>
              <a:prstGeom prst="rect">
                <a:avLst/>
              </a:prstGeom>
              <a:solidFill>
                <a:srgbClr val="5B33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3" name="Shape 2080"/>
              <p:cNvSpPr>
                <a:spLocks noChangeArrowheads="1"/>
              </p:cNvSpPr>
              <p:nvPr/>
            </p:nvSpPr>
            <p:spPr bwMode="auto">
              <a:xfrm>
                <a:off x="1825" y="2904"/>
                <a:ext cx="11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4" name="Shape 2081"/>
              <p:cNvSpPr>
                <a:spLocks noChangeArrowheads="1"/>
              </p:cNvSpPr>
              <p:nvPr/>
            </p:nvSpPr>
            <p:spPr bwMode="auto">
              <a:xfrm>
                <a:off x="1825" y="2918"/>
                <a:ext cx="11" cy="14"/>
              </a:xfrm>
              <a:prstGeom prst="rect">
                <a:avLst/>
              </a:prstGeom>
              <a:solidFill>
                <a:srgbClr val="5B33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5" name="Shape 2082"/>
              <p:cNvSpPr>
                <a:spLocks noChangeArrowheads="1"/>
              </p:cNvSpPr>
              <p:nvPr/>
            </p:nvSpPr>
            <p:spPr bwMode="auto">
              <a:xfrm>
                <a:off x="1825" y="2932"/>
                <a:ext cx="11" cy="14"/>
              </a:xfrm>
              <a:prstGeom prst="rect">
                <a:avLst/>
              </a:prstGeom>
              <a:solidFill>
                <a:srgbClr val="8233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6" name="Shape 2083"/>
              <p:cNvSpPr>
                <a:spLocks noChangeArrowheads="1"/>
              </p:cNvSpPr>
              <p:nvPr/>
            </p:nvSpPr>
            <p:spPr bwMode="auto">
              <a:xfrm>
                <a:off x="1825" y="2946"/>
                <a:ext cx="11" cy="14"/>
              </a:xfrm>
              <a:prstGeom prst="rect">
                <a:avLst/>
              </a:prstGeom>
              <a:solidFill>
                <a:srgbClr val="982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7" name="Shape 2084"/>
              <p:cNvSpPr>
                <a:spLocks noChangeArrowheads="1"/>
              </p:cNvSpPr>
              <p:nvPr/>
            </p:nvSpPr>
            <p:spPr bwMode="auto">
              <a:xfrm>
                <a:off x="1825" y="2962"/>
                <a:ext cx="11" cy="14"/>
              </a:xfrm>
              <a:prstGeom prst="rect">
                <a:avLst/>
              </a:prstGeom>
              <a:solidFill>
                <a:srgbClr val="922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8" name="Shape 2085"/>
              <p:cNvSpPr>
                <a:spLocks noChangeArrowheads="1"/>
              </p:cNvSpPr>
              <p:nvPr/>
            </p:nvSpPr>
            <p:spPr bwMode="auto">
              <a:xfrm>
                <a:off x="1825" y="2976"/>
                <a:ext cx="11" cy="14"/>
              </a:xfrm>
              <a:prstGeom prst="rect">
                <a:avLst/>
              </a:prstGeom>
              <a:solidFill>
                <a:srgbClr val="8C18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19" name="Shape 2086"/>
              <p:cNvSpPr>
                <a:spLocks noChangeArrowheads="1"/>
              </p:cNvSpPr>
              <p:nvPr/>
            </p:nvSpPr>
            <p:spPr bwMode="auto">
              <a:xfrm>
                <a:off x="1825" y="2989"/>
                <a:ext cx="11" cy="14"/>
              </a:xfrm>
              <a:prstGeom prst="rect">
                <a:avLst/>
              </a:prstGeom>
              <a:solidFill>
                <a:srgbClr val="870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20" name="Shape 2087"/>
              <p:cNvSpPr>
                <a:spLocks noChangeArrowheads="1"/>
              </p:cNvSpPr>
              <p:nvPr/>
            </p:nvSpPr>
            <p:spPr bwMode="auto">
              <a:xfrm>
                <a:off x="1825" y="3004"/>
                <a:ext cx="11" cy="13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21" name="Shape 2088"/>
              <p:cNvSpPr>
                <a:spLocks/>
              </p:cNvSpPr>
              <p:nvPr/>
            </p:nvSpPr>
            <p:spPr bwMode="auto">
              <a:xfrm>
                <a:off x="1821" y="2843"/>
                <a:ext cx="17" cy="176"/>
              </a:xfrm>
              <a:custGeom>
                <a:avLst/>
                <a:gdLst>
                  <a:gd name="T0" fmla="*/ 0 w 32"/>
                  <a:gd name="T1" fmla="*/ 0 h 353"/>
                  <a:gd name="T2" fmla="*/ 32 w 32"/>
                  <a:gd name="T3" fmla="*/ 353 h 353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350"/>
                  </a:cxn>
                  <a:cxn ang="0">
                    <a:pos x="1" y="351"/>
                  </a:cxn>
                  <a:cxn ang="0">
                    <a:pos x="1" y="352"/>
                  </a:cxn>
                  <a:cxn ang="0">
                    <a:pos x="2" y="352"/>
                  </a:cxn>
                  <a:cxn ang="0">
                    <a:pos x="3" y="353"/>
                  </a:cxn>
                  <a:cxn ang="0">
                    <a:pos x="29" y="353"/>
                  </a:cxn>
                  <a:cxn ang="0">
                    <a:pos x="30" y="352"/>
                  </a:cxn>
                  <a:cxn ang="0">
                    <a:pos x="31" y="352"/>
                  </a:cxn>
                  <a:cxn ang="0">
                    <a:pos x="31" y="351"/>
                  </a:cxn>
                  <a:cxn ang="0">
                    <a:pos x="32" y="350"/>
                  </a:cxn>
                  <a:cxn ang="0">
                    <a:pos x="32" y="4"/>
                  </a:cxn>
                  <a:cxn ang="0">
                    <a:pos x="31" y="3"/>
                  </a:cxn>
                  <a:cxn ang="0">
                    <a:pos x="31" y="1"/>
                  </a:cxn>
                  <a:cxn ang="0">
                    <a:pos x="30" y="1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24" y="9"/>
                  </a:cxn>
                  <a:cxn ang="0">
                    <a:pos x="24" y="345"/>
                  </a:cxn>
                  <a:cxn ang="0">
                    <a:pos x="8" y="345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32" h="353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350"/>
                    </a:lnTo>
                    <a:lnTo>
                      <a:pt x="1" y="351"/>
                    </a:lnTo>
                    <a:lnTo>
                      <a:pt x="1" y="352"/>
                    </a:lnTo>
                    <a:lnTo>
                      <a:pt x="2" y="352"/>
                    </a:lnTo>
                    <a:lnTo>
                      <a:pt x="3" y="353"/>
                    </a:lnTo>
                    <a:lnTo>
                      <a:pt x="29" y="353"/>
                    </a:lnTo>
                    <a:lnTo>
                      <a:pt x="30" y="352"/>
                    </a:lnTo>
                    <a:lnTo>
                      <a:pt x="31" y="352"/>
                    </a:lnTo>
                    <a:lnTo>
                      <a:pt x="31" y="351"/>
                    </a:lnTo>
                    <a:lnTo>
                      <a:pt x="32" y="350"/>
                    </a:lnTo>
                    <a:lnTo>
                      <a:pt x="32" y="4"/>
                    </a:lnTo>
                    <a:lnTo>
                      <a:pt x="31" y="3"/>
                    </a:lnTo>
                    <a:lnTo>
                      <a:pt x="31" y="1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24" y="9"/>
                    </a:lnTo>
                    <a:lnTo>
                      <a:pt x="24" y="345"/>
                    </a:lnTo>
                    <a:lnTo>
                      <a:pt x="8" y="345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22" name="Shape 2089"/>
              <p:cNvSpPr>
                <a:spLocks/>
              </p:cNvSpPr>
              <p:nvPr/>
            </p:nvSpPr>
            <p:spPr bwMode="auto">
              <a:xfrm>
                <a:off x="3400" y="3062"/>
                <a:ext cx="25" cy="34"/>
              </a:xfrm>
              <a:custGeom>
                <a:avLst/>
                <a:gdLst>
                  <a:gd name="T0" fmla="*/ 0 w 51"/>
                  <a:gd name="T1" fmla="*/ 0 h 70"/>
                  <a:gd name="T2" fmla="*/ 51 w 51"/>
                  <a:gd name="T3" fmla="*/ 70 h 70"/>
                </a:gdLst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69"/>
                  </a:cxn>
                  <a:cxn ang="0">
                    <a:pos x="2" y="69"/>
                  </a:cxn>
                  <a:cxn ang="0">
                    <a:pos x="2" y="70"/>
                  </a:cxn>
                  <a:cxn ang="0">
                    <a:pos x="50" y="70"/>
                  </a:cxn>
                  <a:cxn ang="0">
                    <a:pos x="50" y="69"/>
                  </a:cxn>
                  <a:cxn ang="0">
                    <a:pos x="51" y="69"/>
                  </a:cxn>
                  <a:cxn ang="0">
                    <a:pos x="51" y="1"/>
                  </a:cxn>
                  <a:cxn ang="0">
                    <a:pos x="50" y="1"/>
                  </a:cxn>
                  <a:cxn ang="0">
                    <a:pos x="50" y="0"/>
                  </a:cxn>
                  <a:cxn ang="0">
                    <a:pos x="48" y="0"/>
                  </a:cxn>
                  <a:cxn ang="0">
                    <a:pos x="3" y="0"/>
                  </a:cxn>
                  <a:cxn ang="0">
                    <a:pos x="5" y="5"/>
                  </a:cxn>
                  <a:cxn ang="0">
                    <a:pos x="46" y="5"/>
                  </a:cxn>
                  <a:cxn ang="0">
                    <a:pos x="46" y="66"/>
                  </a:cxn>
                  <a:cxn ang="0">
                    <a:pos x="5" y="66"/>
                  </a:cxn>
                  <a:cxn ang="0">
                    <a:pos x="5" y="5"/>
                  </a:cxn>
                  <a:cxn ang="0">
                    <a:pos x="3" y="0"/>
                  </a:cxn>
                </a:cxnLst>
                <a:rect l="T0" t="T1" r="T2" b="T3"/>
                <a:pathLst>
                  <a:path w="51" h="70" extrusionOk="0">
                    <a:moveTo>
                      <a:pt x="3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69"/>
                    </a:lnTo>
                    <a:lnTo>
                      <a:pt x="2" y="69"/>
                    </a:lnTo>
                    <a:lnTo>
                      <a:pt x="2" y="70"/>
                    </a:lnTo>
                    <a:lnTo>
                      <a:pt x="50" y="70"/>
                    </a:lnTo>
                    <a:lnTo>
                      <a:pt x="50" y="69"/>
                    </a:lnTo>
                    <a:lnTo>
                      <a:pt x="51" y="69"/>
                    </a:lnTo>
                    <a:lnTo>
                      <a:pt x="51" y="1"/>
                    </a:lnTo>
                    <a:lnTo>
                      <a:pt x="50" y="1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3" y="0"/>
                    </a:lnTo>
                    <a:lnTo>
                      <a:pt x="5" y="5"/>
                    </a:lnTo>
                    <a:lnTo>
                      <a:pt x="46" y="5"/>
                    </a:lnTo>
                    <a:lnTo>
                      <a:pt x="46" y="66"/>
                    </a:lnTo>
                    <a:lnTo>
                      <a:pt x="5" y="66"/>
                    </a:lnTo>
                    <a:lnTo>
                      <a:pt x="5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23" name="Shape 2090"/>
              <p:cNvSpPr>
                <a:spLocks/>
              </p:cNvSpPr>
              <p:nvPr/>
            </p:nvSpPr>
            <p:spPr bwMode="auto">
              <a:xfrm>
                <a:off x="3370" y="3069"/>
                <a:ext cx="13" cy="19"/>
              </a:xfrm>
              <a:custGeom>
                <a:avLst/>
                <a:gdLst>
                  <a:gd name="T0" fmla="*/ 0 w 28"/>
                  <a:gd name="T1" fmla="*/ 0 h 40"/>
                  <a:gd name="T2" fmla="*/ 28 w 28"/>
                  <a:gd name="T3" fmla="*/ 40 h 40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9"/>
                  </a:cxn>
                  <a:cxn ang="0">
                    <a:pos x="1" y="39"/>
                  </a:cxn>
                  <a:cxn ang="0">
                    <a:pos x="1" y="40"/>
                  </a:cxn>
                  <a:cxn ang="0">
                    <a:pos x="27" y="40"/>
                  </a:cxn>
                  <a:cxn ang="0">
                    <a:pos x="27" y="39"/>
                  </a:cxn>
                  <a:cxn ang="0">
                    <a:pos x="28" y="39"/>
                  </a:cxn>
                  <a:cxn ang="0">
                    <a:pos x="28" y="1"/>
                  </a:cxn>
                  <a:cxn ang="0">
                    <a:pos x="27" y="1"/>
                  </a:cxn>
                  <a:cxn ang="0">
                    <a:pos x="27" y="0"/>
                  </a:cxn>
                  <a:cxn ang="0">
                    <a:pos x="26" y="0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24" y="4"/>
                  </a:cxn>
                  <a:cxn ang="0">
                    <a:pos x="24" y="35"/>
                  </a:cxn>
                  <a:cxn ang="0">
                    <a:pos x="4" y="35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T0" t="T1" r="T2" b="T3"/>
                <a:pathLst>
                  <a:path w="28" h="40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1" y="39"/>
                    </a:lnTo>
                    <a:lnTo>
                      <a:pt x="1" y="40"/>
                    </a:lnTo>
                    <a:lnTo>
                      <a:pt x="27" y="40"/>
                    </a:lnTo>
                    <a:lnTo>
                      <a:pt x="27" y="39"/>
                    </a:lnTo>
                    <a:lnTo>
                      <a:pt x="28" y="39"/>
                    </a:lnTo>
                    <a:lnTo>
                      <a:pt x="28" y="1"/>
                    </a:lnTo>
                    <a:lnTo>
                      <a:pt x="27" y="1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24" y="4"/>
                    </a:lnTo>
                    <a:lnTo>
                      <a:pt x="24" y="35"/>
                    </a:lnTo>
                    <a:lnTo>
                      <a:pt x="4" y="35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24" name="Shape 2091"/>
              <p:cNvSpPr>
                <a:spLocks/>
              </p:cNvSpPr>
              <p:nvPr/>
            </p:nvSpPr>
            <p:spPr bwMode="auto">
              <a:xfrm>
                <a:off x="3361" y="3061"/>
                <a:ext cx="11" cy="35"/>
              </a:xfrm>
              <a:custGeom>
                <a:avLst/>
                <a:gdLst>
                  <a:gd name="T0" fmla="*/ 0 w 24"/>
                  <a:gd name="T1" fmla="*/ 0 h 72"/>
                  <a:gd name="T2" fmla="*/ 24 w 24"/>
                  <a:gd name="T3" fmla="*/ 72 h 72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71"/>
                  </a:cxn>
                  <a:cxn ang="0">
                    <a:pos x="1" y="71"/>
                  </a:cxn>
                  <a:cxn ang="0">
                    <a:pos x="1" y="72"/>
                  </a:cxn>
                  <a:cxn ang="0">
                    <a:pos x="23" y="72"/>
                  </a:cxn>
                  <a:cxn ang="0">
                    <a:pos x="23" y="71"/>
                  </a:cxn>
                  <a:cxn ang="0">
                    <a:pos x="24" y="7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20" y="4"/>
                  </a:cxn>
                  <a:cxn ang="0">
                    <a:pos x="20" y="68"/>
                  </a:cxn>
                  <a:cxn ang="0">
                    <a:pos x="4" y="68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T0" t="T1" r="T2" b="T3"/>
                <a:pathLst>
                  <a:path w="24" h="72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71"/>
                    </a:lnTo>
                    <a:lnTo>
                      <a:pt x="1" y="71"/>
                    </a:lnTo>
                    <a:lnTo>
                      <a:pt x="1" y="72"/>
                    </a:lnTo>
                    <a:lnTo>
                      <a:pt x="23" y="72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20" y="4"/>
                    </a:lnTo>
                    <a:lnTo>
                      <a:pt x="20" y="68"/>
                    </a:lnTo>
                    <a:lnTo>
                      <a:pt x="4" y="68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25" name="Shape 2092"/>
              <p:cNvSpPr>
                <a:spLocks/>
              </p:cNvSpPr>
              <p:nvPr/>
            </p:nvSpPr>
            <p:spPr bwMode="auto">
              <a:xfrm>
                <a:off x="3345" y="3061"/>
                <a:ext cx="12" cy="35"/>
              </a:xfrm>
              <a:custGeom>
                <a:avLst/>
                <a:gdLst>
                  <a:gd name="T0" fmla="*/ 0 w 26"/>
                  <a:gd name="T1" fmla="*/ 0 h 72"/>
                  <a:gd name="T2" fmla="*/ 26 w 26"/>
                  <a:gd name="T3" fmla="*/ 72 h 72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71"/>
                  </a:cxn>
                  <a:cxn ang="0">
                    <a:pos x="1" y="71"/>
                  </a:cxn>
                  <a:cxn ang="0">
                    <a:pos x="1" y="72"/>
                  </a:cxn>
                  <a:cxn ang="0">
                    <a:pos x="25" y="72"/>
                  </a:cxn>
                  <a:cxn ang="0">
                    <a:pos x="25" y="71"/>
                  </a:cxn>
                  <a:cxn ang="0">
                    <a:pos x="26" y="71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5" y="0"/>
                  </a:cxn>
                  <a:cxn ang="0">
                    <a:pos x="24" y="0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22" y="4"/>
                  </a:cxn>
                  <a:cxn ang="0">
                    <a:pos x="22" y="68"/>
                  </a:cxn>
                  <a:cxn ang="0">
                    <a:pos x="4" y="68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T0" t="T1" r="T2" b="T3"/>
                <a:pathLst>
                  <a:path w="26" h="72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71"/>
                    </a:lnTo>
                    <a:lnTo>
                      <a:pt x="1" y="71"/>
                    </a:lnTo>
                    <a:lnTo>
                      <a:pt x="1" y="72"/>
                    </a:lnTo>
                    <a:lnTo>
                      <a:pt x="25" y="72"/>
                    </a:lnTo>
                    <a:lnTo>
                      <a:pt x="25" y="71"/>
                    </a:lnTo>
                    <a:lnTo>
                      <a:pt x="26" y="71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22" y="4"/>
                    </a:lnTo>
                    <a:lnTo>
                      <a:pt x="22" y="68"/>
                    </a:lnTo>
                    <a:lnTo>
                      <a:pt x="4" y="68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26" name="Shape 2093"/>
              <p:cNvSpPr>
                <a:spLocks/>
              </p:cNvSpPr>
              <p:nvPr/>
            </p:nvSpPr>
            <p:spPr bwMode="auto">
              <a:xfrm>
                <a:off x="3331" y="3069"/>
                <a:ext cx="14" cy="19"/>
              </a:xfrm>
              <a:custGeom>
                <a:avLst/>
                <a:gdLst>
                  <a:gd name="T0" fmla="*/ 0 w 29"/>
                  <a:gd name="T1" fmla="*/ 0 h 40"/>
                  <a:gd name="T2" fmla="*/ 29 w 29"/>
                  <a:gd name="T3" fmla="*/ 40 h 40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9"/>
                  </a:cxn>
                  <a:cxn ang="0">
                    <a:pos x="1" y="39"/>
                  </a:cxn>
                  <a:cxn ang="0">
                    <a:pos x="1" y="40"/>
                  </a:cxn>
                  <a:cxn ang="0">
                    <a:pos x="28" y="40"/>
                  </a:cxn>
                  <a:cxn ang="0">
                    <a:pos x="28" y="39"/>
                  </a:cxn>
                  <a:cxn ang="0">
                    <a:pos x="29" y="39"/>
                  </a:cxn>
                  <a:cxn ang="0">
                    <a:pos x="29" y="1"/>
                  </a:cxn>
                  <a:cxn ang="0">
                    <a:pos x="28" y="1"/>
                  </a:cxn>
                  <a:cxn ang="0">
                    <a:pos x="28" y="0"/>
                  </a:cxn>
                  <a:cxn ang="0">
                    <a:pos x="27" y="0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25" y="4"/>
                  </a:cxn>
                  <a:cxn ang="0">
                    <a:pos x="25" y="35"/>
                  </a:cxn>
                  <a:cxn ang="0">
                    <a:pos x="4" y="35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T0" t="T1" r="T2" b="T3"/>
                <a:pathLst>
                  <a:path w="29" h="40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1" y="39"/>
                    </a:lnTo>
                    <a:lnTo>
                      <a:pt x="1" y="40"/>
                    </a:lnTo>
                    <a:lnTo>
                      <a:pt x="28" y="40"/>
                    </a:lnTo>
                    <a:lnTo>
                      <a:pt x="28" y="39"/>
                    </a:lnTo>
                    <a:lnTo>
                      <a:pt x="29" y="39"/>
                    </a:lnTo>
                    <a:lnTo>
                      <a:pt x="29" y="1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25" y="4"/>
                    </a:lnTo>
                    <a:lnTo>
                      <a:pt x="25" y="35"/>
                    </a:lnTo>
                    <a:lnTo>
                      <a:pt x="4" y="35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27" name="Shape 2094"/>
              <p:cNvSpPr>
                <a:spLocks/>
              </p:cNvSpPr>
              <p:nvPr/>
            </p:nvSpPr>
            <p:spPr bwMode="auto">
              <a:xfrm>
                <a:off x="3275" y="3046"/>
                <a:ext cx="49" cy="83"/>
              </a:xfrm>
              <a:custGeom>
                <a:avLst/>
                <a:gdLst>
                  <a:gd name="T0" fmla="*/ 0 w 100"/>
                  <a:gd name="T1" fmla="*/ 0 h 168"/>
                  <a:gd name="T2" fmla="*/ 100 w 100"/>
                  <a:gd name="T3" fmla="*/ 168 h 168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67"/>
                  </a:cxn>
                  <a:cxn ang="0">
                    <a:pos x="1" y="167"/>
                  </a:cxn>
                  <a:cxn ang="0">
                    <a:pos x="1" y="168"/>
                  </a:cxn>
                  <a:cxn ang="0">
                    <a:pos x="99" y="168"/>
                  </a:cxn>
                  <a:cxn ang="0">
                    <a:pos x="99" y="167"/>
                  </a:cxn>
                  <a:cxn ang="0">
                    <a:pos x="100" y="167"/>
                  </a:cxn>
                  <a:cxn ang="0">
                    <a:pos x="100" y="1"/>
                  </a:cxn>
                  <a:cxn ang="0">
                    <a:pos x="99" y="1"/>
                  </a:cxn>
                  <a:cxn ang="0">
                    <a:pos x="99" y="0"/>
                  </a:cxn>
                  <a:cxn ang="0">
                    <a:pos x="98" y="0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96" y="4"/>
                  </a:cxn>
                  <a:cxn ang="0">
                    <a:pos x="96" y="164"/>
                  </a:cxn>
                  <a:cxn ang="0">
                    <a:pos x="4" y="164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T0" t="T1" r="T2" b="T3"/>
                <a:pathLst>
                  <a:path w="100" h="168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67"/>
                    </a:lnTo>
                    <a:lnTo>
                      <a:pt x="1" y="167"/>
                    </a:lnTo>
                    <a:lnTo>
                      <a:pt x="1" y="168"/>
                    </a:lnTo>
                    <a:lnTo>
                      <a:pt x="99" y="168"/>
                    </a:lnTo>
                    <a:lnTo>
                      <a:pt x="99" y="167"/>
                    </a:lnTo>
                    <a:lnTo>
                      <a:pt x="100" y="167"/>
                    </a:lnTo>
                    <a:lnTo>
                      <a:pt x="100" y="1"/>
                    </a:lnTo>
                    <a:lnTo>
                      <a:pt x="99" y="1"/>
                    </a:lnTo>
                    <a:lnTo>
                      <a:pt x="99" y="0"/>
                    </a:lnTo>
                    <a:lnTo>
                      <a:pt x="98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96" y="4"/>
                    </a:lnTo>
                    <a:lnTo>
                      <a:pt x="96" y="164"/>
                    </a:lnTo>
                    <a:lnTo>
                      <a:pt x="4" y="164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28" name="Shape 2095"/>
              <p:cNvSpPr>
                <a:spLocks/>
              </p:cNvSpPr>
              <p:nvPr/>
            </p:nvSpPr>
            <p:spPr bwMode="auto">
              <a:xfrm>
                <a:off x="3258" y="3104"/>
                <a:ext cx="10" cy="20"/>
              </a:xfrm>
              <a:custGeom>
                <a:avLst/>
                <a:gdLst>
                  <a:gd name="T0" fmla="*/ 0 w 22"/>
                  <a:gd name="T1" fmla="*/ 0 h 41"/>
                  <a:gd name="T2" fmla="*/ 22 w 22"/>
                  <a:gd name="T3" fmla="*/ 41 h 41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9"/>
                  </a:cxn>
                  <a:cxn ang="0">
                    <a:pos x="1" y="39"/>
                  </a:cxn>
                  <a:cxn ang="0">
                    <a:pos x="1" y="41"/>
                  </a:cxn>
                  <a:cxn ang="0">
                    <a:pos x="21" y="41"/>
                  </a:cxn>
                  <a:cxn ang="0">
                    <a:pos x="21" y="39"/>
                  </a:cxn>
                  <a:cxn ang="0">
                    <a:pos x="22" y="39"/>
                  </a:cxn>
                  <a:cxn ang="0">
                    <a:pos x="22" y="1"/>
                  </a:cxn>
                  <a:cxn ang="0">
                    <a:pos x="21" y="1"/>
                  </a:cxn>
                  <a:cxn ang="0">
                    <a:pos x="21" y="0"/>
                  </a:cxn>
                  <a:cxn ang="0">
                    <a:pos x="20" y="0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18" y="4"/>
                  </a:cxn>
                  <a:cxn ang="0">
                    <a:pos x="18" y="36"/>
                  </a:cxn>
                  <a:cxn ang="0">
                    <a:pos x="4" y="36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T0" t="T1" r="T2" b="T3"/>
                <a:pathLst>
                  <a:path w="22" h="41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2" y="39"/>
                    </a:lnTo>
                    <a:lnTo>
                      <a:pt x="22" y="1"/>
                    </a:lnTo>
                    <a:lnTo>
                      <a:pt x="21" y="1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18" y="4"/>
                    </a:lnTo>
                    <a:lnTo>
                      <a:pt x="18" y="36"/>
                    </a:lnTo>
                    <a:lnTo>
                      <a:pt x="4" y="36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29" name="Shape 2096"/>
              <p:cNvSpPr>
                <a:spLocks/>
              </p:cNvSpPr>
              <p:nvPr/>
            </p:nvSpPr>
            <p:spPr bwMode="auto">
              <a:xfrm>
                <a:off x="3202" y="3100"/>
                <a:ext cx="49" cy="30"/>
              </a:xfrm>
              <a:custGeom>
                <a:avLst/>
                <a:gdLst>
                  <a:gd name="T0" fmla="*/ 0 w 100"/>
                  <a:gd name="T1" fmla="*/ 0 h 61"/>
                  <a:gd name="T2" fmla="*/ 100 w 100"/>
                  <a:gd name="T3" fmla="*/ 61 h 61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60"/>
                  </a:cxn>
                  <a:cxn ang="0">
                    <a:pos x="1" y="60"/>
                  </a:cxn>
                  <a:cxn ang="0">
                    <a:pos x="1" y="61"/>
                  </a:cxn>
                  <a:cxn ang="0">
                    <a:pos x="99" y="61"/>
                  </a:cxn>
                  <a:cxn ang="0">
                    <a:pos x="99" y="60"/>
                  </a:cxn>
                  <a:cxn ang="0">
                    <a:pos x="100" y="60"/>
                  </a:cxn>
                  <a:cxn ang="0">
                    <a:pos x="100" y="2"/>
                  </a:cxn>
                  <a:cxn ang="0">
                    <a:pos x="99" y="2"/>
                  </a:cxn>
                  <a:cxn ang="0">
                    <a:pos x="99" y="0"/>
                  </a:cxn>
                  <a:cxn ang="0">
                    <a:pos x="98" y="0"/>
                  </a:cxn>
                  <a:cxn ang="0">
                    <a:pos x="2" y="0"/>
                  </a:cxn>
                  <a:cxn ang="0">
                    <a:pos x="4" y="5"/>
                  </a:cxn>
                  <a:cxn ang="0">
                    <a:pos x="96" y="5"/>
                  </a:cxn>
                  <a:cxn ang="0">
                    <a:pos x="96" y="57"/>
                  </a:cxn>
                  <a:cxn ang="0">
                    <a:pos x="4" y="57"/>
                  </a:cxn>
                  <a:cxn ang="0">
                    <a:pos x="4" y="5"/>
                  </a:cxn>
                  <a:cxn ang="0">
                    <a:pos x="2" y="0"/>
                  </a:cxn>
                </a:cxnLst>
                <a:rect l="T0" t="T1" r="T2" b="T3"/>
                <a:pathLst>
                  <a:path w="100" h="61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60"/>
                    </a:lnTo>
                    <a:lnTo>
                      <a:pt x="1" y="60"/>
                    </a:lnTo>
                    <a:lnTo>
                      <a:pt x="1" y="61"/>
                    </a:lnTo>
                    <a:lnTo>
                      <a:pt x="99" y="61"/>
                    </a:lnTo>
                    <a:lnTo>
                      <a:pt x="99" y="60"/>
                    </a:lnTo>
                    <a:lnTo>
                      <a:pt x="100" y="60"/>
                    </a:lnTo>
                    <a:lnTo>
                      <a:pt x="100" y="2"/>
                    </a:lnTo>
                    <a:lnTo>
                      <a:pt x="99" y="2"/>
                    </a:lnTo>
                    <a:lnTo>
                      <a:pt x="99" y="0"/>
                    </a:lnTo>
                    <a:lnTo>
                      <a:pt x="98" y="0"/>
                    </a:lnTo>
                    <a:lnTo>
                      <a:pt x="2" y="0"/>
                    </a:lnTo>
                    <a:lnTo>
                      <a:pt x="4" y="5"/>
                    </a:lnTo>
                    <a:lnTo>
                      <a:pt x="96" y="5"/>
                    </a:lnTo>
                    <a:lnTo>
                      <a:pt x="96" y="57"/>
                    </a:lnTo>
                    <a:lnTo>
                      <a:pt x="4" y="57"/>
                    </a:lnTo>
                    <a:lnTo>
                      <a:pt x="4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0" name="Shape 2097"/>
              <p:cNvSpPr>
                <a:spLocks/>
              </p:cNvSpPr>
              <p:nvPr/>
            </p:nvSpPr>
            <p:spPr bwMode="auto">
              <a:xfrm>
                <a:off x="3347" y="3104"/>
                <a:ext cx="24" cy="47"/>
              </a:xfrm>
              <a:custGeom>
                <a:avLst/>
                <a:gdLst>
                  <a:gd name="T0" fmla="*/ 0 w 50"/>
                  <a:gd name="T1" fmla="*/ 0 h 96"/>
                  <a:gd name="T2" fmla="*/ 50 w 50"/>
                  <a:gd name="T3" fmla="*/ 96 h 96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95"/>
                  </a:cxn>
                  <a:cxn ang="0">
                    <a:pos x="1" y="95"/>
                  </a:cxn>
                  <a:cxn ang="0">
                    <a:pos x="1" y="96"/>
                  </a:cxn>
                  <a:cxn ang="0">
                    <a:pos x="49" y="96"/>
                  </a:cxn>
                  <a:cxn ang="0">
                    <a:pos x="49" y="95"/>
                  </a:cxn>
                  <a:cxn ang="0">
                    <a:pos x="50" y="95"/>
                  </a:cxn>
                  <a:cxn ang="0">
                    <a:pos x="50" y="1"/>
                  </a:cxn>
                  <a:cxn ang="0">
                    <a:pos x="49" y="1"/>
                  </a:cxn>
                  <a:cxn ang="0">
                    <a:pos x="49" y="0"/>
                  </a:cxn>
                  <a:cxn ang="0">
                    <a:pos x="48" y="0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46" y="4"/>
                  </a:cxn>
                  <a:cxn ang="0">
                    <a:pos x="46" y="92"/>
                  </a:cxn>
                  <a:cxn ang="0">
                    <a:pos x="4" y="92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T0" t="T1" r="T2" b="T3"/>
                <a:pathLst>
                  <a:path w="50" h="96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95"/>
                    </a:lnTo>
                    <a:lnTo>
                      <a:pt x="1" y="95"/>
                    </a:lnTo>
                    <a:lnTo>
                      <a:pt x="1" y="96"/>
                    </a:lnTo>
                    <a:lnTo>
                      <a:pt x="49" y="96"/>
                    </a:lnTo>
                    <a:lnTo>
                      <a:pt x="49" y="95"/>
                    </a:lnTo>
                    <a:lnTo>
                      <a:pt x="50" y="95"/>
                    </a:lnTo>
                    <a:lnTo>
                      <a:pt x="50" y="1"/>
                    </a:lnTo>
                    <a:lnTo>
                      <a:pt x="49" y="1"/>
                    </a:lnTo>
                    <a:lnTo>
                      <a:pt x="49" y="0"/>
                    </a:lnTo>
                    <a:lnTo>
                      <a:pt x="48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6" y="4"/>
                    </a:lnTo>
                    <a:lnTo>
                      <a:pt x="46" y="92"/>
                    </a:lnTo>
                    <a:lnTo>
                      <a:pt x="4" y="92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1" name="Shape 2098"/>
              <p:cNvSpPr>
                <a:spLocks/>
              </p:cNvSpPr>
              <p:nvPr/>
            </p:nvSpPr>
            <p:spPr bwMode="auto">
              <a:xfrm>
                <a:off x="3352" y="3151"/>
                <a:ext cx="16" cy="23"/>
              </a:xfrm>
              <a:custGeom>
                <a:avLst/>
                <a:gdLst>
                  <a:gd name="T0" fmla="*/ 0 w 34"/>
                  <a:gd name="T1" fmla="*/ 0 h 44"/>
                  <a:gd name="T2" fmla="*/ 34 w 34"/>
                  <a:gd name="T3" fmla="*/ 44 h 44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43"/>
                  </a:cxn>
                  <a:cxn ang="0">
                    <a:pos x="1" y="43"/>
                  </a:cxn>
                  <a:cxn ang="0">
                    <a:pos x="1" y="44"/>
                  </a:cxn>
                  <a:cxn ang="0">
                    <a:pos x="33" y="44"/>
                  </a:cxn>
                  <a:cxn ang="0">
                    <a:pos x="33" y="43"/>
                  </a:cxn>
                  <a:cxn ang="0">
                    <a:pos x="34" y="43"/>
                  </a:cxn>
                  <a:cxn ang="0">
                    <a:pos x="34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30" y="4"/>
                  </a:cxn>
                  <a:cxn ang="0">
                    <a:pos x="30" y="40"/>
                  </a:cxn>
                  <a:cxn ang="0">
                    <a:pos x="4" y="40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T0" t="T1" r="T2" b="T3"/>
                <a:pathLst>
                  <a:path w="34" h="44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43"/>
                    </a:lnTo>
                    <a:lnTo>
                      <a:pt x="1" y="43"/>
                    </a:lnTo>
                    <a:lnTo>
                      <a:pt x="1" y="44"/>
                    </a:lnTo>
                    <a:lnTo>
                      <a:pt x="33" y="44"/>
                    </a:lnTo>
                    <a:lnTo>
                      <a:pt x="33" y="43"/>
                    </a:lnTo>
                    <a:lnTo>
                      <a:pt x="34" y="43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30" y="4"/>
                    </a:lnTo>
                    <a:lnTo>
                      <a:pt x="30" y="40"/>
                    </a:lnTo>
                    <a:lnTo>
                      <a:pt x="4" y="40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2" name="Shape 2099"/>
              <p:cNvSpPr>
                <a:spLocks/>
              </p:cNvSpPr>
              <p:nvPr/>
            </p:nvSpPr>
            <p:spPr bwMode="auto">
              <a:xfrm>
                <a:off x="3333" y="3104"/>
                <a:ext cx="10" cy="20"/>
              </a:xfrm>
              <a:custGeom>
                <a:avLst/>
                <a:gdLst>
                  <a:gd name="T0" fmla="*/ 0 w 21"/>
                  <a:gd name="T1" fmla="*/ 0 h 41"/>
                  <a:gd name="T2" fmla="*/ 21 w 21"/>
                  <a:gd name="T3" fmla="*/ 41 h 41"/>
                </a:gdLst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9"/>
                  </a:cxn>
                  <a:cxn ang="0">
                    <a:pos x="1" y="39"/>
                  </a:cxn>
                  <a:cxn ang="0">
                    <a:pos x="1" y="41"/>
                  </a:cxn>
                  <a:cxn ang="0">
                    <a:pos x="20" y="41"/>
                  </a:cxn>
                  <a:cxn ang="0">
                    <a:pos x="20" y="39"/>
                  </a:cxn>
                  <a:cxn ang="0">
                    <a:pos x="21" y="39"/>
                  </a:cxn>
                  <a:cxn ang="0">
                    <a:pos x="21" y="1"/>
                  </a:cxn>
                  <a:cxn ang="0">
                    <a:pos x="20" y="1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17" y="4"/>
                  </a:cxn>
                  <a:cxn ang="0">
                    <a:pos x="17" y="36"/>
                  </a:cxn>
                  <a:cxn ang="0">
                    <a:pos x="4" y="36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T0" t="T1" r="T2" b="T3"/>
                <a:pathLst>
                  <a:path w="21" h="41" extrusionOk="0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9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20" y="41"/>
                    </a:lnTo>
                    <a:lnTo>
                      <a:pt x="20" y="39"/>
                    </a:lnTo>
                    <a:lnTo>
                      <a:pt x="21" y="39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17" y="4"/>
                    </a:lnTo>
                    <a:lnTo>
                      <a:pt x="17" y="36"/>
                    </a:lnTo>
                    <a:lnTo>
                      <a:pt x="4" y="36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3" name="Shape 2100"/>
              <p:cNvSpPr>
                <a:spLocks/>
              </p:cNvSpPr>
              <p:nvPr/>
            </p:nvSpPr>
            <p:spPr bwMode="auto">
              <a:xfrm>
                <a:off x="3268" y="3112"/>
                <a:ext cx="10" cy="1"/>
              </a:xfrm>
              <a:custGeom>
                <a:avLst/>
                <a:gdLst>
                  <a:gd name="T0" fmla="*/ 0 w 19"/>
                  <a:gd name="T1" fmla="*/ 0 h 4"/>
                  <a:gd name="T2" fmla="*/ 19 w 19"/>
                  <a:gd name="T3" fmla="*/ 4 h 4"/>
                </a:gdLst>
                <a:ahLst/>
                <a:cxnLst>
                  <a:cxn ang="0">
                    <a:pos x="17" y="4"/>
                  </a:cxn>
                  <a:cxn ang="0">
                    <a:pos x="18" y="4"/>
                  </a:cxn>
                  <a:cxn ang="0">
                    <a:pos x="18" y="3"/>
                  </a:cxn>
                  <a:cxn ang="0">
                    <a:pos x="19" y="3"/>
                  </a:cxn>
                  <a:cxn ang="0">
                    <a:pos x="19" y="1"/>
                  </a:cxn>
                  <a:cxn ang="0">
                    <a:pos x="18" y="1"/>
                  </a:cxn>
                  <a:cxn ang="0">
                    <a:pos x="18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17" y="4"/>
                  </a:cxn>
                </a:cxnLst>
                <a:rect l="T0" t="T1" r="T2" b="T3"/>
                <a:pathLst>
                  <a:path w="19" h="4" extrusionOk="0">
                    <a:moveTo>
                      <a:pt x="17" y="4"/>
                    </a:moveTo>
                    <a:lnTo>
                      <a:pt x="18" y="4"/>
                    </a:lnTo>
                    <a:lnTo>
                      <a:pt x="18" y="3"/>
                    </a:lnTo>
                    <a:lnTo>
                      <a:pt x="19" y="3"/>
                    </a:lnTo>
                    <a:lnTo>
                      <a:pt x="19" y="1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4" name="Shape 2101"/>
              <p:cNvSpPr>
                <a:spLocks/>
              </p:cNvSpPr>
              <p:nvPr/>
            </p:nvSpPr>
            <p:spPr bwMode="auto">
              <a:xfrm>
                <a:off x="3250" y="3112"/>
                <a:ext cx="9" cy="1"/>
              </a:xfrm>
              <a:custGeom>
                <a:avLst/>
                <a:gdLst>
                  <a:gd name="T0" fmla="*/ 0 w 19"/>
                  <a:gd name="T1" fmla="*/ 0 h 4"/>
                  <a:gd name="T2" fmla="*/ 19 w 19"/>
                  <a:gd name="T3" fmla="*/ 4 h 4"/>
                </a:gdLst>
                <a:ahLst/>
                <a:cxnLst>
                  <a:cxn ang="0">
                    <a:pos x="17" y="4"/>
                  </a:cxn>
                  <a:cxn ang="0">
                    <a:pos x="18" y="4"/>
                  </a:cxn>
                  <a:cxn ang="0">
                    <a:pos x="18" y="3"/>
                  </a:cxn>
                  <a:cxn ang="0">
                    <a:pos x="19" y="3"/>
                  </a:cxn>
                  <a:cxn ang="0">
                    <a:pos x="19" y="1"/>
                  </a:cxn>
                  <a:cxn ang="0">
                    <a:pos x="18" y="1"/>
                  </a:cxn>
                  <a:cxn ang="0">
                    <a:pos x="18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17" y="4"/>
                  </a:cxn>
                </a:cxnLst>
                <a:rect l="T0" t="T1" r="T2" b="T3"/>
                <a:pathLst>
                  <a:path w="19" h="4" extrusionOk="0">
                    <a:moveTo>
                      <a:pt x="17" y="4"/>
                    </a:moveTo>
                    <a:lnTo>
                      <a:pt x="18" y="4"/>
                    </a:lnTo>
                    <a:lnTo>
                      <a:pt x="18" y="3"/>
                    </a:lnTo>
                    <a:lnTo>
                      <a:pt x="19" y="3"/>
                    </a:lnTo>
                    <a:lnTo>
                      <a:pt x="19" y="1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5" name="Shape 2102"/>
              <p:cNvSpPr>
                <a:spLocks/>
              </p:cNvSpPr>
              <p:nvPr/>
            </p:nvSpPr>
            <p:spPr bwMode="auto">
              <a:xfrm>
                <a:off x="3216" y="3100"/>
                <a:ext cx="2" cy="30"/>
              </a:xfrm>
              <a:custGeom>
                <a:avLst/>
                <a:gdLst>
                  <a:gd name="T0" fmla="*/ 0 w 5"/>
                  <a:gd name="T1" fmla="*/ 0 h 61"/>
                  <a:gd name="T2" fmla="*/ 5 w 5"/>
                  <a:gd name="T3" fmla="*/ 61 h 61"/>
                </a:gdLst>
                <a:ahLst/>
                <a:cxnLst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0"/>
                  </a:cxn>
                  <a:cxn ang="0">
                    <a:pos x="2" y="60"/>
                  </a:cxn>
                  <a:cxn ang="0">
                    <a:pos x="2" y="61"/>
                  </a:cxn>
                  <a:cxn ang="0">
                    <a:pos x="4" y="61"/>
                  </a:cxn>
                  <a:cxn ang="0">
                    <a:pos x="4" y="60"/>
                  </a:cxn>
                  <a:cxn ang="0">
                    <a:pos x="5" y="60"/>
                  </a:cxn>
                  <a:cxn ang="0">
                    <a:pos x="5" y="59"/>
                  </a:cxn>
                  <a:cxn ang="0">
                    <a:pos x="5" y="3"/>
                  </a:cxn>
                </a:cxnLst>
                <a:rect l="T0" t="T1" r="T2" b="T3"/>
                <a:pathLst>
                  <a:path w="5" h="61" extrusionOk="0">
                    <a:moveTo>
                      <a:pt x="5" y="3"/>
                    </a:moveTo>
                    <a:lnTo>
                      <a:pt x="5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0"/>
                    </a:lnTo>
                    <a:lnTo>
                      <a:pt x="2" y="60"/>
                    </a:lnTo>
                    <a:lnTo>
                      <a:pt x="2" y="61"/>
                    </a:lnTo>
                    <a:lnTo>
                      <a:pt x="4" y="61"/>
                    </a:lnTo>
                    <a:lnTo>
                      <a:pt x="4" y="60"/>
                    </a:lnTo>
                    <a:lnTo>
                      <a:pt x="5" y="60"/>
                    </a:lnTo>
                    <a:lnTo>
                      <a:pt x="5" y="59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6" name="Shape 2103"/>
              <p:cNvSpPr>
                <a:spLocks/>
              </p:cNvSpPr>
              <p:nvPr/>
            </p:nvSpPr>
            <p:spPr bwMode="auto">
              <a:xfrm>
                <a:off x="3383" y="3077"/>
                <a:ext cx="19" cy="1"/>
              </a:xfrm>
              <a:custGeom>
                <a:avLst/>
                <a:gdLst>
                  <a:gd name="T0" fmla="*/ 0 w 39"/>
                  <a:gd name="T1" fmla="*/ 0 h 4"/>
                  <a:gd name="T2" fmla="*/ 39 w 39"/>
                  <a:gd name="T3" fmla="*/ 4 h 4"/>
                </a:gdLst>
                <a:ahLst/>
                <a:cxnLst>
                  <a:cxn ang="0">
                    <a:pos x="37" y="4"/>
                  </a:cxn>
                  <a:cxn ang="0">
                    <a:pos x="38" y="4"/>
                  </a:cxn>
                  <a:cxn ang="0">
                    <a:pos x="38" y="3"/>
                  </a:cxn>
                  <a:cxn ang="0">
                    <a:pos x="39" y="3"/>
                  </a:cxn>
                  <a:cxn ang="0">
                    <a:pos x="39" y="1"/>
                  </a:cxn>
                  <a:cxn ang="0">
                    <a:pos x="38" y="1"/>
                  </a:cxn>
                  <a:cxn ang="0">
                    <a:pos x="38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7" y="4"/>
                  </a:cxn>
                </a:cxnLst>
                <a:rect l="T0" t="T1" r="T2" b="T3"/>
                <a:pathLst>
                  <a:path w="39" h="4" extrusionOk="0">
                    <a:moveTo>
                      <a:pt x="37" y="4"/>
                    </a:moveTo>
                    <a:lnTo>
                      <a:pt x="38" y="4"/>
                    </a:lnTo>
                    <a:lnTo>
                      <a:pt x="38" y="3"/>
                    </a:lnTo>
                    <a:lnTo>
                      <a:pt x="39" y="3"/>
                    </a:lnTo>
                    <a:lnTo>
                      <a:pt x="39" y="1"/>
                    </a:lnTo>
                    <a:lnTo>
                      <a:pt x="38" y="1"/>
                    </a:lnTo>
                    <a:lnTo>
                      <a:pt x="38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7" name="Shape 2104"/>
              <p:cNvSpPr>
                <a:spLocks/>
              </p:cNvSpPr>
              <p:nvPr/>
            </p:nvSpPr>
            <p:spPr bwMode="auto">
              <a:xfrm>
                <a:off x="3324" y="3077"/>
                <a:ext cx="10" cy="1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4 h 4"/>
                </a:gdLst>
                <a:ahLst/>
                <a:cxnLst>
                  <a:cxn ang="0">
                    <a:pos x="20" y="4"/>
                  </a:cxn>
                  <a:cxn ang="0">
                    <a:pos x="21" y="4"/>
                  </a:cxn>
                  <a:cxn ang="0">
                    <a:pos x="21" y="3"/>
                  </a:cxn>
                  <a:cxn ang="0">
                    <a:pos x="22" y="3"/>
                  </a:cxn>
                  <a:cxn ang="0">
                    <a:pos x="22" y="1"/>
                  </a:cxn>
                  <a:cxn ang="0">
                    <a:pos x="21" y="1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20" y="4"/>
                  </a:cxn>
                </a:cxnLst>
                <a:rect l="T0" t="T1" r="T2" b="T3"/>
                <a:pathLst>
                  <a:path w="22" h="4" extrusionOk="0">
                    <a:moveTo>
                      <a:pt x="20" y="4"/>
                    </a:moveTo>
                    <a:lnTo>
                      <a:pt x="21" y="4"/>
                    </a:lnTo>
                    <a:lnTo>
                      <a:pt x="21" y="3"/>
                    </a:lnTo>
                    <a:lnTo>
                      <a:pt x="22" y="3"/>
                    </a:lnTo>
                    <a:lnTo>
                      <a:pt x="22" y="1"/>
                    </a:lnTo>
                    <a:lnTo>
                      <a:pt x="21" y="1"/>
                    </a:lnTo>
                    <a:lnTo>
                      <a:pt x="2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8" name="Shape 2105"/>
              <p:cNvSpPr>
                <a:spLocks/>
              </p:cNvSpPr>
              <p:nvPr/>
            </p:nvSpPr>
            <p:spPr bwMode="auto">
              <a:xfrm>
                <a:off x="3341" y="3115"/>
                <a:ext cx="8" cy="1"/>
              </a:xfrm>
              <a:custGeom>
                <a:avLst/>
                <a:gdLst>
                  <a:gd name="T0" fmla="*/ 0 w 17"/>
                  <a:gd name="T1" fmla="*/ 0 h 4"/>
                  <a:gd name="T2" fmla="*/ 17 w 17"/>
                  <a:gd name="T3" fmla="*/ 4 h 4"/>
                </a:gdLst>
                <a:ahLst/>
                <a:cxnLst>
                  <a:cxn ang="0">
                    <a:pos x="15" y="4"/>
                  </a:cxn>
                  <a:cxn ang="0">
                    <a:pos x="16" y="4"/>
                  </a:cxn>
                  <a:cxn ang="0">
                    <a:pos x="16" y="3"/>
                  </a:cxn>
                  <a:cxn ang="0">
                    <a:pos x="17" y="3"/>
                  </a:cxn>
                  <a:cxn ang="0">
                    <a:pos x="17" y="1"/>
                  </a:cxn>
                  <a:cxn ang="0">
                    <a:pos x="16" y="1"/>
                  </a:cxn>
                  <a:cxn ang="0">
                    <a:pos x="16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15" y="4"/>
                  </a:cxn>
                </a:cxnLst>
                <a:rect l="T0" t="T1" r="T2" b="T3"/>
                <a:pathLst>
                  <a:path w="17" h="4" extrusionOk="0">
                    <a:moveTo>
                      <a:pt x="15" y="4"/>
                    </a:moveTo>
                    <a:lnTo>
                      <a:pt x="16" y="4"/>
                    </a:lnTo>
                    <a:lnTo>
                      <a:pt x="16" y="3"/>
                    </a:lnTo>
                    <a:lnTo>
                      <a:pt x="17" y="3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39" name="Shape 2106"/>
              <p:cNvSpPr>
                <a:spLocks/>
              </p:cNvSpPr>
              <p:nvPr/>
            </p:nvSpPr>
            <p:spPr bwMode="auto">
              <a:xfrm>
                <a:off x="3324" y="3115"/>
                <a:ext cx="11" cy="1"/>
              </a:xfrm>
              <a:custGeom>
                <a:avLst/>
                <a:gdLst>
                  <a:gd name="T0" fmla="*/ 0 w 23"/>
                  <a:gd name="T1" fmla="*/ 0 h 4"/>
                  <a:gd name="T2" fmla="*/ 23 w 23"/>
                  <a:gd name="T3" fmla="*/ 4 h 4"/>
                </a:gdLst>
                <a:ahLst/>
                <a:cxnLst>
                  <a:cxn ang="0">
                    <a:pos x="21" y="4"/>
                  </a:cxn>
                  <a:cxn ang="0">
                    <a:pos x="22" y="4"/>
                  </a:cxn>
                  <a:cxn ang="0">
                    <a:pos x="22" y="3"/>
                  </a:cxn>
                  <a:cxn ang="0">
                    <a:pos x="23" y="3"/>
                  </a:cxn>
                  <a:cxn ang="0">
                    <a:pos x="23" y="1"/>
                  </a:cxn>
                  <a:cxn ang="0">
                    <a:pos x="22" y="1"/>
                  </a:cxn>
                  <a:cxn ang="0">
                    <a:pos x="2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21" y="4"/>
                  </a:cxn>
                </a:cxnLst>
                <a:rect l="T0" t="T1" r="T2" b="T3"/>
                <a:pathLst>
                  <a:path w="23" h="4" extrusionOk="0">
                    <a:moveTo>
                      <a:pt x="21" y="4"/>
                    </a:moveTo>
                    <a:lnTo>
                      <a:pt x="22" y="4"/>
                    </a:lnTo>
                    <a:lnTo>
                      <a:pt x="22" y="3"/>
                    </a:lnTo>
                    <a:lnTo>
                      <a:pt x="23" y="3"/>
                    </a:lnTo>
                    <a:lnTo>
                      <a:pt x="23" y="1"/>
                    </a:lnTo>
                    <a:lnTo>
                      <a:pt x="22" y="1"/>
                    </a:lnTo>
                    <a:lnTo>
                      <a:pt x="22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40" name="Shape 2107"/>
              <p:cNvSpPr>
                <a:spLocks/>
              </p:cNvSpPr>
              <p:nvPr/>
            </p:nvSpPr>
            <p:spPr bwMode="auto">
              <a:xfrm>
                <a:off x="3352" y="3165"/>
                <a:ext cx="18" cy="2"/>
              </a:xfrm>
              <a:custGeom>
                <a:avLst/>
                <a:gdLst>
                  <a:gd name="T0" fmla="*/ 0 w 35"/>
                  <a:gd name="T1" fmla="*/ 0 h 4"/>
                  <a:gd name="T2" fmla="*/ 35 w 35"/>
                  <a:gd name="T3" fmla="*/ 4 h 4"/>
                </a:gdLst>
                <a:ahLst/>
                <a:cxnLst>
                  <a:cxn ang="0">
                    <a:pos x="33" y="4"/>
                  </a:cxn>
                  <a:cxn ang="0">
                    <a:pos x="34" y="4"/>
                  </a:cxn>
                  <a:cxn ang="0">
                    <a:pos x="34" y="3"/>
                  </a:cxn>
                  <a:cxn ang="0">
                    <a:pos x="35" y="3"/>
                  </a:cxn>
                  <a:cxn ang="0">
                    <a:pos x="35" y="1"/>
                  </a:cxn>
                  <a:cxn ang="0">
                    <a:pos x="34" y="1"/>
                  </a:cxn>
                  <a:cxn ang="0">
                    <a:pos x="34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3" y="4"/>
                  </a:cxn>
                </a:cxnLst>
                <a:rect l="T0" t="T1" r="T2" b="T3"/>
                <a:pathLst>
                  <a:path w="35" h="4" extrusionOk="0">
                    <a:moveTo>
                      <a:pt x="33" y="4"/>
                    </a:moveTo>
                    <a:lnTo>
                      <a:pt x="34" y="4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5" y="1"/>
                    </a:lnTo>
                    <a:lnTo>
                      <a:pt x="34" y="1"/>
                    </a:lnTo>
                    <a:lnTo>
                      <a:pt x="34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2" y="4"/>
                    </a:lnTo>
                    <a:lnTo>
                      <a:pt x="3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41" name="Shape 2108"/>
              <p:cNvSpPr>
                <a:spLocks noChangeArrowheads="1"/>
              </p:cNvSpPr>
              <p:nvPr/>
            </p:nvSpPr>
            <p:spPr bwMode="auto">
              <a:xfrm>
                <a:off x="3545" y="3032"/>
                <a:ext cx="60" cy="66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42" name="Shape 2109"/>
              <p:cNvSpPr>
                <a:spLocks/>
              </p:cNvSpPr>
              <p:nvPr/>
            </p:nvSpPr>
            <p:spPr bwMode="auto">
              <a:xfrm>
                <a:off x="3543" y="3030"/>
                <a:ext cx="63" cy="70"/>
              </a:xfrm>
              <a:custGeom>
                <a:avLst/>
                <a:gdLst>
                  <a:gd name="T0" fmla="*/ 0 w 130"/>
                  <a:gd name="T1" fmla="*/ 0 h 139"/>
                  <a:gd name="T2" fmla="*/ 130 w 130"/>
                  <a:gd name="T3" fmla="*/ 139 h 139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5"/>
                  </a:cxn>
                  <a:cxn ang="0">
                    <a:pos x="1" y="136"/>
                  </a:cxn>
                  <a:cxn ang="0">
                    <a:pos x="1" y="137"/>
                  </a:cxn>
                  <a:cxn ang="0">
                    <a:pos x="2" y="137"/>
                  </a:cxn>
                  <a:cxn ang="0">
                    <a:pos x="3" y="139"/>
                  </a:cxn>
                  <a:cxn ang="0">
                    <a:pos x="126" y="139"/>
                  </a:cxn>
                  <a:cxn ang="0">
                    <a:pos x="127" y="137"/>
                  </a:cxn>
                  <a:cxn ang="0">
                    <a:pos x="128" y="137"/>
                  </a:cxn>
                  <a:cxn ang="0">
                    <a:pos x="128" y="136"/>
                  </a:cxn>
                  <a:cxn ang="0">
                    <a:pos x="130" y="135"/>
                  </a:cxn>
                  <a:cxn ang="0">
                    <a:pos x="130" y="3"/>
                  </a:cxn>
                  <a:cxn ang="0">
                    <a:pos x="128" y="2"/>
                  </a:cxn>
                  <a:cxn ang="0">
                    <a:pos x="128" y="1"/>
                  </a:cxn>
                  <a:cxn ang="0">
                    <a:pos x="127" y="1"/>
                  </a:cxn>
                  <a:cxn ang="0">
                    <a:pos x="126" y="0"/>
                  </a:cxn>
                  <a:cxn ang="0">
                    <a:pos x="125" y="0"/>
                  </a:cxn>
                  <a:cxn ang="0">
                    <a:pos x="4" y="0"/>
                  </a:cxn>
                  <a:cxn ang="0">
                    <a:pos x="9" y="8"/>
                  </a:cxn>
                  <a:cxn ang="0">
                    <a:pos x="121" y="8"/>
                  </a:cxn>
                  <a:cxn ang="0">
                    <a:pos x="121" y="130"/>
                  </a:cxn>
                  <a:cxn ang="0">
                    <a:pos x="9" y="130"/>
                  </a:cxn>
                  <a:cxn ang="0">
                    <a:pos x="9" y="8"/>
                  </a:cxn>
                  <a:cxn ang="0">
                    <a:pos x="4" y="0"/>
                  </a:cxn>
                </a:cxnLst>
                <a:rect l="T0" t="T1" r="T2" b="T3"/>
                <a:pathLst>
                  <a:path w="130" h="139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5"/>
                    </a:lnTo>
                    <a:lnTo>
                      <a:pt x="1" y="136"/>
                    </a:lnTo>
                    <a:lnTo>
                      <a:pt x="1" y="137"/>
                    </a:lnTo>
                    <a:lnTo>
                      <a:pt x="2" y="137"/>
                    </a:lnTo>
                    <a:lnTo>
                      <a:pt x="3" y="139"/>
                    </a:lnTo>
                    <a:lnTo>
                      <a:pt x="126" y="139"/>
                    </a:lnTo>
                    <a:lnTo>
                      <a:pt x="127" y="137"/>
                    </a:lnTo>
                    <a:lnTo>
                      <a:pt x="128" y="137"/>
                    </a:lnTo>
                    <a:lnTo>
                      <a:pt x="128" y="136"/>
                    </a:lnTo>
                    <a:lnTo>
                      <a:pt x="130" y="135"/>
                    </a:lnTo>
                    <a:lnTo>
                      <a:pt x="130" y="3"/>
                    </a:lnTo>
                    <a:lnTo>
                      <a:pt x="128" y="2"/>
                    </a:lnTo>
                    <a:lnTo>
                      <a:pt x="128" y="1"/>
                    </a:lnTo>
                    <a:lnTo>
                      <a:pt x="127" y="1"/>
                    </a:lnTo>
                    <a:lnTo>
                      <a:pt x="126" y="0"/>
                    </a:lnTo>
                    <a:lnTo>
                      <a:pt x="125" y="0"/>
                    </a:lnTo>
                    <a:lnTo>
                      <a:pt x="4" y="0"/>
                    </a:lnTo>
                    <a:lnTo>
                      <a:pt x="9" y="8"/>
                    </a:lnTo>
                    <a:lnTo>
                      <a:pt x="121" y="8"/>
                    </a:lnTo>
                    <a:lnTo>
                      <a:pt x="121" y="130"/>
                    </a:lnTo>
                    <a:lnTo>
                      <a:pt x="9" y="130"/>
                    </a:lnTo>
                    <a:lnTo>
                      <a:pt x="9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43" name="Shape 2110"/>
              <p:cNvSpPr>
                <a:spLocks noChangeArrowheads="1"/>
              </p:cNvSpPr>
              <p:nvPr/>
            </p:nvSpPr>
            <p:spPr bwMode="auto">
              <a:xfrm>
                <a:off x="3611" y="3034"/>
                <a:ext cx="17" cy="93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44" name="Shape 2111"/>
              <p:cNvSpPr>
                <a:spLocks/>
              </p:cNvSpPr>
              <p:nvPr/>
            </p:nvSpPr>
            <p:spPr bwMode="auto">
              <a:xfrm>
                <a:off x="3609" y="3031"/>
                <a:ext cx="20" cy="97"/>
              </a:xfrm>
              <a:custGeom>
                <a:avLst/>
                <a:gdLst>
                  <a:gd name="T0" fmla="*/ 0 w 40"/>
                  <a:gd name="T1" fmla="*/ 0 h 195"/>
                  <a:gd name="T2" fmla="*/ 40 w 40"/>
                  <a:gd name="T3" fmla="*/ 195 h 195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92"/>
                  </a:cxn>
                  <a:cxn ang="0">
                    <a:pos x="1" y="193"/>
                  </a:cxn>
                  <a:cxn ang="0">
                    <a:pos x="1" y="194"/>
                  </a:cxn>
                  <a:cxn ang="0">
                    <a:pos x="2" y="194"/>
                  </a:cxn>
                  <a:cxn ang="0">
                    <a:pos x="3" y="195"/>
                  </a:cxn>
                  <a:cxn ang="0">
                    <a:pos x="37" y="195"/>
                  </a:cxn>
                  <a:cxn ang="0">
                    <a:pos x="38" y="194"/>
                  </a:cxn>
                  <a:cxn ang="0">
                    <a:pos x="39" y="194"/>
                  </a:cxn>
                  <a:cxn ang="0">
                    <a:pos x="39" y="193"/>
                  </a:cxn>
                  <a:cxn ang="0">
                    <a:pos x="40" y="192"/>
                  </a:cxn>
                  <a:cxn ang="0">
                    <a:pos x="40" y="3"/>
                  </a:cxn>
                  <a:cxn ang="0">
                    <a:pos x="39" y="2"/>
                  </a:cxn>
                  <a:cxn ang="0">
                    <a:pos x="39" y="1"/>
                  </a:cxn>
                  <a:cxn ang="0">
                    <a:pos x="38" y="1"/>
                  </a:cxn>
                  <a:cxn ang="0">
                    <a:pos x="37" y="0"/>
                  </a:cxn>
                  <a:cxn ang="0">
                    <a:pos x="36" y="0"/>
                  </a:cxn>
                  <a:cxn ang="0">
                    <a:pos x="4" y="0"/>
                  </a:cxn>
                  <a:cxn ang="0">
                    <a:pos x="8" y="8"/>
                  </a:cxn>
                  <a:cxn ang="0">
                    <a:pos x="32" y="8"/>
                  </a:cxn>
                  <a:cxn ang="0">
                    <a:pos x="32" y="187"/>
                  </a:cxn>
                  <a:cxn ang="0">
                    <a:pos x="8" y="187"/>
                  </a:cxn>
                  <a:cxn ang="0">
                    <a:pos x="8" y="8"/>
                  </a:cxn>
                  <a:cxn ang="0">
                    <a:pos x="4" y="0"/>
                  </a:cxn>
                </a:cxnLst>
                <a:rect l="T0" t="T1" r="T2" b="T3"/>
                <a:pathLst>
                  <a:path w="40" h="195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92"/>
                    </a:lnTo>
                    <a:lnTo>
                      <a:pt x="1" y="193"/>
                    </a:lnTo>
                    <a:lnTo>
                      <a:pt x="1" y="194"/>
                    </a:lnTo>
                    <a:lnTo>
                      <a:pt x="2" y="194"/>
                    </a:lnTo>
                    <a:lnTo>
                      <a:pt x="3" y="195"/>
                    </a:lnTo>
                    <a:lnTo>
                      <a:pt x="37" y="195"/>
                    </a:lnTo>
                    <a:lnTo>
                      <a:pt x="38" y="194"/>
                    </a:lnTo>
                    <a:lnTo>
                      <a:pt x="39" y="194"/>
                    </a:lnTo>
                    <a:lnTo>
                      <a:pt x="39" y="193"/>
                    </a:lnTo>
                    <a:lnTo>
                      <a:pt x="40" y="192"/>
                    </a:lnTo>
                    <a:lnTo>
                      <a:pt x="40" y="3"/>
                    </a:lnTo>
                    <a:lnTo>
                      <a:pt x="39" y="2"/>
                    </a:lnTo>
                    <a:lnTo>
                      <a:pt x="39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32" y="8"/>
                    </a:lnTo>
                    <a:lnTo>
                      <a:pt x="32" y="187"/>
                    </a:lnTo>
                    <a:lnTo>
                      <a:pt x="8" y="187"/>
                    </a:lnTo>
                    <a:lnTo>
                      <a:pt x="8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45" name="Shape 2112"/>
              <p:cNvSpPr>
                <a:spLocks noChangeArrowheads="1"/>
              </p:cNvSpPr>
              <p:nvPr/>
            </p:nvSpPr>
            <p:spPr bwMode="auto">
              <a:xfrm>
                <a:off x="3522" y="3034"/>
                <a:ext cx="15" cy="93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46" name="Shape 2113"/>
              <p:cNvSpPr>
                <a:spLocks/>
              </p:cNvSpPr>
              <p:nvPr/>
            </p:nvSpPr>
            <p:spPr bwMode="auto">
              <a:xfrm>
                <a:off x="3520" y="3031"/>
                <a:ext cx="20" cy="97"/>
              </a:xfrm>
              <a:custGeom>
                <a:avLst/>
                <a:gdLst>
                  <a:gd name="T0" fmla="*/ 0 w 41"/>
                  <a:gd name="T1" fmla="*/ 0 h 195"/>
                  <a:gd name="T2" fmla="*/ 41 w 41"/>
                  <a:gd name="T3" fmla="*/ 195 h 195"/>
                </a:gdLst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92"/>
                  </a:cxn>
                  <a:cxn ang="0">
                    <a:pos x="1" y="193"/>
                  </a:cxn>
                  <a:cxn ang="0">
                    <a:pos x="1" y="194"/>
                  </a:cxn>
                  <a:cxn ang="0">
                    <a:pos x="2" y="194"/>
                  </a:cxn>
                  <a:cxn ang="0">
                    <a:pos x="3" y="195"/>
                  </a:cxn>
                  <a:cxn ang="0">
                    <a:pos x="38" y="195"/>
                  </a:cxn>
                  <a:cxn ang="0">
                    <a:pos x="39" y="194"/>
                  </a:cxn>
                  <a:cxn ang="0">
                    <a:pos x="40" y="194"/>
                  </a:cxn>
                  <a:cxn ang="0">
                    <a:pos x="40" y="193"/>
                  </a:cxn>
                  <a:cxn ang="0">
                    <a:pos x="41" y="192"/>
                  </a:cxn>
                  <a:cxn ang="0">
                    <a:pos x="41" y="3"/>
                  </a:cxn>
                  <a:cxn ang="0">
                    <a:pos x="40" y="2"/>
                  </a:cxn>
                  <a:cxn ang="0">
                    <a:pos x="40" y="1"/>
                  </a:cxn>
                  <a:cxn ang="0">
                    <a:pos x="39" y="1"/>
                  </a:cxn>
                  <a:cxn ang="0">
                    <a:pos x="38" y="0"/>
                  </a:cxn>
                  <a:cxn ang="0">
                    <a:pos x="37" y="0"/>
                  </a:cxn>
                  <a:cxn ang="0">
                    <a:pos x="5" y="0"/>
                  </a:cxn>
                  <a:cxn ang="0">
                    <a:pos x="9" y="8"/>
                  </a:cxn>
                  <a:cxn ang="0">
                    <a:pos x="33" y="8"/>
                  </a:cxn>
                  <a:cxn ang="0">
                    <a:pos x="33" y="187"/>
                  </a:cxn>
                  <a:cxn ang="0">
                    <a:pos x="9" y="187"/>
                  </a:cxn>
                  <a:cxn ang="0">
                    <a:pos x="9" y="8"/>
                  </a:cxn>
                  <a:cxn ang="0">
                    <a:pos x="5" y="0"/>
                  </a:cxn>
                </a:cxnLst>
                <a:rect l="T0" t="T1" r="T2" b="T3"/>
                <a:pathLst>
                  <a:path w="41" h="195" extrusionOk="0">
                    <a:moveTo>
                      <a:pt x="5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92"/>
                    </a:lnTo>
                    <a:lnTo>
                      <a:pt x="1" y="193"/>
                    </a:lnTo>
                    <a:lnTo>
                      <a:pt x="1" y="194"/>
                    </a:lnTo>
                    <a:lnTo>
                      <a:pt x="2" y="194"/>
                    </a:lnTo>
                    <a:lnTo>
                      <a:pt x="3" y="195"/>
                    </a:lnTo>
                    <a:lnTo>
                      <a:pt x="38" y="195"/>
                    </a:lnTo>
                    <a:lnTo>
                      <a:pt x="39" y="194"/>
                    </a:lnTo>
                    <a:lnTo>
                      <a:pt x="40" y="194"/>
                    </a:lnTo>
                    <a:lnTo>
                      <a:pt x="40" y="193"/>
                    </a:lnTo>
                    <a:lnTo>
                      <a:pt x="41" y="192"/>
                    </a:lnTo>
                    <a:lnTo>
                      <a:pt x="41" y="3"/>
                    </a:lnTo>
                    <a:lnTo>
                      <a:pt x="40" y="2"/>
                    </a:lnTo>
                    <a:lnTo>
                      <a:pt x="40" y="1"/>
                    </a:lnTo>
                    <a:lnTo>
                      <a:pt x="39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5" y="0"/>
                    </a:lnTo>
                    <a:lnTo>
                      <a:pt x="9" y="8"/>
                    </a:lnTo>
                    <a:lnTo>
                      <a:pt x="33" y="8"/>
                    </a:lnTo>
                    <a:lnTo>
                      <a:pt x="33" y="187"/>
                    </a:lnTo>
                    <a:lnTo>
                      <a:pt x="9" y="187"/>
                    </a:lnTo>
                    <a:lnTo>
                      <a:pt x="9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47" name="Shape 2114"/>
              <p:cNvSpPr>
                <a:spLocks noChangeArrowheads="1"/>
              </p:cNvSpPr>
              <p:nvPr/>
            </p:nvSpPr>
            <p:spPr bwMode="auto">
              <a:xfrm>
                <a:off x="3661" y="3064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48" name="Shape 2115"/>
              <p:cNvSpPr>
                <a:spLocks noChangeArrowheads="1"/>
              </p:cNvSpPr>
              <p:nvPr/>
            </p:nvSpPr>
            <p:spPr bwMode="auto">
              <a:xfrm>
                <a:off x="3656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49" name="Shape 2116"/>
              <p:cNvSpPr>
                <a:spLocks noChangeArrowheads="1"/>
              </p:cNvSpPr>
              <p:nvPr/>
            </p:nvSpPr>
            <p:spPr bwMode="auto">
              <a:xfrm>
                <a:off x="3645" y="3064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50" name="Shape 2117"/>
              <p:cNvSpPr>
                <a:spLocks noChangeArrowheads="1"/>
              </p:cNvSpPr>
              <p:nvPr/>
            </p:nvSpPr>
            <p:spPr bwMode="auto">
              <a:xfrm>
                <a:off x="3641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51" name="Shape 2118"/>
              <p:cNvSpPr>
                <a:spLocks noChangeArrowheads="1"/>
              </p:cNvSpPr>
              <p:nvPr/>
            </p:nvSpPr>
            <p:spPr bwMode="auto">
              <a:xfrm>
                <a:off x="3631" y="3064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52" name="Shape 2119"/>
              <p:cNvSpPr>
                <a:spLocks noChangeArrowheads="1"/>
              </p:cNvSpPr>
              <p:nvPr/>
            </p:nvSpPr>
            <p:spPr bwMode="auto">
              <a:xfrm>
                <a:off x="3627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53" name="Shape 2120"/>
              <p:cNvSpPr>
                <a:spLocks noChangeArrowheads="1"/>
              </p:cNvSpPr>
              <p:nvPr/>
            </p:nvSpPr>
            <p:spPr bwMode="auto">
              <a:xfrm>
                <a:off x="3616" y="3064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54" name="Shape 2121"/>
              <p:cNvSpPr>
                <a:spLocks noChangeArrowheads="1"/>
              </p:cNvSpPr>
              <p:nvPr/>
            </p:nvSpPr>
            <p:spPr bwMode="auto">
              <a:xfrm>
                <a:off x="3613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55" name="Shape 2122"/>
              <p:cNvSpPr>
                <a:spLocks noChangeArrowheads="1"/>
              </p:cNvSpPr>
              <p:nvPr/>
            </p:nvSpPr>
            <p:spPr bwMode="auto">
              <a:xfrm>
                <a:off x="3602" y="3064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grpSp>
          <p:nvGrpSpPr>
            <p:cNvPr id="50756" name="Shape 2123"/>
            <p:cNvGrpSpPr>
              <a:grpSpLocks/>
            </p:cNvGrpSpPr>
            <p:nvPr/>
          </p:nvGrpSpPr>
          <p:grpSpPr bwMode="auto">
            <a:xfrm>
              <a:off x="3400" y="3326"/>
              <a:ext cx="1604" cy="341"/>
              <a:chOff x="1411" y="2847"/>
              <a:chExt cx="2373" cy="471"/>
            </a:xfrm>
          </p:grpSpPr>
          <p:sp>
            <p:nvSpPr>
              <p:cNvPr id="50757" name="Shape 2124"/>
              <p:cNvSpPr>
                <a:spLocks noChangeArrowheads="1"/>
              </p:cNvSpPr>
              <p:nvPr/>
            </p:nvSpPr>
            <p:spPr bwMode="auto">
              <a:xfrm>
                <a:off x="3597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58" name="Shape 2125"/>
              <p:cNvSpPr>
                <a:spLocks noChangeArrowheads="1"/>
              </p:cNvSpPr>
              <p:nvPr/>
            </p:nvSpPr>
            <p:spPr bwMode="auto">
              <a:xfrm>
                <a:off x="3588" y="3064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59" name="Shape 2126"/>
              <p:cNvSpPr>
                <a:spLocks noChangeArrowheads="1"/>
              </p:cNvSpPr>
              <p:nvPr/>
            </p:nvSpPr>
            <p:spPr bwMode="auto">
              <a:xfrm>
                <a:off x="3584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0" name="Shape 2127"/>
              <p:cNvSpPr>
                <a:spLocks noChangeArrowheads="1"/>
              </p:cNvSpPr>
              <p:nvPr/>
            </p:nvSpPr>
            <p:spPr bwMode="auto">
              <a:xfrm>
                <a:off x="3572" y="3064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1" name="Shape 2128"/>
              <p:cNvSpPr>
                <a:spLocks noChangeArrowheads="1"/>
              </p:cNvSpPr>
              <p:nvPr/>
            </p:nvSpPr>
            <p:spPr bwMode="auto">
              <a:xfrm>
                <a:off x="3568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2" name="Shape 2129"/>
              <p:cNvSpPr>
                <a:spLocks noChangeArrowheads="1"/>
              </p:cNvSpPr>
              <p:nvPr/>
            </p:nvSpPr>
            <p:spPr bwMode="auto">
              <a:xfrm>
                <a:off x="3559" y="3064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3" name="Shape 2130"/>
              <p:cNvSpPr>
                <a:spLocks noChangeArrowheads="1"/>
              </p:cNvSpPr>
              <p:nvPr/>
            </p:nvSpPr>
            <p:spPr bwMode="auto">
              <a:xfrm>
                <a:off x="3554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4" name="Shape 2131"/>
              <p:cNvSpPr>
                <a:spLocks noChangeArrowheads="1"/>
              </p:cNvSpPr>
              <p:nvPr/>
            </p:nvSpPr>
            <p:spPr bwMode="auto">
              <a:xfrm>
                <a:off x="3543" y="3064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5" name="Shape 2132"/>
              <p:cNvSpPr>
                <a:spLocks noChangeArrowheads="1"/>
              </p:cNvSpPr>
              <p:nvPr/>
            </p:nvSpPr>
            <p:spPr bwMode="auto">
              <a:xfrm>
                <a:off x="3540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6" name="Shape 2133"/>
              <p:cNvSpPr>
                <a:spLocks noChangeArrowheads="1"/>
              </p:cNvSpPr>
              <p:nvPr/>
            </p:nvSpPr>
            <p:spPr bwMode="auto">
              <a:xfrm>
                <a:off x="3529" y="3064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7" name="Shape 2134"/>
              <p:cNvSpPr>
                <a:spLocks noChangeArrowheads="1"/>
              </p:cNvSpPr>
              <p:nvPr/>
            </p:nvSpPr>
            <p:spPr bwMode="auto">
              <a:xfrm>
                <a:off x="3525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8" name="Shape 2135"/>
              <p:cNvSpPr>
                <a:spLocks noChangeArrowheads="1"/>
              </p:cNvSpPr>
              <p:nvPr/>
            </p:nvSpPr>
            <p:spPr bwMode="auto">
              <a:xfrm>
                <a:off x="3515" y="3064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69" name="Shape 2136"/>
              <p:cNvSpPr>
                <a:spLocks noChangeArrowheads="1"/>
              </p:cNvSpPr>
              <p:nvPr/>
            </p:nvSpPr>
            <p:spPr bwMode="auto">
              <a:xfrm>
                <a:off x="3511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70" name="Shape 2137"/>
              <p:cNvSpPr>
                <a:spLocks noChangeArrowheads="1"/>
              </p:cNvSpPr>
              <p:nvPr/>
            </p:nvSpPr>
            <p:spPr bwMode="auto">
              <a:xfrm>
                <a:off x="3500" y="3064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71" name="Shape 2138"/>
              <p:cNvSpPr>
                <a:spLocks noChangeArrowheads="1"/>
              </p:cNvSpPr>
              <p:nvPr/>
            </p:nvSpPr>
            <p:spPr bwMode="auto">
              <a:xfrm>
                <a:off x="3495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72" name="Shape 2139"/>
              <p:cNvSpPr>
                <a:spLocks noChangeArrowheads="1"/>
              </p:cNvSpPr>
              <p:nvPr/>
            </p:nvSpPr>
            <p:spPr bwMode="auto">
              <a:xfrm>
                <a:off x="3486" y="3064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73" name="Shape 2140"/>
              <p:cNvSpPr>
                <a:spLocks noChangeArrowheads="1"/>
              </p:cNvSpPr>
              <p:nvPr/>
            </p:nvSpPr>
            <p:spPr bwMode="auto">
              <a:xfrm>
                <a:off x="3481" y="306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74" name="Shape 2141"/>
              <p:cNvSpPr>
                <a:spLocks/>
              </p:cNvSpPr>
              <p:nvPr/>
            </p:nvSpPr>
            <p:spPr bwMode="auto">
              <a:xfrm>
                <a:off x="3170" y="3129"/>
                <a:ext cx="526" cy="187"/>
              </a:xfrm>
              <a:custGeom>
                <a:avLst/>
                <a:gdLst>
                  <a:gd name="T0" fmla="*/ 0 w 1054"/>
                  <a:gd name="T1" fmla="*/ 0 h 373"/>
                  <a:gd name="T2" fmla="*/ 1054 w 1054"/>
                  <a:gd name="T3" fmla="*/ 373 h 373"/>
                </a:gdLst>
                <a:ahLst/>
                <a:cxnLst>
                  <a:cxn ang="0">
                    <a:pos x="1046" y="369"/>
                  </a:cxn>
                  <a:cxn ang="0">
                    <a:pos x="1046" y="370"/>
                  </a:cxn>
                  <a:cxn ang="0">
                    <a:pos x="1047" y="371"/>
                  </a:cxn>
                  <a:cxn ang="0">
                    <a:pos x="1047" y="372"/>
                  </a:cxn>
                  <a:cxn ang="0">
                    <a:pos x="1048" y="372"/>
                  </a:cxn>
                  <a:cxn ang="0">
                    <a:pos x="1049" y="373"/>
                  </a:cxn>
                  <a:cxn ang="0">
                    <a:pos x="1051" y="373"/>
                  </a:cxn>
                  <a:cxn ang="0">
                    <a:pos x="1052" y="372"/>
                  </a:cxn>
                  <a:cxn ang="0">
                    <a:pos x="1053" y="372"/>
                  </a:cxn>
                  <a:cxn ang="0">
                    <a:pos x="1053" y="371"/>
                  </a:cxn>
                  <a:cxn ang="0">
                    <a:pos x="1054" y="370"/>
                  </a:cxn>
                  <a:cxn ang="0">
                    <a:pos x="1054" y="3"/>
                  </a:cxn>
                  <a:cxn ang="0">
                    <a:pos x="1053" y="2"/>
                  </a:cxn>
                  <a:cxn ang="0">
                    <a:pos x="1053" y="1"/>
                  </a:cxn>
                  <a:cxn ang="0">
                    <a:pos x="1052" y="1"/>
                  </a:cxn>
                  <a:cxn ang="0">
                    <a:pos x="1051" y="0"/>
                  </a:cxn>
                  <a:cxn ang="0">
                    <a:pos x="531" y="0"/>
                  </a:cxn>
                  <a:cxn ang="0">
                    <a:pos x="530" y="1"/>
                  </a:cxn>
                  <a:cxn ang="0">
                    <a:pos x="529" y="1"/>
                  </a:cxn>
                  <a:cxn ang="0">
                    <a:pos x="529" y="2"/>
                  </a:cxn>
                  <a:cxn ang="0">
                    <a:pos x="528" y="3"/>
                  </a:cxn>
                  <a:cxn ang="0">
                    <a:pos x="528" y="146"/>
                  </a:cxn>
                  <a:cxn ang="0">
                    <a:pos x="3" y="146"/>
                  </a:cxn>
                  <a:cxn ang="0">
                    <a:pos x="2" y="147"/>
                  </a:cxn>
                  <a:cxn ang="0">
                    <a:pos x="1" y="147"/>
                  </a:cxn>
                  <a:cxn ang="0">
                    <a:pos x="1" y="148"/>
                  </a:cxn>
                  <a:cxn ang="0">
                    <a:pos x="0" y="149"/>
                  </a:cxn>
                  <a:cxn ang="0">
                    <a:pos x="0" y="368"/>
                  </a:cxn>
                  <a:cxn ang="0">
                    <a:pos x="1" y="369"/>
                  </a:cxn>
                  <a:cxn ang="0">
                    <a:pos x="1" y="370"/>
                  </a:cxn>
                  <a:cxn ang="0">
                    <a:pos x="2" y="370"/>
                  </a:cxn>
                  <a:cxn ang="0">
                    <a:pos x="3" y="371"/>
                  </a:cxn>
                  <a:cxn ang="0">
                    <a:pos x="5" y="371"/>
                  </a:cxn>
                  <a:cxn ang="0">
                    <a:pos x="6" y="370"/>
                  </a:cxn>
                  <a:cxn ang="0">
                    <a:pos x="7" y="370"/>
                  </a:cxn>
                  <a:cxn ang="0">
                    <a:pos x="7" y="369"/>
                  </a:cxn>
                  <a:cxn ang="0">
                    <a:pos x="8" y="368"/>
                  </a:cxn>
                  <a:cxn ang="0">
                    <a:pos x="8" y="367"/>
                  </a:cxn>
                  <a:cxn ang="0">
                    <a:pos x="8" y="154"/>
                  </a:cxn>
                  <a:cxn ang="0">
                    <a:pos x="534" y="154"/>
                  </a:cxn>
                  <a:cxn ang="0">
                    <a:pos x="535" y="153"/>
                  </a:cxn>
                  <a:cxn ang="0">
                    <a:pos x="536" y="153"/>
                  </a:cxn>
                  <a:cxn ang="0">
                    <a:pos x="536" y="152"/>
                  </a:cxn>
                  <a:cxn ang="0">
                    <a:pos x="537" y="151"/>
                  </a:cxn>
                  <a:cxn ang="0">
                    <a:pos x="537" y="8"/>
                  </a:cxn>
                  <a:cxn ang="0">
                    <a:pos x="1046" y="8"/>
                  </a:cxn>
                  <a:cxn ang="0">
                    <a:pos x="1046" y="369"/>
                  </a:cxn>
                </a:cxnLst>
                <a:rect l="T0" t="T1" r="T2" b="T3"/>
                <a:pathLst>
                  <a:path w="1054" h="373" extrusionOk="0">
                    <a:moveTo>
                      <a:pt x="1046" y="369"/>
                    </a:moveTo>
                    <a:lnTo>
                      <a:pt x="1046" y="370"/>
                    </a:lnTo>
                    <a:lnTo>
                      <a:pt x="1047" y="371"/>
                    </a:lnTo>
                    <a:lnTo>
                      <a:pt x="1047" y="372"/>
                    </a:lnTo>
                    <a:lnTo>
                      <a:pt x="1048" y="372"/>
                    </a:lnTo>
                    <a:lnTo>
                      <a:pt x="1049" y="373"/>
                    </a:lnTo>
                    <a:lnTo>
                      <a:pt x="1051" y="373"/>
                    </a:lnTo>
                    <a:lnTo>
                      <a:pt x="1052" y="372"/>
                    </a:lnTo>
                    <a:lnTo>
                      <a:pt x="1053" y="372"/>
                    </a:lnTo>
                    <a:lnTo>
                      <a:pt x="1053" y="371"/>
                    </a:lnTo>
                    <a:lnTo>
                      <a:pt x="1054" y="370"/>
                    </a:lnTo>
                    <a:lnTo>
                      <a:pt x="1054" y="3"/>
                    </a:lnTo>
                    <a:lnTo>
                      <a:pt x="1053" y="2"/>
                    </a:lnTo>
                    <a:lnTo>
                      <a:pt x="1053" y="1"/>
                    </a:lnTo>
                    <a:lnTo>
                      <a:pt x="1052" y="1"/>
                    </a:lnTo>
                    <a:lnTo>
                      <a:pt x="1051" y="0"/>
                    </a:lnTo>
                    <a:lnTo>
                      <a:pt x="531" y="0"/>
                    </a:lnTo>
                    <a:lnTo>
                      <a:pt x="530" y="1"/>
                    </a:lnTo>
                    <a:lnTo>
                      <a:pt x="529" y="1"/>
                    </a:lnTo>
                    <a:lnTo>
                      <a:pt x="529" y="2"/>
                    </a:lnTo>
                    <a:lnTo>
                      <a:pt x="528" y="3"/>
                    </a:lnTo>
                    <a:lnTo>
                      <a:pt x="528" y="146"/>
                    </a:lnTo>
                    <a:lnTo>
                      <a:pt x="3" y="146"/>
                    </a:lnTo>
                    <a:lnTo>
                      <a:pt x="2" y="147"/>
                    </a:lnTo>
                    <a:lnTo>
                      <a:pt x="1" y="147"/>
                    </a:lnTo>
                    <a:lnTo>
                      <a:pt x="1" y="148"/>
                    </a:lnTo>
                    <a:lnTo>
                      <a:pt x="0" y="149"/>
                    </a:lnTo>
                    <a:lnTo>
                      <a:pt x="0" y="368"/>
                    </a:lnTo>
                    <a:lnTo>
                      <a:pt x="1" y="369"/>
                    </a:lnTo>
                    <a:lnTo>
                      <a:pt x="1" y="370"/>
                    </a:lnTo>
                    <a:lnTo>
                      <a:pt x="2" y="370"/>
                    </a:lnTo>
                    <a:lnTo>
                      <a:pt x="3" y="371"/>
                    </a:lnTo>
                    <a:lnTo>
                      <a:pt x="5" y="371"/>
                    </a:lnTo>
                    <a:lnTo>
                      <a:pt x="6" y="370"/>
                    </a:lnTo>
                    <a:lnTo>
                      <a:pt x="7" y="370"/>
                    </a:lnTo>
                    <a:lnTo>
                      <a:pt x="7" y="369"/>
                    </a:lnTo>
                    <a:lnTo>
                      <a:pt x="8" y="368"/>
                    </a:lnTo>
                    <a:lnTo>
                      <a:pt x="8" y="367"/>
                    </a:lnTo>
                    <a:lnTo>
                      <a:pt x="8" y="154"/>
                    </a:lnTo>
                    <a:lnTo>
                      <a:pt x="534" y="154"/>
                    </a:lnTo>
                    <a:lnTo>
                      <a:pt x="535" y="153"/>
                    </a:lnTo>
                    <a:lnTo>
                      <a:pt x="536" y="153"/>
                    </a:lnTo>
                    <a:lnTo>
                      <a:pt x="536" y="152"/>
                    </a:lnTo>
                    <a:lnTo>
                      <a:pt x="537" y="151"/>
                    </a:lnTo>
                    <a:lnTo>
                      <a:pt x="537" y="8"/>
                    </a:lnTo>
                    <a:lnTo>
                      <a:pt x="1046" y="8"/>
                    </a:lnTo>
                    <a:lnTo>
                      <a:pt x="1046" y="3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75" name="Shape 2142"/>
              <p:cNvSpPr>
                <a:spLocks noChangeArrowheads="1"/>
              </p:cNvSpPr>
              <p:nvPr/>
            </p:nvSpPr>
            <p:spPr bwMode="auto">
              <a:xfrm>
                <a:off x="1818" y="3030"/>
                <a:ext cx="60" cy="66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76" name="Shape 2143"/>
              <p:cNvSpPr>
                <a:spLocks/>
              </p:cNvSpPr>
              <p:nvPr/>
            </p:nvSpPr>
            <p:spPr bwMode="auto">
              <a:xfrm>
                <a:off x="1815" y="3029"/>
                <a:ext cx="64" cy="70"/>
              </a:xfrm>
              <a:custGeom>
                <a:avLst/>
                <a:gdLst>
                  <a:gd name="T0" fmla="*/ 0 w 131"/>
                  <a:gd name="T1" fmla="*/ 0 h 138"/>
                  <a:gd name="T2" fmla="*/ 131 w 131"/>
                  <a:gd name="T3" fmla="*/ 138 h 138"/>
                </a:gdLst>
                <a:ahLst/>
                <a:cxnLst>
                  <a:cxn ang="0">
                    <a:pos x="5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5"/>
                  </a:cxn>
                  <a:cxn ang="0">
                    <a:pos x="1" y="136"/>
                  </a:cxn>
                  <a:cxn ang="0">
                    <a:pos x="1" y="137"/>
                  </a:cxn>
                  <a:cxn ang="0">
                    <a:pos x="3" y="137"/>
                  </a:cxn>
                  <a:cxn ang="0">
                    <a:pos x="4" y="138"/>
                  </a:cxn>
                  <a:cxn ang="0">
                    <a:pos x="128" y="138"/>
                  </a:cxn>
                  <a:cxn ang="0">
                    <a:pos x="129" y="137"/>
                  </a:cxn>
                  <a:cxn ang="0">
                    <a:pos x="130" y="137"/>
                  </a:cxn>
                  <a:cxn ang="0">
                    <a:pos x="130" y="136"/>
                  </a:cxn>
                  <a:cxn ang="0">
                    <a:pos x="131" y="135"/>
                  </a:cxn>
                  <a:cxn ang="0">
                    <a:pos x="131" y="3"/>
                  </a:cxn>
                  <a:cxn ang="0">
                    <a:pos x="130" y="2"/>
                  </a:cxn>
                  <a:cxn ang="0">
                    <a:pos x="130" y="1"/>
                  </a:cxn>
                  <a:cxn ang="0">
                    <a:pos x="129" y="1"/>
                  </a:cxn>
                  <a:cxn ang="0">
                    <a:pos x="128" y="0"/>
                  </a:cxn>
                  <a:cxn ang="0">
                    <a:pos x="127" y="0"/>
                  </a:cxn>
                  <a:cxn ang="0">
                    <a:pos x="5" y="0"/>
                  </a:cxn>
                  <a:cxn ang="0">
                    <a:pos x="9" y="8"/>
                  </a:cxn>
                  <a:cxn ang="0">
                    <a:pos x="122" y="8"/>
                  </a:cxn>
                  <a:cxn ang="0">
                    <a:pos x="122" y="130"/>
                  </a:cxn>
                  <a:cxn ang="0">
                    <a:pos x="9" y="130"/>
                  </a:cxn>
                  <a:cxn ang="0">
                    <a:pos x="9" y="8"/>
                  </a:cxn>
                  <a:cxn ang="0">
                    <a:pos x="5" y="0"/>
                  </a:cxn>
                </a:cxnLst>
                <a:rect l="T0" t="T1" r="T2" b="T3"/>
                <a:pathLst>
                  <a:path w="131" h="138" extrusionOk="0">
                    <a:moveTo>
                      <a:pt x="5" y="0"/>
                    </a:move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5"/>
                    </a:lnTo>
                    <a:lnTo>
                      <a:pt x="1" y="136"/>
                    </a:lnTo>
                    <a:lnTo>
                      <a:pt x="1" y="137"/>
                    </a:lnTo>
                    <a:lnTo>
                      <a:pt x="3" y="137"/>
                    </a:lnTo>
                    <a:lnTo>
                      <a:pt x="4" y="138"/>
                    </a:lnTo>
                    <a:lnTo>
                      <a:pt x="128" y="138"/>
                    </a:lnTo>
                    <a:lnTo>
                      <a:pt x="129" y="137"/>
                    </a:lnTo>
                    <a:lnTo>
                      <a:pt x="130" y="137"/>
                    </a:lnTo>
                    <a:lnTo>
                      <a:pt x="130" y="136"/>
                    </a:lnTo>
                    <a:lnTo>
                      <a:pt x="131" y="135"/>
                    </a:lnTo>
                    <a:lnTo>
                      <a:pt x="131" y="3"/>
                    </a:lnTo>
                    <a:lnTo>
                      <a:pt x="130" y="2"/>
                    </a:lnTo>
                    <a:lnTo>
                      <a:pt x="130" y="1"/>
                    </a:lnTo>
                    <a:lnTo>
                      <a:pt x="129" y="1"/>
                    </a:lnTo>
                    <a:lnTo>
                      <a:pt x="128" y="0"/>
                    </a:lnTo>
                    <a:lnTo>
                      <a:pt x="127" y="0"/>
                    </a:lnTo>
                    <a:lnTo>
                      <a:pt x="5" y="0"/>
                    </a:lnTo>
                    <a:lnTo>
                      <a:pt x="9" y="8"/>
                    </a:lnTo>
                    <a:lnTo>
                      <a:pt x="122" y="8"/>
                    </a:lnTo>
                    <a:lnTo>
                      <a:pt x="122" y="130"/>
                    </a:lnTo>
                    <a:lnTo>
                      <a:pt x="9" y="130"/>
                    </a:lnTo>
                    <a:lnTo>
                      <a:pt x="9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77" name="Shape 2144"/>
              <p:cNvSpPr>
                <a:spLocks noChangeArrowheads="1"/>
              </p:cNvSpPr>
              <p:nvPr/>
            </p:nvSpPr>
            <p:spPr bwMode="auto">
              <a:xfrm>
                <a:off x="1886" y="3031"/>
                <a:ext cx="17" cy="93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78" name="Shape 2145"/>
              <p:cNvSpPr>
                <a:spLocks/>
              </p:cNvSpPr>
              <p:nvPr/>
            </p:nvSpPr>
            <p:spPr bwMode="auto">
              <a:xfrm>
                <a:off x="1884" y="3029"/>
                <a:ext cx="20" cy="97"/>
              </a:xfrm>
              <a:custGeom>
                <a:avLst/>
                <a:gdLst>
                  <a:gd name="T0" fmla="*/ 0 w 41"/>
                  <a:gd name="T1" fmla="*/ 0 h 195"/>
                  <a:gd name="T2" fmla="*/ 41 w 41"/>
                  <a:gd name="T3" fmla="*/ 195 h 195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92"/>
                  </a:cxn>
                  <a:cxn ang="0">
                    <a:pos x="1" y="193"/>
                  </a:cxn>
                  <a:cxn ang="0">
                    <a:pos x="1" y="194"/>
                  </a:cxn>
                  <a:cxn ang="0">
                    <a:pos x="2" y="194"/>
                  </a:cxn>
                  <a:cxn ang="0">
                    <a:pos x="3" y="195"/>
                  </a:cxn>
                  <a:cxn ang="0">
                    <a:pos x="38" y="195"/>
                  </a:cxn>
                  <a:cxn ang="0">
                    <a:pos x="39" y="194"/>
                  </a:cxn>
                  <a:cxn ang="0">
                    <a:pos x="40" y="194"/>
                  </a:cxn>
                  <a:cxn ang="0">
                    <a:pos x="40" y="193"/>
                  </a:cxn>
                  <a:cxn ang="0">
                    <a:pos x="41" y="192"/>
                  </a:cxn>
                  <a:cxn ang="0">
                    <a:pos x="41" y="3"/>
                  </a:cxn>
                  <a:cxn ang="0">
                    <a:pos x="40" y="2"/>
                  </a:cxn>
                  <a:cxn ang="0">
                    <a:pos x="40" y="1"/>
                  </a:cxn>
                  <a:cxn ang="0">
                    <a:pos x="39" y="1"/>
                  </a:cxn>
                  <a:cxn ang="0">
                    <a:pos x="38" y="0"/>
                  </a:cxn>
                  <a:cxn ang="0">
                    <a:pos x="37" y="0"/>
                  </a:cxn>
                  <a:cxn ang="0">
                    <a:pos x="4" y="0"/>
                  </a:cxn>
                  <a:cxn ang="0">
                    <a:pos x="8" y="8"/>
                  </a:cxn>
                  <a:cxn ang="0">
                    <a:pos x="32" y="8"/>
                  </a:cxn>
                  <a:cxn ang="0">
                    <a:pos x="32" y="186"/>
                  </a:cxn>
                  <a:cxn ang="0">
                    <a:pos x="8" y="186"/>
                  </a:cxn>
                  <a:cxn ang="0">
                    <a:pos x="8" y="8"/>
                  </a:cxn>
                  <a:cxn ang="0">
                    <a:pos x="4" y="0"/>
                  </a:cxn>
                </a:cxnLst>
                <a:rect l="T0" t="T1" r="T2" b="T3"/>
                <a:pathLst>
                  <a:path w="41" h="195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92"/>
                    </a:lnTo>
                    <a:lnTo>
                      <a:pt x="1" y="193"/>
                    </a:lnTo>
                    <a:lnTo>
                      <a:pt x="1" y="194"/>
                    </a:lnTo>
                    <a:lnTo>
                      <a:pt x="2" y="194"/>
                    </a:lnTo>
                    <a:lnTo>
                      <a:pt x="3" y="195"/>
                    </a:lnTo>
                    <a:lnTo>
                      <a:pt x="38" y="195"/>
                    </a:lnTo>
                    <a:lnTo>
                      <a:pt x="39" y="194"/>
                    </a:lnTo>
                    <a:lnTo>
                      <a:pt x="40" y="194"/>
                    </a:lnTo>
                    <a:lnTo>
                      <a:pt x="40" y="193"/>
                    </a:lnTo>
                    <a:lnTo>
                      <a:pt x="41" y="192"/>
                    </a:lnTo>
                    <a:lnTo>
                      <a:pt x="41" y="3"/>
                    </a:lnTo>
                    <a:lnTo>
                      <a:pt x="40" y="2"/>
                    </a:lnTo>
                    <a:lnTo>
                      <a:pt x="40" y="1"/>
                    </a:lnTo>
                    <a:lnTo>
                      <a:pt x="39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32" y="8"/>
                    </a:lnTo>
                    <a:lnTo>
                      <a:pt x="32" y="186"/>
                    </a:lnTo>
                    <a:lnTo>
                      <a:pt x="8" y="186"/>
                    </a:lnTo>
                    <a:lnTo>
                      <a:pt x="8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79" name="Shape 2146"/>
              <p:cNvSpPr>
                <a:spLocks noChangeArrowheads="1"/>
              </p:cNvSpPr>
              <p:nvPr/>
            </p:nvSpPr>
            <p:spPr bwMode="auto">
              <a:xfrm>
                <a:off x="1795" y="3031"/>
                <a:ext cx="17" cy="93"/>
              </a:xfrm>
              <a:prstGeom prst="rect">
                <a:avLst/>
              </a:prstGeom>
              <a:solidFill>
                <a:srgbClr val="6666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80" name="Shape 2147"/>
              <p:cNvSpPr>
                <a:spLocks/>
              </p:cNvSpPr>
              <p:nvPr/>
            </p:nvSpPr>
            <p:spPr bwMode="auto">
              <a:xfrm>
                <a:off x="1793" y="3029"/>
                <a:ext cx="19" cy="97"/>
              </a:xfrm>
              <a:custGeom>
                <a:avLst/>
                <a:gdLst>
                  <a:gd name="T0" fmla="*/ 0 w 40"/>
                  <a:gd name="T1" fmla="*/ 0 h 195"/>
                  <a:gd name="T2" fmla="*/ 40 w 40"/>
                  <a:gd name="T3" fmla="*/ 195 h 195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92"/>
                  </a:cxn>
                  <a:cxn ang="0">
                    <a:pos x="1" y="193"/>
                  </a:cxn>
                  <a:cxn ang="0">
                    <a:pos x="1" y="194"/>
                  </a:cxn>
                  <a:cxn ang="0">
                    <a:pos x="2" y="194"/>
                  </a:cxn>
                  <a:cxn ang="0">
                    <a:pos x="3" y="195"/>
                  </a:cxn>
                  <a:cxn ang="0">
                    <a:pos x="37" y="195"/>
                  </a:cxn>
                  <a:cxn ang="0">
                    <a:pos x="38" y="194"/>
                  </a:cxn>
                  <a:cxn ang="0">
                    <a:pos x="39" y="194"/>
                  </a:cxn>
                  <a:cxn ang="0">
                    <a:pos x="39" y="193"/>
                  </a:cxn>
                  <a:cxn ang="0">
                    <a:pos x="40" y="192"/>
                  </a:cxn>
                  <a:cxn ang="0">
                    <a:pos x="40" y="3"/>
                  </a:cxn>
                  <a:cxn ang="0">
                    <a:pos x="39" y="2"/>
                  </a:cxn>
                  <a:cxn ang="0">
                    <a:pos x="39" y="1"/>
                  </a:cxn>
                  <a:cxn ang="0">
                    <a:pos x="38" y="1"/>
                  </a:cxn>
                  <a:cxn ang="0">
                    <a:pos x="37" y="0"/>
                  </a:cxn>
                  <a:cxn ang="0">
                    <a:pos x="36" y="0"/>
                  </a:cxn>
                  <a:cxn ang="0">
                    <a:pos x="4" y="0"/>
                  </a:cxn>
                  <a:cxn ang="0">
                    <a:pos x="8" y="8"/>
                  </a:cxn>
                  <a:cxn ang="0">
                    <a:pos x="32" y="8"/>
                  </a:cxn>
                  <a:cxn ang="0">
                    <a:pos x="32" y="186"/>
                  </a:cxn>
                  <a:cxn ang="0">
                    <a:pos x="8" y="186"/>
                  </a:cxn>
                  <a:cxn ang="0">
                    <a:pos x="8" y="8"/>
                  </a:cxn>
                  <a:cxn ang="0">
                    <a:pos x="4" y="0"/>
                  </a:cxn>
                </a:cxnLst>
                <a:rect l="T0" t="T1" r="T2" b="T3"/>
                <a:pathLst>
                  <a:path w="40" h="195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92"/>
                    </a:lnTo>
                    <a:lnTo>
                      <a:pt x="1" y="193"/>
                    </a:lnTo>
                    <a:lnTo>
                      <a:pt x="1" y="194"/>
                    </a:lnTo>
                    <a:lnTo>
                      <a:pt x="2" y="194"/>
                    </a:lnTo>
                    <a:lnTo>
                      <a:pt x="3" y="195"/>
                    </a:lnTo>
                    <a:lnTo>
                      <a:pt x="37" y="195"/>
                    </a:lnTo>
                    <a:lnTo>
                      <a:pt x="38" y="194"/>
                    </a:lnTo>
                    <a:lnTo>
                      <a:pt x="39" y="194"/>
                    </a:lnTo>
                    <a:lnTo>
                      <a:pt x="39" y="193"/>
                    </a:lnTo>
                    <a:lnTo>
                      <a:pt x="40" y="192"/>
                    </a:lnTo>
                    <a:lnTo>
                      <a:pt x="40" y="3"/>
                    </a:lnTo>
                    <a:lnTo>
                      <a:pt x="39" y="2"/>
                    </a:lnTo>
                    <a:lnTo>
                      <a:pt x="39" y="1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32" y="8"/>
                    </a:lnTo>
                    <a:lnTo>
                      <a:pt x="32" y="186"/>
                    </a:lnTo>
                    <a:lnTo>
                      <a:pt x="8" y="186"/>
                    </a:lnTo>
                    <a:lnTo>
                      <a:pt x="8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781" name="Shape 2148"/>
              <p:cNvSpPr>
                <a:spLocks noChangeArrowheads="1"/>
              </p:cNvSpPr>
              <p:nvPr/>
            </p:nvSpPr>
            <p:spPr bwMode="auto">
              <a:xfrm>
                <a:off x="1935" y="3062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82" name="Shape 2149"/>
              <p:cNvSpPr>
                <a:spLocks noChangeArrowheads="1"/>
              </p:cNvSpPr>
              <p:nvPr/>
            </p:nvSpPr>
            <p:spPr bwMode="auto">
              <a:xfrm>
                <a:off x="1929" y="3062"/>
                <a:ext cx="2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83" name="Shape 2150"/>
              <p:cNvSpPr>
                <a:spLocks noChangeArrowheads="1"/>
              </p:cNvSpPr>
              <p:nvPr/>
            </p:nvSpPr>
            <p:spPr bwMode="auto">
              <a:xfrm>
                <a:off x="1920" y="3062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84" name="Shape 2151"/>
              <p:cNvSpPr>
                <a:spLocks noChangeArrowheads="1"/>
              </p:cNvSpPr>
              <p:nvPr/>
            </p:nvSpPr>
            <p:spPr bwMode="auto">
              <a:xfrm>
                <a:off x="1915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85" name="Shape 2152"/>
              <p:cNvSpPr>
                <a:spLocks noChangeArrowheads="1"/>
              </p:cNvSpPr>
              <p:nvPr/>
            </p:nvSpPr>
            <p:spPr bwMode="auto">
              <a:xfrm>
                <a:off x="1904" y="3062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86" name="Shape 2153"/>
              <p:cNvSpPr>
                <a:spLocks noChangeArrowheads="1"/>
              </p:cNvSpPr>
              <p:nvPr/>
            </p:nvSpPr>
            <p:spPr bwMode="auto">
              <a:xfrm>
                <a:off x="1901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87" name="Shape 2154"/>
              <p:cNvSpPr>
                <a:spLocks noChangeArrowheads="1"/>
              </p:cNvSpPr>
              <p:nvPr/>
            </p:nvSpPr>
            <p:spPr bwMode="auto">
              <a:xfrm>
                <a:off x="1890" y="3062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88" name="Shape 2155"/>
              <p:cNvSpPr>
                <a:spLocks noChangeArrowheads="1"/>
              </p:cNvSpPr>
              <p:nvPr/>
            </p:nvSpPr>
            <p:spPr bwMode="auto">
              <a:xfrm>
                <a:off x="1887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89" name="Shape 2156"/>
              <p:cNvSpPr>
                <a:spLocks noChangeArrowheads="1"/>
              </p:cNvSpPr>
              <p:nvPr/>
            </p:nvSpPr>
            <p:spPr bwMode="auto">
              <a:xfrm>
                <a:off x="1876" y="3062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0" name="Shape 2157"/>
              <p:cNvSpPr>
                <a:spLocks noChangeArrowheads="1"/>
              </p:cNvSpPr>
              <p:nvPr/>
            </p:nvSpPr>
            <p:spPr bwMode="auto">
              <a:xfrm>
                <a:off x="1871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1" name="Shape 2158"/>
              <p:cNvSpPr>
                <a:spLocks noChangeArrowheads="1"/>
              </p:cNvSpPr>
              <p:nvPr/>
            </p:nvSpPr>
            <p:spPr bwMode="auto">
              <a:xfrm>
                <a:off x="1862" y="3062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2" name="Shape 2159"/>
              <p:cNvSpPr>
                <a:spLocks noChangeArrowheads="1"/>
              </p:cNvSpPr>
              <p:nvPr/>
            </p:nvSpPr>
            <p:spPr bwMode="auto">
              <a:xfrm>
                <a:off x="1856" y="3062"/>
                <a:ext cx="2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3" name="Shape 2160"/>
              <p:cNvSpPr>
                <a:spLocks noChangeArrowheads="1"/>
              </p:cNvSpPr>
              <p:nvPr/>
            </p:nvSpPr>
            <p:spPr bwMode="auto">
              <a:xfrm>
                <a:off x="1846" y="3062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4" name="Shape 2161"/>
              <p:cNvSpPr>
                <a:spLocks noChangeArrowheads="1"/>
              </p:cNvSpPr>
              <p:nvPr/>
            </p:nvSpPr>
            <p:spPr bwMode="auto">
              <a:xfrm>
                <a:off x="1843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5" name="Shape 2162"/>
              <p:cNvSpPr>
                <a:spLocks noChangeArrowheads="1"/>
              </p:cNvSpPr>
              <p:nvPr/>
            </p:nvSpPr>
            <p:spPr bwMode="auto">
              <a:xfrm>
                <a:off x="1831" y="3062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6" name="Shape 2163"/>
              <p:cNvSpPr>
                <a:spLocks noChangeArrowheads="1"/>
              </p:cNvSpPr>
              <p:nvPr/>
            </p:nvSpPr>
            <p:spPr bwMode="auto">
              <a:xfrm>
                <a:off x="1828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7" name="Shape 2164"/>
              <p:cNvSpPr>
                <a:spLocks noChangeArrowheads="1"/>
              </p:cNvSpPr>
              <p:nvPr/>
            </p:nvSpPr>
            <p:spPr bwMode="auto">
              <a:xfrm>
                <a:off x="1818" y="3062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8" name="Shape 2165"/>
              <p:cNvSpPr>
                <a:spLocks noChangeArrowheads="1"/>
              </p:cNvSpPr>
              <p:nvPr/>
            </p:nvSpPr>
            <p:spPr bwMode="auto">
              <a:xfrm>
                <a:off x="1813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799" name="Shape 2166"/>
              <p:cNvSpPr>
                <a:spLocks noChangeArrowheads="1"/>
              </p:cNvSpPr>
              <p:nvPr/>
            </p:nvSpPr>
            <p:spPr bwMode="auto">
              <a:xfrm>
                <a:off x="1803" y="3062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00" name="Shape 2167"/>
              <p:cNvSpPr>
                <a:spLocks noChangeArrowheads="1"/>
              </p:cNvSpPr>
              <p:nvPr/>
            </p:nvSpPr>
            <p:spPr bwMode="auto">
              <a:xfrm>
                <a:off x="1798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01" name="Shape 2168"/>
              <p:cNvSpPr>
                <a:spLocks noChangeArrowheads="1"/>
              </p:cNvSpPr>
              <p:nvPr/>
            </p:nvSpPr>
            <p:spPr bwMode="auto">
              <a:xfrm>
                <a:off x="1788" y="3062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02" name="Shape 2169"/>
              <p:cNvSpPr>
                <a:spLocks noChangeArrowheads="1"/>
              </p:cNvSpPr>
              <p:nvPr/>
            </p:nvSpPr>
            <p:spPr bwMode="auto">
              <a:xfrm>
                <a:off x="1784" y="3062"/>
                <a:ext cx="2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03" name="Shape 2170"/>
              <p:cNvSpPr>
                <a:spLocks noChangeArrowheads="1"/>
              </p:cNvSpPr>
              <p:nvPr/>
            </p:nvSpPr>
            <p:spPr bwMode="auto">
              <a:xfrm>
                <a:off x="1773" y="3062"/>
                <a:ext cx="7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04" name="Shape 2171"/>
              <p:cNvSpPr>
                <a:spLocks noChangeArrowheads="1"/>
              </p:cNvSpPr>
              <p:nvPr/>
            </p:nvSpPr>
            <p:spPr bwMode="auto">
              <a:xfrm>
                <a:off x="1770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05" name="Shape 2172"/>
              <p:cNvSpPr>
                <a:spLocks noChangeArrowheads="1"/>
              </p:cNvSpPr>
              <p:nvPr/>
            </p:nvSpPr>
            <p:spPr bwMode="auto">
              <a:xfrm>
                <a:off x="1759" y="3062"/>
                <a:ext cx="9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06" name="Shape 2173"/>
              <p:cNvSpPr>
                <a:spLocks noChangeArrowheads="1"/>
              </p:cNvSpPr>
              <p:nvPr/>
            </p:nvSpPr>
            <p:spPr bwMode="auto">
              <a:xfrm>
                <a:off x="1754" y="306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07" name="Shape 2174"/>
              <p:cNvSpPr>
                <a:spLocks/>
              </p:cNvSpPr>
              <p:nvPr/>
            </p:nvSpPr>
            <p:spPr bwMode="auto">
              <a:xfrm>
                <a:off x="1777" y="3122"/>
                <a:ext cx="149" cy="196"/>
              </a:xfrm>
              <a:custGeom>
                <a:avLst/>
                <a:gdLst>
                  <a:gd name="T0" fmla="*/ 0 w 300"/>
                  <a:gd name="T1" fmla="*/ 0 h 394"/>
                  <a:gd name="T2" fmla="*/ 300 w 300"/>
                  <a:gd name="T3" fmla="*/ 394 h 394"/>
                </a:gdLst>
                <a:ahLst/>
                <a:cxnLst>
                  <a:cxn ang="0">
                    <a:pos x="291" y="386"/>
                  </a:cxn>
                  <a:cxn ang="0">
                    <a:pos x="291" y="387"/>
                  </a:cxn>
                  <a:cxn ang="0">
                    <a:pos x="292" y="388"/>
                  </a:cxn>
                  <a:cxn ang="0">
                    <a:pos x="292" y="389"/>
                  </a:cxn>
                  <a:cxn ang="0">
                    <a:pos x="293" y="389"/>
                  </a:cxn>
                  <a:cxn ang="0">
                    <a:pos x="294" y="390"/>
                  </a:cxn>
                  <a:cxn ang="0">
                    <a:pos x="296" y="390"/>
                  </a:cxn>
                  <a:cxn ang="0">
                    <a:pos x="297" y="389"/>
                  </a:cxn>
                  <a:cxn ang="0">
                    <a:pos x="298" y="389"/>
                  </a:cxn>
                  <a:cxn ang="0">
                    <a:pos x="298" y="388"/>
                  </a:cxn>
                  <a:cxn ang="0">
                    <a:pos x="300" y="387"/>
                  </a:cxn>
                  <a:cxn ang="0">
                    <a:pos x="300" y="3"/>
                  </a:cxn>
                  <a:cxn ang="0">
                    <a:pos x="298" y="2"/>
                  </a:cxn>
                  <a:cxn ang="0">
                    <a:pos x="298" y="1"/>
                  </a:cxn>
                  <a:cxn ang="0">
                    <a:pos x="297" y="1"/>
                  </a:cxn>
                  <a:cxn ang="0">
                    <a:pos x="29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91"/>
                  </a:cxn>
                  <a:cxn ang="0">
                    <a:pos x="1" y="392"/>
                  </a:cxn>
                  <a:cxn ang="0">
                    <a:pos x="1" y="393"/>
                  </a:cxn>
                  <a:cxn ang="0">
                    <a:pos x="2" y="393"/>
                  </a:cxn>
                  <a:cxn ang="0">
                    <a:pos x="3" y="394"/>
                  </a:cxn>
                  <a:cxn ang="0">
                    <a:pos x="5" y="394"/>
                  </a:cxn>
                  <a:cxn ang="0">
                    <a:pos x="7" y="393"/>
                  </a:cxn>
                  <a:cxn ang="0">
                    <a:pos x="8" y="393"/>
                  </a:cxn>
                  <a:cxn ang="0">
                    <a:pos x="8" y="392"/>
                  </a:cxn>
                  <a:cxn ang="0">
                    <a:pos x="9" y="391"/>
                  </a:cxn>
                  <a:cxn ang="0">
                    <a:pos x="9" y="390"/>
                  </a:cxn>
                  <a:cxn ang="0">
                    <a:pos x="9" y="9"/>
                  </a:cxn>
                  <a:cxn ang="0">
                    <a:pos x="291" y="9"/>
                  </a:cxn>
                  <a:cxn ang="0">
                    <a:pos x="291" y="386"/>
                  </a:cxn>
                </a:cxnLst>
                <a:rect l="T0" t="T1" r="T2" b="T3"/>
                <a:pathLst>
                  <a:path w="300" h="394" extrusionOk="0">
                    <a:moveTo>
                      <a:pt x="291" y="386"/>
                    </a:moveTo>
                    <a:lnTo>
                      <a:pt x="291" y="387"/>
                    </a:lnTo>
                    <a:lnTo>
                      <a:pt x="292" y="388"/>
                    </a:lnTo>
                    <a:lnTo>
                      <a:pt x="292" y="389"/>
                    </a:lnTo>
                    <a:lnTo>
                      <a:pt x="293" y="389"/>
                    </a:lnTo>
                    <a:lnTo>
                      <a:pt x="294" y="390"/>
                    </a:lnTo>
                    <a:lnTo>
                      <a:pt x="296" y="390"/>
                    </a:lnTo>
                    <a:lnTo>
                      <a:pt x="297" y="389"/>
                    </a:lnTo>
                    <a:lnTo>
                      <a:pt x="298" y="389"/>
                    </a:lnTo>
                    <a:lnTo>
                      <a:pt x="298" y="388"/>
                    </a:lnTo>
                    <a:lnTo>
                      <a:pt x="300" y="387"/>
                    </a:lnTo>
                    <a:lnTo>
                      <a:pt x="300" y="3"/>
                    </a:lnTo>
                    <a:lnTo>
                      <a:pt x="298" y="2"/>
                    </a:lnTo>
                    <a:lnTo>
                      <a:pt x="298" y="1"/>
                    </a:lnTo>
                    <a:lnTo>
                      <a:pt x="297" y="1"/>
                    </a:lnTo>
                    <a:lnTo>
                      <a:pt x="29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91"/>
                    </a:lnTo>
                    <a:lnTo>
                      <a:pt x="1" y="392"/>
                    </a:lnTo>
                    <a:lnTo>
                      <a:pt x="1" y="393"/>
                    </a:lnTo>
                    <a:lnTo>
                      <a:pt x="2" y="393"/>
                    </a:lnTo>
                    <a:lnTo>
                      <a:pt x="3" y="394"/>
                    </a:lnTo>
                    <a:lnTo>
                      <a:pt x="5" y="394"/>
                    </a:lnTo>
                    <a:lnTo>
                      <a:pt x="7" y="393"/>
                    </a:lnTo>
                    <a:lnTo>
                      <a:pt x="8" y="393"/>
                    </a:lnTo>
                    <a:lnTo>
                      <a:pt x="8" y="392"/>
                    </a:lnTo>
                    <a:lnTo>
                      <a:pt x="9" y="391"/>
                    </a:lnTo>
                    <a:lnTo>
                      <a:pt x="9" y="390"/>
                    </a:lnTo>
                    <a:lnTo>
                      <a:pt x="9" y="9"/>
                    </a:lnTo>
                    <a:lnTo>
                      <a:pt x="291" y="9"/>
                    </a:lnTo>
                    <a:lnTo>
                      <a:pt x="291" y="38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808" name="Shape 2175"/>
              <p:cNvSpPr>
                <a:spLocks noChangeArrowheads="1"/>
              </p:cNvSpPr>
              <p:nvPr/>
            </p:nvSpPr>
            <p:spPr bwMode="auto">
              <a:xfrm>
                <a:off x="1704" y="2850"/>
                <a:ext cx="120" cy="14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09" name="Shape 2176"/>
              <p:cNvSpPr>
                <a:spLocks noChangeArrowheads="1"/>
              </p:cNvSpPr>
              <p:nvPr/>
            </p:nvSpPr>
            <p:spPr bwMode="auto">
              <a:xfrm>
                <a:off x="1704" y="2864"/>
                <a:ext cx="120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0" name="Shape 2177"/>
              <p:cNvSpPr>
                <a:spLocks noChangeArrowheads="1"/>
              </p:cNvSpPr>
              <p:nvPr/>
            </p:nvSpPr>
            <p:spPr bwMode="auto">
              <a:xfrm>
                <a:off x="1704" y="2879"/>
                <a:ext cx="120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1" name="Shape 2178"/>
              <p:cNvSpPr>
                <a:spLocks noChangeArrowheads="1"/>
              </p:cNvSpPr>
              <p:nvPr/>
            </p:nvSpPr>
            <p:spPr bwMode="auto">
              <a:xfrm>
                <a:off x="1704" y="2894"/>
                <a:ext cx="120" cy="14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2" name="Shape 2179"/>
              <p:cNvSpPr>
                <a:spLocks noChangeArrowheads="1"/>
              </p:cNvSpPr>
              <p:nvPr/>
            </p:nvSpPr>
            <p:spPr bwMode="auto">
              <a:xfrm>
                <a:off x="1704" y="2907"/>
                <a:ext cx="120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3" name="Shape 2180"/>
              <p:cNvSpPr>
                <a:spLocks noChangeArrowheads="1"/>
              </p:cNvSpPr>
              <p:nvPr/>
            </p:nvSpPr>
            <p:spPr bwMode="auto">
              <a:xfrm>
                <a:off x="1704" y="2922"/>
                <a:ext cx="120" cy="7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4" name="Shape 2181"/>
              <p:cNvSpPr>
                <a:spLocks noChangeArrowheads="1"/>
              </p:cNvSpPr>
              <p:nvPr/>
            </p:nvSpPr>
            <p:spPr bwMode="auto">
              <a:xfrm>
                <a:off x="1703" y="2929"/>
                <a:ext cx="121" cy="7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5" name="Shape 2182"/>
              <p:cNvSpPr>
                <a:spLocks noChangeArrowheads="1"/>
              </p:cNvSpPr>
              <p:nvPr/>
            </p:nvSpPr>
            <p:spPr bwMode="auto">
              <a:xfrm>
                <a:off x="1703" y="2937"/>
                <a:ext cx="121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6" name="Shape 2183"/>
              <p:cNvSpPr>
                <a:spLocks noChangeArrowheads="1"/>
              </p:cNvSpPr>
              <p:nvPr/>
            </p:nvSpPr>
            <p:spPr bwMode="auto">
              <a:xfrm>
                <a:off x="1703" y="2952"/>
                <a:ext cx="121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7" name="Shape 2184"/>
              <p:cNvSpPr>
                <a:spLocks noChangeArrowheads="1"/>
              </p:cNvSpPr>
              <p:nvPr/>
            </p:nvSpPr>
            <p:spPr bwMode="auto">
              <a:xfrm>
                <a:off x="1703" y="2967"/>
                <a:ext cx="121" cy="14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8" name="Shape 2185"/>
              <p:cNvSpPr>
                <a:spLocks noChangeArrowheads="1"/>
              </p:cNvSpPr>
              <p:nvPr/>
            </p:nvSpPr>
            <p:spPr bwMode="auto">
              <a:xfrm>
                <a:off x="1703" y="2980"/>
                <a:ext cx="121" cy="14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19" name="Shape 2186"/>
              <p:cNvSpPr>
                <a:spLocks noChangeArrowheads="1"/>
              </p:cNvSpPr>
              <p:nvPr/>
            </p:nvSpPr>
            <p:spPr bwMode="auto">
              <a:xfrm>
                <a:off x="1703" y="2995"/>
                <a:ext cx="121" cy="14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20" name="Shape 2187"/>
              <p:cNvSpPr>
                <a:spLocks/>
              </p:cNvSpPr>
              <p:nvPr/>
            </p:nvSpPr>
            <p:spPr bwMode="auto">
              <a:xfrm>
                <a:off x="1701" y="2847"/>
                <a:ext cx="126" cy="163"/>
              </a:xfrm>
              <a:custGeom>
                <a:avLst/>
                <a:gdLst>
                  <a:gd name="T0" fmla="*/ 0 w 251"/>
                  <a:gd name="T1" fmla="*/ 0 h 327"/>
                  <a:gd name="T2" fmla="*/ 251 w 251"/>
                  <a:gd name="T3" fmla="*/ 327 h 327"/>
                </a:gdLst>
                <a:ahLst/>
                <a:cxnLst>
                  <a:cxn ang="0">
                    <a:pos x="0" y="323"/>
                  </a:cxn>
                  <a:cxn ang="0">
                    <a:pos x="0" y="324"/>
                  </a:cxn>
                  <a:cxn ang="0">
                    <a:pos x="1" y="325"/>
                  </a:cxn>
                  <a:cxn ang="0">
                    <a:pos x="1" y="326"/>
                  </a:cxn>
                  <a:cxn ang="0">
                    <a:pos x="2" y="326"/>
                  </a:cxn>
                  <a:cxn ang="0">
                    <a:pos x="3" y="327"/>
                  </a:cxn>
                  <a:cxn ang="0">
                    <a:pos x="248" y="327"/>
                  </a:cxn>
                  <a:cxn ang="0">
                    <a:pos x="249" y="326"/>
                  </a:cxn>
                  <a:cxn ang="0">
                    <a:pos x="250" y="326"/>
                  </a:cxn>
                  <a:cxn ang="0">
                    <a:pos x="250" y="325"/>
                  </a:cxn>
                  <a:cxn ang="0">
                    <a:pos x="251" y="324"/>
                  </a:cxn>
                  <a:cxn ang="0">
                    <a:pos x="251" y="3"/>
                  </a:cxn>
                  <a:cxn ang="0">
                    <a:pos x="250" y="2"/>
                  </a:cxn>
                  <a:cxn ang="0">
                    <a:pos x="250" y="1"/>
                  </a:cxn>
                  <a:cxn ang="0">
                    <a:pos x="249" y="1"/>
                  </a:cxn>
                  <a:cxn ang="0">
                    <a:pos x="24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0" y="323"/>
                  </a:cxn>
                  <a:cxn ang="0">
                    <a:pos x="8" y="319"/>
                  </a:cxn>
                  <a:cxn ang="0">
                    <a:pos x="9" y="8"/>
                  </a:cxn>
                  <a:cxn ang="0">
                    <a:pos x="243" y="8"/>
                  </a:cxn>
                  <a:cxn ang="0">
                    <a:pos x="243" y="319"/>
                  </a:cxn>
                  <a:cxn ang="0">
                    <a:pos x="8" y="319"/>
                  </a:cxn>
                  <a:cxn ang="0">
                    <a:pos x="0" y="323"/>
                  </a:cxn>
                </a:cxnLst>
                <a:rect l="T0" t="T1" r="T2" b="T3"/>
                <a:pathLst>
                  <a:path w="251" h="327" extrusionOk="0">
                    <a:moveTo>
                      <a:pt x="0" y="323"/>
                    </a:moveTo>
                    <a:lnTo>
                      <a:pt x="0" y="324"/>
                    </a:lnTo>
                    <a:lnTo>
                      <a:pt x="1" y="325"/>
                    </a:lnTo>
                    <a:lnTo>
                      <a:pt x="1" y="326"/>
                    </a:lnTo>
                    <a:lnTo>
                      <a:pt x="2" y="326"/>
                    </a:lnTo>
                    <a:lnTo>
                      <a:pt x="3" y="327"/>
                    </a:lnTo>
                    <a:lnTo>
                      <a:pt x="248" y="327"/>
                    </a:lnTo>
                    <a:lnTo>
                      <a:pt x="249" y="326"/>
                    </a:lnTo>
                    <a:lnTo>
                      <a:pt x="250" y="326"/>
                    </a:lnTo>
                    <a:lnTo>
                      <a:pt x="250" y="325"/>
                    </a:lnTo>
                    <a:lnTo>
                      <a:pt x="251" y="324"/>
                    </a:lnTo>
                    <a:lnTo>
                      <a:pt x="251" y="3"/>
                    </a:lnTo>
                    <a:lnTo>
                      <a:pt x="250" y="2"/>
                    </a:lnTo>
                    <a:lnTo>
                      <a:pt x="250" y="1"/>
                    </a:lnTo>
                    <a:lnTo>
                      <a:pt x="249" y="1"/>
                    </a:lnTo>
                    <a:lnTo>
                      <a:pt x="24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323"/>
                    </a:lnTo>
                    <a:lnTo>
                      <a:pt x="8" y="319"/>
                    </a:lnTo>
                    <a:lnTo>
                      <a:pt x="9" y="8"/>
                    </a:lnTo>
                    <a:lnTo>
                      <a:pt x="243" y="8"/>
                    </a:lnTo>
                    <a:lnTo>
                      <a:pt x="243" y="319"/>
                    </a:lnTo>
                    <a:lnTo>
                      <a:pt x="8" y="319"/>
                    </a:lnTo>
                    <a:lnTo>
                      <a:pt x="0" y="3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821" name="Shape 2188"/>
              <p:cNvSpPr>
                <a:spLocks noChangeArrowheads="1"/>
              </p:cNvSpPr>
              <p:nvPr/>
            </p:nvSpPr>
            <p:spPr bwMode="auto">
              <a:xfrm>
                <a:off x="1411" y="2912"/>
                <a:ext cx="379" cy="13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22" name="Shape 2189"/>
              <p:cNvSpPr>
                <a:spLocks noChangeArrowheads="1"/>
              </p:cNvSpPr>
              <p:nvPr/>
            </p:nvSpPr>
            <p:spPr bwMode="auto">
              <a:xfrm>
                <a:off x="1411" y="2925"/>
                <a:ext cx="379" cy="11"/>
              </a:xfrm>
              <a:prstGeom prst="rect">
                <a:avLst/>
              </a:prstGeom>
              <a:solidFill>
                <a:srgbClr val="FF33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23" name="Shape 2190"/>
              <p:cNvSpPr>
                <a:spLocks noChangeArrowheads="1"/>
              </p:cNvSpPr>
              <p:nvPr/>
            </p:nvSpPr>
            <p:spPr bwMode="auto">
              <a:xfrm>
                <a:off x="1411" y="2912"/>
                <a:ext cx="379" cy="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24" name="Shape 2191"/>
              <p:cNvSpPr>
                <a:spLocks noChangeArrowheads="1"/>
              </p:cNvSpPr>
              <p:nvPr/>
            </p:nvSpPr>
            <p:spPr bwMode="auto">
              <a:xfrm>
                <a:off x="3765" y="2852"/>
                <a:ext cx="0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25" name="Shape 2192"/>
              <p:cNvSpPr>
                <a:spLocks noChangeArrowheads="1"/>
              </p:cNvSpPr>
              <p:nvPr/>
            </p:nvSpPr>
            <p:spPr bwMode="auto">
              <a:xfrm>
                <a:off x="3765" y="2853"/>
                <a:ext cx="0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26" name="Shape 2193"/>
              <p:cNvSpPr>
                <a:spLocks noChangeArrowheads="1"/>
              </p:cNvSpPr>
              <p:nvPr/>
            </p:nvSpPr>
            <p:spPr bwMode="auto">
              <a:xfrm>
                <a:off x="3765" y="2853"/>
                <a:ext cx="1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27" name="Shape 2194"/>
              <p:cNvSpPr>
                <a:spLocks noChangeArrowheads="1"/>
              </p:cNvSpPr>
              <p:nvPr/>
            </p:nvSpPr>
            <p:spPr bwMode="auto">
              <a:xfrm>
                <a:off x="3765" y="2854"/>
                <a:ext cx="1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28" name="Shape 2195"/>
              <p:cNvSpPr>
                <a:spLocks noChangeArrowheads="1"/>
              </p:cNvSpPr>
              <p:nvPr/>
            </p:nvSpPr>
            <p:spPr bwMode="auto">
              <a:xfrm>
                <a:off x="3765" y="2854"/>
                <a:ext cx="2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29" name="Shape 2196"/>
              <p:cNvSpPr>
                <a:spLocks noChangeArrowheads="1"/>
              </p:cNvSpPr>
              <p:nvPr/>
            </p:nvSpPr>
            <p:spPr bwMode="auto">
              <a:xfrm>
                <a:off x="3765" y="2854"/>
                <a:ext cx="2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0" name="Shape 2197"/>
              <p:cNvSpPr>
                <a:spLocks noChangeArrowheads="1"/>
              </p:cNvSpPr>
              <p:nvPr/>
            </p:nvSpPr>
            <p:spPr bwMode="auto">
              <a:xfrm>
                <a:off x="3765" y="2854"/>
                <a:ext cx="3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1" name="Shape 2198"/>
              <p:cNvSpPr>
                <a:spLocks noChangeArrowheads="1"/>
              </p:cNvSpPr>
              <p:nvPr/>
            </p:nvSpPr>
            <p:spPr bwMode="auto">
              <a:xfrm>
                <a:off x="3765" y="2855"/>
                <a:ext cx="3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2" name="Shape 2199"/>
              <p:cNvSpPr>
                <a:spLocks noChangeArrowheads="1"/>
              </p:cNvSpPr>
              <p:nvPr/>
            </p:nvSpPr>
            <p:spPr bwMode="auto">
              <a:xfrm>
                <a:off x="3765" y="2855"/>
                <a:ext cx="4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3" name="Shape 2200"/>
              <p:cNvSpPr>
                <a:spLocks noChangeArrowheads="1"/>
              </p:cNvSpPr>
              <p:nvPr/>
            </p:nvSpPr>
            <p:spPr bwMode="auto">
              <a:xfrm>
                <a:off x="3765" y="2856"/>
                <a:ext cx="5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4" name="Shape 2201"/>
              <p:cNvSpPr>
                <a:spLocks noChangeArrowheads="1"/>
              </p:cNvSpPr>
              <p:nvPr/>
            </p:nvSpPr>
            <p:spPr bwMode="auto">
              <a:xfrm>
                <a:off x="3765" y="2856"/>
                <a:ext cx="5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5" name="Shape 2202"/>
              <p:cNvSpPr>
                <a:spLocks noChangeArrowheads="1"/>
              </p:cNvSpPr>
              <p:nvPr/>
            </p:nvSpPr>
            <p:spPr bwMode="auto">
              <a:xfrm>
                <a:off x="3765" y="2857"/>
                <a:ext cx="7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6" name="Shape 2203"/>
              <p:cNvSpPr>
                <a:spLocks noChangeArrowheads="1"/>
              </p:cNvSpPr>
              <p:nvPr/>
            </p:nvSpPr>
            <p:spPr bwMode="auto">
              <a:xfrm>
                <a:off x="3765" y="2857"/>
                <a:ext cx="7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7" name="Shape 2204"/>
              <p:cNvSpPr>
                <a:spLocks noChangeArrowheads="1"/>
              </p:cNvSpPr>
              <p:nvPr/>
            </p:nvSpPr>
            <p:spPr bwMode="auto">
              <a:xfrm>
                <a:off x="3765" y="2859"/>
                <a:ext cx="7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8" name="Shape 2205"/>
              <p:cNvSpPr>
                <a:spLocks noChangeArrowheads="1"/>
              </p:cNvSpPr>
              <p:nvPr/>
            </p:nvSpPr>
            <p:spPr bwMode="auto">
              <a:xfrm>
                <a:off x="3765" y="2859"/>
                <a:ext cx="7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39" name="Shape 2206"/>
              <p:cNvSpPr>
                <a:spLocks noChangeArrowheads="1"/>
              </p:cNvSpPr>
              <p:nvPr/>
            </p:nvSpPr>
            <p:spPr bwMode="auto">
              <a:xfrm>
                <a:off x="3765" y="2860"/>
                <a:ext cx="9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0" name="Shape 2207"/>
              <p:cNvSpPr>
                <a:spLocks noChangeArrowheads="1"/>
              </p:cNvSpPr>
              <p:nvPr/>
            </p:nvSpPr>
            <p:spPr bwMode="auto">
              <a:xfrm>
                <a:off x="3765" y="2860"/>
                <a:ext cx="9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1" name="Shape 2208"/>
              <p:cNvSpPr>
                <a:spLocks noChangeArrowheads="1"/>
              </p:cNvSpPr>
              <p:nvPr/>
            </p:nvSpPr>
            <p:spPr bwMode="auto">
              <a:xfrm>
                <a:off x="3765" y="2861"/>
                <a:ext cx="9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2" name="Shape 2209"/>
              <p:cNvSpPr>
                <a:spLocks noChangeArrowheads="1"/>
              </p:cNvSpPr>
              <p:nvPr/>
            </p:nvSpPr>
            <p:spPr bwMode="auto">
              <a:xfrm>
                <a:off x="3765" y="2861"/>
                <a:ext cx="9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3" name="Shape 2210"/>
              <p:cNvSpPr>
                <a:spLocks noChangeArrowheads="1"/>
              </p:cNvSpPr>
              <p:nvPr/>
            </p:nvSpPr>
            <p:spPr bwMode="auto">
              <a:xfrm>
                <a:off x="3765" y="2862"/>
                <a:ext cx="11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4" name="Shape 2211"/>
              <p:cNvSpPr>
                <a:spLocks noChangeArrowheads="1"/>
              </p:cNvSpPr>
              <p:nvPr/>
            </p:nvSpPr>
            <p:spPr bwMode="auto">
              <a:xfrm>
                <a:off x="3765" y="2862"/>
                <a:ext cx="11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5" name="Shape 2212"/>
              <p:cNvSpPr>
                <a:spLocks noChangeArrowheads="1"/>
              </p:cNvSpPr>
              <p:nvPr/>
            </p:nvSpPr>
            <p:spPr bwMode="auto">
              <a:xfrm>
                <a:off x="3765" y="2862"/>
                <a:ext cx="11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6" name="Shape 2213"/>
              <p:cNvSpPr>
                <a:spLocks noChangeArrowheads="1"/>
              </p:cNvSpPr>
              <p:nvPr/>
            </p:nvSpPr>
            <p:spPr bwMode="auto">
              <a:xfrm>
                <a:off x="3765" y="2863"/>
                <a:ext cx="11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7" name="Shape 2214"/>
              <p:cNvSpPr>
                <a:spLocks noChangeArrowheads="1"/>
              </p:cNvSpPr>
              <p:nvPr/>
            </p:nvSpPr>
            <p:spPr bwMode="auto">
              <a:xfrm>
                <a:off x="3765" y="2863"/>
                <a:ext cx="13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8" name="Shape 2215"/>
              <p:cNvSpPr>
                <a:spLocks noChangeArrowheads="1"/>
              </p:cNvSpPr>
              <p:nvPr/>
            </p:nvSpPr>
            <p:spPr bwMode="auto">
              <a:xfrm>
                <a:off x="3765" y="2864"/>
                <a:ext cx="13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49" name="Shape 2216"/>
              <p:cNvSpPr>
                <a:spLocks noChangeArrowheads="1"/>
              </p:cNvSpPr>
              <p:nvPr/>
            </p:nvSpPr>
            <p:spPr bwMode="auto">
              <a:xfrm>
                <a:off x="3765" y="2864"/>
                <a:ext cx="14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0" name="Shape 2217"/>
              <p:cNvSpPr>
                <a:spLocks noChangeArrowheads="1"/>
              </p:cNvSpPr>
              <p:nvPr/>
            </p:nvSpPr>
            <p:spPr bwMode="auto">
              <a:xfrm>
                <a:off x="3765" y="2865"/>
                <a:ext cx="14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1" name="Shape 2218"/>
              <p:cNvSpPr>
                <a:spLocks noChangeArrowheads="1"/>
              </p:cNvSpPr>
              <p:nvPr/>
            </p:nvSpPr>
            <p:spPr bwMode="auto">
              <a:xfrm>
                <a:off x="3765" y="2865"/>
                <a:ext cx="14" cy="0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2" name="Shape 2219"/>
              <p:cNvSpPr>
                <a:spLocks noChangeArrowheads="1"/>
              </p:cNvSpPr>
              <p:nvPr/>
            </p:nvSpPr>
            <p:spPr bwMode="auto">
              <a:xfrm>
                <a:off x="3765" y="2867"/>
                <a:ext cx="14" cy="0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3" name="Shape 2220"/>
              <p:cNvSpPr>
                <a:spLocks noChangeArrowheads="1"/>
              </p:cNvSpPr>
              <p:nvPr/>
            </p:nvSpPr>
            <p:spPr bwMode="auto">
              <a:xfrm>
                <a:off x="3765" y="2867"/>
                <a:ext cx="15" cy="0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4" name="Shape 2221"/>
              <p:cNvSpPr>
                <a:spLocks noChangeArrowheads="1"/>
              </p:cNvSpPr>
              <p:nvPr/>
            </p:nvSpPr>
            <p:spPr bwMode="auto">
              <a:xfrm>
                <a:off x="3765" y="2868"/>
                <a:ext cx="15" cy="0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5" name="Shape 2222"/>
              <p:cNvSpPr>
                <a:spLocks noChangeArrowheads="1"/>
              </p:cNvSpPr>
              <p:nvPr/>
            </p:nvSpPr>
            <p:spPr bwMode="auto">
              <a:xfrm>
                <a:off x="3765" y="2868"/>
                <a:ext cx="17" cy="13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6" name="Shape 2223"/>
              <p:cNvSpPr>
                <a:spLocks noChangeArrowheads="1"/>
              </p:cNvSpPr>
              <p:nvPr/>
            </p:nvSpPr>
            <p:spPr bwMode="auto">
              <a:xfrm>
                <a:off x="3765" y="2880"/>
                <a:ext cx="17" cy="7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7" name="Shape 2224"/>
              <p:cNvSpPr>
                <a:spLocks noChangeArrowheads="1"/>
              </p:cNvSpPr>
              <p:nvPr/>
            </p:nvSpPr>
            <p:spPr bwMode="auto">
              <a:xfrm>
                <a:off x="3765" y="2888"/>
                <a:ext cx="18" cy="7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8" name="Shape 2225"/>
              <p:cNvSpPr>
                <a:spLocks noChangeArrowheads="1"/>
              </p:cNvSpPr>
              <p:nvPr/>
            </p:nvSpPr>
            <p:spPr bwMode="auto">
              <a:xfrm>
                <a:off x="3765" y="2895"/>
                <a:ext cx="18" cy="14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59" name="Shape 2226"/>
              <p:cNvSpPr>
                <a:spLocks noChangeArrowheads="1"/>
              </p:cNvSpPr>
              <p:nvPr/>
            </p:nvSpPr>
            <p:spPr bwMode="auto">
              <a:xfrm>
                <a:off x="3765" y="2910"/>
                <a:ext cx="18" cy="14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0" name="Shape 2227"/>
              <p:cNvSpPr>
                <a:spLocks noChangeArrowheads="1"/>
              </p:cNvSpPr>
              <p:nvPr/>
            </p:nvSpPr>
            <p:spPr bwMode="auto">
              <a:xfrm>
                <a:off x="3765" y="2925"/>
                <a:ext cx="18" cy="3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1" name="Shape 2228"/>
              <p:cNvSpPr>
                <a:spLocks noChangeArrowheads="1"/>
              </p:cNvSpPr>
              <p:nvPr/>
            </p:nvSpPr>
            <p:spPr bwMode="auto">
              <a:xfrm>
                <a:off x="3765" y="2929"/>
                <a:ext cx="18" cy="11"/>
              </a:xfrm>
              <a:prstGeom prst="rect">
                <a:avLst/>
              </a:prstGeom>
              <a:solidFill>
                <a:srgbClr val="6033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2" name="Shape 2229"/>
              <p:cNvSpPr>
                <a:spLocks noChangeArrowheads="1"/>
              </p:cNvSpPr>
              <p:nvPr/>
            </p:nvSpPr>
            <p:spPr bwMode="auto">
              <a:xfrm>
                <a:off x="3765" y="2939"/>
                <a:ext cx="18" cy="14"/>
              </a:xfrm>
              <a:prstGeom prst="rect">
                <a:avLst/>
              </a:prstGeom>
              <a:solidFill>
                <a:srgbClr val="91330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3" name="Shape 2230"/>
              <p:cNvSpPr>
                <a:spLocks noChangeArrowheads="1"/>
              </p:cNvSpPr>
              <p:nvPr/>
            </p:nvSpPr>
            <p:spPr bwMode="auto">
              <a:xfrm>
                <a:off x="3765" y="2954"/>
                <a:ext cx="18" cy="14"/>
              </a:xfrm>
              <a:prstGeom prst="rect">
                <a:avLst/>
              </a:prstGeom>
              <a:solidFill>
                <a:srgbClr val="9529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4" name="Shape 2231"/>
              <p:cNvSpPr>
                <a:spLocks noChangeArrowheads="1"/>
              </p:cNvSpPr>
              <p:nvPr/>
            </p:nvSpPr>
            <p:spPr bwMode="auto">
              <a:xfrm>
                <a:off x="3765" y="2969"/>
                <a:ext cx="18" cy="14"/>
              </a:xfrm>
              <a:prstGeom prst="rect">
                <a:avLst/>
              </a:prstGeom>
              <a:solidFill>
                <a:srgbClr val="8E1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5" name="Shape 2232"/>
              <p:cNvSpPr>
                <a:spLocks noChangeArrowheads="1"/>
              </p:cNvSpPr>
              <p:nvPr/>
            </p:nvSpPr>
            <p:spPr bwMode="auto">
              <a:xfrm>
                <a:off x="3765" y="2982"/>
                <a:ext cx="18" cy="5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6" name="Shape 2233"/>
              <p:cNvSpPr>
                <a:spLocks noChangeArrowheads="1"/>
              </p:cNvSpPr>
              <p:nvPr/>
            </p:nvSpPr>
            <p:spPr bwMode="auto">
              <a:xfrm>
                <a:off x="3765" y="2988"/>
                <a:ext cx="18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7" name="Shape 2234"/>
              <p:cNvSpPr>
                <a:spLocks noChangeArrowheads="1"/>
              </p:cNvSpPr>
              <p:nvPr/>
            </p:nvSpPr>
            <p:spPr bwMode="auto">
              <a:xfrm>
                <a:off x="3765" y="2989"/>
                <a:ext cx="18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8" name="Shape 2235"/>
              <p:cNvSpPr>
                <a:spLocks noChangeArrowheads="1"/>
              </p:cNvSpPr>
              <p:nvPr/>
            </p:nvSpPr>
            <p:spPr bwMode="auto">
              <a:xfrm>
                <a:off x="3765" y="2990"/>
                <a:ext cx="17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69" name="Shape 2236"/>
              <p:cNvSpPr>
                <a:spLocks noChangeArrowheads="1"/>
              </p:cNvSpPr>
              <p:nvPr/>
            </p:nvSpPr>
            <p:spPr bwMode="auto">
              <a:xfrm>
                <a:off x="3765" y="2990"/>
                <a:ext cx="15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0" name="Shape 2237"/>
              <p:cNvSpPr>
                <a:spLocks noChangeArrowheads="1"/>
              </p:cNvSpPr>
              <p:nvPr/>
            </p:nvSpPr>
            <p:spPr bwMode="auto">
              <a:xfrm>
                <a:off x="3765" y="2992"/>
                <a:ext cx="15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1" name="Shape 2238"/>
              <p:cNvSpPr>
                <a:spLocks noChangeArrowheads="1"/>
              </p:cNvSpPr>
              <p:nvPr/>
            </p:nvSpPr>
            <p:spPr bwMode="auto">
              <a:xfrm>
                <a:off x="3765" y="2992"/>
                <a:ext cx="14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2" name="Shape 2239"/>
              <p:cNvSpPr>
                <a:spLocks noChangeArrowheads="1"/>
              </p:cNvSpPr>
              <p:nvPr/>
            </p:nvSpPr>
            <p:spPr bwMode="auto">
              <a:xfrm>
                <a:off x="3765" y="2993"/>
                <a:ext cx="14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3" name="Shape 2240"/>
              <p:cNvSpPr>
                <a:spLocks noChangeArrowheads="1"/>
              </p:cNvSpPr>
              <p:nvPr/>
            </p:nvSpPr>
            <p:spPr bwMode="auto">
              <a:xfrm>
                <a:off x="3765" y="2994"/>
                <a:ext cx="14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4" name="Shape 2241"/>
              <p:cNvSpPr>
                <a:spLocks noChangeArrowheads="1"/>
              </p:cNvSpPr>
              <p:nvPr/>
            </p:nvSpPr>
            <p:spPr bwMode="auto">
              <a:xfrm>
                <a:off x="3765" y="2994"/>
                <a:ext cx="14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5" name="Shape 2242"/>
              <p:cNvSpPr>
                <a:spLocks noChangeArrowheads="1"/>
              </p:cNvSpPr>
              <p:nvPr/>
            </p:nvSpPr>
            <p:spPr bwMode="auto">
              <a:xfrm>
                <a:off x="3765" y="2995"/>
                <a:ext cx="13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6" name="Shape 2243"/>
              <p:cNvSpPr>
                <a:spLocks noChangeArrowheads="1"/>
              </p:cNvSpPr>
              <p:nvPr/>
            </p:nvSpPr>
            <p:spPr bwMode="auto">
              <a:xfrm>
                <a:off x="3765" y="2995"/>
                <a:ext cx="13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7" name="Shape 2244"/>
              <p:cNvSpPr>
                <a:spLocks noChangeArrowheads="1"/>
              </p:cNvSpPr>
              <p:nvPr/>
            </p:nvSpPr>
            <p:spPr bwMode="auto">
              <a:xfrm>
                <a:off x="3765" y="2995"/>
                <a:ext cx="11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8" name="Shape 2245"/>
              <p:cNvSpPr>
                <a:spLocks noChangeArrowheads="1"/>
              </p:cNvSpPr>
              <p:nvPr/>
            </p:nvSpPr>
            <p:spPr bwMode="auto">
              <a:xfrm>
                <a:off x="3765" y="2996"/>
                <a:ext cx="11" cy="0"/>
              </a:xfrm>
              <a:prstGeom prst="rect">
                <a:avLst/>
              </a:prstGeom>
              <a:solidFill>
                <a:srgbClr val="880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79" name="Shape 2246"/>
              <p:cNvSpPr>
                <a:spLocks noChangeArrowheads="1"/>
              </p:cNvSpPr>
              <p:nvPr/>
            </p:nvSpPr>
            <p:spPr bwMode="auto">
              <a:xfrm>
                <a:off x="3765" y="2997"/>
                <a:ext cx="11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0" name="Shape 2247"/>
              <p:cNvSpPr>
                <a:spLocks noChangeArrowheads="1"/>
              </p:cNvSpPr>
              <p:nvPr/>
            </p:nvSpPr>
            <p:spPr bwMode="auto">
              <a:xfrm>
                <a:off x="3765" y="2997"/>
                <a:ext cx="11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1" name="Shape 2248"/>
              <p:cNvSpPr>
                <a:spLocks noChangeArrowheads="1"/>
              </p:cNvSpPr>
              <p:nvPr/>
            </p:nvSpPr>
            <p:spPr bwMode="auto">
              <a:xfrm>
                <a:off x="3765" y="2998"/>
                <a:ext cx="11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2" name="Shape 2249"/>
              <p:cNvSpPr>
                <a:spLocks noChangeArrowheads="1"/>
              </p:cNvSpPr>
              <p:nvPr/>
            </p:nvSpPr>
            <p:spPr bwMode="auto">
              <a:xfrm>
                <a:off x="3765" y="2998"/>
                <a:ext cx="9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3" name="Shape 2250"/>
              <p:cNvSpPr>
                <a:spLocks noChangeArrowheads="1"/>
              </p:cNvSpPr>
              <p:nvPr/>
            </p:nvSpPr>
            <p:spPr bwMode="auto">
              <a:xfrm>
                <a:off x="3765" y="3000"/>
                <a:ext cx="9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4" name="Shape 2251"/>
              <p:cNvSpPr>
                <a:spLocks noChangeArrowheads="1"/>
              </p:cNvSpPr>
              <p:nvPr/>
            </p:nvSpPr>
            <p:spPr bwMode="auto">
              <a:xfrm>
                <a:off x="3765" y="3001"/>
                <a:ext cx="9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5" name="Shape 2252"/>
              <p:cNvSpPr>
                <a:spLocks noChangeArrowheads="1"/>
              </p:cNvSpPr>
              <p:nvPr/>
            </p:nvSpPr>
            <p:spPr bwMode="auto">
              <a:xfrm>
                <a:off x="3765" y="3001"/>
                <a:ext cx="9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6" name="Shape 2253"/>
              <p:cNvSpPr>
                <a:spLocks noChangeArrowheads="1"/>
              </p:cNvSpPr>
              <p:nvPr/>
            </p:nvSpPr>
            <p:spPr bwMode="auto">
              <a:xfrm>
                <a:off x="3765" y="3002"/>
                <a:ext cx="7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7" name="Shape 2254"/>
              <p:cNvSpPr>
                <a:spLocks noChangeArrowheads="1"/>
              </p:cNvSpPr>
              <p:nvPr/>
            </p:nvSpPr>
            <p:spPr bwMode="auto">
              <a:xfrm>
                <a:off x="3765" y="3002"/>
                <a:ext cx="7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8" name="Shape 2255"/>
              <p:cNvSpPr>
                <a:spLocks noChangeArrowheads="1"/>
              </p:cNvSpPr>
              <p:nvPr/>
            </p:nvSpPr>
            <p:spPr bwMode="auto">
              <a:xfrm>
                <a:off x="3765" y="3003"/>
                <a:ext cx="7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89" name="Shape 2256"/>
              <p:cNvSpPr>
                <a:spLocks noChangeArrowheads="1"/>
              </p:cNvSpPr>
              <p:nvPr/>
            </p:nvSpPr>
            <p:spPr bwMode="auto">
              <a:xfrm>
                <a:off x="3765" y="3004"/>
                <a:ext cx="7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0" name="Shape 2257"/>
              <p:cNvSpPr>
                <a:spLocks noChangeArrowheads="1"/>
              </p:cNvSpPr>
              <p:nvPr/>
            </p:nvSpPr>
            <p:spPr bwMode="auto">
              <a:xfrm>
                <a:off x="3765" y="3004"/>
                <a:ext cx="5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1" name="Shape 2258"/>
              <p:cNvSpPr>
                <a:spLocks noChangeArrowheads="1"/>
              </p:cNvSpPr>
              <p:nvPr/>
            </p:nvSpPr>
            <p:spPr bwMode="auto">
              <a:xfrm>
                <a:off x="3765" y="3004"/>
                <a:ext cx="5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2" name="Shape 2259"/>
              <p:cNvSpPr>
                <a:spLocks noChangeArrowheads="1"/>
              </p:cNvSpPr>
              <p:nvPr/>
            </p:nvSpPr>
            <p:spPr bwMode="auto">
              <a:xfrm>
                <a:off x="3765" y="3005"/>
                <a:ext cx="4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3" name="Shape 2260"/>
              <p:cNvSpPr>
                <a:spLocks noChangeArrowheads="1"/>
              </p:cNvSpPr>
              <p:nvPr/>
            </p:nvSpPr>
            <p:spPr bwMode="auto">
              <a:xfrm>
                <a:off x="3765" y="3005"/>
                <a:ext cx="3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4" name="Shape 2261"/>
              <p:cNvSpPr>
                <a:spLocks noChangeArrowheads="1"/>
              </p:cNvSpPr>
              <p:nvPr/>
            </p:nvSpPr>
            <p:spPr bwMode="auto">
              <a:xfrm>
                <a:off x="3765" y="3006"/>
                <a:ext cx="3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5" name="Shape 2262"/>
              <p:cNvSpPr>
                <a:spLocks noChangeArrowheads="1"/>
              </p:cNvSpPr>
              <p:nvPr/>
            </p:nvSpPr>
            <p:spPr bwMode="auto">
              <a:xfrm>
                <a:off x="3765" y="3007"/>
                <a:ext cx="2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6" name="Shape 2263"/>
              <p:cNvSpPr>
                <a:spLocks noChangeArrowheads="1"/>
              </p:cNvSpPr>
              <p:nvPr/>
            </p:nvSpPr>
            <p:spPr bwMode="auto">
              <a:xfrm>
                <a:off x="3765" y="3007"/>
                <a:ext cx="2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7" name="Shape 2264"/>
              <p:cNvSpPr>
                <a:spLocks noChangeArrowheads="1"/>
              </p:cNvSpPr>
              <p:nvPr/>
            </p:nvSpPr>
            <p:spPr bwMode="auto">
              <a:xfrm>
                <a:off x="3765" y="3009"/>
                <a:ext cx="1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8" name="Shape 2265"/>
              <p:cNvSpPr>
                <a:spLocks noChangeArrowheads="1"/>
              </p:cNvSpPr>
              <p:nvPr/>
            </p:nvSpPr>
            <p:spPr bwMode="auto">
              <a:xfrm>
                <a:off x="3765" y="3010"/>
                <a:ext cx="1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899" name="Shape 2266"/>
              <p:cNvSpPr>
                <a:spLocks noChangeArrowheads="1"/>
              </p:cNvSpPr>
              <p:nvPr/>
            </p:nvSpPr>
            <p:spPr bwMode="auto">
              <a:xfrm>
                <a:off x="3765" y="3011"/>
                <a:ext cx="0" cy="0"/>
              </a:xfrm>
              <a:prstGeom prst="rect">
                <a:avLst/>
              </a:prstGeom>
              <a:solidFill>
                <a:srgbClr val="8101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00" name="Shape 2267"/>
              <p:cNvSpPr>
                <a:spLocks/>
              </p:cNvSpPr>
              <p:nvPr/>
            </p:nvSpPr>
            <p:spPr bwMode="auto">
              <a:xfrm>
                <a:off x="3763" y="2850"/>
                <a:ext cx="21" cy="162"/>
              </a:xfrm>
              <a:custGeom>
                <a:avLst/>
                <a:gdLst>
                  <a:gd name="T0" fmla="*/ 0 w 44"/>
                  <a:gd name="T1" fmla="*/ 0 h 326"/>
                  <a:gd name="T2" fmla="*/ 44 w 44"/>
                  <a:gd name="T3" fmla="*/ 326 h 326"/>
                </a:gdLst>
                <a:ahLst/>
                <a:cxnLst>
                  <a:cxn ang="0">
                    <a:pos x="0" y="322"/>
                  </a:cxn>
                  <a:cxn ang="0">
                    <a:pos x="0" y="323"/>
                  </a:cxn>
                  <a:cxn ang="0">
                    <a:pos x="1" y="324"/>
                  </a:cxn>
                  <a:cxn ang="0">
                    <a:pos x="1" y="325"/>
                  </a:cxn>
                  <a:cxn ang="0">
                    <a:pos x="3" y="325"/>
                  </a:cxn>
                  <a:cxn ang="0">
                    <a:pos x="4" y="326"/>
                  </a:cxn>
                  <a:cxn ang="0">
                    <a:pos x="6" y="326"/>
                  </a:cxn>
                  <a:cxn ang="0">
                    <a:pos x="7" y="325"/>
                  </a:cxn>
                  <a:cxn ang="0">
                    <a:pos x="8" y="325"/>
                  </a:cxn>
                  <a:cxn ang="0">
                    <a:pos x="8" y="324"/>
                  </a:cxn>
                  <a:cxn ang="0">
                    <a:pos x="43" y="279"/>
                  </a:cxn>
                  <a:cxn ang="0">
                    <a:pos x="44" y="279"/>
                  </a:cxn>
                  <a:cxn ang="0">
                    <a:pos x="44" y="277"/>
                  </a:cxn>
                  <a:cxn ang="0">
                    <a:pos x="41" y="36"/>
                  </a:cxn>
                  <a:cxn ang="0">
                    <a:pos x="41" y="35"/>
                  </a:cxn>
                  <a:cxn ang="0">
                    <a:pos x="40" y="34"/>
                  </a:cxn>
                  <a:cxn ang="0">
                    <a:pos x="40" y="33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322"/>
                  </a:cxn>
                  <a:cxn ang="0">
                    <a:pos x="9" y="310"/>
                  </a:cxn>
                  <a:cxn ang="0">
                    <a:pos x="9" y="15"/>
                  </a:cxn>
                  <a:cxn ang="0">
                    <a:pos x="33" y="39"/>
                  </a:cxn>
                  <a:cxn ang="0">
                    <a:pos x="36" y="276"/>
                  </a:cxn>
                  <a:cxn ang="0">
                    <a:pos x="9" y="310"/>
                  </a:cxn>
                  <a:cxn ang="0">
                    <a:pos x="0" y="322"/>
                  </a:cxn>
                </a:cxnLst>
                <a:rect l="T0" t="T1" r="T2" b="T3"/>
                <a:pathLst>
                  <a:path w="44" h="326" extrusionOk="0">
                    <a:moveTo>
                      <a:pt x="0" y="322"/>
                    </a:moveTo>
                    <a:lnTo>
                      <a:pt x="0" y="323"/>
                    </a:lnTo>
                    <a:lnTo>
                      <a:pt x="1" y="324"/>
                    </a:lnTo>
                    <a:lnTo>
                      <a:pt x="1" y="325"/>
                    </a:lnTo>
                    <a:lnTo>
                      <a:pt x="3" y="325"/>
                    </a:lnTo>
                    <a:lnTo>
                      <a:pt x="4" y="326"/>
                    </a:lnTo>
                    <a:lnTo>
                      <a:pt x="6" y="326"/>
                    </a:lnTo>
                    <a:lnTo>
                      <a:pt x="7" y="325"/>
                    </a:lnTo>
                    <a:lnTo>
                      <a:pt x="8" y="325"/>
                    </a:lnTo>
                    <a:lnTo>
                      <a:pt x="8" y="324"/>
                    </a:lnTo>
                    <a:lnTo>
                      <a:pt x="43" y="279"/>
                    </a:lnTo>
                    <a:lnTo>
                      <a:pt x="44" y="279"/>
                    </a:lnTo>
                    <a:lnTo>
                      <a:pt x="44" y="277"/>
                    </a:lnTo>
                    <a:lnTo>
                      <a:pt x="41" y="36"/>
                    </a:lnTo>
                    <a:lnTo>
                      <a:pt x="41" y="35"/>
                    </a:lnTo>
                    <a:lnTo>
                      <a:pt x="40" y="34"/>
                    </a:lnTo>
                    <a:lnTo>
                      <a:pt x="40" y="3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322"/>
                    </a:lnTo>
                    <a:lnTo>
                      <a:pt x="9" y="310"/>
                    </a:lnTo>
                    <a:lnTo>
                      <a:pt x="9" y="15"/>
                    </a:lnTo>
                    <a:lnTo>
                      <a:pt x="33" y="39"/>
                    </a:lnTo>
                    <a:lnTo>
                      <a:pt x="36" y="276"/>
                    </a:lnTo>
                    <a:lnTo>
                      <a:pt x="9" y="310"/>
                    </a:lnTo>
                    <a:lnTo>
                      <a:pt x="0" y="3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0901" name="Shape 2268"/>
              <p:cNvSpPr>
                <a:spLocks noChangeArrowheads="1"/>
              </p:cNvSpPr>
              <p:nvPr/>
            </p:nvSpPr>
            <p:spPr bwMode="auto">
              <a:xfrm>
                <a:off x="1953" y="2872"/>
                <a:ext cx="33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02" name="Shape 2269"/>
              <p:cNvSpPr>
                <a:spLocks noChangeArrowheads="1"/>
              </p:cNvSpPr>
              <p:nvPr/>
            </p:nvSpPr>
            <p:spPr bwMode="auto">
              <a:xfrm>
                <a:off x="1943" y="2872"/>
                <a:ext cx="52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03" name="Shape 2270"/>
              <p:cNvSpPr>
                <a:spLocks noChangeArrowheads="1"/>
              </p:cNvSpPr>
              <p:nvPr/>
            </p:nvSpPr>
            <p:spPr bwMode="auto">
              <a:xfrm>
                <a:off x="1936" y="2873"/>
                <a:ext cx="63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04" name="Shape 2271"/>
              <p:cNvSpPr>
                <a:spLocks noChangeArrowheads="1"/>
              </p:cNvSpPr>
              <p:nvPr/>
            </p:nvSpPr>
            <p:spPr bwMode="auto">
              <a:xfrm>
                <a:off x="1929" y="2873"/>
                <a:ext cx="79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05" name="Shape 2272"/>
              <p:cNvSpPr>
                <a:spLocks noChangeArrowheads="1"/>
              </p:cNvSpPr>
              <p:nvPr/>
            </p:nvSpPr>
            <p:spPr bwMode="auto">
              <a:xfrm>
                <a:off x="1921" y="2875"/>
                <a:ext cx="88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06" name="Shape 2273"/>
              <p:cNvSpPr>
                <a:spLocks noChangeArrowheads="1"/>
              </p:cNvSpPr>
              <p:nvPr/>
            </p:nvSpPr>
            <p:spPr bwMode="auto">
              <a:xfrm>
                <a:off x="1914" y="2876"/>
                <a:ext cx="101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07" name="Shape 2274"/>
              <p:cNvSpPr>
                <a:spLocks noChangeArrowheads="1"/>
              </p:cNvSpPr>
              <p:nvPr/>
            </p:nvSpPr>
            <p:spPr bwMode="auto">
              <a:xfrm>
                <a:off x="1910" y="2876"/>
                <a:ext cx="109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08" name="Shape 2275"/>
              <p:cNvSpPr>
                <a:spLocks noChangeArrowheads="1"/>
              </p:cNvSpPr>
              <p:nvPr/>
            </p:nvSpPr>
            <p:spPr bwMode="auto">
              <a:xfrm>
                <a:off x="1904" y="2877"/>
                <a:ext cx="119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09" name="Shape 2276"/>
              <p:cNvSpPr>
                <a:spLocks noChangeArrowheads="1"/>
              </p:cNvSpPr>
              <p:nvPr/>
            </p:nvSpPr>
            <p:spPr bwMode="auto">
              <a:xfrm>
                <a:off x="1901" y="2877"/>
                <a:ext cx="126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0" name="Shape 2277"/>
              <p:cNvSpPr>
                <a:spLocks noChangeArrowheads="1"/>
              </p:cNvSpPr>
              <p:nvPr/>
            </p:nvSpPr>
            <p:spPr bwMode="auto">
              <a:xfrm>
                <a:off x="1895" y="2878"/>
                <a:ext cx="135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1" name="Shape 2278"/>
              <p:cNvSpPr>
                <a:spLocks noChangeArrowheads="1"/>
              </p:cNvSpPr>
              <p:nvPr/>
            </p:nvSpPr>
            <p:spPr bwMode="auto">
              <a:xfrm>
                <a:off x="1894" y="2878"/>
                <a:ext cx="142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2" name="Shape 2279"/>
              <p:cNvSpPr>
                <a:spLocks noChangeArrowheads="1"/>
              </p:cNvSpPr>
              <p:nvPr/>
            </p:nvSpPr>
            <p:spPr bwMode="auto">
              <a:xfrm>
                <a:off x="1889" y="2879"/>
                <a:ext cx="146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3" name="Shape 2280"/>
              <p:cNvSpPr>
                <a:spLocks noChangeArrowheads="1"/>
              </p:cNvSpPr>
              <p:nvPr/>
            </p:nvSpPr>
            <p:spPr bwMode="auto">
              <a:xfrm>
                <a:off x="1887" y="2879"/>
                <a:ext cx="152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4" name="Shape 2281"/>
              <p:cNvSpPr>
                <a:spLocks noChangeArrowheads="1"/>
              </p:cNvSpPr>
              <p:nvPr/>
            </p:nvSpPr>
            <p:spPr bwMode="auto">
              <a:xfrm>
                <a:off x="1881" y="2879"/>
                <a:ext cx="163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5" name="Shape 2282"/>
              <p:cNvSpPr>
                <a:spLocks noChangeArrowheads="1"/>
              </p:cNvSpPr>
              <p:nvPr/>
            </p:nvSpPr>
            <p:spPr bwMode="auto">
              <a:xfrm>
                <a:off x="1880" y="2879"/>
                <a:ext cx="167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6" name="Shape 2283"/>
              <p:cNvSpPr>
                <a:spLocks noChangeArrowheads="1"/>
              </p:cNvSpPr>
              <p:nvPr/>
            </p:nvSpPr>
            <p:spPr bwMode="auto">
              <a:xfrm>
                <a:off x="1876" y="2880"/>
                <a:ext cx="176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7" name="Shape 2284"/>
              <p:cNvSpPr>
                <a:spLocks noChangeArrowheads="1"/>
              </p:cNvSpPr>
              <p:nvPr/>
            </p:nvSpPr>
            <p:spPr bwMode="auto">
              <a:xfrm>
                <a:off x="1873" y="2880"/>
                <a:ext cx="178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8" name="Shape 2285"/>
              <p:cNvSpPr>
                <a:spLocks noChangeArrowheads="1"/>
              </p:cNvSpPr>
              <p:nvPr/>
            </p:nvSpPr>
            <p:spPr bwMode="auto">
              <a:xfrm>
                <a:off x="1871" y="2881"/>
                <a:ext cx="184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19" name="Shape 2286"/>
              <p:cNvSpPr>
                <a:spLocks noChangeArrowheads="1"/>
              </p:cNvSpPr>
              <p:nvPr/>
            </p:nvSpPr>
            <p:spPr bwMode="auto">
              <a:xfrm>
                <a:off x="1867" y="2881"/>
                <a:ext cx="194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0" name="Shape 2287"/>
              <p:cNvSpPr>
                <a:spLocks noChangeArrowheads="1"/>
              </p:cNvSpPr>
              <p:nvPr/>
            </p:nvSpPr>
            <p:spPr bwMode="auto">
              <a:xfrm>
                <a:off x="1864" y="2882"/>
                <a:ext cx="198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1" name="Shape 2288"/>
              <p:cNvSpPr>
                <a:spLocks noChangeArrowheads="1"/>
              </p:cNvSpPr>
              <p:nvPr/>
            </p:nvSpPr>
            <p:spPr bwMode="auto">
              <a:xfrm>
                <a:off x="1862" y="2882"/>
                <a:ext cx="202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2" name="Shape 2289"/>
              <p:cNvSpPr>
                <a:spLocks noChangeArrowheads="1"/>
              </p:cNvSpPr>
              <p:nvPr/>
            </p:nvSpPr>
            <p:spPr bwMode="auto">
              <a:xfrm>
                <a:off x="1859" y="2884"/>
                <a:ext cx="208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3" name="Shape 2290"/>
              <p:cNvSpPr>
                <a:spLocks noChangeArrowheads="1"/>
              </p:cNvSpPr>
              <p:nvPr/>
            </p:nvSpPr>
            <p:spPr bwMode="auto">
              <a:xfrm>
                <a:off x="1856" y="2884"/>
                <a:ext cx="214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4" name="Shape 2291"/>
              <p:cNvSpPr>
                <a:spLocks noChangeArrowheads="1"/>
              </p:cNvSpPr>
              <p:nvPr/>
            </p:nvSpPr>
            <p:spPr bwMode="auto">
              <a:xfrm>
                <a:off x="1854" y="2885"/>
                <a:ext cx="220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5" name="Shape 2292"/>
              <p:cNvSpPr>
                <a:spLocks noChangeArrowheads="1"/>
              </p:cNvSpPr>
              <p:nvPr/>
            </p:nvSpPr>
            <p:spPr bwMode="auto">
              <a:xfrm>
                <a:off x="1853" y="2885"/>
                <a:ext cx="224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6" name="Shape 2293"/>
              <p:cNvSpPr>
                <a:spLocks noChangeArrowheads="1"/>
              </p:cNvSpPr>
              <p:nvPr/>
            </p:nvSpPr>
            <p:spPr bwMode="auto">
              <a:xfrm>
                <a:off x="1848" y="2886"/>
                <a:ext cx="231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7" name="Shape 2294"/>
              <p:cNvSpPr>
                <a:spLocks noChangeArrowheads="1"/>
              </p:cNvSpPr>
              <p:nvPr/>
            </p:nvSpPr>
            <p:spPr bwMode="auto">
              <a:xfrm>
                <a:off x="1847" y="2886"/>
                <a:ext cx="234" cy="0"/>
              </a:xfrm>
              <a:prstGeom prst="rect">
                <a:avLst/>
              </a:prstGeom>
              <a:solidFill>
                <a:srgbClr val="FFCD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8" name="Shape 2295"/>
              <p:cNvSpPr>
                <a:spLocks noChangeArrowheads="1"/>
              </p:cNvSpPr>
              <p:nvPr/>
            </p:nvSpPr>
            <p:spPr bwMode="auto">
              <a:xfrm>
                <a:off x="1845" y="2887"/>
                <a:ext cx="239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29" name="Shape 2296"/>
              <p:cNvSpPr>
                <a:spLocks noChangeArrowheads="1"/>
              </p:cNvSpPr>
              <p:nvPr/>
            </p:nvSpPr>
            <p:spPr bwMode="auto">
              <a:xfrm>
                <a:off x="1844" y="2887"/>
                <a:ext cx="242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0" name="Shape 2297"/>
              <p:cNvSpPr>
                <a:spLocks noChangeArrowheads="1"/>
              </p:cNvSpPr>
              <p:nvPr/>
            </p:nvSpPr>
            <p:spPr bwMode="auto">
              <a:xfrm>
                <a:off x="1842" y="2887"/>
                <a:ext cx="248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1" name="Shape 2298"/>
              <p:cNvSpPr>
                <a:spLocks noChangeArrowheads="1"/>
              </p:cNvSpPr>
              <p:nvPr/>
            </p:nvSpPr>
            <p:spPr bwMode="auto">
              <a:xfrm>
                <a:off x="1838" y="2888"/>
                <a:ext cx="253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2" name="Shape 2299"/>
              <p:cNvSpPr>
                <a:spLocks noChangeArrowheads="1"/>
              </p:cNvSpPr>
              <p:nvPr/>
            </p:nvSpPr>
            <p:spPr bwMode="auto">
              <a:xfrm>
                <a:off x="1837" y="2888"/>
                <a:ext cx="260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3" name="Shape 2300"/>
              <p:cNvSpPr>
                <a:spLocks noChangeArrowheads="1"/>
              </p:cNvSpPr>
              <p:nvPr/>
            </p:nvSpPr>
            <p:spPr bwMode="auto">
              <a:xfrm>
                <a:off x="1836" y="2889"/>
                <a:ext cx="263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4" name="Shape 2301"/>
              <p:cNvSpPr>
                <a:spLocks noChangeArrowheads="1"/>
              </p:cNvSpPr>
              <p:nvPr/>
            </p:nvSpPr>
            <p:spPr bwMode="auto">
              <a:xfrm>
                <a:off x="1834" y="2889"/>
                <a:ext cx="267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5" name="Shape 2302"/>
              <p:cNvSpPr>
                <a:spLocks noChangeArrowheads="1"/>
              </p:cNvSpPr>
              <p:nvPr/>
            </p:nvSpPr>
            <p:spPr bwMode="auto">
              <a:xfrm>
                <a:off x="1832" y="2890"/>
                <a:ext cx="271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6" name="Shape 2303"/>
              <p:cNvSpPr>
                <a:spLocks noChangeArrowheads="1"/>
              </p:cNvSpPr>
              <p:nvPr/>
            </p:nvSpPr>
            <p:spPr bwMode="auto">
              <a:xfrm>
                <a:off x="1829" y="2890"/>
                <a:ext cx="277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7" name="Shape 2304"/>
              <p:cNvSpPr>
                <a:spLocks noChangeArrowheads="1"/>
              </p:cNvSpPr>
              <p:nvPr/>
            </p:nvSpPr>
            <p:spPr bwMode="auto">
              <a:xfrm>
                <a:off x="1829" y="2892"/>
                <a:ext cx="280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8" name="Shape 2305"/>
              <p:cNvSpPr>
                <a:spLocks noChangeArrowheads="1"/>
              </p:cNvSpPr>
              <p:nvPr/>
            </p:nvSpPr>
            <p:spPr bwMode="auto">
              <a:xfrm>
                <a:off x="1826" y="2892"/>
                <a:ext cx="287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39" name="Shape 2306"/>
              <p:cNvSpPr>
                <a:spLocks noChangeArrowheads="1"/>
              </p:cNvSpPr>
              <p:nvPr/>
            </p:nvSpPr>
            <p:spPr bwMode="auto">
              <a:xfrm>
                <a:off x="1826" y="2893"/>
                <a:ext cx="288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0" name="Shape 2307"/>
              <p:cNvSpPr>
                <a:spLocks noChangeArrowheads="1"/>
              </p:cNvSpPr>
              <p:nvPr/>
            </p:nvSpPr>
            <p:spPr bwMode="auto">
              <a:xfrm>
                <a:off x="1823" y="2893"/>
                <a:ext cx="294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1" name="Shape 2308"/>
              <p:cNvSpPr>
                <a:spLocks noChangeArrowheads="1"/>
              </p:cNvSpPr>
              <p:nvPr/>
            </p:nvSpPr>
            <p:spPr bwMode="auto">
              <a:xfrm>
                <a:off x="1821" y="2894"/>
                <a:ext cx="298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2" name="Shape 2309"/>
              <p:cNvSpPr>
                <a:spLocks noChangeArrowheads="1"/>
              </p:cNvSpPr>
              <p:nvPr/>
            </p:nvSpPr>
            <p:spPr bwMode="auto">
              <a:xfrm>
                <a:off x="1821" y="2894"/>
                <a:ext cx="300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3" name="Shape 2310"/>
              <p:cNvSpPr>
                <a:spLocks noChangeArrowheads="1"/>
              </p:cNvSpPr>
              <p:nvPr/>
            </p:nvSpPr>
            <p:spPr bwMode="auto">
              <a:xfrm>
                <a:off x="1820" y="2895"/>
                <a:ext cx="304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4" name="Shape 2311"/>
              <p:cNvSpPr>
                <a:spLocks noChangeArrowheads="1"/>
              </p:cNvSpPr>
              <p:nvPr/>
            </p:nvSpPr>
            <p:spPr bwMode="auto">
              <a:xfrm>
                <a:off x="1820" y="2895"/>
                <a:ext cx="309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5" name="Shape 2312"/>
              <p:cNvSpPr>
                <a:spLocks noChangeArrowheads="1"/>
              </p:cNvSpPr>
              <p:nvPr/>
            </p:nvSpPr>
            <p:spPr bwMode="auto">
              <a:xfrm>
                <a:off x="1817" y="2895"/>
                <a:ext cx="313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6" name="Shape 2313"/>
              <p:cNvSpPr>
                <a:spLocks noChangeArrowheads="1"/>
              </p:cNvSpPr>
              <p:nvPr/>
            </p:nvSpPr>
            <p:spPr bwMode="auto">
              <a:xfrm>
                <a:off x="1817" y="2895"/>
                <a:ext cx="317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7" name="Shape 2314"/>
              <p:cNvSpPr>
                <a:spLocks noChangeArrowheads="1"/>
              </p:cNvSpPr>
              <p:nvPr/>
            </p:nvSpPr>
            <p:spPr bwMode="auto">
              <a:xfrm>
                <a:off x="1815" y="2896"/>
                <a:ext cx="320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8" name="Shape 2315"/>
              <p:cNvSpPr>
                <a:spLocks noChangeArrowheads="1"/>
              </p:cNvSpPr>
              <p:nvPr/>
            </p:nvSpPr>
            <p:spPr bwMode="auto">
              <a:xfrm>
                <a:off x="1814" y="2896"/>
                <a:ext cx="325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49" name="Shape 2316"/>
              <p:cNvSpPr>
                <a:spLocks noChangeArrowheads="1"/>
              </p:cNvSpPr>
              <p:nvPr/>
            </p:nvSpPr>
            <p:spPr bwMode="auto">
              <a:xfrm>
                <a:off x="1813" y="2897"/>
                <a:ext cx="327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50" name="Shape 2317"/>
              <p:cNvSpPr>
                <a:spLocks noChangeArrowheads="1"/>
              </p:cNvSpPr>
              <p:nvPr/>
            </p:nvSpPr>
            <p:spPr bwMode="auto">
              <a:xfrm>
                <a:off x="1812" y="2897"/>
                <a:ext cx="330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51" name="Shape 2318"/>
              <p:cNvSpPr>
                <a:spLocks noChangeArrowheads="1"/>
              </p:cNvSpPr>
              <p:nvPr/>
            </p:nvSpPr>
            <p:spPr bwMode="auto">
              <a:xfrm>
                <a:off x="1812" y="2898"/>
                <a:ext cx="333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52" name="Shape 2319"/>
              <p:cNvSpPr>
                <a:spLocks noChangeArrowheads="1"/>
              </p:cNvSpPr>
              <p:nvPr/>
            </p:nvSpPr>
            <p:spPr bwMode="auto">
              <a:xfrm>
                <a:off x="1812" y="2900"/>
                <a:ext cx="335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53" name="Shape 2320"/>
              <p:cNvSpPr>
                <a:spLocks noChangeArrowheads="1"/>
              </p:cNvSpPr>
              <p:nvPr/>
            </p:nvSpPr>
            <p:spPr bwMode="auto">
              <a:xfrm>
                <a:off x="1811" y="2900"/>
                <a:ext cx="340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54" name="Shape 2321"/>
              <p:cNvSpPr>
                <a:spLocks noChangeArrowheads="1"/>
              </p:cNvSpPr>
              <p:nvPr/>
            </p:nvSpPr>
            <p:spPr bwMode="auto">
              <a:xfrm>
                <a:off x="1810" y="2901"/>
                <a:ext cx="343" cy="0"/>
              </a:xfrm>
              <a:prstGeom prst="rect">
                <a:avLst/>
              </a:prstGeom>
              <a:solidFill>
                <a:srgbClr val="FFE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55" name="Shape 2322"/>
              <p:cNvSpPr>
                <a:spLocks noChangeArrowheads="1"/>
              </p:cNvSpPr>
              <p:nvPr/>
            </p:nvSpPr>
            <p:spPr bwMode="auto">
              <a:xfrm>
                <a:off x="1809" y="2901"/>
                <a:ext cx="348" cy="0"/>
              </a:xfrm>
              <a:prstGeom prst="rect">
                <a:avLst/>
              </a:prstGeom>
              <a:solidFill>
                <a:srgbClr val="FF74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0956" name="Shape 2323"/>
              <p:cNvSpPr>
                <a:spLocks noChangeArrowheads="1"/>
              </p:cNvSpPr>
              <p:nvPr/>
            </p:nvSpPr>
            <p:spPr bwMode="auto">
              <a:xfrm>
                <a:off x="1809" y="2902"/>
                <a:ext cx="350" cy="0"/>
              </a:xfrm>
              <a:prstGeom prst="rect">
                <a:avLst/>
              </a:prstGeom>
              <a:solidFill>
                <a:srgbClr val="FF74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sp>
          <p:nvSpPr>
            <p:cNvPr id="50957" name="Shape 2324"/>
            <p:cNvSpPr>
              <a:spLocks noChangeArrowheads="1"/>
            </p:cNvSpPr>
            <p:nvPr/>
          </p:nvSpPr>
          <p:spPr bwMode="auto">
            <a:xfrm>
              <a:off x="3668" y="3365"/>
              <a:ext cx="238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58" name="Shape 2325"/>
            <p:cNvSpPr>
              <a:spLocks noChangeArrowheads="1"/>
            </p:cNvSpPr>
            <p:nvPr/>
          </p:nvSpPr>
          <p:spPr bwMode="auto">
            <a:xfrm>
              <a:off x="3668" y="3366"/>
              <a:ext cx="240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59" name="Shape 2326"/>
            <p:cNvSpPr>
              <a:spLocks noChangeArrowheads="1"/>
            </p:cNvSpPr>
            <p:nvPr/>
          </p:nvSpPr>
          <p:spPr bwMode="auto">
            <a:xfrm>
              <a:off x="3668" y="3366"/>
              <a:ext cx="243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0" name="Shape 2327"/>
            <p:cNvSpPr>
              <a:spLocks noChangeArrowheads="1"/>
            </p:cNvSpPr>
            <p:nvPr/>
          </p:nvSpPr>
          <p:spPr bwMode="auto">
            <a:xfrm>
              <a:off x="3668" y="3366"/>
              <a:ext cx="244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1" name="Shape 2328"/>
            <p:cNvSpPr>
              <a:spLocks noChangeArrowheads="1"/>
            </p:cNvSpPr>
            <p:nvPr/>
          </p:nvSpPr>
          <p:spPr bwMode="auto">
            <a:xfrm>
              <a:off x="3666" y="3366"/>
              <a:ext cx="247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2" name="Shape 2329"/>
            <p:cNvSpPr>
              <a:spLocks noChangeArrowheads="1"/>
            </p:cNvSpPr>
            <p:nvPr/>
          </p:nvSpPr>
          <p:spPr bwMode="auto">
            <a:xfrm>
              <a:off x="3666" y="3368"/>
              <a:ext cx="248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3" name="Shape 2330"/>
            <p:cNvSpPr>
              <a:spLocks noChangeArrowheads="1"/>
            </p:cNvSpPr>
            <p:nvPr/>
          </p:nvSpPr>
          <p:spPr bwMode="auto">
            <a:xfrm>
              <a:off x="3665" y="3368"/>
              <a:ext cx="251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4" name="Shape 2331"/>
            <p:cNvSpPr>
              <a:spLocks noChangeArrowheads="1"/>
            </p:cNvSpPr>
            <p:nvPr/>
          </p:nvSpPr>
          <p:spPr bwMode="auto">
            <a:xfrm>
              <a:off x="3665" y="3368"/>
              <a:ext cx="253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5" name="Shape 2332"/>
            <p:cNvSpPr>
              <a:spLocks noChangeArrowheads="1"/>
            </p:cNvSpPr>
            <p:nvPr/>
          </p:nvSpPr>
          <p:spPr bwMode="auto">
            <a:xfrm>
              <a:off x="3665" y="3368"/>
              <a:ext cx="254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6" name="Shape 2333"/>
            <p:cNvSpPr>
              <a:spLocks noChangeArrowheads="1"/>
            </p:cNvSpPr>
            <p:nvPr/>
          </p:nvSpPr>
          <p:spPr bwMode="auto">
            <a:xfrm>
              <a:off x="3665" y="3368"/>
              <a:ext cx="255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7" name="Shape 2334"/>
            <p:cNvSpPr>
              <a:spLocks noChangeArrowheads="1"/>
            </p:cNvSpPr>
            <p:nvPr/>
          </p:nvSpPr>
          <p:spPr bwMode="auto">
            <a:xfrm>
              <a:off x="3665" y="3368"/>
              <a:ext cx="259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8" name="Shape 2335"/>
            <p:cNvSpPr>
              <a:spLocks noChangeArrowheads="1"/>
            </p:cNvSpPr>
            <p:nvPr/>
          </p:nvSpPr>
          <p:spPr bwMode="auto">
            <a:xfrm>
              <a:off x="3665" y="3370"/>
              <a:ext cx="261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69" name="Shape 2336"/>
            <p:cNvSpPr>
              <a:spLocks noChangeArrowheads="1"/>
            </p:cNvSpPr>
            <p:nvPr/>
          </p:nvSpPr>
          <p:spPr bwMode="auto">
            <a:xfrm>
              <a:off x="3663" y="3370"/>
              <a:ext cx="264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0" name="Shape 2337"/>
            <p:cNvSpPr>
              <a:spLocks noChangeArrowheads="1"/>
            </p:cNvSpPr>
            <p:nvPr/>
          </p:nvSpPr>
          <p:spPr bwMode="auto">
            <a:xfrm>
              <a:off x="3663" y="3370"/>
              <a:ext cx="265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1" name="Shape 2338"/>
            <p:cNvSpPr>
              <a:spLocks noChangeArrowheads="1"/>
            </p:cNvSpPr>
            <p:nvPr/>
          </p:nvSpPr>
          <p:spPr bwMode="auto">
            <a:xfrm>
              <a:off x="3663" y="3370"/>
              <a:ext cx="266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2" name="Shape 2339"/>
            <p:cNvSpPr>
              <a:spLocks noChangeArrowheads="1"/>
            </p:cNvSpPr>
            <p:nvPr/>
          </p:nvSpPr>
          <p:spPr bwMode="auto">
            <a:xfrm>
              <a:off x="3663" y="3372"/>
              <a:ext cx="267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3" name="Shape 2340"/>
            <p:cNvSpPr>
              <a:spLocks noChangeArrowheads="1"/>
            </p:cNvSpPr>
            <p:nvPr/>
          </p:nvSpPr>
          <p:spPr bwMode="auto">
            <a:xfrm>
              <a:off x="3663" y="3372"/>
              <a:ext cx="269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4" name="Shape 2341"/>
            <p:cNvSpPr>
              <a:spLocks noChangeArrowheads="1"/>
            </p:cNvSpPr>
            <p:nvPr/>
          </p:nvSpPr>
          <p:spPr bwMode="auto">
            <a:xfrm>
              <a:off x="3663" y="3372"/>
              <a:ext cx="273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5" name="Shape 2342"/>
            <p:cNvSpPr>
              <a:spLocks noChangeArrowheads="1"/>
            </p:cNvSpPr>
            <p:nvPr/>
          </p:nvSpPr>
          <p:spPr bwMode="auto">
            <a:xfrm>
              <a:off x="3663" y="3372"/>
              <a:ext cx="274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6" name="Shape 2343"/>
            <p:cNvSpPr>
              <a:spLocks noChangeArrowheads="1"/>
            </p:cNvSpPr>
            <p:nvPr/>
          </p:nvSpPr>
          <p:spPr bwMode="auto">
            <a:xfrm>
              <a:off x="3663" y="3372"/>
              <a:ext cx="275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7" name="Shape 2344"/>
            <p:cNvSpPr>
              <a:spLocks noChangeArrowheads="1"/>
            </p:cNvSpPr>
            <p:nvPr/>
          </p:nvSpPr>
          <p:spPr bwMode="auto">
            <a:xfrm>
              <a:off x="3661" y="3374"/>
              <a:ext cx="234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8" name="Shape 2345"/>
            <p:cNvSpPr>
              <a:spLocks noChangeArrowheads="1"/>
            </p:cNvSpPr>
            <p:nvPr/>
          </p:nvSpPr>
          <p:spPr bwMode="auto">
            <a:xfrm>
              <a:off x="3897" y="3374"/>
              <a:ext cx="41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79" name="Shape 2346"/>
            <p:cNvSpPr>
              <a:spLocks noChangeArrowheads="1"/>
            </p:cNvSpPr>
            <p:nvPr/>
          </p:nvSpPr>
          <p:spPr bwMode="auto">
            <a:xfrm>
              <a:off x="3661" y="3374"/>
              <a:ext cx="279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0" name="Shape 2347"/>
            <p:cNvSpPr>
              <a:spLocks noChangeArrowheads="1"/>
            </p:cNvSpPr>
            <p:nvPr/>
          </p:nvSpPr>
          <p:spPr bwMode="auto">
            <a:xfrm>
              <a:off x="3661" y="3375"/>
              <a:ext cx="281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1" name="Shape 2348"/>
            <p:cNvSpPr>
              <a:spLocks noChangeArrowheads="1"/>
            </p:cNvSpPr>
            <p:nvPr/>
          </p:nvSpPr>
          <p:spPr bwMode="auto">
            <a:xfrm>
              <a:off x="3661" y="3375"/>
              <a:ext cx="248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2" name="Shape 2349"/>
            <p:cNvSpPr>
              <a:spLocks noChangeArrowheads="1"/>
            </p:cNvSpPr>
            <p:nvPr/>
          </p:nvSpPr>
          <p:spPr bwMode="auto">
            <a:xfrm>
              <a:off x="3911" y="3375"/>
              <a:ext cx="33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3" name="Shape 2350"/>
            <p:cNvSpPr>
              <a:spLocks noChangeArrowheads="1"/>
            </p:cNvSpPr>
            <p:nvPr/>
          </p:nvSpPr>
          <p:spPr bwMode="auto">
            <a:xfrm>
              <a:off x="3661" y="3375"/>
              <a:ext cx="284" cy="0"/>
            </a:xfrm>
            <a:prstGeom prst="rect">
              <a:avLst/>
            </a:prstGeom>
            <a:solidFill>
              <a:srgbClr val="FF74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4" name="Shape 2351"/>
            <p:cNvSpPr>
              <a:spLocks noChangeArrowheads="1"/>
            </p:cNvSpPr>
            <p:nvPr/>
          </p:nvSpPr>
          <p:spPr bwMode="auto">
            <a:xfrm>
              <a:off x="3661" y="3375"/>
              <a:ext cx="254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5" name="Shape 2352"/>
            <p:cNvSpPr>
              <a:spLocks noChangeArrowheads="1"/>
            </p:cNvSpPr>
            <p:nvPr/>
          </p:nvSpPr>
          <p:spPr bwMode="auto">
            <a:xfrm>
              <a:off x="3915" y="3375"/>
              <a:ext cx="30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6" name="Shape 2353"/>
            <p:cNvSpPr>
              <a:spLocks noChangeArrowheads="1"/>
            </p:cNvSpPr>
            <p:nvPr/>
          </p:nvSpPr>
          <p:spPr bwMode="auto">
            <a:xfrm>
              <a:off x="3659" y="3375"/>
              <a:ext cx="260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7" name="Shape 2354"/>
            <p:cNvSpPr>
              <a:spLocks noChangeArrowheads="1"/>
            </p:cNvSpPr>
            <p:nvPr/>
          </p:nvSpPr>
          <p:spPr bwMode="auto">
            <a:xfrm>
              <a:off x="3920" y="3375"/>
              <a:ext cx="28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8" name="Shape 2355"/>
            <p:cNvSpPr>
              <a:spLocks noChangeArrowheads="1"/>
            </p:cNvSpPr>
            <p:nvPr/>
          </p:nvSpPr>
          <p:spPr bwMode="auto">
            <a:xfrm>
              <a:off x="3659" y="3375"/>
              <a:ext cx="289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89" name="Shape 2356"/>
            <p:cNvSpPr>
              <a:spLocks noChangeArrowheads="1"/>
            </p:cNvSpPr>
            <p:nvPr/>
          </p:nvSpPr>
          <p:spPr bwMode="auto">
            <a:xfrm>
              <a:off x="3659" y="3377"/>
              <a:ext cx="290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0" name="Shape 2357"/>
            <p:cNvSpPr>
              <a:spLocks noChangeArrowheads="1"/>
            </p:cNvSpPr>
            <p:nvPr/>
          </p:nvSpPr>
          <p:spPr bwMode="auto">
            <a:xfrm>
              <a:off x="3659" y="3377"/>
              <a:ext cx="290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1" name="Shape 2358"/>
            <p:cNvSpPr>
              <a:spLocks noChangeArrowheads="1"/>
            </p:cNvSpPr>
            <p:nvPr/>
          </p:nvSpPr>
          <p:spPr bwMode="auto">
            <a:xfrm>
              <a:off x="3659" y="3377"/>
              <a:ext cx="293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2" name="Shape 2359"/>
            <p:cNvSpPr>
              <a:spLocks noChangeArrowheads="1"/>
            </p:cNvSpPr>
            <p:nvPr/>
          </p:nvSpPr>
          <p:spPr bwMode="auto">
            <a:xfrm>
              <a:off x="3659" y="3377"/>
              <a:ext cx="293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3" name="Shape 2360"/>
            <p:cNvSpPr>
              <a:spLocks noChangeArrowheads="1"/>
            </p:cNvSpPr>
            <p:nvPr/>
          </p:nvSpPr>
          <p:spPr bwMode="auto">
            <a:xfrm>
              <a:off x="3659" y="3377"/>
              <a:ext cx="294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4" name="Shape 2361"/>
            <p:cNvSpPr>
              <a:spLocks noChangeArrowheads="1"/>
            </p:cNvSpPr>
            <p:nvPr/>
          </p:nvSpPr>
          <p:spPr bwMode="auto">
            <a:xfrm>
              <a:off x="3659" y="3377"/>
              <a:ext cx="294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5" name="Shape 2362"/>
            <p:cNvSpPr>
              <a:spLocks noChangeArrowheads="1"/>
            </p:cNvSpPr>
            <p:nvPr/>
          </p:nvSpPr>
          <p:spPr bwMode="auto">
            <a:xfrm>
              <a:off x="3659" y="3379"/>
              <a:ext cx="289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6" name="Shape 2363"/>
            <p:cNvSpPr>
              <a:spLocks noChangeArrowheads="1"/>
            </p:cNvSpPr>
            <p:nvPr/>
          </p:nvSpPr>
          <p:spPr bwMode="auto">
            <a:xfrm>
              <a:off x="3659" y="3379"/>
              <a:ext cx="291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7" name="Shape 2364"/>
            <p:cNvSpPr>
              <a:spLocks noChangeArrowheads="1"/>
            </p:cNvSpPr>
            <p:nvPr/>
          </p:nvSpPr>
          <p:spPr bwMode="auto">
            <a:xfrm>
              <a:off x="3659" y="3379"/>
              <a:ext cx="294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8" name="Shape 2365"/>
            <p:cNvSpPr>
              <a:spLocks noChangeArrowheads="1"/>
            </p:cNvSpPr>
            <p:nvPr/>
          </p:nvSpPr>
          <p:spPr bwMode="auto">
            <a:xfrm>
              <a:off x="3659" y="3379"/>
              <a:ext cx="299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0999" name="Shape 2366"/>
            <p:cNvSpPr>
              <a:spLocks noChangeArrowheads="1"/>
            </p:cNvSpPr>
            <p:nvPr/>
          </p:nvSpPr>
          <p:spPr bwMode="auto">
            <a:xfrm>
              <a:off x="3659" y="3379"/>
              <a:ext cx="300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0" name="Shape 2367"/>
            <p:cNvSpPr>
              <a:spLocks noChangeArrowheads="1"/>
            </p:cNvSpPr>
            <p:nvPr/>
          </p:nvSpPr>
          <p:spPr bwMode="auto">
            <a:xfrm>
              <a:off x="3659" y="3379"/>
              <a:ext cx="302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1" name="Shape 2368"/>
            <p:cNvSpPr>
              <a:spLocks noChangeArrowheads="1"/>
            </p:cNvSpPr>
            <p:nvPr/>
          </p:nvSpPr>
          <p:spPr bwMode="auto">
            <a:xfrm>
              <a:off x="3659" y="3381"/>
              <a:ext cx="304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2" name="Shape 2369"/>
            <p:cNvSpPr>
              <a:spLocks noChangeArrowheads="1"/>
            </p:cNvSpPr>
            <p:nvPr/>
          </p:nvSpPr>
          <p:spPr bwMode="auto">
            <a:xfrm>
              <a:off x="3659" y="3381"/>
              <a:ext cx="306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3" name="Shape 2370"/>
            <p:cNvSpPr>
              <a:spLocks noChangeArrowheads="1"/>
            </p:cNvSpPr>
            <p:nvPr/>
          </p:nvSpPr>
          <p:spPr bwMode="auto">
            <a:xfrm>
              <a:off x="3659" y="3381"/>
              <a:ext cx="306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4" name="Shape 2371"/>
            <p:cNvSpPr>
              <a:spLocks noChangeArrowheads="1"/>
            </p:cNvSpPr>
            <p:nvPr/>
          </p:nvSpPr>
          <p:spPr bwMode="auto">
            <a:xfrm>
              <a:off x="3659" y="3381"/>
              <a:ext cx="308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5" name="Shape 2372"/>
            <p:cNvSpPr>
              <a:spLocks noChangeArrowheads="1"/>
            </p:cNvSpPr>
            <p:nvPr/>
          </p:nvSpPr>
          <p:spPr bwMode="auto">
            <a:xfrm>
              <a:off x="3659" y="3381"/>
              <a:ext cx="308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6" name="Shape 2373"/>
            <p:cNvSpPr>
              <a:spLocks noChangeArrowheads="1"/>
            </p:cNvSpPr>
            <p:nvPr/>
          </p:nvSpPr>
          <p:spPr bwMode="auto">
            <a:xfrm>
              <a:off x="3659" y="3383"/>
              <a:ext cx="308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7" name="Shape 2374"/>
            <p:cNvSpPr>
              <a:spLocks noChangeArrowheads="1"/>
            </p:cNvSpPr>
            <p:nvPr/>
          </p:nvSpPr>
          <p:spPr bwMode="auto">
            <a:xfrm>
              <a:off x="3659" y="3383"/>
              <a:ext cx="306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8" name="Shape 2375"/>
            <p:cNvSpPr>
              <a:spLocks noChangeArrowheads="1"/>
            </p:cNvSpPr>
            <p:nvPr/>
          </p:nvSpPr>
          <p:spPr bwMode="auto">
            <a:xfrm>
              <a:off x="3659" y="3384"/>
              <a:ext cx="305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09" name="Shape 2376"/>
            <p:cNvSpPr>
              <a:spLocks noChangeArrowheads="1"/>
            </p:cNvSpPr>
            <p:nvPr/>
          </p:nvSpPr>
          <p:spPr bwMode="auto">
            <a:xfrm>
              <a:off x="3659" y="3384"/>
              <a:ext cx="303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0" name="Shape 2377"/>
            <p:cNvSpPr>
              <a:spLocks noChangeArrowheads="1"/>
            </p:cNvSpPr>
            <p:nvPr/>
          </p:nvSpPr>
          <p:spPr bwMode="auto">
            <a:xfrm>
              <a:off x="3659" y="3384"/>
              <a:ext cx="300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1" name="Shape 2378"/>
            <p:cNvSpPr>
              <a:spLocks noChangeArrowheads="1"/>
            </p:cNvSpPr>
            <p:nvPr/>
          </p:nvSpPr>
          <p:spPr bwMode="auto">
            <a:xfrm>
              <a:off x="3659" y="3384"/>
              <a:ext cx="296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2" name="Shape 2379"/>
            <p:cNvSpPr>
              <a:spLocks noChangeArrowheads="1"/>
            </p:cNvSpPr>
            <p:nvPr/>
          </p:nvSpPr>
          <p:spPr bwMode="auto">
            <a:xfrm>
              <a:off x="3659" y="3384"/>
              <a:ext cx="291" cy="0"/>
            </a:xfrm>
            <a:prstGeom prst="rect">
              <a:avLst/>
            </a:prstGeom>
            <a:solidFill>
              <a:srgbClr val="FF08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3" name="Shape 2380"/>
            <p:cNvSpPr>
              <a:spLocks noChangeArrowheads="1"/>
            </p:cNvSpPr>
            <p:nvPr/>
          </p:nvSpPr>
          <p:spPr bwMode="auto">
            <a:xfrm>
              <a:off x="3659" y="3384"/>
              <a:ext cx="288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4" name="Shape 2381"/>
            <p:cNvSpPr>
              <a:spLocks noChangeArrowheads="1"/>
            </p:cNvSpPr>
            <p:nvPr/>
          </p:nvSpPr>
          <p:spPr bwMode="auto">
            <a:xfrm>
              <a:off x="3659" y="3386"/>
              <a:ext cx="283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5" name="Shape 2382"/>
            <p:cNvSpPr>
              <a:spLocks noChangeArrowheads="1"/>
            </p:cNvSpPr>
            <p:nvPr/>
          </p:nvSpPr>
          <p:spPr bwMode="auto">
            <a:xfrm>
              <a:off x="3659" y="3386"/>
              <a:ext cx="275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6" name="Shape 2383"/>
            <p:cNvSpPr>
              <a:spLocks noChangeArrowheads="1"/>
            </p:cNvSpPr>
            <p:nvPr/>
          </p:nvSpPr>
          <p:spPr bwMode="auto">
            <a:xfrm>
              <a:off x="3659" y="3386"/>
              <a:ext cx="270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7" name="Shape 2384"/>
            <p:cNvSpPr>
              <a:spLocks noChangeArrowheads="1"/>
            </p:cNvSpPr>
            <p:nvPr/>
          </p:nvSpPr>
          <p:spPr bwMode="auto">
            <a:xfrm>
              <a:off x="3659" y="3386"/>
              <a:ext cx="263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8" name="Shape 2385"/>
            <p:cNvSpPr>
              <a:spLocks noChangeArrowheads="1"/>
            </p:cNvSpPr>
            <p:nvPr/>
          </p:nvSpPr>
          <p:spPr bwMode="auto">
            <a:xfrm>
              <a:off x="3659" y="3388"/>
              <a:ext cx="254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19" name="Shape 2386"/>
            <p:cNvSpPr>
              <a:spLocks noChangeArrowheads="1"/>
            </p:cNvSpPr>
            <p:nvPr/>
          </p:nvSpPr>
          <p:spPr bwMode="auto">
            <a:xfrm>
              <a:off x="3659" y="3388"/>
              <a:ext cx="248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0" name="Shape 2387"/>
            <p:cNvSpPr>
              <a:spLocks noChangeArrowheads="1"/>
            </p:cNvSpPr>
            <p:nvPr/>
          </p:nvSpPr>
          <p:spPr bwMode="auto">
            <a:xfrm>
              <a:off x="3659" y="3388"/>
              <a:ext cx="240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1" name="Shape 2388"/>
            <p:cNvSpPr>
              <a:spLocks noChangeArrowheads="1"/>
            </p:cNvSpPr>
            <p:nvPr/>
          </p:nvSpPr>
          <p:spPr bwMode="auto">
            <a:xfrm>
              <a:off x="3659" y="3388"/>
              <a:ext cx="236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2" name="Shape 2389"/>
            <p:cNvSpPr>
              <a:spLocks noChangeArrowheads="1"/>
            </p:cNvSpPr>
            <p:nvPr/>
          </p:nvSpPr>
          <p:spPr bwMode="auto">
            <a:xfrm>
              <a:off x="3659" y="3388"/>
              <a:ext cx="232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3" name="Shape 2390"/>
            <p:cNvSpPr>
              <a:spLocks noChangeArrowheads="1"/>
            </p:cNvSpPr>
            <p:nvPr/>
          </p:nvSpPr>
          <p:spPr bwMode="auto">
            <a:xfrm>
              <a:off x="3659" y="3388"/>
              <a:ext cx="226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4" name="Shape 2391"/>
            <p:cNvSpPr>
              <a:spLocks noChangeArrowheads="1"/>
            </p:cNvSpPr>
            <p:nvPr/>
          </p:nvSpPr>
          <p:spPr bwMode="auto">
            <a:xfrm>
              <a:off x="3659" y="3390"/>
              <a:ext cx="225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5" name="Shape 2392"/>
            <p:cNvSpPr>
              <a:spLocks noChangeArrowheads="1"/>
            </p:cNvSpPr>
            <p:nvPr/>
          </p:nvSpPr>
          <p:spPr bwMode="auto">
            <a:xfrm>
              <a:off x="3659" y="3390"/>
              <a:ext cx="223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6" name="Shape 2393"/>
            <p:cNvSpPr>
              <a:spLocks noChangeArrowheads="1"/>
            </p:cNvSpPr>
            <p:nvPr/>
          </p:nvSpPr>
          <p:spPr bwMode="auto">
            <a:xfrm>
              <a:off x="3659" y="3390"/>
              <a:ext cx="223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7" name="Shape 2394"/>
            <p:cNvSpPr>
              <a:spLocks noChangeArrowheads="1"/>
            </p:cNvSpPr>
            <p:nvPr/>
          </p:nvSpPr>
          <p:spPr bwMode="auto">
            <a:xfrm>
              <a:off x="3659" y="3390"/>
              <a:ext cx="224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8" name="Shape 2395"/>
            <p:cNvSpPr>
              <a:spLocks noChangeArrowheads="1"/>
            </p:cNvSpPr>
            <p:nvPr/>
          </p:nvSpPr>
          <p:spPr bwMode="auto">
            <a:xfrm>
              <a:off x="3659" y="3390"/>
              <a:ext cx="226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29" name="Shape 2396"/>
            <p:cNvSpPr>
              <a:spLocks noChangeArrowheads="1"/>
            </p:cNvSpPr>
            <p:nvPr/>
          </p:nvSpPr>
          <p:spPr bwMode="auto">
            <a:xfrm>
              <a:off x="3659" y="3391"/>
              <a:ext cx="228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0" name="Shape 2397"/>
            <p:cNvSpPr>
              <a:spLocks noChangeArrowheads="1"/>
            </p:cNvSpPr>
            <p:nvPr/>
          </p:nvSpPr>
          <p:spPr bwMode="auto">
            <a:xfrm>
              <a:off x="3659" y="3391"/>
              <a:ext cx="232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1" name="Shape 2398"/>
            <p:cNvSpPr>
              <a:spLocks noChangeArrowheads="1"/>
            </p:cNvSpPr>
            <p:nvPr/>
          </p:nvSpPr>
          <p:spPr bwMode="auto">
            <a:xfrm>
              <a:off x="3659" y="3393"/>
              <a:ext cx="236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2" name="Shape 2399"/>
            <p:cNvSpPr>
              <a:spLocks noChangeArrowheads="1"/>
            </p:cNvSpPr>
            <p:nvPr/>
          </p:nvSpPr>
          <p:spPr bwMode="auto">
            <a:xfrm>
              <a:off x="3661" y="3393"/>
              <a:ext cx="239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3" name="Shape 2400"/>
            <p:cNvSpPr>
              <a:spLocks noChangeArrowheads="1"/>
            </p:cNvSpPr>
            <p:nvPr/>
          </p:nvSpPr>
          <p:spPr bwMode="auto">
            <a:xfrm>
              <a:off x="3661" y="3393"/>
              <a:ext cx="247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4" name="Shape 2401"/>
            <p:cNvSpPr>
              <a:spLocks noChangeArrowheads="1"/>
            </p:cNvSpPr>
            <p:nvPr/>
          </p:nvSpPr>
          <p:spPr bwMode="auto">
            <a:xfrm>
              <a:off x="3661" y="3393"/>
              <a:ext cx="252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5" name="Shape 2402"/>
            <p:cNvSpPr>
              <a:spLocks noChangeArrowheads="1"/>
            </p:cNvSpPr>
            <p:nvPr/>
          </p:nvSpPr>
          <p:spPr bwMode="auto">
            <a:xfrm>
              <a:off x="3661" y="3393"/>
              <a:ext cx="259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6" name="Shape 2403"/>
            <p:cNvSpPr>
              <a:spLocks noChangeArrowheads="1"/>
            </p:cNvSpPr>
            <p:nvPr/>
          </p:nvSpPr>
          <p:spPr bwMode="auto">
            <a:xfrm>
              <a:off x="3661" y="3393"/>
              <a:ext cx="264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7" name="Shape 2404"/>
            <p:cNvSpPr>
              <a:spLocks noChangeArrowheads="1"/>
            </p:cNvSpPr>
            <p:nvPr/>
          </p:nvSpPr>
          <p:spPr bwMode="auto">
            <a:xfrm>
              <a:off x="3661" y="3395"/>
              <a:ext cx="269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8" name="Shape 2405"/>
            <p:cNvSpPr>
              <a:spLocks noChangeArrowheads="1"/>
            </p:cNvSpPr>
            <p:nvPr/>
          </p:nvSpPr>
          <p:spPr bwMode="auto">
            <a:xfrm>
              <a:off x="3661" y="3395"/>
              <a:ext cx="274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39" name="Shape 2406"/>
            <p:cNvSpPr>
              <a:spLocks noChangeArrowheads="1"/>
            </p:cNvSpPr>
            <p:nvPr/>
          </p:nvSpPr>
          <p:spPr bwMode="auto">
            <a:xfrm>
              <a:off x="3661" y="3395"/>
              <a:ext cx="282" cy="0"/>
            </a:xfrm>
            <a:prstGeom prst="rect">
              <a:avLst/>
            </a:prstGeom>
            <a:solidFill>
              <a:srgbClr val="FF270E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0" name="Shape 2407"/>
            <p:cNvSpPr>
              <a:spLocks noChangeArrowheads="1"/>
            </p:cNvSpPr>
            <p:nvPr/>
          </p:nvSpPr>
          <p:spPr bwMode="auto">
            <a:xfrm>
              <a:off x="3661" y="3395"/>
              <a:ext cx="286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1" name="Shape 2408"/>
            <p:cNvSpPr>
              <a:spLocks noChangeArrowheads="1"/>
            </p:cNvSpPr>
            <p:nvPr/>
          </p:nvSpPr>
          <p:spPr bwMode="auto">
            <a:xfrm>
              <a:off x="3661" y="3395"/>
              <a:ext cx="216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2" name="Shape 2409"/>
            <p:cNvSpPr>
              <a:spLocks noChangeArrowheads="1"/>
            </p:cNvSpPr>
            <p:nvPr/>
          </p:nvSpPr>
          <p:spPr bwMode="auto">
            <a:xfrm>
              <a:off x="3918" y="3395"/>
              <a:ext cx="36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3" name="Shape 2410"/>
            <p:cNvSpPr>
              <a:spLocks noChangeArrowheads="1"/>
            </p:cNvSpPr>
            <p:nvPr/>
          </p:nvSpPr>
          <p:spPr bwMode="auto">
            <a:xfrm>
              <a:off x="3661" y="3395"/>
              <a:ext cx="210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4" name="Shape 2411"/>
            <p:cNvSpPr>
              <a:spLocks noChangeArrowheads="1"/>
            </p:cNvSpPr>
            <p:nvPr/>
          </p:nvSpPr>
          <p:spPr bwMode="auto">
            <a:xfrm>
              <a:off x="3929" y="3395"/>
              <a:ext cx="29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5" name="Shape 2412"/>
            <p:cNvSpPr>
              <a:spLocks noChangeArrowheads="1"/>
            </p:cNvSpPr>
            <p:nvPr/>
          </p:nvSpPr>
          <p:spPr bwMode="auto">
            <a:xfrm>
              <a:off x="3661" y="3397"/>
              <a:ext cx="206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6" name="Shape 2413"/>
            <p:cNvSpPr>
              <a:spLocks noChangeArrowheads="1"/>
            </p:cNvSpPr>
            <p:nvPr/>
          </p:nvSpPr>
          <p:spPr bwMode="auto">
            <a:xfrm>
              <a:off x="3938" y="3397"/>
              <a:ext cx="25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7" name="Shape 2414"/>
            <p:cNvSpPr>
              <a:spLocks noChangeArrowheads="1"/>
            </p:cNvSpPr>
            <p:nvPr/>
          </p:nvSpPr>
          <p:spPr bwMode="auto">
            <a:xfrm>
              <a:off x="3663" y="3397"/>
              <a:ext cx="201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8" name="Shape 2415"/>
            <p:cNvSpPr>
              <a:spLocks noChangeArrowheads="1"/>
            </p:cNvSpPr>
            <p:nvPr/>
          </p:nvSpPr>
          <p:spPr bwMode="auto">
            <a:xfrm>
              <a:off x="3949" y="3397"/>
              <a:ext cx="17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49" name="Shape 2416"/>
            <p:cNvSpPr>
              <a:spLocks noChangeArrowheads="1"/>
            </p:cNvSpPr>
            <p:nvPr/>
          </p:nvSpPr>
          <p:spPr bwMode="auto">
            <a:xfrm>
              <a:off x="3663" y="3397"/>
              <a:ext cx="198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0" name="Shape 2417"/>
            <p:cNvSpPr>
              <a:spLocks noChangeArrowheads="1"/>
            </p:cNvSpPr>
            <p:nvPr/>
          </p:nvSpPr>
          <p:spPr bwMode="auto">
            <a:xfrm>
              <a:off x="3663" y="3397"/>
              <a:ext cx="195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1" name="Shape 2418"/>
            <p:cNvSpPr>
              <a:spLocks noChangeArrowheads="1"/>
            </p:cNvSpPr>
            <p:nvPr/>
          </p:nvSpPr>
          <p:spPr bwMode="auto">
            <a:xfrm>
              <a:off x="3663" y="3397"/>
              <a:ext cx="192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2" name="Shape 2419"/>
            <p:cNvSpPr>
              <a:spLocks noChangeArrowheads="1"/>
            </p:cNvSpPr>
            <p:nvPr/>
          </p:nvSpPr>
          <p:spPr bwMode="auto">
            <a:xfrm>
              <a:off x="3663" y="3397"/>
              <a:ext cx="190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3" name="Shape 2420"/>
            <p:cNvSpPr>
              <a:spLocks noChangeArrowheads="1"/>
            </p:cNvSpPr>
            <p:nvPr/>
          </p:nvSpPr>
          <p:spPr bwMode="auto">
            <a:xfrm>
              <a:off x="3665" y="3399"/>
              <a:ext cx="187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4" name="Shape 2421"/>
            <p:cNvSpPr>
              <a:spLocks noChangeArrowheads="1"/>
            </p:cNvSpPr>
            <p:nvPr/>
          </p:nvSpPr>
          <p:spPr bwMode="auto">
            <a:xfrm>
              <a:off x="3665" y="3400"/>
              <a:ext cx="185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5" name="Shape 2422"/>
            <p:cNvSpPr>
              <a:spLocks noChangeArrowheads="1"/>
            </p:cNvSpPr>
            <p:nvPr/>
          </p:nvSpPr>
          <p:spPr bwMode="auto">
            <a:xfrm>
              <a:off x="3665" y="3400"/>
              <a:ext cx="182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6" name="Shape 2423"/>
            <p:cNvSpPr>
              <a:spLocks noChangeArrowheads="1"/>
            </p:cNvSpPr>
            <p:nvPr/>
          </p:nvSpPr>
          <p:spPr bwMode="auto">
            <a:xfrm>
              <a:off x="3666" y="3400"/>
              <a:ext cx="179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7" name="Shape 2424"/>
            <p:cNvSpPr>
              <a:spLocks noChangeArrowheads="1"/>
            </p:cNvSpPr>
            <p:nvPr/>
          </p:nvSpPr>
          <p:spPr bwMode="auto">
            <a:xfrm>
              <a:off x="3666" y="3400"/>
              <a:ext cx="177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8" name="Shape 2425"/>
            <p:cNvSpPr>
              <a:spLocks noChangeArrowheads="1"/>
            </p:cNvSpPr>
            <p:nvPr/>
          </p:nvSpPr>
          <p:spPr bwMode="auto">
            <a:xfrm>
              <a:off x="3668" y="3400"/>
              <a:ext cx="176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59" name="Shape 2426"/>
            <p:cNvSpPr>
              <a:spLocks noChangeArrowheads="1"/>
            </p:cNvSpPr>
            <p:nvPr/>
          </p:nvSpPr>
          <p:spPr bwMode="auto">
            <a:xfrm>
              <a:off x="3668" y="3400"/>
              <a:ext cx="175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0" name="Shape 2427"/>
            <p:cNvSpPr>
              <a:spLocks noChangeArrowheads="1"/>
            </p:cNvSpPr>
            <p:nvPr/>
          </p:nvSpPr>
          <p:spPr bwMode="auto">
            <a:xfrm>
              <a:off x="3670" y="3402"/>
              <a:ext cx="171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1" name="Shape 2428"/>
            <p:cNvSpPr>
              <a:spLocks noChangeArrowheads="1"/>
            </p:cNvSpPr>
            <p:nvPr/>
          </p:nvSpPr>
          <p:spPr bwMode="auto">
            <a:xfrm>
              <a:off x="3670" y="3402"/>
              <a:ext cx="169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2" name="Shape 2429"/>
            <p:cNvSpPr>
              <a:spLocks noChangeArrowheads="1"/>
            </p:cNvSpPr>
            <p:nvPr/>
          </p:nvSpPr>
          <p:spPr bwMode="auto">
            <a:xfrm>
              <a:off x="3670" y="3402"/>
              <a:ext cx="166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3" name="Shape 2430"/>
            <p:cNvSpPr>
              <a:spLocks noChangeArrowheads="1"/>
            </p:cNvSpPr>
            <p:nvPr/>
          </p:nvSpPr>
          <p:spPr bwMode="auto">
            <a:xfrm>
              <a:off x="3672" y="3402"/>
              <a:ext cx="164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4" name="Shape 2431"/>
            <p:cNvSpPr>
              <a:spLocks noChangeArrowheads="1"/>
            </p:cNvSpPr>
            <p:nvPr/>
          </p:nvSpPr>
          <p:spPr bwMode="auto">
            <a:xfrm>
              <a:off x="3672" y="3402"/>
              <a:ext cx="163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5" name="Shape 2432"/>
            <p:cNvSpPr>
              <a:spLocks noChangeArrowheads="1"/>
            </p:cNvSpPr>
            <p:nvPr/>
          </p:nvSpPr>
          <p:spPr bwMode="auto">
            <a:xfrm>
              <a:off x="3674" y="3402"/>
              <a:ext cx="158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6" name="Shape 2433"/>
            <p:cNvSpPr>
              <a:spLocks noChangeArrowheads="1"/>
            </p:cNvSpPr>
            <p:nvPr/>
          </p:nvSpPr>
          <p:spPr bwMode="auto">
            <a:xfrm>
              <a:off x="3674" y="3404"/>
              <a:ext cx="156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7" name="Shape 2434"/>
            <p:cNvSpPr>
              <a:spLocks noChangeArrowheads="1"/>
            </p:cNvSpPr>
            <p:nvPr/>
          </p:nvSpPr>
          <p:spPr bwMode="auto">
            <a:xfrm>
              <a:off x="3675" y="3404"/>
              <a:ext cx="154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8" name="Shape 2435"/>
            <p:cNvSpPr>
              <a:spLocks noChangeArrowheads="1"/>
            </p:cNvSpPr>
            <p:nvPr/>
          </p:nvSpPr>
          <p:spPr bwMode="auto">
            <a:xfrm>
              <a:off x="3675" y="3404"/>
              <a:ext cx="152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69" name="Shape 2436"/>
            <p:cNvSpPr>
              <a:spLocks noChangeArrowheads="1"/>
            </p:cNvSpPr>
            <p:nvPr/>
          </p:nvSpPr>
          <p:spPr bwMode="auto">
            <a:xfrm>
              <a:off x="3677" y="3404"/>
              <a:ext cx="150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0" name="Shape 2437"/>
            <p:cNvSpPr>
              <a:spLocks noChangeArrowheads="1"/>
            </p:cNvSpPr>
            <p:nvPr/>
          </p:nvSpPr>
          <p:spPr bwMode="auto">
            <a:xfrm>
              <a:off x="3677" y="3406"/>
              <a:ext cx="147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1" name="Shape 2438"/>
            <p:cNvSpPr>
              <a:spLocks noChangeArrowheads="1"/>
            </p:cNvSpPr>
            <p:nvPr/>
          </p:nvSpPr>
          <p:spPr bwMode="auto">
            <a:xfrm>
              <a:off x="3677" y="3406"/>
              <a:ext cx="145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2" name="Shape 2439"/>
            <p:cNvSpPr>
              <a:spLocks noChangeArrowheads="1"/>
            </p:cNvSpPr>
            <p:nvPr/>
          </p:nvSpPr>
          <p:spPr bwMode="auto">
            <a:xfrm>
              <a:off x="3679" y="3406"/>
              <a:ext cx="145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3" name="Shape 2440"/>
            <p:cNvSpPr>
              <a:spLocks noChangeArrowheads="1"/>
            </p:cNvSpPr>
            <p:nvPr/>
          </p:nvSpPr>
          <p:spPr bwMode="auto">
            <a:xfrm>
              <a:off x="3679" y="3406"/>
              <a:ext cx="142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4" name="Shape 2441"/>
            <p:cNvSpPr>
              <a:spLocks noChangeArrowheads="1"/>
            </p:cNvSpPr>
            <p:nvPr/>
          </p:nvSpPr>
          <p:spPr bwMode="auto">
            <a:xfrm>
              <a:off x="3681" y="3406"/>
              <a:ext cx="140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5" name="Shape 2442"/>
            <p:cNvSpPr>
              <a:spLocks noChangeArrowheads="1"/>
            </p:cNvSpPr>
            <p:nvPr/>
          </p:nvSpPr>
          <p:spPr bwMode="auto">
            <a:xfrm>
              <a:off x="3681" y="3406"/>
              <a:ext cx="138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6" name="Shape 2443"/>
            <p:cNvSpPr>
              <a:spLocks noChangeArrowheads="1"/>
            </p:cNvSpPr>
            <p:nvPr/>
          </p:nvSpPr>
          <p:spPr bwMode="auto">
            <a:xfrm>
              <a:off x="3681" y="3408"/>
              <a:ext cx="136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7" name="Shape 2444"/>
            <p:cNvSpPr>
              <a:spLocks noChangeArrowheads="1"/>
            </p:cNvSpPr>
            <p:nvPr/>
          </p:nvSpPr>
          <p:spPr bwMode="auto">
            <a:xfrm>
              <a:off x="3684" y="3409"/>
              <a:ext cx="133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8" name="Shape 2445"/>
            <p:cNvSpPr>
              <a:spLocks noChangeArrowheads="1"/>
            </p:cNvSpPr>
            <p:nvPr/>
          </p:nvSpPr>
          <p:spPr bwMode="auto">
            <a:xfrm>
              <a:off x="3684" y="3409"/>
              <a:ext cx="130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79" name="Shape 2446"/>
            <p:cNvSpPr>
              <a:spLocks noChangeArrowheads="1"/>
            </p:cNvSpPr>
            <p:nvPr/>
          </p:nvSpPr>
          <p:spPr bwMode="auto">
            <a:xfrm>
              <a:off x="3684" y="3409"/>
              <a:ext cx="129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0" name="Shape 2447"/>
            <p:cNvSpPr>
              <a:spLocks noChangeArrowheads="1"/>
            </p:cNvSpPr>
            <p:nvPr/>
          </p:nvSpPr>
          <p:spPr bwMode="auto">
            <a:xfrm>
              <a:off x="3686" y="3409"/>
              <a:ext cx="126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1" name="Shape 2448"/>
            <p:cNvSpPr>
              <a:spLocks noChangeArrowheads="1"/>
            </p:cNvSpPr>
            <p:nvPr/>
          </p:nvSpPr>
          <p:spPr bwMode="auto">
            <a:xfrm>
              <a:off x="3686" y="3409"/>
              <a:ext cx="124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2" name="Shape 2449"/>
            <p:cNvSpPr>
              <a:spLocks noChangeArrowheads="1"/>
            </p:cNvSpPr>
            <p:nvPr/>
          </p:nvSpPr>
          <p:spPr bwMode="auto">
            <a:xfrm>
              <a:off x="3688" y="3409"/>
              <a:ext cx="120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3" name="Shape 2450"/>
            <p:cNvSpPr>
              <a:spLocks noChangeArrowheads="1"/>
            </p:cNvSpPr>
            <p:nvPr/>
          </p:nvSpPr>
          <p:spPr bwMode="auto">
            <a:xfrm>
              <a:off x="3688" y="3411"/>
              <a:ext cx="119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4" name="Shape 2451"/>
            <p:cNvSpPr>
              <a:spLocks noChangeArrowheads="1"/>
            </p:cNvSpPr>
            <p:nvPr/>
          </p:nvSpPr>
          <p:spPr bwMode="auto">
            <a:xfrm>
              <a:off x="3690" y="3411"/>
              <a:ext cx="117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5" name="Shape 2452"/>
            <p:cNvSpPr>
              <a:spLocks noChangeArrowheads="1"/>
            </p:cNvSpPr>
            <p:nvPr/>
          </p:nvSpPr>
          <p:spPr bwMode="auto">
            <a:xfrm>
              <a:off x="3690" y="3411"/>
              <a:ext cx="114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6" name="Shape 2453"/>
            <p:cNvSpPr>
              <a:spLocks noChangeArrowheads="1"/>
            </p:cNvSpPr>
            <p:nvPr/>
          </p:nvSpPr>
          <p:spPr bwMode="auto">
            <a:xfrm>
              <a:off x="3690" y="3411"/>
              <a:ext cx="114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7" name="Shape 2454"/>
            <p:cNvSpPr>
              <a:spLocks noChangeArrowheads="1"/>
            </p:cNvSpPr>
            <p:nvPr/>
          </p:nvSpPr>
          <p:spPr bwMode="auto">
            <a:xfrm>
              <a:off x="3693" y="3411"/>
              <a:ext cx="111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8" name="Shape 2455"/>
            <p:cNvSpPr>
              <a:spLocks noChangeArrowheads="1"/>
            </p:cNvSpPr>
            <p:nvPr/>
          </p:nvSpPr>
          <p:spPr bwMode="auto">
            <a:xfrm>
              <a:off x="3693" y="3411"/>
              <a:ext cx="110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89" name="Shape 2456"/>
            <p:cNvSpPr>
              <a:spLocks noChangeArrowheads="1"/>
            </p:cNvSpPr>
            <p:nvPr/>
          </p:nvSpPr>
          <p:spPr bwMode="auto">
            <a:xfrm>
              <a:off x="3693" y="3413"/>
              <a:ext cx="107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0" name="Shape 2457"/>
            <p:cNvSpPr>
              <a:spLocks noChangeArrowheads="1"/>
            </p:cNvSpPr>
            <p:nvPr/>
          </p:nvSpPr>
          <p:spPr bwMode="auto">
            <a:xfrm>
              <a:off x="3695" y="3413"/>
              <a:ext cx="105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1" name="Shape 2458"/>
            <p:cNvSpPr>
              <a:spLocks noChangeArrowheads="1"/>
            </p:cNvSpPr>
            <p:nvPr/>
          </p:nvSpPr>
          <p:spPr bwMode="auto">
            <a:xfrm>
              <a:off x="3697" y="3413"/>
              <a:ext cx="102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2" name="Shape 2459"/>
            <p:cNvSpPr>
              <a:spLocks noChangeArrowheads="1"/>
            </p:cNvSpPr>
            <p:nvPr/>
          </p:nvSpPr>
          <p:spPr bwMode="auto">
            <a:xfrm>
              <a:off x="3697" y="3413"/>
              <a:ext cx="100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3" name="Shape 2460"/>
            <p:cNvSpPr>
              <a:spLocks noChangeArrowheads="1"/>
            </p:cNvSpPr>
            <p:nvPr/>
          </p:nvSpPr>
          <p:spPr bwMode="auto">
            <a:xfrm>
              <a:off x="3697" y="3413"/>
              <a:ext cx="97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4" name="Shape 2461"/>
            <p:cNvSpPr>
              <a:spLocks noChangeArrowheads="1"/>
            </p:cNvSpPr>
            <p:nvPr/>
          </p:nvSpPr>
          <p:spPr bwMode="auto">
            <a:xfrm>
              <a:off x="3699" y="3413"/>
              <a:ext cx="94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5" name="Shape 2462"/>
            <p:cNvSpPr>
              <a:spLocks noChangeArrowheads="1"/>
            </p:cNvSpPr>
            <p:nvPr/>
          </p:nvSpPr>
          <p:spPr bwMode="auto">
            <a:xfrm>
              <a:off x="3699" y="3415"/>
              <a:ext cx="92" cy="0"/>
            </a:xfrm>
            <a:prstGeom prst="rect">
              <a:avLst/>
            </a:prstGeom>
            <a:solidFill>
              <a:srgbClr val="FF7427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6" name="Shape 2463"/>
            <p:cNvSpPr>
              <a:spLocks noChangeArrowheads="1"/>
            </p:cNvSpPr>
            <p:nvPr/>
          </p:nvSpPr>
          <p:spPr bwMode="auto">
            <a:xfrm>
              <a:off x="3700" y="3415"/>
              <a:ext cx="89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7" name="Shape 2464"/>
            <p:cNvSpPr>
              <a:spLocks noChangeArrowheads="1"/>
            </p:cNvSpPr>
            <p:nvPr/>
          </p:nvSpPr>
          <p:spPr bwMode="auto">
            <a:xfrm>
              <a:off x="3700" y="3415"/>
              <a:ext cx="88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8" name="Shape 2465"/>
            <p:cNvSpPr>
              <a:spLocks noChangeArrowheads="1"/>
            </p:cNvSpPr>
            <p:nvPr/>
          </p:nvSpPr>
          <p:spPr bwMode="auto">
            <a:xfrm>
              <a:off x="3702" y="3415"/>
              <a:ext cx="86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099" name="Shape 2466"/>
            <p:cNvSpPr>
              <a:spLocks noChangeArrowheads="1"/>
            </p:cNvSpPr>
            <p:nvPr/>
          </p:nvSpPr>
          <p:spPr bwMode="auto">
            <a:xfrm>
              <a:off x="3702" y="3415"/>
              <a:ext cx="83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0" name="Shape 2467"/>
            <p:cNvSpPr>
              <a:spLocks noChangeArrowheads="1"/>
            </p:cNvSpPr>
            <p:nvPr/>
          </p:nvSpPr>
          <p:spPr bwMode="auto">
            <a:xfrm>
              <a:off x="3704" y="3416"/>
              <a:ext cx="79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1" name="Shape 2468"/>
            <p:cNvSpPr>
              <a:spLocks noChangeArrowheads="1"/>
            </p:cNvSpPr>
            <p:nvPr/>
          </p:nvSpPr>
          <p:spPr bwMode="auto">
            <a:xfrm>
              <a:off x="3704" y="3416"/>
              <a:ext cx="77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2" name="Shape 2469"/>
            <p:cNvSpPr>
              <a:spLocks noChangeArrowheads="1"/>
            </p:cNvSpPr>
            <p:nvPr/>
          </p:nvSpPr>
          <p:spPr bwMode="auto">
            <a:xfrm>
              <a:off x="3706" y="3418"/>
              <a:ext cx="72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3" name="Shape 2470"/>
            <p:cNvSpPr>
              <a:spLocks noChangeArrowheads="1"/>
            </p:cNvSpPr>
            <p:nvPr/>
          </p:nvSpPr>
          <p:spPr bwMode="auto">
            <a:xfrm>
              <a:off x="3706" y="3418"/>
              <a:ext cx="72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4" name="Shape 2471"/>
            <p:cNvSpPr>
              <a:spLocks noChangeArrowheads="1"/>
            </p:cNvSpPr>
            <p:nvPr/>
          </p:nvSpPr>
          <p:spPr bwMode="auto">
            <a:xfrm>
              <a:off x="3709" y="3418"/>
              <a:ext cx="69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5" name="Shape 2472"/>
            <p:cNvSpPr>
              <a:spLocks noChangeArrowheads="1"/>
            </p:cNvSpPr>
            <p:nvPr/>
          </p:nvSpPr>
          <p:spPr bwMode="auto">
            <a:xfrm>
              <a:off x="3709" y="3418"/>
              <a:ext cx="65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6" name="Shape 2473"/>
            <p:cNvSpPr>
              <a:spLocks noChangeArrowheads="1"/>
            </p:cNvSpPr>
            <p:nvPr/>
          </p:nvSpPr>
          <p:spPr bwMode="auto">
            <a:xfrm>
              <a:off x="3711" y="3418"/>
              <a:ext cx="62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7" name="Shape 2474"/>
            <p:cNvSpPr>
              <a:spLocks noChangeArrowheads="1"/>
            </p:cNvSpPr>
            <p:nvPr/>
          </p:nvSpPr>
          <p:spPr bwMode="auto">
            <a:xfrm>
              <a:off x="3711" y="3418"/>
              <a:ext cx="60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8" name="Shape 2475"/>
            <p:cNvSpPr>
              <a:spLocks noChangeArrowheads="1"/>
            </p:cNvSpPr>
            <p:nvPr/>
          </p:nvSpPr>
          <p:spPr bwMode="auto">
            <a:xfrm>
              <a:off x="3713" y="3420"/>
              <a:ext cx="57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09" name="Shape 2476"/>
            <p:cNvSpPr>
              <a:spLocks noChangeArrowheads="1"/>
            </p:cNvSpPr>
            <p:nvPr/>
          </p:nvSpPr>
          <p:spPr bwMode="auto">
            <a:xfrm>
              <a:off x="3713" y="3420"/>
              <a:ext cx="55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0" name="Shape 2477"/>
            <p:cNvSpPr>
              <a:spLocks noChangeArrowheads="1"/>
            </p:cNvSpPr>
            <p:nvPr/>
          </p:nvSpPr>
          <p:spPr bwMode="auto">
            <a:xfrm>
              <a:off x="3715" y="3420"/>
              <a:ext cx="53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1" name="Shape 2478"/>
            <p:cNvSpPr>
              <a:spLocks noChangeArrowheads="1"/>
            </p:cNvSpPr>
            <p:nvPr/>
          </p:nvSpPr>
          <p:spPr bwMode="auto">
            <a:xfrm>
              <a:off x="3715" y="3420"/>
              <a:ext cx="50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2" name="Shape 2479"/>
            <p:cNvSpPr>
              <a:spLocks noChangeArrowheads="1"/>
            </p:cNvSpPr>
            <p:nvPr/>
          </p:nvSpPr>
          <p:spPr bwMode="auto">
            <a:xfrm>
              <a:off x="3718" y="3422"/>
              <a:ext cx="46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3" name="Shape 2480"/>
            <p:cNvSpPr>
              <a:spLocks noChangeArrowheads="1"/>
            </p:cNvSpPr>
            <p:nvPr/>
          </p:nvSpPr>
          <p:spPr bwMode="auto">
            <a:xfrm>
              <a:off x="3718" y="3422"/>
              <a:ext cx="44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4" name="Shape 2481"/>
            <p:cNvSpPr>
              <a:spLocks noChangeArrowheads="1"/>
            </p:cNvSpPr>
            <p:nvPr/>
          </p:nvSpPr>
          <p:spPr bwMode="auto">
            <a:xfrm>
              <a:off x="3720" y="3422"/>
              <a:ext cx="41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5" name="Shape 2482"/>
            <p:cNvSpPr>
              <a:spLocks noChangeArrowheads="1"/>
            </p:cNvSpPr>
            <p:nvPr/>
          </p:nvSpPr>
          <p:spPr bwMode="auto">
            <a:xfrm>
              <a:off x="3722" y="3422"/>
              <a:ext cx="36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6" name="Shape 2483"/>
            <p:cNvSpPr>
              <a:spLocks noChangeArrowheads="1"/>
            </p:cNvSpPr>
            <p:nvPr/>
          </p:nvSpPr>
          <p:spPr bwMode="auto">
            <a:xfrm>
              <a:off x="3722" y="3422"/>
              <a:ext cx="35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7" name="Shape 2484"/>
            <p:cNvSpPr>
              <a:spLocks noChangeArrowheads="1"/>
            </p:cNvSpPr>
            <p:nvPr/>
          </p:nvSpPr>
          <p:spPr bwMode="auto">
            <a:xfrm>
              <a:off x="3724" y="3422"/>
              <a:ext cx="31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8" name="Shape 2485"/>
            <p:cNvSpPr>
              <a:spLocks noChangeArrowheads="1"/>
            </p:cNvSpPr>
            <p:nvPr/>
          </p:nvSpPr>
          <p:spPr bwMode="auto">
            <a:xfrm>
              <a:off x="3727" y="3424"/>
              <a:ext cx="27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19" name="Shape 2486"/>
            <p:cNvSpPr>
              <a:spLocks noChangeArrowheads="1"/>
            </p:cNvSpPr>
            <p:nvPr/>
          </p:nvSpPr>
          <p:spPr bwMode="auto">
            <a:xfrm>
              <a:off x="3727" y="3424"/>
              <a:ext cx="23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20" name="Shape 2487"/>
            <p:cNvSpPr>
              <a:spLocks noChangeArrowheads="1"/>
            </p:cNvSpPr>
            <p:nvPr/>
          </p:nvSpPr>
          <p:spPr bwMode="auto">
            <a:xfrm>
              <a:off x="3731" y="3424"/>
              <a:ext cx="18" cy="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21" name="Shape 2488"/>
            <p:cNvSpPr>
              <a:spLocks noChangeArrowheads="1"/>
            </p:cNvSpPr>
            <p:nvPr/>
          </p:nvSpPr>
          <p:spPr bwMode="auto">
            <a:xfrm>
              <a:off x="3958" y="3397"/>
              <a:ext cx="7" cy="0"/>
            </a:xfrm>
            <a:prstGeom prst="rect">
              <a:avLst/>
            </a:prstGeom>
            <a:solidFill>
              <a:srgbClr val="FF4D1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22" name="Shape 2489"/>
            <p:cNvSpPr>
              <a:spLocks noChangeArrowheads="1"/>
            </p:cNvSpPr>
            <p:nvPr/>
          </p:nvSpPr>
          <p:spPr bwMode="auto">
            <a:xfrm>
              <a:off x="5600" y="2239"/>
              <a:ext cx="18" cy="2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23" name="Shape 2490"/>
            <p:cNvSpPr>
              <a:spLocks/>
            </p:cNvSpPr>
            <p:nvPr/>
          </p:nvSpPr>
          <p:spPr bwMode="auto">
            <a:xfrm>
              <a:off x="5599" y="2238"/>
              <a:ext cx="21" cy="23"/>
            </a:xfrm>
            <a:custGeom>
              <a:avLst/>
              <a:gdLst>
                <a:gd name="T0" fmla="*/ 0 w 63"/>
                <a:gd name="T1" fmla="*/ 0 h 67"/>
                <a:gd name="T2" fmla="*/ 63 w 63"/>
                <a:gd name="T3" fmla="*/ 67 h 67"/>
              </a:gdLst>
              <a:ahLst/>
              <a:cxnLst>
                <a:cxn ang="0">
                  <a:pos x="0" y="33"/>
                </a:cxn>
                <a:cxn ang="0">
                  <a:pos x="2" y="46"/>
                </a:cxn>
                <a:cxn ang="0">
                  <a:pos x="10" y="58"/>
                </a:cxn>
                <a:cxn ang="0">
                  <a:pos x="19" y="65"/>
                </a:cxn>
                <a:cxn ang="0">
                  <a:pos x="32" y="67"/>
                </a:cxn>
                <a:cxn ang="0">
                  <a:pos x="44" y="65"/>
                </a:cxn>
                <a:cxn ang="0">
                  <a:pos x="54" y="58"/>
                </a:cxn>
                <a:cxn ang="0">
                  <a:pos x="61" y="46"/>
                </a:cxn>
                <a:cxn ang="0">
                  <a:pos x="63" y="33"/>
                </a:cxn>
                <a:cxn ang="0">
                  <a:pos x="61" y="19"/>
                </a:cxn>
                <a:cxn ang="0">
                  <a:pos x="54" y="9"/>
                </a:cxn>
                <a:cxn ang="0">
                  <a:pos x="44" y="2"/>
                </a:cxn>
                <a:cxn ang="0">
                  <a:pos x="32" y="0"/>
                </a:cxn>
                <a:cxn ang="0">
                  <a:pos x="19" y="2"/>
                </a:cxn>
                <a:cxn ang="0">
                  <a:pos x="10" y="9"/>
                </a:cxn>
                <a:cxn ang="0">
                  <a:pos x="2" y="19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11" y="24"/>
                </a:cxn>
                <a:cxn ang="0">
                  <a:pos x="16" y="15"/>
                </a:cxn>
                <a:cxn ang="0">
                  <a:pos x="23" y="10"/>
                </a:cxn>
                <a:cxn ang="0">
                  <a:pos x="32" y="8"/>
                </a:cxn>
                <a:cxn ang="0">
                  <a:pos x="40" y="10"/>
                </a:cxn>
                <a:cxn ang="0">
                  <a:pos x="47" y="15"/>
                </a:cxn>
                <a:cxn ang="0">
                  <a:pos x="52" y="24"/>
                </a:cxn>
                <a:cxn ang="0">
                  <a:pos x="55" y="33"/>
                </a:cxn>
                <a:cxn ang="0">
                  <a:pos x="52" y="43"/>
                </a:cxn>
                <a:cxn ang="0">
                  <a:pos x="47" y="52"/>
                </a:cxn>
                <a:cxn ang="0">
                  <a:pos x="40" y="57"/>
                </a:cxn>
                <a:cxn ang="0">
                  <a:pos x="32" y="59"/>
                </a:cxn>
                <a:cxn ang="0">
                  <a:pos x="23" y="57"/>
                </a:cxn>
                <a:cxn ang="0">
                  <a:pos x="16" y="52"/>
                </a:cxn>
                <a:cxn ang="0">
                  <a:pos x="11" y="43"/>
                </a:cxn>
                <a:cxn ang="0">
                  <a:pos x="9" y="33"/>
                </a:cxn>
                <a:cxn ang="0">
                  <a:pos x="0" y="33"/>
                </a:cxn>
              </a:cxnLst>
              <a:rect l="T0" t="T1" r="T2" b="T3"/>
              <a:pathLst>
                <a:path w="63" h="67" extrusionOk="0">
                  <a:moveTo>
                    <a:pt x="0" y="33"/>
                  </a:moveTo>
                  <a:lnTo>
                    <a:pt x="2" y="46"/>
                  </a:lnTo>
                  <a:lnTo>
                    <a:pt x="10" y="58"/>
                  </a:lnTo>
                  <a:lnTo>
                    <a:pt x="19" y="65"/>
                  </a:lnTo>
                  <a:lnTo>
                    <a:pt x="32" y="67"/>
                  </a:lnTo>
                  <a:lnTo>
                    <a:pt x="44" y="65"/>
                  </a:lnTo>
                  <a:lnTo>
                    <a:pt x="54" y="58"/>
                  </a:lnTo>
                  <a:lnTo>
                    <a:pt x="61" y="46"/>
                  </a:lnTo>
                  <a:lnTo>
                    <a:pt x="63" y="33"/>
                  </a:lnTo>
                  <a:lnTo>
                    <a:pt x="61" y="19"/>
                  </a:lnTo>
                  <a:lnTo>
                    <a:pt x="54" y="9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19" y="2"/>
                  </a:lnTo>
                  <a:lnTo>
                    <a:pt x="10" y="9"/>
                  </a:lnTo>
                  <a:lnTo>
                    <a:pt x="2" y="19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11" y="24"/>
                  </a:lnTo>
                  <a:lnTo>
                    <a:pt x="16" y="15"/>
                  </a:lnTo>
                  <a:lnTo>
                    <a:pt x="23" y="10"/>
                  </a:lnTo>
                  <a:lnTo>
                    <a:pt x="32" y="8"/>
                  </a:lnTo>
                  <a:lnTo>
                    <a:pt x="40" y="10"/>
                  </a:lnTo>
                  <a:lnTo>
                    <a:pt x="47" y="15"/>
                  </a:lnTo>
                  <a:lnTo>
                    <a:pt x="52" y="24"/>
                  </a:lnTo>
                  <a:lnTo>
                    <a:pt x="55" y="33"/>
                  </a:lnTo>
                  <a:lnTo>
                    <a:pt x="52" y="43"/>
                  </a:lnTo>
                  <a:lnTo>
                    <a:pt x="47" y="52"/>
                  </a:lnTo>
                  <a:lnTo>
                    <a:pt x="40" y="57"/>
                  </a:lnTo>
                  <a:lnTo>
                    <a:pt x="32" y="59"/>
                  </a:lnTo>
                  <a:lnTo>
                    <a:pt x="23" y="57"/>
                  </a:lnTo>
                  <a:lnTo>
                    <a:pt x="16" y="52"/>
                  </a:lnTo>
                  <a:lnTo>
                    <a:pt x="11" y="43"/>
                  </a:lnTo>
                  <a:lnTo>
                    <a:pt x="9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124" name="Shape 2491"/>
            <p:cNvSpPr>
              <a:spLocks noChangeArrowheads="1"/>
            </p:cNvSpPr>
            <p:nvPr/>
          </p:nvSpPr>
          <p:spPr bwMode="auto">
            <a:xfrm>
              <a:off x="5447" y="2239"/>
              <a:ext cx="18" cy="2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25" name="Shape 2492"/>
            <p:cNvSpPr>
              <a:spLocks/>
            </p:cNvSpPr>
            <p:nvPr/>
          </p:nvSpPr>
          <p:spPr bwMode="auto">
            <a:xfrm>
              <a:off x="5447" y="2238"/>
              <a:ext cx="21" cy="23"/>
            </a:xfrm>
            <a:custGeom>
              <a:avLst/>
              <a:gdLst>
                <a:gd name="T0" fmla="*/ 0 w 61"/>
                <a:gd name="T1" fmla="*/ 0 h 68"/>
                <a:gd name="T2" fmla="*/ 61 w 61"/>
                <a:gd name="T3" fmla="*/ 68 h 68"/>
              </a:gdLst>
              <a:ahLst/>
              <a:cxnLst>
                <a:cxn ang="0">
                  <a:pos x="0" y="34"/>
                </a:cxn>
                <a:cxn ang="0">
                  <a:pos x="2" y="47"/>
                </a:cxn>
                <a:cxn ang="0">
                  <a:pos x="8" y="59"/>
                </a:cxn>
                <a:cxn ang="0">
                  <a:pos x="17" y="66"/>
                </a:cxn>
                <a:cxn ang="0">
                  <a:pos x="30" y="68"/>
                </a:cxn>
                <a:cxn ang="0">
                  <a:pos x="43" y="66"/>
                </a:cxn>
                <a:cxn ang="0">
                  <a:pos x="52" y="59"/>
                </a:cxn>
                <a:cxn ang="0">
                  <a:pos x="59" y="47"/>
                </a:cxn>
                <a:cxn ang="0">
                  <a:pos x="61" y="34"/>
                </a:cxn>
                <a:cxn ang="0">
                  <a:pos x="59" y="20"/>
                </a:cxn>
                <a:cxn ang="0">
                  <a:pos x="52" y="10"/>
                </a:cxn>
                <a:cxn ang="0">
                  <a:pos x="43" y="2"/>
                </a:cxn>
                <a:cxn ang="0">
                  <a:pos x="30" y="0"/>
                </a:cxn>
                <a:cxn ang="0">
                  <a:pos x="17" y="2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4"/>
                </a:cxn>
                <a:cxn ang="0">
                  <a:pos x="8" y="34"/>
                </a:cxn>
                <a:cxn ang="0">
                  <a:pos x="10" y="24"/>
                </a:cxn>
                <a:cxn ang="0">
                  <a:pos x="14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10"/>
                </a:cxn>
                <a:cxn ang="0">
                  <a:pos x="46" y="16"/>
                </a:cxn>
                <a:cxn ang="0">
                  <a:pos x="51" y="25"/>
                </a:cxn>
                <a:cxn ang="0">
                  <a:pos x="53" y="34"/>
                </a:cxn>
                <a:cxn ang="0">
                  <a:pos x="51" y="44"/>
                </a:cxn>
                <a:cxn ang="0">
                  <a:pos x="46" y="53"/>
                </a:cxn>
                <a:cxn ang="0">
                  <a:pos x="38" y="58"/>
                </a:cxn>
                <a:cxn ang="0">
                  <a:pos x="30" y="60"/>
                </a:cxn>
                <a:cxn ang="0">
                  <a:pos x="22" y="58"/>
                </a:cxn>
                <a:cxn ang="0">
                  <a:pos x="14" y="53"/>
                </a:cxn>
                <a:cxn ang="0">
                  <a:pos x="10" y="44"/>
                </a:cxn>
                <a:cxn ang="0">
                  <a:pos x="8" y="34"/>
                </a:cxn>
                <a:cxn ang="0">
                  <a:pos x="0" y="34"/>
                </a:cxn>
              </a:cxnLst>
              <a:rect l="T0" t="T1" r="T2" b="T3"/>
              <a:pathLst>
                <a:path w="61" h="68" extrusionOk="0">
                  <a:moveTo>
                    <a:pt x="0" y="34"/>
                  </a:moveTo>
                  <a:lnTo>
                    <a:pt x="2" y="47"/>
                  </a:lnTo>
                  <a:lnTo>
                    <a:pt x="8" y="59"/>
                  </a:lnTo>
                  <a:lnTo>
                    <a:pt x="17" y="66"/>
                  </a:lnTo>
                  <a:lnTo>
                    <a:pt x="30" y="68"/>
                  </a:lnTo>
                  <a:lnTo>
                    <a:pt x="43" y="66"/>
                  </a:lnTo>
                  <a:lnTo>
                    <a:pt x="52" y="59"/>
                  </a:lnTo>
                  <a:lnTo>
                    <a:pt x="59" y="47"/>
                  </a:lnTo>
                  <a:lnTo>
                    <a:pt x="61" y="34"/>
                  </a:lnTo>
                  <a:lnTo>
                    <a:pt x="59" y="20"/>
                  </a:lnTo>
                  <a:lnTo>
                    <a:pt x="52" y="10"/>
                  </a:lnTo>
                  <a:lnTo>
                    <a:pt x="43" y="2"/>
                  </a:lnTo>
                  <a:lnTo>
                    <a:pt x="30" y="0"/>
                  </a:lnTo>
                  <a:lnTo>
                    <a:pt x="17" y="2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4"/>
                  </a:lnTo>
                  <a:lnTo>
                    <a:pt x="8" y="34"/>
                  </a:lnTo>
                  <a:lnTo>
                    <a:pt x="10" y="24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10"/>
                  </a:lnTo>
                  <a:lnTo>
                    <a:pt x="46" y="16"/>
                  </a:lnTo>
                  <a:lnTo>
                    <a:pt x="51" y="25"/>
                  </a:lnTo>
                  <a:lnTo>
                    <a:pt x="53" y="34"/>
                  </a:lnTo>
                  <a:lnTo>
                    <a:pt x="51" y="44"/>
                  </a:lnTo>
                  <a:lnTo>
                    <a:pt x="46" y="53"/>
                  </a:lnTo>
                  <a:lnTo>
                    <a:pt x="38" y="58"/>
                  </a:lnTo>
                  <a:lnTo>
                    <a:pt x="30" y="60"/>
                  </a:lnTo>
                  <a:lnTo>
                    <a:pt x="22" y="58"/>
                  </a:lnTo>
                  <a:lnTo>
                    <a:pt x="14" y="53"/>
                  </a:lnTo>
                  <a:lnTo>
                    <a:pt x="10" y="44"/>
                  </a:lnTo>
                  <a:lnTo>
                    <a:pt x="8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126" name="Shape 2493"/>
            <p:cNvSpPr>
              <a:spLocks noChangeArrowheads="1"/>
            </p:cNvSpPr>
            <p:nvPr/>
          </p:nvSpPr>
          <p:spPr bwMode="auto">
            <a:xfrm>
              <a:off x="5456" y="2238"/>
              <a:ext cx="15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27" name="Shape 2494"/>
            <p:cNvSpPr>
              <a:spLocks noChangeArrowheads="1"/>
            </p:cNvSpPr>
            <p:nvPr/>
          </p:nvSpPr>
          <p:spPr bwMode="auto">
            <a:xfrm>
              <a:off x="5456" y="2260"/>
              <a:ext cx="15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28" name="Shape 2495"/>
            <p:cNvSpPr>
              <a:spLocks noChangeArrowheads="1"/>
            </p:cNvSpPr>
            <p:nvPr/>
          </p:nvSpPr>
          <p:spPr bwMode="auto">
            <a:xfrm>
              <a:off x="5495" y="2082"/>
              <a:ext cx="0" cy="7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29" name="Shape 2496"/>
            <p:cNvSpPr>
              <a:spLocks noChangeArrowheads="1"/>
            </p:cNvSpPr>
            <p:nvPr/>
          </p:nvSpPr>
          <p:spPr bwMode="auto">
            <a:xfrm>
              <a:off x="5495" y="2012"/>
              <a:ext cx="0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0" name="Shape 2497"/>
            <p:cNvSpPr>
              <a:spLocks noChangeArrowheads="1"/>
            </p:cNvSpPr>
            <p:nvPr/>
          </p:nvSpPr>
          <p:spPr bwMode="auto">
            <a:xfrm>
              <a:off x="5495" y="2012"/>
              <a:ext cx="0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1" name="Shape 2498"/>
            <p:cNvSpPr>
              <a:spLocks noChangeArrowheads="1"/>
            </p:cNvSpPr>
            <p:nvPr/>
          </p:nvSpPr>
          <p:spPr bwMode="auto">
            <a:xfrm>
              <a:off x="5495" y="2012"/>
              <a:ext cx="0" cy="14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2" name="Shape 2499"/>
            <p:cNvSpPr>
              <a:spLocks noChangeArrowheads="1"/>
            </p:cNvSpPr>
            <p:nvPr/>
          </p:nvSpPr>
          <p:spPr bwMode="auto">
            <a:xfrm>
              <a:off x="5497" y="2012"/>
              <a:ext cx="0" cy="14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3" name="Shape 2500"/>
            <p:cNvSpPr>
              <a:spLocks noChangeArrowheads="1"/>
            </p:cNvSpPr>
            <p:nvPr/>
          </p:nvSpPr>
          <p:spPr bwMode="auto">
            <a:xfrm>
              <a:off x="5497" y="2012"/>
              <a:ext cx="0" cy="14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4" name="Shape 2501"/>
            <p:cNvSpPr>
              <a:spLocks noChangeArrowheads="1"/>
            </p:cNvSpPr>
            <p:nvPr/>
          </p:nvSpPr>
          <p:spPr bwMode="auto">
            <a:xfrm>
              <a:off x="5497" y="2012"/>
              <a:ext cx="0" cy="14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5" name="Shape 2502"/>
            <p:cNvSpPr>
              <a:spLocks noChangeArrowheads="1"/>
            </p:cNvSpPr>
            <p:nvPr/>
          </p:nvSpPr>
          <p:spPr bwMode="auto">
            <a:xfrm>
              <a:off x="5497" y="2012"/>
              <a:ext cx="0" cy="14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6" name="Shape 2503"/>
            <p:cNvSpPr>
              <a:spLocks noChangeArrowheads="1"/>
            </p:cNvSpPr>
            <p:nvPr/>
          </p:nvSpPr>
          <p:spPr bwMode="auto">
            <a:xfrm>
              <a:off x="5497" y="2012"/>
              <a:ext cx="0" cy="14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7" name="Shape 2504"/>
            <p:cNvSpPr>
              <a:spLocks noChangeArrowheads="1"/>
            </p:cNvSpPr>
            <p:nvPr/>
          </p:nvSpPr>
          <p:spPr bwMode="auto">
            <a:xfrm>
              <a:off x="5499" y="2012"/>
              <a:ext cx="0" cy="14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8" name="Shape 2505"/>
            <p:cNvSpPr>
              <a:spLocks noChangeArrowheads="1"/>
            </p:cNvSpPr>
            <p:nvPr/>
          </p:nvSpPr>
          <p:spPr bwMode="auto">
            <a:xfrm>
              <a:off x="5499" y="2012"/>
              <a:ext cx="0" cy="14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39" name="Shape 2506"/>
            <p:cNvSpPr>
              <a:spLocks noChangeArrowheads="1"/>
            </p:cNvSpPr>
            <p:nvPr/>
          </p:nvSpPr>
          <p:spPr bwMode="auto">
            <a:xfrm>
              <a:off x="5499" y="2012"/>
              <a:ext cx="0" cy="14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0" name="Shape 2507"/>
            <p:cNvSpPr>
              <a:spLocks noChangeArrowheads="1"/>
            </p:cNvSpPr>
            <p:nvPr/>
          </p:nvSpPr>
          <p:spPr bwMode="auto">
            <a:xfrm>
              <a:off x="5499" y="2012"/>
              <a:ext cx="0" cy="14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1" name="Shape 2508"/>
            <p:cNvSpPr>
              <a:spLocks noChangeArrowheads="1"/>
            </p:cNvSpPr>
            <p:nvPr/>
          </p:nvSpPr>
          <p:spPr bwMode="auto">
            <a:xfrm>
              <a:off x="5500" y="2012"/>
              <a:ext cx="0" cy="14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2" name="Shape 2509"/>
            <p:cNvSpPr>
              <a:spLocks noChangeArrowheads="1"/>
            </p:cNvSpPr>
            <p:nvPr/>
          </p:nvSpPr>
          <p:spPr bwMode="auto">
            <a:xfrm>
              <a:off x="5500" y="2012"/>
              <a:ext cx="0" cy="14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3" name="Shape 2510"/>
            <p:cNvSpPr>
              <a:spLocks noChangeArrowheads="1"/>
            </p:cNvSpPr>
            <p:nvPr/>
          </p:nvSpPr>
          <p:spPr bwMode="auto">
            <a:xfrm>
              <a:off x="5500" y="2012"/>
              <a:ext cx="0" cy="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4" name="Shape 2511"/>
            <p:cNvSpPr>
              <a:spLocks noChangeArrowheads="1"/>
            </p:cNvSpPr>
            <p:nvPr/>
          </p:nvSpPr>
          <p:spPr bwMode="auto">
            <a:xfrm>
              <a:off x="5500" y="2012"/>
              <a:ext cx="0" cy="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5" name="Shape 2512"/>
            <p:cNvSpPr>
              <a:spLocks noChangeArrowheads="1"/>
            </p:cNvSpPr>
            <p:nvPr/>
          </p:nvSpPr>
          <p:spPr bwMode="auto">
            <a:xfrm>
              <a:off x="5500" y="2012"/>
              <a:ext cx="0" cy="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6" name="Shape 2513"/>
            <p:cNvSpPr>
              <a:spLocks noChangeArrowheads="1"/>
            </p:cNvSpPr>
            <p:nvPr/>
          </p:nvSpPr>
          <p:spPr bwMode="auto">
            <a:xfrm>
              <a:off x="5500" y="2012"/>
              <a:ext cx="0" cy="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7" name="Shape 2514"/>
            <p:cNvSpPr>
              <a:spLocks noChangeArrowheads="1"/>
            </p:cNvSpPr>
            <p:nvPr/>
          </p:nvSpPr>
          <p:spPr bwMode="auto">
            <a:xfrm>
              <a:off x="5502" y="2012"/>
              <a:ext cx="0" cy="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8" name="Shape 2515"/>
            <p:cNvSpPr>
              <a:spLocks noChangeArrowheads="1"/>
            </p:cNvSpPr>
            <p:nvPr/>
          </p:nvSpPr>
          <p:spPr bwMode="auto">
            <a:xfrm>
              <a:off x="5502" y="2012"/>
              <a:ext cx="0" cy="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49" name="Shape 2516"/>
            <p:cNvSpPr>
              <a:spLocks noChangeArrowheads="1"/>
            </p:cNvSpPr>
            <p:nvPr/>
          </p:nvSpPr>
          <p:spPr bwMode="auto">
            <a:xfrm>
              <a:off x="5502" y="2012"/>
              <a:ext cx="0" cy="1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0" name="Shape 2517"/>
            <p:cNvSpPr>
              <a:spLocks noChangeArrowheads="1"/>
            </p:cNvSpPr>
            <p:nvPr/>
          </p:nvSpPr>
          <p:spPr bwMode="auto">
            <a:xfrm>
              <a:off x="5502" y="2012"/>
              <a:ext cx="0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1" name="Shape 2518"/>
            <p:cNvSpPr>
              <a:spLocks noChangeArrowheads="1"/>
            </p:cNvSpPr>
            <p:nvPr/>
          </p:nvSpPr>
          <p:spPr bwMode="auto">
            <a:xfrm>
              <a:off x="5502" y="2012"/>
              <a:ext cx="0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2" name="Shape 2519"/>
            <p:cNvSpPr>
              <a:spLocks noChangeArrowheads="1"/>
            </p:cNvSpPr>
            <p:nvPr/>
          </p:nvSpPr>
          <p:spPr bwMode="auto">
            <a:xfrm>
              <a:off x="5502" y="2012"/>
              <a:ext cx="0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3" name="Shape 2520"/>
            <p:cNvSpPr>
              <a:spLocks noChangeArrowheads="1"/>
            </p:cNvSpPr>
            <p:nvPr/>
          </p:nvSpPr>
          <p:spPr bwMode="auto">
            <a:xfrm>
              <a:off x="5504" y="2012"/>
              <a:ext cx="0" cy="1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4" name="Shape 2521"/>
            <p:cNvSpPr>
              <a:spLocks noChangeArrowheads="1"/>
            </p:cNvSpPr>
            <p:nvPr/>
          </p:nvSpPr>
          <p:spPr bwMode="auto">
            <a:xfrm>
              <a:off x="5504" y="2012"/>
              <a:ext cx="0" cy="1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5" name="Shape 2522"/>
            <p:cNvSpPr>
              <a:spLocks noChangeArrowheads="1"/>
            </p:cNvSpPr>
            <p:nvPr/>
          </p:nvSpPr>
          <p:spPr bwMode="auto">
            <a:xfrm>
              <a:off x="5504" y="2012"/>
              <a:ext cx="0" cy="1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6" name="Shape 2523"/>
            <p:cNvSpPr>
              <a:spLocks noChangeArrowheads="1"/>
            </p:cNvSpPr>
            <p:nvPr/>
          </p:nvSpPr>
          <p:spPr bwMode="auto">
            <a:xfrm>
              <a:off x="5504" y="2012"/>
              <a:ext cx="0" cy="1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7" name="Shape 2524"/>
            <p:cNvSpPr>
              <a:spLocks noChangeArrowheads="1"/>
            </p:cNvSpPr>
            <p:nvPr/>
          </p:nvSpPr>
          <p:spPr bwMode="auto">
            <a:xfrm>
              <a:off x="5504" y="2012"/>
              <a:ext cx="0" cy="15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8" name="Shape 2525"/>
            <p:cNvSpPr>
              <a:spLocks noChangeArrowheads="1"/>
            </p:cNvSpPr>
            <p:nvPr/>
          </p:nvSpPr>
          <p:spPr bwMode="auto">
            <a:xfrm>
              <a:off x="5504" y="2012"/>
              <a:ext cx="0" cy="153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59" name="Shape 2526"/>
            <p:cNvSpPr>
              <a:spLocks noChangeArrowheads="1"/>
            </p:cNvSpPr>
            <p:nvPr/>
          </p:nvSpPr>
          <p:spPr bwMode="auto">
            <a:xfrm>
              <a:off x="5506" y="2012"/>
              <a:ext cx="0" cy="154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0" name="Shape 2527"/>
            <p:cNvSpPr>
              <a:spLocks noChangeArrowheads="1"/>
            </p:cNvSpPr>
            <p:nvPr/>
          </p:nvSpPr>
          <p:spPr bwMode="auto">
            <a:xfrm>
              <a:off x="5506" y="2012"/>
              <a:ext cx="0" cy="15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1" name="Shape 2528"/>
            <p:cNvSpPr>
              <a:spLocks noChangeArrowheads="1"/>
            </p:cNvSpPr>
            <p:nvPr/>
          </p:nvSpPr>
          <p:spPr bwMode="auto">
            <a:xfrm>
              <a:off x="5506" y="2012"/>
              <a:ext cx="0" cy="15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2" name="Shape 2529"/>
            <p:cNvSpPr>
              <a:spLocks noChangeArrowheads="1"/>
            </p:cNvSpPr>
            <p:nvPr/>
          </p:nvSpPr>
          <p:spPr bwMode="auto">
            <a:xfrm>
              <a:off x="5506" y="2012"/>
              <a:ext cx="0" cy="156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3" name="Shape 2530"/>
            <p:cNvSpPr>
              <a:spLocks noChangeArrowheads="1"/>
            </p:cNvSpPr>
            <p:nvPr/>
          </p:nvSpPr>
          <p:spPr bwMode="auto">
            <a:xfrm>
              <a:off x="5506" y="2012"/>
              <a:ext cx="0" cy="156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4" name="Shape 2531"/>
            <p:cNvSpPr>
              <a:spLocks noChangeArrowheads="1"/>
            </p:cNvSpPr>
            <p:nvPr/>
          </p:nvSpPr>
          <p:spPr bwMode="auto">
            <a:xfrm>
              <a:off x="5508" y="2012"/>
              <a:ext cx="0" cy="156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5" name="Shape 2532"/>
            <p:cNvSpPr>
              <a:spLocks noChangeArrowheads="1"/>
            </p:cNvSpPr>
            <p:nvPr/>
          </p:nvSpPr>
          <p:spPr bwMode="auto">
            <a:xfrm>
              <a:off x="5508" y="2012"/>
              <a:ext cx="0" cy="156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6" name="Shape 2533"/>
            <p:cNvSpPr>
              <a:spLocks noChangeArrowheads="1"/>
            </p:cNvSpPr>
            <p:nvPr/>
          </p:nvSpPr>
          <p:spPr bwMode="auto">
            <a:xfrm>
              <a:off x="5509" y="2012"/>
              <a:ext cx="0" cy="157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7" name="Shape 2534"/>
            <p:cNvSpPr>
              <a:spLocks noChangeArrowheads="1"/>
            </p:cNvSpPr>
            <p:nvPr/>
          </p:nvSpPr>
          <p:spPr bwMode="auto">
            <a:xfrm>
              <a:off x="5509" y="2012"/>
              <a:ext cx="0" cy="157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8" name="Shape 2535"/>
            <p:cNvSpPr>
              <a:spLocks noChangeArrowheads="1"/>
            </p:cNvSpPr>
            <p:nvPr/>
          </p:nvSpPr>
          <p:spPr bwMode="auto">
            <a:xfrm>
              <a:off x="5509" y="2012"/>
              <a:ext cx="0" cy="158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69" name="Shape 2536"/>
            <p:cNvSpPr>
              <a:spLocks noChangeArrowheads="1"/>
            </p:cNvSpPr>
            <p:nvPr/>
          </p:nvSpPr>
          <p:spPr bwMode="auto">
            <a:xfrm>
              <a:off x="5509" y="2012"/>
              <a:ext cx="0" cy="159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0" name="Shape 2537"/>
            <p:cNvSpPr>
              <a:spLocks noChangeArrowheads="1"/>
            </p:cNvSpPr>
            <p:nvPr/>
          </p:nvSpPr>
          <p:spPr bwMode="auto">
            <a:xfrm>
              <a:off x="5509" y="2012"/>
              <a:ext cx="0" cy="159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1" name="Shape 2538"/>
            <p:cNvSpPr>
              <a:spLocks noChangeArrowheads="1"/>
            </p:cNvSpPr>
            <p:nvPr/>
          </p:nvSpPr>
          <p:spPr bwMode="auto">
            <a:xfrm>
              <a:off x="5509" y="2012"/>
              <a:ext cx="0" cy="159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2" name="Shape 2539"/>
            <p:cNvSpPr>
              <a:spLocks noChangeArrowheads="1"/>
            </p:cNvSpPr>
            <p:nvPr/>
          </p:nvSpPr>
          <p:spPr bwMode="auto">
            <a:xfrm>
              <a:off x="5511" y="2012"/>
              <a:ext cx="0" cy="160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3" name="Shape 2540"/>
            <p:cNvSpPr>
              <a:spLocks noChangeArrowheads="1"/>
            </p:cNvSpPr>
            <p:nvPr/>
          </p:nvSpPr>
          <p:spPr bwMode="auto">
            <a:xfrm>
              <a:off x="5511" y="2012"/>
              <a:ext cx="0" cy="160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4" name="Shape 2541"/>
            <p:cNvSpPr>
              <a:spLocks noChangeArrowheads="1"/>
            </p:cNvSpPr>
            <p:nvPr/>
          </p:nvSpPr>
          <p:spPr bwMode="auto">
            <a:xfrm>
              <a:off x="5511" y="2012"/>
              <a:ext cx="0" cy="162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5" name="Shape 2542"/>
            <p:cNvSpPr>
              <a:spLocks noChangeArrowheads="1"/>
            </p:cNvSpPr>
            <p:nvPr/>
          </p:nvSpPr>
          <p:spPr bwMode="auto">
            <a:xfrm>
              <a:off x="5511" y="2012"/>
              <a:ext cx="0" cy="162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6" name="Shape 2543"/>
            <p:cNvSpPr>
              <a:spLocks noChangeArrowheads="1"/>
            </p:cNvSpPr>
            <p:nvPr/>
          </p:nvSpPr>
          <p:spPr bwMode="auto">
            <a:xfrm>
              <a:off x="5511" y="2012"/>
              <a:ext cx="0" cy="162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7" name="Shape 2544"/>
            <p:cNvSpPr>
              <a:spLocks noChangeArrowheads="1"/>
            </p:cNvSpPr>
            <p:nvPr/>
          </p:nvSpPr>
          <p:spPr bwMode="auto">
            <a:xfrm>
              <a:off x="5511" y="2012"/>
              <a:ext cx="0" cy="163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8" name="Shape 2545"/>
            <p:cNvSpPr>
              <a:spLocks noChangeArrowheads="1"/>
            </p:cNvSpPr>
            <p:nvPr/>
          </p:nvSpPr>
          <p:spPr bwMode="auto">
            <a:xfrm>
              <a:off x="5513" y="2012"/>
              <a:ext cx="0" cy="163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79" name="Shape 2546"/>
            <p:cNvSpPr>
              <a:spLocks noChangeArrowheads="1"/>
            </p:cNvSpPr>
            <p:nvPr/>
          </p:nvSpPr>
          <p:spPr bwMode="auto">
            <a:xfrm>
              <a:off x="5513" y="2012"/>
              <a:ext cx="0" cy="164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0" name="Shape 2547"/>
            <p:cNvSpPr>
              <a:spLocks noChangeArrowheads="1"/>
            </p:cNvSpPr>
            <p:nvPr/>
          </p:nvSpPr>
          <p:spPr bwMode="auto">
            <a:xfrm>
              <a:off x="5513" y="2012"/>
              <a:ext cx="0" cy="164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1" name="Shape 2548"/>
            <p:cNvSpPr>
              <a:spLocks noChangeArrowheads="1"/>
            </p:cNvSpPr>
            <p:nvPr/>
          </p:nvSpPr>
          <p:spPr bwMode="auto">
            <a:xfrm>
              <a:off x="5513" y="2012"/>
              <a:ext cx="0" cy="16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2" name="Shape 2549"/>
            <p:cNvSpPr>
              <a:spLocks noChangeArrowheads="1"/>
            </p:cNvSpPr>
            <p:nvPr/>
          </p:nvSpPr>
          <p:spPr bwMode="auto">
            <a:xfrm>
              <a:off x="5513" y="2012"/>
              <a:ext cx="0" cy="16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3" name="Shape 2550"/>
            <p:cNvSpPr>
              <a:spLocks noChangeArrowheads="1"/>
            </p:cNvSpPr>
            <p:nvPr/>
          </p:nvSpPr>
          <p:spPr bwMode="auto">
            <a:xfrm>
              <a:off x="5515" y="2012"/>
              <a:ext cx="0" cy="16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4" name="Shape 2551"/>
            <p:cNvSpPr>
              <a:spLocks noChangeArrowheads="1"/>
            </p:cNvSpPr>
            <p:nvPr/>
          </p:nvSpPr>
          <p:spPr bwMode="auto">
            <a:xfrm>
              <a:off x="5515" y="2012"/>
              <a:ext cx="0" cy="16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5" name="Shape 2552"/>
            <p:cNvSpPr>
              <a:spLocks noChangeArrowheads="1"/>
            </p:cNvSpPr>
            <p:nvPr/>
          </p:nvSpPr>
          <p:spPr bwMode="auto">
            <a:xfrm>
              <a:off x="5515" y="2012"/>
              <a:ext cx="0" cy="166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6" name="Shape 2553"/>
            <p:cNvSpPr>
              <a:spLocks noChangeArrowheads="1"/>
            </p:cNvSpPr>
            <p:nvPr/>
          </p:nvSpPr>
          <p:spPr bwMode="auto">
            <a:xfrm>
              <a:off x="5515" y="2012"/>
              <a:ext cx="0" cy="167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7" name="Shape 2554"/>
            <p:cNvSpPr>
              <a:spLocks noChangeArrowheads="1"/>
            </p:cNvSpPr>
            <p:nvPr/>
          </p:nvSpPr>
          <p:spPr bwMode="auto">
            <a:xfrm>
              <a:off x="5515" y="2012"/>
              <a:ext cx="0" cy="167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8" name="Shape 2555"/>
            <p:cNvSpPr>
              <a:spLocks noChangeArrowheads="1"/>
            </p:cNvSpPr>
            <p:nvPr/>
          </p:nvSpPr>
          <p:spPr bwMode="auto">
            <a:xfrm>
              <a:off x="5515" y="2012"/>
              <a:ext cx="0" cy="16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89" name="Shape 2556"/>
            <p:cNvSpPr>
              <a:spLocks noChangeArrowheads="1"/>
            </p:cNvSpPr>
            <p:nvPr/>
          </p:nvSpPr>
          <p:spPr bwMode="auto">
            <a:xfrm>
              <a:off x="5516" y="2012"/>
              <a:ext cx="0" cy="16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0" name="Shape 2557"/>
            <p:cNvSpPr>
              <a:spLocks noChangeArrowheads="1"/>
            </p:cNvSpPr>
            <p:nvPr/>
          </p:nvSpPr>
          <p:spPr bwMode="auto">
            <a:xfrm>
              <a:off x="5516" y="2012"/>
              <a:ext cx="0" cy="168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1" name="Shape 2558"/>
            <p:cNvSpPr>
              <a:spLocks noChangeArrowheads="1"/>
            </p:cNvSpPr>
            <p:nvPr/>
          </p:nvSpPr>
          <p:spPr bwMode="auto">
            <a:xfrm>
              <a:off x="5518" y="2012"/>
              <a:ext cx="0" cy="169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2" name="Shape 2559"/>
            <p:cNvSpPr>
              <a:spLocks noChangeArrowheads="1"/>
            </p:cNvSpPr>
            <p:nvPr/>
          </p:nvSpPr>
          <p:spPr bwMode="auto">
            <a:xfrm>
              <a:off x="5518" y="2012"/>
              <a:ext cx="0" cy="169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3" name="Shape 2560"/>
            <p:cNvSpPr>
              <a:spLocks noChangeArrowheads="1"/>
            </p:cNvSpPr>
            <p:nvPr/>
          </p:nvSpPr>
          <p:spPr bwMode="auto">
            <a:xfrm>
              <a:off x="5518" y="2012"/>
              <a:ext cx="0" cy="170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4" name="Shape 2561"/>
            <p:cNvSpPr>
              <a:spLocks noChangeArrowheads="1"/>
            </p:cNvSpPr>
            <p:nvPr/>
          </p:nvSpPr>
          <p:spPr bwMode="auto">
            <a:xfrm>
              <a:off x="5518" y="2012"/>
              <a:ext cx="0" cy="170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5" name="Shape 2562"/>
            <p:cNvSpPr>
              <a:spLocks noChangeArrowheads="1"/>
            </p:cNvSpPr>
            <p:nvPr/>
          </p:nvSpPr>
          <p:spPr bwMode="auto">
            <a:xfrm>
              <a:off x="5518" y="2012"/>
              <a:ext cx="0" cy="170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6" name="Shape 2563"/>
            <p:cNvSpPr>
              <a:spLocks noChangeArrowheads="1"/>
            </p:cNvSpPr>
            <p:nvPr/>
          </p:nvSpPr>
          <p:spPr bwMode="auto">
            <a:xfrm>
              <a:off x="5518" y="2012"/>
              <a:ext cx="0" cy="171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7" name="Shape 2564"/>
            <p:cNvSpPr>
              <a:spLocks noChangeArrowheads="1"/>
            </p:cNvSpPr>
            <p:nvPr/>
          </p:nvSpPr>
          <p:spPr bwMode="auto">
            <a:xfrm>
              <a:off x="5520" y="2012"/>
              <a:ext cx="0" cy="171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8" name="Shape 2565"/>
            <p:cNvSpPr>
              <a:spLocks noChangeArrowheads="1"/>
            </p:cNvSpPr>
            <p:nvPr/>
          </p:nvSpPr>
          <p:spPr bwMode="auto">
            <a:xfrm>
              <a:off x="5520" y="2012"/>
              <a:ext cx="0" cy="172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199" name="Shape 2566"/>
            <p:cNvSpPr>
              <a:spLocks noChangeArrowheads="1"/>
            </p:cNvSpPr>
            <p:nvPr/>
          </p:nvSpPr>
          <p:spPr bwMode="auto">
            <a:xfrm>
              <a:off x="5520" y="2012"/>
              <a:ext cx="0" cy="172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0" name="Shape 2567"/>
            <p:cNvSpPr>
              <a:spLocks noChangeArrowheads="1"/>
            </p:cNvSpPr>
            <p:nvPr/>
          </p:nvSpPr>
          <p:spPr bwMode="auto">
            <a:xfrm>
              <a:off x="5520" y="2012"/>
              <a:ext cx="0" cy="173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1" name="Shape 2568"/>
            <p:cNvSpPr>
              <a:spLocks noChangeArrowheads="1"/>
            </p:cNvSpPr>
            <p:nvPr/>
          </p:nvSpPr>
          <p:spPr bwMode="auto">
            <a:xfrm>
              <a:off x="5520" y="2012"/>
              <a:ext cx="0" cy="173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2" name="Shape 2569"/>
            <p:cNvSpPr>
              <a:spLocks noChangeArrowheads="1"/>
            </p:cNvSpPr>
            <p:nvPr/>
          </p:nvSpPr>
          <p:spPr bwMode="auto">
            <a:xfrm>
              <a:off x="5520" y="2012"/>
              <a:ext cx="0" cy="173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3" name="Shape 2570"/>
            <p:cNvSpPr>
              <a:spLocks noChangeArrowheads="1"/>
            </p:cNvSpPr>
            <p:nvPr/>
          </p:nvSpPr>
          <p:spPr bwMode="auto">
            <a:xfrm>
              <a:off x="5522" y="2012"/>
              <a:ext cx="0" cy="173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4" name="Shape 2571"/>
            <p:cNvSpPr>
              <a:spLocks noChangeArrowheads="1"/>
            </p:cNvSpPr>
            <p:nvPr/>
          </p:nvSpPr>
          <p:spPr bwMode="auto">
            <a:xfrm>
              <a:off x="5522" y="2012"/>
              <a:ext cx="0" cy="174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5" name="Shape 2572"/>
            <p:cNvSpPr>
              <a:spLocks noChangeArrowheads="1"/>
            </p:cNvSpPr>
            <p:nvPr/>
          </p:nvSpPr>
          <p:spPr bwMode="auto">
            <a:xfrm>
              <a:off x="5522" y="2012"/>
              <a:ext cx="0" cy="175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6" name="Shape 2573"/>
            <p:cNvSpPr>
              <a:spLocks noChangeArrowheads="1"/>
            </p:cNvSpPr>
            <p:nvPr/>
          </p:nvSpPr>
          <p:spPr bwMode="auto">
            <a:xfrm>
              <a:off x="5522" y="2012"/>
              <a:ext cx="0" cy="175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7" name="Shape 2574"/>
            <p:cNvSpPr>
              <a:spLocks noChangeArrowheads="1"/>
            </p:cNvSpPr>
            <p:nvPr/>
          </p:nvSpPr>
          <p:spPr bwMode="auto">
            <a:xfrm>
              <a:off x="5522" y="2012"/>
              <a:ext cx="0" cy="175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8" name="Shape 2575"/>
            <p:cNvSpPr>
              <a:spLocks noChangeArrowheads="1"/>
            </p:cNvSpPr>
            <p:nvPr/>
          </p:nvSpPr>
          <p:spPr bwMode="auto">
            <a:xfrm>
              <a:off x="5524" y="2012"/>
              <a:ext cx="0" cy="175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09" name="Shape 2576"/>
            <p:cNvSpPr>
              <a:spLocks noChangeArrowheads="1"/>
            </p:cNvSpPr>
            <p:nvPr/>
          </p:nvSpPr>
          <p:spPr bwMode="auto">
            <a:xfrm>
              <a:off x="5524" y="2012"/>
              <a:ext cx="0" cy="176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0" name="Shape 2577"/>
            <p:cNvSpPr>
              <a:spLocks noChangeArrowheads="1"/>
            </p:cNvSpPr>
            <p:nvPr/>
          </p:nvSpPr>
          <p:spPr bwMode="auto">
            <a:xfrm>
              <a:off x="5524" y="2012"/>
              <a:ext cx="0" cy="176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1" name="Shape 2578"/>
            <p:cNvSpPr>
              <a:spLocks noChangeArrowheads="1"/>
            </p:cNvSpPr>
            <p:nvPr/>
          </p:nvSpPr>
          <p:spPr bwMode="auto">
            <a:xfrm>
              <a:off x="5524" y="2012"/>
              <a:ext cx="0" cy="17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2" name="Shape 2579"/>
            <p:cNvSpPr>
              <a:spLocks noChangeArrowheads="1"/>
            </p:cNvSpPr>
            <p:nvPr/>
          </p:nvSpPr>
          <p:spPr bwMode="auto">
            <a:xfrm>
              <a:off x="5525" y="2012"/>
              <a:ext cx="0" cy="17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3" name="Shape 2580"/>
            <p:cNvSpPr>
              <a:spLocks noChangeArrowheads="1"/>
            </p:cNvSpPr>
            <p:nvPr/>
          </p:nvSpPr>
          <p:spPr bwMode="auto">
            <a:xfrm>
              <a:off x="5525" y="2012"/>
              <a:ext cx="0" cy="17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4" name="Shape 2581"/>
            <p:cNvSpPr>
              <a:spLocks noChangeArrowheads="1"/>
            </p:cNvSpPr>
            <p:nvPr/>
          </p:nvSpPr>
          <p:spPr bwMode="auto">
            <a:xfrm>
              <a:off x="5525" y="2012"/>
              <a:ext cx="0" cy="17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5" name="Shape 2582"/>
            <p:cNvSpPr>
              <a:spLocks noChangeArrowheads="1"/>
            </p:cNvSpPr>
            <p:nvPr/>
          </p:nvSpPr>
          <p:spPr bwMode="auto">
            <a:xfrm>
              <a:off x="5525" y="2012"/>
              <a:ext cx="0" cy="178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6" name="Shape 2583"/>
            <p:cNvSpPr>
              <a:spLocks noChangeArrowheads="1"/>
            </p:cNvSpPr>
            <p:nvPr/>
          </p:nvSpPr>
          <p:spPr bwMode="auto">
            <a:xfrm>
              <a:off x="5525" y="2012"/>
              <a:ext cx="0" cy="178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7" name="Shape 2584"/>
            <p:cNvSpPr>
              <a:spLocks noChangeArrowheads="1"/>
            </p:cNvSpPr>
            <p:nvPr/>
          </p:nvSpPr>
          <p:spPr bwMode="auto">
            <a:xfrm>
              <a:off x="5525" y="2012"/>
              <a:ext cx="0" cy="179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8" name="Shape 2585"/>
            <p:cNvSpPr>
              <a:spLocks noChangeArrowheads="1"/>
            </p:cNvSpPr>
            <p:nvPr/>
          </p:nvSpPr>
          <p:spPr bwMode="auto">
            <a:xfrm>
              <a:off x="5527" y="2012"/>
              <a:ext cx="0" cy="179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19" name="Shape 2586"/>
            <p:cNvSpPr>
              <a:spLocks noChangeArrowheads="1"/>
            </p:cNvSpPr>
            <p:nvPr/>
          </p:nvSpPr>
          <p:spPr bwMode="auto">
            <a:xfrm>
              <a:off x="5527" y="2012"/>
              <a:ext cx="0" cy="18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0" name="Shape 2587"/>
            <p:cNvSpPr>
              <a:spLocks noChangeArrowheads="1"/>
            </p:cNvSpPr>
            <p:nvPr/>
          </p:nvSpPr>
          <p:spPr bwMode="auto">
            <a:xfrm>
              <a:off x="5527" y="2012"/>
              <a:ext cx="0" cy="18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1" name="Shape 2588"/>
            <p:cNvSpPr>
              <a:spLocks noChangeArrowheads="1"/>
            </p:cNvSpPr>
            <p:nvPr/>
          </p:nvSpPr>
          <p:spPr bwMode="auto">
            <a:xfrm>
              <a:off x="5527" y="2012"/>
              <a:ext cx="0" cy="180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2" name="Shape 2589"/>
            <p:cNvSpPr>
              <a:spLocks noChangeArrowheads="1"/>
            </p:cNvSpPr>
            <p:nvPr/>
          </p:nvSpPr>
          <p:spPr bwMode="auto">
            <a:xfrm>
              <a:off x="5527" y="2012"/>
              <a:ext cx="0" cy="181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3" name="Shape 2590"/>
            <p:cNvSpPr>
              <a:spLocks noChangeArrowheads="1"/>
            </p:cNvSpPr>
            <p:nvPr/>
          </p:nvSpPr>
          <p:spPr bwMode="auto">
            <a:xfrm>
              <a:off x="5527" y="2012"/>
              <a:ext cx="0" cy="181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4" name="Shape 2591"/>
            <p:cNvSpPr>
              <a:spLocks noChangeArrowheads="1"/>
            </p:cNvSpPr>
            <p:nvPr/>
          </p:nvSpPr>
          <p:spPr bwMode="auto">
            <a:xfrm>
              <a:off x="5529" y="2012"/>
              <a:ext cx="0" cy="18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5" name="Shape 2592"/>
            <p:cNvSpPr>
              <a:spLocks noChangeArrowheads="1"/>
            </p:cNvSpPr>
            <p:nvPr/>
          </p:nvSpPr>
          <p:spPr bwMode="auto">
            <a:xfrm>
              <a:off x="5529" y="2012"/>
              <a:ext cx="0" cy="18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6" name="Shape 2593"/>
            <p:cNvSpPr>
              <a:spLocks noChangeArrowheads="1"/>
            </p:cNvSpPr>
            <p:nvPr/>
          </p:nvSpPr>
          <p:spPr bwMode="auto">
            <a:xfrm>
              <a:off x="5529" y="2012"/>
              <a:ext cx="0" cy="18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7" name="Shape 2594"/>
            <p:cNvSpPr>
              <a:spLocks noChangeArrowheads="1"/>
            </p:cNvSpPr>
            <p:nvPr/>
          </p:nvSpPr>
          <p:spPr bwMode="auto">
            <a:xfrm>
              <a:off x="5529" y="2012"/>
              <a:ext cx="0" cy="182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8" name="Shape 2595"/>
            <p:cNvSpPr>
              <a:spLocks noChangeArrowheads="1"/>
            </p:cNvSpPr>
            <p:nvPr/>
          </p:nvSpPr>
          <p:spPr bwMode="auto">
            <a:xfrm>
              <a:off x="5529" y="2012"/>
              <a:ext cx="0" cy="18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29" name="Shape 2596"/>
            <p:cNvSpPr>
              <a:spLocks noChangeArrowheads="1"/>
            </p:cNvSpPr>
            <p:nvPr/>
          </p:nvSpPr>
          <p:spPr bwMode="auto">
            <a:xfrm>
              <a:off x="5529" y="2012"/>
              <a:ext cx="0" cy="18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230" name="Shape 2597"/>
            <p:cNvSpPr>
              <a:spLocks noChangeArrowheads="1"/>
            </p:cNvSpPr>
            <p:nvPr/>
          </p:nvSpPr>
          <p:spPr bwMode="auto">
            <a:xfrm>
              <a:off x="5531" y="2012"/>
              <a:ext cx="0" cy="184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grpSp>
          <p:nvGrpSpPr>
            <p:cNvPr id="51231" name="Shape 2598"/>
            <p:cNvGrpSpPr>
              <a:grpSpLocks/>
            </p:cNvGrpSpPr>
            <p:nvPr/>
          </p:nvGrpSpPr>
          <p:grpSpPr bwMode="auto">
            <a:xfrm>
              <a:off x="5531" y="2012"/>
              <a:ext cx="69" cy="224"/>
              <a:chOff x="4563" y="1028"/>
              <a:chExt cx="103" cy="310"/>
            </a:xfrm>
          </p:grpSpPr>
          <p:sp>
            <p:nvSpPr>
              <p:cNvPr id="51232" name="Shape 2599"/>
              <p:cNvSpPr>
                <a:spLocks noChangeArrowheads="1"/>
              </p:cNvSpPr>
              <p:nvPr/>
            </p:nvSpPr>
            <p:spPr bwMode="auto">
              <a:xfrm>
                <a:off x="4563" y="1028"/>
                <a:ext cx="0" cy="256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33" name="Shape 2600"/>
              <p:cNvSpPr>
                <a:spLocks noChangeArrowheads="1"/>
              </p:cNvSpPr>
              <p:nvPr/>
            </p:nvSpPr>
            <p:spPr bwMode="auto">
              <a:xfrm>
                <a:off x="4563" y="1028"/>
                <a:ext cx="0" cy="256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34" name="Shape 2601"/>
              <p:cNvSpPr>
                <a:spLocks noChangeArrowheads="1"/>
              </p:cNvSpPr>
              <p:nvPr/>
            </p:nvSpPr>
            <p:spPr bwMode="auto">
              <a:xfrm>
                <a:off x="4565" y="1028"/>
                <a:ext cx="0" cy="25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35" name="Shape 2602"/>
              <p:cNvSpPr>
                <a:spLocks noChangeArrowheads="1"/>
              </p:cNvSpPr>
              <p:nvPr/>
            </p:nvSpPr>
            <p:spPr bwMode="auto">
              <a:xfrm>
                <a:off x="4565" y="1028"/>
                <a:ext cx="0" cy="25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36" name="Shape 2603"/>
              <p:cNvSpPr>
                <a:spLocks noChangeArrowheads="1"/>
              </p:cNvSpPr>
              <p:nvPr/>
            </p:nvSpPr>
            <p:spPr bwMode="auto">
              <a:xfrm>
                <a:off x="4565" y="1028"/>
                <a:ext cx="0" cy="25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37" name="Shape 2604"/>
              <p:cNvSpPr>
                <a:spLocks noChangeArrowheads="1"/>
              </p:cNvSpPr>
              <p:nvPr/>
            </p:nvSpPr>
            <p:spPr bwMode="auto">
              <a:xfrm>
                <a:off x="4565" y="1028"/>
                <a:ext cx="0" cy="26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38" name="Shape 2605"/>
              <p:cNvSpPr>
                <a:spLocks noChangeArrowheads="1"/>
              </p:cNvSpPr>
              <p:nvPr/>
            </p:nvSpPr>
            <p:spPr bwMode="auto">
              <a:xfrm>
                <a:off x="4566" y="1028"/>
                <a:ext cx="0" cy="26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39" name="Shape 2606"/>
              <p:cNvSpPr>
                <a:spLocks noChangeArrowheads="1"/>
              </p:cNvSpPr>
              <p:nvPr/>
            </p:nvSpPr>
            <p:spPr bwMode="auto">
              <a:xfrm>
                <a:off x="4566" y="1028"/>
                <a:ext cx="0" cy="261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0" name="Shape 2607"/>
              <p:cNvSpPr>
                <a:spLocks noChangeArrowheads="1"/>
              </p:cNvSpPr>
              <p:nvPr/>
            </p:nvSpPr>
            <p:spPr bwMode="auto">
              <a:xfrm>
                <a:off x="4568" y="1028"/>
                <a:ext cx="0" cy="262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1" name="Shape 2608"/>
              <p:cNvSpPr>
                <a:spLocks noChangeArrowheads="1"/>
              </p:cNvSpPr>
              <p:nvPr/>
            </p:nvSpPr>
            <p:spPr bwMode="auto">
              <a:xfrm>
                <a:off x="4568" y="1028"/>
                <a:ext cx="0" cy="262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2" name="Shape 2609"/>
              <p:cNvSpPr>
                <a:spLocks noChangeArrowheads="1"/>
              </p:cNvSpPr>
              <p:nvPr/>
            </p:nvSpPr>
            <p:spPr bwMode="auto">
              <a:xfrm>
                <a:off x="4568" y="1028"/>
                <a:ext cx="0" cy="2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3" name="Shape 2610"/>
              <p:cNvSpPr>
                <a:spLocks noChangeArrowheads="1"/>
              </p:cNvSpPr>
              <p:nvPr/>
            </p:nvSpPr>
            <p:spPr bwMode="auto">
              <a:xfrm>
                <a:off x="4568" y="1028"/>
                <a:ext cx="0" cy="2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4" name="Shape 2611"/>
              <p:cNvSpPr>
                <a:spLocks noChangeArrowheads="1"/>
              </p:cNvSpPr>
              <p:nvPr/>
            </p:nvSpPr>
            <p:spPr bwMode="auto">
              <a:xfrm>
                <a:off x="4570" y="1028"/>
                <a:ext cx="0" cy="26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5" name="Shape 2612"/>
              <p:cNvSpPr>
                <a:spLocks noChangeArrowheads="1"/>
              </p:cNvSpPr>
              <p:nvPr/>
            </p:nvSpPr>
            <p:spPr bwMode="auto">
              <a:xfrm>
                <a:off x="4570" y="1028"/>
                <a:ext cx="0" cy="26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6" name="Shape 2613"/>
              <p:cNvSpPr>
                <a:spLocks noChangeArrowheads="1"/>
              </p:cNvSpPr>
              <p:nvPr/>
            </p:nvSpPr>
            <p:spPr bwMode="auto">
              <a:xfrm>
                <a:off x="4570" y="1028"/>
                <a:ext cx="0" cy="26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7" name="Shape 2614"/>
              <p:cNvSpPr>
                <a:spLocks noChangeArrowheads="1"/>
              </p:cNvSpPr>
              <p:nvPr/>
            </p:nvSpPr>
            <p:spPr bwMode="auto">
              <a:xfrm>
                <a:off x="4570" y="1028"/>
                <a:ext cx="0" cy="26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8" name="Shape 2615"/>
              <p:cNvSpPr>
                <a:spLocks noChangeArrowheads="1"/>
              </p:cNvSpPr>
              <p:nvPr/>
            </p:nvSpPr>
            <p:spPr bwMode="auto">
              <a:xfrm>
                <a:off x="4572" y="1028"/>
                <a:ext cx="0" cy="266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49" name="Shape 2616"/>
              <p:cNvSpPr>
                <a:spLocks noChangeArrowheads="1"/>
              </p:cNvSpPr>
              <p:nvPr/>
            </p:nvSpPr>
            <p:spPr bwMode="auto">
              <a:xfrm>
                <a:off x="4572" y="1028"/>
                <a:ext cx="0" cy="267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0" name="Shape 2617"/>
              <p:cNvSpPr>
                <a:spLocks noChangeArrowheads="1"/>
              </p:cNvSpPr>
              <p:nvPr/>
            </p:nvSpPr>
            <p:spPr bwMode="auto">
              <a:xfrm>
                <a:off x="4572" y="1028"/>
                <a:ext cx="0" cy="267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1" name="Shape 2618"/>
              <p:cNvSpPr>
                <a:spLocks noChangeArrowheads="1"/>
              </p:cNvSpPr>
              <p:nvPr/>
            </p:nvSpPr>
            <p:spPr bwMode="auto">
              <a:xfrm>
                <a:off x="4572" y="1028"/>
                <a:ext cx="0" cy="268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2" name="Shape 2619"/>
              <p:cNvSpPr>
                <a:spLocks noChangeArrowheads="1"/>
              </p:cNvSpPr>
              <p:nvPr/>
            </p:nvSpPr>
            <p:spPr bwMode="auto">
              <a:xfrm>
                <a:off x="4574" y="1028"/>
                <a:ext cx="0" cy="268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3" name="Shape 2620"/>
              <p:cNvSpPr>
                <a:spLocks noChangeArrowheads="1"/>
              </p:cNvSpPr>
              <p:nvPr/>
            </p:nvSpPr>
            <p:spPr bwMode="auto">
              <a:xfrm>
                <a:off x="4574" y="1028"/>
                <a:ext cx="0" cy="269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4" name="Shape 2621"/>
              <p:cNvSpPr>
                <a:spLocks noChangeArrowheads="1"/>
              </p:cNvSpPr>
              <p:nvPr/>
            </p:nvSpPr>
            <p:spPr bwMode="auto">
              <a:xfrm>
                <a:off x="4575" y="1028"/>
                <a:ext cx="0" cy="269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5" name="Shape 2622"/>
              <p:cNvSpPr>
                <a:spLocks noChangeArrowheads="1"/>
              </p:cNvSpPr>
              <p:nvPr/>
            </p:nvSpPr>
            <p:spPr bwMode="auto">
              <a:xfrm>
                <a:off x="4575" y="1028"/>
                <a:ext cx="0" cy="270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6" name="Shape 2623"/>
              <p:cNvSpPr>
                <a:spLocks noChangeArrowheads="1"/>
              </p:cNvSpPr>
              <p:nvPr/>
            </p:nvSpPr>
            <p:spPr bwMode="auto">
              <a:xfrm>
                <a:off x="4575" y="1028"/>
                <a:ext cx="0" cy="271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7" name="Shape 2624"/>
              <p:cNvSpPr>
                <a:spLocks noChangeArrowheads="1"/>
              </p:cNvSpPr>
              <p:nvPr/>
            </p:nvSpPr>
            <p:spPr bwMode="auto">
              <a:xfrm>
                <a:off x="4577" y="1028"/>
                <a:ext cx="0" cy="271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8" name="Shape 2625"/>
              <p:cNvSpPr>
                <a:spLocks noChangeArrowheads="1"/>
              </p:cNvSpPr>
              <p:nvPr/>
            </p:nvSpPr>
            <p:spPr bwMode="auto">
              <a:xfrm>
                <a:off x="4577" y="1028"/>
                <a:ext cx="0" cy="27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59" name="Shape 2626"/>
              <p:cNvSpPr>
                <a:spLocks noChangeArrowheads="1"/>
              </p:cNvSpPr>
              <p:nvPr/>
            </p:nvSpPr>
            <p:spPr bwMode="auto">
              <a:xfrm>
                <a:off x="4577" y="1028"/>
                <a:ext cx="0" cy="27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0" name="Shape 2627"/>
              <p:cNvSpPr>
                <a:spLocks noChangeArrowheads="1"/>
              </p:cNvSpPr>
              <p:nvPr/>
            </p:nvSpPr>
            <p:spPr bwMode="auto">
              <a:xfrm>
                <a:off x="4577" y="1028"/>
                <a:ext cx="0" cy="27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1" name="Shape 2628"/>
              <p:cNvSpPr>
                <a:spLocks noChangeArrowheads="1"/>
              </p:cNvSpPr>
              <p:nvPr/>
            </p:nvSpPr>
            <p:spPr bwMode="auto">
              <a:xfrm>
                <a:off x="4579" y="1028"/>
                <a:ext cx="0" cy="274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2" name="Shape 2629"/>
              <p:cNvSpPr>
                <a:spLocks noChangeArrowheads="1"/>
              </p:cNvSpPr>
              <p:nvPr/>
            </p:nvSpPr>
            <p:spPr bwMode="auto">
              <a:xfrm>
                <a:off x="4579" y="1028"/>
                <a:ext cx="0" cy="274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3" name="Shape 2630"/>
              <p:cNvSpPr>
                <a:spLocks noChangeArrowheads="1"/>
              </p:cNvSpPr>
              <p:nvPr/>
            </p:nvSpPr>
            <p:spPr bwMode="auto">
              <a:xfrm>
                <a:off x="4579" y="1028"/>
                <a:ext cx="0" cy="275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4" name="Shape 2631"/>
              <p:cNvSpPr>
                <a:spLocks noChangeArrowheads="1"/>
              </p:cNvSpPr>
              <p:nvPr/>
            </p:nvSpPr>
            <p:spPr bwMode="auto">
              <a:xfrm>
                <a:off x="4579" y="1028"/>
                <a:ext cx="0" cy="275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5" name="Shape 2632"/>
              <p:cNvSpPr>
                <a:spLocks noChangeArrowheads="1"/>
              </p:cNvSpPr>
              <p:nvPr/>
            </p:nvSpPr>
            <p:spPr bwMode="auto">
              <a:xfrm>
                <a:off x="4581" y="1028"/>
                <a:ext cx="0" cy="276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6" name="Shape 2633"/>
              <p:cNvSpPr>
                <a:spLocks noChangeArrowheads="1"/>
              </p:cNvSpPr>
              <p:nvPr/>
            </p:nvSpPr>
            <p:spPr bwMode="auto">
              <a:xfrm>
                <a:off x="4581" y="1028"/>
                <a:ext cx="0" cy="276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7" name="Shape 2634"/>
              <p:cNvSpPr>
                <a:spLocks noChangeArrowheads="1"/>
              </p:cNvSpPr>
              <p:nvPr/>
            </p:nvSpPr>
            <p:spPr bwMode="auto">
              <a:xfrm>
                <a:off x="4581" y="1028"/>
                <a:ext cx="0" cy="277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8" name="Shape 2635"/>
              <p:cNvSpPr>
                <a:spLocks noChangeArrowheads="1"/>
              </p:cNvSpPr>
              <p:nvPr/>
            </p:nvSpPr>
            <p:spPr bwMode="auto">
              <a:xfrm>
                <a:off x="4581" y="1028"/>
                <a:ext cx="0" cy="278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69" name="Shape 2636"/>
              <p:cNvSpPr>
                <a:spLocks noChangeArrowheads="1"/>
              </p:cNvSpPr>
              <p:nvPr/>
            </p:nvSpPr>
            <p:spPr bwMode="auto">
              <a:xfrm>
                <a:off x="4583" y="1028"/>
                <a:ext cx="0" cy="278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0" name="Shape 2637"/>
              <p:cNvSpPr>
                <a:spLocks noChangeArrowheads="1"/>
              </p:cNvSpPr>
              <p:nvPr/>
            </p:nvSpPr>
            <p:spPr bwMode="auto">
              <a:xfrm>
                <a:off x="4583" y="1028"/>
                <a:ext cx="0" cy="279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1" name="Shape 2638"/>
              <p:cNvSpPr>
                <a:spLocks noChangeArrowheads="1"/>
              </p:cNvSpPr>
              <p:nvPr/>
            </p:nvSpPr>
            <p:spPr bwMode="auto">
              <a:xfrm>
                <a:off x="4584" y="1028"/>
                <a:ext cx="0" cy="279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2" name="Shape 2639"/>
              <p:cNvSpPr>
                <a:spLocks noChangeArrowheads="1"/>
              </p:cNvSpPr>
              <p:nvPr/>
            </p:nvSpPr>
            <p:spPr bwMode="auto">
              <a:xfrm>
                <a:off x="4584" y="1028"/>
                <a:ext cx="0" cy="280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3" name="Shape 2640"/>
              <p:cNvSpPr>
                <a:spLocks noChangeArrowheads="1"/>
              </p:cNvSpPr>
              <p:nvPr/>
            </p:nvSpPr>
            <p:spPr bwMode="auto">
              <a:xfrm>
                <a:off x="4584" y="1028"/>
                <a:ext cx="0" cy="280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4" name="Shape 2641"/>
              <p:cNvSpPr>
                <a:spLocks noChangeArrowheads="1"/>
              </p:cNvSpPr>
              <p:nvPr/>
            </p:nvSpPr>
            <p:spPr bwMode="auto">
              <a:xfrm>
                <a:off x="4584" y="1028"/>
                <a:ext cx="0" cy="281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5" name="Shape 2642"/>
              <p:cNvSpPr>
                <a:spLocks noChangeArrowheads="1"/>
              </p:cNvSpPr>
              <p:nvPr/>
            </p:nvSpPr>
            <p:spPr bwMode="auto">
              <a:xfrm>
                <a:off x="4586" y="1028"/>
                <a:ext cx="0" cy="281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6" name="Shape 2643"/>
              <p:cNvSpPr>
                <a:spLocks noChangeArrowheads="1"/>
              </p:cNvSpPr>
              <p:nvPr/>
            </p:nvSpPr>
            <p:spPr bwMode="auto">
              <a:xfrm>
                <a:off x="4586" y="1028"/>
                <a:ext cx="0" cy="28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7" name="Shape 2644"/>
              <p:cNvSpPr>
                <a:spLocks noChangeArrowheads="1"/>
              </p:cNvSpPr>
              <p:nvPr/>
            </p:nvSpPr>
            <p:spPr bwMode="auto">
              <a:xfrm>
                <a:off x="4586" y="1028"/>
                <a:ext cx="0" cy="28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8" name="Shape 2645"/>
              <p:cNvSpPr>
                <a:spLocks noChangeArrowheads="1"/>
              </p:cNvSpPr>
              <p:nvPr/>
            </p:nvSpPr>
            <p:spPr bwMode="auto">
              <a:xfrm>
                <a:off x="4588" y="1028"/>
                <a:ext cx="0" cy="284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79" name="Shape 2646"/>
              <p:cNvSpPr>
                <a:spLocks noChangeArrowheads="1"/>
              </p:cNvSpPr>
              <p:nvPr/>
            </p:nvSpPr>
            <p:spPr bwMode="auto">
              <a:xfrm>
                <a:off x="4588" y="1028"/>
                <a:ext cx="0" cy="284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0" name="Shape 2647"/>
              <p:cNvSpPr>
                <a:spLocks noChangeArrowheads="1"/>
              </p:cNvSpPr>
              <p:nvPr/>
            </p:nvSpPr>
            <p:spPr bwMode="auto">
              <a:xfrm>
                <a:off x="4588" y="1028"/>
                <a:ext cx="0" cy="285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1" name="Shape 2648"/>
              <p:cNvSpPr>
                <a:spLocks noChangeArrowheads="1"/>
              </p:cNvSpPr>
              <p:nvPr/>
            </p:nvSpPr>
            <p:spPr bwMode="auto">
              <a:xfrm>
                <a:off x="4588" y="1028"/>
                <a:ext cx="0" cy="285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2" name="Shape 2649"/>
              <p:cNvSpPr>
                <a:spLocks noChangeArrowheads="1"/>
              </p:cNvSpPr>
              <p:nvPr/>
            </p:nvSpPr>
            <p:spPr bwMode="auto">
              <a:xfrm>
                <a:off x="4590" y="1028"/>
                <a:ext cx="0" cy="286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3" name="Shape 2650"/>
              <p:cNvSpPr>
                <a:spLocks noChangeArrowheads="1"/>
              </p:cNvSpPr>
              <p:nvPr/>
            </p:nvSpPr>
            <p:spPr bwMode="auto">
              <a:xfrm>
                <a:off x="4590" y="1028"/>
                <a:ext cx="0" cy="286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4" name="Shape 2651"/>
              <p:cNvSpPr>
                <a:spLocks noChangeArrowheads="1"/>
              </p:cNvSpPr>
              <p:nvPr/>
            </p:nvSpPr>
            <p:spPr bwMode="auto">
              <a:xfrm>
                <a:off x="4590" y="1028"/>
                <a:ext cx="0" cy="287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5" name="Shape 2652"/>
              <p:cNvSpPr>
                <a:spLocks noChangeArrowheads="1"/>
              </p:cNvSpPr>
              <p:nvPr/>
            </p:nvSpPr>
            <p:spPr bwMode="auto">
              <a:xfrm>
                <a:off x="4590" y="1028"/>
                <a:ext cx="0" cy="288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6" name="Shape 2653"/>
              <p:cNvSpPr>
                <a:spLocks noChangeArrowheads="1"/>
              </p:cNvSpPr>
              <p:nvPr/>
            </p:nvSpPr>
            <p:spPr bwMode="auto">
              <a:xfrm>
                <a:off x="4591" y="1028"/>
                <a:ext cx="0" cy="288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7" name="Shape 2654"/>
              <p:cNvSpPr>
                <a:spLocks noChangeArrowheads="1"/>
              </p:cNvSpPr>
              <p:nvPr/>
            </p:nvSpPr>
            <p:spPr bwMode="auto">
              <a:xfrm>
                <a:off x="4591" y="1028"/>
                <a:ext cx="0" cy="289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8" name="Shape 2655"/>
              <p:cNvSpPr>
                <a:spLocks noChangeArrowheads="1"/>
              </p:cNvSpPr>
              <p:nvPr/>
            </p:nvSpPr>
            <p:spPr bwMode="auto">
              <a:xfrm>
                <a:off x="4593" y="1028"/>
                <a:ext cx="0" cy="289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89" name="Shape 2656"/>
              <p:cNvSpPr>
                <a:spLocks noChangeArrowheads="1"/>
              </p:cNvSpPr>
              <p:nvPr/>
            </p:nvSpPr>
            <p:spPr bwMode="auto">
              <a:xfrm>
                <a:off x="4593" y="1028"/>
                <a:ext cx="0" cy="290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0" name="Shape 2657"/>
              <p:cNvSpPr>
                <a:spLocks noChangeArrowheads="1"/>
              </p:cNvSpPr>
              <p:nvPr/>
            </p:nvSpPr>
            <p:spPr bwMode="auto">
              <a:xfrm>
                <a:off x="4593" y="1028"/>
                <a:ext cx="0" cy="290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1" name="Shape 2658"/>
              <p:cNvSpPr>
                <a:spLocks noChangeArrowheads="1"/>
              </p:cNvSpPr>
              <p:nvPr/>
            </p:nvSpPr>
            <p:spPr bwMode="auto">
              <a:xfrm>
                <a:off x="4593" y="1028"/>
                <a:ext cx="0" cy="290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2" name="Shape 2659"/>
              <p:cNvSpPr>
                <a:spLocks noChangeArrowheads="1"/>
              </p:cNvSpPr>
              <p:nvPr/>
            </p:nvSpPr>
            <p:spPr bwMode="auto">
              <a:xfrm>
                <a:off x="4595" y="1028"/>
                <a:ext cx="0" cy="290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3" name="Shape 2660"/>
              <p:cNvSpPr>
                <a:spLocks noChangeArrowheads="1"/>
              </p:cNvSpPr>
              <p:nvPr/>
            </p:nvSpPr>
            <p:spPr bwMode="auto">
              <a:xfrm>
                <a:off x="4595" y="1028"/>
                <a:ext cx="0" cy="291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4" name="Shape 2661"/>
              <p:cNvSpPr>
                <a:spLocks noChangeArrowheads="1"/>
              </p:cNvSpPr>
              <p:nvPr/>
            </p:nvSpPr>
            <p:spPr bwMode="auto">
              <a:xfrm>
                <a:off x="4595" y="1028"/>
                <a:ext cx="0" cy="292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5" name="Shape 2662"/>
              <p:cNvSpPr>
                <a:spLocks noChangeArrowheads="1"/>
              </p:cNvSpPr>
              <p:nvPr/>
            </p:nvSpPr>
            <p:spPr bwMode="auto">
              <a:xfrm>
                <a:off x="4595" y="1028"/>
                <a:ext cx="0" cy="292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6" name="Shape 2663"/>
              <p:cNvSpPr>
                <a:spLocks noChangeArrowheads="1"/>
              </p:cNvSpPr>
              <p:nvPr/>
            </p:nvSpPr>
            <p:spPr bwMode="auto">
              <a:xfrm>
                <a:off x="4597" y="1028"/>
                <a:ext cx="0" cy="293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7" name="Shape 2664"/>
              <p:cNvSpPr>
                <a:spLocks noChangeArrowheads="1"/>
              </p:cNvSpPr>
              <p:nvPr/>
            </p:nvSpPr>
            <p:spPr bwMode="auto">
              <a:xfrm>
                <a:off x="4597" y="1028"/>
                <a:ext cx="0" cy="294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8" name="Shape 2665"/>
              <p:cNvSpPr>
                <a:spLocks noChangeArrowheads="1"/>
              </p:cNvSpPr>
              <p:nvPr/>
            </p:nvSpPr>
            <p:spPr bwMode="auto">
              <a:xfrm>
                <a:off x="4597" y="1028"/>
                <a:ext cx="0" cy="294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299" name="Shape 2666"/>
              <p:cNvSpPr>
                <a:spLocks noChangeArrowheads="1"/>
              </p:cNvSpPr>
              <p:nvPr/>
            </p:nvSpPr>
            <p:spPr bwMode="auto">
              <a:xfrm>
                <a:off x="4597" y="1028"/>
                <a:ext cx="0" cy="295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0" name="Shape 2667"/>
              <p:cNvSpPr>
                <a:spLocks noChangeArrowheads="1"/>
              </p:cNvSpPr>
              <p:nvPr/>
            </p:nvSpPr>
            <p:spPr bwMode="auto">
              <a:xfrm>
                <a:off x="4599" y="1028"/>
                <a:ext cx="0" cy="295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1" name="Shape 2668"/>
              <p:cNvSpPr>
                <a:spLocks noChangeArrowheads="1"/>
              </p:cNvSpPr>
              <p:nvPr/>
            </p:nvSpPr>
            <p:spPr bwMode="auto">
              <a:xfrm>
                <a:off x="4600" y="1028"/>
                <a:ext cx="0" cy="296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2" name="Shape 2669"/>
              <p:cNvSpPr>
                <a:spLocks noChangeArrowheads="1"/>
              </p:cNvSpPr>
              <p:nvPr/>
            </p:nvSpPr>
            <p:spPr bwMode="auto">
              <a:xfrm>
                <a:off x="4600" y="1028"/>
                <a:ext cx="0" cy="296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3" name="Shape 2670"/>
              <p:cNvSpPr>
                <a:spLocks noChangeArrowheads="1"/>
              </p:cNvSpPr>
              <p:nvPr/>
            </p:nvSpPr>
            <p:spPr bwMode="auto">
              <a:xfrm>
                <a:off x="4600" y="1028"/>
                <a:ext cx="0" cy="297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4" name="Shape 2671"/>
              <p:cNvSpPr>
                <a:spLocks noChangeArrowheads="1"/>
              </p:cNvSpPr>
              <p:nvPr/>
            </p:nvSpPr>
            <p:spPr bwMode="auto">
              <a:xfrm>
                <a:off x="4600" y="1028"/>
                <a:ext cx="0" cy="298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5" name="Shape 2672"/>
              <p:cNvSpPr>
                <a:spLocks noChangeArrowheads="1"/>
              </p:cNvSpPr>
              <p:nvPr/>
            </p:nvSpPr>
            <p:spPr bwMode="auto">
              <a:xfrm>
                <a:off x="4602" y="1028"/>
                <a:ext cx="0" cy="298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6" name="Shape 2673"/>
              <p:cNvSpPr>
                <a:spLocks noChangeArrowheads="1"/>
              </p:cNvSpPr>
              <p:nvPr/>
            </p:nvSpPr>
            <p:spPr bwMode="auto">
              <a:xfrm>
                <a:off x="4602" y="1028"/>
                <a:ext cx="0" cy="299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7" name="Shape 2674"/>
              <p:cNvSpPr>
                <a:spLocks noChangeArrowheads="1"/>
              </p:cNvSpPr>
              <p:nvPr/>
            </p:nvSpPr>
            <p:spPr bwMode="auto">
              <a:xfrm>
                <a:off x="4602" y="1028"/>
                <a:ext cx="0" cy="299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8" name="Shape 2675"/>
              <p:cNvSpPr>
                <a:spLocks noChangeArrowheads="1"/>
              </p:cNvSpPr>
              <p:nvPr/>
            </p:nvSpPr>
            <p:spPr bwMode="auto">
              <a:xfrm>
                <a:off x="4602" y="1028"/>
                <a:ext cx="0" cy="300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09" name="Shape 2676"/>
              <p:cNvSpPr>
                <a:spLocks noChangeArrowheads="1"/>
              </p:cNvSpPr>
              <p:nvPr/>
            </p:nvSpPr>
            <p:spPr bwMode="auto">
              <a:xfrm>
                <a:off x="4604" y="1028"/>
                <a:ext cx="0" cy="3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0" name="Shape 2677"/>
              <p:cNvSpPr>
                <a:spLocks noChangeArrowheads="1"/>
              </p:cNvSpPr>
              <p:nvPr/>
            </p:nvSpPr>
            <p:spPr bwMode="auto">
              <a:xfrm>
                <a:off x="4604" y="1028"/>
                <a:ext cx="0" cy="3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1" name="Shape 2678"/>
              <p:cNvSpPr>
                <a:spLocks noChangeArrowheads="1"/>
              </p:cNvSpPr>
              <p:nvPr/>
            </p:nvSpPr>
            <p:spPr bwMode="auto">
              <a:xfrm>
                <a:off x="4604" y="1028"/>
                <a:ext cx="0" cy="3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2" name="Shape 2679"/>
              <p:cNvSpPr>
                <a:spLocks noChangeArrowheads="1"/>
              </p:cNvSpPr>
              <p:nvPr/>
            </p:nvSpPr>
            <p:spPr bwMode="auto">
              <a:xfrm>
                <a:off x="4604" y="1028"/>
                <a:ext cx="0" cy="30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3" name="Shape 2680"/>
              <p:cNvSpPr>
                <a:spLocks noChangeArrowheads="1"/>
              </p:cNvSpPr>
              <p:nvPr/>
            </p:nvSpPr>
            <p:spPr bwMode="auto">
              <a:xfrm>
                <a:off x="4606" y="1028"/>
                <a:ext cx="0" cy="3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4" name="Shape 2681"/>
              <p:cNvSpPr>
                <a:spLocks noChangeArrowheads="1"/>
              </p:cNvSpPr>
              <p:nvPr/>
            </p:nvSpPr>
            <p:spPr bwMode="auto">
              <a:xfrm>
                <a:off x="4606" y="1028"/>
                <a:ext cx="0" cy="3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5" name="Shape 2682"/>
              <p:cNvSpPr>
                <a:spLocks noChangeArrowheads="1"/>
              </p:cNvSpPr>
              <p:nvPr/>
            </p:nvSpPr>
            <p:spPr bwMode="auto">
              <a:xfrm>
                <a:off x="4606" y="1028"/>
                <a:ext cx="0" cy="3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6" name="Shape 2683"/>
              <p:cNvSpPr>
                <a:spLocks noChangeArrowheads="1"/>
              </p:cNvSpPr>
              <p:nvPr/>
            </p:nvSpPr>
            <p:spPr bwMode="auto">
              <a:xfrm>
                <a:off x="4606" y="1028"/>
                <a:ext cx="0" cy="3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7" name="Shape 2684"/>
              <p:cNvSpPr>
                <a:spLocks noChangeArrowheads="1"/>
              </p:cNvSpPr>
              <p:nvPr/>
            </p:nvSpPr>
            <p:spPr bwMode="auto">
              <a:xfrm>
                <a:off x="4608" y="1028"/>
                <a:ext cx="0" cy="30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8" name="Shape 2685"/>
              <p:cNvSpPr>
                <a:spLocks noChangeArrowheads="1"/>
              </p:cNvSpPr>
              <p:nvPr/>
            </p:nvSpPr>
            <p:spPr bwMode="auto">
              <a:xfrm>
                <a:off x="4608" y="1028"/>
                <a:ext cx="0" cy="3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19" name="Shape 2686"/>
              <p:cNvSpPr>
                <a:spLocks noChangeArrowheads="1"/>
              </p:cNvSpPr>
              <p:nvPr/>
            </p:nvSpPr>
            <p:spPr bwMode="auto">
              <a:xfrm>
                <a:off x="4609" y="1028"/>
                <a:ext cx="0" cy="3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0" name="Shape 2687"/>
              <p:cNvSpPr>
                <a:spLocks noChangeArrowheads="1"/>
              </p:cNvSpPr>
              <p:nvPr/>
            </p:nvSpPr>
            <p:spPr bwMode="auto">
              <a:xfrm>
                <a:off x="4609" y="1028"/>
                <a:ext cx="0" cy="3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1" name="Shape 2688"/>
              <p:cNvSpPr>
                <a:spLocks noChangeArrowheads="1"/>
              </p:cNvSpPr>
              <p:nvPr/>
            </p:nvSpPr>
            <p:spPr bwMode="auto">
              <a:xfrm>
                <a:off x="4609" y="1028"/>
                <a:ext cx="0" cy="3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2" name="Shape 2689"/>
              <p:cNvSpPr>
                <a:spLocks noChangeArrowheads="1"/>
              </p:cNvSpPr>
              <p:nvPr/>
            </p:nvSpPr>
            <p:spPr bwMode="auto">
              <a:xfrm>
                <a:off x="4609" y="1028"/>
                <a:ext cx="0" cy="3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3" name="Shape 2690"/>
              <p:cNvSpPr>
                <a:spLocks noChangeArrowheads="1"/>
              </p:cNvSpPr>
              <p:nvPr/>
            </p:nvSpPr>
            <p:spPr bwMode="auto">
              <a:xfrm>
                <a:off x="4611" y="1028"/>
                <a:ext cx="0" cy="30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4" name="Shape 2691"/>
              <p:cNvSpPr>
                <a:spLocks noChangeArrowheads="1"/>
              </p:cNvSpPr>
              <p:nvPr/>
            </p:nvSpPr>
            <p:spPr bwMode="auto">
              <a:xfrm>
                <a:off x="4611" y="1028"/>
                <a:ext cx="0" cy="30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5" name="Shape 2692"/>
              <p:cNvSpPr>
                <a:spLocks noChangeArrowheads="1"/>
              </p:cNvSpPr>
              <p:nvPr/>
            </p:nvSpPr>
            <p:spPr bwMode="auto">
              <a:xfrm>
                <a:off x="4611" y="1028"/>
                <a:ext cx="0" cy="31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6" name="Shape 2693"/>
              <p:cNvSpPr>
                <a:spLocks noChangeArrowheads="1"/>
              </p:cNvSpPr>
              <p:nvPr/>
            </p:nvSpPr>
            <p:spPr bwMode="auto">
              <a:xfrm>
                <a:off x="4613" y="1028"/>
                <a:ext cx="0" cy="30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7" name="Shape 2694"/>
              <p:cNvSpPr>
                <a:spLocks noChangeArrowheads="1"/>
              </p:cNvSpPr>
              <p:nvPr/>
            </p:nvSpPr>
            <p:spPr bwMode="auto">
              <a:xfrm>
                <a:off x="4613" y="1028"/>
                <a:ext cx="0" cy="30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8" name="Shape 2695"/>
              <p:cNvSpPr>
                <a:spLocks noChangeArrowheads="1"/>
              </p:cNvSpPr>
              <p:nvPr/>
            </p:nvSpPr>
            <p:spPr bwMode="auto">
              <a:xfrm>
                <a:off x="4613" y="1028"/>
                <a:ext cx="0" cy="3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29" name="Shape 2696"/>
              <p:cNvSpPr>
                <a:spLocks noChangeArrowheads="1"/>
              </p:cNvSpPr>
              <p:nvPr/>
            </p:nvSpPr>
            <p:spPr bwMode="auto">
              <a:xfrm>
                <a:off x="4613" y="1028"/>
                <a:ext cx="0" cy="3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0" name="Shape 2697"/>
              <p:cNvSpPr>
                <a:spLocks noChangeArrowheads="1"/>
              </p:cNvSpPr>
              <p:nvPr/>
            </p:nvSpPr>
            <p:spPr bwMode="auto">
              <a:xfrm>
                <a:off x="4615" y="1028"/>
                <a:ext cx="0" cy="30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1" name="Shape 2698"/>
              <p:cNvSpPr>
                <a:spLocks noChangeArrowheads="1"/>
              </p:cNvSpPr>
              <p:nvPr/>
            </p:nvSpPr>
            <p:spPr bwMode="auto">
              <a:xfrm>
                <a:off x="4615" y="1028"/>
                <a:ext cx="0" cy="3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2" name="Shape 2699"/>
              <p:cNvSpPr>
                <a:spLocks noChangeArrowheads="1"/>
              </p:cNvSpPr>
              <p:nvPr/>
            </p:nvSpPr>
            <p:spPr bwMode="auto">
              <a:xfrm>
                <a:off x="4615" y="1028"/>
                <a:ext cx="0" cy="3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3" name="Shape 2700"/>
              <p:cNvSpPr>
                <a:spLocks noChangeArrowheads="1"/>
              </p:cNvSpPr>
              <p:nvPr/>
            </p:nvSpPr>
            <p:spPr bwMode="auto">
              <a:xfrm>
                <a:off x="4615" y="1028"/>
                <a:ext cx="0" cy="30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4" name="Shape 2701"/>
              <p:cNvSpPr>
                <a:spLocks noChangeArrowheads="1"/>
              </p:cNvSpPr>
              <p:nvPr/>
            </p:nvSpPr>
            <p:spPr bwMode="auto">
              <a:xfrm>
                <a:off x="4616" y="1028"/>
                <a:ext cx="0" cy="3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5" name="Shape 2702"/>
              <p:cNvSpPr>
                <a:spLocks noChangeArrowheads="1"/>
              </p:cNvSpPr>
              <p:nvPr/>
            </p:nvSpPr>
            <p:spPr bwMode="auto">
              <a:xfrm>
                <a:off x="4616" y="1028"/>
                <a:ext cx="0" cy="3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6" name="Shape 2703"/>
              <p:cNvSpPr>
                <a:spLocks noChangeArrowheads="1"/>
              </p:cNvSpPr>
              <p:nvPr/>
            </p:nvSpPr>
            <p:spPr bwMode="auto">
              <a:xfrm>
                <a:off x="4618" y="1028"/>
                <a:ext cx="0" cy="3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7" name="Shape 2704"/>
              <p:cNvSpPr>
                <a:spLocks noChangeArrowheads="1"/>
              </p:cNvSpPr>
              <p:nvPr/>
            </p:nvSpPr>
            <p:spPr bwMode="auto">
              <a:xfrm>
                <a:off x="4618" y="1028"/>
                <a:ext cx="0" cy="30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8" name="Shape 2705"/>
              <p:cNvSpPr>
                <a:spLocks noChangeArrowheads="1"/>
              </p:cNvSpPr>
              <p:nvPr/>
            </p:nvSpPr>
            <p:spPr bwMode="auto">
              <a:xfrm>
                <a:off x="4618" y="1028"/>
                <a:ext cx="0" cy="30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39" name="Shape 2706"/>
              <p:cNvSpPr>
                <a:spLocks noChangeArrowheads="1"/>
              </p:cNvSpPr>
              <p:nvPr/>
            </p:nvSpPr>
            <p:spPr bwMode="auto">
              <a:xfrm>
                <a:off x="4618" y="1028"/>
                <a:ext cx="0" cy="301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0" name="Shape 2707"/>
              <p:cNvSpPr>
                <a:spLocks noChangeArrowheads="1"/>
              </p:cNvSpPr>
              <p:nvPr/>
            </p:nvSpPr>
            <p:spPr bwMode="auto">
              <a:xfrm>
                <a:off x="4620" y="1028"/>
                <a:ext cx="0" cy="301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1" name="Shape 2708"/>
              <p:cNvSpPr>
                <a:spLocks noChangeArrowheads="1"/>
              </p:cNvSpPr>
              <p:nvPr/>
            </p:nvSpPr>
            <p:spPr bwMode="auto">
              <a:xfrm>
                <a:off x="4620" y="1028"/>
                <a:ext cx="0" cy="300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2" name="Shape 2709"/>
              <p:cNvSpPr>
                <a:spLocks noChangeArrowheads="1"/>
              </p:cNvSpPr>
              <p:nvPr/>
            </p:nvSpPr>
            <p:spPr bwMode="auto">
              <a:xfrm>
                <a:off x="4620" y="1028"/>
                <a:ext cx="0" cy="299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3" name="Shape 2710"/>
              <p:cNvSpPr>
                <a:spLocks noChangeArrowheads="1"/>
              </p:cNvSpPr>
              <p:nvPr/>
            </p:nvSpPr>
            <p:spPr bwMode="auto">
              <a:xfrm>
                <a:off x="4620" y="1028"/>
                <a:ext cx="0" cy="299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4" name="Shape 2711"/>
              <p:cNvSpPr>
                <a:spLocks noChangeArrowheads="1"/>
              </p:cNvSpPr>
              <p:nvPr/>
            </p:nvSpPr>
            <p:spPr bwMode="auto">
              <a:xfrm>
                <a:off x="4622" y="1028"/>
                <a:ext cx="0" cy="298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5" name="Shape 2712"/>
              <p:cNvSpPr>
                <a:spLocks noChangeArrowheads="1"/>
              </p:cNvSpPr>
              <p:nvPr/>
            </p:nvSpPr>
            <p:spPr bwMode="auto">
              <a:xfrm>
                <a:off x="4622" y="1028"/>
                <a:ext cx="0" cy="298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6" name="Shape 2713"/>
              <p:cNvSpPr>
                <a:spLocks noChangeArrowheads="1"/>
              </p:cNvSpPr>
              <p:nvPr/>
            </p:nvSpPr>
            <p:spPr bwMode="auto">
              <a:xfrm>
                <a:off x="4622" y="1028"/>
                <a:ext cx="0" cy="297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7" name="Shape 2714"/>
              <p:cNvSpPr>
                <a:spLocks noChangeArrowheads="1"/>
              </p:cNvSpPr>
              <p:nvPr/>
            </p:nvSpPr>
            <p:spPr bwMode="auto">
              <a:xfrm>
                <a:off x="4622" y="1028"/>
                <a:ext cx="0" cy="296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8" name="Shape 2715"/>
              <p:cNvSpPr>
                <a:spLocks noChangeArrowheads="1"/>
              </p:cNvSpPr>
              <p:nvPr/>
            </p:nvSpPr>
            <p:spPr bwMode="auto">
              <a:xfrm>
                <a:off x="4624" y="1028"/>
                <a:ext cx="0" cy="296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49" name="Shape 2716"/>
              <p:cNvSpPr>
                <a:spLocks noChangeArrowheads="1"/>
              </p:cNvSpPr>
              <p:nvPr/>
            </p:nvSpPr>
            <p:spPr bwMode="auto">
              <a:xfrm>
                <a:off x="4625" y="1028"/>
                <a:ext cx="0" cy="295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0" name="Shape 2717"/>
              <p:cNvSpPr>
                <a:spLocks noChangeArrowheads="1"/>
              </p:cNvSpPr>
              <p:nvPr/>
            </p:nvSpPr>
            <p:spPr bwMode="auto">
              <a:xfrm>
                <a:off x="4625" y="1028"/>
                <a:ext cx="0" cy="295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1" name="Shape 2718"/>
              <p:cNvSpPr>
                <a:spLocks noChangeArrowheads="1"/>
              </p:cNvSpPr>
              <p:nvPr/>
            </p:nvSpPr>
            <p:spPr bwMode="auto">
              <a:xfrm>
                <a:off x="4625" y="1028"/>
                <a:ext cx="0" cy="294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2" name="Shape 2719"/>
              <p:cNvSpPr>
                <a:spLocks noChangeArrowheads="1"/>
              </p:cNvSpPr>
              <p:nvPr/>
            </p:nvSpPr>
            <p:spPr bwMode="auto">
              <a:xfrm>
                <a:off x="4625" y="1028"/>
                <a:ext cx="0" cy="294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3" name="Shape 2720"/>
              <p:cNvSpPr>
                <a:spLocks noChangeArrowheads="1"/>
              </p:cNvSpPr>
              <p:nvPr/>
            </p:nvSpPr>
            <p:spPr bwMode="auto">
              <a:xfrm>
                <a:off x="4627" y="1028"/>
                <a:ext cx="0" cy="292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4" name="Shape 2721"/>
              <p:cNvSpPr>
                <a:spLocks noChangeArrowheads="1"/>
              </p:cNvSpPr>
              <p:nvPr/>
            </p:nvSpPr>
            <p:spPr bwMode="auto">
              <a:xfrm>
                <a:off x="4627" y="1028"/>
                <a:ext cx="0" cy="292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5" name="Shape 2722"/>
              <p:cNvSpPr>
                <a:spLocks noChangeArrowheads="1"/>
              </p:cNvSpPr>
              <p:nvPr/>
            </p:nvSpPr>
            <p:spPr bwMode="auto">
              <a:xfrm>
                <a:off x="4627" y="1028"/>
                <a:ext cx="0" cy="291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6" name="Shape 2723"/>
              <p:cNvSpPr>
                <a:spLocks noChangeArrowheads="1"/>
              </p:cNvSpPr>
              <p:nvPr/>
            </p:nvSpPr>
            <p:spPr bwMode="auto">
              <a:xfrm>
                <a:off x="4627" y="1028"/>
                <a:ext cx="0" cy="291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7" name="Shape 2724"/>
              <p:cNvSpPr>
                <a:spLocks noChangeArrowheads="1"/>
              </p:cNvSpPr>
              <p:nvPr/>
            </p:nvSpPr>
            <p:spPr bwMode="auto">
              <a:xfrm>
                <a:off x="4629" y="1028"/>
                <a:ext cx="0" cy="290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8" name="Shape 2725"/>
              <p:cNvSpPr>
                <a:spLocks noChangeArrowheads="1"/>
              </p:cNvSpPr>
              <p:nvPr/>
            </p:nvSpPr>
            <p:spPr bwMode="auto">
              <a:xfrm>
                <a:off x="4629" y="1028"/>
                <a:ext cx="0" cy="290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59" name="Shape 2726"/>
              <p:cNvSpPr>
                <a:spLocks noChangeArrowheads="1"/>
              </p:cNvSpPr>
              <p:nvPr/>
            </p:nvSpPr>
            <p:spPr bwMode="auto">
              <a:xfrm>
                <a:off x="4629" y="1028"/>
                <a:ext cx="0" cy="290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0" name="Shape 2727"/>
              <p:cNvSpPr>
                <a:spLocks noChangeArrowheads="1"/>
              </p:cNvSpPr>
              <p:nvPr/>
            </p:nvSpPr>
            <p:spPr bwMode="auto">
              <a:xfrm>
                <a:off x="4629" y="1028"/>
                <a:ext cx="0" cy="289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1" name="Shape 2728"/>
              <p:cNvSpPr>
                <a:spLocks noChangeArrowheads="1"/>
              </p:cNvSpPr>
              <p:nvPr/>
            </p:nvSpPr>
            <p:spPr bwMode="auto">
              <a:xfrm>
                <a:off x="4631" y="1028"/>
                <a:ext cx="0" cy="289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2" name="Shape 2729"/>
              <p:cNvSpPr>
                <a:spLocks noChangeArrowheads="1"/>
              </p:cNvSpPr>
              <p:nvPr/>
            </p:nvSpPr>
            <p:spPr bwMode="auto">
              <a:xfrm>
                <a:off x="4631" y="1028"/>
                <a:ext cx="0" cy="288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3" name="Shape 2730"/>
              <p:cNvSpPr>
                <a:spLocks noChangeArrowheads="1"/>
              </p:cNvSpPr>
              <p:nvPr/>
            </p:nvSpPr>
            <p:spPr bwMode="auto">
              <a:xfrm>
                <a:off x="4631" y="1028"/>
                <a:ext cx="0" cy="288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4" name="Shape 2731"/>
              <p:cNvSpPr>
                <a:spLocks noChangeArrowheads="1"/>
              </p:cNvSpPr>
              <p:nvPr/>
            </p:nvSpPr>
            <p:spPr bwMode="auto">
              <a:xfrm>
                <a:off x="4631" y="1028"/>
                <a:ext cx="0" cy="287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5" name="Shape 2732"/>
              <p:cNvSpPr>
                <a:spLocks noChangeArrowheads="1"/>
              </p:cNvSpPr>
              <p:nvPr/>
            </p:nvSpPr>
            <p:spPr bwMode="auto">
              <a:xfrm>
                <a:off x="4633" y="1028"/>
                <a:ext cx="0" cy="286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6" name="Shape 2733"/>
              <p:cNvSpPr>
                <a:spLocks noChangeArrowheads="1"/>
              </p:cNvSpPr>
              <p:nvPr/>
            </p:nvSpPr>
            <p:spPr bwMode="auto">
              <a:xfrm>
                <a:off x="4633" y="1028"/>
                <a:ext cx="0" cy="286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7" name="Shape 2734"/>
              <p:cNvSpPr>
                <a:spLocks noChangeArrowheads="1"/>
              </p:cNvSpPr>
              <p:nvPr/>
            </p:nvSpPr>
            <p:spPr bwMode="auto">
              <a:xfrm>
                <a:off x="4634" y="1028"/>
                <a:ext cx="0" cy="285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8" name="Shape 2735"/>
              <p:cNvSpPr>
                <a:spLocks noChangeArrowheads="1"/>
              </p:cNvSpPr>
              <p:nvPr/>
            </p:nvSpPr>
            <p:spPr bwMode="auto">
              <a:xfrm>
                <a:off x="4634" y="1028"/>
                <a:ext cx="0" cy="285"/>
              </a:xfrm>
              <a:prstGeom prst="rect">
                <a:avLst/>
              </a:prstGeom>
              <a:solidFill>
                <a:srgbClr val="D5D5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69" name="Shape 2736"/>
              <p:cNvSpPr>
                <a:spLocks noChangeArrowheads="1"/>
              </p:cNvSpPr>
              <p:nvPr/>
            </p:nvSpPr>
            <p:spPr bwMode="auto">
              <a:xfrm>
                <a:off x="4634" y="1028"/>
                <a:ext cx="0" cy="284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0" name="Shape 2737"/>
              <p:cNvSpPr>
                <a:spLocks noChangeArrowheads="1"/>
              </p:cNvSpPr>
              <p:nvPr/>
            </p:nvSpPr>
            <p:spPr bwMode="auto">
              <a:xfrm>
                <a:off x="4634" y="1028"/>
                <a:ext cx="0" cy="284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1" name="Shape 2738"/>
              <p:cNvSpPr>
                <a:spLocks noChangeArrowheads="1"/>
              </p:cNvSpPr>
              <p:nvPr/>
            </p:nvSpPr>
            <p:spPr bwMode="auto">
              <a:xfrm>
                <a:off x="4636" y="1028"/>
                <a:ext cx="0" cy="28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2" name="Shape 2739"/>
              <p:cNvSpPr>
                <a:spLocks noChangeArrowheads="1"/>
              </p:cNvSpPr>
              <p:nvPr/>
            </p:nvSpPr>
            <p:spPr bwMode="auto">
              <a:xfrm>
                <a:off x="4636" y="1028"/>
                <a:ext cx="0" cy="28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3" name="Shape 2740"/>
              <p:cNvSpPr>
                <a:spLocks noChangeArrowheads="1"/>
              </p:cNvSpPr>
              <p:nvPr/>
            </p:nvSpPr>
            <p:spPr bwMode="auto">
              <a:xfrm>
                <a:off x="4636" y="1028"/>
                <a:ext cx="0" cy="281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4" name="Shape 2741"/>
              <p:cNvSpPr>
                <a:spLocks noChangeArrowheads="1"/>
              </p:cNvSpPr>
              <p:nvPr/>
            </p:nvSpPr>
            <p:spPr bwMode="auto">
              <a:xfrm>
                <a:off x="4638" y="1028"/>
                <a:ext cx="0" cy="281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5" name="Shape 2742"/>
              <p:cNvSpPr>
                <a:spLocks noChangeArrowheads="1"/>
              </p:cNvSpPr>
              <p:nvPr/>
            </p:nvSpPr>
            <p:spPr bwMode="auto">
              <a:xfrm>
                <a:off x="4638" y="1028"/>
                <a:ext cx="0" cy="280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6" name="Shape 2743"/>
              <p:cNvSpPr>
                <a:spLocks noChangeArrowheads="1"/>
              </p:cNvSpPr>
              <p:nvPr/>
            </p:nvSpPr>
            <p:spPr bwMode="auto">
              <a:xfrm>
                <a:off x="4638" y="1028"/>
                <a:ext cx="0" cy="280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7" name="Shape 2744"/>
              <p:cNvSpPr>
                <a:spLocks noChangeArrowheads="1"/>
              </p:cNvSpPr>
              <p:nvPr/>
            </p:nvSpPr>
            <p:spPr bwMode="auto">
              <a:xfrm>
                <a:off x="4638" y="1028"/>
                <a:ext cx="0" cy="279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8" name="Shape 2745"/>
              <p:cNvSpPr>
                <a:spLocks noChangeArrowheads="1"/>
              </p:cNvSpPr>
              <p:nvPr/>
            </p:nvSpPr>
            <p:spPr bwMode="auto">
              <a:xfrm>
                <a:off x="4640" y="1028"/>
                <a:ext cx="0" cy="278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79" name="Shape 2746"/>
              <p:cNvSpPr>
                <a:spLocks noChangeArrowheads="1"/>
              </p:cNvSpPr>
              <p:nvPr/>
            </p:nvSpPr>
            <p:spPr bwMode="auto">
              <a:xfrm>
                <a:off x="4640" y="1028"/>
                <a:ext cx="0" cy="278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0" name="Shape 2747"/>
              <p:cNvSpPr>
                <a:spLocks noChangeArrowheads="1"/>
              </p:cNvSpPr>
              <p:nvPr/>
            </p:nvSpPr>
            <p:spPr bwMode="auto">
              <a:xfrm>
                <a:off x="4640" y="1028"/>
                <a:ext cx="0" cy="277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1" name="Shape 2748"/>
              <p:cNvSpPr>
                <a:spLocks noChangeArrowheads="1"/>
              </p:cNvSpPr>
              <p:nvPr/>
            </p:nvSpPr>
            <p:spPr bwMode="auto">
              <a:xfrm>
                <a:off x="4640" y="1028"/>
                <a:ext cx="0" cy="277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2" name="Shape 2749"/>
              <p:cNvSpPr>
                <a:spLocks noChangeArrowheads="1"/>
              </p:cNvSpPr>
              <p:nvPr/>
            </p:nvSpPr>
            <p:spPr bwMode="auto">
              <a:xfrm>
                <a:off x="4641" y="1028"/>
                <a:ext cx="0" cy="276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3" name="Shape 2750"/>
              <p:cNvSpPr>
                <a:spLocks noChangeArrowheads="1"/>
              </p:cNvSpPr>
              <p:nvPr/>
            </p:nvSpPr>
            <p:spPr bwMode="auto">
              <a:xfrm>
                <a:off x="4641" y="1028"/>
                <a:ext cx="0" cy="275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4" name="Shape 2751"/>
              <p:cNvSpPr>
                <a:spLocks noChangeArrowheads="1"/>
              </p:cNvSpPr>
              <p:nvPr/>
            </p:nvSpPr>
            <p:spPr bwMode="auto">
              <a:xfrm>
                <a:off x="4643" y="1028"/>
                <a:ext cx="0" cy="275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5" name="Shape 2752"/>
              <p:cNvSpPr>
                <a:spLocks noChangeArrowheads="1"/>
              </p:cNvSpPr>
              <p:nvPr/>
            </p:nvSpPr>
            <p:spPr bwMode="auto">
              <a:xfrm>
                <a:off x="4643" y="1028"/>
                <a:ext cx="0" cy="274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6" name="Shape 2753"/>
              <p:cNvSpPr>
                <a:spLocks noChangeArrowheads="1"/>
              </p:cNvSpPr>
              <p:nvPr/>
            </p:nvSpPr>
            <p:spPr bwMode="auto">
              <a:xfrm>
                <a:off x="4643" y="1028"/>
                <a:ext cx="0" cy="274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7" name="Shape 2754"/>
              <p:cNvSpPr>
                <a:spLocks noChangeArrowheads="1"/>
              </p:cNvSpPr>
              <p:nvPr/>
            </p:nvSpPr>
            <p:spPr bwMode="auto">
              <a:xfrm>
                <a:off x="4643" y="1028"/>
                <a:ext cx="0" cy="27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8" name="Shape 2755"/>
              <p:cNvSpPr>
                <a:spLocks noChangeArrowheads="1"/>
              </p:cNvSpPr>
              <p:nvPr/>
            </p:nvSpPr>
            <p:spPr bwMode="auto">
              <a:xfrm>
                <a:off x="4645" y="1028"/>
                <a:ext cx="0" cy="273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89" name="Shape 2756"/>
              <p:cNvSpPr>
                <a:spLocks noChangeArrowheads="1"/>
              </p:cNvSpPr>
              <p:nvPr/>
            </p:nvSpPr>
            <p:spPr bwMode="auto">
              <a:xfrm>
                <a:off x="4645" y="1028"/>
                <a:ext cx="0" cy="272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0" name="Shape 2757"/>
              <p:cNvSpPr>
                <a:spLocks noChangeArrowheads="1"/>
              </p:cNvSpPr>
              <p:nvPr/>
            </p:nvSpPr>
            <p:spPr bwMode="auto">
              <a:xfrm>
                <a:off x="4645" y="1028"/>
                <a:ext cx="0" cy="271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1" name="Shape 2758"/>
              <p:cNvSpPr>
                <a:spLocks noChangeArrowheads="1"/>
              </p:cNvSpPr>
              <p:nvPr/>
            </p:nvSpPr>
            <p:spPr bwMode="auto">
              <a:xfrm>
                <a:off x="4645" y="1028"/>
                <a:ext cx="0" cy="271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2" name="Shape 2759"/>
              <p:cNvSpPr>
                <a:spLocks noChangeArrowheads="1"/>
              </p:cNvSpPr>
              <p:nvPr/>
            </p:nvSpPr>
            <p:spPr bwMode="auto">
              <a:xfrm>
                <a:off x="4647" y="1028"/>
                <a:ext cx="0" cy="270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3" name="Shape 2760"/>
              <p:cNvSpPr>
                <a:spLocks noChangeArrowheads="1"/>
              </p:cNvSpPr>
              <p:nvPr/>
            </p:nvSpPr>
            <p:spPr bwMode="auto">
              <a:xfrm>
                <a:off x="4647" y="1028"/>
                <a:ext cx="0" cy="269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4" name="Shape 2761"/>
              <p:cNvSpPr>
                <a:spLocks noChangeArrowheads="1"/>
              </p:cNvSpPr>
              <p:nvPr/>
            </p:nvSpPr>
            <p:spPr bwMode="auto">
              <a:xfrm>
                <a:off x="4647" y="1028"/>
                <a:ext cx="0" cy="269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5" name="Shape 2762"/>
              <p:cNvSpPr>
                <a:spLocks noChangeArrowheads="1"/>
              </p:cNvSpPr>
              <p:nvPr/>
            </p:nvSpPr>
            <p:spPr bwMode="auto">
              <a:xfrm>
                <a:off x="4649" y="1028"/>
                <a:ext cx="0" cy="268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6" name="Shape 2763"/>
              <p:cNvSpPr>
                <a:spLocks noChangeArrowheads="1"/>
              </p:cNvSpPr>
              <p:nvPr/>
            </p:nvSpPr>
            <p:spPr bwMode="auto">
              <a:xfrm>
                <a:off x="4649" y="1028"/>
                <a:ext cx="0" cy="267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7" name="Shape 2764"/>
              <p:cNvSpPr>
                <a:spLocks noChangeArrowheads="1"/>
              </p:cNvSpPr>
              <p:nvPr/>
            </p:nvSpPr>
            <p:spPr bwMode="auto">
              <a:xfrm>
                <a:off x="4650" y="1028"/>
                <a:ext cx="0" cy="267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8" name="Shape 2765"/>
              <p:cNvSpPr>
                <a:spLocks noChangeArrowheads="1"/>
              </p:cNvSpPr>
              <p:nvPr/>
            </p:nvSpPr>
            <p:spPr bwMode="auto">
              <a:xfrm>
                <a:off x="4650" y="1028"/>
                <a:ext cx="0" cy="266"/>
              </a:xfrm>
              <a:prstGeom prst="rect">
                <a:avLst/>
              </a:prstGeom>
              <a:solidFill>
                <a:srgbClr val="ABABA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399" name="Shape 2766"/>
              <p:cNvSpPr>
                <a:spLocks noChangeArrowheads="1"/>
              </p:cNvSpPr>
              <p:nvPr/>
            </p:nvSpPr>
            <p:spPr bwMode="auto">
              <a:xfrm>
                <a:off x="4650" y="1028"/>
                <a:ext cx="0" cy="266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0" name="Shape 2767"/>
              <p:cNvSpPr>
                <a:spLocks noChangeArrowheads="1"/>
              </p:cNvSpPr>
              <p:nvPr/>
            </p:nvSpPr>
            <p:spPr bwMode="auto">
              <a:xfrm>
                <a:off x="4650" y="1028"/>
                <a:ext cx="0" cy="26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1" name="Shape 2768"/>
              <p:cNvSpPr>
                <a:spLocks noChangeArrowheads="1"/>
              </p:cNvSpPr>
              <p:nvPr/>
            </p:nvSpPr>
            <p:spPr bwMode="auto">
              <a:xfrm>
                <a:off x="4652" y="1028"/>
                <a:ext cx="0" cy="26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2" name="Shape 2769"/>
              <p:cNvSpPr>
                <a:spLocks noChangeArrowheads="1"/>
              </p:cNvSpPr>
              <p:nvPr/>
            </p:nvSpPr>
            <p:spPr bwMode="auto">
              <a:xfrm>
                <a:off x="4652" y="1028"/>
                <a:ext cx="0" cy="26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3" name="Shape 2770"/>
              <p:cNvSpPr>
                <a:spLocks noChangeArrowheads="1"/>
              </p:cNvSpPr>
              <p:nvPr/>
            </p:nvSpPr>
            <p:spPr bwMode="auto">
              <a:xfrm>
                <a:off x="4652" y="1028"/>
                <a:ext cx="0" cy="2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4" name="Shape 2771"/>
              <p:cNvSpPr>
                <a:spLocks noChangeArrowheads="1"/>
              </p:cNvSpPr>
              <p:nvPr/>
            </p:nvSpPr>
            <p:spPr bwMode="auto">
              <a:xfrm>
                <a:off x="4652" y="1028"/>
                <a:ext cx="0" cy="26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5" name="Shape 2772"/>
              <p:cNvSpPr>
                <a:spLocks noChangeArrowheads="1"/>
              </p:cNvSpPr>
              <p:nvPr/>
            </p:nvSpPr>
            <p:spPr bwMode="auto">
              <a:xfrm>
                <a:off x="4654" y="1028"/>
                <a:ext cx="0" cy="262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6" name="Shape 2773"/>
              <p:cNvSpPr>
                <a:spLocks noChangeArrowheads="1"/>
              </p:cNvSpPr>
              <p:nvPr/>
            </p:nvSpPr>
            <p:spPr bwMode="auto">
              <a:xfrm>
                <a:off x="4654" y="1028"/>
                <a:ext cx="0" cy="262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7" name="Shape 2774"/>
              <p:cNvSpPr>
                <a:spLocks noChangeArrowheads="1"/>
              </p:cNvSpPr>
              <p:nvPr/>
            </p:nvSpPr>
            <p:spPr bwMode="auto">
              <a:xfrm>
                <a:off x="4654" y="1028"/>
                <a:ext cx="0" cy="261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8" name="Shape 2775"/>
              <p:cNvSpPr>
                <a:spLocks noChangeArrowheads="1"/>
              </p:cNvSpPr>
              <p:nvPr/>
            </p:nvSpPr>
            <p:spPr bwMode="auto">
              <a:xfrm>
                <a:off x="4654" y="1028"/>
                <a:ext cx="0" cy="26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09" name="Shape 2776"/>
              <p:cNvSpPr>
                <a:spLocks noChangeArrowheads="1"/>
              </p:cNvSpPr>
              <p:nvPr/>
            </p:nvSpPr>
            <p:spPr bwMode="auto">
              <a:xfrm>
                <a:off x="4656" y="1028"/>
                <a:ext cx="0" cy="26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0" name="Shape 2777"/>
              <p:cNvSpPr>
                <a:spLocks noChangeArrowheads="1"/>
              </p:cNvSpPr>
              <p:nvPr/>
            </p:nvSpPr>
            <p:spPr bwMode="auto">
              <a:xfrm>
                <a:off x="4656" y="1028"/>
                <a:ext cx="0" cy="25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1" name="Shape 2778"/>
              <p:cNvSpPr>
                <a:spLocks noChangeArrowheads="1"/>
              </p:cNvSpPr>
              <p:nvPr/>
            </p:nvSpPr>
            <p:spPr bwMode="auto">
              <a:xfrm>
                <a:off x="4656" y="1028"/>
                <a:ext cx="0" cy="25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2" name="Shape 2779"/>
              <p:cNvSpPr>
                <a:spLocks noChangeArrowheads="1"/>
              </p:cNvSpPr>
              <p:nvPr/>
            </p:nvSpPr>
            <p:spPr bwMode="auto">
              <a:xfrm>
                <a:off x="4656" y="1028"/>
                <a:ext cx="0" cy="25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3" name="Shape 2780"/>
              <p:cNvSpPr>
                <a:spLocks noChangeArrowheads="1"/>
              </p:cNvSpPr>
              <p:nvPr/>
            </p:nvSpPr>
            <p:spPr bwMode="auto">
              <a:xfrm>
                <a:off x="4658" y="1028"/>
                <a:ext cx="0" cy="256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4" name="Shape 2781"/>
              <p:cNvSpPr>
                <a:spLocks noChangeArrowheads="1"/>
              </p:cNvSpPr>
              <p:nvPr/>
            </p:nvSpPr>
            <p:spPr bwMode="auto">
              <a:xfrm>
                <a:off x="4658" y="1028"/>
                <a:ext cx="0" cy="25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5" name="Shape 2782"/>
              <p:cNvSpPr>
                <a:spLocks noChangeArrowheads="1"/>
              </p:cNvSpPr>
              <p:nvPr/>
            </p:nvSpPr>
            <p:spPr bwMode="auto">
              <a:xfrm>
                <a:off x="4659" y="1028"/>
                <a:ext cx="0" cy="255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6" name="Shape 2783"/>
              <p:cNvSpPr>
                <a:spLocks noChangeArrowheads="1"/>
              </p:cNvSpPr>
              <p:nvPr/>
            </p:nvSpPr>
            <p:spPr bwMode="auto">
              <a:xfrm>
                <a:off x="4659" y="1028"/>
                <a:ext cx="0" cy="25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7" name="Shape 2784"/>
              <p:cNvSpPr>
                <a:spLocks noChangeArrowheads="1"/>
              </p:cNvSpPr>
              <p:nvPr/>
            </p:nvSpPr>
            <p:spPr bwMode="auto">
              <a:xfrm>
                <a:off x="4659" y="1028"/>
                <a:ext cx="0" cy="254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8" name="Shape 2785"/>
              <p:cNvSpPr>
                <a:spLocks noChangeArrowheads="1"/>
              </p:cNvSpPr>
              <p:nvPr/>
            </p:nvSpPr>
            <p:spPr bwMode="auto">
              <a:xfrm>
                <a:off x="4661" y="1028"/>
                <a:ext cx="0" cy="253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19" name="Shape 2786"/>
              <p:cNvSpPr>
                <a:spLocks noChangeArrowheads="1"/>
              </p:cNvSpPr>
              <p:nvPr/>
            </p:nvSpPr>
            <p:spPr bwMode="auto">
              <a:xfrm>
                <a:off x="4661" y="1028"/>
                <a:ext cx="0" cy="252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0" name="Shape 2787"/>
              <p:cNvSpPr>
                <a:spLocks noChangeArrowheads="1"/>
              </p:cNvSpPr>
              <p:nvPr/>
            </p:nvSpPr>
            <p:spPr bwMode="auto">
              <a:xfrm>
                <a:off x="4661" y="1028"/>
                <a:ext cx="0" cy="252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1" name="Shape 2788"/>
              <p:cNvSpPr>
                <a:spLocks noChangeArrowheads="1"/>
              </p:cNvSpPr>
              <p:nvPr/>
            </p:nvSpPr>
            <p:spPr bwMode="auto">
              <a:xfrm>
                <a:off x="4661" y="1028"/>
                <a:ext cx="0" cy="251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2" name="Shape 2789"/>
              <p:cNvSpPr>
                <a:spLocks noChangeArrowheads="1"/>
              </p:cNvSpPr>
              <p:nvPr/>
            </p:nvSpPr>
            <p:spPr bwMode="auto">
              <a:xfrm>
                <a:off x="4663" y="1028"/>
                <a:ext cx="0" cy="251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3" name="Shape 2790"/>
              <p:cNvSpPr>
                <a:spLocks noChangeArrowheads="1"/>
              </p:cNvSpPr>
              <p:nvPr/>
            </p:nvSpPr>
            <p:spPr bwMode="auto">
              <a:xfrm>
                <a:off x="4663" y="1028"/>
                <a:ext cx="0" cy="25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4" name="Shape 2791"/>
              <p:cNvSpPr>
                <a:spLocks noChangeArrowheads="1"/>
              </p:cNvSpPr>
              <p:nvPr/>
            </p:nvSpPr>
            <p:spPr bwMode="auto">
              <a:xfrm>
                <a:off x="4663" y="1028"/>
                <a:ext cx="0" cy="250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5" name="Shape 2792"/>
              <p:cNvSpPr>
                <a:spLocks noChangeArrowheads="1"/>
              </p:cNvSpPr>
              <p:nvPr/>
            </p:nvSpPr>
            <p:spPr bwMode="auto">
              <a:xfrm>
                <a:off x="4663" y="1028"/>
                <a:ext cx="0" cy="249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6" name="Shape 2793"/>
              <p:cNvSpPr>
                <a:spLocks noChangeArrowheads="1"/>
              </p:cNvSpPr>
              <p:nvPr/>
            </p:nvSpPr>
            <p:spPr bwMode="auto">
              <a:xfrm>
                <a:off x="4665" y="1028"/>
                <a:ext cx="0" cy="24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7" name="Shape 2794"/>
              <p:cNvSpPr>
                <a:spLocks noChangeArrowheads="1"/>
              </p:cNvSpPr>
              <p:nvPr/>
            </p:nvSpPr>
            <p:spPr bwMode="auto">
              <a:xfrm>
                <a:off x="4665" y="1028"/>
                <a:ext cx="0" cy="248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8" name="Shape 2795"/>
              <p:cNvSpPr>
                <a:spLocks noChangeArrowheads="1"/>
              </p:cNvSpPr>
              <p:nvPr/>
            </p:nvSpPr>
            <p:spPr bwMode="auto">
              <a:xfrm>
                <a:off x="4665" y="1028"/>
                <a:ext cx="0" cy="247"/>
              </a:xfrm>
              <a:prstGeom prst="rect">
                <a:avLst/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29" name="Shape 2796"/>
              <p:cNvSpPr>
                <a:spLocks noChangeArrowheads="1"/>
              </p:cNvSpPr>
              <p:nvPr/>
            </p:nvSpPr>
            <p:spPr bwMode="auto">
              <a:xfrm>
                <a:off x="4665" y="1028"/>
                <a:ext cx="0" cy="247"/>
              </a:xfrm>
              <a:prstGeom prst="rect">
                <a:avLst/>
              </a:prstGeom>
              <a:solidFill>
                <a:srgbClr val="56565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30" name="Shape 2797"/>
              <p:cNvSpPr>
                <a:spLocks noChangeArrowheads="1"/>
              </p:cNvSpPr>
              <p:nvPr/>
            </p:nvSpPr>
            <p:spPr bwMode="auto">
              <a:xfrm>
                <a:off x="4666" y="1028"/>
                <a:ext cx="0" cy="246"/>
              </a:xfrm>
              <a:prstGeom prst="rect">
                <a:avLst/>
              </a:prstGeom>
              <a:solidFill>
                <a:srgbClr val="56565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431" name="Shape 2798"/>
              <p:cNvSpPr>
                <a:spLocks noChangeArrowheads="1"/>
              </p:cNvSpPr>
              <p:nvPr/>
            </p:nvSpPr>
            <p:spPr bwMode="auto">
              <a:xfrm>
                <a:off x="4666" y="1028"/>
                <a:ext cx="0" cy="245"/>
              </a:xfrm>
              <a:prstGeom prst="rect">
                <a:avLst/>
              </a:prstGeom>
              <a:solidFill>
                <a:srgbClr val="56565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sp>
          <p:nvSpPr>
            <p:cNvPr id="51432" name="Shape 2799"/>
            <p:cNvSpPr>
              <a:spLocks noChangeArrowheads="1"/>
            </p:cNvSpPr>
            <p:nvPr/>
          </p:nvSpPr>
          <p:spPr bwMode="auto">
            <a:xfrm>
              <a:off x="5602" y="2012"/>
              <a:ext cx="0" cy="17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33" name="Shape 2800"/>
            <p:cNvSpPr>
              <a:spLocks noChangeArrowheads="1"/>
            </p:cNvSpPr>
            <p:nvPr/>
          </p:nvSpPr>
          <p:spPr bwMode="auto">
            <a:xfrm>
              <a:off x="5602" y="2012"/>
              <a:ext cx="0" cy="17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34" name="Shape 2801"/>
            <p:cNvSpPr>
              <a:spLocks noChangeArrowheads="1"/>
            </p:cNvSpPr>
            <p:nvPr/>
          </p:nvSpPr>
          <p:spPr bwMode="auto">
            <a:xfrm>
              <a:off x="5602" y="2012"/>
              <a:ext cx="0" cy="176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35" name="Shape 2802"/>
            <p:cNvSpPr>
              <a:spLocks noChangeArrowheads="1"/>
            </p:cNvSpPr>
            <p:nvPr/>
          </p:nvSpPr>
          <p:spPr bwMode="auto">
            <a:xfrm>
              <a:off x="5602" y="2012"/>
              <a:ext cx="0" cy="176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36" name="Shape 2803"/>
            <p:cNvSpPr>
              <a:spLocks noChangeArrowheads="1"/>
            </p:cNvSpPr>
            <p:nvPr/>
          </p:nvSpPr>
          <p:spPr bwMode="auto">
            <a:xfrm>
              <a:off x="5602" y="2012"/>
              <a:ext cx="0" cy="175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37" name="Shape 2804"/>
            <p:cNvSpPr>
              <a:spLocks noChangeArrowheads="1"/>
            </p:cNvSpPr>
            <p:nvPr/>
          </p:nvSpPr>
          <p:spPr bwMode="auto">
            <a:xfrm>
              <a:off x="5602" y="2012"/>
              <a:ext cx="0" cy="175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38" name="Shape 2805"/>
            <p:cNvSpPr>
              <a:spLocks noChangeArrowheads="1"/>
            </p:cNvSpPr>
            <p:nvPr/>
          </p:nvSpPr>
          <p:spPr bwMode="auto">
            <a:xfrm>
              <a:off x="5604" y="2012"/>
              <a:ext cx="0" cy="175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39" name="Shape 2806"/>
            <p:cNvSpPr>
              <a:spLocks noChangeArrowheads="1"/>
            </p:cNvSpPr>
            <p:nvPr/>
          </p:nvSpPr>
          <p:spPr bwMode="auto">
            <a:xfrm>
              <a:off x="5604" y="2012"/>
              <a:ext cx="0" cy="174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0" name="Shape 2807"/>
            <p:cNvSpPr>
              <a:spLocks noChangeArrowheads="1"/>
            </p:cNvSpPr>
            <p:nvPr/>
          </p:nvSpPr>
          <p:spPr bwMode="auto">
            <a:xfrm>
              <a:off x="5604" y="2012"/>
              <a:ext cx="0" cy="174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1" name="Shape 2808"/>
            <p:cNvSpPr>
              <a:spLocks noChangeArrowheads="1"/>
            </p:cNvSpPr>
            <p:nvPr/>
          </p:nvSpPr>
          <p:spPr bwMode="auto">
            <a:xfrm>
              <a:off x="5604" y="2012"/>
              <a:ext cx="0" cy="173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2" name="Shape 2809"/>
            <p:cNvSpPr>
              <a:spLocks noChangeArrowheads="1"/>
            </p:cNvSpPr>
            <p:nvPr/>
          </p:nvSpPr>
          <p:spPr bwMode="auto">
            <a:xfrm>
              <a:off x="5604" y="2012"/>
              <a:ext cx="0" cy="173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3" name="Shape 2810"/>
            <p:cNvSpPr>
              <a:spLocks noChangeArrowheads="1"/>
            </p:cNvSpPr>
            <p:nvPr/>
          </p:nvSpPr>
          <p:spPr bwMode="auto">
            <a:xfrm>
              <a:off x="5606" y="2012"/>
              <a:ext cx="0" cy="173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4" name="Shape 2811"/>
            <p:cNvSpPr>
              <a:spLocks noChangeArrowheads="1"/>
            </p:cNvSpPr>
            <p:nvPr/>
          </p:nvSpPr>
          <p:spPr bwMode="auto">
            <a:xfrm>
              <a:off x="5606" y="2012"/>
              <a:ext cx="0" cy="172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5" name="Shape 2812"/>
            <p:cNvSpPr>
              <a:spLocks noChangeArrowheads="1"/>
            </p:cNvSpPr>
            <p:nvPr/>
          </p:nvSpPr>
          <p:spPr bwMode="auto">
            <a:xfrm>
              <a:off x="5606" y="2012"/>
              <a:ext cx="0" cy="172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6" name="Shape 2813"/>
            <p:cNvSpPr>
              <a:spLocks noChangeArrowheads="1"/>
            </p:cNvSpPr>
            <p:nvPr/>
          </p:nvSpPr>
          <p:spPr bwMode="auto">
            <a:xfrm>
              <a:off x="5606" y="2012"/>
              <a:ext cx="0" cy="171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7" name="Shape 2814"/>
            <p:cNvSpPr>
              <a:spLocks noChangeArrowheads="1"/>
            </p:cNvSpPr>
            <p:nvPr/>
          </p:nvSpPr>
          <p:spPr bwMode="auto">
            <a:xfrm>
              <a:off x="5606" y="2012"/>
              <a:ext cx="0" cy="171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8" name="Shape 2815"/>
            <p:cNvSpPr>
              <a:spLocks noChangeArrowheads="1"/>
            </p:cNvSpPr>
            <p:nvPr/>
          </p:nvSpPr>
          <p:spPr bwMode="auto">
            <a:xfrm>
              <a:off x="5606" y="2012"/>
              <a:ext cx="0" cy="170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49" name="Shape 2816"/>
            <p:cNvSpPr>
              <a:spLocks noChangeArrowheads="1"/>
            </p:cNvSpPr>
            <p:nvPr/>
          </p:nvSpPr>
          <p:spPr bwMode="auto">
            <a:xfrm>
              <a:off x="5608" y="2012"/>
              <a:ext cx="0" cy="170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0" name="Shape 2817"/>
            <p:cNvSpPr>
              <a:spLocks noChangeArrowheads="1"/>
            </p:cNvSpPr>
            <p:nvPr/>
          </p:nvSpPr>
          <p:spPr bwMode="auto">
            <a:xfrm>
              <a:off x="5608" y="2012"/>
              <a:ext cx="0" cy="170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1" name="Shape 2818"/>
            <p:cNvSpPr>
              <a:spLocks noChangeArrowheads="1"/>
            </p:cNvSpPr>
            <p:nvPr/>
          </p:nvSpPr>
          <p:spPr bwMode="auto">
            <a:xfrm>
              <a:off x="5609" y="2012"/>
              <a:ext cx="0" cy="169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2" name="Shape 2819"/>
            <p:cNvSpPr>
              <a:spLocks noChangeArrowheads="1"/>
            </p:cNvSpPr>
            <p:nvPr/>
          </p:nvSpPr>
          <p:spPr bwMode="auto">
            <a:xfrm>
              <a:off x="5609" y="2012"/>
              <a:ext cx="0" cy="169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3" name="Shape 2820"/>
            <p:cNvSpPr>
              <a:spLocks noChangeArrowheads="1"/>
            </p:cNvSpPr>
            <p:nvPr/>
          </p:nvSpPr>
          <p:spPr bwMode="auto">
            <a:xfrm>
              <a:off x="5609" y="2012"/>
              <a:ext cx="0" cy="168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4" name="Shape 2821"/>
            <p:cNvSpPr>
              <a:spLocks noChangeArrowheads="1"/>
            </p:cNvSpPr>
            <p:nvPr/>
          </p:nvSpPr>
          <p:spPr bwMode="auto">
            <a:xfrm>
              <a:off x="5609" y="2012"/>
              <a:ext cx="0" cy="16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5" name="Shape 2822"/>
            <p:cNvSpPr>
              <a:spLocks noChangeArrowheads="1"/>
            </p:cNvSpPr>
            <p:nvPr/>
          </p:nvSpPr>
          <p:spPr bwMode="auto">
            <a:xfrm>
              <a:off x="5609" y="2012"/>
              <a:ext cx="0" cy="16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6" name="Shape 2823"/>
            <p:cNvSpPr>
              <a:spLocks noChangeArrowheads="1"/>
            </p:cNvSpPr>
            <p:nvPr/>
          </p:nvSpPr>
          <p:spPr bwMode="auto">
            <a:xfrm>
              <a:off x="5609" y="2012"/>
              <a:ext cx="0" cy="167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7" name="Shape 2824"/>
            <p:cNvSpPr>
              <a:spLocks noChangeArrowheads="1"/>
            </p:cNvSpPr>
            <p:nvPr/>
          </p:nvSpPr>
          <p:spPr bwMode="auto">
            <a:xfrm>
              <a:off x="5611" y="2012"/>
              <a:ext cx="0" cy="166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8" name="Shape 2825"/>
            <p:cNvSpPr>
              <a:spLocks noChangeArrowheads="1"/>
            </p:cNvSpPr>
            <p:nvPr/>
          </p:nvSpPr>
          <p:spPr bwMode="auto">
            <a:xfrm>
              <a:off x="5611" y="2012"/>
              <a:ext cx="0" cy="166"/>
            </a:xfrm>
            <a:prstGeom prst="rect">
              <a:avLst/>
            </a:prstGeom>
            <a:solidFill>
              <a:srgbClr val="56565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59" name="Shape 2826"/>
            <p:cNvSpPr>
              <a:spLocks noChangeArrowheads="1"/>
            </p:cNvSpPr>
            <p:nvPr/>
          </p:nvSpPr>
          <p:spPr bwMode="auto">
            <a:xfrm>
              <a:off x="5611" y="2012"/>
              <a:ext cx="0" cy="16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0" name="Shape 2827"/>
            <p:cNvSpPr>
              <a:spLocks noChangeArrowheads="1"/>
            </p:cNvSpPr>
            <p:nvPr/>
          </p:nvSpPr>
          <p:spPr bwMode="auto">
            <a:xfrm>
              <a:off x="5611" y="2012"/>
              <a:ext cx="0" cy="16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1" name="Shape 2828"/>
            <p:cNvSpPr>
              <a:spLocks noChangeArrowheads="1"/>
            </p:cNvSpPr>
            <p:nvPr/>
          </p:nvSpPr>
          <p:spPr bwMode="auto">
            <a:xfrm>
              <a:off x="5611" y="2012"/>
              <a:ext cx="0" cy="16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2" name="Shape 2829"/>
            <p:cNvSpPr>
              <a:spLocks noChangeArrowheads="1"/>
            </p:cNvSpPr>
            <p:nvPr/>
          </p:nvSpPr>
          <p:spPr bwMode="auto">
            <a:xfrm>
              <a:off x="5611" y="2012"/>
              <a:ext cx="0" cy="164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3" name="Shape 2830"/>
            <p:cNvSpPr>
              <a:spLocks noChangeArrowheads="1"/>
            </p:cNvSpPr>
            <p:nvPr/>
          </p:nvSpPr>
          <p:spPr bwMode="auto">
            <a:xfrm>
              <a:off x="5613" y="2012"/>
              <a:ext cx="0" cy="164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4" name="Shape 2831"/>
            <p:cNvSpPr>
              <a:spLocks noChangeArrowheads="1"/>
            </p:cNvSpPr>
            <p:nvPr/>
          </p:nvSpPr>
          <p:spPr bwMode="auto">
            <a:xfrm>
              <a:off x="5613" y="2012"/>
              <a:ext cx="0" cy="163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5" name="Shape 2832"/>
            <p:cNvSpPr>
              <a:spLocks noChangeArrowheads="1"/>
            </p:cNvSpPr>
            <p:nvPr/>
          </p:nvSpPr>
          <p:spPr bwMode="auto">
            <a:xfrm>
              <a:off x="5613" y="2012"/>
              <a:ext cx="0" cy="163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6" name="Shape 2833"/>
            <p:cNvSpPr>
              <a:spLocks noChangeArrowheads="1"/>
            </p:cNvSpPr>
            <p:nvPr/>
          </p:nvSpPr>
          <p:spPr bwMode="auto">
            <a:xfrm>
              <a:off x="5613" y="2012"/>
              <a:ext cx="0" cy="162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7" name="Shape 2834"/>
            <p:cNvSpPr>
              <a:spLocks noChangeArrowheads="1"/>
            </p:cNvSpPr>
            <p:nvPr/>
          </p:nvSpPr>
          <p:spPr bwMode="auto">
            <a:xfrm>
              <a:off x="5613" y="2012"/>
              <a:ext cx="0" cy="162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8" name="Shape 2835"/>
            <p:cNvSpPr>
              <a:spLocks noChangeArrowheads="1"/>
            </p:cNvSpPr>
            <p:nvPr/>
          </p:nvSpPr>
          <p:spPr bwMode="auto">
            <a:xfrm>
              <a:off x="5615" y="2012"/>
              <a:ext cx="0" cy="162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69" name="Shape 2836"/>
            <p:cNvSpPr>
              <a:spLocks noChangeArrowheads="1"/>
            </p:cNvSpPr>
            <p:nvPr/>
          </p:nvSpPr>
          <p:spPr bwMode="auto">
            <a:xfrm>
              <a:off x="5615" y="2012"/>
              <a:ext cx="0" cy="160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0" name="Shape 2837"/>
            <p:cNvSpPr>
              <a:spLocks noChangeArrowheads="1"/>
            </p:cNvSpPr>
            <p:nvPr/>
          </p:nvSpPr>
          <p:spPr bwMode="auto">
            <a:xfrm>
              <a:off x="5615" y="2012"/>
              <a:ext cx="0" cy="160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1" name="Shape 2838"/>
            <p:cNvSpPr>
              <a:spLocks noChangeArrowheads="1"/>
            </p:cNvSpPr>
            <p:nvPr/>
          </p:nvSpPr>
          <p:spPr bwMode="auto">
            <a:xfrm>
              <a:off x="5615" y="2012"/>
              <a:ext cx="0" cy="159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2" name="Shape 2839"/>
            <p:cNvSpPr>
              <a:spLocks noChangeArrowheads="1"/>
            </p:cNvSpPr>
            <p:nvPr/>
          </p:nvSpPr>
          <p:spPr bwMode="auto">
            <a:xfrm>
              <a:off x="5615" y="2012"/>
              <a:ext cx="0" cy="159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3" name="Shape 2840"/>
            <p:cNvSpPr>
              <a:spLocks noChangeArrowheads="1"/>
            </p:cNvSpPr>
            <p:nvPr/>
          </p:nvSpPr>
          <p:spPr bwMode="auto">
            <a:xfrm>
              <a:off x="5615" y="2012"/>
              <a:ext cx="0" cy="158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4" name="Shape 2841"/>
            <p:cNvSpPr>
              <a:spLocks noChangeArrowheads="1"/>
            </p:cNvSpPr>
            <p:nvPr/>
          </p:nvSpPr>
          <p:spPr bwMode="auto">
            <a:xfrm>
              <a:off x="5616" y="2012"/>
              <a:ext cx="0" cy="158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5" name="Shape 2842"/>
            <p:cNvSpPr>
              <a:spLocks noChangeArrowheads="1"/>
            </p:cNvSpPr>
            <p:nvPr/>
          </p:nvSpPr>
          <p:spPr bwMode="auto">
            <a:xfrm>
              <a:off x="5616" y="2012"/>
              <a:ext cx="0" cy="157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6" name="Shape 2843"/>
            <p:cNvSpPr>
              <a:spLocks noChangeArrowheads="1"/>
            </p:cNvSpPr>
            <p:nvPr/>
          </p:nvSpPr>
          <p:spPr bwMode="auto">
            <a:xfrm>
              <a:off x="5618" y="2012"/>
              <a:ext cx="0" cy="157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7" name="Shape 2844"/>
            <p:cNvSpPr>
              <a:spLocks noChangeArrowheads="1"/>
            </p:cNvSpPr>
            <p:nvPr/>
          </p:nvSpPr>
          <p:spPr bwMode="auto">
            <a:xfrm>
              <a:off x="5618" y="2012"/>
              <a:ext cx="0" cy="156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8" name="Shape 2845"/>
            <p:cNvSpPr>
              <a:spLocks noChangeArrowheads="1"/>
            </p:cNvSpPr>
            <p:nvPr/>
          </p:nvSpPr>
          <p:spPr bwMode="auto">
            <a:xfrm>
              <a:off x="5618" y="2012"/>
              <a:ext cx="0" cy="156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79" name="Shape 2846"/>
            <p:cNvSpPr>
              <a:spLocks noChangeArrowheads="1"/>
            </p:cNvSpPr>
            <p:nvPr/>
          </p:nvSpPr>
          <p:spPr bwMode="auto">
            <a:xfrm>
              <a:off x="5618" y="2012"/>
              <a:ext cx="0" cy="156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0" name="Shape 2847"/>
            <p:cNvSpPr>
              <a:spLocks noChangeArrowheads="1"/>
            </p:cNvSpPr>
            <p:nvPr/>
          </p:nvSpPr>
          <p:spPr bwMode="auto">
            <a:xfrm>
              <a:off x="5618" y="2012"/>
              <a:ext cx="0" cy="15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1" name="Shape 2848"/>
            <p:cNvSpPr>
              <a:spLocks noChangeArrowheads="1"/>
            </p:cNvSpPr>
            <p:nvPr/>
          </p:nvSpPr>
          <p:spPr bwMode="auto">
            <a:xfrm>
              <a:off x="5618" y="2012"/>
              <a:ext cx="0" cy="155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2" name="Shape 2849"/>
            <p:cNvSpPr>
              <a:spLocks noChangeArrowheads="1"/>
            </p:cNvSpPr>
            <p:nvPr/>
          </p:nvSpPr>
          <p:spPr bwMode="auto">
            <a:xfrm>
              <a:off x="5620" y="2012"/>
              <a:ext cx="0" cy="154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3" name="Shape 2850"/>
            <p:cNvSpPr>
              <a:spLocks noChangeArrowheads="1"/>
            </p:cNvSpPr>
            <p:nvPr/>
          </p:nvSpPr>
          <p:spPr bwMode="auto">
            <a:xfrm>
              <a:off x="5620" y="2012"/>
              <a:ext cx="0" cy="154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4" name="Shape 2851"/>
            <p:cNvSpPr>
              <a:spLocks noChangeArrowheads="1"/>
            </p:cNvSpPr>
            <p:nvPr/>
          </p:nvSpPr>
          <p:spPr bwMode="auto">
            <a:xfrm>
              <a:off x="5620" y="2012"/>
              <a:ext cx="0" cy="153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5" name="Shape 2852"/>
            <p:cNvSpPr>
              <a:spLocks noChangeArrowheads="1"/>
            </p:cNvSpPr>
            <p:nvPr/>
          </p:nvSpPr>
          <p:spPr bwMode="auto">
            <a:xfrm>
              <a:off x="5620" y="2012"/>
              <a:ext cx="0" cy="153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6" name="Shape 2853"/>
            <p:cNvSpPr>
              <a:spLocks noChangeArrowheads="1"/>
            </p:cNvSpPr>
            <p:nvPr/>
          </p:nvSpPr>
          <p:spPr bwMode="auto">
            <a:xfrm>
              <a:off x="5620" y="2012"/>
              <a:ext cx="0" cy="153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7" name="Shape 2854"/>
            <p:cNvSpPr>
              <a:spLocks noChangeArrowheads="1"/>
            </p:cNvSpPr>
            <p:nvPr/>
          </p:nvSpPr>
          <p:spPr bwMode="auto">
            <a:xfrm>
              <a:off x="5620" y="2012"/>
              <a:ext cx="0" cy="152"/>
            </a:xfrm>
            <a:prstGeom prst="rect">
              <a:avLst/>
            </a:prstGeom>
            <a:solidFill>
              <a:srgbClr val="2B2B2B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8" name="Shape 2855"/>
            <p:cNvSpPr>
              <a:spLocks noChangeArrowheads="1"/>
            </p:cNvSpPr>
            <p:nvPr/>
          </p:nvSpPr>
          <p:spPr bwMode="auto">
            <a:xfrm>
              <a:off x="5622" y="2012"/>
              <a:ext cx="0" cy="15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89" name="Shape 2856"/>
            <p:cNvSpPr>
              <a:spLocks noChangeArrowheads="1"/>
            </p:cNvSpPr>
            <p:nvPr/>
          </p:nvSpPr>
          <p:spPr bwMode="auto">
            <a:xfrm>
              <a:off x="5622" y="2012"/>
              <a:ext cx="0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0" name="Shape 2857"/>
            <p:cNvSpPr>
              <a:spLocks noChangeArrowheads="1"/>
            </p:cNvSpPr>
            <p:nvPr/>
          </p:nvSpPr>
          <p:spPr bwMode="auto">
            <a:xfrm>
              <a:off x="5622" y="2012"/>
              <a:ext cx="0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1" name="Shape 2858"/>
            <p:cNvSpPr>
              <a:spLocks noChangeArrowheads="1"/>
            </p:cNvSpPr>
            <p:nvPr/>
          </p:nvSpPr>
          <p:spPr bwMode="auto">
            <a:xfrm>
              <a:off x="5622" y="2012"/>
              <a:ext cx="0" cy="15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2" name="Shape 2859"/>
            <p:cNvSpPr>
              <a:spLocks noChangeArrowheads="1"/>
            </p:cNvSpPr>
            <p:nvPr/>
          </p:nvSpPr>
          <p:spPr bwMode="auto">
            <a:xfrm>
              <a:off x="5622" y="2012"/>
              <a:ext cx="0" cy="1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3" name="Shape 2860"/>
            <p:cNvSpPr>
              <a:spLocks noChangeArrowheads="1"/>
            </p:cNvSpPr>
            <p:nvPr/>
          </p:nvSpPr>
          <p:spPr bwMode="auto">
            <a:xfrm>
              <a:off x="5624" y="2012"/>
              <a:ext cx="0" cy="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4" name="Shape 2861"/>
            <p:cNvSpPr>
              <a:spLocks noChangeArrowheads="1"/>
            </p:cNvSpPr>
            <p:nvPr/>
          </p:nvSpPr>
          <p:spPr bwMode="auto">
            <a:xfrm>
              <a:off x="5624" y="2012"/>
              <a:ext cx="0" cy="1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5" name="Shape 2862"/>
            <p:cNvSpPr>
              <a:spLocks noChangeArrowheads="1"/>
            </p:cNvSpPr>
            <p:nvPr/>
          </p:nvSpPr>
          <p:spPr bwMode="auto">
            <a:xfrm>
              <a:off x="5624" y="2012"/>
              <a:ext cx="0" cy="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6" name="Shape 2863"/>
            <p:cNvSpPr>
              <a:spLocks noChangeArrowheads="1"/>
            </p:cNvSpPr>
            <p:nvPr/>
          </p:nvSpPr>
          <p:spPr bwMode="auto">
            <a:xfrm>
              <a:off x="5624" y="2012"/>
              <a:ext cx="0" cy="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7" name="Shape 2864"/>
            <p:cNvSpPr>
              <a:spLocks noChangeArrowheads="1"/>
            </p:cNvSpPr>
            <p:nvPr/>
          </p:nvSpPr>
          <p:spPr bwMode="auto">
            <a:xfrm>
              <a:off x="5625" y="2012"/>
              <a:ext cx="0" cy="14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8" name="Shape 2865"/>
            <p:cNvSpPr>
              <a:spLocks noChangeArrowheads="1"/>
            </p:cNvSpPr>
            <p:nvPr/>
          </p:nvSpPr>
          <p:spPr bwMode="auto">
            <a:xfrm>
              <a:off x="5625" y="2012"/>
              <a:ext cx="0" cy="14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499" name="Shape 2866"/>
            <p:cNvSpPr>
              <a:spLocks noChangeArrowheads="1"/>
            </p:cNvSpPr>
            <p:nvPr/>
          </p:nvSpPr>
          <p:spPr bwMode="auto">
            <a:xfrm>
              <a:off x="5625" y="2012"/>
              <a:ext cx="0" cy="14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0" name="Shape 2867"/>
            <p:cNvSpPr>
              <a:spLocks noChangeArrowheads="1"/>
            </p:cNvSpPr>
            <p:nvPr/>
          </p:nvSpPr>
          <p:spPr bwMode="auto">
            <a:xfrm>
              <a:off x="5625" y="2012"/>
              <a:ext cx="0" cy="14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1" name="Shape 2868"/>
            <p:cNvSpPr>
              <a:spLocks noChangeArrowheads="1"/>
            </p:cNvSpPr>
            <p:nvPr/>
          </p:nvSpPr>
          <p:spPr bwMode="auto">
            <a:xfrm>
              <a:off x="5625" y="2012"/>
              <a:ext cx="0" cy="14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2" name="Shape 2869"/>
            <p:cNvSpPr>
              <a:spLocks noChangeArrowheads="1"/>
            </p:cNvSpPr>
            <p:nvPr/>
          </p:nvSpPr>
          <p:spPr bwMode="auto">
            <a:xfrm>
              <a:off x="5625" y="2012"/>
              <a:ext cx="0" cy="14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3" name="Shape 2870"/>
            <p:cNvSpPr>
              <a:spLocks noChangeArrowheads="1"/>
            </p:cNvSpPr>
            <p:nvPr/>
          </p:nvSpPr>
          <p:spPr bwMode="auto">
            <a:xfrm>
              <a:off x="5627" y="2012"/>
              <a:ext cx="0" cy="14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4" name="Shape 2871"/>
            <p:cNvSpPr>
              <a:spLocks noChangeArrowheads="1"/>
            </p:cNvSpPr>
            <p:nvPr/>
          </p:nvSpPr>
          <p:spPr bwMode="auto">
            <a:xfrm>
              <a:off x="5627" y="2012"/>
              <a:ext cx="0" cy="14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5" name="Shape 2872"/>
            <p:cNvSpPr>
              <a:spLocks noChangeArrowheads="1"/>
            </p:cNvSpPr>
            <p:nvPr/>
          </p:nvSpPr>
          <p:spPr bwMode="auto">
            <a:xfrm>
              <a:off x="5627" y="2012"/>
              <a:ext cx="0" cy="14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6" name="Shape 2873"/>
            <p:cNvSpPr>
              <a:spLocks noChangeArrowheads="1"/>
            </p:cNvSpPr>
            <p:nvPr/>
          </p:nvSpPr>
          <p:spPr bwMode="auto">
            <a:xfrm>
              <a:off x="5627" y="2012"/>
              <a:ext cx="0" cy="14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7" name="Shape 2874"/>
            <p:cNvSpPr>
              <a:spLocks noChangeArrowheads="1"/>
            </p:cNvSpPr>
            <p:nvPr/>
          </p:nvSpPr>
          <p:spPr bwMode="auto">
            <a:xfrm>
              <a:off x="5627" y="2012"/>
              <a:ext cx="0" cy="14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8" name="Shape 2875"/>
            <p:cNvSpPr>
              <a:spLocks noChangeArrowheads="1"/>
            </p:cNvSpPr>
            <p:nvPr/>
          </p:nvSpPr>
          <p:spPr bwMode="auto">
            <a:xfrm>
              <a:off x="5627" y="2012"/>
              <a:ext cx="0" cy="14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09" name="Shape 2876"/>
            <p:cNvSpPr>
              <a:spLocks noChangeArrowheads="1"/>
            </p:cNvSpPr>
            <p:nvPr/>
          </p:nvSpPr>
          <p:spPr bwMode="auto">
            <a:xfrm>
              <a:off x="5629" y="2012"/>
              <a:ext cx="0" cy="14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10" name="Shape 2877"/>
            <p:cNvSpPr>
              <a:spLocks noChangeArrowheads="1"/>
            </p:cNvSpPr>
            <p:nvPr/>
          </p:nvSpPr>
          <p:spPr bwMode="auto">
            <a:xfrm>
              <a:off x="5629" y="2012"/>
              <a:ext cx="0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11" name="Shape 2878"/>
            <p:cNvSpPr>
              <a:spLocks noChangeArrowheads="1"/>
            </p:cNvSpPr>
            <p:nvPr/>
          </p:nvSpPr>
          <p:spPr bwMode="auto">
            <a:xfrm>
              <a:off x="5629" y="2012"/>
              <a:ext cx="0" cy="14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12" name="Shape 2879"/>
            <p:cNvSpPr>
              <a:spLocks noChangeArrowheads="1"/>
            </p:cNvSpPr>
            <p:nvPr/>
          </p:nvSpPr>
          <p:spPr bwMode="auto">
            <a:xfrm>
              <a:off x="5629" y="2012"/>
              <a:ext cx="0" cy="1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13" name="Shape 2880"/>
            <p:cNvSpPr>
              <a:spLocks noChangeArrowheads="1"/>
            </p:cNvSpPr>
            <p:nvPr/>
          </p:nvSpPr>
          <p:spPr bwMode="auto">
            <a:xfrm>
              <a:off x="5629" y="2012"/>
              <a:ext cx="0" cy="14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14" name="Shape 2881"/>
            <p:cNvSpPr>
              <a:spLocks noChangeArrowheads="1"/>
            </p:cNvSpPr>
            <p:nvPr/>
          </p:nvSpPr>
          <p:spPr bwMode="auto">
            <a:xfrm>
              <a:off x="5631" y="2012"/>
              <a:ext cx="0" cy="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15" name="Shape 2882"/>
            <p:cNvSpPr>
              <a:spLocks noChangeArrowheads="1"/>
            </p:cNvSpPr>
            <p:nvPr/>
          </p:nvSpPr>
          <p:spPr bwMode="auto">
            <a:xfrm>
              <a:off x="5631" y="2012"/>
              <a:ext cx="0" cy="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16" name="Shape 2883"/>
            <p:cNvSpPr>
              <a:spLocks/>
            </p:cNvSpPr>
            <p:nvPr/>
          </p:nvSpPr>
          <p:spPr bwMode="auto">
            <a:xfrm>
              <a:off x="5493" y="2012"/>
              <a:ext cx="138" cy="144"/>
            </a:xfrm>
            <a:custGeom>
              <a:avLst/>
              <a:gdLst>
                <a:gd name="T0" fmla="*/ 0 w 412"/>
                <a:gd name="T1" fmla="*/ 0 h 397"/>
                <a:gd name="T2" fmla="*/ 412 w 412"/>
                <a:gd name="T3" fmla="*/ 397 h 397"/>
              </a:gdLst>
              <a:ahLst/>
              <a:cxnLst>
                <a:cxn ang="0">
                  <a:pos x="0" y="0"/>
                </a:cxn>
                <a:cxn ang="0">
                  <a:pos x="0" y="397"/>
                </a:cxn>
                <a:cxn ang="0">
                  <a:pos x="412" y="397"/>
                </a:cxn>
                <a:cxn ang="0">
                  <a:pos x="412" y="0"/>
                </a:cxn>
                <a:cxn ang="0">
                  <a:pos x="0" y="0"/>
                </a:cxn>
                <a:cxn ang="0">
                  <a:pos x="9" y="8"/>
                </a:cxn>
                <a:cxn ang="0">
                  <a:pos x="404" y="8"/>
                </a:cxn>
                <a:cxn ang="0">
                  <a:pos x="404" y="389"/>
                </a:cxn>
                <a:cxn ang="0">
                  <a:pos x="9" y="389"/>
                </a:cxn>
                <a:cxn ang="0">
                  <a:pos x="9" y="8"/>
                </a:cxn>
                <a:cxn ang="0">
                  <a:pos x="0" y="0"/>
                </a:cxn>
              </a:cxnLst>
              <a:rect l="T0" t="T1" r="T2" b="T3"/>
              <a:pathLst>
                <a:path w="412" h="397" extrusionOk="0">
                  <a:moveTo>
                    <a:pt x="0" y="0"/>
                  </a:moveTo>
                  <a:lnTo>
                    <a:pt x="0" y="397"/>
                  </a:lnTo>
                  <a:lnTo>
                    <a:pt x="412" y="397"/>
                  </a:lnTo>
                  <a:lnTo>
                    <a:pt x="412" y="0"/>
                  </a:lnTo>
                  <a:lnTo>
                    <a:pt x="0" y="0"/>
                  </a:lnTo>
                  <a:lnTo>
                    <a:pt x="9" y="8"/>
                  </a:lnTo>
                  <a:lnTo>
                    <a:pt x="404" y="8"/>
                  </a:lnTo>
                  <a:lnTo>
                    <a:pt x="404" y="389"/>
                  </a:lnTo>
                  <a:lnTo>
                    <a:pt x="9" y="389"/>
                  </a:lnTo>
                  <a:lnTo>
                    <a:pt x="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17" name="Shape 2884"/>
            <p:cNvSpPr>
              <a:spLocks/>
            </p:cNvSpPr>
            <p:nvPr/>
          </p:nvSpPr>
          <p:spPr bwMode="auto">
            <a:xfrm>
              <a:off x="5493" y="2153"/>
              <a:ext cx="137" cy="86"/>
            </a:xfrm>
            <a:custGeom>
              <a:avLst/>
              <a:gdLst>
                <a:gd name="T0" fmla="*/ 0 w 410"/>
                <a:gd name="T1" fmla="*/ 0 h 243"/>
                <a:gd name="T2" fmla="*/ 410 w 410"/>
                <a:gd name="T3" fmla="*/ 243 h 243"/>
              </a:gdLst>
              <a:ahLst/>
              <a:cxnLst>
                <a:cxn ang="0">
                  <a:pos x="404" y="1"/>
                </a:cxn>
                <a:cxn ang="0">
                  <a:pos x="207" y="23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207" y="243"/>
                </a:cxn>
                <a:cxn ang="0">
                  <a:pos x="410" y="7"/>
                </a:cxn>
                <a:cxn ang="0">
                  <a:pos x="404" y="1"/>
                </a:cxn>
              </a:cxnLst>
              <a:rect l="T0" t="T1" r="T2" b="T3"/>
              <a:pathLst>
                <a:path w="410" h="243" extrusionOk="0">
                  <a:moveTo>
                    <a:pt x="404" y="1"/>
                  </a:moveTo>
                  <a:lnTo>
                    <a:pt x="207" y="230"/>
                  </a:lnTo>
                  <a:lnTo>
                    <a:pt x="7" y="0"/>
                  </a:lnTo>
                  <a:lnTo>
                    <a:pt x="0" y="6"/>
                  </a:lnTo>
                  <a:lnTo>
                    <a:pt x="207" y="243"/>
                  </a:lnTo>
                  <a:lnTo>
                    <a:pt x="410" y="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18" name="Shape 2885"/>
            <p:cNvSpPr>
              <a:spLocks/>
            </p:cNvSpPr>
            <p:nvPr/>
          </p:nvSpPr>
          <p:spPr bwMode="auto">
            <a:xfrm>
              <a:off x="5486" y="2263"/>
              <a:ext cx="32" cy="28"/>
            </a:xfrm>
            <a:custGeom>
              <a:avLst/>
              <a:gdLst>
                <a:gd name="T0" fmla="*/ 0 w 96"/>
                <a:gd name="T1" fmla="*/ 0 h 82"/>
                <a:gd name="T2" fmla="*/ 96 w 96"/>
                <a:gd name="T3" fmla="*/ 82 h 82"/>
              </a:gdLst>
              <a:ahLst/>
              <a:cxnLst>
                <a:cxn ang="0">
                  <a:pos x="0" y="82"/>
                </a:cxn>
                <a:cxn ang="0">
                  <a:pos x="48" y="0"/>
                </a:cxn>
                <a:cxn ang="0">
                  <a:pos x="96" y="82"/>
                </a:cxn>
                <a:cxn ang="0">
                  <a:pos x="0" y="82"/>
                </a:cxn>
              </a:cxnLst>
              <a:rect l="T0" t="T1" r="T2" b="T3"/>
              <a:pathLst>
                <a:path w="96" h="82" extrusionOk="0">
                  <a:moveTo>
                    <a:pt x="0" y="82"/>
                  </a:moveTo>
                  <a:lnTo>
                    <a:pt x="48" y="0"/>
                  </a:lnTo>
                  <a:lnTo>
                    <a:pt x="96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19" name="Shape 2886"/>
            <p:cNvSpPr>
              <a:spLocks/>
            </p:cNvSpPr>
            <p:nvPr/>
          </p:nvSpPr>
          <p:spPr bwMode="auto">
            <a:xfrm>
              <a:off x="5484" y="2262"/>
              <a:ext cx="35" cy="30"/>
            </a:xfrm>
            <a:custGeom>
              <a:avLst/>
              <a:gdLst>
                <a:gd name="T0" fmla="*/ 0 w 105"/>
                <a:gd name="T1" fmla="*/ 0 h 90"/>
                <a:gd name="T2" fmla="*/ 105 w 105"/>
                <a:gd name="T3" fmla="*/ 90 h 90"/>
              </a:gdLst>
              <a:ahLst/>
              <a:cxnLst>
                <a:cxn ang="0">
                  <a:pos x="12" y="82"/>
                </a:cxn>
                <a:cxn ang="0">
                  <a:pos x="53" y="13"/>
                </a:cxn>
                <a:cxn ang="0">
                  <a:pos x="93" y="82"/>
                </a:cxn>
                <a:cxn ang="0">
                  <a:pos x="12" y="82"/>
                </a:cxn>
                <a:cxn ang="0">
                  <a:pos x="5" y="90"/>
                </a:cxn>
                <a:cxn ang="0">
                  <a:pos x="101" y="90"/>
                </a:cxn>
                <a:cxn ang="0">
                  <a:pos x="102" y="90"/>
                </a:cxn>
                <a:cxn ang="0">
                  <a:pos x="103" y="89"/>
                </a:cxn>
                <a:cxn ang="0">
                  <a:pos x="104" y="89"/>
                </a:cxn>
                <a:cxn ang="0">
                  <a:pos x="104" y="88"/>
                </a:cxn>
                <a:cxn ang="0">
                  <a:pos x="105" y="87"/>
                </a:cxn>
                <a:cxn ang="0">
                  <a:pos x="105" y="85"/>
                </a:cxn>
                <a:cxn ang="0">
                  <a:pos x="104" y="84"/>
                </a:cxn>
                <a:cxn ang="0">
                  <a:pos x="56" y="2"/>
                </a:cxn>
                <a:cxn ang="0">
                  <a:pos x="56" y="1"/>
                </a:cxn>
                <a:cxn ang="0">
                  <a:pos x="55" y="1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50" y="1"/>
                </a:cxn>
                <a:cxn ang="0">
                  <a:pos x="49" y="1"/>
                </a:cxn>
                <a:cxn ang="0">
                  <a:pos x="49" y="2"/>
                </a:cxn>
                <a:cxn ang="0">
                  <a:pos x="1" y="84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" y="89"/>
                </a:cxn>
                <a:cxn ang="0">
                  <a:pos x="2" y="89"/>
                </a:cxn>
                <a:cxn ang="0">
                  <a:pos x="4" y="90"/>
                </a:cxn>
                <a:cxn ang="0">
                  <a:pos x="5" y="90"/>
                </a:cxn>
                <a:cxn ang="0">
                  <a:pos x="12" y="82"/>
                </a:cxn>
              </a:cxnLst>
              <a:rect l="T0" t="T1" r="T2" b="T3"/>
              <a:pathLst>
                <a:path w="105" h="90" extrusionOk="0">
                  <a:moveTo>
                    <a:pt x="12" y="82"/>
                  </a:moveTo>
                  <a:lnTo>
                    <a:pt x="53" y="13"/>
                  </a:lnTo>
                  <a:lnTo>
                    <a:pt x="93" y="82"/>
                  </a:lnTo>
                  <a:lnTo>
                    <a:pt x="12" y="82"/>
                  </a:lnTo>
                  <a:lnTo>
                    <a:pt x="5" y="90"/>
                  </a:lnTo>
                  <a:lnTo>
                    <a:pt x="101" y="90"/>
                  </a:lnTo>
                  <a:lnTo>
                    <a:pt x="102" y="90"/>
                  </a:lnTo>
                  <a:lnTo>
                    <a:pt x="103" y="89"/>
                  </a:lnTo>
                  <a:lnTo>
                    <a:pt x="104" y="89"/>
                  </a:lnTo>
                  <a:lnTo>
                    <a:pt x="104" y="88"/>
                  </a:lnTo>
                  <a:lnTo>
                    <a:pt x="105" y="87"/>
                  </a:lnTo>
                  <a:lnTo>
                    <a:pt x="105" y="85"/>
                  </a:lnTo>
                  <a:lnTo>
                    <a:pt x="104" y="84"/>
                  </a:lnTo>
                  <a:lnTo>
                    <a:pt x="56" y="2"/>
                  </a:lnTo>
                  <a:lnTo>
                    <a:pt x="56" y="1"/>
                  </a:lnTo>
                  <a:lnTo>
                    <a:pt x="55" y="1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1" y="84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2" y="89"/>
                  </a:lnTo>
                  <a:lnTo>
                    <a:pt x="4" y="90"/>
                  </a:lnTo>
                  <a:lnTo>
                    <a:pt x="5" y="90"/>
                  </a:lnTo>
                  <a:lnTo>
                    <a:pt x="12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0" name="Shape 2887"/>
            <p:cNvSpPr>
              <a:spLocks/>
            </p:cNvSpPr>
            <p:nvPr/>
          </p:nvSpPr>
          <p:spPr bwMode="auto">
            <a:xfrm>
              <a:off x="5077" y="1965"/>
              <a:ext cx="367" cy="380"/>
            </a:xfrm>
            <a:custGeom>
              <a:avLst/>
              <a:gdLst>
                <a:gd name="T0" fmla="*/ 0 w 1083"/>
                <a:gd name="T1" fmla="*/ 0 h 1051"/>
                <a:gd name="T2" fmla="*/ 1083 w 1083"/>
                <a:gd name="T3" fmla="*/ 1051 h 1051"/>
              </a:gdLst>
              <a:ahLst/>
              <a:cxnLst>
                <a:cxn ang="0">
                  <a:pos x="15" y="646"/>
                </a:cxn>
                <a:cxn ang="0">
                  <a:pos x="15" y="14"/>
                </a:cxn>
                <a:cxn ang="0">
                  <a:pos x="824" y="14"/>
                </a:cxn>
                <a:cxn ang="0">
                  <a:pos x="824" y="1051"/>
                </a:cxn>
                <a:cxn ang="0">
                  <a:pos x="1083" y="1051"/>
                </a:cxn>
                <a:cxn ang="0">
                  <a:pos x="1083" y="789"/>
                </a:cxn>
                <a:cxn ang="0">
                  <a:pos x="1069" y="789"/>
                </a:cxn>
                <a:cxn ang="0">
                  <a:pos x="1069" y="1036"/>
                </a:cxn>
                <a:cxn ang="0">
                  <a:pos x="838" y="1036"/>
                </a:cxn>
                <a:cxn ang="0">
                  <a:pos x="838" y="0"/>
                </a:cxn>
                <a:cxn ang="0">
                  <a:pos x="0" y="0"/>
                </a:cxn>
                <a:cxn ang="0">
                  <a:pos x="0" y="646"/>
                </a:cxn>
                <a:cxn ang="0">
                  <a:pos x="15" y="646"/>
                </a:cxn>
              </a:cxnLst>
              <a:rect l="T0" t="T1" r="T2" b="T3"/>
              <a:pathLst>
                <a:path w="1083" h="1051" extrusionOk="0">
                  <a:moveTo>
                    <a:pt x="15" y="646"/>
                  </a:moveTo>
                  <a:lnTo>
                    <a:pt x="15" y="14"/>
                  </a:lnTo>
                  <a:lnTo>
                    <a:pt x="824" y="14"/>
                  </a:lnTo>
                  <a:lnTo>
                    <a:pt x="824" y="1051"/>
                  </a:lnTo>
                  <a:lnTo>
                    <a:pt x="1083" y="1051"/>
                  </a:lnTo>
                  <a:lnTo>
                    <a:pt x="1083" y="789"/>
                  </a:lnTo>
                  <a:lnTo>
                    <a:pt x="1069" y="789"/>
                  </a:lnTo>
                  <a:lnTo>
                    <a:pt x="1069" y="1036"/>
                  </a:lnTo>
                  <a:lnTo>
                    <a:pt x="838" y="1036"/>
                  </a:lnTo>
                  <a:lnTo>
                    <a:pt x="838" y="0"/>
                  </a:lnTo>
                  <a:lnTo>
                    <a:pt x="0" y="0"/>
                  </a:lnTo>
                  <a:lnTo>
                    <a:pt x="0" y="646"/>
                  </a:lnTo>
                  <a:lnTo>
                    <a:pt x="15" y="6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1" name="Shape 2888"/>
            <p:cNvSpPr>
              <a:spLocks/>
            </p:cNvSpPr>
            <p:nvPr/>
          </p:nvSpPr>
          <p:spPr bwMode="auto">
            <a:xfrm>
              <a:off x="5556" y="1979"/>
              <a:ext cx="1" cy="31"/>
            </a:xfrm>
            <a:custGeom>
              <a:avLst/>
              <a:gdLst>
                <a:gd name="T0" fmla="*/ 0 w 8"/>
                <a:gd name="T1" fmla="*/ 0 h 89"/>
                <a:gd name="T2" fmla="*/ 8 w 8"/>
                <a:gd name="T3" fmla="*/ 89 h 89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1" y="88"/>
                </a:cxn>
                <a:cxn ang="0">
                  <a:pos x="2" y="88"/>
                </a:cxn>
                <a:cxn ang="0">
                  <a:pos x="3" y="89"/>
                </a:cxn>
                <a:cxn ang="0">
                  <a:pos x="5" y="89"/>
                </a:cxn>
                <a:cxn ang="0">
                  <a:pos x="6" y="88"/>
                </a:cxn>
                <a:cxn ang="0">
                  <a:pos x="7" y="88"/>
                </a:cxn>
                <a:cxn ang="0">
                  <a:pos x="7" y="87"/>
                </a:cxn>
                <a:cxn ang="0">
                  <a:pos x="8" y="86"/>
                </a:cxn>
                <a:cxn ang="0">
                  <a:pos x="8" y="85"/>
                </a:cxn>
                <a:cxn ang="0">
                  <a:pos x="8" y="4"/>
                </a:cxn>
              </a:cxnLst>
              <a:rect l="T0" t="T1" r="T2" b="T3"/>
              <a:pathLst>
                <a:path w="8" h="89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3" y="89"/>
                  </a:lnTo>
                  <a:lnTo>
                    <a:pt x="5" y="89"/>
                  </a:lnTo>
                  <a:lnTo>
                    <a:pt x="6" y="88"/>
                  </a:lnTo>
                  <a:lnTo>
                    <a:pt x="7" y="88"/>
                  </a:lnTo>
                  <a:lnTo>
                    <a:pt x="7" y="87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2" name="Shape 2889"/>
            <p:cNvSpPr>
              <a:spLocks/>
            </p:cNvSpPr>
            <p:nvPr/>
          </p:nvSpPr>
          <p:spPr bwMode="auto">
            <a:xfrm>
              <a:off x="3595" y="3279"/>
              <a:ext cx="1184" cy="2"/>
            </a:xfrm>
            <a:custGeom>
              <a:avLst/>
              <a:gdLst>
                <a:gd name="T0" fmla="*/ 0 w 3505"/>
                <a:gd name="T1" fmla="*/ 0 h 8"/>
                <a:gd name="T2" fmla="*/ 3505 w 3505"/>
                <a:gd name="T3" fmla="*/ 8 h 8"/>
              </a:gdLst>
              <a:ahLst/>
              <a:cxnLst>
                <a:cxn ang="0">
                  <a:pos x="3501" y="8"/>
                </a:cxn>
                <a:cxn ang="0">
                  <a:pos x="3502" y="8"/>
                </a:cxn>
                <a:cxn ang="0">
                  <a:pos x="3503" y="7"/>
                </a:cxn>
                <a:cxn ang="0">
                  <a:pos x="3504" y="7"/>
                </a:cxn>
                <a:cxn ang="0">
                  <a:pos x="3504" y="6"/>
                </a:cxn>
                <a:cxn ang="0">
                  <a:pos x="3505" y="5"/>
                </a:cxn>
                <a:cxn ang="0">
                  <a:pos x="3505" y="3"/>
                </a:cxn>
                <a:cxn ang="0">
                  <a:pos x="3504" y="2"/>
                </a:cxn>
                <a:cxn ang="0">
                  <a:pos x="3504" y="1"/>
                </a:cxn>
                <a:cxn ang="0">
                  <a:pos x="3503" y="1"/>
                </a:cxn>
                <a:cxn ang="0">
                  <a:pos x="3502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3501" y="8"/>
                </a:cxn>
              </a:cxnLst>
              <a:rect l="T0" t="T1" r="T2" b="T3"/>
              <a:pathLst>
                <a:path w="3505" h="8" extrusionOk="0">
                  <a:moveTo>
                    <a:pt x="3501" y="8"/>
                  </a:moveTo>
                  <a:lnTo>
                    <a:pt x="3502" y="8"/>
                  </a:lnTo>
                  <a:lnTo>
                    <a:pt x="3503" y="7"/>
                  </a:lnTo>
                  <a:lnTo>
                    <a:pt x="3504" y="7"/>
                  </a:lnTo>
                  <a:lnTo>
                    <a:pt x="3504" y="6"/>
                  </a:lnTo>
                  <a:lnTo>
                    <a:pt x="3505" y="5"/>
                  </a:lnTo>
                  <a:lnTo>
                    <a:pt x="3505" y="3"/>
                  </a:lnTo>
                  <a:lnTo>
                    <a:pt x="3504" y="2"/>
                  </a:lnTo>
                  <a:lnTo>
                    <a:pt x="3504" y="1"/>
                  </a:lnTo>
                  <a:lnTo>
                    <a:pt x="3503" y="1"/>
                  </a:lnTo>
                  <a:lnTo>
                    <a:pt x="350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3501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3" name="Shape 2890"/>
            <p:cNvSpPr>
              <a:spLocks/>
            </p:cNvSpPr>
            <p:nvPr/>
          </p:nvSpPr>
          <p:spPr bwMode="auto">
            <a:xfrm>
              <a:off x="3595" y="3234"/>
              <a:ext cx="1168" cy="2"/>
            </a:xfrm>
            <a:custGeom>
              <a:avLst/>
              <a:gdLst>
                <a:gd name="T0" fmla="*/ 0 w 3456"/>
                <a:gd name="T1" fmla="*/ 0 h 9"/>
                <a:gd name="T2" fmla="*/ 3456 w 3456"/>
                <a:gd name="T3" fmla="*/ 9 h 9"/>
              </a:gdLst>
              <a:ahLst/>
              <a:cxnLst>
                <a:cxn ang="0">
                  <a:pos x="3452" y="9"/>
                </a:cxn>
                <a:cxn ang="0">
                  <a:pos x="3453" y="9"/>
                </a:cxn>
                <a:cxn ang="0">
                  <a:pos x="3454" y="8"/>
                </a:cxn>
                <a:cxn ang="0">
                  <a:pos x="3455" y="8"/>
                </a:cxn>
                <a:cxn ang="0">
                  <a:pos x="3455" y="6"/>
                </a:cxn>
                <a:cxn ang="0">
                  <a:pos x="3456" y="5"/>
                </a:cxn>
                <a:cxn ang="0">
                  <a:pos x="3456" y="3"/>
                </a:cxn>
                <a:cxn ang="0">
                  <a:pos x="3455" y="2"/>
                </a:cxn>
                <a:cxn ang="0">
                  <a:pos x="3455" y="1"/>
                </a:cxn>
                <a:cxn ang="0">
                  <a:pos x="3454" y="1"/>
                </a:cxn>
                <a:cxn ang="0">
                  <a:pos x="345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4" y="9"/>
                </a:cxn>
                <a:cxn ang="0">
                  <a:pos x="3452" y="9"/>
                </a:cxn>
              </a:cxnLst>
              <a:rect l="T0" t="T1" r="T2" b="T3"/>
              <a:pathLst>
                <a:path w="3456" h="9" extrusionOk="0">
                  <a:moveTo>
                    <a:pt x="3452" y="9"/>
                  </a:moveTo>
                  <a:lnTo>
                    <a:pt x="3453" y="9"/>
                  </a:lnTo>
                  <a:lnTo>
                    <a:pt x="3454" y="8"/>
                  </a:lnTo>
                  <a:lnTo>
                    <a:pt x="3455" y="8"/>
                  </a:lnTo>
                  <a:lnTo>
                    <a:pt x="3455" y="6"/>
                  </a:lnTo>
                  <a:lnTo>
                    <a:pt x="3456" y="5"/>
                  </a:lnTo>
                  <a:lnTo>
                    <a:pt x="3456" y="3"/>
                  </a:lnTo>
                  <a:lnTo>
                    <a:pt x="3455" y="2"/>
                  </a:lnTo>
                  <a:lnTo>
                    <a:pt x="3455" y="1"/>
                  </a:lnTo>
                  <a:lnTo>
                    <a:pt x="3454" y="1"/>
                  </a:lnTo>
                  <a:lnTo>
                    <a:pt x="3453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4" y="9"/>
                  </a:lnTo>
                  <a:lnTo>
                    <a:pt x="3452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4" name="Shape 2891"/>
            <p:cNvSpPr>
              <a:spLocks/>
            </p:cNvSpPr>
            <p:nvPr/>
          </p:nvSpPr>
          <p:spPr bwMode="auto">
            <a:xfrm>
              <a:off x="5327" y="1829"/>
              <a:ext cx="105" cy="59"/>
            </a:xfrm>
            <a:custGeom>
              <a:avLst/>
              <a:gdLst>
                <a:gd name="T0" fmla="*/ 0 w 312"/>
                <a:gd name="T1" fmla="*/ 0 h 166"/>
                <a:gd name="T2" fmla="*/ 312 w 312"/>
                <a:gd name="T3" fmla="*/ 166 h 166"/>
              </a:gdLst>
              <a:ahLst/>
              <a:cxnLst>
                <a:cxn ang="0">
                  <a:pos x="0" y="0"/>
                </a:cxn>
                <a:cxn ang="0">
                  <a:pos x="312" y="0"/>
                </a:cxn>
                <a:cxn ang="0">
                  <a:pos x="312" y="166"/>
                </a:cxn>
                <a:cxn ang="0">
                  <a:pos x="113" y="166"/>
                </a:cxn>
                <a:cxn ang="0">
                  <a:pos x="107" y="114"/>
                </a:cxn>
                <a:cxn ang="0">
                  <a:pos x="89" y="69"/>
                </a:cxn>
                <a:cxn ang="0">
                  <a:pos x="49" y="32"/>
                </a:cxn>
                <a:cxn ang="0">
                  <a:pos x="18" y="10"/>
                </a:cxn>
                <a:cxn ang="0">
                  <a:pos x="0" y="0"/>
                </a:cxn>
              </a:cxnLst>
              <a:rect l="T0" t="T1" r="T2" b="T3"/>
              <a:pathLst>
                <a:path w="312" h="166" extrusionOk="0">
                  <a:moveTo>
                    <a:pt x="0" y="0"/>
                  </a:moveTo>
                  <a:lnTo>
                    <a:pt x="312" y="0"/>
                  </a:lnTo>
                  <a:lnTo>
                    <a:pt x="312" y="166"/>
                  </a:lnTo>
                  <a:lnTo>
                    <a:pt x="113" y="166"/>
                  </a:lnTo>
                  <a:lnTo>
                    <a:pt x="107" y="114"/>
                  </a:lnTo>
                  <a:lnTo>
                    <a:pt x="89" y="69"/>
                  </a:lnTo>
                  <a:lnTo>
                    <a:pt x="49" y="32"/>
                  </a:lnTo>
                  <a:lnTo>
                    <a:pt x="1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5" name="Shape 2892"/>
            <p:cNvSpPr>
              <a:spLocks/>
            </p:cNvSpPr>
            <p:nvPr/>
          </p:nvSpPr>
          <p:spPr bwMode="auto">
            <a:xfrm>
              <a:off x="5263" y="1831"/>
              <a:ext cx="101" cy="112"/>
            </a:xfrm>
            <a:custGeom>
              <a:avLst/>
              <a:gdLst>
                <a:gd name="T0" fmla="*/ 0 w 305"/>
                <a:gd name="T1" fmla="*/ 0 h 311"/>
                <a:gd name="T2" fmla="*/ 305 w 305"/>
                <a:gd name="T3" fmla="*/ 311 h 311"/>
              </a:gdLst>
              <a:ahLst/>
              <a:cxnLst>
                <a:cxn ang="0">
                  <a:pos x="0" y="155"/>
                </a:cxn>
                <a:cxn ang="0">
                  <a:pos x="1" y="171"/>
                </a:cxn>
                <a:cxn ang="0">
                  <a:pos x="4" y="186"/>
                </a:cxn>
                <a:cxn ang="0">
                  <a:pos x="8" y="202"/>
                </a:cxn>
                <a:cxn ang="0">
                  <a:pos x="13" y="215"/>
                </a:cxn>
                <a:cxn ang="0">
                  <a:pos x="27" y="243"/>
                </a:cxn>
                <a:cxn ang="0">
                  <a:pos x="45" y="265"/>
                </a:cxn>
                <a:cxn ang="0">
                  <a:pos x="68" y="284"/>
                </a:cxn>
                <a:cxn ang="0">
                  <a:pos x="81" y="293"/>
                </a:cxn>
                <a:cxn ang="0">
                  <a:pos x="93" y="299"/>
                </a:cxn>
                <a:cxn ang="0">
                  <a:pos x="108" y="304"/>
                </a:cxn>
                <a:cxn ang="0">
                  <a:pos x="122" y="308"/>
                </a:cxn>
                <a:cxn ang="0">
                  <a:pos x="137" y="310"/>
                </a:cxn>
                <a:cxn ang="0">
                  <a:pos x="153" y="311"/>
                </a:cxn>
                <a:cxn ang="0">
                  <a:pos x="168" y="310"/>
                </a:cxn>
                <a:cxn ang="0">
                  <a:pos x="184" y="308"/>
                </a:cxn>
                <a:cxn ang="0">
                  <a:pos x="199" y="304"/>
                </a:cxn>
                <a:cxn ang="0">
                  <a:pos x="212" y="299"/>
                </a:cxn>
                <a:cxn ang="0">
                  <a:pos x="226" y="293"/>
                </a:cxn>
                <a:cxn ang="0">
                  <a:pos x="238" y="284"/>
                </a:cxn>
                <a:cxn ang="0">
                  <a:pos x="260" y="265"/>
                </a:cxn>
                <a:cxn ang="0">
                  <a:pos x="279" y="243"/>
                </a:cxn>
                <a:cxn ang="0">
                  <a:pos x="293" y="215"/>
                </a:cxn>
                <a:cxn ang="0">
                  <a:pos x="298" y="202"/>
                </a:cxn>
                <a:cxn ang="0">
                  <a:pos x="302" y="186"/>
                </a:cxn>
                <a:cxn ang="0">
                  <a:pos x="304" y="171"/>
                </a:cxn>
                <a:cxn ang="0">
                  <a:pos x="305" y="155"/>
                </a:cxn>
                <a:cxn ang="0">
                  <a:pos x="304" y="139"/>
                </a:cxn>
                <a:cxn ang="0">
                  <a:pos x="302" y="124"/>
                </a:cxn>
                <a:cxn ang="0">
                  <a:pos x="293" y="94"/>
                </a:cxn>
                <a:cxn ang="0">
                  <a:pos x="279" y="68"/>
                </a:cxn>
                <a:cxn ang="0">
                  <a:pos x="260" y="45"/>
                </a:cxn>
                <a:cxn ang="0">
                  <a:pos x="238" y="27"/>
                </a:cxn>
                <a:cxn ang="0">
                  <a:pos x="226" y="18"/>
                </a:cxn>
                <a:cxn ang="0">
                  <a:pos x="212" y="12"/>
                </a:cxn>
                <a:cxn ang="0">
                  <a:pos x="199" y="7"/>
                </a:cxn>
                <a:cxn ang="0">
                  <a:pos x="184" y="3"/>
                </a:cxn>
                <a:cxn ang="0">
                  <a:pos x="168" y="1"/>
                </a:cxn>
                <a:cxn ang="0">
                  <a:pos x="153" y="0"/>
                </a:cxn>
                <a:cxn ang="0">
                  <a:pos x="137" y="1"/>
                </a:cxn>
                <a:cxn ang="0">
                  <a:pos x="122" y="3"/>
                </a:cxn>
                <a:cxn ang="0">
                  <a:pos x="108" y="7"/>
                </a:cxn>
                <a:cxn ang="0">
                  <a:pos x="93" y="12"/>
                </a:cxn>
                <a:cxn ang="0">
                  <a:pos x="68" y="27"/>
                </a:cxn>
                <a:cxn ang="0">
                  <a:pos x="45" y="45"/>
                </a:cxn>
                <a:cxn ang="0">
                  <a:pos x="27" y="68"/>
                </a:cxn>
                <a:cxn ang="0">
                  <a:pos x="13" y="94"/>
                </a:cxn>
                <a:cxn ang="0">
                  <a:pos x="8" y="109"/>
                </a:cxn>
                <a:cxn ang="0">
                  <a:pos x="4" y="124"/>
                </a:cxn>
                <a:cxn ang="0">
                  <a:pos x="1" y="139"/>
                </a:cxn>
                <a:cxn ang="0">
                  <a:pos x="0" y="155"/>
                </a:cxn>
              </a:cxnLst>
              <a:rect l="T0" t="T1" r="T2" b="T3"/>
              <a:pathLst>
                <a:path w="305" h="311" extrusionOk="0">
                  <a:moveTo>
                    <a:pt x="0" y="155"/>
                  </a:moveTo>
                  <a:lnTo>
                    <a:pt x="1" y="171"/>
                  </a:lnTo>
                  <a:lnTo>
                    <a:pt x="4" y="186"/>
                  </a:lnTo>
                  <a:lnTo>
                    <a:pt x="8" y="202"/>
                  </a:lnTo>
                  <a:lnTo>
                    <a:pt x="13" y="215"/>
                  </a:lnTo>
                  <a:lnTo>
                    <a:pt x="27" y="243"/>
                  </a:lnTo>
                  <a:lnTo>
                    <a:pt x="45" y="265"/>
                  </a:lnTo>
                  <a:lnTo>
                    <a:pt x="68" y="284"/>
                  </a:lnTo>
                  <a:lnTo>
                    <a:pt x="81" y="293"/>
                  </a:lnTo>
                  <a:lnTo>
                    <a:pt x="93" y="299"/>
                  </a:lnTo>
                  <a:lnTo>
                    <a:pt x="108" y="304"/>
                  </a:lnTo>
                  <a:lnTo>
                    <a:pt x="122" y="308"/>
                  </a:lnTo>
                  <a:lnTo>
                    <a:pt x="137" y="310"/>
                  </a:lnTo>
                  <a:lnTo>
                    <a:pt x="153" y="311"/>
                  </a:lnTo>
                  <a:lnTo>
                    <a:pt x="168" y="310"/>
                  </a:lnTo>
                  <a:lnTo>
                    <a:pt x="184" y="308"/>
                  </a:lnTo>
                  <a:lnTo>
                    <a:pt x="199" y="304"/>
                  </a:lnTo>
                  <a:lnTo>
                    <a:pt x="212" y="299"/>
                  </a:lnTo>
                  <a:lnTo>
                    <a:pt x="226" y="293"/>
                  </a:lnTo>
                  <a:lnTo>
                    <a:pt x="238" y="284"/>
                  </a:lnTo>
                  <a:lnTo>
                    <a:pt x="260" y="265"/>
                  </a:lnTo>
                  <a:lnTo>
                    <a:pt x="279" y="243"/>
                  </a:lnTo>
                  <a:lnTo>
                    <a:pt x="293" y="215"/>
                  </a:lnTo>
                  <a:lnTo>
                    <a:pt x="298" y="202"/>
                  </a:lnTo>
                  <a:lnTo>
                    <a:pt x="302" y="186"/>
                  </a:lnTo>
                  <a:lnTo>
                    <a:pt x="304" y="171"/>
                  </a:lnTo>
                  <a:lnTo>
                    <a:pt x="305" y="155"/>
                  </a:lnTo>
                  <a:lnTo>
                    <a:pt x="304" y="139"/>
                  </a:lnTo>
                  <a:lnTo>
                    <a:pt x="302" y="124"/>
                  </a:lnTo>
                  <a:lnTo>
                    <a:pt x="293" y="94"/>
                  </a:lnTo>
                  <a:lnTo>
                    <a:pt x="279" y="68"/>
                  </a:lnTo>
                  <a:lnTo>
                    <a:pt x="260" y="45"/>
                  </a:lnTo>
                  <a:lnTo>
                    <a:pt x="238" y="27"/>
                  </a:lnTo>
                  <a:lnTo>
                    <a:pt x="226" y="18"/>
                  </a:lnTo>
                  <a:lnTo>
                    <a:pt x="212" y="12"/>
                  </a:lnTo>
                  <a:lnTo>
                    <a:pt x="199" y="7"/>
                  </a:lnTo>
                  <a:lnTo>
                    <a:pt x="184" y="3"/>
                  </a:lnTo>
                  <a:lnTo>
                    <a:pt x="168" y="1"/>
                  </a:lnTo>
                  <a:lnTo>
                    <a:pt x="153" y="0"/>
                  </a:lnTo>
                  <a:lnTo>
                    <a:pt x="137" y="1"/>
                  </a:lnTo>
                  <a:lnTo>
                    <a:pt x="122" y="3"/>
                  </a:lnTo>
                  <a:lnTo>
                    <a:pt x="108" y="7"/>
                  </a:lnTo>
                  <a:lnTo>
                    <a:pt x="93" y="12"/>
                  </a:lnTo>
                  <a:lnTo>
                    <a:pt x="68" y="27"/>
                  </a:lnTo>
                  <a:lnTo>
                    <a:pt x="45" y="45"/>
                  </a:lnTo>
                  <a:lnTo>
                    <a:pt x="27" y="68"/>
                  </a:lnTo>
                  <a:lnTo>
                    <a:pt x="13" y="94"/>
                  </a:lnTo>
                  <a:lnTo>
                    <a:pt x="8" y="109"/>
                  </a:lnTo>
                  <a:lnTo>
                    <a:pt x="4" y="124"/>
                  </a:lnTo>
                  <a:lnTo>
                    <a:pt x="1" y="139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6" name="Shape 2893"/>
            <p:cNvSpPr>
              <a:spLocks/>
            </p:cNvSpPr>
            <p:nvPr/>
          </p:nvSpPr>
          <p:spPr bwMode="auto">
            <a:xfrm>
              <a:off x="5261" y="1829"/>
              <a:ext cx="108" cy="120"/>
            </a:xfrm>
            <a:custGeom>
              <a:avLst/>
              <a:gdLst>
                <a:gd name="T0" fmla="*/ 0 w 320"/>
                <a:gd name="T1" fmla="*/ 0 h 333"/>
                <a:gd name="T2" fmla="*/ 320 w 320"/>
                <a:gd name="T3" fmla="*/ 333 h 333"/>
              </a:gdLst>
              <a:ahLst/>
              <a:cxnLst>
                <a:cxn ang="0">
                  <a:pos x="1" y="184"/>
                </a:cxn>
                <a:cxn ang="0">
                  <a:pos x="7" y="216"/>
                </a:cxn>
                <a:cxn ang="0">
                  <a:pos x="20" y="245"/>
                </a:cxn>
                <a:cxn ang="0">
                  <a:pos x="47" y="284"/>
                </a:cxn>
                <a:cxn ang="0">
                  <a:pos x="97" y="319"/>
                </a:cxn>
                <a:cxn ang="0">
                  <a:pos x="126" y="330"/>
                </a:cxn>
                <a:cxn ang="0">
                  <a:pos x="144" y="332"/>
                </a:cxn>
                <a:cxn ang="0">
                  <a:pos x="176" y="332"/>
                </a:cxn>
                <a:cxn ang="0">
                  <a:pos x="208" y="325"/>
                </a:cxn>
                <a:cxn ang="0">
                  <a:pos x="250" y="305"/>
                </a:cxn>
                <a:cxn ang="0">
                  <a:pos x="293" y="259"/>
                </a:cxn>
                <a:cxn ang="0">
                  <a:pos x="308" y="231"/>
                </a:cxn>
                <a:cxn ang="0">
                  <a:pos x="317" y="199"/>
                </a:cxn>
                <a:cxn ang="0">
                  <a:pos x="320" y="166"/>
                </a:cxn>
                <a:cxn ang="0">
                  <a:pos x="317" y="133"/>
                </a:cxn>
                <a:cxn ang="0">
                  <a:pos x="308" y="102"/>
                </a:cxn>
                <a:cxn ang="0">
                  <a:pos x="293" y="74"/>
                </a:cxn>
                <a:cxn ang="0">
                  <a:pos x="250" y="28"/>
                </a:cxn>
                <a:cxn ang="0">
                  <a:pos x="208" y="7"/>
                </a:cxn>
                <a:cxn ang="0">
                  <a:pos x="176" y="1"/>
                </a:cxn>
                <a:cxn ang="0">
                  <a:pos x="144" y="1"/>
                </a:cxn>
                <a:cxn ang="0">
                  <a:pos x="126" y="3"/>
                </a:cxn>
                <a:cxn ang="0">
                  <a:pos x="97" y="14"/>
                </a:cxn>
                <a:cxn ang="0">
                  <a:pos x="47" y="49"/>
                </a:cxn>
                <a:cxn ang="0">
                  <a:pos x="20" y="87"/>
                </a:cxn>
                <a:cxn ang="0">
                  <a:pos x="7" y="117"/>
                </a:cxn>
                <a:cxn ang="0">
                  <a:pos x="1" y="148"/>
                </a:cxn>
                <a:cxn ang="0">
                  <a:pos x="13" y="166"/>
                </a:cxn>
                <a:cxn ang="0">
                  <a:pos x="20" y="121"/>
                </a:cxn>
                <a:cxn ang="0">
                  <a:pos x="38" y="80"/>
                </a:cxn>
                <a:cxn ang="0">
                  <a:pos x="102" y="24"/>
                </a:cxn>
                <a:cxn ang="0">
                  <a:pos x="160" y="13"/>
                </a:cxn>
                <a:cxn ang="0">
                  <a:pos x="203" y="20"/>
                </a:cxn>
                <a:cxn ang="0">
                  <a:pos x="243" y="39"/>
                </a:cxn>
                <a:cxn ang="0">
                  <a:pos x="290" y="93"/>
                </a:cxn>
                <a:cxn ang="0">
                  <a:pos x="305" y="135"/>
                </a:cxn>
                <a:cxn ang="0">
                  <a:pos x="307" y="182"/>
                </a:cxn>
                <a:cxn ang="0">
                  <a:pos x="295" y="226"/>
                </a:cxn>
                <a:cxn ang="0">
                  <a:pos x="265" y="275"/>
                </a:cxn>
                <a:cxn ang="0">
                  <a:pos x="203" y="313"/>
                </a:cxn>
                <a:cxn ang="0">
                  <a:pos x="160" y="320"/>
                </a:cxn>
                <a:cxn ang="0">
                  <a:pos x="102" y="309"/>
                </a:cxn>
                <a:cxn ang="0">
                  <a:pos x="38" y="253"/>
                </a:cxn>
                <a:cxn ang="0">
                  <a:pos x="20" y="212"/>
                </a:cxn>
                <a:cxn ang="0">
                  <a:pos x="13" y="166"/>
                </a:cxn>
              </a:cxnLst>
              <a:rect l="T0" t="T1" r="T2" b="T3"/>
              <a:pathLst>
                <a:path w="320" h="333" extrusionOk="0">
                  <a:moveTo>
                    <a:pt x="0" y="166"/>
                  </a:moveTo>
                  <a:lnTo>
                    <a:pt x="1" y="183"/>
                  </a:lnTo>
                  <a:lnTo>
                    <a:pt x="1" y="184"/>
                  </a:lnTo>
                  <a:lnTo>
                    <a:pt x="3" y="199"/>
                  </a:lnTo>
                  <a:lnTo>
                    <a:pt x="3" y="200"/>
                  </a:lnTo>
                  <a:lnTo>
                    <a:pt x="7" y="216"/>
                  </a:lnTo>
                  <a:lnTo>
                    <a:pt x="13" y="231"/>
                  </a:lnTo>
                  <a:lnTo>
                    <a:pt x="14" y="232"/>
                  </a:lnTo>
                  <a:lnTo>
                    <a:pt x="20" y="245"/>
                  </a:lnTo>
                  <a:lnTo>
                    <a:pt x="27" y="259"/>
                  </a:lnTo>
                  <a:lnTo>
                    <a:pt x="27" y="260"/>
                  </a:lnTo>
                  <a:lnTo>
                    <a:pt x="47" y="284"/>
                  </a:lnTo>
                  <a:lnTo>
                    <a:pt x="71" y="305"/>
                  </a:lnTo>
                  <a:lnTo>
                    <a:pt x="84" y="312"/>
                  </a:lnTo>
                  <a:lnTo>
                    <a:pt x="97" y="319"/>
                  </a:lnTo>
                  <a:lnTo>
                    <a:pt x="98" y="320"/>
                  </a:lnTo>
                  <a:lnTo>
                    <a:pt x="112" y="325"/>
                  </a:lnTo>
                  <a:lnTo>
                    <a:pt x="126" y="330"/>
                  </a:lnTo>
                  <a:lnTo>
                    <a:pt x="127" y="330"/>
                  </a:lnTo>
                  <a:lnTo>
                    <a:pt x="143" y="332"/>
                  </a:lnTo>
                  <a:lnTo>
                    <a:pt x="144" y="332"/>
                  </a:lnTo>
                  <a:lnTo>
                    <a:pt x="160" y="333"/>
                  </a:lnTo>
                  <a:lnTo>
                    <a:pt x="175" y="332"/>
                  </a:lnTo>
                  <a:lnTo>
                    <a:pt x="176" y="332"/>
                  </a:lnTo>
                  <a:lnTo>
                    <a:pt x="192" y="330"/>
                  </a:lnTo>
                  <a:lnTo>
                    <a:pt x="193" y="330"/>
                  </a:lnTo>
                  <a:lnTo>
                    <a:pt x="208" y="325"/>
                  </a:lnTo>
                  <a:lnTo>
                    <a:pt x="222" y="320"/>
                  </a:lnTo>
                  <a:lnTo>
                    <a:pt x="223" y="319"/>
                  </a:lnTo>
                  <a:lnTo>
                    <a:pt x="250" y="305"/>
                  </a:lnTo>
                  <a:lnTo>
                    <a:pt x="273" y="284"/>
                  </a:lnTo>
                  <a:lnTo>
                    <a:pt x="293" y="260"/>
                  </a:lnTo>
                  <a:lnTo>
                    <a:pt x="293" y="259"/>
                  </a:lnTo>
                  <a:lnTo>
                    <a:pt x="300" y="245"/>
                  </a:lnTo>
                  <a:lnTo>
                    <a:pt x="307" y="232"/>
                  </a:lnTo>
                  <a:lnTo>
                    <a:pt x="308" y="231"/>
                  </a:lnTo>
                  <a:lnTo>
                    <a:pt x="313" y="216"/>
                  </a:lnTo>
                  <a:lnTo>
                    <a:pt x="317" y="200"/>
                  </a:lnTo>
                  <a:lnTo>
                    <a:pt x="317" y="199"/>
                  </a:lnTo>
                  <a:lnTo>
                    <a:pt x="319" y="184"/>
                  </a:lnTo>
                  <a:lnTo>
                    <a:pt x="319" y="183"/>
                  </a:lnTo>
                  <a:lnTo>
                    <a:pt x="320" y="166"/>
                  </a:lnTo>
                  <a:lnTo>
                    <a:pt x="319" y="149"/>
                  </a:lnTo>
                  <a:lnTo>
                    <a:pt x="319" y="148"/>
                  </a:lnTo>
                  <a:lnTo>
                    <a:pt x="317" y="133"/>
                  </a:lnTo>
                  <a:lnTo>
                    <a:pt x="317" y="132"/>
                  </a:lnTo>
                  <a:lnTo>
                    <a:pt x="313" y="117"/>
                  </a:lnTo>
                  <a:lnTo>
                    <a:pt x="308" y="102"/>
                  </a:lnTo>
                  <a:lnTo>
                    <a:pt x="302" y="88"/>
                  </a:lnTo>
                  <a:lnTo>
                    <a:pt x="300" y="87"/>
                  </a:lnTo>
                  <a:lnTo>
                    <a:pt x="293" y="74"/>
                  </a:lnTo>
                  <a:lnTo>
                    <a:pt x="293" y="73"/>
                  </a:lnTo>
                  <a:lnTo>
                    <a:pt x="273" y="49"/>
                  </a:lnTo>
                  <a:lnTo>
                    <a:pt x="250" y="28"/>
                  </a:lnTo>
                  <a:lnTo>
                    <a:pt x="223" y="14"/>
                  </a:lnTo>
                  <a:lnTo>
                    <a:pt x="222" y="13"/>
                  </a:lnTo>
                  <a:lnTo>
                    <a:pt x="208" y="7"/>
                  </a:lnTo>
                  <a:lnTo>
                    <a:pt x="193" y="3"/>
                  </a:lnTo>
                  <a:lnTo>
                    <a:pt x="192" y="3"/>
                  </a:lnTo>
                  <a:lnTo>
                    <a:pt x="176" y="1"/>
                  </a:lnTo>
                  <a:lnTo>
                    <a:pt x="175" y="1"/>
                  </a:lnTo>
                  <a:lnTo>
                    <a:pt x="160" y="0"/>
                  </a:lnTo>
                  <a:lnTo>
                    <a:pt x="144" y="1"/>
                  </a:lnTo>
                  <a:lnTo>
                    <a:pt x="143" y="1"/>
                  </a:lnTo>
                  <a:lnTo>
                    <a:pt x="127" y="3"/>
                  </a:lnTo>
                  <a:lnTo>
                    <a:pt x="126" y="3"/>
                  </a:lnTo>
                  <a:lnTo>
                    <a:pt x="112" y="7"/>
                  </a:lnTo>
                  <a:lnTo>
                    <a:pt x="98" y="13"/>
                  </a:lnTo>
                  <a:lnTo>
                    <a:pt x="97" y="14"/>
                  </a:lnTo>
                  <a:lnTo>
                    <a:pt x="84" y="21"/>
                  </a:lnTo>
                  <a:lnTo>
                    <a:pt x="71" y="28"/>
                  </a:lnTo>
                  <a:lnTo>
                    <a:pt x="47" y="49"/>
                  </a:lnTo>
                  <a:lnTo>
                    <a:pt x="27" y="73"/>
                  </a:lnTo>
                  <a:lnTo>
                    <a:pt x="27" y="74"/>
                  </a:lnTo>
                  <a:lnTo>
                    <a:pt x="20" y="87"/>
                  </a:lnTo>
                  <a:lnTo>
                    <a:pt x="19" y="88"/>
                  </a:lnTo>
                  <a:lnTo>
                    <a:pt x="13" y="102"/>
                  </a:lnTo>
                  <a:lnTo>
                    <a:pt x="7" y="117"/>
                  </a:lnTo>
                  <a:lnTo>
                    <a:pt x="3" y="132"/>
                  </a:lnTo>
                  <a:lnTo>
                    <a:pt x="3" y="133"/>
                  </a:lnTo>
                  <a:lnTo>
                    <a:pt x="1" y="148"/>
                  </a:lnTo>
                  <a:lnTo>
                    <a:pt x="1" y="149"/>
                  </a:lnTo>
                  <a:lnTo>
                    <a:pt x="0" y="166"/>
                  </a:lnTo>
                  <a:lnTo>
                    <a:pt x="13" y="166"/>
                  </a:lnTo>
                  <a:lnTo>
                    <a:pt x="14" y="150"/>
                  </a:lnTo>
                  <a:lnTo>
                    <a:pt x="16" y="135"/>
                  </a:lnTo>
                  <a:lnTo>
                    <a:pt x="20" y="121"/>
                  </a:lnTo>
                  <a:lnTo>
                    <a:pt x="25" y="107"/>
                  </a:lnTo>
                  <a:lnTo>
                    <a:pt x="30" y="93"/>
                  </a:lnTo>
                  <a:lnTo>
                    <a:pt x="38" y="80"/>
                  </a:lnTo>
                  <a:lnTo>
                    <a:pt x="55" y="58"/>
                  </a:lnTo>
                  <a:lnTo>
                    <a:pt x="77" y="39"/>
                  </a:lnTo>
                  <a:lnTo>
                    <a:pt x="102" y="24"/>
                  </a:lnTo>
                  <a:lnTo>
                    <a:pt x="129" y="16"/>
                  </a:lnTo>
                  <a:lnTo>
                    <a:pt x="145" y="14"/>
                  </a:lnTo>
                  <a:lnTo>
                    <a:pt x="160" y="13"/>
                  </a:lnTo>
                  <a:lnTo>
                    <a:pt x="174" y="14"/>
                  </a:lnTo>
                  <a:lnTo>
                    <a:pt x="190" y="16"/>
                  </a:lnTo>
                  <a:lnTo>
                    <a:pt x="203" y="20"/>
                  </a:lnTo>
                  <a:lnTo>
                    <a:pt x="218" y="25"/>
                  </a:lnTo>
                  <a:lnTo>
                    <a:pt x="231" y="31"/>
                  </a:lnTo>
                  <a:lnTo>
                    <a:pt x="243" y="39"/>
                  </a:lnTo>
                  <a:lnTo>
                    <a:pt x="265" y="58"/>
                  </a:lnTo>
                  <a:lnTo>
                    <a:pt x="283" y="80"/>
                  </a:lnTo>
                  <a:lnTo>
                    <a:pt x="290" y="93"/>
                  </a:lnTo>
                  <a:lnTo>
                    <a:pt x="295" y="107"/>
                  </a:lnTo>
                  <a:lnTo>
                    <a:pt x="300" y="121"/>
                  </a:lnTo>
                  <a:lnTo>
                    <a:pt x="305" y="135"/>
                  </a:lnTo>
                  <a:lnTo>
                    <a:pt x="307" y="150"/>
                  </a:lnTo>
                  <a:lnTo>
                    <a:pt x="308" y="166"/>
                  </a:lnTo>
                  <a:lnTo>
                    <a:pt x="307" y="182"/>
                  </a:lnTo>
                  <a:lnTo>
                    <a:pt x="305" y="197"/>
                  </a:lnTo>
                  <a:lnTo>
                    <a:pt x="300" y="212"/>
                  </a:lnTo>
                  <a:lnTo>
                    <a:pt x="295" y="226"/>
                  </a:lnTo>
                  <a:lnTo>
                    <a:pt x="290" y="239"/>
                  </a:lnTo>
                  <a:lnTo>
                    <a:pt x="283" y="253"/>
                  </a:lnTo>
                  <a:lnTo>
                    <a:pt x="265" y="275"/>
                  </a:lnTo>
                  <a:lnTo>
                    <a:pt x="243" y="294"/>
                  </a:lnTo>
                  <a:lnTo>
                    <a:pt x="218" y="309"/>
                  </a:lnTo>
                  <a:lnTo>
                    <a:pt x="203" y="313"/>
                  </a:lnTo>
                  <a:lnTo>
                    <a:pt x="190" y="317"/>
                  </a:lnTo>
                  <a:lnTo>
                    <a:pt x="174" y="319"/>
                  </a:lnTo>
                  <a:lnTo>
                    <a:pt x="160" y="320"/>
                  </a:lnTo>
                  <a:lnTo>
                    <a:pt x="145" y="319"/>
                  </a:lnTo>
                  <a:lnTo>
                    <a:pt x="129" y="317"/>
                  </a:lnTo>
                  <a:lnTo>
                    <a:pt x="102" y="309"/>
                  </a:lnTo>
                  <a:lnTo>
                    <a:pt x="77" y="294"/>
                  </a:lnTo>
                  <a:lnTo>
                    <a:pt x="55" y="275"/>
                  </a:lnTo>
                  <a:lnTo>
                    <a:pt x="38" y="253"/>
                  </a:lnTo>
                  <a:lnTo>
                    <a:pt x="30" y="239"/>
                  </a:lnTo>
                  <a:lnTo>
                    <a:pt x="25" y="226"/>
                  </a:lnTo>
                  <a:lnTo>
                    <a:pt x="20" y="212"/>
                  </a:lnTo>
                  <a:lnTo>
                    <a:pt x="16" y="197"/>
                  </a:lnTo>
                  <a:lnTo>
                    <a:pt x="14" y="182"/>
                  </a:lnTo>
                  <a:lnTo>
                    <a:pt x="13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7" name="Shape 2894"/>
            <p:cNvSpPr>
              <a:spLocks/>
            </p:cNvSpPr>
            <p:nvPr/>
          </p:nvSpPr>
          <p:spPr bwMode="auto">
            <a:xfrm>
              <a:off x="5313" y="1829"/>
              <a:ext cx="123" cy="63"/>
            </a:xfrm>
            <a:custGeom>
              <a:avLst/>
              <a:gdLst>
                <a:gd name="T0" fmla="*/ 0 w 363"/>
                <a:gd name="T1" fmla="*/ 0 h 177"/>
                <a:gd name="T2" fmla="*/ 363 w 363"/>
                <a:gd name="T3" fmla="*/ 177 h 177"/>
              </a:gdLst>
              <a:ahLst/>
              <a:cxnLst>
                <a:cxn ang="0">
                  <a:pos x="0" y="13"/>
                </a:cxn>
                <a:cxn ang="0">
                  <a:pos x="350" y="13"/>
                </a:cxn>
                <a:cxn ang="0">
                  <a:pos x="350" y="165"/>
                </a:cxn>
                <a:cxn ang="0">
                  <a:pos x="156" y="165"/>
                </a:cxn>
                <a:cxn ang="0">
                  <a:pos x="156" y="177"/>
                </a:cxn>
                <a:cxn ang="0">
                  <a:pos x="363" y="177"/>
                </a:cxn>
                <a:cxn ang="0">
                  <a:pos x="363" y="0"/>
                </a:cxn>
                <a:cxn ang="0">
                  <a:pos x="0" y="0"/>
                </a:cxn>
                <a:cxn ang="0">
                  <a:pos x="0" y="13"/>
                </a:cxn>
              </a:cxnLst>
              <a:rect l="T0" t="T1" r="T2" b="T3"/>
              <a:pathLst>
                <a:path w="363" h="177" extrusionOk="0">
                  <a:moveTo>
                    <a:pt x="0" y="13"/>
                  </a:moveTo>
                  <a:lnTo>
                    <a:pt x="350" y="13"/>
                  </a:lnTo>
                  <a:lnTo>
                    <a:pt x="350" y="165"/>
                  </a:lnTo>
                  <a:lnTo>
                    <a:pt x="156" y="165"/>
                  </a:lnTo>
                  <a:lnTo>
                    <a:pt x="156" y="177"/>
                  </a:lnTo>
                  <a:lnTo>
                    <a:pt x="363" y="177"/>
                  </a:lnTo>
                  <a:lnTo>
                    <a:pt x="363" y="0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8" name="Shape 2895"/>
            <p:cNvSpPr>
              <a:spLocks/>
            </p:cNvSpPr>
            <p:nvPr/>
          </p:nvSpPr>
          <p:spPr bwMode="auto">
            <a:xfrm>
              <a:off x="5297" y="1869"/>
              <a:ext cx="34" cy="39"/>
            </a:xfrm>
            <a:custGeom>
              <a:avLst/>
              <a:gdLst>
                <a:gd name="T0" fmla="*/ 0 w 103"/>
                <a:gd name="T1" fmla="*/ 0 h 107"/>
                <a:gd name="T2" fmla="*/ 103 w 103"/>
                <a:gd name="T3" fmla="*/ 107 h 107"/>
              </a:gdLst>
              <a:ahLst/>
              <a:cxnLst>
                <a:cxn ang="0">
                  <a:pos x="1" y="63"/>
                </a:cxn>
                <a:cxn ang="0">
                  <a:pos x="8" y="84"/>
                </a:cxn>
                <a:cxn ang="0">
                  <a:pos x="30" y="102"/>
                </a:cxn>
                <a:cxn ang="0">
                  <a:pos x="40" y="106"/>
                </a:cxn>
                <a:cxn ang="0">
                  <a:pos x="61" y="106"/>
                </a:cxn>
                <a:cxn ang="0">
                  <a:pos x="72" y="102"/>
                </a:cxn>
                <a:cxn ang="0">
                  <a:pos x="87" y="92"/>
                </a:cxn>
                <a:cxn ang="0">
                  <a:pos x="93" y="84"/>
                </a:cxn>
                <a:cxn ang="0">
                  <a:pos x="100" y="74"/>
                </a:cxn>
                <a:cxn ang="0">
                  <a:pos x="103" y="53"/>
                </a:cxn>
                <a:cxn ang="0">
                  <a:pos x="100" y="32"/>
                </a:cxn>
                <a:cxn ang="0">
                  <a:pos x="79" y="9"/>
                </a:cxn>
                <a:cxn ang="0">
                  <a:pos x="71" y="4"/>
                </a:cxn>
                <a:cxn ang="0">
                  <a:pos x="51" y="0"/>
                </a:cxn>
                <a:cxn ang="0">
                  <a:pos x="31" y="4"/>
                </a:cxn>
                <a:cxn ang="0">
                  <a:pos x="23" y="9"/>
                </a:cxn>
                <a:cxn ang="0">
                  <a:pos x="14" y="15"/>
                </a:cxn>
                <a:cxn ang="0">
                  <a:pos x="3" y="32"/>
                </a:cxn>
                <a:cxn ang="0">
                  <a:pos x="0" y="53"/>
                </a:cxn>
                <a:cxn ang="0">
                  <a:pos x="13" y="45"/>
                </a:cxn>
                <a:cxn ang="0">
                  <a:pos x="18" y="30"/>
                </a:cxn>
                <a:cxn ang="0">
                  <a:pos x="29" y="20"/>
                </a:cxn>
                <a:cxn ang="0">
                  <a:pos x="42" y="13"/>
                </a:cxn>
                <a:cxn ang="0">
                  <a:pos x="59" y="13"/>
                </a:cxn>
                <a:cxn ang="0">
                  <a:pos x="73" y="20"/>
                </a:cxn>
                <a:cxn ang="0">
                  <a:pos x="87" y="36"/>
                </a:cxn>
                <a:cxn ang="0">
                  <a:pos x="90" y="53"/>
                </a:cxn>
                <a:cxn ang="0">
                  <a:pos x="87" y="70"/>
                </a:cxn>
                <a:cxn ang="0">
                  <a:pos x="73" y="87"/>
                </a:cxn>
                <a:cxn ang="0">
                  <a:pos x="59" y="94"/>
                </a:cxn>
                <a:cxn ang="0">
                  <a:pos x="42" y="94"/>
                </a:cxn>
                <a:cxn ang="0">
                  <a:pos x="30" y="87"/>
                </a:cxn>
                <a:cxn ang="0">
                  <a:pos x="15" y="70"/>
                </a:cxn>
                <a:cxn ang="0">
                  <a:pos x="12" y="53"/>
                </a:cxn>
              </a:cxnLst>
              <a:rect l="T0" t="T1" r="T2" b="T3"/>
              <a:pathLst>
                <a:path w="103" h="107" extrusionOk="0">
                  <a:moveTo>
                    <a:pt x="0" y="53"/>
                  </a:moveTo>
                  <a:lnTo>
                    <a:pt x="1" y="63"/>
                  </a:lnTo>
                  <a:lnTo>
                    <a:pt x="3" y="74"/>
                  </a:lnTo>
                  <a:lnTo>
                    <a:pt x="8" y="84"/>
                  </a:lnTo>
                  <a:lnTo>
                    <a:pt x="21" y="98"/>
                  </a:lnTo>
                  <a:lnTo>
                    <a:pt x="30" y="102"/>
                  </a:lnTo>
                  <a:lnTo>
                    <a:pt x="31" y="103"/>
                  </a:lnTo>
                  <a:lnTo>
                    <a:pt x="40" y="106"/>
                  </a:lnTo>
                  <a:lnTo>
                    <a:pt x="51" y="107"/>
                  </a:lnTo>
                  <a:lnTo>
                    <a:pt x="61" y="106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9" y="98"/>
                  </a:lnTo>
                  <a:lnTo>
                    <a:pt x="87" y="92"/>
                  </a:lnTo>
                  <a:lnTo>
                    <a:pt x="88" y="90"/>
                  </a:lnTo>
                  <a:lnTo>
                    <a:pt x="93" y="84"/>
                  </a:lnTo>
                  <a:lnTo>
                    <a:pt x="93" y="83"/>
                  </a:lnTo>
                  <a:lnTo>
                    <a:pt x="100" y="74"/>
                  </a:lnTo>
                  <a:lnTo>
                    <a:pt x="102" y="63"/>
                  </a:lnTo>
                  <a:lnTo>
                    <a:pt x="103" y="53"/>
                  </a:lnTo>
                  <a:lnTo>
                    <a:pt x="102" y="43"/>
                  </a:lnTo>
                  <a:lnTo>
                    <a:pt x="100" y="32"/>
                  </a:lnTo>
                  <a:lnTo>
                    <a:pt x="87" y="15"/>
                  </a:lnTo>
                  <a:lnTo>
                    <a:pt x="79" y="9"/>
                  </a:lnTo>
                  <a:lnTo>
                    <a:pt x="72" y="5"/>
                  </a:lnTo>
                  <a:lnTo>
                    <a:pt x="71" y="4"/>
                  </a:lnTo>
                  <a:lnTo>
                    <a:pt x="61" y="1"/>
                  </a:lnTo>
                  <a:lnTo>
                    <a:pt x="51" y="0"/>
                  </a:lnTo>
                  <a:lnTo>
                    <a:pt x="40" y="1"/>
                  </a:lnTo>
                  <a:lnTo>
                    <a:pt x="31" y="4"/>
                  </a:lnTo>
                  <a:lnTo>
                    <a:pt x="30" y="5"/>
                  </a:lnTo>
                  <a:lnTo>
                    <a:pt x="23" y="9"/>
                  </a:lnTo>
                  <a:lnTo>
                    <a:pt x="15" y="14"/>
                  </a:lnTo>
                  <a:lnTo>
                    <a:pt x="14" y="15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3"/>
                  </a:lnTo>
                  <a:lnTo>
                    <a:pt x="0" y="53"/>
                  </a:lnTo>
                  <a:lnTo>
                    <a:pt x="12" y="53"/>
                  </a:lnTo>
                  <a:lnTo>
                    <a:pt x="13" y="45"/>
                  </a:lnTo>
                  <a:lnTo>
                    <a:pt x="15" y="36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29" y="20"/>
                  </a:lnTo>
                  <a:lnTo>
                    <a:pt x="36" y="15"/>
                  </a:lnTo>
                  <a:lnTo>
                    <a:pt x="42" y="13"/>
                  </a:lnTo>
                  <a:lnTo>
                    <a:pt x="51" y="12"/>
                  </a:lnTo>
                  <a:lnTo>
                    <a:pt x="59" y="13"/>
                  </a:lnTo>
                  <a:lnTo>
                    <a:pt x="65" y="15"/>
                  </a:lnTo>
                  <a:lnTo>
                    <a:pt x="73" y="20"/>
                  </a:lnTo>
                  <a:lnTo>
                    <a:pt x="79" y="24"/>
                  </a:lnTo>
                  <a:lnTo>
                    <a:pt x="87" y="36"/>
                  </a:lnTo>
                  <a:lnTo>
                    <a:pt x="89" y="45"/>
                  </a:lnTo>
                  <a:lnTo>
                    <a:pt x="90" y="53"/>
                  </a:lnTo>
                  <a:lnTo>
                    <a:pt x="89" y="61"/>
                  </a:lnTo>
                  <a:lnTo>
                    <a:pt x="87" y="70"/>
                  </a:lnTo>
                  <a:lnTo>
                    <a:pt x="79" y="82"/>
                  </a:lnTo>
                  <a:lnTo>
                    <a:pt x="73" y="87"/>
                  </a:lnTo>
                  <a:lnTo>
                    <a:pt x="65" y="92"/>
                  </a:lnTo>
                  <a:lnTo>
                    <a:pt x="59" y="94"/>
                  </a:lnTo>
                  <a:lnTo>
                    <a:pt x="51" y="95"/>
                  </a:lnTo>
                  <a:lnTo>
                    <a:pt x="42" y="94"/>
                  </a:lnTo>
                  <a:lnTo>
                    <a:pt x="36" y="92"/>
                  </a:lnTo>
                  <a:lnTo>
                    <a:pt x="30" y="87"/>
                  </a:lnTo>
                  <a:lnTo>
                    <a:pt x="18" y="76"/>
                  </a:lnTo>
                  <a:lnTo>
                    <a:pt x="15" y="70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29" name="Shape 2896"/>
            <p:cNvSpPr>
              <a:spLocks/>
            </p:cNvSpPr>
            <p:nvPr/>
          </p:nvSpPr>
          <p:spPr bwMode="auto">
            <a:xfrm>
              <a:off x="5300" y="1872"/>
              <a:ext cx="28" cy="31"/>
            </a:xfrm>
            <a:custGeom>
              <a:avLst/>
              <a:gdLst>
                <a:gd name="T0" fmla="*/ 0 w 86"/>
                <a:gd name="T1" fmla="*/ 0 h 89"/>
                <a:gd name="T2" fmla="*/ 86 w 86"/>
                <a:gd name="T3" fmla="*/ 89 h 89"/>
              </a:gdLst>
              <a:ahLst/>
              <a:cxnLst>
                <a:cxn ang="0">
                  <a:pos x="0" y="44"/>
                </a:cxn>
                <a:cxn ang="0">
                  <a:pos x="1" y="53"/>
                </a:cxn>
                <a:cxn ang="0">
                  <a:pos x="3" y="62"/>
                </a:cxn>
                <a:cxn ang="0">
                  <a:pos x="7" y="69"/>
                </a:cxn>
                <a:cxn ang="0">
                  <a:pos x="12" y="76"/>
                </a:cxn>
                <a:cxn ang="0">
                  <a:pos x="19" y="81"/>
                </a:cxn>
                <a:cxn ang="0">
                  <a:pos x="26" y="86"/>
                </a:cxn>
                <a:cxn ang="0">
                  <a:pos x="34" y="88"/>
                </a:cxn>
                <a:cxn ang="0">
                  <a:pos x="43" y="89"/>
                </a:cxn>
                <a:cxn ang="0">
                  <a:pos x="51" y="88"/>
                </a:cxn>
                <a:cxn ang="0">
                  <a:pos x="59" y="86"/>
                </a:cxn>
                <a:cxn ang="0">
                  <a:pos x="67" y="81"/>
                </a:cxn>
                <a:cxn ang="0">
                  <a:pos x="74" y="76"/>
                </a:cxn>
                <a:cxn ang="0">
                  <a:pos x="79" y="69"/>
                </a:cxn>
                <a:cxn ang="0">
                  <a:pos x="83" y="62"/>
                </a:cxn>
                <a:cxn ang="0">
                  <a:pos x="85" y="53"/>
                </a:cxn>
                <a:cxn ang="0">
                  <a:pos x="86" y="44"/>
                </a:cxn>
                <a:cxn ang="0">
                  <a:pos x="85" y="36"/>
                </a:cxn>
                <a:cxn ang="0">
                  <a:pos x="83" y="27"/>
                </a:cxn>
                <a:cxn ang="0">
                  <a:pos x="79" y="20"/>
                </a:cxn>
                <a:cxn ang="0">
                  <a:pos x="74" y="13"/>
                </a:cxn>
                <a:cxn ang="0">
                  <a:pos x="67" y="7"/>
                </a:cxn>
                <a:cxn ang="0">
                  <a:pos x="59" y="3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6" y="3"/>
                </a:cxn>
                <a:cxn ang="0">
                  <a:pos x="19" y="7"/>
                </a:cxn>
                <a:cxn ang="0">
                  <a:pos x="12" y="13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1" y="36"/>
                </a:cxn>
                <a:cxn ang="0">
                  <a:pos x="0" y="44"/>
                </a:cxn>
              </a:cxnLst>
              <a:rect l="T0" t="T1" r="T2" b="T3"/>
              <a:pathLst>
                <a:path w="86" h="89" extrusionOk="0">
                  <a:moveTo>
                    <a:pt x="0" y="44"/>
                  </a:moveTo>
                  <a:lnTo>
                    <a:pt x="1" y="53"/>
                  </a:lnTo>
                  <a:lnTo>
                    <a:pt x="3" y="62"/>
                  </a:lnTo>
                  <a:lnTo>
                    <a:pt x="7" y="69"/>
                  </a:lnTo>
                  <a:lnTo>
                    <a:pt x="12" y="76"/>
                  </a:lnTo>
                  <a:lnTo>
                    <a:pt x="19" y="81"/>
                  </a:lnTo>
                  <a:lnTo>
                    <a:pt x="26" y="86"/>
                  </a:lnTo>
                  <a:lnTo>
                    <a:pt x="34" y="88"/>
                  </a:lnTo>
                  <a:lnTo>
                    <a:pt x="43" y="89"/>
                  </a:lnTo>
                  <a:lnTo>
                    <a:pt x="51" y="88"/>
                  </a:lnTo>
                  <a:lnTo>
                    <a:pt x="59" y="86"/>
                  </a:lnTo>
                  <a:lnTo>
                    <a:pt x="67" y="81"/>
                  </a:lnTo>
                  <a:lnTo>
                    <a:pt x="74" y="76"/>
                  </a:lnTo>
                  <a:lnTo>
                    <a:pt x="79" y="69"/>
                  </a:lnTo>
                  <a:lnTo>
                    <a:pt x="83" y="62"/>
                  </a:lnTo>
                  <a:lnTo>
                    <a:pt x="85" y="53"/>
                  </a:lnTo>
                  <a:lnTo>
                    <a:pt x="86" y="44"/>
                  </a:lnTo>
                  <a:lnTo>
                    <a:pt x="85" y="36"/>
                  </a:lnTo>
                  <a:lnTo>
                    <a:pt x="83" y="27"/>
                  </a:lnTo>
                  <a:lnTo>
                    <a:pt x="79" y="20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59" y="3"/>
                  </a:lnTo>
                  <a:lnTo>
                    <a:pt x="51" y="1"/>
                  </a:lnTo>
                  <a:lnTo>
                    <a:pt x="43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9" y="7"/>
                  </a:lnTo>
                  <a:lnTo>
                    <a:pt x="12" y="13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1" y="3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530" name="Shape 2897"/>
            <p:cNvSpPr>
              <a:spLocks noChangeArrowheads="1"/>
            </p:cNvSpPr>
            <p:nvPr/>
          </p:nvSpPr>
          <p:spPr bwMode="auto">
            <a:xfrm>
              <a:off x="5434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31" name="Shape 2898"/>
            <p:cNvSpPr>
              <a:spLocks noChangeArrowheads="1"/>
            </p:cNvSpPr>
            <p:nvPr/>
          </p:nvSpPr>
          <p:spPr bwMode="auto">
            <a:xfrm>
              <a:off x="5447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32" name="Shape 2899"/>
            <p:cNvSpPr>
              <a:spLocks noChangeArrowheads="1"/>
            </p:cNvSpPr>
            <p:nvPr/>
          </p:nvSpPr>
          <p:spPr bwMode="auto">
            <a:xfrm>
              <a:off x="5463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33" name="Shape 2900"/>
            <p:cNvSpPr>
              <a:spLocks noChangeArrowheads="1"/>
            </p:cNvSpPr>
            <p:nvPr/>
          </p:nvSpPr>
          <p:spPr bwMode="auto">
            <a:xfrm>
              <a:off x="5477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34" name="Shape 2901"/>
            <p:cNvSpPr>
              <a:spLocks noChangeArrowheads="1"/>
            </p:cNvSpPr>
            <p:nvPr/>
          </p:nvSpPr>
          <p:spPr bwMode="auto">
            <a:xfrm>
              <a:off x="5493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35" name="Shape 2902"/>
            <p:cNvSpPr>
              <a:spLocks noChangeArrowheads="1"/>
            </p:cNvSpPr>
            <p:nvPr/>
          </p:nvSpPr>
          <p:spPr bwMode="auto">
            <a:xfrm>
              <a:off x="5506" y="1854"/>
              <a:ext cx="1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36" name="Shape 2903"/>
            <p:cNvSpPr>
              <a:spLocks noChangeArrowheads="1"/>
            </p:cNvSpPr>
            <p:nvPr/>
          </p:nvSpPr>
          <p:spPr bwMode="auto">
            <a:xfrm>
              <a:off x="5522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37" name="Shape 2904"/>
            <p:cNvSpPr>
              <a:spLocks noChangeArrowheads="1"/>
            </p:cNvSpPr>
            <p:nvPr/>
          </p:nvSpPr>
          <p:spPr bwMode="auto">
            <a:xfrm>
              <a:off x="5536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38" name="Shape 2905"/>
            <p:cNvSpPr>
              <a:spLocks noChangeArrowheads="1"/>
            </p:cNvSpPr>
            <p:nvPr/>
          </p:nvSpPr>
          <p:spPr bwMode="auto">
            <a:xfrm>
              <a:off x="5552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39" name="Shape 2906"/>
            <p:cNvSpPr>
              <a:spLocks noChangeArrowheads="1"/>
            </p:cNvSpPr>
            <p:nvPr/>
          </p:nvSpPr>
          <p:spPr bwMode="auto">
            <a:xfrm>
              <a:off x="5566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0" name="Shape 2907"/>
            <p:cNvSpPr>
              <a:spLocks noChangeArrowheads="1"/>
            </p:cNvSpPr>
            <p:nvPr/>
          </p:nvSpPr>
          <p:spPr bwMode="auto">
            <a:xfrm>
              <a:off x="5581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1" name="Shape 2908"/>
            <p:cNvSpPr>
              <a:spLocks noChangeArrowheads="1"/>
            </p:cNvSpPr>
            <p:nvPr/>
          </p:nvSpPr>
          <p:spPr bwMode="auto">
            <a:xfrm>
              <a:off x="5595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2" name="Shape 2909"/>
            <p:cNvSpPr>
              <a:spLocks noChangeArrowheads="1"/>
            </p:cNvSpPr>
            <p:nvPr/>
          </p:nvSpPr>
          <p:spPr bwMode="auto">
            <a:xfrm>
              <a:off x="5611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3" name="Shape 2910"/>
            <p:cNvSpPr>
              <a:spLocks noChangeArrowheads="1"/>
            </p:cNvSpPr>
            <p:nvPr/>
          </p:nvSpPr>
          <p:spPr bwMode="auto">
            <a:xfrm>
              <a:off x="5625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4" name="Shape 2911"/>
            <p:cNvSpPr>
              <a:spLocks noChangeArrowheads="1"/>
            </p:cNvSpPr>
            <p:nvPr/>
          </p:nvSpPr>
          <p:spPr bwMode="auto">
            <a:xfrm>
              <a:off x="5640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5" name="Shape 2912"/>
            <p:cNvSpPr>
              <a:spLocks noChangeArrowheads="1"/>
            </p:cNvSpPr>
            <p:nvPr/>
          </p:nvSpPr>
          <p:spPr bwMode="auto">
            <a:xfrm>
              <a:off x="5654" y="1854"/>
              <a:ext cx="1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6" name="Shape 2913"/>
            <p:cNvSpPr>
              <a:spLocks noChangeArrowheads="1"/>
            </p:cNvSpPr>
            <p:nvPr/>
          </p:nvSpPr>
          <p:spPr bwMode="auto">
            <a:xfrm>
              <a:off x="5670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7" name="Shape 2914"/>
            <p:cNvSpPr>
              <a:spLocks noChangeArrowheads="1"/>
            </p:cNvSpPr>
            <p:nvPr/>
          </p:nvSpPr>
          <p:spPr bwMode="auto">
            <a:xfrm>
              <a:off x="5684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8" name="Shape 2915"/>
            <p:cNvSpPr>
              <a:spLocks noChangeArrowheads="1"/>
            </p:cNvSpPr>
            <p:nvPr/>
          </p:nvSpPr>
          <p:spPr bwMode="auto">
            <a:xfrm>
              <a:off x="5700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49" name="Shape 2916"/>
            <p:cNvSpPr>
              <a:spLocks noChangeArrowheads="1"/>
            </p:cNvSpPr>
            <p:nvPr/>
          </p:nvSpPr>
          <p:spPr bwMode="auto">
            <a:xfrm>
              <a:off x="5715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0" name="Shape 2917"/>
            <p:cNvSpPr>
              <a:spLocks noChangeArrowheads="1"/>
            </p:cNvSpPr>
            <p:nvPr/>
          </p:nvSpPr>
          <p:spPr bwMode="auto">
            <a:xfrm>
              <a:off x="5729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1" name="Shape 2918"/>
            <p:cNvSpPr>
              <a:spLocks noChangeArrowheads="1"/>
            </p:cNvSpPr>
            <p:nvPr/>
          </p:nvSpPr>
          <p:spPr bwMode="auto">
            <a:xfrm>
              <a:off x="5743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2" name="Shape 2919"/>
            <p:cNvSpPr>
              <a:spLocks noChangeArrowheads="1"/>
            </p:cNvSpPr>
            <p:nvPr/>
          </p:nvSpPr>
          <p:spPr bwMode="auto">
            <a:xfrm>
              <a:off x="5759" y="1854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3" name="Shape 2920"/>
            <p:cNvSpPr>
              <a:spLocks noChangeArrowheads="1"/>
            </p:cNvSpPr>
            <p:nvPr/>
          </p:nvSpPr>
          <p:spPr bwMode="auto">
            <a:xfrm>
              <a:off x="5234" y="2219"/>
              <a:ext cx="0" cy="61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4" name="Shape 2921"/>
            <p:cNvSpPr>
              <a:spLocks noChangeArrowheads="1"/>
            </p:cNvSpPr>
            <p:nvPr/>
          </p:nvSpPr>
          <p:spPr bwMode="auto">
            <a:xfrm>
              <a:off x="5236" y="2219"/>
              <a:ext cx="0" cy="63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5" name="Shape 2922"/>
            <p:cNvSpPr>
              <a:spLocks noChangeArrowheads="1"/>
            </p:cNvSpPr>
            <p:nvPr/>
          </p:nvSpPr>
          <p:spPr bwMode="auto">
            <a:xfrm>
              <a:off x="5236" y="2219"/>
              <a:ext cx="0" cy="65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6" name="Shape 2923"/>
            <p:cNvSpPr>
              <a:spLocks noChangeArrowheads="1"/>
            </p:cNvSpPr>
            <p:nvPr/>
          </p:nvSpPr>
          <p:spPr bwMode="auto">
            <a:xfrm>
              <a:off x="5236" y="2218"/>
              <a:ext cx="0" cy="67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7" name="Shape 2924"/>
            <p:cNvSpPr>
              <a:spLocks noChangeArrowheads="1"/>
            </p:cNvSpPr>
            <p:nvPr/>
          </p:nvSpPr>
          <p:spPr bwMode="auto">
            <a:xfrm>
              <a:off x="5236" y="2218"/>
              <a:ext cx="0" cy="68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8" name="Shape 2925"/>
            <p:cNvSpPr>
              <a:spLocks noChangeArrowheads="1"/>
            </p:cNvSpPr>
            <p:nvPr/>
          </p:nvSpPr>
          <p:spPr bwMode="auto">
            <a:xfrm>
              <a:off x="5236" y="2217"/>
              <a:ext cx="0" cy="71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59" name="Shape 2926"/>
            <p:cNvSpPr>
              <a:spLocks noChangeArrowheads="1"/>
            </p:cNvSpPr>
            <p:nvPr/>
          </p:nvSpPr>
          <p:spPr bwMode="auto">
            <a:xfrm>
              <a:off x="5236" y="2215"/>
              <a:ext cx="0" cy="72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0" name="Shape 2927"/>
            <p:cNvSpPr>
              <a:spLocks noChangeArrowheads="1"/>
            </p:cNvSpPr>
            <p:nvPr/>
          </p:nvSpPr>
          <p:spPr bwMode="auto">
            <a:xfrm>
              <a:off x="5238" y="2214"/>
              <a:ext cx="0" cy="74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1" name="Shape 2928"/>
            <p:cNvSpPr>
              <a:spLocks noChangeArrowheads="1"/>
            </p:cNvSpPr>
            <p:nvPr/>
          </p:nvSpPr>
          <p:spPr bwMode="auto">
            <a:xfrm>
              <a:off x="5238" y="2213"/>
              <a:ext cx="0" cy="77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2" name="Shape 2929"/>
            <p:cNvSpPr>
              <a:spLocks noChangeArrowheads="1"/>
            </p:cNvSpPr>
            <p:nvPr/>
          </p:nvSpPr>
          <p:spPr bwMode="auto">
            <a:xfrm>
              <a:off x="5238" y="2213"/>
              <a:ext cx="0" cy="77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3" name="Shape 2930"/>
            <p:cNvSpPr>
              <a:spLocks noChangeArrowheads="1"/>
            </p:cNvSpPr>
            <p:nvPr/>
          </p:nvSpPr>
          <p:spPr bwMode="auto">
            <a:xfrm>
              <a:off x="5238" y="2212"/>
              <a:ext cx="0" cy="81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4" name="Shape 2931"/>
            <p:cNvSpPr>
              <a:spLocks noChangeArrowheads="1"/>
            </p:cNvSpPr>
            <p:nvPr/>
          </p:nvSpPr>
          <p:spPr bwMode="auto">
            <a:xfrm>
              <a:off x="5238" y="2212"/>
              <a:ext cx="0" cy="82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5" name="Shape 2932"/>
            <p:cNvSpPr>
              <a:spLocks noChangeArrowheads="1"/>
            </p:cNvSpPr>
            <p:nvPr/>
          </p:nvSpPr>
          <p:spPr bwMode="auto">
            <a:xfrm>
              <a:off x="5238" y="2212"/>
              <a:ext cx="0" cy="85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6" name="Shape 2933"/>
            <p:cNvSpPr>
              <a:spLocks noChangeArrowheads="1"/>
            </p:cNvSpPr>
            <p:nvPr/>
          </p:nvSpPr>
          <p:spPr bwMode="auto">
            <a:xfrm>
              <a:off x="5240" y="2211"/>
              <a:ext cx="0" cy="86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7" name="Shape 2934"/>
            <p:cNvSpPr>
              <a:spLocks noChangeArrowheads="1"/>
            </p:cNvSpPr>
            <p:nvPr/>
          </p:nvSpPr>
          <p:spPr bwMode="auto">
            <a:xfrm>
              <a:off x="5240" y="2211"/>
              <a:ext cx="0" cy="88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8" name="Shape 2935"/>
            <p:cNvSpPr>
              <a:spLocks noChangeArrowheads="1"/>
            </p:cNvSpPr>
            <p:nvPr/>
          </p:nvSpPr>
          <p:spPr bwMode="auto">
            <a:xfrm>
              <a:off x="5240" y="2210"/>
              <a:ext cx="0" cy="89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69" name="Shape 2936"/>
            <p:cNvSpPr>
              <a:spLocks noChangeArrowheads="1"/>
            </p:cNvSpPr>
            <p:nvPr/>
          </p:nvSpPr>
          <p:spPr bwMode="auto">
            <a:xfrm>
              <a:off x="5240" y="2209"/>
              <a:ext cx="0" cy="91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0" name="Shape 2937"/>
            <p:cNvSpPr>
              <a:spLocks noChangeArrowheads="1"/>
            </p:cNvSpPr>
            <p:nvPr/>
          </p:nvSpPr>
          <p:spPr bwMode="auto">
            <a:xfrm>
              <a:off x="5240" y="2207"/>
              <a:ext cx="0" cy="93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1" name="Shape 2938"/>
            <p:cNvSpPr>
              <a:spLocks noChangeArrowheads="1"/>
            </p:cNvSpPr>
            <p:nvPr/>
          </p:nvSpPr>
          <p:spPr bwMode="auto">
            <a:xfrm>
              <a:off x="5240" y="2207"/>
              <a:ext cx="0" cy="94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2" name="Shape 2939"/>
            <p:cNvSpPr>
              <a:spLocks noChangeArrowheads="1"/>
            </p:cNvSpPr>
            <p:nvPr/>
          </p:nvSpPr>
          <p:spPr bwMode="auto">
            <a:xfrm>
              <a:off x="5241" y="2207"/>
              <a:ext cx="0" cy="97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3" name="Shape 2940"/>
            <p:cNvSpPr>
              <a:spLocks noChangeArrowheads="1"/>
            </p:cNvSpPr>
            <p:nvPr/>
          </p:nvSpPr>
          <p:spPr bwMode="auto">
            <a:xfrm>
              <a:off x="5241" y="2205"/>
              <a:ext cx="0" cy="100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4" name="Shape 2941"/>
            <p:cNvSpPr>
              <a:spLocks noChangeArrowheads="1"/>
            </p:cNvSpPr>
            <p:nvPr/>
          </p:nvSpPr>
          <p:spPr bwMode="auto">
            <a:xfrm>
              <a:off x="5241" y="2205"/>
              <a:ext cx="0" cy="101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5" name="Shape 2942"/>
            <p:cNvSpPr>
              <a:spLocks noChangeArrowheads="1"/>
            </p:cNvSpPr>
            <p:nvPr/>
          </p:nvSpPr>
          <p:spPr bwMode="auto">
            <a:xfrm>
              <a:off x="5241" y="2205"/>
              <a:ext cx="0" cy="102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6" name="Shape 2943"/>
            <p:cNvSpPr>
              <a:spLocks noChangeArrowheads="1"/>
            </p:cNvSpPr>
            <p:nvPr/>
          </p:nvSpPr>
          <p:spPr bwMode="auto">
            <a:xfrm>
              <a:off x="5243" y="2205"/>
              <a:ext cx="0" cy="104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7" name="Shape 2944"/>
            <p:cNvSpPr>
              <a:spLocks noChangeArrowheads="1"/>
            </p:cNvSpPr>
            <p:nvPr/>
          </p:nvSpPr>
          <p:spPr bwMode="auto">
            <a:xfrm>
              <a:off x="5243" y="2205"/>
              <a:ext cx="0" cy="104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8" name="Shape 2945"/>
            <p:cNvSpPr>
              <a:spLocks noChangeArrowheads="1"/>
            </p:cNvSpPr>
            <p:nvPr/>
          </p:nvSpPr>
          <p:spPr bwMode="auto">
            <a:xfrm>
              <a:off x="5243" y="2205"/>
              <a:ext cx="0" cy="106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79" name="Shape 2946"/>
            <p:cNvSpPr>
              <a:spLocks noChangeArrowheads="1"/>
            </p:cNvSpPr>
            <p:nvPr/>
          </p:nvSpPr>
          <p:spPr bwMode="auto">
            <a:xfrm>
              <a:off x="5243" y="2205"/>
              <a:ext cx="0" cy="107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0" name="Shape 2947"/>
            <p:cNvSpPr>
              <a:spLocks noChangeArrowheads="1"/>
            </p:cNvSpPr>
            <p:nvPr/>
          </p:nvSpPr>
          <p:spPr bwMode="auto">
            <a:xfrm>
              <a:off x="5243" y="2205"/>
              <a:ext cx="0" cy="109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1" name="Shape 2948"/>
            <p:cNvSpPr>
              <a:spLocks noChangeArrowheads="1"/>
            </p:cNvSpPr>
            <p:nvPr/>
          </p:nvSpPr>
          <p:spPr bwMode="auto">
            <a:xfrm>
              <a:off x="5245" y="2205"/>
              <a:ext cx="0" cy="109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2" name="Shape 2949"/>
            <p:cNvSpPr>
              <a:spLocks noChangeArrowheads="1"/>
            </p:cNvSpPr>
            <p:nvPr/>
          </p:nvSpPr>
          <p:spPr bwMode="auto">
            <a:xfrm>
              <a:off x="5245" y="2205"/>
              <a:ext cx="0" cy="111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3" name="Shape 2950"/>
            <p:cNvSpPr>
              <a:spLocks noChangeArrowheads="1"/>
            </p:cNvSpPr>
            <p:nvPr/>
          </p:nvSpPr>
          <p:spPr bwMode="auto">
            <a:xfrm>
              <a:off x="5245" y="2205"/>
              <a:ext cx="0" cy="112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4" name="Shape 2951"/>
            <p:cNvSpPr>
              <a:spLocks noChangeArrowheads="1"/>
            </p:cNvSpPr>
            <p:nvPr/>
          </p:nvSpPr>
          <p:spPr bwMode="auto">
            <a:xfrm>
              <a:off x="5245" y="2205"/>
              <a:ext cx="0" cy="112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5" name="Shape 2952"/>
            <p:cNvSpPr>
              <a:spLocks noChangeArrowheads="1"/>
            </p:cNvSpPr>
            <p:nvPr/>
          </p:nvSpPr>
          <p:spPr bwMode="auto">
            <a:xfrm>
              <a:off x="5247" y="2205"/>
              <a:ext cx="0" cy="113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6" name="Shape 2953"/>
            <p:cNvSpPr>
              <a:spLocks noChangeArrowheads="1"/>
            </p:cNvSpPr>
            <p:nvPr/>
          </p:nvSpPr>
          <p:spPr bwMode="auto">
            <a:xfrm>
              <a:off x="5247" y="2205"/>
              <a:ext cx="0" cy="114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7" name="Shape 2954"/>
            <p:cNvSpPr>
              <a:spLocks noChangeArrowheads="1"/>
            </p:cNvSpPr>
            <p:nvPr/>
          </p:nvSpPr>
          <p:spPr bwMode="auto">
            <a:xfrm>
              <a:off x="5247" y="2205"/>
              <a:ext cx="0" cy="116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8" name="Shape 2955"/>
            <p:cNvSpPr>
              <a:spLocks noChangeArrowheads="1"/>
            </p:cNvSpPr>
            <p:nvPr/>
          </p:nvSpPr>
          <p:spPr bwMode="auto">
            <a:xfrm>
              <a:off x="5247" y="2205"/>
              <a:ext cx="0" cy="117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89" name="Shape 2956"/>
            <p:cNvSpPr>
              <a:spLocks noChangeArrowheads="1"/>
            </p:cNvSpPr>
            <p:nvPr/>
          </p:nvSpPr>
          <p:spPr bwMode="auto">
            <a:xfrm>
              <a:off x="5247" y="2205"/>
              <a:ext cx="0" cy="119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0" name="Shape 2957"/>
            <p:cNvSpPr>
              <a:spLocks noChangeArrowheads="1"/>
            </p:cNvSpPr>
            <p:nvPr/>
          </p:nvSpPr>
          <p:spPr bwMode="auto">
            <a:xfrm>
              <a:off x="5247" y="2205"/>
              <a:ext cx="0" cy="119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1" name="Shape 2958"/>
            <p:cNvSpPr>
              <a:spLocks noChangeArrowheads="1"/>
            </p:cNvSpPr>
            <p:nvPr/>
          </p:nvSpPr>
          <p:spPr bwMode="auto">
            <a:xfrm>
              <a:off x="5249" y="2205"/>
              <a:ext cx="0" cy="121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2" name="Shape 2959"/>
            <p:cNvSpPr>
              <a:spLocks noChangeArrowheads="1"/>
            </p:cNvSpPr>
            <p:nvPr/>
          </p:nvSpPr>
          <p:spPr bwMode="auto">
            <a:xfrm>
              <a:off x="5249" y="2205"/>
              <a:ext cx="0" cy="122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3" name="Shape 2960"/>
            <p:cNvSpPr>
              <a:spLocks noChangeArrowheads="1"/>
            </p:cNvSpPr>
            <p:nvPr/>
          </p:nvSpPr>
          <p:spPr bwMode="auto">
            <a:xfrm>
              <a:off x="5249" y="2205"/>
              <a:ext cx="0" cy="123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4" name="Shape 2961"/>
            <p:cNvSpPr>
              <a:spLocks noChangeArrowheads="1"/>
            </p:cNvSpPr>
            <p:nvPr/>
          </p:nvSpPr>
          <p:spPr bwMode="auto">
            <a:xfrm>
              <a:off x="5249" y="2205"/>
              <a:ext cx="0" cy="124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5" name="Shape 2962"/>
            <p:cNvSpPr>
              <a:spLocks noChangeArrowheads="1"/>
            </p:cNvSpPr>
            <p:nvPr/>
          </p:nvSpPr>
          <p:spPr bwMode="auto">
            <a:xfrm>
              <a:off x="5250" y="2205"/>
              <a:ext cx="0" cy="126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6" name="Shape 2963"/>
            <p:cNvSpPr>
              <a:spLocks noChangeArrowheads="1"/>
            </p:cNvSpPr>
            <p:nvPr/>
          </p:nvSpPr>
          <p:spPr bwMode="auto">
            <a:xfrm>
              <a:off x="5250" y="2205"/>
              <a:ext cx="0" cy="127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7" name="Shape 2964"/>
            <p:cNvSpPr>
              <a:spLocks noChangeArrowheads="1"/>
            </p:cNvSpPr>
            <p:nvPr/>
          </p:nvSpPr>
          <p:spPr bwMode="auto">
            <a:xfrm>
              <a:off x="5250" y="2205"/>
              <a:ext cx="0" cy="129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8" name="Shape 2965"/>
            <p:cNvSpPr>
              <a:spLocks noChangeArrowheads="1"/>
            </p:cNvSpPr>
            <p:nvPr/>
          </p:nvSpPr>
          <p:spPr bwMode="auto">
            <a:xfrm>
              <a:off x="5250" y="2205"/>
              <a:ext cx="0" cy="130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599" name="Shape 2966"/>
            <p:cNvSpPr>
              <a:spLocks noChangeArrowheads="1"/>
            </p:cNvSpPr>
            <p:nvPr/>
          </p:nvSpPr>
          <p:spPr bwMode="auto">
            <a:xfrm>
              <a:off x="5250" y="2205"/>
              <a:ext cx="0" cy="131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600" name="Shape 2967"/>
            <p:cNvSpPr>
              <a:spLocks noChangeArrowheads="1"/>
            </p:cNvSpPr>
            <p:nvPr/>
          </p:nvSpPr>
          <p:spPr bwMode="auto">
            <a:xfrm>
              <a:off x="5252" y="2205"/>
              <a:ext cx="0" cy="133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601" name="Shape 2968"/>
            <p:cNvSpPr>
              <a:spLocks noChangeArrowheads="1"/>
            </p:cNvSpPr>
            <p:nvPr/>
          </p:nvSpPr>
          <p:spPr bwMode="auto">
            <a:xfrm>
              <a:off x="5252" y="2205"/>
              <a:ext cx="0" cy="134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602" name="Shape 2969"/>
            <p:cNvSpPr>
              <a:spLocks noChangeArrowheads="1"/>
            </p:cNvSpPr>
            <p:nvPr/>
          </p:nvSpPr>
          <p:spPr bwMode="auto">
            <a:xfrm>
              <a:off x="5252" y="2205"/>
              <a:ext cx="0" cy="135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603" name="Shape 2970"/>
            <p:cNvSpPr>
              <a:spLocks noChangeArrowheads="1"/>
            </p:cNvSpPr>
            <p:nvPr/>
          </p:nvSpPr>
          <p:spPr bwMode="auto">
            <a:xfrm>
              <a:off x="5252" y="2205"/>
              <a:ext cx="0" cy="136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604" name="Shape 2971"/>
            <p:cNvSpPr>
              <a:spLocks noChangeArrowheads="1"/>
            </p:cNvSpPr>
            <p:nvPr/>
          </p:nvSpPr>
          <p:spPr bwMode="auto">
            <a:xfrm>
              <a:off x="5252" y="2205"/>
              <a:ext cx="0" cy="138"/>
            </a:xfrm>
            <a:prstGeom prst="rect">
              <a:avLst/>
            </a:prstGeom>
            <a:solidFill>
              <a:srgbClr val="036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grpSp>
          <p:nvGrpSpPr>
            <p:cNvPr id="51605" name="Shape 2972"/>
            <p:cNvGrpSpPr>
              <a:grpSpLocks/>
            </p:cNvGrpSpPr>
            <p:nvPr/>
          </p:nvGrpSpPr>
          <p:grpSpPr bwMode="auto">
            <a:xfrm>
              <a:off x="5081" y="2193"/>
              <a:ext cx="221" cy="388"/>
              <a:chOff x="3897" y="1281"/>
              <a:chExt cx="327" cy="537"/>
            </a:xfrm>
          </p:grpSpPr>
          <p:sp>
            <p:nvSpPr>
              <p:cNvPr id="51606" name="Shape 2973"/>
              <p:cNvSpPr>
                <a:spLocks noChangeArrowheads="1"/>
              </p:cNvSpPr>
              <p:nvPr/>
            </p:nvSpPr>
            <p:spPr bwMode="auto">
              <a:xfrm>
                <a:off x="4152" y="1297"/>
                <a:ext cx="0" cy="192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07" name="Shape 2974"/>
              <p:cNvSpPr>
                <a:spLocks noChangeArrowheads="1"/>
              </p:cNvSpPr>
              <p:nvPr/>
            </p:nvSpPr>
            <p:spPr bwMode="auto">
              <a:xfrm>
                <a:off x="4152" y="1297"/>
                <a:ext cx="0" cy="194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08" name="Shape 2975"/>
              <p:cNvSpPr>
                <a:spLocks noChangeArrowheads="1"/>
              </p:cNvSpPr>
              <p:nvPr/>
            </p:nvSpPr>
            <p:spPr bwMode="auto">
              <a:xfrm>
                <a:off x="4152" y="1297"/>
                <a:ext cx="0" cy="19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09" name="Shape 2976"/>
              <p:cNvSpPr>
                <a:spLocks noChangeArrowheads="1"/>
              </p:cNvSpPr>
              <p:nvPr/>
            </p:nvSpPr>
            <p:spPr bwMode="auto">
              <a:xfrm>
                <a:off x="4154" y="1297"/>
                <a:ext cx="0" cy="19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0" name="Shape 2977"/>
              <p:cNvSpPr>
                <a:spLocks noChangeArrowheads="1"/>
              </p:cNvSpPr>
              <p:nvPr/>
            </p:nvSpPr>
            <p:spPr bwMode="auto">
              <a:xfrm>
                <a:off x="4154" y="1297"/>
                <a:ext cx="0" cy="19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1" name="Shape 2978"/>
              <p:cNvSpPr>
                <a:spLocks noChangeArrowheads="1"/>
              </p:cNvSpPr>
              <p:nvPr/>
            </p:nvSpPr>
            <p:spPr bwMode="auto">
              <a:xfrm>
                <a:off x="4154" y="1297"/>
                <a:ext cx="0" cy="20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2" name="Shape 2979"/>
              <p:cNvSpPr>
                <a:spLocks noChangeArrowheads="1"/>
              </p:cNvSpPr>
              <p:nvPr/>
            </p:nvSpPr>
            <p:spPr bwMode="auto">
              <a:xfrm>
                <a:off x="4154" y="1297"/>
                <a:ext cx="0" cy="20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3" name="Shape 2980"/>
              <p:cNvSpPr>
                <a:spLocks noChangeArrowheads="1"/>
              </p:cNvSpPr>
              <p:nvPr/>
            </p:nvSpPr>
            <p:spPr bwMode="auto">
              <a:xfrm>
                <a:off x="4156" y="1297"/>
                <a:ext cx="0" cy="20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4" name="Shape 2981"/>
              <p:cNvSpPr>
                <a:spLocks noChangeArrowheads="1"/>
              </p:cNvSpPr>
              <p:nvPr/>
            </p:nvSpPr>
            <p:spPr bwMode="auto">
              <a:xfrm>
                <a:off x="4156" y="1297"/>
                <a:ext cx="0" cy="20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5" name="Shape 2982"/>
              <p:cNvSpPr>
                <a:spLocks noChangeArrowheads="1"/>
              </p:cNvSpPr>
              <p:nvPr/>
            </p:nvSpPr>
            <p:spPr bwMode="auto">
              <a:xfrm>
                <a:off x="4156" y="1297"/>
                <a:ext cx="0" cy="20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6" name="Shape 2983"/>
              <p:cNvSpPr>
                <a:spLocks noChangeArrowheads="1"/>
              </p:cNvSpPr>
              <p:nvPr/>
            </p:nvSpPr>
            <p:spPr bwMode="auto">
              <a:xfrm>
                <a:off x="4156" y="1297"/>
                <a:ext cx="0" cy="21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7" name="Shape 2984"/>
              <p:cNvSpPr>
                <a:spLocks noChangeArrowheads="1"/>
              </p:cNvSpPr>
              <p:nvPr/>
            </p:nvSpPr>
            <p:spPr bwMode="auto">
              <a:xfrm>
                <a:off x="4158" y="1297"/>
                <a:ext cx="0" cy="21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8" name="Shape 2985"/>
              <p:cNvSpPr>
                <a:spLocks noChangeArrowheads="1"/>
              </p:cNvSpPr>
              <p:nvPr/>
            </p:nvSpPr>
            <p:spPr bwMode="auto">
              <a:xfrm>
                <a:off x="4158" y="1297"/>
                <a:ext cx="0" cy="21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19" name="Shape 2986"/>
              <p:cNvSpPr>
                <a:spLocks noChangeArrowheads="1"/>
              </p:cNvSpPr>
              <p:nvPr/>
            </p:nvSpPr>
            <p:spPr bwMode="auto">
              <a:xfrm>
                <a:off x="4159" y="1297"/>
                <a:ext cx="0" cy="214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0" name="Shape 2987"/>
              <p:cNvSpPr>
                <a:spLocks noChangeArrowheads="1"/>
              </p:cNvSpPr>
              <p:nvPr/>
            </p:nvSpPr>
            <p:spPr bwMode="auto">
              <a:xfrm>
                <a:off x="4159" y="1297"/>
                <a:ext cx="0" cy="21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1" name="Shape 2988"/>
              <p:cNvSpPr>
                <a:spLocks noChangeArrowheads="1"/>
              </p:cNvSpPr>
              <p:nvPr/>
            </p:nvSpPr>
            <p:spPr bwMode="auto">
              <a:xfrm>
                <a:off x="4159" y="1297"/>
                <a:ext cx="0" cy="21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2" name="Shape 2989"/>
              <p:cNvSpPr>
                <a:spLocks noChangeArrowheads="1"/>
              </p:cNvSpPr>
              <p:nvPr/>
            </p:nvSpPr>
            <p:spPr bwMode="auto">
              <a:xfrm>
                <a:off x="4159" y="1297"/>
                <a:ext cx="0" cy="21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3" name="Shape 2990"/>
              <p:cNvSpPr>
                <a:spLocks noChangeArrowheads="1"/>
              </p:cNvSpPr>
              <p:nvPr/>
            </p:nvSpPr>
            <p:spPr bwMode="auto">
              <a:xfrm>
                <a:off x="4161" y="1297"/>
                <a:ext cx="0" cy="22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4" name="Shape 2991"/>
              <p:cNvSpPr>
                <a:spLocks noChangeArrowheads="1"/>
              </p:cNvSpPr>
              <p:nvPr/>
            </p:nvSpPr>
            <p:spPr bwMode="auto">
              <a:xfrm>
                <a:off x="4161" y="1297"/>
                <a:ext cx="0" cy="22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5" name="Shape 2992"/>
              <p:cNvSpPr>
                <a:spLocks noChangeArrowheads="1"/>
              </p:cNvSpPr>
              <p:nvPr/>
            </p:nvSpPr>
            <p:spPr bwMode="auto">
              <a:xfrm>
                <a:off x="4161" y="1297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6" name="Shape 2993"/>
              <p:cNvSpPr>
                <a:spLocks noChangeArrowheads="1"/>
              </p:cNvSpPr>
              <p:nvPr/>
            </p:nvSpPr>
            <p:spPr bwMode="auto">
              <a:xfrm>
                <a:off x="4163" y="1297"/>
                <a:ext cx="3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7" name="Shape 2994"/>
              <p:cNvSpPr>
                <a:spLocks noChangeArrowheads="1"/>
              </p:cNvSpPr>
              <p:nvPr/>
            </p:nvSpPr>
            <p:spPr bwMode="auto">
              <a:xfrm>
                <a:off x="4166" y="1297"/>
                <a:ext cx="14" cy="225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8" name="Shape 2995"/>
              <p:cNvSpPr>
                <a:spLocks noChangeArrowheads="1"/>
              </p:cNvSpPr>
              <p:nvPr/>
            </p:nvSpPr>
            <p:spPr bwMode="auto">
              <a:xfrm>
                <a:off x="4181" y="1297"/>
                <a:ext cx="2" cy="22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29" name="Shape 2996"/>
              <p:cNvSpPr>
                <a:spLocks noChangeArrowheads="1"/>
              </p:cNvSpPr>
              <p:nvPr/>
            </p:nvSpPr>
            <p:spPr bwMode="auto">
              <a:xfrm>
                <a:off x="4184" y="1297"/>
                <a:ext cx="0" cy="22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0" name="Shape 2997"/>
              <p:cNvSpPr>
                <a:spLocks noChangeArrowheads="1"/>
              </p:cNvSpPr>
              <p:nvPr/>
            </p:nvSpPr>
            <p:spPr bwMode="auto">
              <a:xfrm>
                <a:off x="4184" y="1297"/>
                <a:ext cx="0" cy="223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1" name="Shape 2998"/>
              <p:cNvSpPr>
                <a:spLocks noChangeArrowheads="1"/>
              </p:cNvSpPr>
              <p:nvPr/>
            </p:nvSpPr>
            <p:spPr bwMode="auto">
              <a:xfrm>
                <a:off x="4186" y="1297"/>
                <a:ext cx="0" cy="221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2" name="Shape 2999"/>
              <p:cNvSpPr>
                <a:spLocks noChangeArrowheads="1"/>
              </p:cNvSpPr>
              <p:nvPr/>
            </p:nvSpPr>
            <p:spPr bwMode="auto">
              <a:xfrm>
                <a:off x="4186" y="1297"/>
                <a:ext cx="0" cy="219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3" name="Shape 3000"/>
              <p:cNvSpPr>
                <a:spLocks noChangeArrowheads="1"/>
              </p:cNvSpPr>
              <p:nvPr/>
            </p:nvSpPr>
            <p:spPr bwMode="auto">
              <a:xfrm>
                <a:off x="4186" y="1297"/>
                <a:ext cx="0" cy="218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4" name="Shape 3001"/>
              <p:cNvSpPr>
                <a:spLocks noChangeArrowheads="1"/>
              </p:cNvSpPr>
              <p:nvPr/>
            </p:nvSpPr>
            <p:spPr bwMode="auto">
              <a:xfrm>
                <a:off x="4186" y="1297"/>
                <a:ext cx="0" cy="216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5" name="Shape 3002"/>
              <p:cNvSpPr>
                <a:spLocks noChangeArrowheads="1"/>
              </p:cNvSpPr>
              <p:nvPr/>
            </p:nvSpPr>
            <p:spPr bwMode="auto">
              <a:xfrm>
                <a:off x="4188" y="1297"/>
                <a:ext cx="0" cy="21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6" name="Shape 3003"/>
              <p:cNvSpPr>
                <a:spLocks noChangeArrowheads="1"/>
              </p:cNvSpPr>
              <p:nvPr/>
            </p:nvSpPr>
            <p:spPr bwMode="auto">
              <a:xfrm>
                <a:off x="4188" y="1297"/>
                <a:ext cx="0" cy="213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7" name="Shape 3004"/>
              <p:cNvSpPr>
                <a:spLocks noChangeArrowheads="1"/>
              </p:cNvSpPr>
              <p:nvPr/>
            </p:nvSpPr>
            <p:spPr bwMode="auto">
              <a:xfrm>
                <a:off x="4188" y="1297"/>
                <a:ext cx="0" cy="212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8" name="Shape 3005"/>
              <p:cNvSpPr>
                <a:spLocks noChangeArrowheads="1"/>
              </p:cNvSpPr>
              <p:nvPr/>
            </p:nvSpPr>
            <p:spPr bwMode="auto">
              <a:xfrm>
                <a:off x="4188" y="1297"/>
                <a:ext cx="0" cy="210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39" name="Shape 3006"/>
              <p:cNvSpPr>
                <a:spLocks noChangeArrowheads="1"/>
              </p:cNvSpPr>
              <p:nvPr/>
            </p:nvSpPr>
            <p:spPr bwMode="auto">
              <a:xfrm>
                <a:off x="4190" y="1297"/>
                <a:ext cx="0" cy="208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0" name="Shape 3007"/>
              <p:cNvSpPr>
                <a:spLocks noChangeArrowheads="1"/>
              </p:cNvSpPr>
              <p:nvPr/>
            </p:nvSpPr>
            <p:spPr bwMode="auto">
              <a:xfrm>
                <a:off x="4190" y="1297"/>
                <a:ext cx="0" cy="206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1" name="Shape 3008"/>
              <p:cNvSpPr>
                <a:spLocks noChangeArrowheads="1"/>
              </p:cNvSpPr>
              <p:nvPr/>
            </p:nvSpPr>
            <p:spPr bwMode="auto">
              <a:xfrm>
                <a:off x="4190" y="1297"/>
                <a:ext cx="0" cy="20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2" name="Shape 3009"/>
              <p:cNvSpPr>
                <a:spLocks noChangeArrowheads="1"/>
              </p:cNvSpPr>
              <p:nvPr/>
            </p:nvSpPr>
            <p:spPr bwMode="auto">
              <a:xfrm>
                <a:off x="4190" y="1297"/>
                <a:ext cx="0" cy="203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3" name="Shape 3010"/>
              <p:cNvSpPr>
                <a:spLocks noChangeArrowheads="1"/>
              </p:cNvSpPr>
              <p:nvPr/>
            </p:nvSpPr>
            <p:spPr bwMode="auto">
              <a:xfrm>
                <a:off x="4191" y="1297"/>
                <a:ext cx="0" cy="202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4" name="Shape 3011"/>
              <p:cNvSpPr>
                <a:spLocks noChangeArrowheads="1"/>
              </p:cNvSpPr>
              <p:nvPr/>
            </p:nvSpPr>
            <p:spPr bwMode="auto">
              <a:xfrm>
                <a:off x="4191" y="1297"/>
                <a:ext cx="0" cy="200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5" name="Shape 3012"/>
              <p:cNvSpPr>
                <a:spLocks noChangeArrowheads="1"/>
              </p:cNvSpPr>
              <p:nvPr/>
            </p:nvSpPr>
            <p:spPr bwMode="auto">
              <a:xfrm>
                <a:off x="4193" y="1297"/>
                <a:ext cx="0" cy="199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6" name="Shape 3013"/>
              <p:cNvSpPr>
                <a:spLocks noChangeArrowheads="1"/>
              </p:cNvSpPr>
              <p:nvPr/>
            </p:nvSpPr>
            <p:spPr bwMode="auto">
              <a:xfrm>
                <a:off x="4193" y="1297"/>
                <a:ext cx="0" cy="196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7" name="Shape 3014"/>
              <p:cNvSpPr>
                <a:spLocks noChangeArrowheads="1"/>
              </p:cNvSpPr>
              <p:nvPr/>
            </p:nvSpPr>
            <p:spPr bwMode="auto">
              <a:xfrm>
                <a:off x="4193" y="1297"/>
                <a:ext cx="0" cy="19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8" name="Shape 3015"/>
              <p:cNvSpPr>
                <a:spLocks noChangeArrowheads="1"/>
              </p:cNvSpPr>
              <p:nvPr/>
            </p:nvSpPr>
            <p:spPr bwMode="auto">
              <a:xfrm>
                <a:off x="4193" y="1297"/>
                <a:ext cx="0" cy="192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49" name="Shape 3016"/>
              <p:cNvSpPr>
                <a:spLocks noChangeArrowheads="1"/>
              </p:cNvSpPr>
              <p:nvPr/>
            </p:nvSpPr>
            <p:spPr bwMode="auto">
              <a:xfrm>
                <a:off x="4195" y="1297"/>
                <a:ext cx="0" cy="191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0" name="Shape 3017"/>
              <p:cNvSpPr>
                <a:spLocks noChangeArrowheads="1"/>
              </p:cNvSpPr>
              <p:nvPr/>
            </p:nvSpPr>
            <p:spPr bwMode="auto">
              <a:xfrm>
                <a:off x="4195" y="1297"/>
                <a:ext cx="0" cy="189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1" name="Shape 3018"/>
              <p:cNvSpPr>
                <a:spLocks noChangeArrowheads="1"/>
              </p:cNvSpPr>
              <p:nvPr/>
            </p:nvSpPr>
            <p:spPr bwMode="auto">
              <a:xfrm>
                <a:off x="4195" y="1297"/>
                <a:ext cx="0" cy="188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2" name="Shape 3019"/>
              <p:cNvSpPr>
                <a:spLocks noChangeArrowheads="1"/>
              </p:cNvSpPr>
              <p:nvPr/>
            </p:nvSpPr>
            <p:spPr bwMode="auto">
              <a:xfrm>
                <a:off x="4195" y="1297"/>
                <a:ext cx="0" cy="186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3" name="Shape 3020"/>
              <p:cNvSpPr>
                <a:spLocks noChangeArrowheads="1"/>
              </p:cNvSpPr>
              <p:nvPr/>
            </p:nvSpPr>
            <p:spPr bwMode="auto">
              <a:xfrm>
                <a:off x="4197" y="1297"/>
                <a:ext cx="0" cy="184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4" name="Shape 3021"/>
              <p:cNvSpPr>
                <a:spLocks noChangeArrowheads="1"/>
              </p:cNvSpPr>
              <p:nvPr/>
            </p:nvSpPr>
            <p:spPr bwMode="auto">
              <a:xfrm>
                <a:off x="4197" y="1297"/>
                <a:ext cx="0" cy="182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5" name="Shape 3022"/>
              <p:cNvSpPr>
                <a:spLocks noChangeArrowheads="1"/>
              </p:cNvSpPr>
              <p:nvPr/>
            </p:nvSpPr>
            <p:spPr bwMode="auto">
              <a:xfrm>
                <a:off x="4197" y="1297"/>
                <a:ext cx="0" cy="181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6" name="Shape 3023"/>
              <p:cNvSpPr>
                <a:spLocks noChangeArrowheads="1"/>
              </p:cNvSpPr>
              <p:nvPr/>
            </p:nvSpPr>
            <p:spPr bwMode="auto">
              <a:xfrm>
                <a:off x="4199" y="1297"/>
                <a:ext cx="0" cy="179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7" name="Shape 3024"/>
              <p:cNvSpPr>
                <a:spLocks noChangeArrowheads="1"/>
              </p:cNvSpPr>
              <p:nvPr/>
            </p:nvSpPr>
            <p:spPr bwMode="auto">
              <a:xfrm>
                <a:off x="4199" y="1297"/>
                <a:ext cx="0" cy="178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8" name="Shape 3025"/>
              <p:cNvSpPr>
                <a:spLocks noChangeArrowheads="1"/>
              </p:cNvSpPr>
              <p:nvPr/>
            </p:nvSpPr>
            <p:spPr bwMode="auto">
              <a:xfrm>
                <a:off x="4200" y="1297"/>
                <a:ext cx="0" cy="177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59" name="Shape 3026"/>
              <p:cNvSpPr>
                <a:spLocks noChangeArrowheads="1"/>
              </p:cNvSpPr>
              <p:nvPr/>
            </p:nvSpPr>
            <p:spPr bwMode="auto">
              <a:xfrm>
                <a:off x="4200" y="1297"/>
                <a:ext cx="0" cy="175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0" name="Shape 3027"/>
              <p:cNvSpPr>
                <a:spLocks noChangeArrowheads="1"/>
              </p:cNvSpPr>
              <p:nvPr/>
            </p:nvSpPr>
            <p:spPr bwMode="auto">
              <a:xfrm>
                <a:off x="4200" y="1297"/>
                <a:ext cx="0" cy="174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1" name="Shape 3028"/>
              <p:cNvSpPr>
                <a:spLocks noChangeArrowheads="1"/>
              </p:cNvSpPr>
              <p:nvPr/>
            </p:nvSpPr>
            <p:spPr bwMode="auto">
              <a:xfrm>
                <a:off x="4200" y="1297"/>
                <a:ext cx="0" cy="172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2" name="Shape 3029"/>
              <p:cNvSpPr>
                <a:spLocks noChangeArrowheads="1"/>
              </p:cNvSpPr>
              <p:nvPr/>
            </p:nvSpPr>
            <p:spPr bwMode="auto">
              <a:xfrm>
                <a:off x="4202" y="1297"/>
                <a:ext cx="0" cy="170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3" name="Shape 3030"/>
              <p:cNvSpPr>
                <a:spLocks noChangeArrowheads="1"/>
              </p:cNvSpPr>
              <p:nvPr/>
            </p:nvSpPr>
            <p:spPr bwMode="auto">
              <a:xfrm>
                <a:off x="4202" y="1297"/>
                <a:ext cx="0" cy="169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4" name="Shape 3031"/>
              <p:cNvSpPr>
                <a:spLocks noChangeArrowheads="1"/>
              </p:cNvSpPr>
              <p:nvPr/>
            </p:nvSpPr>
            <p:spPr bwMode="auto">
              <a:xfrm>
                <a:off x="4202" y="1297"/>
                <a:ext cx="0" cy="167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5" name="Shape 3032"/>
              <p:cNvSpPr>
                <a:spLocks noChangeArrowheads="1"/>
              </p:cNvSpPr>
              <p:nvPr/>
            </p:nvSpPr>
            <p:spPr bwMode="auto">
              <a:xfrm>
                <a:off x="4202" y="1297"/>
                <a:ext cx="0" cy="166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6" name="Shape 3033"/>
              <p:cNvSpPr>
                <a:spLocks noChangeArrowheads="1"/>
              </p:cNvSpPr>
              <p:nvPr/>
            </p:nvSpPr>
            <p:spPr bwMode="auto">
              <a:xfrm>
                <a:off x="4204" y="1297"/>
                <a:ext cx="0" cy="164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7" name="Shape 3034"/>
              <p:cNvSpPr>
                <a:spLocks noChangeArrowheads="1"/>
              </p:cNvSpPr>
              <p:nvPr/>
            </p:nvSpPr>
            <p:spPr bwMode="auto">
              <a:xfrm>
                <a:off x="4204" y="1297"/>
                <a:ext cx="0" cy="162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8" name="Shape 3035"/>
              <p:cNvSpPr>
                <a:spLocks noChangeArrowheads="1"/>
              </p:cNvSpPr>
              <p:nvPr/>
            </p:nvSpPr>
            <p:spPr bwMode="auto">
              <a:xfrm>
                <a:off x="4204" y="1297"/>
                <a:ext cx="0" cy="159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69" name="Shape 3036"/>
              <p:cNvSpPr>
                <a:spLocks noChangeArrowheads="1"/>
              </p:cNvSpPr>
              <p:nvPr/>
            </p:nvSpPr>
            <p:spPr bwMode="auto">
              <a:xfrm>
                <a:off x="4204" y="1297"/>
                <a:ext cx="0" cy="158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0" name="Shape 3037"/>
              <p:cNvSpPr>
                <a:spLocks noChangeArrowheads="1"/>
              </p:cNvSpPr>
              <p:nvPr/>
            </p:nvSpPr>
            <p:spPr bwMode="auto">
              <a:xfrm>
                <a:off x="4206" y="1297"/>
                <a:ext cx="0" cy="156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1" name="Shape 3038"/>
              <p:cNvSpPr>
                <a:spLocks noChangeArrowheads="1"/>
              </p:cNvSpPr>
              <p:nvPr/>
            </p:nvSpPr>
            <p:spPr bwMode="auto">
              <a:xfrm>
                <a:off x="4206" y="1297"/>
                <a:ext cx="0" cy="155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2" name="Shape 3039"/>
              <p:cNvSpPr>
                <a:spLocks noChangeArrowheads="1"/>
              </p:cNvSpPr>
              <p:nvPr/>
            </p:nvSpPr>
            <p:spPr bwMode="auto">
              <a:xfrm>
                <a:off x="4206" y="1297"/>
                <a:ext cx="0" cy="153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3" name="Shape 3040"/>
              <p:cNvSpPr>
                <a:spLocks noChangeArrowheads="1"/>
              </p:cNvSpPr>
              <p:nvPr/>
            </p:nvSpPr>
            <p:spPr bwMode="auto">
              <a:xfrm>
                <a:off x="4206" y="1297"/>
                <a:ext cx="0" cy="151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4" name="Shape 3041"/>
              <p:cNvSpPr>
                <a:spLocks noChangeArrowheads="1"/>
              </p:cNvSpPr>
              <p:nvPr/>
            </p:nvSpPr>
            <p:spPr bwMode="auto">
              <a:xfrm>
                <a:off x="4208" y="1297"/>
                <a:ext cx="0" cy="150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5" name="Shape 3042"/>
              <p:cNvSpPr>
                <a:spLocks noChangeArrowheads="1"/>
              </p:cNvSpPr>
              <p:nvPr/>
            </p:nvSpPr>
            <p:spPr bwMode="auto">
              <a:xfrm>
                <a:off x="4208" y="1297"/>
                <a:ext cx="0" cy="148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6" name="Shape 3043"/>
              <p:cNvSpPr>
                <a:spLocks noChangeArrowheads="1"/>
              </p:cNvSpPr>
              <p:nvPr/>
            </p:nvSpPr>
            <p:spPr bwMode="auto">
              <a:xfrm>
                <a:off x="4209" y="1297"/>
                <a:ext cx="0" cy="146"/>
              </a:xfrm>
              <a:prstGeom prst="rect">
                <a:avLst/>
              </a:prstGeom>
              <a:solidFill>
                <a:srgbClr val="238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7" name="Shape 3044"/>
              <p:cNvSpPr>
                <a:spLocks noChangeArrowheads="1"/>
              </p:cNvSpPr>
              <p:nvPr/>
            </p:nvSpPr>
            <p:spPr bwMode="auto">
              <a:xfrm>
                <a:off x="4209" y="1297"/>
                <a:ext cx="0" cy="14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8" name="Shape 3045"/>
              <p:cNvSpPr>
                <a:spLocks noChangeArrowheads="1"/>
              </p:cNvSpPr>
              <p:nvPr/>
            </p:nvSpPr>
            <p:spPr bwMode="auto">
              <a:xfrm>
                <a:off x="4209" y="1297"/>
                <a:ext cx="0" cy="144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79" name="Shape 3046"/>
              <p:cNvSpPr>
                <a:spLocks noChangeArrowheads="1"/>
              </p:cNvSpPr>
              <p:nvPr/>
            </p:nvSpPr>
            <p:spPr bwMode="auto">
              <a:xfrm>
                <a:off x="4211" y="1297"/>
                <a:ext cx="0" cy="14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0" name="Shape 3047"/>
              <p:cNvSpPr>
                <a:spLocks noChangeArrowheads="1"/>
              </p:cNvSpPr>
              <p:nvPr/>
            </p:nvSpPr>
            <p:spPr bwMode="auto">
              <a:xfrm>
                <a:off x="4211" y="1297"/>
                <a:ext cx="0" cy="14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1" name="Shape 3048"/>
              <p:cNvSpPr>
                <a:spLocks noChangeArrowheads="1"/>
              </p:cNvSpPr>
              <p:nvPr/>
            </p:nvSpPr>
            <p:spPr bwMode="auto">
              <a:xfrm>
                <a:off x="4211" y="1297"/>
                <a:ext cx="0" cy="13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2" name="Shape 3049"/>
              <p:cNvSpPr>
                <a:spLocks noChangeArrowheads="1"/>
              </p:cNvSpPr>
              <p:nvPr/>
            </p:nvSpPr>
            <p:spPr bwMode="auto">
              <a:xfrm>
                <a:off x="4211" y="1297"/>
                <a:ext cx="0" cy="13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3" name="Shape 3050"/>
              <p:cNvSpPr>
                <a:spLocks noChangeArrowheads="1"/>
              </p:cNvSpPr>
              <p:nvPr/>
            </p:nvSpPr>
            <p:spPr bwMode="auto">
              <a:xfrm>
                <a:off x="4213" y="1297"/>
                <a:ext cx="0" cy="135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4" name="Shape 3051"/>
              <p:cNvSpPr>
                <a:spLocks noChangeArrowheads="1"/>
              </p:cNvSpPr>
              <p:nvPr/>
            </p:nvSpPr>
            <p:spPr bwMode="auto">
              <a:xfrm>
                <a:off x="4213" y="1300"/>
                <a:ext cx="0" cy="13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5" name="Shape 3052"/>
              <p:cNvSpPr>
                <a:spLocks noChangeArrowheads="1"/>
              </p:cNvSpPr>
              <p:nvPr/>
            </p:nvSpPr>
            <p:spPr bwMode="auto">
              <a:xfrm>
                <a:off x="4213" y="1300"/>
                <a:ext cx="0" cy="130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6" name="Shape 3053"/>
              <p:cNvSpPr>
                <a:spLocks noChangeArrowheads="1"/>
              </p:cNvSpPr>
              <p:nvPr/>
            </p:nvSpPr>
            <p:spPr bwMode="auto">
              <a:xfrm>
                <a:off x="4213" y="1301"/>
                <a:ext cx="0" cy="126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7" name="Shape 3054"/>
              <p:cNvSpPr>
                <a:spLocks noChangeArrowheads="1"/>
              </p:cNvSpPr>
              <p:nvPr/>
            </p:nvSpPr>
            <p:spPr bwMode="auto">
              <a:xfrm>
                <a:off x="4215" y="1302"/>
                <a:ext cx="0" cy="12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8" name="Shape 3055"/>
              <p:cNvSpPr>
                <a:spLocks noChangeArrowheads="1"/>
              </p:cNvSpPr>
              <p:nvPr/>
            </p:nvSpPr>
            <p:spPr bwMode="auto">
              <a:xfrm>
                <a:off x="4215" y="1302"/>
                <a:ext cx="0" cy="12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89" name="Shape 3056"/>
              <p:cNvSpPr>
                <a:spLocks noChangeArrowheads="1"/>
              </p:cNvSpPr>
              <p:nvPr/>
            </p:nvSpPr>
            <p:spPr bwMode="auto">
              <a:xfrm>
                <a:off x="4215" y="1303"/>
                <a:ext cx="0" cy="11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0" name="Shape 3057"/>
              <p:cNvSpPr>
                <a:spLocks noChangeArrowheads="1"/>
              </p:cNvSpPr>
              <p:nvPr/>
            </p:nvSpPr>
            <p:spPr bwMode="auto">
              <a:xfrm>
                <a:off x="4215" y="1305"/>
                <a:ext cx="0" cy="116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1" name="Shape 3058"/>
              <p:cNvSpPr>
                <a:spLocks noChangeArrowheads="1"/>
              </p:cNvSpPr>
              <p:nvPr/>
            </p:nvSpPr>
            <p:spPr bwMode="auto">
              <a:xfrm>
                <a:off x="4216" y="1306"/>
                <a:ext cx="0" cy="11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2" name="Shape 3059"/>
              <p:cNvSpPr>
                <a:spLocks noChangeArrowheads="1"/>
              </p:cNvSpPr>
              <p:nvPr/>
            </p:nvSpPr>
            <p:spPr bwMode="auto">
              <a:xfrm>
                <a:off x="4216" y="1306"/>
                <a:ext cx="0" cy="111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3" name="Shape 3060"/>
              <p:cNvSpPr>
                <a:spLocks noChangeArrowheads="1"/>
              </p:cNvSpPr>
              <p:nvPr/>
            </p:nvSpPr>
            <p:spPr bwMode="auto">
              <a:xfrm>
                <a:off x="4218" y="1307"/>
                <a:ext cx="0" cy="10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4" name="Shape 3061"/>
              <p:cNvSpPr>
                <a:spLocks noChangeArrowheads="1"/>
              </p:cNvSpPr>
              <p:nvPr/>
            </p:nvSpPr>
            <p:spPr bwMode="auto">
              <a:xfrm>
                <a:off x="4218" y="1309"/>
                <a:ext cx="0" cy="106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5" name="Shape 3062"/>
              <p:cNvSpPr>
                <a:spLocks noChangeArrowheads="1"/>
              </p:cNvSpPr>
              <p:nvPr/>
            </p:nvSpPr>
            <p:spPr bwMode="auto">
              <a:xfrm>
                <a:off x="4218" y="1310"/>
                <a:ext cx="0" cy="103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6" name="Shape 3063"/>
              <p:cNvSpPr>
                <a:spLocks noChangeArrowheads="1"/>
              </p:cNvSpPr>
              <p:nvPr/>
            </p:nvSpPr>
            <p:spPr bwMode="auto">
              <a:xfrm>
                <a:off x="4218" y="1310"/>
                <a:ext cx="0" cy="10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7" name="Shape 3064"/>
              <p:cNvSpPr>
                <a:spLocks noChangeArrowheads="1"/>
              </p:cNvSpPr>
              <p:nvPr/>
            </p:nvSpPr>
            <p:spPr bwMode="auto">
              <a:xfrm>
                <a:off x="4220" y="1311"/>
                <a:ext cx="0" cy="9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8" name="Shape 3065"/>
              <p:cNvSpPr>
                <a:spLocks noChangeArrowheads="1"/>
              </p:cNvSpPr>
              <p:nvPr/>
            </p:nvSpPr>
            <p:spPr bwMode="auto">
              <a:xfrm>
                <a:off x="4220" y="1313"/>
                <a:ext cx="0" cy="94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699" name="Shape 3066"/>
              <p:cNvSpPr>
                <a:spLocks noChangeArrowheads="1"/>
              </p:cNvSpPr>
              <p:nvPr/>
            </p:nvSpPr>
            <p:spPr bwMode="auto">
              <a:xfrm>
                <a:off x="4220" y="1314"/>
                <a:ext cx="0" cy="92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00" name="Shape 3067"/>
              <p:cNvSpPr>
                <a:spLocks noChangeArrowheads="1"/>
              </p:cNvSpPr>
              <p:nvPr/>
            </p:nvSpPr>
            <p:spPr bwMode="auto">
              <a:xfrm>
                <a:off x="4220" y="1314"/>
                <a:ext cx="0" cy="89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01" name="Shape 3068"/>
              <p:cNvSpPr>
                <a:spLocks noChangeArrowheads="1"/>
              </p:cNvSpPr>
              <p:nvPr/>
            </p:nvSpPr>
            <p:spPr bwMode="auto">
              <a:xfrm>
                <a:off x="4222" y="1314"/>
                <a:ext cx="0" cy="88"/>
              </a:xfrm>
              <a:prstGeom prst="rect">
                <a:avLst/>
              </a:prstGeom>
              <a:solidFill>
                <a:srgbClr val="339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02" name="Shape 3069"/>
              <p:cNvSpPr>
                <a:spLocks/>
              </p:cNvSpPr>
              <p:nvPr/>
            </p:nvSpPr>
            <p:spPr bwMode="auto">
              <a:xfrm>
                <a:off x="4122" y="1294"/>
                <a:ext cx="102" cy="229"/>
              </a:xfrm>
              <a:custGeom>
                <a:avLst/>
                <a:gdLst>
                  <a:gd name="T0" fmla="*/ 0 w 203"/>
                  <a:gd name="T1" fmla="*/ 0 h 459"/>
                  <a:gd name="T2" fmla="*/ 203 w 203"/>
                  <a:gd name="T3" fmla="*/ 459 h 459"/>
                </a:gdLst>
                <a:ahLst/>
                <a:cxnLst>
                  <a:cxn ang="0">
                    <a:pos x="6" y="45"/>
                  </a:cxn>
                  <a:cxn ang="0">
                    <a:pos x="7" y="45"/>
                  </a:cxn>
                  <a:cxn ang="0">
                    <a:pos x="8" y="43"/>
                  </a:cxn>
                  <a:cxn ang="0">
                    <a:pos x="9" y="43"/>
                  </a:cxn>
                  <a:cxn ang="0">
                    <a:pos x="9" y="42"/>
                  </a:cxn>
                  <a:cxn ang="0">
                    <a:pos x="10" y="42"/>
                  </a:cxn>
                  <a:cxn ang="0">
                    <a:pos x="28" y="8"/>
                  </a:cxn>
                  <a:cxn ang="0">
                    <a:pos x="176" y="8"/>
                  </a:cxn>
                  <a:cxn ang="0">
                    <a:pos x="195" y="43"/>
                  </a:cxn>
                  <a:cxn ang="0">
                    <a:pos x="195" y="209"/>
                  </a:cxn>
                  <a:cxn ang="0">
                    <a:pos x="119" y="451"/>
                  </a:cxn>
                  <a:cxn ang="0">
                    <a:pos x="82" y="451"/>
                  </a:cxn>
                  <a:cxn ang="0">
                    <a:pos x="8" y="210"/>
                  </a:cxn>
                  <a:cxn ang="0">
                    <a:pos x="6" y="42"/>
                  </a:cxn>
                  <a:cxn ang="0">
                    <a:pos x="6" y="45"/>
                  </a:cxn>
                  <a:cxn ang="0">
                    <a:pos x="4" y="37"/>
                  </a:cxn>
                  <a:cxn ang="0">
                    <a:pos x="4" y="36"/>
                  </a:cxn>
                  <a:cxn ang="0">
                    <a:pos x="3" y="36"/>
                  </a:cxn>
                  <a:cxn ang="0">
                    <a:pos x="2" y="37"/>
                  </a:cxn>
                  <a:cxn ang="0">
                    <a:pos x="1" y="37"/>
                  </a:cxn>
                  <a:cxn ang="0">
                    <a:pos x="1" y="38"/>
                  </a:cxn>
                  <a:cxn ang="0">
                    <a:pos x="0" y="39"/>
                  </a:cxn>
                  <a:cxn ang="0">
                    <a:pos x="0" y="212"/>
                  </a:cxn>
                  <a:cxn ang="0">
                    <a:pos x="75" y="456"/>
                  </a:cxn>
                  <a:cxn ang="0">
                    <a:pos x="76" y="457"/>
                  </a:cxn>
                  <a:cxn ang="0">
                    <a:pos x="76" y="458"/>
                  </a:cxn>
                  <a:cxn ang="0">
                    <a:pos x="77" y="458"/>
                  </a:cxn>
                  <a:cxn ang="0">
                    <a:pos x="78" y="459"/>
                  </a:cxn>
                  <a:cxn ang="0">
                    <a:pos x="124" y="459"/>
                  </a:cxn>
                  <a:cxn ang="0">
                    <a:pos x="125" y="458"/>
                  </a:cxn>
                  <a:cxn ang="0">
                    <a:pos x="125" y="457"/>
                  </a:cxn>
                  <a:cxn ang="0">
                    <a:pos x="126" y="456"/>
                  </a:cxn>
                  <a:cxn ang="0">
                    <a:pos x="203" y="211"/>
                  </a:cxn>
                  <a:cxn ang="0">
                    <a:pos x="203" y="40"/>
                  </a:cxn>
                  <a:cxn ang="0">
                    <a:pos x="182" y="2"/>
                  </a:cxn>
                  <a:cxn ang="0">
                    <a:pos x="181" y="2"/>
                  </a:cxn>
                  <a:cxn ang="0">
                    <a:pos x="181" y="1"/>
                  </a:cxn>
                  <a:cxn ang="0">
                    <a:pos x="180" y="1"/>
                  </a:cxn>
                  <a:cxn ang="0">
                    <a:pos x="179" y="0"/>
                  </a:cxn>
                  <a:cxn ang="0">
                    <a:pos x="25" y="0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22" y="2"/>
                  </a:cxn>
                  <a:cxn ang="0">
                    <a:pos x="4" y="37"/>
                  </a:cxn>
                  <a:cxn ang="0">
                    <a:pos x="6" y="45"/>
                  </a:cxn>
                </a:cxnLst>
                <a:rect l="T0" t="T1" r="T2" b="T3"/>
                <a:pathLst>
                  <a:path w="203" h="459" extrusionOk="0">
                    <a:moveTo>
                      <a:pt x="6" y="45"/>
                    </a:moveTo>
                    <a:lnTo>
                      <a:pt x="7" y="45"/>
                    </a:lnTo>
                    <a:lnTo>
                      <a:pt x="8" y="43"/>
                    </a:lnTo>
                    <a:lnTo>
                      <a:pt x="9" y="43"/>
                    </a:lnTo>
                    <a:lnTo>
                      <a:pt x="9" y="42"/>
                    </a:lnTo>
                    <a:lnTo>
                      <a:pt x="10" y="42"/>
                    </a:lnTo>
                    <a:lnTo>
                      <a:pt x="28" y="8"/>
                    </a:lnTo>
                    <a:lnTo>
                      <a:pt x="176" y="8"/>
                    </a:lnTo>
                    <a:lnTo>
                      <a:pt x="195" y="43"/>
                    </a:lnTo>
                    <a:lnTo>
                      <a:pt x="195" y="209"/>
                    </a:lnTo>
                    <a:lnTo>
                      <a:pt x="119" y="451"/>
                    </a:lnTo>
                    <a:lnTo>
                      <a:pt x="82" y="451"/>
                    </a:lnTo>
                    <a:lnTo>
                      <a:pt x="8" y="210"/>
                    </a:lnTo>
                    <a:lnTo>
                      <a:pt x="6" y="42"/>
                    </a:lnTo>
                    <a:lnTo>
                      <a:pt x="6" y="45"/>
                    </a:lnTo>
                    <a:lnTo>
                      <a:pt x="4" y="37"/>
                    </a:lnTo>
                    <a:lnTo>
                      <a:pt x="4" y="36"/>
                    </a:lnTo>
                    <a:lnTo>
                      <a:pt x="3" y="36"/>
                    </a:lnTo>
                    <a:lnTo>
                      <a:pt x="2" y="37"/>
                    </a:lnTo>
                    <a:lnTo>
                      <a:pt x="1" y="37"/>
                    </a:lnTo>
                    <a:lnTo>
                      <a:pt x="1" y="38"/>
                    </a:lnTo>
                    <a:lnTo>
                      <a:pt x="0" y="39"/>
                    </a:lnTo>
                    <a:lnTo>
                      <a:pt x="0" y="212"/>
                    </a:lnTo>
                    <a:lnTo>
                      <a:pt x="75" y="456"/>
                    </a:lnTo>
                    <a:lnTo>
                      <a:pt x="76" y="457"/>
                    </a:lnTo>
                    <a:lnTo>
                      <a:pt x="76" y="458"/>
                    </a:lnTo>
                    <a:lnTo>
                      <a:pt x="77" y="458"/>
                    </a:lnTo>
                    <a:lnTo>
                      <a:pt x="78" y="459"/>
                    </a:lnTo>
                    <a:lnTo>
                      <a:pt x="124" y="459"/>
                    </a:lnTo>
                    <a:lnTo>
                      <a:pt x="125" y="458"/>
                    </a:lnTo>
                    <a:lnTo>
                      <a:pt x="125" y="457"/>
                    </a:lnTo>
                    <a:lnTo>
                      <a:pt x="126" y="456"/>
                    </a:lnTo>
                    <a:lnTo>
                      <a:pt x="203" y="211"/>
                    </a:lnTo>
                    <a:lnTo>
                      <a:pt x="203" y="40"/>
                    </a:lnTo>
                    <a:lnTo>
                      <a:pt x="182" y="2"/>
                    </a:lnTo>
                    <a:lnTo>
                      <a:pt x="181" y="2"/>
                    </a:lnTo>
                    <a:lnTo>
                      <a:pt x="181" y="1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25" y="0"/>
                    </a:lnTo>
                    <a:lnTo>
                      <a:pt x="24" y="1"/>
                    </a:lnTo>
                    <a:lnTo>
                      <a:pt x="23" y="1"/>
                    </a:lnTo>
                    <a:lnTo>
                      <a:pt x="22" y="2"/>
                    </a:lnTo>
                    <a:lnTo>
                      <a:pt x="4" y="37"/>
                    </a:lnTo>
                    <a:lnTo>
                      <a:pt x="6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03" name="Shape 3070"/>
              <p:cNvSpPr>
                <a:spLocks/>
              </p:cNvSpPr>
              <p:nvPr/>
            </p:nvSpPr>
            <p:spPr bwMode="auto">
              <a:xfrm>
                <a:off x="4136" y="1314"/>
                <a:ext cx="38" cy="69"/>
              </a:xfrm>
              <a:custGeom>
                <a:avLst/>
                <a:gdLst>
                  <a:gd name="T0" fmla="*/ 0 w 77"/>
                  <a:gd name="T1" fmla="*/ 0 h 141"/>
                  <a:gd name="T2" fmla="*/ 77 w 77"/>
                  <a:gd name="T3" fmla="*/ 141 h 141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8"/>
                  </a:cxn>
                  <a:cxn ang="0">
                    <a:pos x="1" y="139"/>
                  </a:cxn>
                  <a:cxn ang="0">
                    <a:pos x="1" y="140"/>
                  </a:cxn>
                  <a:cxn ang="0">
                    <a:pos x="2" y="140"/>
                  </a:cxn>
                  <a:cxn ang="0">
                    <a:pos x="3" y="141"/>
                  </a:cxn>
                  <a:cxn ang="0">
                    <a:pos x="74" y="141"/>
                  </a:cxn>
                  <a:cxn ang="0">
                    <a:pos x="75" y="140"/>
                  </a:cxn>
                  <a:cxn ang="0">
                    <a:pos x="76" y="140"/>
                  </a:cxn>
                  <a:cxn ang="0">
                    <a:pos x="76" y="139"/>
                  </a:cxn>
                  <a:cxn ang="0">
                    <a:pos x="77" y="138"/>
                  </a:cxn>
                  <a:cxn ang="0">
                    <a:pos x="77" y="3"/>
                  </a:cxn>
                  <a:cxn ang="0">
                    <a:pos x="76" y="2"/>
                  </a:cxn>
                  <a:cxn ang="0">
                    <a:pos x="76" y="1"/>
                  </a:cxn>
                  <a:cxn ang="0">
                    <a:pos x="75" y="1"/>
                  </a:cxn>
                  <a:cxn ang="0">
                    <a:pos x="74" y="0"/>
                  </a:cxn>
                  <a:cxn ang="0">
                    <a:pos x="73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69" y="9"/>
                  </a:cxn>
                  <a:cxn ang="0">
                    <a:pos x="69" y="133"/>
                  </a:cxn>
                  <a:cxn ang="0">
                    <a:pos x="8" y="133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77" h="141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8"/>
                    </a:lnTo>
                    <a:lnTo>
                      <a:pt x="1" y="139"/>
                    </a:lnTo>
                    <a:lnTo>
                      <a:pt x="1" y="140"/>
                    </a:lnTo>
                    <a:lnTo>
                      <a:pt x="2" y="140"/>
                    </a:lnTo>
                    <a:lnTo>
                      <a:pt x="3" y="141"/>
                    </a:lnTo>
                    <a:lnTo>
                      <a:pt x="74" y="141"/>
                    </a:lnTo>
                    <a:lnTo>
                      <a:pt x="75" y="140"/>
                    </a:lnTo>
                    <a:lnTo>
                      <a:pt x="76" y="140"/>
                    </a:lnTo>
                    <a:lnTo>
                      <a:pt x="76" y="139"/>
                    </a:lnTo>
                    <a:lnTo>
                      <a:pt x="77" y="138"/>
                    </a:lnTo>
                    <a:lnTo>
                      <a:pt x="77" y="3"/>
                    </a:lnTo>
                    <a:lnTo>
                      <a:pt x="76" y="2"/>
                    </a:lnTo>
                    <a:lnTo>
                      <a:pt x="76" y="1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69" y="9"/>
                    </a:lnTo>
                    <a:lnTo>
                      <a:pt x="69" y="133"/>
                    </a:lnTo>
                    <a:lnTo>
                      <a:pt x="8" y="133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04" name="Shape 3071"/>
              <p:cNvSpPr>
                <a:spLocks noChangeArrowheads="1"/>
              </p:cNvSpPr>
              <p:nvPr/>
            </p:nvSpPr>
            <p:spPr bwMode="auto">
              <a:xfrm>
                <a:off x="4115" y="1315"/>
                <a:ext cx="58" cy="66"/>
              </a:xfrm>
              <a:prstGeom prst="rect">
                <a:avLst/>
              </a:prstGeom>
              <a:solidFill>
                <a:srgbClr val="EAEAE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05" name="Shape 3072"/>
              <p:cNvSpPr>
                <a:spLocks/>
              </p:cNvSpPr>
              <p:nvPr/>
            </p:nvSpPr>
            <p:spPr bwMode="auto">
              <a:xfrm>
                <a:off x="4113" y="1314"/>
                <a:ext cx="61" cy="69"/>
              </a:xfrm>
              <a:custGeom>
                <a:avLst/>
                <a:gdLst>
                  <a:gd name="T0" fmla="*/ 0 w 124"/>
                  <a:gd name="T1" fmla="*/ 0 h 140"/>
                  <a:gd name="T2" fmla="*/ 124 w 124"/>
                  <a:gd name="T3" fmla="*/ 140 h 140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7"/>
                  </a:cxn>
                  <a:cxn ang="0">
                    <a:pos x="1" y="138"/>
                  </a:cxn>
                  <a:cxn ang="0">
                    <a:pos x="1" y="139"/>
                  </a:cxn>
                  <a:cxn ang="0">
                    <a:pos x="2" y="139"/>
                  </a:cxn>
                  <a:cxn ang="0">
                    <a:pos x="3" y="140"/>
                  </a:cxn>
                  <a:cxn ang="0">
                    <a:pos x="121" y="140"/>
                  </a:cxn>
                  <a:cxn ang="0">
                    <a:pos x="122" y="139"/>
                  </a:cxn>
                  <a:cxn ang="0">
                    <a:pos x="123" y="139"/>
                  </a:cxn>
                  <a:cxn ang="0">
                    <a:pos x="123" y="138"/>
                  </a:cxn>
                  <a:cxn ang="0">
                    <a:pos x="124" y="137"/>
                  </a:cxn>
                  <a:cxn ang="0">
                    <a:pos x="124" y="3"/>
                  </a:cxn>
                  <a:cxn ang="0">
                    <a:pos x="123" y="2"/>
                  </a:cxn>
                  <a:cxn ang="0">
                    <a:pos x="123" y="1"/>
                  </a:cxn>
                  <a:cxn ang="0">
                    <a:pos x="122" y="1"/>
                  </a:cxn>
                  <a:cxn ang="0">
                    <a:pos x="121" y="0"/>
                  </a:cxn>
                  <a:cxn ang="0">
                    <a:pos x="120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116" y="9"/>
                  </a:cxn>
                  <a:cxn ang="0">
                    <a:pos x="116" y="132"/>
                  </a:cxn>
                  <a:cxn ang="0">
                    <a:pos x="8" y="132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124" h="140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7"/>
                    </a:lnTo>
                    <a:lnTo>
                      <a:pt x="1" y="138"/>
                    </a:lnTo>
                    <a:lnTo>
                      <a:pt x="1" y="139"/>
                    </a:lnTo>
                    <a:lnTo>
                      <a:pt x="2" y="139"/>
                    </a:lnTo>
                    <a:lnTo>
                      <a:pt x="3" y="140"/>
                    </a:lnTo>
                    <a:lnTo>
                      <a:pt x="121" y="140"/>
                    </a:lnTo>
                    <a:lnTo>
                      <a:pt x="122" y="139"/>
                    </a:lnTo>
                    <a:lnTo>
                      <a:pt x="123" y="139"/>
                    </a:lnTo>
                    <a:lnTo>
                      <a:pt x="123" y="138"/>
                    </a:lnTo>
                    <a:lnTo>
                      <a:pt x="124" y="137"/>
                    </a:lnTo>
                    <a:lnTo>
                      <a:pt x="124" y="3"/>
                    </a:lnTo>
                    <a:lnTo>
                      <a:pt x="123" y="2"/>
                    </a:lnTo>
                    <a:lnTo>
                      <a:pt x="123" y="1"/>
                    </a:lnTo>
                    <a:lnTo>
                      <a:pt x="122" y="1"/>
                    </a:lnTo>
                    <a:lnTo>
                      <a:pt x="121" y="0"/>
                    </a:lnTo>
                    <a:lnTo>
                      <a:pt x="120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116" y="9"/>
                    </a:lnTo>
                    <a:lnTo>
                      <a:pt x="116" y="132"/>
                    </a:lnTo>
                    <a:lnTo>
                      <a:pt x="8" y="132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06" name="Shape 3073"/>
              <p:cNvSpPr>
                <a:spLocks/>
              </p:cNvSpPr>
              <p:nvPr/>
            </p:nvSpPr>
            <p:spPr bwMode="auto">
              <a:xfrm>
                <a:off x="4122" y="1294"/>
                <a:ext cx="102" cy="23"/>
              </a:xfrm>
              <a:custGeom>
                <a:avLst/>
                <a:gdLst>
                  <a:gd name="T0" fmla="*/ 0 w 203"/>
                  <a:gd name="T1" fmla="*/ 0 h 45"/>
                  <a:gd name="T2" fmla="*/ 203 w 203"/>
                  <a:gd name="T3" fmla="*/ 45 h 45"/>
                </a:gdLst>
                <a:ahLst/>
                <a:cxnLst>
                  <a:cxn ang="0">
                    <a:pos x="11" y="36"/>
                  </a:cxn>
                  <a:cxn ang="0">
                    <a:pos x="27" y="8"/>
                  </a:cxn>
                  <a:cxn ang="0">
                    <a:pos x="176" y="8"/>
                  </a:cxn>
                  <a:cxn ang="0">
                    <a:pos x="192" y="36"/>
                  </a:cxn>
                  <a:cxn ang="0">
                    <a:pos x="11" y="36"/>
                  </a:cxn>
                  <a:cxn ang="0">
                    <a:pos x="4" y="45"/>
                  </a:cxn>
                  <a:cxn ang="0">
                    <a:pos x="199" y="45"/>
                  </a:cxn>
                  <a:cxn ang="0">
                    <a:pos x="200" y="45"/>
                  </a:cxn>
                  <a:cxn ang="0">
                    <a:pos x="201" y="44"/>
                  </a:cxn>
                  <a:cxn ang="0">
                    <a:pos x="202" y="44"/>
                  </a:cxn>
                  <a:cxn ang="0">
                    <a:pos x="202" y="42"/>
                  </a:cxn>
                  <a:cxn ang="0">
                    <a:pos x="203" y="41"/>
                  </a:cxn>
                  <a:cxn ang="0">
                    <a:pos x="203" y="39"/>
                  </a:cxn>
                  <a:cxn ang="0">
                    <a:pos x="202" y="38"/>
                  </a:cxn>
                  <a:cxn ang="0">
                    <a:pos x="181" y="2"/>
                  </a:cxn>
                  <a:cxn ang="0">
                    <a:pos x="181" y="1"/>
                  </a:cxn>
                  <a:cxn ang="0">
                    <a:pos x="180" y="1"/>
                  </a:cxn>
                  <a:cxn ang="0">
                    <a:pos x="179" y="0"/>
                  </a:cxn>
                  <a:cxn ang="0">
                    <a:pos x="24" y="0"/>
                  </a:cxn>
                  <a:cxn ang="0">
                    <a:pos x="23" y="1"/>
                  </a:cxn>
                  <a:cxn ang="0">
                    <a:pos x="22" y="1"/>
                  </a:cxn>
                  <a:cxn ang="0">
                    <a:pos x="22" y="2"/>
                  </a:cxn>
                  <a:cxn ang="0">
                    <a:pos x="1" y="38"/>
                  </a:cxn>
                  <a:cxn ang="0">
                    <a:pos x="0" y="39"/>
                  </a:cxn>
                  <a:cxn ang="0">
                    <a:pos x="0" y="41"/>
                  </a:cxn>
                  <a:cxn ang="0">
                    <a:pos x="1" y="42"/>
                  </a:cxn>
                  <a:cxn ang="0">
                    <a:pos x="1" y="44"/>
                  </a:cxn>
                  <a:cxn ang="0">
                    <a:pos x="2" y="44"/>
                  </a:cxn>
                  <a:cxn ang="0">
                    <a:pos x="3" y="45"/>
                  </a:cxn>
                  <a:cxn ang="0">
                    <a:pos x="4" y="45"/>
                  </a:cxn>
                  <a:cxn ang="0">
                    <a:pos x="11" y="36"/>
                  </a:cxn>
                </a:cxnLst>
                <a:rect l="T0" t="T1" r="T2" b="T3"/>
                <a:pathLst>
                  <a:path w="203" h="45" extrusionOk="0">
                    <a:moveTo>
                      <a:pt x="11" y="36"/>
                    </a:moveTo>
                    <a:lnTo>
                      <a:pt x="27" y="8"/>
                    </a:lnTo>
                    <a:lnTo>
                      <a:pt x="176" y="8"/>
                    </a:lnTo>
                    <a:lnTo>
                      <a:pt x="192" y="36"/>
                    </a:lnTo>
                    <a:lnTo>
                      <a:pt x="11" y="36"/>
                    </a:lnTo>
                    <a:lnTo>
                      <a:pt x="4" y="45"/>
                    </a:lnTo>
                    <a:lnTo>
                      <a:pt x="199" y="45"/>
                    </a:lnTo>
                    <a:lnTo>
                      <a:pt x="200" y="45"/>
                    </a:lnTo>
                    <a:lnTo>
                      <a:pt x="201" y="44"/>
                    </a:lnTo>
                    <a:lnTo>
                      <a:pt x="202" y="44"/>
                    </a:lnTo>
                    <a:lnTo>
                      <a:pt x="202" y="42"/>
                    </a:lnTo>
                    <a:lnTo>
                      <a:pt x="203" y="41"/>
                    </a:lnTo>
                    <a:lnTo>
                      <a:pt x="203" y="39"/>
                    </a:lnTo>
                    <a:lnTo>
                      <a:pt x="202" y="38"/>
                    </a:lnTo>
                    <a:lnTo>
                      <a:pt x="181" y="2"/>
                    </a:lnTo>
                    <a:lnTo>
                      <a:pt x="181" y="1"/>
                    </a:lnTo>
                    <a:lnTo>
                      <a:pt x="180" y="1"/>
                    </a:lnTo>
                    <a:lnTo>
                      <a:pt x="179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22" y="1"/>
                    </a:lnTo>
                    <a:lnTo>
                      <a:pt x="22" y="2"/>
                    </a:lnTo>
                    <a:lnTo>
                      <a:pt x="1" y="38"/>
                    </a:lnTo>
                    <a:lnTo>
                      <a:pt x="0" y="39"/>
                    </a:lnTo>
                    <a:lnTo>
                      <a:pt x="0" y="41"/>
                    </a:lnTo>
                    <a:lnTo>
                      <a:pt x="1" y="42"/>
                    </a:lnTo>
                    <a:lnTo>
                      <a:pt x="1" y="44"/>
                    </a:lnTo>
                    <a:lnTo>
                      <a:pt x="2" y="44"/>
                    </a:lnTo>
                    <a:lnTo>
                      <a:pt x="3" y="45"/>
                    </a:lnTo>
                    <a:lnTo>
                      <a:pt x="4" y="45"/>
                    </a:lnTo>
                    <a:lnTo>
                      <a:pt x="11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07" name="Shape 3074"/>
              <p:cNvSpPr>
                <a:spLocks/>
              </p:cNvSpPr>
              <p:nvPr/>
            </p:nvSpPr>
            <p:spPr bwMode="auto">
              <a:xfrm>
                <a:off x="4113" y="1314"/>
                <a:ext cx="26" cy="70"/>
              </a:xfrm>
              <a:custGeom>
                <a:avLst/>
                <a:gdLst>
                  <a:gd name="T0" fmla="*/ 0 w 54"/>
                  <a:gd name="T1" fmla="*/ 0 h 142"/>
                  <a:gd name="T2" fmla="*/ 54 w 54"/>
                  <a:gd name="T3" fmla="*/ 142 h 142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2" y="141"/>
                  </a:cxn>
                  <a:cxn ang="0">
                    <a:pos x="3" y="142"/>
                  </a:cxn>
                  <a:cxn ang="0">
                    <a:pos x="51" y="142"/>
                  </a:cxn>
                  <a:cxn ang="0">
                    <a:pos x="52" y="141"/>
                  </a:cxn>
                  <a:cxn ang="0">
                    <a:pos x="53" y="141"/>
                  </a:cxn>
                  <a:cxn ang="0">
                    <a:pos x="53" y="140"/>
                  </a:cxn>
                  <a:cxn ang="0">
                    <a:pos x="54" y="139"/>
                  </a:cxn>
                  <a:cxn ang="0">
                    <a:pos x="54" y="3"/>
                  </a:cxn>
                  <a:cxn ang="0">
                    <a:pos x="53" y="2"/>
                  </a:cxn>
                  <a:cxn ang="0">
                    <a:pos x="53" y="1"/>
                  </a:cxn>
                  <a:cxn ang="0">
                    <a:pos x="52" y="1"/>
                  </a:cxn>
                  <a:cxn ang="0">
                    <a:pos x="51" y="0"/>
                  </a:cxn>
                  <a:cxn ang="0">
                    <a:pos x="50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46" y="9"/>
                  </a:cxn>
                  <a:cxn ang="0">
                    <a:pos x="46" y="134"/>
                  </a:cxn>
                  <a:cxn ang="0">
                    <a:pos x="8" y="134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54" h="142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2" y="141"/>
                    </a:lnTo>
                    <a:lnTo>
                      <a:pt x="3" y="142"/>
                    </a:lnTo>
                    <a:lnTo>
                      <a:pt x="51" y="142"/>
                    </a:lnTo>
                    <a:lnTo>
                      <a:pt x="52" y="141"/>
                    </a:lnTo>
                    <a:lnTo>
                      <a:pt x="53" y="141"/>
                    </a:lnTo>
                    <a:lnTo>
                      <a:pt x="53" y="140"/>
                    </a:lnTo>
                    <a:lnTo>
                      <a:pt x="54" y="139"/>
                    </a:lnTo>
                    <a:lnTo>
                      <a:pt x="54" y="3"/>
                    </a:lnTo>
                    <a:lnTo>
                      <a:pt x="53" y="2"/>
                    </a:lnTo>
                    <a:lnTo>
                      <a:pt x="53" y="1"/>
                    </a:lnTo>
                    <a:lnTo>
                      <a:pt x="52" y="1"/>
                    </a:lnTo>
                    <a:lnTo>
                      <a:pt x="51" y="0"/>
                    </a:lnTo>
                    <a:lnTo>
                      <a:pt x="50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46" y="9"/>
                    </a:lnTo>
                    <a:lnTo>
                      <a:pt x="46" y="134"/>
                    </a:lnTo>
                    <a:lnTo>
                      <a:pt x="8" y="134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08" name="Shape 3075"/>
              <p:cNvSpPr>
                <a:spLocks/>
              </p:cNvSpPr>
              <p:nvPr/>
            </p:nvSpPr>
            <p:spPr bwMode="auto">
              <a:xfrm>
                <a:off x="4136" y="1314"/>
                <a:ext cx="38" cy="70"/>
              </a:xfrm>
              <a:custGeom>
                <a:avLst/>
                <a:gdLst>
                  <a:gd name="T0" fmla="*/ 0 w 78"/>
                  <a:gd name="T1" fmla="*/ 0 h 142"/>
                  <a:gd name="T2" fmla="*/ 78 w 78"/>
                  <a:gd name="T3" fmla="*/ 142 h 142"/>
                </a:gdLst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39"/>
                  </a:cxn>
                  <a:cxn ang="0">
                    <a:pos x="1" y="140"/>
                  </a:cxn>
                  <a:cxn ang="0">
                    <a:pos x="1" y="141"/>
                  </a:cxn>
                  <a:cxn ang="0">
                    <a:pos x="2" y="141"/>
                  </a:cxn>
                  <a:cxn ang="0">
                    <a:pos x="3" y="142"/>
                  </a:cxn>
                  <a:cxn ang="0">
                    <a:pos x="75" y="142"/>
                  </a:cxn>
                  <a:cxn ang="0">
                    <a:pos x="76" y="141"/>
                  </a:cxn>
                  <a:cxn ang="0">
                    <a:pos x="77" y="141"/>
                  </a:cxn>
                  <a:cxn ang="0">
                    <a:pos x="77" y="140"/>
                  </a:cxn>
                  <a:cxn ang="0">
                    <a:pos x="78" y="139"/>
                  </a:cxn>
                  <a:cxn ang="0">
                    <a:pos x="78" y="3"/>
                  </a:cxn>
                  <a:cxn ang="0">
                    <a:pos x="77" y="2"/>
                  </a:cxn>
                  <a:cxn ang="0">
                    <a:pos x="77" y="1"/>
                  </a:cxn>
                  <a:cxn ang="0">
                    <a:pos x="76" y="1"/>
                  </a:cxn>
                  <a:cxn ang="0">
                    <a:pos x="75" y="0"/>
                  </a:cxn>
                  <a:cxn ang="0">
                    <a:pos x="74" y="0"/>
                  </a:cxn>
                  <a:cxn ang="0">
                    <a:pos x="4" y="0"/>
                  </a:cxn>
                  <a:cxn ang="0">
                    <a:pos x="8" y="9"/>
                  </a:cxn>
                  <a:cxn ang="0">
                    <a:pos x="70" y="9"/>
                  </a:cxn>
                  <a:cxn ang="0">
                    <a:pos x="70" y="134"/>
                  </a:cxn>
                  <a:cxn ang="0">
                    <a:pos x="8" y="134"/>
                  </a:cxn>
                  <a:cxn ang="0">
                    <a:pos x="8" y="9"/>
                  </a:cxn>
                  <a:cxn ang="0">
                    <a:pos x="4" y="0"/>
                  </a:cxn>
                </a:cxnLst>
                <a:rect l="T0" t="T1" r="T2" b="T3"/>
                <a:pathLst>
                  <a:path w="78" h="142" extrusionOk="0">
                    <a:moveTo>
                      <a:pt x="4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39"/>
                    </a:lnTo>
                    <a:lnTo>
                      <a:pt x="1" y="140"/>
                    </a:lnTo>
                    <a:lnTo>
                      <a:pt x="1" y="141"/>
                    </a:lnTo>
                    <a:lnTo>
                      <a:pt x="2" y="141"/>
                    </a:lnTo>
                    <a:lnTo>
                      <a:pt x="3" y="142"/>
                    </a:lnTo>
                    <a:lnTo>
                      <a:pt x="75" y="142"/>
                    </a:lnTo>
                    <a:lnTo>
                      <a:pt x="76" y="141"/>
                    </a:lnTo>
                    <a:lnTo>
                      <a:pt x="77" y="141"/>
                    </a:lnTo>
                    <a:lnTo>
                      <a:pt x="77" y="140"/>
                    </a:lnTo>
                    <a:lnTo>
                      <a:pt x="78" y="139"/>
                    </a:lnTo>
                    <a:lnTo>
                      <a:pt x="78" y="3"/>
                    </a:lnTo>
                    <a:lnTo>
                      <a:pt x="77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5" y="0"/>
                    </a:lnTo>
                    <a:lnTo>
                      <a:pt x="74" y="0"/>
                    </a:lnTo>
                    <a:lnTo>
                      <a:pt x="4" y="0"/>
                    </a:lnTo>
                    <a:lnTo>
                      <a:pt x="8" y="9"/>
                    </a:lnTo>
                    <a:lnTo>
                      <a:pt x="70" y="9"/>
                    </a:lnTo>
                    <a:lnTo>
                      <a:pt x="70" y="134"/>
                    </a:lnTo>
                    <a:lnTo>
                      <a:pt x="8" y="134"/>
                    </a:lnTo>
                    <a:lnTo>
                      <a:pt x="8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09" name="Shape 3076"/>
              <p:cNvSpPr>
                <a:spLocks/>
              </p:cNvSpPr>
              <p:nvPr/>
            </p:nvSpPr>
            <p:spPr bwMode="auto">
              <a:xfrm>
                <a:off x="4113" y="1314"/>
                <a:ext cx="26" cy="69"/>
              </a:xfrm>
              <a:custGeom>
                <a:avLst/>
                <a:gdLst>
                  <a:gd name="T0" fmla="*/ 0 w 54"/>
                  <a:gd name="T1" fmla="*/ 0 h 139"/>
                  <a:gd name="T2" fmla="*/ 54 w 54"/>
                  <a:gd name="T3" fmla="*/ 139 h 139"/>
                </a:gdLst>
                <a:ahLst/>
                <a:cxnLst>
                  <a:cxn ang="0">
                    <a:pos x="47" y="137"/>
                  </a:cxn>
                  <a:cxn ang="0">
                    <a:pos x="47" y="138"/>
                  </a:cxn>
                  <a:cxn ang="0">
                    <a:pos x="48" y="139"/>
                  </a:cxn>
                  <a:cxn ang="0">
                    <a:pos x="51" y="139"/>
                  </a:cxn>
                  <a:cxn ang="0">
                    <a:pos x="52" y="138"/>
                  </a:cxn>
                  <a:cxn ang="0">
                    <a:pos x="53" y="138"/>
                  </a:cxn>
                  <a:cxn ang="0">
                    <a:pos x="54" y="137"/>
                  </a:cxn>
                  <a:cxn ang="0">
                    <a:pos x="54" y="134"/>
                  </a:cxn>
                  <a:cxn ang="0">
                    <a:pos x="53" y="133"/>
                  </a:cxn>
                  <a:cxn ang="0">
                    <a:pos x="10" y="70"/>
                  </a:cxn>
                  <a:cxn ang="0">
                    <a:pos x="53" y="7"/>
                  </a:cxn>
                  <a:cxn ang="0">
                    <a:pos x="54" y="6"/>
                  </a:cxn>
                  <a:cxn ang="0">
                    <a:pos x="54" y="2"/>
                  </a:cxn>
                  <a:cxn ang="0">
                    <a:pos x="53" y="1"/>
                  </a:cxn>
                  <a:cxn ang="0">
                    <a:pos x="52" y="1"/>
                  </a:cxn>
                  <a:cxn ang="0">
                    <a:pos x="51" y="0"/>
                  </a:cxn>
                  <a:cxn ang="0">
                    <a:pos x="48" y="0"/>
                  </a:cxn>
                  <a:cxn ang="0">
                    <a:pos x="47" y="1"/>
                  </a:cxn>
                  <a:cxn ang="0">
                    <a:pos x="47" y="2"/>
                  </a:cxn>
                  <a:cxn ang="0">
                    <a:pos x="1" y="68"/>
                  </a:cxn>
                  <a:cxn ang="0">
                    <a:pos x="0" y="68"/>
                  </a:cxn>
                  <a:cxn ang="0">
                    <a:pos x="0" y="71"/>
                  </a:cxn>
                  <a:cxn ang="0">
                    <a:pos x="1" y="72"/>
                  </a:cxn>
                  <a:cxn ang="0">
                    <a:pos x="47" y="137"/>
                  </a:cxn>
                </a:cxnLst>
                <a:rect l="T0" t="T1" r="T2" b="T3"/>
                <a:pathLst>
                  <a:path w="54" h="139" extrusionOk="0">
                    <a:moveTo>
                      <a:pt x="47" y="137"/>
                    </a:moveTo>
                    <a:lnTo>
                      <a:pt x="47" y="138"/>
                    </a:lnTo>
                    <a:lnTo>
                      <a:pt x="48" y="139"/>
                    </a:lnTo>
                    <a:lnTo>
                      <a:pt x="51" y="139"/>
                    </a:lnTo>
                    <a:lnTo>
                      <a:pt x="52" y="138"/>
                    </a:lnTo>
                    <a:lnTo>
                      <a:pt x="53" y="138"/>
                    </a:lnTo>
                    <a:lnTo>
                      <a:pt x="54" y="137"/>
                    </a:lnTo>
                    <a:lnTo>
                      <a:pt x="54" y="134"/>
                    </a:lnTo>
                    <a:lnTo>
                      <a:pt x="53" y="133"/>
                    </a:lnTo>
                    <a:lnTo>
                      <a:pt x="10" y="70"/>
                    </a:lnTo>
                    <a:lnTo>
                      <a:pt x="53" y="7"/>
                    </a:lnTo>
                    <a:lnTo>
                      <a:pt x="54" y="6"/>
                    </a:lnTo>
                    <a:lnTo>
                      <a:pt x="54" y="2"/>
                    </a:lnTo>
                    <a:lnTo>
                      <a:pt x="53" y="1"/>
                    </a:lnTo>
                    <a:lnTo>
                      <a:pt x="52" y="1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1"/>
                    </a:lnTo>
                    <a:lnTo>
                      <a:pt x="47" y="2"/>
                    </a:lnTo>
                    <a:lnTo>
                      <a:pt x="1" y="68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1" y="72"/>
                    </a:lnTo>
                    <a:lnTo>
                      <a:pt x="47" y="1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10" name="Shape 3077"/>
              <p:cNvSpPr>
                <a:spLocks/>
              </p:cNvSpPr>
              <p:nvPr/>
            </p:nvSpPr>
            <p:spPr bwMode="auto">
              <a:xfrm>
                <a:off x="4122" y="1314"/>
                <a:ext cx="101" cy="87"/>
              </a:xfrm>
              <a:custGeom>
                <a:avLst/>
                <a:gdLst>
                  <a:gd name="T0" fmla="*/ 0 w 202"/>
                  <a:gd name="T1" fmla="*/ 0 h 176"/>
                  <a:gd name="T2" fmla="*/ 202 w 202"/>
                  <a:gd name="T3" fmla="*/ 176 h 176"/>
                </a:gdLst>
                <a:ahLst/>
                <a:cxnLst>
                  <a:cxn ang="0">
                    <a:pos x="8" y="138"/>
                  </a:cxn>
                  <a:cxn ang="0">
                    <a:pos x="8" y="137"/>
                  </a:cxn>
                  <a:cxn ang="0">
                    <a:pos x="7" y="136"/>
                  </a:cxn>
                  <a:cxn ang="0">
                    <a:pos x="7" y="135"/>
                  </a:cxn>
                  <a:cxn ang="0">
                    <a:pos x="6" y="135"/>
                  </a:cxn>
                  <a:cxn ang="0">
                    <a:pos x="5" y="134"/>
                  </a:cxn>
                  <a:cxn ang="0">
                    <a:pos x="3" y="134"/>
                  </a:cxn>
                  <a:cxn ang="0">
                    <a:pos x="2" y="135"/>
                  </a:cxn>
                  <a:cxn ang="0">
                    <a:pos x="1" y="135"/>
                  </a:cxn>
                  <a:cxn ang="0">
                    <a:pos x="1" y="136"/>
                  </a:cxn>
                  <a:cxn ang="0">
                    <a:pos x="0" y="137"/>
                  </a:cxn>
                  <a:cxn ang="0">
                    <a:pos x="0" y="172"/>
                  </a:cxn>
                  <a:cxn ang="0">
                    <a:pos x="1" y="173"/>
                  </a:cxn>
                  <a:cxn ang="0">
                    <a:pos x="1" y="174"/>
                  </a:cxn>
                  <a:cxn ang="0">
                    <a:pos x="2" y="174"/>
                  </a:cxn>
                  <a:cxn ang="0">
                    <a:pos x="3" y="176"/>
                  </a:cxn>
                  <a:cxn ang="0">
                    <a:pos x="199" y="176"/>
                  </a:cxn>
                  <a:cxn ang="0">
                    <a:pos x="200" y="174"/>
                  </a:cxn>
                  <a:cxn ang="0">
                    <a:pos x="201" y="174"/>
                  </a:cxn>
                  <a:cxn ang="0">
                    <a:pos x="201" y="173"/>
                  </a:cxn>
                  <a:cxn ang="0">
                    <a:pos x="202" y="172"/>
                  </a:cxn>
                  <a:cxn ang="0">
                    <a:pos x="202" y="3"/>
                  </a:cxn>
                  <a:cxn ang="0">
                    <a:pos x="201" y="2"/>
                  </a:cxn>
                  <a:cxn ang="0">
                    <a:pos x="201" y="1"/>
                  </a:cxn>
                  <a:cxn ang="0">
                    <a:pos x="200" y="1"/>
                  </a:cxn>
                  <a:cxn ang="0">
                    <a:pos x="199" y="0"/>
                  </a:cxn>
                  <a:cxn ang="0">
                    <a:pos x="197" y="0"/>
                  </a:cxn>
                  <a:cxn ang="0">
                    <a:pos x="196" y="1"/>
                  </a:cxn>
                  <a:cxn ang="0">
                    <a:pos x="195" y="1"/>
                  </a:cxn>
                  <a:cxn ang="0">
                    <a:pos x="195" y="2"/>
                  </a:cxn>
                  <a:cxn ang="0">
                    <a:pos x="194" y="3"/>
                  </a:cxn>
                  <a:cxn ang="0">
                    <a:pos x="194" y="5"/>
                  </a:cxn>
                  <a:cxn ang="0">
                    <a:pos x="194" y="167"/>
                  </a:cxn>
                  <a:cxn ang="0">
                    <a:pos x="8" y="167"/>
                  </a:cxn>
                  <a:cxn ang="0">
                    <a:pos x="8" y="138"/>
                  </a:cxn>
                </a:cxnLst>
                <a:rect l="T0" t="T1" r="T2" b="T3"/>
                <a:pathLst>
                  <a:path w="202" h="176" extrusionOk="0">
                    <a:moveTo>
                      <a:pt x="8" y="138"/>
                    </a:moveTo>
                    <a:lnTo>
                      <a:pt x="8" y="137"/>
                    </a:lnTo>
                    <a:lnTo>
                      <a:pt x="7" y="136"/>
                    </a:lnTo>
                    <a:lnTo>
                      <a:pt x="7" y="135"/>
                    </a:lnTo>
                    <a:lnTo>
                      <a:pt x="6" y="135"/>
                    </a:lnTo>
                    <a:lnTo>
                      <a:pt x="5" y="134"/>
                    </a:lnTo>
                    <a:lnTo>
                      <a:pt x="3" y="134"/>
                    </a:lnTo>
                    <a:lnTo>
                      <a:pt x="2" y="135"/>
                    </a:lnTo>
                    <a:lnTo>
                      <a:pt x="1" y="135"/>
                    </a:lnTo>
                    <a:lnTo>
                      <a:pt x="1" y="136"/>
                    </a:lnTo>
                    <a:lnTo>
                      <a:pt x="0" y="137"/>
                    </a:lnTo>
                    <a:lnTo>
                      <a:pt x="0" y="172"/>
                    </a:lnTo>
                    <a:lnTo>
                      <a:pt x="1" y="173"/>
                    </a:lnTo>
                    <a:lnTo>
                      <a:pt x="1" y="174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199" y="176"/>
                    </a:lnTo>
                    <a:lnTo>
                      <a:pt x="200" y="174"/>
                    </a:lnTo>
                    <a:lnTo>
                      <a:pt x="201" y="174"/>
                    </a:lnTo>
                    <a:lnTo>
                      <a:pt x="201" y="173"/>
                    </a:lnTo>
                    <a:lnTo>
                      <a:pt x="202" y="172"/>
                    </a:lnTo>
                    <a:lnTo>
                      <a:pt x="202" y="3"/>
                    </a:lnTo>
                    <a:lnTo>
                      <a:pt x="201" y="2"/>
                    </a:lnTo>
                    <a:lnTo>
                      <a:pt x="201" y="1"/>
                    </a:lnTo>
                    <a:lnTo>
                      <a:pt x="200" y="1"/>
                    </a:lnTo>
                    <a:lnTo>
                      <a:pt x="199" y="0"/>
                    </a:lnTo>
                    <a:lnTo>
                      <a:pt x="197" y="0"/>
                    </a:lnTo>
                    <a:lnTo>
                      <a:pt x="196" y="1"/>
                    </a:lnTo>
                    <a:lnTo>
                      <a:pt x="195" y="1"/>
                    </a:lnTo>
                    <a:lnTo>
                      <a:pt x="195" y="2"/>
                    </a:lnTo>
                    <a:lnTo>
                      <a:pt x="194" y="3"/>
                    </a:lnTo>
                    <a:lnTo>
                      <a:pt x="194" y="5"/>
                    </a:lnTo>
                    <a:lnTo>
                      <a:pt x="194" y="167"/>
                    </a:lnTo>
                    <a:lnTo>
                      <a:pt x="8" y="167"/>
                    </a:lnTo>
                    <a:lnTo>
                      <a:pt x="8" y="1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11" name="Shape 3078"/>
              <p:cNvSpPr>
                <a:spLocks/>
              </p:cNvSpPr>
              <p:nvPr/>
            </p:nvSpPr>
            <p:spPr bwMode="auto">
              <a:xfrm>
                <a:off x="4122" y="1397"/>
                <a:ext cx="102" cy="127"/>
              </a:xfrm>
              <a:custGeom>
                <a:avLst/>
                <a:gdLst>
                  <a:gd name="T0" fmla="*/ 0 w 203"/>
                  <a:gd name="T1" fmla="*/ 0 h 255"/>
                  <a:gd name="T2" fmla="*/ 203 w 203"/>
                  <a:gd name="T3" fmla="*/ 255 h 255"/>
                </a:gdLst>
                <a:ahLst/>
                <a:cxnLst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77" y="251"/>
                  </a:cxn>
                  <a:cxn ang="0">
                    <a:pos x="78" y="252"/>
                  </a:cxn>
                  <a:cxn ang="0">
                    <a:pos x="78" y="253"/>
                  </a:cxn>
                  <a:cxn ang="0">
                    <a:pos x="79" y="255"/>
                  </a:cxn>
                  <a:cxn ang="0">
                    <a:pos x="123" y="255"/>
                  </a:cxn>
                  <a:cxn ang="0">
                    <a:pos x="124" y="253"/>
                  </a:cxn>
                  <a:cxn ang="0">
                    <a:pos x="125" y="253"/>
                  </a:cxn>
                  <a:cxn ang="0">
                    <a:pos x="125" y="252"/>
                  </a:cxn>
                  <a:cxn ang="0">
                    <a:pos x="126" y="251"/>
                  </a:cxn>
                  <a:cxn ang="0">
                    <a:pos x="203" y="5"/>
                  </a:cxn>
                  <a:cxn ang="0">
                    <a:pos x="203" y="2"/>
                  </a:cxn>
                  <a:cxn ang="0">
                    <a:pos x="202" y="1"/>
                  </a:cxn>
                  <a:cxn ang="0">
                    <a:pos x="201" y="1"/>
                  </a:cxn>
                  <a:cxn ang="0">
                    <a:pos x="200" y="0"/>
                  </a:cxn>
                  <a:cxn ang="0">
                    <a:pos x="197" y="0"/>
                  </a:cxn>
                  <a:cxn ang="0">
                    <a:pos x="196" y="1"/>
                  </a:cxn>
                  <a:cxn ang="0">
                    <a:pos x="196" y="2"/>
                  </a:cxn>
                  <a:cxn ang="0">
                    <a:pos x="195" y="3"/>
                  </a:cxn>
                  <a:cxn ang="0">
                    <a:pos x="119" y="246"/>
                  </a:cxn>
                  <a:cxn ang="0">
                    <a:pos x="84" y="246"/>
                  </a:cxn>
                  <a:cxn ang="0">
                    <a:pos x="8" y="3"/>
                  </a:cxn>
                </a:cxnLst>
                <a:rect l="T0" t="T1" r="T2" b="T3"/>
                <a:pathLst>
                  <a:path w="203" h="255" extrusionOk="0">
                    <a:moveTo>
                      <a:pt x="8" y="3"/>
                    </a:moveTo>
                    <a:lnTo>
                      <a:pt x="7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77" y="251"/>
                    </a:lnTo>
                    <a:lnTo>
                      <a:pt x="78" y="252"/>
                    </a:lnTo>
                    <a:lnTo>
                      <a:pt x="78" y="253"/>
                    </a:lnTo>
                    <a:lnTo>
                      <a:pt x="79" y="255"/>
                    </a:lnTo>
                    <a:lnTo>
                      <a:pt x="123" y="255"/>
                    </a:lnTo>
                    <a:lnTo>
                      <a:pt x="124" y="253"/>
                    </a:lnTo>
                    <a:lnTo>
                      <a:pt x="125" y="253"/>
                    </a:lnTo>
                    <a:lnTo>
                      <a:pt x="125" y="252"/>
                    </a:lnTo>
                    <a:lnTo>
                      <a:pt x="126" y="251"/>
                    </a:lnTo>
                    <a:lnTo>
                      <a:pt x="203" y="5"/>
                    </a:lnTo>
                    <a:lnTo>
                      <a:pt x="203" y="2"/>
                    </a:lnTo>
                    <a:lnTo>
                      <a:pt x="202" y="1"/>
                    </a:lnTo>
                    <a:lnTo>
                      <a:pt x="201" y="1"/>
                    </a:lnTo>
                    <a:lnTo>
                      <a:pt x="200" y="0"/>
                    </a:lnTo>
                    <a:lnTo>
                      <a:pt x="197" y="0"/>
                    </a:lnTo>
                    <a:lnTo>
                      <a:pt x="196" y="1"/>
                    </a:lnTo>
                    <a:lnTo>
                      <a:pt x="196" y="2"/>
                    </a:lnTo>
                    <a:lnTo>
                      <a:pt x="195" y="3"/>
                    </a:lnTo>
                    <a:lnTo>
                      <a:pt x="119" y="246"/>
                    </a:lnTo>
                    <a:lnTo>
                      <a:pt x="84" y="246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12" name="Shape 3079"/>
              <p:cNvSpPr>
                <a:spLocks/>
              </p:cNvSpPr>
              <p:nvPr/>
            </p:nvSpPr>
            <p:spPr bwMode="auto">
              <a:xfrm>
                <a:off x="4054" y="1507"/>
                <a:ext cx="127" cy="310"/>
              </a:xfrm>
              <a:custGeom>
                <a:avLst/>
                <a:gdLst>
                  <a:gd name="T0" fmla="*/ 0 w 258"/>
                  <a:gd name="T1" fmla="*/ 0 h 623"/>
                  <a:gd name="T2" fmla="*/ 258 w 258"/>
                  <a:gd name="T3" fmla="*/ 623 h 623"/>
                </a:gdLst>
                <a:ahLst/>
                <a:cxnLst>
                  <a:cxn ang="0">
                    <a:pos x="0" y="0"/>
                  </a:cxn>
                  <a:cxn ang="0">
                    <a:pos x="41" y="0"/>
                  </a:cxn>
                  <a:cxn ang="0">
                    <a:pos x="41" y="49"/>
                  </a:cxn>
                  <a:cxn ang="0">
                    <a:pos x="113" y="95"/>
                  </a:cxn>
                  <a:cxn ang="0">
                    <a:pos x="216" y="77"/>
                  </a:cxn>
                  <a:cxn ang="0">
                    <a:pos x="216" y="32"/>
                  </a:cxn>
                  <a:cxn ang="0">
                    <a:pos x="258" y="32"/>
                  </a:cxn>
                  <a:cxn ang="0">
                    <a:pos x="258" y="109"/>
                  </a:cxn>
                  <a:cxn ang="0">
                    <a:pos x="136" y="131"/>
                  </a:cxn>
                  <a:cxn ang="0">
                    <a:pos x="135" y="623"/>
                  </a:cxn>
                  <a:cxn ang="0">
                    <a:pos x="93" y="619"/>
                  </a:cxn>
                  <a:cxn ang="0">
                    <a:pos x="94" y="130"/>
                  </a:cxn>
                  <a:cxn ang="0">
                    <a:pos x="0" y="67"/>
                  </a:cxn>
                  <a:cxn ang="0">
                    <a:pos x="0" y="0"/>
                  </a:cxn>
                </a:cxnLst>
                <a:rect l="T0" t="T1" r="T2" b="T3"/>
                <a:pathLst>
                  <a:path w="258" h="623" extrusionOk="0">
                    <a:moveTo>
                      <a:pt x="0" y="0"/>
                    </a:moveTo>
                    <a:lnTo>
                      <a:pt x="41" y="0"/>
                    </a:lnTo>
                    <a:lnTo>
                      <a:pt x="41" y="49"/>
                    </a:lnTo>
                    <a:lnTo>
                      <a:pt x="113" y="95"/>
                    </a:lnTo>
                    <a:lnTo>
                      <a:pt x="216" y="77"/>
                    </a:lnTo>
                    <a:lnTo>
                      <a:pt x="216" y="32"/>
                    </a:lnTo>
                    <a:lnTo>
                      <a:pt x="258" y="32"/>
                    </a:lnTo>
                    <a:lnTo>
                      <a:pt x="258" y="109"/>
                    </a:lnTo>
                    <a:lnTo>
                      <a:pt x="136" y="131"/>
                    </a:lnTo>
                    <a:lnTo>
                      <a:pt x="135" y="623"/>
                    </a:lnTo>
                    <a:lnTo>
                      <a:pt x="93" y="619"/>
                    </a:lnTo>
                    <a:lnTo>
                      <a:pt x="94" y="130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8686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13" name="Shape 3080"/>
              <p:cNvSpPr>
                <a:spLocks/>
              </p:cNvSpPr>
              <p:nvPr/>
            </p:nvSpPr>
            <p:spPr bwMode="auto">
              <a:xfrm>
                <a:off x="3899" y="1301"/>
                <a:ext cx="108" cy="308"/>
              </a:xfrm>
              <a:custGeom>
                <a:avLst/>
                <a:gdLst>
                  <a:gd name="T0" fmla="*/ 0 w 218"/>
                  <a:gd name="T1" fmla="*/ 0 h 618"/>
                  <a:gd name="T2" fmla="*/ 218 w 218"/>
                  <a:gd name="T3" fmla="*/ 618 h 618"/>
                </a:gdLst>
                <a:ahLst/>
                <a:cxnLst>
                  <a:cxn ang="0">
                    <a:pos x="218" y="2"/>
                  </a:cxn>
                  <a:cxn ang="0">
                    <a:pos x="216" y="133"/>
                  </a:cxn>
                  <a:cxn ang="0">
                    <a:pos x="179" y="137"/>
                  </a:cxn>
                  <a:cxn ang="0">
                    <a:pos x="171" y="144"/>
                  </a:cxn>
                  <a:cxn ang="0">
                    <a:pos x="154" y="158"/>
                  </a:cxn>
                  <a:cxn ang="0">
                    <a:pos x="135" y="196"/>
                  </a:cxn>
                  <a:cxn ang="0">
                    <a:pos x="136" y="617"/>
                  </a:cxn>
                  <a:cxn ang="0">
                    <a:pos x="0" y="618"/>
                  </a:cxn>
                  <a:cxn ang="0">
                    <a:pos x="0" y="211"/>
                  </a:cxn>
                  <a:cxn ang="0">
                    <a:pos x="7" y="150"/>
                  </a:cxn>
                  <a:cxn ang="0">
                    <a:pos x="38" y="88"/>
                  </a:cxn>
                  <a:cxn ang="0">
                    <a:pos x="69" y="53"/>
                  </a:cxn>
                  <a:cxn ang="0">
                    <a:pos x="87" y="39"/>
                  </a:cxn>
                  <a:cxn ang="0">
                    <a:pos x="108" y="24"/>
                  </a:cxn>
                  <a:cxn ang="0">
                    <a:pos x="140" y="12"/>
                  </a:cxn>
                  <a:cxn ang="0">
                    <a:pos x="171" y="3"/>
                  </a:cxn>
                  <a:cxn ang="0">
                    <a:pos x="191" y="0"/>
                  </a:cxn>
                  <a:cxn ang="0">
                    <a:pos x="218" y="2"/>
                  </a:cxn>
                </a:cxnLst>
                <a:rect l="T0" t="T1" r="T2" b="T3"/>
                <a:pathLst>
                  <a:path w="218" h="618" extrusionOk="0">
                    <a:moveTo>
                      <a:pt x="218" y="2"/>
                    </a:moveTo>
                    <a:lnTo>
                      <a:pt x="216" y="133"/>
                    </a:lnTo>
                    <a:lnTo>
                      <a:pt x="179" y="137"/>
                    </a:lnTo>
                    <a:lnTo>
                      <a:pt x="171" y="144"/>
                    </a:lnTo>
                    <a:lnTo>
                      <a:pt x="154" y="158"/>
                    </a:lnTo>
                    <a:lnTo>
                      <a:pt x="135" y="196"/>
                    </a:lnTo>
                    <a:lnTo>
                      <a:pt x="136" y="617"/>
                    </a:lnTo>
                    <a:lnTo>
                      <a:pt x="0" y="618"/>
                    </a:lnTo>
                    <a:lnTo>
                      <a:pt x="0" y="211"/>
                    </a:lnTo>
                    <a:lnTo>
                      <a:pt x="7" y="150"/>
                    </a:lnTo>
                    <a:lnTo>
                      <a:pt x="38" y="88"/>
                    </a:lnTo>
                    <a:lnTo>
                      <a:pt x="69" y="53"/>
                    </a:lnTo>
                    <a:lnTo>
                      <a:pt x="87" y="39"/>
                    </a:lnTo>
                    <a:lnTo>
                      <a:pt x="108" y="24"/>
                    </a:lnTo>
                    <a:lnTo>
                      <a:pt x="140" y="12"/>
                    </a:lnTo>
                    <a:lnTo>
                      <a:pt x="171" y="3"/>
                    </a:lnTo>
                    <a:lnTo>
                      <a:pt x="191" y="0"/>
                    </a:lnTo>
                    <a:lnTo>
                      <a:pt x="218" y="2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14" name="Shape 3081"/>
              <p:cNvSpPr>
                <a:spLocks/>
              </p:cNvSpPr>
              <p:nvPr/>
            </p:nvSpPr>
            <p:spPr bwMode="auto">
              <a:xfrm>
                <a:off x="3897" y="1297"/>
                <a:ext cx="111" cy="108"/>
              </a:xfrm>
              <a:custGeom>
                <a:avLst/>
                <a:gdLst>
                  <a:gd name="T0" fmla="*/ 0 w 221"/>
                  <a:gd name="T1" fmla="*/ 0 h 215"/>
                  <a:gd name="T2" fmla="*/ 221 w 221"/>
                  <a:gd name="T3" fmla="*/ 215 h 215"/>
                </a:gdLst>
                <a:ahLst/>
                <a:cxnLst>
                  <a:cxn ang="0">
                    <a:pos x="217" y="8"/>
                  </a:cxn>
                  <a:cxn ang="0">
                    <a:pos x="218" y="8"/>
                  </a:cxn>
                  <a:cxn ang="0">
                    <a:pos x="219" y="7"/>
                  </a:cxn>
                  <a:cxn ang="0">
                    <a:pos x="220" y="7"/>
                  </a:cxn>
                  <a:cxn ang="0">
                    <a:pos x="221" y="6"/>
                  </a:cxn>
                  <a:cxn ang="0">
                    <a:pos x="221" y="3"/>
                  </a:cxn>
                  <a:cxn ang="0">
                    <a:pos x="220" y="2"/>
                  </a:cxn>
                  <a:cxn ang="0">
                    <a:pos x="220" y="1"/>
                  </a:cxn>
                  <a:cxn ang="0">
                    <a:pos x="219" y="0"/>
                  </a:cxn>
                  <a:cxn ang="0">
                    <a:pos x="217" y="0"/>
                  </a:cxn>
                  <a:cxn ang="0">
                    <a:pos x="195" y="1"/>
                  </a:cxn>
                  <a:cxn ang="0">
                    <a:pos x="173" y="4"/>
                  </a:cxn>
                  <a:cxn ang="0">
                    <a:pos x="153" y="9"/>
                  </a:cxn>
                  <a:cxn ang="0">
                    <a:pos x="132" y="16"/>
                  </a:cxn>
                  <a:cxn ang="0">
                    <a:pos x="96" y="36"/>
                  </a:cxn>
                  <a:cxn ang="0">
                    <a:pos x="80" y="48"/>
                  </a:cxn>
                  <a:cxn ang="0">
                    <a:pos x="64" y="61"/>
                  </a:cxn>
                  <a:cxn ang="0">
                    <a:pos x="49" y="76"/>
                  </a:cxn>
                  <a:cxn ang="0">
                    <a:pos x="38" y="93"/>
                  </a:cxn>
                  <a:cxn ang="0">
                    <a:pos x="27" y="109"/>
                  </a:cxn>
                  <a:cxn ang="0">
                    <a:pos x="17" y="128"/>
                  </a:cxn>
                  <a:cxn ang="0">
                    <a:pos x="10" y="148"/>
                  </a:cxn>
                  <a:cxn ang="0">
                    <a:pos x="5" y="168"/>
                  </a:cxn>
                  <a:cxn ang="0">
                    <a:pos x="1" y="190"/>
                  </a:cxn>
                  <a:cxn ang="0">
                    <a:pos x="0" y="211"/>
                  </a:cxn>
                  <a:cxn ang="0">
                    <a:pos x="0" y="213"/>
                  </a:cxn>
                  <a:cxn ang="0">
                    <a:pos x="1" y="214"/>
                  </a:cxn>
                  <a:cxn ang="0">
                    <a:pos x="2" y="214"/>
                  </a:cxn>
                  <a:cxn ang="0">
                    <a:pos x="3" y="215"/>
                  </a:cxn>
                  <a:cxn ang="0">
                    <a:pos x="7" y="215"/>
                  </a:cxn>
                  <a:cxn ang="0">
                    <a:pos x="8" y="214"/>
                  </a:cxn>
                  <a:cxn ang="0">
                    <a:pos x="8" y="213"/>
                  </a:cxn>
                  <a:cxn ang="0">
                    <a:pos x="9" y="212"/>
                  </a:cxn>
                  <a:cxn ang="0">
                    <a:pos x="9" y="211"/>
                  </a:cxn>
                  <a:cxn ang="0">
                    <a:pos x="10" y="190"/>
                  </a:cxn>
                  <a:cxn ang="0">
                    <a:pos x="13" y="170"/>
                  </a:cxn>
                  <a:cxn ang="0">
                    <a:pos x="18" y="150"/>
                  </a:cxn>
                  <a:cxn ang="0">
                    <a:pos x="25" y="132"/>
                  </a:cxn>
                  <a:cxn ang="0">
                    <a:pos x="35" y="114"/>
                  </a:cxn>
                  <a:cxn ang="0">
                    <a:pos x="44" y="97"/>
                  </a:cxn>
                  <a:cxn ang="0">
                    <a:pos x="56" y="82"/>
                  </a:cxn>
                  <a:cxn ang="0">
                    <a:pos x="70" y="68"/>
                  </a:cxn>
                  <a:cxn ang="0">
                    <a:pos x="84" y="54"/>
                  </a:cxn>
                  <a:cxn ang="0">
                    <a:pos x="100" y="43"/>
                  </a:cxn>
                  <a:cxn ang="0">
                    <a:pos x="118" y="32"/>
                  </a:cxn>
                  <a:cxn ang="0">
                    <a:pos x="136" y="24"/>
                  </a:cxn>
                  <a:cxn ang="0">
                    <a:pos x="155" y="18"/>
                  </a:cxn>
                  <a:cxn ang="0">
                    <a:pos x="176" y="12"/>
                  </a:cxn>
                  <a:cxn ang="0">
                    <a:pos x="195" y="9"/>
                  </a:cxn>
                  <a:cxn ang="0">
                    <a:pos x="217" y="8"/>
                  </a:cxn>
                </a:cxnLst>
                <a:rect l="T0" t="T1" r="T2" b="T3"/>
                <a:pathLst>
                  <a:path w="221" h="215" extrusionOk="0">
                    <a:moveTo>
                      <a:pt x="217" y="8"/>
                    </a:moveTo>
                    <a:lnTo>
                      <a:pt x="218" y="8"/>
                    </a:lnTo>
                    <a:lnTo>
                      <a:pt x="219" y="7"/>
                    </a:lnTo>
                    <a:lnTo>
                      <a:pt x="220" y="7"/>
                    </a:lnTo>
                    <a:lnTo>
                      <a:pt x="221" y="6"/>
                    </a:lnTo>
                    <a:lnTo>
                      <a:pt x="221" y="3"/>
                    </a:lnTo>
                    <a:lnTo>
                      <a:pt x="220" y="2"/>
                    </a:lnTo>
                    <a:lnTo>
                      <a:pt x="220" y="1"/>
                    </a:lnTo>
                    <a:lnTo>
                      <a:pt x="219" y="0"/>
                    </a:lnTo>
                    <a:lnTo>
                      <a:pt x="217" y="0"/>
                    </a:lnTo>
                    <a:lnTo>
                      <a:pt x="195" y="1"/>
                    </a:lnTo>
                    <a:lnTo>
                      <a:pt x="173" y="4"/>
                    </a:lnTo>
                    <a:lnTo>
                      <a:pt x="153" y="9"/>
                    </a:lnTo>
                    <a:lnTo>
                      <a:pt x="132" y="16"/>
                    </a:lnTo>
                    <a:lnTo>
                      <a:pt x="96" y="36"/>
                    </a:lnTo>
                    <a:lnTo>
                      <a:pt x="80" y="48"/>
                    </a:lnTo>
                    <a:lnTo>
                      <a:pt x="64" y="61"/>
                    </a:lnTo>
                    <a:lnTo>
                      <a:pt x="49" y="76"/>
                    </a:lnTo>
                    <a:lnTo>
                      <a:pt x="38" y="93"/>
                    </a:lnTo>
                    <a:lnTo>
                      <a:pt x="27" y="109"/>
                    </a:lnTo>
                    <a:lnTo>
                      <a:pt x="17" y="128"/>
                    </a:lnTo>
                    <a:lnTo>
                      <a:pt x="10" y="148"/>
                    </a:lnTo>
                    <a:lnTo>
                      <a:pt x="5" y="168"/>
                    </a:lnTo>
                    <a:lnTo>
                      <a:pt x="1" y="190"/>
                    </a:lnTo>
                    <a:lnTo>
                      <a:pt x="0" y="211"/>
                    </a:lnTo>
                    <a:lnTo>
                      <a:pt x="0" y="213"/>
                    </a:lnTo>
                    <a:lnTo>
                      <a:pt x="1" y="214"/>
                    </a:lnTo>
                    <a:lnTo>
                      <a:pt x="2" y="214"/>
                    </a:lnTo>
                    <a:lnTo>
                      <a:pt x="3" y="215"/>
                    </a:lnTo>
                    <a:lnTo>
                      <a:pt x="7" y="215"/>
                    </a:lnTo>
                    <a:lnTo>
                      <a:pt x="8" y="214"/>
                    </a:lnTo>
                    <a:lnTo>
                      <a:pt x="8" y="213"/>
                    </a:lnTo>
                    <a:lnTo>
                      <a:pt x="9" y="212"/>
                    </a:lnTo>
                    <a:lnTo>
                      <a:pt x="9" y="211"/>
                    </a:lnTo>
                    <a:lnTo>
                      <a:pt x="10" y="190"/>
                    </a:lnTo>
                    <a:lnTo>
                      <a:pt x="13" y="170"/>
                    </a:lnTo>
                    <a:lnTo>
                      <a:pt x="18" y="150"/>
                    </a:lnTo>
                    <a:lnTo>
                      <a:pt x="25" y="132"/>
                    </a:lnTo>
                    <a:lnTo>
                      <a:pt x="35" y="114"/>
                    </a:lnTo>
                    <a:lnTo>
                      <a:pt x="44" y="97"/>
                    </a:lnTo>
                    <a:lnTo>
                      <a:pt x="56" y="82"/>
                    </a:lnTo>
                    <a:lnTo>
                      <a:pt x="70" y="68"/>
                    </a:lnTo>
                    <a:lnTo>
                      <a:pt x="84" y="54"/>
                    </a:lnTo>
                    <a:lnTo>
                      <a:pt x="100" y="43"/>
                    </a:lnTo>
                    <a:lnTo>
                      <a:pt x="118" y="32"/>
                    </a:lnTo>
                    <a:lnTo>
                      <a:pt x="136" y="24"/>
                    </a:lnTo>
                    <a:lnTo>
                      <a:pt x="155" y="18"/>
                    </a:lnTo>
                    <a:lnTo>
                      <a:pt x="176" y="12"/>
                    </a:lnTo>
                    <a:lnTo>
                      <a:pt x="195" y="9"/>
                    </a:lnTo>
                    <a:lnTo>
                      <a:pt x="217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15" name="Shape 3082"/>
              <p:cNvSpPr>
                <a:spLocks/>
              </p:cNvSpPr>
              <p:nvPr/>
            </p:nvSpPr>
            <p:spPr bwMode="auto">
              <a:xfrm>
                <a:off x="3897" y="1402"/>
                <a:ext cx="4" cy="210"/>
              </a:xfrm>
              <a:custGeom>
                <a:avLst/>
                <a:gdLst>
                  <a:gd name="T0" fmla="*/ 0 w 9"/>
                  <a:gd name="T1" fmla="*/ 0 h 422"/>
                  <a:gd name="T2" fmla="*/ 9 w 9"/>
                  <a:gd name="T3" fmla="*/ 422 h 422"/>
                </a:gdLst>
                <a:ahLst/>
                <a:cxnLst>
                  <a:cxn ang="0">
                    <a:pos x="9" y="4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19"/>
                  </a:cxn>
                  <a:cxn ang="0">
                    <a:pos x="1" y="420"/>
                  </a:cxn>
                  <a:cxn ang="0">
                    <a:pos x="1" y="421"/>
                  </a:cxn>
                  <a:cxn ang="0">
                    <a:pos x="2" y="421"/>
                  </a:cxn>
                  <a:cxn ang="0">
                    <a:pos x="3" y="422"/>
                  </a:cxn>
                  <a:cxn ang="0">
                    <a:pos x="6" y="422"/>
                  </a:cxn>
                  <a:cxn ang="0">
                    <a:pos x="7" y="421"/>
                  </a:cxn>
                  <a:cxn ang="0">
                    <a:pos x="8" y="421"/>
                  </a:cxn>
                  <a:cxn ang="0">
                    <a:pos x="8" y="420"/>
                  </a:cxn>
                  <a:cxn ang="0">
                    <a:pos x="9" y="419"/>
                  </a:cxn>
                  <a:cxn ang="0">
                    <a:pos x="9" y="418"/>
                  </a:cxn>
                  <a:cxn ang="0">
                    <a:pos x="9" y="4"/>
                  </a:cxn>
                </a:cxnLst>
                <a:rect l="T0" t="T1" r="T2" b="T3"/>
                <a:pathLst>
                  <a:path w="9" h="422" extrusionOk="0">
                    <a:moveTo>
                      <a:pt x="9" y="4"/>
                    </a:moveTo>
                    <a:lnTo>
                      <a:pt x="9" y="3"/>
                    </a:lnTo>
                    <a:lnTo>
                      <a:pt x="8" y="2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19"/>
                    </a:lnTo>
                    <a:lnTo>
                      <a:pt x="1" y="420"/>
                    </a:lnTo>
                    <a:lnTo>
                      <a:pt x="1" y="421"/>
                    </a:lnTo>
                    <a:lnTo>
                      <a:pt x="2" y="421"/>
                    </a:lnTo>
                    <a:lnTo>
                      <a:pt x="3" y="422"/>
                    </a:lnTo>
                    <a:lnTo>
                      <a:pt x="6" y="422"/>
                    </a:lnTo>
                    <a:lnTo>
                      <a:pt x="7" y="421"/>
                    </a:lnTo>
                    <a:lnTo>
                      <a:pt x="8" y="421"/>
                    </a:lnTo>
                    <a:lnTo>
                      <a:pt x="8" y="420"/>
                    </a:lnTo>
                    <a:lnTo>
                      <a:pt x="9" y="419"/>
                    </a:lnTo>
                    <a:lnTo>
                      <a:pt x="9" y="418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16" name="Shape 3083"/>
              <p:cNvSpPr>
                <a:spLocks/>
              </p:cNvSpPr>
              <p:nvPr/>
            </p:nvSpPr>
            <p:spPr bwMode="auto">
              <a:xfrm>
                <a:off x="3965" y="1364"/>
                <a:ext cx="42" cy="42"/>
              </a:xfrm>
              <a:custGeom>
                <a:avLst/>
                <a:gdLst>
                  <a:gd name="T0" fmla="*/ 0 w 86"/>
                  <a:gd name="T1" fmla="*/ 0 h 85"/>
                  <a:gd name="T2" fmla="*/ 86 w 86"/>
                  <a:gd name="T3" fmla="*/ 85 h 85"/>
                </a:gdLst>
                <a:ahLst/>
                <a:cxnLst>
                  <a:cxn ang="0">
                    <a:pos x="83" y="9"/>
                  </a:cxn>
                  <a:cxn ang="0">
                    <a:pos x="84" y="9"/>
                  </a:cxn>
                  <a:cxn ang="0">
                    <a:pos x="84" y="8"/>
                  </a:cxn>
                  <a:cxn ang="0">
                    <a:pos x="85" y="7"/>
                  </a:cxn>
                  <a:cxn ang="0">
                    <a:pos x="86" y="7"/>
                  </a:cxn>
                  <a:cxn ang="0">
                    <a:pos x="86" y="2"/>
                  </a:cxn>
                  <a:cxn ang="0">
                    <a:pos x="85" y="2"/>
                  </a:cxn>
                  <a:cxn ang="0">
                    <a:pos x="84" y="1"/>
                  </a:cxn>
                  <a:cxn ang="0">
                    <a:pos x="84" y="0"/>
                  </a:cxn>
                  <a:cxn ang="0">
                    <a:pos x="81" y="0"/>
                  </a:cxn>
                  <a:cxn ang="0">
                    <a:pos x="66" y="2"/>
                  </a:cxn>
                  <a:cxn ang="0">
                    <a:pos x="50" y="7"/>
                  </a:cxn>
                  <a:cxn ang="0">
                    <a:pos x="37" y="15"/>
                  </a:cxn>
                  <a:cxn ang="0">
                    <a:pos x="25" y="24"/>
                  </a:cxn>
                  <a:cxn ang="0">
                    <a:pos x="15" y="37"/>
                  </a:cxn>
                  <a:cxn ang="0">
                    <a:pos x="6" y="49"/>
                  </a:cxn>
                  <a:cxn ang="0">
                    <a:pos x="2" y="65"/>
                  </a:cxn>
                  <a:cxn ang="0">
                    <a:pos x="0" y="80"/>
                  </a:cxn>
                  <a:cxn ang="0">
                    <a:pos x="0" y="82"/>
                  </a:cxn>
                  <a:cxn ang="0">
                    <a:pos x="2" y="84"/>
                  </a:cxn>
                  <a:cxn ang="0">
                    <a:pos x="2" y="85"/>
                  </a:cxn>
                  <a:cxn ang="0">
                    <a:pos x="5" y="85"/>
                  </a:cxn>
                  <a:cxn ang="0">
                    <a:pos x="7" y="83"/>
                  </a:cxn>
                  <a:cxn ang="0">
                    <a:pos x="8" y="83"/>
                  </a:cxn>
                  <a:cxn ang="0">
                    <a:pos x="8" y="82"/>
                  </a:cxn>
                  <a:cxn ang="0">
                    <a:pos x="10" y="67"/>
                  </a:cxn>
                  <a:cxn ang="0">
                    <a:pos x="15" y="54"/>
                  </a:cxn>
                  <a:cxn ang="0">
                    <a:pos x="21" y="41"/>
                  </a:cxn>
                  <a:cxn ang="0">
                    <a:pos x="31" y="31"/>
                  </a:cxn>
                  <a:cxn ang="0">
                    <a:pos x="42" y="21"/>
                  </a:cxn>
                  <a:cxn ang="0">
                    <a:pos x="54" y="15"/>
                  </a:cxn>
                  <a:cxn ang="0">
                    <a:pos x="68" y="11"/>
                  </a:cxn>
                  <a:cxn ang="0">
                    <a:pos x="83" y="9"/>
                  </a:cxn>
                </a:cxnLst>
                <a:rect l="T0" t="T1" r="T2" b="T3"/>
                <a:pathLst>
                  <a:path w="86" h="85" extrusionOk="0">
                    <a:moveTo>
                      <a:pt x="83" y="9"/>
                    </a:moveTo>
                    <a:lnTo>
                      <a:pt x="84" y="9"/>
                    </a:lnTo>
                    <a:lnTo>
                      <a:pt x="84" y="8"/>
                    </a:lnTo>
                    <a:lnTo>
                      <a:pt x="85" y="7"/>
                    </a:lnTo>
                    <a:lnTo>
                      <a:pt x="86" y="7"/>
                    </a:lnTo>
                    <a:lnTo>
                      <a:pt x="86" y="2"/>
                    </a:lnTo>
                    <a:lnTo>
                      <a:pt x="85" y="2"/>
                    </a:lnTo>
                    <a:lnTo>
                      <a:pt x="84" y="1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66" y="2"/>
                    </a:lnTo>
                    <a:lnTo>
                      <a:pt x="50" y="7"/>
                    </a:lnTo>
                    <a:lnTo>
                      <a:pt x="37" y="15"/>
                    </a:lnTo>
                    <a:lnTo>
                      <a:pt x="25" y="24"/>
                    </a:lnTo>
                    <a:lnTo>
                      <a:pt x="15" y="37"/>
                    </a:lnTo>
                    <a:lnTo>
                      <a:pt x="6" y="49"/>
                    </a:lnTo>
                    <a:lnTo>
                      <a:pt x="2" y="65"/>
                    </a:lnTo>
                    <a:lnTo>
                      <a:pt x="0" y="80"/>
                    </a:lnTo>
                    <a:lnTo>
                      <a:pt x="0" y="82"/>
                    </a:lnTo>
                    <a:lnTo>
                      <a:pt x="2" y="84"/>
                    </a:lnTo>
                    <a:lnTo>
                      <a:pt x="2" y="85"/>
                    </a:lnTo>
                    <a:lnTo>
                      <a:pt x="5" y="85"/>
                    </a:lnTo>
                    <a:lnTo>
                      <a:pt x="7" y="83"/>
                    </a:lnTo>
                    <a:lnTo>
                      <a:pt x="8" y="83"/>
                    </a:lnTo>
                    <a:lnTo>
                      <a:pt x="8" y="82"/>
                    </a:lnTo>
                    <a:lnTo>
                      <a:pt x="10" y="67"/>
                    </a:lnTo>
                    <a:lnTo>
                      <a:pt x="15" y="54"/>
                    </a:lnTo>
                    <a:lnTo>
                      <a:pt x="21" y="41"/>
                    </a:lnTo>
                    <a:lnTo>
                      <a:pt x="31" y="31"/>
                    </a:lnTo>
                    <a:lnTo>
                      <a:pt x="42" y="21"/>
                    </a:lnTo>
                    <a:lnTo>
                      <a:pt x="54" y="15"/>
                    </a:lnTo>
                    <a:lnTo>
                      <a:pt x="68" y="11"/>
                    </a:lnTo>
                    <a:lnTo>
                      <a:pt x="83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17" name="Shape 3084"/>
              <p:cNvSpPr>
                <a:spLocks/>
              </p:cNvSpPr>
              <p:nvPr/>
            </p:nvSpPr>
            <p:spPr bwMode="auto">
              <a:xfrm>
                <a:off x="3963" y="1403"/>
                <a:ext cx="3" cy="207"/>
              </a:xfrm>
              <a:custGeom>
                <a:avLst/>
                <a:gdLst>
                  <a:gd name="T0" fmla="*/ 0 w 8"/>
                  <a:gd name="T1" fmla="*/ 0 h 417"/>
                  <a:gd name="T2" fmla="*/ 8 w 8"/>
                  <a:gd name="T3" fmla="*/ 417 h 417"/>
                </a:gdLst>
                <a:ahLst/>
                <a:cxnLst>
                  <a:cxn ang="0">
                    <a:pos x="0" y="44"/>
                  </a:cxn>
                  <a:cxn ang="0">
                    <a:pos x="0" y="45"/>
                  </a:cxn>
                  <a:cxn ang="0">
                    <a:pos x="1" y="47"/>
                  </a:cxn>
                  <a:cxn ang="0">
                    <a:pos x="1" y="48"/>
                  </a:cxn>
                  <a:cxn ang="0">
                    <a:pos x="2" y="48"/>
                  </a:cxn>
                  <a:cxn ang="0">
                    <a:pos x="3" y="49"/>
                  </a:cxn>
                  <a:cxn ang="0">
                    <a:pos x="5" y="49"/>
                  </a:cxn>
                  <a:cxn ang="0">
                    <a:pos x="6" y="48"/>
                  </a:cxn>
                  <a:cxn ang="0">
                    <a:pos x="7" y="48"/>
                  </a:cxn>
                  <a:cxn ang="0">
                    <a:pos x="7" y="47"/>
                  </a:cxn>
                  <a:cxn ang="0">
                    <a:pos x="8" y="45"/>
                  </a:cxn>
                  <a:cxn ang="0">
                    <a:pos x="8" y="44"/>
                  </a:cxn>
                  <a:cxn ang="0">
                    <a:pos x="4" y="4"/>
                  </a:cxn>
                  <a:cxn ang="0">
                    <a:pos x="0" y="412"/>
                  </a:cxn>
                  <a:cxn ang="0">
                    <a:pos x="0" y="414"/>
                  </a:cxn>
                  <a:cxn ang="0">
                    <a:pos x="1" y="415"/>
                  </a:cxn>
                  <a:cxn ang="0">
                    <a:pos x="1" y="416"/>
                  </a:cxn>
                  <a:cxn ang="0">
                    <a:pos x="2" y="416"/>
                  </a:cxn>
                  <a:cxn ang="0">
                    <a:pos x="3" y="417"/>
                  </a:cxn>
                  <a:cxn ang="0">
                    <a:pos x="5" y="417"/>
                  </a:cxn>
                  <a:cxn ang="0">
                    <a:pos x="6" y="416"/>
                  </a:cxn>
                  <a:cxn ang="0">
                    <a:pos x="7" y="416"/>
                  </a:cxn>
                  <a:cxn ang="0">
                    <a:pos x="7" y="415"/>
                  </a:cxn>
                  <a:cxn ang="0">
                    <a:pos x="8" y="414"/>
                  </a:cxn>
                  <a:cxn ang="0">
                    <a:pos x="8" y="412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44"/>
                  </a:cxn>
                </a:cxnLst>
                <a:rect l="T0" t="T1" r="T2" b="T3"/>
                <a:pathLst>
                  <a:path w="8" h="417" extrusionOk="0">
                    <a:moveTo>
                      <a:pt x="0" y="44"/>
                    </a:moveTo>
                    <a:lnTo>
                      <a:pt x="0" y="45"/>
                    </a:lnTo>
                    <a:lnTo>
                      <a:pt x="1" y="47"/>
                    </a:lnTo>
                    <a:lnTo>
                      <a:pt x="1" y="48"/>
                    </a:lnTo>
                    <a:lnTo>
                      <a:pt x="2" y="48"/>
                    </a:lnTo>
                    <a:lnTo>
                      <a:pt x="3" y="49"/>
                    </a:lnTo>
                    <a:lnTo>
                      <a:pt x="5" y="49"/>
                    </a:lnTo>
                    <a:lnTo>
                      <a:pt x="6" y="48"/>
                    </a:lnTo>
                    <a:lnTo>
                      <a:pt x="7" y="48"/>
                    </a:lnTo>
                    <a:lnTo>
                      <a:pt x="7" y="47"/>
                    </a:lnTo>
                    <a:lnTo>
                      <a:pt x="8" y="45"/>
                    </a:lnTo>
                    <a:lnTo>
                      <a:pt x="8" y="44"/>
                    </a:lnTo>
                    <a:lnTo>
                      <a:pt x="4" y="4"/>
                    </a:lnTo>
                    <a:lnTo>
                      <a:pt x="0" y="412"/>
                    </a:lnTo>
                    <a:lnTo>
                      <a:pt x="0" y="414"/>
                    </a:lnTo>
                    <a:lnTo>
                      <a:pt x="1" y="415"/>
                    </a:lnTo>
                    <a:lnTo>
                      <a:pt x="1" y="416"/>
                    </a:lnTo>
                    <a:lnTo>
                      <a:pt x="2" y="416"/>
                    </a:lnTo>
                    <a:lnTo>
                      <a:pt x="3" y="417"/>
                    </a:lnTo>
                    <a:lnTo>
                      <a:pt x="5" y="417"/>
                    </a:lnTo>
                    <a:lnTo>
                      <a:pt x="6" y="416"/>
                    </a:lnTo>
                    <a:lnTo>
                      <a:pt x="7" y="416"/>
                    </a:lnTo>
                    <a:lnTo>
                      <a:pt x="7" y="415"/>
                    </a:lnTo>
                    <a:lnTo>
                      <a:pt x="8" y="414"/>
                    </a:lnTo>
                    <a:lnTo>
                      <a:pt x="8" y="412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DE"/>
              </a:p>
            </p:txBody>
          </p:sp>
          <p:sp>
            <p:nvSpPr>
              <p:cNvPr id="51718" name="Shape 3085"/>
              <p:cNvSpPr>
                <a:spLocks noChangeArrowheads="1"/>
              </p:cNvSpPr>
              <p:nvPr/>
            </p:nvSpPr>
            <p:spPr bwMode="auto">
              <a:xfrm>
                <a:off x="4016" y="1300"/>
                <a:ext cx="0" cy="87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19" name="Shape 3086"/>
              <p:cNvSpPr>
                <a:spLocks noChangeArrowheads="1"/>
              </p:cNvSpPr>
              <p:nvPr/>
            </p:nvSpPr>
            <p:spPr bwMode="auto">
              <a:xfrm>
                <a:off x="4016" y="1300"/>
                <a:ext cx="0" cy="88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0" name="Shape 3087"/>
              <p:cNvSpPr>
                <a:spLocks noChangeArrowheads="1"/>
              </p:cNvSpPr>
              <p:nvPr/>
            </p:nvSpPr>
            <p:spPr bwMode="auto">
              <a:xfrm>
                <a:off x="4018" y="1298"/>
                <a:ext cx="0" cy="90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1" name="Shape 3088"/>
              <p:cNvSpPr>
                <a:spLocks noChangeArrowheads="1"/>
              </p:cNvSpPr>
              <p:nvPr/>
            </p:nvSpPr>
            <p:spPr bwMode="auto">
              <a:xfrm>
                <a:off x="4018" y="1297"/>
                <a:ext cx="0" cy="93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2" name="Shape 3089"/>
              <p:cNvSpPr>
                <a:spLocks noChangeArrowheads="1"/>
              </p:cNvSpPr>
              <p:nvPr/>
            </p:nvSpPr>
            <p:spPr bwMode="auto">
              <a:xfrm>
                <a:off x="4018" y="1297"/>
                <a:ext cx="0" cy="9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3" name="Shape 3090"/>
              <p:cNvSpPr>
                <a:spLocks noChangeArrowheads="1"/>
              </p:cNvSpPr>
              <p:nvPr/>
            </p:nvSpPr>
            <p:spPr bwMode="auto">
              <a:xfrm>
                <a:off x="4018" y="1296"/>
                <a:ext cx="0" cy="99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4" name="Shape 3091"/>
              <p:cNvSpPr>
                <a:spLocks noChangeArrowheads="1"/>
              </p:cNvSpPr>
              <p:nvPr/>
            </p:nvSpPr>
            <p:spPr bwMode="auto">
              <a:xfrm>
                <a:off x="4020" y="1294"/>
                <a:ext cx="0" cy="102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5" name="Shape 3092"/>
              <p:cNvSpPr>
                <a:spLocks noChangeArrowheads="1"/>
              </p:cNvSpPr>
              <p:nvPr/>
            </p:nvSpPr>
            <p:spPr bwMode="auto">
              <a:xfrm>
                <a:off x="4020" y="1293"/>
                <a:ext cx="0" cy="10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6" name="Shape 3093"/>
              <p:cNvSpPr>
                <a:spLocks noChangeArrowheads="1"/>
              </p:cNvSpPr>
              <p:nvPr/>
            </p:nvSpPr>
            <p:spPr bwMode="auto">
              <a:xfrm>
                <a:off x="4020" y="1293"/>
                <a:ext cx="0" cy="107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7" name="Shape 3094"/>
              <p:cNvSpPr>
                <a:spLocks noChangeArrowheads="1"/>
              </p:cNvSpPr>
              <p:nvPr/>
            </p:nvSpPr>
            <p:spPr bwMode="auto">
              <a:xfrm>
                <a:off x="4020" y="1293"/>
                <a:ext cx="0" cy="109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8" name="Shape 3095"/>
              <p:cNvSpPr>
                <a:spLocks noChangeArrowheads="1"/>
              </p:cNvSpPr>
              <p:nvPr/>
            </p:nvSpPr>
            <p:spPr bwMode="auto">
              <a:xfrm>
                <a:off x="4022" y="1292"/>
                <a:ext cx="0" cy="111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29" name="Shape 3096"/>
              <p:cNvSpPr>
                <a:spLocks noChangeArrowheads="1"/>
              </p:cNvSpPr>
              <p:nvPr/>
            </p:nvSpPr>
            <p:spPr bwMode="auto">
              <a:xfrm>
                <a:off x="4022" y="1290"/>
                <a:ext cx="0" cy="113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0" name="Shape 3097"/>
              <p:cNvSpPr>
                <a:spLocks noChangeArrowheads="1"/>
              </p:cNvSpPr>
              <p:nvPr/>
            </p:nvSpPr>
            <p:spPr bwMode="auto">
              <a:xfrm>
                <a:off x="4022" y="1289"/>
                <a:ext cx="0" cy="116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1" name="Shape 3098"/>
              <p:cNvSpPr>
                <a:spLocks noChangeArrowheads="1"/>
              </p:cNvSpPr>
              <p:nvPr/>
            </p:nvSpPr>
            <p:spPr bwMode="auto">
              <a:xfrm>
                <a:off x="4022" y="1289"/>
                <a:ext cx="0" cy="118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2" name="Shape 3099"/>
              <p:cNvSpPr>
                <a:spLocks noChangeArrowheads="1"/>
              </p:cNvSpPr>
              <p:nvPr/>
            </p:nvSpPr>
            <p:spPr bwMode="auto">
              <a:xfrm>
                <a:off x="4024" y="1288"/>
                <a:ext cx="0" cy="121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3" name="Shape 3100"/>
              <p:cNvSpPr>
                <a:spLocks noChangeArrowheads="1"/>
              </p:cNvSpPr>
              <p:nvPr/>
            </p:nvSpPr>
            <p:spPr bwMode="auto">
              <a:xfrm>
                <a:off x="4024" y="1286"/>
                <a:ext cx="0" cy="124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4" name="Shape 3101"/>
              <p:cNvSpPr>
                <a:spLocks noChangeArrowheads="1"/>
              </p:cNvSpPr>
              <p:nvPr/>
            </p:nvSpPr>
            <p:spPr bwMode="auto">
              <a:xfrm>
                <a:off x="4025" y="1285"/>
                <a:ext cx="0" cy="127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5" name="Shape 3102"/>
              <p:cNvSpPr>
                <a:spLocks noChangeArrowheads="1"/>
              </p:cNvSpPr>
              <p:nvPr/>
            </p:nvSpPr>
            <p:spPr bwMode="auto">
              <a:xfrm>
                <a:off x="4025" y="1285"/>
                <a:ext cx="0" cy="130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6" name="Shape 3103"/>
              <p:cNvSpPr>
                <a:spLocks noChangeArrowheads="1"/>
              </p:cNvSpPr>
              <p:nvPr/>
            </p:nvSpPr>
            <p:spPr bwMode="auto">
              <a:xfrm>
                <a:off x="4025" y="1284"/>
                <a:ext cx="0" cy="133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7" name="Shape 3104"/>
              <p:cNvSpPr>
                <a:spLocks noChangeArrowheads="1"/>
              </p:cNvSpPr>
              <p:nvPr/>
            </p:nvSpPr>
            <p:spPr bwMode="auto">
              <a:xfrm>
                <a:off x="4025" y="1282"/>
                <a:ext cx="0" cy="13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8" name="Shape 3105"/>
              <p:cNvSpPr>
                <a:spLocks noChangeArrowheads="1"/>
              </p:cNvSpPr>
              <p:nvPr/>
            </p:nvSpPr>
            <p:spPr bwMode="auto">
              <a:xfrm>
                <a:off x="4027" y="1282"/>
                <a:ext cx="0" cy="137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39" name="Shape 3106"/>
              <p:cNvSpPr>
                <a:spLocks noChangeArrowheads="1"/>
              </p:cNvSpPr>
              <p:nvPr/>
            </p:nvSpPr>
            <p:spPr bwMode="auto">
              <a:xfrm>
                <a:off x="4027" y="1281"/>
                <a:ext cx="0" cy="141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0" name="Shape 3107"/>
              <p:cNvSpPr>
                <a:spLocks noChangeArrowheads="1"/>
              </p:cNvSpPr>
              <p:nvPr/>
            </p:nvSpPr>
            <p:spPr bwMode="auto">
              <a:xfrm>
                <a:off x="4027" y="1281"/>
                <a:ext cx="0" cy="143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1" name="Shape 3108"/>
              <p:cNvSpPr>
                <a:spLocks noChangeArrowheads="1"/>
              </p:cNvSpPr>
              <p:nvPr/>
            </p:nvSpPr>
            <p:spPr bwMode="auto">
              <a:xfrm>
                <a:off x="4029" y="1281"/>
                <a:ext cx="0" cy="144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2" name="Shape 3109"/>
              <p:cNvSpPr>
                <a:spLocks noChangeArrowheads="1"/>
              </p:cNvSpPr>
              <p:nvPr/>
            </p:nvSpPr>
            <p:spPr bwMode="auto">
              <a:xfrm>
                <a:off x="4029" y="1281"/>
                <a:ext cx="0" cy="14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3" name="Shape 3110"/>
              <p:cNvSpPr>
                <a:spLocks noChangeArrowheads="1"/>
              </p:cNvSpPr>
              <p:nvPr/>
            </p:nvSpPr>
            <p:spPr bwMode="auto">
              <a:xfrm>
                <a:off x="4029" y="1281"/>
                <a:ext cx="0" cy="147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4" name="Shape 3111"/>
              <p:cNvSpPr>
                <a:spLocks noChangeArrowheads="1"/>
              </p:cNvSpPr>
              <p:nvPr/>
            </p:nvSpPr>
            <p:spPr bwMode="auto">
              <a:xfrm>
                <a:off x="4029" y="1281"/>
                <a:ext cx="0" cy="148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5" name="Shape 3112"/>
              <p:cNvSpPr>
                <a:spLocks noChangeArrowheads="1"/>
              </p:cNvSpPr>
              <p:nvPr/>
            </p:nvSpPr>
            <p:spPr bwMode="auto">
              <a:xfrm>
                <a:off x="4031" y="1281"/>
                <a:ext cx="0" cy="150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6" name="Shape 3113"/>
              <p:cNvSpPr>
                <a:spLocks noChangeArrowheads="1"/>
              </p:cNvSpPr>
              <p:nvPr/>
            </p:nvSpPr>
            <p:spPr bwMode="auto">
              <a:xfrm>
                <a:off x="4031" y="1281"/>
                <a:ext cx="0" cy="152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7" name="Shape 3114"/>
              <p:cNvSpPr>
                <a:spLocks noChangeArrowheads="1"/>
              </p:cNvSpPr>
              <p:nvPr/>
            </p:nvSpPr>
            <p:spPr bwMode="auto">
              <a:xfrm>
                <a:off x="4031" y="1281"/>
                <a:ext cx="0" cy="154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8" name="Shape 3115"/>
              <p:cNvSpPr>
                <a:spLocks noChangeArrowheads="1"/>
              </p:cNvSpPr>
              <p:nvPr/>
            </p:nvSpPr>
            <p:spPr bwMode="auto">
              <a:xfrm>
                <a:off x="4031" y="1281"/>
                <a:ext cx="0" cy="155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49" name="Shape 3116"/>
              <p:cNvSpPr>
                <a:spLocks noChangeArrowheads="1"/>
              </p:cNvSpPr>
              <p:nvPr/>
            </p:nvSpPr>
            <p:spPr bwMode="auto">
              <a:xfrm>
                <a:off x="4033" y="1281"/>
                <a:ext cx="0" cy="157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0" name="Shape 3117"/>
              <p:cNvSpPr>
                <a:spLocks noChangeArrowheads="1"/>
              </p:cNvSpPr>
              <p:nvPr/>
            </p:nvSpPr>
            <p:spPr bwMode="auto">
              <a:xfrm>
                <a:off x="4033" y="1281"/>
                <a:ext cx="0" cy="158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1" name="Shape 3118"/>
              <p:cNvSpPr>
                <a:spLocks noChangeArrowheads="1"/>
              </p:cNvSpPr>
              <p:nvPr/>
            </p:nvSpPr>
            <p:spPr bwMode="auto">
              <a:xfrm>
                <a:off x="4034" y="1281"/>
                <a:ext cx="0" cy="160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2" name="Shape 3119"/>
              <p:cNvSpPr>
                <a:spLocks noChangeArrowheads="1"/>
              </p:cNvSpPr>
              <p:nvPr/>
            </p:nvSpPr>
            <p:spPr bwMode="auto">
              <a:xfrm>
                <a:off x="4034" y="1281"/>
                <a:ext cx="0" cy="163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3" name="Shape 3120"/>
              <p:cNvSpPr>
                <a:spLocks noChangeArrowheads="1"/>
              </p:cNvSpPr>
              <p:nvPr/>
            </p:nvSpPr>
            <p:spPr bwMode="auto">
              <a:xfrm>
                <a:off x="4034" y="1281"/>
                <a:ext cx="0" cy="165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4" name="Shape 3121"/>
              <p:cNvSpPr>
                <a:spLocks noChangeArrowheads="1"/>
              </p:cNvSpPr>
              <p:nvPr/>
            </p:nvSpPr>
            <p:spPr bwMode="auto">
              <a:xfrm>
                <a:off x="4034" y="1281"/>
                <a:ext cx="0" cy="166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5" name="Shape 3122"/>
              <p:cNvSpPr>
                <a:spLocks noChangeArrowheads="1"/>
              </p:cNvSpPr>
              <p:nvPr/>
            </p:nvSpPr>
            <p:spPr bwMode="auto">
              <a:xfrm>
                <a:off x="4036" y="1281"/>
                <a:ext cx="0" cy="168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6" name="Shape 3123"/>
              <p:cNvSpPr>
                <a:spLocks noChangeArrowheads="1"/>
              </p:cNvSpPr>
              <p:nvPr/>
            </p:nvSpPr>
            <p:spPr bwMode="auto">
              <a:xfrm>
                <a:off x="4036" y="1281"/>
                <a:ext cx="0" cy="170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7" name="Shape 3124"/>
              <p:cNvSpPr>
                <a:spLocks noChangeArrowheads="1"/>
              </p:cNvSpPr>
              <p:nvPr/>
            </p:nvSpPr>
            <p:spPr bwMode="auto">
              <a:xfrm>
                <a:off x="4036" y="1281"/>
                <a:ext cx="0" cy="171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8" name="Shape 3125"/>
              <p:cNvSpPr>
                <a:spLocks noChangeArrowheads="1"/>
              </p:cNvSpPr>
              <p:nvPr/>
            </p:nvSpPr>
            <p:spPr bwMode="auto">
              <a:xfrm>
                <a:off x="4036" y="1281"/>
                <a:ext cx="0" cy="173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59" name="Shape 3126"/>
              <p:cNvSpPr>
                <a:spLocks noChangeArrowheads="1"/>
              </p:cNvSpPr>
              <p:nvPr/>
            </p:nvSpPr>
            <p:spPr bwMode="auto">
              <a:xfrm>
                <a:off x="4038" y="1281"/>
                <a:ext cx="0" cy="174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0" name="Shape 3127"/>
              <p:cNvSpPr>
                <a:spLocks noChangeArrowheads="1"/>
              </p:cNvSpPr>
              <p:nvPr/>
            </p:nvSpPr>
            <p:spPr bwMode="auto">
              <a:xfrm>
                <a:off x="4038" y="1281"/>
                <a:ext cx="0" cy="176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1" name="Shape 3128"/>
              <p:cNvSpPr>
                <a:spLocks noChangeArrowheads="1"/>
              </p:cNvSpPr>
              <p:nvPr/>
            </p:nvSpPr>
            <p:spPr bwMode="auto">
              <a:xfrm>
                <a:off x="4038" y="1281"/>
                <a:ext cx="0" cy="177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2" name="Shape 3129"/>
              <p:cNvSpPr>
                <a:spLocks noChangeArrowheads="1"/>
              </p:cNvSpPr>
              <p:nvPr/>
            </p:nvSpPr>
            <p:spPr bwMode="auto">
              <a:xfrm>
                <a:off x="4040" y="1281"/>
                <a:ext cx="0" cy="179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3" name="Shape 3130"/>
              <p:cNvSpPr>
                <a:spLocks noChangeArrowheads="1"/>
              </p:cNvSpPr>
              <p:nvPr/>
            </p:nvSpPr>
            <p:spPr bwMode="auto">
              <a:xfrm>
                <a:off x="4040" y="1281"/>
                <a:ext cx="0" cy="180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4" name="Shape 3131"/>
              <p:cNvSpPr>
                <a:spLocks noChangeArrowheads="1"/>
              </p:cNvSpPr>
              <p:nvPr/>
            </p:nvSpPr>
            <p:spPr bwMode="auto">
              <a:xfrm>
                <a:off x="4040" y="1281"/>
                <a:ext cx="0" cy="182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5" name="Shape 3132"/>
              <p:cNvSpPr>
                <a:spLocks noChangeArrowheads="1"/>
              </p:cNvSpPr>
              <p:nvPr/>
            </p:nvSpPr>
            <p:spPr bwMode="auto">
              <a:xfrm>
                <a:off x="4040" y="1281"/>
                <a:ext cx="0" cy="184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6" name="Shape 3133"/>
              <p:cNvSpPr>
                <a:spLocks noChangeArrowheads="1"/>
              </p:cNvSpPr>
              <p:nvPr/>
            </p:nvSpPr>
            <p:spPr bwMode="auto">
              <a:xfrm>
                <a:off x="4041" y="1281"/>
                <a:ext cx="0" cy="185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7" name="Shape 3134"/>
              <p:cNvSpPr>
                <a:spLocks noChangeArrowheads="1"/>
              </p:cNvSpPr>
              <p:nvPr/>
            </p:nvSpPr>
            <p:spPr bwMode="auto">
              <a:xfrm>
                <a:off x="4041" y="1281"/>
                <a:ext cx="0" cy="187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8" name="Shape 3135"/>
              <p:cNvSpPr>
                <a:spLocks noChangeArrowheads="1"/>
              </p:cNvSpPr>
              <p:nvPr/>
            </p:nvSpPr>
            <p:spPr bwMode="auto">
              <a:xfrm>
                <a:off x="4043" y="1281"/>
                <a:ext cx="0" cy="189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69" name="Shape 3136"/>
              <p:cNvSpPr>
                <a:spLocks noChangeArrowheads="1"/>
              </p:cNvSpPr>
              <p:nvPr/>
            </p:nvSpPr>
            <p:spPr bwMode="auto">
              <a:xfrm>
                <a:off x="4043" y="1281"/>
                <a:ext cx="0" cy="190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0" name="Shape 3137"/>
              <p:cNvSpPr>
                <a:spLocks noChangeArrowheads="1"/>
              </p:cNvSpPr>
              <p:nvPr/>
            </p:nvSpPr>
            <p:spPr bwMode="auto">
              <a:xfrm>
                <a:off x="4043" y="1281"/>
                <a:ext cx="0" cy="192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1" name="Shape 3138"/>
              <p:cNvSpPr>
                <a:spLocks noChangeArrowheads="1"/>
              </p:cNvSpPr>
              <p:nvPr/>
            </p:nvSpPr>
            <p:spPr bwMode="auto">
              <a:xfrm>
                <a:off x="4043" y="1281"/>
                <a:ext cx="0" cy="195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2" name="Shape 3139"/>
              <p:cNvSpPr>
                <a:spLocks noChangeArrowheads="1"/>
              </p:cNvSpPr>
              <p:nvPr/>
            </p:nvSpPr>
            <p:spPr bwMode="auto">
              <a:xfrm>
                <a:off x="4045" y="1281"/>
                <a:ext cx="0" cy="19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3" name="Shape 3140"/>
              <p:cNvSpPr>
                <a:spLocks noChangeArrowheads="1"/>
              </p:cNvSpPr>
              <p:nvPr/>
            </p:nvSpPr>
            <p:spPr bwMode="auto">
              <a:xfrm>
                <a:off x="4045" y="1281"/>
                <a:ext cx="0" cy="19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4" name="Shape 3141"/>
              <p:cNvSpPr>
                <a:spLocks noChangeArrowheads="1"/>
              </p:cNvSpPr>
              <p:nvPr/>
            </p:nvSpPr>
            <p:spPr bwMode="auto">
              <a:xfrm>
                <a:off x="4045" y="1281"/>
                <a:ext cx="0" cy="199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5" name="Shape 3142"/>
              <p:cNvSpPr>
                <a:spLocks noChangeArrowheads="1"/>
              </p:cNvSpPr>
              <p:nvPr/>
            </p:nvSpPr>
            <p:spPr bwMode="auto">
              <a:xfrm>
                <a:off x="4045" y="1281"/>
                <a:ext cx="0" cy="202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6" name="Shape 3143"/>
              <p:cNvSpPr>
                <a:spLocks noChangeArrowheads="1"/>
              </p:cNvSpPr>
              <p:nvPr/>
            </p:nvSpPr>
            <p:spPr bwMode="auto">
              <a:xfrm>
                <a:off x="4047" y="1281"/>
                <a:ext cx="0" cy="20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7" name="Shape 3144"/>
              <p:cNvSpPr>
                <a:spLocks noChangeArrowheads="1"/>
              </p:cNvSpPr>
              <p:nvPr/>
            </p:nvSpPr>
            <p:spPr bwMode="auto">
              <a:xfrm>
                <a:off x="4047" y="1281"/>
                <a:ext cx="0" cy="20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8" name="Shape 3145"/>
              <p:cNvSpPr>
                <a:spLocks noChangeArrowheads="1"/>
              </p:cNvSpPr>
              <p:nvPr/>
            </p:nvSpPr>
            <p:spPr bwMode="auto">
              <a:xfrm>
                <a:off x="4047" y="1281"/>
                <a:ext cx="0" cy="20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79" name="Shape 3146"/>
              <p:cNvSpPr>
                <a:spLocks noChangeArrowheads="1"/>
              </p:cNvSpPr>
              <p:nvPr/>
            </p:nvSpPr>
            <p:spPr bwMode="auto">
              <a:xfrm>
                <a:off x="4047" y="1281"/>
                <a:ext cx="0" cy="20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0" name="Shape 3147"/>
              <p:cNvSpPr>
                <a:spLocks noChangeArrowheads="1"/>
              </p:cNvSpPr>
              <p:nvPr/>
            </p:nvSpPr>
            <p:spPr bwMode="auto">
              <a:xfrm>
                <a:off x="4049" y="1281"/>
                <a:ext cx="0" cy="21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1" name="Shape 3148"/>
              <p:cNvSpPr>
                <a:spLocks noChangeArrowheads="1"/>
              </p:cNvSpPr>
              <p:nvPr/>
            </p:nvSpPr>
            <p:spPr bwMode="auto">
              <a:xfrm>
                <a:off x="4049" y="1281"/>
                <a:ext cx="0" cy="21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2" name="Shape 3149"/>
              <p:cNvSpPr>
                <a:spLocks noChangeArrowheads="1"/>
              </p:cNvSpPr>
              <p:nvPr/>
            </p:nvSpPr>
            <p:spPr bwMode="auto">
              <a:xfrm>
                <a:off x="4050" y="1281"/>
                <a:ext cx="0" cy="21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3" name="Shape 3150"/>
              <p:cNvSpPr>
                <a:spLocks noChangeArrowheads="1"/>
              </p:cNvSpPr>
              <p:nvPr/>
            </p:nvSpPr>
            <p:spPr bwMode="auto">
              <a:xfrm>
                <a:off x="4050" y="1281"/>
                <a:ext cx="0" cy="21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4" name="Shape 3151"/>
              <p:cNvSpPr>
                <a:spLocks noChangeArrowheads="1"/>
              </p:cNvSpPr>
              <p:nvPr/>
            </p:nvSpPr>
            <p:spPr bwMode="auto">
              <a:xfrm>
                <a:off x="4050" y="1281"/>
                <a:ext cx="0" cy="217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5" name="Shape 3152"/>
              <p:cNvSpPr>
                <a:spLocks noChangeArrowheads="1"/>
              </p:cNvSpPr>
              <p:nvPr/>
            </p:nvSpPr>
            <p:spPr bwMode="auto">
              <a:xfrm>
                <a:off x="4052" y="1281"/>
                <a:ext cx="0" cy="21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6" name="Shape 3153"/>
              <p:cNvSpPr>
                <a:spLocks noChangeArrowheads="1"/>
              </p:cNvSpPr>
              <p:nvPr/>
            </p:nvSpPr>
            <p:spPr bwMode="auto">
              <a:xfrm>
                <a:off x="4052" y="1281"/>
                <a:ext cx="0" cy="220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7" name="Shape 3154"/>
              <p:cNvSpPr>
                <a:spLocks noChangeArrowheads="1"/>
              </p:cNvSpPr>
              <p:nvPr/>
            </p:nvSpPr>
            <p:spPr bwMode="auto">
              <a:xfrm>
                <a:off x="4052" y="1281"/>
                <a:ext cx="0" cy="221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8" name="Shape 3155"/>
              <p:cNvSpPr>
                <a:spLocks noChangeArrowheads="1"/>
              </p:cNvSpPr>
              <p:nvPr/>
            </p:nvSpPr>
            <p:spPr bwMode="auto">
              <a:xfrm>
                <a:off x="4052" y="1281"/>
                <a:ext cx="0" cy="223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89" name="Shape 3156"/>
              <p:cNvSpPr>
                <a:spLocks noChangeArrowheads="1"/>
              </p:cNvSpPr>
              <p:nvPr/>
            </p:nvSpPr>
            <p:spPr bwMode="auto">
              <a:xfrm>
                <a:off x="4054" y="1281"/>
                <a:ext cx="0" cy="225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0" name="Shape 3157"/>
              <p:cNvSpPr>
                <a:spLocks noChangeArrowheads="1"/>
              </p:cNvSpPr>
              <p:nvPr/>
            </p:nvSpPr>
            <p:spPr bwMode="auto">
              <a:xfrm>
                <a:off x="4054" y="1281"/>
                <a:ext cx="4" cy="226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1" name="Shape 3158"/>
              <p:cNvSpPr>
                <a:spLocks noChangeArrowheads="1"/>
              </p:cNvSpPr>
              <p:nvPr/>
            </p:nvSpPr>
            <p:spPr bwMode="auto">
              <a:xfrm>
                <a:off x="4059" y="1281"/>
                <a:ext cx="14" cy="226"/>
              </a:xfrm>
              <a:prstGeom prst="rect">
                <a:avLst/>
              </a:prstGeom>
              <a:solidFill>
                <a:srgbClr val="036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2" name="Shape 3159"/>
              <p:cNvSpPr>
                <a:spLocks noChangeArrowheads="1"/>
              </p:cNvSpPr>
              <p:nvPr/>
            </p:nvSpPr>
            <p:spPr bwMode="auto">
              <a:xfrm>
                <a:off x="4072" y="1281"/>
                <a:ext cx="2" cy="226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3" name="Shape 3160"/>
              <p:cNvSpPr>
                <a:spLocks noChangeArrowheads="1"/>
              </p:cNvSpPr>
              <p:nvPr/>
            </p:nvSpPr>
            <p:spPr bwMode="auto">
              <a:xfrm>
                <a:off x="4075" y="1281"/>
                <a:ext cx="0" cy="22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4" name="Shape 3161"/>
              <p:cNvSpPr>
                <a:spLocks noChangeArrowheads="1"/>
              </p:cNvSpPr>
              <p:nvPr/>
            </p:nvSpPr>
            <p:spPr bwMode="auto">
              <a:xfrm>
                <a:off x="4077" y="1281"/>
                <a:ext cx="0" cy="223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5" name="Shape 3162"/>
              <p:cNvSpPr>
                <a:spLocks noChangeArrowheads="1"/>
              </p:cNvSpPr>
              <p:nvPr/>
            </p:nvSpPr>
            <p:spPr bwMode="auto">
              <a:xfrm>
                <a:off x="4077" y="1281"/>
                <a:ext cx="0" cy="222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6" name="Shape 3163"/>
              <p:cNvSpPr>
                <a:spLocks noChangeArrowheads="1"/>
              </p:cNvSpPr>
              <p:nvPr/>
            </p:nvSpPr>
            <p:spPr bwMode="auto">
              <a:xfrm>
                <a:off x="4077" y="1281"/>
                <a:ext cx="0" cy="220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7" name="Shape 3164"/>
              <p:cNvSpPr>
                <a:spLocks noChangeArrowheads="1"/>
              </p:cNvSpPr>
              <p:nvPr/>
            </p:nvSpPr>
            <p:spPr bwMode="auto">
              <a:xfrm>
                <a:off x="4077" y="1281"/>
                <a:ext cx="0" cy="218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8" name="Shape 3165"/>
              <p:cNvSpPr>
                <a:spLocks noChangeArrowheads="1"/>
              </p:cNvSpPr>
              <p:nvPr/>
            </p:nvSpPr>
            <p:spPr bwMode="auto">
              <a:xfrm>
                <a:off x="4079" y="1281"/>
                <a:ext cx="0" cy="217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799" name="Shape 3166"/>
              <p:cNvSpPr>
                <a:spLocks noChangeArrowheads="1"/>
              </p:cNvSpPr>
              <p:nvPr/>
            </p:nvSpPr>
            <p:spPr bwMode="auto">
              <a:xfrm>
                <a:off x="4079" y="1281"/>
                <a:ext cx="0" cy="21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800" name="Shape 3167"/>
              <p:cNvSpPr>
                <a:spLocks noChangeArrowheads="1"/>
              </p:cNvSpPr>
              <p:nvPr/>
            </p:nvSpPr>
            <p:spPr bwMode="auto">
              <a:xfrm>
                <a:off x="4079" y="1281"/>
                <a:ext cx="0" cy="214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801" name="Shape 3168"/>
              <p:cNvSpPr>
                <a:spLocks noChangeArrowheads="1"/>
              </p:cNvSpPr>
              <p:nvPr/>
            </p:nvSpPr>
            <p:spPr bwMode="auto">
              <a:xfrm>
                <a:off x="4079" y="1281"/>
                <a:ext cx="0" cy="212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802" name="Shape 3169"/>
              <p:cNvSpPr>
                <a:spLocks noChangeArrowheads="1"/>
              </p:cNvSpPr>
              <p:nvPr/>
            </p:nvSpPr>
            <p:spPr bwMode="auto">
              <a:xfrm>
                <a:off x="4081" y="1281"/>
                <a:ext cx="0" cy="210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803" name="Shape 3170"/>
              <p:cNvSpPr>
                <a:spLocks noChangeArrowheads="1"/>
              </p:cNvSpPr>
              <p:nvPr/>
            </p:nvSpPr>
            <p:spPr bwMode="auto">
              <a:xfrm>
                <a:off x="4081" y="1281"/>
                <a:ext cx="0" cy="208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804" name="Shape 3171"/>
              <p:cNvSpPr>
                <a:spLocks noChangeArrowheads="1"/>
              </p:cNvSpPr>
              <p:nvPr/>
            </p:nvSpPr>
            <p:spPr bwMode="auto">
              <a:xfrm>
                <a:off x="4081" y="1281"/>
                <a:ext cx="0" cy="207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51805" name="Shape 3172"/>
              <p:cNvSpPr>
                <a:spLocks noChangeArrowheads="1"/>
              </p:cNvSpPr>
              <p:nvPr/>
            </p:nvSpPr>
            <p:spPr bwMode="auto">
              <a:xfrm>
                <a:off x="4081" y="1281"/>
                <a:ext cx="0" cy="205"/>
              </a:xfrm>
              <a:prstGeom prst="rect">
                <a:avLst/>
              </a:prstGeom>
              <a:solidFill>
                <a:srgbClr val="1379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25" tIns="45700" rIns="91425" bIns="45700"/>
              <a:lstStyle/>
              <a:p>
                <a:endParaRPr lang="de-CH">
                  <a:sym typeface="Arial" charset="0"/>
                </a:endParaRPr>
              </a:p>
            </p:txBody>
          </p:sp>
        </p:grpSp>
        <p:sp>
          <p:nvSpPr>
            <p:cNvPr id="51806" name="Shape 3173"/>
            <p:cNvSpPr>
              <a:spLocks noChangeArrowheads="1"/>
            </p:cNvSpPr>
            <p:nvPr/>
          </p:nvSpPr>
          <p:spPr bwMode="auto">
            <a:xfrm>
              <a:off x="5206" y="2194"/>
              <a:ext cx="0" cy="146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07" name="Shape 3174"/>
            <p:cNvSpPr>
              <a:spLocks noChangeArrowheads="1"/>
            </p:cNvSpPr>
            <p:nvPr/>
          </p:nvSpPr>
          <p:spPr bwMode="auto">
            <a:xfrm>
              <a:off x="5206" y="2194"/>
              <a:ext cx="0" cy="145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08" name="Shape 3175"/>
            <p:cNvSpPr>
              <a:spLocks noChangeArrowheads="1"/>
            </p:cNvSpPr>
            <p:nvPr/>
          </p:nvSpPr>
          <p:spPr bwMode="auto">
            <a:xfrm>
              <a:off x="5206" y="2194"/>
              <a:ext cx="0" cy="145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09" name="Shape 3176"/>
            <p:cNvSpPr>
              <a:spLocks noChangeArrowheads="1"/>
            </p:cNvSpPr>
            <p:nvPr/>
          </p:nvSpPr>
          <p:spPr bwMode="auto">
            <a:xfrm>
              <a:off x="5206" y="2194"/>
              <a:ext cx="0" cy="144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0" name="Shape 3177"/>
            <p:cNvSpPr>
              <a:spLocks noChangeArrowheads="1"/>
            </p:cNvSpPr>
            <p:nvPr/>
          </p:nvSpPr>
          <p:spPr bwMode="auto">
            <a:xfrm>
              <a:off x="5208" y="2194"/>
              <a:ext cx="0" cy="142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1" name="Shape 3178"/>
            <p:cNvSpPr>
              <a:spLocks noChangeArrowheads="1"/>
            </p:cNvSpPr>
            <p:nvPr/>
          </p:nvSpPr>
          <p:spPr bwMode="auto">
            <a:xfrm>
              <a:off x="5208" y="2194"/>
              <a:ext cx="0" cy="141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2" name="Shape 3179"/>
            <p:cNvSpPr>
              <a:spLocks noChangeArrowheads="1"/>
            </p:cNvSpPr>
            <p:nvPr/>
          </p:nvSpPr>
          <p:spPr bwMode="auto">
            <a:xfrm>
              <a:off x="5209" y="2194"/>
              <a:ext cx="0" cy="140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3" name="Shape 3180"/>
            <p:cNvSpPr>
              <a:spLocks noChangeArrowheads="1"/>
            </p:cNvSpPr>
            <p:nvPr/>
          </p:nvSpPr>
          <p:spPr bwMode="auto">
            <a:xfrm>
              <a:off x="5209" y="2194"/>
              <a:ext cx="0" cy="139"/>
            </a:xfrm>
            <a:prstGeom prst="rect">
              <a:avLst/>
            </a:prstGeom>
            <a:solidFill>
              <a:srgbClr val="137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4" name="Shape 3181"/>
            <p:cNvSpPr>
              <a:spLocks noChangeArrowheads="1"/>
            </p:cNvSpPr>
            <p:nvPr/>
          </p:nvSpPr>
          <p:spPr bwMode="auto">
            <a:xfrm>
              <a:off x="5209" y="2194"/>
              <a:ext cx="0" cy="138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5" name="Shape 3182"/>
            <p:cNvSpPr>
              <a:spLocks noChangeArrowheads="1"/>
            </p:cNvSpPr>
            <p:nvPr/>
          </p:nvSpPr>
          <p:spPr bwMode="auto">
            <a:xfrm>
              <a:off x="5209" y="2194"/>
              <a:ext cx="0" cy="137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6" name="Shape 3183"/>
            <p:cNvSpPr>
              <a:spLocks noChangeArrowheads="1"/>
            </p:cNvSpPr>
            <p:nvPr/>
          </p:nvSpPr>
          <p:spPr bwMode="auto">
            <a:xfrm>
              <a:off x="5209" y="2194"/>
              <a:ext cx="0" cy="135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7" name="Shape 3184"/>
            <p:cNvSpPr>
              <a:spLocks noChangeArrowheads="1"/>
            </p:cNvSpPr>
            <p:nvPr/>
          </p:nvSpPr>
          <p:spPr bwMode="auto">
            <a:xfrm>
              <a:off x="5211" y="2194"/>
              <a:ext cx="0" cy="134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8" name="Shape 3185"/>
            <p:cNvSpPr>
              <a:spLocks noChangeArrowheads="1"/>
            </p:cNvSpPr>
            <p:nvPr/>
          </p:nvSpPr>
          <p:spPr bwMode="auto">
            <a:xfrm>
              <a:off x="5211" y="2194"/>
              <a:ext cx="0" cy="133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19" name="Shape 3186"/>
            <p:cNvSpPr>
              <a:spLocks noChangeArrowheads="1"/>
            </p:cNvSpPr>
            <p:nvPr/>
          </p:nvSpPr>
          <p:spPr bwMode="auto">
            <a:xfrm>
              <a:off x="5211" y="2194"/>
              <a:ext cx="0" cy="132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0" name="Shape 3187"/>
            <p:cNvSpPr>
              <a:spLocks noChangeArrowheads="1"/>
            </p:cNvSpPr>
            <p:nvPr/>
          </p:nvSpPr>
          <p:spPr bwMode="auto">
            <a:xfrm>
              <a:off x="5211" y="2194"/>
              <a:ext cx="0" cy="131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1" name="Shape 3188"/>
            <p:cNvSpPr>
              <a:spLocks noChangeArrowheads="1"/>
            </p:cNvSpPr>
            <p:nvPr/>
          </p:nvSpPr>
          <p:spPr bwMode="auto">
            <a:xfrm>
              <a:off x="5211" y="2194"/>
              <a:ext cx="0" cy="129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2" name="Shape 3189"/>
            <p:cNvSpPr>
              <a:spLocks noChangeArrowheads="1"/>
            </p:cNvSpPr>
            <p:nvPr/>
          </p:nvSpPr>
          <p:spPr bwMode="auto">
            <a:xfrm>
              <a:off x="5211" y="2194"/>
              <a:ext cx="0" cy="129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3" name="Shape 3190"/>
            <p:cNvSpPr>
              <a:spLocks noChangeArrowheads="1"/>
            </p:cNvSpPr>
            <p:nvPr/>
          </p:nvSpPr>
          <p:spPr bwMode="auto">
            <a:xfrm>
              <a:off x="5213" y="2194"/>
              <a:ext cx="0" cy="125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4" name="Shape 3191"/>
            <p:cNvSpPr>
              <a:spLocks noChangeArrowheads="1"/>
            </p:cNvSpPr>
            <p:nvPr/>
          </p:nvSpPr>
          <p:spPr bwMode="auto">
            <a:xfrm>
              <a:off x="5213" y="2194"/>
              <a:ext cx="0" cy="125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5" name="Shape 3192"/>
            <p:cNvSpPr>
              <a:spLocks noChangeArrowheads="1"/>
            </p:cNvSpPr>
            <p:nvPr/>
          </p:nvSpPr>
          <p:spPr bwMode="auto">
            <a:xfrm>
              <a:off x="5213" y="2194"/>
              <a:ext cx="0" cy="123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6" name="Shape 3193"/>
            <p:cNvSpPr>
              <a:spLocks noChangeArrowheads="1"/>
            </p:cNvSpPr>
            <p:nvPr/>
          </p:nvSpPr>
          <p:spPr bwMode="auto">
            <a:xfrm>
              <a:off x="5213" y="2194"/>
              <a:ext cx="0" cy="123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7" name="Shape 3194"/>
            <p:cNvSpPr>
              <a:spLocks noChangeArrowheads="1"/>
            </p:cNvSpPr>
            <p:nvPr/>
          </p:nvSpPr>
          <p:spPr bwMode="auto">
            <a:xfrm>
              <a:off x="5213" y="2194"/>
              <a:ext cx="0" cy="121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8" name="Shape 3195"/>
            <p:cNvSpPr>
              <a:spLocks noChangeArrowheads="1"/>
            </p:cNvSpPr>
            <p:nvPr/>
          </p:nvSpPr>
          <p:spPr bwMode="auto">
            <a:xfrm>
              <a:off x="5213" y="2194"/>
              <a:ext cx="0" cy="120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29" name="Shape 3196"/>
            <p:cNvSpPr>
              <a:spLocks noChangeArrowheads="1"/>
            </p:cNvSpPr>
            <p:nvPr/>
          </p:nvSpPr>
          <p:spPr bwMode="auto">
            <a:xfrm>
              <a:off x="5215" y="2194"/>
              <a:ext cx="0" cy="119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0" name="Shape 3197"/>
            <p:cNvSpPr>
              <a:spLocks noChangeArrowheads="1"/>
            </p:cNvSpPr>
            <p:nvPr/>
          </p:nvSpPr>
          <p:spPr bwMode="auto">
            <a:xfrm>
              <a:off x="5215" y="2194"/>
              <a:ext cx="0" cy="118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1" name="Shape 3198"/>
            <p:cNvSpPr>
              <a:spLocks noChangeArrowheads="1"/>
            </p:cNvSpPr>
            <p:nvPr/>
          </p:nvSpPr>
          <p:spPr bwMode="auto">
            <a:xfrm>
              <a:off x="5215" y="2194"/>
              <a:ext cx="0" cy="116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2" name="Shape 3199"/>
            <p:cNvSpPr>
              <a:spLocks noChangeArrowheads="1"/>
            </p:cNvSpPr>
            <p:nvPr/>
          </p:nvSpPr>
          <p:spPr bwMode="auto">
            <a:xfrm>
              <a:off x="5215" y="2194"/>
              <a:ext cx="0" cy="115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3" name="Shape 3200"/>
            <p:cNvSpPr>
              <a:spLocks noChangeArrowheads="1"/>
            </p:cNvSpPr>
            <p:nvPr/>
          </p:nvSpPr>
          <p:spPr bwMode="auto">
            <a:xfrm>
              <a:off x="5215" y="2194"/>
              <a:ext cx="0" cy="114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4" name="Shape 3201"/>
            <p:cNvSpPr>
              <a:spLocks noChangeArrowheads="1"/>
            </p:cNvSpPr>
            <p:nvPr/>
          </p:nvSpPr>
          <p:spPr bwMode="auto">
            <a:xfrm>
              <a:off x="5215" y="2194"/>
              <a:ext cx="0" cy="113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5" name="Shape 3202"/>
            <p:cNvSpPr>
              <a:spLocks noChangeArrowheads="1"/>
            </p:cNvSpPr>
            <p:nvPr/>
          </p:nvSpPr>
          <p:spPr bwMode="auto">
            <a:xfrm>
              <a:off x="5216" y="2194"/>
              <a:ext cx="0" cy="112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6" name="Shape 3203"/>
            <p:cNvSpPr>
              <a:spLocks noChangeArrowheads="1"/>
            </p:cNvSpPr>
            <p:nvPr/>
          </p:nvSpPr>
          <p:spPr bwMode="auto">
            <a:xfrm>
              <a:off x="5216" y="2194"/>
              <a:ext cx="0" cy="112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7" name="Shape 3204"/>
            <p:cNvSpPr>
              <a:spLocks noChangeArrowheads="1"/>
            </p:cNvSpPr>
            <p:nvPr/>
          </p:nvSpPr>
          <p:spPr bwMode="auto">
            <a:xfrm>
              <a:off x="5216" y="2194"/>
              <a:ext cx="0" cy="111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8" name="Shape 3205"/>
            <p:cNvSpPr>
              <a:spLocks noChangeArrowheads="1"/>
            </p:cNvSpPr>
            <p:nvPr/>
          </p:nvSpPr>
          <p:spPr bwMode="auto">
            <a:xfrm>
              <a:off x="5216" y="2194"/>
              <a:ext cx="0" cy="109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39" name="Shape 3206"/>
            <p:cNvSpPr>
              <a:spLocks noChangeArrowheads="1"/>
            </p:cNvSpPr>
            <p:nvPr/>
          </p:nvSpPr>
          <p:spPr bwMode="auto">
            <a:xfrm>
              <a:off x="5218" y="2194"/>
              <a:ext cx="0" cy="108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0" name="Shape 3207"/>
            <p:cNvSpPr>
              <a:spLocks noChangeArrowheads="1"/>
            </p:cNvSpPr>
            <p:nvPr/>
          </p:nvSpPr>
          <p:spPr bwMode="auto">
            <a:xfrm>
              <a:off x="5218" y="2194"/>
              <a:ext cx="0" cy="107"/>
            </a:xfrm>
            <a:prstGeom prst="rect">
              <a:avLst/>
            </a:prstGeom>
            <a:solidFill>
              <a:srgbClr val="238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1" name="Shape 3208"/>
            <p:cNvSpPr>
              <a:spLocks noChangeArrowheads="1"/>
            </p:cNvSpPr>
            <p:nvPr/>
          </p:nvSpPr>
          <p:spPr bwMode="auto">
            <a:xfrm>
              <a:off x="5218" y="2194"/>
              <a:ext cx="0" cy="106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2" name="Shape 3209"/>
            <p:cNvSpPr>
              <a:spLocks noChangeArrowheads="1"/>
            </p:cNvSpPr>
            <p:nvPr/>
          </p:nvSpPr>
          <p:spPr bwMode="auto">
            <a:xfrm>
              <a:off x="5218" y="2194"/>
              <a:ext cx="0" cy="105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3" name="Shape 3210"/>
            <p:cNvSpPr>
              <a:spLocks noChangeArrowheads="1"/>
            </p:cNvSpPr>
            <p:nvPr/>
          </p:nvSpPr>
          <p:spPr bwMode="auto">
            <a:xfrm>
              <a:off x="5218" y="2194"/>
              <a:ext cx="0" cy="103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4" name="Shape 3211"/>
            <p:cNvSpPr>
              <a:spLocks noChangeArrowheads="1"/>
            </p:cNvSpPr>
            <p:nvPr/>
          </p:nvSpPr>
          <p:spPr bwMode="auto">
            <a:xfrm>
              <a:off x="5220" y="2194"/>
              <a:ext cx="0" cy="102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5" name="Shape 3212"/>
            <p:cNvSpPr>
              <a:spLocks noChangeArrowheads="1"/>
            </p:cNvSpPr>
            <p:nvPr/>
          </p:nvSpPr>
          <p:spPr bwMode="auto">
            <a:xfrm>
              <a:off x="5220" y="2194"/>
              <a:ext cx="0" cy="100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6" name="Shape 3213"/>
            <p:cNvSpPr>
              <a:spLocks noChangeArrowheads="1"/>
            </p:cNvSpPr>
            <p:nvPr/>
          </p:nvSpPr>
          <p:spPr bwMode="auto">
            <a:xfrm>
              <a:off x="5220" y="2194"/>
              <a:ext cx="0" cy="100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7" name="Shape 3214"/>
            <p:cNvSpPr>
              <a:spLocks noChangeArrowheads="1"/>
            </p:cNvSpPr>
            <p:nvPr/>
          </p:nvSpPr>
          <p:spPr bwMode="auto">
            <a:xfrm>
              <a:off x="5220" y="2195"/>
              <a:ext cx="0" cy="97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8" name="Shape 3215"/>
            <p:cNvSpPr>
              <a:spLocks noChangeArrowheads="1"/>
            </p:cNvSpPr>
            <p:nvPr/>
          </p:nvSpPr>
          <p:spPr bwMode="auto">
            <a:xfrm>
              <a:off x="5222" y="2195"/>
              <a:ext cx="0" cy="95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49" name="Shape 3216"/>
            <p:cNvSpPr>
              <a:spLocks noChangeArrowheads="1"/>
            </p:cNvSpPr>
            <p:nvPr/>
          </p:nvSpPr>
          <p:spPr bwMode="auto">
            <a:xfrm>
              <a:off x="5222" y="2195"/>
              <a:ext cx="0" cy="93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0" name="Shape 3217"/>
            <p:cNvSpPr>
              <a:spLocks noChangeArrowheads="1"/>
            </p:cNvSpPr>
            <p:nvPr/>
          </p:nvSpPr>
          <p:spPr bwMode="auto">
            <a:xfrm>
              <a:off x="5222" y="2196"/>
              <a:ext cx="0" cy="91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1" name="Shape 3218"/>
            <p:cNvSpPr>
              <a:spLocks noChangeArrowheads="1"/>
            </p:cNvSpPr>
            <p:nvPr/>
          </p:nvSpPr>
          <p:spPr bwMode="auto">
            <a:xfrm>
              <a:off x="5222" y="2197"/>
              <a:ext cx="0" cy="89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2" name="Shape 3219"/>
            <p:cNvSpPr>
              <a:spLocks noChangeArrowheads="1"/>
            </p:cNvSpPr>
            <p:nvPr/>
          </p:nvSpPr>
          <p:spPr bwMode="auto">
            <a:xfrm>
              <a:off x="5222" y="2198"/>
              <a:ext cx="0" cy="87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3" name="Shape 3220"/>
            <p:cNvSpPr>
              <a:spLocks noChangeArrowheads="1"/>
            </p:cNvSpPr>
            <p:nvPr/>
          </p:nvSpPr>
          <p:spPr bwMode="auto">
            <a:xfrm>
              <a:off x="5222" y="2200"/>
              <a:ext cx="0" cy="85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4" name="Shape 3221"/>
            <p:cNvSpPr>
              <a:spLocks noChangeArrowheads="1"/>
            </p:cNvSpPr>
            <p:nvPr/>
          </p:nvSpPr>
          <p:spPr bwMode="auto">
            <a:xfrm>
              <a:off x="5224" y="2200"/>
              <a:ext cx="0" cy="84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5" name="Shape 3222"/>
            <p:cNvSpPr>
              <a:spLocks noChangeArrowheads="1"/>
            </p:cNvSpPr>
            <p:nvPr/>
          </p:nvSpPr>
          <p:spPr bwMode="auto">
            <a:xfrm>
              <a:off x="5224" y="2200"/>
              <a:ext cx="0" cy="83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6" name="Shape 3223"/>
            <p:cNvSpPr>
              <a:spLocks noChangeArrowheads="1"/>
            </p:cNvSpPr>
            <p:nvPr/>
          </p:nvSpPr>
          <p:spPr bwMode="auto">
            <a:xfrm>
              <a:off x="5224" y="2201"/>
              <a:ext cx="0" cy="81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7" name="Shape 3224"/>
            <p:cNvSpPr>
              <a:spLocks noChangeArrowheads="1"/>
            </p:cNvSpPr>
            <p:nvPr/>
          </p:nvSpPr>
          <p:spPr bwMode="auto">
            <a:xfrm>
              <a:off x="5224" y="2202"/>
              <a:ext cx="0" cy="78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8" name="Shape 3225"/>
            <p:cNvSpPr>
              <a:spLocks noChangeArrowheads="1"/>
            </p:cNvSpPr>
            <p:nvPr/>
          </p:nvSpPr>
          <p:spPr bwMode="auto">
            <a:xfrm>
              <a:off x="5225" y="2203"/>
              <a:ext cx="0" cy="75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59" name="Shape 3226"/>
            <p:cNvSpPr>
              <a:spLocks noChangeArrowheads="1"/>
            </p:cNvSpPr>
            <p:nvPr/>
          </p:nvSpPr>
          <p:spPr bwMode="auto">
            <a:xfrm>
              <a:off x="5225" y="2203"/>
              <a:ext cx="0" cy="75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60" name="Shape 3227"/>
            <p:cNvSpPr>
              <a:spLocks noChangeArrowheads="1"/>
            </p:cNvSpPr>
            <p:nvPr/>
          </p:nvSpPr>
          <p:spPr bwMode="auto">
            <a:xfrm>
              <a:off x="5225" y="2204"/>
              <a:ext cx="0" cy="72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61" name="Shape 3228"/>
            <p:cNvSpPr>
              <a:spLocks noChangeArrowheads="1"/>
            </p:cNvSpPr>
            <p:nvPr/>
          </p:nvSpPr>
          <p:spPr bwMode="auto">
            <a:xfrm>
              <a:off x="5225" y="2204"/>
              <a:ext cx="0" cy="71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62" name="Shape 3229"/>
            <p:cNvSpPr>
              <a:spLocks noChangeArrowheads="1"/>
            </p:cNvSpPr>
            <p:nvPr/>
          </p:nvSpPr>
          <p:spPr bwMode="auto">
            <a:xfrm>
              <a:off x="5225" y="2205"/>
              <a:ext cx="0" cy="69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63" name="Shape 3230"/>
            <p:cNvSpPr>
              <a:spLocks noChangeArrowheads="1"/>
            </p:cNvSpPr>
            <p:nvPr/>
          </p:nvSpPr>
          <p:spPr bwMode="auto">
            <a:xfrm>
              <a:off x="5227" y="2205"/>
              <a:ext cx="0" cy="67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64" name="Shape 3231"/>
            <p:cNvSpPr>
              <a:spLocks noChangeArrowheads="1"/>
            </p:cNvSpPr>
            <p:nvPr/>
          </p:nvSpPr>
          <p:spPr bwMode="auto">
            <a:xfrm>
              <a:off x="5227" y="2206"/>
              <a:ext cx="0" cy="65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65" name="Shape 3232"/>
            <p:cNvSpPr>
              <a:spLocks noChangeArrowheads="1"/>
            </p:cNvSpPr>
            <p:nvPr/>
          </p:nvSpPr>
          <p:spPr bwMode="auto">
            <a:xfrm>
              <a:off x="5227" y="2207"/>
              <a:ext cx="0" cy="62"/>
            </a:xfrm>
            <a:prstGeom prst="rect">
              <a:avLst/>
            </a:prstGeom>
            <a:solidFill>
              <a:srgbClr val="339999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66" name="Shape 3233"/>
            <p:cNvSpPr>
              <a:spLocks/>
            </p:cNvSpPr>
            <p:nvPr/>
          </p:nvSpPr>
          <p:spPr bwMode="auto">
            <a:xfrm>
              <a:off x="5159" y="2193"/>
              <a:ext cx="68" cy="166"/>
            </a:xfrm>
            <a:custGeom>
              <a:avLst/>
              <a:gdLst>
                <a:gd name="T0" fmla="*/ 0 w 203"/>
                <a:gd name="T1" fmla="*/ 0 h 460"/>
                <a:gd name="T2" fmla="*/ 203 w 203"/>
                <a:gd name="T3" fmla="*/ 460 h 460"/>
              </a:gdLst>
              <a:ahLst/>
              <a:cxnLst>
                <a:cxn ang="0">
                  <a:pos x="5" y="45"/>
                </a:cxn>
                <a:cxn ang="0">
                  <a:pos x="6" y="45"/>
                </a:cxn>
                <a:cxn ang="0">
                  <a:pos x="7" y="44"/>
                </a:cxn>
                <a:cxn ang="0">
                  <a:pos x="8" y="44"/>
                </a:cxn>
                <a:cxn ang="0">
                  <a:pos x="8" y="43"/>
                </a:cxn>
                <a:cxn ang="0">
                  <a:pos x="28" y="9"/>
                </a:cxn>
                <a:cxn ang="0">
                  <a:pos x="176" y="9"/>
                </a:cxn>
                <a:cxn ang="0">
                  <a:pos x="195" y="44"/>
                </a:cxn>
                <a:cxn ang="0">
                  <a:pos x="195" y="210"/>
                </a:cxn>
                <a:cxn ang="0">
                  <a:pos x="119" y="452"/>
                </a:cxn>
                <a:cxn ang="0">
                  <a:pos x="82" y="452"/>
                </a:cxn>
                <a:cxn ang="0">
                  <a:pos x="8" y="211"/>
                </a:cxn>
                <a:cxn ang="0">
                  <a:pos x="6" y="43"/>
                </a:cxn>
                <a:cxn ang="0">
                  <a:pos x="5" y="45"/>
                </a:cxn>
                <a:cxn ang="0">
                  <a:pos x="3" y="38"/>
                </a:cxn>
                <a:cxn ang="0">
                  <a:pos x="4" y="37"/>
                </a:cxn>
                <a:cxn ang="0">
                  <a:pos x="3" y="37"/>
                </a:cxn>
                <a:cxn ang="0">
                  <a:pos x="2" y="38"/>
                </a:cxn>
                <a:cxn ang="0">
                  <a:pos x="1" y="38"/>
                </a:cxn>
                <a:cxn ang="0">
                  <a:pos x="1" y="39"/>
                </a:cxn>
                <a:cxn ang="0">
                  <a:pos x="0" y="40"/>
                </a:cxn>
                <a:cxn ang="0">
                  <a:pos x="0" y="213"/>
                </a:cxn>
                <a:cxn ang="0">
                  <a:pos x="75" y="457"/>
                </a:cxn>
                <a:cxn ang="0">
                  <a:pos x="76" y="458"/>
                </a:cxn>
                <a:cxn ang="0">
                  <a:pos x="76" y="459"/>
                </a:cxn>
                <a:cxn ang="0">
                  <a:pos x="77" y="459"/>
                </a:cxn>
                <a:cxn ang="0">
                  <a:pos x="78" y="460"/>
                </a:cxn>
                <a:cxn ang="0">
                  <a:pos x="124" y="460"/>
                </a:cxn>
                <a:cxn ang="0">
                  <a:pos x="125" y="459"/>
                </a:cxn>
                <a:cxn ang="0">
                  <a:pos x="125" y="458"/>
                </a:cxn>
                <a:cxn ang="0">
                  <a:pos x="126" y="457"/>
                </a:cxn>
                <a:cxn ang="0">
                  <a:pos x="203" y="212"/>
                </a:cxn>
                <a:cxn ang="0">
                  <a:pos x="203" y="41"/>
                </a:cxn>
                <a:cxn ang="0">
                  <a:pos x="182" y="2"/>
                </a:cxn>
                <a:cxn ang="0">
                  <a:pos x="181" y="2"/>
                </a:cxn>
                <a:cxn ang="0">
                  <a:pos x="181" y="1"/>
                </a:cxn>
                <a:cxn ang="0">
                  <a:pos x="180" y="1"/>
                </a:cxn>
                <a:cxn ang="0">
                  <a:pos x="17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3" y="38"/>
                </a:cxn>
                <a:cxn ang="0">
                  <a:pos x="5" y="45"/>
                </a:cxn>
              </a:cxnLst>
              <a:rect l="T0" t="T1" r="T2" b="T3"/>
              <a:pathLst>
                <a:path w="203" h="460" extrusionOk="0">
                  <a:moveTo>
                    <a:pt x="5" y="45"/>
                  </a:moveTo>
                  <a:lnTo>
                    <a:pt x="6" y="45"/>
                  </a:lnTo>
                  <a:lnTo>
                    <a:pt x="7" y="44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28" y="9"/>
                  </a:lnTo>
                  <a:lnTo>
                    <a:pt x="176" y="9"/>
                  </a:lnTo>
                  <a:lnTo>
                    <a:pt x="195" y="44"/>
                  </a:lnTo>
                  <a:lnTo>
                    <a:pt x="195" y="210"/>
                  </a:lnTo>
                  <a:lnTo>
                    <a:pt x="119" y="452"/>
                  </a:lnTo>
                  <a:lnTo>
                    <a:pt x="82" y="452"/>
                  </a:lnTo>
                  <a:lnTo>
                    <a:pt x="8" y="211"/>
                  </a:lnTo>
                  <a:lnTo>
                    <a:pt x="6" y="43"/>
                  </a:lnTo>
                  <a:lnTo>
                    <a:pt x="5" y="45"/>
                  </a:lnTo>
                  <a:lnTo>
                    <a:pt x="3" y="38"/>
                  </a:lnTo>
                  <a:lnTo>
                    <a:pt x="4" y="37"/>
                  </a:lnTo>
                  <a:lnTo>
                    <a:pt x="3" y="37"/>
                  </a:lnTo>
                  <a:lnTo>
                    <a:pt x="2" y="38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213"/>
                  </a:lnTo>
                  <a:lnTo>
                    <a:pt x="75" y="457"/>
                  </a:lnTo>
                  <a:lnTo>
                    <a:pt x="76" y="458"/>
                  </a:lnTo>
                  <a:lnTo>
                    <a:pt x="76" y="459"/>
                  </a:lnTo>
                  <a:lnTo>
                    <a:pt x="77" y="459"/>
                  </a:lnTo>
                  <a:lnTo>
                    <a:pt x="78" y="460"/>
                  </a:lnTo>
                  <a:lnTo>
                    <a:pt x="124" y="460"/>
                  </a:lnTo>
                  <a:lnTo>
                    <a:pt x="125" y="459"/>
                  </a:lnTo>
                  <a:lnTo>
                    <a:pt x="125" y="458"/>
                  </a:lnTo>
                  <a:lnTo>
                    <a:pt x="126" y="457"/>
                  </a:lnTo>
                  <a:lnTo>
                    <a:pt x="203" y="212"/>
                  </a:lnTo>
                  <a:lnTo>
                    <a:pt x="203" y="41"/>
                  </a:lnTo>
                  <a:lnTo>
                    <a:pt x="182" y="2"/>
                  </a:lnTo>
                  <a:lnTo>
                    <a:pt x="181" y="2"/>
                  </a:lnTo>
                  <a:lnTo>
                    <a:pt x="181" y="1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3" y="38"/>
                  </a:lnTo>
                  <a:lnTo>
                    <a:pt x="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67" name="Shape 3234"/>
            <p:cNvSpPr>
              <a:spLocks/>
            </p:cNvSpPr>
            <p:nvPr/>
          </p:nvSpPr>
          <p:spPr bwMode="auto">
            <a:xfrm>
              <a:off x="5170" y="2205"/>
              <a:ext cx="26" cy="50"/>
            </a:xfrm>
            <a:custGeom>
              <a:avLst/>
              <a:gdLst>
                <a:gd name="T0" fmla="*/ 0 w 77"/>
                <a:gd name="T1" fmla="*/ 0 h 141"/>
                <a:gd name="T2" fmla="*/ 77 w 77"/>
                <a:gd name="T3" fmla="*/ 141 h 141"/>
              </a:gdLst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138"/>
                </a:cxn>
                <a:cxn ang="0">
                  <a:pos x="1" y="139"/>
                </a:cxn>
                <a:cxn ang="0">
                  <a:pos x="1" y="140"/>
                </a:cxn>
                <a:cxn ang="0">
                  <a:pos x="2" y="140"/>
                </a:cxn>
                <a:cxn ang="0">
                  <a:pos x="3" y="141"/>
                </a:cxn>
                <a:cxn ang="0">
                  <a:pos x="74" y="141"/>
                </a:cxn>
                <a:cxn ang="0">
                  <a:pos x="75" y="140"/>
                </a:cxn>
                <a:cxn ang="0">
                  <a:pos x="76" y="140"/>
                </a:cxn>
                <a:cxn ang="0">
                  <a:pos x="76" y="139"/>
                </a:cxn>
                <a:cxn ang="0">
                  <a:pos x="77" y="138"/>
                </a:cxn>
                <a:cxn ang="0">
                  <a:pos x="77" y="3"/>
                </a:cxn>
                <a:cxn ang="0">
                  <a:pos x="76" y="2"/>
                </a:cxn>
                <a:cxn ang="0">
                  <a:pos x="76" y="1"/>
                </a:cxn>
                <a:cxn ang="0">
                  <a:pos x="75" y="1"/>
                </a:cxn>
                <a:cxn ang="0">
                  <a:pos x="74" y="0"/>
                </a:cxn>
                <a:cxn ang="0">
                  <a:pos x="73" y="0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69" y="8"/>
                </a:cxn>
                <a:cxn ang="0">
                  <a:pos x="69" y="132"/>
                </a:cxn>
                <a:cxn ang="0">
                  <a:pos x="8" y="132"/>
                </a:cxn>
                <a:cxn ang="0">
                  <a:pos x="8" y="8"/>
                </a:cxn>
                <a:cxn ang="0">
                  <a:pos x="4" y="0"/>
                </a:cxn>
              </a:cxnLst>
              <a:rect l="T0" t="T1" r="T2" b="T3"/>
              <a:pathLst>
                <a:path w="77" h="141" extrusionOk="0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38"/>
                  </a:lnTo>
                  <a:lnTo>
                    <a:pt x="1" y="139"/>
                  </a:lnTo>
                  <a:lnTo>
                    <a:pt x="1" y="140"/>
                  </a:lnTo>
                  <a:lnTo>
                    <a:pt x="2" y="140"/>
                  </a:lnTo>
                  <a:lnTo>
                    <a:pt x="3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6" y="140"/>
                  </a:lnTo>
                  <a:lnTo>
                    <a:pt x="76" y="139"/>
                  </a:lnTo>
                  <a:lnTo>
                    <a:pt x="77" y="138"/>
                  </a:lnTo>
                  <a:lnTo>
                    <a:pt x="77" y="3"/>
                  </a:lnTo>
                  <a:lnTo>
                    <a:pt x="76" y="2"/>
                  </a:lnTo>
                  <a:lnTo>
                    <a:pt x="76" y="1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3" y="0"/>
                  </a:lnTo>
                  <a:lnTo>
                    <a:pt x="4" y="0"/>
                  </a:lnTo>
                  <a:lnTo>
                    <a:pt x="8" y="8"/>
                  </a:lnTo>
                  <a:lnTo>
                    <a:pt x="69" y="8"/>
                  </a:lnTo>
                  <a:lnTo>
                    <a:pt x="69" y="132"/>
                  </a:lnTo>
                  <a:lnTo>
                    <a:pt x="8" y="132"/>
                  </a:lnTo>
                  <a:lnTo>
                    <a:pt x="8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68" name="Shape 3235"/>
            <p:cNvSpPr>
              <a:spLocks noChangeArrowheads="1"/>
            </p:cNvSpPr>
            <p:nvPr/>
          </p:nvSpPr>
          <p:spPr bwMode="auto">
            <a:xfrm>
              <a:off x="5154" y="2207"/>
              <a:ext cx="38" cy="47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69" name="Shape 3236"/>
            <p:cNvSpPr>
              <a:spLocks/>
            </p:cNvSpPr>
            <p:nvPr/>
          </p:nvSpPr>
          <p:spPr bwMode="auto">
            <a:xfrm>
              <a:off x="5154" y="2205"/>
              <a:ext cx="42" cy="50"/>
            </a:xfrm>
            <a:custGeom>
              <a:avLst/>
              <a:gdLst>
                <a:gd name="T0" fmla="*/ 0 w 124"/>
                <a:gd name="T1" fmla="*/ 0 h 140"/>
                <a:gd name="T2" fmla="*/ 124 w 124"/>
                <a:gd name="T3" fmla="*/ 140 h 140"/>
              </a:gdLst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137"/>
                </a:cxn>
                <a:cxn ang="0">
                  <a:pos x="1" y="138"/>
                </a:cxn>
                <a:cxn ang="0">
                  <a:pos x="1" y="139"/>
                </a:cxn>
                <a:cxn ang="0">
                  <a:pos x="2" y="139"/>
                </a:cxn>
                <a:cxn ang="0">
                  <a:pos x="3" y="140"/>
                </a:cxn>
                <a:cxn ang="0">
                  <a:pos x="121" y="140"/>
                </a:cxn>
                <a:cxn ang="0">
                  <a:pos x="122" y="139"/>
                </a:cxn>
                <a:cxn ang="0">
                  <a:pos x="123" y="139"/>
                </a:cxn>
                <a:cxn ang="0">
                  <a:pos x="123" y="138"/>
                </a:cxn>
                <a:cxn ang="0">
                  <a:pos x="124" y="137"/>
                </a:cxn>
                <a:cxn ang="0">
                  <a:pos x="124" y="3"/>
                </a:cxn>
                <a:cxn ang="0">
                  <a:pos x="123" y="2"/>
                </a:cxn>
                <a:cxn ang="0">
                  <a:pos x="123" y="1"/>
                </a:cxn>
                <a:cxn ang="0">
                  <a:pos x="122" y="1"/>
                </a:cxn>
                <a:cxn ang="0">
                  <a:pos x="121" y="0"/>
                </a:cxn>
                <a:cxn ang="0">
                  <a:pos x="120" y="0"/>
                </a:cxn>
                <a:cxn ang="0">
                  <a:pos x="4" y="0"/>
                </a:cxn>
                <a:cxn ang="0">
                  <a:pos x="9" y="8"/>
                </a:cxn>
                <a:cxn ang="0">
                  <a:pos x="116" y="8"/>
                </a:cxn>
                <a:cxn ang="0">
                  <a:pos x="116" y="131"/>
                </a:cxn>
                <a:cxn ang="0">
                  <a:pos x="9" y="131"/>
                </a:cxn>
                <a:cxn ang="0">
                  <a:pos x="9" y="8"/>
                </a:cxn>
                <a:cxn ang="0">
                  <a:pos x="4" y="0"/>
                </a:cxn>
              </a:cxnLst>
              <a:rect l="T0" t="T1" r="T2" b="T3"/>
              <a:pathLst>
                <a:path w="124" h="140" extrusionOk="0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37"/>
                  </a:lnTo>
                  <a:lnTo>
                    <a:pt x="1" y="138"/>
                  </a:lnTo>
                  <a:lnTo>
                    <a:pt x="1" y="139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121" y="140"/>
                  </a:lnTo>
                  <a:lnTo>
                    <a:pt x="122" y="139"/>
                  </a:lnTo>
                  <a:lnTo>
                    <a:pt x="123" y="139"/>
                  </a:lnTo>
                  <a:lnTo>
                    <a:pt x="123" y="138"/>
                  </a:lnTo>
                  <a:lnTo>
                    <a:pt x="124" y="137"/>
                  </a:lnTo>
                  <a:lnTo>
                    <a:pt x="124" y="3"/>
                  </a:lnTo>
                  <a:lnTo>
                    <a:pt x="123" y="2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21" y="0"/>
                  </a:lnTo>
                  <a:lnTo>
                    <a:pt x="120" y="0"/>
                  </a:lnTo>
                  <a:lnTo>
                    <a:pt x="4" y="0"/>
                  </a:lnTo>
                  <a:lnTo>
                    <a:pt x="9" y="8"/>
                  </a:lnTo>
                  <a:lnTo>
                    <a:pt x="116" y="8"/>
                  </a:lnTo>
                  <a:lnTo>
                    <a:pt x="116" y="131"/>
                  </a:lnTo>
                  <a:lnTo>
                    <a:pt x="9" y="131"/>
                  </a:lnTo>
                  <a:lnTo>
                    <a:pt x="9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0" name="Shape 3237"/>
            <p:cNvSpPr>
              <a:spLocks/>
            </p:cNvSpPr>
            <p:nvPr/>
          </p:nvSpPr>
          <p:spPr bwMode="auto">
            <a:xfrm>
              <a:off x="5159" y="2193"/>
              <a:ext cx="69" cy="16"/>
            </a:xfrm>
            <a:custGeom>
              <a:avLst/>
              <a:gdLst>
                <a:gd name="T0" fmla="*/ 0 w 202"/>
                <a:gd name="T1" fmla="*/ 0 h 45"/>
                <a:gd name="T2" fmla="*/ 202 w 202"/>
                <a:gd name="T3" fmla="*/ 45 h 45"/>
              </a:gdLst>
              <a:ahLst/>
              <a:cxnLst>
                <a:cxn ang="0">
                  <a:pos x="11" y="37"/>
                </a:cxn>
                <a:cxn ang="0">
                  <a:pos x="27" y="9"/>
                </a:cxn>
                <a:cxn ang="0">
                  <a:pos x="176" y="9"/>
                </a:cxn>
                <a:cxn ang="0">
                  <a:pos x="191" y="37"/>
                </a:cxn>
                <a:cxn ang="0">
                  <a:pos x="11" y="37"/>
                </a:cxn>
                <a:cxn ang="0">
                  <a:pos x="4" y="45"/>
                </a:cxn>
                <a:cxn ang="0">
                  <a:pos x="198" y="45"/>
                </a:cxn>
                <a:cxn ang="0">
                  <a:pos x="200" y="45"/>
                </a:cxn>
                <a:cxn ang="0">
                  <a:pos x="201" y="44"/>
                </a:cxn>
                <a:cxn ang="0">
                  <a:pos x="201" y="43"/>
                </a:cxn>
                <a:cxn ang="0">
                  <a:pos x="202" y="42"/>
                </a:cxn>
                <a:cxn ang="0">
                  <a:pos x="202" y="39"/>
                </a:cxn>
                <a:cxn ang="0">
                  <a:pos x="182" y="3"/>
                </a:cxn>
                <a:cxn ang="0">
                  <a:pos x="181" y="3"/>
                </a:cxn>
                <a:cxn ang="0">
                  <a:pos x="181" y="1"/>
                </a:cxn>
                <a:cxn ang="0">
                  <a:pos x="180" y="1"/>
                </a:cxn>
                <a:cxn ang="0">
                  <a:pos x="179" y="0"/>
                </a:cxn>
                <a:cxn ang="0">
                  <a:pos x="24" y="0"/>
                </a:cxn>
                <a:cxn ang="0">
                  <a:pos x="23" y="1"/>
                </a:cxn>
                <a:cxn ang="0">
                  <a:pos x="22" y="1"/>
                </a:cxn>
                <a:cxn ang="0">
                  <a:pos x="22" y="3"/>
                </a:cxn>
                <a:cxn ang="0">
                  <a:pos x="1" y="39"/>
                </a:cxn>
                <a:cxn ang="0">
                  <a:pos x="0" y="40"/>
                </a:cxn>
                <a:cxn ang="0">
                  <a:pos x="0" y="42"/>
                </a:cxn>
                <a:cxn ang="0">
                  <a:pos x="1" y="43"/>
                </a:cxn>
                <a:cxn ang="0">
                  <a:pos x="1" y="44"/>
                </a:cxn>
                <a:cxn ang="0">
                  <a:pos x="2" y="44"/>
                </a:cxn>
                <a:cxn ang="0">
                  <a:pos x="3" y="45"/>
                </a:cxn>
                <a:cxn ang="0">
                  <a:pos x="4" y="45"/>
                </a:cxn>
                <a:cxn ang="0">
                  <a:pos x="11" y="37"/>
                </a:cxn>
              </a:cxnLst>
              <a:rect l="T0" t="T1" r="T2" b="T3"/>
              <a:pathLst>
                <a:path w="202" h="45" extrusionOk="0">
                  <a:moveTo>
                    <a:pt x="11" y="37"/>
                  </a:moveTo>
                  <a:lnTo>
                    <a:pt x="27" y="9"/>
                  </a:lnTo>
                  <a:lnTo>
                    <a:pt x="176" y="9"/>
                  </a:lnTo>
                  <a:lnTo>
                    <a:pt x="191" y="37"/>
                  </a:lnTo>
                  <a:lnTo>
                    <a:pt x="11" y="37"/>
                  </a:lnTo>
                  <a:lnTo>
                    <a:pt x="4" y="45"/>
                  </a:lnTo>
                  <a:lnTo>
                    <a:pt x="198" y="45"/>
                  </a:lnTo>
                  <a:lnTo>
                    <a:pt x="200" y="45"/>
                  </a:lnTo>
                  <a:lnTo>
                    <a:pt x="201" y="44"/>
                  </a:lnTo>
                  <a:lnTo>
                    <a:pt x="201" y="43"/>
                  </a:lnTo>
                  <a:lnTo>
                    <a:pt x="202" y="42"/>
                  </a:lnTo>
                  <a:lnTo>
                    <a:pt x="202" y="39"/>
                  </a:lnTo>
                  <a:lnTo>
                    <a:pt x="182" y="3"/>
                  </a:lnTo>
                  <a:lnTo>
                    <a:pt x="181" y="3"/>
                  </a:lnTo>
                  <a:lnTo>
                    <a:pt x="181" y="1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3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2" y="44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1" name="Shape 3238"/>
            <p:cNvSpPr>
              <a:spLocks/>
            </p:cNvSpPr>
            <p:nvPr/>
          </p:nvSpPr>
          <p:spPr bwMode="auto">
            <a:xfrm>
              <a:off x="5154" y="2205"/>
              <a:ext cx="18" cy="51"/>
            </a:xfrm>
            <a:custGeom>
              <a:avLst/>
              <a:gdLst>
                <a:gd name="T0" fmla="*/ 0 w 54"/>
                <a:gd name="T1" fmla="*/ 0 h 142"/>
                <a:gd name="T2" fmla="*/ 54 w 54"/>
                <a:gd name="T3" fmla="*/ 142 h 142"/>
              </a:gdLst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2" y="141"/>
                </a:cxn>
                <a:cxn ang="0">
                  <a:pos x="3" y="142"/>
                </a:cxn>
                <a:cxn ang="0">
                  <a:pos x="51" y="142"/>
                </a:cxn>
                <a:cxn ang="0">
                  <a:pos x="52" y="141"/>
                </a:cxn>
                <a:cxn ang="0">
                  <a:pos x="53" y="141"/>
                </a:cxn>
                <a:cxn ang="0">
                  <a:pos x="53" y="140"/>
                </a:cxn>
                <a:cxn ang="0">
                  <a:pos x="54" y="139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3" y="1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50" y="0"/>
                </a:cxn>
                <a:cxn ang="0">
                  <a:pos x="4" y="0"/>
                </a:cxn>
                <a:cxn ang="0">
                  <a:pos x="9" y="8"/>
                </a:cxn>
                <a:cxn ang="0">
                  <a:pos x="46" y="8"/>
                </a:cxn>
                <a:cxn ang="0">
                  <a:pos x="46" y="133"/>
                </a:cxn>
                <a:cxn ang="0">
                  <a:pos x="9" y="133"/>
                </a:cxn>
                <a:cxn ang="0">
                  <a:pos x="9" y="8"/>
                </a:cxn>
                <a:cxn ang="0">
                  <a:pos x="4" y="0"/>
                </a:cxn>
              </a:cxnLst>
              <a:rect l="T0" t="T1" r="T2" b="T3"/>
              <a:pathLst>
                <a:path w="54" h="142" extrusionOk="0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1" y="141"/>
                  </a:lnTo>
                  <a:lnTo>
                    <a:pt x="2" y="141"/>
                  </a:lnTo>
                  <a:lnTo>
                    <a:pt x="3" y="142"/>
                  </a:lnTo>
                  <a:lnTo>
                    <a:pt x="51" y="142"/>
                  </a:lnTo>
                  <a:lnTo>
                    <a:pt x="52" y="141"/>
                  </a:lnTo>
                  <a:lnTo>
                    <a:pt x="53" y="141"/>
                  </a:lnTo>
                  <a:lnTo>
                    <a:pt x="53" y="140"/>
                  </a:lnTo>
                  <a:lnTo>
                    <a:pt x="54" y="139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3" y="1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50" y="0"/>
                  </a:lnTo>
                  <a:lnTo>
                    <a:pt x="4" y="0"/>
                  </a:lnTo>
                  <a:lnTo>
                    <a:pt x="9" y="8"/>
                  </a:lnTo>
                  <a:lnTo>
                    <a:pt x="46" y="8"/>
                  </a:lnTo>
                  <a:lnTo>
                    <a:pt x="46" y="133"/>
                  </a:lnTo>
                  <a:lnTo>
                    <a:pt x="9" y="133"/>
                  </a:lnTo>
                  <a:lnTo>
                    <a:pt x="9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2" name="Shape 3239"/>
            <p:cNvSpPr>
              <a:spLocks/>
            </p:cNvSpPr>
            <p:nvPr/>
          </p:nvSpPr>
          <p:spPr bwMode="auto">
            <a:xfrm>
              <a:off x="5170" y="2205"/>
              <a:ext cx="26" cy="51"/>
            </a:xfrm>
            <a:custGeom>
              <a:avLst/>
              <a:gdLst>
                <a:gd name="T0" fmla="*/ 0 w 78"/>
                <a:gd name="T1" fmla="*/ 0 h 142"/>
                <a:gd name="T2" fmla="*/ 78 w 78"/>
                <a:gd name="T3" fmla="*/ 142 h 142"/>
              </a:gdLst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139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2" y="141"/>
                </a:cxn>
                <a:cxn ang="0">
                  <a:pos x="3" y="142"/>
                </a:cxn>
                <a:cxn ang="0">
                  <a:pos x="75" y="142"/>
                </a:cxn>
                <a:cxn ang="0">
                  <a:pos x="76" y="141"/>
                </a:cxn>
                <a:cxn ang="0">
                  <a:pos x="77" y="141"/>
                </a:cxn>
                <a:cxn ang="0">
                  <a:pos x="77" y="140"/>
                </a:cxn>
                <a:cxn ang="0">
                  <a:pos x="78" y="139"/>
                </a:cxn>
                <a:cxn ang="0">
                  <a:pos x="78" y="3"/>
                </a:cxn>
                <a:cxn ang="0">
                  <a:pos x="77" y="2"/>
                </a:cxn>
                <a:cxn ang="0">
                  <a:pos x="77" y="1"/>
                </a:cxn>
                <a:cxn ang="0">
                  <a:pos x="76" y="1"/>
                </a:cxn>
                <a:cxn ang="0">
                  <a:pos x="75" y="0"/>
                </a:cxn>
                <a:cxn ang="0">
                  <a:pos x="74" y="0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70" y="8"/>
                </a:cxn>
                <a:cxn ang="0">
                  <a:pos x="70" y="133"/>
                </a:cxn>
                <a:cxn ang="0">
                  <a:pos x="8" y="133"/>
                </a:cxn>
                <a:cxn ang="0">
                  <a:pos x="8" y="8"/>
                </a:cxn>
                <a:cxn ang="0">
                  <a:pos x="4" y="0"/>
                </a:cxn>
              </a:cxnLst>
              <a:rect l="T0" t="T1" r="T2" b="T3"/>
              <a:pathLst>
                <a:path w="78" h="142" extrusionOk="0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139"/>
                  </a:lnTo>
                  <a:lnTo>
                    <a:pt x="1" y="140"/>
                  </a:lnTo>
                  <a:lnTo>
                    <a:pt x="1" y="141"/>
                  </a:lnTo>
                  <a:lnTo>
                    <a:pt x="2" y="141"/>
                  </a:lnTo>
                  <a:lnTo>
                    <a:pt x="3" y="142"/>
                  </a:lnTo>
                  <a:lnTo>
                    <a:pt x="75" y="142"/>
                  </a:lnTo>
                  <a:lnTo>
                    <a:pt x="76" y="141"/>
                  </a:lnTo>
                  <a:lnTo>
                    <a:pt x="77" y="141"/>
                  </a:lnTo>
                  <a:lnTo>
                    <a:pt x="77" y="140"/>
                  </a:lnTo>
                  <a:lnTo>
                    <a:pt x="78" y="139"/>
                  </a:lnTo>
                  <a:lnTo>
                    <a:pt x="78" y="3"/>
                  </a:lnTo>
                  <a:lnTo>
                    <a:pt x="77" y="2"/>
                  </a:lnTo>
                  <a:lnTo>
                    <a:pt x="77" y="1"/>
                  </a:lnTo>
                  <a:lnTo>
                    <a:pt x="76" y="1"/>
                  </a:lnTo>
                  <a:lnTo>
                    <a:pt x="75" y="0"/>
                  </a:lnTo>
                  <a:lnTo>
                    <a:pt x="74" y="0"/>
                  </a:lnTo>
                  <a:lnTo>
                    <a:pt x="4" y="0"/>
                  </a:lnTo>
                  <a:lnTo>
                    <a:pt x="8" y="8"/>
                  </a:lnTo>
                  <a:lnTo>
                    <a:pt x="70" y="8"/>
                  </a:lnTo>
                  <a:lnTo>
                    <a:pt x="70" y="133"/>
                  </a:lnTo>
                  <a:lnTo>
                    <a:pt x="8" y="133"/>
                  </a:lnTo>
                  <a:lnTo>
                    <a:pt x="8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3" name="Shape 3240"/>
            <p:cNvSpPr>
              <a:spLocks/>
            </p:cNvSpPr>
            <p:nvPr/>
          </p:nvSpPr>
          <p:spPr bwMode="auto">
            <a:xfrm>
              <a:off x="5154" y="2206"/>
              <a:ext cx="18" cy="50"/>
            </a:xfrm>
            <a:custGeom>
              <a:avLst/>
              <a:gdLst>
                <a:gd name="T0" fmla="*/ 0 w 54"/>
                <a:gd name="T1" fmla="*/ 0 h 139"/>
                <a:gd name="T2" fmla="*/ 54 w 54"/>
                <a:gd name="T3" fmla="*/ 139 h 139"/>
              </a:gdLst>
              <a:ahLst/>
              <a:cxnLst>
                <a:cxn ang="0">
                  <a:pos x="47" y="137"/>
                </a:cxn>
                <a:cxn ang="0">
                  <a:pos x="47" y="138"/>
                </a:cxn>
                <a:cxn ang="0">
                  <a:pos x="48" y="139"/>
                </a:cxn>
                <a:cxn ang="0">
                  <a:pos x="51" y="139"/>
                </a:cxn>
                <a:cxn ang="0">
                  <a:pos x="52" y="138"/>
                </a:cxn>
                <a:cxn ang="0">
                  <a:pos x="53" y="138"/>
                </a:cxn>
                <a:cxn ang="0">
                  <a:pos x="54" y="137"/>
                </a:cxn>
                <a:cxn ang="0">
                  <a:pos x="54" y="133"/>
                </a:cxn>
                <a:cxn ang="0">
                  <a:pos x="53" y="132"/>
                </a:cxn>
                <a:cxn ang="0">
                  <a:pos x="10" y="70"/>
                </a:cxn>
                <a:cxn ang="0">
                  <a:pos x="52" y="6"/>
                </a:cxn>
                <a:cxn ang="0">
                  <a:pos x="53" y="5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6" y="1"/>
                </a:cxn>
                <a:cxn ang="0">
                  <a:pos x="46" y="2"/>
                </a:cxn>
                <a:cxn ang="0">
                  <a:pos x="1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1" y="72"/>
                </a:cxn>
                <a:cxn ang="0">
                  <a:pos x="47" y="137"/>
                </a:cxn>
              </a:cxnLst>
              <a:rect l="T0" t="T1" r="T2" b="T3"/>
              <a:pathLst>
                <a:path w="54" h="139" extrusionOk="0">
                  <a:moveTo>
                    <a:pt x="47" y="137"/>
                  </a:moveTo>
                  <a:lnTo>
                    <a:pt x="47" y="138"/>
                  </a:lnTo>
                  <a:lnTo>
                    <a:pt x="48" y="139"/>
                  </a:lnTo>
                  <a:lnTo>
                    <a:pt x="51" y="139"/>
                  </a:lnTo>
                  <a:lnTo>
                    <a:pt x="52" y="138"/>
                  </a:lnTo>
                  <a:lnTo>
                    <a:pt x="53" y="138"/>
                  </a:lnTo>
                  <a:lnTo>
                    <a:pt x="54" y="137"/>
                  </a:lnTo>
                  <a:lnTo>
                    <a:pt x="54" y="133"/>
                  </a:lnTo>
                  <a:lnTo>
                    <a:pt x="53" y="132"/>
                  </a:lnTo>
                  <a:lnTo>
                    <a:pt x="10" y="70"/>
                  </a:lnTo>
                  <a:lnTo>
                    <a:pt x="52" y="6"/>
                  </a:lnTo>
                  <a:lnTo>
                    <a:pt x="53" y="5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6" y="1"/>
                  </a:lnTo>
                  <a:lnTo>
                    <a:pt x="46" y="2"/>
                  </a:lnTo>
                  <a:lnTo>
                    <a:pt x="1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2"/>
                  </a:lnTo>
                  <a:lnTo>
                    <a:pt x="47" y="1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4" name="Shape 3241"/>
            <p:cNvSpPr>
              <a:spLocks/>
            </p:cNvSpPr>
            <p:nvPr/>
          </p:nvSpPr>
          <p:spPr bwMode="auto">
            <a:xfrm>
              <a:off x="5159" y="2207"/>
              <a:ext cx="68" cy="62"/>
            </a:xfrm>
            <a:custGeom>
              <a:avLst/>
              <a:gdLst>
                <a:gd name="T0" fmla="*/ 0 w 203"/>
                <a:gd name="T1" fmla="*/ 0 h 175"/>
                <a:gd name="T2" fmla="*/ 203 w 203"/>
                <a:gd name="T3" fmla="*/ 175 h 175"/>
              </a:gdLst>
              <a:ahLst/>
              <a:cxnLst>
                <a:cxn ang="0">
                  <a:pos x="8" y="138"/>
                </a:cxn>
                <a:cxn ang="0">
                  <a:pos x="8" y="137"/>
                </a:cxn>
                <a:cxn ang="0">
                  <a:pos x="7" y="136"/>
                </a:cxn>
                <a:cxn ang="0">
                  <a:pos x="7" y="135"/>
                </a:cxn>
                <a:cxn ang="0">
                  <a:pos x="6" y="135"/>
                </a:cxn>
                <a:cxn ang="0">
                  <a:pos x="5" y="134"/>
                </a:cxn>
                <a:cxn ang="0">
                  <a:pos x="3" y="134"/>
                </a:cxn>
                <a:cxn ang="0">
                  <a:pos x="2" y="135"/>
                </a:cxn>
                <a:cxn ang="0">
                  <a:pos x="1" y="135"/>
                </a:cxn>
                <a:cxn ang="0">
                  <a:pos x="1" y="136"/>
                </a:cxn>
                <a:cxn ang="0">
                  <a:pos x="0" y="137"/>
                </a:cxn>
                <a:cxn ang="0">
                  <a:pos x="0" y="172"/>
                </a:cxn>
                <a:cxn ang="0">
                  <a:pos x="1" y="173"/>
                </a:cxn>
                <a:cxn ang="0">
                  <a:pos x="1" y="174"/>
                </a:cxn>
                <a:cxn ang="0">
                  <a:pos x="2" y="174"/>
                </a:cxn>
                <a:cxn ang="0">
                  <a:pos x="3" y="175"/>
                </a:cxn>
                <a:cxn ang="0">
                  <a:pos x="200" y="175"/>
                </a:cxn>
                <a:cxn ang="0">
                  <a:pos x="201" y="174"/>
                </a:cxn>
                <a:cxn ang="0">
                  <a:pos x="202" y="174"/>
                </a:cxn>
                <a:cxn ang="0">
                  <a:pos x="202" y="173"/>
                </a:cxn>
                <a:cxn ang="0">
                  <a:pos x="203" y="172"/>
                </a:cxn>
                <a:cxn ang="0">
                  <a:pos x="203" y="3"/>
                </a:cxn>
                <a:cxn ang="0">
                  <a:pos x="202" y="2"/>
                </a:cxn>
                <a:cxn ang="0">
                  <a:pos x="202" y="1"/>
                </a:cxn>
                <a:cxn ang="0">
                  <a:pos x="201" y="1"/>
                </a:cxn>
                <a:cxn ang="0">
                  <a:pos x="200" y="0"/>
                </a:cxn>
                <a:cxn ang="0">
                  <a:pos x="198" y="0"/>
                </a:cxn>
                <a:cxn ang="0">
                  <a:pos x="197" y="1"/>
                </a:cxn>
                <a:cxn ang="0">
                  <a:pos x="196" y="1"/>
                </a:cxn>
                <a:cxn ang="0">
                  <a:pos x="196" y="2"/>
                </a:cxn>
                <a:cxn ang="0">
                  <a:pos x="195" y="3"/>
                </a:cxn>
                <a:cxn ang="0">
                  <a:pos x="195" y="4"/>
                </a:cxn>
                <a:cxn ang="0">
                  <a:pos x="195" y="167"/>
                </a:cxn>
                <a:cxn ang="0">
                  <a:pos x="8" y="167"/>
                </a:cxn>
                <a:cxn ang="0">
                  <a:pos x="8" y="138"/>
                </a:cxn>
              </a:cxnLst>
              <a:rect l="T0" t="T1" r="T2" b="T3"/>
              <a:pathLst>
                <a:path w="203" h="175" extrusionOk="0">
                  <a:moveTo>
                    <a:pt x="8" y="138"/>
                  </a:moveTo>
                  <a:lnTo>
                    <a:pt x="8" y="137"/>
                  </a:lnTo>
                  <a:lnTo>
                    <a:pt x="7" y="136"/>
                  </a:lnTo>
                  <a:lnTo>
                    <a:pt x="7" y="135"/>
                  </a:lnTo>
                  <a:lnTo>
                    <a:pt x="6" y="135"/>
                  </a:lnTo>
                  <a:lnTo>
                    <a:pt x="5" y="134"/>
                  </a:lnTo>
                  <a:lnTo>
                    <a:pt x="3" y="134"/>
                  </a:lnTo>
                  <a:lnTo>
                    <a:pt x="2" y="135"/>
                  </a:lnTo>
                  <a:lnTo>
                    <a:pt x="1" y="135"/>
                  </a:lnTo>
                  <a:lnTo>
                    <a:pt x="1" y="136"/>
                  </a:lnTo>
                  <a:lnTo>
                    <a:pt x="0" y="137"/>
                  </a:lnTo>
                  <a:lnTo>
                    <a:pt x="0" y="172"/>
                  </a:lnTo>
                  <a:lnTo>
                    <a:pt x="1" y="173"/>
                  </a:lnTo>
                  <a:lnTo>
                    <a:pt x="1" y="174"/>
                  </a:lnTo>
                  <a:lnTo>
                    <a:pt x="2" y="174"/>
                  </a:lnTo>
                  <a:lnTo>
                    <a:pt x="3" y="175"/>
                  </a:lnTo>
                  <a:lnTo>
                    <a:pt x="200" y="175"/>
                  </a:lnTo>
                  <a:lnTo>
                    <a:pt x="201" y="174"/>
                  </a:lnTo>
                  <a:lnTo>
                    <a:pt x="202" y="174"/>
                  </a:lnTo>
                  <a:lnTo>
                    <a:pt x="202" y="173"/>
                  </a:lnTo>
                  <a:lnTo>
                    <a:pt x="203" y="172"/>
                  </a:lnTo>
                  <a:lnTo>
                    <a:pt x="203" y="3"/>
                  </a:lnTo>
                  <a:lnTo>
                    <a:pt x="202" y="2"/>
                  </a:lnTo>
                  <a:lnTo>
                    <a:pt x="202" y="1"/>
                  </a:lnTo>
                  <a:lnTo>
                    <a:pt x="201" y="1"/>
                  </a:lnTo>
                  <a:lnTo>
                    <a:pt x="200" y="0"/>
                  </a:lnTo>
                  <a:lnTo>
                    <a:pt x="198" y="0"/>
                  </a:lnTo>
                  <a:lnTo>
                    <a:pt x="197" y="1"/>
                  </a:lnTo>
                  <a:lnTo>
                    <a:pt x="196" y="1"/>
                  </a:lnTo>
                  <a:lnTo>
                    <a:pt x="196" y="2"/>
                  </a:lnTo>
                  <a:lnTo>
                    <a:pt x="195" y="3"/>
                  </a:lnTo>
                  <a:lnTo>
                    <a:pt x="195" y="4"/>
                  </a:lnTo>
                  <a:lnTo>
                    <a:pt x="195" y="167"/>
                  </a:lnTo>
                  <a:lnTo>
                    <a:pt x="8" y="167"/>
                  </a:lnTo>
                  <a:lnTo>
                    <a:pt x="8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5" name="Shape 3242"/>
            <p:cNvSpPr>
              <a:spLocks/>
            </p:cNvSpPr>
            <p:nvPr/>
          </p:nvSpPr>
          <p:spPr bwMode="auto">
            <a:xfrm>
              <a:off x="5159" y="2268"/>
              <a:ext cx="69" cy="91"/>
            </a:xfrm>
            <a:custGeom>
              <a:avLst/>
              <a:gdLst>
                <a:gd name="T0" fmla="*/ 0 w 202"/>
                <a:gd name="T1" fmla="*/ 0 h 254"/>
                <a:gd name="T2" fmla="*/ 202 w 202"/>
                <a:gd name="T3" fmla="*/ 254 h 254"/>
              </a:gdLst>
              <a:ahLst/>
              <a:cxnLst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76" y="251"/>
                </a:cxn>
                <a:cxn ang="0">
                  <a:pos x="77" y="252"/>
                </a:cxn>
                <a:cxn ang="0">
                  <a:pos x="77" y="253"/>
                </a:cxn>
                <a:cxn ang="0">
                  <a:pos x="78" y="254"/>
                </a:cxn>
                <a:cxn ang="0">
                  <a:pos x="123" y="254"/>
                </a:cxn>
                <a:cxn ang="0">
                  <a:pos x="124" y="253"/>
                </a:cxn>
                <a:cxn ang="0">
                  <a:pos x="125" y="253"/>
                </a:cxn>
                <a:cxn ang="0">
                  <a:pos x="125" y="252"/>
                </a:cxn>
                <a:cxn ang="0">
                  <a:pos x="126" y="251"/>
                </a:cxn>
                <a:cxn ang="0">
                  <a:pos x="202" y="5"/>
                </a:cxn>
                <a:cxn ang="0">
                  <a:pos x="202" y="2"/>
                </a:cxn>
                <a:cxn ang="0">
                  <a:pos x="201" y="1"/>
                </a:cxn>
                <a:cxn ang="0">
                  <a:pos x="200" y="1"/>
                </a:cxn>
                <a:cxn ang="0">
                  <a:pos x="199" y="0"/>
                </a:cxn>
                <a:cxn ang="0">
                  <a:pos x="196" y="0"/>
                </a:cxn>
                <a:cxn ang="0">
                  <a:pos x="195" y="1"/>
                </a:cxn>
                <a:cxn ang="0">
                  <a:pos x="195" y="2"/>
                </a:cxn>
                <a:cxn ang="0">
                  <a:pos x="194" y="3"/>
                </a:cxn>
                <a:cxn ang="0">
                  <a:pos x="119" y="246"/>
                </a:cxn>
                <a:cxn ang="0">
                  <a:pos x="83" y="246"/>
                </a:cxn>
                <a:cxn ang="0">
                  <a:pos x="8" y="3"/>
                </a:cxn>
              </a:cxnLst>
              <a:rect l="T0" t="T1" r="T2" b="T3"/>
              <a:pathLst>
                <a:path w="202" h="254" extrusionOk="0">
                  <a:moveTo>
                    <a:pt x="8" y="3"/>
                  </a:moveTo>
                  <a:lnTo>
                    <a:pt x="7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76" y="251"/>
                  </a:lnTo>
                  <a:lnTo>
                    <a:pt x="77" y="252"/>
                  </a:lnTo>
                  <a:lnTo>
                    <a:pt x="77" y="253"/>
                  </a:lnTo>
                  <a:lnTo>
                    <a:pt x="78" y="254"/>
                  </a:lnTo>
                  <a:lnTo>
                    <a:pt x="123" y="254"/>
                  </a:lnTo>
                  <a:lnTo>
                    <a:pt x="124" y="253"/>
                  </a:lnTo>
                  <a:lnTo>
                    <a:pt x="125" y="253"/>
                  </a:lnTo>
                  <a:lnTo>
                    <a:pt x="125" y="252"/>
                  </a:lnTo>
                  <a:lnTo>
                    <a:pt x="126" y="251"/>
                  </a:lnTo>
                  <a:lnTo>
                    <a:pt x="202" y="5"/>
                  </a:lnTo>
                  <a:lnTo>
                    <a:pt x="202" y="2"/>
                  </a:lnTo>
                  <a:lnTo>
                    <a:pt x="201" y="1"/>
                  </a:lnTo>
                  <a:lnTo>
                    <a:pt x="200" y="1"/>
                  </a:lnTo>
                  <a:lnTo>
                    <a:pt x="199" y="0"/>
                  </a:lnTo>
                  <a:lnTo>
                    <a:pt x="196" y="0"/>
                  </a:lnTo>
                  <a:lnTo>
                    <a:pt x="195" y="1"/>
                  </a:lnTo>
                  <a:lnTo>
                    <a:pt x="195" y="2"/>
                  </a:lnTo>
                  <a:lnTo>
                    <a:pt x="194" y="3"/>
                  </a:lnTo>
                  <a:lnTo>
                    <a:pt x="119" y="246"/>
                  </a:lnTo>
                  <a:lnTo>
                    <a:pt x="83" y="246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6" name="Shape 3243"/>
            <p:cNvSpPr>
              <a:spLocks/>
            </p:cNvSpPr>
            <p:nvPr/>
          </p:nvSpPr>
          <p:spPr bwMode="auto">
            <a:xfrm>
              <a:off x="5186" y="2355"/>
              <a:ext cx="2" cy="29"/>
            </a:xfrm>
            <a:custGeom>
              <a:avLst/>
              <a:gdLst>
                <a:gd name="T0" fmla="*/ 0 w 8"/>
                <a:gd name="T1" fmla="*/ 0 h 80"/>
                <a:gd name="T2" fmla="*/ 8 w 8"/>
                <a:gd name="T3" fmla="*/ 80 h 80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77"/>
                </a:cxn>
                <a:cxn ang="0">
                  <a:pos x="1" y="78"/>
                </a:cxn>
                <a:cxn ang="0">
                  <a:pos x="1" y="79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79"/>
                </a:cxn>
                <a:cxn ang="0">
                  <a:pos x="7" y="79"/>
                </a:cxn>
                <a:cxn ang="0">
                  <a:pos x="7" y="78"/>
                </a:cxn>
                <a:cxn ang="0">
                  <a:pos x="8" y="77"/>
                </a:cxn>
                <a:cxn ang="0">
                  <a:pos x="8" y="76"/>
                </a:cxn>
                <a:cxn ang="0">
                  <a:pos x="8" y="4"/>
                </a:cxn>
              </a:cxnLst>
              <a:rect l="T0" t="T1" r="T2" b="T3"/>
              <a:pathLst>
                <a:path w="8" h="80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77"/>
                  </a:lnTo>
                  <a:lnTo>
                    <a:pt x="1" y="78"/>
                  </a:lnTo>
                  <a:lnTo>
                    <a:pt x="1" y="79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79"/>
                  </a:lnTo>
                  <a:lnTo>
                    <a:pt x="7" y="79"/>
                  </a:lnTo>
                  <a:lnTo>
                    <a:pt x="7" y="78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7" name="Shape 3244"/>
            <p:cNvSpPr>
              <a:spLocks/>
            </p:cNvSpPr>
            <p:nvPr/>
          </p:nvSpPr>
          <p:spPr bwMode="auto">
            <a:xfrm>
              <a:off x="5200" y="2355"/>
              <a:ext cx="63" cy="38"/>
            </a:xfrm>
            <a:custGeom>
              <a:avLst/>
              <a:gdLst>
                <a:gd name="T0" fmla="*/ 0 w 185"/>
                <a:gd name="T1" fmla="*/ 0 h 104"/>
                <a:gd name="T2" fmla="*/ 185 w 185"/>
                <a:gd name="T3" fmla="*/ 104 h 104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3"/>
                </a:cxn>
                <a:cxn ang="0">
                  <a:pos x="1" y="54"/>
                </a:cxn>
                <a:cxn ang="0">
                  <a:pos x="1" y="55"/>
                </a:cxn>
                <a:cxn ang="0">
                  <a:pos x="2" y="55"/>
                </a:cxn>
                <a:cxn ang="0">
                  <a:pos x="76" y="103"/>
                </a:cxn>
                <a:cxn ang="0">
                  <a:pos x="77" y="104"/>
                </a:cxn>
                <a:cxn ang="0">
                  <a:pos x="79" y="104"/>
                </a:cxn>
                <a:cxn ang="0">
                  <a:pos x="182" y="85"/>
                </a:cxn>
                <a:cxn ang="0">
                  <a:pos x="183" y="85"/>
                </a:cxn>
                <a:cxn ang="0">
                  <a:pos x="184" y="84"/>
                </a:cxn>
                <a:cxn ang="0">
                  <a:pos x="184" y="83"/>
                </a:cxn>
                <a:cxn ang="0">
                  <a:pos x="185" y="82"/>
                </a:cxn>
                <a:cxn ang="0">
                  <a:pos x="185" y="79"/>
                </a:cxn>
                <a:cxn ang="0">
                  <a:pos x="184" y="78"/>
                </a:cxn>
                <a:cxn ang="0">
                  <a:pos x="183" y="78"/>
                </a:cxn>
                <a:cxn ang="0">
                  <a:pos x="182" y="77"/>
                </a:cxn>
                <a:cxn ang="0">
                  <a:pos x="180" y="77"/>
                </a:cxn>
                <a:cxn ang="0">
                  <a:pos x="79" y="96"/>
                </a:cxn>
                <a:cxn ang="0">
                  <a:pos x="8" y="50"/>
                </a:cxn>
                <a:cxn ang="0">
                  <a:pos x="8" y="4"/>
                </a:cxn>
              </a:cxnLst>
              <a:rect l="T0" t="T1" r="T2" b="T3"/>
              <a:pathLst>
                <a:path w="185" h="104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3"/>
                  </a:lnTo>
                  <a:lnTo>
                    <a:pt x="1" y="54"/>
                  </a:lnTo>
                  <a:lnTo>
                    <a:pt x="1" y="55"/>
                  </a:lnTo>
                  <a:lnTo>
                    <a:pt x="2" y="55"/>
                  </a:lnTo>
                  <a:lnTo>
                    <a:pt x="76" y="103"/>
                  </a:lnTo>
                  <a:lnTo>
                    <a:pt x="77" y="104"/>
                  </a:lnTo>
                  <a:lnTo>
                    <a:pt x="79" y="104"/>
                  </a:lnTo>
                  <a:lnTo>
                    <a:pt x="182" y="85"/>
                  </a:lnTo>
                  <a:lnTo>
                    <a:pt x="183" y="85"/>
                  </a:lnTo>
                  <a:lnTo>
                    <a:pt x="184" y="84"/>
                  </a:lnTo>
                  <a:lnTo>
                    <a:pt x="184" y="83"/>
                  </a:lnTo>
                  <a:lnTo>
                    <a:pt x="185" y="82"/>
                  </a:lnTo>
                  <a:lnTo>
                    <a:pt x="185" y="79"/>
                  </a:lnTo>
                  <a:lnTo>
                    <a:pt x="184" y="78"/>
                  </a:lnTo>
                  <a:lnTo>
                    <a:pt x="183" y="78"/>
                  </a:lnTo>
                  <a:lnTo>
                    <a:pt x="182" y="77"/>
                  </a:lnTo>
                  <a:lnTo>
                    <a:pt x="180" y="77"/>
                  </a:lnTo>
                  <a:lnTo>
                    <a:pt x="79" y="96"/>
                  </a:lnTo>
                  <a:lnTo>
                    <a:pt x="8" y="50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8" name="Shape 3245"/>
            <p:cNvSpPr>
              <a:spLocks/>
            </p:cNvSpPr>
            <p:nvPr/>
          </p:nvSpPr>
          <p:spPr bwMode="auto">
            <a:xfrm>
              <a:off x="5259" y="2368"/>
              <a:ext cx="2" cy="17"/>
            </a:xfrm>
            <a:custGeom>
              <a:avLst/>
              <a:gdLst>
                <a:gd name="T0" fmla="*/ 0 w 8"/>
                <a:gd name="T1" fmla="*/ 0 h 50"/>
                <a:gd name="T2" fmla="*/ 8 w 8"/>
                <a:gd name="T3" fmla="*/ 50 h 50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7"/>
                </a:cxn>
                <a:cxn ang="0">
                  <a:pos x="1" y="48"/>
                </a:cxn>
                <a:cxn ang="0">
                  <a:pos x="1" y="49"/>
                </a:cxn>
                <a:cxn ang="0">
                  <a:pos x="2" y="49"/>
                </a:cxn>
                <a:cxn ang="0">
                  <a:pos x="3" y="50"/>
                </a:cxn>
                <a:cxn ang="0">
                  <a:pos x="5" y="50"/>
                </a:cxn>
                <a:cxn ang="0">
                  <a:pos x="6" y="49"/>
                </a:cxn>
                <a:cxn ang="0">
                  <a:pos x="7" y="49"/>
                </a:cxn>
                <a:cxn ang="0">
                  <a:pos x="7" y="48"/>
                </a:cxn>
                <a:cxn ang="0">
                  <a:pos x="8" y="47"/>
                </a:cxn>
                <a:cxn ang="0">
                  <a:pos x="8" y="46"/>
                </a:cxn>
                <a:cxn ang="0">
                  <a:pos x="8" y="4"/>
                </a:cxn>
              </a:cxnLst>
              <a:rect l="T0" t="T1" r="T2" b="T3"/>
              <a:pathLst>
                <a:path w="8" h="50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2" y="49"/>
                  </a:lnTo>
                  <a:lnTo>
                    <a:pt x="3" y="50"/>
                  </a:lnTo>
                  <a:lnTo>
                    <a:pt x="5" y="50"/>
                  </a:lnTo>
                  <a:lnTo>
                    <a:pt x="6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79" name="Shape 3246"/>
            <p:cNvSpPr>
              <a:spLocks/>
            </p:cNvSpPr>
            <p:nvPr/>
          </p:nvSpPr>
          <p:spPr bwMode="auto">
            <a:xfrm>
              <a:off x="5274" y="2367"/>
              <a:ext cx="1" cy="32"/>
            </a:xfrm>
            <a:custGeom>
              <a:avLst/>
              <a:gdLst>
                <a:gd name="T0" fmla="*/ 0 w 8"/>
                <a:gd name="T1" fmla="*/ 0 h 87"/>
                <a:gd name="T2" fmla="*/ 8 w 8"/>
                <a:gd name="T3" fmla="*/ 87 h 87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1" y="85"/>
                </a:cxn>
                <a:cxn ang="0">
                  <a:pos x="1" y="86"/>
                </a:cxn>
                <a:cxn ang="0">
                  <a:pos x="2" y="86"/>
                </a:cxn>
                <a:cxn ang="0">
                  <a:pos x="3" y="87"/>
                </a:cxn>
                <a:cxn ang="0">
                  <a:pos x="5" y="87"/>
                </a:cxn>
                <a:cxn ang="0">
                  <a:pos x="6" y="86"/>
                </a:cxn>
                <a:cxn ang="0">
                  <a:pos x="7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8" y="83"/>
                </a:cxn>
                <a:cxn ang="0">
                  <a:pos x="8" y="4"/>
                </a:cxn>
              </a:cxnLst>
              <a:rect l="T0" t="T1" r="T2" b="T3"/>
              <a:pathLst>
                <a:path w="8" h="87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5"/>
                  </a:lnTo>
                  <a:lnTo>
                    <a:pt x="1" y="86"/>
                  </a:lnTo>
                  <a:lnTo>
                    <a:pt x="2" y="86"/>
                  </a:lnTo>
                  <a:lnTo>
                    <a:pt x="3" y="87"/>
                  </a:lnTo>
                  <a:lnTo>
                    <a:pt x="5" y="87"/>
                  </a:lnTo>
                  <a:lnTo>
                    <a:pt x="6" y="86"/>
                  </a:lnTo>
                  <a:lnTo>
                    <a:pt x="7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80" name="Shape 3247"/>
            <p:cNvSpPr>
              <a:spLocks/>
            </p:cNvSpPr>
            <p:nvPr/>
          </p:nvSpPr>
          <p:spPr bwMode="auto">
            <a:xfrm>
              <a:off x="5231" y="2395"/>
              <a:ext cx="44" cy="185"/>
            </a:xfrm>
            <a:custGeom>
              <a:avLst/>
              <a:gdLst>
                <a:gd name="T0" fmla="*/ 0 w 133"/>
                <a:gd name="T1" fmla="*/ 0 h 517"/>
                <a:gd name="T2" fmla="*/ 133 w 133"/>
                <a:gd name="T3" fmla="*/ 517 h 517"/>
              </a:gdLst>
              <a:ahLst/>
              <a:cxnLst>
                <a:cxn ang="0">
                  <a:pos x="0" y="512"/>
                </a:cxn>
                <a:cxn ang="0">
                  <a:pos x="0" y="513"/>
                </a:cxn>
                <a:cxn ang="0">
                  <a:pos x="1" y="514"/>
                </a:cxn>
                <a:cxn ang="0">
                  <a:pos x="1" y="515"/>
                </a:cxn>
                <a:cxn ang="0">
                  <a:pos x="2" y="515"/>
                </a:cxn>
                <a:cxn ang="0">
                  <a:pos x="3" y="517"/>
                </a:cxn>
                <a:cxn ang="0">
                  <a:pos x="5" y="517"/>
                </a:cxn>
                <a:cxn ang="0">
                  <a:pos x="6" y="515"/>
                </a:cxn>
                <a:cxn ang="0">
                  <a:pos x="7" y="515"/>
                </a:cxn>
                <a:cxn ang="0">
                  <a:pos x="7" y="514"/>
                </a:cxn>
                <a:cxn ang="0">
                  <a:pos x="8" y="513"/>
                </a:cxn>
                <a:cxn ang="0">
                  <a:pos x="8" y="31"/>
                </a:cxn>
                <a:cxn ang="0">
                  <a:pos x="130" y="9"/>
                </a:cxn>
                <a:cxn ang="0">
                  <a:pos x="131" y="9"/>
                </a:cxn>
                <a:cxn ang="0">
                  <a:pos x="132" y="8"/>
                </a:cxn>
                <a:cxn ang="0">
                  <a:pos x="132" y="7"/>
                </a:cxn>
                <a:cxn ang="0">
                  <a:pos x="133" y="6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31" y="1"/>
                </a:cxn>
                <a:cxn ang="0">
                  <a:pos x="130" y="0"/>
                </a:cxn>
                <a:cxn ang="0">
                  <a:pos x="128" y="0"/>
                </a:cxn>
                <a:cxn ang="0">
                  <a:pos x="3" y="23"/>
                </a:cxn>
                <a:cxn ang="0">
                  <a:pos x="2" y="24"/>
                </a:cxn>
                <a:cxn ang="0">
                  <a:pos x="1" y="24"/>
                </a:cxn>
                <a:cxn ang="0">
                  <a:pos x="1" y="25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0" y="512"/>
                </a:cxn>
              </a:cxnLst>
              <a:rect l="T0" t="T1" r="T2" b="T3"/>
              <a:pathLst>
                <a:path w="133" h="517" extrusionOk="0">
                  <a:moveTo>
                    <a:pt x="0" y="512"/>
                  </a:moveTo>
                  <a:lnTo>
                    <a:pt x="0" y="513"/>
                  </a:lnTo>
                  <a:lnTo>
                    <a:pt x="1" y="514"/>
                  </a:lnTo>
                  <a:lnTo>
                    <a:pt x="1" y="515"/>
                  </a:lnTo>
                  <a:lnTo>
                    <a:pt x="2" y="515"/>
                  </a:lnTo>
                  <a:lnTo>
                    <a:pt x="3" y="517"/>
                  </a:lnTo>
                  <a:lnTo>
                    <a:pt x="5" y="517"/>
                  </a:lnTo>
                  <a:lnTo>
                    <a:pt x="6" y="515"/>
                  </a:lnTo>
                  <a:lnTo>
                    <a:pt x="7" y="515"/>
                  </a:lnTo>
                  <a:lnTo>
                    <a:pt x="7" y="514"/>
                  </a:lnTo>
                  <a:lnTo>
                    <a:pt x="8" y="513"/>
                  </a:lnTo>
                  <a:lnTo>
                    <a:pt x="8" y="31"/>
                  </a:lnTo>
                  <a:lnTo>
                    <a:pt x="130" y="9"/>
                  </a:lnTo>
                  <a:lnTo>
                    <a:pt x="131" y="9"/>
                  </a:lnTo>
                  <a:lnTo>
                    <a:pt x="132" y="8"/>
                  </a:lnTo>
                  <a:lnTo>
                    <a:pt x="132" y="7"/>
                  </a:lnTo>
                  <a:lnTo>
                    <a:pt x="133" y="6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3" y="23"/>
                  </a:lnTo>
                  <a:lnTo>
                    <a:pt x="2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5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81" name="Shape 3248"/>
            <p:cNvSpPr>
              <a:spLocks/>
            </p:cNvSpPr>
            <p:nvPr/>
          </p:nvSpPr>
          <p:spPr bwMode="auto">
            <a:xfrm>
              <a:off x="5186" y="2380"/>
              <a:ext cx="35" cy="201"/>
            </a:xfrm>
            <a:custGeom>
              <a:avLst/>
              <a:gdLst>
                <a:gd name="T0" fmla="*/ 0 w 102"/>
                <a:gd name="T1" fmla="*/ 0 h 559"/>
                <a:gd name="T2" fmla="*/ 102 w 102"/>
                <a:gd name="T3" fmla="*/ 559 h 559"/>
              </a:gdLst>
              <a:ahLst/>
              <a:cxnLst>
                <a:cxn ang="0">
                  <a:pos x="94" y="554"/>
                </a:cxn>
                <a:cxn ang="0">
                  <a:pos x="94" y="555"/>
                </a:cxn>
                <a:cxn ang="0">
                  <a:pos x="95" y="557"/>
                </a:cxn>
                <a:cxn ang="0">
                  <a:pos x="95" y="558"/>
                </a:cxn>
                <a:cxn ang="0">
                  <a:pos x="96" y="558"/>
                </a:cxn>
                <a:cxn ang="0">
                  <a:pos x="97" y="559"/>
                </a:cxn>
                <a:cxn ang="0">
                  <a:pos x="99" y="559"/>
                </a:cxn>
                <a:cxn ang="0">
                  <a:pos x="100" y="558"/>
                </a:cxn>
                <a:cxn ang="0">
                  <a:pos x="101" y="558"/>
                </a:cxn>
                <a:cxn ang="0">
                  <a:pos x="101" y="557"/>
                </a:cxn>
                <a:cxn ang="0">
                  <a:pos x="102" y="555"/>
                </a:cxn>
                <a:cxn ang="0">
                  <a:pos x="102" y="66"/>
                </a:cxn>
                <a:cxn ang="0">
                  <a:pos x="101" y="65"/>
                </a:cxn>
                <a:cxn ang="0">
                  <a:pos x="101" y="64"/>
                </a:cxn>
                <a:cxn ang="0">
                  <a:pos x="100" y="64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94" y="70"/>
                </a:cxn>
                <a:cxn ang="0">
                  <a:pos x="94" y="554"/>
                </a:cxn>
              </a:cxnLst>
              <a:rect l="T0" t="T1" r="T2" b="T3"/>
              <a:pathLst>
                <a:path w="102" h="559" extrusionOk="0">
                  <a:moveTo>
                    <a:pt x="94" y="554"/>
                  </a:moveTo>
                  <a:lnTo>
                    <a:pt x="94" y="555"/>
                  </a:lnTo>
                  <a:lnTo>
                    <a:pt x="95" y="557"/>
                  </a:lnTo>
                  <a:lnTo>
                    <a:pt x="95" y="558"/>
                  </a:lnTo>
                  <a:lnTo>
                    <a:pt x="96" y="558"/>
                  </a:lnTo>
                  <a:lnTo>
                    <a:pt x="97" y="559"/>
                  </a:lnTo>
                  <a:lnTo>
                    <a:pt x="99" y="559"/>
                  </a:lnTo>
                  <a:lnTo>
                    <a:pt x="100" y="558"/>
                  </a:lnTo>
                  <a:lnTo>
                    <a:pt x="101" y="558"/>
                  </a:lnTo>
                  <a:lnTo>
                    <a:pt x="101" y="557"/>
                  </a:lnTo>
                  <a:lnTo>
                    <a:pt x="102" y="555"/>
                  </a:lnTo>
                  <a:lnTo>
                    <a:pt x="102" y="66"/>
                  </a:lnTo>
                  <a:lnTo>
                    <a:pt x="101" y="65"/>
                  </a:lnTo>
                  <a:lnTo>
                    <a:pt x="101" y="64"/>
                  </a:lnTo>
                  <a:lnTo>
                    <a:pt x="100" y="64"/>
                  </a:lnTo>
                  <a:lnTo>
                    <a:pt x="6" y="1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94" y="70"/>
                  </a:lnTo>
                  <a:lnTo>
                    <a:pt x="94" y="5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82" name="Shape 3249"/>
            <p:cNvSpPr>
              <a:spLocks noChangeArrowheads="1"/>
            </p:cNvSpPr>
            <p:nvPr/>
          </p:nvSpPr>
          <p:spPr bwMode="auto">
            <a:xfrm>
              <a:off x="5097" y="2319"/>
              <a:ext cx="14" cy="70"/>
            </a:xfrm>
            <a:prstGeom prst="rect">
              <a:avLst/>
            </a:prstGeom>
            <a:solidFill>
              <a:srgbClr val="868686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83" name="Shape 3250"/>
            <p:cNvSpPr>
              <a:spLocks/>
            </p:cNvSpPr>
            <p:nvPr/>
          </p:nvSpPr>
          <p:spPr bwMode="auto">
            <a:xfrm>
              <a:off x="5095" y="2317"/>
              <a:ext cx="17" cy="72"/>
            </a:xfrm>
            <a:custGeom>
              <a:avLst/>
              <a:gdLst>
                <a:gd name="T0" fmla="*/ 0 w 49"/>
                <a:gd name="T1" fmla="*/ 0 h 202"/>
                <a:gd name="T2" fmla="*/ 49 w 49"/>
                <a:gd name="T3" fmla="*/ 202 h 202"/>
              </a:gdLst>
              <a:ahLst/>
              <a:cxnLst>
                <a:cxn ang="0">
                  <a:pos x="8" y="5"/>
                </a:cxn>
                <a:cxn ang="0">
                  <a:pos x="8" y="4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199"/>
                </a:cxn>
                <a:cxn ang="0">
                  <a:pos x="1" y="200"/>
                </a:cxn>
                <a:cxn ang="0">
                  <a:pos x="1" y="201"/>
                </a:cxn>
                <a:cxn ang="0">
                  <a:pos x="2" y="201"/>
                </a:cxn>
                <a:cxn ang="0">
                  <a:pos x="3" y="202"/>
                </a:cxn>
                <a:cxn ang="0">
                  <a:pos x="46" y="202"/>
                </a:cxn>
                <a:cxn ang="0">
                  <a:pos x="47" y="201"/>
                </a:cxn>
                <a:cxn ang="0">
                  <a:pos x="48" y="201"/>
                </a:cxn>
                <a:cxn ang="0">
                  <a:pos x="48" y="200"/>
                </a:cxn>
                <a:cxn ang="0">
                  <a:pos x="49" y="199"/>
                </a:cxn>
                <a:cxn ang="0">
                  <a:pos x="49" y="4"/>
                </a:cxn>
                <a:cxn ang="0">
                  <a:pos x="48" y="3"/>
                </a:cxn>
                <a:cxn ang="0">
                  <a:pos x="48" y="2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41" y="5"/>
                </a:cxn>
                <a:cxn ang="0">
                  <a:pos x="41" y="193"/>
                </a:cxn>
                <a:cxn ang="0">
                  <a:pos x="8" y="193"/>
                </a:cxn>
                <a:cxn ang="0">
                  <a:pos x="8" y="5"/>
                </a:cxn>
              </a:cxnLst>
              <a:rect l="T0" t="T1" r="T2" b="T3"/>
              <a:pathLst>
                <a:path w="49" h="202" extrusionOk="0">
                  <a:moveTo>
                    <a:pt x="8" y="5"/>
                  </a:moveTo>
                  <a:lnTo>
                    <a:pt x="8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199"/>
                  </a:lnTo>
                  <a:lnTo>
                    <a:pt x="1" y="200"/>
                  </a:lnTo>
                  <a:lnTo>
                    <a:pt x="1" y="201"/>
                  </a:lnTo>
                  <a:lnTo>
                    <a:pt x="2" y="201"/>
                  </a:lnTo>
                  <a:lnTo>
                    <a:pt x="3" y="202"/>
                  </a:lnTo>
                  <a:lnTo>
                    <a:pt x="46" y="202"/>
                  </a:lnTo>
                  <a:lnTo>
                    <a:pt x="47" y="201"/>
                  </a:lnTo>
                  <a:lnTo>
                    <a:pt x="48" y="201"/>
                  </a:lnTo>
                  <a:lnTo>
                    <a:pt x="48" y="200"/>
                  </a:lnTo>
                  <a:lnTo>
                    <a:pt x="49" y="199"/>
                  </a:lnTo>
                  <a:lnTo>
                    <a:pt x="49" y="4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1" y="4"/>
                  </a:lnTo>
                  <a:lnTo>
                    <a:pt x="41" y="5"/>
                  </a:lnTo>
                  <a:lnTo>
                    <a:pt x="41" y="193"/>
                  </a:lnTo>
                  <a:lnTo>
                    <a:pt x="8" y="193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84" name="Shape 3251"/>
            <p:cNvSpPr>
              <a:spLocks/>
            </p:cNvSpPr>
            <p:nvPr/>
          </p:nvSpPr>
          <p:spPr bwMode="auto">
            <a:xfrm>
              <a:off x="5088" y="2370"/>
              <a:ext cx="30" cy="32"/>
            </a:xfrm>
            <a:custGeom>
              <a:avLst/>
              <a:gdLst>
                <a:gd name="T0" fmla="*/ 0 w 92"/>
                <a:gd name="T1" fmla="*/ 0 h 91"/>
                <a:gd name="T2" fmla="*/ 92 w 92"/>
                <a:gd name="T3" fmla="*/ 91 h 91"/>
              </a:gdLst>
              <a:ahLst/>
              <a:cxnLst>
                <a:cxn ang="0">
                  <a:pos x="23" y="9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8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88"/>
                </a:cxn>
                <a:cxn ang="0">
                  <a:pos x="1" y="89"/>
                </a:cxn>
                <a:cxn ang="0">
                  <a:pos x="1" y="90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89" y="91"/>
                </a:cxn>
                <a:cxn ang="0">
                  <a:pos x="90" y="90"/>
                </a:cxn>
                <a:cxn ang="0">
                  <a:pos x="91" y="90"/>
                </a:cxn>
                <a:cxn ang="0">
                  <a:pos x="91" y="89"/>
                </a:cxn>
                <a:cxn ang="0">
                  <a:pos x="92" y="88"/>
                </a:cxn>
                <a:cxn ang="0">
                  <a:pos x="92" y="4"/>
                </a:cxn>
                <a:cxn ang="0">
                  <a:pos x="91" y="2"/>
                </a:cxn>
                <a:cxn ang="0">
                  <a:pos x="91" y="1"/>
                </a:cxn>
                <a:cxn ang="0">
                  <a:pos x="90" y="1"/>
                </a:cxn>
                <a:cxn ang="0">
                  <a:pos x="89" y="0"/>
                </a:cxn>
                <a:cxn ang="0">
                  <a:pos x="67" y="0"/>
                </a:cxn>
                <a:cxn ang="0">
                  <a:pos x="66" y="1"/>
                </a:cxn>
                <a:cxn ang="0">
                  <a:pos x="65" y="1"/>
                </a:cxn>
                <a:cxn ang="0">
                  <a:pos x="65" y="2"/>
                </a:cxn>
                <a:cxn ang="0">
                  <a:pos x="64" y="4"/>
                </a:cxn>
                <a:cxn ang="0">
                  <a:pos x="64" y="6"/>
                </a:cxn>
                <a:cxn ang="0">
                  <a:pos x="65" y="7"/>
                </a:cxn>
                <a:cxn ang="0">
                  <a:pos x="65" y="8"/>
                </a:cxn>
                <a:cxn ang="0">
                  <a:pos x="66" y="8"/>
                </a:cxn>
                <a:cxn ang="0">
                  <a:pos x="67" y="9"/>
                </a:cxn>
                <a:cxn ang="0">
                  <a:pos x="68" y="9"/>
                </a:cxn>
                <a:cxn ang="0">
                  <a:pos x="84" y="9"/>
                </a:cxn>
                <a:cxn ang="0">
                  <a:pos x="84" y="83"/>
                </a:cxn>
                <a:cxn ang="0">
                  <a:pos x="9" y="83"/>
                </a:cxn>
                <a:cxn ang="0">
                  <a:pos x="9" y="9"/>
                </a:cxn>
                <a:cxn ang="0">
                  <a:pos x="23" y="9"/>
                </a:cxn>
              </a:cxnLst>
              <a:rect l="T0" t="T1" r="T2" b="T3"/>
              <a:pathLst>
                <a:path w="92" h="91" extrusionOk="0">
                  <a:moveTo>
                    <a:pt x="23" y="9"/>
                  </a:moveTo>
                  <a:lnTo>
                    <a:pt x="24" y="9"/>
                  </a:lnTo>
                  <a:lnTo>
                    <a:pt x="25" y="8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8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89" y="91"/>
                  </a:lnTo>
                  <a:lnTo>
                    <a:pt x="90" y="90"/>
                  </a:lnTo>
                  <a:lnTo>
                    <a:pt x="91" y="90"/>
                  </a:lnTo>
                  <a:lnTo>
                    <a:pt x="91" y="89"/>
                  </a:lnTo>
                  <a:lnTo>
                    <a:pt x="92" y="88"/>
                  </a:lnTo>
                  <a:lnTo>
                    <a:pt x="92" y="4"/>
                  </a:lnTo>
                  <a:lnTo>
                    <a:pt x="91" y="2"/>
                  </a:lnTo>
                  <a:lnTo>
                    <a:pt x="91" y="1"/>
                  </a:lnTo>
                  <a:lnTo>
                    <a:pt x="90" y="1"/>
                  </a:lnTo>
                  <a:lnTo>
                    <a:pt x="89" y="0"/>
                  </a:lnTo>
                  <a:lnTo>
                    <a:pt x="67" y="0"/>
                  </a:lnTo>
                  <a:lnTo>
                    <a:pt x="66" y="1"/>
                  </a:lnTo>
                  <a:lnTo>
                    <a:pt x="65" y="1"/>
                  </a:lnTo>
                  <a:lnTo>
                    <a:pt x="65" y="2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65" y="7"/>
                  </a:lnTo>
                  <a:lnTo>
                    <a:pt x="65" y="8"/>
                  </a:lnTo>
                  <a:lnTo>
                    <a:pt x="66" y="8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84" y="9"/>
                  </a:lnTo>
                  <a:lnTo>
                    <a:pt x="84" y="83"/>
                  </a:lnTo>
                  <a:lnTo>
                    <a:pt x="9" y="83"/>
                  </a:lnTo>
                  <a:lnTo>
                    <a:pt x="9" y="9"/>
                  </a:lnTo>
                  <a:lnTo>
                    <a:pt x="2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85" name="Shape 3252"/>
            <p:cNvSpPr>
              <a:spLocks/>
            </p:cNvSpPr>
            <p:nvPr/>
          </p:nvSpPr>
          <p:spPr bwMode="auto">
            <a:xfrm>
              <a:off x="5088" y="2387"/>
              <a:ext cx="30" cy="3"/>
            </a:xfrm>
            <a:custGeom>
              <a:avLst/>
              <a:gdLst>
                <a:gd name="T0" fmla="*/ 0 w 90"/>
                <a:gd name="T1" fmla="*/ 0 h 9"/>
                <a:gd name="T2" fmla="*/ 90 w 90"/>
                <a:gd name="T3" fmla="*/ 9 h 9"/>
              </a:gdLst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87" y="9"/>
                </a:cxn>
                <a:cxn ang="0">
                  <a:pos x="88" y="8"/>
                </a:cxn>
                <a:cxn ang="0">
                  <a:pos x="89" y="8"/>
                </a:cxn>
                <a:cxn ang="0">
                  <a:pos x="89" y="7"/>
                </a:cxn>
                <a:cxn ang="0">
                  <a:pos x="90" y="6"/>
                </a:cxn>
                <a:cxn ang="0">
                  <a:pos x="90" y="4"/>
                </a:cxn>
                <a:cxn ang="0">
                  <a:pos x="89" y="3"/>
                </a:cxn>
                <a:cxn ang="0">
                  <a:pos x="89" y="2"/>
                </a:cxn>
                <a:cxn ang="0">
                  <a:pos x="88" y="2"/>
                </a:cxn>
                <a:cxn ang="0">
                  <a:pos x="87" y="0"/>
                </a:cxn>
                <a:cxn ang="0">
                  <a:pos x="86" y="0"/>
                </a:cxn>
                <a:cxn ang="0">
                  <a:pos x="5" y="0"/>
                </a:cxn>
              </a:cxnLst>
              <a:rect l="T0" t="T1" r="T2" b="T3"/>
              <a:pathLst>
                <a:path w="90" h="9" extrusionOk="0">
                  <a:moveTo>
                    <a:pt x="5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87" y="9"/>
                  </a:lnTo>
                  <a:lnTo>
                    <a:pt x="88" y="8"/>
                  </a:lnTo>
                  <a:lnTo>
                    <a:pt x="89" y="8"/>
                  </a:lnTo>
                  <a:lnTo>
                    <a:pt x="89" y="7"/>
                  </a:lnTo>
                  <a:lnTo>
                    <a:pt x="90" y="6"/>
                  </a:lnTo>
                  <a:lnTo>
                    <a:pt x="90" y="4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88" y="2"/>
                  </a:lnTo>
                  <a:lnTo>
                    <a:pt x="87" y="0"/>
                  </a:lnTo>
                  <a:lnTo>
                    <a:pt x="86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86" name="Shape 3253"/>
            <p:cNvSpPr>
              <a:spLocks/>
            </p:cNvSpPr>
            <p:nvPr/>
          </p:nvSpPr>
          <p:spPr bwMode="auto">
            <a:xfrm>
              <a:off x="5072" y="2196"/>
              <a:ext cx="39" cy="135"/>
            </a:xfrm>
            <a:custGeom>
              <a:avLst/>
              <a:gdLst>
                <a:gd name="T0" fmla="*/ 0 w 118"/>
                <a:gd name="T1" fmla="*/ 0 h 373"/>
                <a:gd name="T2" fmla="*/ 118 w 118"/>
                <a:gd name="T3" fmla="*/ 373 h 373"/>
              </a:gdLst>
              <a:ahLst/>
              <a:cxnLst>
                <a:cxn ang="0">
                  <a:pos x="1" y="0"/>
                </a:cxn>
                <a:cxn ang="0">
                  <a:pos x="42" y="0"/>
                </a:cxn>
                <a:cxn ang="0">
                  <a:pos x="42" y="289"/>
                </a:cxn>
                <a:cxn ang="0">
                  <a:pos x="115" y="336"/>
                </a:cxn>
                <a:cxn ang="0">
                  <a:pos x="116" y="337"/>
                </a:cxn>
                <a:cxn ang="0">
                  <a:pos x="117" y="339"/>
                </a:cxn>
                <a:cxn ang="0">
                  <a:pos x="118" y="337"/>
                </a:cxn>
                <a:cxn ang="0">
                  <a:pos x="116" y="338"/>
                </a:cxn>
                <a:cxn ang="0">
                  <a:pos x="117" y="338"/>
                </a:cxn>
                <a:cxn ang="0">
                  <a:pos x="117" y="336"/>
                </a:cxn>
                <a:cxn ang="0">
                  <a:pos x="96" y="373"/>
                </a:cxn>
                <a:cxn ang="0">
                  <a:pos x="95" y="371"/>
                </a:cxn>
                <a:cxn ang="0">
                  <a:pos x="0" y="306"/>
                </a:cxn>
                <a:cxn ang="0">
                  <a:pos x="1" y="6"/>
                </a:cxn>
                <a:cxn ang="0">
                  <a:pos x="1" y="0"/>
                </a:cxn>
              </a:cxnLst>
              <a:rect l="T0" t="T1" r="T2" b="T3"/>
              <a:pathLst>
                <a:path w="118" h="373" extrusionOk="0">
                  <a:moveTo>
                    <a:pt x="1" y="0"/>
                  </a:moveTo>
                  <a:lnTo>
                    <a:pt x="42" y="0"/>
                  </a:lnTo>
                  <a:lnTo>
                    <a:pt x="42" y="289"/>
                  </a:lnTo>
                  <a:lnTo>
                    <a:pt x="115" y="336"/>
                  </a:lnTo>
                  <a:lnTo>
                    <a:pt x="116" y="337"/>
                  </a:lnTo>
                  <a:lnTo>
                    <a:pt x="117" y="339"/>
                  </a:lnTo>
                  <a:lnTo>
                    <a:pt x="118" y="337"/>
                  </a:lnTo>
                  <a:lnTo>
                    <a:pt x="116" y="338"/>
                  </a:lnTo>
                  <a:lnTo>
                    <a:pt x="117" y="338"/>
                  </a:lnTo>
                  <a:lnTo>
                    <a:pt x="117" y="336"/>
                  </a:lnTo>
                  <a:lnTo>
                    <a:pt x="96" y="373"/>
                  </a:lnTo>
                  <a:lnTo>
                    <a:pt x="95" y="371"/>
                  </a:lnTo>
                  <a:lnTo>
                    <a:pt x="0" y="306"/>
                  </a:lnTo>
                  <a:lnTo>
                    <a:pt x="1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68686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87" name="Shape 3254"/>
            <p:cNvSpPr>
              <a:spLocks/>
            </p:cNvSpPr>
            <p:nvPr/>
          </p:nvSpPr>
          <p:spPr bwMode="auto">
            <a:xfrm>
              <a:off x="5070" y="2195"/>
              <a:ext cx="2" cy="114"/>
            </a:xfrm>
            <a:custGeom>
              <a:avLst/>
              <a:gdLst>
                <a:gd name="T0" fmla="*/ 0 w 8"/>
                <a:gd name="T1" fmla="*/ 0 h 317"/>
                <a:gd name="T2" fmla="*/ 8 w 8"/>
                <a:gd name="T3" fmla="*/ 317 h 317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14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2" y="316"/>
                </a:cxn>
                <a:cxn ang="0">
                  <a:pos x="3" y="317"/>
                </a:cxn>
                <a:cxn ang="0">
                  <a:pos x="5" y="317"/>
                </a:cxn>
                <a:cxn ang="0">
                  <a:pos x="6" y="316"/>
                </a:cxn>
                <a:cxn ang="0">
                  <a:pos x="7" y="316"/>
                </a:cxn>
                <a:cxn ang="0">
                  <a:pos x="7" y="315"/>
                </a:cxn>
                <a:cxn ang="0">
                  <a:pos x="8" y="314"/>
                </a:cxn>
                <a:cxn ang="0">
                  <a:pos x="8" y="313"/>
                </a:cxn>
                <a:cxn ang="0">
                  <a:pos x="8" y="4"/>
                </a:cxn>
              </a:cxnLst>
              <a:rect l="T0" t="T1" r="T2" b="T3"/>
              <a:pathLst>
                <a:path w="8" h="317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14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2" y="316"/>
                  </a:lnTo>
                  <a:lnTo>
                    <a:pt x="3" y="317"/>
                  </a:lnTo>
                  <a:lnTo>
                    <a:pt x="5" y="317"/>
                  </a:lnTo>
                  <a:lnTo>
                    <a:pt x="6" y="316"/>
                  </a:lnTo>
                  <a:lnTo>
                    <a:pt x="7" y="316"/>
                  </a:lnTo>
                  <a:lnTo>
                    <a:pt x="7" y="315"/>
                  </a:lnTo>
                  <a:lnTo>
                    <a:pt x="8" y="314"/>
                  </a:lnTo>
                  <a:lnTo>
                    <a:pt x="8" y="31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88" name="Shape 3255"/>
            <p:cNvSpPr>
              <a:spLocks/>
            </p:cNvSpPr>
            <p:nvPr/>
          </p:nvSpPr>
          <p:spPr bwMode="auto">
            <a:xfrm>
              <a:off x="5084" y="2195"/>
              <a:ext cx="28" cy="123"/>
            </a:xfrm>
            <a:custGeom>
              <a:avLst/>
              <a:gdLst>
                <a:gd name="T0" fmla="*/ 0 w 82"/>
                <a:gd name="T1" fmla="*/ 0 h 342"/>
                <a:gd name="T2" fmla="*/ 82 w 82"/>
                <a:gd name="T3" fmla="*/ 342 h 342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292"/>
                </a:cxn>
                <a:cxn ang="0">
                  <a:pos x="1" y="293"/>
                </a:cxn>
                <a:cxn ang="0">
                  <a:pos x="1" y="294"/>
                </a:cxn>
                <a:cxn ang="0">
                  <a:pos x="2" y="294"/>
                </a:cxn>
                <a:cxn ang="0">
                  <a:pos x="76" y="341"/>
                </a:cxn>
                <a:cxn ang="0">
                  <a:pos x="77" y="342"/>
                </a:cxn>
                <a:cxn ang="0">
                  <a:pos x="80" y="342"/>
                </a:cxn>
                <a:cxn ang="0">
                  <a:pos x="81" y="341"/>
                </a:cxn>
                <a:cxn ang="0">
                  <a:pos x="81" y="340"/>
                </a:cxn>
                <a:cxn ang="0">
                  <a:pos x="82" y="339"/>
                </a:cxn>
                <a:cxn ang="0">
                  <a:pos x="82" y="336"/>
                </a:cxn>
                <a:cxn ang="0">
                  <a:pos x="81" y="335"/>
                </a:cxn>
                <a:cxn ang="0">
                  <a:pos x="80" y="335"/>
                </a:cxn>
                <a:cxn ang="0">
                  <a:pos x="8" y="289"/>
                </a:cxn>
                <a:cxn ang="0">
                  <a:pos x="8" y="4"/>
                </a:cxn>
              </a:cxnLst>
              <a:rect l="T0" t="T1" r="T2" b="T3"/>
              <a:pathLst>
                <a:path w="82" h="342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292"/>
                  </a:lnTo>
                  <a:lnTo>
                    <a:pt x="1" y="293"/>
                  </a:lnTo>
                  <a:lnTo>
                    <a:pt x="1" y="294"/>
                  </a:lnTo>
                  <a:lnTo>
                    <a:pt x="2" y="294"/>
                  </a:lnTo>
                  <a:lnTo>
                    <a:pt x="76" y="341"/>
                  </a:lnTo>
                  <a:lnTo>
                    <a:pt x="77" y="342"/>
                  </a:lnTo>
                  <a:lnTo>
                    <a:pt x="80" y="342"/>
                  </a:lnTo>
                  <a:lnTo>
                    <a:pt x="81" y="341"/>
                  </a:lnTo>
                  <a:lnTo>
                    <a:pt x="81" y="340"/>
                  </a:lnTo>
                  <a:lnTo>
                    <a:pt x="82" y="339"/>
                  </a:lnTo>
                  <a:lnTo>
                    <a:pt x="82" y="336"/>
                  </a:lnTo>
                  <a:lnTo>
                    <a:pt x="81" y="335"/>
                  </a:lnTo>
                  <a:lnTo>
                    <a:pt x="80" y="335"/>
                  </a:lnTo>
                  <a:lnTo>
                    <a:pt x="8" y="289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89" name="Shape 3256"/>
            <p:cNvSpPr>
              <a:spLocks/>
            </p:cNvSpPr>
            <p:nvPr/>
          </p:nvSpPr>
          <p:spPr bwMode="auto">
            <a:xfrm>
              <a:off x="5070" y="2306"/>
              <a:ext cx="27" cy="21"/>
            </a:xfrm>
            <a:custGeom>
              <a:avLst/>
              <a:gdLst>
                <a:gd name="T0" fmla="*/ 0 w 80"/>
                <a:gd name="T1" fmla="*/ 0 h 59"/>
                <a:gd name="T2" fmla="*/ 80 w 80"/>
                <a:gd name="T3" fmla="*/ 59 h 59"/>
              </a:gdLst>
              <a:ahLst/>
              <a:cxnLst>
                <a:cxn ang="0">
                  <a:pos x="74" y="58"/>
                </a:cxn>
                <a:cxn ang="0">
                  <a:pos x="75" y="59"/>
                </a:cxn>
                <a:cxn ang="0">
                  <a:pos x="78" y="59"/>
                </a:cxn>
                <a:cxn ang="0">
                  <a:pos x="79" y="58"/>
                </a:cxn>
                <a:cxn ang="0">
                  <a:pos x="79" y="57"/>
                </a:cxn>
                <a:cxn ang="0">
                  <a:pos x="80" y="56"/>
                </a:cxn>
                <a:cxn ang="0">
                  <a:pos x="80" y="53"/>
                </a:cxn>
                <a:cxn ang="0">
                  <a:pos x="79" y="51"/>
                </a:cxn>
                <a:cxn ang="0">
                  <a:pos x="78" y="5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74" y="58"/>
                </a:cxn>
              </a:cxnLst>
              <a:rect l="T0" t="T1" r="T2" b="T3"/>
              <a:pathLst>
                <a:path w="80" h="59" extrusionOk="0">
                  <a:moveTo>
                    <a:pt x="74" y="58"/>
                  </a:moveTo>
                  <a:lnTo>
                    <a:pt x="75" y="59"/>
                  </a:lnTo>
                  <a:lnTo>
                    <a:pt x="78" y="59"/>
                  </a:lnTo>
                  <a:lnTo>
                    <a:pt x="79" y="58"/>
                  </a:lnTo>
                  <a:lnTo>
                    <a:pt x="79" y="57"/>
                  </a:lnTo>
                  <a:lnTo>
                    <a:pt x="80" y="56"/>
                  </a:lnTo>
                  <a:lnTo>
                    <a:pt x="80" y="53"/>
                  </a:lnTo>
                  <a:lnTo>
                    <a:pt x="79" y="51"/>
                  </a:lnTo>
                  <a:lnTo>
                    <a:pt x="78" y="51"/>
                  </a:lnTo>
                  <a:lnTo>
                    <a:pt x="6" y="1"/>
                  </a:lnTo>
                  <a:lnTo>
                    <a:pt x="5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7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90" name="Shape 3257"/>
            <p:cNvSpPr>
              <a:spLocks/>
            </p:cNvSpPr>
            <p:nvPr/>
          </p:nvSpPr>
          <p:spPr bwMode="auto">
            <a:xfrm>
              <a:off x="5211" y="2562"/>
              <a:ext cx="31" cy="32"/>
            </a:xfrm>
            <a:custGeom>
              <a:avLst/>
              <a:gdLst>
                <a:gd name="T0" fmla="*/ 0 w 93"/>
                <a:gd name="T1" fmla="*/ 0 h 91"/>
                <a:gd name="T2" fmla="*/ 93 w 93"/>
                <a:gd name="T3" fmla="*/ 91 h 91"/>
              </a:gdLst>
              <a:ahLst/>
              <a:cxnLst>
                <a:cxn ang="0">
                  <a:pos x="24" y="9"/>
                </a:cxn>
                <a:cxn ang="0">
                  <a:pos x="25" y="9"/>
                </a:cxn>
                <a:cxn ang="0">
                  <a:pos x="26" y="8"/>
                </a:cxn>
                <a:cxn ang="0">
                  <a:pos x="27" y="8"/>
                </a:cxn>
                <a:cxn ang="0">
                  <a:pos x="27" y="7"/>
                </a:cxn>
                <a:cxn ang="0">
                  <a:pos x="28" y="5"/>
                </a:cxn>
                <a:cxn ang="0">
                  <a:pos x="28" y="3"/>
                </a:cxn>
                <a:cxn ang="0">
                  <a:pos x="27" y="2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88"/>
                </a:cxn>
                <a:cxn ang="0">
                  <a:pos x="1" y="89"/>
                </a:cxn>
                <a:cxn ang="0">
                  <a:pos x="1" y="90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90" y="91"/>
                </a:cxn>
                <a:cxn ang="0">
                  <a:pos x="91" y="90"/>
                </a:cxn>
                <a:cxn ang="0">
                  <a:pos x="92" y="90"/>
                </a:cxn>
                <a:cxn ang="0">
                  <a:pos x="92" y="89"/>
                </a:cxn>
                <a:cxn ang="0">
                  <a:pos x="93" y="88"/>
                </a:cxn>
                <a:cxn ang="0">
                  <a:pos x="93" y="3"/>
                </a:cxn>
                <a:cxn ang="0">
                  <a:pos x="92" y="2"/>
                </a:cxn>
                <a:cxn ang="0">
                  <a:pos x="92" y="1"/>
                </a:cxn>
                <a:cxn ang="0">
                  <a:pos x="91" y="1"/>
                </a:cxn>
                <a:cxn ang="0">
                  <a:pos x="90" y="0"/>
                </a:cxn>
                <a:cxn ang="0">
                  <a:pos x="68" y="0"/>
                </a:cxn>
                <a:cxn ang="0">
                  <a:pos x="67" y="1"/>
                </a:cxn>
                <a:cxn ang="0">
                  <a:pos x="66" y="1"/>
                </a:cxn>
                <a:cxn ang="0">
                  <a:pos x="66" y="2"/>
                </a:cxn>
                <a:cxn ang="0">
                  <a:pos x="65" y="3"/>
                </a:cxn>
                <a:cxn ang="0">
                  <a:pos x="65" y="5"/>
                </a:cxn>
                <a:cxn ang="0">
                  <a:pos x="66" y="7"/>
                </a:cxn>
                <a:cxn ang="0">
                  <a:pos x="66" y="8"/>
                </a:cxn>
                <a:cxn ang="0">
                  <a:pos x="67" y="8"/>
                </a:cxn>
                <a:cxn ang="0">
                  <a:pos x="68" y="9"/>
                </a:cxn>
                <a:cxn ang="0">
                  <a:pos x="69" y="9"/>
                </a:cxn>
                <a:cxn ang="0">
                  <a:pos x="85" y="9"/>
                </a:cxn>
                <a:cxn ang="0">
                  <a:pos x="85" y="83"/>
                </a:cxn>
                <a:cxn ang="0">
                  <a:pos x="8" y="83"/>
                </a:cxn>
                <a:cxn ang="0">
                  <a:pos x="8" y="9"/>
                </a:cxn>
                <a:cxn ang="0">
                  <a:pos x="24" y="9"/>
                </a:cxn>
              </a:cxnLst>
              <a:rect l="T0" t="T1" r="T2" b="T3"/>
              <a:pathLst>
                <a:path w="93" h="91" extrusionOk="0">
                  <a:moveTo>
                    <a:pt x="24" y="9"/>
                  </a:moveTo>
                  <a:lnTo>
                    <a:pt x="25" y="9"/>
                  </a:lnTo>
                  <a:lnTo>
                    <a:pt x="26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8" y="5"/>
                  </a:lnTo>
                  <a:lnTo>
                    <a:pt x="28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88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90" y="91"/>
                  </a:lnTo>
                  <a:lnTo>
                    <a:pt x="91" y="90"/>
                  </a:lnTo>
                  <a:lnTo>
                    <a:pt x="92" y="90"/>
                  </a:lnTo>
                  <a:lnTo>
                    <a:pt x="92" y="89"/>
                  </a:lnTo>
                  <a:lnTo>
                    <a:pt x="93" y="88"/>
                  </a:lnTo>
                  <a:lnTo>
                    <a:pt x="93" y="3"/>
                  </a:lnTo>
                  <a:lnTo>
                    <a:pt x="92" y="2"/>
                  </a:lnTo>
                  <a:lnTo>
                    <a:pt x="92" y="1"/>
                  </a:lnTo>
                  <a:lnTo>
                    <a:pt x="91" y="1"/>
                  </a:lnTo>
                  <a:lnTo>
                    <a:pt x="90" y="0"/>
                  </a:lnTo>
                  <a:lnTo>
                    <a:pt x="68" y="0"/>
                  </a:lnTo>
                  <a:lnTo>
                    <a:pt x="67" y="1"/>
                  </a:lnTo>
                  <a:lnTo>
                    <a:pt x="66" y="1"/>
                  </a:lnTo>
                  <a:lnTo>
                    <a:pt x="66" y="2"/>
                  </a:lnTo>
                  <a:lnTo>
                    <a:pt x="65" y="3"/>
                  </a:lnTo>
                  <a:lnTo>
                    <a:pt x="65" y="5"/>
                  </a:lnTo>
                  <a:lnTo>
                    <a:pt x="66" y="7"/>
                  </a:lnTo>
                  <a:lnTo>
                    <a:pt x="66" y="8"/>
                  </a:lnTo>
                  <a:lnTo>
                    <a:pt x="67" y="8"/>
                  </a:lnTo>
                  <a:lnTo>
                    <a:pt x="68" y="9"/>
                  </a:lnTo>
                  <a:lnTo>
                    <a:pt x="69" y="9"/>
                  </a:lnTo>
                  <a:lnTo>
                    <a:pt x="85" y="9"/>
                  </a:lnTo>
                  <a:lnTo>
                    <a:pt x="85" y="83"/>
                  </a:lnTo>
                  <a:lnTo>
                    <a:pt x="8" y="83"/>
                  </a:lnTo>
                  <a:lnTo>
                    <a:pt x="8" y="9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91" name="Shape 3258"/>
            <p:cNvSpPr>
              <a:spLocks/>
            </p:cNvSpPr>
            <p:nvPr/>
          </p:nvSpPr>
          <p:spPr bwMode="auto">
            <a:xfrm>
              <a:off x="5211" y="2580"/>
              <a:ext cx="30" cy="3"/>
            </a:xfrm>
            <a:custGeom>
              <a:avLst/>
              <a:gdLst>
                <a:gd name="T0" fmla="*/ 0 w 90"/>
                <a:gd name="T1" fmla="*/ 0 h 9"/>
                <a:gd name="T2" fmla="*/ 90 w 90"/>
                <a:gd name="T3" fmla="*/ 9 h 9"/>
              </a:gdLst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3" y="9"/>
                </a:cxn>
                <a:cxn ang="0">
                  <a:pos x="87" y="9"/>
                </a:cxn>
                <a:cxn ang="0">
                  <a:pos x="88" y="8"/>
                </a:cxn>
                <a:cxn ang="0">
                  <a:pos x="89" y="8"/>
                </a:cxn>
                <a:cxn ang="0">
                  <a:pos x="89" y="7"/>
                </a:cxn>
                <a:cxn ang="0">
                  <a:pos x="90" y="6"/>
                </a:cxn>
                <a:cxn ang="0">
                  <a:pos x="90" y="3"/>
                </a:cxn>
                <a:cxn ang="0">
                  <a:pos x="89" y="2"/>
                </a:cxn>
                <a:cxn ang="0">
                  <a:pos x="89" y="1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6" y="0"/>
                </a:cxn>
                <a:cxn ang="0">
                  <a:pos x="4" y="0"/>
                </a:cxn>
              </a:cxnLst>
              <a:rect l="T0" t="T1" r="T2" b="T3"/>
              <a:pathLst>
                <a:path w="90" h="9" extrusionOk="0">
                  <a:moveTo>
                    <a:pt x="4" y="0"/>
                  </a:move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3" y="9"/>
                  </a:lnTo>
                  <a:lnTo>
                    <a:pt x="87" y="9"/>
                  </a:lnTo>
                  <a:lnTo>
                    <a:pt x="88" y="8"/>
                  </a:lnTo>
                  <a:lnTo>
                    <a:pt x="89" y="8"/>
                  </a:lnTo>
                  <a:lnTo>
                    <a:pt x="89" y="7"/>
                  </a:lnTo>
                  <a:lnTo>
                    <a:pt x="90" y="6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92" name="Shape 3259"/>
            <p:cNvSpPr>
              <a:spLocks/>
            </p:cNvSpPr>
            <p:nvPr/>
          </p:nvSpPr>
          <p:spPr bwMode="auto">
            <a:xfrm>
              <a:off x="5193" y="2137"/>
              <a:ext cx="78" cy="66"/>
            </a:xfrm>
            <a:custGeom>
              <a:avLst/>
              <a:gdLst>
                <a:gd name="T0" fmla="*/ 0 w 234"/>
                <a:gd name="T1" fmla="*/ 0 h 184"/>
                <a:gd name="T2" fmla="*/ 234 w 234"/>
                <a:gd name="T3" fmla="*/ 184 h 184"/>
              </a:gdLst>
              <a:ahLst/>
              <a:cxnLst>
                <a:cxn ang="0">
                  <a:pos x="234" y="184"/>
                </a:cxn>
                <a:cxn ang="0">
                  <a:pos x="234" y="0"/>
                </a:cxn>
                <a:cxn ang="0">
                  <a:pos x="0" y="0"/>
                </a:cxn>
                <a:cxn ang="0">
                  <a:pos x="0" y="154"/>
                </a:cxn>
                <a:cxn ang="0">
                  <a:pos x="15" y="154"/>
                </a:cxn>
                <a:cxn ang="0">
                  <a:pos x="15" y="15"/>
                </a:cxn>
                <a:cxn ang="0">
                  <a:pos x="219" y="15"/>
                </a:cxn>
                <a:cxn ang="0">
                  <a:pos x="219" y="184"/>
                </a:cxn>
                <a:cxn ang="0">
                  <a:pos x="234" y="184"/>
                </a:cxn>
              </a:cxnLst>
              <a:rect l="T0" t="T1" r="T2" b="T3"/>
              <a:pathLst>
                <a:path w="234" h="184" extrusionOk="0">
                  <a:moveTo>
                    <a:pt x="234" y="184"/>
                  </a:moveTo>
                  <a:lnTo>
                    <a:pt x="234" y="0"/>
                  </a:lnTo>
                  <a:lnTo>
                    <a:pt x="0" y="0"/>
                  </a:lnTo>
                  <a:lnTo>
                    <a:pt x="0" y="154"/>
                  </a:lnTo>
                  <a:lnTo>
                    <a:pt x="15" y="154"/>
                  </a:lnTo>
                  <a:lnTo>
                    <a:pt x="15" y="15"/>
                  </a:lnTo>
                  <a:lnTo>
                    <a:pt x="219" y="15"/>
                  </a:lnTo>
                  <a:lnTo>
                    <a:pt x="219" y="184"/>
                  </a:lnTo>
                  <a:lnTo>
                    <a:pt x="234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893" name="Shape 3260"/>
            <p:cNvSpPr>
              <a:spLocks noChangeArrowheads="1"/>
            </p:cNvSpPr>
            <p:nvPr/>
          </p:nvSpPr>
          <p:spPr bwMode="auto">
            <a:xfrm>
              <a:off x="5250" y="1885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94" name="Shape 3261"/>
            <p:cNvSpPr>
              <a:spLocks noChangeArrowheads="1"/>
            </p:cNvSpPr>
            <p:nvPr/>
          </p:nvSpPr>
          <p:spPr bwMode="auto">
            <a:xfrm>
              <a:off x="5236" y="1885"/>
              <a:ext cx="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95" name="Shape 3262"/>
            <p:cNvSpPr>
              <a:spLocks noChangeArrowheads="1"/>
            </p:cNvSpPr>
            <p:nvPr/>
          </p:nvSpPr>
          <p:spPr bwMode="auto">
            <a:xfrm>
              <a:off x="5231" y="1889"/>
              <a:ext cx="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96" name="Shape 3263"/>
            <p:cNvSpPr>
              <a:spLocks noChangeArrowheads="1"/>
            </p:cNvSpPr>
            <p:nvPr/>
          </p:nvSpPr>
          <p:spPr bwMode="auto">
            <a:xfrm>
              <a:off x="5231" y="1904"/>
              <a:ext cx="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97" name="Shape 3264"/>
            <p:cNvSpPr>
              <a:spLocks noChangeArrowheads="1"/>
            </p:cNvSpPr>
            <p:nvPr/>
          </p:nvSpPr>
          <p:spPr bwMode="auto">
            <a:xfrm>
              <a:off x="5231" y="1920"/>
              <a:ext cx="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98" name="Shape 3265"/>
            <p:cNvSpPr>
              <a:spLocks noChangeArrowheads="1"/>
            </p:cNvSpPr>
            <p:nvPr/>
          </p:nvSpPr>
          <p:spPr bwMode="auto">
            <a:xfrm>
              <a:off x="5231" y="1937"/>
              <a:ext cx="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899" name="Shape 3266"/>
            <p:cNvSpPr>
              <a:spLocks noChangeArrowheads="1"/>
            </p:cNvSpPr>
            <p:nvPr/>
          </p:nvSpPr>
          <p:spPr bwMode="auto">
            <a:xfrm>
              <a:off x="5231" y="1953"/>
              <a:ext cx="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0" name="Shape 3267"/>
            <p:cNvSpPr>
              <a:spLocks noChangeArrowheads="1"/>
            </p:cNvSpPr>
            <p:nvPr/>
          </p:nvSpPr>
          <p:spPr bwMode="auto">
            <a:xfrm>
              <a:off x="5231" y="1969"/>
              <a:ext cx="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1" name="Shape 3268"/>
            <p:cNvSpPr>
              <a:spLocks noChangeArrowheads="1"/>
            </p:cNvSpPr>
            <p:nvPr/>
          </p:nvSpPr>
          <p:spPr bwMode="auto">
            <a:xfrm>
              <a:off x="5231" y="1984"/>
              <a:ext cx="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2" name="Shape 3269"/>
            <p:cNvSpPr>
              <a:spLocks noChangeArrowheads="1"/>
            </p:cNvSpPr>
            <p:nvPr/>
          </p:nvSpPr>
          <p:spPr bwMode="auto">
            <a:xfrm>
              <a:off x="5231" y="2000"/>
              <a:ext cx="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3" name="Shape 3270"/>
            <p:cNvSpPr>
              <a:spLocks noChangeArrowheads="1"/>
            </p:cNvSpPr>
            <p:nvPr/>
          </p:nvSpPr>
          <p:spPr bwMode="auto">
            <a:xfrm>
              <a:off x="5231" y="2015"/>
              <a:ext cx="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4" name="Shape 3271"/>
            <p:cNvSpPr>
              <a:spLocks noChangeArrowheads="1"/>
            </p:cNvSpPr>
            <p:nvPr/>
          </p:nvSpPr>
          <p:spPr bwMode="auto">
            <a:xfrm>
              <a:off x="5231" y="2031"/>
              <a:ext cx="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5" name="Shape 3272"/>
            <p:cNvSpPr>
              <a:spLocks noChangeArrowheads="1"/>
            </p:cNvSpPr>
            <p:nvPr/>
          </p:nvSpPr>
          <p:spPr bwMode="auto">
            <a:xfrm>
              <a:off x="5231" y="2047"/>
              <a:ext cx="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6" name="Shape 3273"/>
            <p:cNvSpPr>
              <a:spLocks noChangeArrowheads="1"/>
            </p:cNvSpPr>
            <p:nvPr/>
          </p:nvSpPr>
          <p:spPr bwMode="auto">
            <a:xfrm>
              <a:off x="5231" y="2063"/>
              <a:ext cx="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7" name="Shape 3274"/>
            <p:cNvSpPr>
              <a:spLocks noChangeArrowheads="1"/>
            </p:cNvSpPr>
            <p:nvPr/>
          </p:nvSpPr>
          <p:spPr bwMode="auto">
            <a:xfrm>
              <a:off x="5231" y="2079"/>
              <a:ext cx="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8" name="Shape 3275"/>
            <p:cNvSpPr>
              <a:spLocks noChangeArrowheads="1"/>
            </p:cNvSpPr>
            <p:nvPr/>
          </p:nvSpPr>
          <p:spPr bwMode="auto">
            <a:xfrm>
              <a:off x="5231" y="2095"/>
              <a:ext cx="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09" name="Shape 3276"/>
            <p:cNvSpPr>
              <a:spLocks noChangeArrowheads="1"/>
            </p:cNvSpPr>
            <p:nvPr/>
          </p:nvSpPr>
          <p:spPr bwMode="auto">
            <a:xfrm>
              <a:off x="5231" y="2112"/>
              <a:ext cx="4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10" name="Shape 3277"/>
            <p:cNvSpPr>
              <a:spLocks noChangeArrowheads="1"/>
            </p:cNvSpPr>
            <p:nvPr/>
          </p:nvSpPr>
          <p:spPr bwMode="auto">
            <a:xfrm>
              <a:off x="5231" y="2127"/>
              <a:ext cx="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11" name="Shape 3278"/>
            <p:cNvSpPr>
              <a:spLocks noChangeArrowheads="1"/>
            </p:cNvSpPr>
            <p:nvPr/>
          </p:nvSpPr>
          <p:spPr bwMode="auto">
            <a:xfrm>
              <a:off x="3484" y="2698"/>
              <a:ext cx="18" cy="2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12" name="Shape 3279"/>
            <p:cNvSpPr>
              <a:spLocks/>
            </p:cNvSpPr>
            <p:nvPr/>
          </p:nvSpPr>
          <p:spPr bwMode="auto">
            <a:xfrm>
              <a:off x="3484" y="2697"/>
              <a:ext cx="21" cy="25"/>
            </a:xfrm>
            <a:custGeom>
              <a:avLst/>
              <a:gdLst>
                <a:gd name="T0" fmla="*/ 0 w 62"/>
                <a:gd name="T1" fmla="*/ 0 h 70"/>
                <a:gd name="T2" fmla="*/ 62 w 62"/>
                <a:gd name="T3" fmla="*/ 70 h 70"/>
              </a:gdLst>
              <a:ahLst/>
              <a:cxnLst>
                <a:cxn ang="0">
                  <a:pos x="0" y="35"/>
                </a:cxn>
                <a:cxn ang="0">
                  <a:pos x="2" y="49"/>
                </a:cxn>
                <a:cxn ang="0">
                  <a:pos x="9" y="60"/>
                </a:cxn>
                <a:cxn ang="0">
                  <a:pos x="18" y="68"/>
                </a:cxn>
                <a:cxn ang="0">
                  <a:pos x="31" y="70"/>
                </a:cxn>
                <a:cxn ang="0">
                  <a:pos x="43" y="68"/>
                </a:cxn>
                <a:cxn ang="0">
                  <a:pos x="52" y="60"/>
                </a:cxn>
                <a:cxn ang="0">
                  <a:pos x="60" y="50"/>
                </a:cxn>
                <a:cxn ang="0">
                  <a:pos x="62" y="35"/>
                </a:cxn>
                <a:cxn ang="0">
                  <a:pos x="60" y="20"/>
                </a:cxn>
                <a:cxn ang="0">
                  <a:pos x="52" y="10"/>
                </a:cxn>
                <a:cxn ang="0">
                  <a:pos x="43" y="2"/>
                </a:cxn>
                <a:cxn ang="0">
                  <a:pos x="31" y="0"/>
                </a:cxn>
                <a:cxn ang="0">
                  <a:pos x="18" y="2"/>
                </a:cxn>
                <a:cxn ang="0">
                  <a:pos x="9" y="10"/>
                </a:cxn>
                <a:cxn ang="0">
                  <a:pos x="2" y="21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11" y="24"/>
                </a:cxn>
                <a:cxn ang="0">
                  <a:pos x="15" y="16"/>
                </a:cxn>
                <a:cxn ang="0">
                  <a:pos x="22" y="10"/>
                </a:cxn>
                <a:cxn ang="0">
                  <a:pos x="31" y="8"/>
                </a:cxn>
                <a:cxn ang="0">
                  <a:pos x="39" y="10"/>
                </a:cxn>
                <a:cxn ang="0">
                  <a:pos x="46" y="16"/>
                </a:cxn>
                <a:cxn ang="0">
                  <a:pos x="51" y="25"/>
                </a:cxn>
                <a:cxn ang="0">
                  <a:pos x="53" y="35"/>
                </a:cxn>
                <a:cxn ang="0">
                  <a:pos x="51" y="47"/>
                </a:cxn>
                <a:cxn ang="0">
                  <a:pos x="46" y="54"/>
                </a:cxn>
                <a:cxn ang="0">
                  <a:pos x="39" y="60"/>
                </a:cxn>
                <a:cxn ang="0">
                  <a:pos x="31" y="62"/>
                </a:cxn>
                <a:cxn ang="0">
                  <a:pos x="22" y="60"/>
                </a:cxn>
                <a:cxn ang="0">
                  <a:pos x="15" y="54"/>
                </a:cxn>
                <a:cxn ang="0">
                  <a:pos x="11" y="47"/>
                </a:cxn>
                <a:cxn ang="0">
                  <a:pos x="9" y="35"/>
                </a:cxn>
                <a:cxn ang="0">
                  <a:pos x="0" y="35"/>
                </a:cxn>
              </a:cxnLst>
              <a:rect l="T0" t="T1" r="T2" b="T3"/>
              <a:pathLst>
                <a:path w="62" h="70" extrusionOk="0">
                  <a:moveTo>
                    <a:pt x="0" y="35"/>
                  </a:moveTo>
                  <a:lnTo>
                    <a:pt x="2" y="49"/>
                  </a:lnTo>
                  <a:lnTo>
                    <a:pt x="9" y="60"/>
                  </a:lnTo>
                  <a:lnTo>
                    <a:pt x="18" y="68"/>
                  </a:lnTo>
                  <a:lnTo>
                    <a:pt x="31" y="70"/>
                  </a:lnTo>
                  <a:lnTo>
                    <a:pt x="43" y="68"/>
                  </a:lnTo>
                  <a:lnTo>
                    <a:pt x="52" y="60"/>
                  </a:lnTo>
                  <a:lnTo>
                    <a:pt x="60" y="50"/>
                  </a:lnTo>
                  <a:lnTo>
                    <a:pt x="62" y="35"/>
                  </a:lnTo>
                  <a:lnTo>
                    <a:pt x="60" y="20"/>
                  </a:lnTo>
                  <a:lnTo>
                    <a:pt x="52" y="10"/>
                  </a:lnTo>
                  <a:lnTo>
                    <a:pt x="43" y="2"/>
                  </a:lnTo>
                  <a:lnTo>
                    <a:pt x="31" y="0"/>
                  </a:lnTo>
                  <a:lnTo>
                    <a:pt x="18" y="2"/>
                  </a:lnTo>
                  <a:lnTo>
                    <a:pt x="9" y="10"/>
                  </a:lnTo>
                  <a:lnTo>
                    <a:pt x="2" y="21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11" y="24"/>
                  </a:lnTo>
                  <a:lnTo>
                    <a:pt x="15" y="16"/>
                  </a:lnTo>
                  <a:lnTo>
                    <a:pt x="22" y="10"/>
                  </a:lnTo>
                  <a:lnTo>
                    <a:pt x="31" y="8"/>
                  </a:lnTo>
                  <a:lnTo>
                    <a:pt x="39" y="10"/>
                  </a:lnTo>
                  <a:lnTo>
                    <a:pt x="46" y="16"/>
                  </a:lnTo>
                  <a:lnTo>
                    <a:pt x="51" y="25"/>
                  </a:lnTo>
                  <a:lnTo>
                    <a:pt x="53" y="35"/>
                  </a:lnTo>
                  <a:lnTo>
                    <a:pt x="51" y="47"/>
                  </a:lnTo>
                  <a:lnTo>
                    <a:pt x="46" y="54"/>
                  </a:lnTo>
                  <a:lnTo>
                    <a:pt x="39" y="60"/>
                  </a:lnTo>
                  <a:lnTo>
                    <a:pt x="31" y="62"/>
                  </a:lnTo>
                  <a:lnTo>
                    <a:pt x="22" y="60"/>
                  </a:lnTo>
                  <a:lnTo>
                    <a:pt x="15" y="54"/>
                  </a:lnTo>
                  <a:lnTo>
                    <a:pt x="11" y="47"/>
                  </a:lnTo>
                  <a:lnTo>
                    <a:pt x="9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13" name="Shape 3280"/>
            <p:cNvSpPr>
              <a:spLocks noChangeArrowheads="1"/>
            </p:cNvSpPr>
            <p:nvPr/>
          </p:nvSpPr>
          <p:spPr bwMode="auto">
            <a:xfrm>
              <a:off x="3638" y="2698"/>
              <a:ext cx="18" cy="2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14" name="Shape 3281"/>
            <p:cNvSpPr>
              <a:spLocks/>
            </p:cNvSpPr>
            <p:nvPr/>
          </p:nvSpPr>
          <p:spPr bwMode="auto">
            <a:xfrm>
              <a:off x="3636" y="2697"/>
              <a:ext cx="19" cy="25"/>
            </a:xfrm>
            <a:custGeom>
              <a:avLst/>
              <a:gdLst>
                <a:gd name="T0" fmla="*/ 0 w 62"/>
                <a:gd name="T1" fmla="*/ 0 h 70"/>
                <a:gd name="T2" fmla="*/ 62 w 62"/>
                <a:gd name="T3" fmla="*/ 70 h 70"/>
              </a:gdLst>
              <a:ahLst/>
              <a:cxnLst>
                <a:cxn ang="0">
                  <a:pos x="0" y="35"/>
                </a:cxn>
                <a:cxn ang="0">
                  <a:pos x="2" y="50"/>
                </a:cxn>
                <a:cxn ang="0">
                  <a:pos x="9" y="60"/>
                </a:cxn>
                <a:cxn ang="0">
                  <a:pos x="19" y="68"/>
                </a:cxn>
                <a:cxn ang="0">
                  <a:pos x="31" y="70"/>
                </a:cxn>
                <a:cxn ang="0">
                  <a:pos x="44" y="68"/>
                </a:cxn>
                <a:cxn ang="0">
                  <a:pos x="53" y="60"/>
                </a:cxn>
                <a:cxn ang="0">
                  <a:pos x="60" y="50"/>
                </a:cxn>
                <a:cxn ang="0">
                  <a:pos x="62" y="35"/>
                </a:cxn>
                <a:cxn ang="0">
                  <a:pos x="60" y="20"/>
                </a:cxn>
                <a:cxn ang="0">
                  <a:pos x="53" y="10"/>
                </a:cxn>
                <a:cxn ang="0">
                  <a:pos x="44" y="2"/>
                </a:cxn>
                <a:cxn ang="0">
                  <a:pos x="31" y="0"/>
                </a:cxn>
                <a:cxn ang="0">
                  <a:pos x="19" y="2"/>
                </a:cxn>
                <a:cxn ang="0">
                  <a:pos x="9" y="10"/>
                </a:cxn>
                <a:cxn ang="0">
                  <a:pos x="2" y="20"/>
                </a:cxn>
                <a:cxn ang="0">
                  <a:pos x="0" y="35"/>
                </a:cxn>
                <a:cxn ang="0">
                  <a:pos x="8" y="35"/>
                </a:cxn>
                <a:cxn ang="0">
                  <a:pos x="10" y="25"/>
                </a:cxn>
                <a:cxn ang="0">
                  <a:pos x="15" y="16"/>
                </a:cxn>
                <a:cxn ang="0">
                  <a:pos x="23" y="10"/>
                </a:cxn>
                <a:cxn ang="0">
                  <a:pos x="31" y="8"/>
                </a:cxn>
                <a:cxn ang="0">
                  <a:pos x="39" y="10"/>
                </a:cxn>
                <a:cxn ang="0">
                  <a:pos x="47" y="16"/>
                </a:cxn>
                <a:cxn ang="0">
                  <a:pos x="52" y="25"/>
                </a:cxn>
                <a:cxn ang="0">
                  <a:pos x="54" y="35"/>
                </a:cxn>
                <a:cxn ang="0">
                  <a:pos x="52" y="47"/>
                </a:cxn>
                <a:cxn ang="0">
                  <a:pos x="47" y="54"/>
                </a:cxn>
                <a:cxn ang="0">
                  <a:pos x="39" y="60"/>
                </a:cxn>
                <a:cxn ang="0">
                  <a:pos x="31" y="62"/>
                </a:cxn>
                <a:cxn ang="0">
                  <a:pos x="23" y="60"/>
                </a:cxn>
                <a:cxn ang="0">
                  <a:pos x="15" y="54"/>
                </a:cxn>
                <a:cxn ang="0">
                  <a:pos x="10" y="47"/>
                </a:cxn>
                <a:cxn ang="0">
                  <a:pos x="8" y="35"/>
                </a:cxn>
                <a:cxn ang="0">
                  <a:pos x="0" y="35"/>
                </a:cxn>
              </a:cxnLst>
              <a:rect l="T0" t="T1" r="T2" b="T3"/>
              <a:pathLst>
                <a:path w="62" h="70" extrusionOk="0">
                  <a:moveTo>
                    <a:pt x="0" y="35"/>
                  </a:moveTo>
                  <a:lnTo>
                    <a:pt x="2" y="50"/>
                  </a:lnTo>
                  <a:lnTo>
                    <a:pt x="9" y="60"/>
                  </a:lnTo>
                  <a:lnTo>
                    <a:pt x="19" y="68"/>
                  </a:lnTo>
                  <a:lnTo>
                    <a:pt x="31" y="70"/>
                  </a:lnTo>
                  <a:lnTo>
                    <a:pt x="44" y="68"/>
                  </a:lnTo>
                  <a:lnTo>
                    <a:pt x="53" y="60"/>
                  </a:lnTo>
                  <a:lnTo>
                    <a:pt x="60" y="50"/>
                  </a:lnTo>
                  <a:lnTo>
                    <a:pt x="62" y="35"/>
                  </a:lnTo>
                  <a:lnTo>
                    <a:pt x="60" y="20"/>
                  </a:lnTo>
                  <a:lnTo>
                    <a:pt x="53" y="10"/>
                  </a:lnTo>
                  <a:lnTo>
                    <a:pt x="44" y="2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10"/>
                  </a:lnTo>
                  <a:lnTo>
                    <a:pt x="2" y="20"/>
                  </a:lnTo>
                  <a:lnTo>
                    <a:pt x="0" y="35"/>
                  </a:lnTo>
                  <a:lnTo>
                    <a:pt x="8" y="35"/>
                  </a:lnTo>
                  <a:lnTo>
                    <a:pt x="10" y="25"/>
                  </a:lnTo>
                  <a:lnTo>
                    <a:pt x="15" y="16"/>
                  </a:lnTo>
                  <a:lnTo>
                    <a:pt x="23" y="10"/>
                  </a:lnTo>
                  <a:lnTo>
                    <a:pt x="31" y="8"/>
                  </a:lnTo>
                  <a:lnTo>
                    <a:pt x="39" y="10"/>
                  </a:lnTo>
                  <a:lnTo>
                    <a:pt x="47" y="16"/>
                  </a:lnTo>
                  <a:lnTo>
                    <a:pt x="52" y="25"/>
                  </a:lnTo>
                  <a:lnTo>
                    <a:pt x="54" y="35"/>
                  </a:lnTo>
                  <a:lnTo>
                    <a:pt x="52" y="47"/>
                  </a:lnTo>
                  <a:lnTo>
                    <a:pt x="47" y="54"/>
                  </a:lnTo>
                  <a:lnTo>
                    <a:pt x="39" y="60"/>
                  </a:lnTo>
                  <a:lnTo>
                    <a:pt x="31" y="62"/>
                  </a:lnTo>
                  <a:lnTo>
                    <a:pt x="23" y="60"/>
                  </a:lnTo>
                  <a:lnTo>
                    <a:pt x="15" y="54"/>
                  </a:lnTo>
                  <a:lnTo>
                    <a:pt x="10" y="47"/>
                  </a:lnTo>
                  <a:lnTo>
                    <a:pt x="8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15" name="Shape 3282"/>
            <p:cNvSpPr>
              <a:spLocks noChangeArrowheads="1"/>
            </p:cNvSpPr>
            <p:nvPr/>
          </p:nvSpPr>
          <p:spPr bwMode="auto">
            <a:xfrm>
              <a:off x="3493" y="2697"/>
              <a:ext cx="152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16" name="Shape 3283"/>
            <p:cNvSpPr>
              <a:spLocks noChangeArrowheads="1"/>
            </p:cNvSpPr>
            <p:nvPr/>
          </p:nvSpPr>
          <p:spPr bwMode="auto">
            <a:xfrm>
              <a:off x="3495" y="2720"/>
              <a:ext cx="15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17" name="Shape 3284"/>
            <p:cNvSpPr>
              <a:spLocks/>
            </p:cNvSpPr>
            <p:nvPr/>
          </p:nvSpPr>
          <p:spPr bwMode="auto">
            <a:xfrm>
              <a:off x="3584" y="2723"/>
              <a:ext cx="32" cy="29"/>
            </a:xfrm>
            <a:custGeom>
              <a:avLst/>
              <a:gdLst>
                <a:gd name="T0" fmla="*/ 0 w 95"/>
                <a:gd name="T1" fmla="*/ 0 h 83"/>
                <a:gd name="T2" fmla="*/ 95 w 95"/>
                <a:gd name="T3" fmla="*/ 83 h 83"/>
              </a:gdLst>
              <a:ahLst/>
              <a:cxnLst>
                <a:cxn ang="0">
                  <a:pos x="95" y="83"/>
                </a:cxn>
                <a:cxn ang="0">
                  <a:pos x="48" y="0"/>
                </a:cxn>
                <a:cxn ang="0">
                  <a:pos x="0" y="83"/>
                </a:cxn>
                <a:cxn ang="0">
                  <a:pos x="95" y="83"/>
                </a:cxn>
              </a:cxnLst>
              <a:rect l="T0" t="T1" r="T2" b="T3"/>
              <a:pathLst>
                <a:path w="95" h="83" extrusionOk="0">
                  <a:moveTo>
                    <a:pt x="95" y="83"/>
                  </a:moveTo>
                  <a:lnTo>
                    <a:pt x="48" y="0"/>
                  </a:lnTo>
                  <a:lnTo>
                    <a:pt x="0" y="83"/>
                  </a:lnTo>
                  <a:lnTo>
                    <a:pt x="95" y="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18" name="Shape 3285"/>
            <p:cNvSpPr>
              <a:spLocks/>
            </p:cNvSpPr>
            <p:nvPr/>
          </p:nvSpPr>
          <p:spPr bwMode="auto">
            <a:xfrm>
              <a:off x="3584" y="2721"/>
              <a:ext cx="35" cy="33"/>
            </a:xfrm>
            <a:custGeom>
              <a:avLst/>
              <a:gdLst>
                <a:gd name="T0" fmla="*/ 0 w 104"/>
                <a:gd name="T1" fmla="*/ 0 h 92"/>
                <a:gd name="T2" fmla="*/ 104 w 104"/>
                <a:gd name="T3" fmla="*/ 92 h 92"/>
              </a:gdLst>
              <a:ahLst/>
              <a:cxnLst>
                <a:cxn ang="0">
                  <a:pos x="100" y="92"/>
                </a:cxn>
                <a:cxn ang="0">
                  <a:pos x="101" y="92"/>
                </a:cxn>
                <a:cxn ang="0">
                  <a:pos x="102" y="91"/>
                </a:cxn>
                <a:cxn ang="0">
                  <a:pos x="103" y="91"/>
                </a:cxn>
                <a:cxn ang="0">
                  <a:pos x="103" y="90"/>
                </a:cxn>
                <a:cxn ang="0">
                  <a:pos x="104" y="89"/>
                </a:cxn>
                <a:cxn ang="0">
                  <a:pos x="104" y="87"/>
                </a:cxn>
                <a:cxn ang="0">
                  <a:pos x="103" y="86"/>
                </a:cxn>
                <a:cxn ang="0">
                  <a:pos x="56" y="2"/>
                </a:cxn>
                <a:cxn ang="0">
                  <a:pos x="56" y="1"/>
                </a:cxn>
                <a:cxn ang="0">
                  <a:pos x="55" y="1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51" y="1"/>
                </a:cxn>
                <a:cxn ang="0">
                  <a:pos x="49" y="1"/>
                </a:cxn>
                <a:cxn ang="0">
                  <a:pos x="49" y="2"/>
                </a:cxn>
                <a:cxn ang="0">
                  <a:pos x="2" y="86"/>
                </a:cxn>
                <a:cxn ang="0">
                  <a:pos x="0" y="87"/>
                </a:cxn>
                <a:cxn ang="0">
                  <a:pos x="0" y="89"/>
                </a:cxn>
                <a:cxn ang="0">
                  <a:pos x="2" y="90"/>
                </a:cxn>
                <a:cxn ang="0">
                  <a:pos x="2" y="91"/>
                </a:cxn>
                <a:cxn ang="0">
                  <a:pos x="3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100" y="92"/>
                </a:cxn>
                <a:cxn ang="0">
                  <a:pos x="92" y="84"/>
                </a:cxn>
                <a:cxn ang="0">
                  <a:pos x="12" y="84"/>
                </a:cxn>
                <a:cxn ang="0">
                  <a:pos x="53" y="13"/>
                </a:cxn>
                <a:cxn ang="0">
                  <a:pos x="92" y="84"/>
                </a:cxn>
                <a:cxn ang="0">
                  <a:pos x="100" y="92"/>
                </a:cxn>
              </a:cxnLst>
              <a:rect l="T0" t="T1" r="T2" b="T3"/>
              <a:pathLst>
                <a:path w="104" h="92" extrusionOk="0">
                  <a:moveTo>
                    <a:pt x="100" y="92"/>
                  </a:moveTo>
                  <a:lnTo>
                    <a:pt x="101" y="92"/>
                  </a:lnTo>
                  <a:lnTo>
                    <a:pt x="102" y="91"/>
                  </a:lnTo>
                  <a:lnTo>
                    <a:pt x="103" y="91"/>
                  </a:lnTo>
                  <a:lnTo>
                    <a:pt x="103" y="90"/>
                  </a:lnTo>
                  <a:lnTo>
                    <a:pt x="104" y="89"/>
                  </a:lnTo>
                  <a:lnTo>
                    <a:pt x="104" y="87"/>
                  </a:lnTo>
                  <a:lnTo>
                    <a:pt x="103" y="86"/>
                  </a:lnTo>
                  <a:lnTo>
                    <a:pt x="56" y="2"/>
                  </a:lnTo>
                  <a:lnTo>
                    <a:pt x="56" y="1"/>
                  </a:lnTo>
                  <a:lnTo>
                    <a:pt x="55" y="1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2" y="86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2" y="90"/>
                  </a:lnTo>
                  <a:lnTo>
                    <a:pt x="2" y="91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100" y="92"/>
                  </a:lnTo>
                  <a:lnTo>
                    <a:pt x="92" y="84"/>
                  </a:lnTo>
                  <a:lnTo>
                    <a:pt x="12" y="84"/>
                  </a:lnTo>
                  <a:lnTo>
                    <a:pt x="53" y="13"/>
                  </a:lnTo>
                  <a:lnTo>
                    <a:pt x="92" y="84"/>
                  </a:lnTo>
                  <a:lnTo>
                    <a:pt x="100" y="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19" name="Shape 3286"/>
            <p:cNvSpPr>
              <a:spLocks/>
            </p:cNvSpPr>
            <p:nvPr/>
          </p:nvSpPr>
          <p:spPr bwMode="auto">
            <a:xfrm>
              <a:off x="3661" y="2717"/>
              <a:ext cx="1225" cy="144"/>
            </a:xfrm>
            <a:custGeom>
              <a:avLst/>
              <a:gdLst>
                <a:gd name="T0" fmla="*/ 0 w 3628"/>
                <a:gd name="T1" fmla="*/ 0 h 401"/>
                <a:gd name="T2" fmla="*/ 3628 w 3628"/>
                <a:gd name="T3" fmla="*/ 401 h 401"/>
              </a:gdLst>
              <a:ahLst/>
              <a:cxnLst>
                <a:cxn ang="0">
                  <a:pos x="0" y="0"/>
                </a:cxn>
                <a:cxn ang="0">
                  <a:pos x="0" y="320"/>
                </a:cxn>
                <a:cxn ang="0">
                  <a:pos x="3613" y="320"/>
                </a:cxn>
                <a:cxn ang="0">
                  <a:pos x="3613" y="401"/>
                </a:cxn>
                <a:cxn ang="0">
                  <a:pos x="3628" y="401"/>
                </a:cxn>
                <a:cxn ang="0">
                  <a:pos x="3628" y="305"/>
                </a:cxn>
                <a:cxn ang="0">
                  <a:pos x="14" y="305"/>
                </a:cxn>
                <a:cxn ang="0">
                  <a:pos x="14" y="0"/>
                </a:cxn>
                <a:cxn ang="0">
                  <a:pos x="0" y="0"/>
                </a:cxn>
              </a:cxnLst>
              <a:rect l="T0" t="T1" r="T2" b="T3"/>
              <a:pathLst>
                <a:path w="3628" h="401" extrusionOk="0">
                  <a:moveTo>
                    <a:pt x="0" y="0"/>
                  </a:moveTo>
                  <a:lnTo>
                    <a:pt x="0" y="320"/>
                  </a:lnTo>
                  <a:lnTo>
                    <a:pt x="3613" y="320"/>
                  </a:lnTo>
                  <a:lnTo>
                    <a:pt x="3613" y="401"/>
                  </a:lnTo>
                  <a:lnTo>
                    <a:pt x="3628" y="401"/>
                  </a:lnTo>
                  <a:lnTo>
                    <a:pt x="3628" y="305"/>
                  </a:lnTo>
                  <a:lnTo>
                    <a:pt x="14" y="305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20" name="Shape 3287"/>
            <p:cNvSpPr>
              <a:spLocks noChangeArrowheads="1"/>
            </p:cNvSpPr>
            <p:nvPr/>
          </p:nvSpPr>
          <p:spPr bwMode="auto">
            <a:xfrm>
              <a:off x="2911" y="2994"/>
              <a:ext cx="18" cy="2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21" name="Shape 3288"/>
            <p:cNvSpPr>
              <a:spLocks/>
            </p:cNvSpPr>
            <p:nvPr/>
          </p:nvSpPr>
          <p:spPr bwMode="auto">
            <a:xfrm>
              <a:off x="2910" y="2992"/>
              <a:ext cx="21" cy="25"/>
            </a:xfrm>
            <a:custGeom>
              <a:avLst/>
              <a:gdLst>
                <a:gd name="T0" fmla="*/ 0 w 61"/>
                <a:gd name="T1" fmla="*/ 0 h 71"/>
                <a:gd name="T2" fmla="*/ 61 w 61"/>
                <a:gd name="T3" fmla="*/ 71 h 71"/>
              </a:gdLst>
              <a:ahLst/>
              <a:cxnLst>
                <a:cxn ang="0">
                  <a:pos x="0" y="35"/>
                </a:cxn>
                <a:cxn ang="0">
                  <a:pos x="2" y="49"/>
                </a:cxn>
                <a:cxn ang="0">
                  <a:pos x="8" y="60"/>
                </a:cxn>
                <a:cxn ang="0">
                  <a:pos x="17" y="69"/>
                </a:cxn>
                <a:cxn ang="0">
                  <a:pos x="30" y="71"/>
                </a:cxn>
                <a:cxn ang="0">
                  <a:pos x="42" y="69"/>
                </a:cxn>
                <a:cxn ang="0">
                  <a:pos x="52" y="60"/>
                </a:cxn>
                <a:cxn ang="0">
                  <a:pos x="59" y="50"/>
                </a:cxn>
                <a:cxn ang="0">
                  <a:pos x="61" y="35"/>
                </a:cxn>
                <a:cxn ang="0">
                  <a:pos x="59" y="21"/>
                </a:cxn>
                <a:cxn ang="0">
                  <a:pos x="52" y="10"/>
                </a:cxn>
                <a:cxn ang="0">
                  <a:pos x="42" y="2"/>
                </a:cxn>
                <a:cxn ang="0">
                  <a:pos x="30" y="0"/>
                </a:cxn>
                <a:cxn ang="0">
                  <a:pos x="17" y="2"/>
                </a:cxn>
                <a:cxn ang="0">
                  <a:pos x="8" y="10"/>
                </a:cxn>
                <a:cxn ang="0">
                  <a:pos x="2" y="22"/>
                </a:cxn>
                <a:cxn ang="0">
                  <a:pos x="0" y="35"/>
                </a:cxn>
                <a:cxn ang="0">
                  <a:pos x="8" y="35"/>
                </a:cxn>
                <a:cxn ang="0">
                  <a:pos x="10" y="24"/>
                </a:cxn>
                <a:cxn ang="0">
                  <a:pos x="14" y="17"/>
                </a:cxn>
                <a:cxn ang="0">
                  <a:pos x="21" y="10"/>
                </a:cxn>
                <a:cxn ang="0">
                  <a:pos x="30" y="8"/>
                </a:cxn>
                <a:cxn ang="0">
                  <a:pos x="38" y="10"/>
                </a:cxn>
                <a:cxn ang="0">
                  <a:pos x="45" y="17"/>
                </a:cxn>
                <a:cxn ang="0">
                  <a:pos x="51" y="25"/>
                </a:cxn>
                <a:cxn ang="0">
                  <a:pos x="53" y="35"/>
                </a:cxn>
                <a:cxn ang="0">
                  <a:pos x="51" y="47"/>
                </a:cxn>
                <a:cxn ang="0">
                  <a:pos x="45" y="54"/>
                </a:cxn>
                <a:cxn ang="0">
                  <a:pos x="38" y="60"/>
                </a:cxn>
                <a:cxn ang="0">
                  <a:pos x="30" y="63"/>
                </a:cxn>
                <a:cxn ang="0">
                  <a:pos x="21" y="60"/>
                </a:cxn>
                <a:cxn ang="0">
                  <a:pos x="14" y="54"/>
                </a:cxn>
                <a:cxn ang="0">
                  <a:pos x="10" y="47"/>
                </a:cxn>
                <a:cxn ang="0">
                  <a:pos x="8" y="35"/>
                </a:cxn>
                <a:cxn ang="0">
                  <a:pos x="0" y="35"/>
                </a:cxn>
              </a:cxnLst>
              <a:rect l="T0" t="T1" r="T2" b="T3"/>
              <a:pathLst>
                <a:path w="61" h="71" extrusionOk="0">
                  <a:moveTo>
                    <a:pt x="0" y="35"/>
                  </a:moveTo>
                  <a:lnTo>
                    <a:pt x="2" y="49"/>
                  </a:lnTo>
                  <a:lnTo>
                    <a:pt x="8" y="60"/>
                  </a:lnTo>
                  <a:lnTo>
                    <a:pt x="17" y="69"/>
                  </a:lnTo>
                  <a:lnTo>
                    <a:pt x="30" y="71"/>
                  </a:lnTo>
                  <a:lnTo>
                    <a:pt x="42" y="69"/>
                  </a:lnTo>
                  <a:lnTo>
                    <a:pt x="52" y="60"/>
                  </a:lnTo>
                  <a:lnTo>
                    <a:pt x="59" y="50"/>
                  </a:lnTo>
                  <a:lnTo>
                    <a:pt x="61" y="35"/>
                  </a:lnTo>
                  <a:lnTo>
                    <a:pt x="59" y="21"/>
                  </a:lnTo>
                  <a:lnTo>
                    <a:pt x="52" y="10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17" y="2"/>
                  </a:lnTo>
                  <a:lnTo>
                    <a:pt x="8" y="10"/>
                  </a:lnTo>
                  <a:lnTo>
                    <a:pt x="2" y="22"/>
                  </a:lnTo>
                  <a:lnTo>
                    <a:pt x="0" y="35"/>
                  </a:lnTo>
                  <a:lnTo>
                    <a:pt x="8" y="35"/>
                  </a:lnTo>
                  <a:lnTo>
                    <a:pt x="10" y="24"/>
                  </a:lnTo>
                  <a:lnTo>
                    <a:pt x="14" y="17"/>
                  </a:lnTo>
                  <a:lnTo>
                    <a:pt x="21" y="10"/>
                  </a:lnTo>
                  <a:lnTo>
                    <a:pt x="30" y="8"/>
                  </a:lnTo>
                  <a:lnTo>
                    <a:pt x="38" y="10"/>
                  </a:lnTo>
                  <a:lnTo>
                    <a:pt x="45" y="17"/>
                  </a:lnTo>
                  <a:lnTo>
                    <a:pt x="51" y="25"/>
                  </a:lnTo>
                  <a:lnTo>
                    <a:pt x="53" y="35"/>
                  </a:lnTo>
                  <a:lnTo>
                    <a:pt x="51" y="47"/>
                  </a:lnTo>
                  <a:lnTo>
                    <a:pt x="45" y="54"/>
                  </a:lnTo>
                  <a:lnTo>
                    <a:pt x="38" y="60"/>
                  </a:lnTo>
                  <a:lnTo>
                    <a:pt x="30" y="63"/>
                  </a:lnTo>
                  <a:lnTo>
                    <a:pt x="21" y="60"/>
                  </a:lnTo>
                  <a:lnTo>
                    <a:pt x="14" y="54"/>
                  </a:lnTo>
                  <a:lnTo>
                    <a:pt x="10" y="47"/>
                  </a:lnTo>
                  <a:lnTo>
                    <a:pt x="8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22" name="Shape 3289"/>
            <p:cNvSpPr>
              <a:spLocks noChangeArrowheads="1"/>
            </p:cNvSpPr>
            <p:nvPr/>
          </p:nvSpPr>
          <p:spPr bwMode="auto">
            <a:xfrm>
              <a:off x="3063" y="2994"/>
              <a:ext cx="18" cy="2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23" name="Shape 3290"/>
            <p:cNvSpPr>
              <a:spLocks/>
            </p:cNvSpPr>
            <p:nvPr/>
          </p:nvSpPr>
          <p:spPr bwMode="auto">
            <a:xfrm>
              <a:off x="3062" y="2992"/>
              <a:ext cx="21" cy="25"/>
            </a:xfrm>
            <a:custGeom>
              <a:avLst/>
              <a:gdLst>
                <a:gd name="T0" fmla="*/ 0 w 63"/>
                <a:gd name="T1" fmla="*/ 0 h 71"/>
                <a:gd name="T2" fmla="*/ 63 w 63"/>
                <a:gd name="T3" fmla="*/ 71 h 71"/>
              </a:gdLst>
              <a:ahLst/>
              <a:cxnLst>
                <a:cxn ang="0">
                  <a:pos x="0" y="35"/>
                </a:cxn>
                <a:cxn ang="0">
                  <a:pos x="2" y="50"/>
                </a:cxn>
                <a:cxn ang="0">
                  <a:pos x="9" y="60"/>
                </a:cxn>
                <a:cxn ang="0">
                  <a:pos x="19" y="69"/>
                </a:cxn>
                <a:cxn ang="0">
                  <a:pos x="31" y="71"/>
                </a:cxn>
                <a:cxn ang="0">
                  <a:pos x="44" y="69"/>
                </a:cxn>
                <a:cxn ang="0">
                  <a:pos x="53" y="60"/>
                </a:cxn>
                <a:cxn ang="0">
                  <a:pos x="61" y="50"/>
                </a:cxn>
                <a:cxn ang="0">
                  <a:pos x="63" y="35"/>
                </a:cxn>
                <a:cxn ang="0">
                  <a:pos x="61" y="21"/>
                </a:cxn>
                <a:cxn ang="0">
                  <a:pos x="53" y="10"/>
                </a:cxn>
                <a:cxn ang="0">
                  <a:pos x="44" y="2"/>
                </a:cxn>
                <a:cxn ang="0">
                  <a:pos x="31" y="0"/>
                </a:cxn>
                <a:cxn ang="0">
                  <a:pos x="19" y="2"/>
                </a:cxn>
                <a:cxn ang="0">
                  <a:pos x="9" y="10"/>
                </a:cxn>
                <a:cxn ang="0">
                  <a:pos x="2" y="21"/>
                </a:cxn>
                <a:cxn ang="0">
                  <a:pos x="0" y="35"/>
                </a:cxn>
                <a:cxn ang="0">
                  <a:pos x="8" y="35"/>
                </a:cxn>
                <a:cxn ang="0">
                  <a:pos x="11" y="25"/>
                </a:cxn>
                <a:cxn ang="0">
                  <a:pos x="16" y="17"/>
                </a:cxn>
                <a:cxn ang="0">
                  <a:pos x="23" y="10"/>
                </a:cxn>
                <a:cxn ang="0">
                  <a:pos x="31" y="8"/>
                </a:cxn>
                <a:cxn ang="0">
                  <a:pos x="40" y="10"/>
                </a:cxn>
                <a:cxn ang="0">
                  <a:pos x="47" y="17"/>
                </a:cxn>
                <a:cxn ang="0">
                  <a:pos x="52" y="25"/>
                </a:cxn>
                <a:cxn ang="0">
                  <a:pos x="54" y="35"/>
                </a:cxn>
                <a:cxn ang="0">
                  <a:pos x="52" y="47"/>
                </a:cxn>
                <a:cxn ang="0">
                  <a:pos x="47" y="54"/>
                </a:cxn>
                <a:cxn ang="0">
                  <a:pos x="40" y="60"/>
                </a:cxn>
                <a:cxn ang="0">
                  <a:pos x="31" y="63"/>
                </a:cxn>
                <a:cxn ang="0">
                  <a:pos x="23" y="60"/>
                </a:cxn>
                <a:cxn ang="0">
                  <a:pos x="16" y="54"/>
                </a:cxn>
                <a:cxn ang="0">
                  <a:pos x="11" y="47"/>
                </a:cxn>
                <a:cxn ang="0">
                  <a:pos x="8" y="35"/>
                </a:cxn>
                <a:cxn ang="0">
                  <a:pos x="0" y="35"/>
                </a:cxn>
              </a:cxnLst>
              <a:rect l="T0" t="T1" r="T2" b="T3"/>
              <a:pathLst>
                <a:path w="63" h="71" extrusionOk="0">
                  <a:moveTo>
                    <a:pt x="0" y="35"/>
                  </a:moveTo>
                  <a:lnTo>
                    <a:pt x="2" y="50"/>
                  </a:lnTo>
                  <a:lnTo>
                    <a:pt x="9" y="60"/>
                  </a:lnTo>
                  <a:lnTo>
                    <a:pt x="19" y="69"/>
                  </a:lnTo>
                  <a:lnTo>
                    <a:pt x="31" y="71"/>
                  </a:lnTo>
                  <a:lnTo>
                    <a:pt x="44" y="69"/>
                  </a:lnTo>
                  <a:lnTo>
                    <a:pt x="53" y="60"/>
                  </a:lnTo>
                  <a:lnTo>
                    <a:pt x="61" y="50"/>
                  </a:lnTo>
                  <a:lnTo>
                    <a:pt x="63" y="35"/>
                  </a:lnTo>
                  <a:lnTo>
                    <a:pt x="61" y="21"/>
                  </a:lnTo>
                  <a:lnTo>
                    <a:pt x="53" y="10"/>
                  </a:lnTo>
                  <a:lnTo>
                    <a:pt x="44" y="2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10"/>
                  </a:lnTo>
                  <a:lnTo>
                    <a:pt x="2" y="21"/>
                  </a:lnTo>
                  <a:lnTo>
                    <a:pt x="0" y="35"/>
                  </a:lnTo>
                  <a:lnTo>
                    <a:pt x="8" y="35"/>
                  </a:lnTo>
                  <a:lnTo>
                    <a:pt x="11" y="25"/>
                  </a:lnTo>
                  <a:lnTo>
                    <a:pt x="16" y="17"/>
                  </a:lnTo>
                  <a:lnTo>
                    <a:pt x="23" y="10"/>
                  </a:lnTo>
                  <a:lnTo>
                    <a:pt x="31" y="8"/>
                  </a:lnTo>
                  <a:lnTo>
                    <a:pt x="40" y="10"/>
                  </a:lnTo>
                  <a:lnTo>
                    <a:pt x="47" y="17"/>
                  </a:lnTo>
                  <a:lnTo>
                    <a:pt x="52" y="25"/>
                  </a:lnTo>
                  <a:lnTo>
                    <a:pt x="54" y="35"/>
                  </a:lnTo>
                  <a:lnTo>
                    <a:pt x="52" y="47"/>
                  </a:lnTo>
                  <a:lnTo>
                    <a:pt x="47" y="54"/>
                  </a:lnTo>
                  <a:lnTo>
                    <a:pt x="40" y="60"/>
                  </a:lnTo>
                  <a:lnTo>
                    <a:pt x="31" y="63"/>
                  </a:lnTo>
                  <a:lnTo>
                    <a:pt x="23" y="60"/>
                  </a:lnTo>
                  <a:lnTo>
                    <a:pt x="16" y="54"/>
                  </a:lnTo>
                  <a:lnTo>
                    <a:pt x="11" y="47"/>
                  </a:lnTo>
                  <a:lnTo>
                    <a:pt x="8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24" name="Shape 3291"/>
            <p:cNvSpPr>
              <a:spLocks noChangeArrowheads="1"/>
            </p:cNvSpPr>
            <p:nvPr/>
          </p:nvSpPr>
          <p:spPr bwMode="auto">
            <a:xfrm>
              <a:off x="2920" y="2992"/>
              <a:ext cx="151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25" name="Shape 3292"/>
            <p:cNvSpPr>
              <a:spLocks noChangeArrowheads="1"/>
            </p:cNvSpPr>
            <p:nvPr/>
          </p:nvSpPr>
          <p:spPr bwMode="auto">
            <a:xfrm>
              <a:off x="2920" y="3014"/>
              <a:ext cx="15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26" name="Shape 3293"/>
            <p:cNvSpPr>
              <a:spLocks/>
            </p:cNvSpPr>
            <p:nvPr/>
          </p:nvSpPr>
          <p:spPr bwMode="auto">
            <a:xfrm>
              <a:off x="3011" y="3018"/>
              <a:ext cx="31" cy="29"/>
            </a:xfrm>
            <a:custGeom>
              <a:avLst/>
              <a:gdLst>
                <a:gd name="T0" fmla="*/ 0 w 95"/>
                <a:gd name="T1" fmla="*/ 0 h 83"/>
                <a:gd name="T2" fmla="*/ 95 w 95"/>
                <a:gd name="T3" fmla="*/ 83 h 83"/>
              </a:gdLst>
              <a:ahLst/>
              <a:cxnLst>
                <a:cxn ang="0">
                  <a:pos x="95" y="83"/>
                </a:cxn>
                <a:cxn ang="0">
                  <a:pos x="48" y="0"/>
                </a:cxn>
                <a:cxn ang="0">
                  <a:pos x="0" y="83"/>
                </a:cxn>
                <a:cxn ang="0">
                  <a:pos x="95" y="83"/>
                </a:cxn>
              </a:cxnLst>
              <a:rect l="T0" t="T1" r="T2" b="T3"/>
              <a:pathLst>
                <a:path w="95" h="83" extrusionOk="0">
                  <a:moveTo>
                    <a:pt x="95" y="83"/>
                  </a:moveTo>
                  <a:lnTo>
                    <a:pt x="48" y="0"/>
                  </a:lnTo>
                  <a:lnTo>
                    <a:pt x="0" y="83"/>
                  </a:lnTo>
                  <a:lnTo>
                    <a:pt x="95" y="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27" name="Shape 3294"/>
            <p:cNvSpPr>
              <a:spLocks/>
            </p:cNvSpPr>
            <p:nvPr/>
          </p:nvSpPr>
          <p:spPr bwMode="auto">
            <a:xfrm>
              <a:off x="3010" y="3017"/>
              <a:ext cx="34" cy="32"/>
            </a:xfrm>
            <a:custGeom>
              <a:avLst/>
              <a:gdLst>
                <a:gd name="T0" fmla="*/ 0 w 103"/>
                <a:gd name="T1" fmla="*/ 0 h 91"/>
                <a:gd name="T2" fmla="*/ 103 w 103"/>
                <a:gd name="T3" fmla="*/ 91 h 91"/>
              </a:gdLst>
              <a:ahLst/>
              <a:cxnLst>
                <a:cxn ang="0">
                  <a:pos x="99" y="91"/>
                </a:cxn>
                <a:cxn ang="0">
                  <a:pos x="100" y="91"/>
                </a:cxn>
                <a:cxn ang="0">
                  <a:pos x="101" y="90"/>
                </a:cxn>
                <a:cxn ang="0">
                  <a:pos x="102" y="90"/>
                </a:cxn>
                <a:cxn ang="0">
                  <a:pos x="102" y="89"/>
                </a:cxn>
                <a:cxn ang="0">
                  <a:pos x="103" y="88"/>
                </a:cxn>
                <a:cxn ang="0">
                  <a:pos x="103" y="86"/>
                </a:cxn>
                <a:cxn ang="0">
                  <a:pos x="102" y="85"/>
                </a:cxn>
                <a:cxn ang="0">
                  <a:pos x="55" y="2"/>
                </a:cxn>
                <a:cxn ang="0">
                  <a:pos x="55" y="1"/>
                </a:cxn>
                <a:cxn ang="0">
                  <a:pos x="54" y="1"/>
                </a:cxn>
                <a:cxn ang="0">
                  <a:pos x="53" y="0"/>
                </a:cxn>
                <a:cxn ang="0">
                  <a:pos x="51" y="0"/>
                </a:cxn>
                <a:cxn ang="0">
                  <a:pos x="50" y="1"/>
                </a:cxn>
                <a:cxn ang="0">
                  <a:pos x="49" y="1"/>
                </a:cxn>
                <a:cxn ang="0">
                  <a:pos x="49" y="2"/>
                </a:cxn>
                <a:cxn ang="0">
                  <a:pos x="1" y="85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89"/>
                </a:cxn>
                <a:cxn ang="0">
                  <a:pos x="1" y="90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4" y="91"/>
                </a:cxn>
                <a:cxn ang="0">
                  <a:pos x="99" y="91"/>
                </a:cxn>
                <a:cxn ang="0">
                  <a:pos x="91" y="83"/>
                </a:cxn>
                <a:cxn ang="0">
                  <a:pos x="11" y="83"/>
                </a:cxn>
                <a:cxn ang="0">
                  <a:pos x="52" y="12"/>
                </a:cxn>
                <a:cxn ang="0">
                  <a:pos x="91" y="83"/>
                </a:cxn>
                <a:cxn ang="0">
                  <a:pos x="99" y="91"/>
                </a:cxn>
              </a:cxnLst>
              <a:rect l="T0" t="T1" r="T2" b="T3"/>
              <a:pathLst>
                <a:path w="103" h="91" extrusionOk="0">
                  <a:moveTo>
                    <a:pt x="99" y="91"/>
                  </a:moveTo>
                  <a:lnTo>
                    <a:pt x="100" y="91"/>
                  </a:lnTo>
                  <a:lnTo>
                    <a:pt x="101" y="90"/>
                  </a:lnTo>
                  <a:lnTo>
                    <a:pt x="102" y="90"/>
                  </a:lnTo>
                  <a:lnTo>
                    <a:pt x="102" y="89"/>
                  </a:lnTo>
                  <a:lnTo>
                    <a:pt x="103" y="88"/>
                  </a:lnTo>
                  <a:lnTo>
                    <a:pt x="103" y="86"/>
                  </a:lnTo>
                  <a:lnTo>
                    <a:pt x="102" y="85"/>
                  </a:lnTo>
                  <a:lnTo>
                    <a:pt x="55" y="2"/>
                  </a:lnTo>
                  <a:lnTo>
                    <a:pt x="55" y="1"/>
                  </a:lnTo>
                  <a:lnTo>
                    <a:pt x="54" y="1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1" y="85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99" y="91"/>
                  </a:lnTo>
                  <a:lnTo>
                    <a:pt x="91" y="83"/>
                  </a:lnTo>
                  <a:lnTo>
                    <a:pt x="11" y="83"/>
                  </a:lnTo>
                  <a:lnTo>
                    <a:pt x="52" y="12"/>
                  </a:lnTo>
                  <a:lnTo>
                    <a:pt x="91" y="83"/>
                  </a:lnTo>
                  <a:lnTo>
                    <a:pt x="99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28" name="Shape 3295"/>
            <p:cNvSpPr>
              <a:spLocks noChangeArrowheads="1"/>
            </p:cNvSpPr>
            <p:nvPr/>
          </p:nvSpPr>
          <p:spPr bwMode="auto">
            <a:xfrm>
              <a:off x="3094" y="3009"/>
              <a:ext cx="4" cy="37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29" name="Shape 3296"/>
            <p:cNvSpPr>
              <a:spLocks/>
            </p:cNvSpPr>
            <p:nvPr/>
          </p:nvSpPr>
          <p:spPr bwMode="auto">
            <a:xfrm>
              <a:off x="3095" y="3347"/>
              <a:ext cx="2" cy="31"/>
            </a:xfrm>
            <a:custGeom>
              <a:avLst/>
              <a:gdLst>
                <a:gd name="T0" fmla="*/ 0 w 8"/>
                <a:gd name="T1" fmla="*/ 0 h 89"/>
                <a:gd name="T2" fmla="*/ 8 w 8"/>
                <a:gd name="T3" fmla="*/ 89 h 89"/>
              </a:gdLst>
              <a:ahLst/>
              <a:cxnLst>
                <a:cxn ang="0">
                  <a:pos x="8" y="4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1" y="88"/>
                </a:cxn>
                <a:cxn ang="0">
                  <a:pos x="2" y="88"/>
                </a:cxn>
                <a:cxn ang="0">
                  <a:pos x="3" y="89"/>
                </a:cxn>
                <a:cxn ang="0">
                  <a:pos x="5" y="89"/>
                </a:cxn>
                <a:cxn ang="0">
                  <a:pos x="6" y="88"/>
                </a:cxn>
                <a:cxn ang="0">
                  <a:pos x="7" y="88"/>
                </a:cxn>
                <a:cxn ang="0">
                  <a:pos x="7" y="87"/>
                </a:cxn>
                <a:cxn ang="0">
                  <a:pos x="8" y="86"/>
                </a:cxn>
                <a:cxn ang="0">
                  <a:pos x="8" y="85"/>
                </a:cxn>
                <a:cxn ang="0">
                  <a:pos x="8" y="4"/>
                </a:cxn>
              </a:cxnLst>
              <a:rect l="T0" t="T1" r="T2" b="T3"/>
              <a:pathLst>
                <a:path w="8" h="89" extrusionOk="0">
                  <a:moveTo>
                    <a:pt x="8" y="4"/>
                  </a:moveTo>
                  <a:lnTo>
                    <a:pt x="8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3" y="89"/>
                  </a:lnTo>
                  <a:lnTo>
                    <a:pt x="5" y="89"/>
                  </a:lnTo>
                  <a:lnTo>
                    <a:pt x="6" y="88"/>
                  </a:lnTo>
                  <a:lnTo>
                    <a:pt x="7" y="88"/>
                  </a:lnTo>
                  <a:lnTo>
                    <a:pt x="7" y="87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30" name="Shape 3297"/>
            <p:cNvSpPr>
              <a:spLocks/>
            </p:cNvSpPr>
            <p:nvPr/>
          </p:nvSpPr>
          <p:spPr bwMode="auto">
            <a:xfrm>
              <a:off x="3079" y="3341"/>
              <a:ext cx="32" cy="35"/>
            </a:xfrm>
            <a:custGeom>
              <a:avLst/>
              <a:gdLst>
                <a:gd name="T0" fmla="*/ 0 w 100"/>
                <a:gd name="T1" fmla="*/ 0 h 100"/>
                <a:gd name="T2" fmla="*/ 100 w 100"/>
                <a:gd name="T3" fmla="*/ 100 h 100"/>
              </a:gdLst>
              <a:ahLst/>
              <a:cxnLst>
                <a:cxn ang="0">
                  <a:pos x="100" y="0"/>
                </a:cxn>
                <a:cxn ang="0">
                  <a:pos x="50" y="100"/>
                </a:cxn>
                <a:cxn ang="0">
                  <a:pos x="0" y="0"/>
                </a:cxn>
                <a:cxn ang="0">
                  <a:pos x="100" y="0"/>
                </a:cxn>
              </a:cxnLst>
              <a:rect l="T0" t="T1" r="T2" b="T3"/>
              <a:pathLst>
                <a:path w="100" h="100" extrusionOk="0">
                  <a:moveTo>
                    <a:pt x="100" y="0"/>
                  </a:moveTo>
                  <a:lnTo>
                    <a:pt x="50" y="100"/>
                  </a:lnTo>
                  <a:lnTo>
                    <a:pt x="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31" name="Shape 3298"/>
            <p:cNvSpPr>
              <a:spLocks/>
            </p:cNvSpPr>
            <p:nvPr/>
          </p:nvSpPr>
          <p:spPr bwMode="auto">
            <a:xfrm>
              <a:off x="3078" y="3340"/>
              <a:ext cx="37" cy="38"/>
            </a:xfrm>
            <a:custGeom>
              <a:avLst/>
              <a:gdLst>
                <a:gd name="T0" fmla="*/ 0 w 108"/>
                <a:gd name="T1" fmla="*/ 0 h 109"/>
                <a:gd name="T2" fmla="*/ 108 w 108"/>
                <a:gd name="T3" fmla="*/ 109 h 109"/>
              </a:gdLst>
              <a:ahLst/>
              <a:cxnLst>
                <a:cxn ang="0">
                  <a:pos x="98" y="9"/>
                </a:cxn>
                <a:cxn ang="0">
                  <a:pos x="54" y="95"/>
                </a:cxn>
                <a:cxn ang="0">
                  <a:pos x="10" y="9"/>
                </a:cxn>
                <a:cxn ang="0">
                  <a:pos x="98" y="9"/>
                </a:cxn>
                <a:cxn ang="0">
                  <a:pos x="10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50" y="107"/>
                </a:cxn>
                <a:cxn ang="0">
                  <a:pos x="51" y="107"/>
                </a:cxn>
                <a:cxn ang="0">
                  <a:pos x="51" y="108"/>
                </a:cxn>
                <a:cxn ang="0">
                  <a:pos x="52" y="109"/>
                </a:cxn>
                <a:cxn ang="0">
                  <a:pos x="55" y="109"/>
                </a:cxn>
                <a:cxn ang="0">
                  <a:pos x="56" y="108"/>
                </a:cxn>
                <a:cxn ang="0">
                  <a:pos x="57" y="108"/>
                </a:cxn>
                <a:cxn ang="0">
                  <a:pos x="58" y="107"/>
                </a:cxn>
                <a:cxn ang="0">
                  <a:pos x="108" y="7"/>
                </a:cxn>
                <a:cxn ang="0">
                  <a:pos x="108" y="4"/>
                </a:cxn>
                <a:cxn ang="0">
                  <a:pos x="107" y="2"/>
                </a:cxn>
                <a:cxn ang="0">
                  <a:pos x="107" y="1"/>
                </a:cxn>
                <a:cxn ang="0">
                  <a:pos x="106" y="1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98" y="9"/>
                </a:cxn>
              </a:cxnLst>
              <a:rect l="T0" t="T1" r="T2" b="T3"/>
              <a:pathLst>
                <a:path w="108" h="109" extrusionOk="0">
                  <a:moveTo>
                    <a:pt x="98" y="9"/>
                  </a:moveTo>
                  <a:lnTo>
                    <a:pt x="54" y="95"/>
                  </a:lnTo>
                  <a:lnTo>
                    <a:pt x="10" y="9"/>
                  </a:lnTo>
                  <a:lnTo>
                    <a:pt x="98" y="9"/>
                  </a:lnTo>
                  <a:lnTo>
                    <a:pt x="10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50" y="107"/>
                  </a:lnTo>
                  <a:lnTo>
                    <a:pt x="51" y="107"/>
                  </a:lnTo>
                  <a:lnTo>
                    <a:pt x="51" y="108"/>
                  </a:lnTo>
                  <a:lnTo>
                    <a:pt x="52" y="109"/>
                  </a:lnTo>
                  <a:lnTo>
                    <a:pt x="55" y="109"/>
                  </a:lnTo>
                  <a:lnTo>
                    <a:pt x="56" y="108"/>
                  </a:lnTo>
                  <a:lnTo>
                    <a:pt x="57" y="108"/>
                  </a:lnTo>
                  <a:lnTo>
                    <a:pt x="58" y="107"/>
                  </a:lnTo>
                  <a:lnTo>
                    <a:pt x="108" y="7"/>
                  </a:lnTo>
                  <a:lnTo>
                    <a:pt x="108" y="4"/>
                  </a:lnTo>
                  <a:lnTo>
                    <a:pt x="107" y="2"/>
                  </a:lnTo>
                  <a:lnTo>
                    <a:pt x="107" y="1"/>
                  </a:lnTo>
                  <a:lnTo>
                    <a:pt x="106" y="1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9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32" name="Shape 3299"/>
            <p:cNvSpPr>
              <a:spLocks/>
            </p:cNvSpPr>
            <p:nvPr/>
          </p:nvSpPr>
          <p:spPr bwMode="auto">
            <a:xfrm>
              <a:off x="4884" y="2861"/>
              <a:ext cx="2" cy="31"/>
            </a:xfrm>
            <a:custGeom>
              <a:avLst/>
              <a:gdLst>
                <a:gd name="T0" fmla="*/ 0 w 9"/>
                <a:gd name="T1" fmla="*/ 0 h 89"/>
                <a:gd name="T2" fmla="*/ 9 w 9"/>
                <a:gd name="T3" fmla="*/ 89 h 89"/>
              </a:gdLst>
              <a:ahLst/>
              <a:cxnLst>
                <a:cxn ang="0">
                  <a:pos x="9" y="4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1" y="88"/>
                </a:cxn>
                <a:cxn ang="0">
                  <a:pos x="2" y="88"/>
                </a:cxn>
                <a:cxn ang="0">
                  <a:pos x="3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8" y="88"/>
                </a:cxn>
                <a:cxn ang="0">
                  <a:pos x="8" y="87"/>
                </a:cxn>
                <a:cxn ang="0">
                  <a:pos x="9" y="86"/>
                </a:cxn>
                <a:cxn ang="0">
                  <a:pos x="9" y="85"/>
                </a:cxn>
                <a:cxn ang="0">
                  <a:pos x="9" y="4"/>
                </a:cxn>
              </a:cxnLst>
              <a:rect l="T0" t="T1" r="T2" b="T3"/>
              <a:pathLst>
                <a:path w="9" h="89" extrusionOk="0">
                  <a:moveTo>
                    <a:pt x="9" y="4"/>
                  </a:moveTo>
                  <a:lnTo>
                    <a:pt x="9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3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8" y="88"/>
                  </a:lnTo>
                  <a:lnTo>
                    <a:pt x="8" y="87"/>
                  </a:lnTo>
                  <a:lnTo>
                    <a:pt x="9" y="86"/>
                  </a:lnTo>
                  <a:lnTo>
                    <a:pt x="9" y="8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33" name="Shape 3300"/>
            <p:cNvSpPr>
              <a:spLocks/>
            </p:cNvSpPr>
            <p:nvPr/>
          </p:nvSpPr>
          <p:spPr bwMode="auto">
            <a:xfrm>
              <a:off x="4868" y="2854"/>
              <a:ext cx="34" cy="37"/>
            </a:xfrm>
            <a:custGeom>
              <a:avLst/>
              <a:gdLst>
                <a:gd name="T0" fmla="*/ 0 w 101"/>
                <a:gd name="T1" fmla="*/ 0 h 101"/>
                <a:gd name="T2" fmla="*/ 101 w 101"/>
                <a:gd name="T3" fmla="*/ 101 h 101"/>
              </a:gdLst>
              <a:ahLst/>
              <a:cxnLst>
                <a:cxn ang="0">
                  <a:pos x="101" y="0"/>
                </a:cxn>
                <a:cxn ang="0">
                  <a:pos x="50" y="101"/>
                </a:cxn>
                <a:cxn ang="0">
                  <a:pos x="0" y="0"/>
                </a:cxn>
                <a:cxn ang="0">
                  <a:pos x="101" y="0"/>
                </a:cxn>
              </a:cxnLst>
              <a:rect l="T0" t="T1" r="T2" b="T3"/>
              <a:pathLst>
                <a:path w="101" h="101" extrusionOk="0">
                  <a:moveTo>
                    <a:pt x="101" y="0"/>
                  </a:moveTo>
                  <a:lnTo>
                    <a:pt x="5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34" name="Shape 3301"/>
            <p:cNvSpPr>
              <a:spLocks/>
            </p:cNvSpPr>
            <p:nvPr/>
          </p:nvSpPr>
          <p:spPr bwMode="auto">
            <a:xfrm>
              <a:off x="4866" y="2854"/>
              <a:ext cx="35" cy="38"/>
            </a:xfrm>
            <a:custGeom>
              <a:avLst/>
              <a:gdLst>
                <a:gd name="T0" fmla="*/ 0 w 109"/>
                <a:gd name="T1" fmla="*/ 0 h 109"/>
                <a:gd name="T2" fmla="*/ 109 w 109"/>
                <a:gd name="T3" fmla="*/ 109 h 109"/>
              </a:gdLst>
              <a:ahLst/>
              <a:cxnLst>
                <a:cxn ang="0">
                  <a:pos x="98" y="9"/>
                </a:cxn>
                <a:cxn ang="0">
                  <a:pos x="54" y="95"/>
                </a:cxn>
                <a:cxn ang="0">
                  <a:pos x="11" y="9"/>
                </a:cxn>
                <a:cxn ang="0">
                  <a:pos x="98" y="9"/>
                </a:cxn>
                <a:cxn ang="0">
                  <a:pos x="10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7"/>
                </a:cxn>
                <a:cxn ang="0">
                  <a:pos x="50" y="107"/>
                </a:cxn>
                <a:cxn ang="0">
                  <a:pos x="51" y="107"/>
                </a:cxn>
                <a:cxn ang="0">
                  <a:pos x="51" y="108"/>
                </a:cxn>
                <a:cxn ang="0">
                  <a:pos x="52" y="109"/>
                </a:cxn>
                <a:cxn ang="0">
                  <a:pos x="56" y="109"/>
                </a:cxn>
                <a:cxn ang="0">
                  <a:pos x="57" y="108"/>
                </a:cxn>
                <a:cxn ang="0">
                  <a:pos x="58" y="108"/>
                </a:cxn>
                <a:cxn ang="0">
                  <a:pos x="59" y="107"/>
                </a:cxn>
                <a:cxn ang="0">
                  <a:pos x="109" y="7"/>
                </a:cxn>
                <a:cxn ang="0">
                  <a:pos x="109" y="3"/>
                </a:cxn>
                <a:cxn ang="0">
                  <a:pos x="108" y="2"/>
                </a:cxn>
                <a:cxn ang="0">
                  <a:pos x="108" y="1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5" y="0"/>
                </a:cxn>
                <a:cxn ang="0">
                  <a:pos x="98" y="9"/>
                </a:cxn>
              </a:cxnLst>
              <a:rect l="T0" t="T1" r="T2" b="T3"/>
              <a:pathLst>
                <a:path w="109" h="109" extrusionOk="0">
                  <a:moveTo>
                    <a:pt x="98" y="9"/>
                  </a:moveTo>
                  <a:lnTo>
                    <a:pt x="54" y="95"/>
                  </a:lnTo>
                  <a:lnTo>
                    <a:pt x="11" y="9"/>
                  </a:lnTo>
                  <a:lnTo>
                    <a:pt x="98" y="9"/>
                  </a:lnTo>
                  <a:lnTo>
                    <a:pt x="10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7"/>
                  </a:lnTo>
                  <a:lnTo>
                    <a:pt x="50" y="107"/>
                  </a:lnTo>
                  <a:lnTo>
                    <a:pt x="51" y="107"/>
                  </a:lnTo>
                  <a:lnTo>
                    <a:pt x="51" y="108"/>
                  </a:lnTo>
                  <a:lnTo>
                    <a:pt x="52" y="109"/>
                  </a:lnTo>
                  <a:lnTo>
                    <a:pt x="56" y="109"/>
                  </a:lnTo>
                  <a:lnTo>
                    <a:pt x="57" y="108"/>
                  </a:lnTo>
                  <a:lnTo>
                    <a:pt x="58" y="108"/>
                  </a:lnTo>
                  <a:lnTo>
                    <a:pt x="59" y="107"/>
                  </a:lnTo>
                  <a:lnTo>
                    <a:pt x="109" y="7"/>
                  </a:lnTo>
                  <a:lnTo>
                    <a:pt x="109" y="3"/>
                  </a:lnTo>
                  <a:lnTo>
                    <a:pt x="108" y="2"/>
                  </a:lnTo>
                  <a:lnTo>
                    <a:pt x="108" y="1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5" y="0"/>
                  </a:lnTo>
                  <a:lnTo>
                    <a:pt x="9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45700" rIns="91425" bIns="45700"/>
            <a:lstStyle/>
            <a:p>
              <a:endParaRPr lang="de-DE"/>
            </a:p>
          </p:txBody>
        </p:sp>
        <p:sp>
          <p:nvSpPr>
            <p:cNvPr id="51935" name="Shape 3302"/>
            <p:cNvSpPr>
              <a:spLocks noChangeArrowheads="1"/>
            </p:cNvSpPr>
            <p:nvPr/>
          </p:nvSpPr>
          <p:spPr bwMode="auto">
            <a:xfrm>
              <a:off x="3266" y="2600"/>
              <a:ext cx="8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900" b="1">
                  <a:sym typeface="Arial" charset="0"/>
                </a:rPr>
                <a:t>Precalciner Fuel Dosing</a:t>
              </a:r>
            </a:p>
          </p:txBody>
        </p:sp>
        <p:sp>
          <p:nvSpPr>
            <p:cNvPr id="51936" name="Shape 3303"/>
            <p:cNvSpPr>
              <a:spLocks noChangeArrowheads="1"/>
            </p:cNvSpPr>
            <p:nvPr/>
          </p:nvSpPr>
          <p:spPr bwMode="auto">
            <a:xfrm>
              <a:off x="2809" y="2895"/>
              <a:ext cx="574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900" b="1">
                  <a:sym typeface="Arial" charset="0"/>
                </a:rPr>
                <a:t>Kiln Fuel Dosing</a:t>
              </a:r>
            </a:p>
          </p:txBody>
        </p:sp>
        <p:sp>
          <p:nvSpPr>
            <p:cNvPr id="51937" name="Shape 3304"/>
            <p:cNvSpPr>
              <a:spLocks noChangeArrowheads="1"/>
            </p:cNvSpPr>
            <p:nvPr/>
          </p:nvSpPr>
          <p:spPr bwMode="auto">
            <a:xfrm>
              <a:off x="2934" y="3958"/>
              <a:ext cx="26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900" b="1">
                  <a:sym typeface="Arial" charset="0"/>
                </a:rPr>
                <a:t>Clinker </a:t>
              </a:r>
            </a:p>
          </p:txBody>
        </p:sp>
        <p:sp>
          <p:nvSpPr>
            <p:cNvPr id="51938" name="Shape 3305"/>
            <p:cNvSpPr>
              <a:spLocks noChangeArrowheads="1"/>
            </p:cNvSpPr>
            <p:nvPr/>
          </p:nvSpPr>
          <p:spPr bwMode="auto">
            <a:xfrm>
              <a:off x="5322" y="2763"/>
              <a:ext cx="76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900" b="1">
                  <a:sym typeface="Arial" charset="0"/>
                </a:rPr>
                <a:t>Suspension Preheater</a:t>
              </a:r>
            </a:p>
          </p:txBody>
        </p:sp>
        <p:sp>
          <p:nvSpPr>
            <p:cNvPr id="51939" name="Shape 3306"/>
            <p:cNvSpPr>
              <a:spLocks noChangeArrowheads="1"/>
            </p:cNvSpPr>
            <p:nvPr/>
          </p:nvSpPr>
          <p:spPr bwMode="auto">
            <a:xfrm>
              <a:off x="5281" y="1697"/>
              <a:ext cx="379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900" b="1">
                  <a:sym typeface="Arial" charset="0"/>
                </a:rPr>
                <a:t>Kiln ID Fan</a:t>
              </a:r>
            </a:p>
          </p:txBody>
        </p:sp>
        <p:sp>
          <p:nvSpPr>
            <p:cNvPr id="51940" name="Shape 3307"/>
            <p:cNvSpPr>
              <a:spLocks noChangeArrowheads="1"/>
            </p:cNvSpPr>
            <p:nvPr/>
          </p:nvSpPr>
          <p:spPr bwMode="auto">
            <a:xfrm>
              <a:off x="5470" y="2326"/>
              <a:ext cx="4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900" b="1">
                  <a:sym typeface="Arial" charset="0"/>
                </a:rPr>
                <a:t>Meal Dosing</a:t>
              </a:r>
            </a:p>
          </p:txBody>
        </p:sp>
        <p:sp>
          <p:nvSpPr>
            <p:cNvPr id="51941" name="Shape 3308"/>
            <p:cNvSpPr>
              <a:spLocks noChangeArrowheads="1"/>
            </p:cNvSpPr>
            <p:nvPr/>
          </p:nvSpPr>
          <p:spPr bwMode="auto">
            <a:xfrm>
              <a:off x="4425" y="3026"/>
              <a:ext cx="45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900" b="1">
                  <a:sym typeface="Arial" charset="0"/>
                </a:rPr>
                <a:t>Precalciner</a:t>
              </a:r>
            </a:p>
          </p:txBody>
        </p:sp>
        <p:sp>
          <p:nvSpPr>
            <p:cNvPr id="51942" name="Shape 3309"/>
            <p:cNvSpPr>
              <a:spLocks noChangeArrowheads="1"/>
            </p:cNvSpPr>
            <p:nvPr/>
          </p:nvSpPr>
          <p:spPr bwMode="auto">
            <a:xfrm>
              <a:off x="3245" y="3240"/>
              <a:ext cx="23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900" b="1">
                  <a:sym typeface="Arial" charset="0"/>
                </a:rPr>
                <a:t>Burner</a:t>
              </a:r>
            </a:p>
          </p:txBody>
        </p:sp>
        <p:sp>
          <p:nvSpPr>
            <p:cNvPr id="51943" name="Shape 3310"/>
            <p:cNvSpPr>
              <a:spLocks noChangeArrowheads="1"/>
            </p:cNvSpPr>
            <p:nvPr/>
          </p:nvSpPr>
          <p:spPr bwMode="auto">
            <a:xfrm>
              <a:off x="3849" y="3156"/>
              <a:ext cx="38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900" b="1">
                  <a:sym typeface="Arial" charset="0"/>
                </a:rPr>
                <a:t>Tertiary Air</a:t>
              </a:r>
            </a:p>
          </p:txBody>
        </p:sp>
        <p:cxnSp>
          <p:nvCxnSpPr>
            <p:cNvPr id="51944" name="Shape 3311"/>
            <p:cNvCxnSpPr>
              <a:cxnSpLocks noChangeShapeType="1"/>
            </p:cNvCxnSpPr>
            <p:nvPr/>
          </p:nvCxnSpPr>
          <p:spPr bwMode="auto">
            <a:xfrm rot="10800000">
              <a:off x="5034" y="3364"/>
              <a:ext cx="338" cy="294"/>
            </a:xfrm>
            <a:prstGeom prst="straightConnector1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  <p:sp>
          <p:nvSpPr>
            <p:cNvPr id="51945" name="Shape 3312"/>
            <p:cNvSpPr>
              <a:spLocks noChangeArrowheads="1"/>
            </p:cNvSpPr>
            <p:nvPr/>
          </p:nvSpPr>
          <p:spPr bwMode="auto">
            <a:xfrm>
              <a:off x="5334" y="3638"/>
              <a:ext cx="58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200" b="1">
                  <a:sym typeface="Arial" charset="0"/>
                </a:rPr>
                <a:t>Kiln inlet</a:t>
              </a:r>
            </a:p>
          </p:txBody>
        </p:sp>
      </p:grpSp>
      <p:grpSp>
        <p:nvGrpSpPr>
          <p:cNvPr id="51946" name="Shape 3313"/>
          <p:cNvGrpSpPr>
            <a:grpSpLocks/>
          </p:cNvGrpSpPr>
          <p:nvPr/>
        </p:nvGrpSpPr>
        <p:grpSpPr bwMode="auto">
          <a:xfrm>
            <a:off x="633413" y="1254125"/>
            <a:ext cx="8353425" cy="1512888"/>
            <a:chOff x="1007" y="3071"/>
            <a:chExt cx="5087" cy="672"/>
          </a:xfrm>
        </p:grpSpPr>
        <p:sp>
          <p:nvSpPr>
            <p:cNvPr id="51947" name="Shape 3314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1948" name="Shape 3315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</p:grpSp>
      <p:pic>
        <p:nvPicPr>
          <p:cNvPr id="51949" name="Shape 3316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838" y="1327150"/>
            <a:ext cx="79057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950" name="Shape 3317"/>
          <p:cNvSpPr txBox="1">
            <a:spLocks noChangeArrowheads="1"/>
          </p:cNvSpPr>
          <p:nvPr/>
        </p:nvSpPr>
        <p:spPr bwMode="auto">
          <a:xfrm>
            <a:off x="560388" y="2852738"/>
            <a:ext cx="7015162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1076325" indent="-1076325">
              <a:lnSpc>
                <a:spcPct val="11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>
                <a:sym typeface="Arial" charset="0"/>
              </a:rPr>
              <a:t>%decarb</a:t>
            </a:r>
            <a:r>
              <a:rPr lang="en-US" sz="1600" baseline="-25000">
                <a:sym typeface="Arial" charset="0"/>
              </a:rPr>
              <a:t> 	</a:t>
            </a:r>
            <a:r>
              <a:rPr lang="en-US" sz="1600">
                <a:sym typeface="Arial" charset="0"/>
              </a:rPr>
              <a:t>decarbonization degree of hot meal at kiln inlet</a:t>
            </a:r>
          </a:p>
          <a:p>
            <a:pPr marL="1076325" indent="-1076325">
              <a:lnSpc>
                <a:spcPct val="11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>
                <a:sym typeface="Arial" charset="0"/>
              </a:rPr>
              <a:t>	→ at kiln inlet, part of CO</a:t>
            </a:r>
            <a:r>
              <a:rPr lang="en-US" sz="1600" baseline="-25000">
                <a:sym typeface="Arial" charset="0"/>
              </a:rPr>
              <a:t>2</a:t>
            </a:r>
            <a:r>
              <a:rPr lang="en-US" sz="1600">
                <a:sym typeface="Arial" charset="0"/>
              </a:rPr>
              <a:t> of raw meal already gone</a:t>
            </a:r>
          </a:p>
          <a:p>
            <a:pPr marL="1076325" indent="-1076325"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>
                <a:sym typeface="Arial" charset="0"/>
              </a:rPr>
              <a:t>%PC 	thermal energy input at pre-calciner</a:t>
            </a:r>
          </a:p>
          <a:p>
            <a:pPr marL="1076325" indent="-1076325">
              <a:lnSpc>
                <a:spcPct val="11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>
                <a:sym typeface="Arial" charset="0"/>
              </a:rPr>
              <a:t>	→ at kiln inlet, only fuel in main firing contributes to V</a:t>
            </a:r>
            <a:r>
              <a:rPr lang="en-US" sz="1600" baseline="-25000">
                <a:sym typeface="Arial" charset="0"/>
              </a:rPr>
              <a:t>min</a:t>
            </a:r>
          </a:p>
          <a:p>
            <a:pPr marL="1076325" indent="-1076325">
              <a:lnSpc>
                <a:spcPct val="110000"/>
              </a:lnSpc>
              <a:buClr>
                <a:srgbClr val="000000"/>
              </a:buClr>
              <a:buFont typeface="Arial" charset="0"/>
              <a:buNone/>
            </a:pPr>
            <a:endParaRPr lang="de-CH" sz="1600" baseline="-25000">
              <a:sym typeface="Arial" charset="0"/>
            </a:endParaRPr>
          </a:p>
          <a:p>
            <a:pPr marL="1076325" indent="-1076325"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>
                <a:sym typeface="Arial" charset="0"/>
              </a:rPr>
              <a:t>M</a:t>
            </a:r>
            <a:r>
              <a:rPr lang="en-US" sz="1600" baseline="-25000">
                <a:sym typeface="Arial" charset="0"/>
              </a:rPr>
              <a:t>cli</a:t>
            </a:r>
            <a:r>
              <a:rPr lang="en-US" sz="1600">
                <a:sym typeface="Arial" charset="0"/>
              </a:rPr>
              <a:t>	clinker production rate</a:t>
            </a:r>
          </a:p>
          <a:p>
            <a:pPr marL="1076325" indent="-1076325"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>
                <a:sym typeface="Arial" charset="0"/>
              </a:rPr>
              <a:t>q 	kiln heat consumption (total)</a:t>
            </a:r>
          </a:p>
          <a:p>
            <a:pPr marL="1076325" indent="-1076325"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600">
                <a:sym typeface="Arial" charset="0"/>
              </a:rPr>
              <a:t>O</a:t>
            </a:r>
            <a:r>
              <a:rPr lang="en-US" sz="1600" baseline="-25000">
                <a:sym typeface="Arial" charset="0"/>
              </a:rPr>
              <a:t>2,dry</a:t>
            </a:r>
            <a:r>
              <a:rPr lang="en-US" sz="1600">
                <a:sym typeface="Arial" charset="0"/>
              </a:rPr>
              <a:t>% 	O</a:t>
            </a:r>
            <a:r>
              <a:rPr lang="en-US" sz="1600" baseline="-25000">
                <a:sym typeface="Arial" charset="0"/>
              </a:rPr>
              <a:t>2</a:t>
            </a:r>
            <a:r>
              <a:rPr lang="en-US" sz="1600">
                <a:sym typeface="Arial" charset="0"/>
              </a:rPr>
              <a:t> at kiln inlet</a:t>
            </a:r>
          </a:p>
        </p:txBody>
      </p:sp>
      <p:sp>
        <p:nvSpPr>
          <p:cNvPr id="51951" name="Shape 3318"/>
          <p:cNvSpPr txBox="1">
            <a:spLocks noChangeArrowheads="1"/>
          </p:cNvSpPr>
          <p:nvPr/>
        </p:nvSpPr>
        <p:spPr bwMode="auto">
          <a:xfrm>
            <a:off x="8255000" y="504825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51952" name="Shape 3319"/>
          <p:cNvSpPr txBox="1">
            <a:spLocks/>
          </p:cNvSpPr>
          <p:nvPr/>
        </p:nvSpPr>
        <p:spPr bwMode="auto">
          <a:xfrm>
            <a:off x="590550" y="3175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Gas flow at kiln inlet for a kiln with pre-calciner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FF6E6F63-04AB-4D8A-8F21-0CCD843D1B60}" type="slidenum">
              <a:rPr lang="en-US" sz="800"/>
              <a:pPr algn="r"/>
              <a:t>21</a:t>
            </a:fld>
            <a:endParaRPr lang="en-US" sz="800"/>
          </a:p>
        </p:txBody>
      </p:sp>
      <p:sp>
        <p:nvSpPr>
          <p:cNvPr id="37893" name="Shape 3327"/>
          <p:cNvSpPr txBox="1">
            <a:spLocks/>
          </p:cNvSpPr>
          <p:nvPr/>
        </p:nvSpPr>
        <p:spPr bwMode="auto">
          <a:xfrm>
            <a:off x="560388" y="11239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210000"/>
              </a:lnSpc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Basic Definitions</a:t>
            </a:r>
          </a:p>
          <a:p>
            <a:pPr marL="269875" indent="-269875">
              <a:lnSpc>
                <a:spcPct val="21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Gasflow Calculations</a:t>
            </a:r>
          </a:p>
          <a:p>
            <a:pPr marL="269875" indent="-269875">
              <a:lnSpc>
                <a:spcPct val="21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False Air Investigation</a:t>
            </a:r>
          </a:p>
        </p:txBody>
      </p:sp>
      <p:sp>
        <p:nvSpPr>
          <p:cNvPr id="37894" name="Shape 3328"/>
          <p:cNvSpPr txBox="1"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Content</a:t>
            </a:r>
          </a:p>
        </p:txBody>
      </p:sp>
      <p:sp>
        <p:nvSpPr>
          <p:cNvPr id="3329" name="Shape 3329"/>
          <p:cNvSpPr>
            <a:spLocks noChangeArrowheads="1"/>
          </p:cNvSpPr>
          <p:nvPr/>
        </p:nvSpPr>
        <p:spPr bwMode="auto">
          <a:xfrm>
            <a:off x="488950" y="2711450"/>
            <a:ext cx="3887788" cy="533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838"/>
              </a:spcAft>
              <a:buClr>
                <a:srgbClr val="000000"/>
              </a:buClr>
              <a:buFont typeface="Noto Symbol"/>
              <a:buNone/>
            </a:pPr>
            <a:endParaRPr lang="de-CH" sz="20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122C7CD-4611-4977-B09F-DE09EFF9B08B}" type="slidenum">
              <a:rPr lang="en-US" sz="800"/>
              <a:pPr algn="r"/>
              <a:t>22</a:t>
            </a:fld>
            <a:endParaRPr lang="en-US" sz="800"/>
          </a:p>
        </p:txBody>
      </p:sp>
      <p:sp>
        <p:nvSpPr>
          <p:cNvPr id="39941" name="Shape 3352"/>
          <p:cNvSpPr txBox="1">
            <a:spLocks/>
          </p:cNvSpPr>
          <p:nvPr/>
        </p:nvSpPr>
        <p:spPr bwMode="auto">
          <a:xfrm>
            <a:off x="560388" y="1309688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Noto Symbol"/>
              <a:buAutoNum type="arabicParenR"/>
            </a:pPr>
            <a:r>
              <a:rPr lang="en-US" sz="2000"/>
              <a:t>How much false air is entering into the kiln system between preheater exit and ID-Fan?</a:t>
            </a:r>
          </a:p>
          <a:p>
            <a:pPr marL="457200" indent="-457200">
              <a:lnSpc>
                <a:spcPct val="90000"/>
              </a:lnSpc>
              <a:spcBef>
                <a:spcPts val="575"/>
              </a:spcBef>
              <a:buClr>
                <a:schemeClr val="accent2"/>
              </a:buClr>
              <a:buFont typeface="Noto Symbol"/>
              <a:buAutoNum type="arabicParenR"/>
            </a:pPr>
            <a:r>
              <a:rPr lang="en-US" sz="2000"/>
              <a:t>What is the total exhaust gas flow at the ID-Fan</a:t>
            </a:r>
          </a:p>
        </p:txBody>
      </p:sp>
      <p:sp>
        <p:nvSpPr>
          <p:cNvPr id="39942" name="Shape 3353"/>
          <p:cNvSpPr txBox="1"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False air investigation</a:t>
            </a:r>
          </a:p>
        </p:txBody>
      </p:sp>
      <p:pic>
        <p:nvPicPr>
          <p:cNvPr id="39943" name="Shape 3354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0" y="2393950"/>
            <a:ext cx="6427788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Shape 3355"/>
          <p:cNvSpPr txBox="1">
            <a:spLocks noChangeArrowheads="1"/>
          </p:cNvSpPr>
          <p:nvPr/>
        </p:nvSpPr>
        <p:spPr bwMode="auto">
          <a:xfrm>
            <a:off x="8134350" y="488950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>
                <a:sym typeface="Arial" charset="0"/>
              </a:rPr>
              <a:t>False Air Investigation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BFB5868-1344-487E-BB32-A90F3E50ACD7}" type="slidenum">
              <a:rPr lang="en-US" sz="800"/>
              <a:pPr algn="r"/>
              <a:t>23</a:t>
            </a:fld>
            <a:endParaRPr lang="en-US" sz="800"/>
          </a:p>
        </p:txBody>
      </p:sp>
      <p:sp>
        <p:nvSpPr>
          <p:cNvPr id="40965" name="Shape 3363"/>
          <p:cNvSpPr>
            <a:spLocks noChangeArrowheads="1"/>
          </p:cNvSpPr>
          <p:nvPr/>
        </p:nvSpPr>
        <p:spPr bwMode="auto">
          <a:xfrm>
            <a:off x="1793875" y="2463800"/>
            <a:ext cx="2303463" cy="1820863"/>
          </a:xfrm>
          <a:prstGeom prst="homePlate">
            <a:avLst>
              <a:gd name="adj" fmla="val 1836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 V</a:t>
            </a:r>
            <a:r>
              <a:rPr lang="en-US" b="1" baseline="-25000">
                <a:sym typeface="Arial" charset="0"/>
              </a:rPr>
              <a:t>min,dry</a:t>
            </a:r>
            <a:r>
              <a:rPr lang="en-US" b="1">
                <a:sym typeface="Arial" charset="0"/>
              </a:rPr>
              <a:t>       </a:t>
            </a:r>
          </a:p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&amp;         </a:t>
            </a:r>
          </a:p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 CO</a:t>
            </a:r>
            <a:r>
              <a:rPr lang="en-US" b="1" baseline="-25000">
                <a:sym typeface="Arial" charset="0"/>
              </a:rPr>
              <a:t>2,raw meal </a:t>
            </a:r>
          </a:p>
        </p:txBody>
      </p:sp>
      <p:sp>
        <p:nvSpPr>
          <p:cNvPr id="40966" name="Shape 3364"/>
          <p:cNvSpPr>
            <a:spLocks noChangeArrowheads="1"/>
          </p:cNvSpPr>
          <p:nvPr/>
        </p:nvSpPr>
        <p:spPr bwMode="auto">
          <a:xfrm>
            <a:off x="1717675" y="4284663"/>
            <a:ext cx="2379663" cy="955675"/>
          </a:xfrm>
          <a:prstGeom prst="homePlate">
            <a:avLst>
              <a:gd name="adj" fmla="val 3867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Excess air </a:t>
            </a:r>
          </a:p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E</a:t>
            </a:r>
            <a:r>
              <a:rPr lang="en-US" sz="2000" b="1" baseline="-25000">
                <a:sym typeface="Arial" charset="0"/>
              </a:rPr>
              <a:t>PHexit</a:t>
            </a:r>
          </a:p>
        </p:txBody>
      </p:sp>
      <p:sp>
        <p:nvSpPr>
          <p:cNvPr id="40967" name="Shape 3365"/>
          <p:cNvSpPr>
            <a:spLocks noChangeArrowheads="1"/>
          </p:cNvSpPr>
          <p:nvPr/>
        </p:nvSpPr>
        <p:spPr bwMode="auto">
          <a:xfrm>
            <a:off x="1692275" y="2028825"/>
            <a:ext cx="2463800" cy="430213"/>
          </a:xfrm>
          <a:prstGeom prst="homePlate">
            <a:avLst>
              <a:gd name="adj" fmla="val 8776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H</a:t>
            </a:r>
            <a:r>
              <a:rPr lang="en-US" b="1" baseline="-25000">
                <a:sym typeface="Arial" charset="0"/>
              </a:rPr>
              <a:t>2</a:t>
            </a:r>
            <a:r>
              <a:rPr lang="en-US" b="1">
                <a:sym typeface="Arial" charset="0"/>
              </a:rPr>
              <a:t>O</a:t>
            </a:r>
            <a:r>
              <a:rPr lang="en-US" b="1" baseline="-25000">
                <a:sym typeface="Arial" charset="0"/>
              </a:rPr>
              <a:t>vapor </a:t>
            </a:r>
          </a:p>
        </p:txBody>
      </p:sp>
      <p:sp>
        <p:nvSpPr>
          <p:cNvPr id="40968" name="Shape 3366"/>
          <p:cNvSpPr>
            <a:spLocks noChangeArrowheads="1"/>
          </p:cNvSpPr>
          <p:nvPr/>
        </p:nvSpPr>
        <p:spPr bwMode="auto">
          <a:xfrm>
            <a:off x="6346825" y="2460625"/>
            <a:ext cx="2381250" cy="1820863"/>
          </a:xfrm>
          <a:prstGeom prst="homePlate">
            <a:avLst>
              <a:gd name="adj" fmla="val 1898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min,dry</a:t>
            </a:r>
            <a:r>
              <a:rPr lang="en-US" b="1">
                <a:sym typeface="Arial" charset="0"/>
              </a:rPr>
              <a:t>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&amp;  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CO</a:t>
            </a:r>
            <a:r>
              <a:rPr lang="en-US" b="1" baseline="-25000">
                <a:sym typeface="Arial" charset="0"/>
              </a:rPr>
              <a:t>2,raw meal </a:t>
            </a:r>
          </a:p>
        </p:txBody>
      </p:sp>
      <p:sp>
        <p:nvSpPr>
          <p:cNvPr id="40969" name="Shape 3367"/>
          <p:cNvSpPr>
            <a:spLocks noChangeArrowheads="1"/>
          </p:cNvSpPr>
          <p:nvPr/>
        </p:nvSpPr>
        <p:spPr bwMode="auto">
          <a:xfrm>
            <a:off x="6346825" y="4281488"/>
            <a:ext cx="2381250" cy="1474787"/>
          </a:xfrm>
          <a:prstGeom prst="homePlate">
            <a:avLst>
              <a:gd name="adj" fmla="val 2507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Excess air E</a:t>
            </a:r>
            <a:r>
              <a:rPr lang="en-US" sz="2000" b="1" baseline="-25000">
                <a:sym typeface="Arial" charset="0"/>
              </a:rPr>
              <a:t>ID-Fan</a:t>
            </a:r>
          </a:p>
        </p:txBody>
      </p:sp>
      <p:sp>
        <p:nvSpPr>
          <p:cNvPr id="40970" name="Shape 3368"/>
          <p:cNvSpPr>
            <a:spLocks noChangeArrowheads="1"/>
          </p:cNvSpPr>
          <p:nvPr/>
        </p:nvSpPr>
        <p:spPr bwMode="auto">
          <a:xfrm>
            <a:off x="6346825" y="1716088"/>
            <a:ext cx="2068513" cy="739775"/>
          </a:xfrm>
          <a:prstGeom prst="homePlate">
            <a:avLst>
              <a:gd name="adj" fmla="val 4284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H</a:t>
            </a:r>
            <a:r>
              <a:rPr lang="en-US" b="1" baseline="-25000">
                <a:sym typeface="Arial" charset="0"/>
              </a:rPr>
              <a:t>2</a:t>
            </a:r>
            <a:r>
              <a:rPr lang="en-US" b="1">
                <a:sym typeface="Arial" charset="0"/>
              </a:rPr>
              <a:t>O</a:t>
            </a:r>
            <a:r>
              <a:rPr lang="en-US" b="1" baseline="-25000">
                <a:sym typeface="Arial" charset="0"/>
              </a:rPr>
              <a:t>vapor </a:t>
            </a:r>
          </a:p>
        </p:txBody>
      </p:sp>
      <p:cxnSp>
        <p:nvCxnSpPr>
          <p:cNvPr id="40971" name="Shape 3369"/>
          <p:cNvCxnSpPr>
            <a:cxnSpLocks noChangeShapeType="1"/>
          </p:cNvCxnSpPr>
          <p:nvPr/>
        </p:nvCxnSpPr>
        <p:spPr bwMode="auto">
          <a:xfrm>
            <a:off x="3775075" y="1752600"/>
            <a:ext cx="0" cy="378777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40972" name="Shape 3370"/>
          <p:cNvGrpSpPr>
            <a:grpSpLocks/>
          </p:cNvGrpSpPr>
          <p:nvPr/>
        </p:nvGrpSpPr>
        <p:grpSpPr bwMode="auto">
          <a:xfrm>
            <a:off x="4976813" y="5230813"/>
            <a:ext cx="1730375" cy="933450"/>
            <a:chOff x="3263" y="3071"/>
            <a:chExt cx="1152" cy="624"/>
          </a:xfrm>
        </p:grpSpPr>
        <p:sp>
          <p:nvSpPr>
            <p:cNvPr id="40973" name="Shape 3371"/>
            <p:cNvSpPr>
              <a:spLocks/>
            </p:cNvSpPr>
            <p:nvPr/>
          </p:nvSpPr>
          <p:spPr bwMode="auto">
            <a:xfrm>
              <a:off x="3263" y="3071"/>
              <a:ext cx="1152" cy="62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>
                <a:cxn ang="0">
                  <a:pos x="21600" y="6079"/>
                </a:cxn>
                <a:cxn ang="0">
                  <a:pos x="18394" y="0"/>
                </a:cxn>
                <a:cxn ang="0">
                  <a:pos x="12427" y="0"/>
                </a:cxn>
                <a:cxn ang="0">
                  <a:pos x="0" y="12158"/>
                </a:cxn>
                <a:cxn ang="0">
                  <a:pos x="0" y="21600"/>
                </a:cxn>
                <a:cxn ang="0">
                  <a:pos x="12427" y="21600"/>
                </a:cxn>
                <a:cxn ang="0">
                  <a:pos x="12427" y="12158"/>
                </a:cxn>
                <a:cxn ang="0">
                  <a:pos x="12427" y="12158"/>
                </a:cxn>
                <a:cxn ang="0">
                  <a:pos x="18394" y="12158"/>
                </a:cxn>
                <a:cxn ang="0">
                  <a:pos x="21600" y="6079"/>
                </a:cxn>
              </a:cxnLst>
              <a:rect l="T0" t="T1" r="T2" b="T3"/>
              <a:pathLst>
                <a:path w="21600" h="21600" extrusionOk="0">
                  <a:moveTo>
                    <a:pt x="21600" y="6079"/>
                  </a:moveTo>
                  <a:lnTo>
                    <a:pt x="18394" y="0"/>
                  </a:lnTo>
                  <a:lnTo>
                    <a:pt x="12427" y="0"/>
                  </a:lnTo>
                  <a:cubicBezTo>
                    <a:pt x="5564" y="0"/>
                    <a:pt x="0" y="5443"/>
                    <a:pt x="0" y="12158"/>
                  </a:cubicBezTo>
                  <a:lnTo>
                    <a:pt x="0" y="21600"/>
                  </a:lnTo>
                  <a:lnTo>
                    <a:pt x="12427" y="21600"/>
                  </a:lnTo>
                  <a:lnTo>
                    <a:pt x="12427" y="12158"/>
                  </a:lnTo>
                  <a:cubicBezTo>
                    <a:pt x="12427" y="12158"/>
                    <a:pt x="12427" y="12158"/>
                    <a:pt x="12427" y="12158"/>
                  </a:cubicBezTo>
                  <a:lnTo>
                    <a:pt x="18394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91425" tIns="45700" rIns="91425" bIns="45700" anchor="ctr"/>
            <a:lstStyle/>
            <a:p>
              <a:endParaRPr lang="de-DE"/>
            </a:p>
          </p:txBody>
        </p:sp>
        <p:sp>
          <p:nvSpPr>
            <p:cNvPr id="40974" name="Shape 3372"/>
            <p:cNvSpPr txBox="1">
              <a:spLocks noChangeArrowheads="1"/>
            </p:cNvSpPr>
            <p:nvPr/>
          </p:nvSpPr>
          <p:spPr bwMode="auto">
            <a:xfrm>
              <a:off x="3496" y="3371"/>
              <a:ext cx="599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air</a:t>
              </a:r>
            </a:p>
          </p:txBody>
        </p:sp>
        <p:sp>
          <p:nvSpPr>
            <p:cNvPr id="40975" name="Shape 3373"/>
            <p:cNvSpPr txBox="1">
              <a:spLocks noChangeArrowheads="1"/>
            </p:cNvSpPr>
            <p:nvPr/>
          </p:nvSpPr>
          <p:spPr bwMode="auto">
            <a:xfrm>
              <a:off x="3538" y="3132"/>
              <a:ext cx="599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False</a:t>
              </a:r>
            </a:p>
          </p:txBody>
        </p:sp>
      </p:grpSp>
      <p:sp>
        <p:nvSpPr>
          <p:cNvPr id="40976" name="Shape 3374"/>
          <p:cNvSpPr>
            <a:spLocks noChangeArrowheads="1"/>
          </p:cNvSpPr>
          <p:nvPr/>
        </p:nvSpPr>
        <p:spPr bwMode="auto">
          <a:xfrm>
            <a:off x="3543300" y="1203325"/>
            <a:ext cx="455613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1</a:t>
            </a:r>
          </a:p>
        </p:txBody>
      </p:sp>
      <p:sp>
        <p:nvSpPr>
          <p:cNvPr id="40977" name="Shape 3375"/>
          <p:cNvSpPr>
            <a:spLocks/>
          </p:cNvSpPr>
          <p:nvPr/>
        </p:nvSpPr>
        <p:spPr bwMode="auto">
          <a:xfrm rot="10800000" flipH="1">
            <a:off x="4864100" y="1416050"/>
            <a:ext cx="1730375" cy="71755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21600" y="6079"/>
              </a:cxn>
              <a:cxn ang="0">
                <a:pos x="18394" y="0"/>
              </a:cxn>
              <a:cxn ang="0">
                <a:pos x="12427" y="0"/>
              </a:cxn>
              <a:cxn ang="0">
                <a:pos x="0" y="12158"/>
              </a:cxn>
              <a:cxn ang="0">
                <a:pos x="0" y="21600"/>
              </a:cxn>
              <a:cxn ang="0">
                <a:pos x="12427" y="21600"/>
              </a:cxn>
              <a:cxn ang="0">
                <a:pos x="12427" y="12158"/>
              </a:cxn>
              <a:cxn ang="0">
                <a:pos x="12427" y="12158"/>
              </a:cxn>
              <a:cxn ang="0">
                <a:pos x="18394" y="12158"/>
              </a:cxn>
              <a:cxn ang="0">
                <a:pos x="21600" y="6079"/>
              </a:cxn>
            </a:cxnLst>
            <a:rect l="T0" t="T1" r="T2" b="T3"/>
            <a:pathLst>
              <a:path w="21600" h="21600" extrusionOk="0">
                <a:moveTo>
                  <a:pt x="21600" y="6079"/>
                </a:moveTo>
                <a:lnTo>
                  <a:pt x="18394" y="0"/>
                </a:lnTo>
                <a:lnTo>
                  <a:pt x="12427" y="0"/>
                </a:lnTo>
                <a:cubicBezTo>
                  <a:pt x="5564" y="0"/>
                  <a:pt x="0" y="5443"/>
                  <a:pt x="0" y="12158"/>
                </a:cubicBezTo>
                <a:lnTo>
                  <a:pt x="0" y="21600"/>
                </a:lnTo>
                <a:lnTo>
                  <a:pt x="12427" y="21600"/>
                </a:lnTo>
                <a:lnTo>
                  <a:pt x="12427" y="12158"/>
                </a:lnTo>
                <a:cubicBezTo>
                  <a:pt x="12427" y="12158"/>
                  <a:pt x="12427" y="12158"/>
                  <a:pt x="12427" y="12158"/>
                </a:cubicBezTo>
                <a:lnTo>
                  <a:pt x="18394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endParaRPr lang="de-DE"/>
          </a:p>
        </p:txBody>
      </p:sp>
      <p:sp>
        <p:nvSpPr>
          <p:cNvPr id="40978" name="Shape 3376"/>
          <p:cNvSpPr txBox="1">
            <a:spLocks noChangeArrowheads="1"/>
          </p:cNvSpPr>
          <p:nvPr/>
        </p:nvSpPr>
        <p:spPr bwMode="auto">
          <a:xfrm>
            <a:off x="5100638" y="1416050"/>
            <a:ext cx="739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CT</a:t>
            </a:r>
          </a:p>
        </p:txBody>
      </p:sp>
      <p:sp>
        <p:nvSpPr>
          <p:cNvPr id="40979" name="Shape 3377"/>
          <p:cNvSpPr txBox="1">
            <a:spLocks noChangeArrowheads="1"/>
          </p:cNvSpPr>
          <p:nvPr/>
        </p:nvSpPr>
        <p:spPr bwMode="auto">
          <a:xfrm>
            <a:off x="5216525" y="1728788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Water</a:t>
            </a:r>
          </a:p>
        </p:txBody>
      </p:sp>
      <p:cxnSp>
        <p:nvCxnSpPr>
          <p:cNvPr id="40980" name="Shape 3378"/>
          <p:cNvCxnSpPr>
            <a:cxnSpLocks noChangeShapeType="1"/>
          </p:cNvCxnSpPr>
          <p:nvPr/>
        </p:nvCxnSpPr>
        <p:spPr bwMode="auto">
          <a:xfrm>
            <a:off x="6346825" y="1644650"/>
            <a:ext cx="0" cy="439737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</p:cxnSp>
      <p:sp>
        <p:nvSpPr>
          <p:cNvPr id="40981" name="Shape 3379"/>
          <p:cNvSpPr>
            <a:spLocks noChangeArrowheads="1"/>
          </p:cNvSpPr>
          <p:nvPr/>
        </p:nvSpPr>
        <p:spPr bwMode="auto">
          <a:xfrm>
            <a:off x="1584325" y="1295400"/>
            <a:ext cx="1905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spcAft>
                <a:spcPts val="600"/>
              </a:spcAft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2000" b="1">
                <a:sym typeface="Arial" charset="0"/>
              </a:rPr>
              <a:t>Preheater Exit</a:t>
            </a:r>
          </a:p>
        </p:txBody>
      </p:sp>
      <p:sp>
        <p:nvSpPr>
          <p:cNvPr id="40982" name="Shape 3380"/>
          <p:cNvSpPr>
            <a:spLocks noChangeArrowheads="1"/>
          </p:cNvSpPr>
          <p:nvPr/>
        </p:nvSpPr>
        <p:spPr bwMode="auto">
          <a:xfrm>
            <a:off x="6605588" y="1203325"/>
            <a:ext cx="12954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spcAft>
                <a:spcPts val="600"/>
              </a:spcAft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2000" b="1">
                <a:sym typeface="Arial" charset="0"/>
              </a:rPr>
              <a:t>ID-Fan</a:t>
            </a:r>
          </a:p>
        </p:txBody>
      </p:sp>
      <p:sp>
        <p:nvSpPr>
          <p:cNvPr id="40983" name="Shape 3381"/>
          <p:cNvSpPr txBox="1">
            <a:spLocks noChangeArrowheads="1"/>
          </p:cNvSpPr>
          <p:nvPr/>
        </p:nvSpPr>
        <p:spPr bwMode="auto">
          <a:xfrm>
            <a:off x="8167688" y="519113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False Air Investigation</a:t>
            </a:r>
          </a:p>
        </p:txBody>
      </p:sp>
      <p:sp>
        <p:nvSpPr>
          <p:cNvPr id="40984" name="Shape 3382"/>
          <p:cNvSpPr>
            <a:spLocks noChangeArrowheads="1"/>
          </p:cNvSpPr>
          <p:nvPr/>
        </p:nvSpPr>
        <p:spPr bwMode="auto">
          <a:xfrm>
            <a:off x="6105525" y="1168400"/>
            <a:ext cx="455613" cy="5651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2</a:t>
            </a:r>
          </a:p>
        </p:txBody>
      </p:sp>
      <p:grpSp>
        <p:nvGrpSpPr>
          <p:cNvPr id="3383" name="Shape 3383"/>
          <p:cNvGrpSpPr>
            <a:grpSpLocks/>
          </p:cNvGrpSpPr>
          <p:nvPr/>
        </p:nvGrpSpPr>
        <p:grpSpPr bwMode="auto">
          <a:xfrm>
            <a:off x="1136650" y="5805488"/>
            <a:ext cx="3935413" cy="409575"/>
            <a:chOff x="1284" y="3656"/>
            <a:chExt cx="2479" cy="257"/>
          </a:xfrm>
        </p:grpSpPr>
        <p:sp>
          <p:nvSpPr>
            <p:cNvPr id="40986" name="Shape 3384"/>
            <p:cNvSpPr txBox="1">
              <a:spLocks noChangeArrowheads="1"/>
            </p:cNvSpPr>
            <p:nvPr/>
          </p:nvSpPr>
          <p:spPr bwMode="auto">
            <a:xfrm>
              <a:off x="1284" y="3661"/>
              <a:ext cx="2038" cy="25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sz="2000" b="1">
                  <a:sym typeface="Arial" charset="0"/>
                </a:rPr>
                <a:t>False Air = E</a:t>
              </a:r>
              <a:r>
                <a:rPr lang="en-US" sz="2000" b="1" baseline="-25000">
                  <a:sym typeface="Arial" charset="0"/>
                </a:rPr>
                <a:t>ID-Fan</a:t>
              </a:r>
              <a:r>
                <a:rPr lang="en-US" sz="2000" b="1">
                  <a:sym typeface="Arial" charset="0"/>
                </a:rPr>
                <a:t> – E</a:t>
              </a:r>
              <a:r>
                <a:rPr lang="en-US" sz="2000" b="1" baseline="-25000">
                  <a:sym typeface="Arial" charset="0"/>
                </a:rPr>
                <a:t>PHexit</a:t>
              </a:r>
            </a:p>
          </p:txBody>
        </p:sp>
        <p:cxnSp>
          <p:nvCxnSpPr>
            <p:cNvPr id="40987" name="Shape 3385"/>
            <p:cNvCxnSpPr>
              <a:cxnSpLocks noChangeShapeType="1"/>
            </p:cNvCxnSpPr>
            <p:nvPr/>
          </p:nvCxnSpPr>
          <p:spPr bwMode="auto">
            <a:xfrm flipH="1">
              <a:off x="3328" y="3656"/>
              <a:ext cx="434" cy="6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stealth" w="lg" len="lg"/>
            </a:ln>
          </p:spPr>
        </p:cxnSp>
      </p:grpSp>
      <p:sp>
        <p:nvSpPr>
          <p:cNvPr id="40988" name="Shape 3386"/>
          <p:cNvSpPr txBox="1">
            <a:spLocks/>
          </p:cNvSpPr>
          <p:nvPr/>
        </p:nvSpPr>
        <p:spPr bwMode="auto">
          <a:xfrm>
            <a:off x="546100" y="288925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Exhaust gas composition at PH exit and ID-fan</a:t>
            </a:r>
          </a:p>
        </p:txBody>
      </p:sp>
      <p:sp>
        <p:nvSpPr>
          <p:cNvPr id="40989" name="Shape 3389"/>
          <p:cNvSpPr>
            <a:spLocks noChangeArrowheads="1"/>
          </p:cNvSpPr>
          <p:nvPr/>
        </p:nvSpPr>
        <p:spPr bwMode="auto">
          <a:xfrm>
            <a:off x="457200" y="2003425"/>
            <a:ext cx="1819275" cy="3286125"/>
          </a:xfrm>
          <a:prstGeom prst="homePlate">
            <a:avLst>
              <a:gd name="adj" fmla="val 1554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Kiln exhaust gas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5BA2BA02-6B3B-4D27-99CC-F12ACA7537CA}" type="slidenum">
              <a:rPr lang="en-US" sz="800"/>
              <a:pPr algn="r"/>
              <a:t>24</a:t>
            </a:fld>
            <a:endParaRPr lang="en-US" sz="800"/>
          </a:p>
        </p:txBody>
      </p:sp>
      <p:grpSp>
        <p:nvGrpSpPr>
          <p:cNvPr id="3394" name="Shape 3394"/>
          <p:cNvGrpSpPr>
            <a:grpSpLocks/>
          </p:cNvGrpSpPr>
          <p:nvPr/>
        </p:nvGrpSpPr>
        <p:grpSpPr bwMode="auto">
          <a:xfrm>
            <a:off x="776288" y="1331913"/>
            <a:ext cx="8153400" cy="1079500"/>
            <a:chOff x="1007" y="711"/>
            <a:chExt cx="5136" cy="680"/>
          </a:xfrm>
        </p:grpSpPr>
        <p:sp>
          <p:nvSpPr>
            <p:cNvPr id="41990" name="Shape 3395"/>
            <p:cNvSpPr>
              <a:spLocks noChangeArrowheads="1"/>
            </p:cNvSpPr>
            <p:nvPr/>
          </p:nvSpPr>
          <p:spPr bwMode="auto">
            <a:xfrm>
              <a:off x="1007" y="711"/>
              <a:ext cx="5087" cy="68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  <p:pic>
          <p:nvPicPr>
            <p:cNvPr id="41991" name="Shape 3396"/>
            <p:cNvPicPr preferRelativeResize="0"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911"/>
              <a:ext cx="4907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2" name="Shape 3397"/>
            <p:cNvSpPr>
              <a:spLocks noChangeArrowheads="1"/>
            </p:cNvSpPr>
            <p:nvPr/>
          </p:nvSpPr>
          <p:spPr bwMode="auto">
            <a:xfrm>
              <a:off x="1007" y="734"/>
              <a:ext cx="24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Aft>
                  <a:spcPts val="475"/>
                </a:spcAft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600" b="1">
                  <a:sym typeface="Arial" charset="0"/>
                </a:rPr>
                <a:t>Dry exhaust gas flow at preheater exit</a:t>
              </a:r>
            </a:p>
          </p:txBody>
        </p:sp>
      </p:grpSp>
      <p:grpSp>
        <p:nvGrpSpPr>
          <p:cNvPr id="3398" name="Shape 3398"/>
          <p:cNvGrpSpPr>
            <a:grpSpLocks/>
          </p:cNvGrpSpPr>
          <p:nvPr/>
        </p:nvGrpSpPr>
        <p:grpSpPr bwMode="auto">
          <a:xfrm>
            <a:off x="776288" y="2627313"/>
            <a:ext cx="8077200" cy="1079500"/>
            <a:chOff x="1007" y="1527"/>
            <a:chExt cx="5087" cy="680"/>
          </a:xfrm>
        </p:grpSpPr>
        <p:sp>
          <p:nvSpPr>
            <p:cNvPr id="41994" name="Shape 3399"/>
            <p:cNvSpPr>
              <a:spLocks noChangeArrowheads="1"/>
            </p:cNvSpPr>
            <p:nvPr/>
          </p:nvSpPr>
          <p:spPr bwMode="auto">
            <a:xfrm>
              <a:off x="1007" y="1527"/>
              <a:ext cx="5087" cy="68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  <p:pic>
          <p:nvPicPr>
            <p:cNvPr id="41995" name="Shape 3400"/>
            <p:cNvPicPr preferRelativeResize="0"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" y="1745"/>
              <a:ext cx="365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6" name="Shape 3401"/>
            <p:cNvSpPr>
              <a:spLocks noChangeArrowheads="1"/>
            </p:cNvSpPr>
            <p:nvPr/>
          </p:nvSpPr>
          <p:spPr bwMode="auto">
            <a:xfrm>
              <a:off x="1038" y="1560"/>
              <a:ext cx="13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Aft>
                  <a:spcPts val="475"/>
                </a:spcAft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600" b="1">
                  <a:sym typeface="Arial" charset="0"/>
                </a:rPr>
                <a:t>Excess air at ID-Fan</a:t>
              </a:r>
            </a:p>
          </p:txBody>
        </p:sp>
      </p:grpSp>
      <p:grpSp>
        <p:nvGrpSpPr>
          <p:cNvPr id="3402" name="Shape 3402"/>
          <p:cNvGrpSpPr>
            <a:grpSpLocks/>
          </p:cNvGrpSpPr>
          <p:nvPr/>
        </p:nvGrpSpPr>
        <p:grpSpPr bwMode="auto">
          <a:xfrm>
            <a:off x="776288" y="3935413"/>
            <a:ext cx="8077200" cy="1079500"/>
            <a:chOff x="1007" y="2352"/>
            <a:chExt cx="5087" cy="680"/>
          </a:xfrm>
        </p:grpSpPr>
        <p:sp>
          <p:nvSpPr>
            <p:cNvPr id="41998" name="Shape 3403"/>
            <p:cNvSpPr>
              <a:spLocks noChangeArrowheads="1"/>
            </p:cNvSpPr>
            <p:nvPr/>
          </p:nvSpPr>
          <p:spPr bwMode="auto">
            <a:xfrm>
              <a:off x="1007" y="2352"/>
              <a:ext cx="5087" cy="68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41999" name="Shape 3404"/>
            <p:cNvSpPr>
              <a:spLocks noChangeArrowheads="1"/>
            </p:cNvSpPr>
            <p:nvPr/>
          </p:nvSpPr>
          <p:spPr bwMode="auto">
            <a:xfrm>
              <a:off x="1030" y="2367"/>
              <a:ext cx="17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Aft>
                  <a:spcPts val="475"/>
                </a:spcAft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600" b="1">
                  <a:sym typeface="Arial" charset="0"/>
                </a:rPr>
                <a:t>Excess air at preheater exit</a:t>
              </a:r>
            </a:p>
          </p:txBody>
        </p:sp>
        <p:pic>
          <p:nvPicPr>
            <p:cNvPr id="42000" name="Shape 3405"/>
            <p:cNvPicPr preferRelativeResize="0"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2554"/>
              <a:ext cx="381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06" name="Shape 3406"/>
          <p:cNvGrpSpPr>
            <a:grpSpLocks/>
          </p:cNvGrpSpPr>
          <p:nvPr/>
        </p:nvGrpSpPr>
        <p:grpSpPr bwMode="auto">
          <a:xfrm>
            <a:off x="776288" y="5230813"/>
            <a:ext cx="8077200" cy="1079500"/>
            <a:chOff x="1007" y="3168"/>
            <a:chExt cx="5087" cy="680"/>
          </a:xfrm>
        </p:grpSpPr>
        <p:sp>
          <p:nvSpPr>
            <p:cNvPr id="42002" name="Shape 3407"/>
            <p:cNvSpPr>
              <a:spLocks noChangeArrowheads="1"/>
            </p:cNvSpPr>
            <p:nvPr/>
          </p:nvSpPr>
          <p:spPr bwMode="auto">
            <a:xfrm>
              <a:off x="1007" y="3168"/>
              <a:ext cx="5087" cy="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42003" name="Shape 3408"/>
            <p:cNvSpPr>
              <a:spLocks noChangeArrowheads="1"/>
            </p:cNvSpPr>
            <p:nvPr/>
          </p:nvSpPr>
          <p:spPr bwMode="auto">
            <a:xfrm>
              <a:off x="1022" y="3192"/>
              <a:ext cx="27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Aft>
                  <a:spcPts val="475"/>
                </a:spcAft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600" b="1">
                  <a:sym typeface="Arial" charset="0"/>
                </a:rPr>
                <a:t>False air intake between PH exit and ID fan</a:t>
              </a:r>
            </a:p>
          </p:txBody>
        </p:sp>
        <p:pic>
          <p:nvPicPr>
            <p:cNvPr id="42004" name="Shape 3409"/>
            <p:cNvPicPr preferRelativeResize="0"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3354"/>
              <a:ext cx="385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005" name="Shape 3410"/>
          <p:cNvSpPr txBox="1">
            <a:spLocks noChangeArrowheads="1"/>
          </p:cNvSpPr>
          <p:nvPr/>
        </p:nvSpPr>
        <p:spPr bwMode="auto">
          <a:xfrm>
            <a:off x="8099425" y="496888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False Air Investigation</a:t>
            </a:r>
          </a:p>
        </p:txBody>
      </p:sp>
      <p:sp>
        <p:nvSpPr>
          <p:cNvPr id="42006" name="Shape 3411"/>
          <p:cNvSpPr txBox="1">
            <a:spLocks noChangeArrowheads="1"/>
          </p:cNvSpPr>
          <p:nvPr/>
        </p:nvSpPr>
        <p:spPr bwMode="auto">
          <a:xfrm>
            <a:off x="390525" y="3175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1) False air intake between PH exit and ID-fan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ACE8B4DF-779B-4590-9D55-44E1B5515019}" type="slidenum">
              <a:rPr lang="en-US" sz="800"/>
              <a:pPr algn="r"/>
              <a:t>25</a:t>
            </a:fld>
            <a:endParaRPr lang="en-US" sz="800"/>
          </a:p>
        </p:txBody>
      </p:sp>
      <p:grpSp>
        <p:nvGrpSpPr>
          <p:cNvPr id="3418" name="Shape 3418"/>
          <p:cNvGrpSpPr>
            <a:grpSpLocks/>
          </p:cNvGrpSpPr>
          <p:nvPr/>
        </p:nvGrpSpPr>
        <p:grpSpPr bwMode="auto">
          <a:xfrm>
            <a:off x="868363" y="5549900"/>
            <a:ext cx="8001000" cy="838200"/>
            <a:chOff x="1007" y="3359"/>
            <a:chExt cx="5039" cy="527"/>
          </a:xfrm>
        </p:grpSpPr>
        <p:grpSp>
          <p:nvGrpSpPr>
            <p:cNvPr id="43014" name="Shape 3419"/>
            <p:cNvGrpSpPr>
              <a:grpSpLocks/>
            </p:cNvGrpSpPr>
            <p:nvPr/>
          </p:nvGrpSpPr>
          <p:grpSpPr bwMode="auto">
            <a:xfrm>
              <a:off x="1007" y="3359"/>
              <a:ext cx="5039" cy="527"/>
              <a:chOff x="1007" y="3071"/>
              <a:chExt cx="5087" cy="672"/>
            </a:xfrm>
          </p:grpSpPr>
          <p:sp>
            <p:nvSpPr>
              <p:cNvPr id="43015" name="Shape 3420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43016" name="Shape 3421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</p:grpSp>
        <p:pic>
          <p:nvPicPr>
            <p:cNvPr id="43017" name="Shape 3422"/>
            <p:cNvPicPr preferRelativeResize="0"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" y="3456"/>
              <a:ext cx="475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23" name="Shape 3423"/>
          <p:cNvGrpSpPr>
            <a:grpSpLocks/>
          </p:cNvGrpSpPr>
          <p:nvPr/>
        </p:nvGrpSpPr>
        <p:grpSpPr bwMode="auto">
          <a:xfrm>
            <a:off x="868363" y="1282700"/>
            <a:ext cx="8001000" cy="838200"/>
            <a:chOff x="1007" y="671"/>
            <a:chExt cx="5039" cy="527"/>
          </a:xfrm>
        </p:grpSpPr>
        <p:grpSp>
          <p:nvGrpSpPr>
            <p:cNvPr id="43019" name="Shape 3424"/>
            <p:cNvGrpSpPr>
              <a:grpSpLocks/>
            </p:cNvGrpSpPr>
            <p:nvPr/>
          </p:nvGrpSpPr>
          <p:grpSpPr bwMode="auto">
            <a:xfrm>
              <a:off x="1007" y="671"/>
              <a:ext cx="5039" cy="527"/>
              <a:chOff x="1007" y="3071"/>
              <a:chExt cx="5087" cy="672"/>
            </a:xfrm>
          </p:grpSpPr>
          <p:sp>
            <p:nvSpPr>
              <p:cNvPr id="43020" name="Shape 3425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solidFill>
                <a:srgbClr val="99CCFF">
                  <a:alpha val="49803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43021" name="Shape 3426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solidFill>
                <a:srgbClr val="99CCFF">
                  <a:alpha val="49803"/>
                </a:srgbClr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</p:grpSp>
        <p:pic>
          <p:nvPicPr>
            <p:cNvPr id="43022" name="Shape 3427"/>
            <p:cNvPicPr preferRelativeResize="0"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" y="744"/>
              <a:ext cx="4310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28" name="Shape 3428"/>
          <p:cNvGrpSpPr>
            <a:grpSpLocks/>
          </p:cNvGrpSpPr>
          <p:nvPr/>
        </p:nvGrpSpPr>
        <p:grpSpPr bwMode="auto">
          <a:xfrm>
            <a:off x="868363" y="3416300"/>
            <a:ext cx="8001000" cy="838200"/>
            <a:chOff x="1007" y="2015"/>
            <a:chExt cx="5039" cy="527"/>
          </a:xfrm>
        </p:grpSpPr>
        <p:grpSp>
          <p:nvGrpSpPr>
            <p:cNvPr id="43024" name="Shape 3429"/>
            <p:cNvGrpSpPr>
              <a:grpSpLocks/>
            </p:cNvGrpSpPr>
            <p:nvPr/>
          </p:nvGrpSpPr>
          <p:grpSpPr bwMode="auto">
            <a:xfrm>
              <a:off x="1007" y="2015"/>
              <a:ext cx="5039" cy="527"/>
              <a:chOff x="1007" y="3071"/>
              <a:chExt cx="5087" cy="672"/>
            </a:xfrm>
          </p:grpSpPr>
          <p:sp>
            <p:nvSpPr>
              <p:cNvPr id="43025" name="Shape 3430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solidFill>
                <a:srgbClr val="FFFF99">
                  <a:alpha val="49803"/>
                </a:srgbClr>
              </a:solidFill>
              <a:ln w="381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43026" name="Shape 3431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solidFill>
                <a:srgbClr val="FFFF99">
                  <a:alpha val="49803"/>
                </a:srgbClr>
              </a:solidFill>
              <a:ln w="381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</p:grpSp>
        <p:pic>
          <p:nvPicPr>
            <p:cNvPr id="43027" name="Shape 3432"/>
            <p:cNvPicPr preferRelativeResize="0"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" y="2073"/>
              <a:ext cx="2495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33" name="Shape 3433"/>
          <p:cNvGrpSpPr>
            <a:grpSpLocks/>
          </p:cNvGrpSpPr>
          <p:nvPr/>
        </p:nvGrpSpPr>
        <p:grpSpPr bwMode="auto">
          <a:xfrm>
            <a:off x="868363" y="4483100"/>
            <a:ext cx="8001000" cy="838200"/>
            <a:chOff x="1007" y="2687"/>
            <a:chExt cx="5039" cy="527"/>
          </a:xfrm>
        </p:grpSpPr>
        <p:grpSp>
          <p:nvGrpSpPr>
            <p:cNvPr id="43029" name="Shape 3434"/>
            <p:cNvGrpSpPr>
              <a:grpSpLocks/>
            </p:cNvGrpSpPr>
            <p:nvPr/>
          </p:nvGrpSpPr>
          <p:grpSpPr bwMode="auto">
            <a:xfrm>
              <a:off x="1007" y="2687"/>
              <a:ext cx="5039" cy="527"/>
              <a:chOff x="1007" y="3071"/>
              <a:chExt cx="5087" cy="672"/>
            </a:xfrm>
          </p:grpSpPr>
          <p:sp>
            <p:nvSpPr>
              <p:cNvPr id="43030" name="Shape 3435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solidFill>
                <a:srgbClr val="CCFFCC">
                  <a:alpha val="49803"/>
                </a:srgbClr>
              </a:solidFill>
              <a:ln w="38100">
                <a:solidFill>
                  <a:srgbClr val="339900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43031" name="Shape 3436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solidFill>
                <a:srgbClr val="CCFFCC">
                  <a:alpha val="49803"/>
                </a:srgbClr>
              </a:solidFill>
              <a:ln w="38100">
                <a:solidFill>
                  <a:srgbClr val="339900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</p:grpSp>
        <p:pic>
          <p:nvPicPr>
            <p:cNvPr id="43032" name="Shape 3437"/>
            <p:cNvPicPr preferRelativeResize="0"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784"/>
              <a:ext cx="1847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38" name="Shape 3438"/>
          <p:cNvGrpSpPr>
            <a:grpSpLocks/>
          </p:cNvGrpSpPr>
          <p:nvPr/>
        </p:nvGrpSpPr>
        <p:grpSpPr bwMode="auto">
          <a:xfrm>
            <a:off x="849313" y="2349500"/>
            <a:ext cx="8001000" cy="838200"/>
            <a:chOff x="1007" y="1343"/>
            <a:chExt cx="5039" cy="527"/>
          </a:xfrm>
        </p:grpSpPr>
        <p:grpSp>
          <p:nvGrpSpPr>
            <p:cNvPr id="43034" name="Shape 3439"/>
            <p:cNvGrpSpPr>
              <a:grpSpLocks/>
            </p:cNvGrpSpPr>
            <p:nvPr/>
          </p:nvGrpSpPr>
          <p:grpSpPr bwMode="auto">
            <a:xfrm>
              <a:off x="1007" y="1343"/>
              <a:ext cx="5039" cy="527"/>
              <a:chOff x="1007" y="3071"/>
              <a:chExt cx="5087" cy="672"/>
            </a:xfrm>
          </p:grpSpPr>
          <p:sp>
            <p:nvSpPr>
              <p:cNvPr id="43035" name="Shape 3440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solidFill>
                <a:srgbClr val="99CCFF">
                  <a:alpha val="49803"/>
                </a:srgbClr>
              </a:solidFill>
              <a:ln w="9525">
                <a:solidFill>
                  <a:srgbClr val="006982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  <p:sp>
            <p:nvSpPr>
              <p:cNvPr id="43036" name="Shape 3441"/>
              <p:cNvSpPr>
                <a:spLocks noChangeArrowheads="1"/>
              </p:cNvSpPr>
              <p:nvPr/>
            </p:nvSpPr>
            <p:spPr bwMode="auto">
              <a:xfrm>
                <a:off x="1007" y="3071"/>
                <a:ext cx="5087" cy="672"/>
              </a:xfrm>
              <a:prstGeom prst="rect">
                <a:avLst/>
              </a:prstGeom>
              <a:solidFill>
                <a:srgbClr val="99CCFF">
                  <a:alpha val="49803"/>
                </a:srgbClr>
              </a:solidFill>
              <a:ln w="38100">
                <a:solidFill>
                  <a:srgbClr val="006982"/>
                </a:solidFill>
                <a:miter lim="800000"/>
                <a:headEnd/>
                <a:tailEnd/>
              </a:ln>
            </p:spPr>
            <p:txBody>
              <a:bodyPr lIns="91425" tIns="45700" rIns="91425" bIns="45700" anchor="ctr"/>
              <a:lstStyle/>
              <a:p>
                <a:endParaRPr lang="de-CH">
                  <a:sym typeface="Arial" charset="0"/>
                </a:endParaRPr>
              </a:p>
            </p:txBody>
          </p:sp>
        </p:grpSp>
        <p:pic>
          <p:nvPicPr>
            <p:cNvPr id="43037" name="Shape 3442"/>
            <p:cNvPicPr preferRelativeResize="0"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1439"/>
              <a:ext cx="3225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3038" name="Shape 3443"/>
          <p:cNvSpPr txBox="1">
            <a:spLocks noChangeArrowheads="1"/>
          </p:cNvSpPr>
          <p:nvPr/>
        </p:nvSpPr>
        <p:spPr bwMode="auto">
          <a:xfrm>
            <a:off x="8083550" y="504825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False Air Investigation</a:t>
            </a:r>
          </a:p>
        </p:txBody>
      </p:sp>
      <p:sp>
        <p:nvSpPr>
          <p:cNvPr id="43039" name="Shape 3444"/>
          <p:cNvSpPr txBox="1">
            <a:spLocks/>
          </p:cNvSpPr>
          <p:nvPr/>
        </p:nvSpPr>
        <p:spPr bwMode="auto">
          <a:xfrm>
            <a:off x="519113" y="3175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2) Total exhaust gas flow at ID-Fan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8E954CC2-7EA7-47C0-920C-B8D7938A3C51}" type="slidenum">
              <a:rPr lang="en-US" sz="800"/>
              <a:pPr algn="r"/>
              <a:t>26</a:t>
            </a:fld>
            <a:endParaRPr lang="en-US" sz="800"/>
          </a:p>
        </p:txBody>
      </p:sp>
      <p:sp>
        <p:nvSpPr>
          <p:cNvPr id="44037" name="Shape 3452"/>
          <p:cNvSpPr txBox="1">
            <a:spLocks/>
          </p:cNvSpPr>
          <p:nvPr/>
        </p:nvSpPr>
        <p:spPr bwMode="auto">
          <a:xfrm>
            <a:off x="560388" y="1166813"/>
            <a:ext cx="8785225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3525" indent="-263525">
              <a:lnSpc>
                <a:spcPct val="150000"/>
              </a:lnSpc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Fuel, raw meal &amp; air contribute to total exhaust gas flow</a:t>
            </a:r>
            <a:br>
              <a:rPr lang="en-US" sz="2000" dirty="0"/>
            </a:br>
            <a:r>
              <a:rPr lang="en-US" sz="2000" dirty="0"/>
              <a:t> → additional inputs, e.g. water injection (cooling tower)</a:t>
            </a:r>
          </a:p>
          <a:p>
            <a:pPr marL="263525" indent="-263525">
              <a:lnSpc>
                <a:spcPct val="15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Total exhaust gas flow is calculated </a:t>
            </a:r>
            <a:r>
              <a:rPr lang="en-US" sz="2000" dirty="0" smtClean="0"/>
              <a:t>with</a:t>
            </a:r>
          </a:p>
          <a:p>
            <a:pPr marL="720725" lvl="1" indent="-263525">
              <a:lnSpc>
                <a:spcPct val="15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 smtClean="0"/>
              <a:t>clinker </a:t>
            </a:r>
            <a:r>
              <a:rPr lang="en-US" sz="2000" dirty="0"/>
              <a:t>production </a:t>
            </a:r>
            <a:r>
              <a:rPr lang="en-US" sz="2000" dirty="0" smtClean="0"/>
              <a:t>rate</a:t>
            </a:r>
          </a:p>
          <a:p>
            <a:pPr marL="720725" lvl="1" indent="-263525">
              <a:lnSpc>
                <a:spcPct val="15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 smtClean="0"/>
              <a:t>specific </a:t>
            </a:r>
            <a:r>
              <a:rPr lang="en-US" sz="2000" dirty="0"/>
              <a:t>heat </a:t>
            </a:r>
            <a:r>
              <a:rPr lang="en-US" sz="2000" dirty="0" smtClean="0"/>
              <a:t>consumption</a:t>
            </a:r>
          </a:p>
          <a:p>
            <a:pPr marL="720725" lvl="1" indent="-263525">
              <a:lnSpc>
                <a:spcPct val="15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 smtClean="0"/>
              <a:t>O2 </a:t>
            </a:r>
            <a:r>
              <a:rPr lang="en-US" sz="2000" dirty="0"/>
              <a:t>concentration</a:t>
            </a:r>
          </a:p>
          <a:p>
            <a:pPr marL="263525" indent="-263525">
              <a:lnSpc>
                <a:spcPct val="15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 dirty="0"/>
              <a:t>False air intake is determined by O</a:t>
            </a:r>
            <a:r>
              <a:rPr lang="en-US" sz="2000" baseline="-25000" dirty="0"/>
              <a:t>2</a:t>
            </a:r>
            <a:r>
              <a:rPr lang="en-US" sz="2000" dirty="0"/>
              <a:t> measurement at the different locations in the kiln system</a:t>
            </a:r>
          </a:p>
        </p:txBody>
      </p:sp>
      <p:sp>
        <p:nvSpPr>
          <p:cNvPr id="44038" name="Shape 3453"/>
          <p:cNvSpPr txBox="1">
            <a:spLocks/>
          </p:cNvSpPr>
          <p:nvPr/>
        </p:nvSpPr>
        <p:spPr bwMode="auto">
          <a:xfrm>
            <a:off x="560388" y="28733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Summary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1"/>
          <p:cNvSpPr txBox="1">
            <a:spLocks noGrp="1"/>
          </p:cNvSpPr>
          <p:nvPr/>
        </p:nvSpPr>
        <p:spPr bwMode="auto">
          <a:xfrm>
            <a:off x="1892300" y="6416675"/>
            <a:ext cx="31686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00" b="1"/>
              <a:t>PPE/Combustion Engineering, 2013-11-072015-08-04</a:t>
            </a:r>
          </a:p>
        </p:txBody>
      </p:sp>
      <p:sp>
        <p:nvSpPr>
          <p:cNvPr id="4" name="Foliennummernplatzhalter 2"/>
          <p:cNvSpPr txBox="1">
            <a:spLocks noGrp="1"/>
          </p:cNvSpPr>
          <p:nvPr/>
        </p:nvSpPr>
        <p:spPr>
          <a:xfrm>
            <a:off x="8948738" y="6416675"/>
            <a:ext cx="433387" cy="166688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D076F3C-13AE-4CAE-BC52-ADB6B64FDCA9}" type="slidenum">
              <a:rPr lang="en-US" sz="8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52228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BC26AC0C-380D-4CAB-AE8D-A16CE847EFCB}" type="slidenum">
              <a:rPr lang="en-US" sz="800"/>
              <a:pPr algn="r"/>
              <a:t>27</a:t>
            </a:fld>
            <a:endParaRPr lang="en-US" sz="800"/>
          </a:p>
        </p:txBody>
      </p:sp>
      <p:sp>
        <p:nvSpPr>
          <p:cNvPr id="52229" name="Shape 3461"/>
          <p:cNvSpPr txBox="1">
            <a:spLocks/>
          </p:cNvSpPr>
          <p:nvPr/>
        </p:nvSpPr>
        <p:spPr bwMode="auto">
          <a:xfrm>
            <a:off x="1639888" y="1442742"/>
            <a:ext cx="77057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30000"/>
              </a:lnSpc>
              <a:spcBef>
                <a:spcPts val="1200"/>
              </a:spcBef>
              <a:buClr>
                <a:srgbClr val="FF1100"/>
              </a:buClr>
              <a:buSzPct val="25000"/>
            </a:pPr>
            <a:r>
              <a:rPr lang="en-US" sz="2200" dirty="0"/>
              <a:t>Any false air intake increases heat consumption, increases power consumption or reduces production capacity (if ID-fan limited)</a:t>
            </a:r>
          </a:p>
          <a:p>
            <a:pPr algn="just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</a:pPr>
            <a:endParaRPr lang="de-CH" sz="2200" dirty="0"/>
          </a:p>
          <a:p>
            <a:pPr algn="just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  <a:buSzPct val="25000"/>
            </a:pPr>
            <a:r>
              <a:rPr lang="en-US" sz="2200" dirty="0"/>
              <a:t>Determine and reduce the amount of false air in your kiln system frequently</a:t>
            </a:r>
          </a:p>
          <a:p>
            <a:pPr algn="just">
              <a:lnSpc>
                <a:spcPct val="130000"/>
              </a:lnSpc>
              <a:spcBef>
                <a:spcPts val="575"/>
              </a:spcBef>
              <a:buClr>
                <a:srgbClr val="FF1100"/>
              </a:buClr>
            </a:pPr>
            <a:endParaRPr lang="de-CH" sz="2200" dirty="0"/>
          </a:p>
        </p:txBody>
      </p:sp>
      <p:sp>
        <p:nvSpPr>
          <p:cNvPr id="52230" name="Shape 3462"/>
          <p:cNvSpPr txBox="1"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Key messages</a:t>
            </a:r>
            <a:r>
              <a:rPr lang="en-US" sz="2200"/>
              <a:t> </a:t>
            </a:r>
          </a:p>
        </p:txBody>
      </p:sp>
      <p:sp>
        <p:nvSpPr>
          <p:cNvPr id="52231" name="Shape 3463"/>
          <p:cNvSpPr>
            <a:spLocks noChangeArrowheads="1"/>
          </p:cNvSpPr>
          <p:nvPr/>
        </p:nvSpPr>
        <p:spPr bwMode="auto">
          <a:xfrm>
            <a:off x="617538" y="1741488"/>
            <a:ext cx="590550" cy="766762"/>
          </a:xfrm>
          <a:prstGeom prst="rightArrow">
            <a:avLst>
              <a:gd name="adj1" fmla="val 49861"/>
              <a:gd name="adj2" fmla="val 39741"/>
            </a:avLst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de-CH" sz="22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2232" name="Shape 3464"/>
          <p:cNvSpPr>
            <a:spLocks noChangeArrowheads="1"/>
          </p:cNvSpPr>
          <p:nvPr/>
        </p:nvSpPr>
        <p:spPr bwMode="auto">
          <a:xfrm>
            <a:off x="617538" y="3541713"/>
            <a:ext cx="590550" cy="766762"/>
          </a:xfrm>
          <a:prstGeom prst="rightArrow">
            <a:avLst>
              <a:gd name="adj1" fmla="val 49861"/>
              <a:gd name="adj2" fmla="val 39741"/>
            </a:avLst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de-CH" sz="22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2233" name="Shape 3465"/>
          <p:cNvSpPr>
            <a:spLocks noChangeArrowheads="1"/>
          </p:cNvSpPr>
          <p:nvPr/>
        </p:nvSpPr>
        <p:spPr bwMode="auto">
          <a:xfrm>
            <a:off x="1568450" y="1412875"/>
            <a:ext cx="7848600" cy="1511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de-CH" sz="22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2234" name="Shape 3466"/>
          <p:cNvSpPr>
            <a:spLocks noChangeArrowheads="1"/>
          </p:cNvSpPr>
          <p:nvPr/>
        </p:nvSpPr>
        <p:spPr bwMode="auto">
          <a:xfrm>
            <a:off x="1546225" y="3181350"/>
            <a:ext cx="7848600" cy="15128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de-CH" sz="22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ußzeilenplatzhalter 1"/>
          <p:cNvSpPr txBox="1">
            <a:spLocks noGrp="1"/>
          </p:cNvSpPr>
          <p:nvPr/>
        </p:nvSpPr>
        <p:spPr bwMode="auto">
          <a:xfrm>
            <a:off x="1892300" y="6416675"/>
            <a:ext cx="31686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00" b="1"/>
              <a:t>PPE/Combustion Engineering, 2013-11-072015-08-04</a:t>
            </a:r>
          </a:p>
        </p:txBody>
      </p:sp>
      <p:sp>
        <p:nvSpPr>
          <p:cNvPr id="4" name="Foliennummernplatzhalter 2"/>
          <p:cNvSpPr txBox="1">
            <a:spLocks noGrp="1"/>
          </p:cNvSpPr>
          <p:nvPr/>
        </p:nvSpPr>
        <p:spPr>
          <a:xfrm>
            <a:off x="8948738" y="6416675"/>
            <a:ext cx="433387" cy="166688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C9A1BC6-B954-4454-9B73-48877A0D7B10}" type="slidenum">
              <a:rPr lang="en-US" sz="8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53252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60645D7-FEDA-4E63-AF55-6E121945689C}" type="slidenum">
              <a:rPr lang="en-US" sz="800"/>
              <a:pPr algn="r"/>
              <a:t>29</a:t>
            </a:fld>
            <a:endParaRPr lang="en-US" sz="800"/>
          </a:p>
        </p:txBody>
      </p:sp>
      <p:sp>
        <p:nvSpPr>
          <p:cNvPr id="53253" name="Shape 3474"/>
          <p:cNvSpPr txBox="1">
            <a:spLocks/>
          </p:cNvSpPr>
          <p:nvPr/>
        </p:nvSpPr>
        <p:spPr bwMode="auto">
          <a:xfrm>
            <a:off x="574675" y="330200"/>
            <a:ext cx="877411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Additional Information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1882538-8185-46CF-8AB5-9AC9B1A2E477}" type="slidenum">
              <a:rPr lang="en-US" sz="800"/>
              <a:pPr algn="r"/>
              <a:t>3</a:t>
            </a:fld>
            <a:endParaRPr lang="en-US" sz="800"/>
          </a:p>
        </p:txBody>
      </p:sp>
      <p:sp>
        <p:nvSpPr>
          <p:cNvPr id="19460" name="Shape 109"/>
          <p:cNvSpPr txBox="1">
            <a:spLocks/>
          </p:cNvSpPr>
          <p:nvPr/>
        </p:nvSpPr>
        <p:spPr bwMode="auto">
          <a:xfrm>
            <a:off x="560388" y="112395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210000"/>
              </a:lnSpc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Basic Definitions</a:t>
            </a:r>
          </a:p>
          <a:p>
            <a:pPr marL="269875" indent="-269875">
              <a:lnSpc>
                <a:spcPct val="21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Gasflow Calculations</a:t>
            </a:r>
          </a:p>
          <a:p>
            <a:pPr marL="269875" indent="-269875">
              <a:lnSpc>
                <a:spcPct val="21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False Air Investigation</a:t>
            </a:r>
          </a:p>
        </p:txBody>
      </p:sp>
      <p:sp>
        <p:nvSpPr>
          <p:cNvPr id="19461" name="Shape 110"/>
          <p:cNvSpPr txBox="1">
            <a:spLocks/>
          </p:cNvSpPr>
          <p:nvPr/>
        </p:nvSpPr>
        <p:spPr bwMode="auto">
          <a:xfrm>
            <a:off x="560388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Content</a:t>
            </a:r>
          </a:p>
        </p:txBody>
      </p:sp>
      <p:sp>
        <p:nvSpPr>
          <p:cNvPr id="111" name="Shape 111"/>
          <p:cNvSpPr>
            <a:spLocks noChangeArrowheads="1"/>
          </p:cNvSpPr>
          <p:nvPr/>
        </p:nvSpPr>
        <p:spPr bwMode="auto">
          <a:xfrm>
            <a:off x="488950" y="1354138"/>
            <a:ext cx="3124200" cy="41867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838"/>
              </a:spcAft>
              <a:buClr>
                <a:srgbClr val="000000"/>
              </a:buClr>
              <a:buFont typeface="Noto Symbol"/>
              <a:buNone/>
            </a:pPr>
            <a:endParaRPr lang="de-CH" sz="20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1"/>
          <p:cNvSpPr txBox="1">
            <a:spLocks noGrp="1"/>
          </p:cNvSpPr>
          <p:nvPr/>
        </p:nvSpPr>
        <p:spPr bwMode="auto">
          <a:xfrm>
            <a:off x="1892300" y="6416675"/>
            <a:ext cx="31686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00" b="1"/>
              <a:t>PPE/Combustion Engineering, 2013-11-072015-08-04</a:t>
            </a:r>
          </a:p>
        </p:txBody>
      </p:sp>
      <p:sp>
        <p:nvSpPr>
          <p:cNvPr id="4" name="Foliennummernplatzhalter 2"/>
          <p:cNvSpPr txBox="1">
            <a:spLocks noGrp="1"/>
          </p:cNvSpPr>
          <p:nvPr/>
        </p:nvSpPr>
        <p:spPr>
          <a:xfrm>
            <a:off x="8948738" y="6416675"/>
            <a:ext cx="433387" cy="166688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3DCB8A-4E58-4053-A867-4B8D8382A54D}" type="slidenum">
              <a:rPr lang="en-US" sz="8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54276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53AF12AA-0F1F-4CB5-90D6-F1AA958C9ACC}" type="slidenum">
              <a:rPr lang="en-US" sz="800"/>
              <a:pPr algn="r"/>
              <a:t>30</a:t>
            </a:fld>
            <a:endParaRPr lang="en-US" sz="800"/>
          </a:p>
        </p:txBody>
      </p:sp>
      <p:sp>
        <p:nvSpPr>
          <p:cNvPr id="3481" name="Shape 3481"/>
          <p:cNvSpPr txBox="1">
            <a:spLocks/>
          </p:cNvSpPr>
          <p:nvPr/>
        </p:nvSpPr>
        <p:spPr bwMode="auto">
          <a:xfrm>
            <a:off x="503238" y="1181100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90000"/>
              </a:lnSpc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/>
              <a:t>atoms &amp; molecules </a:t>
            </a:r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endParaRPr lang="de-CH"/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endParaRPr lang="de-CH"/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endParaRPr lang="de-CH"/>
          </a:p>
          <a:p>
            <a:pPr marL="269875" indent="-269875">
              <a:lnSpc>
                <a:spcPct val="16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endParaRPr lang="de-CH"/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endParaRPr lang="de-CH"/>
          </a:p>
          <a:p>
            <a:pPr marL="269875" indent="-269875">
              <a:lnSpc>
                <a:spcPct val="9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/>
              <a:t>1 kmol are 6.02 </a:t>
            </a:r>
            <a:r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·</a:t>
            </a:r>
            <a:r>
              <a:rPr lang="en-US"/>
              <a:t> 10</a:t>
            </a:r>
            <a:r>
              <a:rPr lang="en-US" baseline="30000"/>
              <a:t>26</a:t>
            </a:r>
            <a:r>
              <a:rPr lang="en-US"/>
              <a:t> molecules</a:t>
            </a:r>
          </a:p>
        </p:txBody>
      </p:sp>
      <p:sp>
        <p:nvSpPr>
          <p:cNvPr id="54278" name="Shape 3482"/>
          <p:cNvSpPr txBox="1">
            <a:spLocks/>
          </p:cNvSpPr>
          <p:nvPr/>
        </p:nvSpPr>
        <p:spPr bwMode="auto">
          <a:xfrm>
            <a:off x="531813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Molecules → mol → Nm</a:t>
            </a:r>
            <a:r>
              <a:rPr lang="en-US" sz="2400" b="1" baseline="30000"/>
              <a:t>3</a:t>
            </a:r>
          </a:p>
        </p:txBody>
      </p:sp>
      <p:sp>
        <p:nvSpPr>
          <p:cNvPr id="54279" name="Shape 3483"/>
          <p:cNvSpPr txBox="1">
            <a:spLocks noChangeArrowheads="1"/>
          </p:cNvSpPr>
          <p:nvPr/>
        </p:nvSpPr>
        <p:spPr bwMode="auto">
          <a:xfrm>
            <a:off x="8147050" y="488950"/>
            <a:ext cx="1243013" cy="60642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600">
                <a:sym typeface="Arial" charset="0"/>
              </a:rPr>
              <a:t>Basic Definitions</a:t>
            </a:r>
          </a:p>
        </p:txBody>
      </p:sp>
      <p:grpSp>
        <p:nvGrpSpPr>
          <p:cNvPr id="54280" name="Shape 3484"/>
          <p:cNvGrpSpPr>
            <a:grpSpLocks/>
          </p:cNvGrpSpPr>
          <p:nvPr/>
        </p:nvGrpSpPr>
        <p:grpSpPr bwMode="auto">
          <a:xfrm>
            <a:off x="1341438" y="2074863"/>
            <a:ext cx="1254125" cy="654050"/>
            <a:chOff x="4238" y="815"/>
            <a:chExt cx="1015" cy="584"/>
          </a:xfrm>
        </p:grpSpPr>
        <p:sp>
          <p:nvSpPr>
            <p:cNvPr id="54281" name="Shape 3485"/>
            <p:cNvSpPr>
              <a:spLocks noChangeArrowheads="1"/>
            </p:cNvSpPr>
            <p:nvPr/>
          </p:nvSpPr>
          <p:spPr bwMode="auto">
            <a:xfrm>
              <a:off x="4238" y="1069"/>
              <a:ext cx="75" cy="76"/>
            </a:xfrm>
            <a:prstGeom prst="ellipse">
              <a:avLst/>
            </a:prstGeom>
            <a:solidFill>
              <a:srgbClr val="993366">
                <a:alpha val="49803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282" name="Shape 3486"/>
            <p:cNvSpPr txBox="1">
              <a:spLocks noChangeArrowheads="1"/>
            </p:cNvSpPr>
            <p:nvPr/>
          </p:nvSpPr>
          <p:spPr bwMode="auto">
            <a:xfrm>
              <a:off x="4429" y="944"/>
              <a:ext cx="2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b="1">
                  <a:sym typeface="Arial" charset="0"/>
                </a:rPr>
                <a:t>=</a:t>
              </a:r>
            </a:p>
          </p:txBody>
        </p:sp>
        <p:grpSp>
          <p:nvGrpSpPr>
            <p:cNvPr id="54283" name="Shape 3487"/>
            <p:cNvGrpSpPr>
              <a:grpSpLocks/>
            </p:cNvGrpSpPr>
            <p:nvPr/>
          </p:nvGrpSpPr>
          <p:grpSpPr bwMode="auto">
            <a:xfrm>
              <a:off x="4696" y="815"/>
              <a:ext cx="558" cy="584"/>
              <a:chOff x="5058" y="623"/>
              <a:chExt cx="702" cy="735"/>
            </a:xfrm>
          </p:grpSpPr>
          <p:grpSp>
            <p:nvGrpSpPr>
              <p:cNvPr id="54284" name="Shape 3488"/>
              <p:cNvGrpSpPr>
                <a:grpSpLocks/>
              </p:cNvGrpSpPr>
              <p:nvPr/>
            </p:nvGrpSpPr>
            <p:grpSpPr bwMode="auto">
              <a:xfrm>
                <a:off x="5058" y="623"/>
                <a:ext cx="702" cy="735"/>
                <a:chOff x="5058" y="623"/>
                <a:chExt cx="702" cy="735"/>
              </a:xfrm>
            </p:grpSpPr>
            <p:pic>
              <p:nvPicPr>
                <p:cNvPr id="54285" name="Shape 3489"/>
                <p:cNvPicPr preferRelativeResize="0"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58" y="623"/>
                  <a:ext cx="702" cy="7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4286" name="Shape 3490"/>
                <p:cNvSpPr>
                  <a:spLocks/>
                </p:cNvSpPr>
                <p:nvPr/>
              </p:nvSpPr>
              <p:spPr bwMode="auto">
                <a:xfrm rot="10800000">
                  <a:off x="5365" y="1012"/>
                  <a:ext cx="102" cy="347"/>
                </a:xfrm>
                <a:custGeom>
                  <a:avLst/>
                  <a:gdLst>
                    <a:gd name="T0" fmla="*/ 0 w 15145"/>
                    <a:gd name="T1" fmla="*/ 0 h 21600"/>
                    <a:gd name="T2" fmla="*/ 15145 w 15145"/>
                    <a:gd name="T3" fmla="*/ 21600 h 21600"/>
                  </a:gdLst>
                  <a:ahLst/>
                  <a:cxnLst>
                    <a:cxn ang="0">
                      <a:pos x="-1" y="1612"/>
                    </a:cxn>
                    <a:cxn ang="0">
                      <a:pos x="8190" y="0"/>
                    </a:cxn>
                    <a:cxn ang="0">
                      <a:pos x="15144" y="1150"/>
                    </a:cxn>
                    <a:cxn ang="0">
                      <a:pos x="-1" y="1612"/>
                    </a:cxn>
                    <a:cxn ang="0">
                      <a:pos x="8190" y="0"/>
                    </a:cxn>
                    <a:cxn ang="0">
                      <a:pos x="15144" y="1150"/>
                    </a:cxn>
                    <a:cxn ang="0">
                      <a:pos x="8190" y="21600"/>
                    </a:cxn>
                    <a:cxn ang="0">
                      <a:pos x="-1" y="1612"/>
                    </a:cxn>
                  </a:cxnLst>
                  <a:rect l="T0" t="T1" r="T2" b="T3"/>
                  <a:pathLst>
                    <a:path w="15145" h="21600" fill="none" extrusionOk="0">
                      <a:moveTo>
                        <a:pt x="-1" y="1612"/>
                      </a:moveTo>
                      <a:cubicBezTo>
                        <a:pt x="2599" y="547"/>
                        <a:pt x="5381" y="-1"/>
                        <a:pt x="8190" y="0"/>
                      </a:cubicBezTo>
                      <a:cubicBezTo>
                        <a:pt x="10555" y="0"/>
                        <a:pt x="12905" y="388"/>
                        <a:pt x="15144" y="1150"/>
                      </a:cubicBezTo>
                    </a:path>
                    <a:path w="15145" h="21600" extrusionOk="0">
                      <a:moveTo>
                        <a:pt x="-1" y="1612"/>
                      </a:moveTo>
                      <a:cubicBezTo>
                        <a:pt x="2599" y="547"/>
                        <a:pt x="5381" y="-1"/>
                        <a:pt x="8190" y="0"/>
                      </a:cubicBezTo>
                      <a:cubicBezTo>
                        <a:pt x="10555" y="0"/>
                        <a:pt x="12905" y="388"/>
                        <a:pt x="15144" y="1150"/>
                      </a:cubicBezTo>
                      <a:lnTo>
                        <a:pt x="8190" y="21600"/>
                      </a:lnTo>
                      <a:lnTo>
                        <a:pt x="-1" y="161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0000" tIns="46800" rIns="90000" bIns="46800" anchor="ctr"/>
                <a:lstStyle/>
                <a:p>
                  <a:endParaRPr lang="de-DE"/>
                </a:p>
              </p:txBody>
            </p:sp>
          </p:grpSp>
          <p:sp>
            <p:nvSpPr>
              <p:cNvPr id="3491" name="Shape 3491"/>
              <p:cNvSpPr/>
              <p:nvPr/>
            </p:nvSpPr>
            <p:spPr>
              <a:xfrm>
                <a:off x="5431" y="1284"/>
                <a:ext cx="72" cy="72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02FC4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lIns="90000" tIns="46800" rIns="90000" bIns="46800" anchor="ctr"/>
              <a:lstStyle/>
              <a:p>
                <a:endParaRPr lang="de-CH">
                  <a:sym typeface="Arial" charset="0"/>
                </a:endParaRPr>
              </a:p>
            </p:txBody>
          </p:sp>
        </p:grpSp>
      </p:grpSp>
      <p:grpSp>
        <p:nvGrpSpPr>
          <p:cNvPr id="54290" name="Shape 3492"/>
          <p:cNvGrpSpPr>
            <a:grpSpLocks/>
          </p:cNvGrpSpPr>
          <p:nvPr/>
        </p:nvGrpSpPr>
        <p:grpSpPr bwMode="auto">
          <a:xfrm>
            <a:off x="6292850" y="1292225"/>
            <a:ext cx="3275013" cy="2990850"/>
            <a:chOff x="474" y="819"/>
            <a:chExt cx="2063" cy="1883"/>
          </a:xfrm>
        </p:grpSpPr>
        <p:sp>
          <p:nvSpPr>
            <p:cNvPr id="54291" name="Shape 3493"/>
            <p:cNvSpPr>
              <a:spLocks noChangeArrowheads="1"/>
            </p:cNvSpPr>
            <p:nvPr/>
          </p:nvSpPr>
          <p:spPr bwMode="auto">
            <a:xfrm>
              <a:off x="1493" y="1588"/>
              <a:ext cx="114" cy="114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292" name="Shape 3494"/>
            <p:cNvSpPr>
              <a:spLocks noChangeArrowheads="1"/>
            </p:cNvSpPr>
            <p:nvPr/>
          </p:nvSpPr>
          <p:spPr bwMode="auto">
            <a:xfrm>
              <a:off x="769" y="1435"/>
              <a:ext cx="113" cy="113"/>
            </a:xfrm>
            <a:prstGeom prst="ellipse">
              <a:avLst/>
            </a:prstGeom>
            <a:solidFill>
              <a:srgbClr val="00B07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293" name="Shape 3495"/>
            <p:cNvSpPr>
              <a:spLocks noChangeArrowheads="1"/>
            </p:cNvSpPr>
            <p:nvPr/>
          </p:nvSpPr>
          <p:spPr bwMode="auto">
            <a:xfrm>
              <a:off x="540" y="2121"/>
              <a:ext cx="113" cy="114"/>
            </a:xfrm>
            <a:prstGeom prst="ellipse">
              <a:avLst/>
            </a:prstGeom>
            <a:solidFill>
              <a:srgbClr val="00B07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294" name="Shape 3496"/>
            <p:cNvSpPr>
              <a:spLocks noChangeArrowheads="1"/>
            </p:cNvSpPr>
            <p:nvPr/>
          </p:nvSpPr>
          <p:spPr bwMode="auto">
            <a:xfrm>
              <a:off x="1685" y="2427"/>
              <a:ext cx="114" cy="11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295" name="Shape 3497"/>
            <p:cNvSpPr>
              <a:spLocks noChangeArrowheads="1"/>
            </p:cNvSpPr>
            <p:nvPr/>
          </p:nvSpPr>
          <p:spPr bwMode="auto">
            <a:xfrm>
              <a:off x="1571" y="1131"/>
              <a:ext cx="113" cy="11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296" name="Shape 3498"/>
            <p:cNvSpPr>
              <a:spLocks noChangeArrowheads="1"/>
            </p:cNvSpPr>
            <p:nvPr/>
          </p:nvSpPr>
          <p:spPr bwMode="auto">
            <a:xfrm>
              <a:off x="2143" y="1970"/>
              <a:ext cx="113" cy="113"/>
            </a:xfrm>
            <a:prstGeom prst="ellipse">
              <a:avLst/>
            </a:prstGeom>
            <a:solidFill>
              <a:srgbClr val="00B07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297" name="Shape 3499"/>
            <p:cNvSpPr>
              <a:spLocks noChangeArrowheads="1"/>
            </p:cNvSpPr>
            <p:nvPr/>
          </p:nvSpPr>
          <p:spPr bwMode="auto">
            <a:xfrm>
              <a:off x="2256" y="1244"/>
              <a:ext cx="114" cy="11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298" name="Shape 3500"/>
            <p:cNvSpPr>
              <a:spLocks noChangeArrowheads="1"/>
            </p:cNvSpPr>
            <p:nvPr/>
          </p:nvSpPr>
          <p:spPr bwMode="auto">
            <a:xfrm>
              <a:off x="884" y="1779"/>
              <a:ext cx="114" cy="11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299" name="Shape 3501"/>
            <p:cNvSpPr>
              <a:spLocks noChangeArrowheads="1"/>
            </p:cNvSpPr>
            <p:nvPr/>
          </p:nvSpPr>
          <p:spPr bwMode="auto">
            <a:xfrm>
              <a:off x="1989" y="1588"/>
              <a:ext cx="114" cy="11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00" name="Shape 3502"/>
            <p:cNvSpPr>
              <a:spLocks noChangeArrowheads="1"/>
            </p:cNvSpPr>
            <p:nvPr/>
          </p:nvSpPr>
          <p:spPr bwMode="auto">
            <a:xfrm>
              <a:off x="2104" y="939"/>
              <a:ext cx="113" cy="114"/>
            </a:xfrm>
            <a:prstGeom prst="ellipse">
              <a:avLst/>
            </a:prstGeom>
            <a:solidFill>
              <a:srgbClr val="00B07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grpSp>
          <p:nvGrpSpPr>
            <p:cNvPr id="54301" name="Shape 3503"/>
            <p:cNvGrpSpPr>
              <a:grpSpLocks/>
            </p:cNvGrpSpPr>
            <p:nvPr/>
          </p:nvGrpSpPr>
          <p:grpSpPr bwMode="auto">
            <a:xfrm>
              <a:off x="474" y="819"/>
              <a:ext cx="2063" cy="1883"/>
              <a:chOff x="1073" y="617"/>
              <a:chExt cx="3239" cy="2958"/>
            </a:xfrm>
          </p:grpSpPr>
          <p:cxnSp>
            <p:nvCxnSpPr>
              <p:cNvPr id="54302" name="Shape 3504"/>
              <p:cNvCxnSpPr>
                <a:cxnSpLocks noChangeShapeType="1"/>
              </p:cNvCxnSpPr>
              <p:nvPr/>
            </p:nvCxnSpPr>
            <p:spPr bwMode="auto">
              <a:xfrm rot="10800000" flipH="1">
                <a:off x="3113" y="2656"/>
                <a:ext cx="1199" cy="91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54303" name="Shape 3505"/>
              <p:cNvGrpSpPr>
                <a:grpSpLocks/>
              </p:cNvGrpSpPr>
              <p:nvPr/>
            </p:nvGrpSpPr>
            <p:grpSpPr bwMode="auto">
              <a:xfrm>
                <a:off x="1073" y="617"/>
                <a:ext cx="3239" cy="2958"/>
                <a:chOff x="1073" y="617"/>
                <a:chExt cx="3239" cy="2958"/>
              </a:xfrm>
            </p:grpSpPr>
            <p:sp>
              <p:nvSpPr>
                <p:cNvPr id="54304" name="Shape 3506"/>
                <p:cNvSpPr>
                  <a:spLocks noChangeArrowheads="1"/>
                </p:cNvSpPr>
                <p:nvPr/>
              </p:nvSpPr>
              <p:spPr bwMode="auto">
                <a:xfrm>
                  <a:off x="1073" y="1535"/>
                  <a:ext cx="2039" cy="203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endParaRPr lang="de-CH">
                    <a:sym typeface="Arial" charset="0"/>
                  </a:endParaRPr>
                </a:p>
              </p:txBody>
            </p:sp>
            <p:cxnSp>
              <p:nvCxnSpPr>
                <p:cNvPr id="54305" name="Shape 3507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1073" y="624"/>
                  <a:ext cx="1199" cy="91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4306" name="Shape 3508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3113" y="624"/>
                  <a:ext cx="1199" cy="91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4307" name="Shape 3509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1073" y="2656"/>
                  <a:ext cx="1199" cy="918"/>
                </a:xfrm>
                <a:prstGeom prst="straightConnector1">
                  <a:avLst/>
                </a:prstGeom>
                <a:noFill/>
                <a:ln w="952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308" name="Shape 3510"/>
                <p:cNvCxnSpPr>
                  <a:cxnSpLocks noChangeShapeType="1"/>
                </p:cNvCxnSpPr>
                <p:nvPr/>
              </p:nvCxnSpPr>
              <p:spPr bwMode="auto">
                <a:xfrm>
                  <a:off x="2273" y="617"/>
                  <a:ext cx="203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4309" name="Shape 3511"/>
                <p:cNvCxnSpPr>
                  <a:cxnSpLocks noChangeShapeType="1"/>
                </p:cNvCxnSpPr>
                <p:nvPr/>
              </p:nvCxnSpPr>
              <p:spPr bwMode="auto">
                <a:xfrm>
                  <a:off x="2273" y="2656"/>
                  <a:ext cx="203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310" name="Shape 3512"/>
                <p:cNvCxnSpPr>
                  <a:cxnSpLocks noChangeShapeType="1"/>
                </p:cNvCxnSpPr>
                <p:nvPr/>
              </p:nvCxnSpPr>
              <p:spPr bwMode="auto">
                <a:xfrm>
                  <a:off x="4313" y="617"/>
                  <a:ext cx="0" cy="203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4311" name="Shape 3513"/>
                <p:cNvCxnSpPr>
                  <a:cxnSpLocks noChangeShapeType="1"/>
                </p:cNvCxnSpPr>
                <p:nvPr/>
              </p:nvCxnSpPr>
              <p:spPr bwMode="auto">
                <a:xfrm>
                  <a:off x="2273" y="617"/>
                  <a:ext cx="0" cy="2039"/>
                </a:xfrm>
                <a:prstGeom prst="straightConnector1">
                  <a:avLst/>
                </a:prstGeom>
                <a:noFill/>
                <a:ln w="9525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  <p:sp>
          <p:nvSpPr>
            <p:cNvPr id="54312" name="Shape 3514"/>
            <p:cNvSpPr>
              <a:spLocks noChangeArrowheads="1"/>
            </p:cNvSpPr>
            <p:nvPr/>
          </p:nvSpPr>
          <p:spPr bwMode="auto">
            <a:xfrm>
              <a:off x="1189" y="2542"/>
              <a:ext cx="114" cy="113"/>
            </a:xfrm>
            <a:prstGeom prst="ellipse">
              <a:avLst/>
            </a:prstGeom>
            <a:solidFill>
              <a:srgbClr val="00B07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13" name="Shape 3515"/>
            <p:cNvSpPr>
              <a:spLocks noChangeArrowheads="1"/>
            </p:cNvSpPr>
            <p:nvPr/>
          </p:nvSpPr>
          <p:spPr bwMode="auto">
            <a:xfrm>
              <a:off x="1228" y="1987"/>
              <a:ext cx="114" cy="113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14" name="Shape 3516"/>
            <p:cNvSpPr>
              <a:spLocks noChangeArrowheads="1"/>
            </p:cNvSpPr>
            <p:nvPr/>
          </p:nvSpPr>
          <p:spPr bwMode="auto">
            <a:xfrm>
              <a:off x="1171" y="1001"/>
              <a:ext cx="114" cy="113"/>
            </a:xfrm>
            <a:prstGeom prst="ellipse">
              <a:avLst/>
            </a:prstGeom>
            <a:solidFill>
              <a:srgbClr val="00B07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</p:grpSp>
      <p:grpSp>
        <p:nvGrpSpPr>
          <p:cNvPr id="54315" name="Shape 3517"/>
          <p:cNvGrpSpPr>
            <a:grpSpLocks/>
          </p:cNvGrpSpPr>
          <p:nvPr/>
        </p:nvGrpSpPr>
        <p:grpSpPr bwMode="auto">
          <a:xfrm>
            <a:off x="631825" y="4192588"/>
            <a:ext cx="2206625" cy="1719262"/>
            <a:chOff x="584" y="2800"/>
            <a:chExt cx="1390" cy="1083"/>
          </a:xfrm>
        </p:grpSpPr>
        <p:pic>
          <p:nvPicPr>
            <p:cNvPr id="54316" name="Shape 3518"/>
            <p:cNvPicPr preferRelativeResize="0"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" y="3079"/>
              <a:ext cx="99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317" name="Shape 3519"/>
            <p:cNvSpPr txBox="1">
              <a:spLocks noChangeArrowheads="1"/>
            </p:cNvSpPr>
            <p:nvPr/>
          </p:nvSpPr>
          <p:spPr bwMode="auto">
            <a:xfrm>
              <a:off x="596" y="2801"/>
              <a:ext cx="10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700" b="1">
                  <a:sym typeface="Arial" charset="0"/>
                </a:rPr>
                <a:t>Ideal gas law:</a:t>
              </a:r>
            </a:p>
          </p:txBody>
        </p:sp>
        <p:sp>
          <p:nvSpPr>
            <p:cNvPr id="54318" name="Shape 3520"/>
            <p:cNvSpPr txBox="1">
              <a:spLocks noChangeArrowheads="1"/>
            </p:cNvSpPr>
            <p:nvPr/>
          </p:nvSpPr>
          <p:spPr bwMode="auto">
            <a:xfrm>
              <a:off x="594" y="3374"/>
              <a:ext cx="1380" cy="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lnSpc>
                  <a:spcPct val="120000"/>
                </a:lnSpc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200">
                  <a:sym typeface="Arial" charset="0"/>
                </a:rPr>
                <a:t>R: universal gas constant</a:t>
              </a:r>
            </a:p>
            <a:p>
              <a:pPr>
                <a:lnSpc>
                  <a:spcPct val="120000"/>
                </a:lnSpc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200">
                  <a:sym typeface="Arial" charset="0"/>
                </a:rPr>
                <a:t>     R = 8.314 kJ/kmol/K</a:t>
              </a:r>
            </a:p>
            <a:p>
              <a:pPr>
                <a:lnSpc>
                  <a:spcPct val="120000"/>
                </a:lnSpc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200">
                  <a:sym typeface="Arial" charset="0"/>
                </a:rPr>
                <a:t>n: mole number [kmol]</a:t>
              </a:r>
            </a:p>
          </p:txBody>
        </p:sp>
        <p:sp>
          <p:nvSpPr>
            <p:cNvPr id="54319" name="Shape 3521"/>
            <p:cNvSpPr>
              <a:spLocks noChangeArrowheads="1"/>
            </p:cNvSpPr>
            <p:nvPr/>
          </p:nvSpPr>
          <p:spPr bwMode="auto">
            <a:xfrm>
              <a:off x="584" y="2800"/>
              <a:ext cx="1260" cy="10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</p:grpSp>
      <p:sp>
        <p:nvSpPr>
          <p:cNvPr id="54320" name="Shape 3522"/>
          <p:cNvSpPr>
            <a:spLocks noChangeArrowheads="1"/>
          </p:cNvSpPr>
          <p:nvPr/>
        </p:nvSpPr>
        <p:spPr bwMode="auto">
          <a:xfrm>
            <a:off x="977900" y="1722438"/>
            <a:ext cx="2517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425"/>
              </a:spcAft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 b="1">
                <a:sym typeface="Arial" charset="0"/>
              </a:rPr>
              <a:t>atom</a:t>
            </a:r>
            <a:r>
              <a:rPr lang="en-US" sz="1400">
                <a:sym typeface="Arial" charset="0"/>
              </a:rPr>
              <a:t>: e.g. C, H, O, N, S</a:t>
            </a:r>
          </a:p>
        </p:txBody>
      </p:sp>
      <p:grpSp>
        <p:nvGrpSpPr>
          <p:cNvPr id="54321" name="Shape 3523"/>
          <p:cNvGrpSpPr>
            <a:grpSpLocks/>
          </p:cNvGrpSpPr>
          <p:nvPr/>
        </p:nvGrpSpPr>
        <p:grpSpPr bwMode="auto">
          <a:xfrm>
            <a:off x="3368675" y="1700213"/>
            <a:ext cx="2852738" cy="1503362"/>
            <a:chOff x="2164" y="1022"/>
            <a:chExt cx="1797" cy="946"/>
          </a:xfrm>
        </p:grpSpPr>
        <p:sp>
          <p:nvSpPr>
            <p:cNvPr id="54322" name="Shape 3524"/>
            <p:cNvSpPr>
              <a:spLocks noChangeArrowheads="1"/>
            </p:cNvSpPr>
            <p:nvPr/>
          </p:nvSpPr>
          <p:spPr bwMode="auto">
            <a:xfrm>
              <a:off x="2376" y="1796"/>
              <a:ext cx="86" cy="86"/>
            </a:xfrm>
            <a:prstGeom prst="ellipse">
              <a:avLst/>
            </a:prstGeom>
            <a:solidFill>
              <a:srgbClr val="00B07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23" name="Shape 3525"/>
            <p:cNvSpPr>
              <a:spLocks noChangeArrowheads="1"/>
            </p:cNvSpPr>
            <p:nvPr/>
          </p:nvSpPr>
          <p:spPr bwMode="auto">
            <a:xfrm>
              <a:off x="3100" y="1502"/>
              <a:ext cx="86" cy="8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24" name="Shape 3526"/>
            <p:cNvSpPr>
              <a:spLocks noChangeArrowheads="1"/>
            </p:cNvSpPr>
            <p:nvPr/>
          </p:nvSpPr>
          <p:spPr bwMode="auto">
            <a:xfrm>
              <a:off x="2376" y="1502"/>
              <a:ext cx="86" cy="8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25" name="Shape 3527"/>
            <p:cNvSpPr txBox="1">
              <a:spLocks noChangeArrowheads="1"/>
            </p:cNvSpPr>
            <p:nvPr/>
          </p:nvSpPr>
          <p:spPr bwMode="auto">
            <a:xfrm>
              <a:off x="2515" y="1738"/>
              <a:ext cx="19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b="1">
                  <a:sym typeface="Arial" charset="0"/>
                </a:rPr>
                <a:t>=</a:t>
              </a:r>
            </a:p>
          </p:txBody>
        </p:sp>
        <p:sp>
          <p:nvSpPr>
            <p:cNvPr id="54326" name="Shape 3528"/>
            <p:cNvSpPr txBox="1">
              <a:spLocks noChangeArrowheads="1"/>
            </p:cNvSpPr>
            <p:nvPr/>
          </p:nvSpPr>
          <p:spPr bwMode="auto">
            <a:xfrm>
              <a:off x="2515" y="1446"/>
              <a:ext cx="19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b="1">
                  <a:sym typeface="Arial" charset="0"/>
                </a:rPr>
                <a:t>=</a:t>
              </a:r>
            </a:p>
          </p:txBody>
        </p:sp>
        <p:sp>
          <p:nvSpPr>
            <p:cNvPr id="54327" name="Shape 3529"/>
            <p:cNvSpPr txBox="1">
              <a:spLocks noChangeArrowheads="1"/>
            </p:cNvSpPr>
            <p:nvPr/>
          </p:nvSpPr>
          <p:spPr bwMode="auto">
            <a:xfrm>
              <a:off x="3240" y="1446"/>
              <a:ext cx="19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000000"/>
                </a:buClr>
                <a:buSzPct val="25000"/>
                <a:buFont typeface="Arial" charset="0"/>
                <a:buNone/>
              </a:pPr>
              <a:r>
                <a:rPr lang="en-US" b="1">
                  <a:sym typeface="Arial" charset="0"/>
                </a:rPr>
                <a:t>=</a:t>
              </a:r>
            </a:p>
          </p:txBody>
        </p:sp>
        <p:sp>
          <p:nvSpPr>
            <p:cNvPr id="54328" name="Shape 3530"/>
            <p:cNvSpPr>
              <a:spLocks noChangeArrowheads="1"/>
            </p:cNvSpPr>
            <p:nvPr/>
          </p:nvSpPr>
          <p:spPr bwMode="auto">
            <a:xfrm>
              <a:off x="3466" y="1527"/>
              <a:ext cx="57" cy="56"/>
            </a:xfrm>
            <a:prstGeom prst="ellipse">
              <a:avLst/>
            </a:prstGeom>
            <a:solidFill>
              <a:srgbClr val="FF9900">
                <a:alpha val="49803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29" name="Shape 3531"/>
            <p:cNvSpPr>
              <a:spLocks noChangeArrowheads="1"/>
            </p:cNvSpPr>
            <p:nvPr/>
          </p:nvSpPr>
          <p:spPr bwMode="auto">
            <a:xfrm>
              <a:off x="2738" y="1852"/>
              <a:ext cx="57" cy="57"/>
            </a:xfrm>
            <a:prstGeom prst="ellipse">
              <a:avLst/>
            </a:prstGeom>
            <a:solidFill>
              <a:srgbClr val="FF9900">
                <a:alpha val="49803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30" name="Shape 3532"/>
            <p:cNvSpPr>
              <a:spLocks noChangeArrowheads="1"/>
            </p:cNvSpPr>
            <p:nvPr/>
          </p:nvSpPr>
          <p:spPr bwMode="auto">
            <a:xfrm>
              <a:off x="2737" y="1788"/>
              <a:ext cx="56" cy="57"/>
            </a:xfrm>
            <a:prstGeom prst="ellipse">
              <a:avLst/>
            </a:prstGeom>
            <a:solidFill>
              <a:srgbClr val="FF9900">
                <a:alpha val="49803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31" name="Shape 3533"/>
            <p:cNvSpPr>
              <a:spLocks noChangeArrowheads="1"/>
            </p:cNvSpPr>
            <p:nvPr/>
          </p:nvSpPr>
          <p:spPr bwMode="auto">
            <a:xfrm>
              <a:off x="2805" y="1786"/>
              <a:ext cx="57" cy="57"/>
            </a:xfrm>
            <a:prstGeom prst="ellipse">
              <a:avLst/>
            </a:prstGeom>
            <a:solidFill>
              <a:srgbClr val="FF9900">
                <a:alpha val="49803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32" name="Shape 3534"/>
            <p:cNvSpPr>
              <a:spLocks noChangeArrowheads="1"/>
            </p:cNvSpPr>
            <p:nvPr/>
          </p:nvSpPr>
          <p:spPr bwMode="auto">
            <a:xfrm>
              <a:off x="2806" y="1848"/>
              <a:ext cx="56" cy="57"/>
            </a:xfrm>
            <a:prstGeom prst="ellipse">
              <a:avLst/>
            </a:prstGeom>
            <a:solidFill>
              <a:srgbClr val="FF9900">
                <a:alpha val="49803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33" name="Shape 3535"/>
            <p:cNvSpPr>
              <a:spLocks noChangeArrowheads="1"/>
            </p:cNvSpPr>
            <p:nvPr/>
          </p:nvSpPr>
          <p:spPr bwMode="auto">
            <a:xfrm>
              <a:off x="2772" y="1821"/>
              <a:ext cx="56" cy="56"/>
            </a:xfrm>
            <a:prstGeom prst="ellipse">
              <a:avLst/>
            </a:prstGeom>
            <a:solidFill>
              <a:srgbClr val="008000">
                <a:alpha val="49803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34" name="Shape 3536"/>
            <p:cNvSpPr>
              <a:spLocks noChangeArrowheads="1"/>
            </p:cNvSpPr>
            <p:nvPr/>
          </p:nvSpPr>
          <p:spPr bwMode="auto">
            <a:xfrm>
              <a:off x="2753" y="1522"/>
              <a:ext cx="56" cy="56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35" name="Shape 3537"/>
            <p:cNvSpPr>
              <a:spLocks noChangeArrowheads="1"/>
            </p:cNvSpPr>
            <p:nvPr/>
          </p:nvSpPr>
          <p:spPr bwMode="auto">
            <a:xfrm>
              <a:off x="2790" y="1540"/>
              <a:ext cx="56" cy="56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36" name="Shape 3538"/>
            <p:cNvSpPr>
              <a:spLocks noChangeArrowheads="1"/>
            </p:cNvSpPr>
            <p:nvPr/>
          </p:nvSpPr>
          <p:spPr bwMode="auto">
            <a:xfrm>
              <a:off x="3533" y="1496"/>
              <a:ext cx="57" cy="56"/>
            </a:xfrm>
            <a:prstGeom prst="ellipse">
              <a:avLst/>
            </a:prstGeom>
            <a:solidFill>
              <a:srgbClr val="FF9900">
                <a:alpha val="49803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37" name="Shape 3539"/>
            <p:cNvSpPr>
              <a:spLocks noChangeArrowheads="1"/>
            </p:cNvSpPr>
            <p:nvPr/>
          </p:nvSpPr>
          <p:spPr bwMode="auto">
            <a:xfrm>
              <a:off x="3511" y="1531"/>
              <a:ext cx="57" cy="56"/>
            </a:xfrm>
            <a:prstGeom prst="ellipse">
              <a:avLst/>
            </a:prstGeom>
            <a:solidFill>
              <a:schemeClr val="accent2">
                <a:alpha val="49803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  <p:sp>
          <p:nvSpPr>
            <p:cNvPr id="54338" name="Shape 3540"/>
            <p:cNvSpPr>
              <a:spLocks noChangeArrowheads="1"/>
            </p:cNvSpPr>
            <p:nvPr/>
          </p:nvSpPr>
          <p:spPr bwMode="auto">
            <a:xfrm>
              <a:off x="2164" y="1022"/>
              <a:ext cx="1797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 marL="290513" indent="-290513">
                <a:lnSpc>
                  <a:spcPct val="110000"/>
                </a:lnSpc>
                <a:spcAft>
                  <a:spcPts val="425"/>
                </a:spcAft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400" b="1">
                  <a:sym typeface="Arial" charset="0"/>
                </a:rPr>
                <a:t>molecule</a:t>
              </a:r>
              <a:r>
                <a:rPr lang="en-US" sz="1400">
                  <a:sym typeface="Arial" charset="0"/>
                </a:rPr>
                <a:t>: group of atoms, </a:t>
              </a:r>
              <a:br>
                <a:rPr lang="en-US" sz="1400">
                  <a:sym typeface="Arial" charset="0"/>
                </a:rPr>
              </a:br>
              <a:r>
                <a:rPr lang="en-US" sz="14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→ </a:t>
              </a:r>
              <a:r>
                <a:rPr lang="en-US" sz="1400">
                  <a:sym typeface="Arial" charset="0"/>
                </a:rPr>
                <a:t>e.g. CO</a:t>
              </a:r>
              <a:r>
                <a:rPr lang="en-US" sz="1400" baseline="-25000">
                  <a:sym typeface="Arial" charset="0"/>
                </a:rPr>
                <a:t>2</a:t>
              </a:r>
              <a:r>
                <a:rPr lang="en-US" sz="1400">
                  <a:sym typeface="Arial" charset="0"/>
                </a:rPr>
                <a:t>, N</a:t>
              </a:r>
              <a:r>
                <a:rPr lang="en-US" sz="1400" baseline="-25000">
                  <a:sym typeface="Arial" charset="0"/>
                </a:rPr>
                <a:t>2</a:t>
              </a:r>
              <a:r>
                <a:rPr lang="en-US" sz="1400">
                  <a:sym typeface="Arial" charset="0"/>
                </a:rPr>
                <a:t>, O</a:t>
              </a:r>
              <a:r>
                <a:rPr lang="en-US" sz="1400" baseline="-25000">
                  <a:sym typeface="Arial" charset="0"/>
                </a:rPr>
                <a:t>2</a:t>
              </a:r>
              <a:r>
                <a:rPr lang="en-US" sz="1400">
                  <a:sym typeface="Arial" charset="0"/>
                </a:rPr>
                <a:t>, H</a:t>
              </a:r>
              <a:r>
                <a:rPr lang="en-US" sz="1400" baseline="-25000">
                  <a:sym typeface="Arial" charset="0"/>
                </a:rPr>
                <a:t>2</a:t>
              </a:r>
              <a:r>
                <a:rPr lang="en-US" sz="1400">
                  <a:sym typeface="Arial" charset="0"/>
                </a:rPr>
                <a:t>O, CH</a:t>
              </a:r>
              <a:r>
                <a:rPr lang="en-US" sz="1400" baseline="-25000">
                  <a:sym typeface="Arial" charset="0"/>
                </a:rPr>
                <a:t>4</a:t>
              </a:r>
            </a:p>
          </p:txBody>
        </p:sp>
      </p:grpSp>
      <p:grpSp>
        <p:nvGrpSpPr>
          <p:cNvPr id="54339" name="Shape 3541"/>
          <p:cNvGrpSpPr>
            <a:grpSpLocks/>
          </p:cNvGrpSpPr>
          <p:nvPr/>
        </p:nvGrpSpPr>
        <p:grpSpPr bwMode="auto">
          <a:xfrm>
            <a:off x="1857375" y="3573463"/>
            <a:ext cx="3240088" cy="347662"/>
            <a:chOff x="1340" y="2288"/>
            <a:chExt cx="1899" cy="219"/>
          </a:xfrm>
        </p:grpSpPr>
        <p:sp>
          <p:nvSpPr>
            <p:cNvPr id="54340" name="Shape 3542"/>
            <p:cNvSpPr>
              <a:spLocks noChangeArrowheads="1"/>
            </p:cNvSpPr>
            <p:nvPr/>
          </p:nvSpPr>
          <p:spPr bwMode="auto">
            <a:xfrm>
              <a:off x="2396" y="2344"/>
              <a:ext cx="844" cy="16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425" tIns="45700" rIns="91425" bIns="45700"/>
            <a:lstStyle/>
            <a:p>
              <a:pPr marL="290513" indent="-290513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000" b="1">
                  <a:sym typeface="Arial" charset="0"/>
                </a:rPr>
                <a:t>Avogadro constant</a:t>
              </a:r>
            </a:p>
          </p:txBody>
        </p:sp>
        <p:cxnSp>
          <p:nvCxnSpPr>
            <p:cNvPr id="54341" name="Shape 3543"/>
            <p:cNvCxnSpPr>
              <a:cxnSpLocks noChangeShapeType="1"/>
            </p:cNvCxnSpPr>
            <p:nvPr/>
          </p:nvCxnSpPr>
          <p:spPr bwMode="auto">
            <a:xfrm>
              <a:off x="1340" y="2288"/>
              <a:ext cx="682" cy="0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54342" name="Shape 3544"/>
            <p:cNvCxnSpPr>
              <a:cxnSpLocks noChangeShapeType="1"/>
            </p:cNvCxnSpPr>
            <p:nvPr/>
          </p:nvCxnSpPr>
          <p:spPr bwMode="auto">
            <a:xfrm>
              <a:off x="1970" y="2295"/>
              <a:ext cx="444" cy="11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</p:grpSp>
      <p:sp>
        <p:nvSpPr>
          <p:cNvPr id="54343" name="Shape 3545"/>
          <p:cNvSpPr>
            <a:spLocks noChangeArrowheads="1"/>
          </p:cNvSpPr>
          <p:nvPr/>
        </p:nvSpPr>
        <p:spPr bwMode="auto">
          <a:xfrm>
            <a:off x="2908300" y="5346700"/>
            <a:ext cx="66960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538"/>
              </a:spcAft>
              <a:buSzPct val="25000"/>
            </a:pPr>
            <a:r>
              <a:rPr lang="en-US">
                <a:sym typeface="Arial" charset="0"/>
              </a:rPr>
              <a:t>At normal conditions 1 kmol of gas occupies 22.4 m</a:t>
            </a:r>
            <a:r>
              <a:rPr lang="en-US" baseline="30000">
                <a:sym typeface="Arial" charset="0"/>
              </a:rPr>
              <a:t>3</a:t>
            </a:r>
            <a:r>
              <a:rPr lang="en-US">
                <a:sym typeface="Arial" charset="0"/>
              </a:rPr>
              <a:t> of volume</a:t>
            </a:r>
          </a:p>
        </p:txBody>
      </p:sp>
      <p:pic>
        <p:nvPicPr>
          <p:cNvPr id="54344" name="Shape 3546"/>
          <p:cNvPicPr preferRelativeResize="0"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1988" y="4484688"/>
            <a:ext cx="4929187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345" name="Shape 3547"/>
          <p:cNvCxnSpPr>
            <a:cxnSpLocks noChangeShapeType="1"/>
          </p:cNvCxnSpPr>
          <p:nvPr/>
        </p:nvCxnSpPr>
        <p:spPr bwMode="auto">
          <a:xfrm>
            <a:off x="2432050" y="4797425"/>
            <a:ext cx="566738" cy="3016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lg" len="lg"/>
          </a:ln>
        </p:spPr>
      </p:cxnSp>
      <p:cxnSp>
        <p:nvCxnSpPr>
          <p:cNvPr id="54346" name="Shape 3548"/>
          <p:cNvCxnSpPr>
            <a:cxnSpLocks noChangeShapeType="1"/>
          </p:cNvCxnSpPr>
          <p:nvPr/>
        </p:nvCxnSpPr>
        <p:spPr bwMode="auto">
          <a:xfrm>
            <a:off x="4016375" y="6021388"/>
            <a:ext cx="314325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</p:cxnSp>
      <p:sp>
        <p:nvSpPr>
          <p:cNvPr id="54347" name="Shape 3549"/>
          <p:cNvSpPr>
            <a:spLocks noChangeArrowheads="1"/>
          </p:cNvSpPr>
          <p:nvPr/>
        </p:nvSpPr>
        <p:spPr bwMode="auto">
          <a:xfrm>
            <a:off x="4333875" y="5861050"/>
            <a:ext cx="2432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538"/>
              </a:spcAft>
              <a:buClr>
                <a:srgbClr val="000000"/>
              </a:buClr>
              <a:buSzPct val="25000"/>
              <a:buFont typeface="Noto Symbol"/>
              <a:buNone/>
            </a:pPr>
            <a:r>
              <a:rPr lang="en-US">
                <a:sym typeface="Arial" charset="0"/>
              </a:rPr>
              <a:t>1 kmol = 22.4 Nm</a:t>
            </a:r>
            <a:r>
              <a:rPr lang="en-US" baseline="30000">
                <a:sym typeface="Arial" charset="0"/>
              </a:rPr>
              <a:t>3</a:t>
            </a:r>
          </a:p>
        </p:txBody>
      </p:sp>
      <p:sp>
        <p:nvSpPr>
          <p:cNvPr id="54348" name="Shape 3552"/>
          <p:cNvSpPr>
            <a:spLocks noChangeArrowheads="1"/>
          </p:cNvSpPr>
          <p:nvPr/>
        </p:nvSpPr>
        <p:spPr bwMode="auto">
          <a:xfrm>
            <a:off x="2865438" y="5229225"/>
            <a:ext cx="6629400" cy="11318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838"/>
              </a:spcAft>
              <a:buClr>
                <a:srgbClr val="000000"/>
              </a:buClr>
              <a:buFont typeface="Noto Symbol"/>
              <a:buNone/>
            </a:pPr>
            <a:endParaRPr lang="de-CH" sz="2800">
              <a:sym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ußzeilenplatzhalter 1"/>
          <p:cNvSpPr txBox="1">
            <a:spLocks noGrp="1"/>
          </p:cNvSpPr>
          <p:nvPr/>
        </p:nvSpPr>
        <p:spPr bwMode="auto">
          <a:xfrm>
            <a:off x="1892300" y="6416675"/>
            <a:ext cx="31686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00" b="1"/>
              <a:t>PPE/Combustion Engineering, 2013-11-072015-08-04</a:t>
            </a:r>
          </a:p>
        </p:txBody>
      </p:sp>
      <p:sp>
        <p:nvSpPr>
          <p:cNvPr id="4" name="Foliennummernplatzhalter 2"/>
          <p:cNvSpPr txBox="1">
            <a:spLocks noGrp="1"/>
          </p:cNvSpPr>
          <p:nvPr/>
        </p:nvSpPr>
        <p:spPr>
          <a:xfrm>
            <a:off x="8948738" y="6416675"/>
            <a:ext cx="433387" cy="166688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C1CEA9A-645A-499D-A8DE-40844A6CC313}" type="slidenum">
              <a:rPr lang="en-US" sz="8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39C4F77-DDE1-434D-BCD5-82C2ADB84BD0}" type="slidenum">
              <a:rPr lang="en-US" sz="800"/>
              <a:pPr algn="r"/>
              <a:t>31</a:t>
            </a:fld>
            <a:endParaRPr lang="en-US" sz="800"/>
          </a:p>
        </p:txBody>
      </p:sp>
      <p:sp>
        <p:nvSpPr>
          <p:cNvPr id="55301" name="Shape 3557"/>
          <p:cNvSpPr>
            <a:spLocks noChangeArrowheads="1"/>
          </p:cNvSpPr>
          <p:nvPr/>
        </p:nvSpPr>
        <p:spPr bwMode="auto">
          <a:xfrm>
            <a:off x="1712913" y="1096963"/>
            <a:ext cx="7416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algn="just">
              <a:lnSpc>
                <a:spcPct val="110000"/>
              </a:lnSpc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2000">
                <a:sym typeface="Arial" charset="0"/>
              </a:rPr>
              <a:t>The formula below is used to convert gas flows of ideal gases from normal conditions (0°C, 1’013 mbar) to actual conditions (T, p) in the process.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Font typeface="Noto Symbol"/>
              <a:buNone/>
            </a:pPr>
            <a:endParaRPr lang="de-CH" sz="2000">
              <a:sym typeface="Arial" charset="0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Font typeface="Noto Symbol"/>
              <a:buNone/>
            </a:pPr>
            <a:endParaRPr lang="de-CH" sz="2000">
              <a:sym typeface="Arial" charset="0"/>
            </a:endParaRPr>
          </a:p>
          <a:p>
            <a:pPr algn="just">
              <a:lnSpc>
                <a:spcPct val="110000"/>
              </a:lnSpc>
              <a:spcBef>
                <a:spcPts val="925"/>
              </a:spcBef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600">
                <a:sym typeface="Arial" charset="0"/>
              </a:rPr>
              <a:t>	</a:t>
            </a:r>
          </a:p>
          <a:p>
            <a:pPr algn="just">
              <a:lnSpc>
                <a:spcPct val="110000"/>
              </a:lnSpc>
              <a:spcBef>
                <a:spcPts val="800"/>
              </a:spcBef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600">
                <a:sym typeface="Arial" charset="0"/>
              </a:rPr>
              <a:t>	</a:t>
            </a:r>
            <a:br>
              <a:rPr lang="en-US" sz="1600">
                <a:sym typeface="Arial" charset="0"/>
              </a:rPr>
            </a:br>
            <a:r>
              <a:rPr lang="en-US" sz="1600">
                <a:sym typeface="Arial" charset="0"/>
              </a:rPr>
              <a:t>	</a:t>
            </a:r>
            <a:r>
              <a:rPr lang="en-US" sz="1400">
                <a:sym typeface="Arial" charset="0"/>
              </a:rPr>
              <a:t>V</a:t>
            </a:r>
            <a:r>
              <a:rPr lang="en-US" sz="1400" baseline="-25000">
                <a:sym typeface="Arial" charset="0"/>
              </a:rPr>
              <a:t>act</a:t>
            </a:r>
            <a:r>
              <a:rPr lang="en-US" sz="1400">
                <a:sym typeface="Arial" charset="0"/>
              </a:rPr>
              <a:t>	gas flow at actual conditions in m</a:t>
            </a:r>
            <a:r>
              <a:rPr lang="en-US" sz="1400" baseline="30000">
                <a:sym typeface="Arial" charset="0"/>
              </a:rPr>
              <a:t>3</a:t>
            </a:r>
            <a:r>
              <a:rPr lang="en-US" sz="1400">
                <a:sym typeface="Arial" charset="0"/>
              </a:rPr>
              <a:t>/s</a:t>
            </a:r>
          </a:p>
          <a:p>
            <a:pPr algn="just">
              <a:lnSpc>
                <a:spcPct val="110000"/>
              </a:lnSpc>
              <a:spcBef>
                <a:spcPts val="763"/>
              </a:spcBef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>
                <a:sym typeface="Arial" charset="0"/>
              </a:rPr>
              <a:t>	V</a:t>
            </a:r>
            <a:r>
              <a:rPr lang="en-US" sz="1400" baseline="-25000">
                <a:sym typeface="Arial" charset="0"/>
              </a:rPr>
              <a:t>norm</a:t>
            </a:r>
            <a:r>
              <a:rPr lang="en-US" sz="1400">
                <a:sym typeface="Arial" charset="0"/>
              </a:rPr>
              <a:t>	gas flow at normal conditions in Nm</a:t>
            </a:r>
            <a:r>
              <a:rPr lang="en-US" sz="1400" baseline="30000">
                <a:sym typeface="Arial" charset="0"/>
              </a:rPr>
              <a:t>3</a:t>
            </a:r>
            <a:r>
              <a:rPr lang="en-US" sz="1400">
                <a:sym typeface="Arial" charset="0"/>
              </a:rPr>
              <a:t>/s</a:t>
            </a:r>
          </a:p>
          <a:p>
            <a:pPr>
              <a:lnSpc>
                <a:spcPct val="110000"/>
              </a:lnSpc>
              <a:spcBef>
                <a:spcPts val="700"/>
              </a:spcBef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>
                <a:sym typeface="Arial" charset="0"/>
              </a:rPr>
              <a:t>	T</a:t>
            </a:r>
            <a:r>
              <a:rPr lang="en-US" sz="1400" baseline="-25000">
                <a:sym typeface="Arial" charset="0"/>
              </a:rPr>
              <a:t>act</a:t>
            </a:r>
            <a:r>
              <a:rPr lang="en-US" sz="1400">
                <a:sym typeface="Arial" charset="0"/>
              </a:rPr>
              <a:t>	actual gas flow temperature in °C</a:t>
            </a:r>
          </a:p>
          <a:p>
            <a:pPr>
              <a:lnSpc>
                <a:spcPct val="110000"/>
              </a:lnSpc>
              <a:spcBef>
                <a:spcPts val="700"/>
              </a:spcBef>
              <a:spcAft>
                <a:spcPts val="425"/>
              </a:spcAft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400">
                <a:sym typeface="Arial" charset="0"/>
              </a:rPr>
              <a:t>	p</a:t>
            </a:r>
            <a:r>
              <a:rPr lang="en-US" sz="1400" baseline="-25000">
                <a:sym typeface="Arial" charset="0"/>
              </a:rPr>
              <a:t>act</a:t>
            </a:r>
            <a:r>
              <a:rPr lang="en-US" sz="1400">
                <a:sym typeface="Arial" charset="0"/>
              </a:rPr>
              <a:t> = p</a:t>
            </a:r>
            <a:r>
              <a:rPr lang="en-US" sz="1400" baseline="-25000">
                <a:sym typeface="Arial" charset="0"/>
              </a:rPr>
              <a:t>ambient</a:t>
            </a:r>
            <a:r>
              <a:rPr lang="en-US" sz="1400">
                <a:sym typeface="Arial" charset="0"/>
              </a:rPr>
              <a:t> + p</a:t>
            </a:r>
            <a:r>
              <a:rPr lang="en-US" sz="1400" baseline="-25000">
                <a:sym typeface="Arial" charset="0"/>
              </a:rPr>
              <a:t>measured,relative	</a:t>
            </a:r>
            <a:r>
              <a:rPr lang="en-US" sz="1400">
                <a:sym typeface="Arial" charset="0"/>
              </a:rPr>
              <a:t>actual absolute pressure in mbar</a:t>
            </a:r>
          </a:p>
        </p:txBody>
      </p:sp>
      <p:pic>
        <p:nvPicPr>
          <p:cNvPr id="55302" name="Shape 3558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2775" y="3214688"/>
            <a:ext cx="4508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Shape 3559"/>
          <p:cNvPicPr preferRelativeResize="0"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6688" y="2349500"/>
            <a:ext cx="55133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4" name="Shape 3560"/>
          <p:cNvSpPr txBox="1">
            <a:spLocks/>
          </p:cNvSpPr>
          <p:nvPr/>
        </p:nvSpPr>
        <p:spPr bwMode="auto">
          <a:xfrm>
            <a:off x="560388" y="301625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Gas flow conversion from Nm</a:t>
            </a:r>
            <a:r>
              <a:rPr lang="en-US" sz="2400" b="1" baseline="30000"/>
              <a:t>3</a:t>
            </a:r>
            <a:r>
              <a:rPr lang="en-US" sz="2400" b="1"/>
              <a:t> to actual conditions</a:t>
            </a:r>
          </a:p>
        </p:txBody>
      </p:sp>
      <p:sp>
        <p:nvSpPr>
          <p:cNvPr id="55305" name="Shape 3561"/>
          <p:cNvSpPr>
            <a:spLocks noChangeArrowheads="1"/>
          </p:cNvSpPr>
          <p:nvPr/>
        </p:nvSpPr>
        <p:spPr bwMode="auto">
          <a:xfrm>
            <a:off x="2649538" y="2235200"/>
            <a:ext cx="5570537" cy="90328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838"/>
              </a:spcAft>
              <a:buClr>
                <a:srgbClr val="000000"/>
              </a:buClr>
              <a:buFont typeface="Noto Symbol"/>
              <a:buNone/>
            </a:pPr>
            <a:endParaRPr lang="de-CH" sz="2800">
              <a:sym typeface="Arial" charset="0"/>
            </a:endParaRPr>
          </a:p>
        </p:txBody>
      </p:sp>
      <p:grpSp>
        <p:nvGrpSpPr>
          <p:cNvPr id="55306" name="Shape 3562"/>
          <p:cNvGrpSpPr>
            <a:grpSpLocks/>
          </p:cNvGrpSpPr>
          <p:nvPr/>
        </p:nvGrpSpPr>
        <p:grpSpPr bwMode="auto">
          <a:xfrm>
            <a:off x="2289175" y="5159375"/>
            <a:ext cx="4259263" cy="384175"/>
            <a:chOff x="1480" y="3006"/>
            <a:chExt cx="2683" cy="242"/>
          </a:xfrm>
        </p:grpSpPr>
        <p:cxnSp>
          <p:nvCxnSpPr>
            <p:cNvPr id="55307" name="Shape 3563"/>
            <p:cNvCxnSpPr>
              <a:cxnSpLocks noChangeShapeType="1"/>
            </p:cNvCxnSpPr>
            <p:nvPr/>
          </p:nvCxnSpPr>
          <p:spPr bwMode="auto">
            <a:xfrm flipH="1">
              <a:off x="2082" y="3012"/>
              <a:ext cx="55" cy="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08" name="Shape 3564"/>
            <p:cNvCxnSpPr>
              <a:cxnSpLocks noChangeShapeType="1"/>
            </p:cNvCxnSpPr>
            <p:nvPr/>
          </p:nvCxnSpPr>
          <p:spPr bwMode="auto">
            <a:xfrm>
              <a:off x="2762" y="3006"/>
              <a:ext cx="7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09" name="Shape 3565"/>
            <p:cNvSpPr txBox="1">
              <a:spLocks noChangeArrowheads="1"/>
            </p:cNvSpPr>
            <p:nvPr/>
          </p:nvSpPr>
          <p:spPr bwMode="auto">
            <a:xfrm>
              <a:off x="1480" y="3098"/>
              <a:ext cx="1142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200">
                  <a:sym typeface="Arial" charset="0"/>
                </a:rPr>
                <a:t>ambient pressure</a:t>
              </a:r>
            </a:p>
          </p:txBody>
        </p:sp>
        <p:sp>
          <p:nvSpPr>
            <p:cNvPr id="55310" name="Shape 3566"/>
            <p:cNvSpPr txBox="1">
              <a:spLocks noChangeArrowheads="1"/>
            </p:cNvSpPr>
            <p:nvPr/>
          </p:nvSpPr>
          <p:spPr bwMode="auto">
            <a:xfrm>
              <a:off x="2634" y="3098"/>
              <a:ext cx="1529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sz="1200">
                  <a:sym typeface="Arial" charset="0"/>
                </a:rPr>
                <a:t>measured pressure difference</a:t>
              </a:r>
            </a:p>
          </p:txBody>
        </p:sp>
      </p:grpSp>
      <p:sp>
        <p:nvSpPr>
          <p:cNvPr id="55311" name="Shape 3567"/>
          <p:cNvSpPr txBox="1">
            <a:spLocks noChangeArrowheads="1"/>
          </p:cNvSpPr>
          <p:nvPr/>
        </p:nvSpPr>
        <p:spPr bwMode="auto">
          <a:xfrm>
            <a:off x="8121650" y="476250"/>
            <a:ext cx="1243013" cy="60642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600">
                <a:sym typeface="Arial" charset="0"/>
              </a:rPr>
              <a:t>Basic Definitions</a:t>
            </a:r>
          </a:p>
        </p:txBody>
      </p:sp>
      <p:grpSp>
        <p:nvGrpSpPr>
          <p:cNvPr id="55312" name="Shape 3568"/>
          <p:cNvGrpSpPr>
            <a:grpSpLocks/>
          </p:cNvGrpSpPr>
          <p:nvPr/>
        </p:nvGrpSpPr>
        <p:grpSpPr bwMode="auto">
          <a:xfrm>
            <a:off x="244475" y="4162425"/>
            <a:ext cx="2001838" cy="1719263"/>
            <a:chOff x="153" y="2328"/>
            <a:chExt cx="1260" cy="1083"/>
          </a:xfrm>
        </p:grpSpPr>
        <p:pic>
          <p:nvPicPr>
            <p:cNvPr id="55313" name="Shape 3569"/>
            <p:cNvPicPr preferRelativeResize="0"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" y="2607"/>
              <a:ext cx="99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14" name="Shape 3570"/>
            <p:cNvSpPr txBox="1">
              <a:spLocks noChangeArrowheads="1"/>
            </p:cNvSpPr>
            <p:nvPr/>
          </p:nvSpPr>
          <p:spPr bwMode="auto">
            <a:xfrm>
              <a:off x="165" y="2329"/>
              <a:ext cx="10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b="1">
                  <a:sym typeface="Arial" charset="0"/>
                </a:rPr>
                <a:t>Ideal gas law:</a:t>
              </a:r>
            </a:p>
          </p:txBody>
        </p:sp>
        <p:sp>
          <p:nvSpPr>
            <p:cNvPr id="55315" name="Shape 3571"/>
            <p:cNvSpPr>
              <a:spLocks noChangeArrowheads="1"/>
            </p:cNvSpPr>
            <p:nvPr/>
          </p:nvSpPr>
          <p:spPr bwMode="auto">
            <a:xfrm>
              <a:off x="153" y="2328"/>
              <a:ext cx="1260" cy="108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de-CH">
                <a:sym typeface="Arial" charset="0"/>
              </a:endParaRPr>
            </a:p>
          </p:txBody>
        </p:sp>
      </p:grpSp>
      <p:grpSp>
        <p:nvGrpSpPr>
          <p:cNvPr id="3572" name="Shape 3572"/>
          <p:cNvGrpSpPr>
            <a:grpSpLocks/>
          </p:cNvGrpSpPr>
          <p:nvPr/>
        </p:nvGrpSpPr>
        <p:grpSpPr bwMode="auto">
          <a:xfrm>
            <a:off x="2144713" y="5403850"/>
            <a:ext cx="6494462" cy="936625"/>
            <a:chOff x="1143" y="3379"/>
            <a:chExt cx="4091" cy="590"/>
          </a:xfrm>
        </p:grpSpPr>
        <p:pic>
          <p:nvPicPr>
            <p:cNvPr id="55317" name="Shape 3573"/>
            <p:cNvPicPr preferRelativeResize="0"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6" y="3558"/>
              <a:ext cx="3729" cy="412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</p:spPr>
        </p:pic>
        <p:cxnSp>
          <p:nvCxnSpPr>
            <p:cNvPr id="55318" name="Shape 3574"/>
            <p:cNvCxnSpPr>
              <a:cxnSpLocks noChangeShapeType="1"/>
            </p:cNvCxnSpPr>
            <p:nvPr/>
          </p:nvCxnSpPr>
          <p:spPr bwMode="auto">
            <a:xfrm>
              <a:off x="1143" y="3379"/>
              <a:ext cx="310" cy="19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lg" len="lg"/>
            </a:ln>
          </p:spPr>
        </p:cxnSp>
      </p:grpSp>
      <p:sp>
        <p:nvSpPr>
          <p:cNvPr id="55319" name="Shape 3577"/>
          <p:cNvSpPr txBox="1">
            <a:spLocks noChangeArrowheads="1"/>
          </p:cNvSpPr>
          <p:nvPr/>
        </p:nvSpPr>
        <p:spPr bwMode="auto">
          <a:xfrm>
            <a:off x="254000" y="5021263"/>
            <a:ext cx="219075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20000"/>
              </a:lnSpc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>
                <a:sym typeface="Arial" charset="0"/>
              </a:rPr>
              <a:t>R: universal gas constant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>
                <a:sym typeface="Arial" charset="0"/>
              </a:rPr>
              <a:t>     R = 8.314 kJ/kmol/K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>
                <a:sym typeface="Arial" charset="0"/>
              </a:rPr>
              <a:t>n: mole number [kmol]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1"/>
          <p:cNvSpPr txBox="1">
            <a:spLocks noGrp="1"/>
          </p:cNvSpPr>
          <p:nvPr/>
        </p:nvSpPr>
        <p:spPr bwMode="auto">
          <a:xfrm>
            <a:off x="1892300" y="6416675"/>
            <a:ext cx="31686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00" b="1"/>
              <a:t>PPE/Combustion Engineering, 2013-11-072015-08-04</a:t>
            </a:r>
          </a:p>
        </p:txBody>
      </p:sp>
      <p:sp>
        <p:nvSpPr>
          <p:cNvPr id="4" name="Foliennummernplatzhalter 2"/>
          <p:cNvSpPr txBox="1">
            <a:spLocks noGrp="1"/>
          </p:cNvSpPr>
          <p:nvPr/>
        </p:nvSpPr>
        <p:spPr>
          <a:xfrm>
            <a:off x="8948738" y="6416675"/>
            <a:ext cx="433387" cy="166688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1F52612-E928-46F5-B003-0FB311B85B46}" type="slidenum">
              <a:rPr lang="en-US" sz="8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8B41B1E-B035-40FD-A4AD-F91F327D7A17}" type="slidenum">
              <a:rPr lang="en-US" sz="800"/>
              <a:pPr algn="r"/>
              <a:t>32</a:t>
            </a:fld>
            <a:endParaRPr lang="en-US" sz="800"/>
          </a:p>
        </p:txBody>
      </p:sp>
      <p:sp>
        <p:nvSpPr>
          <p:cNvPr id="56325" name="Shape 3582"/>
          <p:cNvSpPr>
            <a:spLocks noChangeArrowheads="1"/>
          </p:cNvSpPr>
          <p:nvPr/>
        </p:nvSpPr>
        <p:spPr bwMode="auto">
          <a:xfrm>
            <a:off x="611188" y="2979738"/>
            <a:ext cx="8188325" cy="11509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>
              <a:sym typeface="Arial" charset="0"/>
            </a:endParaRPr>
          </a:p>
        </p:txBody>
      </p:sp>
      <p:sp>
        <p:nvSpPr>
          <p:cNvPr id="56326" name="Shape 3583"/>
          <p:cNvSpPr txBox="1">
            <a:spLocks noChangeArrowheads="1"/>
          </p:cNvSpPr>
          <p:nvPr/>
        </p:nvSpPr>
        <p:spPr bwMode="auto">
          <a:xfrm>
            <a:off x="754063" y="4203700"/>
            <a:ext cx="81772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>
                <a:sym typeface="Arial" charset="0"/>
              </a:rPr>
              <a:t>M</a:t>
            </a:r>
            <a:r>
              <a:rPr lang="en-US" sz="1400" baseline="-25000">
                <a:sym typeface="Arial" charset="0"/>
              </a:rPr>
              <a:t>cli </a:t>
            </a:r>
            <a:r>
              <a:rPr lang="en-US" sz="1400">
                <a:sym typeface="Arial" charset="0"/>
              </a:rPr>
              <a:t>	clinker production rate (kg</a:t>
            </a:r>
            <a:r>
              <a:rPr lang="en-US" sz="1400" baseline="-25000">
                <a:sym typeface="Arial" charset="0"/>
              </a:rPr>
              <a:t>cli</a:t>
            </a:r>
            <a:r>
              <a:rPr lang="en-US" sz="1400">
                <a:sym typeface="Arial" charset="0"/>
              </a:rPr>
              <a:t>/h)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>
                <a:sym typeface="Arial" charset="0"/>
              </a:rPr>
              <a:t>R  	kiln feed to clinker ratio = 1/[(1-LOI</a:t>
            </a:r>
            <a:r>
              <a:rPr lang="en-US" sz="1400" baseline="-25000">
                <a:sym typeface="Arial" charset="0"/>
              </a:rPr>
              <a:t>KF</a:t>
            </a:r>
            <a:r>
              <a:rPr lang="en-US" sz="1400">
                <a:sym typeface="Arial" charset="0"/>
              </a:rPr>
              <a:t>)·(1-dustloss)] (kg</a:t>
            </a:r>
            <a:r>
              <a:rPr lang="en-US" sz="1400" baseline="-25000">
                <a:sym typeface="Arial" charset="0"/>
              </a:rPr>
              <a:t>KF</a:t>
            </a:r>
            <a:r>
              <a:rPr lang="en-US" sz="1400">
                <a:sym typeface="Arial" charset="0"/>
              </a:rPr>
              <a:t>/kg</a:t>
            </a:r>
            <a:r>
              <a:rPr lang="en-US" sz="1400" baseline="-25000">
                <a:sym typeface="Arial" charset="0"/>
              </a:rPr>
              <a:t>cli</a:t>
            </a:r>
            <a:r>
              <a:rPr lang="en-US" sz="1400">
                <a:sym typeface="Arial" charset="0"/>
              </a:rPr>
              <a:t>)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>
                <a:sym typeface="Arial" charset="0"/>
              </a:rPr>
              <a:t>H</a:t>
            </a:r>
            <a:r>
              <a:rPr lang="en-US" sz="1400" baseline="-25000">
                <a:sym typeface="Arial" charset="0"/>
              </a:rPr>
              <a:t>2</a:t>
            </a:r>
            <a:r>
              <a:rPr lang="en-US" sz="1400">
                <a:sym typeface="Arial" charset="0"/>
              </a:rPr>
              <a:t>O</a:t>
            </a:r>
            <a:r>
              <a:rPr lang="en-US" sz="1400" baseline="-25000">
                <a:sym typeface="Arial" charset="0"/>
              </a:rPr>
              <a:t>cryst</a:t>
            </a:r>
            <a:r>
              <a:rPr lang="en-US" sz="1400">
                <a:sym typeface="Arial" charset="0"/>
              </a:rPr>
              <a:t> 	% crystal water (chemically bonded water) (kg</a:t>
            </a:r>
            <a:r>
              <a:rPr lang="en-US" sz="1400" baseline="-25000">
                <a:sym typeface="Arial" charset="0"/>
              </a:rPr>
              <a:t>H2O</a:t>
            </a:r>
            <a:r>
              <a:rPr lang="en-US" sz="1400">
                <a:sym typeface="Arial" charset="0"/>
              </a:rPr>
              <a:t>/kg</a:t>
            </a:r>
            <a:r>
              <a:rPr lang="en-US" sz="1400" baseline="-25000">
                <a:sym typeface="Arial" charset="0"/>
              </a:rPr>
              <a:t>KF</a:t>
            </a:r>
            <a:r>
              <a:rPr lang="en-US" sz="1400">
                <a:sym typeface="Arial" charset="0"/>
              </a:rPr>
              <a:t>)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>
                <a:sym typeface="Arial" charset="0"/>
              </a:rPr>
              <a:t>w 	% moisture content of raw meal (kg</a:t>
            </a:r>
            <a:r>
              <a:rPr lang="en-US" sz="1400" baseline="-25000">
                <a:sym typeface="Arial" charset="0"/>
              </a:rPr>
              <a:t>H2O</a:t>
            </a:r>
            <a:r>
              <a:rPr lang="en-US" sz="1400">
                <a:sym typeface="Arial" charset="0"/>
              </a:rPr>
              <a:t>/kg</a:t>
            </a:r>
            <a:r>
              <a:rPr lang="en-US" sz="1400" baseline="-25000">
                <a:sym typeface="Arial" charset="0"/>
              </a:rPr>
              <a:t>RM</a:t>
            </a:r>
            <a:r>
              <a:rPr lang="en-US" sz="1400">
                <a:sym typeface="Arial" charset="0"/>
              </a:rPr>
              <a:t>)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>
                <a:sym typeface="Arial" charset="0"/>
              </a:rPr>
              <a:t>LOI</a:t>
            </a:r>
            <a:r>
              <a:rPr lang="en-US" sz="1400" baseline="-25000">
                <a:sym typeface="Arial" charset="0"/>
              </a:rPr>
              <a:t>KF</a:t>
            </a:r>
            <a:r>
              <a:rPr lang="en-US" sz="1400">
                <a:sym typeface="Arial" charset="0"/>
              </a:rPr>
              <a:t>	loss on ignition of kiln feed (kg</a:t>
            </a:r>
            <a:r>
              <a:rPr lang="en-US" sz="1400" baseline="-25000">
                <a:sym typeface="Arial" charset="0"/>
              </a:rPr>
              <a:t>LOI</a:t>
            </a:r>
            <a:r>
              <a:rPr lang="en-US" sz="1400">
                <a:sym typeface="Arial" charset="0"/>
              </a:rPr>
              <a:t>/kg</a:t>
            </a:r>
            <a:r>
              <a:rPr lang="en-US" sz="1400" baseline="-25000">
                <a:sym typeface="Arial" charset="0"/>
              </a:rPr>
              <a:t>KF</a:t>
            </a:r>
            <a:r>
              <a:rPr lang="en-US" sz="1400">
                <a:sym typeface="Arial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>
                <a:sym typeface="Arial" charset="0"/>
              </a:rPr>
              <a:t>LOI</a:t>
            </a:r>
            <a:r>
              <a:rPr lang="en-US" sz="1400" baseline="-25000">
                <a:sym typeface="Arial" charset="0"/>
              </a:rPr>
              <a:t>FD</a:t>
            </a:r>
            <a:r>
              <a:rPr lang="en-US" sz="1400">
                <a:sym typeface="Arial" charset="0"/>
              </a:rPr>
              <a:t> 	loss on ignition of filter dust (extracted kiln dust) (kg</a:t>
            </a:r>
            <a:r>
              <a:rPr lang="en-US" sz="1400" baseline="-25000">
                <a:sym typeface="Arial" charset="0"/>
              </a:rPr>
              <a:t>LOI</a:t>
            </a:r>
            <a:r>
              <a:rPr lang="en-US" sz="1400">
                <a:sym typeface="Arial" charset="0"/>
              </a:rPr>
              <a:t>/kg</a:t>
            </a:r>
            <a:r>
              <a:rPr lang="en-US" sz="1400" baseline="-25000">
                <a:sym typeface="Arial" charset="0"/>
              </a:rPr>
              <a:t>FD</a:t>
            </a:r>
            <a:r>
              <a:rPr lang="en-US" sz="1400">
                <a:sym typeface="Arial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>
                <a:sym typeface="Arial" charset="0"/>
              </a:rPr>
              <a:t>dustloss 	% dust leaving kiln system (wet: smoke chamber, dry: PH exit) (kg</a:t>
            </a:r>
            <a:r>
              <a:rPr lang="en-US" sz="1400" baseline="-25000">
                <a:sym typeface="Arial" charset="0"/>
              </a:rPr>
              <a:t>FD</a:t>
            </a:r>
            <a:r>
              <a:rPr lang="en-US" sz="1400">
                <a:sym typeface="Arial" charset="0"/>
              </a:rPr>
              <a:t>/kg</a:t>
            </a:r>
            <a:r>
              <a:rPr lang="en-US" sz="1400" baseline="-25000">
                <a:sym typeface="Arial" charset="0"/>
              </a:rPr>
              <a:t>KF</a:t>
            </a:r>
            <a:r>
              <a:rPr lang="en-US" sz="1400">
                <a:sym typeface="Arial" charset="0"/>
              </a:rPr>
              <a:t>)</a:t>
            </a:r>
          </a:p>
        </p:txBody>
      </p:sp>
      <p:sp>
        <p:nvSpPr>
          <p:cNvPr id="56327" name="Shape 3584"/>
          <p:cNvSpPr>
            <a:spLocks noChangeArrowheads="1"/>
          </p:cNvSpPr>
          <p:nvPr/>
        </p:nvSpPr>
        <p:spPr bwMode="auto">
          <a:xfrm>
            <a:off x="611188" y="1539875"/>
            <a:ext cx="8180387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>
              <a:sym typeface="Arial" charset="0"/>
            </a:endParaRPr>
          </a:p>
        </p:txBody>
      </p:sp>
      <p:sp>
        <p:nvSpPr>
          <p:cNvPr id="56328" name="Shape 3585"/>
          <p:cNvSpPr txBox="1">
            <a:spLocks noChangeArrowheads="1"/>
          </p:cNvSpPr>
          <p:nvPr/>
        </p:nvSpPr>
        <p:spPr bwMode="auto">
          <a:xfrm>
            <a:off x="682625" y="1539875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H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O from raw meal/slurry moisture</a:t>
            </a:r>
          </a:p>
        </p:txBody>
      </p:sp>
      <p:pic>
        <p:nvPicPr>
          <p:cNvPr id="56329" name="Shape 3586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025" y="1971675"/>
            <a:ext cx="53927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0" name="Shape 3587"/>
          <p:cNvSpPr txBox="1">
            <a:spLocks noChangeArrowheads="1"/>
          </p:cNvSpPr>
          <p:nvPr/>
        </p:nvSpPr>
        <p:spPr bwMode="auto">
          <a:xfrm>
            <a:off x="682625" y="2979738"/>
            <a:ext cx="434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CO</a:t>
            </a:r>
            <a:r>
              <a:rPr lang="en-US" sz="2000" b="1" baseline="-25000">
                <a:sym typeface="Arial" charset="0"/>
              </a:rPr>
              <a:t>2</a:t>
            </a:r>
            <a:r>
              <a:rPr lang="en-US" sz="2000" b="1">
                <a:sym typeface="Arial" charset="0"/>
              </a:rPr>
              <a:t> from raw meal</a:t>
            </a:r>
          </a:p>
        </p:txBody>
      </p:sp>
      <p:pic>
        <p:nvPicPr>
          <p:cNvPr id="56331" name="Shape 3588"/>
          <p:cNvPicPr preferRelativeResize="0"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075" y="3370263"/>
            <a:ext cx="7232650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2" name="Shape 3589"/>
          <p:cNvSpPr txBox="1">
            <a:spLocks noChangeArrowheads="1"/>
          </p:cNvSpPr>
          <p:nvPr/>
        </p:nvSpPr>
        <p:spPr bwMode="auto">
          <a:xfrm>
            <a:off x="8193088" y="476250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56333" name="Shape 3590"/>
          <p:cNvSpPr txBox="1">
            <a:spLocks noChangeArrowheads="1"/>
          </p:cNvSpPr>
          <p:nvPr/>
        </p:nvSpPr>
        <p:spPr bwMode="auto">
          <a:xfrm>
            <a:off x="538163" y="1085850"/>
            <a:ext cx="763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For wet kilns and/or if kiln dust is extracted and discarded</a:t>
            </a:r>
          </a:p>
        </p:txBody>
      </p:sp>
      <p:sp>
        <p:nvSpPr>
          <p:cNvPr id="56334" name="Shape 3591"/>
          <p:cNvSpPr txBox="1">
            <a:spLocks/>
          </p:cNvSpPr>
          <p:nvPr/>
        </p:nvSpPr>
        <p:spPr bwMode="auto">
          <a:xfrm>
            <a:off x="531813" y="330200"/>
            <a:ext cx="877411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Gases from kiln feed/raw meal (detailed calculation)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ußzeilenplatzhalter 1"/>
          <p:cNvSpPr txBox="1">
            <a:spLocks noGrp="1"/>
          </p:cNvSpPr>
          <p:nvPr/>
        </p:nvSpPr>
        <p:spPr bwMode="auto">
          <a:xfrm>
            <a:off x="1892300" y="6416675"/>
            <a:ext cx="31686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00" b="1"/>
              <a:t>PPE/Combustion Engineering, 2013-11-072015-08-04</a:t>
            </a:r>
          </a:p>
        </p:txBody>
      </p:sp>
      <p:sp>
        <p:nvSpPr>
          <p:cNvPr id="4" name="Foliennummernplatzhalter 2"/>
          <p:cNvSpPr txBox="1">
            <a:spLocks noGrp="1"/>
          </p:cNvSpPr>
          <p:nvPr/>
        </p:nvSpPr>
        <p:spPr>
          <a:xfrm>
            <a:off x="8948738" y="6416675"/>
            <a:ext cx="433387" cy="166688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2D6DEFA-890E-45EF-96D2-F4BC6D215A81}" type="slidenum">
              <a:rPr lang="en-US" sz="8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57348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2E88D341-F40C-44E0-80A5-6AEFB567555B}" type="slidenum">
              <a:rPr lang="en-US" sz="800"/>
              <a:pPr algn="r"/>
              <a:t>33</a:t>
            </a:fld>
            <a:endParaRPr lang="en-US" sz="800"/>
          </a:p>
        </p:txBody>
      </p:sp>
      <p:sp>
        <p:nvSpPr>
          <p:cNvPr id="57349" name="Shape 3598"/>
          <p:cNvSpPr txBox="1">
            <a:spLocks noChangeArrowheads="1"/>
          </p:cNvSpPr>
          <p:nvPr/>
        </p:nvSpPr>
        <p:spPr bwMode="auto">
          <a:xfrm>
            <a:off x="8139113" y="498475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57350" name="Shape 3599"/>
          <p:cNvSpPr txBox="1">
            <a:spLocks noChangeArrowheads="1"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FF11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spcBef>
                <a:spcPts val="575"/>
              </a:spcBef>
              <a:buClr>
                <a:srgbClr val="FF11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Excess air (including False air)</a:t>
            </a:r>
          </a:p>
        </p:txBody>
      </p:sp>
      <p:grpSp>
        <p:nvGrpSpPr>
          <p:cNvPr id="57351" name="Shape 3600"/>
          <p:cNvGrpSpPr>
            <a:grpSpLocks/>
          </p:cNvGrpSpPr>
          <p:nvPr/>
        </p:nvGrpSpPr>
        <p:grpSpPr bwMode="auto">
          <a:xfrm>
            <a:off x="1568450" y="5129213"/>
            <a:ext cx="6096000" cy="839787"/>
            <a:chOff x="1007" y="3071"/>
            <a:chExt cx="5087" cy="672"/>
          </a:xfrm>
        </p:grpSpPr>
        <p:sp>
          <p:nvSpPr>
            <p:cNvPr id="57352" name="Shape 3601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  <p:sp>
          <p:nvSpPr>
            <p:cNvPr id="57353" name="Shape 3602"/>
            <p:cNvSpPr>
              <a:spLocks noChangeArrowheads="1"/>
            </p:cNvSpPr>
            <p:nvPr/>
          </p:nvSpPr>
          <p:spPr bwMode="auto">
            <a:xfrm>
              <a:off x="1007" y="3071"/>
              <a:ext cx="5087" cy="67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91425" tIns="45700" rIns="91425" bIns="45700" anchor="ctr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</p:grpSp>
      <p:sp>
        <p:nvSpPr>
          <p:cNvPr id="57354" name="Shape 3603"/>
          <p:cNvSpPr>
            <a:spLocks noChangeArrowheads="1"/>
          </p:cNvSpPr>
          <p:nvPr/>
        </p:nvSpPr>
        <p:spPr bwMode="auto">
          <a:xfrm>
            <a:off x="4621213" y="6092825"/>
            <a:ext cx="32321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400" b="1">
                <a:sym typeface="Arial" charset="0"/>
              </a:rPr>
              <a:t>O</a:t>
            </a:r>
            <a:r>
              <a:rPr lang="en-US" sz="1400" b="1" baseline="-25000">
                <a:sym typeface="Arial" charset="0"/>
              </a:rPr>
              <a:t>2,dry </a:t>
            </a:r>
            <a:r>
              <a:rPr lang="en-US" sz="1400" b="1">
                <a:sym typeface="Arial" charset="0"/>
              </a:rPr>
              <a:t>%</a:t>
            </a:r>
            <a:r>
              <a:rPr lang="en-US" sz="1400">
                <a:sym typeface="Arial" charset="0"/>
              </a:rPr>
              <a:t> = measured O</a:t>
            </a:r>
            <a:r>
              <a:rPr lang="en-US" sz="1400" baseline="-25000">
                <a:sym typeface="Arial" charset="0"/>
              </a:rPr>
              <a:t>2</a:t>
            </a:r>
            <a:r>
              <a:rPr lang="en-US" sz="1400">
                <a:sym typeface="Arial" charset="0"/>
              </a:rPr>
              <a:t> concentration</a:t>
            </a:r>
          </a:p>
        </p:txBody>
      </p:sp>
      <p:sp>
        <p:nvSpPr>
          <p:cNvPr id="57355" name="Shape 3604"/>
          <p:cNvSpPr>
            <a:spLocks noChangeArrowheads="1"/>
          </p:cNvSpPr>
          <p:nvPr/>
        </p:nvSpPr>
        <p:spPr bwMode="auto">
          <a:xfrm>
            <a:off x="1679575" y="1889125"/>
            <a:ext cx="2519363" cy="1760538"/>
          </a:xfrm>
          <a:prstGeom prst="homePlate">
            <a:avLst>
              <a:gd name="adj" fmla="val 20776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V</a:t>
            </a:r>
            <a:r>
              <a:rPr lang="en-US" b="1" baseline="-25000">
                <a:sym typeface="Arial" charset="0"/>
              </a:rPr>
              <a:t>min,dry</a:t>
            </a:r>
            <a:r>
              <a:rPr lang="en-US" b="1">
                <a:sym typeface="Arial" charset="0"/>
              </a:rPr>
              <a:t>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 &amp;         </a:t>
            </a:r>
          </a:p>
          <a:p>
            <a:pPr algn="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CO</a:t>
            </a:r>
            <a:r>
              <a:rPr lang="en-US" b="1" baseline="-25000">
                <a:sym typeface="Arial" charset="0"/>
              </a:rPr>
              <a:t>2,raw meal </a:t>
            </a:r>
          </a:p>
        </p:txBody>
      </p:sp>
      <p:sp>
        <p:nvSpPr>
          <p:cNvPr id="57356" name="Shape 3605"/>
          <p:cNvSpPr>
            <a:spLocks noChangeArrowheads="1"/>
          </p:cNvSpPr>
          <p:nvPr/>
        </p:nvSpPr>
        <p:spPr bwMode="auto">
          <a:xfrm>
            <a:off x="1866900" y="1333500"/>
            <a:ext cx="2332038" cy="555625"/>
          </a:xfrm>
          <a:prstGeom prst="homePlate">
            <a:avLst>
              <a:gd name="adj" fmla="val 64317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lnSpc>
                <a:spcPct val="75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H</a:t>
            </a:r>
            <a:r>
              <a:rPr lang="en-US" b="1" baseline="-25000">
                <a:sym typeface="Arial" charset="0"/>
              </a:rPr>
              <a:t>2</a:t>
            </a:r>
            <a:r>
              <a:rPr lang="en-US" b="1">
                <a:sym typeface="Arial" charset="0"/>
              </a:rPr>
              <a:t>O</a:t>
            </a:r>
            <a:r>
              <a:rPr lang="en-US" b="1" baseline="-25000">
                <a:sym typeface="Arial" charset="0"/>
              </a:rPr>
              <a:t>vapor </a:t>
            </a:r>
          </a:p>
        </p:txBody>
      </p:sp>
      <p:sp>
        <p:nvSpPr>
          <p:cNvPr id="57357" name="Shape 3606"/>
          <p:cNvSpPr>
            <a:spLocks noChangeArrowheads="1"/>
          </p:cNvSpPr>
          <p:nvPr/>
        </p:nvSpPr>
        <p:spPr bwMode="auto">
          <a:xfrm>
            <a:off x="1890713" y="3649663"/>
            <a:ext cx="2308225" cy="958850"/>
          </a:xfrm>
          <a:prstGeom prst="homePlate">
            <a:avLst>
              <a:gd name="adj" fmla="val 37391"/>
            </a:avLst>
          </a:prstGeom>
          <a:solidFill>
            <a:srgbClr val="CCFFCC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b="1">
                <a:sym typeface="Arial" charset="0"/>
              </a:rPr>
              <a:t>Excess Air</a:t>
            </a:r>
          </a:p>
        </p:txBody>
      </p:sp>
      <p:sp>
        <p:nvSpPr>
          <p:cNvPr id="57358" name="Shape 3607"/>
          <p:cNvSpPr>
            <a:spLocks/>
          </p:cNvSpPr>
          <p:nvPr/>
        </p:nvSpPr>
        <p:spPr bwMode="auto">
          <a:xfrm rot="10800000">
            <a:off x="4845050" y="1890713"/>
            <a:ext cx="201613" cy="1738312"/>
          </a:xfrm>
          <a:prstGeom prst="leftBrace">
            <a:avLst>
              <a:gd name="adj1" fmla="val 7185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lIns="90000" tIns="46800" rIns="90000" bIns="46800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>
              <a:sym typeface="Arial" charset="0"/>
            </a:endParaRPr>
          </a:p>
        </p:txBody>
      </p:sp>
      <p:sp>
        <p:nvSpPr>
          <p:cNvPr id="57359" name="Shape 3608"/>
          <p:cNvSpPr>
            <a:spLocks/>
          </p:cNvSpPr>
          <p:nvPr/>
        </p:nvSpPr>
        <p:spPr bwMode="auto">
          <a:xfrm rot="10800000">
            <a:off x="4843463" y="3635375"/>
            <a:ext cx="214312" cy="974725"/>
          </a:xfrm>
          <a:prstGeom prst="leftBrace">
            <a:avLst>
              <a:gd name="adj1" fmla="val 3790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lIns="90000" tIns="46800" rIns="90000" bIns="46800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>
              <a:sym typeface="Arial" charset="0"/>
            </a:endParaRPr>
          </a:p>
        </p:txBody>
      </p:sp>
      <p:sp>
        <p:nvSpPr>
          <p:cNvPr id="57360" name="Shape 3609"/>
          <p:cNvSpPr txBox="1">
            <a:spLocks noChangeArrowheads="1"/>
          </p:cNvSpPr>
          <p:nvPr/>
        </p:nvSpPr>
        <p:spPr bwMode="auto">
          <a:xfrm>
            <a:off x="5030788" y="2546350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2000">
                <a:sym typeface="Arial" charset="0"/>
              </a:rPr>
              <a:t>G</a:t>
            </a:r>
          </a:p>
        </p:txBody>
      </p:sp>
      <p:sp>
        <p:nvSpPr>
          <p:cNvPr id="57361" name="Shape 3610"/>
          <p:cNvSpPr txBox="1">
            <a:spLocks noChangeArrowheads="1"/>
          </p:cNvSpPr>
          <p:nvPr/>
        </p:nvSpPr>
        <p:spPr bwMode="auto">
          <a:xfrm>
            <a:off x="5030788" y="3917950"/>
            <a:ext cx="350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2000">
                <a:sym typeface="Arial" charset="0"/>
              </a:rPr>
              <a:t>X</a:t>
            </a:r>
          </a:p>
        </p:txBody>
      </p:sp>
      <p:cxnSp>
        <p:nvCxnSpPr>
          <p:cNvPr id="57362" name="Shape 3611"/>
          <p:cNvCxnSpPr>
            <a:cxnSpLocks noChangeShapeType="1"/>
          </p:cNvCxnSpPr>
          <p:nvPr/>
        </p:nvCxnSpPr>
        <p:spPr bwMode="auto">
          <a:xfrm>
            <a:off x="3863975" y="1890713"/>
            <a:ext cx="20050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7363" name="Shape 3612"/>
          <p:cNvCxnSpPr>
            <a:cxnSpLocks noChangeShapeType="1"/>
          </p:cNvCxnSpPr>
          <p:nvPr/>
        </p:nvCxnSpPr>
        <p:spPr bwMode="auto">
          <a:xfrm>
            <a:off x="3863975" y="3633788"/>
            <a:ext cx="1185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7364" name="Shape 3613"/>
          <p:cNvCxnSpPr>
            <a:cxnSpLocks noChangeShapeType="1"/>
          </p:cNvCxnSpPr>
          <p:nvPr/>
        </p:nvCxnSpPr>
        <p:spPr bwMode="auto">
          <a:xfrm>
            <a:off x="3863975" y="4614863"/>
            <a:ext cx="20050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7365" name="Shape 3614"/>
          <p:cNvCxnSpPr>
            <a:cxnSpLocks noChangeShapeType="1"/>
          </p:cNvCxnSpPr>
          <p:nvPr/>
        </p:nvCxnSpPr>
        <p:spPr bwMode="auto">
          <a:xfrm>
            <a:off x="3941763" y="4400550"/>
            <a:ext cx="1939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57366" name="Shape 3615"/>
          <p:cNvSpPr txBox="1">
            <a:spLocks noChangeArrowheads="1"/>
          </p:cNvSpPr>
          <p:nvPr/>
        </p:nvSpPr>
        <p:spPr bwMode="auto">
          <a:xfrm>
            <a:off x="4113213" y="4367213"/>
            <a:ext cx="703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 b="1">
                <a:sym typeface="Arial" charset="0"/>
              </a:rPr>
              <a:t>21% O</a:t>
            </a:r>
            <a:r>
              <a:rPr lang="en-US" sz="1200" b="1" baseline="-25000">
                <a:sym typeface="Arial" charset="0"/>
              </a:rPr>
              <a:t>2</a:t>
            </a:r>
          </a:p>
        </p:txBody>
      </p:sp>
      <p:sp>
        <p:nvSpPr>
          <p:cNvPr id="57367" name="Shape 3616"/>
          <p:cNvSpPr txBox="1">
            <a:spLocks noChangeArrowheads="1"/>
          </p:cNvSpPr>
          <p:nvPr/>
        </p:nvSpPr>
        <p:spPr bwMode="auto">
          <a:xfrm>
            <a:off x="4113213" y="3849688"/>
            <a:ext cx="6937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 b="1">
                <a:sym typeface="Arial" charset="0"/>
              </a:rPr>
              <a:t>79% N</a:t>
            </a:r>
            <a:r>
              <a:rPr lang="en-US" sz="1200" b="1" baseline="-25000">
                <a:sym typeface="Arial" charset="0"/>
              </a:rPr>
              <a:t>2</a:t>
            </a:r>
          </a:p>
        </p:txBody>
      </p:sp>
      <p:sp>
        <p:nvSpPr>
          <p:cNvPr id="57368" name="Shape 3617"/>
          <p:cNvSpPr txBox="1">
            <a:spLocks noChangeArrowheads="1"/>
          </p:cNvSpPr>
          <p:nvPr/>
        </p:nvSpPr>
        <p:spPr bwMode="auto">
          <a:xfrm>
            <a:off x="5183188" y="4354513"/>
            <a:ext cx="708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 b="1">
                <a:sym typeface="Arial" charset="0"/>
              </a:rPr>
              <a:t>O</a:t>
            </a:r>
            <a:r>
              <a:rPr lang="en-US" sz="1200" b="1" baseline="-25000">
                <a:sym typeface="Arial" charset="0"/>
              </a:rPr>
              <a:t>2,dry </a:t>
            </a:r>
            <a:r>
              <a:rPr lang="en-US" sz="1200" b="1">
                <a:sym typeface="Arial" charset="0"/>
              </a:rPr>
              <a:t>%</a:t>
            </a:r>
          </a:p>
        </p:txBody>
      </p:sp>
      <p:cxnSp>
        <p:nvCxnSpPr>
          <p:cNvPr id="57369" name="Shape 3618"/>
          <p:cNvCxnSpPr>
            <a:cxnSpLocks noChangeShapeType="1"/>
          </p:cNvCxnSpPr>
          <p:nvPr/>
        </p:nvCxnSpPr>
        <p:spPr bwMode="auto">
          <a:xfrm>
            <a:off x="4308475" y="1608138"/>
            <a:ext cx="541338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</p:spPr>
      </p:cxnSp>
      <p:grpSp>
        <p:nvGrpSpPr>
          <p:cNvPr id="57370" name="Shape 3619"/>
          <p:cNvGrpSpPr>
            <a:grpSpLocks/>
          </p:cNvGrpSpPr>
          <p:nvPr/>
        </p:nvGrpSpPr>
        <p:grpSpPr bwMode="auto">
          <a:xfrm>
            <a:off x="6088063" y="1968500"/>
            <a:ext cx="2827337" cy="2614613"/>
            <a:chOff x="4404" y="1114"/>
            <a:chExt cx="1781" cy="1646"/>
          </a:xfrm>
        </p:grpSpPr>
        <p:pic>
          <p:nvPicPr>
            <p:cNvPr id="57371" name="Shape 3620"/>
            <p:cNvPicPr preferRelativeResize="0"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" y="1227"/>
              <a:ext cx="1712" cy="1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72" name="Shape 3621"/>
            <p:cNvSpPr>
              <a:spLocks noChangeArrowheads="1"/>
            </p:cNvSpPr>
            <p:nvPr/>
          </p:nvSpPr>
          <p:spPr bwMode="auto">
            <a:xfrm>
              <a:off x="4404" y="1114"/>
              <a:ext cx="1781" cy="16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de-CH">
                <a:sym typeface="Arial" charset="0"/>
              </a:endParaRPr>
            </a:p>
          </p:txBody>
        </p:sp>
      </p:grpSp>
      <p:sp>
        <p:nvSpPr>
          <p:cNvPr id="57373" name="Shape 3622"/>
          <p:cNvSpPr txBox="1">
            <a:spLocks noChangeArrowheads="1"/>
          </p:cNvSpPr>
          <p:nvPr/>
        </p:nvSpPr>
        <p:spPr bwMode="auto">
          <a:xfrm>
            <a:off x="4843463" y="1470025"/>
            <a:ext cx="2568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 b="1">
                <a:sym typeface="Arial" charset="0"/>
              </a:rPr>
              <a:t>condensed before measurement</a:t>
            </a:r>
          </a:p>
        </p:txBody>
      </p:sp>
      <p:pic>
        <p:nvPicPr>
          <p:cNvPr id="57374" name="Shape 3623"/>
          <p:cNvPicPr preferRelativeResize="0"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5775" y="5172075"/>
            <a:ext cx="5616575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75" name="Shape 3626"/>
          <p:cNvSpPr>
            <a:spLocks noChangeArrowheads="1"/>
          </p:cNvSpPr>
          <p:nvPr/>
        </p:nvSpPr>
        <p:spPr bwMode="auto">
          <a:xfrm>
            <a:off x="560388" y="1355725"/>
            <a:ext cx="1819275" cy="3286125"/>
          </a:xfrm>
          <a:prstGeom prst="homePlate">
            <a:avLst>
              <a:gd name="adj" fmla="val 1554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Kiln exhaust gas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1"/>
          <p:cNvSpPr txBox="1">
            <a:spLocks noGrp="1"/>
          </p:cNvSpPr>
          <p:nvPr/>
        </p:nvSpPr>
        <p:spPr bwMode="auto">
          <a:xfrm>
            <a:off x="1892300" y="6416675"/>
            <a:ext cx="31686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00" b="1"/>
              <a:t>PPE/Combustion Engineering, 2013-11-072015-08-04</a:t>
            </a:r>
          </a:p>
        </p:txBody>
      </p:sp>
      <p:sp>
        <p:nvSpPr>
          <p:cNvPr id="4" name="Foliennummernplatzhalter 2"/>
          <p:cNvSpPr txBox="1">
            <a:spLocks noGrp="1"/>
          </p:cNvSpPr>
          <p:nvPr/>
        </p:nvSpPr>
        <p:spPr>
          <a:xfrm>
            <a:off x="8948738" y="6416675"/>
            <a:ext cx="433387" cy="166688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3E5BEFA-C6EC-490E-A009-CBFB3BE0528E}" type="slidenum">
              <a:rPr lang="en-US" sz="8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58372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CBFB452E-2900-4AA8-B492-471B7C1FB9F1}" type="slidenum">
              <a:rPr lang="en-US" sz="800"/>
              <a:pPr algn="r"/>
              <a:t>34</a:t>
            </a:fld>
            <a:endParaRPr lang="en-US" sz="800"/>
          </a:p>
        </p:txBody>
      </p:sp>
      <p:pic>
        <p:nvPicPr>
          <p:cNvPr id="58373" name="Shape 3632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9400" y="1493838"/>
            <a:ext cx="4833938" cy="776287"/>
          </a:xfrm>
          <a:prstGeom prst="rect">
            <a:avLst/>
          </a:prstGeom>
          <a:solidFill>
            <a:srgbClr val="FFCC99"/>
          </a:solidFill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8374" name="Shape 3633"/>
          <p:cNvSpPr txBox="1">
            <a:spLocks noChangeArrowheads="1"/>
          </p:cNvSpPr>
          <p:nvPr/>
        </p:nvSpPr>
        <p:spPr bwMode="auto">
          <a:xfrm>
            <a:off x="8023225" y="476250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58375" name="Shape 3634"/>
          <p:cNvSpPr txBox="1">
            <a:spLocks noChangeArrowheads="1"/>
          </p:cNvSpPr>
          <p:nvPr/>
        </p:nvSpPr>
        <p:spPr bwMode="auto">
          <a:xfrm>
            <a:off x="514350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FF11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spcBef>
                <a:spcPts val="575"/>
              </a:spcBef>
              <a:buClr>
                <a:srgbClr val="FF11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False air intake</a:t>
            </a:r>
          </a:p>
        </p:txBody>
      </p:sp>
      <p:sp>
        <p:nvSpPr>
          <p:cNvPr id="58376" name="Shape 3637"/>
          <p:cNvSpPr>
            <a:spLocks noChangeArrowheads="1"/>
          </p:cNvSpPr>
          <p:nvPr/>
        </p:nvSpPr>
        <p:spPr bwMode="auto">
          <a:xfrm>
            <a:off x="1498600" y="2416175"/>
            <a:ext cx="56769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12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200">
                <a:sym typeface="Arial" charset="0"/>
              </a:rPr>
              <a:t>FA [%]  	=  additional false air as fraction of flow before false air intake 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1200">
                <a:sym typeface="Arial" charset="0"/>
              </a:rPr>
              <a:t>V</a:t>
            </a:r>
            <a:r>
              <a:rPr lang="en-US" sz="1200" baseline="-25000">
                <a:sym typeface="Arial" charset="0"/>
              </a:rPr>
              <a:t>FA intake</a:t>
            </a:r>
            <a:r>
              <a:rPr lang="en-US" sz="1200">
                <a:sym typeface="Arial" charset="0"/>
              </a:rPr>
              <a:t> [Nm</a:t>
            </a:r>
            <a:r>
              <a:rPr lang="en-US" sz="1200" baseline="30000">
                <a:sym typeface="Arial" charset="0"/>
              </a:rPr>
              <a:t>3</a:t>
            </a:r>
            <a:r>
              <a:rPr lang="en-US" sz="1200">
                <a:sym typeface="Arial" charset="0"/>
              </a:rPr>
              <a:t>/h]	=  false air intake 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1200">
                <a:sym typeface="Arial" charset="0"/>
              </a:rPr>
              <a:t>V</a:t>
            </a:r>
            <a:r>
              <a:rPr lang="en-US" sz="1200" baseline="-25000">
                <a:sym typeface="Arial" charset="0"/>
              </a:rPr>
              <a:t>Gas,in,dry</a:t>
            </a:r>
            <a:r>
              <a:rPr lang="en-US" sz="1200">
                <a:sym typeface="Arial" charset="0"/>
              </a:rPr>
              <a:t> [Nm</a:t>
            </a:r>
            <a:r>
              <a:rPr lang="en-US" sz="1200" baseline="30000">
                <a:sym typeface="Arial" charset="0"/>
              </a:rPr>
              <a:t>3</a:t>
            </a:r>
            <a:r>
              <a:rPr lang="en-US" sz="1200">
                <a:sym typeface="Arial" charset="0"/>
              </a:rPr>
              <a:t>/h]	=  gas flow (dry) before false air intake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1200">
                <a:sym typeface="Arial" charset="0"/>
              </a:rPr>
              <a:t>%O</a:t>
            </a:r>
            <a:r>
              <a:rPr lang="en-US" sz="1200" baseline="-25000">
                <a:sym typeface="Arial" charset="0"/>
              </a:rPr>
              <a:t>2,in</a:t>
            </a:r>
            <a:r>
              <a:rPr lang="en-US" sz="1200">
                <a:sym typeface="Arial" charset="0"/>
              </a:rPr>
              <a:t> [%]  	=  measured O</a:t>
            </a:r>
            <a:r>
              <a:rPr lang="en-US" sz="1200" baseline="-25000">
                <a:sym typeface="Arial" charset="0"/>
              </a:rPr>
              <a:t>2</a:t>
            </a:r>
            <a:r>
              <a:rPr lang="en-US" sz="1200">
                <a:sym typeface="Arial" charset="0"/>
              </a:rPr>
              <a:t> concentration (dry) before intake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1200">
                <a:sym typeface="Arial" charset="0"/>
              </a:rPr>
              <a:t>%O</a:t>
            </a:r>
            <a:r>
              <a:rPr lang="en-US" sz="1200" baseline="-25000">
                <a:sym typeface="Arial" charset="0"/>
              </a:rPr>
              <a:t>2,out</a:t>
            </a:r>
            <a:r>
              <a:rPr lang="en-US" sz="1200">
                <a:sym typeface="Arial" charset="0"/>
              </a:rPr>
              <a:t> [%]  	=  measured O</a:t>
            </a:r>
            <a:r>
              <a:rPr lang="en-US" sz="1200" baseline="-25000">
                <a:sym typeface="Arial" charset="0"/>
              </a:rPr>
              <a:t>2</a:t>
            </a:r>
            <a:r>
              <a:rPr lang="en-US" sz="1200">
                <a:sym typeface="Arial" charset="0"/>
              </a:rPr>
              <a:t> concentration (dry) after intake</a:t>
            </a:r>
          </a:p>
        </p:txBody>
      </p:sp>
      <p:sp>
        <p:nvSpPr>
          <p:cNvPr id="58377" name="Shape 3638"/>
          <p:cNvSpPr>
            <a:spLocks noChangeArrowheads="1"/>
          </p:cNvSpPr>
          <p:nvPr/>
        </p:nvSpPr>
        <p:spPr bwMode="auto">
          <a:xfrm>
            <a:off x="1065213" y="4090988"/>
            <a:ext cx="7753350" cy="12096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85725" indent="-85725">
              <a:lnSpc>
                <a:spcPct val="110000"/>
              </a:lnSpc>
              <a:spcAft>
                <a:spcPts val="300"/>
              </a:spcAft>
              <a:buSzPct val="25000"/>
            </a:pPr>
            <a:r>
              <a:rPr lang="en-US" b="1">
                <a:solidFill>
                  <a:schemeClr val="accent2"/>
                </a:solidFill>
                <a:sym typeface="Arial" charset="0"/>
              </a:rPr>
              <a:t>Important!</a:t>
            </a:r>
            <a:r>
              <a:rPr lang="en-US" sz="1600" b="1">
                <a:solidFill>
                  <a:schemeClr val="accent2"/>
                </a:solidFill>
                <a:sym typeface="Arial" charset="0"/>
              </a:rPr>
              <a:t/>
            </a:r>
            <a:br>
              <a:rPr lang="en-US" sz="1600" b="1">
                <a:solidFill>
                  <a:schemeClr val="accent2"/>
                </a:solidFill>
                <a:sym typeface="Arial" charset="0"/>
              </a:rPr>
            </a:br>
            <a:r>
              <a:rPr lang="en-US" sz="1600">
                <a:sym typeface="Arial" charset="0"/>
              </a:rPr>
              <a:t>If it is not possible to measure the O</a:t>
            </a:r>
            <a:r>
              <a:rPr lang="en-US" sz="1600" baseline="-25000">
                <a:sym typeface="Arial" charset="0"/>
              </a:rPr>
              <a:t>2</a:t>
            </a:r>
            <a:r>
              <a:rPr lang="en-US" sz="1600">
                <a:sym typeface="Arial" charset="0"/>
              </a:rPr>
              <a:t> before and after the intake </a:t>
            </a:r>
            <a:r>
              <a:rPr lang="en-US" sz="1600" u="sng">
                <a:sym typeface="Arial" charset="0"/>
              </a:rPr>
              <a:t>simultaneously</a:t>
            </a:r>
            <a:r>
              <a:rPr lang="en-US" sz="1600">
                <a:sym typeface="Arial" charset="0"/>
              </a:rPr>
              <a:t>, the two measurements have to be corrected for the O</a:t>
            </a:r>
            <a:r>
              <a:rPr lang="en-US" sz="1600" baseline="-25000">
                <a:sym typeface="Arial" charset="0"/>
              </a:rPr>
              <a:t>2</a:t>
            </a:r>
            <a:r>
              <a:rPr lang="en-US" sz="1600">
                <a:sym typeface="Arial" charset="0"/>
              </a:rPr>
              <a:t> variation in the gas flow, e.g. by comparison to the O</a:t>
            </a:r>
            <a:r>
              <a:rPr lang="en-US" sz="1600" baseline="-25000">
                <a:sym typeface="Arial" charset="0"/>
              </a:rPr>
              <a:t>2</a:t>
            </a:r>
            <a:r>
              <a:rPr lang="en-US" sz="1600">
                <a:sym typeface="Arial" charset="0"/>
              </a:rPr>
              <a:t> signal at PH exit.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ußzeilenplatzhalter 1"/>
          <p:cNvSpPr txBox="1">
            <a:spLocks noGrp="1"/>
          </p:cNvSpPr>
          <p:nvPr/>
        </p:nvSpPr>
        <p:spPr bwMode="auto">
          <a:xfrm>
            <a:off x="1892300" y="6416675"/>
            <a:ext cx="316865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00" b="1"/>
              <a:t>PPE/Combustion Engineering, 2013-11-072015-08-04</a:t>
            </a:r>
          </a:p>
        </p:txBody>
      </p:sp>
      <p:sp>
        <p:nvSpPr>
          <p:cNvPr id="4" name="Foliennummernplatzhalter 2"/>
          <p:cNvSpPr txBox="1">
            <a:spLocks noGrp="1"/>
          </p:cNvSpPr>
          <p:nvPr/>
        </p:nvSpPr>
        <p:spPr>
          <a:xfrm>
            <a:off x="8948738" y="6416675"/>
            <a:ext cx="433387" cy="166688"/>
          </a:xfrm>
          <a:prstGeom prst="rect">
            <a:avLst/>
          </a:prstGeom>
          <a:noFill/>
        </p:spPr>
        <p:txBody>
          <a:bodyPr wrap="none"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98E94AF-BA52-4541-854E-A7498B340D15}" type="slidenum">
              <a:rPr lang="en-US" sz="8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n-US" sz="800" dirty="0">
              <a:latin typeface="+mn-lt"/>
              <a:cs typeface="+mn-cs"/>
            </a:endParaRPr>
          </a:p>
        </p:txBody>
      </p:sp>
      <p:sp>
        <p:nvSpPr>
          <p:cNvPr id="59396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342E8C74-E5A2-4BCE-90C6-228AD0ABD03E}" type="slidenum">
              <a:rPr lang="en-US" sz="800"/>
              <a:pPr algn="r"/>
              <a:t>35</a:t>
            </a:fld>
            <a:endParaRPr lang="en-US" sz="800"/>
          </a:p>
        </p:txBody>
      </p:sp>
      <p:sp>
        <p:nvSpPr>
          <p:cNvPr id="59397" name="Shape 3644"/>
          <p:cNvSpPr>
            <a:spLocks noChangeArrowheads="1"/>
          </p:cNvSpPr>
          <p:nvPr/>
        </p:nvSpPr>
        <p:spPr bwMode="auto">
          <a:xfrm>
            <a:off x="631825" y="5013325"/>
            <a:ext cx="6796088" cy="12223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endParaRPr lang="de-CH">
              <a:sym typeface="Arial" charset="0"/>
            </a:endParaRPr>
          </a:p>
        </p:txBody>
      </p:sp>
      <p:sp>
        <p:nvSpPr>
          <p:cNvPr id="59398" name="Shape 3645"/>
          <p:cNvSpPr>
            <a:spLocks noChangeArrowheads="1"/>
          </p:cNvSpPr>
          <p:nvPr/>
        </p:nvSpPr>
        <p:spPr bwMode="auto">
          <a:xfrm>
            <a:off x="611212" y="1700213"/>
            <a:ext cx="7150100" cy="10509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endParaRPr lang="de-CH">
              <a:sym typeface="Arial" charset="0"/>
            </a:endParaRPr>
          </a:p>
        </p:txBody>
      </p:sp>
      <p:sp>
        <p:nvSpPr>
          <p:cNvPr id="59399" name="Shape 3646"/>
          <p:cNvSpPr txBox="1">
            <a:spLocks noChangeArrowheads="1"/>
          </p:cNvSpPr>
          <p:nvPr/>
        </p:nvSpPr>
        <p:spPr bwMode="auto">
          <a:xfrm>
            <a:off x="2603500" y="1757363"/>
            <a:ext cx="5638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Heat of Combustion referred to 25°C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→ including condensation of H</a:t>
            </a:r>
            <a:r>
              <a:rPr lang="en-US" sz="2000" baseline="-25000">
                <a:sym typeface="Arial" charset="0"/>
              </a:rPr>
              <a:t>2</a:t>
            </a:r>
            <a:r>
              <a:rPr lang="en-US" sz="2000">
                <a:sym typeface="Arial" charset="0"/>
              </a:rPr>
              <a:t>O</a:t>
            </a: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→ measured in bomb calorimeter</a:t>
            </a:r>
          </a:p>
        </p:txBody>
      </p:sp>
      <p:sp>
        <p:nvSpPr>
          <p:cNvPr id="59400" name="Shape 3647"/>
          <p:cNvSpPr txBox="1">
            <a:spLocks noChangeArrowheads="1"/>
          </p:cNvSpPr>
          <p:nvPr/>
        </p:nvSpPr>
        <p:spPr bwMode="auto">
          <a:xfrm>
            <a:off x="2603500" y="50641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CV</a:t>
            </a:r>
            <a:r>
              <a:rPr lang="en-US" sz="2000" baseline="-25000">
                <a:sym typeface="Arial" charset="0"/>
              </a:rPr>
              <a:t>gross</a:t>
            </a:r>
            <a:r>
              <a:rPr lang="en-US" sz="2000">
                <a:sym typeface="Arial" charset="0"/>
              </a:rPr>
              <a:t> - H</a:t>
            </a:r>
            <a:r>
              <a:rPr lang="en-US" sz="2000" baseline="-25000">
                <a:sym typeface="Arial" charset="0"/>
              </a:rPr>
              <a:t>2</a:t>
            </a:r>
            <a:r>
              <a:rPr lang="en-US" sz="2000">
                <a:sym typeface="Arial" charset="0"/>
              </a:rPr>
              <a:t>O</a:t>
            </a:r>
            <a:r>
              <a:rPr lang="en-US" sz="2000" baseline="-25000">
                <a:sym typeface="Arial" charset="0"/>
              </a:rPr>
              <a:t>combustion</a:t>
            </a:r>
            <a:r>
              <a:rPr lang="en-US" sz="2000">
                <a:sym typeface="Arial" charset="0"/>
              </a:rPr>
              <a:t>  ∙ 2450 kJ/kg</a:t>
            </a:r>
            <a:r>
              <a:rPr lang="en-US" sz="2000" baseline="-25000">
                <a:sym typeface="Arial" charset="0"/>
              </a:rPr>
              <a:t>H2O</a:t>
            </a:r>
          </a:p>
        </p:txBody>
      </p:sp>
      <p:sp>
        <p:nvSpPr>
          <p:cNvPr id="59401" name="Shape 3648"/>
          <p:cNvSpPr>
            <a:spLocks noChangeArrowheads="1"/>
          </p:cNvSpPr>
          <p:nvPr/>
        </p:nvSpPr>
        <p:spPr bwMode="auto">
          <a:xfrm>
            <a:off x="709613" y="1804988"/>
            <a:ext cx="139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CV</a:t>
            </a:r>
            <a:r>
              <a:rPr lang="en-US" sz="2000" b="1" baseline="-25000">
                <a:sym typeface="Arial" charset="0"/>
              </a:rPr>
              <a:t>gross     </a:t>
            </a:r>
            <a:r>
              <a:rPr lang="en-US" sz="2000" b="1">
                <a:sym typeface="Arial" charset="0"/>
              </a:rPr>
              <a:t>=</a:t>
            </a:r>
          </a:p>
        </p:txBody>
      </p:sp>
      <p:sp>
        <p:nvSpPr>
          <p:cNvPr id="59402" name="Shape 3649"/>
          <p:cNvSpPr>
            <a:spLocks noChangeArrowheads="1"/>
          </p:cNvSpPr>
          <p:nvPr/>
        </p:nvSpPr>
        <p:spPr bwMode="auto">
          <a:xfrm>
            <a:off x="709613" y="5035550"/>
            <a:ext cx="1490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 b="1">
                <a:sym typeface="Arial" charset="0"/>
              </a:rPr>
              <a:t>CV</a:t>
            </a:r>
            <a:r>
              <a:rPr lang="en-US" sz="2000" b="1" baseline="-25000">
                <a:sym typeface="Arial" charset="0"/>
              </a:rPr>
              <a:t>net </a:t>
            </a:r>
            <a:r>
              <a:rPr lang="en-US" sz="2000">
                <a:sym typeface="Arial" charset="0"/>
              </a:rPr>
              <a:t>       </a:t>
            </a:r>
            <a:r>
              <a:rPr lang="en-US" sz="2000" b="1">
                <a:sym typeface="Arial" charset="0"/>
              </a:rPr>
              <a:t>=</a:t>
            </a:r>
          </a:p>
        </p:txBody>
      </p:sp>
      <p:sp>
        <p:nvSpPr>
          <p:cNvPr id="59403" name="Shape 3650"/>
          <p:cNvSpPr>
            <a:spLocks noChangeArrowheads="1"/>
          </p:cNvSpPr>
          <p:nvPr/>
        </p:nvSpPr>
        <p:spPr bwMode="auto">
          <a:xfrm>
            <a:off x="444500" y="1168400"/>
            <a:ext cx="4829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Gross Calorific Value</a:t>
            </a:r>
          </a:p>
        </p:txBody>
      </p:sp>
      <p:sp>
        <p:nvSpPr>
          <p:cNvPr id="59404" name="Shape 3651"/>
          <p:cNvSpPr>
            <a:spLocks noChangeArrowheads="1"/>
          </p:cNvSpPr>
          <p:nvPr/>
        </p:nvSpPr>
        <p:spPr bwMode="auto">
          <a:xfrm>
            <a:off x="444500" y="4438650"/>
            <a:ext cx="4017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Net Calorific Value</a:t>
            </a:r>
          </a:p>
        </p:txBody>
      </p:sp>
      <p:pic>
        <p:nvPicPr>
          <p:cNvPr id="59405" name="Shape 365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2928938"/>
            <a:ext cx="1436687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Shape 36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7575" y="2928938"/>
            <a:ext cx="2257425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7" name="Shape 3654"/>
          <p:cNvSpPr txBox="1">
            <a:spLocks noChangeArrowheads="1"/>
          </p:cNvSpPr>
          <p:nvPr/>
        </p:nvSpPr>
        <p:spPr bwMode="auto">
          <a:xfrm>
            <a:off x="2603500" y="5545138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CV</a:t>
            </a:r>
            <a:r>
              <a:rPr lang="en-US" sz="2000" baseline="-25000">
                <a:sym typeface="Arial" charset="0"/>
              </a:rPr>
              <a:t>gross</a:t>
            </a:r>
            <a:r>
              <a:rPr lang="en-US" sz="2000">
                <a:sym typeface="Arial" charset="0"/>
              </a:rPr>
              <a:t> - (</a:t>
            </a:r>
            <a:r>
              <a:rPr lang="en-US" sz="2000">
                <a:solidFill>
                  <a:srgbClr val="006982"/>
                </a:solidFill>
                <a:sym typeface="Arial" charset="0"/>
              </a:rPr>
              <a:t>H</a:t>
            </a:r>
            <a:r>
              <a:rPr lang="en-US" sz="2000" baseline="-25000">
                <a:solidFill>
                  <a:srgbClr val="006982"/>
                </a:solidFill>
                <a:sym typeface="Arial" charset="0"/>
              </a:rPr>
              <a:t>2</a:t>
            </a:r>
            <a:r>
              <a:rPr lang="en-US" sz="2000">
                <a:solidFill>
                  <a:srgbClr val="006982"/>
                </a:solidFill>
                <a:sym typeface="Arial" charset="0"/>
              </a:rPr>
              <a:t>O</a:t>
            </a:r>
            <a:r>
              <a:rPr lang="en-US" sz="2000" baseline="-25000">
                <a:solidFill>
                  <a:srgbClr val="006982"/>
                </a:solidFill>
                <a:sym typeface="Arial" charset="0"/>
              </a:rPr>
              <a:t>fuel</a:t>
            </a:r>
            <a:r>
              <a:rPr lang="en-US" sz="2000">
                <a:sym typeface="Arial" charset="0"/>
              </a:rPr>
              <a:t>+ </a:t>
            </a:r>
            <a:r>
              <a:rPr lang="en-US" sz="2000">
                <a:solidFill>
                  <a:srgbClr val="006982"/>
                </a:solidFill>
                <a:sym typeface="Arial" charset="0"/>
              </a:rPr>
              <a:t>9 H</a:t>
            </a:r>
            <a:r>
              <a:rPr lang="en-US" sz="2000">
                <a:sym typeface="Arial" charset="0"/>
              </a:rPr>
              <a:t>) </a:t>
            </a:r>
            <a:r>
              <a:rPr lang="en-US" sz="2400">
                <a:sym typeface="Arial" charset="0"/>
              </a:rPr>
              <a:t>∙</a:t>
            </a:r>
            <a:r>
              <a:rPr lang="en-US" sz="2000">
                <a:sym typeface="Arial" charset="0"/>
              </a:rPr>
              <a:t> 2450 kJ/kg</a:t>
            </a:r>
            <a:r>
              <a:rPr lang="en-US" sz="2000" baseline="-25000">
                <a:sym typeface="Arial" charset="0"/>
              </a:rPr>
              <a:t>H2O</a:t>
            </a:r>
          </a:p>
        </p:txBody>
      </p:sp>
      <p:sp>
        <p:nvSpPr>
          <p:cNvPr id="59408" name="Shape 3655"/>
          <p:cNvSpPr txBox="1">
            <a:spLocks noChangeArrowheads="1"/>
          </p:cNvSpPr>
          <p:nvPr/>
        </p:nvSpPr>
        <p:spPr bwMode="auto">
          <a:xfrm>
            <a:off x="8139113" y="468313"/>
            <a:ext cx="1243012" cy="60642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600">
                <a:sym typeface="Arial" charset="0"/>
              </a:rPr>
              <a:t>Basic Definitions</a:t>
            </a:r>
          </a:p>
        </p:txBody>
      </p:sp>
      <p:cxnSp>
        <p:nvCxnSpPr>
          <p:cNvPr id="59409" name="Shape 3656"/>
          <p:cNvCxnSpPr>
            <a:cxnSpLocks noChangeShapeType="1"/>
          </p:cNvCxnSpPr>
          <p:nvPr/>
        </p:nvCxnSpPr>
        <p:spPr bwMode="auto">
          <a:xfrm>
            <a:off x="3243263" y="3706813"/>
            <a:ext cx="998537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59410" name="Shape 3657"/>
          <p:cNvSpPr txBox="1">
            <a:spLocks noChangeArrowheads="1"/>
          </p:cNvSpPr>
          <p:nvPr/>
        </p:nvSpPr>
        <p:spPr bwMode="auto">
          <a:xfrm>
            <a:off x="981075" y="3171825"/>
            <a:ext cx="2220913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265113" indent="-265113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 b="1">
                <a:sym typeface="Arial" charset="0"/>
              </a:rPr>
              <a:t>Bomb calorimeter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>
                <a:sym typeface="Arial" charset="0"/>
              </a:rPr>
              <a:t>→ 	measurement of CV</a:t>
            </a:r>
            <a:r>
              <a:rPr lang="en-US" sz="1200" baseline="-25000">
                <a:sym typeface="Arial" charset="0"/>
              </a:rPr>
              <a:t>gross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200">
                <a:sym typeface="Arial" charset="0"/>
              </a:rPr>
              <a:t>→ 	CV</a:t>
            </a:r>
            <a:r>
              <a:rPr lang="en-US" sz="1200" baseline="-25000">
                <a:sym typeface="Arial" charset="0"/>
              </a:rPr>
              <a:t>net</a:t>
            </a:r>
            <a:r>
              <a:rPr lang="en-US" sz="1200">
                <a:sym typeface="Arial" charset="0"/>
              </a:rPr>
              <a:t> calculated with formula below</a:t>
            </a:r>
          </a:p>
        </p:txBody>
      </p:sp>
      <p:sp>
        <p:nvSpPr>
          <p:cNvPr id="59411" name="Shape 3658"/>
          <p:cNvSpPr>
            <a:spLocks noChangeArrowheads="1"/>
          </p:cNvSpPr>
          <p:nvPr/>
        </p:nvSpPr>
        <p:spPr bwMode="auto">
          <a:xfrm>
            <a:off x="877888" y="3163888"/>
            <a:ext cx="2198687" cy="111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de-CH">
              <a:sym typeface="Arial" charset="0"/>
            </a:endParaRPr>
          </a:p>
        </p:txBody>
      </p:sp>
      <p:sp>
        <p:nvSpPr>
          <p:cNvPr id="59412" name="Shape 3659"/>
          <p:cNvSpPr txBox="1">
            <a:spLocks noChangeArrowheads="1"/>
          </p:cNvSpPr>
          <p:nvPr/>
        </p:nvSpPr>
        <p:spPr bwMode="auto">
          <a:xfrm>
            <a:off x="503238" y="2905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>
                <a:srgbClr val="FF11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spcBef>
                <a:spcPts val="575"/>
              </a:spcBef>
              <a:buClr>
                <a:srgbClr val="FF11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Gross &amp; Net Calorific Values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543607AA-3306-4240-A93A-7E595D3F3C3C}" type="slidenum">
              <a:rPr lang="en-US" sz="800"/>
              <a:pPr algn="r"/>
              <a:t>4</a:t>
            </a:fld>
            <a:endParaRPr lang="en-US" sz="800"/>
          </a:p>
        </p:txBody>
      </p:sp>
      <p:sp>
        <p:nvSpPr>
          <p:cNvPr id="20484" name="Shape 119"/>
          <p:cNvSpPr>
            <a:spLocks noChangeArrowheads="1"/>
          </p:cNvSpPr>
          <p:nvPr/>
        </p:nvSpPr>
        <p:spPr bwMode="auto">
          <a:xfrm>
            <a:off x="474663" y="1281113"/>
            <a:ext cx="838200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110000"/>
              </a:lnSpc>
              <a:buClr>
                <a:srgbClr val="FF1100"/>
              </a:buClr>
              <a:buSzPct val="100000"/>
              <a:buFont typeface="Arial" charset="0"/>
              <a:buChar char="•"/>
            </a:pPr>
            <a:r>
              <a:rPr lang="en-US" sz="2400" dirty="0">
                <a:sym typeface="Arial" charset="0"/>
              </a:rPr>
              <a:t>Actual conditions (of gas flow)</a:t>
            </a:r>
          </a:p>
          <a:p>
            <a:pPr marL="635000" lvl="1" indent="-342900">
              <a:lnSpc>
                <a:spcPct val="110000"/>
              </a:lnSpc>
              <a:spcBef>
                <a:spcPts val="725"/>
              </a:spcBef>
              <a:buClr>
                <a:srgbClr val="FF11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200" dirty="0">
                <a:sym typeface="Arial" charset="0"/>
              </a:rPr>
              <a:t>actual absolute pressure </a:t>
            </a:r>
            <a:r>
              <a:rPr lang="en-US" sz="2000" dirty="0">
                <a:sym typeface="Arial" charset="0"/>
              </a:rPr>
              <a:t>(ambient + </a:t>
            </a:r>
            <a:r>
              <a:rPr lang="en-US" sz="2000" dirty="0" err="1">
                <a:latin typeface="Noto Symbol"/>
                <a:ea typeface="Noto Symbol"/>
                <a:cs typeface="Noto Symbol"/>
                <a:sym typeface="Noto Symbol"/>
              </a:rPr>
              <a:t>Δ</a:t>
            </a:r>
            <a:r>
              <a:rPr lang="en-US" sz="2000" dirty="0" err="1">
                <a:sym typeface="Arial" charset="0"/>
              </a:rPr>
              <a:t>p</a:t>
            </a:r>
            <a:r>
              <a:rPr lang="en-US" sz="2000" dirty="0">
                <a:sym typeface="Arial" charset="0"/>
              </a:rPr>
              <a:t>: ~ 750-1030 mbar)</a:t>
            </a:r>
          </a:p>
          <a:p>
            <a:pPr marL="635000" lvl="1" indent="-342900">
              <a:lnSpc>
                <a:spcPct val="110000"/>
              </a:lnSpc>
              <a:buClr>
                <a:srgbClr val="FF11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200" dirty="0">
                <a:sym typeface="Arial" charset="0"/>
              </a:rPr>
              <a:t>actual temperature </a:t>
            </a:r>
            <a:r>
              <a:rPr lang="en-US" sz="2000" dirty="0">
                <a:sym typeface="Arial" charset="0"/>
              </a:rPr>
              <a:t>	(~ -20°C to 1500°C)</a:t>
            </a:r>
          </a:p>
          <a:p>
            <a:pPr marL="571500" lvl="1" indent="-279400">
              <a:lnSpc>
                <a:spcPct val="110000"/>
              </a:lnSpc>
              <a:buClr>
                <a:srgbClr val="000000"/>
              </a:buClr>
              <a:buFont typeface="Arial" charset="0"/>
              <a:buNone/>
            </a:pPr>
            <a:endParaRPr lang="de-CH" sz="2200" dirty="0">
              <a:sym typeface="Arial" charset="0"/>
            </a:endParaRPr>
          </a:p>
          <a:p>
            <a:pPr marL="290513" indent="-290513">
              <a:lnSpc>
                <a:spcPct val="110000"/>
              </a:lnSpc>
              <a:spcBef>
                <a:spcPts val="475"/>
              </a:spcBef>
              <a:buClr>
                <a:srgbClr val="FF1100"/>
              </a:buClr>
              <a:buSzPct val="100000"/>
              <a:buFont typeface="Arial" charset="0"/>
              <a:buChar char="•"/>
            </a:pPr>
            <a:r>
              <a:rPr lang="en-US" sz="2400" dirty="0">
                <a:sym typeface="Arial" charset="0"/>
              </a:rPr>
              <a:t>Normal conditions → </a:t>
            </a:r>
            <a:r>
              <a:rPr lang="en-US" sz="2400" b="1" dirty="0">
                <a:sym typeface="Arial" charset="0"/>
              </a:rPr>
              <a:t>Nm</a:t>
            </a:r>
            <a:r>
              <a:rPr lang="en-US" sz="2400" b="1" baseline="30000" dirty="0">
                <a:sym typeface="Arial" charset="0"/>
              </a:rPr>
              <a:t>3</a:t>
            </a:r>
          </a:p>
          <a:p>
            <a:pPr marL="635000" lvl="1" indent="-342900">
              <a:lnSpc>
                <a:spcPct val="110000"/>
              </a:lnSpc>
              <a:spcBef>
                <a:spcPts val="725"/>
              </a:spcBef>
              <a:buClr>
                <a:srgbClr val="FF11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200" dirty="0">
                <a:sym typeface="Arial" charset="0"/>
              </a:rPr>
              <a:t>1013 mbar 	</a:t>
            </a:r>
            <a:r>
              <a:rPr lang="en-US" sz="2000" dirty="0">
                <a:sym typeface="Arial" charset="0"/>
              </a:rPr>
              <a:t>(ambient pressure at sea level)</a:t>
            </a:r>
          </a:p>
          <a:p>
            <a:pPr marL="635000" lvl="1" indent="-342900">
              <a:lnSpc>
                <a:spcPct val="110000"/>
              </a:lnSpc>
              <a:buClr>
                <a:srgbClr val="FF11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200" dirty="0">
                <a:sym typeface="Arial" charset="0"/>
              </a:rPr>
              <a:t>273.15 K	</a:t>
            </a:r>
            <a:r>
              <a:rPr lang="en-US" sz="2000" dirty="0">
                <a:sym typeface="Arial" charset="0"/>
              </a:rPr>
              <a:t>(water freezing temperature = 0°C)</a:t>
            </a:r>
          </a:p>
          <a:p>
            <a:pPr marL="571500" lvl="1" indent="-279400">
              <a:lnSpc>
                <a:spcPct val="110000"/>
              </a:lnSpc>
              <a:buClr>
                <a:srgbClr val="000000"/>
              </a:buClr>
              <a:buFont typeface="Arial" charset="0"/>
              <a:buNone/>
            </a:pPr>
            <a:endParaRPr lang="de-CH" sz="2200" dirty="0">
              <a:sym typeface="Arial" charset="0"/>
            </a:endParaRPr>
          </a:p>
          <a:p>
            <a:pPr marL="290513" indent="-290513">
              <a:lnSpc>
                <a:spcPct val="110000"/>
              </a:lnSpc>
              <a:spcBef>
                <a:spcPts val="363"/>
              </a:spcBef>
              <a:buClr>
                <a:srgbClr val="FF1100"/>
              </a:buClr>
              <a:buSzPct val="100000"/>
              <a:buFont typeface="Arial" charset="0"/>
              <a:buChar char="•"/>
            </a:pPr>
            <a:r>
              <a:rPr lang="en-US" dirty="0">
                <a:sym typeface="Arial" charset="0"/>
              </a:rPr>
              <a:t>Standard conditions (US) → </a:t>
            </a:r>
            <a:r>
              <a:rPr lang="en-US" dirty="0" err="1">
                <a:sym typeface="Arial" charset="0"/>
              </a:rPr>
              <a:t>scf</a:t>
            </a:r>
            <a:r>
              <a:rPr lang="en-US" dirty="0">
                <a:sym typeface="Arial" charset="0"/>
              </a:rPr>
              <a:t> (standard cubic foot)</a:t>
            </a:r>
          </a:p>
          <a:p>
            <a:pPr marL="577850" lvl="1" indent="-285750">
              <a:lnSpc>
                <a:spcPct val="110000"/>
              </a:lnSpc>
              <a:spcBef>
                <a:spcPts val="538"/>
              </a:spcBef>
              <a:buClr>
                <a:srgbClr val="FF11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1600" dirty="0">
                <a:sym typeface="Arial" charset="0"/>
              </a:rPr>
              <a:t>30 inch Hg	</a:t>
            </a:r>
            <a:r>
              <a:rPr lang="en-US" sz="1400" dirty="0">
                <a:sym typeface="Arial" charset="0"/>
              </a:rPr>
              <a:t>(1016 mbar)</a:t>
            </a:r>
          </a:p>
          <a:p>
            <a:pPr marL="577850" lvl="1" indent="-285750">
              <a:lnSpc>
                <a:spcPct val="110000"/>
              </a:lnSpc>
              <a:buClr>
                <a:srgbClr val="FF1100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1600" dirty="0">
                <a:sym typeface="Arial" charset="0"/>
              </a:rPr>
              <a:t>60°F	</a:t>
            </a:r>
            <a:r>
              <a:rPr lang="en-US" sz="1400" dirty="0">
                <a:sym typeface="Arial" charset="0"/>
              </a:rPr>
              <a:t>(15.6°C = 288.7 K)</a:t>
            </a:r>
          </a:p>
        </p:txBody>
      </p:sp>
      <p:sp>
        <p:nvSpPr>
          <p:cNvPr id="20485" name="Shape 120"/>
          <p:cNvSpPr txBox="1">
            <a:spLocks noChangeArrowheads="1"/>
          </p:cNvSpPr>
          <p:nvPr/>
        </p:nvSpPr>
        <p:spPr bwMode="auto">
          <a:xfrm>
            <a:off x="8110538" y="492125"/>
            <a:ext cx="1243012" cy="60642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600">
                <a:sym typeface="Arial" charset="0"/>
              </a:rPr>
              <a:t>Basic Definitions</a:t>
            </a:r>
          </a:p>
        </p:txBody>
      </p:sp>
      <p:sp>
        <p:nvSpPr>
          <p:cNvPr id="20486" name="Shape 121"/>
          <p:cNvSpPr>
            <a:spLocks noChangeArrowheads="1"/>
          </p:cNvSpPr>
          <p:nvPr/>
        </p:nvSpPr>
        <p:spPr bwMode="auto">
          <a:xfrm>
            <a:off x="415925" y="2927350"/>
            <a:ext cx="8002588" cy="1503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838"/>
              </a:spcAft>
              <a:buClr>
                <a:srgbClr val="000000"/>
              </a:buClr>
              <a:buFont typeface="Noto Symbol"/>
              <a:buNone/>
            </a:pPr>
            <a:endParaRPr lang="de-CH" sz="2800">
              <a:sym typeface="Arial" charset="0"/>
            </a:endParaRPr>
          </a:p>
        </p:txBody>
      </p:sp>
      <p:sp>
        <p:nvSpPr>
          <p:cNvPr id="20488" name="Shape 123"/>
          <p:cNvSpPr txBox="1">
            <a:spLocks noChangeArrowheads="1"/>
          </p:cNvSpPr>
          <p:nvPr/>
        </p:nvSpPr>
        <p:spPr bwMode="auto">
          <a:xfrm>
            <a:off x="474663" y="344488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Gas flow is calculated in Nm</a:t>
            </a:r>
            <a:r>
              <a:rPr lang="en-US" sz="2400" b="1" baseline="30000">
                <a:sym typeface="Arial" charset="0"/>
              </a:rPr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70CB67F9-EE43-4691-8DD9-ED6C7CD2D0E1}" type="slidenum">
              <a:rPr lang="en-US" sz="800"/>
              <a:pPr algn="r"/>
              <a:t>5</a:t>
            </a:fld>
            <a:endParaRPr lang="en-US" sz="800"/>
          </a:p>
        </p:txBody>
      </p:sp>
      <p:sp>
        <p:nvSpPr>
          <p:cNvPr id="21508" name="Shape 131"/>
          <p:cNvSpPr txBox="1">
            <a:spLocks/>
          </p:cNvSpPr>
          <p:nvPr/>
        </p:nvSpPr>
        <p:spPr bwMode="auto">
          <a:xfrm>
            <a:off x="560388" y="1134367"/>
            <a:ext cx="8785225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9875" indent="-269875">
              <a:lnSpc>
                <a:spcPct val="210000"/>
              </a:lnSpc>
              <a:spcBef>
                <a:spcPts val="1200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Basic Definitions</a:t>
            </a:r>
          </a:p>
          <a:p>
            <a:pPr marL="269875" indent="-269875">
              <a:lnSpc>
                <a:spcPct val="21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Gasflow Calculations</a:t>
            </a:r>
          </a:p>
          <a:p>
            <a:pPr marL="269875" indent="-269875">
              <a:lnSpc>
                <a:spcPct val="210000"/>
              </a:lnSpc>
              <a:spcBef>
                <a:spcPts val="575"/>
              </a:spcBef>
              <a:buClr>
                <a:srgbClr val="FF1100"/>
              </a:buClr>
              <a:buFont typeface="Arial" charset="0"/>
              <a:buChar char="•"/>
            </a:pPr>
            <a:r>
              <a:rPr lang="en-US" sz="2000"/>
              <a:t>False Air Investigation</a:t>
            </a:r>
          </a:p>
        </p:txBody>
      </p:sp>
      <p:sp>
        <p:nvSpPr>
          <p:cNvPr id="21509" name="Shape 132"/>
          <p:cNvSpPr txBox="1"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Content</a:t>
            </a:r>
          </a:p>
        </p:txBody>
      </p:sp>
      <p:sp>
        <p:nvSpPr>
          <p:cNvPr id="133" name="Shape 133"/>
          <p:cNvSpPr>
            <a:spLocks noChangeArrowheads="1"/>
          </p:cNvSpPr>
          <p:nvPr/>
        </p:nvSpPr>
        <p:spPr bwMode="auto">
          <a:xfrm>
            <a:off x="488950" y="1959496"/>
            <a:ext cx="3816350" cy="533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lnSpc>
                <a:spcPct val="90000"/>
              </a:lnSpc>
              <a:spcAft>
                <a:spcPts val="838"/>
              </a:spcAft>
              <a:buClr>
                <a:srgbClr val="000000"/>
              </a:buClr>
              <a:buFont typeface="Noto Symbol"/>
              <a:buNone/>
            </a:pPr>
            <a:endParaRPr lang="de-CH" sz="2000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95588E01-9E53-465F-946D-3D9EB1D57AC7}" type="slidenum">
              <a:rPr lang="en-US" sz="800"/>
              <a:pPr algn="r"/>
              <a:t>6</a:t>
            </a:fld>
            <a:endParaRPr lang="en-US" sz="800"/>
          </a:p>
        </p:txBody>
      </p:sp>
      <p:pic>
        <p:nvPicPr>
          <p:cNvPr id="22532" name="Shape 14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4350" y="895350"/>
            <a:ext cx="793750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Shape 142"/>
          <p:cNvSpPr txBox="1">
            <a:spLocks/>
          </p:cNvSpPr>
          <p:nvPr/>
        </p:nvSpPr>
        <p:spPr bwMode="auto">
          <a:xfrm>
            <a:off x="560388" y="315913"/>
            <a:ext cx="8774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7200" anchor="b"/>
          <a:lstStyle/>
          <a:p>
            <a:pPr>
              <a:lnSpc>
                <a:spcPct val="95000"/>
              </a:lnSpc>
              <a:buClr>
                <a:srgbClr val="000000"/>
              </a:buClr>
              <a:buSzPct val="25000"/>
            </a:pPr>
            <a:r>
              <a:rPr lang="en-US" sz="2400" b="1"/>
              <a:t>Mass flows in &amp; out of the kiln system</a:t>
            </a:r>
          </a:p>
        </p:txBody>
      </p:sp>
      <p:sp>
        <p:nvSpPr>
          <p:cNvPr id="22534" name="Shape 143"/>
          <p:cNvSpPr txBox="1">
            <a:spLocks noChangeArrowheads="1"/>
          </p:cNvSpPr>
          <p:nvPr/>
        </p:nvSpPr>
        <p:spPr bwMode="auto">
          <a:xfrm>
            <a:off x="8105775" y="477838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grpSp>
        <p:nvGrpSpPr>
          <p:cNvPr id="144" name="Shape 144"/>
          <p:cNvGrpSpPr>
            <a:grpSpLocks/>
          </p:cNvGrpSpPr>
          <p:nvPr/>
        </p:nvGrpSpPr>
        <p:grpSpPr bwMode="auto">
          <a:xfrm>
            <a:off x="820738" y="1155700"/>
            <a:ext cx="5330825" cy="4708525"/>
            <a:chOff x="573" y="728"/>
            <a:chExt cx="3357" cy="2965"/>
          </a:xfrm>
        </p:grpSpPr>
        <p:sp>
          <p:nvSpPr>
            <p:cNvPr id="22566" name="Shape 145"/>
            <p:cNvSpPr txBox="1">
              <a:spLocks noChangeArrowheads="1"/>
            </p:cNvSpPr>
            <p:nvPr/>
          </p:nvSpPr>
          <p:spPr bwMode="auto">
            <a:xfrm>
              <a:off x="3146" y="728"/>
              <a:ext cx="7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8B8D8E"/>
                </a:buClr>
                <a:buSzPct val="25000"/>
                <a:buFont typeface="Noto Symbol"/>
                <a:buNone/>
              </a:pPr>
              <a:r>
                <a:rPr lang="en-US" b="1">
                  <a:solidFill>
                    <a:srgbClr val="8B8D8E"/>
                  </a:solidFill>
                  <a:sym typeface="Arial" charset="0"/>
                </a:rPr>
                <a:t>Raw meal</a:t>
              </a:r>
            </a:p>
          </p:txBody>
        </p:sp>
        <p:cxnSp>
          <p:nvCxnSpPr>
            <p:cNvPr id="22567" name="Shape 146"/>
            <p:cNvCxnSpPr>
              <a:cxnSpLocks noChangeShapeType="1"/>
            </p:cNvCxnSpPr>
            <p:nvPr/>
          </p:nvCxnSpPr>
          <p:spPr bwMode="auto">
            <a:xfrm>
              <a:off x="3790" y="960"/>
              <a:ext cx="90" cy="261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</p:spPr>
        </p:cxnSp>
        <p:cxnSp>
          <p:nvCxnSpPr>
            <p:cNvPr id="22568" name="Shape 147"/>
            <p:cNvCxnSpPr>
              <a:cxnSpLocks noChangeShapeType="1"/>
            </p:cNvCxnSpPr>
            <p:nvPr/>
          </p:nvCxnSpPr>
          <p:spPr bwMode="auto">
            <a:xfrm flipH="1">
              <a:off x="1021" y="3311"/>
              <a:ext cx="164" cy="147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lg" len="lg"/>
            </a:ln>
          </p:spPr>
        </p:cxnSp>
        <p:sp>
          <p:nvSpPr>
            <p:cNvPr id="22569" name="Shape 148"/>
            <p:cNvSpPr txBox="1">
              <a:spLocks noChangeArrowheads="1"/>
            </p:cNvSpPr>
            <p:nvPr/>
          </p:nvSpPr>
          <p:spPr bwMode="auto">
            <a:xfrm>
              <a:off x="573" y="3459"/>
              <a:ext cx="6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8B8D8E"/>
                </a:buClr>
                <a:buSzPct val="25000"/>
                <a:buFont typeface="Noto Symbol"/>
                <a:buNone/>
              </a:pPr>
              <a:r>
                <a:rPr lang="en-US" b="1">
                  <a:solidFill>
                    <a:srgbClr val="8B8D8E"/>
                  </a:solidFill>
                  <a:sym typeface="Arial" charset="0"/>
                </a:rPr>
                <a:t>Clinker</a:t>
              </a:r>
            </a:p>
          </p:txBody>
        </p:sp>
      </p:grpSp>
      <p:grpSp>
        <p:nvGrpSpPr>
          <p:cNvPr id="149" name="Shape 149"/>
          <p:cNvGrpSpPr>
            <a:grpSpLocks/>
          </p:cNvGrpSpPr>
          <p:nvPr/>
        </p:nvGrpSpPr>
        <p:grpSpPr bwMode="auto">
          <a:xfrm>
            <a:off x="4337050" y="2092325"/>
            <a:ext cx="3962400" cy="3681413"/>
            <a:chOff x="2380" y="1438"/>
            <a:chExt cx="2495" cy="2318"/>
          </a:xfrm>
        </p:grpSpPr>
        <p:cxnSp>
          <p:nvCxnSpPr>
            <p:cNvPr id="22550" name="Shape 150"/>
            <p:cNvCxnSpPr>
              <a:cxnSpLocks noChangeShapeType="1"/>
            </p:cNvCxnSpPr>
            <p:nvPr/>
          </p:nvCxnSpPr>
          <p:spPr bwMode="auto">
            <a:xfrm rot="10800000">
              <a:off x="3497" y="3270"/>
              <a:ext cx="145" cy="282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stealth" w="lg" len="lg"/>
            </a:ln>
          </p:spPr>
        </p:cxnSp>
        <p:sp>
          <p:nvSpPr>
            <p:cNvPr id="22551" name="Shape 151"/>
            <p:cNvSpPr txBox="1">
              <a:spLocks noChangeArrowheads="1"/>
            </p:cNvSpPr>
            <p:nvPr/>
          </p:nvSpPr>
          <p:spPr bwMode="auto">
            <a:xfrm>
              <a:off x="3613" y="3541"/>
              <a:ext cx="63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sz="1600" b="1">
                  <a:solidFill>
                    <a:srgbClr val="0066CC"/>
                  </a:solidFill>
                  <a:sym typeface="Arial" charset="0"/>
                </a:rPr>
                <a:t>False air</a:t>
              </a:r>
            </a:p>
          </p:txBody>
        </p:sp>
        <p:cxnSp>
          <p:nvCxnSpPr>
            <p:cNvPr id="22552" name="Shape 152"/>
            <p:cNvCxnSpPr>
              <a:cxnSpLocks noChangeShapeType="1"/>
            </p:cNvCxnSpPr>
            <p:nvPr/>
          </p:nvCxnSpPr>
          <p:spPr bwMode="auto">
            <a:xfrm rot="10800000">
              <a:off x="3953" y="2719"/>
              <a:ext cx="241" cy="89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stealth" w="lg" len="lg"/>
            </a:ln>
          </p:spPr>
        </p:cxnSp>
        <p:cxnSp>
          <p:nvCxnSpPr>
            <p:cNvPr id="22553" name="Shape 153"/>
            <p:cNvCxnSpPr>
              <a:cxnSpLocks noChangeShapeType="1"/>
            </p:cNvCxnSpPr>
            <p:nvPr/>
          </p:nvCxnSpPr>
          <p:spPr bwMode="auto">
            <a:xfrm rot="10800000">
              <a:off x="3833" y="2182"/>
              <a:ext cx="241" cy="89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stealth" w="lg" len="lg"/>
            </a:ln>
          </p:spPr>
        </p:cxnSp>
        <p:cxnSp>
          <p:nvCxnSpPr>
            <p:cNvPr id="22554" name="Shape 154"/>
            <p:cNvCxnSpPr>
              <a:cxnSpLocks noChangeShapeType="1"/>
            </p:cNvCxnSpPr>
            <p:nvPr/>
          </p:nvCxnSpPr>
          <p:spPr bwMode="auto">
            <a:xfrm rot="10800000">
              <a:off x="3921" y="1622"/>
              <a:ext cx="241" cy="89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stealth" w="lg" len="lg"/>
            </a:ln>
          </p:spPr>
        </p:cxnSp>
        <p:cxnSp>
          <p:nvCxnSpPr>
            <p:cNvPr id="22555" name="Shape 155"/>
            <p:cNvCxnSpPr>
              <a:cxnSpLocks noChangeShapeType="1"/>
            </p:cNvCxnSpPr>
            <p:nvPr/>
          </p:nvCxnSpPr>
          <p:spPr bwMode="auto">
            <a:xfrm rot="10800000" flipH="1">
              <a:off x="3138" y="2382"/>
              <a:ext cx="222" cy="50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stealth" w="lg" len="lg"/>
            </a:ln>
          </p:spPr>
        </p:cxnSp>
        <p:cxnSp>
          <p:nvCxnSpPr>
            <p:cNvPr id="22556" name="Shape 156"/>
            <p:cNvCxnSpPr>
              <a:cxnSpLocks noChangeShapeType="1"/>
            </p:cNvCxnSpPr>
            <p:nvPr/>
          </p:nvCxnSpPr>
          <p:spPr bwMode="auto">
            <a:xfrm>
              <a:off x="3266" y="2904"/>
              <a:ext cx="134" cy="77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stealth" w="lg" len="lg"/>
            </a:ln>
          </p:spPr>
        </p:cxnSp>
        <p:cxnSp>
          <p:nvCxnSpPr>
            <p:cNvPr id="22557" name="Shape 157"/>
            <p:cNvCxnSpPr>
              <a:cxnSpLocks noChangeShapeType="1"/>
            </p:cNvCxnSpPr>
            <p:nvPr/>
          </p:nvCxnSpPr>
          <p:spPr bwMode="auto">
            <a:xfrm>
              <a:off x="3043" y="1544"/>
              <a:ext cx="309" cy="29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stealth" w="lg" len="lg"/>
            </a:ln>
          </p:spPr>
        </p:cxnSp>
        <p:cxnSp>
          <p:nvCxnSpPr>
            <p:cNvPr id="22558" name="Shape 158"/>
            <p:cNvCxnSpPr>
              <a:cxnSpLocks noChangeShapeType="1"/>
            </p:cNvCxnSpPr>
            <p:nvPr/>
          </p:nvCxnSpPr>
          <p:spPr bwMode="auto">
            <a:xfrm>
              <a:off x="3218" y="1912"/>
              <a:ext cx="206" cy="37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stealth" w="lg" len="lg"/>
            </a:ln>
          </p:spPr>
        </p:cxnSp>
        <p:sp>
          <p:nvSpPr>
            <p:cNvPr id="22559" name="Shape 159"/>
            <p:cNvSpPr txBox="1">
              <a:spLocks noChangeArrowheads="1"/>
            </p:cNvSpPr>
            <p:nvPr/>
          </p:nvSpPr>
          <p:spPr bwMode="auto">
            <a:xfrm>
              <a:off x="4213" y="2694"/>
              <a:ext cx="63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sz="1600" b="1">
                  <a:solidFill>
                    <a:srgbClr val="0066CC"/>
                  </a:solidFill>
                  <a:sym typeface="Arial" charset="0"/>
                </a:rPr>
                <a:t>False air</a:t>
              </a:r>
            </a:p>
          </p:txBody>
        </p:sp>
        <p:sp>
          <p:nvSpPr>
            <p:cNvPr id="22560" name="Shape 160"/>
            <p:cNvSpPr txBox="1">
              <a:spLocks noChangeArrowheads="1"/>
            </p:cNvSpPr>
            <p:nvPr/>
          </p:nvSpPr>
          <p:spPr bwMode="auto">
            <a:xfrm>
              <a:off x="4125" y="2157"/>
              <a:ext cx="63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sz="1600" b="1">
                  <a:solidFill>
                    <a:srgbClr val="0066CC"/>
                  </a:solidFill>
                  <a:sym typeface="Arial" charset="0"/>
                </a:rPr>
                <a:t>False air</a:t>
              </a:r>
            </a:p>
          </p:txBody>
        </p:sp>
        <p:sp>
          <p:nvSpPr>
            <p:cNvPr id="22561" name="Shape 161"/>
            <p:cNvSpPr txBox="1">
              <a:spLocks noChangeArrowheads="1"/>
            </p:cNvSpPr>
            <p:nvPr/>
          </p:nvSpPr>
          <p:spPr bwMode="auto">
            <a:xfrm>
              <a:off x="4236" y="1589"/>
              <a:ext cx="63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sz="1600" b="1">
                  <a:solidFill>
                    <a:srgbClr val="0066CC"/>
                  </a:solidFill>
                  <a:sym typeface="Arial" charset="0"/>
                </a:rPr>
                <a:t>False air</a:t>
              </a:r>
            </a:p>
          </p:txBody>
        </p:sp>
        <p:sp>
          <p:nvSpPr>
            <p:cNvPr id="22562" name="Shape 162"/>
            <p:cNvSpPr txBox="1">
              <a:spLocks noChangeArrowheads="1"/>
            </p:cNvSpPr>
            <p:nvPr/>
          </p:nvSpPr>
          <p:spPr bwMode="auto">
            <a:xfrm>
              <a:off x="2509" y="2373"/>
              <a:ext cx="63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sz="1600" b="1">
                  <a:solidFill>
                    <a:srgbClr val="0066CC"/>
                  </a:solidFill>
                  <a:sym typeface="Arial" charset="0"/>
                </a:rPr>
                <a:t>False air</a:t>
              </a:r>
            </a:p>
          </p:txBody>
        </p:sp>
        <p:sp>
          <p:nvSpPr>
            <p:cNvPr id="22563" name="Shape 163"/>
            <p:cNvSpPr txBox="1">
              <a:spLocks noChangeArrowheads="1"/>
            </p:cNvSpPr>
            <p:nvPr/>
          </p:nvSpPr>
          <p:spPr bwMode="auto">
            <a:xfrm>
              <a:off x="2580" y="1805"/>
              <a:ext cx="63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sz="1600" b="1">
                  <a:solidFill>
                    <a:srgbClr val="0066CC"/>
                  </a:solidFill>
                  <a:sym typeface="Arial" charset="0"/>
                </a:rPr>
                <a:t>False air</a:t>
              </a:r>
            </a:p>
          </p:txBody>
        </p:sp>
        <p:sp>
          <p:nvSpPr>
            <p:cNvPr id="22564" name="Shape 164"/>
            <p:cNvSpPr txBox="1">
              <a:spLocks noChangeArrowheads="1"/>
            </p:cNvSpPr>
            <p:nvPr/>
          </p:nvSpPr>
          <p:spPr bwMode="auto">
            <a:xfrm>
              <a:off x="2380" y="1438"/>
              <a:ext cx="63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sz="1600" b="1">
                  <a:solidFill>
                    <a:srgbClr val="0066CC"/>
                  </a:solidFill>
                  <a:sym typeface="Arial" charset="0"/>
                </a:rPr>
                <a:t>False air</a:t>
              </a:r>
            </a:p>
          </p:txBody>
        </p:sp>
        <p:sp>
          <p:nvSpPr>
            <p:cNvPr id="22565" name="Shape 165"/>
            <p:cNvSpPr txBox="1">
              <a:spLocks noChangeArrowheads="1"/>
            </p:cNvSpPr>
            <p:nvPr/>
          </p:nvSpPr>
          <p:spPr bwMode="auto">
            <a:xfrm>
              <a:off x="2588" y="2742"/>
              <a:ext cx="63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sz="1600" b="1">
                  <a:solidFill>
                    <a:srgbClr val="0066CC"/>
                  </a:solidFill>
                  <a:sym typeface="Arial" charset="0"/>
                </a:rPr>
                <a:t>False air</a:t>
              </a:r>
            </a:p>
          </p:txBody>
        </p:sp>
      </p:grpSp>
      <p:grpSp>
        <p:nvGrpSpPr>
          <p:cNvPr id="166" name="Shape 166"/>
          <p:cNvGrpSpPr>
            <a:grpSpLocks/>
          </p:cNvGrpSpPr>
          <p:nvPr/>
        </p:nvGrpSpPr>
        <p:grpSpPr bwMode="auto">
          <a:xfrm>
            <a:off x="488950" y="1125538"/>
            <a:ext cx="7307263" cy="5273675"/>
            <a:chOff x="748" y="726"/>
            <a:chExt cx="4603" cy="3322"/>
          </a:xfrm>
        </p:grpSpPr>
        <p:cxnSp>
          <p:nvCxnSpPr>
            <p:cNvPr id="22538" name="Shape 167"/>
            <p:cNvCxnSpPr>
              <a:cxnSpLocks noChangeShapeType="1"/>
            </p:cNvCxnSpPr>
            <p:nvPr/>
          </p:nvCxnSpPr>
          <p:spPr bwMode="auto">
            <a:xfrm>
              <a:off x="1194" y="2672"/>
              <a:ext cx="406" cy="2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2539" name="Shape 168"/>
            <p:cNvSpPr txBox="1">
              <a:spLocks noChangeArrowheads="1"/>
            </p:cNvSpPr>
            <p:nvPr/>
          </p:nvSpPr>
          <p:spPr bwMode="auto">
            <a:xfrm>
              <a:off x="748" y="2465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0000"/>
                </a:buClr>
                <a:buSzPct val="25000"/>
                <a:buFont typeface="Noto Symbol"/>
                <a:buNone/>
              </a:pPr>
              <a:r>
                <a:rPr lang="en-US" b="1">
                  <a:solidFill>
                    <a:srgbClr val="000000"/>
                  </a:solidFill>
                  <a:sym typeface="Arial" charset="0"/>
                </a:rPr>
                <a:t>Fuel</a:t>
              </a:r>
            </a:p>
          </p:txBody>
        </p:sp>
        <p:sp>
          <p:nvSpPr>
            <p:cNvPr id="22540" name="Shape 169"/>
            <p:cNvSpPr txBox="1">
              <a:spLocks noChangeArrowheads="1"/>
            </p:cNvSpPr>
            <p:nvPr/>
          </p:nvSpPr>
          <p:spPr bwMode="auto">
            <a:xfrm>
              <a:off x="821" y="2959"/>
              <a:ext cx="3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b="1">
                  <a:solidFill>
                    <a:srgbClr val="0066CC"/>
                  </a:solidFill>
                  <a:sym typeface="Arial" charset="0"/>
                </a:rPr>
                <a:t>Air</a:t>
              </a:r>
            </a:p>
          </p:txBody>
        </p:sp>
        <p:cxnSp>
          <p:nvCxnSpPr>
            <p:cNvPr id="22541" name="Shape 170"/>
            <p:cNvCxnSpPr>
              <a:cxnSpLocks noChangeShapeType="1"/>
            </p:cNvCxnSpPr>
            <p:nvPr/>
          </p:nvCxnSpPr>
          <p:spPr bwMode="auto">
            <a:xfrm rot="10800000" flipH="1">
              <a:off x="1155" y="3030"/>
              <a:ext cx="485" cy="42"/>
            </a:xfrm>
            <a:prstGeom prst="straightConnector1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stealth" w="lg" len="lg"/>
            </a:ln>
          </p:spPr>
        </p:cxnSp>
        <p:cxnSp>
          <p:nvCxnSpPr>
            <p:cNvPr id="22542" name="Shape 171"/>
            <p:cNvCxnSpPr>
              <a:cxnSpLocks noChangeShapeType="1"/>
            </p:cNvCxnSpPr>
            <p:nvPr/>
          </p:nvCxnSpPr>
          <p:spPr bwMode="auto">
            <a:xfrm rot="10800000" flipH="1">
              <a:off x="4395" y="958"/>
              <a:ext cx="117" cy="266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</p:spPr>
        </p:cxnSp>
        <p:sp>
          <p:nvSpPr>
            <p:cNvPr id="22543" name="Shape 172"/>
            <p:cNvSpPr txBox="1">
              <a:spLocks noChangeArrowheads="1"/>
            </p:cNvSpPr>
            <p:nvPr/>
          </p:nvSpPr>
          <p:spPr bwMode="auto">
            <a:xfrm>
              <a:off x="4381" y="726"/>
              <a:ext cx="97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FF0000"/>
                </a:buClr>
                <a:buSzPct val="25000"/>
                <a:buFont typeface="Noto Symbol"/>
                <a:buNone/>
              </a:pPr>
              <a:r>
                <a:rPr lang="en-US" b="1">
                  <a:solidFill>
                    <a:srgbClr val="FF0000"/>
                  </a:solidFill>
                  <a:sym typeface="Arial" charset="0"/>
                </a:rPr>
                <a:t>Exhaust gas</a:t>
              </a:r>
            </a:p>
          </p:txBody>
        </p:sp>
        <p:sp>
          <p:nvSpPr>
            <p:cNvPr id="22544" name="Shape 173"/>
            <p:cNvSpPr txBox="1">
              <a:spLocks noChangeArrowheads="1"/>
            </p:cNvSpPr>
            <p:nvPr/>
          </p:nvSpPr>
          <p:spPr bwMode="auto">
            <a:xfrm>
              <a:off x="1964" y="3815"/>
              <a:ext cx="3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>
                  <a:srgbClr val="0066CC"/>
                </a:buClr>
                <a:buSzPct val="25000"/>
                <a:buFont typeface="Noto Symbol"/>
                <a:buNone/>
              </a:pPr>
              <a:r>
                <a:rPr lang="en-US" b="1">
                  <a:solidFill>
                    <a:srgbClr val="0066CC"/>
                  </a:solidFill>
                  <a:sym typeface="Arial" charset="0"/>
                </a:rPr>
                <a:t>Air</a:t>
              </a:r>
            </a:p>
          </p:txBody>
        </p:sp>
        <p:grpSp>
          <p:nvGrpSpPr>
            <p:cNvPr id="22545" name="Shape 174"/>
            <p:cNvGrpSpPr>
              <a:grpSpLocks/>
            </p:cNvGrpSpPr>
            <p:nvPr/>
          </p:nvGrpSpPr>
          <p:grpSpPr bwMode="auto">
            <a:xfrm>
              <a:off x="1856" y="3654"/>
              <a:ext cx="496" cy="162"/>
              <a:chOff x="1856" y="3654"/>
              <a:chExt cx="496" cy="162"/>
            </a:xfrm>
          </p:grpSpPr>
          <p:cxnSp>
            <p:nvCxnSpPr>
              <p:cNvPr id="22546" name="Shape 175"/>
              <p:cNvCxnSpPr>
                <a:cxnSpLocks noChangeShapeType="1"/>
              </p:cNvCxnSpPr>
              <p:nvPr/>
            </p:nvCxnSpPr>
            <p:spPr bwMode="auto">
              <a:xfrm rot="10800000">
                <a:off x="1856" y="3654"/>
                <a:ext cx="0" cy="162"/>
              </a:xfrm>
              <a:prstGeom prst="straightConnector1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22547" name="Shape 176"/>
              <p:cNvCxnSpPr>
                <a:cxnSpLocks noChangeShapeType="1"/>
              </p:cNvCxnSpPr>
              <p:nvPr/>
            </p:nvCxnSpPr>
            <p:spPr bwMode="auto">
              <a:xfrm rot="10800000">
                <a:off x="2015" y="3654"/>
                <a:ext cx="0" cy="162"/>
              </a:xfrm>
              <a:prstGeom prst="straightConnector1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22548" name="Shape 177"/>
              <p:cNvCxnSpPr>
                <a:cxnSpLocks noChangeShapeType="1"/>
              </p:cNvCxnSpPr>
              <p:nvPr/>
            </p:nvCxnSpPr>
            <p:spPr bwMode="auto">
              <a:xfrm rot="10800000">
                <a:off x="2187" y="3654"/>
                <a:ext cx="0" cy="162"/>
              </a:xfrm>
              <a:prstGeom prst="straightConnector1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22549" name="Shape 178"/>
              <p:cNvCxnSpPr>
                <a:cxnSpLocks noChangeShapeType="1"/>
              </p:cNvCxnSpPr>
              <p:nvPr/>
            </p:nvCxnSpPr>
            <p:spPr bwMode="auto">
              <a:xfrm rot="10800000">
                <a:off x="2353" y="3654"/>
                <a:ext cx="0" cy="162"/>
              </a:xfrm>
              <a:prstGeom prst="straightConnector1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 type="stealth" w="lg" len="lg"/>
              </a:ln>
            </p:spPr>
          </p:cxnSp>
        </p:grp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FBEE4DF9-DC8F-4D7C-B579-0487941A6E0C}" type="slidenum">
              <a:rPr lang="en-US" sz="800"/>
              <a:pPr algn="r"/>
              <a:t>7</a:t>
            </a:fld>
            <a:endParaRPr lang="en-US" sz="800"/>
          </a:p>
        </p:txBody>
      </p:sp>
      <p:pic>
        <p:nvPicPr>
          <p:cNvPr id="23556" name="Shape 185"/>
          <p:cNvPicPr preferRelativeResize="0"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288" y="2946400"/>
            <a:ext cx="3411537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Shape 186"/>
          <p:cNvSpPr>
            <a:spLocks noChangeArrowheads="1"/>
          </p:cNvSpPr>
          <p:nvPr/>
        </p:nvSpPr>
        <p:spPr bwMode="auto">
          <a:xfrm rot="-3934135">
            <a:off x="2790826" y="3359150"/>
            <a:ext cx="457200" cy="454025"/>
          </a:xfrm>
          <a:prstGeom prst="downArrow">
            <a:avLst>
              <a:gd name="adj1" fmla="val 35472"/>
              <a:gd name="adj2" fmla="val 52116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endParaRPr lang="de-CH">
              <a:solidFill>
                <a:srgbClr val="000000"/>
              </a:solidFill>
              <a:sym typeface="Arial" charset="0"/>
            </a:endParaRPr>
          </a:p>
        </p:txBody>
      </p:sp>
      <p:pic>
        <p:nvPicPr>
          <p:cNvPr id="23558" name="Shape 187"/>
          <p:cNvPicPr preferRelativeResize="0"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688" y="1039813"/>
            <a:ext cx="3295650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9" name="Shape 188"/>
          <p:cNvGrpSpPr>
            <a:grpSpLocks/>
          </p:cNvGrpSpPr>
          <p:nvPr/>
        </p:nvGrpSpPr>
        <p:grpSpPr bwMode="auto">
          <a:xfrm>
            <a:off x="858838" y="2128838"/>
            <a:ext cx="2281237" cy="1069975"/>
            <a:chOff x="578" y="1526"/>
            <a:chExt cx="1436" cy="674"/>
          </a:xfrm>
        </p:grpSpPr>
        <p:sp>
          <p:nvSpPr>
            <p:cNvPr id="23571" name="Shape 189"/>
            <p:cNvSpPr txBox="1">
              <a:spLocks noChangeArrowheads="1"/>
            </p:cNvSpPr>
            <p:nvPr/>
          </p:nvSpPr>
          <p:spPr bwMode="auto">
            <a:xfrm>
              <a:off x="578" y="1526"/>
              <a:ext cx="909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buClr>
                  <a:srgbClr val="FFFF00"/>
                </a:buClr>
                <a:buSzPct val="25000"/>
                <a:buFont typeface="Arial" charset="0"/>
                <a:buNone/>
              </a:pPr>
              <a:r>
                <a:rPr lang="en-US" sz="2000" b="1">
                  <a:solidFill>
                    <a:srgbClr val="FFFF00"/>
                  </a:solidFill>
                  <a:sym typeface="Arial" charset="0"/>
                </a:rPr>
                <a:t>C</a:t>
              </a:r>
            </a:p>
            <a:p>
              <a:pPr algn="ctr">
                <a:lnSpc>
                  <a:spcPct val="80000"/>
                </a:lnSpc>
                <a:buClr>
                  <a:srgbClr val="FFFF00"/>
                </a:buClr>
                <a:buSzPct val="25000"/>
                <a:buFont typeface="Arial" charset="0"/>
                <a:buNone/>
              </a:pPr>
              <a:r>
                <a:rPr lang="en-US" sz="2000" b="1">
                  <a:solidFill>
                    <a:srgbClr val="FFFF00"/>
                  </a:solidFill>
                  <a:sym typeface="Arial" charset="0"/>
                </a:rPr>
                <a:t>H</a:t>
              </a:r>
            </a:p>
            <a:p>
              <a:pPr algn="ctr">
                <a:lnSpc>
                  <a:spcPct val="80000"/>
                </a:lnSpc>
                <a:buClr>
                  <a:srgbClr val="FFFF00"/>
                </a:buClr>
                <a:buSzPct val="25000"/>
                <a:buFont typeface="Arial" charset="0"/>
                <a:buNone/>
              </a:pPr>
              <a:r>
                <a:rPr lang="en-US" sz="2000" b="1">
                  <a:solidFill>
                    <a:srgbClr val="FFFF00"/>
                  </a:solidFill>
                  <a:sym typeface="Arial" charset="0"/>
                </a:rPr>
                <a:t>O</a:t>
              </a:r>
            </a:p>
            <a:p>
              <a:pPr algn="ctr">
                <a:lnSpc>
                  <a:spcPct val="80000"/>
                </a:lnSpc>
                <a:buClr>
                  <a:srgbClr val="FFFF00"/>
                </a:buClr>
                <a:buSzPct val="25000"/>
                <a:buFont typeface="Arial" charset="0"/>
                <a:buNone/>
              </a:pPr>
              <a:r>
                <a:rPr lang="en-US" sz="2000" b="1">
                  <a:solidFill>
                    <a:srgbClr val="FFFF00"/>
                  </a:solidFill>
                  <a:sym typeface="Arial" charset="0"/>
                </a:rPr>
                <a:t>N</a:t>
              </a:r>
            </a:p>
          </p:txBody>
        </p:sp>
        <p:sp>
          <p:nvSpPr>
            <p:cNvPr id="23572" name="Shape 190"/>
            <p:cNvSpPr txBox="1">
              <a:spLocks noChangeArrowheads="1"/>
            </p:cNvSpPr>
            <p:nvPr/>
          </p:nvSpPr>
          <p:spPr bwMode="auto">
            <a:xfrm>
              <a:off x="1106" y="1620"/>
              <a:ext cx="909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80000"/>
                </a:lnSpc>
                <a:buClr>
                  <a:srgbClr val="FFFF00"/>
                </a:buClr>
                <a:buSzPct val="25000"/>
                <a:buFont typeface="Arial" charset="0"/>
                <a:buNone/>
              </a:pPr>
              <a:r>
                <a:rPr lang="en-US" sz="2000" b="1">
                  <a:solidFill>
                    <a:srgbClr val="FFFF00"/>
                  </a:solidFill>
                  <a:sym typeface="Arial" charset="0"/>
                </a:rPr>
                <a:t>S</a:t>
              </a:r>
            </a:p>
            <a:p>
              <a:pPr algn="ctr">
                <a:lnSpc>
                  <a:spcPct val="80000"/>
                </a:lnSpc>
                <a:buClr>
                  <a:srgbClr val="FFFF00"/>
                </a:buClr>
                <a:buSzPct val="25000"/>
                <a:buFont typeface="Arial" charset="0"/>
                <a:buNone/>
              </a:pPr>
              <a:r>
                <a:rPr lang="en-US" sz="2000" b="1">
                  <a:solidFill>
                    <a:srgbClr val="FFFF00"/>
                  </a:solidFill>
                  <a:sym typeface="Arial" charset="0"/>
                </a:rPr>
                <a:t>Ash</a:t>
              </a:r>
            </a:p>
            <a:p>
              <a:pPr algn="ctr">
                <a:lnSpc>
                  <a:spcPct val="80000"/>
                </a:lnSpc>
                <a:buClr>
                  <a:srgbClr val="FFFF00"/>
                </a:buClr>
                <a:buSzPct val="25000"/>
                <a:buFont typeface="Arial" charset="0"/>
                <a:buNone/>
              </a:pPr>
              <a:r>
                <a:rPr lang="en-US" sz="2000" b="1">
                  <a:solidFill>
                    <a:srgbClr val="FFFF00"/>
                  </a:solidFill>
                  <a:sym typeface="Arial" charset="0"/>
                </a:rPr>
                <a:t>H</a:t>
              </a:r>
              <a:r>
                <a:rPr lang="en-US" sz="2000" b="1" baseline="-25000">
                  <a:solidFill>
                    <a:srgbClr val="FFFF00"/>
                  </a:solidFill>
                  <a:sym typeface="Arial" charset="0"/>
                </a:rPr>
                <a:t>2</a:t>
              </a:r>
              <a:r>
                <a:rPr lang="en-US" sz="2000" b="1">
                  <a:solidFill>
                    <a:srgbClr val="FFFF00"/>
                  </a:solidFill>
                  <a:sym typeface="Arial" charset="0"/>
                </a:rPr>
                <a:t>O</a:t>
              </a:r>
            </a:p>
          </p:txBody>
        </p:sp>
      </p:grpSp>
      <p:sp>
        <p:nvSpPr>
          <p:cNvPr id="23560" name="Shape 191"/>
          <p:cNvSpPr txBox="1">
            <a:spLocks noChangeArrowheads="1"/>
          </p:cNvSpPr>
          <p:nvPr/>
        </p:nvSpPr>
        <p:spPr bwMode="auto">
          <a:xfrm>
            <a:off x="6985000" y="1473200"/>
            <a:ext cx="2789238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FF0000"/>
              </a:buClr>
              <a:buSzPct val="25000"/>
              <a:buFont typeface="Arial" charset="0"/>
              <a:buNone/>
            </a:pPr>
            <a:r>
              <a:rPr lang="en-US" sz="2400" dirty="0">
                <a:solidFill>
                  <a:srgbClr val="FF0000"/>
                </a:solidFill>
                <a:sym typeface="Arial" charset="0"/>
              </a:rPr>
              <a:t>C + </a:t>
            </a:r>
            <a:r>
              <a:rPr lang="en-US" sz="2400" dirty="0" smtClean="0">
                <a:solidFill>
                  <a:srgbClr val="FF0000"/>
                </a:solidFill>
                <a:sym typeface="Arial" charset="0"/>
              </a:rPr>
              <a:t>O</a:t>
            </a:r>
            <a:r>
              <a:rPr lang="en-US" sz="2400" baseline="-25000" dirty="0" smtClean="0">
                <a:solidFill>
                  <a:srgbClr val="FF0000"/>
                </a:solidFill>
                <a:sym typeface="Arial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Arial" charset="0"/>
              </a:rPr>
              <a:t>→</a:t>
            </a:r>
            <a:r>
              <a:rPr lang="en-US" sz="2400" dirty="0">
                <a:solidFill>
                  <a:srgbClr val="FF0000"/>
                </a:solidFill>
                <a:sym typeface="Arial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sym typeface="Arial" charset="0"/>
              </a:rPr>
              <a:t>CO</a:t>
            </a:r>
            <a:r>
              <a:rPr lang="en-US" sz="2800" b="1" baseline="-25000" dirty="0">
                <a:solidFill>
                  <a:srgbClr val="FF0000"/>
                </a:solidFill>
                <a:sym typeface="Arial" charset="0"/>
              </a:rPr>
              <a:t>2   </a:t>
            </a:r>
          </a:p>
          <a:p>
            <a:pPr>
              <a:buClr>
                <a:srgbClr val="FF0000"/>
              </a:buClr>
              <a:buSzPct val="25000"/>
              <a:buFont typeface="Arial" charset="0"/>
              <a:buNone/>
            </a:pPr>
            <a:r>
              <a:rPr lang="en-US" sz="2400" dirty="0">
                <a:solidFill>
                  <a:srgbClr val="FF0000"/>
                </a:solidFill>
                <a:sym typeface="Arial" charset="0"/>
              </a:rPr>
              <a:t>S + O</a:t>
            </a:r>
            <a:r>
              <a:rPr lang="en-US" sz="2400" baseline="-25000" dirty="0">
                <a:solidFill>
                  <a:srgbClr val="FF0000"/>
                </a:solidFill>
                <a:sym typeface="Aria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sym typeface="Arial" charset="0"/>
              </a:rPr>
              <a:t>	→	</a:t>
            </a:r>
            <a:r>
              <a:rPr lang="en-US" sz="2800" b="1" dirty="0">
                <a:solidFill>
                  <a:srgbClr val="FF0000"/>
                </a:solidFill>
                <a:sym typeface="Arial" charset="0"/>
              </a:rPr>
              <a:t>SO</a:t>
            </a:r>
            <a:r>
              <a:rPr lang="en-US" sz="2800" b="1" baseline="-25000" dirty="0">
                <a:solidFill>
                  <a:srgbClr val="FF0000"/>
                </a:solidFill>
                <a:sym typeface="Arial" charset="0"/>
              </a:rPr>
              <a:t>2   </a:t>
            </a:r>
          </a:p>
          <a:p>
            <a:pPr>
              <a:buClr>
                <a:srgbClr val="FF0000"/>
              </a:buClr>
              <a:buSzPct val="25000"/>
              <a:buFont typeface="Arial" charset="0"/>
              <a:buNone/>
            </a:pPr>
            <a:r>
              <a:rPr lang="en-US" sz="2400" dirty="0">
                <a:solidFill>
                  <a:srgbClr val="FF0000"/>
                </a:solidFill>
                <a:sym typeface="Arial" charset="0"/>
              </a:rPr>
              <a:t>H + </a:t>
            </a:r>
            <a:r>
              <a:rPr lang="en-US" sz="2400" dirty="0" smtClean="0">
                <a:solidFill>
                  <a:srgbClr val="FF0000"/>
                </a:solidFill>
                <a:sym typeface="Arial" charset="0"/>
              </a:rPr>
              <a:t>O</a:t>
            </a:r>
            <a:r>
              <a:rPr lang="en-US" sz="2400" baseline="-25000" dirty="0" smtClean="0">
                <a:solidFill>
                  <a:srgbClr val="FF0000"/>
                </a:solidFill>
                <a:sym typeface="Arial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sym typeface="Arial" charset="0"/>
              </a:rPr>
              <a:t>→</a:t>
            </a:r>
            <a:r>
              <a:rPr lang="en-US" sz="2400" dirty="0">
                <a:solidFill>
                  <a:srgbClr val="FF0000"/>
                </a:solidFill>
                <a:sym typeface="Arial" charset="0"/>
              </a:rPr>
              <a:t>	</a:t>
            </a:r>
            <a:r>
              <a:rPr lang="en-US" sz="2800" b="1" dirty="0">
                <a:solidFill>
                  <a:srgbClr val="FF0000"/>
                </a:solidFill>
                <a:sym typeface="Arial" charset="0"/>
              </a:rPr>
              <a:t>H</a:t>
            </a:r>
            <a:r>
              <a:rPr lang="en-US" sz="2800" b="1" baseline="-25000" dirty="0">
                <a:solidFill>
                  <a:srgbClr val="FF0000"/>
                </a:solidFill>
                <a:sym typeface="Arial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sym typeface="Arial" charset="0"/>
              </a:rPr>
              <a:t>O</a:t>
            </a:r>
          </a:p>
          <a:p>
            <a:pPr>
              <a:buClr>
                <a:srgbClr val="FF0000"/>
              </a:buClr>
              <a:buSzPct val="25000"/>
              <a:buFont typeface="Arial" charset="0"/>
              <a:buNone/>
            </a:pPr>
            <a:r>
              <a:rPr lang="en-US" sz="2400" dirty="0">
                <a:solidFill>
                  <a:srgbClr val="FF0000"/>
                </a:solidFill>
                <a:sym typeface="Arial" charset="0"/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  <a:sym typeface="Arial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sym typeface="Arial" charset="0"/>
              </a:rPr>
              <a:t>→ 	</a:t>
            </a:r>
            <a:r>
              <a:rPr lang="en-US" sz="2800" b="1" dirty="0">
                <a:solidFill>
                  <a:srgbClr val="FF0000"/>
                </a:solidFill>
                <a:sym typeface="Arial" charset="0"/>
              </a:rPr>
              <a:t>N</a:t>
            </a:r>
            <a:r>
              <a:rPr lang="en-US" sz="2800" b="1" baseline="-25000" dirty="0">
                <a:solidFill>
                  <a:srgbClr val="FF0000"/>
                </a:solidFill>
                <a:sym typeface="Arial" charset="0"/>
              </a:rPr>
              <a:t>2</a:t>
            </a:r>
            <a:r>
              <a:rPr lang="en-US" sz="2800" b="1" dirty="0">
                <a:solidFill>
                  <a:srgbClr val="FF0000"/>
                </a:solidFill>
                <a:sym typeface="Arial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sym typeface="Arial" charset="0"/>
              </a:rPr>
              <a:t> </a:t>
            </a:r>
          </a:p>
        </p:txBody>
      </p:sp>
      <p:sp>
        <p:nvSpPr>
          <p:cNvPr id="23561" name="Shape 192"/>
          <p:cNvSpPr txBox="1">
            <a:spLocks noChangeArrowheads="1"/>
          </p:cNvSpPr>
          <p:nvPr/>
        </p:nvSpPr>
        <p:spPr bwMode="auto">
          <a:xfrm>
            <a:off x="4919663" y="5632450"/>
            <a:ext cx="92551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8B8D8E"/>
              </a:buClr>
              <a:buSzPct val="25000"/>
              <a:buFont typeface="Arial" charset="0"/>
              <a:buNone/>
            </a:pPr>
            <a:r>
              <a:rPr lang="en-US" sz="2800" b="1">
                <a:solidFill>
                  <a:srgbClr val="8B8D8E"/>
                </a:solidFill>
                <a:sym typeface="Arial" charset="0"/>
              </a:rPr>
              <a:t>Ash</a:t>
            </a:r>
          </a:p>
        </p:txBody>
      </p:sp>
      <p:sp>
        <p:nvSpPr>
          <p:cNvPr id="23562" name="Shape 193"/>
          <p:cNvSpPr>
            <a:spLocks noChangeArrowheads="1"/>
          </p:cNvSpPr>
          <p:nvPr/>
        </p:nvSpPr>
        <p:spPr bwMode="auto">
          <a:xfrm rot="-7355314">
            <a:off x="3017838" y="4643438"/>
            <a:ext cx="457200" cy="476250"/>
          </a:xfrm>
          <a:prstGeom prst="downArrow">
            <a:avLst>
              <a:gd name="adj1" fmla="val 36093"/>
              <a:gd name="adj2" fmla="val 63947"/>
            </a:avLst>
          </a:prstGeom>
          <a:solidFill>
            <a:srgbClr val="006982"/>
          </a:solidFill>
          <a:ln w="9525">
            <a:noFill/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endParaRPr lang="de-CH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3563" name="Shape 194"/>
          <p:cNvSpPr txBox="1">
            <a:spLocks noChangeArrowheads="1"/>
          </p:cNvSpPr>
          <p:nvPr/>
        </p:nvSpPr>
        <p:spPr bwMode="auto">
          <a:xfrm>
            <a:off x="912813" y="5080000"/>
            <a:ext cx="1836737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chemeClr val="accent2"/>
              </a:buClr>
              <a:buSzPct val="25000"/>
              <a:buFont typeface="Arial" charset="0"/>
              <a:buNone/>
            </a:pPr>
            <a:r>
              <a:rPr lang="en-US" sz="2800" b="1">
                <a:solidFill>
                  <a:srgbClr val="006982"/>
                </a:solidFill>
                <a:sym typeface="Arial" charset="0"/>
              </a:rPr>
              <a:t>Air</a:t>
            </a:r>
          </a:p>
          <a:p>
            <a:pPr algn="ctr">
              <a:buClr>
                <a:schemeClr val="accent2"/>
              </a:buClr>
              <a:buSzPct val="25000"/>
              <a:buFont typeface="Arial" charset="0"/>
              <a:buNone/>
            </a:pPr>
            <a:r>
              <a:rPr lang="en-US" sz="2000">
                <a:solidFill>
                  <a:srgbClr val="006982"/>
                </a:solidFill>
                <a:sym typeface="Arial" charset="0"/>
              </a:rPr>
              <a:t>(N</a:t>
            </a:r>
            <a:r>
              <a:rPr lang="en-US" sz="2000" baseline="-25000">
                <a:solidFill>
                  <a:srgbClr val="006982"/>
                </a:solidFill>
                <a:sym typeface="Arial" charset="0"/>
              </a:rPr>
              <a:t>2</a:t>
            </a:r>
            <a:r>
              <a:rPr lang="en-US" sz="2000">
                <a:solidFill>
                  <a:srgbClr val="006982"/>
                </a:solidFill>
                <a:sym typeface="Arial" charset="0"/>
              </a:rPr>
              <a:t>, O</a:t>
            </a:r>
            <a:r>
              <a:rPr lang="en-US" sz="2000" baseline="-25000">
                <a:solidFill>
                  <a:srgbClr val="006982"/>
                </a:solidFill>
                <a:sym typeface="Arial" charset="0"/>
              </a:rPr>
              <a:t>2</a:t>
            </a:r>
            <a:r>
              <a:rPr lang="en-US" sz="2000">
                <a:solidFill>
                  <a:srgbClr val="006982"/>
                </a:solidFill>
                <a:sym typeface="Arial" charset="0"/>
              </a:rPr>
              <a:t>) + H</a:t>
            </a:r>
            <a:r>
              <a:rPr lang="en-US" sz="2000" baseline="-25000">
                <a:solidFill>
                  <a:srgbClr val="006982"/>
                </a:solidFill>
                <a:sym typeface="Arial" charset="0"/>
              </a:rPr>
              <a:t>2</a:t>
            </a:r>
            <a:r>
              <a:rPr lang="en-US" sz="2000">
                <a:solidFill>
                  <a:srgbClr val="006982"/>
                </a:solidFill>
                <a:sym typeface="Arial" charset="0"/>
              </a:rPr>
              <a:t>O</a:t>
            </a:r>
          </a:p>
        </p:txBody>
      </p:sp>
      <p:sp>
        <p:nvSpPr>
          <p:cNvPr id="23564" name="Shape 195"/>
          <p:cNvSpPr txBox="1">
            <a:spLocks noChangeArrowheads="1"/>
          </p:cNvSpPr>
          <p:nvPr/>
        </p:nvSpPr>
        <p:spPr bwMode="auto">
          <a:xfrm>
            <a:off x="393700" y="1293813"/>
            <a:ext cx="9255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800" b="1">
                <a:solidFill>
                  <a:srgbClr val="000000"/>
                </a:solidFill>
                <a:sym typeface="Arial" charset="0"/>
              </a:rPr>
              <a:t>Fuel</a:t>
            </a:r>
          </a:p>
        </p:txBody>
      </p:sp>
      <p:sp>
        <p:nvSpPr>
          <p:cNvPr id="23565" name="Shape 196"/>
          <p:cNvSpPr>
            <a:spLocks noChangeArrowheads="1"/>
          </p:cNvSpPr>
          <p:nvPr/>
        </p:nvSpPr>
        <p:spPr bwMode="auto">
          <a:xfrm>
            <a:off x="5153025" y="5000625"/>
            <a:ext cx="457200" cy="477838"/>
          </a:xfrm>
          <a:prstGeom prst="downArrow">
            <a:avLst>
              <a:gd name="adj1" fmla="val 43750"/>
              <a:gd name="adj2" fmla="val 4618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de-CH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3566" name="Shape 197"/>
          <p:cNvSpPr>
            <a:spLocks noChangeArrowheads="1"/>
          </p:cNvSpPr>
          <p:nvPr/>
        </p:nvSpPr>
        <p:spPr bwMode="auto">
          <a:xfrm rot="-7551896">
            <a:off x="6185694" y="2483644"/>
            <a:ext cx="457200" cy="474662"/>
          </a:xfrm>
          <a:prstGeom prst="downArrow">
            <a:avLst>
              <a:gd name="adj1" fmla="val 36093"/>
              <a:gd name="adj2" fmla="val 63628"/>
            </a:avLst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endParaRPr lang="de-CH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3567" name="Shape 198"/>
          <p:cNvSpPr>
            <a:spLocks noChangeArrowheads="1"/>
          </p:cNvSpPr>
          <p:nvPr/>
        </p:nvSpPr>
        <p:spPr bwMode="auto">
          <a:xfrm rot="-3198238">
            <a:off x="7112000" y="4576763"/>
            <a:ext cx="731838" cy="461962"/>
          </a:xfrm>
          <a:prstGeom prst="downArrow">
            <a:avLst>
              <a:gd name="adj1" fmla="val 45139"/>
              <a:gd name="adj2" fmla="val 44639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de-CH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3568" name="Shape 199"/>
          <p:cNvSpPr txBox="1">
            <a:spLocks noChangeArrowheads="1"/>
          </p:cNvSpPr>
          <p:nvPr/>
        </p:nvSpPr>
        <p:spPr bwMode="auto">
          <a:xfrm>
            <a:off x="7770813" y="4972050"/>
            <a:ext cx="13620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rgbClr val="FF6600"/>
              </a:buClr>
              <a:buSzPct val="25000"/>
              <a:buFont typeface="Arial" charset="0"/>
              <a:buNone/>
            </a:pPr>
            <a:r>
              <a:rPr lang="en-US" sz="2800" b="1">
                <a:solidFill>
                  <a:srgbClr val="FF6600"/>
                </a:solidFill>
                <a:sym typeface="Arial" charset="0"/>
              </a:rPr>
              <a:t>Heat</a:t>
            </a:r>
          </a:p>
        </p:txBody>
      </p:sp>
      <p:sp>
        <p:nvSpPr>
          <p:cNvPr id="23569" name="Shape 200"/>
          <p:cNvSpPr txBox="1">
            <a:spLocks noChangeArrowheads="1"/>
          </p:cNvSpPr>
          <p:nvPr/>
        </p:nvSpPr>
        <p:spPr bwMode="auto">
          <a:xfrm>
            <a:off x="8223250" y="503238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23570" name="Shape 201"/>
          <p:cNvSpPr txBox="1">
            <a:spLocks noChangeArrowheads="1"/>
          </p:cNvSpPr>
          <p:nvPr/>
        </p:nvSpPr>
        <p:spPr bwMode="auto">
          <a:xfrm>
            <a:off x="517525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 sz="2400" b="1">
              <a:solidFill>
                <a:srgbClr val="000000"/>
              </a:solidFill>
              <a:sym typeface="Arial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What are the combustion reactions and products?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4547F367-B281-418E-9D82-C7D114270462}" type="slidenum">
              <a:rPr lang="en-US" sz="800"/>
              <a:pPr algn="r"/>
              <a:t>8</a:t>
            </a:fld>
            <a:endParaRPr lang="en-US" sz="800"/>
          </a:p>
        </p:txBody>
      </p:sp>
      <p:sp>
        <p:nvSpPr>
          <p:cNvPr id="24580" name="Shape 209"/>
          <p:cNvSpPr txBox="1">
            <a:spLocks noChangeArrowheads="1"/>
          </p:cNvSpPr>
          <p:nvPr/>
        </p:nvSpPr>
        <p:spPr bwMode="auto">
          <a:xfrm>
            <a:off x="546100" y="2163763"/>
            <a:ext cx="7380288" cy="8604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>
                <a:sym typeface="Arial" charset="0"/>
              </a:rPr>
              <a:t>Required air for complete combustion without any excess of oxygen (stoichiometric combustion)</a:t>
            </a:r>
          </a:p>
        </p:txBody>
      </p:sp>
      <p:sp>
        <p:nvSpPr>
          <p:cNvPr id="24581" name="Shape 210"/>
          <p:cNvSpPr txBox="1">
            <a:spLocks noChangeArrowheads="1"/>
          </p:cNvSpPr>
          <p:nvPr/>
        </p:nvSpPr>
        <p:spPr bwMode="auto">
          <a:xfrm>
            <a:off x="546100" y="3983038"/>
            <a:ext cx="7380288" cy="159067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>
                <a:sym typeface="Arial" charset="0"/>
              </a:rPr>
              <a:t>Sum of all combustion gases from a stoichiometric combustion (CO</a:t>
            </a:r>
            <a:r>
              <a:rPr lang="en-US" sz="2400" baseline="-25000">
                <a:sym typeface="Arial" charset="0"/>
              </a:rPr>
              <a:t>2</a:t>
            </a:r>
            <a:r>
              <a:rPr lang="en-US" sz="2400">
                <a:sym typeface="Arial" charset="0"/>
              </a:rPr>
              <a:t>, SO</a:t>
            </a:r>
            <a:r>
              <a:rPr lang="en-US" sz="2400" baseline="-25000">
                <a:sym typeface="Arial" charset="0"/>
              </a:rPr>
              <a:t>2</a:t>
            </a:r>
            <a:r>
              <a:rPr lang="en-US" sz="2400">
                <a:sym typeface="Arial" charset="0"/>
              </a:rPr>
              <a:t>, N</a:t>
            </a:r>
            <a:r>
              <a:rPr lang="en-US" sz="2400" baseline="-25000">
                <a:sym typeface="Arial" charset="0"/>
              </a:rPr>
              <a:t>2</a:t>
            </a:r>
            <a:r>
              <a:rPr lang="en-US" sz="2400">
                <a:sym typeface="Arial" charset="0"/>
              </a:rPr>
              <a:t>, H</a:t>
            </a:r>
            <a:r>
              <a:rPr lang="en-US" sz="2400" baseline="-25000">
                <a:sym typeface="Arial" charset="0"/>
              </a:rPr>
              <a:t>2</a:t>
            </a:r>
            <a:r>
              <a:rPr lang="en-US" sz="2400">
                <a:sym typeface="Arial" charset="0"/>
              </a:rPr>
              <a:t>O), including the humidity of the fuel and the inert parts of the combustion air (N</a:t>
            </a:r>
            <a:r>
              <a:rPr lang="en-US" sz="2400" baseline="-25000">
                <a:sym typeface="Arial" charset="0"/>
              </a:rPr>
              <a:t>2</a:t>
            </a:r>
            <a:r>
              <a:rPr lang="en-US" sz="2400">
                <a:sym typeface="Arial" charset="0"/>
              </a:rPr>
              <a:t>, H</a:t>
            </a:r>
            <a:r>
              <a:rPr lang="en-US" sz="2400" baseline="-25000">
                <a:sym typeface="Arial" charset="0"/>
              </a:rPr>
              <a:t>2</a:t>
            </a:r>
            <a:r>
              <a:rPr lang="en-US" sz="2400">
                <a:sym typeface="Arial" charset="0"/>
              </a:rPr>
              <a:t>O)</a:t>
            </a:r>
          </a:p>
        </p:txBody>
      </p:sp>
      <p:sp>
        <p:nvSpPr>
          <p:cNvPr id="24582" name="Shape 211"/>
          <p:cNvSpPr>
            <a:spLocks noChangeArrowheads="1"/>
          </p:cNvSpPr>
          <p:nvPr/>
        </p:nvSpPr>
        <p:spPr bwMode="auto">
          <a:xfrm>
            <a:off x="546100" y="1403350"/>
            <a:ext cx="5991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800" b="1">
                <a:sym typeface="Arial" charset="0"/>
              </a:rPr>
              <a:t>Minimum combustion air → A</a:t>
            </a:r>
            <a:r>
              <a:rPr lang="en-US" sz="2800" b="1" baseline="-25000">
                <a:sym typeface="Arial" charset="0"/>
              </a:rPr>
              <a:t>min</a:t>
            </a:r>
          </a:p>
        </p:txBody>
      </p:sp>
      <p:sp>
        <p:nvSpPr>
          <p:cNvPr id="24583" name="Shape 212"/>
          <p:cNvSpPr>
            <a:spLocks noChangeArrowheads="1"/>
          </p:cNvSpPr>
          <p:nvPr/>
        </p:nvSpPr>
        <p:spPr bwMode="auto">
          <a:xfrm>
            <a:off x="546100" y="3317875"/>
            <a:ext cx="5049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800" b="1">
                <a:sym typeface="Arial" charset="0"/>
              </a:rPr>
              <a:t>Minimum exhaust gas </a:t>
            </a:r>
            <a:r>
              <a:rPr lang="en-US" b="1">
                <a:sym typeface="Arial" charset="0"/>
              </a:rPr>
              <a:t>→</a:t>
            </a:r>
            <a:r>
              <a:rPr lang="en-US">
                <a:sym typeface="Arial" charset="0"/>
              </a:rPr>
              <a:t> </a:t>
            </a:r>
            <a:r>
              <a:rPr lang="en-US" sz="2800" b="1">
                <a:sym typeface="Arial" charset="0"/>
              </a:rPr>
              <a:t>V</a:t>
            </a:r>
            <a:r>
              <a:rPr lang="en-US" sz="2800" b="1" baseline="-25000">
                <a:sym typeface="Arial" charset="0"/>
              </a:rPr>
              <a:t>min</a:t>
            </a:r>
          </a:p>
        </p:txBody>
      </p:sp>
      <p:sp>
        <p:nvSpPr>
          <p:cNvPr id="24584" name="Shape 213"/>
          <p:cNvSpPr txBox="1">
            <a:spLocks noChangeArrowheads="1"/>
          </p:cNvSpPr>
          <p:nvPr/>
        </p:nvSpPr>
        <p:spPr bwMode="auto">
          <a:xfrm>
            <a:off x="8151813" y="520700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24585" name="Shape 214"/>
          <p:cNvSpPr txBox="1">
            <a:spLocks noChangeArrowheads="1"/>
          </p:cNvSpPr>
          <p:nvPr/>
        </p:nvSpPr>
        <p:spPr bwMode="auto">
          <a:xfrm>
            <a:off x="452438" y="315913"/>
            <a:ext cx="87725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 sz="2400" b="1">
              <a:sym typeface="Arial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A</a:t>
            </a:r>
            <a:r>
              <a:rPr lang="en-US" sz="2400" b="1" baseline="-25000">
                <a:sym typeface="Arial" charset="0"/>
              </a:rPr>
              <a:t>min</a:t>
            </a:r>
            <a:r>
              <a:rPr lang="en-US" sz="2400" b="1">
                <a:sym typeface="Arial" charset="0"/>
              </a:rPr>
              <a:t> and V</a:t>
            </a:r>
            <a:r>
              <a:rPr lang="en-US" sz="2400" b="1" baseline="-25000">
                <a:sym typeface="Arial" charset="0"/>
              </a:rPr>
              <a:t>min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7"/>
          <p:cNvSpPr txBox="1">
            <a:spLocks noGrp="1"/>
          </p:cNvSpPr>
          <p:nvPr/>
        </p:nvSpPr>
        <p:spPr bwMode="auto">
          <a:xfrm>
            <a:off x="8948738" y="6416675"/>
            <a:ext cx="43338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/>
            <a:fld id="{00DEEB01-541F-4F3E-89A3-4E08C9EECCDF}" type="slidenum">
              <a:rPr lang="en-US" sz="800"/>
              <a:pPr algn="r"/>
              <a:t>9</a:t>
            </a:fld>
            <a:endParaRPr lang="en-US" sz="800"/>
          </a:p>
        </p:txBody>
      </p:sp>
      <p:grpSp>
        <p:nvGrpSpPr>
          <p:cNvPr id="25604" name="Group 77"/>
          <p:cNvGrpSpPr>
            <a:grpSpLocks/>
          </p:cNvGrpSpPr>
          <p:nvPr/>
        </p:nvGrpSpPr>
        <p:grpSpPr bwMode="auto">
          <a:xfrm>
            <a:off x="5114925" y="3238500"/>
            <a:ext cx="4208463" cy="2378075"/>
            <a:chOff x="2646" y="1977"/>
            <a:chExt cx="2367" cy="1438"/>
          </a:xfrm>
        </p:grpSpPr>
        <p:sp>
          <p:nvSpPr>
            <p:cNvPr id="25613" name="Rectangle 78"/>
            <p:cNvSpPr>
              <a:spLocks noChangeArrowheads="1"/>
            </p:cNvSpPr>
            <p:nvPr/>
          </p:nvSpPr>
          <p:spPr bwMode="auto">
            <a:xfrm>
              <a:off x="2646" y="1977"/>
              <a:ext cx="672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/>
                <a:t>Comp.</a:t>
              </a:r>
            </a:p>
          </p:txBody>
        </p:sp>
        <p:sp>
          <p:nvSpPr>
            <p:cNvPr id="25614" name="Rectangle 79"/>
            <p:cNvSpPr>
              <a:spLocks noChangeArrowheads="1"/>
            </p:cNvSpPr>
            <p:nvPr/>
          </p:nvSpPr>
          <p:spPr bwMode="auto">
            <a:xfrm>
              <a:off x="3318" y="1977"/>
              <a:ext cx="834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/>
                <a:t>Calculation</a:t>
              </a:r>
            </a:p>
          </p:txBody>
        </p:sp>
        <p:sp>
          <p:nvSpPr>
            <p:cNvPr id="25615" name="Rectangle 80"/>
            <p:cNvSpPr>
              <a:spLocks noChangeArrowheads="1"/>
            </p:cNvSpPr>
            <p:nvPr/>
          </p:nvSpPr>
          <p:spPr bwMode="auto">
            <a:xfrm>
              <a:off x="4152" y="1977"/>
              <a:ext cx="86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/>
                <a:t>Nm</a:t>
              </a:r>
              <a:r>
                <a:rPr lang="en-US" baseline="30000"/>
                <a:t>3</a:t>
              </a:r>
              <a:r>
                <a:rPr lang="en-US"/>
                <a:t>/kg</a:t>
              </a:r>
              <a:r>
                <a:rPr lang="en-US" baseline="-25000"/>
                <a:t>coal</a:t>
              </a:r>
            </a:p>
          </p:txBody>
        </p:sp>
        <p:sp>
          <p:nvSpPr>
            <p:cNvPr id="25616" name="Rectangle 81"/>
            <p:cNvSpPr>
              <a:spLocks noChangeArrowheads="1"/>
            </p:cNvSpPr>
            <p:nvPr/>
          </p:nvSpPr>
          <p:spPr bwMode="auto">
            <a:xfrm>
              <a:off x="2646" y="2256"/>
              <a:ext cx="6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 b="1"/>
                <a:t>C</a:t>
              </a:r>
            </a:p>
          </p:txBody>
        </p:sp>
        <p:sp>
          <p:nvSpPr>
            <p:cNvPr id="25617" name="Rectangle 82"/>
            <p:cNvSpPr>
              <a:spLocks noChangeArrowheads="1"/>
            </p:cNvSpPr>
            <p:nvPr/>
          </p:nvSpPr>
          <p:spPr bwMode="auto">
            <a:xfrm>
              <a:off x="3318" y="2256"/>
              <a:ext cx="83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/>
                <a:t>8.89 x 71%</a:t>
              </a:r>
            </a:p>
          </p:txBody>
        </p:sp>
        <p:sp>
          <p:nvSpPr>
            <p:cNvPr id="25618" name="Rectangle 83"/>
            <p:cNvSpPr>
              <a:spLocks noChangeArrowheads="1"/>
            </p:cNvSpPr>
            <p:nvPr/>
          </p:nvSpPr>
          <p:spPr bwMode="auto">
            <a:xfrm>
              <a:off x="4152" y="2256"/>
              <a:ext cx="86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/>
                <a:t>6.312</a:t>
              </a:r>
            </a:p>
          </p:txBody>
        </p:sp>
        <p:sp>
          <p:nvSpPr>
            <p:cNvPr id="25619" name="Rectangle 84"/>
            <p:cNvSpPr>
              <a:spLocks noChangeArrowheads="1"/>
            </p:cNvSpPr>
            <p:nvPr/>
          </p:nvSpPr>
          <p:spPr bwMode="auto">
            <a:xfrm>
              <a:off x="2646" y="2488"/>
              <a:ext cx="6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>
                  <a:solidFill>
                    <a:srgbClr val="0066FF"/>
                  </a:solidFill>
                </a:rPr>
                <a:t>H</a:t>
              </a:r>
            </a:p>
          </p:txBody>
        </p:sp>
        <p:sp>
          <p:nvSpPr>
            <p:cNvPr id="25620" name="Rectangle 85"/>
            <p:cNvSpPr>
              <a:spLocks noChangeArrowheads="1"/>
            </p:cNvSpPr>
            <p:nvPr/>
          </p:nvSpPr>
          <p:spPr bwMode="auto">
            <a:xfrm>
              <a:off x="3318" y="2488"/>
              <a:ext cx="83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>
                  <a:solidFill>
                    <a:srgbClr val="0066FF"/>
                  </a:solidFill>
                </a:rPr>
                <a:t>26.6 x 4%</a:t>
              </a:r>
            </a:p>
          </p:txBody>
        </p:sp>
        <p:sp>
          <p:nvSpPr>
            <p:cNvPr id="25621" name="Rectangle 86"/>
            <p:cNvSpPr>
              <a:spLocks noChangeArrowheads="1"/>
            </p:cNvSpPr>
            <p:nvPr/>
          </p:nvSpPr>
          <p:spPr bwMode="auto">
            <a:xfrm>
              <a:off x="4152" y="2488"/>
              <a:ext cx="86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>
                  <a:solidFill>
                    <a:srgbClr val="0066FF"/>
                  </a:solidFill>
                </a:rPr>
                <a:t>1.064</a:t>
              </a:r>
            </a:p>
          </p:txBody>
        </p:sp>
        <p:sp>
          <p:nvSpPr>
            <p:cNvPr id="25622" name="Rectangle 87"/>
            <p:cNvSpPr>
              <a:spLocks noChangeArrowheads="1"/>
            </p:cNvSpPr>
            <p:nvPr/>
          </p:nvSpPr>
          <p:spPr bwMode="auto">
            <a:xfrm>
              <a:off x="2646" y="2720"/>
              <a:ext cx="6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 b="1">
                  <a:solidFill>
                    <a:srgbClr val="FF9900"/>
                  </a:solidFill>
                </a:rPr>
                <a:t>S</a:t>
              </a:r>
            </a:p>
          </p:txBody>
        </p:sp>
        <p:sp>
          <p:nvSpPr>
            <p:cNvPr id="25623" name="Rectangle 88"/>
            <p:cNvSpPr>
              <a:spLocks noChangeArrowheads="1"/>
            </p:cNvSpPr>
            <p:nvPr/>
          </p:nvSpPr>
          <p:spPr bwMode="auto">
            <a:xfrm>
              <a:off x="3318" y="2720"/>
              <a:ext cx="83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>
                  <a:solidFill>
                    <a:srgbClr val="FF9900"/>
                  </a:solidFill>
                </a:rPr>
                <a:t>3.3 x 1%</a:t>
              </a:r>
            </a:p>
          </p:txBody>
        </p:sp>
        <p:sp>
          <p:nvSpPr>
            <p:cNvPr id="25624" name="Rectangle 89"/>
            <p:cNvSpPr>
              <a:spLocks noChangeArrowheads="1"/>
            </p:cNvSpPr>
            <p:nvPr/>
          </p:nvSpPr>
          <p:spPr bwMode="auto">
            <a:xfrm>
              <a:off x="4152" y="2720"/>
              <a:ext cx="86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>
                  <a:solidFill>
                    <a:srgbClr val="FF9900"/>
                  </a:solidFill>
                </a:rPr>
                <a:t>0.033</a:t>
              </a:r>
            </a:p>
          </p:txBody>
        </p:sp>
        <p:sp>
          <p:nvSpPr>
            <p:cNvPr id="25625" name="Rectangle 90"/>
            <p:cNvSpPr>
              <a:spLocks noChangeArrowheads="1"/>
            </p:cNvSpPr>
            <p:nvPr/>
          </p:nvSpPr>
          <p:spPr bwMode="auto">
            <a:xfrm>
              <a:off x="2646" y="295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 b="1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5626" name="Rectangle 91"/>
            <p:cNvSpPr>
              <a:spLocks noChangeArrowheads="1"/>
            </p:cNvSpPr>
            <p:nvPr/>
          </p:nvSpPr>
          <p:spPr bwMode="auto">
            <a:xfrm>
              <a:off x="3318" y="2952"/>
              <a:ext cx="8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>
                  <a:solidFill>
                    <a:srgbClr val="FF0000"/>
                  </a:solidFill>
                </a:rPr>
                <a:t>-3.3 x 6%</a:t>
              </a:r>
            </a:p>
          </p:txBody>
        </p:sp>
        <p:sp>
          <p:nvSpPr>
            <p:cNvPr id="25627" name="Rectangle 92"/>
            <p:cNvSpPr>
              <a:spLocks noChangeArrowheads="1"/>
            </p:cNvSpPr>
            <p:nvPr/>
          </p:nvSpPr>
          <p:spPr bwMode="auto">
            <a:xfrm>
              <a:off x="4152" y="2952"/>
              <a:ext cx="8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>
                  <a:solidFill>
                    <a:srgbClr val="FF0000"/>
                  </a:solidFill>
                </a:rPr>
                <a:t>- 0.198</a:t>
              </a:r>
            </a:p>
          </p:txBody>
        </p:sp>
        <p:sp>
          <p:nvSpPr>
            <p:cNvPr id="25628" name="Rectangle 93"/>
            <p:cNvSpPr>
              <a:spLocks noChangeArrowheads="1"/>
            </p:cNvSpPr>
            <p:nvPr/>
          </p:nvSpPr>
          <p:spPr bwMode="auto">
            <a:xfrm>
              <a:off x="2646" y="3183"/>
              <a:ext cx="6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 b="1"/>
                <a:t>Total</a:t>
              </a:r>
            </a:p>
          </p:txBody>
        </p:sp>
        <p:sp>
          <p:nvSpPr>
            <p:cNvPr id="25629" name="Rectangle 94"/>
            <p:cNvSpPr>
              <a:spLocks noChangeArrowheads="1"/>
            </p:cNvSpPr>
            <p:nvPr/>
          </p:nvSpPr>
          <p:spPr bwMode="auto">
            <a:xfrm>
              <a:off x="3318" y="3183"/>
              <a:ext cx="834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Font typeface="Noto Symbol"/>
                <a:buNone/>
              </a:pPr>
              <a:endParaRPr lang="de-CH"/>
            </a:p>
          </p:txBody>
        </p:sp>
        <p:sp>
          <p:nvSpPr>
            <p:cNvPr id="25630" name="Rectangle 95"/>
            <p:cNvSpPr>
              <a:spLocks noChangeArrowheads="1"/>
            </p:cNvSpPr>
            <p:nvPr/>
          </p:nvSpPr>
          <p:spPr bwMode="auto">
            <a:xfrm>
              <a:off x="4152" y="3183"/>
              <a:ext cx="861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spcBef>
                  <a:spcPts val="1200"/>
                </a:spcBef>
                <a:spcAft>
                  <a:spcPts val="538"/>
                </a:spcAft>
                <a:buClr>
                  <a:schemeClr val="accent1"/>
                </a:buClr>
                <a:buSzPct val="25000"/>
                <a:buFont typeface="Noto Symbol"/>
                <a:buNone/>
              </a:pPr>
              <a:r>
                <a:rPr lang="en-US"/>
                <a:t>7.211</a:t>
              </a:r>
            </a:p>
          </p:txBody>
        </p:sp>
        <p:sp>
          <p:nvSpPr>
            <p:cNvPr id="25631" name="Line 96"/>
            <p:cNvSpPr>
              <a:spLocks noChangeShapeType="1"/>
            </p:cNvSpPr>
            <p:nvPr/>
          </p:nvSpPr>
          <p:spPr bwMode="auto">
            <a:xfrm>
              <a:off x="3318" y="1977"/>
              <a:ext cx="0" cy="14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32" name="Line 97"/>
            <p:cNvSpPr>
              <a:spLocks noChangeShapeType="1"/>
            </p:cNvSpPr>
            <p:nvPr/>
          </p:nvSpPr>
          <p:spPr bwMode="auto">
            <a:xfrm>
              <a:off x="4152" y="1977"/>
              <a:ext cx="0" cy="14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33" name="Line 98"/>
            <p:cNvSpPr>
              <a:spLocks noChangeShapeType="1"/>
            </p:cNvSpPr>
            <p:nvPr/>
          </p:nvSpPr>
          <p:spPr bwMode="auto">
            <a:xfrm>
              <a:off x="2646" y="2256"/>
              <a:ext cx="236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34" name="Line 99"/>
            <p:cNvSpPr>
              <a:spLocks noChangeShapeType="1"/>
            </p:cNvSpPr>
            <p:nvPr/>
          </p:nvSpPr>
          <p:spPr bwMode="auto">
            <a:xfrm>
              <a:off x="2646" y="2488"/>
              <a:ext cx="236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35" name="Line 100"/>
            <p:cNvSpPr>
              <a:spLocks noChangeShapeType="1"/>
            </p:cNvSpPr>
            <p:nvPr/>
          </p:nvSpPr>
          <p:spPr bwMode="auto">
            <a:xfrm>
              <a:off x="2646" y="2720"/>
              <a:ext cx="236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36" name="Line 101"/>
            <p:cNvSpPr>
              <a:spLocks noChangeShapeType="1"/>
            </p:cNvSpPr>
            <p:nvPr/>
          </p:nvSpPr>
          <p:spPr bwMode="auto">
            <a:xfrm>
              <a:off x="2646" y="2952"/>
              <a:ext cx="236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37" name="Line 102"/>
            <p:cNvSpPr>
              <a:spLocks noChangeShapeType="1"/>
            </p:cNvSpPr>
            <p:nvPr/>
          </p:nvSpPr>
          <p:spPr bwMode="auto">
            <a:xfrm>
              <a:off x="2646" y="3183"/>
              <a:ext cx="236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38" name="Line 103"/>
            <p:cNvSpPr>
              <a:spLocks noChangeShapeType="1"/>
            </p:cNvSpPr>
            <p:nvPr/>
          </p:nvSpPr>
          <p:spPr bwMode="auto">
            <a:xfrm>
              <a:off x="2646" y="1977"/>
              <a:ext cx="0" cy="14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39" name="Line 104"/>
            <p:cNvSpPr>
              <a:spLocks noChangeShapeType="1"/>
            </p:cNvSpPr>
            <p:nvPr/>
          </p:nvSpPr>
          <p:spPr bwMode="auto">
            <a:xfrm>
              <a:off x="5013" y="1977"/>
              <a:ext cx="0" cy="14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40" name="Line 105"/>
            <p:cNvSpPr>
              <a:spLocks noChangeShapeType="1"/>
            </p:cNvSpPr>
            <p:nvPr/>
          </p:nvSpPr>
          <p:spPr bwMode="auto">
            <a:xfrm>
              <a:off x="2646" y="1977"/>
              <a:ext cx="236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641" name="Line 106"/>
            <p:cNvSpPr>
              <a:spLocks noChangeShapeType="1"/>
            </p:cNvSpPr>
            <p:nvPr/>
          </p:nvSpPr>
          <p:spPr bwMode="auto">
            <a:xfrm>
              <a:off x="2646" y="3415"/>
              <a:ext cx="236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5605" name="Shape 225"/>
          <p:cNvSpPr txBox="1">
            <a:spLocks noChangeArrowheads="1"/>
          </p:cNvSpPr>
          <p:nvPr/>
        </p:nvSpPr>
        <p:spPr bwMode="auto">
          <a:xfrm>
            <a:off x="4714875" y="5819775"/>
            <a:ext cx="475138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000">
                <a:sym typeface="Arial" charset="0"/>
              </a:rPr>
              <a:t>A</a:t>
            </a:r>
            <a:r>
              <a:rPr lang="en-US" sz="2000" baseline="-25000">
                <a:sym typeface="Arial" charset="0"/>
              </a:rPr>
              <a:t>min</a:t>
            </a:r>
            <a:r>
              <a:rPr lang="en-US" sz="2000">
                <a:sym typeface="Arial" charset="0"/>
              </a:rPr>
              <a:t> = 7.21 Nm</a:t>
            </a:r>
            <a:r>
              <a:rPr lang="en-US" sz="2000" baseline="30000">
                <a:sym typeface="Arial" charset="0"/>
              </a:rPr>
              <a:t>3</a:t>
            </a:r>
            <a:r>
              <a:rPr lang="en-US" sz="2000">
                <a:sym typeface="Arial" charset="0"/>
              </a:rPr>
              <a:t>/kg</a:t>
            </a:r>
            <a:r>
              <a:rPr lang="en-US" sz="2000" baseline="-25000">
                <a:sym typeface="Arial" charset="0"/>
              </a:rPr>
              <a:t>coal </a:t>
            </a:r>
            <a:r>
              <a:rPr lang="en-US" sz="2000">
                <a:sym typeface="Arial" charset="0"/>
              </a:rPr>
              <a:t>= 0.26 Nm</a:t>
            </a:r>
            <a:r>
              <a:rPr lang="en-US" sz="2000" baseline="30000">
                <a:sym typeface="Arial" charset="0"/>
              </a:rPr>
              <a:t>3 </a:t>
            </a:r>
            <a:r>
              <a:rPr lang="en-US" sz="2000">
                <a:sym typeface="Arial" charset="0"/>
              </a:rPr>
              <a:t>/MJ</a:t>
            </a:r>
          </a:p>
        </p:txBody>
      </p:sp>
      <p:sp>
        <p:nvSpPr>
          <p:cNvPr id="25606" name="Shape 224"/>
          <p:cNvSpPr>
            <a:spLocks noChangeArrowheads="1"/>
          </p:cNvSpPr>
          <p:nvPr/>
        </p:nvSpPr>
        <p:spPr bwMode="auto">
          <a:xfrm>
            <a:off x="642938" y="2805113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2000" u="sng" dirty="0">
                <a:sym typeface="Arial" charset="0"/>
              </a:rPr>
              <a:t>Example (bituminous coal):</a:t>
            </a:r>
            <a:r>
              <a:rPr lang="en-US" sz="2800" dirty="0">
                <a:sym typeface="Arial" charset="0"/>
              </a:rPr>
              <a:t> </a:t>
            </a:r>
          </a:p>
          <a:p>
            <a:pPr marL="292100" lvl="1">
              <a:spcBef>
                <a:spcPts val="838"/>
              </a:spcBef>
              <a:buClr>
                <a:srgbClr val="000000"/>
              </a:buClr>
              <a:buSzPct val="60000"/>
            </a:pPr>
            <a:r>
              <a:rPr lang="en-US" sz="2000" dirty="0" err="1">
                <a:sym typeface="Arial" charset="0"/>
              </a:rPr>
              <a:t>CV</a:t>
            </a:r>
            <a:r>
              <a:rPr lang="en-US" sz="2000" baseline="-25000" dirty="0" err="1">
                <a:sym typeface="Arial" charset="0"/>
              </a:rPr>
              <a:t>net</a:t>
            </a:r>
            <a:r>
              <a:rPr lang="en-US" sz="2000" dirty="0">
                <a:sym typeface="Arial" charset="0"/>
              </a:rPr>
              <a:t> = 28 MJ/kg</a:t>
            </a:r>
          </a:p>
          <a:p>
            <a:pPr marL="292100" lvl="1">
              <a:buClr>
                <a:srgbClr val="000000"/>
              </a:buClr>
              <a:buSzPct val="60000"/>
            </a:pPr>
            <a:r>
              <a:rPr lang="en-US" sz="2000" dirty="0">
                <a:sym typeface="Arial" charset="0"/>
              </a:rPr>
              <a:t>C = 71%</a:t>
            </a:r>
          </a:p>
          <a:p>
            <a:pPr marL="292100" lvl="1">
              <a:buClr>
                <a:srgbClr val="000000"/>
              </a:buClr>
              <a:buSzPct val="60000"/>
            </a:pPr>
            <a:r>
              <a:rPr lang="en-US" sz="2000" dirty="0">
                <a:sym typeface="Arial" charset="0"/>
              </a:rPr>
              <a:t>H = 4 %</a:t>
            </a:r>
          </a:p>
          <a:p>
            <a:pPr marL="292100" lvl="1">
              <a:buClr>
                <a:srgbClr val="000000"/>
              </a:buClr>
              <a:buSzPct val="60000"/>
            </a:pPr>
            <a:r>
              <a:rPr lang="en-US" sz="2000" dirty="0">
                <a:sym typeface="Arial" charset="0"/>
              </a:rPr>
              <a:t>O = 6%</a:t>
            </a:r>
          </a:p>
          <a:p>
            <a:pPr marL="292100" lvl="1">
              <a:buClr>
                <a:srgbClr val="000000"/>
              </a:buClr>
              <a:buSzPct val="60000"/>
            </a:pPr>
            <a:r>
              <a:rPr lang="en-US" sz="2000" dirty="0">
                <a:sym typeface="Arial" charset="0"/>
              </a:rPr>
              <a:t>N = 1.5%</a:t>
            </a:r>
          </a:p>
          <a:p>
            <a:pPr marL="292100" lvl="1">
              <a:buClr>
                <a:srgbClr val="000000"/>
              </a:buClr>
              <a:buSzPct val="60000"/>
            </a:pPr>
            <a:r>
              <a:rPr lang="en-US" sz="2000" dirty="0">
                <a:sym typeface="Arial" charset="0"/>
              </a:rPr>
              <a:t>S = 1%</a:t>
            </a:r>
          </a:p>
          <a:p>
            <a:pPr marL="292100" lvl="1">
              <a:buClr>
                <a:srgbClr val="000000"/>
              </a:buClr>
              <a:buSzPct val="60000"/>
            </a:pPr>
            <a:r>
              <a:rPr lang="en-US" sz="2000" dirty="0">
                <a:sym typeface="Arial" charset="0"/>
              </a:rPr>
              <a:t>H</a:t>
            </a:r>
            <a:r>
              <a:rPr lang="en-US" sz="2000" baseline="-25000" dirty="0">
                <a:sym typeface="Arial" charset="0"/>
              </a:rPr>
              <a:t>2</a:t>
            </a:r>
            <a:r>
              <a:rPr lang="en-US" sz="2000" dirty="0">
                <a:sym typeface="Arial" charset="0"/>
              </a:rPr>
              <a:t>O = 0.5%</a:t>
            </a:r>
          </a:p>
          <a:p>
            <a:pPr marL="292100" lvl="1">
              <a:buClr>
                <a:srgbClr val="000000"/>
              </a:buClr>
              <a:buSzPct val="60000"/>
            </a:pPr>
            <a:r>
              <a:rPr lang="en-US" sz="2000" dirty="0">
                <a:sym typeface="Arial" charset="0"/>
              </a:rPr>
              <a:t>Ash = 16%</a:t>
            </a:r>
          </a:p>
        </p:txBody>
      </p:sp>
      <p:sp>
        <p:nvSpPr>
          <p:cNvPr id="25607" name="Shape 227"/>
          <p:cNvSpPr>
            <a:spLocks noChangeArrowheads="1"/>
          </p:cNvSpPr>
          <p:nvPr/>
        </p:nvSpPr>
        <p:spPr bwMode="auto">
          <a:xfrm>
            <a:off x="3249613" y="3989388"/>
            <a:ext cx="1008062" cy="541337"/>
          </a:xfrm>
          <a:prstGeom prst="rightArrow">
            <a:avLst>
              <a:gd name="adj1" fmla="val 50000"/>
              <a:gd name="adj2" fmla="val 50029"/>
            </a:avLst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de-CH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5608" name="Shape 222"/>
          <p:cNvSpPr>
            <a:spLocks noChangeArrowheads="1"/>
          </p:cNvSpPr>
          <p:nvPr/>
        </p:nvSpPr>
        <p:spPr bwMode="auto">
          <a:xfrm>
            <a:off x="508000" y="1352550"/>
            <a:ext cx="784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 marL="290513" indent="-290513">
              <a:spcAft>
                <a:spcPts val="725"/>
              </a:spcAft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2400">
                <a:sym typeface="Arial" charset="0"/>
              </a:rPr>
              <a:t>A</a:t>
            </a:r>
            <a:r>
              <a:rPr lang="en-US" sz="2400" baseline="-25000">
                <a:sym typeface="Arial" charset="0"/>
              </a:rPr>
              <a:t>min</a:t>
            </a:r>
            <a:r>
              <a:rPr lang="en-US" sz="2400">
                <a:sym typeface="Arial" charset="0"/>
              </a:rPr>
              <a:t> = 8.89 x C +</a:t>
            </a:r>
            <a:r>
              <a:rPr lang="en-US" sz="24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400">
                <a:solidFill>
                  <a:srgbClr val="0066FF"/>
                </a:solidFill>
                <a:sym typeface="Arial" charset="0"/>
              </a:rPr>
              <a:t>26.6 x H</a:t>
            </a:r>
            <a:r>
              <a:rPr lang="en-US" sz="24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400">
                <a:sym typeface="Arial" charset="0"/>
              </a:rPr>
              <a:t>+</a:t>
            </a:r>
            <a:r>
              <a:rPr lang="en-US" sz="24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400">
                <a:solidFill>
                  <a:srgbClr val="FF9900"/>
                </a:solidFill>
                <a:sym typeface="Arial" charset="0"/>
              </a:rPr>
              <a:t>3.3 x S</a:t>
            </a:r>
            <a:r>
              <a:rPr lang="en-US" sz="24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400">
                <a:sym typeface="Arial" charset="0"/>
              </a:rPr>
              <a:t>-</a:t>
            </a:r>
            <a:r>
              <a:rPr lang="en-US" sz="2400">
                <a:solidFill>
                  <a:srgbClr val="000000"/>
                </a:solidFill>
                <a:sym typeface="Arial" charset="0"/>
              </a:rPr>
              <a:t> </a:t>
            </a:r>
            <a:r>
              <a:rPr lang="en-US" sz="2400">
                <a:solidFill>
                  <a:srgbClr val="FF3300"/>
                </a:solidFill>
                <a:sym typeface="Arial" charset="0"/>
              </a:rPr>
              <a:t>3.3 x O </a:t>
            </a:r>
            <a:r>
              <a:rPr lang="en-US" sz="2400">
                <a:sym typeface="Arial" charset="0"/>
              </a:rPr>
              <a:t>[Nm</a:t>
            </a:r>
            <a:r>
              <a:rPr lang="en-US" sz="2400" baseline="30000">
                <a:sym typeface="Arial" charset="0"/>
              </a:rPr>
              <a:t>3</a:t>
            </a:r>
            <a:r>
              <a:rPr lang="en-US" sz="2400">
                <a:sym typeface="Arial" charset="0"/>
              </a:rPr>
              <a:t>/kg</a:t>
            </a:r>
            <a:r>
              <a:rPr lang="en-US" sz="2400" baseline="-25000">
                <a:sym typeface="Arial" charset="0"/>
              </a:rPr>
              <a:t>fuel</a:t>
            </a:r>
            <a:r>
              <a:rPr lang="en-US" sz="2400">
                <a:sym typeface="Arial" charset="0"/>
              </a:rPr>
              <a:t>]</a:t>
            </a:r>
            <a:r>
              <a:rPr lang="en-US" sz="2400">
                <a:solidFill>
                  <a:srgbClr val="000000"/>
                </a:solidFill>
                <a:sym typeface="Arial" charset="0"/>
              </a:rPr>
              <a:t> </a:t>
            </a:r>
          </a:p>
        </p:txBody>
      </p:sp>
      <p:sp>
        <p:nvSpPr>
          <p:cNvPr id="25609" name="Shape 223"/>
          <p:cNvSpPr txBox="1">
            <a:spLocks noChangeArrowheads="1"/>
          </p:cNvSpPr>
          <p:nvPr/>
        </p:nvSpPr>
        <p:spPr bwMode="auto">
          <a:xfrm>
            <a:off x="471488" y="2038350"/>
            <a:ext cx="52403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>
                <a:sym typeface="Arial" charset="0"/>
              </a:rPr>
              <a:t>C, H, S, O must be weight fractions !</a:t>
            </a:r>
            <a:r>
              <a:rPr lang="en-US" sz="2400" b="1">
                <a:sym typeface="Arial" charset="0"/>
              </a:rPr>
              <a:t> </a:t>
            </a:r>
          </a:p>
        </p:txBody>
      </p:sp>
      <p:sp>
        <p:nvSpPr>
          <p:cNvPr id="25610" name="Shape 226"/>
          <p:cNvSpPr>
            <a:spLocks noChangeArrowheads="1"/>
          </p:cNvSpPr>
          <p:nvPr/>
        </p:nvSpPr>
        <p:spPr bwMode="auto">
          <a:xfrm>
            <a:off x="415925" y="1268413"/>
            <a:ext cx="7924800" cy="1371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/>
          <a:p>
            <a:endParaRPr lang="de-CH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5611" name="Shape 229"/>
          <p:cNvSpPr txBox="1">
            <a:spLocks noChangeArrowheads="1"/>
          </p:cNvSpPr>
          <p:nvPr/>
        </p:nvSpPr>
        <p:spPr bwMode="auto">
          <a:xfrm>
            <a:off x="8251825" y="447675"/>
            <a:ext cx="1295400" cy="574675"/>
          </a:xfrm>
          <a:prstGeom prst="rect">
            <a:avLst/>
          </a:prstGeom>
          <a:solidFill>
            <a:srgbClr val="EAEAEA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buClr>
                <a:srgbClr val="000000"/>
              </a:buClr>
              <a:buSzPct val="25000"/>
              <a:buFont typeface="Noto Symbol"/>
              <a:buNone/>
            </a:pPr>
            <a:r>
              <a:rPr lang="en-US" sz="1500">
                <a:sym typeface="Arial" charset="0"/>
              </a:rPr>
              <a:t>Gasflow Calculations</a:t>
            </a:r>
          </a:p>
        </p:txBody>
      </p:sp>
      <p:sp>
        <p:nvSpPr>
          <p:cNvPr id="25612" name="Shape 230"/>
          <p:cNvSpPr txBox="1">
            <a:spLocks noChangeArrowheads="1"/>
          </p:cNvSpPr>
          <p:nvPr/>
        </p:nvSpPr>
        <p:spPr bwMode="auto">
          <a:xfrm>
            <a:off x="431800" y="315913"/>
            <a:ext cx="877411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de-CH" sz="2400" b="1">
              <a:solidFill>
                <a:srgbClr val="000000"/>
              </a:solidFill>
              <a:sym typeface="Arial" charset="0"/>
            </a:endParaRPr>
          </a:p>
          <a:p>
            <a:pPr>
              <a:buClr>
                <a:srgbClr val="000000"/>
              </a:buClr>
              <a:buSzPct val="25000"/>
              <a:buFont typeface="Arial" charset="0"/>
              <a:buNone/>
            </a:pPr>
            <a:r>
              <a:rPr lang="en-US" sz="2400" b="1">
                <a:sym typeface="Arial" charset="0"/>
              </a:rPr>
              <a:t>What is A</a:t>
            </a:r>
            <a:r>
              <a:rPr lang="en-US" sz="2400" b="1" baseline="-25000">
                <a:sym typeface="Arial" charset="0"/>
              </a:rPr>
              <a:t>min</a:t>
            </a:r>
            <a:r>
              <a:rPr lang="en-US" sz="2400" b="1">
                <a:sym typeface="Arial" charset="0"/>
              </a:rPr>
              <a:t> for the combustion of 1kg fuel?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2016-05-09   © 2016 LafargeHolcim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09F621-8682-47B3-A3F3-BFEE5295B07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4"/>
  <p:tag name="LANGUAGE" val="1033"/>
  <p:tag name="BRAND" val="100"/>
  <p:tag name="LOGO" val="100"/>
  <p:tag name="TITLEBANDCOLOR" val="1"/>
  <p:tag name="DATE" val="2016-05-09"/>
  <p:tag name="CLASSIFICATION" val="0"/>
  <p:tag name="COPYRIGHTYEAR" val="2016"/>
  <p:tag name="LEGALTEXT" val="LafargeHolci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1547</Words>
  <Application>Microsoft Office PowerPoint</Application>
  <PresentationFormat>A4 Paper (210x297 mm)</PresentationFormat>
  <Paragraphs>558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blank</vt:lpstr>
      <vt:lpstr>Combustion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 Piccinno</dc:creator>
  <cp:lastModifiedBy>Mirko Weber</cp:lastModifiedBy>
  <cp:revision>14</cp:revision>
  <dcterms:created xsi:type="dcterms:W3CDTF">2015-10-02T13:37:29Z</dcterms:created>
  <dcterms:modified xsi:type="dcterms:W3CDTF">2016-05-09T13:05:20Z</dcterms:modified>
</cp:coreProperties>
</file>