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</p:sldIdLst>
  <p:sldSz cx="9906000" cy="6858000" type="A4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2"/>
    <a:srgbClr val="00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CA923D-23BF-47A9-9731-2C67A822B74A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31643A6-C0DB-4187-BA2B-1FFD12DDDA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4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567342-4362-464D-BB09-151468DCDC2E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0E7A85-C647-4E6A-BEF5-660C70FAB3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9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6947-4C65-461E-95DF-56BA496A0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92300" y="6416675"/>
            <a:ext cx="3168650" cy="166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948738" y="6416675"/>
            <a:ext cx="433387" cy="166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38ACC-E94B-41D6-8261-AC0983DFE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875" y="188913"/>
            <a:ext cx="8858250" cy="8509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875" y="1449388"/>
            <a:ext cx="8858250" cy="47339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892300" y="6416675"/>
            <a:ext cx="3168650" cy="166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948738" y="6416675"/>
            <a:ext cx="433387" cy="166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E8447-8AC7-45C4-8C1E-F6B444971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86EFD-D1C7-4782-9738-31A6C3C0D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1B23-0527-4F9C-BFF3-FC743D357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3F0D-E95A-4246-978B-8A1F49112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F8C9-0B05-48B4-9CEB-E23DE9C239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4E2A-55C9-4517-B69F-D7B66DFF04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45198-A742-4CFC-95E3-9202E0E8E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FA984-0716-4646-A311-22FF230C1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126B8-EB2C-47E6-A522-8F0EFEBD1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8C7B71-C928-4193-A1BF-8A6C57908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6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63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64" r:id="rId10"/>
    <p:sldLayoutId id="2147483665" r:id="rId11"/>
    <p:sldLayoutId id="2147483660" r:id="rId12"/>
    <p:sldLayoutId id="2147483661" r:id="rId13"/>
  </p:sldLayoutIdLst>
  <p:hf hdr="0" dt="0"/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2438" y="3700463"/>
            <a:ext cx="8929687" cy="1133475"/>
          </a:xfrm>
        </p:spPr>
        <p:txBody>
          <a:bodyPr/>
          <a:lstStyle/>
          <a:p>
            <a:r>
              <a:rPr lang="en-US" smtClean="0"/>
              <a:t>Introduction Dedusting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r>
              <a:rPr lang="en-US" dirty="0"/>
              <a:t>Technical Development Program for Process Performance Engineers – SPREAD 2016</a:t>
            </a:r>
          </a:p>
          <a:p>
            <a:r>
              <a:rPr lang="en-US" dirty="0" err="1"/>
              <a:t>Mirko</a:t>
            </a:r>
            <a:r>
              <a:rPr lang="en-US" dirty="0"/>
              <a:t> Weber</a:t>
            </a:r>
          </a:p>
        </p:txBody>
      </p:sp>
      <p:sp>
        <p:nvSpPr>
          <p:cNvPr id="15363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5365" name="TitleImage"/>
          <p:cNvPicPr>
            <a:picLocks noChangeAspect="1"/>
          </p:cNvPicPr>
          <p:nvPr/>
        </p:nvPicPr>
        <p:blipFill>
          <a:blip r:embed="rId2"/>
          <a:srcRect t="23056" b="23056"/>
          <a:stretch>
            <a:fillRect/>
          </a:stretch>
        </p:blipFill>
        <p:spPr bwMode="auto">
          <a:xfrm>
            <a:off x="0" y="0"/>
            <a:ext cx="990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A0C45C4-7AAE-47A3-97F5-4EA52F2D5B75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37891" name="Title 1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Pulse Jet Bag Filter Main Figures</a:t>
            </a:r>
          </a:p>
        </p:txBody>
      </p:sp>
      <p:sp>
        <p:nvSpPr>
          <p:cNvPr id="37892" name="Rectangle 5"/>
          <p:cNvSpPr txBox="1">
            <a:spLocks noChangeArrowheads="1"/>
          </p:cNvSpPr>
          <p:nvPr/>
        </p:nvSpPr>
        <p:spPr bwMode="auto">
          <a:xfrm>
            <a:off x="560388" y="1195388"/>
            <a:ext cx="820896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Dust emission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&lt;10-20 mg/Nm3 </a:t>
            </a:r>
            <a:r>
              <a:rPr lang="en-US" sz="2000" b="1" dirty="0"/>
              <a:t>independent</a:t>
            </a:r>
            <a:r>
              <a:rPr lang="en-US" sz="2000" dirty="0"/>
              <a:t> from process 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No transient operation influence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No CO issue (no ignition source)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Bags 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Length: 3.5 to 10 m 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Air-to-Cloth: 1.0 m3/(min*m2)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Operating temperature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120°-  230°C max. 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Pressure drop flange to flange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10 - 15 mbar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Compressed air for bags-cleaning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0.5 – 4 bar</a:t>
            </a:r>
          </a:p>
          <a:p>
            <a:pPr marL="269875" indent="-269875"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Bag life time </a:t>
            </a:r>
          </a:p>
          <a:p>
            <a:pPr marL="534988" lvl="1" indent="-265113">
              <a:spcBef>
                <a:spcPts val="25"/>
              </a:spcBef>
              <a:buClr>
                <a:schemeClr val="accent1"/>
              </a:buClr>
              <a:buSzPct val="60000"/>
              <a:buFontTx/>
              <a:buChar char="•"/>
            </a:pPr>
            <a:r>
              <a:rPr lang="en-US" sz="2000" dirty="0"/>
              <a:t>4 years and more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7100" y="3644900"/>
            <a:ext cx="4791075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itle 1"/>
          <p:cNvSpPr>
            <a:spLocks/>
          </p:cNvSpPr>
          <p:nvPr/>
        </p:nvSpPr>
        <p:spPr bwMode="auto">
          <a:xfrm>
            <a:off x="54610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 dirty="0"/>
              <a:t>Case Study Typical Problems in a </a:t>
            </a:r>
            <a:r>
              <a:rPr lang="en-US" sz="2400" b="1" dirty="0" err="1"/>
              <a:t>Bagfilter</a:t>
            </a:r>
            <a:endParaRPr lang="en-US" sz="24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881063" y="4344988"/>
            <a:ext cx="2028825" cy="752475"/>
          </a:xfrm>
          <a:prstGeom prst="wedgeRectCallout">
            <a:avLst>
              <a:gd name="adj1" fmla="val 80511"/>
              <a:gd name="adj2" fmla="val -124339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 charset="0"/>
              </a:rPr>
              <a:t>Short bag life time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138988" y="4089400"/>
            <a:ext cx="2192337" cy="1008063"/>
          </a:xfrm>
          <a:prstGeom prst="wedgeRectCallout">
            <a:avLst>
              <a:gd name="adj1" fmla="val -93810"/>
              <a:gd name="adj2" fmla="val -10073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 charset="0"/>
              </a:rPr>
              <a:t>Dust emission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90563" y="1468438"/>
            <a:ext cx="2005012" cy="755650"/>
          </a:xfrm>
          <a:prstGeom prst="wedgeRectCallout">
            <a:avLst>
              <a:gd name="adj1" fmla="val 92906"/>
              <a:gd name="adj2" fmla="val 140790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 charset="0"/>
              </a:rPr>
              <a:t>Corrosion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138988" y="1497013"/>
            <a:ext cx="2192337" cy="762000"/>
          </a:xfrm>
          <a:prstGeom prst="wedgeRectCallout">
            <a:avLst>
              <a:gd name="adj1" fmla="val -92763"/>
              <a:gd name="adj2" fmla="val 123648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 charset="0"/>
              </a:rPr>
              <a:t>High pressure drop</a:t>
            </a:r>
          </a:p>
        </p:txBody>
      </p:sp>
      <p:pic>
        <p:nvPicPr>
          <p:cNvPr id="389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0288" y="1812925"/>
            <a:ext cx="262255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E8447-8AC7-45C4-8C1E-F6B444971B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23770C0-0AD6-45F2-8936-B00AFFB91B59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altLang="en-US" sz="2400" b="1"/>
              <a:t>Why Dust Control ?</a:t>
            </a:r>
          </a:p>
        </p:txBody>
      </p:sp>
      <p:pic>
        <p:nvPicPr>
          <p:cNvPr id="20487" name="Picture 3" descr="Bild_1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7488" y="4090988"/>
            <a:ext cx="3371850" cy="22161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488" name="Picture 4" descr="HPIM06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175" y="3914775"/>
            <a:ext cx="3629025" cy="24003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489" name="Picture 5" descr="HPIM06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7463" y="1268413"/>
            <a:ext cx="3529012" cy="26511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4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750" y="1268413"/>
            <a:ext cx="2463800" cy="25193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E86EFD-D1C7-4782-9738-31A6C3C0DC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FE9C7F7-3C6D-44A0-8093-F0A44D3D1A92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altLang="en-US" sz="2400" b="1"/>
              <a:t>Why Dust Control ?</a:t>
            </a: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560388" y="12382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Reducing health hazard possibilities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Assuring compliance with existing regulations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Reducing cleanup and maintenance cost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Reducing equipment wear and downtime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Increasing visibility and reducing probability of accidents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Reducing troubles in community relation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More pleasant working condition thus improving employee morale and productivity</a:t>
            </a:r>
          </a:p>
          <a:p>
            <a:pPr marL="269875" indent="-269875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400"/>
              <a:t>Possible product savings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6C82ECB-85FB-4C8D-8522-9DE2B63518FF}" type="slidenum">
              <a:rPr lang="en-US" sz="800"/>
              <a:pPr algn="r"/>
              <a:t>4</a:t>
            </a:fld>
            <a:endParaRPr lang="en-US" sz="800"/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/>
        </p:nvGraphicFramePr>
        <p:xfrm>
          <a:off x="849313" y="2281238"/>
          <a:ext cx="4237037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Chart" r:id="rId3" imgW="6277079" imgH="5810130" progId="MSGraph.Chart.8">
                  <p:embed followColorScheme="full"/>
                </p:oleObj>
              </mc:Choice>
              <mc:Fallback>
                <p:oleObj name="Chart" r:id="rId3" imgW="6277079" imgH="5810130" progId="MSGraph.Chart.8">
                  <p:embed followColorScheme="full"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47"/>
                      <a:stretch>
                        <a:fillRect/>
                      </a:stretch>
                    </p:blipFill>
                    <p:spPr bwMode="auto">
                      <a:xfrm>
                        <a:off x="849313" y="2281238"/>
                        <a:ext cx="4237037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097463" y="1339850"/>
            <a:ext cx="45354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Legacy Holcim 2012:</a:t>
            </a:r>
            <a:br>
              <a:rPr lang="en-US" dirty="0" smtClean="0"/>
            </a:br>
            <a:r>
              <a:rPr lang="en-US" dirty="0" smtClean="0"/>
              <a:t>Around 35% </a:t>
            </a:r>
            <a:r>
              <a:rPr lang="en-US" dirty="0"/>
              <a:t>EP‘s</a:t>
            </a: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 dirty="0"/>
              <a:t>Kiln/Raw Mill Filters - EP’s get less, however there is still a significant amount in </a:t>
            </a:r>
            <a:r>
              <a:rPr lang="en-US" sz="2400" b="1" dirty="0" err="1" smtClean="0"/>
              <a:t>LafargeHolcim</a:t>
            </a:r>
            <a:endParaRPr lang="en-US" sz="2400" b="1" dirty="0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52775" y="21431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Total 185</a:t>
            </a:r>
          </a:p>
        </p:txBody>
      </p:sp>
      <p:graphicFrame>
        <p:nvGraphicFramePr>
          <p:cNvPr id="31751" name="Object 7"/>
          <p:cNvGraphicFramePr>
            <a:graphicFrameLocks noGrp="1" noChangeAspect="1"/>
          </p:cNvGraphicFramePr>
          <p:nvPr/>
        </p:nvGraphicFramePr>
        <p:xfrm>
          <a:off x="5097463" y="2130425"/>
          <a:ext cx="4419600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Chart" r:id="rId5" imgW="6277079" imgH="5810130" progId="MSGraph.Chart.8">
                  <p:embed followColorScheme="full"/>
                </p:oleObj>
              </mc:Choice>
              <mc:Fallback>
                <p:oleObj name="Chart" r:id="rId5" imgW="6277079" imgH="5810130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47"/>
                      <a:stretch>
                        <a:fillRect/>
                      </a:stretch>
                    </p:blipFill>
                    <p:spPr bwMode="auto">
                      <a:xfrm>
                        <a:off x="5097463" y="2130425"/>
                        <a:ext cx="4419600" cy="409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7473950" y="21304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Total 217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631825" y="1339850"/>
            <a:ext cx="4249738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Legacy Holcim 2009:</a:t>
            </a:r>
            <a:br>
              <a:rPr lang="en-US" dirty="0" smtClean="0"/>
            </a:br>
            <a:r>
              <a:rPr lang="en-US" dirty="0" smtClean="0"/>
              <a:t>Around 50% </a:t>
            </a:r>
            <a:r>
              <a:rPr lang="en-US" dirty="0"/>
              <a:t>EP‘s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9374C61-FC74-41F2-8724-30FD09818B4A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22800" y="1354138"/>
            <a:ext cx="42481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Around 20% above 50 mg/Nm</a:t>
            </a:r>
            <a:r>
              <a:rPr lang="en-US" baseline="30000"/>
              <a:t>3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Around 55% below 20 mg/Nm</a:t>
            </a:r>
            <a:r>
              <a:rPr lang="en-US" baseline="30000"/>
              <a:t>3</a:t>
            </a:r>
            <a:r>
              <a:rPr lang="en-US"/>
              <a:t>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77813" y="900113"/>
          <a:ext cx="5251450" cy="48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Chart" r:id="rId3" imgW="6267354" imgH="5838750" progId="MSGraph.Chart.8">
                  <p:embed followColorScheme="full"/>
                </p:oleObj>
              </mc:Choice>
              <mc:Fallback>
                <p:oleObj name="Chart" r:id="rId3" imgW="6267354" imgH="583875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900113"/>
                        <a:ext cx="5251450" cy="489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 dirty="0" smtClean="0"/>
              <a:t>EP </a:t>
            </a:r>
            <a:r>
              <a:rPr lang="en-US" sz="2400" b="1" dirty="0"/>
              <a:t>performance lower compared to BF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592638" y="2205038"/>
            <a:ext cx="5068887" cy="1584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90513" indent="-290513">
              <a:buClr>
                <a:schemeClr val="accent2"/>
              </a:buClr>
              <a:buFontTx/>
              <a:buChar char="•"/>
            </a:pPr>
            <a:r>
              <a:rPr lang="en-US" sz="2400"/>
              <a:t>Almost all Bag Filters run below 20 mg/Nm</a:t>
            </a:r>
            <a:r>
              <a:rPr lang="en-US" sz="2400" baseline="30000"/>
              <a:t>3</a:t>
            </a:r>
          </a:p>
          <a:p>
            <a:pPr marL="290513" indent="-290513">
              <a:buClr>
                <a:schemeClr val="accent2"/>
              </a:buClr>
              <a:buFontTx/>
              <a:buChar char="•"/>
            </a:pPr>
            <a:r>
              <a:rPr lang="en-US" sz="2400"/>
              <a:t>Almost half of the EP’s run above 50 mg/Nm</a:t>
            </a:r>
            <a:r>
              <a:rPr lang="en-US" sz="2400" baseline="30000"/>
              <a:t>3</a:t>
            </a:r>
            <a:r>
              <a:rPr lang="en-US" sz="2400"/>
              <a:t> </a:t>
            </a:r>
          </a:p>
          <a:p>
            <a:pPr marL="290513" indent="-290513">
              <a:buFont typeface="Times" pitchFamily="18" charset="0"/>
              <a:buChar char="•"/>
            </a:pPr>
            <a:endParaRPr lang="en-US"/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2506663" y="1512888"/>
            <a:ext cx="190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Total 144 reported 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2505075" y="1341438"/>
            <a:ext cx="185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Source: PEP 2009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D0C4C9E-A565-4E2F-96C2-1E2B983831F0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33795" name="Content Placeholder 3"/>
          <p:cNvSpPr>
            <a:spLocks/>
          </p:cNvSpPr>
          <p:nvPr/>
        </p:nvSpPr>
        <p:spPr bwMode="auto">
          <a:xfrm>
            <a:off x="560388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Available collecting area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Moisture content in raw gas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Gas temperature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Gas velocity (False air!)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Dust content in raw gas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Dust properties (resistivity, particle size distribution)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Power input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Availability (CO peaks!)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/>
          </a:p>
        </p:txBody>
      </p:sp>
      <p:sp>
        <p:nvSpPr>
          <p:cNvPr id="33796" name="Title 4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Cleaning efficiency of Electrostatic Precipitator depends on various parameters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3930650"/>
            <a:ext cx="3743325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BB2EC6B-4852-410F-9B96-28CE6652D3B5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0388" y="1309688"/>
            <a:ext cx="87852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Change of fuel mix (more “difficult” fuel):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More CO peaks due to instable combustion (fuel feed, net calorific value – e.g.)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Higher gas flow rate (due to higher heat consumption or false air)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More Cl, SO</a:t>
            </a:r>
            <a:r>
              <a:rPr lang="en-US" baseline="-25000"/>
              <a:t>3</a:t>
            </a:r>
            <a:r>
              <a:rPr lang="en-US"/>
              <a:t>, NH</a:t>
            </a:r>
            <a:r>
              <a:rPr lang="en-US" baseline="-25000"/>
              <a:t>3</a:t>
            </a:r>
            <a:r>
              <a:rPr lang="en-US"/>
              <a:t>, organics can lower the EP performance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Transition phase during mill start</a:t>
            </a:r>
            <a:br>
              <a:rPr lang="en-US" sz="2000"/>
            </a:br>
            <a:r>
              <a:rPr lang="en-US" sz="2000"/>
              <a:t>with higher dust emission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higher temperature at EP inlet</a:t>
            </a:r>
            <a:br>
              <a:rPr lang="en-US"/>
            </a:br>
            <a:r>
              <a:rPr lang="en-US"/>
              <a:t>(gasflow/dew point)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Changed conditions can have an impact on EP performance</a:t>
            </a:r>
          </a:p>
        </p:txBody>
      </p:sp>
      <p:grpSp>
        <p:nvGrpSpPr>
          <p:cNvPr id="34821" name="Group 10"/>
          <p:cNvGrpSpPr>
            <a:grpSpLocks/>
          </p:cNvGrpSpPr>
          <p:nvPr/>
        </p:nvGrpSpPr>
        <p:grpSpPr bwMode="auto">
          <a:xfrm>
            <a:off x="4865688" y="3711575"/>
            <a:ext cx="4767262" cy="2894013"/>
            <a:chOff x="539153" y="1228725"/>
            <a:chExt cx="8054363" cy="4889510"/>
          </a:xfrm>
        </p:grpSpPr>
        <p:sp>
          <p:nvSpPr>
            <p:cNvPr id="34822" name="Line 2"/>
            <p:cNvSpPr>
              <a:spLocks noChangeShapeType="1"/>
            </p:cNvSpPr>
            <p:nvPr/>
          </p:nvSpPr>
          <p:spPr bwMode="auto">
            <a:xfrm>
              <a:off x="2308921" y="2743200"/>
              <a:ext cx="0" cy="2895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3" name="Line 4"/>
            <p:cNvSpPr>
              <a:spLocks noChangeShapeType="1"/>
            </p:cNvSpPr>
            <p:nvPr/>
          </p:nvSpPr>
          <p:spPr bwMode="auto">
            <a:xfrm flipV="1">
              <a:off x="1318321" y="1447800"/>
              <a:ext cx="0" cy="396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1011934" y="5181600"/>
              <a:ext cx="7164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>
              <a:off x="1242121" y="40386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1242121" y="3184525"/>
              <a:ext cx="1066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>
              <a:off x="6499921" y="4248150"/>
              <a:ext cx="1066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6499921" y="4657725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6772366" y="4648432"/>
              <a:ext cx="742944" cy="38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/>
                <a:t>95°C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 rot="-5400000">
              <a:off x="-724129" y="3315419"/>
              <a:ext cx="3041527" cy="514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EP inlet temperature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4573040" y="5182174"/>
              <a:ext cx="877048" cy="51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time</a:t>
              </a:r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2308921" y="2492375"/>
              <a:ext cx="4191000" cy="1752600"/>
            </a:xfrm>
            <a:custGeom>
              <a:avLst/>
              <a:gdLst>
                <a:gd name="T0" fmla="*/ 0 w 2640"/>
                <a:gd name="T1" fmla="*/ 2147483647 h 1432"/>
                <a:gd name="T2" fmla="*/ 2147483647 w 2640"/>
                <a:gd name="T3" fmla="*/ 2147483647 h 1432"/>
                <a:gd name="T4" fmla="*/ 2147483647 w 2640"/>
                <a:gd name="T5" fmla="*/ 2147483647 h 1432"/>
                <a:gd name="T6" fmla="*/ 2147483647 w 2640"/>
                <a:gd name="T7" fmla="*/ 2147483647 h 1432"/>
                <a:gd name="T8" fmla="*/ 2147483647 w 2640"/>
                <a:gd name="T9" fmla="*/ 2147483647 h 1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0"/>
                <a:gd name="T16" fmla="*/ 0 h 1432"/>
                <a:gd name="T17" fmla="*/ 2640 w 2640"/>
                <a:gd name="T18" fmla="*/ 1432 h 1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0" h="1432">
                  <a:moveTo>
                    <a:pt x="0" y="568"/>
                  </a:moveTo>
                  <a:cubicBezTo>
                    <a:pt x="96" y="488"/>
                    <a:pt x="400" y="152"/>
                    <a:pt x="576" y="88"/>
                  </a:cubicBezTo>
                  <a:cubicBezTo>
                    <a:pt x="752" y="24"/>
                    <a:pt x="832" y="0"/>
                    <a:pt x="1056" y="184"/>
                  </a:cubicBezTo>
                  <a:cubicBezTo>
                    <a:pt x="1280" y="368"/>
                    <a:pt x="1656" y="984"/>
                    <a:pt x="1920" y="1192"/>
                  </a:cubicBezTo>
                  <a:cubicBezTo>
                    <a:pt x="2184" y="1400"/>
                    <a:pt x="2490" y="1382"/>
                    <a:pt x="2640" y="143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2308921" y="3568700"/>
              <a:ext cx="4191000" cy="1092200"/>
            </a:xfrm>
            <a:custGeom>
              <a:avLst/>
              <a:gdLst>
                <a:gd name="T0" fmla="*/ 0 w 2640"/>
                <a:gd name="T1" fmla="*/ 2147483647 h 688"/>
                <a:gd name="T2" fmla="*/ 2147483647 w 2640"/>
                <a:gd name="T3" fmla="*/ 2147483647 h 688"/>
                <a:gd name="T4" fmla="*/ 2147483647 w 2640"/>
                <a:gd name="T5" fmla="*/ 2147483647 h 688"/>
                <a:gd name="T6" fmla="*/ 2147483647 w 2640"/>
                <a:gd name="T7" fmla="*/ 2147483647 h 688"/>
                <a:gd name="T8" fmla="*/ 2147483647 w 2640"/>
                <a:gd name="T9" fmla="*/ 2147483647 h 688"/>
                <a:gd name="T10" fmla="*/ 2147483647 w 2640"/>
                <a:gd name="T11" fmla="*/ 2147483647 h 688"/>
                <a:gd name="T12" fmla="*/ 2147483647 w 2640"/>
                <a:gd name="T13" fmla="*/ 2147483647 h 688"/>
                <a:gd name="T14" fmla="*/ 2147483647 w 2640"/>
                <a:gd name="T15" fmla="*/ 2147483647 h 6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0"/>
                <a:gd name="T25" fmla="*/ 0 h 688"/>
                <a:gd name="T26" fmla="*/ 2640 w 2640"/>
                <a:gd name="T27" fmla="*/ 688 h 6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0" h="688">
                  <a:moveTo>
                    <a:pt x="0" y="296"/>
                  </a:moveTo>
                  <a:cubicBezTo>
                    <a:pt x="40" y="264"/>
                    <a:pt x="160" y="152"/>
                    <a:pt x="240" y="104"/>
                  </a:cubicBezTo>
                  <a:cubicBezTo>
                    <a:pt x="320" y="56"/>
                    <a:pt x="384" y="0"/>
                    <a:pt x="480" y="8"/>
                  </a:cubicBezTo>
                  <a:cubicBezTo>
                    <a:pt x="576" y="16"/>
                    <a:pt x="704" y="80"/>
                    <a:pt x="816" y="152"/>
                  </a:cubicBezTo>
                  <a:cubicBezTo>
                    <a:pt x="928" y="224"/>
                    <a:pt x="1008" y="360"/>
                    <a:pt x="1152" y="440"/>
                  </a:cubicBezTo>
                  <a:cubicBezTo>
                    <a:pt x="1296" y="520"/>
                    <a:pt x="1496" y="592"/>
                    <a:pt x="1680" y="632"/>
                  </a:cubicBezTo>
                  <a:cubicBezTo>
                    <a:pt x="1864" y="672"/>
                    <a:pt x="2096" y="672"/>
                    <a:pt x="2256" y="680"/>
                  </a:cubicBezTo>
                  <a:cubicBezTo>
                    <a:pt x="2416" y="688"/>
                    <a:pt x="2560" y="680"/>
                    <a:pt x="2640" y="6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1770240" y="5638135"/>
              <a:ext cx="1169398" cy="480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Mill ON</a:t>
              </a:r>
            </a:p>
          </p:txBody>
        </p:sp>
        <p:sp>
          <p:nvSpPr>
            <p:cNvPr id="34835" name="Line 4"/>
            <p:cNvSpPr>
              <a:spLocks noChangeShapeType="1"/>
            </p:cNvSpPr>
            <p:nvPr/>
          </p:nvSpPr>
          <p:spPr bwMode="auto">
            <a:xfrm flipV="1">
              <a:off x="8038209" y="1228725"/>
              <a:ext cx="0" cy="396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836" name="Text Box 12"/>
            <p:cNvSpPr txBox="1">
              <a:spLocks noChangeArrowheads="1"/>
            </p:cNvSpPr>
            <p:nvPr/>
          </p:nvSpPr>
          <p:spPr bwMode="auto">
            <a:xfrm rot="-5400000">
              <a:off x="7221611" y="3332853"/>
              <a:ext cx="2228845" cy="514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2"/>
                  </a:solidFill>
                </a:rPr>
                <a:t>Dust Emission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8269EF3-CAA1-4C15-83C7-8A4CFC17E38D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35843" name="Content Placeholder 3"/>
          <p:cNvSpPr>
            <a:spLocks/>
          </p:cNvSpPr>
          <p:nvPr/>
        </p:nvSpPr>
        <p:spPr bwMode="auto">
          <a:xfrm>
            <a:off x="560388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Process </a:t>
            </a:r>
            <a:r>
              <a:rPr lang="en-US" dirty="0"/>
              <a:t>dependence of </a:t>
            </a:r>
            <a:r>
              <a:rPr lang="en-US" b="1" dirty="0">
                <a:solidFill>
                  <a:schemeClr val="accent2"/>
                </a:solidFill>
              </a:rPr>
              <a:t>EP</a:t>
            </a:r>
            <a:r>
              <a:rPr lang="en-US" dirty="0"/>
              <a:t> while </a:t>
            </a:r>
            <a:r>
              <a:rPr lang="en-US" b="1" dirty="0">
                <a:solidFill>
                  <a:srgbClr val="006982"/>
                </a:solidFill>
              </a:rPr>
              <a:t>BF</a:t>
            </a:r>
            <a:r>
              <a:rPr lang="en-US" dirty="0"/>
              <a:t> unaffected by process conditions within a wide range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Optimization </a:t>
            </a:r>
            <a:r>
              <a:rPr lang="en-US" dirty="0"/>
              <a:t>potential EP: precipitation, </a:t>
            </a:r>
            <a:r>
              <a:rPr lang="en-US" dirty="0" err="1"/>
              <a:t>gasflow</a:t>
            </a:r>
            <a:r>
              <a:rPr lang="en-US" dirty="0"/>
              <a:t>, power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references show 50 mg/Nm3 or 20 mg/Nm3 possible with EP upgrade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lower CAPEX compared  to conversion</a:t>
            </a: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Disadvantage </a:t>
            </a:r>
            <a:r>
              <a:rPr lang="en-US" dirty="0"/>
              <a:t>BF: delta P, waste (bags), </a:t>
            </a:r>
            <a:r>
              <a:rPr lang="en-US" dirty="0"/>
              <a:t>temperature </a:t>
            </a:r>
            <a:r>
              <a:rPr lang="en-US" dirty="0" smtClean="0"/>
              <a:t>limited, potential selective </a:t>
            </a:r>
            <a:r>
              <a:rPr lang="en-US" dirty="0"/>
              <a:t>dust collection only in EP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</p:txBody>
      </p:sp>
      <p:sp>
        <p:nvSpPr>
          <p:cNvPr id="35844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 dirty="0" smtClean="0"/>
              <a:t>Convert </a:t>
            </a:r>
            <a:r>
              <a:rPr lang="en-US" sz="2400" b="1" dirty="0"/>
              <a:t>the EP to a </a:t>
            </a:r>
            <a:r>
              <a:rPr lang="en-US" sz="2400" b="1" dirty="0" err="1" smtClean="0"/>
              <a:t>Bagfilte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624" y="1556792"/>
            <a:ext cx="7093421" cy="309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92F446D-DB74-40A5-BA51-89A13297C163}" type="slidenum">
              <a:rPr lang="en-US" sz="800"/>
              <a:pPr algn="r"/>
              <a:t>9</a:t>
            </a:fld>
            <a:endParaRPr lang="en-US" sz="80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1463" y="1252538"/>
            <a:ext cx="3581400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General Description of a “Pulse Jet” Bag Filter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3388" y="4010025"/>
            <a:ext cx="1876425" cy="446088"/>
          </a:xfrm>
          <a:prstGeom prst="wedgeRoundRectCallout">
            <a:avLst>
              <a:gd name="adj1" fmla="val 124372"/>
              <a:gd name="adj2" fmla="val -109465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Raw gas chambers with bags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00900" y="4086225"/>
            <a:ext cx="2505075" cy="447675"/>
          </a:xfrm>
          <a:prstGeom prst="wedgeRoundRectCallout">
            <a:avLst>
              <a:gd name="adj1" fmla="val -165539"/>
              <a:gd name="adj2" fmla="val -8176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Raw gas duct inlet to dedusting chambers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7312025" y="1828800"/>
            <a:ext cx="2089150" cy="447675"/>
          </a:xfrm>
          <a:prstGeom prst="wedgeRoundRectCallout">
            <a:avLst>
              <a:gd name="adj1" fmla="val -169237"/>
              <a:gd name="adj2" fmla="val 142928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Clean gas and “Pulse Jet” cleaning injectors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291388" y="5408613"/>
            <a:ext cx="2198687" cy="446087"/>
          </a:xfrm>
          <a:prstGeom prst="wedgeRoundRectCallout">
            <a:avLst>
              <a:gd name="adj1" fmla="val -198757"/>
              <a:gd name="adj2" fmla="val -151171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Hopper and conveyor for dust collection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73075" y="2765425"/>
            <a:ext cx="1460500" cy="446088"/>
          </a:xfrm>
          <a:prstGeom prst="wedgeRoundRectCallout">
            <a:avLst>
              <a:gd name="adj1" fmla="val 170861"/>
              <a:gd name="adj2" fmla="val -47897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Clean gas plenum 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27038" y="1536700"/>
            <a:ext cx="1878012" cy="446088"/>
          </a:xfrm>
          <a:prstGeom prst="wedgeRoundRectCallout">
            <a:avLst>
              <a:gd name="adj1" fmla="val 148017"/>
              <a:gd name="adj2" fmla="val 41474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Penthouse for regular maintenance</a:t>
            </a:r>
          </a:p>
        </p:txBody>
      </p:sp>
      <p:sp>
        <p:nvSpPr>
          <p:cNvPr id="36875" name="TextBox 2"/>
          <p:cNvSpPr txBox="1">
            <a:spLocks noChangeArrowheads="1"/>
          </p:cNvSpPr>
          <p:nvPr/>
        </p:nvSpPr>
        <p:spPr bwMode="auto">
          <a:xfrm>
            <a:off x="4613275" y="6003925"/>
            <a:ext cx="67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Scheuch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291388" y="2692400"/>
            <a:ext cx="2087562" cy="447675"/>
          </a:xfrm>
          <a:prstGeom prst="wedgeRoundRectCallout">
            <a:avLst>
              <a:gd name="adj1" fmla="val -161028"/>
              <a:gd name="adj2" fmla="val 85394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Collecting duct and filter outlet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738ACC-E94B-41D6-8261-AC0983DFE61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DATE" val="2016-05-09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488</Words>
  <Application>Microsoft Office PowerPoint</Application>
  <PresentationFormat>A4 Paper (210x297 mm)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Chart</vt:lpstr>
      <vt:lpstr>Introduction Dedusting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6</cp:revision>
  <dcterms:created xsi:type="dcterms:W3CDTF">2015-10-02T13:37:29Z</dcterms:created>
  <dcterms:modified xsi:type="dcterms:W3CDTF">2016-05-09T14:14:27Z</dcterms:modified>
</cp:coreProperties>
</file>