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>
      <p:cViewPr>
        <p:scale>
          <a:sx n="99" d="100"/>
          <a:sy n="99" d="100"/>
        </p:scale>
        <p:origin x="-90" y="-24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C2B359-791E-4941-A3C9-672D0ED99E01}" type="datetimeFigureOut">
              <a:rPr lang="de-DE"/>
              <a:pPr>
                <a:defRPr/>
              </a:pPr>
              <a:t>09.05.2016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C01603-8297-4A29-8CD6-21F58E1AD3F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82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7A66904-F53A-4949-A9F9-4A4D583D4736}" type="datetimeFigureOut">
              <a:rPr lang="de-DE"/>
              <a:pPr>
                <a:defRPr/>
              </a:pPr>
              <a:t>09.05.2016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3125" y="4343400"/>
            <a:ext cx="5111750" cy="4297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3F250F-0718-4132-8C20-A42155806F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21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907" y="4196556"/>
            <a:ext cx="1500188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7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920038" y="5530850"/>
            <a:ext cx="15890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er"/>
          <p:cNvSpPr/>
          <p:nvPr userDrawn="1"/>
        </p:nvSpPr>
        <p:spPr bwMode="white">
          <a:xfrm>
            <a:off x="452438" y="1089025"/>
            <a:ext cx="8996362" cy="13017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0AFAB-1C49-42FF-9652-9133678404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97113" y="1690688"/>
            <a:ext cx="53117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598E0-6E09-4001-8325-E92CDB9C5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B1159-B60F-48B4-8E1E-34E7545C71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8313" y="1112838"/>
            <a:ext cx="8948737" cy="84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sp>
        <p:nvSpPr>
          <p:cNvPr id="6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 rtlCol="0"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88" y="1943998"/>
            <a:ext cx="8785225" cy="1052954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B6F7B-3F4F-420B-AD29-933448CE47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3BF2-7999-499B-AD3F-FC75B0E73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4FD96-6EED-48D5-9535-7617B9A73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9F145-B905-4D49-BB87-0834B789D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DAE3A-7536-4677-9DCF-FC5C2549A9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FF177-4498-456F-B84D-24773757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85FB-5A0B-449B-AA83-A4616EDC76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188913"/>
            <a:ext cx="885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449388"/>
            <a:ext cx="8858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300" y="6416675"/>
            <a:ext cx="3168650" cy="1666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 b="1"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8738" y="6416675"/>
            <a:ext cx="433387" cy="166688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6ABE1C2-D047-4285-AC38-A18F2890B4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463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5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1034" name="Picture 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519113" y="6348413"/>
            <a:ext cx="1104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6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4" r:id="rId11"/>
    <p:sldLayoutId id="2147483660" r:id="rId12"/>
  </p:sldLayoutIdLst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ctrTitle" idx="4294967295"/>
          </p:nvPr>
        </p:nvSpPr>
        <p:spPr>
          <a:xfrm>
            <a:off x="452438" y="3700463"/>
            <a:ext cx="8929687" cy="1133475"/>
          </a:xfrm>
        </p:spPr>
        <p:txBody>
          <a:bodyPr anchor="t"/>
          <a:lstStyle/>
          <a:p>
            <a:pPr eaLnBrk="1" hangingPunct="1"/>
            <a:r>
              <a:rPr lang="en-US" sz="3600" smtClean="0"/>
              <a:t>Common Problems and Solutions Bagfilter problems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452438" y="4879975"/>
            <a:ext cx="6696075" cy="1536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General Description of Plant </a:t>
            </a:r>
            <a:r>
              <a:rPr lang="en-US" dirty="0" smtClean="0">
                <a:latin typeface="+mj-lt"/>
                <a:ea typeface="+mj-ea"/>
                <a:cs typeface="+mj-cs"/>
              </a:rPr>
              <a:t>Problem/Situation</a:t>
            </a:r>
            <a:endParaRPr lang="en-US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E738A30-DF6F-489F-A9C2-2E4CAF0C25DA}" type="slidenum">
              <a:rPr lang="en-US" sz="800"/>
              <a:pPr algn="r"/>
              <a:t>2</a:t>
            </a:fld>
            <a:endParaRPr lang="en-US" sz="80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60388" y="12954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b="1"/>
              <a:t>General Plant Information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Kiln system:  		4 SP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Clinker production:	2070 t/d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Heat consumption:	3400 kJ/kg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Plant elevation 450 m (i.e. ambient pressure = 960 mbar)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1000"/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Gas volumes in front of filter:</a:t>
            </a:r>
          </a:p>
          <a:p>
            <a:pPr marL="534988" lvl="1" indent="-265113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400"/>
              <a:t>Compound operation (60%):	225‘000 Nm3/h wet @ 10%O2*</a:t>
            </a:r>
          </a:p>
          <a:p>
            <a:pPr marL="1111250" lvl="4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charset="0"/>
              <a:buNone/>
            </a:pPr>
            <a:r>
              <a:rPr lang="en-US" sz="1400"/>
              <a:t>		18% moisture, T=95°C,</a:t>
            </a:r>
          </a:p>
          <a:p>
            <a:pPr marL="1111250" lvl="4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charset="0"/>
              <a:buNone/>
            </a:pPr>
            <a:r>
              <a:rPr lang="en-US" sz="1400"/>
              <a:t>         		p</a:t>
            </a:r>
            <a:r>
              <a:rPr lang="en-US" sz="1400" baseline="-25000"/>
              <a:t>stat</a:t>
            </a:r>
            <a:r>
              <a:rPr lang="en-US" sz="1400"/>
              <a:t>= -5 mbar</a:t>
            </a:r>
          </a:p>
          <a:p>
            <a:pPr marL="1111250" lvl="4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600"/>
          </a:p>
          <a:p>
            <a:pPr marL="534988" lvl="1" indent="-265113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400"/>
              <a:t>Direct operation (40%):		185‘000 Nm3/h wet @ 7%O2*</a:t>
            </a:r>
          </a:p>
          <a:p>
            <a:pPr marL="1111250" lvl="4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charset="0"/>
              <a:buNone/>
            </a:pPr>
            <a:r>
              <a:rPr lang="en-US" sz="1400"/>
              <a:t>		22% moisture, T=145°C,    </a:t>
            </a:r>
          </a:p>
          <a:p>
            <a:pPr marL="1111250" lvl="4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charset="0"/>
              <a:buNone/>
            </a:pPr>
            <a:r>
              <a:rPr lang="en-US" sz="1400"/>
              <a:t>        		p</a:t>
            </a:r>
            <a:r>
              <a:rPr lang="en-US" sz="1400" baseline="-25000"/>
              <a:t>stat</a:t>
            </a:r>
            <a:r>
              <a:rPr lang="en-US" sz="1400"/>
              <a:t> = -10 mbar</a:t>
            </a:r>
          </a:p>
          <a:p>
            <a:pPr marL="534988" lvl="2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charset="0"/>
              <a:buNone/>
            </a:pPr>
            <a:endParaRPr lang="en-US" sz="600"/>
          </a:p>
          <a:p>
            <a:pPr marL="534988" lvl="2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charset="0"/>
              <a:buNone/>
            </a:pPr>
            <a:r>
              <a:rPr lang="en-US" sz="1000"/>
              <a:t>* O2 value refers to the measured value at that filter inlet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Equipment &amp; Operational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2B1159-B60F-48B4-8E1E-34E7545C71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F9435A4-AB17-470C-9FE5-45BCA9DB2E2E}" type="slidenum">
              <a:rPr lang="en-US" sz="800"/>
              <a:pPr algn="r"/>
              <a:t>3</a:t>
            </a:fld>
            <a:endParaRPr lang="en-US" sz="800"/>
          </a:p>
        </p:txBody>
      </p:sp>
      <p:sp>
        <p:nvSpPr>
          <p:cNvPr id="18436" name="Line 32"/>
          <p:cNvSpPr>
            <a:spLocks noChangeShapeType="1"/>
          </p:cNvSpPr>
          <p:nvPr/>
        </p:nvSpPr>
        <p:spPr bwMode="auto">
          <a:xfrm>
            <a:off x="7372350" y="1757363"/>
            <a:ext cx="214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503238" y="12811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/>
              <a:t>General Plant Information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Bagfilter system: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High pressure pulse jet system (6 bar)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6 compartments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1512 Nomex bags used (PA), length 4 m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160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Dimensions of filter:</a:t>
            </a:r>
          </a:p>
          <a:p>
            <a:pPr marL="820738" lvl="2" indent="-284163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Length: 11.64 m</a:t>
            </a:r>
          </a:p>
          <a:p>
            <a:pPr marL="820738" lvl="2" indent="-284163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Width:   8.6 m</a:t>
            </a:r>
          </a:p>
          <a:p>
            <a:pPr marL="820738" lvl="2" indent="-284163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Height: 10.0 m</a:t>
            </a:r>
          </a:p>
          <a:p>
            <a:pPr marL="820738" lvl="2" indent="-284163">
              <a:spcBef>
                <a:spcPts val="9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1600"/>
              <a:t>Bag diam.: 160 mm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1600"/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14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1600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50323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Equipment &amp; Operational Data</a:t>
            </a: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4833938" y="4957763"/>
            <a:ext cx="47053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4833938" y="4043363"/>
            <a:ext cx="4705350" cy="2286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4843463" y="4052888"/>
            <a:ext cx="1568450" cy="914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6402388" y="4043363"/>
            <a:ext cx="1568450" cy="914400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7970838" y="4043363"/>
            <a:ext cx="1568450" cy="9144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4833938" y="5414963"/>
            <a:ext cx="1568450" cy="914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6402388" y="5414963"/>
            <a:ext cx="1568450" cy="914400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7970838" y="5414963"/>
            <a:ext cx="1568450" cy="9144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AutoShape 16"/>
          <p:cNvSpPr>
            <a:spLocks/>
          </p:cNvSpPr>
          <p:nvPr/>
        </p:nvSpPr>
        <p:spPr bwMode="auto">
          <a:xfrm>
            <a:off x="4668838" y="4043363"/>
            <a:ext cx="8255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rgbClr val="00698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AutoShape 17"/>
          <p:cNvSpPr>
            <a:spLocks/>
          </p:cNvSpPr>
          <p:nvPr/>
        </p:nvSpPr>
        <p:spPr bwMode="auto">
          <a:xfrm>
            <a:off x="4668838" y="5414963"/>
            <a:ext cx="8255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rgbClr val="00698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AutoShape 18"/>
          <p:cNvSpPr>
            <a:spLocks/>
          </p:cNvSpPr>
          <p:nvPr/>
        </p:nvSpPr>
        <p:spPr bwMode="auto">
          <a:xfrm>
            <a:off x="4586288" y="4957763"/>
            <a:ext cx="1651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00698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Text Box 19"/>
          <p:cNvSpPr txBox="1">
            <a:spLocks noChangeArrowheads="1"/>
          </p:cNvSpPr>
          <p:nvPr/>
        </p:nvSpPr>
        <p:spPr bwMode="auto">
          <a:xfrm>
            <a:off x="3770313" y="430053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982"/>
                </a:solidFill>
              </a:rPr>
              <a:t>3.04 m</a:t>
            </a:r>
          </a:p>
        </p:txBody>
      </p:sp>
      <p:sp>
        <p:nvSpPr>
          <p:cNvPr id="18451" name="Text Box 20"/>
          <p:cNvSpPr txBox="1">
            <a:spLocks noChangeArrowheads="1"/>
          </p:cNvSpPr>
          <p:nvPr/>
        </p:nvSpPr>
        <p:spPr bwMode="auto">
          <a:xfrm>
            <a:off x="3760788" y="566261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982"/>
                </a:solidFill>
              </a:rPr>
              <a:t>3.04 m</a:t>
            </a:r>
          </a:p>
        </p:txBody>
      </p:sp>
      <p:sp>
        <p:nvSpPr>
          <p:cNvPr id="18452" name="Text Box 21"/>
          <p:cNvSpPr txBox="1">
            <a:spLocks noChangeArrowheads="1"/>
          </p:cNvSpPr>
          <p:nvPr/>
        </p:nvSpPr>
        <p:spPr bwMode="auto">
          <a:xfrm>
            <a:off x="3657600" y="50053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982"/>
                </a:solidFill>
              </a:rPr>
              <a:t>2.52 m</a:t>
            </a:r>
          </a:p>
        </p:txBody>
      </p:sp>
      <p:sp>
        <p:nvSpPr>
          <p:cNvPr id="18453" name="AutoShape 22"/>
          <p:cNvSpPr>
            <a:spLocks/>
          </p:cNvSpPr>
          <p:nvPr/>
        </p:nvSpPr>
        <p:spPr bwMode="auto">
          <a:xfrm rot="-5400000">
            <a:off x="5541963" y="3106738"/>
            <a:ext cx="152400" cy="1568450"/>
          </a:xfrm>
          <a:prstGeom prst="rightBrace">
            <a:avLst>
              <a:gd name="adj1" fmla="val 79189"/>
              <a:gd name="adj2" fmla="val 50000"/>
            </a:avLst>
          </a:prstGeom>
          <a:noFill/>
          <a:ln w="28575">
            <a:solidFill>
              <a:srgbClr val="006982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454" name="AutoShape 24"/>
          <p:cNvSpPr>
            <a:spLocks/>
          </p:cNvSpPr>
          <p:nvPr/>
        </p:nvSpPr>
        <p:spPr bwMode="auto">
          <a:xfrm rot="-5400000">
            <a:off x="7110413" y="3106738"/>
            <a:ext cx="152400" cy="1568450"/>
          </a:xfrm>
          <a:prstGeom prst="rightBrace">
            <a:avLst>
              <a:gd name="adj1" fmla="val 79189"/>
              <a:gd name="adj2" fmla="val 50000"/>
            </a:avLst>
          </a:prstGeom>
          <a:noFill/>
          <a:ln w="28575">
            <a:solidFill>
              <a:srgbClr val="006982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455" name="AutoShape 25"/>
          <p:cNvSpPr>
            <a:spLocks/>
          </p:cNvSpPr>
          <p:nvPr/>
        </p:nvSpPr>
        <p:spPr bwMode="auto">
          <a:xfrm rot="-5400000">
            <a:off x="8678863" y="3106738"/>
            <a:ext cx="152400" cy="1568450"/>
          </a:xfrm>
          <a:prstGeom prst="rightBrace">
            <a:avLst>
              <a:gd name="adj1" fmla="val 79189"/>
              <a:gd name="adj2" fmla="val 50000"/>
            </a:avLst>
          </a:prstGeom>
          <a:noFill/>
          <a:ln w="28575">
            <a:solidFill>
              <a:srgbClr val="006982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456" name="Text Box 26"/>
          <p:cNvSpPr txBox="1">
            <a:spLocks noChangeArrowheads="1"/>
          </p:cNvSpPr>
          <p:nvPr/>
        </p:nvSpPr>
        <p:spPr bwMode="auto">
          <a:xfrm>
            <a:off x="5081588" y="350996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982"/>
                </a:solidFill>
              </a:rPr>
              <a:t>3.88 m</a:t>
            </a:r>
          </a:p>
        </p:txBody>
      </p:sp>
      <p:sp>
        <p:nvSpPr>
          <p:cNvPr id="18457" name="Text Box 27"/>
          <p:cNvSpPr txBox="1">
            <a:spLocks noChangeArrowheads="1"/>
          </p:cNvSpPr>
          <p:nvPr/>
        </p:nvSpPr>
        <p:spPr bwMode="auto">
          <a:xfrm>
            <a:off x="6650038" y="350996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982"/>
                </a:solidFill>
              </a:rPr>
              <a:t>3.88 m</a:t>
            </a:r>
          </a:p>
        </p:txBody>
      </p:sp>
      <p:sp>
        <p:nvSpPr>
          <p:cNvPr id="18458" name="Text Box 28"/>
          <p:cNvSpPr txBox="1">
            <a:spLocks noChangeArrowheads="1"/>
          </p:cNvSpPr>
          <p:nvPr/>
        </p:nvSpPr>
        <p:spPr bwMode="auto">
          <a:xfrm>
            <a:off x="8218488" y="3509963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982"/>
                </a:solidFill>
              </a:rPr>
              <a:t>3.88 m</a:t>
            </a:r>
          </a:p>
        </p:txBody>
      </p:sp>
      <p:sp>
        <p:nvSpPr>
          <p:cNvPr id="18459" name="Rectangle 30"/>
          <p:cNvSpPr>
            <a:spLocks noChangeArrowheads="1"/>
          </p:cNvSpPr>
          <p:nvPr/>
        </p:nvSpPr>
        <p:spPr bwMode="auto">
          <a:xfrm>
            <a:off x="7372350" y="1300163"/>
            <a:ext cx="21463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Rectangle 35"/>
          <p:cNvSpPr>
            <a:spLocks noChangeArrowheads="1"/>
          </p:cNvSpPr>
          <p:nvPr/>
        </p:nvSpPr>
        <p:spPr bwMode="auto">
          <a:xfrm>
            <a:off x="7372350" y="1757363"/>
            <a:ext cx="825500" cy="1676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Rectangle 36"/>
          <p:cNvSpPr>
            <a:spLocks noChangeArrowheads="1"/>
          </p:cNvSpPr>
          <p:nvPr/>
        </p:nvSpPr>
        <p:spPr bwMode="auto">
          <a:xfrm>
            <a:off x="8693150" y="1757363"/>
            <a:ext cx="825500" cy="16764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62" name="Group 37"/>
          <p:cNvGrpSpPr>
            <a:grpSpLocks/>
          </p:cNvGrpSpPr>
          <p:nvPr/>
        </p:nvGrpSpPr>
        <p:grpSpPr bwMode="auto">
          <a:xfrm>
            <a:off x="8177213" y="1300163"/>
            <a:ext cx="577850" cy="2133600"/>
            <a:chOff x="4788" y="720"/>
            <a:chExt cx="336" cy="1344"/>
          </a:xfrm>
        </p:grpSpPr>
        <p:sp>
          <p:nvSpPr>
            <p:cNvPr id="18477" name="Rectangle 31"/>
            <p:cNvSpPr>
              <a:spLocks noChangeArrowheads="1"/>
            </p:cNvSpPr>
            <p:nvPr/>
          </p:nvSpPr>
          <p:spPr bwMode="auto">
            <a:xfrm>
              <a:off x="4788" y="720"/>
              <a:ext cx="336" cy="13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34"/>
            <p:cNvSpPr>
              <a:spLocks noChangeShapeType="1"/>
            </p:cNvSpPr>
            <p:nvPr/>
          </p:nvSpPr>
          <p:spPr bwMode="auto">
            <a:xfrm>
              <a:off x="4788" y="13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8463" name="Text Box 38"/>
          <p:cNvSpPr txBox="1">
            <a:spLocks noChangeArrowheads="1"/>
          </p:cNvSpPr>
          <p:nvPr/>
        </p:nvSpPr>
        <p:spPr bwMode="auto">
          <a:xfrm>
            <a:off x="8280400" y="2595563"/>
            <a:ext cx="4175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464" name="Text Box 39"/>
          <p:cNvSpPr txBox="1">
            <a:spLocks noChangeArrowheads="1"/>
          </p:cNvSpPr>
          <p:nvPr/>
        </p:nvSpPr>
        <p:spPr bwMode="auto">
          <a:xfrm>
            <a:off x="8088313" y="1681163"/>
            <a:ext cx="635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8465" name="Rectangle 40"/>
          <p:cNvSpPr>
            <a:spLocks noChangeArrowheads="1"/>
          </p:cNvSpPr>
          <p:nvPr/>
        </p:nvSpPr>
        <p:spPr bwMode="auto">
          <a:xfrm>
            <a:off x="7454900" y="1757363"/>
            <a:ext cx="82550" cy="1143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Rectangle 41"/>
          <p:cNvSpPr>
            <a:spLocks noChangeArrowheads="1"/>
          </p:cNvSpPr>
          <p:nvPr/>
        </p:nvSpPr>
        <p:spPr bwMode="auto">
          <a:xfrm>
            <a:off x="7620000" y="1757363"/>
            <a:ext cx="82550" cy="1143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Rectangle 42"/>
          <p:cNvSpPr>
            <a:spLocks noChangeArrowheads="1"/>
          </p:cNvSpPr>
          <p:nvPr/>
        </p:nvSpPr>
        <p:spPr bwMode="auto">
          <a:xfrm>
            <a:off x="7785100" y="1757363"/>
            <a:ext cx="82550" cy="1143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43"/>
          <p:cNvSpPr>
            <a:spLocks noChangeArrowheads="1"/>
          </p:cNvSpPr>
          <p:nvPr/>
        </p:nvSpPr>
        <p:spPr bwMode="auto">
          <a:xfrm>
            <a:off x="7950200" y="1757363"/>
            <a:ext cx="82550" cy="1143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Rectangle 48"/>
          <p:cNvSpPr>
            <a:spLocks noChangeArrowheads="1"/>
          </p:cNvSpPr>
          <p:nvPr/>
        </p:nvSpPr>
        <p:spPr bwMode="auto">
          <a:xfrm>
            <a:off x="8858250" y="1757363"/>
            <a:ext cx="82550" cy="1143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Rectangle 49"/>
          <p:cNvSpPr>
            <a:spLocks noChangeArrowheads="1"/>
          </p:cNvSpPr>
          <p:nvPr/>
        </p:nvSpPr>
        <p:spPr bwMode="auto">
          <a:xfrm>
            <a:off x="9023350" y="1757363"/>
            <a:ext cx="82550" cy="1143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50"/>
          <p:cNvSpPr>
            <a:spLocks noChangeArrowheads="1"/>
          </p:cNvSpPr>
          <p:nvPr/>
        </p:nvSpPr>
        <p:spPr bwMode="auto">
          <a:xfrm>
            <a:off x="9188450" y="1757363"/>
            <a:ext cx="82550" cy="1143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Rectangle 51"/>
          <p:cNvSpPr>
            <a:spLocks noChangeArrowheads="1"/>
          </p:cNvSpPr>
          <p:nvPr/>
        </p:nvSpPr>
        <p:spPr bwMode="auto">
          <a:xfrm>
            <a:off x="9353550" y="1757363"/>
            <a:ext cx="82550" cy="11430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AutoShape 52"/>
          <p:cNvSpPr>
            <a:spLocks/>
          </p:cNvSpPr>
          <p:nvPr/>
        </p:nvSpPr>
        <p:spPr bwMode="auto">
          <a:xfrm>
            <a:off x="7207250" y="1300163"/>
            <a:ext cx="80963" cy="409575"/>
          </a:xfrm>
          <a:prstGeom prst="leftBrace">
            <a:avLst>
              <a:gd name="adj1" fmla="val 45670"/>
              <a:gd name="adj2" fmla="val 50000"/>
            </a:avLst>
          </a:prstGeom>
          <a:noFill/>
          <a:ln w="28575">
            <a:solidFill>
              <a:srgbClr val="00698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Text Box 53"/>
          <p:cNvSpPr txBox="1">
            <a:spLocks noChangeArrowheads="1"/>
          </p:cNvSpPr>
          <p:nvPr/>
        </p:nvSpPr>
        <p:spPr bwMode="auto">
          <a:xfrm>
            <a:off x="6189663" y="13763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982"/>
                </a:solidFill>
              </a:rPr>
              <a:t>1.5 m</a:t>
            </a:r>
          </a:p>
        </p:txBody>
      </p:sp>
      <p:sp>
        <p:nvSpPr>
          <p:cNvPr id="18475" name="AutoShape 54"/>
          <p:cNvSpPr>
            <a:spLocks/>
          </p:cNvSpPr>
          <p:nvPr/>
        </p:nvSpPr>
        <p:spPr bwMode="auto">
          <a:xfrm>
            <a:off x="7124700" y="1757363"/>
            <a:ext cx="163513" cy="1600200"/>
          </a:xfrm>
          <a:prstGeom prst="leftBrace">
            <a:avLst>
              <a:gd name="adj1" fmla="val 88349"/>
              <a:gd name="adj2" fmla="val 50000"/>
            </a:avLst>
          </a:prstGeom>
          <a:noFill/>
          <a:ln w="28575">
            <a:solidFill>
              <a:srgbClr val="00698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Text Box 55"/>
          <p:cNvSpPr txBox="1">
            <a:spLocks noChangeArrowheads="1"/>
          </p:cNvSpPr>
          <p:nvPr/>
        </p:nvSpPr>
        <p:spPr bwMode="auto">
          <a:xfrm>
            <a:off x="6381750" y="24431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982"/>
                </a:solidFill>
              </a:rPr>
              <a:t>8.5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598E0-6E09-4001-8325-E92CDB9C5E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960B9DB-E58F-4EC0-BF4F-A0D6F936CCBB}" type="slidenum">
              <a:rPr lang="en-US" sz="800"/>
              <a:pPr algn="r"/>
              <a:t>4</a:t>
            </a:fld>
            <a:endParaRPr lang="en-US" sz="80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46100" y="13239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/>
              <a:t>General Plant Information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Bags per row:				14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Distance bags to wall:			75mm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Distance between bags in a row:		50mm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Distance between two rows:		50mm</a:t>
            </a:r>
          </a:p>
          <a:p>
            <a:pPr marL="534988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14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16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546100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Equipment &amp; Operational Data</a:t>
            </a:r>
          </a:p>
        </p:txBody>
      </p:sp>
      <p:grpSp>
        <p:nvGrpSpPr>
          <p:cNvPr id="19462" name="Group 76"/>
          <p:cNvGrpSpPr>
            <a:grpSpLocks/>
          </p:cNvGrpSpPr>
          <p:nvPr/>
        </p:nvGrpSpPr>
        <p:grpSpPr bwMode="auto">
          <a:xfrm>
            <a:off x="1352550" y="3705225"/>
            <a:ext cx="2338388" cy="2514600"/>
            <a:chOff x="800" y="2352"/>
            <a:chExt cx="1360" cy="1584"/>
          </a:xfrm>
        </p:grpSpPr>
        <p:grpSp>
          <p:nvGrpSpPr>
            <p:cNvPr id="19479" name="Group 50"/>
            <p:cNvGrpSpPr>
              <a:grpSpLocks/>
            </p:cNvGrpSpPr>
            <p:nvPr/>
          </p:nvGrpSpPr>
          <p:grpSpPr bwMode="auto">
            <a:xfrm>
              <a:off x="864" y="2352"/>
              <a:ext cx="1296" cy="1584"/>
              <a:chOff x="1488" y="2352"/>
              <a:chExt cx="1296" cy="1584"/>
            </a:xfrm>
          </p:grpSpPr>
          <p:sp>
            <p:nvSpPr>
              <p:cNvPr id="19488" name="Rectangle 42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96" cy="158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9" name="Oval 43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0" name="Oval 4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1" name="Oval 45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2" name="Oval 46"/>
              <p:cNvSpPr>
                <a:spLocks noChangeArrowheads="1"/>
              </p:cNvSpPr>
              <p:nvPr/>
            </p:nvSpPr>
            <p:spPr bwMode="auto">
              <a:xfrm>
                <a:off x="2256" y="264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Oval 47"/>
              <p:cNvSpPr>
                <a:spLocks noChangeArrowheads="1"/>
              </p:cNvSpPr>
              <p:nvPr/>
            </p:nvSpPr>
            <p:spPr bwMode="auto">
              <a:xfrm>
                <a:off x="2256" y="3024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4" name="Oval 48"/>
              <p:cNvSpPr>
                <a:spLocks noChangeArrowheads="1"/>
              </p:cNvSpPr>
              <p:nvPr/>
            </p:nvSpPr>
            <p:spPr bwMode="auto">
              <a:xfrm>
                <a:off x="2256" y="340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0" name="AutoShape 60"/>
            <p:cNvSpPr>
              <a:spLocks/>
            </p:cNvSpPr>
            <p:nvPr/>
          </p:nvSpPr>
          <p:spPr bwMode="auto">
            <a:xfrm>
              <a:off x="1152" y="2352"/>
              <a:ext cx="54" cy="318"/>
            </a:xfrm>
            <a:prstGeom prst="leftBrace">
              <a:avLst>
                <a:gd name="adj1" fmla="val 49074"/>
                <a:gd name="adj2" fmla="val 50000"/>
              </a:avLst>
            </a:prstGeom>
            <a:noFill/>
            <a:ln w="28575">
              <a:solidFill>
                <a:srgbClr val="00698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AutoShape 62"/>
            <p:cNvSpPr>
              <a:spLocks/>
            </p:cNvSpPr>
            <p:nvPr/>
          </p:nvSpPr>
          <p:spPr bwMode="auto">
            <a:xfrm>
              <a:off x="1152" y="3216"/>
              <a:ext cx="96" cy="192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rgbClr val="00698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63"/>
            <p:cNvSpPr txBox="1">
              <a:spLocks noChangeArrowheads="1"/>
            </p:cNvSpPr>
            <p:nvPr/>
          </p:nvSpPr>
          <p:spPr bwMode="auto">
            <a:xfrm>
              <a:off x="800" y="2400"/>
              <a:ext cx="3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006982"/>
                  </a:solidFill>
                </a:rPr>
                <a:t>75 mm</a:t>
              </a:r>
            </a:p>
          </p:txBody>
        </p:sp>
        <p:sp>
          <p:nvSpPr>
            <p:cNvPr id="19483" name="AutoShape 67"/>
            <p:cNvSpPr>
              <a:spLocks/>
            </p:cNvSpPr>
            <p:nvPr/>
          </p:nvSpPr>
          <p:spPr bwMode="auto">
            <a:xfrm rot="5400000" flipV="1">
              <a:off x="954" y="2665"/>
              <a:ext cx="96" cy="276"/>
            </a:xfrm>
            <a:prstGeom prst="rightBrace">
              <a:avLst>
                <a:gd name="adj1" fmla="val 23958"/>
                <a:gd name="adj2" fmla="val 50000"/>
              </a:avLst>
            </a:prstGeom>
            <a:noFill/>
            <a:ln w="28575">
              <a:solidFill>
                <a:srgbClr val="00698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484" name="Text Box 72"/>
            <p:cNvSpPr txBox="1">
              <a:spLocks noChangeArrowheads="1"/>
            </p:cNvSpPr>
            <p:nvPr/>
          </p:nvSpPr>
          <p:spPr bwMode="auto">
            <a:xfrm>
              <a:off x="800" y="2851"/>
              <a:ext cx="3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006982"/>
                  </a:solidFill>
                </a:rPr>
                <a:t>75 mm</a:t>
              </a:r>
            </a:p>
          </p:txBody>
        </p:sp>
        <p:sp>
          <p:nvSpPr>
            <p:cNvPr id="19485" name="Text Box 73"/>
            <p:cNvSpPr txBox="1">
              <a:spLocks noChangeArrowheads="1"/>
            </p:cNvSpPr>
            <p:nvPr/>
          </p:nvSpPr>
          <p:spPr bwMode="auto">
            <a:xfrm>
              <a:off x="800" y="3222"/>
              <a:ext cx="3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006982"/>
                  </a:solidFill>
                </a:rPr>
                <a:t>50 mm</a:t>
              </a:r>
            </a:p>
          </p:txBody>
        </p:sp>
        <p:sp>
          <p:nvSpPr>
            <p:cNvPr id="19486" name="AutoShape 74"/>
            <p:cNvSpPr>
              <a:spLocks/>
            </p:cNvSpPr>
            <p:nvPr/>
          </p:nvSpPr>
          <p:spPr bwMode="auto">
            <a:xfrm rot="5400000" flipV="1">
              <a:off x="1440" y="3408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rgbClr val="00698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487" name="Text Box 75"/>
            <p:cNvSpPr txBox="1">
              <a:spLocks noChangeArrowheads="1"/>
            </p:cNvSpPr>
            <p:nvPr/>
          </p:nvSpPr>
          <p:spPr bwMode="auto">
            <a:xfrm>
              <a:off x="1280" y="3648"/>
              <a:ext cx="3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006982"/>
                  </a:solidFill>
                </a:rPr>
                <a:t>50 mm</a:t>
              </a:r>
            </a:p>
          </p:txBody>
        </p:sp>
      </p:grpSp>
      <p:grpSp>
        <p:nvGrpSpPr>
          <p:cNvPr id="19463" name="Group 83"/>
          <p:cNvGrpSpPr>
            <a:grpSpLocks/>
          </p:cNvGrpSpPr>
          <p:nvPr/>
        </p:nvGrpSpPr>
        <p:grpSpPr bwMode="auto">
          <a:xfrm>
            <a:off x="4848225" y="3690938"/>
            <a:ext cx="4705350" cy="2286000"/>
            <a:chOff x="2844" y="2448"/>
            <a:chExt cx="2736" cy="1440"/>
          </a:xfrm>
        </p:grpSpPr>
        <p:sp>
          <p:nvSpPr>
            <p:cNvPr id="19465" name="Rectangle 52"/>
            <p:cNvSpPr>
              <a:spLocks noChangeArrowheads="1"/>
            </p:cNvSpPr>
            <p:nvPr/>
          </p:nvSpPr>
          <p:spPr bwMode="auto">
            <a:xfrm>
              <a:off x="2844" y="3024"/>
              <a:ext cx="27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53"/>
            <p:cNvSpPr>
              <a:spLocks noChangeArrowheads="1"/>
            </p:cNvSpPr>
            <p:nvPr/>
          </p:nvSpPr>
          <p:spPr bwMode="auto">
            <a:xfrm>
              <a:off x="2844" y="2448"/>
              <a:ext cx="2736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54"/>
            <p:cNvSpPr>
              <a:spLocks noChangeArrowheads="1"/>
            </p:cNvSpPr>
            <p:nvPr/>
          </p:nvSpPr>
          <p:spPr bwMode="auto">
            <a:xfrm>
              <a:off x="2850" y="2454"/>
              <a:ext cx="912" cy="57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Rectangle 55"/>
            <p:cNvSpPr>
              <a:spLocks noChangeArrowheads="1"/>
            </p:cNvSpPr>
            <p:nvPr/>
          </p:nvSpPr>
          <p:spPr bwMode="auto">
            <a:xfrm>
              <a:off x="3756" y="2448"/>
              <a:ext cx="912" cy="576"/>
            </a:xfrm>
            <a:prstGeom prst="rect">
              <a:avLst/>
            </a:prstGeom>
            <a:solidFill>
              <a:srgbClr val="96969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56"/>
            <p:cNvSpPr>
              <a:spLocks noChangeArrowheads="1"/>
            </p:cNvSpPr>
            <p:nvPr/>
          </p:nvSpPr>
          <p:spPr bwMode="auto">
            <a:xfrm>
              <a:off x="4668" y="2448"/>
              <a:ext cx="912" cy="576"/>
            </a:xfrm>
            <a:prstGeom prst="rect">
              <a:avLst/>
            </a:prstGeom>
            <a:solidFill>
              <a:srgbClr val="8080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Rectangle 57"/>
            <p:cNvSpPr>
              <a:spLocks noChangeArrowheads="1"/>
            </p:cNvSpPr>
            <p:nvPr/>
          </p:nvSpPr>
          <p:spPr bwMode="auto">
            <a:xfrm>
              <a:off x="2844" y="3312"/>
              <a:ext cx="912" cy="57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58"/>
            <p:cNvSpPr>
              <a:spLocks noChangeArrowheads="1"/>
            </p:cNvSpPr>
            <p:nvPr/>
          </p:nvSpPr>
          <p:spPr bwMode="auto">
            <a:xfrm>
              <a:off x="3756" y="3312"/>
              <a:ext cx="912" cy="576"/>
            </a:xfrm>
            <a:prstGeom prst="rect">
              <a:avLst/>
            </a:prstGeom>
            <a:solidFill>
              <a:srgbClr val="96969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Rectangle 59"/>
            <p:cNvSpPr>
              <a:spLocks noChangeArrowheads="1"/>
            </p:cNvSpPr>
            <p:nvPr/>
          </p:nvSpPr>
          <p:spPr bwMode="auto">
            <a:xfrm>
              <a:off x="4668" y="3312"/>
              <a:ext cx="912" cy="576"/>
            </a:xfrm>
            <a:prstGeom prst="rect">
              <a:avLst/>
            </a:prstGeom>
            <a:solidFill>
              <a:srgbClr val="8080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Text Box 77"/>
            <p:cNvSpPr txBox="1">
              <a:spLocks noChangeArrowheads="1"/>
            </p:cNvSpPr>
            <p:nvPr/>
          </p:nvSpPr>
          <p:spPr bwMode="auto">
            <a:xfrm>
              <a:off x="2880" y="2592"/>
              <a:ext cx="67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/>
                <a:t>18 rows</a:t>
              </a:r>
            </a:p>
          </p:txBody>
        </p:sp>
        <p:sp>
          <p:nvSpPr>
            <p:cNvPr id="19474" name="Text Box 78"/>
            <p:cNvSpPr txBox="1">
              <a:spLocks noChangeArrowheads="1"/>
            </p:cNvSpPr>
            <p:nvPr/>
          </p:nvSpPr>
          <p:spPr bwMode="auto">
            <a:xfrm>
              <a:off x="2928" y="3465"/>
              <a:ext cx="67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/>
                <a:t>18 rows</a:t>
              </a:r>
            </a:p>
          </p:txBody>
        </p:sp>
        <p:sp>
          <p:nvSpPr>
            <p:cNvPr id="19475" name="Text Box 79"/>
            <p:cNvSpPr txBox="1">
              <a:spLocks noChangeArrowheads="1"/>
            </p:cNvSpPr>
            <p:nvPr/>
          </p:nvSpPr>
          <p:spPr bwMode="auto">
            <a:xfrm>
              <a:off x="4739" y="3466"/>
              <a:ext cx="67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/>
                <a:t>18 rows</a:t>
              </a:r>
            </a:p>
          </p:txBody>
        </p:sp>
        <p:sp>
          <p:nvSpPr>
            <p:cNvPr id="19476" name="Text Box 80"/>
            <p:cNvSpPr txBox="1">
              <a:spLocks noChangeArrowheads="1"/>
            </p:cNvSpPr>
            <p:nvPr/>
          </p:nvSpPr>
          <p:spPr bwMode="auto">
            <a:xfrm>
              <a:off x="3806" y="2592"/>
              <a:ext cx="73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/>
                <a:t>18 rows*</a:t>
              </a:r>
            </a:p>
          </p:txBody>
        </p:sp>
        <p:sp>
          <p:nvSpPr>
            <p:cNvPr id="19477" name="Text Box 81"/>
            <p:cNvSpPr txBox="1">
              <a:spLocks noChangeArrowheads="1"/>
            </p:cNvSpPr>
            <p:nvPr/>
          </p:nvSpPr>
          <p:spPr bwMode="auto">
            <a:xfrm>
              <a:off x="4800" y="2592"/>
              <a:ext cx="67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/>
                <a:t>18 rows</a:t>
              </a:r>
            </a:p>
          </p:txBody>
        </p:sp>
        <p:sp>
          <p:nvSpPr>
            <p:cNvPr id="19478" name="Text Box 82"/>
            <p:cNvSpPr txBox="1">
              <a:spLocks noChangeArrowheads="1"/>
            </p:cNvSpPr>
            <p:nvPr/>
          </p:nvSpPr>
          <p:spPr bwMode="auto">
            <a:xfrm>
              <a:off x="3806" y="3465"/>
              <a:ext cx="73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/>
                <a:t>18 rows*</a:t>
              </a:r>
            </a:p>
          </p:txBody>
        </p:sp>
      </p:grpSp>
      <p:sp>
        <p:nvSpPr>
          <p:cNvPr id="19464" name="Text Box 84"/>
          <p:cNvSpPr txBox="1">
            <a:spLocks noChangeArrowheads="1"/>
          </p:cNvSpPr>
          <p:nvPr/>
        </p:nvSpPr>
        <p:spPr bwMode="auto">
          <a:xfrm>
            <a:off x="4519613" y="5962650"/>
            <a:ext cx="5386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* In these compartments the cleaning system of 1 row is not working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598E0-6E09-4001-8325-E92CDB9C5E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56BFA31F-9A36-49C9-99B4-0E97ED89568D}" type="slidenum">
              <a:rPr lang="en-US" sz="800"/>
              <a:pPr algn="r"/>
              <a:t>5</a:t>
            </a:fld>
            <a:endParaRPr lang="en-US" sz="80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60388" y="133826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000" b="1"/>
              <a:t>Problem</a:t>
            </a:r>
            <a:endParaRPr lang="en-US" sz="200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High </a:t>
            </a:r>
            <a:r>
              <a:rPr lang="en-US">
                <a:latin typeface="Symbol" pitchFamily="18" charset="2"/>
              </a:rPr>
              <a:t>D</a:t>
            </a:r>
            <a:r>
              <a:rPr lang="en-US"/>
              <a:t>p over cloth (&gt;20mbar) (despite cleaning)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Dust emissions &gt; 50 mg/Nm3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Traces of corrosion are visible in</a:t>
            </a:r>
            <a:br>
              <a:rPr lang="en-US"/>
            </a:br>
            <a:r>
              <a:rPr lang="en-US"/>
              <a:t>the clean gas plenum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Short lifetime of bags (&lt;12 months)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General Description of Plant Problem</a:t>
            </a:r>
          </a:p>
        </p:txBody>
      </p:sp>
      <p:pic>
        <p:nvPicPr>
          <p:cNvPr id="20486" name="Picture 9" descr="damaged bag"/>
          <p:cNvPicPr>
            <a:picLocks noChangeAspect="1" noChangeArrowheads="1"/>
          </p:cNvPicPr>
          <p:nvPr/>
        </p:nvPicPr>
        <p:blipFill>
          <a:blip r:embed="rId2"/>
          <a:srcRect l="3590" r="24615"/>
          <a:stretch>
            <a:fillRect/>
          </a:stretch>
        </p:blipFill>
        <p:spPr bwMode="auto">
          <a:xfrm>
            <a:off x="6305550" y="4738688"/>
            <a:ext cx="28892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0" descr="Kiln filter under positive press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1211263"/>
            <a:ext cx="2041525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6473825" y="3671888"/>
            <a:ext cx="3054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Filter under positive pressure as filter fan can not handle high </a:t>
            </a:r>
            <a:r>
              <a:rPr lang="en-US" i="1">
                <a:latin typeface="Symbol" pitchFamily="18" charset="2"/>
              </a:rPr>
              <a:t>D</a:t>
            </a:r>
            <a:r>
              <a:rPr lang="en-US" i="1"/>
              <a:t>p</a:t>
            </a:r>
          </a:p>
        </p:txBody>
      </p:sp>
      <p:sp>
        <p:nvSpPr>
          <p:cNvPr id="20489" name="Text Box 12"/>
          <p:cNvSpPr txBox="1">
            <a:spLocks noChangeArrowheads="1"/>
          </p:cNvSpPr>
          <p:nvPr/>
        </p:nvSpPr>
        <p:spPr bwMode="auto">
          <a:xfrm>
            <a:off x="4546600" y="6034088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Damaged bags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598E0-6E09-4001-8325-E92CDB9C5E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88683E2-4F75-4035-94D7-5C4DCB0EBB26}" type="slidenum">
              <a:rPr lang="en-US" sz="800"/>
              <a:pPr algn="r"/>
              <a:t>6</a:t>
            </a:fld>
            <a:endParaRPr lang="en-US" sz="800"/>
          </a:p>
        </p:txBody>
      </p:sp>
      <p:sp>
        <p:nvSpPr>
          <p:cNvPr id="21508" name="Content Placeholder 4"/>
          <p:cNvSpPr>
            <a:spLocks/>
          </p:cNvSpPr>
          <p:nvPr/>
        </p:nvSpPr>
        <p:spPr bwMode="auto">
          <a:xfrm>
            <a:off x="776288" y="1400175"/>
            <a:ext cx="87852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spcBef>
                <a:spcPts val="12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b="1" dirty="0"/>
              <a:t>Define Problem</a:t>
            </a:r>
          </a:p>
          <a:p>
            <a:pPr marL="288925" indent="-288925">
              <a:spcBef>
                <a:spcPts val="12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b="1" dirty="0"/>
              <a:t>Analyze Causes</a:t>
            </a:r>
            <a:r>
              <a:rPr lang="en-US" sz="2000" dirty="0"/>
              <a:t>	</a:t>
            </a:r>
          </a:p>
          <a:p>
            <a:pPr marL="1122363" lvl="1" indent="-457200">
              <a:spcBef>
                <a:spcPts val="1200"/>
              </a:spcBef>
              <a:buClr>
                <a:schemeClr val="accent1"/>
              </a:buClr>
              <a:buFontTx/>
              <a:buChar char="•"/>
            </a:pPr>
            <a:r>
              <a:rPr lang="en-US" sz="1600" dirty="0">
                <a:sym typeface="Symbol" pitchFamily="18" charset="2"/>
              </a:rPr>
              <a:t>Propose Measurements and Checks to perform</a:t>
            </a:r>
          </a:p>
          <a:p>
            <a:pPr marL="1122363" lvl="1" indent="-457200">
              <a:spcBef>
                <a:spcPts val="1200"/>
              </a:spcBef>
              <a:buClr>
                <a:schemeClr val="accent1"/>
              </a:buClr>
              <a:buFontTx/>
              <a:buChar char="•"/>
            </a:pPr>
            <a:r>
              <a:rPr lang="en-US" sz="1600" dirty="0">
                <a:sym typeface="Symbol" pitchFamily="18" charset="2"/>
              </a:rPr>
              <a:t>Identify most likely Causes</a:t>
            </a:r>
            <a:endParaRPr lang="en-US" sz="1600" dirty="0"/>
          </a:p>
          <a:p>
            <a:pPr marL="288925" indent="-288925">
              <a:spcBef>
                <a:spcPts val="1200"/>
              </a:spcBef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en-US" b="1" dirty="0"/>
              <a:t>Identify Solutions</a:t>
            </a:r>
            <a:r>
              <a:rPr lang="en-US" sz="2000" dirty="0"/>
              <a:t>	</a:t>
            </a:r>
          </a:p>
          <a:p>
            <a:pPr marL="1122363" lvl="1" indent="-457200">
              <a:spcBef>
                <a:spcPts val="1200"/>
              </a:spcBef>
              <a:buClr>
                <a:schemeClr val="accent1"/>
              </a:buClr>
              <a:buFontTx/>
              <a:buChar char="•"/>
            </a:pPr>
            <a:r>
              <a:rPr lang="en-US" sz="1600" dirty="0">
                <a:sym typeface="Symbol" pitchFamily="18" charset="2"/>
              </a:rPr>
              <a:t>Propose Solutions (List)</a:t>
            </a:r>
          </a:p>
          <a:p>
            <a:pPr marL="288925" indent="-28892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Problem Analysis and Discussion</a:t>
            </a:r>
          </a:p>
        </p:txBody>
      </p:sp>
      <p:sp>
        <p:nvSpPr>
          <p:cNvPr id="21510" name="Rectangle 1"/>
          <p:cNvSpPr>
            <a:spLocks noChangeArrowheads="1"/>
          </p:cNvSpPr>
          <p:nvPr/>
        </p:nvSpPr>
        <p:spPr bwMode="auto">
          <a:xfrm>
            <a:off x="560388" y="1341438"/>
            <a:ext cx="7272337" cy="25209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598E0-6E09-4001-8325-E92CDB9C5E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LANGUAGE" val="1033"/>
  <p:tag name="BRAND" val="100"/>
  <p:tag name="LOGO" val="100"/>
  <p:tag name="TITLEBANDCOLOR" val="1"/>
  <p:tag name="DATE" val="2016-05-09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217</Words>
  <Application>Microsoft Office PowerPoint</Application>
  <PresentationFormat>A4 Paper (210x297 mm)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Common Problems and Solutions Bagfilter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Piccinno</dc:creator>
  <cp:lastModifiedBy>Mirko Weber</cp:lastModifiedBy>
  <cp:revision>5</cp:revision>
  <dcterms:created xsi:type="dcterms:W3CDTF">2015-10-02T13:37:29Z</dcterms:created>
  <dcterms:modified xsi:type="dcterms:W3CDTF">2016-05-09T14:16:50Z</dcterms:modified>
</cp:coreProperties>
</file>