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906000" cy="6858000" type="A4"/>
  <p:notesSz cx="6858000" cy="9144000"/>
  <p:custDataLst>
    <p:tags r:id="rId3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75" autoAdjust="0"/>
  </p:normalViewPr>
  <p:slideViewPr>
    <p:cSldViewPr showGuides="1">
      <p:cViewPr varScale="1">
        <p:scale>
          <a:sx n="96" d="100"/>
          <a:sy n="96" d="100"/>
        </p:scale>
        <p:origin x="-186" y="-108"/>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showGuides="1">
      <p:cViewPr varScale="1">
        <p:scale>
          <a:sx n="98" d="100"/>
          <a:sy n="98" d="100"/>
        </p:scale>
        <p:origin x="-2964"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25B87-BE1E-4C20-B36A-1878FEEF73C4}" type="datetimeFigureOut">
              <a:rPr lang="de-DE" smtClean="0"/>
              <a:t>09.05.2016</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71383C-4D7C-4661-B4D9-0ABF00F7F1F3}" type="slidenum">
              <a:rPr lang="de-DE" smtClean="0"/>
              <a:t>‹#›</a:t>
            </a:fld>
            <a:endParaRPr lang="de-DE"/>
          </a:p>
        </p:txBody>
      </p:sp>
    </p:spTree>
    <p:extLst>
      <p:ext uri="{BB962C8B-B14F-4D97-AF65-F5344CB8AC3E}">
        <p14:creationId xmlns:p14="http://schemas.microsoft.com/office/powerpoint/2010/main" val="419414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A3B37-1B28-4EB7-A331-F33C642B1C8E}" type="datetimeFigureOut">
              <a:rPr lang="de-DE" smtClean="0"/>
              <a:t>09.05.2016</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872716" y="4343400"/>
            <a:ext cx="5112568" cy="429705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E0DAD-C99C-4E3B-8DA9-C3D35B305626}" type="slidenum">
              <a:rPr lang="de-DE" smtClean="0"/>
              <a:t>‹#›</a:t>
            </a:fld>
            <a:endParaRPr lang="de-DE"/>
          </a:p>
        </p:txBody>
      </p:sp>
    </p:spTree>
    <p:extLst>
      <p:ext uri="{BB962C8B-B14F-4D97-AF65-F5344CB8AC3E}">
        <p14:creationId xmlns:p14="http://schemas.microsoft.com/office/powerpoint/2010/main" val="2323607991"/>
      </p:ext>
    </p:extLst>
  </p:cSld>
  <p:clrMap bg1="lt1" tx1="dk1" bg2="lt2" tx2="dk2" accent1="accent1" accent2="accent2" accent3="accent3" accent4="accent4" accent5="accent5" accent6="accent6" hlink="hlink" folHlink="folHlink"/>
  <p:notesStyle>
    <a:lvl1pPr marL="176213"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1pPr>
    <a:lvl2pPr marL="360363"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2pPr>
    <a:lvl3pPr marL="538163" indent="-1778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3pPr>
    <a:lvl4pPr marL="714375"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898525"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60CB7C15-2189-4FDA-B027-B2E16D185247}" type="slidenum">
              <a:rPr lang="de-DE" sz="1200" smtClean="0"/>
              <a:pPr/>
              <a:t>3</a:t>
            </a:fld>
            <a:endParaRPr lang="de-DE"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344AA8C5-47AE-46DA-A0A4-87104BB73A36}" type="slidenum">
              <a:rPr lang="de-DE" sz="1200" smtClean="0"/>
              <a:pPr/>
              <a:t>21</a:t>
            </a:fld>
            <a:endParaRPr lang="de-DE" sz="1200" smtClean="0"/>
          </a:p>
        </p:txBody>
      </p:sp>
      <p:sp>
        <p:nvSpPr>
          <p:cNvPr id="82947" name="Rectangle 2"/>
          <p:cNvSpPr>
            <a:spLocks noGrp="1" noRot="1" noChangeAspect="1" noChangeArrowheads="1" noTextEdit="1"/>
          </p:cNvSpPr>
          <p:nvPr>
            <p:ph type="sldImg"/>
          </p:nvPr>
        </p:nvSpPr>
        <p:spPr>
          <a:xfrm>
            <a:off x="950913" y="684213"/>
            <a:ext cx="4956175" cy="3430587"/>
          </a:xfrm>
          <a:ln/>
        </p:spPr>
      </p:sp>
      <p:sp>
        <p:nvSpPr>
          <p:cNvPr id="82948"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b="1" u="sng" dirty="0" smtClean="0">
                <a:latin typeface="Arial" charset="0"/>
              </a:rPr>
              <a:t>A solution</a:t>
            </a:r>
          </a:p>
          <a:p>
            <a:pPr>
              <a:buFontTx/>
              <a:buChar char="•"/>
            </a:pPr>
            <a:r>
              <a:rPr lang="en-GB" dirty="0" smtClean="0">
                <a:latin typeface="Arial" charset="0"/>
              </a:rPr>
              <a:t>There are an infinite number of causes connected in many ways, so an infinite number of possible solutions exist. We simply need to affect one cause in a chain such that the problem does not occur. There are no rules that govern the location of this cause. </a:t>
            </a:r>
            <a:r>
              <a:rPr lang="en-GB" b="1" dirty="0" smtClean="0">
                <a:latin typeface="Arial" charset="0"/>
              </a:rPr>
              <a:t>It does not have to be at the</a:t>
            </a:r>
            <a:r>
              <a:rPr lang="en-GB" dirty="0" smtClean="0">
                <a:latin typeface="Arial" charset="0"/>
              </a:rPr>
              <a:t> </a:t>
            </a:r>
            <a:r>
              <a:rPr lang="en-GB" b="1" dirty="0" smtClean="0">
                <a:latin typeface="Arial" charset="0"/>
              </a:rPr>
              <a:t>end of a chain</a:t>
            </a:r>
            <a:r>
              <a:rPr lang="en-GB" dirty="0" smtClean="0">
                <a:latin typeface="Arial" charset="0"/>
              </a:rPr>
              <a:t> as the notion of root cause would have us believe. Indeed the best solution may be to remove the very first cause (primary effect). For example, for some people the best solution to human error would be to eliminate all employees.</a:t>
            </a:r>
          </a:p>
          <a:p>
            <a:pPr>
              <a:buFontTx/>
              <a:buChar char="•"/>
            </a:pPr>
            <a:r>
              <a:rPr lang="en-GB" dirty="0" smtClean="0">
                <a:latin typeface="Arial" charset="0"/>
              </a:rPr>
              <a:t>The desired condition or outcome is the focal point of any solution. For problems that have already occurred, a primary goal is to prevent recurrence</a:t>
            </a:r>
          </a:p>
          <a:p>
            <a:pPr>
              <a:buFontTx/>
              <a:buChar char="•"/>
            </a:pPr>
            <a:r>
              <a:rPr lang="en-GB" dirty="0" smtClean="0">
                <a:latin typeface="Arial" charset="0"/>
              </a:rPr>
              <a:t>Solutions must be within our control. It is a common tendency to identify solutions that require other people to act.</a:t>
            </a:r>
          </a:p>
          <a:p>
            <a:pPr>
              <a:buFontTx/>
              <a:buChar char="•"/>
            </a:pPr>
            <a:r>
              <a:rPr lang="en-GB" dirty="0" smtClean="0">
                <a:latin typeface="Arial" charset="0"/>
              </a:rPr>
              <a:t>Solutions should always be specific actions. It makes no sense to attack a specific problem with non-specific solutions. If the problem was “no money”, the solution shouldn’t be “get some”. Do not include solutions such as review, analyse, or investigate.</a:t>
            </a:r>
          </a:p>
          <a:p>
            <a:pPr>
              <a:buFontTx/>
              <a:buChar char="•"/>
            </a:pPr>
            <a:endParaRPr lang="en-GB" dirty="0" smtClean="0">
              <a:latin typeface="Arial" charset="0"/>
            </a:endParaRPr>
          </a:p>
          <a:p>
            <a:pPr>
              <a:buFontTx/>
              <a:buChar char="•"/>
            </a:pPr>
            <a:r>
              <a:rPr lang="en-GB" b="1" i="0" u="sng" dirty="0" smtClean="0">
                <a:latin typeface="Arial" charset="0"/>
              </a:rPr>
              <a:t>Good solution</a:t>
            </a:r>
          </a:p>
          <a:p>
            <a:r>
              <a:rPr lang="en-GB" dirty="0" smtClean="0">
                <a:latin typeface="Arial" charset="0"/>
              </a:rPr>
              <a:t>In the course of identifying solutions, often some solutions do not meet all three criteria but still provide value. We may choose to implement them and this is acceptable, but make sure to identify which cause it attacks. Also, identify these solutions for what they are. If they are not required to prevent recurrence, but will improve the situation, then make this clear. Sometimes we include pet peeve solutions into an inappropriate problem, which results in spending money on something that does not prevent recurrence.</a:t>
            </a:r>
          </a:p>
          <a:p>
            <a:endParaRPr lang="en-GB" dirty="0" smtClean="0">
              <a:latin typeface="Arial" charset="0"/>
            </a:endParaRPr>
          </a:p>
          <a:p>
            <a:r>
              <a:rPr lang="en-GB" dirty="0" smtClean="0">
                <a:latin typeface="Arial" charset="0"/>
              </a:rPr>
              <a:t>Never get into an argument about who is right and who is wrong. There is no such thing in the world of events; the solutions are only good, better or best. We never have enough information to totally understand anything we do; we can only operate on what we know. If it is documented on a cause and effect chart, at least, we have a form of communication that allows for everyone’s understanding to be represented.</a:t>
            </a:r>
          </a:p>
          <a:p>
            <a:r>
              <a:rPr lang="en-GB" dirty="0" smtClean="0">
                <a:latin typeface="Arial" charset="0"/>
              </a:rPr>
              <a:t>Obtaining this common reality is the key to effective problem solving, communication, and buy-in from all stakeholders.</a:t>
            </a:r>
          </a:p>
          <a:p>
            <a:pPr>
              <a:buFontTx/>
              <a:buChar char="•"/>
            </a:pPr>
            <a:endParaRPr lang="en-GB"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A9633C97-DAFA-4D83-BBCF-B9CD4162655D}" type="slidenum">
              <a:rPr lang="de-DE" sz="1200" smtClean="0"/>
              <a:pPr/>
              <a:t>22</a:t>
            </a:fld>
            <a:endParaRPr lang="de-DE" sz="1200" smtClean="0"/>
          </a:p>
        </p:txBody>
      </p:sp>
      <p:sp>
        <p:nvSpPr>
          <p:cNvPr id="86019" name="Rectangle 2"/>
          <p:cNvSpPr>
            <a:spLocks noGrp="1" noRot="1" noChangeAspect="1" noChangeArrowheads="1" noTextEdit="1"/>
          </p:cNvSpPr>
          <p:nvPr>
            <p:ph type="sldImg"/>
          </p:nvPr>
        </p:nvSpPr>
        <p:spPr>
          <a:xfrm>
            <a:off x="950913" y="684213"/>
            <a:ext cx="4956175" cy="3430587"/>
          </a:xfrm>
          <a:ln/>
        </p:spPr>
      </p:sp>
      <p:sp>
        <p:nvSpPr>
          <p:cNvPr id="86020"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D80A19FF-C871-4CB6-AF1A-F731DED4A45A}" type="slidenum">
              <a:rPr lang="de-DE" sz="1200" smtClean="0"/>
              <a:pPr/>
              <a:t>23</a:t>
            </a:fld>
            <a:endParaRPr lang="de-DE" sz="1200" smtClean="0"/>
          </a:p>
        </p:txBody>
      </p:sp>
      <p:sp>
        <p:nvSpPr>
          <p:cNvPr id="87043" name="Rectangle 2"/>
          <p:cNvSpPr>
            <a:spLocks noGrp="1" noRot="1" noChangeAspect="1" noChangeArrowheads="1" noTextEdit="1"/>
          </p:cNvSpPr>
          <p:nvPr>
            <p:ph type="sldImg"/>
          </p:nvPr>
        </p:nvSpPr>
        <p:spPr>
          <a:xfrm>
            <a:off x="950913" y="684213"/>
            <a:ext cx="4956175" cy="3430587"/>
          </a:xfrm>
          <a:ln/>
        </p:spPr>
      </p:sp>
      <p:sp>
        <p:nvSpPr>
          <p:cNvPr id="87044" name="Rectangle 3"/>
          <p:cNvSpPr>
            <a:spLocks noGrp="1" noChangeArrowheads="1"/>
          </p:cNvSpPr>
          <p:nvPr>
            <p:ph type="body" idx="1"/>
          </p:nvPr>
        </p:nvSpPr>
        <p:spPr>
          <a:xfrm>
            <a:off x="1145136" y="4343144"/>
            <a:ext cx="5027384"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AU" b="1" u="sng" smtClean="0">
                <a:latin typeface="Arial" charset="0"/>
              </a:rPr>
              <a:t>Examples for brainstorming as a flip-chart exercise:</a:t>
            </a:r>
          </a:p>
          <a:p>
            <a:pPr marL="228600" indent="-228600"/>
            <a:r>
              <a:rPr lang="en-AU" smtClean="0">
                <a:latin typeface="Arial" charset="0"/>
              </a:rPr>
              <a:t>I.	I’m pursuing my career – what do I need to take into account?</a:t>
            </a:r>
          </a:p>
          <a:p>
            <a:pPr marL="685800" lvl="1" indent="-228600">
              <a:buFontTx/>
              <a:buAutoNum type="arabicPeriod"/>
            </a:pPr>
            <a:r>
              <a:rPr lang="en-AU" smtClean="0">
                <a:latin typeface="Arial" charset="0"/>
              </a:rPr>
              <a:t>Work for established organisation</a:t>
            </a:r>
          </a:p>
          <a:p>
            <a:pPr marL="685800" lvl="1" indent="-228600">
              <a:buFontTx/>
              <a:buAutoNum type="arabicPeriod"/>
            </a:pPr>
            <a:r>
              <a:rPr lang="en-AU" smtClean="0">
                <a:latin typeface="Arial" charset="0"/>
              </a:rPr>
              <a:t>Family needs and happiness</a:t>
            </a:r>
          </a:p>
          <a:p>
            <a:pPr marL="685800" lvl="1" indent="-228600">
              <a:buFontTx/>
              <a:buAutoNum type="arabicPeriod"/>
            </a:pPr>
            <a:r>
              <a:rPr lang="en-AU" smtClean="0">
                <a:latin typeface="Arial" charset="0"/>
              </a:rPr>
              <a:t>Career of partner</a:t>
            </a:r>
          </a:p>
          <a:p>
            <a:pPr marL="685800" lvl="1" indent="-228600">
              <a:buFontTx/>
              <a:buAutoNum type="arabicPeriod"/>
            </a:pPr>
            <a:r>
              <a:rPr lang="en-AU" smtClean="0">
                <a:latin typeface="Arial" charset="0"/>
              </a:rPr>
              <a:t>Job has to be fun</a:t>
            </a:r>
          </a:p>
          <a:p>
            <a:pPr marL="685800" lvl="1" indent="-228600">
              <a:buFontTx/>
              <a:buAutoNum type="arabicPeriod"/>
            </a:pPr>
            <a:r>
              <a:rPr lang="en-AU" smtClean="0">
                <a:latin typeface="Arial" charset="0"/>
              </a:rPr>
              <a:t>Obtain further qualification</a:t>
            </a:r>
          </a:p>
          <a:p>
            <a:pPr marL="685800" lvl="1" indent="-228600">
              <a:buFontTx/>
              <a:buAutoNum type="arabicPeriod"/>
            </a:pPr>
            <a:r>
              <a:rPr lang="en-AU" smtClean="0">
                <a:latin typeface="Arial" charset="0"/>
              </a:rPr>
              <a:t>Continuos learning</a:t>
            </a:r>
          </a:p>
          <a:p>
            <a:pPr marL="685800" lvl="1" indent="-228600">
              <a:buFontTx/>
              <a:buAutoNum type="arabicPeriod"/>
            </a:pPr>
            <a:r>
              <a:rPr lang="en-AU" smtClean="0">
                <a:latin typeface="Arial" charset="0"/>
              </a:rPr>
              <a:t>Job needs to stretch my abilities</a:t>
            </a:r>
          </a:p>
          <a:p>
            <a:pPr marL="685800" lvl="1" indent="-228600">
              <a:buFontTx/>
              <a:buAutoNum type="arabicPeriod"/>
            </a:pPr>
            <a:r>
              <a:rPr lang="en-AU" smtClean="0">
                <a:latin typeface="Arial" charset="0"/>
              </a:rPr>
              <a:t>What are future employment trends</a:t>
            </a:r>
          </a:p>
          <a:p>
            <a:pPr marL="685800" lvl="1" indent="-228600">
              <a:buFontTx/>
              <a:buAutoNum type="arabicPeriod"/>
            </a:pPr>
            <a:r>
              <a:rPr lang="en-AU" smtClean="0">
                <a:latin typeface="Arial" charset="0"/>
              </a:rPr>
              <a:t>Eventually less pay for “right” job	</a:t>
            </a:r>
          </a:p>
          <a:p>
            <a:pPr marL="228600" indent="-228600" algn="ctr"/>
            <a:r>
              <a:rPr lang="en-AU" smtClean="0">
                <a:latin typeface="Arial" charset="0"/>
              </a:rPr>
              <a:t>___________________________________________________</a:t>
            </a:r>
          </a:p>
          <a:p>
            <a:pPr marL="228600" indent="-228600"/>
            <a:r>
              <a:rPr lang="en-AU" smtClean="0">
                <a:latin typeface="Arial" charset="0"/>
              </a:rPr>
              <a:t>II.	What are the requirements for a car in the year 2010?</a:t>
            </a:r>
          </a:p>
          <a:p>
            <a:pPr marL="685800" lvl="1" indent="-228600">
              <a:buFontTx/>
              <a:buAutoNum type="arabicPeriod"/>
            </a:pPr>
            <a:r>
              <a:rPr lang="en-AU" smtClean="0">
                <a:latin typeface="Arial" charset="0"/>
              </a:rPr>
              <a:t>Low fuel consumption	</a:t>
            </a:r>
          </a:p>
          <a:p>
            <a:pPr marL="685800" lvl="1" indent="-228600">
              <a:buFontTx/>
              <a:buAutoNum type="arabicPeriod"/>
            </a:pPr>
            <a:r>
              <a:rPr lang="en-AU" smtClean="0">
                <a:latin typeface="Arial" charset="0"/>
              </a:rPr>
              <a:t>Powerful engine</a:t>
            </a:r>
          </a:p>
          <a:p>
            <a:pPr marL="685800" lvl="1" indent="-228600">
              <a:buFontTx/>
              <a:buAutoNum type="arabicPeriod"/>
            </a:pPr>
            <a:r>
              <a:rPr lang="en-AU" smtClean="0">
                <a:latin typeface="Arial" charset="0"/>
              </a:rPr>
              <a:t>etc.</a:t>
            </a:r>
          </a:p>
          <a:p>
            <a:pPr marL="685800" lvl="1" indent="-228600"/>
            <a:endParaRPr lang="en-AU"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47774156-A5FB-4682-B9A1-BA190F7F9C6E}" type="slidenum">
              <a:rPr lang="de-DE" sz="1200" smtClean="0"/>
              <a:pPr/>
              <a:t>24</a:t>
            </a:fld>
            <a:endParaRPr lang="de-DE" sz="1200" smtClean="0"/>
          </a:p>
        </p:txBody>
      </p:sp>
      <p:sp>
        <p:nvSpPr>
          <p:cNvPr id="88067" name="Rectangle 2"/>
          <p:cNvSpPr>
            <a:spLocks noGrp="1" noRot="1" noChangeAspect="1" noChangeArrowheads="1" noTextEdit="1"/>
          </p:cNvSpPr>
          <p:nvPr>
            <p:ph type="sldImg"/>
          </p:nvPr>
        </p:nvSpPr>
        <p:spPr>
          <a:xfrm>
            <a:off x="950913" y="684213"/>
            <a:ext cx="4956175" cy="3430587"/>
          </a:xfrm>
          <a:ln/>
        </p:spPr>
      </p:sp>
      <p:sp>
        <p:nvSpPr>
          <p:cNvPr id="88068"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GB" b="1" smtClean="0">
                <a:latin typeface="Arial" charset="0"/>
              </a:rPr>
              <a:t>Referring to example 1 of the brainstorming part (proceed flip chart exercise):</a:t>
            </a:r>
          </a:p>
          <a:p>
            <a:pPr marL="228600" indent="-228600"/>
            <a:endParaRPr lang="en-GB" smtClean="0">
              <a:latin typeface="Arial" charset="0"/>
            </a:endParaRPr>
          </a:p>
          <a:p>
            <a:pPr marL="228600" indent="-228600"/>
            <a:r>
              <a:rPr lang="en-GB" smtClean="0">
                <a:latin typeface="Arial" charset="0"/>
              </a:rPr>
              <a:t>Which of these points can I influence myself and which not?</a:t>
            </a:r>
          </a:p>
          <a:p>
            <a:pPr marL="228600" indent="-228600"/>
            <a:endParaRPr lang="de-CH" smtClean="0">
              <a:latin typeface="Arial" charset="0"/>
            </a:endParaRPr>
          </a:p>
          <a:p>
            <a:pPr marL="685800" lvl="1" indent="-228600">
              <a:buFontTx/>
              <a:buAutoNum type="arabicPeriod"/>
            </a:pPr>
            <a:r>
              <a:rPr lang="en-AU" smtClean="0">
                <a:latin typeface="Arial" charset="0"/>
              </a:rPr>
              <a:t>Work for established organisation	</a:t>
            </a:r>
            <a:r>
              <a:rPr lang="en-AU" b="1" smtClean="0">
                <a:solidFill>
                  <a:srgbClr val="FF3300"/>
                </a:solidFill>
                <a:latin typeface="Arial" charset="0"/>
              </a:rPr>
              <a:t>T</a:t>
            </a:r>
          </a:p>
          <a:p>
            <a:pPr marL="685800" lvl="1" indent="-228600">
              <a:buFontTx/>
              <a:buAutoNum type="arabicPeriod"/>
            </a:pPr>
            <a:r>
              <a:rPr lang="en-AU" smtClean="0">
                <a:latin typeface="Arial" charset="0"/>
              </a:rPr>
              <a:t>Family needs and happiness		</a:t>
            </a:r>
            <a:r>
              <a:rPr lang="en-AU" b="1" smtClean="0">
                <a:solidFill>
                  <a:srgbClr val="FF3300"/>
                </a:solidFill>
                <a:latin typeface="Arial" charset="0"/>
              </a:rPr>
              <a:t>P</a:t>
            </a:r>
          </a:p>
          <a:p>
            <a:pPr marL="685800" lvl="1" indent="-228600">
              <a:buFontTx/>
              <a:buAutoNum type="arabicPeriod"/>
            </a:pPr>
            <a:r>
              <a:rPr lang="en-AU" smtClean="0">
                <a:latin typeface="Arial" charset="0"/>
              </a:rPr>
              <a:t>Career of partner		</a:t>
            </a:r>
            <a:r>
              <a:rPr lang="en-AU" b="1" smtClean="0">
                <a:solidFill>
                  <a:srgbClr val="FF3300"/>
                </a:solidFill>
                <a:latin typeface="Arial" charset="0"/>
              </a:rPr>
              <a:t>P</a:t>
            </a:r>
          </a:p>
          <a:p>
            <a:pPr marL="685800" lvl="1" indent="-228600">
              <a:buFontTx/>
              <a:buAutoNum type="arabicPeriod"/>
            </a:pPr>
            <a:r>
              <a:rPr lang="en-AU" smtClean="0">
                <a:latin typeface="Arial" charset="0"/>
              </a:rPr>
              <a:t>Job has to be fun		</a:t>
            </a:r>
            <a:r>
              <a:rPr lang="en-AU" b="1" smtClean="0">
                <a:solidFill>
                  <a:srgbClr val="FF3300"/>
                </a:solidFill>
                <a:latin typeface="Arial" charset="0"/>
              </a:rPr>
              <a:t>P</a:t>
            </a:r>
          </a:p>
          <a:p>
            <a:pPr marL="685800" lvl="1" indent="-228600">
              <a:buFontTx/>
              <a:buAutoNum type="arabicPeriod"/>
            </a:pPr>
            <a:r>
              <a:rPr lang="en-AU" smtClean="0">
                <a:latin typeface="Arial" charset="0"/>
              </a:rPr>
              <a:t>Obtain further qualification		</a:t>
            </a:r>
            <a:r>
              <a:rPr lang="en-AU" b="1" smtClean="0">
                <a:solidFill>
                  <a:srgbClr val="FF3300"/>
                </a:solidFill>
                <a:latin typeface="Arial" charset="0"/>
              </a:rPr>
              <a:t>P</a:t>
            </a:r>
          </a:p>
          <a:p>
            <a:pPr marL="685800" lvl="1" indent="-228600">
              <a:buFontTx/>
              <a:buAutoNum type="arabicPeriod"/>
            </a:pPr>
            <a:r>
              <a:rPr lang="en-AU" smtClean="0">
                <a:latin typeface="Arial" charset="0"/>
              </a:rPr>
              <a:t>Continuos learning		</a:t>
            </a:r>
            <a:r>
              <a:rPr lang="en-AU" b="1" smtClean="0">
                <a:solidFill>
                  <a:srgbClr val="FF3300"/>
                </a:solidFill>
                <a:latin typeface="Arial" charset="0"/>
              </a:rPr>
              <a:t>T</a:t>
            </a:r>
          </a:p>
          <a:p>
            <a:pPr marL="685800" lvl="1" indent="-228600">
              <a:buFontTx/>
              <a:buAutoNum type="arabicPeriod"/>
            </a:pPr>
            <a:r>
              <a:rPr lang="en-AU" smtClean="0">
                <a:latin typeface="Arial" charset="0"/>
              </a:rPr>
              <a:t>Job needs to stretch my abilities	</a:t>
            </a:r>
            <a:r>
              <a:rPr lang="en-AU" b="1" smtClean="0">
                <a:solidFill>
                  <a:srgbClr val="FF3300"/>
                </a:solidFill>
                <a:latin typeface="Arial" charset="0"/>
              </a:rPr>
              <a:t>P</a:t>
            </a:r>
          </a:p>
          <a:p>
            <a:pPr marL="685800" lvl="1" indent="-228600">
              <a:buFontTx/>
              <a:buAutoNum type="arabicPeriod"/>
            </a:pPr>
            <a:r>
              <a:rPr lang="en-AU" smtClean="0">
                <a:latin typeface="Arial" charset="0"/>
              </a:rPr>
              <a:t>What are future employment trends	</a:t>
            </a:r>
            <a:r>
              <a:rPr lang="en-AU" b="1" smtClean="0">
                <a:solidFill>
                  <a:srgbClr val="FF3300"/>
                </a:solidFill>
                <a:latin typeface="Arial" charset="0"/>
              </a:rPr>
              <a:t>N</a:t>
            </a:r>
          </a:p>
          <a:p>
            <a:pPr marL="685800" lvl="1" indent="-228600">
              <a:buFontTx/>
              <a:buAutoNum type="arabicPeriod"/>
            </a:pPr>
            <a:r>
              <a:rPr lang="en-AU" smtClean="0">
                <a:latin typeface="Arial" charset="0"/>
              </a:rPr>
              <a:t>Eventually less pay for “right” job	</a:t>
            </a:r>
            <a:r>
              <a:rPr lang="en-AU" b="1" smtClean="0">
                <a:solidFill>
                  <a:srgbClr val="FF3300"/>
                </a:solidFill>
                <a:latin typeface="Arial" charset="0"/>
              </a:rPr>
              <a:t>T</a:t>
            </a:r>
          </a:p>
          <a:p>
            <a:pPr marL="228600" indent="-228600">
              <a:buFontTx/>
              <a:buChar char="•"/>
            </a:pPr>
            <a:endParaRPr lang="en-AU" smtClean="0">
              <a:latin typeface="Arial" charset="0"/>
            </a:endParaRPr>
          </a:p>
          <a:p>
            <a:pPr marL="228600" indent="-228600">
              <a:buFontTx/>
              <a:buChar char="•"/>
            </a:pPr>
            <a:endParaRPr lang="en-AU" smtClean="0">
              <a:latin typeface="Arial" charset="0"/>
            </a:endParaRPr>
          </a:p>
          <a:p>
            <a:pPr marL="228600" indent="-228600"/>
            <a:endParaRPr lang="en-GB"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302C25B2-DF89-47DC-8155-36A7CEF57F1B}" type="slidenum">
              <a:rPr lang="de-DE" sz="1200" smtClean="0"/>
              <a:pPr/>
              <a:t>25</a:t>
            </a:fld>
            <a:endParaRPr lang="de-DE" sz="1200" smtClean="0"/>
          </a:p>
        </p:txBody>
      </p:sp>
      <p:sp>
        <p:nvSpPr>
          <p:cNvPr id="89091" name="Rectangle 2"/>
          <p:cNvSpPr>
            <a:spLocks noGrp="1" noRot="1" noChangeAspect="1" noChangeArrowheads="1" noTextEdit="1"/>
          </p:cNvSpPr>
          <p:nvPr>
            <p:ph type="sldImg"/>
          </p:nvPr>
        </p:nvSpPr>
        <p:spPr>
          <a:xfrm>
            <a:off x="950913" y="684213"/>
            <a:ext cx="4956175" cy="3430587"/>
          </a:xfrm>
          <a:ln/>
        </p:spPr>
      </p:sp>
      <p:sp>
        <p:nvSpPr>
          <p:cNvPr id="89092"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GB" smtClean="0">
                <a:latin typeface="Arial" charset="0"/>
              </a:rPr>
              <a:t>The issues that have emerged from the TPN Analysis where I have total control are the following:</a:t>
            </a:r>
          </a:p>
          <a:p>
            <a:pPr marL="685800" lvl="1" indent="-228600">
              <a:buFontTx/>
              <a:buAutoNum type="arabicPeriod"/>
            </a:pPr>
            <a:endParaRPr lang="en-AU" smtClean="0">
              <a:latin typeface="Arial" charset="0"/>
            </a:endParaRPr>
          </a:p>
          <a:p>
            <a:pPr marL="685800" lvl="1" indent="-228600">
              <a:buFontTx/>
              <a:buAutoNum type="arabicPeriod"/>
            </a:pPr>
            <a:r>
              <a:rPr lang="en-AU" smtClean="0">
                <a:latin typeface="Arial" charset="0"/>
              </a:rPr>
              <a:t>Work for established organisation	</a:t>
            </a:r>
            <a:r>
              <a:rPr lang="en-AU" b="1" smtClean="0">
                <a:solidFill>
                  <a:srgbClr val="FF3300"/>
                </a:solidFill>
                <a:latin typeface="Arial" charset="0"/>
              </a:rPr>
              <a:t>T</a:t>
            </a:r>
          </a:p>
          <a:p>
            <a:pPr marL="685800" lvl="1" indent="-228600">
              <a:buFontTx/>
              <a:buAutoNum type="arabicPeriod"/>
            </a:pPr>
            <a:r>
              <a:rPr lang="en-AU" smtClean="0">
                <a:latin typeface="Arial" charset="0"/>
              </a:rPr>
              <a:t>Continuos learning		</a:t>
            </a:r>
            <a:r>
              <a:rPr lang="en-AU" b="1" smtClean="0">
                <a:solidFill>
                  <a:srgbClr val="FF3300"/>
                </a:solidFill>
                <a:latin typeface="Arial" charset="0"/>
              </a:rPr>
              <a:t>T</a:t>
            </a:r>
          </a:p>
          <a:p>
            <a:pPr marL="685800" lvl="1" indent="-228600">
              <a:buFontTx/>
              <a:buAutoNum type="arabicPeriod"/>
            </a:pPr>
            <a:r>
              <a:rPr lang="en-AU" smtClean="0">
                <a:latin typeface="Arial" charset="0"/>
              </a:rPr>
              <a:t>Eventually less pay for “right” job	</a:t>
            </a:r>
            <a:r>
              <a:rPr lang="en-AU" b="1" smtClean="0">
                <a:solidFill>
                  <a:srgbClr val="FF3300"/>
                </a:solidFill>
                <a:latin typeface="Arial" charset="0"/>
              </a:rPr>
              <a:t>T</a:t>
            </a:r>
          </a:p>
          <a:p>
            <a:pPr marL="685800" lvl="1" indent="-228600"/>
            <a:endParaRPr lang="en-AU" b="1" smtClean="0">
              <a:solidFill>
                <a:srgbClr val="FF3300"/>
              </a:solidFill>
              <a:latin typeface="Arial" charset="0"/>
            </a:endParaRPr>
          </a:p>
          <a:p>
            <a:pPr marL="228600" indent="-228600"/>
            <a:r>
              <a:rPr lang="en-AU" smtClean="0">
                <a:latin typeface="Arial" charset="0"/>
              </a:rPr>
              <a:t>As a next step these three issues are placed in the matrix (see next page):</a:t>
            </a:r>
          </a:p>
          <a:p>
            <a:pPr marL="228600" indent="-228600">
              <a:buFontTx/>
              <a:buChar char="•"/>
            </a:pPr>
            <a:r>
              <a:rPr lang="en-AU" smtClean="0">
                <a:latin typeface="Arial" charset="0"/>
              </a:rPr>
              <a:t>The impact on my career of working for an established organisation (point 1) si considered as low and the ease of implementation as well (bad economical situation)</a:t>
            </a:r>
          </a:p>
          <a:p>
            <a:pPr marL="228600" indent="-228600">
              <a:buFontTx/>
              <a:buChar char="•"/>
            </a:pPr>
            <a:r>
              <a:rPr lang="en-AU" smtClean="0">
                <a:latin typeface="Arial" charset="0"/>
              </a:rPr>
              <a:t>The impact of continuos learning (point 2) on my career is considered as high and the ease of implementation as well, since many institute offer courses and many companies offer trainings </a:t>
            </a:r>
          </a:p>
          <a:p>
            <a:pPr marL="228600" indent="-228600">
              <a:buFontTx/>
              <a:buChar char="•"/>
            </a:pPr>
            <a:r>
              <a:rPr lang="en-AU" smtClean="0">
                <a:latin typeface="Arial" charset="0"/>
              </a:rPr>
              <a:t>The fact that I get less payed doesn’t necessarily have a positive impact on my career, but of course it’s easy to get a bad payed job</a:t>
            </a:r>
          </a:p>
          <a:p>
            <a:pPr marL="228600" indent="-228600"/>
            <a:endParaRPr lang="en-AU" smtClean="0">
              <a:latin typeface="Arial" charset="0"/>
            </a:endParaRPr>
          </a:p>
          <a:p>
            <a:pPr marL="228600" indent="-228600"/>
            <a:r>
              <a:rPr lang="en-AU" smtClean="0">
                <a:latin typeface="Arial" charset="0"/>
              </a:rPr>
              <a:t>&gt; Try to concentrate on point 2 “continuos learning”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FE09A879-8600-4DB6-A1DB-C7417A0EB61A}" type="slidenum">
              <a:rPr lang="de-DE" sz="1200" smtClean="0"/>
              <a:pPr/>
              <a:t>26</a:t>
            </a:fld>
            <a:endParaRPr lang="de-DE" sz="1200" smtClean="0"/>
          </a:p>
        </p:txBody>
      </p:sp>
      <p:sp>
        <p:nvSpPr>
          <p:cNvPr id="91139" name="Rectangle 2"/>
          <p:cNvSpPr>
            <a:spLocks noGrp="1" noRot="1" noChangeAspect="1" noChangeArrowheads="1" noTextEdit="1"/>
          </p:cNvSpPr>
          <p:nvPr>
            <p:ph type="sldImg"/>
          </p:nvPr>
        </p:nvSpPr>
        <p:spPr>
          <a:xfrm>
            <a:off x="950913" y="684213"/>
            <a:ext cx="4956175" cy="3430587"/>
          </a:xfrm>
          <a:ln/>
        </p:spPr>
      </p:sp>
      <p:sp>
        <p:nvSpPr>
          <p:cNvPr id="91140" name="Rectangle 3"/>
          <p:cNvSpPr>
            <a:spLocks noGrp="1" noChangeArrowheads="1"/>
          </p:cNvSpPr>
          <p:nvPr>
            <p:ph type="body" idx="1"/>
          </p:nvPr>
        </p:nvSpPr>
        <p:spPr>
          <a:xfrm>
            <a:off x="1295686" y="4343144"/>
            <a:ext cx="5030588" cy="43446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latin typeface="Arial" charset="0"/>
              </a:rPr>
              <a:t>After having placed the issues the matrix looks the following:</a:t>
            </a:r>
          </a:p>
          <a:p>
            <a:endParaRPr lang="en-AU" smtClean="0">
              <a:latin typeface="Arial" charset="0"/>
            </a:endParaRPr>
          </a:p>
          <a:p>
            <a:endParaRPr lang="de-CH" smtClean="0">
              <a:latin typeface="Arial" charset="0"/>
            </a:endParaRPr>
          </a:p>
          <a:p>
            <a:endParaRPr lang="en-GB" smtClean="0">
              <a:latin typeface="Arial" charset="0"/>
            </a:endParaRPr>
          </a:p>
        </p:txBody>
      </p:sp>
      <p:sp>
        <p:nvSpPr>
          <p:cNvPr id="91141" name="Text Box 4"/>
          <p:cNvSpPr txBox="1">
            <a:spLocks noChangeArrowheads="1"/>
          </p:cNvSpPr>
          <p:nvPr/>
        </p:nvSpPr>
        <p:spPr bwMode="auto">
          <a:xfrm>
            <a:off x="1692880" y="7754779"/>
            <a:ext cx="445241" cy="22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19" tIns="45860" rIns="91719" bIns="45860">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b="1"/>
              <a:t>Hard</a:t>
            </a:r>
          </a:p>
        </p:txBody>
      </p:sp>
      <p:grpSp>
        <p:nvGrpSpPr>
          <p:cNvPr id="91142" name="Group 5"/>
          <p:cNvGrpSpPr>
            <a:grpSpLocks/>
          </p:cNvGrpSpPr>
          <p:nvPr/>
        </p:nvGrpSpPr>
        <p:grpSpPr bwMode="auto">
          <a:xfrm>
            <a:off x="1675278" y="5182526"/>
            <a:ext cx="3717226" cy="3202770"/>
            <a:chOff x="1055" y="3264"/>
            <a:chExt cx="2343" cy="2018"/>
          </a:xfrm>
        </p:grpSpPr>
        <p:grpSp>
          <p:nvGrpSpPr>
            <p:cNvPr id="91147" name="Group 6"/>
            <p:cNvGrpSpPr>
              <a:grpSpLocks/>
            </p:cNvGrpSpPr>
            <p:nvPr/>
          </p:nvGrpSpPr>
          <p:grpSpPr bwMode="auto">
            <a:xfrm>
              <a:off x="1337" y="3264"/>
              <a:ext cx="1147" cy="1094"/>
              <a:chOff x="768" y="912"/>
              <a:chExt cx="1977" cy="1524"/>
            </a:xfrm>
          </p:grpSpPr>
          <p:sp>
            <p:nvSpPr>
              <p:cNvPr id="91155" name="Rectangle 7"/>
              <p:cNvSpPr>
                <a:spLocks noChangeArrowheads="1"/>
              </p:cNvSpPr>
              <p:nvPr/>
            </p:nvSpPr>
            <p:spPr bwMode="auto">
              <a:xfrm>
                <a:off x="768" y="912"/>
                <a:ext cx="201" cy="324"/>
              </a:xfrm>
              <a:prstGeom prst="rect">
                <a:avLst/>
              </a:prstGeom>
              <a:solidFill>
                <a:srgbClr val="CCFFCC"/>
              </a:solidFill>
              <a:ln w="9525">
                <a:solidFill>
                  <a:schemeClr val="tx1"/>
                </a:solidFill>
                <a:miter lim="800000"/>
                <a:headEnd/>
                <a:tailEnd/>
              </a:ln>
            </p:spPr>
            <p:txBody>
              <a:bodyPr wrap="none" lIns="91531" tIns="45765" rIns="91531" bIns="45765">
                <a:spAutoFit/>
              </a:bodyPr>
              <a:lstStyle/>
              <a:p>
                <a:endParaRPr lang="de-DE"/>
              </a:p>
            </p:txBody>
          </p:sp>
          <p:sp>
            <p:nvSpPr>
              <p:cNvPr id="91156" name="Rectangle 8"/>
              <p:cNvSpPr>
                <a:spLocks noChangeArrowheads="1"/>
              </p:cNvSpPr>
              <p:nvPr/>
            </p:nvSpPr>
            <p:spPr bwMode="auto">
              <a:xfrm>
                <a:off x="2544" y="2112"/>
                <a:ext cx="201" cy="324"/>
              </a:xfrm>
              <a:prstGeom prst="rect">
                <a:avLst/>
              </a:prstGeom>
              <a:solidFill>
                <a:srgbClr val="CCFFCC"/>
              </a:solidFill>
              <a:ln w="9525">
                <a:solidFill>
                  <a:schemeClr val="tx1"/>
                </a:solidFill>
                <a:miter lim="800000"/>
                <a:headEnd/>
                <a:tailEnd/>
              </a:ln>
            </p:spPr>
            <p:txBody>
              <a:bodyPr wrap="none" lIns="91531" tIns="45765" rIns="91531" bIns="45765">
                <a:spAutoFit/>
              </a:bodyPr>
              <a:lstStyle/>
              <a:p>
                <a:endParaRPr lang="de-DE"/>
              </a:p>
            </p:txBody>
          </p:sp>
          <p:sp>
            <p:nvSpPr>
              <p:cNvPr id="91157" name="Rectangle 9"/>
              <p:cNvSpPr>
                <a:spLocks noChangeArrowheads="1"/>
              </p:cNvSpPr>
              <p:nvPr/>
            </p:nvSpPr>
            <p:spPr bwMode="auto">
              <a:xfrm>
                <a:off x="2544" y="912"/>
                <a:ext cx="201" cy="324"/>
              </a:xfrm>
              <a:prstGeom prst="rect">
                <a:avLst/>
              </a:prstGeom>
              <a:solidFill>
                <a:srgbClr val="CCFFCC"/>
              </a:solidFill>
              <a:ln w="9525">
                <a:solidFill>
                  <a:schemeClr val="tx1"/>
                </a:solidFill>
                <a:miter lim="800000"/>
                <a:headEnd/>
                <a:tailEnd/>
              </a:ln>
            </p:spPr>
            <p:txBody>
              <a:bodyPr wrap="none" lIns="91531" tIns="45765" rIns="91531" bIns="45765">
                <a:spAutoFit/>
              </a:bodyPr>
              <a:lstStyle/>
              <a:p>
                <a:endParaRPr lang="de-DE"/>
              </a:p>
            </p:txBody>
          </p:sp>
          <p:sp>
            <p:nvSpPr>
              <p:cNvPr id="91158" name="Rectangle 10"/>
              <p:cNvSpPr>
                <a:spLocks noChangeArrowheads="1"/>
              </p:cNvSpPr>
              <p:nvPr/>
            </p:nvSpPr>
            <p:spPr bwMode="auto">
              <a:xfrm>
                <a:off x="768" y="2112"/>
                <a:ext cx="201" cy="324"/>
              </a:xfrm>
              <a:prstGeom prst="rect">
                <a:avLst/>
              </a:prstGeom>
              <a:solidFill>
                <a:srgbClr val="CCFFCC"/>
              </a:solidFill>
              <a:ln w="9525">
                <a:solidFill>
                  <a:schemeClr val="tx1"/>
                </a:solidFill>
                <a:miter lim="800000"/>
                <a:headEnd/>
                <a:tailEnd/>
              </a:ln>
            </p:spPr>
            <p:txBody>
              <a:bodyPr wrap="none" lIns="91531" tIns="45765" rIns="91531" bIns="45765">
                <a:spAutoFit/>
              </a:bodyPr>
              <a:lstStyle/>
              <a:p>
                <a:endParaRPr lang="de-DE"/>
              </a:p>
            </p:txBody>
          </p:sp>
        </p:grpSp>
        <p:sp>
          <p:nvSpPr>
            <p:cNvPr id="91148" name="Line 11"/>
            <p:cNvSpPr>
              <a:spLocks noChangeShapeType="1"/>
            </p:cNvSpPr>
            <p:nvPr/>
          </p:nvSpPr>
          <p:spPr bwMode="auto">
            <a:xfrm flipV="1">
              <a:off x="1198" y="3402"/>
              <a:ext cx="0" cy="14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1531" tIns="45765" rIns="91531" bIns="45765">
              <a:spAutoFit/>
            </a:bodyPr>
            <a:lstStyle/>
            <a:p>
              <a:endParaRPr lang="en-US"/>
            </a:p>
          </p:txBody>
        </p:sp>
        <p:sp>
          <p:nvSpPr>
            <p:cNvPr id="91149" name="Text Box 12"/>
            <p:cNvSpPr txBox="1">
              <a:spLocks noChangeArrowheads="1"/>
            </p:cNvSpPr>
            <p:nvPr/>
          </p:nvSpPr>
          <p:spPr bwMode="auto">
            <a:xfrm rot="16186801">
              <a:off x="688" y="4248"/>
              <a:ext cx="88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93" tIns="45895" rIns="91793" bIns="45895">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a:t>Ease of Implementation</a:t>
              </a:r>
            </a:p>
          </p:txBody>
        </p:sp>
        <p:sp>
          <p:nvSpPr>
            <p:cNvPr id="91150" name="Text Box 13"/>
            <p:cNvSpPr txBox="1">
              <a:spLocks noChangeArrowheads="1"/>
            </p:cNvSpPr>
            <p:nvPr/>
          </p:nvSpPr>
          <p:spPr bwMode="auto">
            <a:xfrm>
              <a:off x="1420" y="5040"/>
              <a:ext cx="26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93" tIns="45895" rIns="91793" bIns="45895">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b="1"/>
                <a:t>Low</a:t>
              </a:r>
            </a:p>
          </p:txBody>
        </p:sp>
        <p:sp>
          <p:nvSpPr>
            <p:cNvPr id="91151" name="Text Box 14"/>
            <p:cNvSpPr txBox="1">
              <a:spLocks noChangeArrowheads="1"/>
            </p:cNvSpPr>
            <p:nvPr/>
          </p:nvSpPr>
          <p:spPr bwMode="auto">
            <a:xfrm>
              <a:off x="3119" y="5034"/>
              <a:ext cx="27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93" tIns="45895" rIns="91793" bIns="45895">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b="1"/>
                <a:t>High</a:t>
              </a:r>
            </a:p>
          </p:txBody>
        </p:sp>
        <p:sp>
          <p:nvSpPr>
            <p:cNvPr id="91152" name="Text Box 15"/>
            <p:cNvSpPr txBox="1">
              <a:spLocks noChangeArrowheads="1"/>
            </p:cNvSpPr>
            <p:nvPr/>
          </p:nvSpPr>
          <p:spPr bwMode="auto">
            <a:xfrm>
              <a:off x="1062" y="3264"/>
              <a:ext cx="2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93" tIns="45895" rIns="91793" bIns="45895">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b="1"/>
                <a:t>Easy</a:t>
              </a:r>
            </a:p>
          </p:txBody>
        </p:sp>
        <p:sp>
          <p:nvSpPr>
            <p:cNvPr id="91153" name="Line 16"/>
            <p:cNvSpPr>
              <a:spLocks noChangeShapeType="1"/>
            </p:cNvSpPr>
            <p:nvPr/>
          </p:nvSpPr>
          <p:spPr bwMode="auto">
            <a:xfrm flipV="1">
              <a:off x="1783" y="5091"/>
              <a:ext cx="1225"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1531" tIns="45765" rIns="91531" bIns="45765">
              <a:spAutoFit/>
            </a:bodyPr>
            <a:lstStyle/>
            <a:p>
              <a:endParaRPr lang="en-US"/>
            </a:p>
          </p:txBody>
        </p:sp>
        <p:sp>
          <p:nvSpPr>
            <p:cNvPr id="91154" name="Text Box 17"/>
            <p:cNvSpPr txBox="1">
              <a:spLocks noChangeArrowheads="1"/>
            </p:cNvSpPr>
            <p:nvPr/>
          </p:nvSpPr>
          <p:spPr bwMode="auto">
            <a:xfrm>
              <a:off x="2198" y="5136"/>
              <a:ext cx="35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93" tIns="45895" rIns="91793" bIns="45895">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900" b="1"/>
                <a:t>Impact</a:t>
              </a:r>
            </a:p>
          </p:txBody>
        </p:sp>
      </p:grpSp>
      <p:sp>
        <p:nvSpPr>
          <p:cNvPr id="91143" name="Text Box 18"/>
          <p:cNvSpPr txBox="1">
            <a:spLocks noChangeArrowheads="1"/>
          </p:cNvSpPr>
          <p:nvPr/>
        </p:nvSpPr>
        <p:spPr bwMode="auto">
          <a:xfrm>
            <a:off x="3939906" y="5817181"/>
            <a:ext cx="1264051" cy="21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19" tIns="45860" rIns="91719" bIns="45860">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0"/>
              </a:spcBef>
              <a:spcAft>
                <a:spcPct val="0"/>
              </a:spcAft>
              <a:buClrTx/>
              <a:buSzTx/>
              <a:buFontTx/>
              <a:buNone/>
            </a:pPr>
            <a:r>
              <a:rPr lang="en-US" sz="800" b="1"/>
              <a:t>Solution to implement</a:t>
            </a:r>
          </a:p>
        </p:txBody>
      </p:sp>
      <p:sp>
        <p:nvSpPr>
          <p:cNvPr id="91144" name="Text Box 19"/>
          <p:cNvSpPr txBox="1">
            <a:spLocks noChangeArrowheads="1"/>
          </p:cNvSpPr>
          <p:nvPr/>
        </p:nvSpPr>
        <p:spPr bwMode="auto">
          <a:xfrm>
            <a:off x="3276850" y="6630241"/>
            <a:ext cx="304302" cy="33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9" tIns="45860" rIns="91719" bIns="45860">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de-CH" sz="1600" b="1">
                <a:solidFill>
                  <a:schemeClr val="accent2"/>
                </a:solidFill>
              </a:rPr>
              <a:t>1</a:t>
            </a:r>
            <a:endParaRPr lang="en-GB" sz="1600" b="1">
              <a:solidFill>
                <a:schemeClr val="accent2"/>
              </a:solidFill>
            </a:endParaRPr>
          </a:p>
        </p:txBody>
      </p:sp>
      <p:sp>
        <p:nvSpPr>
          <p:cNvPr id="91145" name="Text Box 20"/>
          <p:cNvSpPr txBox="1">
            <a:spLocks noChangeArrowheads="1"/>
          </p:cNvSpPr>
          <p:nvPr/>
        </p:nvSpPr>
        <p:spPr bwMode="auto">
          <a:xfrm>
            <a:off x="4955313" y="6096488"/>
            <a:ext cx="302701" cy="33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9" tIns="45860" rIns="91719" bIns="45860">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de-CH" sz="1600" b="1">
                <a:solidFill>
                  <a:schemeClr val="accent2"/>
                </a:solidFill>
              </a:rPr>
              <a:t>2</a:t>
            </a:r>
            <a:endParaRPr lang="en-GB" sz="1600" b="1">
              <a:solidFill>
                <a:schemeClr val="accent2"/>
              </a:solidFill>
            </a:endParaRPr>
          </a:p>
        </p:txBody>
      </p:sp>
      <p:sp>
        <p:nvSpPr>
          <p:cNvPr id="91146" name="Text Box 21"/>
          <p:cNvSpPr txBox="1">
            <a:spLocks noChangeArrowheads="1"/>
          </p:cNvSpPr>
          <p:nvPr/>
        </p:nvSpPr>
        <p:spPr bwMode="auto">
          <a:xfrm>
            <a:off x="2210192" y="6096488"/>
            <a:ext cx="304302" cy="33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9" tIns="45860" rIns="91719" bIns="45860">
            <a:spAutoFit/>
          </a:bodyPr>
          <a:lstStyle>
            <a:lvl1pPr defTabSz="917575">
              <a:defRPr sz="2200">
                <a:solidFill>
                  <a:schemeClr val="tx1"/>
                </a:solidFill>
                <a:latin typeface="Arial" charset="0"/>
              </a:defRPr>
            </a:lvl1pPr>
            <a:lvl2pPr marL="742950" indent="-285750" defTabSz="917575">
              <a:defRPr sz="2200">
                <a:solidFill>
                  <a:schemeClr val="tx1"/>
                </a:solidFill>
                <a:latin typeface="Arial" charset="0"/>
              </a:defRPr>
            </a:lvl2pPr>
            <a:lvl3pPr marL="1143000" indent="-228600" defTabSz="917575">
              <a:defRPr sz="2200">
                <a:solidFill>
                  <a:schemeClr val="tx1"/>
                </a:solidFill>
                <a:latin typeface="Arial" charset="0"/>
              </a:defRPr>
            </a:lvl3pPr>
            <a:lvl4pPr marL="1600200" indent="-228600" defTabSz="917575">
              <a:defRPr sz="2200">
                <a:solidFill>
                  <a:schemeClr val="tx1"/>
                </a:solidFill>
                <a:latin typeface="Arial" charset="0"/>
              </a:defRPr>
            </a:lvl4pPr>
            <a:lvl5pPr marL="2057400" indent="-228600" defTabSz="917575">
              <a:defRPr sz="2200">
                <a:solidFill>
                  <a:schemeClr val="tx1"/>
                </a:solidFill>
                <a:latin typeface="Arial" charset="0"/>
              </a:defRPr>
            </a:lvl5pPr>
            <a:lvl6pPr marL="25146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17575"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de-CH" sz="1600" b="1">
                <a:solidFill>
                  <a:schemeClr val="accent2"/>
                </a:solidFill>
              </a:rPr>
              <a:t>3</a:t>
            </a:r>
            <a:endParaRPr lang="en-GB" sz="1600" b="1">
              <a:solidFill>
                <a:schemeClr val="accent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9132473E-D32F-429A-A3C4-72AE688BAA16}" type="slidenum">
              <a:rPr lang="de-DE" sz="1200" smtClean="0"/>
              <a:pPr/>
              <a:t>27</a:t>
            </a:fld>
            <a:endParaRPr lang="de-DE" sz="1200" smtClean="0"/>
          </a:p>
        </p:txBody>
      </p:sp>
      <p:sp>
        <p:nvSpPr>
          <p:cNvPr id="92163" name="Rectangle 2"/>
          <p:cNvSpPr>
            <a:spLocks noGrp="1" noRot="1" noChangeAspect="1" noChangeArrowheads="1" noTextEdit="1"/>
          </p:cNvSpPr>
          <p:nvPr>
            <p:ph type="sldImg"/>
          </p:nvPr>
        </p:nvSpPr>
        <p:spPr>
          <a:xfrm>
            <a:off x="950913" y="684213"/>
            <a:ext cx="4956175" cy="3430587"/>
          </a:xfrm>
          <a:ln/>
        </p:spPr>
      </p:sp>
      <p:sp>
        <p:nvSpPr>
          <p:cNvPr id="92164"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0C179DDC-6A71-43BD-BE0E-EFBC7B5AE721}" type="slidenum">
              <a:rPr lang="de-DE" sz="1200" smtClean="0"/>
              <a:pPr/>
              <a:t>28</a:t>
            </a:fld>
            <a:endParaRPr lang="de-DE" sz="1200" smtClean="0"/>
          </a:p>
        </p:txBody>
      </p:sp>
      <p:sp>
        <p:nvSpPr>
          <p:cNvPr id="93187" name="Rectangle 2"/>
          <p:cNvSpPr>
            <a:spLocks noGrp="1" noRot="1" noChangeAspect="1" noChangeArrowheads="1" noTextEdit="1"/>
          </p:cNvSpPr>
          <p:nvPr>
            <p:ph type="sldImg"/>
          </p:nvPr>
        </p:nvSpPr>
        <p:spPr>
          <a:xfrm>
            <a:off x="950913" y="684213"/>
            <a:ext cx="4956175" cy="3430587"/>
          </a:xfrm>
          <a:ln/>
        </p:spPr>
      </p:sp>
      <p:sp>
        <p:nvSpPr>
          <p:cNvPr id="93188"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A7B87A91-40E4-4E76-B451-AEE09F850C60}" type="slidenum">
              <a:rPr lang="de-DE" sz="1200" smtClean="0"/>
              <a:pPr/>
              <a:t>29</a:t>
            </a:fld>
            <a:endParaRPr lang="de-DE" sz="1200" smtClean="0"/>
          </a:p>
        </p:txBody>
      </p:sp>
      <p:sp>
        <p:nvSpPr>
          <p:cNvPr id="94211" name="Rectangle 2"/>
          <p:cNvSpPr>
            <a:spLocks noGrp="1" noRot="1" noChangeAspect="1" noChangeArrowheads="1" noTextEdit="1"/>
          </p:cNvSpPr>
          <p:nvPr>
            <p:ph type="sldImg"/>
          </p:nvPr>
        </p:nvSpPr>
        <p:spPr>
          <a:xfrm>
            <a:off x="950913" y="684213"/>
            <a:ext cx="4956175" cy="3430587"/>
          </a:xfrm>
          <a:ln/>
        </p:spPr>
      </p:sp>
      <p:sp>
        <p:nvSpPr>
          <p:cNvPr id="94212"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BD4B83E7-8B59-492B-9367-9F9BFA792C00}" type="slidenum">
              <a:rPr lang="de-DE" sz="1200" smtClean="0"/>
              <a:pPr/>
              <a:t>30</a:t>
            </a:fld>
            <a:endParaRPr lang="de-DE"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smtClean="0">
                <a:latin typeface="Arial" charset="0"/>
              </a:rPr>
              <a:t>William Somerset Maugham (1874 – 1965) British Novelist</a:t>
            </a: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F439EEED-D3F5-4997-83E2-D2DE6099C960}" type="slidenum">
              <a:rPr lang="de-DE" sz="1200" smtClean="0"/>
              <a:pPr/>
              <a:t>8</a:t>
            </a:fld>
            <a:endParaRPr lang="de-DE" sz="1200" smtClean="0"/>
          </a:p>
        </p:txBody>
      </p:sp>
      <p:sp>
        <p:nvSpPr>
          <p:cNvPr id="68611" name="Rectangle 2"/>
          <p:cNvSpPr>
            <a:spLocks noGrp="1" noRot="1" noChangeAspect="1" noChangeArrowheads="1" noTextEdit="1"/>
          </p:cNvSpPr>
          <p:nvPr>
            <p:ph type="sldImg"/>
          </p:nvPr>
        </p:nvSpPr>
        <p:spPr>
          <a:xfrm>
            <a:off x="954088" y="685800"/>
            <a:ext cx="4949825" cy="3427413"/>
          </a:xfrm>
          <a:ln/>
        </p:spPr>
      </p:sp>
      <p:sp>
        <p:nvSpPr>
          <p:cNvPr id="68612"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29DE9A7E-83C1-4F89-951A-B64B06F252A1}" type="slidenum">
              <a:rPr lang="de-DE" sz="1200" smtClean="0"/>
              <a:pPr/>
              <a:t>31</a:t>
            </a:fld>
            <a:endParaRPr lang="de-DE" sz="1200" smtClean="0"/>
          </a:p>
        </p:txBody>
      </p:sp>
      <p:sp>
        <p:nvSpPr>
          <p:cNvPr id="97283" name="Rectangle 2"/>
          <p:cNvSpPr>
            <a:spLocks noGrp="1" noRot="1" noChangeAspect="1" noChangeArrowheads="1" noTextEdit="1"/>
          </p:cNvSpPr>
          <p:nvPr>
            <p:ph type="sldImg"/>
          </p:nvPr>
        </p:nvSpPr>
        <p:spPr>
          <a:xfrm>
            <a:off x="952500" y="685800"/>
            <a:ext cx="4954588"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9F75B7F0-1B03-426A-B096-03360DDD09C8}" type="slidenum">
              <a:rPr lang="de-DE" sz="1200" smtClean="0"/>
              <a:pPr/>
              <a:t>9</a:t>
            </a:fld>
            <a:endParaRPr lang="de-DE" sz="1200" smtClean="0"/>
          </a:p>
        </p:txBody>
      </p:sp>
      <p:sp>
        <p:nvSpPr>
          <p:cNvPr id="69635" name="Rectangle 2"/>
          <p:cNvSpPr>
            <a:spLocks noGrp="1" noRot="1" noChangeAspect="1" noChangeArrowheads="1" noTextEdit="1"/>
          </p:cNvSpPr>
          <p:nvPr>
            <p:ph type="sldImg"/>
          </p:nvPr>
        </p:nvSpPr>
        <p:spPr>
          <a:xfrm>
            <a:off x="954088" y="685800"/>
            <a:ext cx="4949825" cy="3427413"/>
          </a:xfrm>
          <a:ln/>
        </p:spPr>
      </p:sp>
      <p:sp>
        <p:nvSpPr>
          <p:cNvPr id="69636"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2D2BC050-EA52-401C-BD2F-9EEF139C16D8}" type="slidenum">
              <a:rPr lang="de-DE" sz="1200" smtClean="0"/>
              <a:pPr/>
              <a:t>11</a:t>
            </a:fld>
            <a:endParaRPr lang="de-DE" sz="1200" smtClean="0"/>
          </a:p>
        </p:txBody>
      </p:sp>
      <p:sp>
        <p:nvSpPr>
          <p:cNvPr id="70659" name="Rectangle 2"/>
          <p:cNvSpPr>
            <a:spLocks noGrp="1" noRot="1" noChangeAspect="1" noChangeArrowheads="1" noTextEdit="1"/>
          </p:cNvSpPr>
          <p:nvPr>
            <p:ph type="sldImg"/>
          </p:nvPr>
        </p:nvSpPr>
        <p:spPr>
          <a:xfrm>
            <a:off x="954088" y="685800"/>
            <a:ext cx="4954587" cy="3429000"/>
          </a:xfrm>
          <a:ln/>
        </p:spPr>
      </p:sp>
      <p:sp>
        <p:nvSpPr>
          <p:cNvPr id="70660"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519CC7B9-BF3A-4F66-AEE2-71610054551C}" type="slidenum">
              <a:rPr lang="de-DE" sz="1200" smtClean="0"/>
              <a:pPr/>
              <a:t>12</a:t>
            </a:fld>
            <a:endParaRPr lang="de-DE" sz="1200" smtClean="0"/>
          </a:p>
        </p:txBody>
      </p:sp>
      <p:sp>
        <p:nvSpPr>
          <p:cNvPr id="71683" name="Rectangle 2"/>
          <p:cNvSpPr>
            <a:spLocks noGrp="1" noRot="1" noChangeAspect="1" noChangeArrowheads="1" noTextEdit="1"/>
          </p:cNvSpPr>
          <p:nvPr>
            <p:ph type="sldImg"/>
          </p:nvPr>
        </p:nvSpPr>
        <p:spPr>
          <a:xfrm>
            <a:off x="954088" y="685800"/>
            <a:ext cx="4954587" cy="3429000"/>
          </a:xfrm>
          <a:ln/>
        </p:spPr>
      </p:sp>
      <p:sp>
        <p:nvSpPr>
          <p:cNvPr id="71684"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32A4E099-B5D2-4140-B384-5C30924DEFE5}" type="slidenum">
              <a:rPr lang="de-DE" sz="1200" smtClean="0"/>
              <a:pPr/>
              <a:t>15</a:t>
            </a:fld>
            <a:endParaRPr lang="de-DE" sz="1200" smtClean="0"/>
          </a:p>
        </p:txBody>
      </p:sp>
      <p:sp>
        <p:nvSpPr>
          <p:cNvPr id="72707" name="Rectangle 2"/>
          <p:cNvSpPr>
            <a:spLocks noGrp="1" noRot="1" noChangeAspect="1" noChangeArrowheads="1" noTextEdit="1"/>
          </p:cNvSpPr>
          <p:nvPr>
            <p:ph type="sldImg"/>
          </p:nvPr>
        </p:nvSpPr>
        <p:spPr>
          <a:xfrm>
            <a:off x="954088" y="685800"/>
            <a:ext cx="4954587" cy="3429000"/>
          </a:xfrm>
          <a:ln/>
        </p:spPr>
      </p:sp>
      <p:sp>
        <p:nvSpPr>
          <p:cNvPr id="72708"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charset="0"/>
              </a:rPr>
              <a:t>Actions and Conditions:</a:t>
            </a:r>
          </a:p>
          <a:p>
            <a:r>
              <a:rPr lang="en-GB" smtClean="0">
                <a:latin typeface="Arial" charset="0"/>
                <a:sym typeface="Wingdings" pitchFamily="2" charset="2"/>
              </a:rPr>
              <a:t> </a:t>
            </a:r>
            <a:r>
              <a:rPr lang="en-GB" smtClean="0">
                <a:latin typeface="Arial" charset="0"/>
              </a:rPr>
              <a:t>Each effect has at least two causes in the form of actions and conditions.</a:t>
            </a:r>
          </a:p>
          <a:p>
            <a:r>
              <a:rPr lang="en-GB" smtClean="0">
                <a:latin typeface="Arial" charset="0"/>
                <a:sym typeface="Wingdings" pitchFamily="2" charset="2"/>
              </a:rPr>
              <a:t> </a:t>
            </a:r>
            <a:r>
              <a:rPr lang="en-GB" smtClean="0">
                <a:latin typeface="Arial" charset="0"/>
              </a:rPr>
              <a:t>Actions are momentary causes that bring conditions together to cause an effect.</a:t>
            </a:r>
          </a:p>
          <a:p>
            <a:r>
              <a:rPr lang="en-GB" smtClean="0">
                <a:latin typeface="Arial" charset="0"/>
                <a:sym typeface="Wingdings" pitchFamily="2" charset="2"/>
              </a:rPr>
              <a:t> </a:t>
            </a:r>
            <a:r>
              <a:rPr lang="en-GB" smtClean="0">
                <a:latin typeface="Arial" charset="0"/>
              </a:rPr>
              <a:t>Conditions are causes that exist over time.</a:t>
            </a:r>
          </a:p>
          <a:p>
            <a:r>
              <a:rPr lang="en-GB" smtClean="0">
                <a:latin typeface="Arial" charset="0"/>
              </a:rPr>
              <a:t>There is always at least one action, but there could be many conditions.</a:t>
            </a:r>
          </a:p>
          <a:p>
            <a:endParaRPr lang="en-GB" smtClean="0">
              <a:latin typeface="Arial" charset="0"/>
            </a:endParaRPr>
          </a:p>
          <a:p>
            <a:r>
              <a:rPr lang="en-GB" smtClean="0">
                <a:latin typeface="Arial" charset="0"/>
              </a:rPr>
              <a:t>Cause and Effect Principle:</a:t>
            </a:r>
          </a:p>
          <a:p>
            <a:r>
              <a:rPr lang="en-GB" smtClean="0">
                <a:latin typeface="Arial" charset="0"/>
                <a:sym typeface="Wingdings" pitchFamily="2" charset="2"/>
              </a:rPr>
              <a:t> </a:t>
            </a:r>
            <a:r>
              <a:rPr lang="en-GB" smtClean="0">
                <a:latin typeface="Arial" charset="0"/>
              </a:rPr>
              <a:t>Causes and effects are the same thing.</a:t>
            </a:r>
          </a:p>
          <a:p>
            <a:r>
              <a:rPr lang="en-GB" smtClean="0">
                <a:latin typeface="Arial" charset="0"/>
                <a:sym typeface="Wingdings" pitchFamily="2" charset="2"/>
              </a:rPr>
              <a:t> </a:t>
            </a:r>
            <a:r>
              <a:rPr lang="en-GB" smtClean="0">
                <a:latin typeface="Arial" charset="0"/>
              </a:rPr>
              <a:t>There can be an infinite number of causes and effects.</a:t>
            </a:r>
          </a:p>
          <a:p>
            <a:r>
              <a:rPr lang="en-GB" smtClean="0">
                <a:latin typeface="Arial" charset="0"/>
                <a:sym typeface="Wingdings" pitchFamily="2" charset="2"/>
              </a:rPr>
              <a:t> </a:t>
            </a:r>
            <a:r>
              <a:rPr lang="en-GB" smtClean="0">
                <a:latin typeface="Arial" charset="0"/>
              </a:rPr>
              <a:t>The primary effect is what we want to prevent from occurring.</a:t>
            </a:r>
          </a:p>
          <a:p>
            <a:pPr>
              <a:buFont typeface="Wingdings" pitchFamily="2" charset="2"/>
              <a:buChar char="è"/>
            </a:pPr>
            <a:r>
              <a:rPr lang="en-GB" smtClean="0">
                <a:latin typeface="Arial" charset="0"/>
              </a:rPr>
              <a:t>An effect exists only if it’s cause exists at the same point in time and space.</a:t>
            </a:r>
          </a:p>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AFE83977-D9FF-4A3C-9328-B8B4E90185CC}" type="slidenum">
              <a:rPr lang="de-DE" sz="1200" smtClean="0"/>
              <a:pPr/>
              <a:t>16</a:t>
            </a:fld>
            <a:endParaRPr lang="de-DE" sz="1200" smtClean="0"/>
          </a:p>
        </p:txBody>
      </p:sp>
      <p:sp>
        <p:nvSpPr>
          <p:cNvPr id="73731" name="Rectangle 2"/>
          <p:cNvSpPr>
            <a:spLocks noGrp="1" noRot="1" noChangeAspect="1" noChangeArrowheads="1" noTextEdit="1"/>
          </p:cNvSpPr>
          <p:nvPr>
            <p:ph type="sldImg"/>
          </p:nvPr>
        </p:nvSpPr>
        <p:spPr>
          <a:xfrm>
            <a:off x="954088" y="685800"/>
            <a:ext cx="4954587" cy="3429000"/>
          </a:xfrm>
          <a:ln/>
        </p:spPr>
      </p:sp>
      <p:sp>
        <p:nvSpPr>
          <p:cNvPr id="73732"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4FDE1FBB-C9B0-4781-BC28-9930EB564806}" type="slidenum">
              <a:rPr lang="de-DE" sz="1200" smtClean="0"/>
              <a:pPr/>
              <a:t>17</a:t>
            </a:fld>
            <a:endParaRPr lang="de-DE" sz="1200" smtClean="0"/>
          </a:p>
        </p:txBody>
      </p:sp>
      <p:sp>
        <p:nvSpPr>
          <p:cNvPr id="74755" name="Rectangle 2"/>
          <p:cNvSpPr>
            <a:spLocks noGrp="1" noRot="1" noChangeAspect="1" noChangeArrowheads="1" noTextEdit="1"/>
          </p:cNvSpPr>
          <p:nvPr>
            <p:ph type="sldImg"/>
          </p:nvPr>
        </p:nvSpPr>
        <p:spPr>
          <a:xfrm>
            <a:off x="954088" y="685800"/>
            <a:ext cx="4954587" cy="3429000"/>
          </a:xfrm>
          <a:ln/>
        </p:spPr>
      </p:sp>
      <p:sp>
        <p:nvSpPr>
          <p:cNvPr id="74756" name="Rectangle 3"/>
          <p:cNvSpPr>
            <a:spLocks noGrp="1" noChangeArrowheads="1"/>
          </p:cNvSpPr>
          <p:nvPr>
            <p:ph type="body" idx="1"/>
          </p:nvPr>
        </p:nvSpPr>
        <p:spPr>
          <a:xfrm>
            <a:off x="914508" y="4343144"/>
            <a:ext cx="5028986" cy="4115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200">
                <a:solidFill>
                  <a:schemeClr val="tx1"/>
                </a:solidFill>
                <a:latin typeface="Arial" charset="0"/>
              </a:defRPr>
            </a:lvl1pPr>
            <a:lvl2pPr marL="742950" indent="-285750" defTabSz="922338">
              <a:defRPr sz="2200">
                <a:solidFill>
                  <a:schemeClr val="tx1"/>
                </a:solidFill>
                <a:latin typeface="Arial" charset="0"/>
              </a:defRPr>
            </a:lvl2pPr>
            <a:lvl3pPr marL="1143000" indent="-228600" defTabSz="922338">
              <a:defRPr sz="2200">
                <a:solidFill>
                  <a:schemeClr val="tx1"/>
                </a:solidFill>
                <a:latin typeface="Arial" charset="0"/>
              </a:defRPr>
            </a:lvl3pPr>
            <a:lvl4pPr marL="1600200" indent="-228600" defTabSz="922338">
              <a:defRPr sz="2200">
                <a:solidFill>
                  <a:schemeClr val="tx1"/>
                </a:solidFill>
                <a:latin typeface="Arial" charset="0"/>
              </a:defRPr>
            </a:lvl4pPr>
            <a:lvl5pPr marL="2057400" indent="-228600" defTabSz="922338">
              <a:defRPr sz="2200">
                <a:solidFill>
                  <a:schemeClr val="tx1"/>
                </a:solidFill>
                <a:latin typeface="Arial" charset="0"/>
              </a:defRPr>
            </a:lvl5pPr>
            <a:lvl6pPr marL="25146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defTabSz="922338"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595EE703-032F-423C-8132-C5D647B431C9}" type="slidenum">
              <a:rPr lang="de-DE" sz="1200" smtClean="0"/>
              <a:pPr/>
              <a:t>20</a:t>
            </a:fld>
            <a:endParaRPr lang="de-DE" sz="1200" smtClean="0"/>
          </a:p>
        </p:txBody>
      </p:sp>
      <p:sp>
        <p:nvSpPr>
          <p:cNvPr id="80899" name="Rectangle 2"/>
          <p:cNvSpPr>
            <a:spLocks noGrp="1" noRot="1" noChangeAspect="1" noChangeArrowheads="1" noTextEdit="1"/>
          </p:cNvSpPr>
          <p:nvPr>
            <p:ph type="sldImg"/>
          </p:nvPr>
        </p:nvSpPr>
        <p:spPr>
          <a:xfrm>
            <a:off x="950913" y="684213"/>
            <a:ext cx="4956175" cy="3430587"/>
          </a:xfrm>
          <a:ln/>
        </p:spPr>
      </p:sp>
      <p:sp>
        <p:nvSpPr>
          <p:cNvPr id="80900" name="Rectangle 3"/>
          <p:cNvSpPr>
            <a:spLocks noGrp="1" noChangeArrowheads="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charset="0"/>
              </a:rPr>
              <a:t>Dean L. Gano created the Apollo Method for Root Cause Analysis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6" name="Band"/>
          <p:cNvSpPr/>
          <p:nvPr userDrawn="1">
            <p:custDataLst>
              <p:tags r:id="rId1"/>
            </p:custDataLst>
          </p:nvPr>
        </p:nvSpPr>
        <p:spPr>
          <a:xfrm>
            <a:off x="0" y="0"/>
            <a:ext cx="9906000" cy="3429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nchor="t"/>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anchor="ctr"/>
          <a:lstStyle>
            <a:lvl1pPr marL="0" indent="0" algn="ctr">
              <a:buNone/>
              <a:defRPr/>
            </a:lvl1pPr>
          </a:lstStyle>
          <a:p>
            <a:endParaRPr lang="de-DE"/>
          </a:p>
        </p:txBody>
      </p:sp>
      <p:sp>
        <p:nvSpPr>
          <p:cNvPr id="7" name="Status" hidden="1"/>
          <p:cNvSpPr txBox="1">
            <a:spLocks/>
          </p:cNvSpPr>
          <p:nvPr userDrawn="1">
            <p:custDataLst>
              <p:tags r:id="rId2"/>
            </p:custDataLst>
          </p:nvPr>
        </p:nvSpPr>
        <p:spPr>
          <a:xfrm rot="16200000">
            <a:off x="8901567" y="4196306"/>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7920038" y="5530850"/>
            <a:ext cx="1588393" cy="1000775"/>
          </a:xfrm>
          <a:prstGeom prst="rect">
            <a:avLst/>
          </a:prstGeom>
        </p:spPr>
      </p:pic>
    </p:spTree>
    <p:extLst>
      <p:ext uri="{BB962C8B-B14F-4D97-AF65-F5344CB8AC3E}">
        <p14:creationId xmlns:p14="http://schemas.microsoft.com/office/powerpoint/2010/main" val="257159396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4" name="Slide Number Placeholder 3"/>
          <p:cNvSpPr>
            <a:spLocks noGrp="1"/>
          </p:cNvSpPr>
          <p:nvPr>
            <p:ph type="sldNum" sz="quarter" idx="12"/>
          </p:nvPr>
        </p:nvSpPr>
        <p:spPr/>
        <p:txBody>
          <a:bodyPr/>
          <a:lstStyle/>
          <a:p>
            <a:fld id="{A45E2B5F-19B1-41F4-9C65-D0E69646D5F3}" type="slidenum">
              <a:rPr lang="en-US" smtClean="0"/>
              <a:t>‹#›</a:t>
            </a:fld>
            <a:endParaRPr lang="en-US" dirty="0"/>
          </a:p>
        </p:txBody>
      </p:sp>
      <p:sp>
        <p:nvSpPr>
          <p:cNvPr id="5" name="Hider"/>
          <p:cNvSpPr/>
          <p:nvPr userDrawn="1"/>
        </p:nvSpPr>
        <p:spPr bwMode="white">
          <a:xfrm>
            <a:off x="452500" y="1088740"/>
            <a:ext cx="8996300" cy="13046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3913503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6" name="Picture 2" descr="D:\Users\sihuber1\Downloads\LH_Logo_sRG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97595" y="1690587"/>
            <a:ext cx="531081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90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314514128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8" name="LineHider"/>
          <p:cNvSpPr/>
          <p:nvPr userDrawn="1">
            <p:custDataLst>
              <p:tags r:id="rId1"/>
            </p:custDataLst>
          </p:nvPr>
        </p:nvSpPr>
        <p:spPr bwMode="white">
          <a:xfrm>
            <a:off x="467544" y="1113322"/>
            <a:ext cx="8949952" cy="834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bg1"/>
              </a:solidFill>
              <a:latin typeface="Arial" pitchFamily="34" charset="0"/>
              <a:cs typeface="Arial" pitchFamily="34" charset="0"/>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a:lstStyle>
            <a:lvl1pPr marL="0" indent="0" algn="ctr">
              <a:buFontTx/>
              <a:buNone/>
              <a:defRPr sz="1800">
                <a:solidFill>
                  <a:srgbClr val="969696"/>
                </a:solidFill>
                <a:latin typeface="Arial" pitchFamily="34" charset="0"/>
                <a:cs typeface="Arial" pitchFamily="34" charset="0"/>
              </a:defRPr>
            </a:lvl1pPr>
          </a:lstStyle>
          <a:p>
            <a:r>
              <a:rPr lang="en-US" noProof="0" smtClean="0"/>
              <a:t>Click icon to add picture</a:t>
            </a:r>
            <a:endParaRPr lang="en-US" noProof="0" dirty="0"/>
          </a:p>
        </p:txBody>
      </p:sp>
      <p:sp>
        <p:nvSpPr>
          <p:cNvPr id="3" name="Title 2"/>
          <p:cNvSpPr>
            <a:spLocks noGrp="1"/>
          </p:cNvSpPr>
          <p:nvPr>
            <p:ph type="title" hasCustomPrompt="1"/>
          </p:nvPr>
        </p:nvSpPr>
        <p:spPr>
          <a:xfrm>
            <a:off x="560388" y="1943998"/>
            <a:ext cx="8785225" cy="1052954"/>
          </a:xfrm>
        </p:spPr>
        <p:txBody>
          <a:bodyPr bIns="0" anchor="t" anchorCtr="0"/>
          <a:lstStyle>
            <a:lvl1pPr>
              <a:lnSpc>
                <a:spcPct val="100000"/>
              </a:lnSpc>
              <a:defRPr sz="3400"/>
            </a:lvl1pPr>
          </a:lstStyle>
          <a:p>
            <a:r>
              <a:rPr lang="en-US" dirty="0" smtClean="0"/>
              <a:t>Click to add section title</a:t>
            </a:r>
            <a:endParaRPr lang="en-US" dirty="0"/>
          </a:p>
        </p:txBody>
      </p:sp>
      <p:sp>
        <p:nvSpPr>
          <p:cNvPr id="2" name="Footer Placeholder 1"/>
          <p:cNvSpPr>
            <a:spLocks noGrp="1"/>
          </p:cNvSpPr>
          <p:nvPr>
            <p:ph type="ftr" sz="quarter" idx="14"/>
          </p:nvPr>
        </p:nvSpPr>
        <p:spPr/>
        <p:txBody>
          <a:bodyPr/>
          <a:lstStyle/>
          <a:p>
            <a:r>
              <a:rPr lang="en-US" dirty="0" smtClean="0"/>
              <a:t>Solve!, 2016-05-09   © 2016 </a:t>
            </a:r>
            <a:r>
              <a:rPr lang="en-US" dirty="0" err="1" smtClean="0"/>
              <a:t>LafargeHolcim</a:t>
            </a:r>
            <a:endParaRPr lang="en-US" dirty="0"/>
          </a:p>
        </p:txBody>
      </p:sp>
      <p:sp>
        <p:nvSpPr>
          <p:cNvPr id="4" name="Slide Number Placeholder 3"/>
          <p:cNvSpPr>
            <a:spLocks noGrp="1"/>
          </p:cNvSpPr>
          <p:nvPr>
            <p:ph type="sldNum" sz="quarter" idx="15"/>
          </p:nvPr>
        </p:nvSpPr>
        <p:spPr/>
        <p:txBody>
          <a:bodyPr/>
          <a:lstStyle/>
          <a:p>
            <a:fld id="{2485B633-6863-4B84-8019-F125347A66EC}" type="slidenum">
              <a:rPr lang="en-US" smtClean="0"/>
              <a:pPr/>
              <a:t>‹#›</a:t>
            </a:fld>
            <a:endParaRPr lang="en-US" dirty="0"/>
          </a:p>
        </p:txBody>
      </p:sp>
      <p:sp>
        <p:nvSpPr>
          <p:cNvPr id="10" name="Status" hidden="1"/>
          <p:cNvSpPr txBox="1">
            <a:spLocks/>
          </p:cNvSpPr>
          <p:nvPr userDrawn="1">
            <p:custDataLst>
              <p:tags r:id="rId2"/>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sp>
        <p:nvSpPr>
          <p:cNvPr id="11" name="Classification"/>
          <p:cNvSpPr>
            <a:spLocks/>
          </p:cNvSpPr>
          <p:nvPr userDrawn="1">
            <p:custDataLst>
              <p:tags r:id="rId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Tree>
    <p:extLst>
      <p:ext uri="{BB962C8B-B14F-4D97-AF65-F5344CB8AC3E}">
        <p14:creationId xmlns:p14="http://schemas.microsoft.com/office/powerpoint/2010/main" val="1678959966"/>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21006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3458698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41221354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297616655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85285043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21257966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188639"/>
            <a:ext cx="8858250" cy="851907"/>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3875" y="1448780"/>
            <a:ext cx="8858250" cy="47340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892660" y="6417332"/>
            <a:ext cx="3168290" cy="165731"/>
          </a:xfrm>
          <a:prstGeom prst="rect">
            <a:avLst/>
          </a:prstGeom>
        </p:spPr>
        <p:txBody>
          <a:bodyPr vert="horz" lIns="0" tIns="0" rIns="0" bIns="0" rtlCol="0" anchor="b" anchorCtr="0">
            <a:noAutofit/>
          </a:bodyPr>
          <a:lstStyle>
            <a:lvl1pPr>
              <a:defRPr lang="de-DE" sz="800" b="1"/>
            </a:lvl1p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4"/>
          </p:nvPr>
        </p:nvSpPr>
        <p:spPr>
          <a:xfrm>
            <a:off x="8949444" y="6417463"/>
            <a:ext cx="432048" cy="165600"/>
          </a:xfrm>
          <a:prstGeom prst="rect">
            <a:avLst/>
          </a:prstGeom>
        </p:spPr>
        <p:txBody>
          <a:bodyPr vert="horz" wrap="none" lIns="0" tIns="0" rIns="0" bIns="0" rtlCol="0" anchor="b" anchorCtr="0">
            <a:noAutofit/>
          </a:bodyPr>
          <a:lstStyle>
            <a:lvl1pPr algn="r">
              <a:defRPr sz="800">
                <a:solidFill>
                  <a:schemeClr val="tx1"/>
                </a:solidFill>
              </a:defRPr>
            </a:lvl1pPr>
          </a:lstStyle>
          <a:p>
            <a:fld id="{A45E2B5F-19B1-41F4-9C65-D0E69646D5F3}" type="slidenum">
              <a:rPr lang="en-US" smtClean="0"/>
              <a:pPr/>
              <a:t>‹#›</a:t>
            </a:fld>
            <a:endParaRPr lang="en-US" dirty="0"/>
          </a:p>
        </p:txBody>
      </p:sp>
      <p:cxnSp>
        <p:nvCxnSpPr>
          <p:cNvPr id="10" name="Line"/>
          <p:cNvCxnSpPr/>
          <p:nvPr/>
        </p:nvCxnSpPr>
        <p:spPr>
          <a:xfrm>
            <a:off x="523875" y="1160748"/>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lassification"/>
          <p:cNvSpPr>
            <a:spLocks/>
          </p:cNvSpPr>
          <p:nvPr>
            <p:custDataLst>
              <p:tags r:id="rId1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
        <p:nvSpPr>
          <p:cNvPr id="14" name="Status" hidden="1"/>
          <p:cNvSpPr txBox="1">
            <a:spLocks/>
          </p:cNvSpPr>
          <p:nvPr>
            <p:custDataLst>
              <p:tags r:id="rId14"/>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519113" y="6348414"/>
            <a:ext cx="1105181" cy="250079"/>
          </a:xfrm>
          <a:prstGeom prst="rect">
            <a:avLst/>
          </a:prstGeom>
        </p:spPr>
      </p:pic>
    </p:spTree>
    <p:extLst>
      <p:ext uri="{BB962C8B-B14F-4D97-AF65-F5344CB8AC3E}">
        <p14:creationId xmlns:p14="http://schemas.microsoft.com/office/powerpoint/2010/main" val="93877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6" r:id="rId4"/>
    <p:sldLayoutId id="2147483657" r:id="rId5"/>
    <p:sldLayoutId id="2147483658" r:id="rId6"/>
    <p:sldLayoutId id="2147483659" r:id="rId7"/>
    <p:sldLayoutId id="2147483654" r:id="rId8"/>
    <p:sldLayoutId id="2147483663" r:id="rId9"/>
    <p:sldLayoutId id="2147483655" r:id="rId10"/>
    <p:sldLayoutId id="2147483664" r:id="rId1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180975" indent="-180975" algn="l" defTabSz="914400" rtl="0" eaLnBrk="1" latinLnBrk="0" hangingPunct="1">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361950" indent="-180975" algn="l" defTabSz="914400" rtl="0" eaLnBrk="1" latinLnBrk="0" hangingPunct="1">
        <a:spcBef>
          <a:spcPts val="12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2925" indent="-180975" algn="l" defTabSz="914400" rtl="0" eaLnBrk="1" latinLnBrk="0" hangingPunct="1">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12788" indent="-169863"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893763" indent="-180975"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3074"/>
          <p:cNvSpPr>
            <a:spLocks noGrp="1" noChangeArrowheads="1"/>
          </p:cNvSpPr>
          <p:nvPr>
            <p:ph type="ctrTitle"/>
          </p:nvPr>
        </p:nvSpPr>
        <p:spPr>
          <a:ln>
            <a:miter lim="800000"/>
            <a:headEnd/>
            <a:tailEnd/>
          </a:ln>
        </p:spPr>
        <p:txBody>
          <a:bodyPr/>
          <a:lstStyle/>
          <a:p>
            <a:r>
              <a:rPr lang="en-US" b="1" dirty="0" smtClean="0"/>
              <a:t>Solve!</a:t>
            </a:r>
            <a:endParaRPr lang="en-US" dirty="0" smtClean="0"/>
          </a:p>
        </p:txBody>
      </p:sp>
      <p:sp>
        <p:nvSpPr>
          <p:cNvPr id="3" name="Picture Placeholder 2"/>
          <p:cNvSpPr>
            <a:spLocks noGrp="1"/>
          </p:cNvSpPr>
          <p:nvPr>
            <p:ph type="pic" sz="quarter" idx="14"/>
          </p:nvPr>
        </p:nvSpPr>
        <p:spPr/>
      </p:sp>
    </p:spTree>
    <p:extLst>
      <p:ext uri="{BB962C8B-B14F-4D97-AF65-F5344CB8AC3E}">
        <p14:creationId xmlns:p14="http://schemas.microsoft.com/office/powerpoint/2010/main" val="193044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Solve! Example – Problem definition</a:t>
            </a:r>
            <a:endParaRPr lang="en-US" dirty="0"/>
          </a:p>
        </p:txBody>
      </p:sp>
      <p:sp>
        <p:nvSpPr>
          <p:cNvPr id="3" name="Content Placeholder 2"/>
          <p:cNvSpPr>
            <a:spLocks noGrp="1"/>
          </p:cNvSpPr>
          <p:nvPr>
            <p:ph idx="1"/>
          </p:nvPr>
        </p:nvSpPr>
        <p:spPr>
          <a:prstGeom prst="rect">
            <a:avLst/>
          </a:prstGeom>
        </p:spPr>
        <p:txBody>
          <a:bodyPr/>
          <a:lstStyle/>
          <a:p>
            <a:r>
              <a:rPr lang="en-US" b="1" dirty="0" smtClean="0"/>
              <a:t>What?</a:t>
            </a:r>
            <a:r>
              <a:rPr lang="en-US" dirty="0" smtClean="0"/>
              <a:t> 		Breakage of the separator main shaft</a:t>
            </a:r>
          </a:p>
          <a:p>
            <a:r>
              <a:rPr lang="en-US" b="1" dirty="0" smtClean="0"/>
              <a:t>Where?</a:t>
            </a:r>
            <a:r>
              <a:rPr lang="en-US" dirty="0" smtClean="0"/>
              <a:t> 		Separator of the Vertical roller mill RM 361-SR1</a:t>
            </a:r>
          </a:p>
          <a:p>
            <a:r>
              <a:rPr lang="en-US" b="1" dirty="0" smtClean="0"/>
              <a:t>When?</a:t>
            </a:r>
            <a:r>
              <a:rPr lang="en-US" dirty="0" smtClean="0"/>
              <a:t> 		13.09.2012 @ 21:05</a:t>
            </a:r>
          </a:p>
          <a:p>
            <a:r>
              <a:rPr lang="en-US" b="1" dirty="0" smtClean="0"/>
              <a:t>How much?</a:t>
            </a:r>
            <a:r>
              <a:rPr lang="en-US" dirty="0" smtClean="0"/>
              <a:t> 		~3800 t of clinker production lost, 48 hours overtime</a:t>
            </a:r>
          </a:p>
          <a:p>
            <a:endParaRPr lang="en-US" dirty="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10</a:t>
            </a:fld>
            <a:endParaRPr lang="en-US" dirty="0"/>
          </a:p>
        </p:txBody>
      </p:sp>
    </p:spTree>
    <p:extLst>
      <p:ext uri="{BB962C8B-B14F-4D97-AF65-F5344CB8AC3E}">
        <p14:creationId xmlns:p14="http://schemas.microsoft.com/office/powerpoint/2010/main" val="1230011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ln>
            <a:miter lim="800000"/>
            <a:headEnd/>
            <a:tailEnd/>
          </a:ln>
        </p:spPr>
        <p:txBody>
          <a:bodyPr/>
          <a:lstStyle/>
          <a:p>
            <a:r>
              <a:rPr lang="en-US" dirty="0" smtClean="0"/>
              <a:t>Solve! – Determine root causes</a:t>
            </a:r>
          </a:p>
        </p:txBody>
      </p:sp>
      <p:sp>
        <p:nvSpPr>
          <p:cNvPr id="16387" name="Rectangle 3"/>
          <p:cNvSpPr>
            <a:spLocks noGrp="1" noChangeArrowheads="1"/>
          </p:cNvSpPr>
          <p:nvPr>
            <p:ph type="subTitle" idx="1"/>
          </p:nvPr>
        </p:nvSpPr>
        <p:spPr/>
        <p:txBody>
          <a:bodyPr/>
          <a:lstStyle/>
          <a:p>
            <a:pPr>
              <a:buFont typeface="Times" pitchFamily="-96" charset="0"/>
              <a:buNone/>
            </a:pPr>
            <a:r>
              <a:rPr lang="en-US" dirty="0" smtClean="0">
                <a:solidFill>
                  <a:schemeClr val="tx1"/>
                </a:solidFill>
              </a:rPr>
              <a:t>“Things do not just happen, they are made to happen.”</a:t>
            </a:r>
            <a:br>
              <a:rPr lang="en-US" dirty="0" smtClean="0">
                <a:solidFill>
                  <a:schemeClr val="tx1"/>
                </a:solidFill>
              </a:rPr>
            </a:br>
            <a:r>
              <a:rPr lang="en-US" dirty="0" smtClean="0">
                <a:solidFill>
                  <a:schemeClr val="tx1"/>
                </a:solidFill>
              </a:rPr>
              <a:t>				      		John F. Kennedy</a:t>
            </a:r>
          </a:p>
        </p:txBody>
      </p:sp>
      <p:sp>
        <p:nvSpPr>
          <p:cNvPr id="3" name="Picture Placeholder 2"/>
          <p:cNvSpPr>
            <a:spLocks noGrp="1"/>
          </p:cNvSpPr>
          <p:nvPr>
            <p:ph type="pic" sz="quarter" idx="14"/>
          </p:nvPr>
        </p:nvSpPr>
        <p:spPr/>
      </p:sp>
      <p:pic>
        <p:nvPicPr>
          <p:cNvPr id="5" name="Picture 3" descr="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468724" y="656692"/>
            <a:ext cx="4583566" cy="2354400"/>
          </a:xfrm>
          <a:prstGeom prst="rect">
            <a:avLst/>
          </a:prstGeom>
          <a:noFill/>
        </p:spPr>
      </p:pic>
    </p:spTree>
    <p:extLst>
      <p:ext uri="{BB962C8B-B14F-4D97-AF65-F5344CB8AC3E}">
        <p14:creationId xmlns:p14="http://schemas.microsoft.com/office/powerpoint/2010/main" val="194377006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smtClean="0"/>
              <a:t>Difference between symptoms and causes</a:t>
            </a:r>
          </a:p>
        </p:txBody>
      </p:sp>
      <p:sp>
        <p:nvSpPr>
          <p:cNvPr id="18436" name="Rectangle 3"/>
          <p:cNvSpPr>
            <a:spLocks noGrp="1" noChangeArrowheads="1"/>
          </p:cNvSpPr>
          <p:nvPr>
            <p:ph idx="1"/>
          </p:nvPr>
        </p:nvSpPr>
        <p:spPr>
          <a:prstGeom prst="rect">
            <a:avLst/>
          </a:prstGeom>
        </p:spPr>
        <p:txBody>
          <a:bodyPr/>
          <a:lstStyle/>
          <a:p>
            <a:pPr>
              <a:buFont typeface="Times" pitchFamily="-96" charset="0"/>
              <a:buNone/>
            </a:pPr>
            <a:r>
              <a:rPr lang="en-US" dirty="0" smtClean="0"/>
              <a:t>The need is to identify </a:t>
            </a:r>
            <a:r>
              <a:rPr lang="en-US" dirty="0" smtClean="0">
                <a:solidFill>
                  <a:srgbClr val="FF0000"/>
                </a:solidFill>
              </a:rPr>
              <a:t>root causes </a:t>
            </a:r>
            <a:r>
              <a:rPr lang="en-US" dirty="0" smtClean="0"/>
              <a:t>– not symptoms</a:t>
            </a:r>
          </a:p>
          <a:p>
            <a:r>
              <a:rPr lang="en-US" dirty="0" smtClean="0"/>
              <a:t>A </a:t>
            </a:r>
            <a:r>
              <a:rPr lang="en-US" dirty="0" smtClean="0">
                <a:solidFill>
                  <a:srgbClr val="FF0000"/>
                </a:solidFill>
              </a:rPr>
              <a:t>root cause </a:t>
            </a:r>
            <a:r>
              <a:rPr lang="en-US" dirty="0" smtClean="0"/>
              <a:t>is a factor against which solutions can be applied </a:t>
            </a:r>
          </a:p>
          <a:p>
            <a:pPr lvl="1"/>
            <a:r>
              <a:rPr lang="en-US" dirty="0" smtClean="0"/>
              <a:t>When these solutions are implemented, the cause will be eliminated and/or its effects minimized</a:t>
            </a:r>
          </a:p>
          <a:p>
            <a:pPr lvl="1"/>
            <a:endParaRPr lang="en-US" dirty="0" smtClean="0"/>
          </a:p>
          <a:p>
            <a:r>
              <a:rPr lang="en-US" dirty="0" smtClean="0"/>
              <a:t>A </a:t>
            </a:r>
            <a:r>
              <a:rPr lang="en-US" dirty="0" smtClean="0">
                <a:solidFill>
                  <a:srgbClr val="FF0000"/>
                </a:solidFill>
              </a:rPr>
              <a:t>symptom</a:t>
            </a:r>
            <a:r>
              <a:rPr lang="en-US" dirty="0" smtClean="0"/>
              <a:t> is a sign or indication of a root cause but is, by itself, not the cause </a:t>
            </a:r>
          </a:p>
          <a:p>
            <a:pPr lvl="1"/>
            <a:r>
              <a:rPr lang="en-US" dirty="0" smtClean="0"/>
              <a:t>Generally it is difficult to identify solutions for a symptom, as the symptom lacks specificity </a:t>
            </a:r>
          </a:p>
          <a:p>
            <a:pPr lvl="1"/>
            <a:r>
              <a:rPr lang="en-US" dirty="0" smtClean="0"/>
              <a:t>This will lead to “solution-guessing” that may or may not have the desired impact </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12</a:t>
            </a:fld>
            <a:endParaRPr lang="en-US" dirty="0"/>
          </a:p>
        </p:txBody>
      </p:sp>
    </p:spTree>
    <p:extLst>
      <p:ext uri="{BB962C8B-B14F-4D97-AF65-F5344CB8AC3E}">
        <p14:creationId xmlns:p14="http://schemas.microsoft.com/office/powerpoint/2010/main" val="9560585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smtClean="0"/>
              <a:t>Difference between symptoms and causes</a:t>
            </a:r>
          </a:p>
        </p:txBody>
      </p:sp>
      <p:grpSp>
        <p:nvGrpSpPr>
          <p:cNvPr id="19460" name="Group 4"/>
          <p:cNvGrpSpPr>
            <a:grpSpLocks/>
          </p:cNvGrpSpPr>
          <p:nvPr/>
        </p:nvGrpSpPr>
        <p:grpSpPr bwMode="auto">
          <a:xfrm>
            <a:off x="3000375" y="1844675"/>
            <a:ext cx="3475038" cy="3357563"/>
            <a:chOff x="2664" y="1757"/>
            <a:chExt cx="2616" cy="1910"/>
          </a:xfrm>
        </p:grpSpPr>
        <p:sp>
          <p:nvSpPr>
            <p:cNvPr id="19475" name="Freeform 5"/>
            <p:cNvSpPr>
              <a:spLocks/>
            </p:cNvSpPr>
            <p:nvPr/>
          </p:nvSpPr>
          <p:spPr bwMode="auto">
            <a:xfrm>
              <a:off x="2664" y="1757"/>
              <a:ext cx="2616" cy="1910"/>
            </a:xfrm>
            <a:custGeom>
              <a:avLst/>
              <a:gdLst>
                <a:gd name="T0" fmla="*/ 51687 w 1389"/>
                <a:gd name="T1" fmla="*/ 261625 h 714"/>
                <a:gd name="T2" fmla="*/ 0 w 1389"/>
                <a:gd name="T3" fmla="*/ 261625 h 714"/>
                <a:gd name="T4" fmla="*/ 10355 w 1389"/>
                <a:gd name="T5" fmla="*/ 130840 h 714"/>
                <a:gd name="T6" fmla="*/ 0 w 1389"/>
                <a:gd name="T7" fmla="*/ 0 h 714"/>
                <a:gd name="T8" fmla="*/ 51687 w 1389"/>
                <a:gd name="T9" fmla="*/ 0 h 714"/>
                <a:gd name="T10" fmla="*/ 61989 w 1389"/>
                <a:gd name="T11" fmla="*/ 130840 h 714"/>
                <a:gd name="T12" fmla="*/ 51687 w 1389"/>
                <a:gd name="T13" fmla="*/ 261625 h 714"/>
                <a:gd name="T14" fmla="*/ 0 60000 65536"/>
                <a:gd name="T15" fmla="*/ 0 60000 65536"/>
                <a:gd name="T16" fmla="*/ 0 60000 65536"/>
                <a:gd name="T17" fmla="*/ 0 60000 65536"/>
                <a:gd name="T18" fmla="*/ 0 60000 65536"/>
                <a:gd name="T19" fmla="*/ 0 60000 65536"/>
                <a:gd name="T20" fmla="*/ 0 60000 65536"/>
                <a:gd name="T21" fmla="*/ 0 w 1389"/>
                <a:gd name="T22" fmla="*/ 0 h 714"/>
                <a:gd name="T23" fmla="*/ 1389 w 1389"/>
                <a:gd name="T24" fmla="*/ 714 h 7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9" h="714">
                  <a:moveTo>
                    <a:pt x="1158" y="714"/>
                  </a:moveTo>
                  <a:lnTo>
                    <a:pt x="0" y="714"/>
                  </a:lnTo>
                  <a:lnTo>
                    <a:pt x="232" y="357"/>
                  </a:lnTo>
                  <a:lnTo>
                    <a:pt x="0" y="0"/>
                  </a:lnTo>
                  <a:lnTo>
                    <a:pt x="1158" y="0"/>
                  </a:lnTo>
                  <a:lnTo>
                    <a:pt x="1389" y="357"/>
                  </a:lnTo>
                  <a:lnTo>
                    <a:pt x="1158" y="714"/>
                  </a:lnTo>
                  <a:close/>
                </a:path>
              </a:pathLst>
            </a:custGeom>
            <a:solidFill>
              <a:srgbClr val="00FFFF"/>
            </a:solidFill>
            <a:ln w="8001">
              <a:solidFill>
                <a:srgbClr val="000000"/>
              </a:solidFill>
              <a:round/>
              <a:headEnd/>
              <a:tailEnd/>
            </a:ln>
          </p:spPr>
          <p:txBody>
            <a:bodyPr/>
            <a:lstStyle/>
            <a:p>
              <a:endParaRPr lang="en-US" dirty="0"/>
            </a:p>
          </p:txBody>
        </p:sp>
        <p:sp>
          <p:nvSpPr>
            <p:cNvPr id="19476" name="Freeform 6"/>
            <p:cNvSpPr>
              <a:spLocks/>
            </p:cNvSpPr>
            <p:nvPr/>
          </p:nvSpPr>
          <p:spPr bwMode="auto">
            <a:xfrm>
              <a:off x="2702" y="1784"/>
              <a:ext cx="2557" cy="1854"/>
            </a:xfrm>
            <a:custGeom>
              <a:avLst/>
              <a:gdLst>
                <a:gd name="T0" fmla="*/ 0 w 1358"/>
                <a:gd name="T1" fmla="*/ 254100 h 693"/>
                <a:gd name="T2" fmla="*/ 9838 w 1358"/>
                <a:gd name="T3" fmla="*/ 129405 h 693"/>
                <a:gd name="T4" fmla="*/ 9942 w 1358"/>
                <a:gd name="T5" fmla="*/ 127201 h 693"/>
                <a:gd name="T6" fmla="*/ 9838 w 1358"/>
                <a:gd name="T7" fmla="*/ 125403 h 693"/>
                <a:gd name="T8" fmla="*/ 0 w 1358"/>
                <a:gd name="T9" fmla="*/ 0 h 693"/>
                <a:gd name="T10" fmla="*/ 50483 w 1358"/>
                <a:gd name="T11" fmla="*/ 0 h 693"/>
                <a:gd name="T12" fmla="*/ 60523 w 1358"/>
                <a:gd name="T13" fmla="*/ 127201 h 693"/>
                <a:gd name="T14" fmla="*/ 50483 w 1358"/>
                <a:gd name="T15" fmla="*/ 254100 h 693"/>
                <a:gd name="T16" fmla="*/ 0 w 1358"/>
                <a:gd name="T17" fmla="*/ 25410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8"/>
                <a:gd name="T28" fmla="*/ 0 h 693"/>
                <a:gd name="T29" fmla="*/ 1358 w 1358"/>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8" h="693">
                  <a:moveTo>
                    <a:pt x="0" y="693"/>
                  </a:moveTo>
                  <a:lnTo>
                    <a:pt x="221" y="353"/>
                  </a:lnTo>
                  <a:lnTo>
                    <a:pt x="223" y="347"/>
                  </a:lnTo>
                  <a:lnTo>
                    <a:pt x="221" y="342"/>
                  </a:lnTo>
                  <a:lnTo>
                    <a:pt x="0" y="0"/>
                  </a:lnTo>
                  <a:lnTo>
                    <a:pt x="1133" y="0"/>
                  </a:lnTo>
                  <a:lnTo>
                    <a:pt x="1358" y="347"/>
                  </a:lnTo>
                  <a:lnTo>
                    <a:pt x="1133" y="693"/>
                  </a:lnTo>
                  <a:lnTo>
                    <a:pt x="0" y="693"/>
                  </a:lnTo>
                  <a:close/>
                </a:path>
              </a:pathLst>
            </a:custGeom>
            <a:solidFill>
              <a:srgbClr val="00FFFF"/>
            </a:solidFill>
            <a:ln w="8001">
              <a:solidFill>
                <a:srgbClr val="000000"/>
              </a:solidFill>
              <a:round/>
              <a:headEnd/>
              <a:tailEnd/>
            </a:ln>
          </p:spPr>
          <p:txBody>
            <a:bodyPr/>
            <a:lstStyle/>
            <a:p>
              <a:endParaRPr lang="en-US" dirty="0"/>
            </a:p>
          </p:txBody>
        </p:sp>
      </p:grpSp>
      <p:sp>
        <p:nvSpPr>
          <p:cNvPr id="19461" name="Rectangle 7"/>
          <p:cNvSpPr>
            <a:spLocks noChangeArrowheads="1"/>
          </p:cNvSpPr>
          <p:nvPr/>
        </p:nvSpPr>
        <p:spPr bwMode="auto">
          <a:xfrm>
            <a:off x="3827463" y="1960563"/>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spcBef>
                <a:spcPct val="0"/>
              </a:spcBef>
              <a:spcAft>
                <a:spcPct val="0"/>
              </a:spcAft>
              <a:buClrTx/>
              <a:buSzTx/>
              <a:buFontTx/>
              <a:buNone/>
            </a:pPr>
            <a:r>
              <a:rPr lang="en-US" sz="2400" b="1" i="1" dirty="0" smtClean="0">
                <a:solidFill>
                  <a:srgbClr val="000000"/>
                </a:solidFill>
              </a:rPr>
              <a:t>Problem</a:t>
            </a:r>
            <a:endParaRPr lang="en-US" sz="4800" dirty="0"/>
          </a:p>
        </p:txBody>
      </p:sp>
      <p:sp>
        <p:nvSpPr>
          <p:cNvPr id="19462" name="Rectangle 8"/>
          <p:cNvSpPr>
            <a:spLocks noChangeArrowheads="1"/>
          </p:cNvSpPr>
          <p:nvPr/>
        </p:nvSpPr>
        <p:spPr bwMode="auto">
          <a:xfrm>
            <a:off x="3584575" y="2492375"/>
            <a:ext cx="27051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sz="1400" dirty="0" smtClean="0"/>
              <a:t>“Failure of the hydraulic system from the roller press in the cement area in June 2006 that resulted in 40 hours of loss production”</a:t>
            </a:r>
            <a:endParaRPr lang="en-US" sz="1400" dirty="0"/>
          </a:p>
        </p:txBody>
      </p:sp>
      <p:grpSp>
        <p:nvGrpSpPr>
          <p:cNvPr id="3" name="Group 9"/>
          <p:cNvGrpSpPr>
            <a:grpSpLocks/>
          </p:cNvGrpSpPr>
          <p:nvPr/>
        </p:nvGrpSpPr>
        <p:grpSpPr bwMode="auto">
          <a:xfrm>
            <a:off x="6011863" y="1876425"/>
            <a:ext cx="3894137" cy="3295650"/>
            <a:chOff x="3590" y="1316"/>
            <a:chExt cx="2040" cy="1910"/>
          </a:xfrm>
        </p:grpSpPr>
        <p:grpSp>
          <p:nvGrpSpPr>
            <p:cNvPr id="19470" name="Group 10"/>
            <p:cNvGrpSpPr>
              <a:grpSpLocks/>
            </p:cNvGrpSpPr>
            <p:nvPr/>
          </p:nvGrpSpPr>
          <p:grpSpPr bwMode="auto">
            <a:xfrm>
              <a:off x="3590" y="1316"/>
              <a:ext cx="2040" cy="1910"/>
              <a:chOff x="2664" y="1757"/>
              <a:chExt cx="2616" cy="1910"/>
            </a:xfrm>
          </p:grpSpPr>
          <p:sp>
            <p:nvSpPr>
              <p:cNvPr id="19473" name="Freeform 11"/>
              <p:cNvSpPr>
                <a:spLocks/>
              </p:cNvSpPr>
              <p:nvPr/>
            </p:nvSpPr>
            <p:spPr bwMode="auto">
              <a:xfrm>
                <a:off x="2664" y="1757"/>
                <a:ext cx="2616" cy="1910"/>
              </a:xfrm>
              <a:custGeom>
                <a:avLst/>
                <a:gdLst>
                  <a:gd name="T0" fmla="*/ 51687 w 1389"/>
                  <a:gd name="T1" fmla="*/ 261625 h 714"/>
                  <a:gd name="T2" fmla="*/ 0 w 1389"/>
                  <a:gd name="T3" fmla="*/ 261625 h 714"/>
                  <a:gd name="T4" fmla="*/ 10355 w 1389"/>
                  <a:gd name="T5" fmla="*/ 130840 h 714"/>
                  <a:gd name="T6" fmla="*/ 0 w 1389"/>
                  <a:gd name="T7" fmla="*/ 0 h 714"/>
                  <a:gd name="T8" fmla="*/ 51687 w 1389"/>
                  <a:gd name="T9" fmla="*/ 0 h 714"/>
                  <a:gd name="T10" fmla="*/ 61989 w 1389"/>
                  <a:gd name="T11" fmla="*/ 130840 h 714"/>
                  <a:gd name="T12" fmla="*/ 51687 w 1389"/>
                  <a:gd name="T13" fmla="*/ 261625 h 714"/>
                  <a:gd name="T14" fmla="*/ 0 60000 65536"/>
                  <a:gd name="T15" fmla="*/ 0 60000 65536"/>
                  <a:gd name="T16" fmla="*/ 0 60000 65536"/>
                  <a:gd name="T17" fmla="*/ 0 60000 65536"/>
                  <a:gd name="T18" fmla="*/ 0 60000 65536"/>
                  <a:gd name="T19" fmla="*/ 0 60000 65536"/>
                  <a:gd name="T20" fmla="*/ 0 60000 65536"/>
                  <a:gd name="T21" fmla="*/ 0 w 1389"/>
                  <a:gd name="T22" fmla="*/ 0 h 714"/>
                  <a:gd name="T23" fmla="*/ 1389 w 1389"/>
                  <a:gd name="T24" fmla="*/ 714 h 7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9" h="714">
                    <a:moveTo>
                      <a:pt x="1158" y="714"/>
                    </a:moveTo>
                    <a:lnTo>
                      <a:pt x="0" y="714"/>
                    </a:lnTo>
                    <a:lnTo>
                      <a:pt x="232" y="357"/>
                    </a:lnTo>
                    <a:lnTo>
                      <a:pt x="0" y="0"/>
                    </a:lnTo>
                    <a:lnTo>
                      <a:pt x="1158" y="0"/>
                    </a:lnTo>
                    <a:lnTo>
                      <a:pt x="1389" y="357"/>
                    </a:lnTo>
                    <a:lnTo>
                      <a:pt x="1158" y="714"/>
                    </a:lnTo>
                    <a:close/>
                  </a:path>
                </a:pathLst>
              </a:custGeom>
              <a:solidFill>
                <a:srgbClr val="99CCFF"/>
              </a:solidFill>
              <a:ln w="8001">
                <a:solidFill>
                  <a:srgbClr val="000000"/>
                </a:solidFill>
                <a:round/>
                <a:headEnd/>
                <a:tailEnd/>
              </a:ln>
            </p:spPr>
            <p:txBody>
              <a:bodyPr/>
              <a:lstStyle/>
              <a:p>
                <a:endParaRPr lang="en-US" dirty="0"/>
              </a:p>
            </p:txBody>
          </p:sp>
          <p:sp>
            <p:nvSpPr>
              <p:cNvPr id="19474" name="Freeform 12"/>
              <p:cNvSpPr>
                <a:spLocks/>
              </p:cNvSpPr>
              <p:nvPr/>
            </p:nvSpPr>
            <p:spPr bwMode="auto">
              <a:xfrm>
                <a:off x="2702" y="1784"/>
                <a:ext cx="2557" cy="1854"/>
              </a:xfrm>
              <a:custGeom>
                <a:avLst/>
                <a:gdLst>
                  <a:gd name="T0" fmla="*/ 0 w 1358"/>
                  <a:gd name="T1" fmla="*/ 254100 h 693"/>
                  <a:gd name="T2" fmla="*/ 9838 w 1358"/>
                  <a:gd name="T3" fmla="*/ 129405 h 693"/>
                  <a:gd name="T4" fmla="*/ 9942 w 1358"/>
                  <a:gd name="T5" fmla="*/ 127201 h 693"/>
                  <a:gd name="T6" fmla="*/ 9838 w 1358"/>
                  <a:gd name="T7" fmla="*/ 125403 h 693"/>
                  <a:gd name="T8" fmla="*/ 0 w 1358"/>
                  <a:gd name="T9" fmla="*/ 0 h 693"/>
                  <a:gd name="T10" fmla="*/ 50483 w 1358"/>
                  <a:gd name="T11" fmla="*/ 0 h 693"/>
                  <a:gd name="T12" fmla="*/ 60523 w 1358"/>
                  <a:gd name="T13" fmla="*/ 127201 h 693"/>
                  <a:gd name="T14" fmla="*/ 50483 w 1358"/>
                  <a:gd name="T15" fmla="*/ 254100 h 693"/>
                  <a:gd name="T16" fmla="*/ 0 w 1358"/>
                  <a:gd name="T17" fmla="*/ 25410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8"/>
                  <a:gd name="T28" fmla="*/ 0 h 693"/>
                  <a:gd name="T29" fmla="*/ 1358 w 1358"/>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8" h="693">
                    <a:moveTo>
                      <a:pt x="0" y="693"/>
                    </a:moveTo>
                    <a:lnTo>
                      <a:pt x="221" y="353"/>
                    </a:lnTo>
                    <a:lnTo>
                      <a:pt x="223" y="347"/>
                    </a:lnTo>
                    <a:lnTo>
                      <a:pt x="221" y="342"/>
                    </a:lnTo>
                    <a:lnTo>
                      <a:pt x="0" y="0"/>
                    </a:lnTo>
                    <a:lnTo>
                      <a:pt x="1133" y="0"/>
                    </a:lnTo>
                    <a:lnTo>
                      <a:pt x="1358" y="347"/>
                    </a:lnTo>
                    <a:lnTo>
                      <a:pt x="1133" y="693"/>
                    </a:lnTo>
                    <a:lnTo>
                      <a:pt x="0" y="693"/>
                    </a:lnTo>
                    <a:close/>
                  </a:path>
                </a:pathLst>
              </a:custGeom>
              <a:solidFill>
                <a:srgbClr val="99CCFF"/>
              </a:solidFill>
              <a:ln w="8001">
                <a:solidFill>
                  <a:srgbClr val="000000"/>
                </a:solidFill>
                <a:round/>
                <a:headEnd/>
                <a:tailEnd/>
              </a:ln>
            </p:spPr>
            <p:txBody>
              <a:bodyPr/>
              <a:lstStyle/>
              <a:p>
                <a:endParaRPr lang="en-US" dirty="0"/>
              </a:p>
            </p:txBody>
          </p:sp>
        </p:grpSp>
        <p:sp>
          <p:nvSpPr>
            <p:cNvPr id="19471" name="Rectangle 13"/>
            <p:cNvSpPr>
              <a:spLocks noChangeArrowheads="1"/>
            </p:cNvSpPr>
            <p:nvPr/>
          </p:nvSpPr>
          <p:spPr bwMode="auto">
            <a:xfrm>
              <a:off x="4227" y="1378"/>
              <a:ext cx="48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spcBef>
                  <a:spcPct val="0"/>
                </a:spcBef>
                <a:spcAft>
                  <a:spcPct val="0"/>
                </a:spcAft>
                <a:buClrTx/>
                <a:buSzTx/>
                <a:buFontTx/>
                <a:buNone/>
              </a:pPr>
              <a:r>
                <a:rPr lang="en-US" sz="2400" b="1" i="1" dirty="0" smtClean="0">
                  <a:solidFill>
                    <a:srgbClr val="000000"/>
                  </a:solidFill>
                </a:rPr>
                <a:t>Cause</a:t>
              </a:r>
              <a:endParaRPr lang="en-US" sz="4800" dirty="0"/>
            </a:p>
          </p:txBody>
        </p:sp>
        <p:sp>
          <p:nvSpPr>
            <p:cNvPr id="19472" name="Rectangle 14"/>
            <p:cNvSpPr>
              <a:spLocks noChangeArrowheads="1"/>
            </p:cNvSpPr>
            <p:nvPr/>
          </p:nvSpPr>
          <p:spPr bwMode="auto">
            <a:xfrm>
              <a:off x="3906" y="1682"/>
              <a:ext cx="1526"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sz="1400" dirty="0" smtClean="0"/>
                <a:t>“Failure of the hydraulic system from the roller press in the cement area in June 2006 that resulted in 40 hours of loss production, </a:t>
              </a:r>
              <a:r>
                <a:rPr lang="en-US" sz="1400" b="1" dirty="0" smtClean="0"/>
                <a:t>because of contamination of the seals inside the cylinder or …”</a:t>
              </a:r>
              <a:endParaRPr lang="en-US" sz="1400" b="1" dirty="0"/>
            </a:p>
          </p:txBody>
        </p:sp>
      </p:grpSp>
      <p:grpSp>
        <p:nvGrpSpPr>
          <p:cNvPr id="5" name="Group 15"/>
          <p:cNvGrpSpPr>
            <a:grpSpLocks/>
          </p:cNvGrpSpPr>
          <p:nvPr/>
        </p:nvGrpSpPr>
        <p:grpSpPr bwMode="auto">
          <a:xfrm>
            <a:off x="163513" y="1876425"/>
            <a:ext cx="3232150" cy="3333750"/>
            <a:chOff x="421" y="1318"/>
            <a:chExt cx="1713" cy="1910"/>
          </a:xfrm>
        </p:grpSpPr>
        <p:grpSp>
          <p:nvGrpSpPr>
            <p:cNvPr id="19465" name="Group 16"/>
            <p:cNvGrpSpPr>
              <a:grpSpLocks/>
            </p:cNvGrpSpPr>
            <p:nvPr/>
          </p:nvGrpSpPr>
          <p:grpSpPr bwMode="auto">
            <a:xfrm>
              <a:off x="421" y="1318"/>
              <a:ext cx="1713" cy="1910"/>
              <a:chOff x="2664" y="1757"/>
              <a:chExt cx="2616" cy="1910"/>
            </a:xfrm>
          </p:grpSpPr>
          <p:sp>
            <p:nvSpPr>
              <p:cNvPr id="19468" name="Freeform 17"/>
              <p:cNvSpPr>
                <a:spLocks/>
              </p:cNvSpPr>
              <p:nvPr/>
            </p:nvSpPr>
            <p:spPr bwMode="auto">
              <a:xfrm>
                <a:off x="2664" y="1757"/>
                <a:ext cx="2616" cy="1910"/>
              </a:xfrm>
              <a:custGeom>
                <a:avLst/>
                <a:gdLst>
                  <a:gd name="T0" fmla="*/ 51687 w 1389"/>
                  <a:gd name="T1" fmla="*/ 261625 h 714"/>
                  <a:gd name="T2" fmla="*/ 0 w 1389"/>
                  <a:gd name="T3" fmla="*/ 261625 h 714"/>
                  <a:gd name="T4" fmla="*/ 10355 w 1389"/>
                  <a:gd name="T5" fmla="*/ 130840 h 714"/>
                  <a:gd name="T6" fmla="*/ 0 w 1389"/>
                  <a:gd name="T7" fmla="*/ 0 h 714"/>
                  <a:gd name="T8" fmla="*/ 51687 w 1389"/>
                  <a:gd name="T9" fmla="*/ 0 h 714"/>
                  <a:gd name="T10" fmla="*/ 61989 w 1389"/>
                  <a:gd name="T11" fmla="*/ 130840 h 714"/>
                  <a:gd name="T12" fmla="*/ 51687 w 1389"/>
                  <a:gd name="T13" fmla="*/ 261625 h 714"/>
                  <a:gd name="T14" fmla="*/ 0 60000 65536"/>
                  <a:gd name="T15" fmla="*/ 0 60000 65536"/>
                  <a:gd name="T16" fmla="*/ 0 60000 65536"/>
                  <a:gd name="T17" fmla="*/ 0 60000 65536"/>
                  <a:gd name="T18" fmla="*/ 0 60000 65536"/>
                  <a:gd name="T19" fmla="*/ 0 60000 65536"/>
                  <a:gd name="T20" fmla="*/ 0 60000 65536"/>
                  <a:gd name="T21" fmla="*/ 0 w 1389"/>
                  <a:gd name="T22" fmla="*/ 0 h 714"/>
                  <a:gd name="T23" fmla="*/ 1389 w 1389"/>
                  <a:gd name="T24" fmla="*/ 714 h 7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9" h="714">
                    <a:moveTo>
                      <a:pt x="1158" y="714"/>
                    </a:moveTo>
                    <a:lnTo>
                      <a:pt x="0" y="714"/>
                    </a:lnTo>
                    <a:lnTo>
                      <a:pt x="232" y="357"/>
                    </a:lnTo>
                    <a:lnTo>
                      <a:pt x="0" y="0"/>
                    </a:lnTo>
                    <a:lnTo>
                      <a:pt x="1158" y="0"/>
                    </a:lnTo>
                    <a:lnTo>
                      <a:pt x="1389" y="357"/>
                    </a:lnTo>
                    <a:lnTo>
                      <a:pt x="1158" y="714"/>
                    </a:lnTo>
                    <a:close/>
                  </a:path>
                </a:pathLst>
              </a:custGeom>
              <a:solidFill>
                <a:srgbClr val="CCFFFF"/>
              </a:solidFill>
              <a:ln w="8001">
                <a:solidFill>
                  <a:srgbClr val="000000"/>
                </a:solidFill>
                <a:round/>
                <a:headEnd/>
                <a:tailEnd/>
              </a:ln>
            </p:spPr>
            <p:txBody>
              <a:bodyPr/>
              <a:lstStyle/>
              <a:p>
                <a:endParaRPr lang="en-US" dirty="0"/>
              </a:p>
            </p:txBody>
          </p:sp>
          <p:sp>
            <p:nvSpPr>
              <p:cNvPr id="19469" name="Freeform 18"/>
              <p:cNvSpPr>
                <a:spLocks/>
              </p:cNvSpPr>
              <p:nvPr/>
            </p:nvSpPr>
            <p:spPr bwMode="auto">
              <a:xfrm>
                <a:off x="2702" y="1784"/>
                <a:ext cx="2557" cy="1854"/>
              </a:xfrm>
              <a:custGeom>
                <a:avLst/>
                <a:gdLst>
                  <a:gd name="T0" fmla="*/ 0 w 1358"/>
                  <a:gd name="T1" fmla="*/ 254100 h 693"/>
                  <a:gd name="T2" fmla="*/ 9838 w 1358"/>
                  <a:gd name="T3" fmla="*/ 129405 h 693"/>
                  <a:gd name="T4" fmla="*/ 9942 w 1358"/>
                  <a:gd name="T5" fmla="*/ 127201 h 693"/>
                  <a:gd name="T6" fmla="*/ 9838 w 1358"/>
                  <a:gd name="T7" fmla="*/ 125403 h 693"/>
                  <a:gd name="T8" fmla="*/ 0 w 1358"/>
                  <a:gd name="T9" fmla="*/ 0 h 693"/>
                  <a:gd name="T10" fmla="*/ 50483 w 1358"/>
                  <a:gd name="T11" fmla="*/ 0 h 693"/>
                  <a:gd name="T12" fmla="*/ 60523 w 1358"/>
                  <a:gd name="T13" fmla="*/ 127201 h 693"/>
                  <a:gd name="T14" fmla="*/ 50483 w 1358"/>
                  <a:gd name="T15" fmla="*/ 254100 h 693"/>
                  <a:gd name="T16" fmla="*/ 0 w 1358"/>
                  <a:gd name="T17" fmla="*/ 25410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8"/>
                  <a:gd name="T28" fmla="*/ 0 h 693"/>
                  <a:gd name="T29" fmla="*/ 1358 w 1358"/>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8" h="693">
                    <a:moveTo>
                      <a:pt x="0" y="693"/>
                    </a:moveTo>
                    <a:lnTo>
                      <a:pt x="221" y="353"/>
                    </a:lnTo>
                    <a:lnTo>
                      <a:pt x="223" y="347"/>
                    </a:lnTo>
                    <a:lnTo>
                      <a:pt x="221" y="342"/>
                    </a:lnTo>
                    <a:lnTo>
                      <a:pt x="0" y="0"/>
                    </a:lnTo>
                    <a:lnTo>
                      <a:pt x="1133" y="0"/>
                    </a:lnTo>
                    <a:lnTo>
                      <a:pt x="1358" y="347"/>
                    </a:lnTo>
                    <a:lnTo>
                      <a:pt x="1133" y="693"/>
                    </a:lnTo>
                    <a:lnTo>
                      <a:pt x="0" y="693"/>
                    </a:lnTo>
                    <a:close/>
                  </a:path>
                </a:pathLst>
              </a:custGeom>
              <a:solidFill>
                <a:srgbClr val="CCFFFF"/>
              </a:solidFill>
              <a:ln w="8001">
                <a:solidFill>
                  <a:srgbClr val="000000"/>
                </a:solidFill>
                <a:round/>
                <a:headEnd/>
                <a:tailEnd/>
              </a:ln>
            </p:spPr>
            <p:txBody>
              <a:bodyPr/>
              <a:lstStyle/>
              <a:p>
                <a:endParaRPr lang="en-US" dirty="0"/>
              </a:p>
            </p:txBody>
          </p:sp>
        </p:grpSp>
        <p:sp>
          <p:nvSpPr>
            <p:cNvPr id="19466" name="Rectangle 19"/>
            <p:cNvSpPr>
              <a:spLocks noChangeArrowheads="1"/>
            </p:cNvSpPr>
            <p:nvPr/>
          </p:nvSpPr>
          <p:spPr bwMode="auto">
            <a:xfrm>
              <a:off x="669" y="1682"/>
              <a:ext cx="1276"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400" dirty="0" smtClean="0">
                  <a:solidFill>
                    <a:srgbClr val="000000"/>
                  </a:solidFill>
                </a:rPr>
                <a:t>“Oil leaking in the cylinder side of the roller press, eventually the hydraulic pump could not reach its operational pressure”</a:t>
              </a:r>
              <a:endParaRPr lang="en-US" sz="1400" dirty="0">
                <a:solidFill>
                  <a:srgbClr val="000000"/>
                </a:solidFill>
              </a:endParaRPr>
            </a:p>
          </p:txBody>
        </p:sp>
        <p:sp>
          <p:nvSpPr>
            <p:cNvPr id="19467" name="Text Box 20"/>
            <p:cNvSpPr txBox="1">
              <a:spLocks noChangeArrowheads="1"/>
            </p:cNvSpPr>
            <p:nvPr/>
          </p:nvSpPr>
          <p:spPr bwMode="auto">
            <a:xfrm>
              <a:off x="764" y="1367"/>
              <a:ext cx="84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eaLnBrk="1" hangingPunct="1">
                <a:spcBef>
                  <a:spcPct val="0"/>
                </a:spcBef>
                <a:spcAft>
                  <a:spcPct val="0"/>
                </a:spcAft>
                <a:buClrTx/>
                <a:buSzTx/>
                <a:buFontTx/>
                <a:buNone/>
              </a:pPr>
              <a:r>
                <a:rPr lang="en-US" sz="2400" b="1" i="1" dirty="0" smtClean="0">
                  <a:solidFill>
                    <a:srgbClr val="000000"/>
                  </a:solidFill>
                </a:rPr>
                <a:t>Symptom</a:t>
              </a:r>
              <a:endParaRPr lang="en-US" sz="2600" dirty="0"/>
            </a:p>
          </p:txBody>
        </p:sp>
      </p:gr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13</a:t>
            </a:fld>
            <a:endParaRPr lang="en-US" dirty="0"/>
          </a:p>
        </p:txBody>
      </p:sp>
    </p:spTree>
    <p:extLst>
      <p:ext uri="{BB962C8B-B14F-4D97-AF65-F5344CB8AC3E}">
        <p14:creationId xmlns:p14="http://schemas.microsoft.com/office/powerpoint/2010/main" val="2151112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Solve! Example – Possible root causes</a:t>
            </a:r>
            <a:endParaRPr lang="en-US" dirty="0"/>
          </a:p>
        </p:txBody>
      </p:sp>
      <p:sp>
        <p:nvSpPr>
          <p:cNvPr id="3" name="Content Placeholder 2"/>
          <p:cNvSpPr>
            <a:spLocks noGrp="1"/>
          </p:cNvSpPr>
          <p:nvPr>
            <p:ph idx="1"/>
          </p:nvPr>
        </p:nvSpPr>
        <p:spPr>
          <a:prstGeom prst="rect">
            <a:avLst/>
          </a:prstGeom>
        </p:spPr>
        <p:txBody>
          <a:bodyPr/>
          <a:lstStyle/>
          <a:p>
            <a:pPr marL="457200" indent="-457200">
              <a:buFont typeface="+mj-lt"/>
              <a:buAutoNum type="arabicPeriod"/>
            </a:pPr>
            <a:r>
              <a:rPr lang="en-US" dirty="0" smtClean="0"/>
              <a:t>Poor welding quality</a:t>
            </a:r>
          </a:p>
          <a:p>
            <a:pPr marL="457200" indent="-457200">
              <a:buFont typeface="+mj-lt"/>
              <a:buAutoNum type="arabicPeriod"/>
            </a:pPr>
            <a:r>
              <a:rPr lang="en-US" dirty="0" smtClean="0"/>
              <a:t>Loose flange bolts</a:t>
            </a:r>
          </a:p>
          <a:p>
            <a:pPr marL="457200" indent="-457200">
              <a:buFont typeface="+mj-lt"/>
              <a:buAutoNum type="arabicPeriod"/>
            </a:pPr>
            <a:r>
              <a:rPr lang="en-US" dirty="0" smtClean="0"/>
              <a:t>Vibration</a:t>
            </a:r>
          </a:p>
          <a:p>
            <a:pPr marL="457200" indent="-457200">
              <a:buFont typeface="+mj-lt"/>
              <a:buAutoNum type="arabicPeriod"/>
            </a:pPr>
            <a:r>
              <a:rPr lang="en-US" dirty="0" smtClean="0"/>
              <a:t>Misbalance</a:t>
            </a:r>
          </a:p>
          <a:p>
            <a:pPr marL="457200" indent="-457200">
              <a:buFont typeface="+mj-lt"/>
              <a:buAutoNum type="arabicPeriod"/>
            </a:pPr>
            <a:r>
              <a:rPr lang="en-US" dirty="0" smtClean="0"/>
              <a:t>Separator lower bearing casing misalignment</a:t>
            </a:r>
          </a:p>
          <a:p>
            <a:pPr marL="457200" indent="-457200">
              <a:buFont typeface="+mj-lt"/>
              <a:buAutoNum type="arabicPeriod"/>
            </a:pPr>
            <a:r>
              <a:rPr lang="en-US" dirty="0" smtClean="0"/>
              <a:t>Poor shaft material</a:t>
            </a:r>
          </a:p>
          <a:p>
            <a:pPr marL="457200" indent="-457200">
              <a:buFont typeface="+mj-lt"/>
              <a:buAutoNum type="arabicPeriod"/>
            </a:pPr>
            <a:r>
              <a:rPr lang="en-US" dirty="0" smtClean="0"/>
              <a:t>Manufacturing defect</a:t>
            </a:r>
          </a:p>
          <a:p>
            <a:pPr marL="457200" indent="-457200">
              <a:buFont typeface="+mj-lt"/>
              <a:buAutoNum type="arabicPeriod"/>
            </a:pPr>
            <a:r>
              <a:rPr lang="en-US" dirty="0" smtClean="0"/>
              <a:t>Design error</a:t>
            </a:r>
          </a:p>
          <a:p>
            <a:endParaRPr lang="en-US" dirty="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14</a:t>
            </a:fld>
            <a:endParaRPr lang="en-US" dirty="0"/>
          </a:p>
        </p:txBody>
      </p:sp>
    </p:spTree>
    <p:extLst>
      <p:ext uri="{BB962C8B-B14F-4D97-AF65-F5344CB8AC3E}">
        <p14:creationId xmlns:p14="http://schemas.microsoft.com/office/powerpoint/2010/main" val="124165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smtClean="0"/>
              <a:t>Characteristics of cause and effect</a:t>
            </a:r>
          </a:p>
        </p:txBody>
      </p:sp>
      <p:sp>
        <p:nvSpPr>
          <p:cNvPr id="20484" name="Rectangle 3"/>
          <p:cNvSpPr>
            <a:spLocks noGrp="1" noChangeArrowheads="1"/>
          </p:cNvSpPr>
          <p:nvPr>
            <p:ph idx="1"/>
          </p:nvPr>
        </p:nvSpPr>
        <p:spPr>
          <a:prstGeom prst="rect">
            <a:avLst/>
          </a:prstGeom>
        </p:spPr>
        <p:txBody>
          <a:bodyPr/>
          <a:lstStyle/>
          <a:p>
            <a:pPr marL="457200" indent="-457200">
              <a:buFont typeface="Times" pitchFamily="-96" charset="0"/>
              <a:buNone/>
            </a:pPr>
            <a:r>
              <a:rPr lang="en-US" dirty="0" smtClean="0"/>
              <a:t>The four key characteristics</a:t>
            </a:r>
          </a:p>
          <a:p>
            <a:pPr marL="457200" indent="-457200">
              <a:buFont typeface="Wingdings" pitchFamily="2" charset="2"/>
              <a:buAutoNum type="arabicPeriod"/>
            </a:pPr>
            <a:r>
              <a:rPr lang="en-US" dirty="0" smtClean="0"/>
              <a:t>Cause and effect are the same thing</a:t>
            </a:r>
          </a:p>
          <a:p>
            <a:pPr marL="457200" indent="-457200">
              <a:buFont typeface="Wingdings" pitchFamily="2" charset="2"/>
              <a:buAutoNum type="arabicPeriod"/>
            </a:pPr>
            <a:r>
              <a:rPr lang="en-US" dirty="0" smtClean="0"/>
              <a:t>Cause &amp; Effect are part of a continuum of causes</a:t>
            </a:r>
          </a:p>
          <a:p>
            <a:pPr marL="457200" indent="-457200">
              <a:buFont typeface="Wingdings" pitchFamily="2" charset="2"/>
              <a:buAutoNum type="arabicPeriod"/>
            </a:pPr>
            <a:endParaRPr lang="en-US" dirty="0" smtClean="0"/>
          </a:p>
          <a:p>
            <a:pPr marL="457200" indent="-457200">
              <a:buFont typeface="Wingdings" pitchFamily="2" charset="2"/>
              <a:buAutoNum type="arabicPeriod"/>
            </a:pPr>
            <a:endParaRPr lang="en-US" dirty="0" smtClean="0"/>
          </a:p>
          <a:p>
            <a:pPr marL="457200" indent="-457200">
              <a:buFont typeface="Wingdings" pitchFamily="2" charset="2"/>
              <a:buAutoNum type="arabicPeriod"/>
            </a:pPr>
            <a:endParaRPr lang="en-US" dirty="0" smtClean="0"/>
          </a:p>
          <a:p>
            <a:pPr marL="457200" indent="-457200">
              <a:buFont typeface="Wingdings" pitchFamily="2" charset="2"/>
              <a:buAutoNum type="arabicPeriod"/>
            </a:pPr>
            <a:endParaRPr lang="en-US" dirty="0" smtClean="0"/>
          </a:p>
          <a:p>
            <a:pPr marL="457200" indent="-457200">
              <a:buFont typeface="Wingdings" pitchFamily="2" charset="2"/>
              <a:buAutoNum type="arabicPeriod"/>
            </a:pPr>
            <a:endParaRPr lang="en-US" dirty="0" smtClean="0"/>
          </a:p>
        </p:txBody>
      </p:sp>
      <p:sp>
        <p:nvSpPr>
          <p:cNvPr id="20526" name="Text Box 60"/>
          <p:cNvSpPr txBox="1">
            <a:spLocks noChangeArrowheads="1"/>
          </p:cNvSpPr>
          <p:nvPr/>
        </p:nvSpPr>
        <p:spPr bwMode="auto">
          <a:xfrm>
            <a:off x="2007504" y="6000796"/>
            <a:ext cx="15520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400" b="1" dirty="0" smtClean="0"/>
              <a:t>CB = Caused by</a:t>
            </a:r>
            <a:endParaRPr lang="en-US" sz="1400" b="1" dirty="0"/>
          </a:p>
        </p:txBody>
      </p:sp>
      <p:grpSp>
        <p:nvGrpSpPr>
          <p:cNvPr id="20516" name="Group 41"/>
          <p:cNvGrpSpPr>
            <a:grpSpLocks/>
          </p:cNvGrpSpPr>
          <p:nvPr/>
        </p:nvGrpSpPr>
        <p:grpSpPr bwMode="auto">
          <a:xfrm>
            <a:off x="699204" y="5391196"/>
            <a:ext cx="5518150" cy="609600"/>
            <a:chOff x="1632" y="3408"/>
            <a:chExt cx="3209" cy="384"/>
          </a:xfrm>
        </p:grpSpPr>
        <p:sp>
          <p:nvSpPr>
            <p:cNvPr id="20528" name="Oval 42"/>
            <p:cNvSpPr>
              <a:spLocks noChangeArrowheads="1"/>
            </p:cNvSpPr>
            <p:nvPr/>
          </p:nvSpPr>
          <p:spPr bwMode="auto">
            <a:xfrm>
              <a:off x="1632" y="3408"/>
              <a:ext cx="384" cy="384"/>
            </a:xfrm>
            <a:prstGeom prst="ellipse">
              <a:avLst/>
            </a:prstGeom>
            <a:solidFill>
              <a:srgbClr val="FF7C80"/>
            </a:solidFill>
            <a:ln w="9525">
              <a:noFill/>
              <a:round/>
              <a:headEnd/>
              <a:tailEnd/>
            </a:ln>
            <a:extLst>
              <a:ext uri="{91240B29-F687-4F45-9708-019B960494DF}">
                <a14:hiddenLine xmlns:a14="http://schemas.microsoft.com/office/drawing/2010/main" w="9525">
                  <a:solidFill>
                    <a:schemeClr val="dk2"/>
                  </a:solidFill>
                  <a:round/>
                  <a:headEnd/>
                  <a:tailEnd/>
                </a14:hiddenLine>
              </a:ext>
            </a:extLst>
          </p:spPr>
          <p:txBody>
            <a:bodyPr wrap="none" anchor="ctr"/>
            <a:lstStyle/>
            <a:p>
              <a:endParaRPr lang="en-US" dirty="0"/>
            </a:p>
          </p:txBody>
        </p:sp>
        <p:sp>
          <p:nvSpPr>
            <p:cNvPr id="20529" name="Oval 43"/>
            <p:cNvSpPr>
              <a:spLocks noChangeArrowheads="1"/>
            </p:cNvSpPr>
            <p:nvPr/>
          </p:nvSpPr>
          <p:spPr bwMode="auto">
            <a:xfrm>
              <a:off x="3024" y="3408"/>
              <a:ext cx="384" cy="384"/>
            </a:xfrm>
            <a:prstGeom prst="ellipse">
              <a:avLst/>
            </a:prstGeom>
            <a:solidFill>
              <a:srgbClr val="FF7C80"/>
            </a:solidFill>
            <a:ln w="9525">
              <a:noFill/>
              <a:round/>
              <a:headEnd/>
              <a:tailEnd/>
            </a:ln>
            <a:extLst>
              <a:ext uri="{91240B29-F687-4F45-9708-019B960494DF}">
                <a14:hiddenLine xmlns:a14="http://schemas.microsoft.com/office/drawing/2010/main" w="9525">
                  <a:solidFill>
                    <a:schemeClr val="dk2"/>
                  </a:solidFill>
                  <a:round/>
                  <a:headEnd/>
                  <a:tailEnd/>
                </a14:hiddenLine>
              </a:ext>
            </a:extLst>
          </p:spPr>
          <p:txBody>
            <a:bodyPr wrap="none" anchor="ctr"/>
            <a:lstStyle/>
            <a:p>
              <a:endParaRPr lang="en-US" dirty="0"/>
            </a:p>
          </p:txBody>
        </p:sp>
        <p:sp>
          <p:nvSpPr>
            <p:cNvPr id="20530" name="Oval 44"/>
            <p:cNvSpPr>
              <a:spLocks noChangeArrowheads="1"/>
            </p:cNvSpPr>
            <p:nvPr/>
          </p:nvSpPr>
          <p:spPr bwMode="auto">
            <a:xfrm>
              <a:off x="3744" y="3408"/>
              <a:ext cx="384" cy="384"/>
            </a:xfrm>
            <a:prstGeom prst="ellipse">
              <a:avLst/>
            </a:prstGeom>
            <a:solidFill>
              <a:srgbClr val="FF7C80"/>
            </a:solidFill>
            <a:ln w="9525">
              <a:noFill/>
              <a:round/>
              <a:headEnd/>
              <a:tailEnd/>
            </a:ln>
            <a:extLst>
              <a:ext uri="{91240B29-F687-4F45-9708-019B960494DF}">
                <a14:hiddenLine xmlns:a14="http://schemas.microsoft.com/office/drawing/2010/main" w="9525">
                  <a:solidFill>
                    <a:schemeClr val="dk2"/>
                  </a:solidFill>
                  <a:round/>
                  <a:headEnd/>
                  <a:tailEnd/>
                </a14:hiddenLine>
              </a:ext>
            </a:extLst>
          </p:spPr>
          <p:txBody>
            <a:bodyPr wrap="none" anchor="ctr"/>
            <a:lstStyle/>
            <a:p>
              <a:endParaRPr lang="en-US" dirty="0"/>
            </a:p>
          </p:txBody>
        </p:sp>
        <p:sp>
          <p:nvSpPr>
            <p:cNvPr id="20531" name="Oval 45"/>
            <p:cNvSpPr>
              <a:spLocks noChangeArrowheads="1"/>
            </p:cNvSpPr>
            <p:nvPr/>
          </p:nvSpPr>
          <p:spPr bwMode="auto">
            <a:xfrm>
              <a:off x="4457" y="3408"/>
              <a:ext cx="384" cy="384"/>
            </a:xfrm>
            <a:prstGeom prst="ellipse">
              <a:avLst/>
            </a:prstGeom>
            <a:solidFill>
              <a:srgbClr val="FF7C80"/>
            </a:solidFill>
            <a:ln w="9525">
              <a:noFill/>
              <a:round/>
              <a:headEnd/>
              <a:tailEnd/>
            </a:ln>
            <a:extLst>
              <a:ext uri="{91240B29-F687-4F45-9708-019B960494DF}">
                <a14:hiddenLine xmlns:a14="http://schemas.microsoft.com/office/drawing/2010/main" w="9525">
                  <a:solidFill>
                    <a:schemeClr val="dk2"/>
                  </a:solidFill>
                  <a:round/>
                  <a:headEnd/>
                  <a:tailEnd/>
                </a14:hiddenLine>
              </a:ext>
            </a:extLst>
          </p:spPr>
          <p:txBody>
            <a:bodyPr wrap="none" anchor="ctr"/>
            <a:lstStyle/>
            <a:p>
              <a:endParaRPr lang="en-US" dirty="0"/>
            </a:p>
          </p:txBody>
        </p:sp>
        <p:sp>
          <p:nvSpPr>
            <p:cNvPr id="20532" name="Oval 46"/>
            <p:cNvSpPr>
              <a:spLocks noChangeArrowheads="1"/>
            </p:cNvSpPr>
            <p:nvPr/>
          </p:nvSpPr>
          <p:spPr bwMode="auto">
            <a:xfrm>
              <a:off x="2304" y="3408"/>
              <a:ext cx="384" cy="384"/>
            </a:xfrm>
            <a:prstGeom prst="ellipse">
              <a:avLst/>
            </a:prstGeom>
            <a:solidFill>
              <a:srgbClr val="FF7C80"/>
            </a:solidFill>
            <a:ln w="9525">
              <a:noFill/>
              <a:round/>
              <a:headEnd/>
              <a:tailEnd/>
            </a:ln>
            <a:extLst>
              <a:ext uri="{91240B29-F687-4F45-9708-019B960494DF}">
                <a14:hiddenLine xmlns:a14="http://schemas.microsoft.com/office/drawing/2010/main" w="9525">
                  <a:solidFill>
                    <a:schemeClr val="dk2"/>
                  </a:solidFill>
                  <a:round/>
                  <a:headEnd/>
                  <a:tailEnd/>
                </a14:hiddenLine>
              </a:ext>
            </a:extLst>
          </p:spPr>
          <p:txBody>
            <a:bodyPr wrap="none" anchor="ctr"/>
            <a:lstStyle/>
            <a:p>
              <a:endParaRPr lang="en-US" dirty="0"/>
            </a:p>
          </p:txBody>
        </p:sp>
        <p:sp>
          <p:nvSpPr>
            <p:cNvPr id="20533" name="Line 47"/>
            <p:cNvSpPr>
              <a:spLocks noChangeShapeType="1"/>
            </p:cNvSpPr>
            <p:nvPr/>
          </p:nvSpPr>
          <p:spPr bwMode="auto">
            <a:xfrm flipH="1">
              <a:off x="2016" y="3600"/>
              <a:ext cx="288" cy="0"/>
            </a:xfrm>
            <a:prstGeom prst="line">
              <a:avLst/>
            </a:prstGeom>
            <a:noFill/>
            <a:ln w="38100">
              <a:noFill/>
              <a:round/>
              <a:headEnd/>
              <a:tailEnd/>
            </a:ln>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dk2"/>
                  </a:solidFill>
                  <a:round/>
                  <a:headEnd/>
                  <a:tailEnd/>
                </a14:hiddenLine>
              </a:ext>
            </a:extLst>
          </p:spPr>
          <p:txBody>
            <a:bodyPr wrap="none"/>
            <a:lstStyle/>
            <a:p>
              <a:endParaRPr lang="en-US" dirty="0"/>
            </a:p>
          </p:txBody>
        </p:sp>
        <p:sp>
          <p:nvSpPr>
            <p:cNvPr id="20534" name="Line 48"/>
            <p:cNvSpPr>
              <a:spLocks noChangeShapeType="1"/>
            </p:cNvSpPr>
            <p:nvPr/>
          </p:nvSpPr>
          <p:spPr bwMode="auto">
            <a:xfrm flipH="1">
              <a:off x="4128" y="3600"/>
              <a:ext cx="336" cy="0"/>
            </a:xfrm>
            <a:prstGeom prst="line">
              <a:avLst/>
            </a:prstGeom>
            <a:noFill/>
            <a:ln w="38100">
              <a:noFill/>
              <a:round/>
              <a:headEnd/>
              <a:tailEnd/>
            </a:ln>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dk2"/>
                  </a:solidFill>
                  <a:round/>
                  <a:headEnd/>
                  <a:tailEnd/>
                </a14:hiddenLine>
              </a:ext>
            </a:extLst>
          </p:spPr>
          <p:txBody>
            <a:bodyPr wrap="none"/>
            <a:lstStyle/>
            <a:p>
              <a:endParaRPr lang="en-US" dirty="0"/>
            </a:p>
          </p:txBody>
        </p:sp>
        <p:sp>
          <p:nvSpPr>
            <p:cNvPr id="20535" name="Line 49"/>
            <p:cNvSpPr>
              <a:spLocks noChangeShapeType="1"/>
            </p:cNvSpPr>
            <p:nvPr/>
          </p:nvSpPr>
          <p:spPr bwMode="auto">
            <a:xfrm flipH="1">
              <a:off x="3408" y="3600"/>
              <a:ext cx="336" cy="0"/>
            </a:xfrm>
            <a:prstGeom prst="line">
              <a:avLst/>
            </a:prstGeom>
            <a:noFill/>
            <a:ln w="38100">
              <a:noFill/>
              <a:round/>
              <a:headEnd/>
              <a:tailEnd/>
            </a:ln>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dk2"/>
                  </a:solidFill>
                  <a:round/>
                  <a:headEnd/>
                  <a:tailEnd/>
                </a14:hiddenLine>
              </a:ext>
            </a:extLst>
          </p:spPr>
          <p:txBody>
            <a:bodyPr wrap="none"/>
            <a:lstStyle/>
            <a:p>
              <a:endParaRPr lang="en-US" dirty="0"/>
            </a:p>
          </p:txBody>
        </p:sp>
        <p:sp>
          <p:nvSpPr>
            <p:cNvPr id="20536" name="Line 50"/>
            <p:cNvSpPr>
              <a:spLocks noChangeShapeType="1"/>
            </p:cNvSpPr>
            <p:nvPr/>
          </p:nvSpPr>
          <p:spPr bwMode="auto">
            <a:xfrm flipH="1">
              <a:off x="2688" y="3600"/>
              <a:ext cx="336" cy="0"/>
            </a:xfrm>
            <a:prstGeom prst="line">
              <a:avLst/>
            </a:prstGeom>
            <a:noFill/>
            <a:ln w="38100">
              <a:noFill/>
              <a:round/>
              <a:headEnd/>
              <a:tailEnd/>
            </a:ln>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dk2"/>
                  </a:solidFill>
                  <a:round/>
                  <a:headEnd/>
                  <a:tailEnd/>
                </a14:hiddenLine>
              </a:ext>
            </a:extLst>
          </p:spPr>
          <p:txBody>
            <a:bodyPr wrap="none"/>
            <a:lstStyle/>
            <a:p>
              <a:endParaRPr lang="en-US" dirty="0"/>
            </a:p>
          </p:txBody>
        </p:sp>
      </p:grpSp>
      <p:sp>
        <p:nvSpPr>
          <p:cNvPr id="20517" name="Text Box 51"/>
          <p:cNvSpPr txBox="1">
            <a:spLocks noChangeArrowheads="1"/>
          </p:cNvSpPr>
          <p:nvPr/>
        </p:nvSpPr>
        <p:spPr bwMode="auto">
          <a:xfrm>
            <a:off x="827792" y="5445171"/>
            <a:ext cx="357187" cy="488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en-US" sz="2600" dirty="0" smtClean="0"/>
              <a:t>1</a:t>
            </a:r>
            <a:endParaRPr lang="en-US" sz="2600" dirty="0"/>
          </a:p>
        </p:txBody>
      </p:sp>
      <p:sp>
        <p:nvSpPr>
          <p:cNvPr id="20518" name="Text Box 52"/>
          <p:cNvSpPr txBox="1">
            <a:spLocks noChangeArrowheads="1"/>
          </p:cNvSpPr>
          <p:nvPr/>
        </p:nvSpPr>
        <p:spPr bwMode="auto">
          <a:xfrm>
            <a:off x="1959679" y="5445171"/>
            <a:ext cx="439738" cy="488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en-US" sz="2600" dirty="0" smtClean="0"/>
              <a:t>2</a:t>
            </a:r>
            <a:endParaRPr lang="en-US" sz="2600" dirty="0"/>
          </a:p>
        </p:txBody>
      </p:sp>
      <p:sp>
        <p:nvSpPr>
          <p:cNvPr id="20519" name="Text Box 53"/>
          <p:cNvSpPr txBox="1">
            <a:spLocks noChangeArrowheads="1"/>
          </p:cNvSpPr>
          <p:nvPr/>
        </p:nvSpPr>
        <p:spPr bwMode="auto">
          <a:xfrm>
            <a:off x="3215392" y="5445171"/>
            <a:ext cx="415925" cy="488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en-US" sz="2600" dirty="0" smtClean="0"/>
              <a:t>3</a:t>
            </a:r>
            <a:endParaRPr lang="en-US" sz="2600" dirty="0"/>
          </a:p>
        </p:txBody>
      </p:sp>
      <p:sp>
        <p:nvSpPr>
          <p:cNvPr id="20520" name="Text Box 54"/>
          <p:cNvSpPr txBox="1">
            <a:spLocks noChangeArrowheads="1"/>
          </p:cNvSpPr>
          <p:nvPr/>
        </p:nvSpPr>
        <p:spPr bwMode="auto">
          <a:xfrm>
            <a:off x="4452054" y="5445171"/>
            <a:ext cx="415925" cy="488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en-US" sz="2600" dirty="0" smtClean="0"/>
              <a:t>4</a:t>
            </a:r>
            <a:endParaRPr lang="en-US" sz="2600" dirty="0"/>
          </a:p>
        </p:txBody>
      </p:sp>
      <p:sp>
        <p:nvSpPr>
          <p:cNvPr id="20521" name="Text Box 55"/>
          <p:cNvSpPr txBox="1">
            <a:spLocks noChangeArrowheads="1"/>
          </p:cNvSpPr>
          <p:nvPr/>
        </p:nvSpPr>
        <p:spPr bwMode="auto">
          <a:xfrm>
            <a:off x="5698242" y="5445171"/>
            <a:ext cx="392112" cy="488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spcBef>
                <a:spcPct val="50000"/>
              </a:spcBef>
            </a:pPr>
            <a:r>
              <a:rPr lang="en-US" sz="2600" dirty="0" smtClean="0"/>
              <a:t>5</a:t>
            </a:r>
            <a:endParaRPr lang="en-US" sz="2600" dirty="0"/>
          </a:p>
        </p:txBody>
      </p:sp>
      <p:sp>
        <p:nvSpPr>
          <p:cNvPr id="20522" name="Text Box 56"/>
          <p:cNvSpPr txBox="1">
            <a:spLocks noChangeArrowheads="1"/>
          </p:cNvSpPr>
          <p:nvPr/>
        </p:nvSpPr>
        <p:spPr bwMode="auto">
          <a:xfrm>
            <a:off x="1370717" y="5301208"/>
            <a:ext cx="444352"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400" b="1" dirty="0" smtClean="0"/>
              <a:t>CB</a:t>
            </a:r>
            <a:endParaRPr lang="en-US" sz="1400" b="1" dirty="0"/>
          </a:p>
        </p:txBody>
      </p:sp>
      <p:sp>
        <p:nvSpPr>
          <p:cNvPr id="20523" name="Text Box 57"/>
          <p:cNvSpPr txBox="1">
            <a:spLocks noChangeArrowheads="1"/>
          </p:cNvSpPr>
          <p:nvPr/>
        </p:nvSpPr>
        <p:spPr bwMode="auto">
          <a:xfrm>
            <a:off x="2561342" y="5301208"/>
            <a:ext cx="444352"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400" b="1" dirty="0" smtClean="0"/>
              <a:t>CB</a:t>
            </a:r>
            <a:endParaRPr lang="en-US" sz="1400" b="1" dirty="0"/>
          </a:p>
        </p:txBody>
      </p:sp>
      <p:sp>
        <p:nvSpPr>
          <p:cNvPr id="20524" name="Text Box 58"/>
          <p:cNvSpPr txBox="1">
            <a:spLocks noChangeArrowheads="1"/>
          </p:cNvSpPr>
          <p:nvPr/>
        </p:nvSpPr>
        <p:spPr bwMode="auto">
          <a:xfrm>
            <a:off x="3807529" y="5301208"/>
            <a:ext cx="444352"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400" b="1" dirty="0" smtClean="0"/>
              <a:t>CB</a:t>
            </a:r>
            <a:endParaRPr lang="en-US" sz="1400" b="1" dirty="0"/>
          </a:p>
        </p:txBody>
      </p:sp>
      <p:sp>
        <p:nvSpPr>
          <p:cNvPr id="20525" name="Text Box 59"/>
          <p:cNvSpPr txBox="1">
            <a:spLocks noChangeArrowheads="1"/>
          </p:cNvSpPr>
          <p:nvPr/>
        </p:nvSpPr>
        <p:spPr bwMode="auto">
          <a:xfrm>
            <a:off x="5074354" y="5301208"/>
            <a:ext cx="444352"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dk2"/>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400" b="1" dirty="0" smtClean="0"/>
              <a:t>CB</a:t>
            </a:r>
            <a:endParaRPr lang="en-US" sz="1400" b="1" dirty="0"/>
          </a:p>
        </p:txBody>
      </p:sp>
      <p:sp>
        <p:nvSpPr>
          <p:cNvPr id="20527" name="Line 61"/>
          <p:cNvSpPr>
            <a:spLocks noChangeShapeType="1"/>
          </p:cNvSpPr>
          <p:nvPr/>
        </p:nvSpPr>
        <p:spPr bwMode="auto">
          <a:xfrm flipH="1">
            <a:off x="6214179" y="5697584"/>
            <a:ext cx="577850" cy="0"/>
          </a:xfrm>
          <a:prstGeom prst="line">
            <a:avLst/>
          </a:prstGeom>
          <a:noFill/>
          <a:ln w="38100">
            <a:solidFill>
              <a:schemeClr val="dk2"/>
            </a:solidFill>
            <a:prstDash val="sysDot"/>
            <a:round/>
            <a:headEnd/>
            <a:tailEnd/>
          </a:ln>
          <a:extLst>
            <a:ext uri="{909E8E84-426E-40DD-AFC4-6F175D3DCCD1}">
              <a14:hiddenFill xmlns:a14="http://schemas.microsoft.com/office/drawing/2010/main">
                <a:noFill/>
              </a14:hiddenFill>
            </a:ext>
          </a:extLst>
        </p:spPr>
        <p:txBody>
          <a:bodyPr wrap="none"/>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74" y="2757533"/>
            <a:ext cx="6926262" cy="263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a:stCxn id="20533" idx="1"/>
            <a:endCxn id="20533" idx="0"/>
          </p:cNvCxnSpPr>
          <p:nvPr/>
        </p:nvCxnSpPr>
        <p:spPr>
          <a:xfrm flipV="1">
            <a:off x="1359525" y="5695996"/>
            <a:ext cx="495241" cy="1"/>
          </a:xfrm>
          <a:prstGeom prst="line">
            <a:avLst/>
          </a:prstGeom>
          <a:ln w="28575">
            <a:solidFill>
              <a:schemeClr val="dk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0536" idx="1"/>
            <a:endCxn id="20536" idx="0"/>
          </p:cNvCxnSpPr>
          <p:nvPr/>
        </p:nvCxnSpPr>
        <p:spPr>
          <a:xfrm flipV="1">
            <a:off x="2515086" y="5695996"/>
            <a:ext cx="577781" cy="1"/>
          </a:xfrm>
          <a:prstGeom prst="line">
            <a:avLst/>
          </a:prstGeom>
          <a:ln w="28575">
            <a:solidFill>
              <a:schemeClr val="dk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529" idx="6"/>
            <a:endCxn id="20530" idx="2"/>
          </p:cNvCxnSpPr>
          <p:nvPr/>
        </p:nvCxnSpPr>
        <p:spPr>
          <a:xfrm>
            <a:off x="3753188" y="5695996"/>
            <a:ext cx="577781" cy="0"/>
          </a:xfrm>
          <a:prstGeom prst="line">
            <a:avLst/>
          </a:prstGeom>
          <a:ln w="28575">
            <a:solidFill>
              <a:schemeClr val="dk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0534" idx="1"/>
            <a:endCxn id="20531" idx="2"/>
          </p:cNvCxnSpPr>
          <p:nvPr/>
        </p:nvCxnSpPr>
        <p:spPr>
          <a:xfrm flipV="1">
            <a:off x="4991290" y="5695996"/>
            <a:ext cx="565743" cy="1"/>
          </a:xfrm>
          <a:prstGeom prst="line">
            <a:avLst/>
          </a:prstGeom>
          <a:ln w="28575">
            <a:solidFill>
              <a:schemeClr val="dk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15</a:t>
            </a:fld>
            <a:endParaRPr lang="en-US" dirty="0"/>
          </a:p>
        </p:txBody>
      </p:sp>
    </p:spTree>
    <p:extLst>
      <p:ext uri="{BB962C8B-B14F-4D97-AF65-F5344CB8AC3E}">
        <p14:creationId xmlns:p14="http://schemas.microsoft.com/office/powerpoint/2010/main" val="332485120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dirty="0" smtClean="0"/>
              <a:t>Creating a Cause and Effect chart</a:t>
            </a:r>
          </a:p>
        </p:txBody>
      </p:sp>
      <p:sp>
        <p:nvSpPr>
          <p:cNvPr id="21508" name="Rectangle 3"/>
          <p:cNvSpPr>
            <a:spLocks noGrp="1" noChangeArrowheads="1"/>
          </p:cNvSpPr>
          <p:nvPr>
            <p:ph idx="1"/>
          </p:nvPr>
        </p:nvSpPr>
        <p:spPr>
          <a:prstGeom prst="rect">
            <a:avLst/>
          </a:prstGeom>
        </p:spPr>
        <p:txBody>
          <a:bodyPr/>
          <a:lstStyle/>
          <a:p>
            <a:pPr marL="457200" indent="-457200">
              <a:buFont typeface="Wingdings" pitchFamily="2" charset="2"/>
              <a:buAutoNum type="arabicPeriod" startAt="3"/>
            </a:pPr>
            <a:r>
              <a:rPr lang="en-US" dirty="0" smtClean="0"/>
              <a:t>Each effect has at least 2 causes in form of actions or conditions</a:t>
            </a:r>
          </a:p>
          <a:p>
            <a:pPr marL="457200" indent="-457200">
              <a:buFont typeface="Wingdings" pitchFamily="2" charset="2"/>
              <a:buAutoNum type="arabicPeriod" startAt="3"/>
            </a:pPr>
            <a:r>
              <a:rPr lang="en-US" dirty="0" smtClean="0"/>
              <a:t>An effect exists only if its causes exist at the same point in time and space</a:t>
            </a:r>
          </a:p>
          <a:p>
            <a:pPr marL="457200" indent="-457200"/>
            <a:endParaRPr lang="en-US" dirty="0" smtClean="0"/>
          </a:p>
        </p:txBody>
      </p:sp>
      <p:grpSp>
        <p:nvGrpSpPr>
          <p:cNvPr id="2" name="Group 4"/>
          <p:cNvGrpSpPr>
            <a:grpSpLocks/>
          </p:cNvGrpSpPr>
          <p:nvPr/>
        </p:nvGrpSpPr>
        <p:grpSpPr bwMode="auto">
          <a:xfrm>
            <a:off x="2546350" y="3182939"/>
            <a:ext cx="5380038" cy="2973388"/>
            <a:chOff x="1481" y="2005"/>
            <a:chExt cx="3128" cy="1873"/>
          </a:xfrm>
        </p:grpSpPr>
        <p:sp>
          <p:nvSpPr>
            <p:cNvPr id="21510" name="Text Box 5"/>
            <p:cNvSpPr txBox="1">
              <a:spLocks noChangeArrowheads="1"/>
            </p:cNvSpPr>
            <p:nvPr/>
          </p:nvSpPr>
          <p:spPr bwMode="auto">
            <a:xfrm>
              <a:off x="1481" y="2643"/>
              <a:ext cx="740" cy="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2600" dirty="0"/>
                <a:t>Fire</a:t>
              </a:r>
            </a:p>
          </p:txBody>
        </p:sp>
        <p:sp>
          <p:nvSpPr>
            <p:cNvPr id="21511" name="Text Box 6"/>
            <p:cNvSpPr txBox="1">
              <a:spLocks noChangeArrowheads="1"/>
            </p:cNvSpPr>
            <p:nvPr/>
          </p:nvSpPr>
          <p:spPr bwMode="auto">
            <a:xfrm>
              <a:off x="2528" y="3389"/>
              <a:ext cx="2081" cy="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r>
                <a:rPr lang="en-US" sz="2600" dirty="0"/>
                <a:t>Oxygen</a:t>
              </a:r>
            </a:p>
          </p:txBody>
        </p:sp>
        <p:sp>
          <p:nvSpPr>
            <p:cNvPr id="21512" name="Text Box 7"/>
            <p:cNvSpPr txBox="1">
              <a:spLocks noChangeArrowheads="1"/>
            </p:cNvSpPr>
            <p:nvPr/>
          </p:nvSpPr>
          <p:spPr bwMode="auto">
            <a:xfrm>
              <a:off x="2527" y="2928"/>
              <a:ext cx="2077" cy="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r>
                <a:rPr lang="en-US" sz="2600" dirty="0"/>
                <a:t>Combustible material</a:t>
              </a:r>
            </a:p>
          </p:txBody>
        </p:sp>
        <p:sp>
          <p:nvSpPr>
            <p:cNvPr id="21513" name="Text Box 8"/>
            <p:cNvSpPr txBox="1">
              <a:spLocks noChangeArrowheads="1"/>
            </p:cNvSpPr>
            <p:nvPr/>
          </p:nvSpPr>
          <p:spPr bwMode="auto">
            <a:xfrm>
              <a:off x="2528" y="2466"/>
              <a:ext cx="2075" cy="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r>
                <a:rPr lang="en-US" sz="2600" dirty="0"/>
                <a:t>Ignition source</a:t>
              </a:r>
            </a:p>
          </p:txBody>
        </p:sp>
        <p:sp>
          <p:nvSpPr>
            <p:cNvPr id="21514" name="Text Box 9"/>
            <p:cNvSpPr txBox="1">
              <a:spLocks noChangeArrowheads="1"/>
            </p:cNvSpPr>
            <p:nvPr/>
          </p:nvSpPr>
          <p:spPr bwMode="auto">
            <a:xfrm>
              <a:off x="2530" y="2005"/>
              <a:ext cx="2073" cy="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r>
                <a:rPr lang="en-US" sz="2600" dirty="0"/>
                <a:t>Match strike</a:t>
              </a:r>
            </a:p>
          </p:txBody>
        </p:sp>
        <p:cxnSp>
          <p:nvCxnSpPr>
            <p:cNvPr id="21515" name="AutoShape 10"/>
            <p:cNvCxnSpPr>
              <a:cxnSpLocks noChangeShapeType="1"/>
              <a:stCxn id="21510" idx="3"/>
              <a:endCxn id="21514" idx="1"/>
            </p:cNvCxnSpPr>
            <p:nvPr/>
          </p:nvCxnSpPr>
          <p:spPr bwMode="auto">
            <a:xfrm flipV="1">
              <a:off x="2221" y="2162"/>
              <a:ext cx="309" cy="638"/>
            </a:xfrm>
            <a:prstGeom prst="bentConnector3">
              <a:avLst>
                <a:gd name="adj1" fmla="val 498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6" name="AutoShape 11"/>
            <p:cNvCxnSpPr>
              <a:cxnSpLocks noChangeShapeType="1"/>
              <a:stCxn id="21510" idx="3"/>
              <a:endCxn id="21513" idx="1"/>
            </p:cNvCxnSpPr>
            <p:nvPr/>
          </p:nvCxnSpPr>
          <p:spPr bwMode="auto">
            <a:xfrm flipV="1">
              <a:off x="2221" y="2623"/>
              <a:ext cx="307" cy="177"/>
            </a:xfrm>
            <a:prstGeom prst="bentConnector3">
              <a:avLst>
                <a:gd name="adj1" fmla="val 498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7" name="AutoShape 12"/>
            <p:cNvCxnSpPr>
              <a:cxnSpLocks noChangeShapeType="1"/>
              <a:stCxn id="21510" idx="3"/>
              <a:endCxn id="21512" idx="1"/>
            </p:cNvCxnSpPr>
            <p:nvPr/>
          </p:nvCxnSpPr>
          <p:spPr bwMode="auto">
            <a:xfrm>
              <a:off x="2221" y="2800"/>
              <a:ext cx="306" cy="28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8" name="AutoShape 13"/>
            <p:cNvCxnSpPr>
              <a:cxnSpLocks noChangeShapeType="1"/>
              <a:stCxn id="21510" idx="3"/>
              <a:endCxn id="21511" idx="1"/>
            </p:cNvCxnSpPr>
            <p:nvPr/>
          </p:nvCxnSpPr>
          <p:spPr bwMode="auto">
            <a:xfrm>
              <a:off x="2221" y="2800"/>
              <a:ext cx="307" cy="746"/>
            </a:xfrm>
            <a:prstGeom prst="bentConnector3">
              <a:avLst>
                <a:gd name="adj1" fmla="val 498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19" name="Text Box 14"/>
            <p:cNvSpPr txBox="1">
              <a:spLocks noChangeArrowheads="1"/>
            </p:cNvSpPr>
            <p:nvPr/>
          </p:nvSpPr>
          <p:spPr bwMode="auto">
            <a:xfrm>
              <a:off x="3885" y="3665"/>
              <a:ext cx="6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600" b="1" dirty="0" smtClean="0"/>
                <a:t>Condition</a:t>
              </a:r>
              <a:endParaRPr lang="en-US" sz="1600" b="1" dirty="0"/>
            </a:p>
          </p:txBody>
        </p:sp>
        <p:sp>
          <p:nvSpPr>
            <p:cNvPr id="21520" name="Text Box 15"/>
            <p:cNvSpPr txBox="1">
              <a:spLocks noChangeArrowheads="1"/>
            </p:cNvSpPr>
            <p:nvPr/>
          </p:nvSpPr>
          <p:spPr bwMode="auto">
            <a:xfrm>
              <a:off x="3890" y="3191"/>
              <a:ext cx="6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600" b="1" dirty="0" smtClean="0"/>
                <a:t>Condition</a:t>
              </a:r>
              <a:endParaRPr lang="en-US" sz="1600" b="1" dirty="0"/>
            </a:p>
          </p:txBody>
        </p:sp>
        <p:sp>
          <p:nvSpPr>
            <p:cNvPr id="21521" name="Text Box 16"/>
            <p:cNvSpPr txBox="1">
              <a:spLocks noChangeArrowheads="1"/>
            </p:cNvSpPr>
            <p:nvPr/>
          </p:nvSpPr>
          <p:spPr bwMode="auto">
            <a:xfrm>
              <a:off x="3890" y="2735"/>
              <a:ext cx="6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600" b="1" dirty="0" smtClean="0"/>
                <a:t>Condition</a:t>
              </a:r>
              <a:endParaRPr lang="en-US" sz="1600" b="1" dirty="0"/>
            </a:p>
          </p:txBody>
        </p:sp>
        <p:sp>
          <p:nvSpPr>
            <p:cNvPr id="21522" name="Text Box 17"/>
            <p:cNvSpPr txBox="1">
              <a:spLocks noChangeArrowheads="1"/>
            </p:cNvSpPr>
            <p:nvPr/>
          </p:nvSpPr>
          <p:spPr bwMode="auto">
            <a:xfrm>
              <a:off x="4080" y="2275"/>
              <a:ext cx="4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600" b="1" dirty="0" smtClean="0"/>
                <a:t>Action</a:t>
              </a:r>
              <a:endParaRPr lang="en-US" sz="1600" b="1" dirty="0"/>
            </a:p>
          </p:txBody>
        </p:sp>
      </p:grpSp>
      <p:sp>
        <p:nvSpPr>
          <p:cNvPr id="3" name="Footer Placeholder 2"/>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7" name="Slide Number Placeholder 6"/>
          <p:cNvSpPr>
            <a:spLocks noGrp="1"/>
          </p:cNvSpPr>
          <p:nvPr>
            <p:ph type="sldNum" sz="quarter" idx="12"/>
          </p:nvPr>
        </p:nvSpPr>
        <p:spPr/>
        <p:txBody>
          <a:bodyPr/>
          <a:lstStyle/>
          <a:p>
            <a:fld id="{A45E2B5F-19B1-41F4-9C65-D0E69646D5F3}" type="slidenum">
              <a:rPr lang="en-US" smtClean="0"/>
              <a:t>16</a:t>
            </a:fld>
            <a:endParaRPr lang="en-US" dirty="0"/>
          </a:p>
        </p:txBody>
      </p:sp>
    </p:spTree>
    <p:extLst>
      <p:ext uri="{BB962C8B-B14F-4D97-AF65-F5344CB8AC3E}">
        <p14:creationId xmlns:p14="http://schemas.microsoft.com/office/powerpoint/2010/main" val="993663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dirty="0" smtClean="0"/>
              <a:t>Creating a Cause and Effect chart</a:t>
            </a:r>
          </a:p>
        </p:txBody>
      </p:sp>
      <p:sp>
        <p:nvSpPr>
          <p:cNvPr id="22532" name="Rectangle 3"/>
          <p:cNvSpPr>
            <a:spLocks noGrp="1" noChangeArrowheads="1"/>
          </p:cNvSpPr>
          <p:nvPr>
            <p:ph idx="1"/>
          </p:nvPr>
        </p:nvSpPr>
        <p:spPr>
          <a:prstGeom prst="rect">
            <a:avLst/>
          </a:prstGeom>
        </p:spPr>
        <p:txBody>
          <a:bodyPr/>
          <a:lstStyle/>
          <a:p>
            <a:pPr marL="0" indent="0">
              <a:buNone/>
            </a:pPr>
            <a:r>
              <a:rPr lang="en-US" dirty="0" smtClean="0"/>
              <a:t>Creating a Cause and Effect chart has four steps:</a:t>
            </a:r>
          </a:p>
          <a:p>
            <a:r>
              <a:rPr lang="en-US" dirty="0" smtClean="0"/>
              <a:t>For each effect ask “why (1W)?”</a:t>
            </a:r>
          </a:p>
          <a:p>
            <a:r>
              <a:rPr lang="en-US" dirty="0" smtClean="0"/>
              <a:t>Connect all causes with “caused by”</a:t>
            </a:r>
          </a:p>
          <a:p>
            <a:r>
              <a:rPr lang="en-US" dirty="0" smtClean="0"/>
              <a:t>Support causes with evidence</a:t>
            </a:r>
          </a:p>
          <a:p>
            <a:pPr marL="225425" indent="-225425"/>
            <a:r>
              <a:rPr lang="en-US" dirty="0" smtClean="0"/>
              <a:t>Test the strength of causal links</a:t>
            </a:r>
          </a:p>
          <a:p>
            <a:pPr marL="0" indent="0">
              <a:buNone/>
            </a:pPr>
            <a:endParaRPr lang="en-US" dirty="0"/>
          </a:p>
          <a:p>
            <a:pPr marL="0" indent="0">
              <a:buNone/>
            </a:pPr>
            <a:r>
              <a:rPr lang="en-US" dirty="0" smtClean="0"/>
              <a:t>Keep </a:t>
            </a:r>
            <a:r>
              <a:rPr lang="en-US" dirty="0"/>
              <a:t>going until: </a:t>
            </a:r>
          </a:p>
          <a:p>
            <a:pPr marL="225425" indent="-225425">
              <a:spcBef>
                <a:spcPct val="0"/>
              </a:spcBef>
              <a:spcAft>
                <a:spcPct val="0"/>
              </a:spcAft>
              <a:buSzPct val="60000"/>
              <a:buFont typeface="Webdings" pitchFamily="18" charset="2"/>
              <a:buChar char="4"/>
            </a:pPr>
            <a:r>
              <a:rPr lang="en-US" dirty="0"/>
              <a:t>It doesn’t add value to the analysis</a:t>
            </a:r>
          </a:p>
          <a:p>
            <a:pPr marL="225425" indent="-225425">
              <a:spcBef>
                <a:spcPct val="0"/>
              </a:spcBef>
              <a:spcAft>
                <a:spcPct val="0"/>
              </a:spcAft>
              <a:buSzPct val="60000"/>
              <a:buFont typeface="Webdings" pitchFamily="18" charset="2"/>
              <a:buChar char="4"/>
            </a:pPr>
            <a:r>
              <a:rPr lang="en-US" dirty="0"/>
              <a:t>You don’t know the answer and you need a lot of effort to </a:t>
            </a:r>
            <a:br>
              <a:rPr lang="en-US" dirty="0"/>
            </a:br>
            <a:r>
              <a:rPr lang="en-US" dirty="0"/>
              <a:t> answer it (ignorance point marked with “?”)</a:t>
            </a:r>
          </a:p>
          <a:p>
            <a:pPr marL="225425" indent="-225425">
              <a:spcBef>
                <a:spcPct val="0"/>
              </a:spcBef>
              <a:spcAft>
                <a:spcPct val="0"/>
              </a:spcAft>
              <a:buSzPct val="60000"/>
              <a:buFont typeface="Webdings" pitchFamily="18" charset="2"/>
              <a:buChar char="4"/>
            </a:pPr>
            <a:r>
              <a:rPr lang="en-US" dirty="0"/>
              <a:t>I can’t influence (it fell because of gravity; why is there gravity?)</a:t>
            </a:r>
          </a:p>
          <a:p>
            <a:endParaRPr lang="en-US" dirty="0" smtClean="0"/>
          </a:p>
        </p:txBody>
      </p:sp>
      <p:sp>
        <p:nvSpPr>
          <p:cNvPr id="232452" name="Rectangle 4"/>
          <p:cNvSpPr>
            <a:spLocks noChangeArrowheads="1"/>
          </p:cNvSpPr>
          <p:nvPr/>
        </p:nvSpPr>
        <p:spPr bwMode="auto">
          <a:xfrm>
            <a:off x="488504" y="4149724"/>
            <a:ext cx="8928992" cy="2015579"/>
          </a:xfrm>
          <a:prstGeom prst="rect">
            <a:avLst/>
          </a:prstGeom>
          <a:noFill/>
          <a:ln w="25400">
            <a:solidFill>
              <a:schemeClr val="dk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225425" indent="-225425" algn="l"/>
            <a:endParaRPr lang="en-US" sz="2400" dirty="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17</a:t>
            </a:fld>
            <a:endParaRPr lang="en-US" dirty="0"/>
          </a:p>
        </p:txBody>
      </p:sp>
    </p:spTree>
    <p:extLst>
      <p:ext uri="{BB962C8B-B14F-4D97-AF65-F5344CB8AC3E}">
        <p14:creationId xmlns:p14="http://schemas.microsoft.com/office/powerpoint/2010/main" val="3494807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Creating a Cause and Effect chart: example</a:t>
            </a:r>
          </a:p>
        </p:txBody>
      </p:sp>
      <p:pic>
        <p:nvPicPr>
          <p:cNvPr id="26628" name="Picture 70"/>
          <p:cNvPicPr>
            <a:picLocks noChangeAspect="1" noChangeArrowheads="1"/>
          </p:cNvPicPr>
          <p:nvPr/>
        </p:nvPicPr>
        <p:blipFill>
          <a:blip r:embed="rId2">
            <a:extLst>
              <a:ext uri="{28A0092B-C50C-407E-A947-70E740481C1C}">
                <a14:useLocalDpi xmlns:a14="http://schemas.microsoft.com/office/drawing/2010/main" val="0"/>
              </a:ext>
            </a:extLst>
          </a:blip>
          <a:srcRect l="2180" t="28125" r="9375" b="8876"/>
          <a:stretch>
            <a:fillRect/>
          </a:stretch>
        </p:blipFill>
        <p:spPr bwMode="auto">
          <a:xfrm>
            <a:off x="704850" y="1125538"/>
            <a:ext cx="86264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18</a:t>
            </a:fld>
            <a:endParaRPr lang="en-US" dirty="0"/>
          </a:p>
        </p:txBody>
      </p:sp>
    </p:spTree>
    <p:extLst>
      <p:ext uri="{BB962C8B-B14F-4D97-AF65-F5344CB8AC3E}">
        <p14:creationId xmlns:p14="http://schemas.microsoft.com/office/powerpoint/2010/main" val="11218553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 Example – Cause and effect diagram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99" y="1100138"/>
            <a:ext cx="9082497" cy="495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04928" y="4149080"/>
            <a:ext cx="4953000" cy="1477328"/>
          </a:xfrm>
          <a:prstGeom prst="rect">
            <a:avLst/>
          </a:prstGeom>
          <a:ln>
            <a:solidFill>
              <a:schemeClr val="tx2"/>
            </a:solidFill>
          </a:ln>
        </p:spPr>
        <p:txBody>
          <a:bodyPr>
            <a:spAutoFit/>
          </a:bodyPr>
          <a:lstStyle/>
          <a:p>
            <a:r>
              <a:rPr lang="en-US" dirty="0"/>
              <a:t>The root cause of the shaft breakage is loose of flange bolts. Due to this reason shaft was broken from the flange connection.</a:t>
            </a:r>
          </a:p>
          <a:p>
            <a:r>
              <a:rPr lang="en-US" dirty="0" smtClean="0"/>
              <a:t>It </a:t>
            </a:r>
            <a:r>
              <a:rPr lang="en-US" dirty="0"/>
              <a:t>happened due to lack of inspection during stoppage. </a:t>
            </a:r>
          </a:p>
        </p:txBody>
      </p:sp>
      <p:sp>
        <p:nvSpPr>
          <p:cNvPr id="3" name="Footer Placeholder 2"/>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19</a:t>
            </a:fld>
            <a:endParaRPr lang="en-US" dirty="0"/>
          </a:p>
        </p:txBody>
      </p:sp>
    </p:spTree>
    <p:extLst>
      <p:ext uri="{BB962C8B-B14F-4D97-AF65-F5344CB8AC3E}">
        <p14:creationId xmlns:p14="http://schemas.microsoft.com/office/powerpoint/2010/main" val="271629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dirty="0" smtClean="0"/>
              <a:t>Objectives</a:t>
            </a:r>
          </a:p>
        </p:txBody>
      </p:sp>
      <p:sp>
        <p:nvSpPr>
          <p:cNvPr id="4100" name="Rectangle 3"/>
          <p:cNvSpPr>
            <a:spLocks noGrp="1" noChangeArrowheads="1"/>
          </p:cNvSpPr>
          <p:nvPr>
            <p:ph idx="1"/>
          </p:nvPr>
        </p:nvSpPr>
        <p:spPr>
          <a:prstGeom prst="rect">
            <a:avLst/>
          </a:prstGeom>
        </p:spPr>
        <p:txBody>
          <a:bodyPr/>
          <a:lstStyle/>
          <a:p>
            <a:r>
              <a:rPr lang="en-US" dirty="0" smtClean="0"/>
              <a:t>To refresh your knowledge of what problem solving is all about</a:t>
            </a:r>
          </a:p>
          <a:p>
            <a:r>
              <a:rPr lang="en-US" dirty="0" smtClean="0"/>
              <a:t>To show how to apply the problem solving process of Solve! </a:t>
            </a:r>
          </a:p>
          <a:p>
            <a:r>
              <a:rPr lang="en-US" dirty="0" smtClean="0"/>
              <a:t>To apply the Solve! </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a:t>
            </a:fld>
            <a:endParaRPr lang="en-US" dirty="0"/>
          </a:p>
        </p:txBody>
      </p:sp>
    </p:spTree>
    <p:extLst>
      <p:ext uri="{BB962C8B-B14F-4D97-AF65-F5344CB8AC3E}">
        <p14:creationId xmlns:p14="http://schemas.microsoft.com/office/powerpoint/2010/main" val="2401224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US" dirty="0" smtClean="0"/>
              <a:t>Solve! – Select the right solution</a:t>
            </a:r>
          </a:p>
        </p:txBody>
      </p:sp>
      <p:sp>
        <p:nvSpPr>
          <p:cNvPr id="29699" name="Rectangle 3"/>
          <p:cNvSpPr>
            <a:spLocks noGrp="1" noChangeArrowheads="1"/>
          </p:cNvSpPr>
          <p:nvPr>
            <p:ph type="subTitle" idx="1"/>
          </p:nvPr>
        </p:nvSpPr>
        <p:spPr/>
        <p:txBody>
          <a:bodyPr/>
          <a:lstStyle/>
          <a:p>
            <a:r>
              <a:rPr lang="en-US" dirty="0" smtClean="0"/>
              <a:t>“It is the solution that makes the problem go away, not the root cause”</a:t>
            </a:r>
            <a:br>
              <a:rPr lang="en-US" dirty="0" smtClean="0"/>
            </a:br>
            <a:r>
              <a:rPr lang="en-US" dirty="0" smtClean="0"/>
              <a:t>				       		         Dean L. </a:t>
            </a:r>
            <a:r>
              <a:rPr lang="en-US" dirty="0" err="1" smtClean="0"/>
              <a:t>Gano</a:t>
            </a:r>
            <a:endParaRPr lang="en-US" dirty="0" smtClean="0"/>
          </a:p>
          <a:p>
            <a:endParaRPr lang="en-US" dirty="0" smtClean="0"/>
          </a:p>
          <a:p>
            <a:endParaRPr lang="en-US" dirty="0" smtClean="0"/>
          </a:p>
        </p:txBody>
      </p:sp>
      <p:sp>
        <p:nvSpPr>
          <p:cNvPr id="3" name="Picture Placeholder 2"/>
          <p:cNvSpPr>
            <a:spLocks noGrp="1"/>
          </p:cNvSpPr>
          <p:nvPr>
            <p:ph type="pic" sz="quarter" idx="14"/>
          </p:nvPr>
        </p:nvSpPr>
        <p:spPr/>
      </p:sp>
      <p:pic>
        <p:nvPicPr>
          <p:cNvPr id="5" name="Picture 3" descr="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684748" y="512676"/>
            <a:ext cx="4584884" cy="2354400"/>
          </a:xfrm>
          <a:prstGeom prst="rect">
            <a:avLst/>
          </a:prstGeom>
          <a:noFill/>
        </p:spPr>
      </p:pic>
    </p:spTree>
    <p:extLst>
      <p:ext uri="{BB962C8B-B14F-4D97-AF65-F5344CB8AC3E}">
        <p14:creationId xmlns:p14="http://schemas.microsoft.com/office/powerpoint/2010/main" val="979277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What is a solution?</a:t>
            </a:r>
          </a:p>
        </p:txBody>
      </p:sp>
      <p:sp>
        <p:nvSpPr>
          <p:cNvPr id="31748" name="Rectangle 3"/>
          <p:cNvSpPr>
            <a:spLocks noGrp="1" noChangeArrowheads="1"/>
          </p:cNvSpPr>
          <p:nvPr>
            <p:ph idx="1"/>
          </p:nvPr>
        </p:nvSpPr>
        <p:spPr>
          <a:prstGeom prst="rect">
            <a:avLst/>
          </a:prstGeom>
        </p:spPr>
        <p:txBody>
          <a:bodyPr/>
          <a:lstStyle/>
          <a:p>
            <a:pPr marL="0" indent="0">
              <a:buNone/>
            </a:pPr>
            <a:r>
              <a:rPr lang="en-US" dirty="0" smtClean="0"/>
              <a:t>A </a:t>
            </a:r>
            <a:r>
              <a:rPr lang="en-US" dirty="0" smtClean="0">
                <a:solidFill>
                  <a:srgbClr val="FF584C"/>
                </a:solidFill>
              </a:rPr>
              <a:t>solution</a:t>
            </a:r>
            <a:r>
              <a:rPr lang="en-US" dirty="0" smtClean="0"/>
              <a:t> is …</a:t>
            </a:r>
          </a:p>
          <a:p>
            <a:pPr marL="266400" lvl="1" indent="0">
              <a:buNone/>
            </a:pPr>
            <a:r>
              <a:rPr lang="en-US" sz="2400" dirty="0" smtClean="0"/>
              <a:t>… a specific action taken upon a cause to affect a desired condition.</a:t>
            </a:r>
            <a:br>
              <a:rPr lang="en-US" sz="2400" dirty="0" smtClean="0"/>
            </a:br>
            <a:r>
              <a:rPr lang="en-US" sz="2400" dirty="0" smtClean="0"/>
              <a:t>Generally the action is to remove a cause or if not possible to remove it then to control the cause.</a:t>
            </a:r>
          </a:p>
          <a:p>
            <a:endParaRPr lang="en-US" dirty="0" smtClean="0"/>
          </a:p>
          <a:p>
            <a:pPr marL="0" indent="0">
              <a:buNone/>
            </a:pPr>
            <a:r>
              <a:rPr lang="en-US" dirty="0" smtClean="0"/>
              <a:t>A </a:t>
            </a:r>
            <a:r>
              <a:rPr lang="en-US" dirty="0">
                <a:solidFill>
                  <a:schemeClr val="dk2"/>
                </a:solidFill>
              </a:rPr>
              <a:t>good solution </a:t>
            </a:r>
            <a:r>
              <a:rPr lang="en-US" dirty="0"/>
              <a:t>must meet the following criteria:</a:t>
            </a:r>
          </a:p>
          <a:p>
            <a:pPr lvl="1"/>
            <a:endParaRPr lang="en-US" dirty="0"/>
          </a:p>
          <a:p>
            <a:pPr lvl="1"/>
            <a:r>
              <a:rPr lang="en-US" dirty="0"/>
              <a:t>Prevent recurrence and similar problems</a:t>
            </a:r>
          </a:p>
          <a:p>
            <a:pPr lvl="1"/>
            <a:r>
              <a:rPr lang="en-US" dirty="0"/>
              <a:t>Be within the control of you, your department, company, suppliers or customers</a:t>
            </a:r>
          </a:p>
          <a:p>
            <a:pPr lvl="1"/>
            <a:r>
              <a:rPr lang="en-US" dirty="0"/>
              <a:t>Meet goals and objectives of the organization and be reasonable</a:t>
            </a:r>
          </a:p>
          <a:p>
            <a:endParaRPr lang="en-US" dirty="0" smtClean="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21</a:t>
            </a:fld>
            <a:endParaRPr lang="en-US" dirty="0"/>
          </a:p>
        </p:txBody>
      </p:sp>
    </p:spTree>
    <p:extLst>
      <p:ext uri="{BB962C8B-B14F-4D97-AF65-F5344CB8AC3E}">
        <p14:creationId xmlns:p14="http://schemas.microsoft.com/office/powerpoint/2010/main" val="4039073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5" name="Rectangle 14"/>
          <p:cNvSpPr>
            <a:spLocks noGrp="1" noChangeArrowheads="1"/>
          </p:cNvSpPr>
          <p:nvPr>
            <p:ph type="title"/>
          </p:nvPr>
        </p:nvSpPr>
        <p:spPr/>
        <p:txBody>
          <a:bodyPr/>
          <a:lstStyle/>
          <a:p>
            <a:r>
              <a:rPr lang="en-US" dirty="0" smtClean="0"/>
              <a:t>Solution finding techniques</a:t>
            </a:r>
          </a:p>
        </p:txBody>
      </p:sp>
      <p:sp>
        <p:nvSpPr>
          <p:cNvPr id="34826" name="Rectangle 15"/>
          <p:cNvSpPr>
            <a:spLocks noGrp="1" noChangeArrowheads="1"/>
          </p:cNvSpPr>
          <p:nvPr>
            <p:ph idx="1"/>
          </p:nvPr>
        </p:nvSpPr>
        <p:spPr>
          <a:xfrm>
            <a:off x="506413" y="1223836"/>
            <a:ext cx="8858250" cy="4734052"/>
          </a:xfrm>
          <a:prstGeom prst="rect">
            <a:avLst/>
          </a:prstGeom>
        </p:spPr>
        <p:txBody>
          <a:bodyPr/>
          <a:lstStyle/>
          <a:p>
            <a:pPr>
              <a:spcBef>
                <a:spcPct val="50000"/>
              </a:spcBef>
              <a:buFont typeface="Times" pitchFamily="-96" charset="0"/>
              <a:buNone/>
            </a:pPr>
            <a:r>
              <a:rPr lang="en-US" dirty="0" smtClean="0"/>
              <a:t>	The following techniques can be used to find solutions:</a:t>
            </a:r>
          </a:p>
          <a:p>
            <a:pPr>
              <a:buFont typeface="Times" pitchFamily="-96" charset="0"/>
              <a:buNone/>
            </a:pPr>
            <a:endParaRPr lang="en-US" dirty="0" smtClean="0"/>
          </a:p>
        </p:txBody>
      </p:sp>
      <p:grpSp>
        <p:nvGrpSpPr>
          <p:cNvPr id="6" name="Group 5"/>
          <p:cNvGrpSpPr/>
          <p:nvPr/>
        </p:nvGrpSpPr>
        <p:grpSpPr>
          <a:xfrm>
            <a:off x="2332038" y="1557338"/>
            <a:ext cx="5207000" cy="4641850"/>
            <a:chOff x="2332038" y="1557338"/>
            <a:chExt cx="5207000" cy="4641850"/>
          </a:xfrm>
        </p:grpSpPr>
        <p:cxnSp>
          <p:nvCxnSpPr>
            <p:cNvPr id="34819" name="AutoShape 2"/>
            <p:cNvCxnSpPr>
              <a:cxnSpLocks noChangeShapeType="1"/>
            </p:cNvCxnSpPr>
            <p:nvPr/>
          </p:nvCxnSpPr>
          <p:spPr bwMode="auto">
            <a:xfrm>
              <a:off x="3459163" y="4868863"/>
              <a:ext cx="414337" cy="1089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20" name="AutoShape 3"/>
            <p:cNvCxnSpPr>
              <a:cxnSpLocks noChangeShapeType="1"/>
              <a:endCxn id="34821" idx="3"/>
            </p:cNvCxnSpPr>
            <p:nvPr/>
          </p:nvCxnSpPr>
          <p:spPr bwMode="auto">
            <a:xfrm flipH="1">
              <a:off x="6099176" y="4872038"/>
              <a:ext cx="366712" cy="1022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30" name="AutoShape 6"/>
            <p:cNvCxnSpPr>
              <a:cxnSpLocks noChangeShapeType="1"/>
              <a:stCxn id="34829" idx="1"/>
              <a:endCxn id="34832" idx="1"/>
            </p:cNvCxnSpPr>
            <p:nvPr/>
          </p:nvCxnSpPr>
          <p:spPr bwMode="auto">
            <a:xfrm>
              <a:off x="2816110" y="3383757"/>
              <a:ext cx="490430" cy="1285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31" name="AutoShape 7"/>
            <p:cNvCxnSpPr>
              <a:cxnSpLocks noChangeShapeType="1"/>
              <a:stCxn id="34829" idx="3"/>
              <a:endCxn id="34832" idx="3"/>
            </p:cNvCxnSpPr>
            <p:nvPr/>
          </p:nvCxnSpPr>
          <p:spPr bwMode="auto">
            <a:xfrm flipH="1">
              <a:off x="6564537" y="3383757"/>
              <a:ext cx="490429" cy="1285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27" name="AutoShape 10"/>
            <p:cNvCxnSpPr>
              <a:cxnSpLocks noChangeShapeType="1"/>
              <a:stCxn id="271373" idx="1"/>
              <a:endCxn id="34829" idx="1"/>
            </p:cNvCxnSpPr>
            <p:nvPr/>
          </p:nvCxnSpPr>
          <p:spPr bwMode="auto">
            <a:xfrm>
              <a:off x="2332038" y="1991519"/>
              <a:ext cx="484072" cy="1392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28" name="AutoShape 11"/>
            <p:cNvCxnSpPr>
              <a:cxnSpLocks noChangeShapeType="1"/>
              <a:stCxn id="271373" idx="3"/>
              <a:endCxn id="34829" idx="3"/>
            </p:cNvCxnSpPr>
            <p:nvPr/>
          </p:nvCxnSpPr>
          <p:spPr bwMode="auto">
            <a:xfrm flipH="1">
              <a:off x="7054966" y="1991519"/>
              <a:ext cx="484072" cy="1392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 name="Group 3"/>
            <p:cNvGrpSpPr/>
            <p:nvPr/>
          </p:nvGrpSpPr>
          <p:grpSpPr>
            <a:xfrm>
              <a:off x="2332038" y="1557338"/>
              <a:ext cx="5207000" cy="4641850"/>
              <a:chOff x="2332038" y="1557338"/>
              <a:chExt cx="5207000" cy="4641850"/>
            </a:xfrm>
          </p:grpSpPr>
          <p:sp>
            <p:nvSpPr>
              <p:cNvPr id="34821" name="Rectangle 4"/>
              <p:cNvSpPr>
                <a:spLocks noChangeArrowheads="1"/>
              </p:cNvSpPr>
              <p:nvPr/>
            </p:nvSpPr>
            <p:spPr bwMode="auto">
              <a:xfrm>
                <a:off x="3771901" y="5589588"/>
                <a:ext cx="2327275" cy="609600"/>
              </a:xfrm>
              <a:prstGeom prst="rect">
                <a:avLst/>
              </a:prstGeom>
              <a:solidFill>
                <a:srgbClr val="FFCC99"/>
              </a:solidFill>
              <a:ln w="12700">
                <a:solidFill>
                  <a:schemeClr val="tx1"/>
                </a:solidFill>
                <a:miter lim="800000"/>
                <a:headEnd/>
                <a:tailEnd/>
              </a:ln>
            </p:spPr>
            <p:txBody>
              <a:bodyPr wrap="none" anchor="ctr"/>
              <a:lstStyle/>
              <a:p>
                <a:pPr>
                  <a:spcBef>
                    <a:spcPct val="0"/>
                  </a:spcBef>
                  <a:spcAft>
                    <a:spcPct val="0"/>
                  </a:spcAft>
                  <a:buClrTx/>
                  <a:buSzTx/>
                  <a:buFontTx/>
                  <a:buNone/>
                </a:pPr>
                <a:r>
                  <a:rPr lang="en-US" sz="2400" b="1" dirty="0"/>
                  <a:t>Best solutions</a:t>
                </a:r>
              </a:p>
            </p:txBody>
          </p:sp>
          <p:sp>
            <p:nvSpPr>
              <p:cNvPr id="34832" name="Rectangle 8"/>
              <p:cNvSpPr>
                <a:spLocks noChangeArrowheads="1"/>
              </p:cNvSpPr>
              <p:nvPr/>
            </p:nvSpPr>
            <p:spPr bwMode="auto">
              <a:xfrm>
                <a:off x="3306540" y="4235450"/>
                <a:ext cx="3257997" cy="868363"/>
              </a:xfrm>
              <a:prstGeom prst="rect">
                <a:avLst/>
              </a:prstGeom>
              <a:solidFill>
                <a:srgbClr val="FFCCFF"/>
              </a:solidFill>
              <a:ln w="12700">
                <a:solidFill>
                  <a:schemeClr val="tx1"/>
                </a:solidFill>
                <a:miter lim="800000"/>
                <a:headEnd/>
                <a:tailEnd/>
              </a:ln>
            </p:spPr>
            <p:txBody>
              <a:bodyPr wrap="none" anchor="ctr"/>
              <a:lstStyle/>
              <a:p>
                <a:pPr>
                  <a:spcBef>
                    <a:spcPct val="0"/>
                  </a:spcBef>
                  <a:spcAft>
                    <a:spcPct val="0"/>
                  </a:spcAft>
                  <a:buClrTx/>
                  <a:buSzTx/>
                  <a:buFontTx/>
                  <a:buNone/>
                </a:pPr>
                <a:r>
                  <a:rPr lang="en-US" sz="2400" b="1" dirty="0"/>
                  <a:t>3 Matrix Analysis</a:t>
                </a:r>
              </a:p>
            </p:txBody>
          </p:sp>
          <p:sp>
            <p:nvSpPr>
              <p:cNvPr id="34829" name="Rectangle 12"/>
              <p:cNvSpPr>
                <a:spLocks noChangeArrowheads="1"/>
              </p:cNvSpPr>
              <p:nvPr/>
            </p:nvSpPr>
            <p:spPr bwMode="auto">
              <a:xfrm>
                <a:off x="2816110" y="2949575"/>
                <a:ext cx="4238856" cy="868363"/>
              </a:xfrm>
              <a:prstGeom prst="rect">
                <a:avLst/>
              </a:prstGeom>
              <a:solidFill>
                <a:srgbClr val="CCFFCC"/>
              </a:solidFill>
              <a:ln w="12700">
                <a:solidFill>
                  <a:schemeClr val="tx1"/>
                </a:solidFill>
                <a:miter lim="800000"/>
                <a:headEnd/>
                <a:tailEnd/>
              </a:ln>
            </p:spPr>
            <p:txBody>
              <a:bodyPr wrap="none" anchor="ctr"/>
              <a:lstStyle/>
              <a:p>
                <a:pPr>
                  <a:spcBef>
                    <a:spcPct val="0"/>
                  </a:spcBef>
                  <a:spcAft>
                    <a:spcPct val="0"/>
                  </a:spcAft>
                  <a:buClrTx/>
                  <a:buSzTx/>
                  <a:buFontTx/>
                  <a:buNone/>
                </a:pPr>
                <a:r>
                  <a:rPr lang="en-US" sz="2400" b="1" dirty="0"/>
                  <a:t>2 TPN Analysis</a:t>
                </a:r>
              </a:p>
            </p:txBody>
          </p:sp>
          <p:sp>
            <p:nvSpPr>
              <p:cNvPr id="271373" name="Rectangle 13"/>
              <p:cNvSpPr>
                <a:spLocks noChangeArrowheads="1"/>
              </p:cNvSpPr>
              <p:nvPr/>
            </p:nvSpPr>
            <p:spPr bwMode="auto">
              <a:xfrm>
                <a:off x="2332038" y="1557338"/>
                <a:ext cx="5207000" cy="868362"/>
              </a:xfrm>
              <a:prstGeom prst="rect">
                <a:avLst/>
              </a:prstGeom>
              <a:solidFill>
                <a:srgbClr val="CCFFFF"/>
              </a:solidFill>
              <a:ln w="12700">
                <a:solidFill>
                  <a:schemeClr val="tx1"/>
                </a:solidFill>
                <a:miter lim="800000"/>
                <a:headEnd/>
                <a:tailEnd/>
              </a:ln>
            </p:spPr>
            <p:txBody>
              <a:bodyPr wrap="none" anchor="ctr"/>
              <a:lstStyle/>
              <a:p>
                <a:pPr>
                  <a:spcBef>
                    <a:spcPct val="0"/>
                  </a:spcBef>
                  <a:spcAft>
                    <a:spcPct val="0"/>
                  </a:spcAft>
                  <a:buClrTx/>
                  <a:buSzTx/>
                  <a:buFontTx/>
                  <a:buNone/>
                </a:pPr>
                <a:r>
                  <a:rPr lang="en-US" sz="2400" b="1" dirty="0"/>
                  <a:t>1 Brainstorming</a:t>
                </a:r>
              </a:p>
            </p:txBody>
          </p:sp>
        </p:grpSp>
      </p:gr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22</a:t>
            </a:fld>
            <a:endParaRPr lang="en-US" dirty="0"/>
          </a:p>
        </p:txBody>
      </p:sp>
    </p:spTree>
    <p:extLst>
      <p:ext uri="{BB962C8B-B14F-4D97-AF65-F5344CB8AC3E}">
        <p14:creationId xmlns:p14="http://schemas.microsoft.com/office/powerpoint/2010/main" val="3026713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Solution finding techniques</a:t>
            </a:r>
          </a:p>
        </p:txBody>
      </p:sp>
      <p:sp>
        <p:nvSpPr>
          <p:cNvPr id="35844" name="Rectangle 3"/>
          <p:cNvSpPr>
            <a:spLocks noGrp="1" noChangeArrowheads="1"/>
          </p:cNvSpPr>
          <p:nvPr>
            <p:ph idx="1"/>
          </p:nvPr>
        </p:nvSpPr>
        <p:spPr>
          <a:xfrm>
            <a:off x="523875" y="1412776"/>
            <a:ext cx="8858250" cy="4734052"/>
          </a:xfrm>
          <a:prstGeom prst="rect">
            <a:avLst/>
          </a:prstGeom>
        </p:spPr>
        <p:txBody>
          <a:bodyPr/>
          <a:lstStyle/>
          <a:p>
            <a:pPr>
              <a:buFont typeface="Times" pitchFamily="-96" charset="0"/>
              <a:buNone/>
            </a:pPr>
            <a:r>
              <a:rPr lang="en-US" b="1" dirty="0" smtClean="0">
                <a:solidFill>
                  <a:srgbClr val="000000"/>
                </a:solidFill>
              </a:rPr>
              <a:t>Brainstorming</a:t>
            </a:r>
          </a:p>
          <a:p>
            <a:r>
              <a:rPr lang="en-US" dirty="0" smtClean="0"/>
              <a:t>Why use brainstorming?</a:t>
            </a:r>
          </a:p>
          <a:p>
            <a:pPr lvl="1"/>
            <a:r>
              <a:rPr lang="en-US" dirty="0" smtClean="0"/>
              <a:t>The main value of brainstorming is that it involves everyone and sparks creativity </a:t>
            </a:r>
          </a:p>
          <a:p>
            <a:pPr lvl="1"/>
            <a:endParaRPr lang="en-US" dirty="0" smtClean="0"/>
          </a:p>
          <a:p>
            <a:r>
              <a:rPr lang="en-US" dirty="0" smtClean="0"/>
              <a:t>Rules for brainstorming</a:t>
            </a:r>
          </a:p>
          <a:p>
            <a:pPr lvl="1"/>
            <a:r>
              <a:rPr lang="en-US" dirty="0" smtClean="0"/>
              <a:t>Involve everyone </a:t>
            </a:r>
          </a:p>
          <a:p>
            <a:pPr lvl="1"/>
            <a:r>
              <a:rPr lang="en-US" dirty="0" smtClean="0"/>
              <a:t>Allow everybody to contribute</a:t>
            </a:r>
          </a:p>
          <a:p>
            <a:pPr lvl="1"/>
            <a:r>
              <a:rPr lang="en-US" dirty="0" smtClean="0"/>
              <a:t>No discussion / criticism / evaluation</a:t>
            </a:r>
          </a:p>
          <a:p>
            <a:pPr lvl="1"/>
            <a:r>
              <a:rPr lang="en-US" dirty="0" smtClean="0"/>
              <a:t>Capture everything in a visible format</a:t>
            </a:r>
          </a:p>
          <a:p>
            <a:pPr lvl="1"/>
            <a:r>
              <a:rPr lang="en-US" dirty="0" smtClean="0"/>
              <a:t>Number the ideas as they emerge</a:t>
            </a:r>
          </a:p>
          <a:p>
            <a:pPr lvl="1"/>
            <a:r>
              <a:rPr lang="en-US" dirty="0" smtClean="0"/>
              <a:t>Go into a free flow mode towards the end </a:t>
            </a:r>
          </a:p>
          <a:p>
            <a:pPr lvl="1"/>
            <a:endParaRPr lang="en-US" dirty="0" smtClean="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23</a:t>
            </a:fld>
            <a:endParaRPr lang="en-US" dirty="0"/>
          </a:p>
        </p:txBody>
      </p:sp>
    </p:spTree>
    <p:extLst>
      <p:ext uri="{BB962C8B-B14F-4D97-AF65-F5344CB8AC3E}">
        <p14:creationId xmlns:p14="http://schemas.microsoft.com/office/powerpoint/2010/main" val="3202166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a:noFill/>
        </p:spPr>
        <p:txBody>
          <a:bodyPr anchor="ctr"/>
          <a:lstStyle/>
          <a:p>
            <a:r>
              <a:rPr lang="en-US" dirty="0" smtClean="0"/>
              <a:t>Solution finding techniques</a:t>
            </a:r>
          </a:p>
        </p:txBody>
      </p:sp>
      <p:sp>
        <p:nvSpPr>
          <p:cNvPr id="36867" name="Rectangle 2"/>
          <p:cNvSpPr>
            <a:spLocks noGrp="1" noChangeArrowheads="1"/>
          </p:cNvSpPr>
          <p:nvPr>
            <p:ph idx="1"/>
          </p:nvPr>
        </p:nvSpPr>
        <p:spPr>
          <a:prstGeom prst="rect">
            <a:avLst/>
          </a:prstGeom>
        </p:spPr>
        <p:txBody>
          <a:bodyPr/>
          <a:lstStyle/>
          <a:p>
            <a:pPr>
              <a:lnSpc>
                <a:spcPct val="90000"/>
              </a:lnSpc>
              <a:buFont typeface="Times" pitchFamily="-96" charset="0"/>
              <a:buNone/>
            </a:pPr>
            <a:r>
              <a:rPr lang="en-US" b="1" dirty="0" smtClean="0">
                <a:solidFill>
                  <a:srgbClr val="000000"/>
                </a:solidFill>
              </a:rPr>
              <a:t>TPN analysis</a:t>
            </a:r>
          </a:p>
          <a:p>
            <a:pPr>
              <a:lnSpc>
                <a:spcPct val="90000"/>
              </a:lnSpc>
            </a:pPr>
            <a:r>
              <a:rPr lang="en-US" dirty="0" smtClean="0">
                <a:solidFill>
                  <a:srgbClr val="000000"/>
                </a:solidFill>
              </a:rPr>
              <a:t>TPN analysis - the method</a:t>
            </a:r>
          </a:p>
          <a:p>
            <a:pPr lvl="1">
              <a:lnSpc>
                <a:spcPct val="90000"/>
              </a:lnSpc>
            </a:pPr>
            <a:r>
              <a:rPr lang="en-US" dirty="0" smtClean="0">
                <a:solidFill>
                  <a:srgbClr val="000000"/>
                </a:solidFill>
              </a:rPr>
              <a:t>Take the numbered list from the brainstorming session </a:t>
            </a:r>
          </a:p>
          <a:p>
            <a:pPr lvl="1">
              <a:lnSpc>
                <a:spcPct val="90000"/>
              </a:lnSpc>
            </a:pPr>
            <a:endParaRPr lang="en-US" dirty="0" smtClean="0">
              <a:solidFill>
                <a:srgbClr val="000000"/>
              </a:solidFill>
            </a:endParaRPr>
          </a:p>
          <a:p>
            <a:pPr lvl="1">
              <a:lnSpc>
                <a:spcPct val="90000"/>
              </a:lnSpc>
            </a:pPr>
            <a:r>
              <a:rPr lang="en-US" dirty="0" smtClean="0">
                <a:solidFill>
                  <a:srgbClr val="000000"/>
                </a:solidFill>
              </a:rPr>
              <a:t>For each item on the list, decide whether your span of control over it is</a:t>
            </a:r>
          </a:p>
          <a:p>
            <a:pPr lvl="2">
              <a:lnSpc>
                <a:spcPct val="90000"/>
              </a:lnSpc>
            </a:pPr>
            <a:r>
              <a:rPr lang="en-US" dirty="0" smtClean="0">
                <a:solidFill>
                  <a:srgbClr val="000000"/>
                </a:solidFill>
              </a:rPr>
              <a:t>T - Total</a:t>
            </a:r>
          </a:p>
          <a:p>
            <a:pPr lvl="2">
              <a:lnSpc>
                <a:spcPct val="90000"/>
              </a:lnSpc>
            </a:pPr>
            <a:r>
              <a:rPr lang="en-US" dirty="0" smtClean="0">
                <a:solidFill>
                  <a:srgbClr val="000000"/>
                </a:solidFill>
              </a:rPr>
              <a:t>P - Partial</a:t>
            </a:r>
          </a:p>
          <a:p>
            <a:pPr lvl="2">
              <a:lnSpc>
                <a:spcPct val="90000"/>
              </a:lnSpc>
            </a:pPr>
            <a:r>
              <a:rPr lang="en-US" dirty="0" smtClean="0">
                <a:solidFill>
                  <a:srgbClr val="000000"/>
                </a:solidFill>
              </a:rPr>
              <a:t>N - None</a:t>
            </a:r>
          </a:p>
          <a:p>
            <a:pPr lvl="2">
              <a:lnSpc>
                <a:spcPct val="90000"/>
              </a:lnSpc>
            </a:pPr>
            <a:endParaRPr lang="en-US" sz="2200" dirty="0" smtClean="0">
              <a:solidFill>
                <a:srgbClr val="000000"/>
              </a:solidFill>
            </a:endParaRPr>
          </a:p>
          <a:p>
            <a:pPr lvl="1">
              <a:lnSpc>
                <a:spcPct val="90000"/>
              </a:lnSpc>
              <a:buFont typeface="Webdings" pitchFamily="18" charset="2"/>
              <a:buNone/>
            </a:pPr>
            <a:r>
              <a:rPr lang="en-US" sz="2400" dirty="0" smtClean="0">
                <a:solidFill>
                  <a:srgbClr val="000000"/>
                </a:solidFill>
              </a:rPr>
              <a:t>	This forces the group to look only at the solutions where they can have an impact</a:t>
            </a:r>
            <a:r>
              <a:rPr lang="en-US" dirty="0" smtClean="0">
                <a:solidFill>
                  <a:srgbClr val="000000"/>
                </a:solidFill>
              </a:rPr>
              <a:t> </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24</a:t>
            </a:fld>
            <a:endParaRPr lang="en-US" dirty="0"/>
          </a:p>
        </p:txBody>
      </p:sp>
    </p:spTree>
    <p:extLst>
      <p:ext uri="{BB962C8B-B14F-4D97-AF65-F5344CB8AC3E}">
        <p14:creationId xmlns:p14="http://schemas.microsoft.com/office/powerpoint/2010/main" val="688707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Solution finding techniques</a:t>
            </a:r>
          </a:p>
        </p:txBody>
      </p:sp>
      <p:sp>
        <p:nvSpPr>
          <p:cNvPr id="37892" name="Rectangle 3"/>
          <p:cNvSpPr>
            <a:spLocks noGrp="1" noChangeArrowheads="1"/>
          </p:cNvSpPr>
          <p:nvPr>
            <p:ph idx="1"/>
          </p:nvPr>
        </p:nvSpPr>
        <p:spPr>
          <a:prstGeom prst="rect">
            <a:avLst/>
          </a:prstGeom>
        </p:spPr>
        <p:txBody>
          <a:bodyPr/>
          <a:lstStyle/>
          <a:p>
            <a:pPr>
              <a:lnSpc>
                <a:spcPct val="90000"/>
              </a:lnSpc>
              <a:buFont typeface="Times" pitchFamily="-96" charset="0"/>
              <a:buNone/>
            </a:pPr>
            <a:r>
              <a:rPr lang="en-US" b="1" dirty="0" smtClean="0">
                <a:solidFill>
                  <a:srgbClr val="000000"/>
                </a:solidFill>
              </a:rPr>
              <a:t>Matrix analysis</a:t>
            </a:r>
          </a:p>
          <a:p>
            <a:pPr>
              <a:lnSpc>
                <a:spcPct val="90000"/>
              </a:lnSpc>
            </a:pPr>
            <a:r>
              <a:rPr lang="en-US" dirty="0" smtClean="0">
                <a:solidFill>
                  <a:srgbClr val="000000"/>
                </a:solidFill>
              </a:rPr>
              <a:t>Take the suggested solutions which have emerged from the TPN analysis where you have decided that you have total or partial control </a:t>
            </a:r>
          </a:p>
          <a:p>
            <a:pPr>
              <a:lnSpc>
                <a:spcPct val="90000"/>
              </a:lnSpc>
            </a:pPr>
            <a:r>
              <a:rPr lang="en-US" dirty="0" smtClean="0">
                <a:solidFill>
                  <a:srgbClr val="000000"/>
                </a:solidFill>
              </a:rPr>
              <a:t>Define criteria to evaluate the solutions</a:t>
            </a:r>
          </a:p>
          <a:p>
            <a:pPr lvl="2">
              <a:lnSpc>
                <a:spcPct val="90000"/>
              </a:lnSpc>
            </a:pPr>
            <a:r>
              <a:rPr lang="en-US" dirty="0" smtClean="0">
                <a:solidFill>
                  <a:srgbClr val="000000"/>
                </a:solidFill>
              </a:rPr>
              <a:t>Impact on the issue (e.g. productivity, cost, etc.)</a:t>
            </a:r>
          </a:p>
          <a:p>
            <a:pPr lvl="2">
              <a:lnSpc>
                <a:spcPct val="90000"/>
              </a:lnSpc>
            </a:pPr>
            <a:r>
              <a:rPr lang="en-US" dirty="0" smtClean="0">
                <a:solidFill>
                  <a:srgbClr val="000000"/>
                </a:solidFill>
              </a:rPr>
              <a:t>Ease of implementation (cost, time, resources, etc.)</a:t>
            </a:r>
          </a:p>
          <a:p>
            <a:pPr>
              <a:lnSpc>
                <a:spcPct val="90000"/>
              </a:lnSpc>
            </a:pPr>
            <a:r>
              <a:rPr lang="en-US" dirty="0" smtClean="0">
                <a:solidFill>
                  <a:srgbClr val="000000"/>
                </a:solidFill>
              </a:rPr>
              <a:t>Prepare a matrix constructed with the criteria as the axes, and analyze solutions against those criteria</a:t>
            </a:r>
          </a:p>
          <a:p>
            <a:pPr>
              <a:lnSpc>
                <a:spcPct val="90000"/>
              </a:lnSpc>
            </a:pPr>
            <a:r>
              <a:rPr lang="en-US" dirty="0" smtClean="0">
                <a:solidFill>
                  <a:srgbClr val="000000"/>
                </a:solidFill>
              </a:rPr>
              <a:t>Identify the key priority issues according to the criteria chosen </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25</a:t>
            </a:fld>
            <a:endParaRPr lang="en-US" dirty="0"/>
          </a:p>
        </p:txBody>
      </p:sp>
    </p:spTree>
    <p:extLst>
      <p:ext uri="{BB962C8B-B14F-4D97-AF65-F5344CB8AC3E}">
        <p14:creationId xmlns:p14="http://schemas.microsoft.com/office/powerpoint/2010/main" val="4083854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Solution finding technique</a:t>
            </a:r>
          </a:p>
        </p:txBody>
      </p:sp>
      <p:sp>
        <p:nvSpPr>
          <p:cNvPr id="39940" name="Rectangle 3"/>
          <p:cNvSpPr>
            <a:spLocks noGrp="1" noChangeArrowheads="1"/>
          </p:cNvSpPr>
          <p:nvPr>
            <p:ph idx="1"/>
          </p:nvPr>
        </p:nvSpPr>
        <p:spPr>
          <a:xfrm>
            <a:off x="523875" y="1647276"/>
            <a:ext cx="8858250" cy="4734052"/>
          </a:xfrm>
          <a:prstGeom prst="rect">
            <a:avLst/>
          </a:prstGeom>
        </p:spPr>
        <p:txBody>
          <a:bodyPr/>
          <a:lstStyle/>
          <a:p>
            <a:pPr>
              <a:buFont typeface="Times" pitchFamily="-96" charset="0"/>
              <a:buNone/>
            </a:pPr>
            <a:r>
              <a:rPr lang="en-US" sz="2000" dirty="0" smtClean="0"/>
              <a:t>Failure of the roller press hydraulic system</a:t>
            </a:r>
          </a:p>
        </p:txBody>
      </p:sp>
      <p:grpSp>
        <p:nvGrpSpPr>
          <p:cNvPr id="9" name="Group 8"/>
          <p:cNvGrpSpPr/>
          <p:nvPr/>
        </p:nvGrpSpPr>
        <p:grpSpPr>
          <a:xfrm>
            <a:off x="1232087" y="2121951"/>
            <a:ext cx="6753218" cy="4118973"/>
            <a:chOff x="1481088" y="1557338"/>
            <a:chExt cx="7969635" cy="4857581"/>
          </a:xfrm>
        </p:grpSpPr>
        <p:grpSp>
          <p:nvGrpSpPr>
            <p:cNvPr id="39941" name="Group 19"/>
            <p:cNvGrpSpPr>
              <a:grpSpLocks/>
            </p:cNvGrpSpPr>
            <p:nvPr/>
          </p:nvGrpSpPr>
          <p:grpSpPr bwMode="auto">
            <a:xfrm>
              <a:off x="1481088" y="1557338"/>
              <a:ext cx="7864525" cy="4857581"/>
              <a:chOff x="1124" y="1135"/>
              <a:chExt cx="4491" cy="2929"/>
            </a:xfrm>
          </p:grpSpPr>
          <p:grpSp>
            <p:nvGrpSpPr>
              <p:cNvPr id="39963" name="Group 4"/>
              <p:cNvGrpSpPr>
                <a:grpSpLocks/>
              </p:cNvGrpSpPr>
              <p:nvPr/>
            </p:nvGrpSpPr>
            <p:grpSpPr bwMode="auto">
              <a:xfrm>
                <a:off x="1819" y="1167"/>
                <a:ext cx="3796" cy="2352"/>
                <a:chOff x="768" y="912"/>
                <a:chExt cx="3504" cy="2352"/>
              </a:xfrm>
            </p:grpSpPr>
            <p:sp>
              <p:nvSpPr>
                <p:cNvPr id="39972" name="Rectangle 5"/>
                <p:cNvSpPr>
                  <a:spLocks noChangeArrowheads="1"/>
                </p:cNvSpPr>
                <p:nvPr/>
              </p:nvSpPr>
              <p:spPr bwMode="auto">
                <a:xfrm>
                  <a:off x="768" y="912"/>
                  <a:ext cx="1728" cy="1152"/>
                </a:xfrm>
                <a:prstGeom prst="rect">
                  <a:avLst/>
                </a:prstGeom>
                <a:solidFill>
                  <a:srgbClr val="CCFFCC"/>
                </a:solidFill>
                <a:ln w="9525">
                  <a:solidFill>
                    <a:schemeClr val="tx1"/>
                  </a:solidFill>
                  <a:miter lim="800000"/>
                  <a:headEnd/>
                  <a:tailEnd/>
                </a:ln>
              </p:spPr>
              <p:txBody>
                <a:bodyPr wrap="none" anchor="ctr"/>
                <a:lstStyle/>
                <a:p>
                  <a:endParaRPr lang="en-US" sz="1600" dirty="0"/>
                </a:p>
              </p:txBody>
            </p:sp>
            <p:sp>
              <p:nvSpPr>
                <p:cNvPr id="39973" name="Rectangle 6"/>
                <p:cNvSpPr>
                  <a:spLocks noChangeArrowheads="1"/>
                </p:cNvSpPr>
                <p:nvPr/>
              </p:nvSpPr>
              <p:spPr bwMode="auto">
                <a:xfrm>
                  <a:off x="2544" y="2112"/>
                  <a:ext cx="1728" cy="1152"/>
                </a:xfrm>
                <a:prstGeom prst="rect">
                  <a:avLst/>
                </a:prstGeom>
                <a:solidFill>
                  <a:srgbClr val="CCFFCC"/>
                </a:solidFill>
                <a:ln w="9525">
                  <a:solidFill>
                    <a:schemeClr val="tx1"/>
                  </a:solidFill>
                  <a:miter lim="800000"/>
                  <a:headEnd/>
                  <a:tailEnd/>
                </a:ln>
              </p:spPr>
              <p:txBody>
                <a:bodyPr wrap="none" anchor="ctr"/>
                <a:lstStyle/>
                <a:p>
                  <a:endParaRPr lang="en-US" sz="1600" dirty="0"/>
                </a:p>
              </p:txBody>
            </p:sp>
            <p:sp>
              <p:nvSpPr>
                <p:cNvPr id="39974" name="Rectangle 7"/>
                <p:cNvSpPr>
                  <a:spLocks noChangeArrowheads="1"/>
                </p:cNvSpPr>
                <p:nvPr/>
              </p:nvSpPr>
              <p:spPr bwMode="auto">
                <a:xfrm>
                  <a:off x="2544" y="912"/>
                  <a:ext cx="1728" cy="1152"/>
                </a:xfrm>
                <a:prstGeom prst="rect">
                  <a:avLst/>
                </a:prstGeom>
                <a:solidFill>
                  <a:srgbClr val="CCFFCC"/>
                </a:solidFill>
                <a:ln w="9525">
                  <a:solidFill>
                    <a:schemeClr val="tx1"/>
                  </a:solidFill>
                  <a:miter lim="800000"/>
                  <a:headEnd/>
                  <a:tailEnd/>
                </a:ln>
              </p:spPr>
              <p:txBody>
                <a:bodyPr wrap="none" anchor="ctr"/>
                <a:lstStyle/>
                <a:p>
                  <a:endParaRPr lang="en-US" sz="1600" dirty="0"/>
                </a:p>
              </p:txBody>
            </p:sp>
            <p:sp>
              <p:nvSpPr>
                <p:cNvPr id="39975" name="Rectangle 8"/>
                <p:cNvSpPr>
                  <a:spLocks noChangeArrowheads="1"/>
                </p:cNvSpPr>
                <p:nvPr/>
              </p:nvSpPr>
              <p:spPr bwMode="auto">
                <a:xfrm>
                  <a:off x="768" y="2112"/>
                  <a:ext cx="1728" cy="1152"/>
                </a:xfrm>
                <a:prstGeom prst="rect">
                  <a:avLst/>
                </a:prstGeom>
                <a:solidFill>
                  <a:srgbClr val="CCFFCC"/>
                </a:solidFill>
                <a:ln w="9525">
                  <a:solidFill>
                    <a:schemeClr val="tx1"/>
                  </a:solidFill>
                  <a:miter lim="800000"/>
                  <a:headEnd/>
                  <a:tailEnd/>
                </a:ln>
              </p:spPr>
              <p:txBody>
                <a:bodyPr wrap="none" anchor="ctr"/>
                <a:lstStyle/>
                <a:p>
                  <a:endParaRPr lang="en-US" sz="1600" dirty="0"/>
                </a:p>
              </p:txBody>
            </p:sp>
          </p:grpSp>
          <p:sp>
            <p:nvSpPr>
              <p:cNvPr id="39964" name="Line 9"/>
              <p:cNvSpPr>
                <a:spLocks noChangeShapeType="1"/>
              </p:cNvSpPr>
              <p:nvPr/>
            </p:nvSpPr>
            <p:spPr bwMode="auto">
              <a:xfrm flipV="1">
                <a:off x="1559" y="1359"/>
                <a:ext cx="0" cy="201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dirty="0"/>
              </a:p>
            </p:txBody>
          </p:sp>
          <p:sp>
            <p:nvSpPr>
              <p:cNvPr id="39965" name="Text Box 10"/>
              <p:cNvSpPr txBox="1">
                <a:spLocks noChangeArrowheads="1"/>
              </p:cNvSpPr>
              <p:nvPr/>
            </p:nvSpPr>
            <p:spPr bwMode="auto">
              <a:xfrm rot="16186801">
                <a:off x="321" y="2266"/>
                <a:ext cx="185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800" dirty="0"/>
                  <a:t>Ease of Implementation</a:t>
                </a:r>
              </a:p>
            </p:txBody>
          </p:sp>
          <p:sp>
            <p:nvSpPr>
              <p:cNvPr id="39966" name="Text Box 11"/>
              <p:cNvSpPr txBox="1">
                <a:spLocks noChangeArrowheads="1"/>
              </p:cNvSpPr>
              <p:nvPr/>
            </p:nvSpPr>
            <p:spPr bwMode="auto">
              <a:xfrm>
                <a:off x="1819" y="3583"/>
                <a:ext cx="40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600" b="1" dirty="0"/>
                  <a:t>Low</a:t>
                </a:r>
              </a:p>
            </p:txBody>
          </p:sp>
          <p:sp>
            <p:nvSpPr>
              <p:cNvPr id="39967" name="Text Box 12"/>
              <p:cNvSpPr txBox="1">
                <a:spLocks noChangeArrowheads="1"/>
              </p:cNvSpPr>
              <p:nvPr/>
            </p:nvSpPr>
            <p:spPr bwMode="auto">
              <a:xfrm>
                <a:off x="5147" y="3535"/>
                <a:ext cx="43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600" b="1" dirty="0"/>
                  <a:t>High</a:t>
                </a:r>
              </a:p>
            </p:txBody>
          </p:sp>
          <p:sp>
            <p:nvSpPr>
              <p:cNvPr id="39968" name="Text Box 13"/>
              <p:cNvSpPr txBox="1">
                <a:spLocks noChangeArrowheads="1"/>
              </p:cNvSpPr>
              <p:nvPr/>
            </p:nvSpPr>
            <p:spPr bwMode="auto">
              <a:xfrm>
                <a:off x="1307" y="1135"/>
                <a:ext cx="44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600" b="1" dirty="0"/>
                  <a:t>Easy</a:t>
                </a:r>
              </a:p>
            </p:txBody>
          </p:sp>
          <p:sp>
            <p:nvSpPr>
              <p:cNvPr id="39969" name="Text Box 14"/>
              <p:cNvSpPr txBox="1">
                <a:spLocks noChangeArrowheads="1"/>
              </p:cNvSpPr>
              <p:nvPr/>
            </p:nvSpPr>
            <p:spPr bwMode="auto">
              <a:xfrm>
                <a:off x="1314" y="3327"/>
                <a:ext cx="43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600" b="1" dirty="0"/>
                  <a:t>Hard</a:t>
                </a:r>
              </a:p>
            </p:txBody>
          </p:sp>
          <p:sp>
            <p:nvSpPr>
              <p:cNvPr id="39970" name="Line 15"/>
              <p:cNvSpPr>
                <a:spLocks noChangeShapeType="1"/>
              </p:cNvSpPr>
              <p:nvPr/>
            </p:nvSpPr>
            <p:spPr bwMode="auto">
              <a:xfrm flipV="1">
                <a:off x="2651" y="3711"/>
                <a:ext cx="2288"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dirty="0"/>
              </a:p>
            </p:txBody>
          </p:sp>
          <p:sp>
            <p:nvSpPr>
              <p:cNvPr id="39971" name="Text Box 16"/>
              <p:cNvSpPr txBox="1">
                <a:spLocks noChangeArrowheads="1"/>
              </p:cNvSpPr>
              <p:nvPr/>
            </p:nvSpPr>
            <p:spPr bwMode="auto">
              <a:xfrm>
                <a:off x="3427" y="3823"/>
                <a:ext cx="57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l">
                  <a:spcBef>
                    <a:spcPct val="0"/>
                  </a:spcBef>
                  <a:spcAft>
                    <a:spcPct val="0"/>
                  </a:spcAft>
                  <a:buClrTx/>
                  <a:buSzTx/>
                  <a:buFontTx/>
                  <a:buNone/>
                </a:pPr>
                <a:r>
                  <a:rPr lang="en-US" sz="1600" b="1" dirty="0"/>
                  <a:t>Impact</a:t>
                </a:r>
              </a:p>
            </p:txBody>
          </p:sp>
        </p:grpSp>
        <p:sp>
          <p:nvSpPr>
            <p:cNvPr id="39943" name="Oval 20"/>
            <p:cNvSpPr>
              <a:spLocks noChangeArrowheads="1"/>
            </p:cNvSpPr>
            <p:nvPr/>
          </p:nvSpPr>
          <p:spPr bwMode="auto">
            <a:xfrm>
              <a:off x="4737100" y="2636838"/>
              <a:ext cx="1223963"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44" name="Oval 24"/>
            <p:cNvSpPr>
              <a:spLocks noChangeArrowheads="1"/>
            </p:cNvSpPr>
            <p:nvPr/>
          </p:nvSpPr>
          <p:spPr bwMode="auto">
            <a:xfrm>
              <a:off x="6105525" y="2636838"/>
              <a:ext cx="1295400" cy="863600"/>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45" name="Oval 26"/>
            <p:cNvSpPr>
              <a:spLocks noChangeArrowheads="1"/>
            </p:cNvSpPr>
            <p:nvPr/>
          </p:nvSpPr>
          <p:spPr bwMode="auto">
            <a:xfrm>
              <a:off x="3729038" y="2708275"/>
              <a:ext cx="1008062"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46" name="Text Box 25"/>
            <p:cNvSpPr txBox="1">
              <a:spLocks noChangeArrowheads="1"/>
            </p:cNvSpPr>
            <p:nvPr/>
          </p:nvSpPr>
          <p:spPr bwMode="auto">
            <a:xfrm>
              <a:off x="3800475" y="2852738"/>
              <a:ext cx="900849" cy="36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Install smaller </a:t>
              </a:r>
            </a:p>
            <a:p>
              <a:r>
                <a:rPr lang="en-US" sz="700" dirty="0"/>
                <a:t>micron oil filter</a:t>
              </a:r>
            </a:p>
          </p:txBody>
        </p:sp>
        <p:sp>
          <p:nvSpPr>
            <p:cNvPr id="39947" name="Text Box 21"/>
            <p:cNvSpPr txBox="1">
              <a:spLocks noChangeArrowheads="1"/>
            </p:cNvSpPr>
            <p:nvPr/>
          </p:nvSpPr>
          <p:spPr bwMode="auto">
            <a:xfrm>
              <a:off x="4881563" y="2708275"/>
              <a:ext cx="952500"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Add Desiccant </a:t>
              </a:r>
            </a:p>
            <a:p>
              <a:r>
                <a:rPr lang="en-US" sz="700" dirty="0"/>
                <a:t>breather to </a:t>
              </a:r>
            </a:p>
            <a:p>
              <a:r>
                <a:rPr lang="en-US" sz="700" dirty="0"/>
                <a:t>hydraulic tank</a:t>
              </a:r>
            </a:p>
          </p:txBody>
        </p:sp>
        <p:sp>
          <p:nvSpPr>
            <p:cNvPr id="39948" name="Text Box 22"/>
            <p:cNvSpPr txBox="1">
              <a:spLocks noChangeArrowheads="1"/>
            </p:cNvSpPr>
            <p:nvPr/>
          </p:nvSpPr>
          <p:spPr bwMode="auto">
            <a:xfrm>
              <a:off x="6176963" y="2781300"/>
              <a:ext cx="1252712"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Install oil level sensor </a:t>
              </a:r>
            </a:p>
            <a:p>
              <a:r>
                <a:rPr lang="en-US" sz="700" dirty="0"/>
                <a:t>and temp. interlock </a:t>
              </a:r>
            </a:p>
            <a:p>
              <a:r>
                <a:rPr lang="en-US" sz="700" dirty="0"/>
                <a:t>to control room</a:t>
              </a:r>
            </a:p>
          </p:txBody>
        </p:sp>
        <p:sp>
          <p:nvSpPr>
            <p:cNvPr id="39949" name="Oval 28"/>
            <p:cNvSpPr>
              <a:spLocks noChangeArrowheads="1"/>
            </p:cNvSpPr>
            <p:nvPr/>
          </p:nvSpPr>
          <p:spPr bwMode="auto">
            <a:xfrm>
              <a:off x="4016375" y="4292600"/>
              <a:ext cx="1152525" cy="576263"/>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50" name="Oval 29"/>
            <p:cNvSpPr>
              <a:spLocks noChangeArrowheads="1"/>
            </p:cNvSpPr>
            <p:nvPr/>
          </p:nvSpPr>
          <p:spPr bwMode="auto">
            <a:xfrm>
              <a:off x="7329488" y="2781300"/>
              <a:ext cx="1008062"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51" name="Text Box 27"/>
            <p:cNvSpPr txBox="1">
              <a:spLocks noChangeArrowheads="1"/>
            </p:cNvSpPr>
            <p:nvPr/>
          </p:nvSpPr>
          <p:spPr bwMode="auto">
            <a:xfrm>
              <a:off x="7473950" y="2852738"/>
              <a:ext cx="785452"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6M PMR </a:t>
              </a:r>
            </a:p>
            <a:p>
              <a:r>
                <a:rPr lang="en-US" sz="700" dirty="0"/>
                <a:t>to calibrate </a:t>
              </a:r>
            </a:p>
            <a:p>
              <a:r>
                <a:rPr lang="en-US" sz="700" dirty="0"/>
                <a:t>hyd. system</a:t>
              </a:r>
            </a:p>
          </p:txBody>
        </p:sp>
        <p:sp>
          <p:nvSpPr>
            <p:cNvPr id="39952" name="Oval 32"/>
            <p:cNvSpPr>
              <a:spLocks noChangeArrowheads="1"/>
            </p:cNvSpPr>
            <p:nvPr/>
          </p:nvSpPr>
          <p:spPr bwMode="auto">
            <a:xfrm>
              <a:off x="8193088" y="2708275"/>
              <a:ext cx="1223962"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53" name="Text Box 31"/>
            <p:cNvSpPr txBox="1">
              <a:spLocks noChangeArrowheads="1"/>
            </p:cNvSpPr>
            <p:nvPr/>
          </p:nvSpPr>
          <p:spPr bwMode="auto">
            <a:xfrm>
              <a:off x="8266113" y="2852738"/>
              <a:ext cx="1184610"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Proper management</a:t>
              </a:r>
            </a:p>
            <a:p>
              <a:r>
                <a:rPr lang="en-US" sz="700" dirty="0"/>
                <a:t>of oil and filtration </a:t>
              </a:r>
            </a:p>
            <a:p>
              <a:r>
                <a:rPr lang="en-US" sz="700" dirty="0"/>
                <a:t>systems</a:t>
              </a:r>
            </a:p>
          </p:txBody>
        </p:sp>
        <p:sp>
          <p:nvSpPr>
            <p:cNvPr id="39954" name="Oval 34"/>
            <p:cNvSpPr>
              <a:spLocks noChangeArrowheads="1"/>
            </p:cNvSpPr>
            <p:nvPr/>
          </p:nvSpPr>
          <p:spPr bwMode="auto">
            <a:xfrm>
              <a:off x="6105525" y="1916113"/>
              <a:ext cx="1223963"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55" name="Text Box 33"/>
            <p:cNvSpPr txBox="1">
              <a:spLocks noChangeArrowheads="1"/>
            </p:cNvSpPr>
            <p:nvPr/>
          </p:nvSpPr>
          <p:spPr bwMode="auto">
            <a:xfrm>
              <a:off x="6105524" y="2060574"/>
              <a:ext cx="1354866"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Daily shift inspection </a:t>
              </a:r>
            </a:p>
            <a:p>
              <a:r>
                <a:rPr lang="en-US" sz="700" dirty="0"/>
                <a:t>of </a:t>
              </a:r>
              <a:r>
                <a:rPr lang="en-US" sz="700" dirty="0" err="1"/>
                <a:t>hyd</a:t>
              </a:r>
              <a:r>
                <a:rPr lang="en-US" sz="700" dirty="0"/>
                <a:t> syst. parameters </a:t>
              </a:r>
            </a:p>
            <a:p>
              <a:r>
                <a:rPr lang="en-US" sz="700" dirty="0"/>
                <a:t>(operation)</a:t>
              </a:r>
            </a:p>
          </p:txBody>
        </p:sp>
        <p:sp>
          <p:nvSpPr>
            <p:cNvPr id="39956" name="Oval 36"/>
            <p:cNvSpPr>
              <a:spLocks noChangeArrowheads="1"/>
            </p:cNvSpPr>
            <p:nvPr/>
          </p:nvSpPr>
          <p:spPr bwMode="auto">
            <a:xfrm>
              <a:off x="7329488" y="1916113"/>
              <a:ext cx="1152525"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57" name="Text Box 35"/>
            <p:cNvSpPr txBox="1">
              <a:spLocks noChangeArrowheads="1"/>
            </p:cNvSpPr>
            <p:nvPr/>
          </p:nvSpPr>
          <p:spPr bwMode="auto">
            <a:xfrm>
              <a:off x="7329488" y="2060574"/>
              <a:ext cx="1207311" cy="36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Get technical </a:t>
              </a:r>
            </a:p>
            <a:p>
              <a:r>
                <a:rPr lang="en-US" sz="700" dirty="0"/>
                <a:t>training from supplier</a:t>
              </a:r>
            </a:p>
          </p:txBody>
        </p:sp>
        <p:sp>
          <p:nvSpPr>
            <p:cNvPr id="39958" name="Text Box 37"/>
            <p:cNvSpPr txBox="1">
              <a:spLocks noChangeArrowheads="1"/>
            </p:cNvSpPr>
            <p:nvPr/>
          </p:nvSpPr>
          <p:spPr bwMode="auto">
            <a:xfrm>
              <a:off x="4016374" y="4365626"/>
              <a:ext cx="1046163"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Replacement of seals from both cylinders</a:t>
              </a:r>
            </a:p>
          </p:txBody>
        </p:sp>
        <p:sp>
          <p:nvSpPr>
            <p:cNvPr id="39959" name="Oval 38"/>
            <p:cNvSpPr>
              <a:spLocks noChangeArrowheads="1"/>
            </p:cNvSpPr>
            <p:nvPr/>
          </p:nvSpPr>
          <p:spPr bwMode="auto">
            <a:xfrm>
              <a:off x="8482013" y="4724400"/>
              <a:ext cx="863600"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60" name="Text Box 30"/>
            <p:cNvSpPr txBox="1">
              <a:spLocks noChangeArrowheads="1"/>
            </p:cNvSpPr>
            <p:nvPr/>
          </p:nvSpPr>
          <p:spPr bwMode="auto">
            <a:xfrm>
              <a:off x="8553450" y="5013325"/>
              <a:ext cx="851662" cy="23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Change roller</a:t>
              </a:r>
            </a:p>
          </p:txBody>
        </p:sp>
        <p:sp>
          <p:nvSpPr>
            <p:cNvPr id="39961" name="Oval 40"/>
            <p:cNvSpPr>
              <a:spLocks noChangeArrowheads="1"/>
            </p:cNvSpPr>
            <p:nvPr/>
          </p:nvSpPr>
          <p:spPr bwMode="auto">
            <a:xfrm>
              <a:off x="6105525" y="3860800"/>
              <a:ext cx="1511300" cy="720725"/>
            </a:xfrm>
            <a:prstGeom prst="ellipse">
              <a:avLst/>
            </a:prstGeom>
            <a:solidFill>
              <a:schemeClr val="bg1"/>
            </a:solidFill>
            <a:ln w="9525">
              <a:solidFill>
                <a:schemeClr val="tx1"/>
              </a:solidFill>
              <a:round/>
              <a:headEnd/>
              <a:tailEnd/>
            </a:ln>
          </p:spPr>
          <p:txBody>
            <a:bodyPr wrap="none" anchor="ctr"/>
            <a:lstStyle/>
            <a:p>
              <a:endParaRPr lang="en-US" sz="1600" dirty="0"/>
            </a:p>
          </p:txBody>
        </p:sp>
        <p:sp>
          <p:nvSpPr>
            <p:cNvPr id="39962" name="Text Box 39"/>
            <p:cNvSpPr txBox="1">
              <a:spLocks noChangeArrowheads="1"/>
            </p:cNvSpPr>
            <p:nvPr/>
          </p:nvSpPr>
          <p:spPr bwMode="auto">
            <a:xfrm>
              <a:off x="6029325" y="3933825"/>
              <a:ext cx="1644302" cy="49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700" dirty="0"/>
                <a:t>Install higher capacity</a:t>
              </a:r>
            </a:p>
            <a:p>
              <a:r>
                <a:rPr lang="en-US" sz="700" dirty="0"/>
                <a:t>Oil cooler, high temp interlock </a:t>
              </a:r>
            </a:p>
            <a:p>
              <a:r>
                <a:rPr lang="en-US" sz="700" dirty="0"/>
                <a:t>and valve adjustment</a:t>
              </a:r>
            </a:p>
          </p:txBody>
        </p:sp>
      </p:grpSp>
      <p:grpSp>
        <p:nvGrpSpPr>
          <p:cNvPr id="4" name="Group 3"/>
          <p:cNvGrpSpPr/>
          <p:nvPr/>
        </p:nvGrpSpPr>
        <p:grpSpPr>
          <a:xfrm>
            <a:off x="499727" y="1224109"/>
            <a:ext cx="5023505" cy="377333"/>
            <a:chOff x="488504" y="1037629"/>
            <a:chExt cx="5023505" cy="377333"/>
          </a:xfrm>
          <a:solidFill>
            <a:schemeClr val="bg1"/>
          </a:solidFill>
        </p:grpSpPr>
        <p:sp>
          <p:nvSpPr>
            <p:cNvPr id="2" name="Rectangle 1"/>
            <p:cNvSpPr/>
            <p:nvPr/>
          </p:nvSpPr>
          <p:spPr>
            <a:xfrm>
              <a:off x="488504" y="1037630"/>
              <a:ext cx="5023505" cy="37733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bg1"/>
                </a:solidFill>
                <a:latin typeface="Arial" pitchFamily="34" charset="0"/>
                <a:cs typeface="Arial" pitchFamily="34" charset="0"/>
              </a:endParaRPr>
            </a:p>
          </p:txBody>
        </p:sp>
        <p:sp>
          <p:nvSpPr>
            <p:cNvPr id="57" name="Rectangle 18"/>
            <p:cNvSpPr>
              <a:spLocks noChangeArrowheads="1"/>
            </p:cNvSpPr>
            <p:nvPr/>
          </p:nvSpPr>
          <p:spPr bwMode="auto">
            <a:xfrm>
              <a:off x="533471" y="1037629"/>
              <a:ext cx="2264668" cy="375147"/>
            </a:xfrm>
            <a:prstGeom prst="rect">
              <a:avLst/>
            </a:prstGeom>
            <a:grpFill/>
            <a:ln w="25400">
              <a:solidFill>
                <a:schemeClr val="dk2"/>
              </a:solidFill>
              <a:miter lim="800000"/>
              <a:headEnd/>
              <a:tailEnd/>
            </a:ln>
            <a:extLst/>
          </p:spPr>
          <p:txBody>
            <a:bodyPr wrap="none" anchor="ctr"/>
            <a:lstStyle/>
            <a:p>
              <a:r>
                <a:rPr lang="en-US" sz="2000" b="1" dirty="0">
                  <a:solidFill>
                    <a:srgbClr val="000000"/>
                  </a:solidFill>
                </a:rPr>
                <a:t>Matrix </a:t>
              </a:r>
              <a:r>
                <a:rPr lang="en-US" sz="2000" b="1" dirty="0" smtClean="0">
                  <a:solidFill>
                    <a:srgbClr val="000000"/>
                  </a:solidFill>
                </a:rPr>
                <a:t>analysis</a:t>
              </a:r>
              <a:endParaRPr lang="en-US" sz="2000" b="1" dirty="0">
                <a:solidFill>
                  <a:srgbClr val="000000"/>
                </a:solidFill>
              </a:endParaRPr>
            </a:p>
          </p:txBody>
        </p:sp>
      </p:grpSp>
      <p:sp>
        <p:nvSpPr>
          <p:cNvPr id="5" name="Footer Placeholder 4"/>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26</a:t>
            </a:fld>
            <a:endParaRPr lang="en-US" dirty="0"/>
          </a:p>
        </p:txBody>
      </p:sp>
    </p:spTree>
    <p:extLst>
      <p:ext uri="{BB962C8B-B14F-4D97-AF65-F5344CB8AC3E}">
        <p14:creationId xmlns:p14="http://schemas.microsoft.com/office/powerpoint/2010/main" val="224681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Testing and evaluation</a:t>
            </a:r>
          </a:p>
        </p:txBody>
      </p:sp>
      <p:sp>
        <p:nvSpPr>
          <p:cNvPr id="40964" name="Rectangle 3"/>
          <p:cNvSpPr>
            <a:spLocks noGrp="1" noChangeArrowheads="1"/>
          </p:cNvSpPr>
          <p:nvPr>
            <p:ph idx="1"/>
          </p:nvPr>
        </p:nvSpPr>
        <p:spPr>
          <a:prstGeom prst="rect">
            <a:avLst/>
          </a:prstGeom>
        </p:spPr>
        <p:txBody>
          <a:bodyPr/>
          <a:lstStyle/>
          <a:p>
            <a:r>
              <a:rPr lang="en-US" dirty="0" smtClean="0"/>
              <a:t>Testing and evaluating the solution is a trial to see if the solution actually solves the identified problem</a:t>
            </a:r>
          </a:p>
          <a:p>
            <a:r>
              <a:rPr lang="en-US" dirty="0" smtClean="0"/>
              <a:t>The process may occur throughout other steps in the process to determine if individual parts or subsystems of the solution work</a:t>
            </a:r>
          </a:p>
          <a:p>
            <a:r>
              <a:rPr lang="en-US" dirty="0" smtClean="0"/>
              <a:t>An important component is the risk determination</a:t>
            </a:r>
          </a:p>
          <a:p>
            <a:pPr lvl="1"/>
            <a:r>
              <a:rPr lang="en-US" dirty="0" smtClean="0"/>
              <a:t>For solutions of bigger extend, risk assessment is a must</a:t>
            </a:r>
          </a:p>
          <a:p>
            <a:pPr lvl="1"/>
            <a:r>
              <a:rPr lang="en-US" dirty="0" smtClean="0"/>
              <a:t>For straight forward actions, risk assessment is optional</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27</a:t>
            </a:fld>
            <a:endParaRPr lang="en-US" dirty="0"/>
          </a:p>
        </p:txBody>
      </p:sp>
    </p:spTree>
    <p:extLst>
      <p:ext uri="{BB962C8B-B14F-4D97-AF65-F5344CB8AC3E}">
        <p14:creationId xmlns:p14="http://schemas.microsoft.com/office/powerpoint/2010/main" val="245843029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smtClean="0"/>
              <a:t>Tips and tricks</a:t>
            </a:r>
          </a:p>
        </p:txBody>
      </p:sp>
      <p:sp>
        <p:nvSpPr>
          <p:cNvPr id="41988" name="Rectangle 3"/>
          <p:cNvSpPr>
            <a:spLocks noGrp="1" noChangeArrowheads="1"/>
          </p:cNvSpPr>
          <p:nvPr>
            <p:ph idx="1"/>
          </p:nvPr>
        </p:nvSpPr>
        <p:spPr>
          <a:prstGeom prst="rect">
            <a:avLst/>
          </a:prstGeom>
        </p:spPr>
        <p:txBody>
          <a:bodyPr/>
          <a:lstStyle/>
          <a:p>
            <a:pPr>
              <a:lnSpc>
                <a:spcPct val="90000"/>
              </a:lnSpc>
            </a:pPr>
            <a:r>
              <a:rPr lang="en-US" dirty="0" smtClean="0"/>
              <a:t>Search for previous solutions to similar problems to avoid reinventing the wheel</a:t>
            </a:r>
          </a:p>
          <a:p>
            <a:pPr>
              <a:lnSpc>
                <a:spcPct val="90000"/>
              </a:lnSpc>
            </a:pPr>
            <a:r>
              <a:rPr lang="en-US" dirty="0" smtClean="0"/>
              <a:t>Start finding solutions to the root cause</a:t>
            </a:r>
          </a:p>
          <a:p>
            <a:pPr>
              <a:lnSpc>
                <a:spcPct val="90000"/>
              </a:lnSpc>
            </a:pPr>
            <a:r>
              <a:rPr lang="en-US" dirty="0" smtClean="0"/>
              <a:t>If you can‘t tackle the root causes, try to tackle intermediate effects in the chain</a:t>
            </a:r>
          </a:p>
          <a:p>
            <a:pPr>
              <a:lnSpc>
                <a:spcPct val="90000"/>
              </a:lnSpc>
            </a:pPr>
            <a:r>
              <a:rPr lang="en-US" dirty="0" smtClean="0"/>
              <a:t>Make no judgments about possible solutions when brainstorming, propose “unconventional“ solutions</a:t>
            </a:r>
          </a:p>
          <a:p>
            <a:pPr>
              <a:lnSpc>
                <a:spcPct val="90000"/>
              </a:lnSpc>
            </a:pPr>
            <a:r>
              <a:rPr lang="en-US" dirty="0" smtClean="0"/>
              <a:t>Be open to creative ideas</a:t>
            </a:r>
          </a:p>
          <a:p>
            <a:pPr>
              <a:lnSpc>
                <a:spcPct val="90000"/>
              </a:lnSpc>
            </a:pPr>
            <a:r>
              <a:rPr lang="en-US" dirty="0" smtClean="0"/>
              <a:t>Evaluation of solutions is a cost/benefit analysis of all the alternatives. Be consistent in the evaluation, consider also the risks  </a:t>
            </a:r>
          </a:p>
          <a:p>
            <a:pPr>
              <a:lnSpc>
                <a:spcPct val="90000"/>
              </a:lnSpc>
            </a:pPr>
            <a:endParaRPr lang="en-US" dirty="0" smtClean="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28</a:t>
            </a:fld>
            <a:endParaRPr lang="en-US" dirty="0"/>
          </a:p>
        </p:txBody>
      </p:sp>
    </p:spTree>
    <p:extLst>
      <p:ext uri="{BB962C8B-B14F-4D97-AF65-F5344CB8AC3E}">
        <p14:creationId xmlns:p14="http://schemas.microsoft.com/office/powerpoint/2010/main" val="13641004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dirty="0" smtClean="0"/>
              <a:t>Tips and tricks</a:t>
            </a:r>
          </a:p>
        </p:txBody>
      </p:sp>
      <p:sp>
        <p:nvSpPr>
          <p:cNvPr id="43011" name="Rectangle 3"/>
          <p:cNvSpPr>
            <a:spLocks noGrp="1" noChangeArrowheads="1"/>
          </p:cNvSpPr>
          <p:nvPr>
            <p:ph idx="1"/>
          </p:nvPr>
        </p:nvSpPr>
        <p:spPr>
          <a:prstGeom prst="rect">
            <a:avLst/>
          </a:prstGeom>
        </p:spPr>
        <p:txBody>
          <a:bodyPr/>
          <a:lstStyle/>
          <a:p>
            <a:r>
              <a:rPr lang="en-US" dirty="0" smtClean="0"/>
              <a:t>In the process of solution finding several different techniques, e.g. brainstorming can be used </a:t>
            </a:r>
          </a:p>
          <a:p>
            <a:r>
              <a:rPr lang="en-US" dirty="0" smtClean="0"/>
              <a:t>Involve the stakeholders in the process of selecting the solution</a:t>
            </a:r>
          </a:p>
          <a:p>
            <a:r>
              <a:rPr lang="en-US" dirty="0" smtClean="0"/>
              <a:t>Check if your solution fulfills the following criteria:</a:t>
            </a:r>
          </a:p>
          <a:p>
            <a:pPr lvl="1"/>
            <a:r>
              <a:rPr lang="en-US" dirty="0" smtClean="0"/>
              <a:t>Prevent recurrence</a:t>
            </a:r>
          </a:p>
          <a:p>
            <a:pPr lvl="1"/>
            <a:r>
              <a:rPr lang="en-US" dirty="0" smtClean="0"/>
              <a:t>Be within your control</a:t>
            </a:r>
          </a:p>
          <a:p>
            <a:pPr lvl="1"/>
            <a:r>
              <a:rPr lang="en-US" dirty="0" smtClean="0"/>
              <a:t>Meet your goals and objectives </a:t>
            </a:r>
          </a:p>
          <a:p>
            <a:r>
              <a:rPr lang="en-US" dirty="0" smtClean="0"/>
              <a:t>Sometimes the wrong solution is worse than no solution. Select the right solutions!</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29</a:t>
            </a:fld>
            <a:endParaRPr lang="en-US" dirty="0"/>
          </a:p>
        </p:txBody>
      </p:sp>
    </p:spTree>
    <p:extLst>
      <p:ext uri="{BB962C8B-B14F-4D97-AF65-F5344CB8AC3E}">
        <p14:creationId xmlns:p14="http://schemas.microsoft.com/office/powerpoint/2010/main" val="54017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smtClean="0"/>
              <a:t>First things first....</a:t>
            </a:r>
          </a:p>
        </p:txBody>
      </p:sp>
      <p:sp>
        <p:nvSpPr>
          <p:cNvPr id="5124" name="Rectangle 3"/>
          <p:cNvSpPr>
            <a:spLocks noGrp="1" noChangeArrowheads="1"/>
          </p:cNvSpPr>
          <p:nvPr>
            <p:ph idx="1"/>
          </p:nvPr>
        </p:nvSpPr>
        <p:spPr>
          <a:prstGeom prst="rect">
            <a:avLst/>
          </a:prstGeom>
        </p:spPr>
        <p:txBody>
          <a:bodyPr/>
          <a:lstStyle/>
          <a:p>
            <a:pPr>
              <a:buFont typeface="Times" pitchFamily="-96" charset="0"/>
              <a:buNone/>
            </a:pPr>
            <a:r>
              <a:rPr lang="en-US" dirty="0" smtClean="0"/>
              <a:t>What is a problem?</a:t>
            </a:r>
          </a:p>
          <a:p>
            <a:r>
              <a:rPr lang="en-US" dirty="0" smtClean="0"/>
              <a:t>A deviation from an acceptable performance</a:t>
            </a:r>
          </a:p>
          <a:p>
            <a:r>
              <a:rPr lang="en-US" dirty="0" smtClean="0"/>
              <a:t>It is detected when there is a gap between what is happening and what should be happening</a:t>
            </a:r>
          </a:p>
          <a:p>
            <a:pPr>
              <a:buFont typeface="Times" pitchFamily="-96" charset="0"/>
              <a:buNone/>
            </a:pPr>
            <a:endParaRPr lang="en-US" sz="1400" dirty="0" smtClean="0"/>
          </a:p>
          <a:p>
            <a:pPr>
              <a:buFont typeface="Times" pitchFamily="-96" charset="0"/>
              <a:buNone/>
            </a:pPr>
            <a:r>
              <a:rPr lang="en-US" dirty="0" smtClean="0"/>
              <a:t>What is problem solving?</a:t>
            </a:r>
          </a:p>
          <a:p>
            <a:r>
              <a:rPr lang="en-US" dirty="0" smtClean="0"/>
              <a:t>Isolation and analysis of the problem and development of a permanent solution to close the performance gap</a:t>
            </a:r>
          </a:p>
        </p:txBody>
      </p:sp>
      <p:sp>
        <p:nvSpPr>
          <p:cNvPr id="184324" name="Text Box 4"/>
          <p:cNvSpPr txBox="1">
            <a:spLocks noChangeArrowheads="1"/>
          </p:cNvSpPr>
          <p:nvPr/>
        </p:nvSpPr>
        <p:spPr bwMode="auto">
          <a:xfrm>
            <a:off x="1892660" y="5084762"/>
            <a:ext cx="6120680" cy="49212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pPr algn="ctr"/>
            <a:r>
              <a:rPr lang="en-US" sz="2600" b="1" dirty="0" smtClean="0"/>
              <a:t>Problem Solving = </a:t>
            </a:r>
            <a:r>
              <a:rPr lang="en-US" sz="2600" b="1" dirty="0" smtClean="0">
                <a:solidFill>
                  <a:srgbClr val="FF0000"/>
                </a:solidFill>
              </a:rPr>
              <a:t>Zap the Gaps!</a:t>
            </a:r>
            <a:endParaRPr lang="en-US" sz="2600" b="1" dirty="0">
              <a:solidFill>
                <a:srgbClr val="FF0000"/>
              </a:solidFill>
            </a:endParaRP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3</a:t>
            </a:fld>
            <a:endParaRPr lang="en-US" dirty="0"/>
          </a:p>
        </p:txBody>
      </p:sp>
    </p:spTree>
    <p:extLst>
      <p:ext uri="{BB962C8B-B14F-4D97-AF65-F5344CB8AC3E}">
        <p14:creationId xmlns:p14="http://schemas.microsoft.com/office/powerpoint/2010/main" val="265193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ln>
            <a:miter lim="800000"/>
            <a:headEnd/>
            <a:tailEnd/>
          </a:ln>
        </p:spPr>
        <p:txBody>
          <a:bodyPr/>
          <a:lstStyle/>
          <a:p>
            <a:r>
              <a:rPr lang="en-US" dirty="0" smtClean="0"/>
              <a:t>Solve! - Implement the best solution</a:t>
            </a:r>
          </a:p>
        </p:txBody>
      </p:sp>
      <p:sp>
        <p:nvSpPr>
          <p:cNvPr id="44035" name="Rectangle 3"/>
          <p:cNvSpPr>
            <a:spLocks noGrp="1" noChangeArrowheads="1"/>
          </p:cNvSpPr>
          <p:nvPr>
            <p:ph type="subTitle" idx="1"/>
          </p:nvPr>
        </p:nvSpPr>
        <p:spPr/>
        <p:txBody>
          <a:bodyPr/>
          <a:lstStyle/>
          <a:p>
            <a:pPr>
              <a:buFont typeface="Times" pitchFamily="-96" charset="0"/>
              <a:buNone/>
            </a:pPr>
            <a:r>
              <a:rPr lang="en-US" dirty="0" smtClean="0">
                <a:solidFill>
                  <a:srgbClr val="3366FF"/>
                </a:solidFill>
              </a:rPr>
              <a:t>“It is a funny thing about life: if you refuse to accept anything but the very best, you very often get it.”</a:t>
            </a:r>
            <a:br>
              <a:rPr lang="en-US" dirty="0" smtClean="0">
                <a:solidFill>
                  <a:srgbClr val="3366FF"/>
                </a:solidFill>
              </a:rPr>
            </a:br>
            <a:r>
              <a:rPr lang="en-US" dirty="0" smtClean="0">
                <a:solidFill>
                  <a:srgbClr val="3366FF"/>
                </a:solidFill>
              </a:rPr>
              <a:t>Somerset </a:t>
            </a:r>
            <a:r>
              <a:rPr lang="en-US" dirty="0" smtClean="0">
                <a:solidFill>
                  <a:srgbClr val="3366FF"/>
                </a:solidFill>
              </a:rPr>
              <a:t>Maugham</a:t>
            </a:r>
          </a:p>
          <a:p>
            <a:pPr>
              <a:buFont typeface="Times" pitchFamily="-96" charset="0"/>
              <a:buNone/>
            </a:pPr>
            <a:endParaRPr lang="en-US" dirty="0" smtClean="0"/>
          </a:p>
        </p:txBody>
      </p:sp>
      <p:sp>
        <p:nvSpPr>
          <p:cNvPr id="3" name="Picture Placeholder 2"/>
          <p:cNvSpPr>
            <a:spLocks noGrp="1"/>
          </p:cNvSpPr>
          <p:nvPr>
            <p:ph type="pic" sz="quarter" idx="14"/>
          </p:nvPr>
        </p:nvSpPr>
        <p:spPr/>
      </p:sp>
      <p:pic>
        <p:nvPicPr>
          <p:cNvPr id="5" name="Picture 3" descr="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864768" y="512676"/>
            <a:ext cx="4224071" cy="2354400"/>
          </a:xfrm>
          <a:prstGeom prst="rect">
            <a:avLst/>
          </a:prstGeom>
          <a:noFill/>
        </p:spPr>
      </p:pic>
    </p:spTree>
    <p:extLst>
      <p:ext uri="{BB962C8B-B14F-4D97-AF65-F5344CB8AC3E}">
        <p14:creationId xmlns:p14="http://schemas.microsoft.com/office/powerpoint/2010/main" val="68319416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smtClean="0"/>
              <a:t>Implementing a solution</a:t>
            </a:r>
          </a:p>
        </p:txBody>
      </p:sp>
      <p:sp>
        <p:nvSpPr>
          <p:cNvPr id="46084" name="Rectangle 3"/>
          <p:cNvSpPr>
            <a:spLocks noGrp="1" noChangeArrowheads="1"/>
          </p:cNvSpPr>
          <p:nvPr>
            <p:ph idx="1"/>
          </p:nvPr>
        </p:nvSpPr>
        <p:spPr>
          <a:prstGeom prst="rect">
            <a:avLst/>
          </a:prstGeom>
        </p:spPr>
        <p:txBody>
          <a:bodyPr/>
          <a:lstStyle/>
          <a:p>
            <a:pPr>
              <a:buFont typeface="Times" pitchFamily="-96" charset="0"/>
              <a:buNone/>
            </a:pPr>
            <a:r>
              <a:rPr lang="en-US" sz="2000" dirty="0" smtClean="0"/>
              <a:t> 	</a:t>
            </a:r>
            <a:r>
              <a:rPr lang="en-US" dirty="0" smtClean="0"/>
              <a:t>The implementation must be planned according to the “Plan, Do, Check, Act” cycle</a:t>
            </a:r>
            <a:r>
              <a:rPr lang="en-US" sz="2000" dirty="0" smtClean="0"/>
              <a:t> </a:t>
            </a:r>
          </a:p>
          <a:p>
            <a:pPr marL="180975" lvl="1" indent="0">
              <a:buNone/>
            </a:pPr>
            <a:r>
              <a:rPr lang="en-US" sz="2400" dirty="0" smtClean="0"/>
              <a:t>Plan</a:t>
            </a:r>
          </a:p>
          <a:p>
            <a:pPr marL="361950" lvl="2" indent="0">
              <a:buNone/>
            </a:pPr>
            <a:r>
              <a:rPr lang="en-US" dirty="0" smtClean="0"/>
              <a:t>Plan the implementation and define the metrics </a:t>
            </a:r>
          </a:p>
          <a:p>
            <a:pPr marL="180975" lvl="1" indent="0">
              <a:buNone/>
            </a:pPr>
            <a:r>
              <a:rPr lang="en-US" sz="2400" dirty="0" smtClean="0"/>
              <a:t>Do</a:t>
            </a:r>
          </a:p>
          <a:p>
            <a:pPr marL="361950" lvl="2" indent="0">
              <a:buNone/>
            </a:pPr>
            <a:r>
              <a:rPr lang="en-US" dirty="0" smtClean="0"/>
              <a:t>Start the implementation process </a:t>
            </a:r>
          </a:p>
          <a:p>
            <a:pPr marL="180975" lvl="1" indent="0">
              <a:buNone/>
            </a:pPr>
            <a:r>
              <a:rPr lang="en-US" sz="2400" dirty="0" smtClean="0"/>
              <a:t>Check</a:t>
            </a:r>
          </a:p>
          <a:p>
            <a:pPr marL="361950" lvl="2" indent="0">
              <a:buNone/>
            </a:pPr>
            <a:r>
              <a:rPr lang="en-US" dirty="0" smtClean="0"/>
              <a:t>Check the implementation results against target</a:t>
            </a:r>
          </a:p>
          <a:p>
            <a:pPr marL="180975" lvl="1" indent="0">
              <a:buNone/>
            </a:pPr>
            <a:r>
              <a:rPr lang="en-US" sz="2400" dirty="0" smtClean="0"/>
              <a:t>Act</a:t>
            </a:r>
          </a:p>
          <a:p>
            <a:pPr marL="361950" lvl="2" indent="0">
              <a:buNone/>
            </a:pPr>
            <a:r>
              <a:rPr lang="en-US" dirty="0" smtClean="0"/>
              <a:t>If the implementation results are off target then act immediately to realign </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31</a:t>
            </a:fld>
            <a:endParaRPr lang="en-US" dirty="0"/>
          </a:p>
        </p:txBody>
      </p:sp>
    </p:spTree>
    <p:extLst>
      <p:ext uri="{BB962C8B-B14F-4D97-AF65-F5344CB8AC3E}">
        <p14:creationId xmlns:p14="http://schemas.microsoft.com/office/powerpoint/2010/main" val="35930362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Problem solving: Common ineffective practices</a:t>
            </a:r>
          </a:p>
        </p:txBody>
      </p:sp>
      <p:sp>
        <p:nvSpPr>
          <p:cNvPr id="7172" name="Rectangle 3"/>
          <p:cNvSpPr>
            <a:spLocks noGrp="1" noChangeArrowheads="1"/>
          </p:cNvSpPr>
          <p:nvPr>
            <p:ph idx="1"/>
          </p:nvPr>
        </p:nvSpPr>
        <p:spPr>
          <a:prstGeom prst="rect">
            <a:avLst/>
          </a:prstGeom>
        </p:spPr>
        <p:txBody>
          <a:bodyPr/>
          <a:lstStyle/>
          <a:p>
            <a:pPr>
              <a:lnSpc>
                <a:spcPct val="90000"/>
              </a:lnSpc>
            </a:pPr>
            <a:r>
              <a:rPr lang="en-US" dirty="0" smtClean="0"/>
              <a:t>Stopping too soon in the analysis of causes </a:t>
            </a:r>
            <a:br>
              <a:rPr lang="en-US" dirty="0" smtClean="0"/>
            </a:br>
            <a:r>
              <a:rPr lang="en-US" i="1" dirty="0" smtClean="0"/>
              <a:t>	I know what the causes are, we don’t need to analyze 	them…</a:t>
            </a:r>
          </a:p>
          <a:p>
            <a:pPr>
              <a:lnSpc>
                <a:spcPct val="90000"/>
              </a:lnSpc>
            </a:pPr>
            <a:r>
              <a:rPr lang="en-US" dirty="0" smtClean="0"/>
              <a:t>Placing the blame </a:t>
            </a:r>
            <a:br>
              <a:rPr lang="en-US" dirty="0" smtClean="0"/>
            </a:br>
            <a:r>
              <a:rPr lang="en-US" dirty="0" smtClean="0"/>
              <a:t>	</a:t>
            </a:r>
            <a:r>
              <a:rPr lang="en-US" i="1" dirty="0" smtClean="0"/>
              <a:t>Someone is guilty… </a:t>
            </a:r>
          </a:p>
          <a:p>
            <a:pPr>
              <a:lnSpc>
                <a:spcPct val="90000"/>
              </a:lnSpc>
            </a:pPr>
            <a:r>
              <a:rPr lang="en-US" dirty="0" smtClean="0"/>
              <a:t>The single root cause myth </a:t>
            </a:r>
            <a:br>
              <a:rPr lang="en-US" dirty="0" smtClean="0"/>
            </a:br>
            <a:r>
              <a:rPr lang="en-US" dirty="0" smtClean="0"/>
              <a:t>	</a:t>
            </a:r>
            <a:r>
              <a:rPr lang="en-US" i="1" dirty="0" smtClean="0"/>
              <a:t>This is “the” root cause…</a:t>
            </a:r>
          </a:p>
          <a:p>
            <a:pPr>
              <a:lnSpc>
                <a:spcPct val="90000"/>
              </a:lnSpc>
            </a:pPr>
            <a:r>
              <a:rPr lang="en-US" dirty="0" smtClean="0"/>
              <a:t>The illusion of common sense, single reality </a:t>
            </a:r>
            <a:br>
              <a:rPr lang="en-US" dirty="0" smtClean="0"/>
            </a:br>
            <a:r>
              <a:rPr lang="en-US" dirty="0" smtClean="0"/>
              <a:t>	</a:t>
            </a:r>
            <a:r>
              <a:rPr lang="en-US" i="1" dirty="0" smtClean="0"/>
              <a:t>Not 2 people see the problem and its causes in the 	same way…</a:t>
            </a:r>
          </a:p>
          <a:p>
            <a:pPr>
              <a:lnSpc>
                <a:spcPct val="90000"/>
              </a:lnSpc>
            </a:pPr>
            <a:r>
              <a:rPr lang="en-US" dirty="0" smtClean="0"/>
              <a:t>Storytelling ignoring causes and jumping to solutions…</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4</a:t>
            </a:fld>
            <a:endParaRPr lang="en-US" dirty="0"/>
          </a:p>
        </p:txBody>
      </p:sp>
    </p:spTree>
    <p:extLst>
      <p:ext uri="{BB962C8B-B14F-4D97-AF65-F5344CB8AC3E}">
        <p14:creationId xmlns:p14="http://schemas.microsoft.com/office/powerpoint/2010/main" val="1459255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Causes of ineffective problem solving</a:t>
            </a:r>
          </a:p>
        </p:txBody>
      </p:sp>
      <p:sp>
        <p:nvSpPr>
          <p:cNvPr id="8196" name="Rectangle 3"/>
          <p:cNvSpPr>
            <a:spLocks noGrp="1" noChangeArrowheads="1"/>
          </p:cNvSpPr>
          <p:nvPr>
            <p:ph idx="1"/>
          </p:nvPr>
        </p:nvSpPr>
        <p:spPr>
          <a:prstGeom prst="rect">
            <a:avLst/>
          </a:prstGeom>
        </p:spPr>
        <p:txBody>
          <a:bodyPr/>
          <a:lstStyle/>
          <a:p>
            <a:r>
              <a:rPr lang="en-US" dirty="0" smtClean="0"/>
              <a:t>Incomplete problem definition</a:t>
            </a:r>
          </a:p>
          <a:p>
            <a:r>
              <a:rPr lang="en-US" dirty="0" smtClean="0"/>
              <a:t>Unknown cause and effect relationships</a:t>
            </a:r>
          </a:p>
          <a:p>
            <a:r>
              <a:rPr lang="en-US" dirty="0" smtClean="0"/>
              <a:t>Focus on solutions</a:t>
            </a:r>
          </a:p>
          <a:p>
            <a:r>
              <a:rPr lang="en-US" dirty="0" smtClean="0"/>
              <a:t>No follow-up of action plans to solve the problem</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5</a:t>
            </a:fld>
            <a:endParaRPr lang="en-US" dirty="0"/>
          </a:p>
        </p:txBody>
      </p:sp>
    </p:spTree>
    <p:extLst>
      <p:ext uri="{BB962C8B-B14F-4D97-AF65-F5344CB8AC3E}">
        <p14:creationId xmlns:p14="http://schemas.microsoft.com/office/powerpoint/2010/main" val="428684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smtClean="0"/>
              <a:t>Holcim Systematic Problem Solving process</a:t>
            </a:r>
          </a:p>
        </p:txBody>
      </p:sp>
      <p:pic>
        <p:nvPicPr>
          <p:cNvPr id="9220" name="Picture 3" descr="Al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38275" y="1858963"/>
            <a:ext cx="7029450" cy="3914775"/>
          </a:xfrm>
          <a:prstGeom prst="rect">
            <a:avLst/>
          </a:prstGeom>
          <a:noFill/>
        </p:spPr>
      </p:pic>
      <p:sp>
        <p:nvSpPr>
          <p:cNvPr id="9221" name="AutoShape 4"/>
          <p:cNvSpPr>
            <a:spLocks noChangeArrowheads="1"/>
          </p:cNvSpPr>
          <p:nvPr/>
        </p:nvSpPr>
        <p:spPr bwMode="auto">
          <a:xfrm rot="5400000">
            <a:off x="4812839" y="1323975"/>
            <a:ext cx="1143000" cy="660400"/>
          </a:xfrm>
          <a:prstGeom prst="rightArrow">
            <a:avLst>
              <a:gd name="adj1" fmla="val 50000"/>
              <a:gd name="adj2" fmla="val 43269"/>
            </a:avLst>
          </a:prstGeom>
          <a:solidFill>
            <a:schemeClr val="dk2"/>
          </a:solidFill>
          <a:ln w="28575">
            <a:solidFill>
              <a:schemeClr val="tx1"/>
            </a:solidFill>
            <a:miter lim="800000"/>
            <a:headEnd/>
            <a:tailEnd/>
          </a:ln>
        </p:spPr>
        <p:txBody>
          <a:bodyPr rot="10800000" vert="eaVert" wrap="none" anchor="ctr"/>
          <a:lstStyle/>
          <a:p>
            <a:endParaRPr lang="en-US" sz="2000" dirty="0">
              <a:solidFill>
                <a:schemeClr val="bg1"/>
              </a:solidFill>
            </a:endParaRPr>
          </a:p>
        </p:txBody>
      </p:sp>
      <p:grpSp>
        <p:nvGrpSpPr>
          <p:cNvPr id="9222" name="Group 5"/>
          <p:cNvGrpSpPr>
            <a:grpSpLocks/>
          </p:cNvGrpSpPr>
          <p:nvPr/>
        </p:nvGrpSpPr>
        <p:grpSpPr bwMode="auto">
          <a:xfrm>
            <a:off x="3629025" y="1120775"/>
            <a:ext cx="1320800" cy="838200"/>
            <a:chOff x="432" y="2832"/>
            <a:chExt cx="768" cy="528"/>
          </a:xfrm>
        </p:grpSpPr>
        <p:sp>
          <p:nvSpPr>
            <p:cNvPr id="9224" name="Line 6"/>
            <p:cNvSpPr>
              <a:spLocks noChangeShapeType="1"/>
            </p:cNvSpPr>
            <p:nvPr/>
          </p:nvSpPr>
          <p:spPr bwMode="auto">
            <a:xfrm>
              <a:off x="432" y="288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25" name="Line 7"/>
            <p:cNvSpPr>
              <a:spLocks noChangeShapeType="1"/>
            </p:cNvSpPr>
            <p:nvPr/>
          </p:nvSpPr>
          <p:spPr bwMode="auto">
            <a:xfrm>
              <a:off x="432" y="3360"/>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26" name="Line 8"/>
            <p:cNvSpPr>
              <a:spLocks noChangeShapeType="1"/>
            </p:cNvSpPr>
            <p:nvPr/>
          </p:nvSpPr>
          <p:spPr bwMode="auto">
            <a:xfrm>
              <a:off x="672" y="316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9227" name="Line 9"/>
            <p:cNvSpPr>
              <a:spLocks noChangeShapeType="1"/>
            </p:cNvSpPr>
            <p:nvPr/>
          </p:nvSpPr>
          <p:spPr bwMode="auto">
            <a:xfrm>
              <a:off x="432" y="297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28" name="Line 10"/>
            <p:cNvSpPr>
              <a:spLocks noChangeShapeType="1"/>
            </p:cNvSpPr>
            <p:nvPr/>
          </p:nvSpPr>
          <p:spPr bwMode="auto">
            <a:xfrm>
              <a:off x="672" y="297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29" name="Line 11"/>
            <p:cNvSpPr>
              <a:spLocks noChangeShapeType="1"/>
            </p:cNvSpPr>
            <p:nvPr/>
          </p:nvSpPr>
          <p:spPr bwMode="auto">
            <a:xfrm>
              <a:off x="672" y="2976"/>
              <a:ext cx="528"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9230" name="Text Box 12"/>
            <p:cNvSpPr txBox="1">
              <a:spLocks noChangeArrowheads="1"/>
            </p:cNvSpPr>
            <p:nvPr/>
          </p:nvSpPr>
          <p:spPr bwMode="auto">
            <a:xfrm>
              <a:off x="709" y="2832"/>
              <a:ext cx="4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200" b="1" dirty="0"/>
                <a:t>Should</a:t>
              </a:r>
            </a:p>
          </p:txBody>
        </p:sp>
        <p:sp>
          <p:nvSpPr>
            <p:cNvPr id="9231" name="Text Box 13"/>
            <p:cNvSpPr txBox="1">
              <a:spLocks noChangeArrowheads="1"/>
            </p:cNvSpPr>
            <p:nvPr/>
          </p:nvSpPr>
          <p:spPr bwMode="auto">
            <a:xfrm>
              <a:off x="728" y="3019"/>
              <a:ext cx="3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200" b="1" dirty="0"/>
                <a:t>Actual</a:t>
              </a:r>
            </a:p>
          </p:txBody>
        </p:sp>
      </p:grpSp>
      <p:sp>
        <p:nvSpPr>
          <p:cNvPr id="9223" name="Text Box 14"/>
          <p:cNvSpPr txBox="1">
            <a:spLocks noChangeArrowheads="1"/>
          </p:cNvSpPr>
          <p:nvPr/>
        </p:nvSpPr>
        <p:spPr bwMode="auto">
          <a:xfrm>
            <a:off x="5193839" y="1087438"/>
            <a:ext cx="364202" cy="923330"/>
          </a:xfrm>
          <a:prstGeom prst="rect">
            <a:avLst/>
          </a:prstGeom>
          <a:noFill/>
          <a:ln>
            <a:noFill/>
          </a:ln>
          <a:extLst/>
        </p:spPr>
        <p:txBody>
          <a:bodyPr wrap="none">
            <a:spAutoFit/>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r>
              <a:rPr lang="en-US" sz="1800" b="1" dirty="0" smtClean="0">
                <a:solidFill>
                  <a:schemeClr val="bg1"/>
                </a:solidFill>
              </a:rPr>
              <a:t>G</a:t>
            </a:r>
            <a:br>
              <a:rPr lang="en-US" sz="1800" b="1" dirty="0" smtClean="0">
                <a:solidFill>
                  <a:schemeClr val="bg1"/>
                </a:solidFill>
              </a:rPr>
            </a:br>
            <a:r>
              <a:rPr lang="en-US" sz="1800" b="1" dirty="0" smtClean="0">
                <a:solidFill>
                  <a:schemeClr val="bg1"/>
                </a:solidFill>
              </a:rPr>
              <a:t>A</a:t>
            </a:r>
            <a:br>
              <a:rPr lang="en-US" sz="1800" b="1" dirty="0" smtClean="0">
                <a:solidFill>
                  <a:schemeClr val="bg1"/>
                </a:solidFill>
              </a:rPr>
            </a:br>
            <a:r>
              <a:rPr lang="en-US" sz="1800" b="1" dirty="0" smtClean="0">
                <a:solidFill>
                  <a:schemeClr val="bg1"/>
                </a:solidFill>
              </a:rPr>
              <a:t>P</a:t>
            </a:r>
            <a:endParaRPr lang="en-US" sz="1800" b="1" dirty="0">
              <a:solidFill>
                <a:schemeClr val="bg1"/>
              </a:solidFill>
            </a:endParaRP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6</a:t>
            </a:fld>
            <a:endParaRPr lang="en-US" dirty="0"/>
          </a:p>
        </p:txBody>
      </p:sp>
    </p:spTree>
    <p:extLst>
      <p:ext uri="{BB962C8B-B14F-4D97-AF65-F5344CB8AC3E}">
        <p14:creationId xmlns:p14="http://schemas.microsoft.com/office/powerpoint/2010/main" val="2627872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ln>
            <a:miter lim="800000"/>
            <a:headEnd/>
            <a:tailEnd/>
          </a:ln>
        </p:spPr>
        <p:txBody>
          <a:bodyPr/>
          <a:lstStyle/>
          <a:p>
            <a:r>
              <a:rPr lang="en-US" dirty="0" smtClean="0"/>
              <a:t>Solve! – Define the problem</a:t>
            </a:r>
          </a:p>
        </p:txBody>
      </p:sp>
      <p:sp>
        <p:nvSpPr>
          <p:cNvPr id="11267" name="Rectangle 3"/>
          <p:cNvSpPr>
            <a:spLocks noGrp="1" noChangeArrowheads="1"/>
          </p:cNvSpPr>
          <p:nvPr>
            <p:ph type="subTitle" idx="1"/>
          </p:nvPr>
        </p:nvSpPr>
        <p:spPr/>
        <p:txBody>
          <a:bodyPr/>
          <a:lstStyle/>
          <a:p>
            <a:pPr>
              <a:buFont typeface="Times" pitchFamily="-96" charset="0"/>
              <a:buNone/>
            </a:pPr>
            <a:r>
              <a:rPr lang="en-US" dirty="0" smtClean="0">
                <a:solidFill>
                  <a:schemeClr val="tx1"/>
                </a:solidFill>
              </a:rPr>
              <a:t>“A problem well defined is a problem half solved”</a:t>
            </a:r>
          </a:p>
          <a:p>
            <a:r>
              <a:rPr lang="en-US" dirty="0">
                <a:solidFill>
                  <a:schemeClr val="tx1"/>
                </a:solidFill>
              </a:rPr>
              <a:t>	</a:t>
            </a:r>
            <a:r>
              <a:rPr lang="en-US" dirty="0" smtClean="0">
                <a:solidFill>
                  <a:schemeClr val="tx1"/>
                </a:solidFill>
              </a:rPr>
              <a:t>				</a:t>
            </a:r>
            <a:r>
              <a:rPr lang="en-US" dirty="0"/>
              <a:t>Charles </a:t>
            </a:r>
            <a:r>
              <a:rPr lang="en-US" dirty="0" smtClean="0"/>
              <a:t>Kettering, </a:t>
            </a:r>
            <a:endParaRPr lang="en-US" dirty="0" smtClean="0">
              <a:solidFill>
                <a:schemeClr val="tx1"/>
              </a:solidFill>
            </a:endParaRPr>
          </a:p>
        </p:txBody>
      </p:sp>
      <p:sp>
        <p:nvSpPr>
          <p:cNvPr id="3" name="Picture Placeholder 2"/>
          <p:cNvSpPr>
            <a:spLocks noGrp="1"/>
          </p:cNvSpPr>
          <p:nvPr>
            <p:ph type="pic" sz="quarter" idx="14"/>
          </p:nvPr>
        </p:nvSpPr>
        <p:spPr/>
      </p:sp>
      <p:pic>
        <p:nvPicPr>
          <p:cNvPr id="4"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20752" y="656692"/>
            <a:ext cx="4578474" cy="2354574"/>
          </a:xfrm>
          <a:prstGeom prst="rect">
            <a:avLst/>
          </a:prstGeom>
          <a:noFill/>
        </p:spPr>
      </p:pic>
    </p:spTree>
    <p:extLst>
      <p:ext uri="{BB962C8B-B14F-4D97-AF65-F5344CB8AC3E}">
        <p14:creationId xmlns:p14="http://schemas.microsoft.com/office/powerpoint/2010/main" val="3985523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dirty="0" smtClean="0"/>
              <a:t>How to make a complete problem definition</a:t>
            </a:r>
          </a:p>
        </p:txBody>
      </p:sp>
      <p:sp>
        <p:nvSpPr>
          <p:cNvPr id="13316" name="Rectangle 3"/>
          <p:cNvSpPr>
            <a:spLocks noGrp="1" noChangeArrowheads="1"/>
          </p:cNvSpPr>
          <p:nvPr>
            <p:ph idx="1"/>
          </p:nvPr>
        </p:nvSpPr>
        <p:spPr>
          <a:prstGeom prst="rect">
            <a:avLst/>
          </a:prstGeom>
        </p:spPr>
        <p:txBody>
          <a:bodyPr/>
          <a:lstStyle/>
          <a:p>
            <a:pPr marL="457200" indent="-457200">
              <a:lnSpc>
                <a:spcPct val="90000"/>
              </a:lnSpc>
              <a:buFont typeface="Wingdings" pitchFamily="2" charset="2"/>
              <a:buAutoNum type="arabicPeriod"/>
            </a:pPr>
            <a:r>
              <a:rPr lang="en-US" dirty="0" smtClean="0"/>
              <a:t>Gather </a:t>
            </a:r>
            <a:r>
              <a:rPr lang="en-US" dirty="0" smtClean="0">
                <a:solidFill>
                  <a:srgbClr val="FF0000"/>
                </a:solidFill>
              </a:rPr>
              <a:t>symptoms</a:t>
            </a:r>
            <a:r>
              <a:rPr lang="en-US" dirty="0" smtClean="0"/>
              <a:t>, observations, information, identify key people to solve the problem</a:t>
            </a:r>
          </a:p>
          <a:p>
            <a:pPr marL="457200" indent="-457200">
              <a:lnSpc>
                <a:spcPct val="90000"/>
              </a:lnSpc>
              <a:buFont typeface="Wingdings" pitchFamily="2" charset="2"/>
              <a:buAutoNum type="arabicPeriod"/>
            </a:pPr>
            <a:r>
              <a:rPr lang="en-US" dirty="0" smtClean="0"/>
              <a:t>Get all required members together</a:t>
            </a:r>
          </a:p>
          <a:p>
            <a:pPr marL="457200" indent="-457200">
              <a:lnSpc>
                <a:spcPct val="90000"/>
              </a:lnSpc>
              <a:buFont typeface="Wingdings" pitchFamily="2" charset="2"/>
              <a:buAutoNum type="arabicPeriod"/>
            </a:pPr>
            <a:r>
              <a:rPr lang="en-US" dirty="0" smtClean="0"/>
              <a:t>Ask members to describe the problem, discuss all problem statements</a:t>
            </a:r>
          </a:p>
          <a:p>
            <a:pPr marL="457200" indent="-457200">
              <a:lnSpc>
                <a:spcPct val="90000"/>
              </a:lnSpc>
              <a:buFont typeface="Wingdings" pitchFamily="2" charset="2"/>
              <a:buAutoNum type="arabicPeriod"/>
            </a:pPr>
            <a:r>
              <a:rPr lang="en-US" dirty="0" smtClean="0"/>
              <a:t>Agree on what the </a:t>
            </a:r>
            <a:r>
              <a:rPr lang="en-US" dirty="0" smtClean="0">
                <a:solidFill>
                  <a:srgbClr val="FF0000"/>
                </a:solidFill>
              </a:rPr>
              <a:t>real</a:t>
            </a:r>
            <a:r>
              <a:rPr lang="en-US" dirty="0" smtClean="0"/>
              <a:t> problem is</a:t>
            </a:r>
          </a:p>
          <a:p>
            <a:pPr marL="457200" indent="-457200">
              <a:lnSpc>
                <a:spcPct val="90000"/>
              </a:lnSpc>
              <a:buFont typeface="Wingdings" pitchFamily="2" charset="2"/>
              <a:buAutoNum type="arabicPeriod"/>
            </a:pPr>
            <a:r>
              <a:rPr lang="en-US" dirty="0" smtClean="0"/>
              <a:t>Answer the following questions (3W 1H)</a:t>
            </a:r>
          </a:p>
          <a:p>
            <a:pPr marL="711200" lvl="1" indent="-419100">
              <a:lnSpc>
                <a:spcPct val="90000"/>
              </a:lnSpc>
            </a:pPr>
            <a:r>
              <a:rPr lang="en-US" dirty="0" smtClean="0">
                <a:solidFill>
                  <a:srgbClr val="FF0000"/>
                </a:solidFill>
              </a:rPr>
              <a:t>What?</a:t>
            </a:r>
          </a:p>
          <a:p>
            <a:pPr marL="711200" lvl="1" indent="-419100">
              <a:lnSpc>
                <a:spcPct val="90000"/>
              </a:lnSpc>
            </a:pPr>
            <a:r>
              <a:rPr lang="en-US" dirty="0" smtClean="0">
                <a:solidFill>
                  <a:srgbClr val="FF0000"/>
                </a:solidFill>
              </a:rPr>
              <a:t>When?</a:t>
            </a:r>
          </a:p>
          <a:p>
            <a:pPr marL="711200" lvl="1" indent="-419100">
              <a:lnSpc>
                <a:spcPct val="90000"/>
              </a:lnSpc>
            </a:pPr>
            <a:r>
              <a:rPr lang="en-US" dirty="0" smtClean="0">
                <a:solidFill>
                  <a:srgbClr val="FF0000"/>
                </a:solidFill>
              </a:rPr>
              <a:t>Where?</a:t>
            </a:r>
          </a:p>
          <a:p>
            <a:pPr marL="711200" lvl="1" indent="-419100">
              <a:lnSpc>
                <a:spcPct val="90000"/>
              </a:lnSpc>
            </a:pPr>
            <a:r>
              <a:rPr lang="en-US" dirty="0" smtClean="0">
                <a:solidFill>
                  <a:srgbClr val="FF0000"/>
                </a:solidFill>
              </a:rPr>
              <a:t>How much?</a:t>
            </a:r>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8</a:t>
            </a:fld>
            <a:endParaRPr lang="en-US" dirty="0"/>
          </a:p>
        </p:txBody>
      </p:sp>
    </p:spTree>
    <p:extLst>
      <p:ext uri="{BB962C8B-B14F-4D97-AF65-F5344CB8AC3E}">
        <p14:creationId xmlns:p14="http://schemas.microsoft.com/office/powerpoint/2010/main" val="262025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smtClean="0"/>
              <a:t>Meaning of the questions</a:t>
            </a:r>
          </a:p>
        </p:txBody>
      </p:sp>
      <p:sp>
        <p:nvSpPr>
          <p:cNvPr id="14340" name="Rectangle 3"/>
          <p:cNvSpPr>
            <a:spLocks noGrp="1" noChangeArrowheads="1"/>
          </p:cNvSpPr>
          <p:nvPr>
            <p:ph idx="1"/>
          </p:nvPr>
        </p:nvSpPr>
        <p:spPr>
          <a:prstGeom prst="rect">
            <a:avLst/>
          </a:prstGeom>
          <a:noFill/>
        </p:spPr>
        <p:txBody>
          <a:bodyPr/>
          <a:lstStyle/>
          <a:p>
            <a:pPr marL="457200" indent="-457200">
              <a:lnSpc>
                <a:spcPct val="90000"/>
              </a:lnSpc>
              <a:spcBef>
                <a:spcPts val="1200"/>
              </a:spcBef>
            </a:pPr>
            <a:r>
              <a:rPr lang="en-US" dirty="0" smtClean="0">
                <a:solidFill>
                  <a:srgbClr val="FF0000"/>
                </a:solidFill>
              </a:rPr>
              <a:t>What - Identity</a:t>
            </a:r>
          </a:p>
          <a:p>
            <a:pPr marL="711200" lvl="1" indent="-419100">
              <a:lnSpc>
                <a:spcPct val="90000"/>
              </a:lnSpc>
            </a:pPr>
            <a:r>
              <a:rPr lang="en-US" dirty="0" smtClean="0"/>
              <a:t>What is the deviation (problem)? </a:t>
            </a:r>
            <a:br>
              <a:rPr lang="en-US" dirty="0" smtClean="0"/>
            </a:br>
            <a:r>
              <a:rPr lang="en-US" dirty="0" smtClean="0"/>
              <a:t>What effect/event we don’t want to happen again? </a:t>
            </a:r>
          </a:p>
          <a:p>
            <a:pPr marL="457200" indent="-457200">
              <a:lnSpc>
                <a:spcPct val="90000"/>
              </a:lnSpc>
              <a:spcBef>
                <a:spcPts val="1200"/>
              </a:spcBef>
            </a:pPr>
            <a:r>
              <a:rPr lang="en-US" dirty="0" smtClean="0">
                <a:solidFill>
                  <a:srgbClr val="FF0000"/>
                </a:solidFill>
              </a:rPr>
              <a:t>Where - Location</a:t>
            </a:r>
          </a:p>
          <a:p>
            <a:pPr marL="711200" lvl="1" indent="-419100">
              <a:lnSpc>
                <a:spcPct val="90000"/>
              </a:lnSpc>
            </a:pPr>
            <a:r>
              <a:rPr lang="en-US" dirty="0" smtClean="0"/>
              <a:t>Where is the deviation (problem)? </a:t>
            </a:r>
            <a:br>
              <a:rPr lang="en-US" dirty="0" smtClean="0"/>
            </a:br>
            <a:r>
              <a:rPr lang="en-US" dirty="0" smtClean="0"/>
              <a:t>Place/area</a:t>
            </a:r>
          </a:p>
          <a:p>
            <a:pPr marL="457200" indent="-457200">
              <a:lnSpc>
                <a:spcPct val="90000"/>
              </a:lnSpc>
              <a:spcBef>
                <a:spcPts val="1200"/>
              </a:spcBef>
            </a:pPr>
            <a:r>
              <a:rPr lang="en-US" dirty="0" smtClean="0">
                <a:solidFill>
                  <a:srgbClr val="FF0000"/>
                </a:solidFill>
              </a:rPr>
              <a:t>When - Timing</a:t>
            </a:r>
          </a:p>
          <a:p>
            <a:pPr marL="711200" lvl="1" indent="-419100">
              <a:lnSpc>
                <a:spcPct val="90000"/>
              </a:lnSpc>
            </a:pPr>
            <a:r>
              <a:rPr lang="en-US" dirty="0" smtClean="0"/>
              <a:t>When did the deviation (problem) happen? Chronological/relative time</a:t>
            </a:r>
          </a:p>
          <a:p>
            <a:pPr marL="457200" indent="-457200">
              <a:lnSpc>
                <a:spcPct val="90000"/>
              </a:lnSpc>
              <a:spcBef>
                <a:spcPts val="1200"/>
              </a:spcBef>
            </a:pPr>
            <a:r>
              <a:rPr lang="en-US" dirty="0" smtClean="0">
                <a:solidFill>
                  <a:srgbClr val="FF0000"/>
                </a:solidFill>
              </a:rPr>
              <a:t>How much - Significance</a:t>
            </a:r>
          </a:p>
          <a:p>
            <a:pPr marL="711200" lvl="1" indent="-419100">
              <a:lnSpc>
                <a:spcPct val="90000"/>
              </a:lnSpc>
            </a:pPr>
            <a:r>
              <a:rPr lang="en-US" dirty="0" smtClean="0"/>
              <a:t>How much is the deviation (the problem)? </a:t>
            </a:r>
            <a:br>
              <a:rPr lang="en-US" dirty="0" smtClean="0"/>
            </a:br>
            <a:r>
              <a:rPr lang="en-US" dirty="0" smtClean="0"/>
              <a:t>Describe your gap and objective, understand its impact (safety, environment, loss of revenue, cost, frequency)</a:t>
            </a:r>
          </a:p>
          <a:p>
            <a:pPr marL="711200" lvl="1" indent="-419100">
              <a:lnSpc>
                <a:spcPct val="90000"/>
              </a:lnSpc>
            </a:pPr>
            <a:endParaRPr lang="en-US" dirty="0" smtClean="0"/>
          </a:p>
        </p:txBody>
      </p:sp>
      <p:sp>
        <p:nvSpPr>
          <p:cNvPr id="2" name="Footer Placeholder 1"/>
          <p:cNvSpPr>
            <a:spLocks noGrp="1"/>
          </p:cNvSpPr>
          <p:nvPr>
            <p:ph type="ftr" sz="quarter" idx="11"/>
          </p:nvPr>
        </p:nvSpPr>
        <p:spPr/>
        <p:txBody>
          <a:bodyPr/>
          <a:lstStyle/>
          <a:p>
            <a:r>
              <a:rPr lang="en-US" dirty="0" smtClean="0"/>
              <a:t>Solve!, 2016-05-09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9</a:t>
            </a:fld>
            <a:endParaRPr lang="en-US" dirty="0"/>
          </a:p>
        </p:txBody>
      </p:sp>
    </p:spTree>
    <p:extLst>
      <p:ext uri="{BB962C8B-B14F-4D97-AF65-F5344CB8AC3E}">
        <p14:creationId xmlns:p14="http://schemas.microsoft.com/office/powerpoint/2010/main" val="5989401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BRAND" val="100"/>
  <p:tag name="LOGO" val="100"/>
  <p:tag name="COPYRIGHTYEAR" val="2016"/>
  <p:tag name="CLASSIFICATION" val="0"/>
  <p:tag name="SHORTTITLE" val="Solve!"/>
  <p:tag name="LANGUAGE" val="1033"/>
  <p:tag name="DATE" val="2016-05-09"/>
  <p:tag name="LEGALTEXT" val="LafargeHolcim"/>
</p:tagLst>
</file>

<file path=ppt/tags/tag1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xml><?xml version="1.0" encoding="utf-8"?>
<p:tagLst xmlns:a="http://schemas.openxmlformats.org/drawingml/2006/main" xmlns:r="http://schemas.openxmlformats.org/officeDocument/2006/relationships" xmlns:p="http://schemas.openxmlformats.org/presentationml/2006/main">
  <p:tag name="SHAPETYPE" val="Status"/>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TitleBand"/>
</p:tagLst>
</file>

<file path=ppt/tags/tag6.xml><?xml version="1.0" encoding="utf-8"?>
<p:tagLst xmlns:a="http://schemas.openxmlformats.org/drawingml/2006/main" xmlns:r="http://schemas.openxmlformats.org/officeDocument/2006/relationships" xmlns:p="http://schemas.openxmlformats.org/presentationml/2006/main">
  <p:tag name="SHAPETYPE" val="Status"/>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ineHider"/>
</p:tagLst>
</file>

<file path=ppt/tags/tag9.xml><?xml version="1.0" encoding="utf-8"?>
<p:tagLst xmlns:a="http://schemas.openxmlformats.org/drawingml/2006/main" xmlns:r="http://schemas.openxmlformats.org/officeDocument/2006/relationships" xmlns:p="http://schemas.openxmlformats.org/presentationml/2006/main">
  <p:tag name="SHAPETYPE" val="Status"/>
</p:tagLst>
</file>

<file path=ppt/theme/theme1.xml><?xml version="1.0" encoding="utf-8"?>
<a:theme xmlns:a="http://schemas.openxmlformats.org/drawingml/2006/main" name="LafargeHolcim">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2100</Words>
  <Application>Microsoft Office PowerPoint</Application>
  <PresentationFormat>A4 Paper (210x297 mm)</PresentationFormat>
  <Paragraphs>389</Paragraphs>
  <Slides>31</Slides>
  <Notes>20</Notes>
  <HiddenSlides>9</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LafargeHolcim</vt:lpstr>
      <vt:lpstr>Solve!</vt:lpstr>
      <vt:lpstr>Objectives</vt:lpstr>
      <vt:lpstr>First things first....</vt:lpstr>
      <vt:lpstr>Problem solving: Common ineffective practices</vt:lpstr>
      <vt:lpstr>Causes of ineffective problem solving</vt:lpstr>
      <vt:lpstr>Holcim Systematic Problem Solving process</vt:lpstr>
      <vt:lpstr>Solve! – Define the problem</vt:lpstr>
      <vt:lpstr>How to make a complete problem definition</vt:lpstr>
      <vt:lpstr>Meaning of the questions</vt:lpstr>
      <vt:lpstr>Solve! Example – Problem definition</vt:lpstr>
      <vt:lpstr>Solve! – Determine root causes</vt:lpstr>
      <vt:lpstr>Difference between symptoms and causes</vt:lpstr>
      <vt:lpstr>Difference between symptoms and causes</vt:lpstr>
      <vt:lpstr>Solve! Example – Possible root causes</vt:lpstr>
      <vt:lpstr>Characteristics of cause and effect</vt:lpstr>
      <vt:lpstr>Creating a Cause and Effect chart</vt:lpstr>
      <vt:lpstr>Creating a Cause and Effect chart</vt:lpstr>
      <vt:lpstr>Creating a Cause and Effect chart: example</vt:lpstr>
      <vt:lpstr>Solve! Example – Cause and effect diagram</vt:lpstr>
      <vt:lpstr>Solve! – Select the right solution</vt:lpstr>
      <vt:lpstr>What is a solution?</vt:lpstr>
      <vt:lpstr>Solution finding techniques</vt:lpstr>
      <vt:lpstr>Solution finding techniques</vt:lpstr>
      <vt:lpstr>Solution finding techniques</vt:lpstr>
      <vt:lpstr>Solution finding techniques</vt:lpstr>
      <vt:lpstr>Solution finding technique</vt:lpstr>
      <vt:lpstr>Testing and evaluation</vt:lpstr>
      <vt:lpstr>Tips and tricks</vt:lpstr>
      <vt:lpstr>Tips and tricks</vt:lpstr>
      <vt:lpstr>Solve! - Implement the best solution</vt:lpstr>
      <vt:lpstr>Implementing a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dc:title>
  <dc:creator>Mirko Weber</dc:creator>
  <cp:lastModifiedBy>Mirko Weber</cp:lastModifiedBy>
  <cp:revision>1</cp:revision>
  <dcterms:created xsi:type="dcterms:W3CDTF">2015-07-13T09:18:26Z</dcterms:created>
  <dcterms:modified xsi:type="dcterms:W3CDTF">2016-05-09T14:35:10Z</dcterms:modified>
</cp:coreProperties>
</file>