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906000" cy="6858000" type="A4"/>
  <p:notesSz cx="6858000" cy="9144000"/>
  <p:custDataLst>
    <p:tags r:id="rId1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8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79" autoAdjust="0"/>
  </p:normalViewPr>
  <p:slideViewPr>
    <p:cSldViewPr>
      <p:cViewPr varScale="1">
        <p:scale>
          <a:sx n="68" d="100"/>
          <a:sy n="68" d="100"/>
        </p:scale>
        <p:origin x="-108" y="-786"/>
      </p:cViewPr>
      <p:guideLst>
        <p:guide orient="horz" pos="2160"/>
        <p:guide orient="horz" pos="799"/>
        <p:guide orient="horz" pos="3657"/>
        <p:guide orient="horz" pos="958"/>
        <p:guide pos="330"/>
        <p:guide pos="5910"/>
        <p:guide pos="3188"/>
        <p:guide pos="30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296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7E7F6BC-384B-4E94-90BC-4D86D8D7A8BF}" type="datetimeFigureOut">
              <a:rPr lang="de-DE"/>
              <a:pPr>
                <a:defRPr/>
              </a:pPr>
              <a:t>15.10.2015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99A8859-253A-4CAC-8EB6-5A2A4869B82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5D1FC47-1296-4FF2-8AD3-F728168685C0}" type="datetimeFigureOut">
              <a:rPr lang="de-DE"/>
              <a:pPr>
                <a:defRPr/>
              </a:pPr>
              <a:t>15.10.2015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73125" y="4343400"/>
            <a:ext cx="5111750" cy="4297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3120710-9AFE-4EF5-BC66-25584E1ADEA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76213" indent="-176213" algn="l" rtl="0" fontAlgn="base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indent="-184150" algn="l" rtl="0" fontAlgn="base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8163" indent="-177800" algn="l" rtl="0" fontAlgn="base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4375" indent="-176213" algn="l" rtl="0" fontAlgn="base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84150" algn="l" rtl="0" fontAlgn="base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emf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nd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0975" indent="-180975" algn="ctr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907" y="4196556"/>
            <a:ext cx="1500188" cy="276225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1"/>
                </a:solidFill>
                <a:latin typeface="+mj-lt"/>
                <a:cs typeface="+mn-cs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  <a:cs typeface="+mn-cs"/>
            </a:endParaRPr>
          </a:p>
        </p:txBody>
      </p:sp>
      <p:pic>
        <p:nvPicPr>
          <p:cNvPr id="7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7920038" y="5530850"/>
            <a:ext cx="158908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</p:spPr>
        <p:txBody>
          <a:bodyPr anchor="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438" y="4879208"/>
            <a:ext cx="6696805" cy="1538124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906000" cy="3429000"/>
          </a:xfrm>
          <a:noFill/>
        </p:spPr>
        <p:txBody>
          <a:bodyPr bIns="540000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er"/>
          <p:cNvSpPr/>
          <p:nvPr userDrawn="1"/>
        </p:nvSpPr>
        <p:spPr bwMode="white">
          <a:xfrm>
            <a:off x="452438" y="1089025"/>
            <a:ext cx="8996362" cy="130175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0975" indent="-180975" algn="ctr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Circulation Phenomena, 2014-10-282015-08-04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F5FBE-024E-4025-92B8-A14A0ECA09D7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Users\sihuber1\Downloads\LH_Logo_sRG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97113" y="1690688"/>
            <a:ext cx="5311775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1892300" y="6416675"/>
            <a:ext cx="3168650" cy="1666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Circulation Phenomena, 2014-10-282015-08-04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8948738" y="6416675"/>
            <a:ext cx="433387" cy="1666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E135D-28D3-4AC2-9C85-600A91BDE828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8858250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Circulation Phenomena, 2014-10-282015-08-04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98AD6-F658-4A17-8654-81401F1CAE1E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Hider"/>
          <p:cNvSpPr/>
          <p:nvPr userDrawn="1">
            <p:custDataLst>
              <p:tags r:id="rId1"/>
            </p:custDataLst>
          </p:nvPr>
        </p:nvSpPr>
        <p:spPr bwMode="white">
          <a:xfrm>
            <a:off x="468313" y="1112838"/>
            <a:ext cx="8948737" cy="84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113" y="765175"/>
            <a:ext cx="1501775" cy="276225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1"/>
                </a:solidFill>
                <a:latin typeface="+mj-lt"/>
                <a:cs typeface="+mn-cs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  <a:cs typeface="+mn-cs"/>
            </a:endParaRPr>
          </a:p>
        </p:txBody>
      </p:sp>
      <p:sp>
        <p:nvSpPr>
          <p:cNvPr id="6" name="Classification"/>
          <p:cNvSpPr>
            <a:spLocks/>
          </p:cNvSpPr>
          <p:nvPr userDrawn="1">
            <p:custDataLst>
              <p:tags r:id="rId3"/>
            </p:custDataLst>
          </p:nvPr>
        </p:nvSpPr>
        <p:spPr>
          <a:xfrm>
            <a:off x="5240338" y="6416675"/>
            <a:ext cx="1657350" cy="166688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cap="all" dirty="0">
              <a:solidFill>
                <a:schemeClr val="accent1"/>
              </a:solidFill>
              <a:latin typeface="+mn-lt"/>
              <a:cs typeface="+mn-cs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tIns="3636000" rtlCol="0">
            <a:noAutofit/>
          </a:bodyPr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0388" y="1943998"/>
            <a:ext cx="8785225" cy="1052954"/>
          </a:xfrm>
        </p:spPr>
        <p:txBody>
          <a:bodyPr anchor="t"/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Circulation Phenomena, 2014-10-282015-08-04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E2B82-71FF-4A4C-8FB5-55C776D8DDAA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s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1448780"/>
            <a:ext cx="4321175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Circulation Phenomena, 2014-10-282015-08-04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FDF10-6222-415A-866D-33172C93E43D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Picture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060950" y="1448780"/>
            <a:ext cx="4321175" cy="4734053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Circulation Phenomena, 2014-10-282015-08-04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F2BD8-0A5C-44F2-AE4E-EC747BFE9A22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s and Picture" preserve="1" userDrawn="1">
  <p:cSld name="Title, 2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09" y="1448780"/>
            <a:ext cx="4320542" cy="473261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4077072"/>
            <a:ext cx="4321175" cy="210567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060950" y="1448780"/>
            <a:ext cx="4321175" cy="2376264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Circulation Phenomena, 2014-10-282015-08-04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10B8E-0499-4C3E-95B3-B554BB61048B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23875" y="1268413"/>
            <a:ext cx="8858250" cy="4912979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Circulation Phenomena, 2014-10-282015-08-04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484AE-CBAA-432B-9700-370E8382E4FC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Circulation Phenomena, 2014-10-282015-08-04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9C721-CDF0-4F51-8C4C-4F2D9D8222F4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Circulation Phenomena, 2014-10-282015-08-04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A6F53-5234-4DAE-A7CF-B3321C90346E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23875" y="188913"/>
            <a:ext cx="88582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3875" y="1449388"/>
            <a:ext cx="88582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300" y="6416675"/>
            <a:ext cx="3168650" cy="1666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sz="800" b="1"/>
            </a:lvl1pPr>
          </a:lstStyle>
          <a:p>
            <a:r>
              <a:rPr lang="en-US"/>
              <a:t>Circulation Phenomena, 2014-10-282015-08-04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8738" y="6416675"/>
            <a:ext cx="433387" cy="166688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9C6EBE-DADF-4044-9BCB-CDF7631DA297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cxnSp>
        <p:nvCxnSpPr>
          <p:cNvPr id="10" name="Line"/>
          <p:cNvCxnSpPr/>
          <p:nvPr/>
        </p:nvCxnSpPr>
        <p:spPr>
          <a:xfrm>
            <a:off x="523875" y="1160463"/>
            <a:ext cx="8858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pyright"/>
          <p:cNvSpPr/>
          <p:nvPr>
            <p:custDataLst>
              <p:tags r:id="rId14"/>
            </p:custDataLst>
          </p:nvPr>
        </p:nvSpPr>
        <p:spPr>
          <a:xfrm>
            <a:off x="7689850" y="6416675"/>
            <a:ext cx="1209675" cy="166688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latin typeface="+mn-lt"/>
                <a:cs typeface="+mn-cs"/>
              </a:rPr>
              <a:t>© 2015 LafargeHolcim</a:t>
            </a:r>
            <a:endParaRPr lang="en-US" sz="800" dirty="0">
              <a:latin typeface="+mn-lt"/>
              <a:cs typeface="+mn-cs"/>
            </a:endParaRPr>
          </a:p>
        </p:txBody>
      </p:sp>
      <p:sp>
        <p:nvSpPr>
          <p:cNvPr id="12" name="Classification"/>
          <p:cNvSpPr>
            <a:spLocks/>
          </p:cNvSpPr>
          <p:nvPr>
            <p:custDataLst>
              <p:tags r:id="rId15"/>
            </p:custDataLst>
          </p:nvPr>
        </p:nvSpPr>
        <p:spPr>
          <a:xfrm>
            <a:off x="5240338" y="6416675"/>
            <a:ext cx="1657350" cy="166688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cap="all" dirty="0">
              <a:solidFill>
                <a:schemeClr val="accent1"/>
              </a:solidFill>
              <a:latin typeface="+mn-lt"/>
              <a:cs typeface="+mn-cs"/>
            </a:endParaRPr>
          </a:p>
        </p:txBody>
      </p:sp>
      <p:sp>
        <p:nvSpPr>
          <p:cNvPr id="14" name="Status" hidden="1"/>
          <p:cNvSpPr txBox="1">
            <a:spLocks/>
          </p:cNvSpPr>
          <p:nvPr>
            <p:custDataLst>
              <p:tags r:id="rId16"/>
            </p:custDataLst>
          </p:nvPr>
        </p:nvSpPr>
        <p:spPr>
          <a:xfrm rot="16200000">
            <a:off x="8901113" y="765175"/>
            <a:ext cx="1501775" cy="276225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1"/>
                </a:solidFill>
                <a:latin typeface="+mj-lt"/>
                <a:cs typeface="+mn-cs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  <a:cs typeface="+mn-cs"/>
            </a:endParaRPr>
          </a:p>
        </p:txBody>
      </p:sp>
      <p:pic>
        <p:nvPicPr>
          <p:cNvPr id="1034" name="Picture 3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rcRect/>
          <a:stretch>
            <a:fillRect/>
          </a:stretch>
        </p:blipFill>
        <p:spPr bwMode="auto">
          <a:xfrm>
            <a:off x="519113" y="6348413"/>
            <a:ext cx="11049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2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63" r:id="rId10"/>
    <p:sldLayoutId id="2147483664" r:id="rId11"/>
    <p:sldLayoutId id="2147483660" r:id="rId12"/>
  </p:sldLayoutIdLst>
  <p:hf hdr="0" dt="0"/>
  <p:txStyles>
    <p:titleStyle>
      <a:lvl1pPr algn="l" rtl="0" fontAlgn="base">
        <a:lnSpc>
          <a:spcPct val="95000"/>
        </a:lnSpc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80975" indent="-180975" algn="l" rtl="0" fontAlgn="base">
        <a:spcBef>
          <a:spcPts val="12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rtl="0" fontAlgn="base">
        <a:spcBef>
          <a:spcPts val="12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rtl="0" fontAlgn="base"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69863" algn="l" rtl="0" fontAlgn="base"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3763" indent="-180975" algn="l" rtl="0" fontAlgn="base"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Circulation Phenomena, 2014-10-282015-08-04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411047-0725-4D03-990C-9CDBC7DDCE3C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EAFC3A86-A197-40F2-9935-8BA8B6B3478D}" type="slidenum">
              <a:rPr lang="en-US" sz="800"/>
              <a:pPr algn="r"/>
              <a:t>1</a:t>
            </a:fld>
            <a:endParaRPr lang="en-US" sz="800"/>
          </a:p>
        </p:txBody>
      </p:sp>
      <p:sp>
        <p:nvSpPr>
          <p:cNvPr id="20486" name="Shape 78"/>
          <p:cNvSpPr txBox="1">
            <a:spLocks/>
          </p:cNvSpPr>
          <p:nvPr/>
        </p:nvSpPr>
        <p:spPr bwMode="auto">
          <a:xfrm>
            <a:off x="560388" y="1238250"/>
            <a:ext cx="561657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rgbClr val="FF1100"/>
              </a:buClr>
              <a:buSzPct val="25000"/>
              <a:buFont typeface="Noto Symbol"/>
              <a:buNone/>
            </a:pPr>
            <a:r>
              <a:rPr lang="en-US" sz="2000" b="1"/>
              <a:t>Kiln 1 &amp; 2</a:t>
            </a:r>
          </a:p>
          <a:p>
            <a:pPr marL="269875" indent="-269875"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/>
              <a:t>Coating formation mainly in the cyclone cones of stage 3 and 4 </a:t>
            </a:r>
          </a:p>
          <a:p>
            <a:pPr marL="269875" indent="-269875"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/>
              <a:t>Clogging of meal outlet of stage 3 and 4</a:t>
            </a:r>
          </a:p>
          <a:p>
            <a:pPr marL="269875" indent="-269875"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/>
              <a:t>More than 70% of all cyclone blockages occurred in stage 4</a:t>
            </a:r>
          </a:p>
          <a:p>
            <a:pPr marL="269875" indent="-269875"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/>
              <a:t>High pressure loss over riser (10 mbar) </a:t>
            </a:r>
          </a:p>
          <a:p>
            <a:pPr marL="269875" indent="-269875"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/>
              <a:t>Heavy build-up formation in the riser duct and kiln inlet</a:t>
            </a:r>
          </a:p>
        </p:txBody>
      </p:sp>
      <p:sp>
        <p:nvSpPr>
          <p:cNvPr id="20487" name="Shape 79"/>
          <p:cNvSpPr txBox="1">
            <a:spLocks/>
          </p:cNvSpPr>
          <p:nvPr/>
        </p:nvSpPr>
        <p:spPr bwMode="auto">
          <a:xfrm>
            <a:off x="560388" y="315913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2400" b="1"/>
              <a:t>Info Card - Build-Up Location and Pressure Loss</a:t>
            </a:r>
          </a:p>
        </p:txBody>
      </p:sp>
      <p:sp>
        <p:nvSpPr>
          <p:cNvPr id="20488" name="Shape 80"/>
          <p:cNvSpPr>
            <a:spLocks noChangeArrowheads="1"/>
          </p:cNvSpPr>
          <p:nvPr/>
        </p:nvSpPr>
        <p:spPr bwMode="auto">
          <a:xfrm>
            <a:off x="6026150" y="4533900"/>
            <a:ext cx="9080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endParaRPr lang="de-CH" sz="2000">
              <a:solidFill>
                <a:srgbClr val="000000"/>
              </a:solidFill>
              <a:sym typeface="Arial" charset="0"/>
            </a:endParaRPr>
          </a:p>
        </p:txBody>
      </p:sp>
      <p:grpSp>
        <p:nvGrpSpPr>
          <p:cNvPr id="20489" name="Shape 81"/>
          <p:cNvGrpSpPr>
            <a:grpSpLocks/>
          </p:cNvGrpSpPr>
          <p:nvPr/>
        </p:nvGrpSpPr>
        <p:grpSpPr bwMode="auto">
          <a:xfrm>
            <a:off x="6608763" y="1268413"/>
            <a:ext cx="2447925" cy="4967287"/>
            <a:chOff x="3791" y="335"/>
            <a:chExt cx="1633" cy="3557"/>
          </a:xfrm>
        </p:grpSpPr>
        <p:pic>
          <p:nvPicPr>
            <p:cNvPr id="20490" name="Shape 82"/>
            <p:cNvPicPr preferRelativeResize="0"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91" y="335"/>
              <a:ext cx="1633" cy="3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91" name="Shape 83"/>
            <p:cNvSpPr txBox="1">
              <a:spLocks noChangeArrowheads="1"/>
            </p:cNvSpPr>
            <p:nvPr/>
          </p:nvSpPr>
          <p:spPr bwMode="auto">
            <a:xfrm>
              <a:off x="4391" y="2063"/>
              <a:ext cx="21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pPr>
                <a:buSzPct val="25000"/>
              </a:pPr>
              <a:r>
                <a:rPr lang="en-US" sz="2000" b="1">
                  <a:solidFill>
                    <a:schemeClr val="accent1"/>
                  </a:solidFill>
                  <a:sym typeface="Arial" charset="0"/>
                </a:rPr>
                <a:t>3</a:t>
              </a:r>
            </a:p>
          </p:txBody>
        </p:sp>
        <p:sp>
          <p:nvSpPr>
            <p:cNvPr id="20492" name="Shape 84"/>
            <p:cNvSpPr txBox="1">
              <a:spLocks noChangeArrowheads="1"/>
            </p:cNvSpPr>
            <p:nvPr/>
          </p:nvSpPr>
          <p:spPr bwMode="auto">
            <a:xfrm>
              <a:off x="4079" y="2676"/>
              <a:ext cx="21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pPr>
                <a:buSzPct val="25000"/>
              </a:pPr>
              <a:r>
                <a:rPr lang="en-US" sz="2000" b="1">
                  <a:solidFill>
                    <a:schemeClr val="accent1"/>
                  </a:solidFill>
                  <a:sym typeface="Arial" charset="0"/>
                </a:rPr>
                <a:t>4</a:t>
              </a:r>
            </a:p>
          </p:txBody>
        </p:sp>
        <p:sp>
          <p:nvSpPr>
            <p:cNvPr id="20493" name="Shape 85"/>
            <p:cNvSpPr txBox="1">
              <a:spLocks noChangeArrowheads="1"/>
            </p:cNvSpPr>
            <p:nvPr/>
          </p:nvSpPr>
          <p:spPr bwMode="auto">
            <a:xfrm>
              <a:off x="4715" y="2676"/>
              <a:ext cx="21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pPr>
                <a:buSzPct val="25000"/>
              </a:pPr>
              <a:r>
                <a:rPr lang="en-US" sz="2000" b="1">
                  <a:solidFill>
                    <a:schemeClr val="accent1"/>
                  </a:solidFill>
                  <a:sym typeface="Arial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Circulation Phenomena, 2014-10-282015-08-04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14A72F-29E5-47B0-BEC4-B469A6E28263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0722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E0250011-DA96-4BCF-B669-9FEB1CA1AEA0}" type="slidenum">
              <a:rPr lang="en-US" sz="800"/>
              <a:pPr algn="r"/>
              <a:t>2</a:t>
            </a:fld>
            <a:endParaRPr lang="en-US" sz="800"/>
          </a:p>
        </p:txBody>
      </p:sp>
      <p:sp>
        <p:nvSpPr>
          <p:cNvPr id="92" name="Shape 92"/>
          <p:cNvSpPr txBox="1">
            <a:spLocks/>
          </p:cNvSpPr>
          <p:nvPr/>
        </p:nvSpPr>
        <p:spPr bwMode="auto">
          <a:xfrm>
            <a:off x="488950" y="1338263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lnSpc>
                <a:spcPct val="90000"/>
              </a:lnSpc>
              <a:spcBef>
                <a:spcPts val="1200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/>
              <a:t>Small meal outlet of the cyclones (meal ducts), mainly in stages 3 and 4 </a:t>
            </a:r>
          </a:p>
          <a:p>
            <a:pPr marL="269875" indent="-269875">
              <a:lnSpc>
                <a:spcPct val="90000"/>
              </a:lnSpc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/>
              <a:t>In the preheater tower, some of the meal flaps were fixed in open position with a metallic wire to prevent that blocks of coating would get stuck there. </a:t>
            </a:r>
          </a:p>
          <a:p>
            <a:pPr marL="269875" indent="-269875">
              <a:lnSpc>
                <a:spcPct val="90000"/>
              </a:lnSpc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/>
              <a:t>Small kiln inlet chamber. Velocities of up to 30 m/s at critical kiln inlet cross section.</a:t>
            </a:r>
          </a:p>
          <a:p>
            <a:pPr marL="269875" indent="-269875">
              <a:lnSpc>
                <a:spcPct val="90000"/>
              </a:lnSpc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/>
              <a:t>Inadequate design of top stage cyclones</a:t>
            </a:r>
            <a:br>
              <a:rPr lang="en-US" sz="2000"/>
            </a:br>
            <a:r>
              <a:rPr lang="en-US" sz="2000"/>
              <a:t>dust loss of 26.6 t/h (13,7% on kiln feed)</a:t>
            </a:r>
            <a:br>
              <a:rPr lang="en-US" sz="2000"/>
            </a:br>
            <a:endParaRPr lang="en-US" sz="2000"/>
          </a:p>
          <a:p>
            <a:pPr marL="269875" indent="-269875">
              <a:lnSpc>
                <a:spcPct val="90000"/>
              </a:lnSpc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endParaRPr lang="de-CH" sz="2000"/>
          </a:p>
        </p:txBody>
      </p:sp>
      <p:sp>
        <p:nvSpPr>
          <p:cNvPr id="30724" name="Shape 93"/>
          <p:cNvSpPr txBox="1">
            <a:spLocks/>
          </p:cNvSpPr>
          <p:nvPr/>
        </p:nvSpPr>
        <p:spPr bwMode="auto">
          <a:xfrm>
            <a:off x="488950" y="330200"/>
            <a:ext cx="87741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2400" b="1"/>
              <a:t>Info Card -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Circulation Phenomena, 2014-10-282015-08-04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9AC26A-A3BE-4492-9D9F-0956CBB857F6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1746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E9799FF9-4054-4D6C-AC07-7A64CFABC7E8}" type="slidenum">
              <a:rPr lang="en-US" sz="800"/>
              <a:pPr algn="r"/>
              <a:t>3</a:t>
            </a:fld>
            <a:endParaRPr lang="en-US" sz="800"/>
          </a:p>
        </p:txBody>
      </p:sp>
      <p:sp>
        <p:nvSpPr>
          <p:cNvPr id="31747" name="Shape 100"/>
          <p:cNvSpPr txBox="1">
            <a:spLocks/>
          </p:cNvSpPr>
          <p:nvPr/>
        </p:nvSpPr>
        <p:spPr bwMode="auto">
          <a:xfrm>
            <a:off x="560388" y="1323975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/>
              <a:t>The kiln is operated at 2.1 rpm (3.0 rpm installed). The clinker microscopy shows, that the clinker has a too high retention time in the high temperature zone of the kiln (large alite crystal size).</a:t>
            </a:r>
          </a:p>
        </p:txBody>
      </p:sp>
      <p:sp>
        <p:nvSpPr>
          <p:cNvPr id="31748" name="Shape 101"/>
          <p:cNvSpPr txBox="1">
            <a:spLocks/>
          </p:cNvSpPr>
          <p:nvPr/>
        </p:nvSpPr>
        <p:spPr bwMode="auto">
          <a:xfrm>
            <a:off x="560388" y="315913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2400" b="1"/>
              <a:t>Info Card - Kiln Speed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Circulation Phenomena, 2014-10-282015-08-04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B93D18-C92E-467E-A8CD-0EAD43F20D18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2770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F0143D80-9BDC-4B87-AA03-54E1A1A6BAC6}" type="slidenum">
              <a:rPr lang="en-US" sz="800"/>
              <a:pPr algn="r"/>
              <a:t>4</a:t>
            </a:fld>
            <a:endParaRPr lang="en-US" sz="800"/>
          </a:p>
        </p:txBody>
      </p:sp>
      <p:sp>
        <p:nvSpPr>
          <p:cNvPr id="32771" name="Shape 108"/>
          <p:cNvSpPr txBox="1">
            <a:spLocks/>
          </p:cNvSpPr>
          <p:nvPr/>
        </p:nvSpPr>
        <p:spPr bwMode="auto">
          <a:xfrm>
            <a:off x="560388" y="1252538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/>
              <a:t>Low clinker free lime values indicate a hard burning:</a:t>
            </a:r>
          </a:p>
          <a:p>
            <a:pPr marL="534988" lvl="1" indent="-268288">
              <a:spcBef>
                <a:spcPts val="25"/>
              </a:spcBef>
              <a:buClr>
                <a:srgbClr val="FF1100"/>
              </a:buClr>
              <a:buSzPct val="60000"/>
              <a:buFont typeface="Noto Symbol"/>
              <a:buChar char=""/>
            </a:pPr>
            <a:r>
              <a:rPr lang="en-US" sz="2000"/>
              <a:t>CaO</a:t>
            </a:r>
            <a:r>
              <a:rPr lang="en-US" sz="2000" baseline="-25000"/>
              <a:t>free</a:t>
            </a:r>
            <a:r>
              <a:rPr lang="en-US" sz="2000"/>
              <a:t>: 0.6%</a:t>
            </a:r>
          </a:p>
          <a:p>
            <a:pPr marL="534988" lvl="1" indent="-268288">
              <a:spcBef>
                <a:spcPts val="25"/>
              </a:spcBef>
              <a:buClr>
                <a:srgbClr val="FF1100"/>
              </a:buClr>
              <a:buFont typeface="Arial" charset="0"/>
              <a:buChar char="•"/>
            </a:pPr>
            <a:endParaRPr lang="de-CH" sz="2000"/>
          </a:p>
        </p:txBody>
      </p:sp>
      <p:sp>
        <p:nvSpPr>
          <p:cNvPr id="32772" name="Shape 109"/>
          <p:cNvSpPr txBox="1">
            <a:spLocks/>
          </p:cNvSpPr>
          <p:nvPr/>
        </p:nvSpPr>
        <p:spPr bwMode="auto">
          <a:xfrm>
            <a:off x="560388" y="28733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2400" b="1"/>
              <a:t>Info Card - Free Lime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Circulation Phenomena, 2014-10-282015-08-04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CA405A-86E1-41A3-AE0F-28F4679B3931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379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E3682816-127F-4F56-9E67-B601BFE0A085}" type="slidenum">
              <a:rPr lang="en-US" sz="800"/>
              <a:pPr algn="r"/>
              <a:t>5</a:t>
            </a:fld>
            <a:endParaRPr lang="en-US" sz="800"/>
          </a:p>
        </p:txBody>
      </p:sp>
      <p:sp>
        <p:nvSpPr>
          <p:cNvPr id="33795" name="Shape 116"/>
          <p:cNvSpPr txBox="1">
            <a:spLocks/>
          </p:cNvSpPr>
          <p:nvPr/>
        </p:nvSpPr>
        <p:spPr bwMode="auto">
          <a:xfrm>
            <a:off x="560388" y="1238250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/>
              <a:t>TSR = 9%</a:t>
            </a:r>
          </a:p>
          <a:p>
            <a:pPr marL="269875" indent="-269875"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/>
              <a:t>High liquid AF feed rate fluctuations as well as fluctuations of the calorific value lead to an unstable kiln operation</a:t>
            </a:r>
          </a:p>
        </p:txBody>
      </p:sp>
      <p:sp>
        <p:nvSpPr>
          <p:cNvPr id="33796" name="Shape 117"/>
          <p:cNvSpPr txBox="1">
            <a:spLocks/>
          </p:cNvSpPr>
          <p:nvPr/>
        </p:nvSpPr>
        <p:spPr bwMode="auto">
          <a:xfrm>
            <a:off x="560388" y="30162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2400" b="1"/>
              <a:t>Info Card - AFR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Circulation Phenomena, 2014-10-282015-08-04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BD88AD-8EFF-4983-8C59-2F48EBC5CD2F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4818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52D2FF10-2C3F-46B4-B500-E4A5700B1524}" type="slidenum">
              <a:rPr lang="en-US" sz="800"/>
              <a:pPr algn="r"/>
              <a:t>6</a:t>
            </a:fld>
            <a:endParaRPr lang="en-US" sz="800"/>
          </a:p>
        </p:txBody>
      </p:sp>
      <p:sp>
        <p:nvSpPr>
          <p:cNvPr id="34819" name="Shape 124"/>
          <p:cNvSpPr txBox="1">
            <a:spLocks/>
          </p:cNvSpPr>
          <p:nvPr/>
        </p:nvSpPr>
        <p:spPr bwMode="auto">
          <a:xfrm>
            <a:off x="560388" y="1252538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/>
              <a:t>The kiln inlet seal does not seal properly</a:t>
            </a:r>
          </a:p>
          <a:p>
            <a:pPr marL="269875" indent="-269875">
              <a:spcBef>
                <a:spcPts val="1000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/>
              <a:t>False air intake at splash box of riser duct, false air at poke holes, inspection doors (often not closed). </a:t>
            </a:r>
          </a:p>
        </p:txBody>
      </p:sp>
      <p:sp>
        <p:nvSpPr>
          <p:cNvPr id="34820" name="Shape 125"/>
          <p:cNvSpPr txBox="1">
            <a:spLocks/>
          </p:cNvSpPr>
          <p:nvPr/>
        </p:nvSpPr>
        <p:spPr bwMode="auto">
          <a:xfrm>
            <a:off x="560388" y="34448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2400" b="1"/>
              <a:t>Info Card - False Air I</a:t>
            </a:r>
          </a:p>
        </p:txBody>
      </p:sp>
      <p:pic>
        <p:nvPicPr>
          <p:cNvPr id="34821" name="Shape 126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9650" y="2871788"/>
            <a:ext cx="40036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Circulation Phenomena, 2014-10-282015-08-04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D05D8B-72D0-47E8-9DCC-F8C68B57594A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5842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DA6045B6-6C3A-44C5-8624-99B36F091C6B}" type="slidenum">
              <a:rPr lang="en-US" sz="800"/>
              <a:pPr algn="r"/>
              <a:t>7</a:t>
            </a:fld>
            <a:endParaRPr lang="en-US" sz="800"/>
          </a:p>
        </p:txBody>
      </p:sp>
      <p:sp>
        <p:nvSpPr>
          <p:cNvPr id="35843" name="Shape 134"/>
          <p:cNvSpPr txBox="1">
            <a:spLocks/>
          </p:cNvSpPr>
          <p:nvPr/>
        </p:nvSpPr>
        <p:spPr bwMode="auto">
          <a:xfrm>
            <a:off x="515938" y="317500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2400" b="1"/>
              <a:t>Info Card - False Air II</a:t>
            </a:r>
          </a:p>
        </p:txBody>
      </p:sp>
      <p:pic>
        <p:nvPicPr>
          <p:cNvPr id="35844" name="Shape 135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4075" y="1195388"/>
            <a:ext cx="8089900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Circulation Phenomena, 2014-10-282015-08-04</a:t>
            </a:r>
          </a:p>
        </p:txBody>
      </p:sp>
      <p:sp>
        <p:nvSpPr>
          <p:cNvPr id="8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D5CB82-7B40-40D0-9041-6E4F2A8268FD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6866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0F4833DA-C16A-49EE-B017-647C52C43D65}" type="slidenum">
              <a:rPr lang="en-US" sz="800"/>
              <a:pPr algn="r"/>
              <a:t>8</a:t>
            </a:fld>
            <a:endParaRPr lang="en-US" sz="800"/>
          </a:p>
        </p:txBody>
      </p:sp>
      <p:sp>
        <p:nvSpPr>
          <p:cNvPr id="36867" name="Shape 142"/>
          <p:cNvSpPr txBox="1">
            <a:spLocks/>
          </p:cNvSpPr>
          <p:nvPr/>
        </p:nvSpPr>
        <p:spPr bwMode="auto">
          <a:xfrm>
            <a:off x="560388" y="35877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2400" b="1"/>
              <a:t>Info Card - Alkali/Chlorine/Sulfur Balance</a:t>
            </a:r>
          </a:p>
        </p:txBody>
      </p:sp>
      <p:graphicFrame>
        <p:nvGraphicFramePr>
          <p:cNvPr id="36902" name="Group 38"/>
          <p:cNvGraphicFramePr>
            <a:graphicFrameLocks noGrp="1"/>
          </p:cNvGraphicFramePr>
          <p:nvPr/>
        </p:nvGraphicFramePr>
        <p:xfrm>
          <a:off x="2000250" y="1773238"/>
          <a:ext cx="5530850" cy="2252662"/>
        </p:xfrm>
        <a:graphic>
          <a:graphicData uri="http://schemas.openxmlformats.org/drawingml/2006/table">
            <a:tbl>
              <a:tblPr/>
              <a:tblGrid>
                <a:gridCol w="1733550"/>
                <a:gridCol w="990600"/>
                <a:gridCol w="825500"/>
                <a:gridCol w="908050"/>
                <a:gridCol w="107315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Tx/>
                        <a:buFont typeface="Noto Symbol"/>
                        <a:buNone/>
                        <a:tabLst/>
                      </a:pPr>
                      <a:endParaRPr kumimoji="0" lang="de-C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0" marR="91450" marT="45700" marB="457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1450" marR="91450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marL="91450" marR="91450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marL="91450" marR="91450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</a:t>
                      </a:r>
                    </a:p>
                  </a:txBody>
                  <a:tcPr marL="91450" marR="91450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input (%cli)</a:t>
                      </a:r>
                    </a:p>
                  </a:txBody>
                  <a:tcPr marL="91450" marR="91450" marT="45700" marB="457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0.99</a:t>
                      </a:r>
                    </a:p>
                  </a:txBody>
                  <a:tcPr marL="91450" marR="91450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0.60</a:t>
                      </a:r>
                    </a:p>
                  </a:txBody>
                  <a:tcPr marL="91450" marR="91450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0.33</a:t>
                      </a:r>
                    </a:p>
                  </a:txBody>
                  <a:tcPr marL="91450" marR="91450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0.027</a:t>
                      </a:r>
                    </a:p>
                  </a:txBody>
                  <a:tcPr marL="91450" marR="91450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output (%cli)</a:t>
                      </a:r>
                    </a:p>
                  </a:txBody>
                  <a:tcPr marL="91450" marR="91450" marT="45700" marB="457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1.05</a:t>
                      </a:r>
                    </a:p>
                  </a:txBody>
                  <a:tcPr marL="91450" marR="91450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0.62</a:t>
                      </a:r>
                    </a:p>
                  </a:txBody>
                  <a:tcPr marL="91450" marR="91450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0.31</a:t>
                      </a:r>
                    </a:p>
                  </a:txBody>
                  <a:tcPr marL="91450" marR="91450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0.023</a:t>
                      </a:r>
                    </a:p>
                  </a:txBody>
                  <a:tcPr marL="91450" marR="91450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Hot meal (%)</a:t>
                      </a:r>
                    </a:p>
                  </a:txBody>
                  <a:tcPr marL="91450" marR="91450" marT="45700" marB="457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4.3</a:t>
                      </a:r>
                    </a:p>
                  </a:txBody>
                  <a:tcPr marL="91450" marR="91450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2.8</a:t>
                      </a:r>
                    </a:p>
                  </a:txBody>
                  <a:tcPr marL="91450" marR="91450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0.37</a:t>
                      </a:r>
                    </a:p>
                  </a:txBody>
                  <a:tcPr marL="91450" marR="91450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1.4</a:t>
                      </a:r>
                    </a:p>
                  </a:txBody>
                  <a:tcPr marL="91450" marR="91450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00" name="Shape 144"/>
          <p:cNvSpPr>
            <a:spLocks noChangeArrowheads="1"/>
          </p:cNvSpPr>
          <p:nvPr/>
        </p:nvSpPr>
        <p:spPr bwMode="auto">
          <a:xfrm>
            <a:off x="2551113" y="4546600"/>
            <a:ext cx="4376737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lvl="1">
              <a:buSzPct val="25000"/>
            </a:pPr>
            <a:r>
              <a:rPr lang="en-US">
                <a:sym typeface="Arial" charset="0"/>
              </a:rPr>
              <a:t>Sulfur volatility: 		0.81</a:t>
            </a:r>
          </a:p>
          <a:p>
            <a:pPr lvl="1">
              <a:spcBef>
                <a:spcPts val="1000"/>
              </a:spcBef>
              <a:buSzPct val="25000"/>
            </a:pPr>
            <a:r>
              <a:rPr lang="en-US">
                <a:sym typeface="Arial" charset="0"/>
              </a:rPr>
              <a:t>A/S ratio in clinker:		0.88</a:t>
            </a:r>
          </a:p>
        </p:txBody>
      </p:sp>
      <p:sp>
        <p:nvSpPr>
          <p:cNvPr id="36901" name="Shape 145"/>
          <p:cNvSpPr txBox="1">
            <a:spLocks noChangeArrowheads="1"/>
          </p:cNvSpPr>
          <p:nvPr/>
        </p:nvSpPr>
        <p:spPr bwMode="auto">
          <a:xfrm>
            <a:off x="7689850" y="3606800"/>
            <a:ext cx="1168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>
                <a:sym typeface="Arial" charset="0"/>
              </a:rPr>
              <a:t>LOI: 24%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Circulation Phenomena, 2014-10-282015-08-04</a:t>
            </a:r>
          </a:p>
        </p:txBody>
      </p:sp>
      <p:sp>
        <p:nvSpPr>
          <p:cNvPr id="85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F3CB7C-02D1-4FCD-822A-CF9DF84C14F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7890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2263CC5A-BD90-42F6-B8DB-B57867D43800}" type="slidenum">
              <a:rPr lang="en-US" sz="800"/>
              <a:pPr algn="r"/>
              <a:t>9</a:t>
            </a:fld>
            <a:endParaRPr lang="en-US" sz="800"/>
          </a:p>
        </p:txBody>
      </p:sp>
      <p:sp>
        <p:nvSpPr>
          <p:cNvPr id="37891" name="Shape 152"/>
          <p:cNvSpPr txBox="1">
            <a:spLocks/>
          </p:cNvSpPr>
          <p:nvPr/>
        </p:nvSpPr>
        <p:spPr bwMode="auto">
          <a:xfrm>
            <a:off x="560388" y="30162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2400" b="1"/>
              <a:t>Info Card - Hot Meal</a:t>
            </a:r>
          </a:p>
        </p:txBody>
      </p:sp>
      <p:sp>
        <p:nvSpPr>
          <p:cNvPr id="37975" name="Shape 153"/>
          <p:cNvSpPr txBox="1">
            <a:spLocks noChangeArrowheads="1"/>
          </p:cNvSpPr>
          <p:nvPr/>
        </p:nvSpPr>
        <p:spPr bwMode="auto">
          <a:xfrm>
            <a:off x="6619875" y="2027238"/>
            <a:ext cx="563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sz="1200">
                <a:sym typeface="Arial" charset="0"/>
              </a:rPr>
              <a:t>Kiln 1</a:t>
            </a:r>
          </a:p>
        </p:txBody>
      </p:sp>
      <p:sp>
        <p:nvSpPr>
          <p:cNvPr id="37976" name="Shape 154"/>
          <p:cNvSpPr txBox="1">
            <a:spLocks noChangeArrowheads="1"/>
          </p:cNvSpPr>
          <p:nvPr/>
        </p:nvSpPr>
        <p:spPr bwMode="auto">
          <a:xfrm>
            <a:off x="1427163" y="1417638"/>
            <a:ext cx="4457700" cy="4270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</a:pPr>
            <a:r>
              <a:rPr lang="en-US" sz="2200">
                <a:sym typeface="Arial" charset="0"/>
              </a:rPr>
              <a:t>Hot Meal Evaluation</a:t>
            </a:r>
          </a:p>
        </p:txBody>
      </p:sp>
      <p:sp>
        <p:nvSpPr>
          <p:cNvPr id="37977" name="Shape 155"/>
          <p:cNvSpPr>
            <a:spLocks noChangeArrowheads="1"/>
          </p:cNvSpPr>
          <p:nvPr/>
        </p:nvSpPr>
        <p:spPr bwMode="auto">
          <a:xfrm>
            <a:off x="4233863" y="3065463"/>
            <a:ext cx="1651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de-CH" sz="2600">
              <a:sym typeface="Arial" charset="0"/>
            </a:endParaRPr>
          </a:p>
        </p:txBody>
      </p:sp>
      <p:sp>
        <p:nvSpPr>
          <p:cNvPr id="37978" name="Shape 156"/>
          <p:cNvSpPr>
            <a:spLocks noChangeArrowheads="1"/>
          </p:cNvSpPr>
          <p:nvPr/>
        </p:nvSpPr>
        <p:spPr bwMode="auto">
          <a:xfrm>
            <a:off x="849313" y="1341438"/>
            <a:ext cx="71818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endParaRPr lang="de-CH">
              <a:sym typeface="Arial" charset="0"/>
            </a:endParaRPr>
          </a:p>
        </p:txBody>
      </p:sp>
      <p:sp>
        <p:nvSpPr>
          <p:cNvPr id="37979" name="Shape 157"/>
          <p:cNvSpPr>
            <a:spLocks noChangeArrowheads="1"/>
          </p:cNvSpPr>
          <p:nvPr/>
        </p:nvSpPr>
        <p:spPr bwMode="auto">
          <a:xfrm>
            <a:off x="920750" y="1412875"/>
            <a:ext cx="7088188" cy="4210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endParaRPr lang="de-CH" sz="2600">
              <a:sym typeface="Arial" charset="0"/>
            </a:endParaRPr>
          </a:p>
        </p:txBody>
      </p:sp>
      <p:sp>
        <p:nvSpPr>
          <p:cNvPr id="37980" name="Shape 158"/>
          <p:cNvSpPr>
            <a:spLocks noChangeArrowheads="1"/>
          </p:cNvSpPr>
          <p:nvPr/>
        </p:nvSpPr>
        <p:spPr bwMode="auto">
          <a:xfrm>
            <a:off x="2273300" y="1951038"/>
            <a:ext cx="55213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endParaRPr lang="de-CH" sz="2600">
              <a:sym typeface="Arial" charset="0"/>
            </a:endParaRPr>
          </a:p>
        </p:txBody>
      </p:sp>
      <p:sp>
        <p:nvSpPr>
          <p:cNvPr id="37981" name="Shape 159"/>
          <p:cNvSpPr>
            <a:spLocks noChangeArrowheads="1"/>
          </p:cNvSpPr>
          <p:nvPr/>
        </p:nvSpPr>
        <p:spPr bwMode="auto">
          <a:xfrm>
            <a:off x="2273300" y="1951038"/>
            <a:ext cx="5521325" cy="2933700"/>
          </a:xfrm>
          <a:prstGeom prst="rect">
            <a:avLst/>
          </a:prstGeom>
          <a:noFill/>
          <a:ln w="11100">
            <a:solidFill>
              <a:srgbClr val="000000"/>
            </a:solidFill>
            <a:miter lim="800000"/>
            <a:headEnd/>
            <a:tailEnd/>
          </a:ln>
        </p:spPr>
        <p:txBody>
          <a:bodyPr lIns="91425" tIns="45700" rIns="91425" bIns="45700"/>
          <a:lstStyle/>
          <a:p>
            <a:endParaRPr lang="de-CH" sz="2600">
              <a:sym typeface="Arial" charset="0"/>
            </a:endParaRPr>
          </a:p>
        </p:txBody>
      </p:sp>
      <p:cxnSp>
        <p:nvCxnSpPr>
          <p:cNvPr id="37982" name="Shape 160"/>
          <p:cNvCxnSpPr>
            <a:cxnSpLocks noChangeShapeType="1"/>
          </p:cNvCxnSpPr>
          <p:nvPr/>
        </p:nvCxnSpPr>
        <p:spPr bwMode="auto">
          <a:xfrm>
            <a:off x="2273300" y="1951038"/>
            <a:ext cx="0" cy="2933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83" name="Shape 161"/>
          <p:cNvCxnSpPr>
            <a:cxnSpLocks noChangeShapeType="1"/>
          </p:cNvCxnSpPr>
          <p:nvPr/>
        </p:nvCxnSpPr>
        <p:spPr bwMode="auto">
          <a:xfrm>
            <a:off x="2243138" y="4884738"/>
            <a:ext cx="301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84" name="Shape 162"/>
          <p:cNvCxnSpPr>
            <a:cxnSpLocks noChangeShapeType="1"/>
          </p:cNvCxnSpPr>
          <p:nvPr/>
        </p:nvCxnSpPr>
        <p:spPr bwMode="auto">
          <a:xfrm>
            <a:off x="2243138" y="4694238"/>
            <a:ext cx="301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85" name="Shape 163"/>
          <p:cNvCxnSpPr>
            <a:cxnSpLocks noChangeShapeType="1"/>
          </p:cNvCxnSpPr>
          <p:nvPr/>
        </p:nvCxnSpPr>
        <p:spPr bwMode="auto">
          <a:xfrm>
            <a:off x="2243138" y="4503738"/>
            <a:ext cx="301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86" name="Shape 164"/>
          <p:cNvCxnSpPr>
            <a:cxnSpLocks noChangeShapeType="1"/>
          </p:cNvCxnSpPr>
          <p:nvPr/>
        </p:nvCxnSpPr>
        <p:spPr bwMode="auto">
          <a:xfrm>
            <a:off x="2243138" y="4313238"/>
            <a:ext cx="301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87" name="Shape 165"/>
          <p:cNvCxnSpPr>
            <a:cxnSpLocks noChangeShapeType="1"/>
          </p:cNvCxnSpPr>
          <p:nvPr/>
        </p:nvCxnSpPr>
        <p:spPr bwMode="auto">
          <a:xfrm>
            <a:off x="2243138" y="4132263"/>
            <a:ext cx="301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88" name="Shape 166"/>
          <p:cNvCxnSpPr>
            <a:cxnSpLocks noChangeShapeType="1"/>
          </p:cNvCxnSpPr>
          <p:nvPr/>
        </p:nvCxnSpPr>
        <p:spPr bwMode="auto">
          <a:xfrm>
            <a:off x="2243138" y="3941763"/>
            <a:ext cx="301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89" name="Shape 167"/>
          <p:cNvCxnSpPr>
            <a:cxnSpLocks noChangeShapeType="1"/>
          </p:cNvCxnSpPr>
          <p:nvPr/>
        </p:nvCxnSpPr>
        <p:spPr bwMode="auto">
          <a:xfrm>
            <a:off x="2243138" y="3751263"/>
            <a:ext cx="301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90" name="Shape 168"/>
          <p:cNvCxnSpPr>
            <a:cxnSpLocks noChangeShapeType="1"/>
          </p:cNvCxnSpPr>
          <p:nvPr/>
        </p:nvCxnSpPr>
        <p:spPr bwMode="auto">
          <a:xfrm>
            <a:off x="2243138" y="3560763"/>
            <a:ext cx="301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91" name="Shape 169"/>
          <p:cNvCxnSpPr>
            <a:cxnSpLocks noChangeShapeType="1"/>
          </p:cNvCxnSpPr>
          <p:nvPr/>
        </p:nvCxnSpPr>
        <p:spPr bwMode="auto">
          <a:xfrm>
            <a:off x="2243138" y="3370263"/>
            <a:ext cx="301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92" name="Shape 170"/>
          <p:cNvCxnSpPr>
            <a:cxnSpLocks noChangeShapeType="1"/>
          </p:cNvCxnSpPr>
          <p:nvPr/>
        </p:nvCxnSpPr>
        <p:spPr bwMode="auto">
          <a:xfrm>
            <a:off x="2243138" y="3179763"/>
            <a:ext cx="301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93" name="Shape 171"/>
          <p:cNvCxnSpPr>
            <a:cxnSpLocks noChangeShapeType="1"/>
          </p:cNvCxnSpPr>
          <p:nvPr/>
        </p:nvCxnSpPr>
        <p:spPr bwMode="auto">
          <a:xfrm>
            <a:off x="2243138" y="2989263"/>
            <a:ext cx="301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94" name="Shape 172"/>
          <p:cNvCxnSpPr>
            <a:cxnSpLocks noChangeShapeType="1"/>
          </p:cNvCxnSpPr>
          <p:nvPr/>
        </p:nvCxnSpPr>
        <p:spPr bwMode="auto">
          <a:xfrm>
            <a:off x="2243138" y="2798763"/>
            <a:ext cx="301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95" name="Shape 173"/>
          <p:cNvCxnSpPr>
            <a:cxnSpLocks noChangeShapeType="1"/>
          </p:cNvCxnSpPr>
          <p:nvPr/>
        </p:nvCxnSpPr>
        <p:spPr bwMode="auto">
          <a:xfrm>
            <a:off x="2243138" y="2617788"/>
            <a:ext cx="301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96" name="Shape 174"/>
          <p:cNvCxnSpPr>
            <a:cxnSpLocks noChangeShapeType="1"/>
          </p:cNvCxnSpPr>
          <p:nvPr/>
        </p:nvCxnSpPr>
        <p:spPr bwMode="auto">
          <a:xfrm>
            <a:off x="2243138" y="2427288"/>
            <a:ext cx="301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97" name="Shape 175"/>
          <p:cNvCxnSpPr>
            <a:cxnSpLocks noChangeShapeType="1"/>
          </p:cNvCxnSpPr>
          <p:nvPr/>
        </p:nvCxnSpPr>
        <p:spPr bwMode="auto">
          <a:xfrm>
            <a:off x="2243138" y="2236788"/>
            <a:ext cx="301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98" name="Shape 176"/>
          <p:cNvCxnSpPr>
            <a:cxnSpLocks noChangeShapeType="1"/>
          </p:cNvCxnSpPr>
          <p:nvPr/>
        </p:nvCxnSpPr>
        <p:spPr bwMode="auto">
          <a:xfrm>
            <a:off x="2243138" y="2046288"/>
            <a:ext cx="301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99" name="Shape 177"/>
          <p:cNvCxnSpPr>
            <a:cxnSpLocks noChangeShapeType="1"/>
          </p:cNvCxnSpPr>
          <p:nvPr/>
        </p:nvCxnSpPr>
        <p:spPr bwMode="auto">
          <a:xfrm>
            <a:off x="2273300" y="4884738"/>
            <a:ext cx="55213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8000" name="Shape 178"/>
          <p:cNvCxnSpPr>
            <a:cxnSpLocks noChangeShapeType="1"/>
          </p:cNvCxnSpPr>
          <p:nvPr/>
        </p:nvCxnSpPr>
        <p:spPr bwMode="auto">
          <a:xfrm rot="10800000">
            <a:off x="2273300" y="4884738"/>
            <a:ext cx="0" cy="28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8001" name="Shape 179"/>
          <p:cNvCxnSpPr>
            <a:cxnSpLocks noChangeShapeType="1"/>
          </p:cNvCxnSpPr>
          <p:nvPr/>
        </p:nvCxnSpPr>
        <p:spPr bwMode="auto">
          <a:xfrm rot="10800000">
            <a:off x="2738438" y="4884738"/>
            <a:ext cx="0" cy="28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8002" name="Shape 180"/>
          <p:cNvCxnSpPr>
            <a:cxnSpLocks noChangeShapeType="1"/>
          </p:cNvCxnSpPr>
          <p:nvPr/>
        </p:nvCxnSpPr>
        <p:spPr bwMode="auto">
          <a:xfrm rot="10800000">
            <a:off x="3192463" y="4884738"/>
            <a:ext cx="0" cy="28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8003" name="Shape 181"/>
          <p:cNvCxnSpPr>
            <a:cxnSpLocks noChangeShapeType="1"/>
          </p:cNvCxnSpPr>
          <p:nvPr/>
        </p:nvCxnSpPr>
        <p:spPr bwMode="auto">
          <a:xfrm rot="10800000">
            <a:off x="3656013" y="4884738"/>
            <a:ext cx="0" cy="28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8004" name="Shape 182"/>
          <p:cNvCxnSpPr>
            <a:cxnSpLocks noChangeShapeType="1"/>
          </p:cNvCxnSpPr>
          <p:nvPr/>
        </p:nvCxnSpPr>
        <p:spPr bwMode="auto">
          <a:xfrm rot="10800000">
            <a:off x="4110038" y="4884738"/>
            <a:ext cx="0" cy="28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8005" name="Shape 183"/>
          <p:cNvCxnSpPr>
            <a:cxnSpLocks noChangeShapeType="1"/>
          </p:cNvCxnSpPr>
          <p:nvPr/>
        </p:nvCxnSpPr>
        <p:spPr bwMode="auto">
          <a:xfrm rot="10800000">
            <a:off x="4575175" y="4884738"/>
            <a:ext cx="0" cy="28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8006" name="Shape 184"/>
          <p:cNvCxnSpPr>
            <a:cxnSpLocks noChangeShapeType="1"/>
          </p:cNvCxnSpPr>
          <p:nvPr/>
        </p:nvCxnSpPr>
        <p:spPr bwMode="auto">
          <a:xfrm rot="10800000">
            <a:off x="5029200" y="4884738"/>
            <a:ext cx="0" cy="28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8007" name="Shape 185"/>
          <p:cNvCxnSpPr>
            <a:cxnSpLocks noChangeShapeType="1"/>
          </p:cNvCxnSpPr>
          <p:nvPr/>
        </p:nvCxnSpPr>
        <p:spPr bwMode="auto">
          <a:xfrm rot="10800000">
            <a:off x="5492750" y="4884738"/>
            <a:ext cx="0" cy="28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8008" name="Shape 186"/>
          <p:cNvCxnSpPr>
            <a:cxnSpLocks noChangeShapeType="1"/>
          </p:cNvCxnSpPr>
          <p:nvPr/>
        </p:nvCxnSpPr>
        <p:spPr bwMode="auto">
          <a:xfrm rot="10800000">
            <a:off x="5957888" y="4884738"/>
            <a:ext cx="0" cy="28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8009" name="Shape 187"/>
          <p:cNvCxnSpPr>
            <a:cxnSpLocks noChangeShapeType="1"/>
          </p:cNvCxnSpPr>
          <p:nvPr/>
        </p:nvCxnSpPr>
        <p:spPr bwMode="auto">
          <a:xfrm rot="10800000">
            <a:off x="6411913" y="4884738"/>
            <a:ext cx="0" cy="28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8010" name="Shape 188"/>
          <p:cNvCxnSpPr>
            <a:cxnSpLocks noChangeShapeType="1"/>
          </p:cNvCxnSpPr>
          <p:nvPr/>
        </p:nvCxnSpPr>
        <p:spPr bwMode="auto">
          <a:xfrm rot="10800000">
            <a:off x="6875463" y="4884738"/>
            <a:ext cx="0" cy="28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8011" name="Shape 189"/>
          <p:cNvCxnSpPr>
            <a:cxnSpLocks noChangeShapeType="1"/>
          </p:cNvCxnSpPr>
          <p:nvPr/>
        </p:nvCxnSpPr>
        <p:spPr bwMode="auto">
          <a:xfrm rot="10800000">
            <a:off x="7329488" y="4884738"/>
            <a:ext cx="0" cy="28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8012" name="Shape 190"/>
          <p:cNvCxnSpPr>
            <a:cxnSpLocks noChangeShapeType="1"/>
          </p:cNvCxnSpPr>
          <p:nvPr/>
        </p:nvCxnSpPr>
        <p:spPr bwMode="auto">
          <a:xfrm rot="10800000">
            <a:off x="7794625" y="4884738"/>
            <a:ext cx="0" cy="28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8013" name="Shape 191"/>
          <p:cNvCxnSpPr>
            <a:cxnSpLocks noChangeShapeType="1"/>
          </p:cNvCxnSpPr>
          <p:nvPr/>
        </p:nvCxnSpPr>
        <p:spPr bwMode="auto">
          <a:xfrm>
            <a:off x="2273300" y="4132263"/>
            <a:ext cx="2301875" cy="752475"/>
          </a:xfrm>
          <a:prstGeom prst="straightConnector1">
            <a:avLst/>
          </a:prstGeom>
          <a:noFill/>
          <a:ln w="3175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38014" name="Shape 192"/>
          <p:cNvCxnSpPr>
            <a:cxnSpLocks noChangeShapeType="1"/>
          </p:cNvCxnSpPr>
          <p:nvPr/>
        </p:nvCxnSpPr>
        <p:spPr bwMode="auto">
          <a:xfrm>
            <a:off x="2273300" y="3179763"/>
            <a:ext cx="4602163" cy="170497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</p:cxnSp>
      <p:sp>
        <p:nvSpPr>
          <p:cNvPr id="38015" name="Shape 193"/>
          <p:cNvSpPr>
            <a:spLocks noChangeArrowheads="1"/>
          </p:cNvSpPr>
          <p:nvPr/>
        </p:nvSpPr>
        <p:spPr bwMode="auto">
          <a:xfrm>
            <a:off x="6086475" y="3557588"/>
            <a:ext cx="165100" cy="152400"/>
          </a:xfrm>
          <a:prstGeom prst="ellipse">
            <a:avLst/>
          </a:prstGeom>
          <a:solidFill>
            <a:srgbClr val="FF0000"/>
          </a:solidFill>
          <a:ln w="11100">
            <a:solidFill>
              <a:srgbClr val="FF0000"/>
            </a:solidFill>
            <a:round/>
            <a:headEnd/>
            <a:tailEnd/>
          </a:ln>
        </p:spPr>
        <p:txBody>
          <a:bodyPr lIns="91425" tIns="45700" rIns="91425" bIns="45700"/>
          <a:lstStyle/>
          <a:p>
            <a:endParaRPr lang="de-CH" sz="2600">
              <a:sym typeface="Arial" charset="0"/>
            </a:endParaRPr>
          </a:p>
        </p:txBody>
      </p:sp>
      <p:sp>
        <p:nvSpPr>
          <p:cNvPr id="38016" name="Shape 194"/>
          <p:cNvSpPr>
            <a:spLocks noChangeArrowheads="1"/>
          </p:cNvSpPr>
          <p:nvPr/>
        </p:nvSpPr>
        <p:spPr bwMode="auto">
          <a:xfrm>
            <a:off x="2430463" y="1512888"/>
            <a:ext cx="21717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b="1">
                <a:sym typeface="Arial" charset="0"/>
              </a:rPr>
              <a:t>Hot Meal Evaluation</a:t>
            </a:r>
          </a:p>
        </p:txBody>
      </p:sp>
      <p:sp>
        <p:nvSpPr>
          <p:cNvPr id="38017" name="Shape 195"/>
          <p:cNvSpPr>
            <a:spLocks noChangeArrowheads="1"/>
          </p:cNvSpPr>
          <p:nvPr/>
        </p:nvSpPr>
        <p:spPr bwMode="auto">
          <a:xfrm>
            <a:off x="2419350" y="4532313"/>
            <a:ext cx="10175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1200" b="1">
                <a:latin typeface="Arial Narrow" pitchFamily="34" charset="0"/>
                <a:sym typeface="Arial Narrow" pitchFamily="34" charset="0"/>
              </a:rPr>
              <a:t>no encrustations</a:t>
            </a:r>
          </a:p>
        </p:txBody>
      </p:sp>
      <p:sp>
        <p:nvSpPr>
          <p:cNvPr id="38018" name="Shape 196"/>
          <p:cNvSpPr>
            <a:spLocks noChangeArrowheads="1"/>
          </p:cNvSpPr>
          <p:nvPr/>
        </p:nvSpPr>
        <p:spPr bwMode="auto">
          <a:xfrm>
            <a:off x="2543175" y="3684588"/>
            <a:ext cx="11445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1200" b="1">
                <a:latin typeface="Arial Narrow" pitchFamily="34" charset="0"/>
                <a:sym typeface="Arial Narrow" pitchFamily="34" charset="0"/>
              </a:rPr>
              <a:t>zone of increasing </a:t>
            </a:r>
          </a:p>
        </p:txBody>
      </p:sp>
      <p:sp>
        <p:nvSpPr>
          <p:cNvPr id="38019" name="Shape 197"/>
          <p:cNvSpPr>
            <a:spLocks noChangeArrowheads="1"/>
          </p:cNvSpPr>
          <p:nvPr/>
        </p:nvSpPr>
        <p:spPr bwMode="auto">
          <a:xfrm>
            <a:off x="2720975" y="3884613"/>
            <a:ext cx="7937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1200" b="1">
                <a:latin typeface="Arial Narrow" pitchFamily="34" charset="0"/>
                <a:sym typeface="Arial Narrow" pitchFamily="34" charset="0"/>
              </a:rPr>
              <a:t>encrustation </a:t>
            </a:r>
          </a:p>
        </p:txBody>
      </p:sp>
      <p:sp>
        <p:nvSpPr>
          <p:cNvPr id="38020" name="Shape 198"/>
          <p:cNvSpPr>
            <a:spLocks noChangeArrowheads="1"/>
          </p:cNvSpPr>
          <p:nvPr/>
        </p:nvSpPr>
        <p:spPr bwMode="auto">
          <a:xfrm>
            <a:off x="2813050" y="4084638"/>
            <a:ext cx="5683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1200" b="1">
                <a:latin typeface="Arial Narrow" pitchFamily="34" charset="0"/>
                <a:sym typeface="Arial Narrow" pitchFamily="34" charset="0"/>
              </a:rPr>
              <a:t>problems</a:t>
            </a:r>
          </a:p>
        </p:txBody>
      </p:sp>
      <p:sp>
        <p:nvSpPr>
          <p:cNvPr id="38021" name="Shape 199"/>
          <p:cNvSpPr>
            <a:spLocks noChangeArrowheads="1"/>
          </p:cNvSpPr>
          <p:nvPr/>
        </p:nvSpPr>
        <p:spPr bwMode="auto">
          <a:xfrm>
            <a:off x="2078038" y="4818063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800">
                <a:sym typeface="Arial" charset="0"/>
              </a:rPr>
              <a:t>0.0</a:t>
            </a:r>
          </a:p>
        </p:txBody>
      </p:sp>
      <p:sp>
        <p:nvSpPr>
          <p:cNvPr id="38022" name="Shape 200"/>
          <p:cNvSpPr>
            <a:spLocks noChangeArrowheads="1"/>
          </p:cNvSpPr>
          <p:nvPr/>
        </p:nvSpPr>
        <p:spPr bwMode="auto">
          <a:xfrm>
            <a:off x="2078038" y="4627563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800">
                <a:sym typeface="Arial" charset="0"/>
              </a:rPr>
              <a:t>0.2</a:t>
            </a:r>
          </a:p>
        </p:txBody>
      </p:sp>
      <p:sp>
        <p:nvSpPr>
          <p:cNvPr id="38023" name="Shape 201"/>
          <p:cNvSpPr>
            <a:spLocks noChangeArrowheads="1"/>
          </p:cNvSpPr>
          <p:nvPr/>
        </p:nvSpPr>
        <p:spPr bwMode="auto">
          <a:xfrm>
            <a:off x="2078038" y="4437063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800">
                <a:sym typeface="Arial" charset="0"/>
              </a:rPr>
              <a:t>0.4</a:t>
            </a:r>
          </a:p>
        </p:txBody>
      </p:sp>
      <p:sp>
        <p:nvSpPr>
          <p:cNvPr id="38024" name="Shape 202"/>
          <p:cNvSpPr>
            <a:spLocks noChangeArrowheads="1"/>
          </p:cNvSpPr>
          <p:nvPr/>
        </p:nvSpPr>
        <p:spPr bwMode="auto">
          <a:xfrm>
            <a:off x="2078038" y="4246563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800">
                <a:sym typeface="Arial" charset="0"/>
              </a:rPr>
              <a:t>0.6</a:t>
            </a:r>
          </a:p>
        </p:txBody>
      </p:sp>
      <p:sp>
        <p:nvSpPr>
          <p:cNvPr id="38025" name="Shape 203"/>
          <p:cNvSpPr>
            <a:spLocks noChangeArrowheads="1"/>
          </p:cNvSpPr>
          <p:nvPr/>
        </p:nvSpPr>
        <p:spPr bwMode="auto">
          <a:xfrm>
            <a:off x="2078038" y="4065588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800">
                <a:sym typeface="Arial" charset="0"/>
              </a:rPr>
              <a:t>0.8</a:t>
            </a:r>
          </a:p>
        </p:txBody>
      </p:sp>
      <p:sp>
        <p:nvSpPr>
          <p:cNvPr id="38026" name="Shape 204"/>
          <p:cNvSpPr>
            <a:spLocks noChangeArrowheads="1"/>
          </p:cNvSpPr>
          <p:nvPr/>
        </p:nvSpPr>
        <p:spPr bwMode="auto">
          <a:xfrm>
            <a:off x="2078038" y="3875088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800">
                <a:sym typeface="Arial" charset="0"/>
              </a:rPr>
              <a:t>1.0</a:t>
            </a:r>
          </a:p>
        </p:txBody>
      </p:sp>
      <p:sp>
        <p:nvSpPr>
          <p:cNvPr id="38027" name="Shape 205"/>
          <p:cNvSpPr>
            <a:spLocks noChangeArrowheads="1"/>
          </p:cNvSpPr>
          <p:nvPr/>
        </p:nvSpPr>
        <p:spPr bwMode="auto">
          <a:xfrm>
            <a:off x="2078038" y="3684588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800">
                <a:sym typeface="Arial" charset="0"/>
              </a:rPr>
              <a:t>1.2</a:t>
            </a:r>
          </a:p>
        </p:txBody>
      </p:sp>
      <p:sp>
        <p:nvSpPr>
          <p:cNvPr id="38028" name="Shape 206"/>
          <p:cNvSpPr>
            <a:spLocks noChangeArrowheads="1"/>
          </p:cNvSpPr>
          <p:nvPr/>
        </p:nvSpPr>
        <p:spPr bwMode="auto">
          <a:xfrm>
            <a:off x="2078038" y="3494088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800">
                <a:sym typeface="Arial" charset="0"/>
              </a:rPr>
              <a:t>1.4</a:t>
            </a:r>
          </a:p>
        </p:txBody>
      </p:sp>
      <p:sp>
        <p:nvSpPr>
          <p:cNvPr id="38029" name="Shape 207"/>
          <p:cNvSpPr>
            <a:spLocks noChangeArrowheads="1"/>
          </p:cNvSpPr>
          <p:nvPr/>
        </p:nvSpPr>
        <p:spPr bwMode="auto">
          <a:xfrm>
            <a:off x="2078038" y="3303588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800">
                <a:sym typeface="Arial" charset="0"/>
              </a:rPr>
              <a:t>1.6</a:t>
            </a:r>
          </a:p>
        </p:txBody>
      </p:sp>
      <p:sp>
        <p:nvSpPr>
          <p:cNvPr id="38030" name="Shape 208"/>
          <p:cNvSpPr>
            <a:spLocks noChangeArrowheads="1"/>
          </p:cNvSpPr>
          <p:nvPr/>
        </p:nvSpPr>
        <p:spPr bwMode="auto">
          <a:xfrm>
            <a:off x="2078038" y="3113088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800">
                <a:sym typeface="Arial" charset="0"/>
              </a:rPr>
              <a:t>1.8</a:t>
            </a:r>
          </a:p>
        </p:txBody>
      </p:sp>
      <p:sp>
        <p:nvSpPr>
          <p:cNvPr id="38031" name="Shape 209"/>
          <p:cNvSpPr>
            <a:spLocks noChangeArrowheads="1"/>
          </p:cNvSpPr>
          <p:nvPr/>
        </p:nvSpPr>
        <p:spPr bwMode="auto">
          <a:xfrm>
            <a:off x="2078038" y="2922588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800">
                <a:sym typeface="Arial" charset="0"/>
              </a:rPr>
              <a:t>2.0</a:t>
            </a:r>
          </a:p>
        </p:txBody>
      </p:sp>
      <p:sp>
        <p:nvSpPr>
          <p:cNvPr id="38032" name="Shape 210"/>
          <p:cNvSpPr>
            <a:spLocks noChangeArrowheads="1"/>
          </p:cNvSpPr>
          <p:nvPr/>
        </p:nvSpPr>
        <p:spPr bwMode="auto">
          <a:xfrm>
            <a:off x="2078038" y="2732088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800">
                <a:sym typeface="Arial" charset="0"/>
              </a:rPr>
              <a:t>2.2</a:t>
            </a:r>
          </a:p>
        </p:txBody>
      </p:sp>
      <p:sp>
        <p:nvSpPr>
          <p:cNvPr id="38033" name="Shape 211"/>
          <p:cNvSpPr>
            <a:spLocks noChangeArrowheads="1"/>
          </p:cNvSpPr>
          <p:nvPr/>
        </p:nvSpPr>
        <p:spPr bwMode="auto">
          <a:xfrm>
            <a:off x="2078038" y="2551113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800">
                <a:sym typeface="Arial" charset="0"/>
              </a:rPr>
              <a:t>2.4</a:t>
            </a:r>
          </a:p>
        </p:txBody>
      </p:sp>
      <p:sp>
        <p:nvSpPr>
          <p:cNvPr id="38034" name="Shape 212"/>
          <p:cNvSpPr>
            <a:spLocks noChangeArrowheads="1"/>
          </p:cNvSpPr>
          <p:nvPr/>
        </p:nvSpPr>
        <p:spPr bwMode="auto">
          <a:xfrm>
            <a:off x="2078038" y="2360613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800">
                <a:sym typeface="Arial" charset="0"/>
              </a:rPr>
              <a:t>2.6</a:t>
            </a:r>
          </a:p>
        </p:txBody>
      </p:sp>
      <p:sp>
        <p:nvSpPr>
          <p:cNvPr id="38035" name="Shape 213"/>
          <p:cNvSpPr>
            <a:spLocks noChangeArrowheads="1"/>
          </p:cNvSpPr>
          <p:nvPr/>
        </p:nvSpPr>
        <p:spPr bwMode="auto">
          <a:xfrm>
            <a:off x="2078038" y="2170113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800">
                <a:sym typeface="Arial" charset="0"/>
              </a:rPr>
              <a:t>2.8</a:t>
            </a:r>
          </a:p>
        </p:txBody>
      </p:sp>
      <p:sp>
        <p:nvSpPr>
          <p:cNvPr id="38036" name="Shape 214"/>
          <p:cNvSpPr>
            <a:spLocks noChangeArrowheads="1"/>
          </p:cNvSpPr>
          <p:nvPr/>
        </p:nvSpPr>
        <p:spPr bwMode="auto">
          <a:xfrm>
            <a:off x="2078038" y="1979613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800">
                <a:sym typeface="Arial" charset="0"/>
              </a:rPr>
              <a:t>3.0</a:t>
            </a:r>
          </a:p>
        </p:txBody>
      </p:sp>
      <p:sp>
        <p:nvSpPr>
          <p:cNvPr id="38037" name="Shape 215"/>
          <p:cNvSpPr>
            <a:spLocks noChangeArrowheads="1"/>
          </p:cNvSpPr>
          <p:nvPr/>
        </p:nvSpPr>
        <p:spPr bwMode="auto">
          <a:xfrm>
            <a:off x="2243138" y="4970463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800">
                <a:sym typeface="Arial" charset="0"/>
              </a:rPr>
              <a:t>0.0</a:t>
            </a:r>
          </a:p>
        </p:txBody>
      </p:sp>
      <p:sp>
        <p:nvSpPr>
          <p:cNvPr id="38038" name="Shape 216"/>
          <p:cNvSpPr>
            <a:spLocks noChangeArrowheads="1"/>
          </p:cNvSpPr>
          <p:nvPr/>
        </p:nvSpPr>
        <p:spPr bwMode="auto">
          <a:xfrm>
            <a:off x="2706688" y="4970463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800">
                <a:sym typeface="Arial" charset="0"/>
              </a:rPr>
              <a:t>0.5</a:t>
            </a:r>
          </a:p>
        </p:txBody>
      </p:sp>
      <p:sp>
        <p:nvSpPr>
          <p:cNvPr id="38039" name="Shape 217"/>
          <p:cNvSpPr>
            <a:spLocks noChangeArrowheads="1"/>
          </p:cNvSpPr>
          <p:nvPr/>
        </p:nvSpPr>
        <p:spPr bwMode="auto">
          <a:xfrm>
            <a:off x="3160713" y="4970463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800">
                <a:sym typeface="Arial" charset="0"/>
              </a:rPr>
              <a:t>1.0</a:t>
            </a:r>
          </a:p>
        </p:txBody>
      </p:sp>
      <p:sp>
        <p:nvSpPr>
          <p:cNvPr id="38040" name="Shape 218"/>
          <p:cNvSpPr>
            <a:spLocks noChangeArrowheads="1"/>
          </p:cNvSpPr>
          <p:nvPr/>
        </p:nvSpPr>
        <p:spPr bwMode="auto">
          <a:xfrm>
            <a:off x="3625850" y="4970463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800">
                <a:sym typeface="Arial" charset="0"/>
              </a:rPr>
              <a:t>1.5</a:t>
            </a:r>
          </a:p>
        </p:txBody>
      </p:sp>
      <p:sp>
        <p:nvSpPr>
          <p:cNvPr id="38041" name="Shape 219"/>
          <p:cNvSpPr>
            <a:spLocks noChangeArrowheads="1"/>
          </p:cNvSpPr>
          <p:nvPr/>
        </p:nvSpPr>
        <p:spPr bwMode="auto">
          <a:xfrm>
            <a:off x="4079875" y="4970463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800">
                <a:sym typeface="Arial" charset="0"/>
              </a:rPr>
              <a:t>2.0</a:t>
            </a:r>
          </a:p>
        </p:txBody>
      </p:sp>
      <p:sp>
        <p:nvSpPr>
          <p:cNvPr id="38042" name="Shape 220"/>
          <p:cNvSpPr>
            <a:spLocks noChangeArrowheads="1"/>
          </p:cNvSpPr>
          <p:nvPr/>
        </p:nvSpPr>
        <p:spPr bwMode="auto">
          <a:xfrm>
            <a:off x="4543425" y="4970463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800">
                <a:sym typeface="Arial" charset="0"/>
              </a:rPr>
              <a:t>2.5</a:t>
            </a:r>
          </a:p>
        </p:txBody>
      </p:sp>
      <p:sp>
        <p:nvSpPr>
          <p:cNvPr id="38043" name="Shape 221"/>
          <p:cNvSpPr>
            <a:spLocks noChangeArrowheads="1"/>
          </p:cNvSpPr>
          <p:nvPr/>
        </p:nvSpPr>
        <p:spPr bwMode="auto">
          <a:xfrm>
            <a:off x="4997450" y="4970463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800">
                <a:sym typeface="Arial" charset="0"/>
              </a:rPr>
              <a:t>3.0</a:t>
            </a:r>
          </a:p>
        </p:txBody>
      </p:sp>
      <p:sp>
        <p:nvSpPr>
          <p:cNvPr id="38044" name="Shape 222"/>
          <p:cNvSpPr>
            <a:spLocks noChangeArrowheads="1"/>
          </p:cNvSpPr>
          <p:nvPr/>
        </p:nvSpPr>
        <p:spPr bwMode="auto">
          <a:xfrm>
            <a:off x="5462588" y="4970463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800">
                <a:sym typeface="Arial" charset="0"/>
              </a:rPr>
              <a:t>3.5</a:t>
            </a:r>
          </a:p>
        </p:txBody>
      </p:sp>
      <p:sp>
        <p:nvSpPr>
          <p:cNvPr id="38045" name="Shape 223"/>
          <p:cNvSpPr>
            <a:spLocks noChangeArrowheads="1"/>
          </p:cNvSpPr>
          <p:nvPr/>
        </p:nvSpPr>
        <p:spPr bwMode="auto">
          <a:xfrm>
            <a:off x="5926138" y="4970463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800">
                <a:sym typeface="Arial" charset="0"/>
              </a:rPr>
              <a:t>4.0</a:t>
            </a:r>
          </a:p>
        </p:txBody>
      </p:sp>
      <p:sp>
        <p:nvSpPr>
          <p:cNvPr id="38046" name="Shape 224"/>
          <p:cNvSpPr>
            <a:spLocks noChangeArrowheads="1"/>
          </p:cNvSpPr>
          <p:nvPr/>
        </p:nvSpPr>
        <p:spPr bwMode="auto">
          <a:xfrm>
            <a:off x="6380163" y="4970463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800">
                <a:sym typeface="Arial" charset="0"/>
              </a:rPr>
              <a:t>4.5</a:t>
            </a:r>
          </a:p>
        </p:txBody>
      </p:sp>
      <p:sp>
        <p:nvSpPr>
          <p:cNvPr id="38047" name="Shape 225"/>
          <p:cNvSpPr>
            <a:spLocks noChangeArrowheads="1"/>
          </p:cNvSpPr>
          <p:nvPr/>
        </p:nvSpPr>
        <p:spPr bwMode="auto">
          <a:xfrm>
            <a:off x="6845300" y="4970463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800">
                <a:sym typeface="Arial" charset="0"/>
              </a:rPr>
              <a:t>5.0</a:t>
            </a:r>
          </a:p>
        </p:txBody>
      </p:sp>
      <p:sp>
        <p:nvSpPr>
          <p:cNvPr id="38048" name="Shape 226"/>
          <p:cNvSpPr>
            <a:spLocks noChangeArrowheads="1"/>
          </p:cNvSpPr>
          <p:nvPr/>
        </p:nvSpPr>
        <p:spPr bwMode="auto">
          <a:xfrm>
            <a:off x="7299325" y="4970463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800">
                <a:sym typeface="Arial" charset="0"/>
              </a:rPr>
              <a:t>5.5</a:t>
            </a:r>
          </a:p>
        </p:txBody>
      </p:sp>
      <p:sp>
        <p:nvSpPr>
          <p:cNvPr id="38049" name="Shape 227"/>
          <p:cNvSpPr>
            <a:spLocks noChangeArrowheads="1"/>
          </p:cNvSpPr>
          <p:nvPr/>
        </p:nvSpPr>
        <p:spPr bwMode="auto">
          <a:xfrm>
            <a:off x="7762875" y="4970463"/>
            <a:ext cx="142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800">
                <a:sym typeface="Arial" charset="0"/>
              </a:rPr>
              <a:t>6.0</a:t>
            </a:r>
          </a:p>
        </p:txBody>
      </p:sp>
      <p:sp>
        <p:nvSpPr>
          <p:cNvPr id="38050" name="Shape 228"/>
          <p:cNvSpPr>
            <a:spLocks noChangeArrowheads="1"/>
          </p:cNvSpPr>
          <p:nvPr/>
        </p:nvSpPr>
        <p:spPr bwMode="auto">
          <a:xfrm>
            <a:off x="4868863" y="5180013"/>
            <a:ext cx="4413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1100" b="1">
                <a:sym typeface="Arial" charset="0"/>
              </a:rPr>
              <a:t>% SO3</a:t>
            </a:r>
          </a:p>
        </p:txBody>
      </p:sp>
      <p:sp>
        <p:nvSpPr>
          <p:cNvPr id="38051" name="Shape 229"/>
          <p:cNvSpPr>
            <a:spLocks noChangeArrowheads="1"/>
          </p:cNvSpPr>
          <p:nvPr/>
        </p:nvSpPr>
        <p:spPr bwMode="auto">
          <a:xfrm rot="-5400000">
            <a:off x="1731963" y="3265488"/>
            <a:ext cx="3016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1100" b="1">
                <a:sym typeface="Arial" charset="0"/>
              </a:rPr>
              <a:t>% Cl</a:t>
            </a:r>
          </a:p>
        </p:txBody>
      </p:sp>
      <p:sp>
        <p:nvSpPr>
          <p:cNvPr id="38052" name="Shape 230"/>
          <p:cNvSpPr>
            <a:spLocks noChangeArrowheads="1"/>
          </p:cNvSpPr>
          <p:nvPr/>
        </p:nvSpPr>
        <p:spPr bwMode="auto">
          <a:xfrm>
            <a:off x="2376488" y="2074863"/>
            <a:ext cx="12080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endParaRPr lang="de-CH" sz="2600">
              <a:sym typeface="Arial" charset="0"/>
            </a:endParaRPr>
          </a:p>
        </p:txBody>
      </p:sp>
      <p:sp>
        <p:nvSpPr>
          <p:cNvPr id="38053" name="Shape 231"/>
          <p:cNvSpPr>
            <a:spLocks noChangeArrowheads="1"/>
          </p:cNvSpPr>
          <p:nvPr/>
        </p:nvSpPr>
        <p:spPr bwMode="auto">
          <a:xfrm>
            <a:off x="2455863" y="2084388"/>
            <a:ext cx="5397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1200" b="1">
                <a:latin typeface="Arial Narrow" pitchFamily="34" charset="0"/>
                <a:sym typeface="Arial Narrow" pitchFamily="34" charset="0"/>
              </a:rPr>
              <a:t>frequent </a:t>
            </a:r>
          </a:p>
        </p:txBody>
      </p:sp>
      <p:sp>
        <p:nvSpPr>
          <p:cNvPr id="38054" name="Shape 232"/>
          <p:cNvSpPr>
            <a:spLocks noChangeArrowheads="1"/>
          </p:cNvSpPr>
          <p:nvPr/>
        </p:nvSpPr>
        <p:spPr bwMode="auto">
          <a:xfrm>
            <a:off x="2457450" y="2284413"/>
            <a:ext cx="6191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SzPct val="25000"/>
            </a:pPr>
            <a:r>
              <a:rPr lang="en-US" sz="1200" b="1">
                <a:latin typeface="Arial Narrow" pitchFamily="34" charset="0"/>
                <a:sym typeface="Arial Narrow" pitchFamily="34" charset="0"/>
              </a:rPr>
              <a:t>blockages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LH1004"/>
  <p:tag name="LANGUAGE" val="1033"/>
  <p:tag name="BRAND" val="100"/>
  <p:tag name="LOGO" val="100"/>
  <p:tag name="COPYRIGHT" val="2015"/>
  <p:tag name="DATE" val="2015-08-04"/>
  <p:tag name="LEGALTEXT" val="LafargeHolcim"/>
  <p:tag name="CLASSIFICATION" val="0"/>
  <p:tag name="TITLEBANDCOL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Ban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ineHider"/>
</p:tagLst>
</file>

<file path=ppt/theme/theme1.xml><?xml version="1.0" encoding="utf-8"?>
<a:theme xmlns:a="http://schemas.openxmlformats.org/drawingml/2006/main" name="blank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marL="180975" indent="-180975">
          <a:buClr>
            <a:schemeClr val="accent1"/>
          </a:buClr>
          <a:buFont typeface="Arial" panose="020B0604020202020204" pitchFamily="34" charset="0"/>
          <a:buChar char="•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</TotalTime>
  <Words>353</Words>
  <Application>Microsoft Office PowerPoint</Application>
  <PresentationFormat>A4-Papier (210x297 mm)</PresentationFormat>
  <Paragraphs>100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Entwurfsvorlage</vt:lpstr>
      </vt:variant>
      <vt:variant>
        <vt:i4>5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Noto Symbol</vt:lpstr>
      <vt:lpstr>Arial Narrow</vt:lpstr>
      <vt:lpstr>blank</vt:lpstr>
      <vt:lpstr>blank</vt:lpstr>
      <vt:lpstr>blank</vt:lpstr>
      <vt:lpstr>blank</vt:lpstr>
      <vt:lpstr>blank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</vt:vector>
  </TitlesOfParts>
  <Company>Holcim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 Piccinno</dc:creator>
  <cp:lastModifiedBy>admin</cp:lastModifiedBy>
  <cp:revision>2</cp:revision>
  <dcterms:created xsi:type="dcterms:W3CDTF">2015-10-02T13:37:29Z</dcterms:created>
  <dcterms:modified xsi:type="dcterms:W3CDTF">2015-10-15T12:51:04Z</dcterms:modified>
</cp:coreProperties>
</file>