
<file path=[Content_Types].xml><?xml version="1.0" encoding="utf-8"?>
<Types xmlns="http://schemas.openxmlformats.org/package/2006/content-types">
  <Default ContentType="application/vnd.openxmlformats-officedocument.oleObject" Extension="bin"/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vmlDrawing" Extension="vml"/>
  <Default ContentType="image/x-wmf" Extension="wmf"/>
  <Default ContentType="application/vnd.ms-excel" Extension="xls"/>
  <Default ContentType="application/xml" Extension="xml"/>
  <Override ContentType="application/vnd.ms-office.drawingml.diagramDrawing+xml" PartName="/ppt/diagrams/drawing1.xml"/>
  <Override ContentType="application/vnd.ms-office.drawingml.diagramDrawing+xml" PartName="/ppt/diagrams/drawing2.xml"/>
  <Override ContentType="application/vnd.ms-office.drawingml.diagramDrawing+xml" PartName="/ppt/diagrams/drawing3.xml"/>
  <Override ContentType="application/vnd.openxmlformats-officedocument.drawingml.diagramColors+xml" PartName="/ppt/diagrams/colors1.xml"/>
  <Override ContentType="application/vnd.openxmlformats-officedocument.drawingml.diagramColors+xml" PartName="/ppt/diagrams/colors2.xml"/>
  <Override ContentType="application/vnd.openxmlformats-officedocument.drawingml.diagramColors+xml" PartName="/ppt/diagrams/colors3.xml"/>
  <Override ContentType="application/vnd.openxmlformats-officedocument.drawingml.diagramData+xml" PartName="/ppt/diagrams/data1.xml"/>
  <Override ContentType="application/vnd.openxmlformats-officedocument.drawingml.diagramData+xml" PartName="/ppt/diagrams/data2.xml"/>
  <Override ContentType="application/vnd.openxmlformats-officedocument.drawingml.diagramData+xml" PartName="/ppt/diagrams/data3.xml"/>
  <Override ContentType="application/vnd.openxmlformats-officedocument.drawingml.diagramLayout+xml" PartName="/ppt/diagrams/layout1.xml"/>
  <Override ContentType="application/vnd.openxmlformats-officedocument.drawingml.diagramLayout+xml" PartName="/ppt/diagrams/layout2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1.xml"/>
  <Override ContentType="application/vnd.openxmlformats-officedocument.drawingml.diagramStyle+xml" PartName="/ppt/diagrams/quickStyle2.xml"/>
  <Override ContentType="application/vnd.openxmlformats-officedocument.drawingml.diagramStyle+xml" PartName="/ppt/diagrams/quickStyle3.xml"/>
  <Override ContentType="application/vnd.openxmlformats-officedocument.extended-properties+xml" PartName="/docProps/app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3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saveSubsetFonts="1" strictFirstAndLastChars="0">
  <p:sldMasterIdLst>
    <p:sldMasterId id="2147483659" r:id="rId5"/>
    <p:sldMasterId id="2147483660" r:id="rId6"/>
  </p:sldMasterIdLst>
  <p:notesMasterIdLst>
    <p:notesMasterId r:id="rId7"/>
  </p:notesMasterIdLst>
  <p:handoutMasterIdLst>
    <p:handoutMasterId r:id="rId8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</p:sldIdLst>
  <p:sldSz cx="9906000" cy="6858000" type="A4"/>
  <p:notesSz cx="6858000" cy="9144000"/>
  <p:defaultTextStyle>
    <a:defPPr algn="l" marR="0" rtl="0">
      <a:lnSpc>
        <a:spcPct val="100000"/>
      </a:lnSpc>
      <a:spcBef>
        <a:spcPts val="0"/>
      </a:spcBef>
      <a:spcAft>
        <a:spcPts val="0"/>
      </a:spcAft>
    </a:defPPr>
    <a:lvl1pPr algn="l" marR="0" rtl="0">
      <a:lnSpc>
        <a:spcPct val="100000"/>
      </a:lnSpc>
      <a:spcBef>
        <a:spcPts val="0"/>
      </a:spcBef>
      <a:spcAft>
        <a:spcPts val="0"/>
      </a:spcAft>
      <a:buNone/>
      <a:defRPr b="0" baseline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marR="0" rtl="0">
      <a:lnSpc>
        <a:spcPct val="100000"/>
      </a:lnSpc>
      <a:spcBef>
        <a:spcPts val="0"/>
      </a:spcBef>
      <a:spcAft>
        <a:spcPts val="0"/>
      </a:spcAft>
      <a:buNone/>
      <a:defRPr b="0" baseline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marR="0" rtl="0">
      <a:lnSpc>
        <a:spcPct val="100000"/>
      </a:lnSpc>
      <a:spcBef>
        <a:spcPts val="0"/>
      </a:spcBef>
      <a:spcAft>
        <a:spcPts val="0"/>
      </a:spcAft>
      <a:buNone/>
      <a:defRPr b="0" baseline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marR="0" rtl="0">
      <a:lnSpc>
        <a:spcPct val="100000"/>
      </a:lnSpc>
      <a:spcBef>
        <a:spcPts val="0"/>
      </a:spcBef>
      <a:spcAft>
        <a:spcPts val="0"/>
      </a:spcAft>
      <a:buNone/>
      <a:defRPr b="0" baseline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marR="0" rtl="0">
      <a:lnSpc>
        <a:spcPct val="100000"/>
      </a:lnSpc>
      <a:spcBef>
        <a:spcPts val="0"/>
      </a:spcBef>
      <a:spcAft>
        <a:spcPts val="0"/>
      </a:spcAft>
      <a:buNone/>
      <a:defRPr b="0" baseline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marR="0" rtl="0">
      <a:lnSpc>
        <a:spcPct val="100000"/>
      </a:lnSpc>
      <a:spcBef>
        <a:spcPts val="0"/>
      </a:spcBef>
      <a:spcAft>
        <a:spcPts val="0"/>
      </a:spcAft>
      <a:buNone/>
      <a:defRPr b="0" baseline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marR="0" rtl="0">
      <a:lnSpc>
        <a:spcPct val="100000"/>
      </a:lnSpc>
      <a:spcBef>
        <a:spcPts val="0"/>
      </a:spcBef>
      <a:spcAft>
        <a:spcPts val="0"/>
      </a:spcAft>
      <a:buNone/>
      <a:defRPr b="0" baseline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marR="0" rtl="0">
      <a:lnSpc>
        <a:spcPct val="100000"/>
      </a:lnSpc>
      <a:spcBef>
        <a:spcPts val="0"/>
      </a:spcBef>
      <a:spcAft>
        <a:spcPts val="0"/>
      </a:spcAft>
      <a:buNone/>
      <a:defRPr b="0" baseline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marR="0" rtl="0">
      <a:lnSpc>
        <a:spcPct val="100000"/>
      </a:lnSpc>
      <a:spcBef>
        <a:spcPts val="0"/>
      </a:spcBef>
      <a:spcAft>
        <a:spcPts val="0"/>
      </a:spcAft>
      <a:buNone/>
      <a:defRPr b="0" baseline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autoAdjust="0" sz="15591"/>
    <p:restoredTop autoAdjust="0" sz="94632"/>
  </p:normalViewPr>
  <p:slideViewPr>
    <p:cSldViewPr>
      <p:cViewPr varScale="1">
        <p:scale>
          <a:sx d="100" n="99"/>
          <a:sy d="100" n="99"/>
        </p:scale>
        <p:origin x="-90" y="-138"/>
      </p:cViewPr>
      <p:guideLst>
        <p:guide orient="horz" pos="2160"/>
        <p:guide pos="3120"/>
      </p:guideLst>
    </p:cSldViewPr>
  </p:slideViewPr>
  <p:outlineViewPr>
    <p:cViewPr>
      <p:scale>
        <a:sx d="100" n="33"/>
        <a:sy d="100" n="33"/>
      </p:scale>
      <p:origin x="24" y="5678"/>
    </p:cViewPr>
  </p:outlineViewPr>
  <p:notesTextViewPr>
    <p:cViewPr>
      <p:scale>
        <a:sx d="1" n="1"/>
        <a:sy d="1" n="1"/>
      </p:scale>
      <p:origin x="0" y="0"/>
    </p:cViewPr>
  </p:notesTextViewPr>
  <p:notesViewPr>
    <p:cSldViewPr>
      <p:cViewPr varScale="1">
        <p:scale>
          <a:sx d="100" n="83"/>
          <a:sy d="100" n="83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<Relationships xmlns="http://schemas.openxmlformats.org/package/2006/relationships"><Relationship Id="rId63" Target="slides/slide55.xml" Type="http://schemas.openxmlformats.org/officeDocument/2006/relationships/slide"/><Relationship Id="rId62" Target="slides/slide54.xml" Type="http://schemas.openxmlformats.org/officeDocument/2006/relationships/slide"/><Relationship Id="rId61" Target="slides/slide53.xml" Type="http://schemas.openxmlformats.org/officeDocument/2006/relationships/slide"/><Relationship Id="rId60" Target="slides/slide52.xml" Type="http://schemas.openxmlformats.org/officeDocument/2006/relationships/slide"/><Relationship Id="rId53" Target="slides/slide45.xml" Type="http://schemas.openxmlformats.org/officeDocument/2006/relationships/slide"/><Relationship Id="rId52" Target="slides/slide44.xml" Type="http://schemas.openxmlformats.org/officeDocument/2006/relationships/slide"/><Relationship Id="rId51" Target="slides/slide43.xml" Type="http://schemas.openxmlformats.org/officeDocument/2006/relationships/slide"/><Relationship Id="rId50" Target="slides/slide42.xml" Type="http://schemas.openxmlformats.org/officeDocument/2006/relationships/slide"/><Relationship Id="rId5" Target="slideMasters/slideMaster1.xml" Type="http://schemas.openxmlformats.org/officeDocument/2006/relationships/slideMaster"/><Relationship Id="rId39" Target="slides/slide31.xml" Type="http://schemas.openxmlformats.org/officeDocument/2006/relationships/slide"/><Relationship Id="rId4" Target="tableStyles.xml" Type="http://schemas.openxmlformats.org/officeDocument/2006/relationships/tableStyles"/><Relationship Id="rId38" Target="slides/slide30.xml" Type="http://schemas.openxmlformats.org/officeDocument/2006/relationships/slide"/><Relationship Id="rId3" Target="presProps.xml" Type="http://schemas.openxmlformats.org/officeDocument/2006/relationships/presProps"/><Relationship Id="rId37" Target="slides/slide29.xml" Type="http://schemas.openxmlformats.org/officeDocument/2006/relationships/slide"/><Relationship Id="rId2" Target="viewProps.xml" Type="http://schemas.openxmlformats.org/officeDocument/2006/relationships/viewProps"/><Relationship Id="rId36" Target="slides/slide28.xml" Type="http://schemas.openxmlformats.org/officeDocument/2006/relationships/slide"/><Relationship Id="rId1" Target="theme/theme2.xml" Type="http://schemas.openxmlformats.org/officeDocument/2006/relationships/theme"/><Relationship Id="rId35" Target="slides/slide27.xml" Type="http://schemas.openxmlformats.org/officeDocument/2006/relationships/slide"/><Relationship Id="rId34" Target="slides/slide26.xml" Type="http://schemas.openxmlformats.org/officeDocument/2006/relationships/slide"/><Relationship Id="rId33" Target="slides/slide25.xml" Type="http://schemas.openxmlformats.org/officeDocument/2006/relationships/slide"/><Relationship Id="rId32" Target="slides/slide24.xml" Type="http://schemas.openxmlformats.org/officeDocument/2006/relationships/slide"/><Relationship Id="rId31" Target="slides/slide23.xml" Type="http://schemas.openxmlformats.org/officeDocument/2006/relationships/slide"/><Relationship Id="rId30" Target="slides/slide22.xml" Type="http://schemas.openxmlformats.org/officeDocument/2006/relationships/slide"/><Relationship Id="rId27" Target="slides/slide19.xml" Type="http://schemas.openxmlformats.org/officeDocument/2006/relationships/slide"/><Relationship Id="rId26" Target="slides/slide18.xml" Type="http://schemas.openxmlformats.org/officeDocument/2006/relationships/slide"/><Relationship Id="rId59" Target="slides/slide51.xml" Type="http://schemas.openxmlformats.org/officeDocument/2006/relationships/slide"/><Relationship Id="rId25" Target="slides/slide17.xml" Type="http://schemas.openxmlformats.org/officeDocument/2006/relationships/slide"/><Relationship Id="rId58" Target="slides/slide50.xml" Type="http://schemas.openxmlformats.org/officeDocument/2006/relationships/slide"/><Relationship Id="rId24" Target="slides/slide16.xml" Type="http://schemas.openxmlformats.org/officeDocument/2006/relationships/slide"/><Relationship Id="rId55" Target="slides/slide47.xml" Type="http://schemas.openxmlformats.org/officeDocument/2006/relationships/slide"/><Relationship Id="rId21" Target="slides/slide13.xml" Type="http://schemas.openxmlformats.org/officeDocument/2006/relationships/slide"/><Relationship Id="rId19" Target="slides/slide11.xml" Type="http://schemas.openxmlformats.org/officeDocument/2006/relationships/slide"/><Relationship Id="rId54" Target="slides/slide46.xml" Type="http://schemas.openxmlformats.org/officeDocument/2006/relationships/slide"/><Relationship Id="rId20" Target="slides/slide12.xml" Type="http://schemas.openxmlformats.org/officeDocument/2006/relationships/slide"/><Relationship Id="rId18" Target="slides/slide10.xml" Type="http://schemas.openxmlformats.org/officeDocument/2006/relationships/slide"/><Relationship Id="rId17" Target="slides/slide9.xml" Type="http://schemas.openxmlformats.org/officeDocument/2006/relationships/slide"/><Relationship Id="rId13" Target="slides/slide5.xml" Type="http://schemas.openxmlformats.org/officeDocument/2006/relationships/slide"/><Relationship Id="rId47" Target="slides/slide39.xml" Type="http://schemas.openxmlformats.org/officeDocument/2006/relationships/slide"/><Relationship Id="rId16" Target="slides/slide8.xml" Type="http://schemas.openxmlformats.org/officeDocument/2006/relationships/slide"/><Relationship Id="rId12" Target="slides/slide4.xml" Type="http://schemas.openxmlformats.org/officeDocument/2006/relationships/slide"/><Relationship Id="rId46" Target="slides/slide38.xml" Type="http://schemas.openxmlformats.org/officeDocument/2006/relationships/slide"/><Relationship Id="rId49" Target="slides/slide41.xml" Type="http://schemas.openxmlformats.org/officeDocument/2006/relationships/slide"/><Relationship Id="rId15" Target="slides/slide7.xml" Type="http://schemas.openxmlformats.org/officeDocument/2006/relationships/slide"/><Relationship Id="rId11" Target="slides/slide3.xml" Type="http://schemas.openxmlformats.org/officeDocument/2006/relationships/slide"/><Relationship Id="rId45" Target="slides/slide37.xml" Type="http://schemas.openxmlformats.org/officeDocument/2006/relationships/slide"/><Relationship Id="rId48" Target="slides/slide40.xml" Type="http://schemas.openxmlformats.org/officeDocument/2006/relationships/slide"/><Relationship Id="rId14" Target="slides/slide6.xml" Type="http://schemas.openxmlformats.org/officeDocument/2006/relationships/slide"/><Relationship Id="rId10" Target="slides/slide2.xml" Type="http://schemas.openxmlformats.org/officeDocument/2006/relationships/slide"/><Relationship Id="rId44" Target="slides/slide36.xml" Type="http://schemas.openxmlformats.org/officeDocument/2006/relationships/slide"/><Relationship Id="rId43" Target="slides/slide35.xml" Type="http://schemas.openxmlformats.org/officeDocument/2006/relationships/slide"/><Relationship Id="rId42" Target="slides/slide34.xml" Type="http://schemas.openxmlformats.org/officeDocument/2006/relationships/slide"/><Relationship Id="rId41" Target="slides/slide33.xml" Type="http://schemas.openxmlformats.org/officeDocument/2006/relationships/slide"/><Relationship Id="rId9" Target="slides/slide1.xml" Type="http://schemas.openxmlformats.org/officeDocument/2006/relationships/slide"/><Relationship Id="rId40" Target="slides/slide32.xml" Type="http://schemas.openxmlformats.org/officeDocument/2006/relationships/slide"/><Relationship Id="rId8" Target="handoutMasters/handoutMaster1.xml" Type="http://schemas.openxmlformats.org/officeDocument/2006/relationships/handoutMaster"/><Relationship Id="rId7" Target="notesMasters/notesMaster1.xml" Type="http://schemas.openxmlformats.org/officeDocument/2006/relationships/notesMaster"/><Relationship Id="rId6" Target="slideMasters/slideMaster2.xml" Type="http://schemas.openxmlformats.org/officeDocument/2006/relationships/slideMaster"/><Relationship Id="rId57" Target="slides/slide49.xml" Type="http://schemas.openxmlformats.org/officeDocument/2006/relationships/slide"/><Relationship Id="rId23" Target="slides/slide15.xml" Type="http://schemas.openxmlformats.org/officeDocument/2006/relationships/slide"/><Relationship Id="rId29" Target="slides/slide21.xml" Type="http://schemas.openxmlformats.org/officeDocument/2006/relationships/slide"/><Relationship Id="rId56" Target="slides/slide48.xml" Type="http://schemas.openxmlformats.org/officeDocument/2006/relationships/slide"/><Relationship Id="rId22" Target="slides/slide14.xml" Type="http://schemas.openxmlformats.org/officeDocument/2006/relationships/slide"/><Relationship Id="rId28" Target="slides/slide20.xml" Type="http://schemas.openxmlformats.org/officeDocument/2006/relationships/slide"/></Relationships>
</file>

<file path=ppt/diagrams/_rels/data3.xml.rels><?xml version="1.0" encoding="UTF-8" standalone="yes"?><Relationships xmlns="http://schemas.openxmlformats.org/package/2006/relationships"><Relationship Id="rId2" Target="../media/image20.png" Type="http://schemas.openxmlformats.org/officeDocument/2006/relationships/image"/><Relationship Id="rId1" Target="../media/image19.png" Type="http://schemas.openxmlformats.org/officeDocument/2006/relationships/image"/></Relationships>
</file>

<file path=ppt/diagrams/_rels/drawing3.xml.rels><?xml version="1.0" encoding="UTF-8" standalone="yes"?><Relationships xmlns="http://schemas.openxmlformats.org/package/2006/relationships"><Relationship Id="rId2" Target="../media/image20.png" Type="http://schemas.openxmlformats.org/officeDocument/2006/relationships/image"/><Relationship Id="rId1" Target="../media/image19.png" Type="http://schemas.openxmlformats.org/officeDocument/2006/relationships/image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pri="11100" type="accent5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pri="11100" type="accent5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pri="11100" type="accent5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C7BE5-16EB-4AA1-B55D-8B3E63F3AF08}" type="doc">
      <dgm:prSet csCatId="accent5" csTypeId="urn:microsoft.com/office/officeart/2005/8/colors/accent5_1" loCatId="hierarchy" loTypeId="urn:microsoft.com/office/officeart/2005/8/layout/hierarchy5" phldr="1" qsCatId="simple" qsTypeId="urn:microsoft.com/office/officeart/2005/8/quickstyle/simple2"/>
      <dgm:spPr/>
      <dgm:t>
        <a:bodyPr numCol="1"/>
        <a:lstStyle/>
        <a:p>
          <a:endParaRPr altLang="de-CH" lang="de-CH"/>
        </a:p>
      </dgm:t>
    </dgm:pt>
    <dgm:pt modelId="{1D2ABAD1-7F99-426C-A6CF-DDE338265F9E}">
      <dgm:prSet custT="1" phldrT="[Text]"/>
      <dgm:spPr/>
      <dgm:t>
        <a:bodyPr numCol="1"/>
        <a:lstStyle/>
        <a:p>
          <a:r>
            <a:rPr altLang="en-GB" dirty="0" lang="en-GB" noProof="0" smtClean="0" sz="1600"/>
            <a:t>Classifiers</a:t>
          </a:r>
          <a:endParaRPr altLang="en-GB" dirty="0" lang="en-GB" noProof="0" sz="1600"/>
        </a:p>
      </dgm:t>
    </dgm:pt>
    <dgm:pt cxnId="{59E0AD17-4D0D-4F08-9272-17153EE76163}" modelId="{54951412-9F33-4CB9-BACF-BAF87DAE6702}" type="parTrans">
      <dgm:prSet/>
      <dgm:spPr/>
      <dgm:t>
        <a:bodyPr numCol="1"/>
        <a:lstStyle/>
        <a:p>
          <a:endParaRPr altLang="de-CH" lang="de-CH" sz="2400"/>
        </a:p>
      </dgm:t>
    </dgm:pt>
    <dgm:pt cxnId="{59E0AD17-4D0D-4F08-9272-17153EE76163}" modelId="{A27F495A-2286-48E8-B979-9685101F31BD}" type="sibTrans">
      <dgm:prSet/>
      <dgm:spPr/>
      <dgm:t>
        <a:bodyPr numCol="1"/>
        <a:lstStyle/>
        <a:p>
          <a:endParaRPr altLang="de-CH" lang="de-CH" sz="2400"/>
        </a:p>
      </dgm:t>
    </dgm:pt>
    <dgm:pt modelId="{9AD2596A-5969-4471-A901-88B01FE6CF41}">
      <dgm:prSet custT="1" phldrT="[Text]"/>
      <dgm:spPr/>
      <dgm:t>
        <a:bodyPr numCol="1"/>
        <a:lstStyle/>
        <a:p>
          <a:r>
            <a:rPr altLang="en-GB" dirty="0" lang="en-GB" noProof="0" smtClean="0" sz="1600"/>
            <a:t>static</a:t>
          </a:r>
          <a:endParaRPr altLang="en-GB" dirty="0" lang="en-GB" noProof="0" sz="1600"/>
        </a:p>
      </dgm:t>
    </dgm:pt>
    <dgm:pt cxnId="{772DE1A5-D7FE-46D5-81A5-F5C8AE2D82BE}" modelId="{95057FF3-8077-4C1C-B106-01117BFDC758}" type="parTrans">
      <dgm:prSet custT="1"/>
      <dgm:spPr/>
      <dgm:t>
        <a:bodyPr numCol="1"/>
        <a:lstStyle/>
        <a:p>
          <a:endParaRPr altLang="de-CH" dirty="0" lang="de-CH" sz="700"/>
        </a:p>
      </dgm:t>
    </dgm:pt>
    <dgm:pt cxnId="{772DE1A5-D7FE-46D5-81A5-F5C8AE2D82BE}" modelId="{97E3F97D-D2B5-467B-A4C7-F39D45B3865C}" type="sibTrans">
      <dgm:prSet/>
      <dgm:spPr/>
      <dgm:t>
        <a:bodyPr numCol="1"/>
        <a:lstStyle/>
        <a:p>
          <a:endParaRPr altLang="de-CH" lang="de-CH" sz="2400"/>
        </a:p>
      </dgm:t>
    </dgm:pt>
    <dgm:pt modelId="{47235426-BEBB-4D2F-B99D-CABEEB4A1BC1}">
      <dgm:prSet custT="1" phldrT="[Text]"/>
      <dgm:spPr/>
      <dgm:t>
        <a:bodyPr numCol="1"/>
        <a:lstStyle/>
        <a:p>
          <a:r>
            <a:rPr altLang="en-GB" dirty="0" lang="en-GB" noProof="0" smtClean="0" sz="1600"/>
            <a:t>dynamic</a:t>
          </a:r>
          <a:endParaRPr altLang="en-GB" dirty="0" lang="en-GB" noProof="0" sz="1600"/>
        </a:p>
      </dgm:t>
    </dgm:pt>
    <dgm:pt cxnId="{DCCA837A-D526-424A-9CD9-0097B9AE30FF}" modelId="{0D79AA0D-F024-458B-9A82-B27CF6963E7B}" type="parTrans">
      <dgm:prSet custT="1"/>
      <dgm:spPr/>
      <dgm:t>
        <a:bodyPr numCol="1"/>
        <a:lstStyle/>
        <a:p>
          <a:endParaRPr altLang="de-CH" dirty="0" lang="de-CH" sz="700"/>
        </a:p>
      </dgm:t>
    </dgm:pt>
    <dgm:pt cxnId="{DCCA837A-D526-424A-9CD9-0097B9AE30FF}" modelId="{C5BFCD1E-5411-44D7-9097-369550CCE45C}" type="sibTrans">
      <dgm:prSet/>
      <dgm:spPr/>
      <dgm:t>
        <a:bodyPr numCol="1"/>
        <a:lstStyle/>
        <a:p>
          <a:endParaRPr altLang="de-CH" lang="de-CH" sz="2400"/>
        </a:p>
      </dgm:t>
    </dgm:pt>
    <dgm:pt modelId="{277E435E-06FF-4A37-92C1-D9374874F9C1}">
      <dgm:prSet custT="1" phldrT="[Text]"/>
      <dgm:spPr/>
      <dgm:t>
        <a:bodyPr numCol="1"/>
        <a:lstStyle/>
        <a:p>
          <a:r>
            <a:rPr altLang="en-GB" dirty="0" lang="en-GB" noProof="0" smtClean="0" sz="1600"/>
            <a:t>1</a:t>
          </a:r>
          <a:r>
            <a:rPr altLang="en-GB" baseline="30000" dirty="0" lang="en-GB" noProof="0" smtClean="0" sz="1600"/>
            <a:t>st</a:t>
          </a:r>
          <a:r>
            <a:rPr altLang="en-GB" dirty="0" lang="en-GB" noProof="0" smtClean="0" sz="1600"/>
            <a:t> Generation</a:t>
          </a:r>
          <a:endParaRPr altLang="en-GB" dirty="0" lang="en-GB" noProof="0" sz="1600"/>
        </a:p>
      </dgm:t>
    </dgm:pt>
    <dgm:pt cxnId="{11252BA1-BBDF-4A82-BC24-0DCC97A1B736}" modelId="{5C401450-D407-4C74-879E-0DB196C5CE39}" type="parTrans">
      <dgm:prSet custT="1"/>
      <dgm:spPr/>
      <dgm:t>
        <a:bodyPr numCol="1"/>
        <a:lstStyle/>
        <a:p>
          <a:endParaRPr altLang="de-CH" dirty="0" lang="de-CH" sz="700"/>
        </a:p>
      </dgm:t>
    </dgm:pt>
    <dgm:pt cxnId="{11252BA1-BBDF-4A82-BC24-0DCC97A1B736}" modelId="{CD35092E-2FEA-40B8-B523-A5352DD3956C}" type="sibTrans">
      <dgm:prSet/>
      <dgm:spPr/>
      <dgm:t>
        <a:bodyPr numCol="1"/>
        <a:lstStyle/>
        <a:p>
          <a:endParaRPr altLang="de-CH" lang="de-CH" sz="2400"/>
        </a:p>
      </dgm:t>
    </dgm:pt>
    <dgm:pt modelId="{6DE546D5-712F-4A54-AAA2-B499C55AFA85}">
      <dgm:prSet custT="1" phldrT="[Text]"/>
      <dgm:spPr/>
      <dgm:t>
        <a:bodyPr numCol="1"/>
        <a:lstStyle/>
        <a:p>
          <a:r>
            <a:rPr altLang="en-GB" dirty="0" lang="en-GB" noProof="0" smtClean="0" sz="1600"/>
            <a:t>2</a:t>
          </a:r>
          <a:r>
            <a:rPr altLang="en-GB" baseline="30000" dirty="0" lang="en-GB" noProof="0" smtClean="0" sz="1600"/>
            <a:t>nd</a:t>
          </a:r>
          <a:r>
            <a:rPr altLang="en-GB" dirty="0" lang="en-GB" noProof="0" smtClean="0" sz="1600"/>
            <a:t> Generation</a:t>
          </a:r>
          <a:endParaRPr altLang="en-GB" dirty="0" lang="en-GB" noProof="0" sz="1600"/>
        </a:p>
      </dgm:t>
    </dgm:pt>
    <dgm:pt cxnId="{F2DC73BD-414D-4C95-A72F-D23EC7144F90}" modelId="{2F3AFAA1-3DE1-4406-B8CE-B8D513712AD4}" type="parTrans">
      <dgm:prSet custT="1"/>
      <dgm:spPr/>
      <dgm:t>
        <a:bodyPr numCol="1"/>
        <a:lstStyle/>
        <a:p>
          <a:endParaRPr altLang="de-CH" dirty="0" lang="de-CH" sz="700"/>
        </a:p>
      </dgm:t>
    </dgm:pt>
    <dgm:pt cxnId="{F2DC73BD-414D-4C95-A72F-D23EC7144F90}" modelId="{676A787A-8AB7-4821-946B-E64B6D318FB1}" type="sibTrans">
      <dgm:prSet/>
      <dgm:spPr/>
      <dgm:t>
        <a:bodyPr numCol="1"/>
        <a:lstStyle/>
        <a:p>
          <a:endParaRPr altLang="de-CH" lang="de-CH" sz="2400"/>
        </a:p>
      </dgm:t>
    </dgm:pt>
    <dgm:pt modelId="{398C3E1B-72AC-432F-803D-76CEB2CA6D03}">
      <dgm:prSet custT="1" phldrT="[Text]"/>
      <dgm:spPr/>
      <dgm:t>
        <a:bodyPr numCol="1"/>
        <a:lstStyle/>
        <a:p>
          <a:r>
            <a:rPr altLang="en-GB" dirty="0" lang="en-GB" noProof="0" smtClean="0" sz="1600"/>
            <a:t>3</a:t>
          </a:r>
          <a:r>
            <a:rPr altLang="en-GB" baseline="30000" dirty="0" lang="en-GB" noProof="0" smtClean="0" sz="1600"/>
            <a:t>rd</a:t>
          </a:r>
          <a:r>
            <a:rPr altLang="en-GB" dirty="0" lang="en-GB" noProof="0" smtClean="0" sz="1600"/>
            <a:t> Generation</a:t>
          </a:r>
          <a:endParaRPr altLang="en-GB" dirty="0" lang="en-GB" noProof="0" sz="1600"/>
        </a:p>
      </dgm:t>
    </dgm:pt>
    <dgm:pt cxnId="{4D0E4360-0B6E-423E-B3CF-FC3DC2796F6D}" modelId="{4C397E2B-6E70-4701-8C36-0D40E56E69F2}" type="parTrans">
      <dgm:prSet custT="1"/>
      <dgm:spPr/>
      <dgm:t>
        <a:bodyPr numCol="1"/>
        <a:lstStyle/>
        <a:p>
          <a:endParaRPr altLang="de-CH" dirty="0" lang="de-CH" sz="700"/>
        </a:p>
      </dgm:t>
    </dgm:pt>
    <dgm:pt cxnId="{4D0E4360-0B6E-423E-B3CF-FC3DC2796F6D}" modelId="{B71C3F52-EA1C-4FF8-989F-E52557230BF5}" type="sibTrans">
      <dgm:prSet/>
      <dgm:spPr/>
      <dgm:t>
        <a:bodyPr numCol="1"/>
        <a:lstStyle/>
        <a:p>
          <a:endParaRPr altLang="de-CH" lang="de-CH" sz="2400"/>
        </a:p>
      </dgm:t>
    </dgm:pt>
    <dgm:pt modelId="{34622CFD-935E-4B7A-AC4A-1E3F5FCFDB10}">
      <dgm:prSet custT="1" phldrT="[Text]"/>
      <dgm:spPr/>
      <dgm:t>
        <a:bodyPr numCol="1"/>
        <a:lstStyle/>
        <a:p>
          <a:r>
            <a:rPr altLang="en-GB" dirty="0" lang="en-GB" noProof="0" smtClean="0" sz="1600"/>
            <a:t>Grit Separator</a:t>
          </a:r>
          <a:endParaRPr altLang="en-GB" dirty="0" lang="en-GB" noProof="0" sz="1600"/>
        </a:p>
      </dgm:t>
    </dgm:pt>
    <dgm:pt cxnId="{7B83083C-D2A2-4CEF-9129-FA8756C88309}" modelId="{A9EAB3D7-92A7-458A-BD01-5FEDFB672896}" type="parTrans">
      <dgm:prSet custT="1"/>
      <dgm:spPr/>
      <dgm:t>
        <a:bodyPr numCol="1"/>
        <a:lstStyle/>
        <a:p>
          <a:endParaRPr altLang="de-CH" dirty="0" lang="de-CH" sz="700"/>
        </a:p>
      </dgm:t>
    </dgm:pt>
    <dgm:pt cxnId="{7B83083C-D2A2-4CEF-9129-FA8756C88309}" modelId="{3236C85E-2190-489D-BEFB-E36EE422285D}" type="sibTrans">
      <dgm:prSet/>
      <dgm:spPr/>
      <dgm:t>
        <a:bodyPr numCol="1"/>
        <a:lstStyle/>
        <a:p>
          <a:endParaRPr altLang="de-CH" lang="de-CH" sz="2400"/>
        </a:p>
      </dgm:t>
    </dgm:pt>
    <dgm:pt modelId="{2905AA5A-43A8-49C8-84AE-79E445C961D3}">
      <dgm:prSet custT="1" phldrT="[Text]"/>
      <dgm:spPr/>
      <dgm:t>
        <a:bodyPr numCol="1"/>
        <a:lstStyle/>
        <a:p>
          <a:r>
            <a:rPr altLang="en-GB" dirty="0" lang="en-GB" noProof="0" smtClean="0" sz="1600"/>
            <a:t>V-separator</a:t>
          </a:r>
          <a:endParaRPr altLang="en-GB" dirty="0" lang="en-GB" noProof="0" sz="1600"/>
        </a:p>
      </dgm:t>
    </dgm:pt>
    <dgm:pt cxnId="{326905AF-1749-4009-BA06-937B0A9F6C29}" modelId="{8B8B18BE-BE7E-40A0-B524-E420FD27FEF0}" type="parTrans">
      <dgm:prSet custT="1"/>
      <dgm:spPr/>
      <dgm:t>
        <a:bodyPr numCol="1"/>
        <a:lstStyle/>
        <a:p>
          <a:endParaRPr altLang="de-CH" dirty="0" lang="de-CH" sz="700"/>
        </a:p>
      </dgm:t>
    </dgm:pt>
    <dgm:pt cxnId="{326905AF-1749-4009-BA06-937B0A9F6C29}" modelId="{666E57B6-76A2-4AA7-BD64-A916AC596BA9}" type="sibTrans">
      <dgm:prSet/>
      <dgm:spPr/>
      <dgm:t>
        <a:bodyPr numCol="1"/>
        <a:lstStyle/>
        <a:p>
          <a:endParaRPr altLang="de-CH" lang="de-CH" sz="2400"/>
        </a:p>
      </dgm:t>
    </dgm:pt>
    <dgm:pt modelId="{70FD523E-D027-4EF4-9567-8E0A91DA5C4B}">
      <dgm:prSet custT="1" phldrT="[Text]"/>
      <dgm:spPr/>
      <dgm:t>
        <a:bodyPr numCol="1"/>
        <a:lstStyle/>
        <a:p>
          <a:r>
            <a:rPr altLang="en-GB" dirty="0" lang="en-GB" noProof="0" smtClean="0" sz="1600"/>
            <a:t>Cyclone</a:t>
          </a:r>
          <a:endParaRPr altLang="en-GB" dirty="0" lang="en-GB" noProof="0" sz="1600"/>
        </a:p>
      </dgm:t>
    </dgm:pt>
    <dgm:pt cxnId="{38B98840-7BC8-48BD-ADD9-6875C639D211}" modelId="{E15D8FF6-B27A-4FB9-A4E3-DF85C4DD25D2}" type="parTrans">
      <dgm:prSet custT="1"/>
      <dgm:spPr/>
      <dgm:t>
        <a:bodyPr numCol="1"/>
        <a:lstStyle/>
        <a:p>
          <a:endParaRPr altLang="de-CH" dirty="0" lang="de-CH" sz="700"/>
        </a:p>
      </dgm:t>
    </dgm:pt>
    <dgm:pt cxnId="{38B98840-7BC8-48BD-ADD9-6875C639D211}" modelId="{7A4E052E-8DDF-4AF4-82B3-17E1DD6E773D}" type="sibTrans">
      <dgm:prSet/>
      <dgm:spPr/>
      <dgm:t>
        <a:bodyPr numCol="1"/>
        <a:lstStyle/>
        <a:p>
          <a:endParaRPr altLang="de-CH" lang="de-CH" sz="2400"/>
        </a:p>
      </dgm:t>
    </dgm:pt>
    <dgm:pt modelId="{72A4D3D0-22C1-40C1-BB24-A9D2333DA60F}" type="pres">
      <dgm:prSet presAssocID="{2ECC7BE5-16EB-4AA1-B55D-8B3E63F3AF0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 numCol="1"/>
        <a:lstStyle/>
        <a:p>
          <a:endParaRPr altLang="de-CH" lang="de-CH"/>
        </a:p>
      </dgm:t>
    </dgm:pt>
    <dgm:pt modelId="{B06D5BA6-1DBA-4092-A3E6-8DEF6EF81A66}" type="pres">
      <dgm:prSet presAssocID="{2ECC7BE5-16EB-4AA1-B55D-8B3E63F3AF08}" presName="hierFlow" presStyleCnt="0"/>
      <dgm:spPr/>
      <dgm:t>
        <a:bodyPr numCol="1"/>
        <a:lstStyle/>
        <a:p>
          <a:endParaRPr altLang="de-CH" lang="de-CH"/>
        </a:p>
      </dgm:t>
    </dgm:pt>
    <dgm:pt modelId="{063E1D24-3AB4-4A63-B0B7-1E2531C7DDE8}" type="pres">
      <dgm:prSet presAssocID="{2ECC7BE5-16EB-4AA1-B55D-8B3E63F3AF08}" presName="hierChild1" presStyleCnt="0">
        <dgm:presLayoutVars>
          <dgm:chPref val="1"/>
          <dgm:animOne val="branch"/>
          <dgm:animLvl val="lvl"/>
        </dgm:presLayoutVars>
      </dgm:prSet>
      <dgm:spPr/>
      <dgm:t>
        <a:bodyPr numCol="1"/>
        <a:lstStyle/>
        <a:p>
          <a:endParaRPr altLang="de-CH" lang="de-CH"/>
        </a:p>
      </dgm:t>
    </dgm:pt>
    <dgm:pt modelId="{E74B5F93-1487-4F69-94A4-DC11F91B6599}" type="pres">
      <dgm:prSet presAssocID="{1D2ABAD1-7F99-426C-A6CF-DDE338265F9E}" presName="Name17" presStyleCnt="0"/>
      <dgm:spPr/>
      <dgm:t>
        <a:bodyPr numCol="1"/>
        <a:lstStyle/>
        <a:p>
          <a:endParaRPr altLang="de-CH" lang="de-CH"/>
        </a:p>
      </dgm:t>
    </dgm:pt>
    <dgm:pt modelId="{7424FE6B-0CBD-4F80-84DB-F168DAB7720D}" type="pres">
      <dgm:prSet custLinFactNeighborX="29735" custLinFactNeighborY="3642" presAssocID="{1D2ABAD1-7F99-426C-A6CF-DDE338265F9E}" presName="level1Shape" presStyleCnt="1" presStyleIdx="0" presStyleLbl="node0">
        <dgm:presLayoutVars>
          <dgm:chPref val="3"/>
        </dgm:presLayoutVars>
      </dgm:prSet>
      <dgm:spPr/>
      <dgm:t>
        <a:bodyPr numCol="1"/>
        <a:lstStyle/>
        <a:p>
          <a:endParaRPr altLang="de-CH" lang="de-CH"/>
        </a:p>
      </dgm:t>
    </dgm:pt>
    <dgm:pt modelId="{5463CDEF-46AB-4A2B-AD49-8DB2F68B21C6}" type="pres">
      <dgm:prSet presAssocID="{1D2ABAD1-7F99-426C-A6CF-DDE338265F9E}" presName="hierChild2" presStyleCnt="0"/>
      <dgm:spPr/>
      <dgm:t>
        <a:bodyPr numCol="1"/>
        <a:lstStyle/>
        <a:p>
          <a:endParaRPr altLang="de-CH" lang="de-CH"/>
        </a:p>
      </dgm:t>
    </dgm:pt>
    <dgm:pt modelId="{D80C7AD8-2D76-498A-B6AC-5956066CEB1C}" type="pres">
      <dgm:prSet presAssocID="{95057FF3-8077-4C1C-B106-01117BFDC758}" presName="Name25" presStyleCnt="2" presStyleIdx="0" presStyleLbl="parChTrans1D2"/>
      <dgm:spPr/>
      <dgm:t>
        <a:bodyPr numCol="1"/>
        <a:lstStyle/>
        <a:p>
          <a:endParaRPr altLang="de-CH" lang="de-CH"/>
        </a:p>
      </dgm:t>
    </dgm:pt>
    <dgm:pt modelId="{1B1CA65D-EA7E-4DA6-AA6B-4D77460C8D90}" type="pres">
      <dgm:prSet presAssocID="{95057FF3-8077-4C1C-B106-01117BFDC758}" presName="connTx" presStyleCnt="2" presStyleIdx="0" presStyleLbl="parChTrans1D2"/>
      <dgm:spPr/>
      <dgm:t>
        <a:bodyPr numCol="1"/>
        <a:lstStyle/>
        <a:p>
          <a:endParaRPr altLang="de-CH" lang="de-CH"/>
        </a:p>
      </dgm:t>
    </dgm:pt>
    <dgm:pt modelId="{57DE0FED-A572-4FA3-A7E2-9BE0C97AC6DB}" type="pres">
      <dgm:prSet presAssocID="{9AD2596A-5969-4471-A901-88B01FE6CF41}" presName="Name30" presStyleCnt="0"/>
      <dgm:spPr/>
      <dgm:t>
        <a:bodyPr numCol="1"/>
        <a:lstStyle/>
        <a:p>
          <a:endParaRPr altLang="de-CH" lang="de-CH"/>
        </a:p>
      </dgm:t>
    </dgm:pt>
    <dgm:pt modelId="{DEBC3C14-47A4-421F-B2A1-4D08BDBA659D}" type="pres">
      <dgm:prSet presAssocID="{9AD2596A-5969-4471-A901-88B01FE6CF41}" presName="level2Shape" presStyleCnt="2" presStyleIdx="0" presStyleLbl="node2"/>
      <dgm:spPr/>
      <dgm:t>
        <a:bodyPr numCol="1"/>
        <a:lstStyle/>
        <a:p>
          <a:endParaRPr altLang="de-CH" lang="de-CH"/>
        </a:p>
      </dgm:t>
    </dgm:pt>
    <dgm:pt modelId="{BC9D3123-E0DA-4B4F-8DF1-953F649E11B5}" type="pres">
      <dgm:prSet presAssocID="{9AD2596A-5969-4471-A901-88B01FE6CF41}" presName="hierChild3" presStyleCnt="0"/>
      <dgm:spPr/>
      <dgm:t>
        <a:bodyPr numCol="1"/>
        <a:lstStyle/>
        <a:p>
          <a:endParaRPr altLang="de-CH" lang="de-CH"/>
        </a:p>
      </dgm:t>
    </dgm:pt>
    <dgm:pt modelId="{B16E8A2B-02CD-4984-BF13-467C1233F5EA}" type="pres">
      <dgm:prSet presAssocID="{E15D8FF6-B27A-4FB9-A4E3-DF85C4DD25D2}" presName="Name25" presStyleCnt="6" presStyleIdx="0" presStyleLbl="parChTrans1D3"/>
      <dgm:spPr/>
      <dgm:t>
        <a:bodyPr numCol="1"/>
        <a:lstStyle/>
        <a:p>
          <a:endParaRPr altLang="de-CH" lang="de-CH"/>
        </a:p>
      </dgm:t>
    </dgm:pt>
    <dgm:pt modelId="{3C5DDFE8-3460-4C5C-8BAE-D56A433C6260}" type="pres">
      <dgm:prSet presAssocID="{E15D8FF6-B27A-4FB9-A4E3-DF85C4DD25D2}" presName="connTx" presStyleCnt="6" presStyleIdx="0" presStyleLbl="parChTrans1D3"/>
      <dgm:spPr/>
      <dgm:t>
        <a:bodyPr numCol="1"/>
        <a:lstStyle/>
        <a:p>
          <a:endParaRPr altLang="de-CH" lang="de-CH"/>
        </a:p>
      </dgm:t>
    </dgm:pt>
    <dgm:pt modelId="{E2ABE02F-DDD5-4E94-A901-4C3ED4E08F1D}" type="pres">
      <dgm:prSet presAssocID="{70FD523E-D027-4EF4-9567-8E0A91DA5C4B}" presName="Name30" presStyleCnt="0"/>
      <dgm:spPr/>
      <dgm:t>
        <a:bodyPr numCol="1"/>
        <a:lstStyle/>
        <a:p>
          <a:endParaRPr altLang="de-CH" lang="de-CH"/>
        </a:p>
      </dgm:t>
    </dgm:pt>
    <dgm:pt modelId="{311808F1-B4B2-48F3-BE6F-7EEBC1BE4A79}" type="pres">
      <dgm:prSet presAssocID="{70FD523E-D027-4EF4-9567-8E0A91DA5C4B}" presName="level2Shape" presStyleCnt="6" presStyleIdx="0" presStyleLbl="node3"/>
      <dgm:spPr/>
      <dgm:t>
        <a:bodyPr numCol="1"/>
        <a:lstStyle/>
        <a:p>
          <a:endParaRPr altLang="de-CH" lang="de-CH"/>
        </a:p>
      </dgm:t>
    </dgm:pt>
    <dgm:pt modelId="{79D4C597-E9B4-4859-997F-66D61383133E}" type="pres">
      <dgm:prSet presAssocID="{70FD523E-D027-4EF4-9567-8E0A91DA5C4B}" presName="hierChild3" presStyleCnt="0"/>
      <dgm:spPr/>
      <dgm:t>
        <a:bodyPr numCol="1"/>
        <a:lstStyle/>
        <a:p>
          <a:endParaRPr altLang="de-CH" lang="de-CH"/>
        </a:p>
      </dgm:t>
    </dgm:pt>
    <dgm:pt modelId="{0DEDD9A4-78DE-4224-8344-EC5F524A2CCE}" type="pres">
      <dgm:prSet presAssocID="{A9EAB3D7-92A7-458A-BD01-5FEDFB672896}" presName="Name25" presStyleCnt="6" presStyleIdx="1" presStyleLbl="parChTrans1D3"/>
      <dgm:spPr/>
      <dgm:t>
        <a:bodyPr numCol="1"/>
        <a:lstStyle/>
        <a:p>
          <a:endParaRPr altLang="de-CH" lang="de-CH"/>
        </a:p>
      </dgm:t>
    </dgm:pt>
    <dgm:pt modelId="{CFC64BF2-3C93-435F-AED5-A613817B4521}" type="pres">
      <dgm:prSet presAssocID="{A9EAB3D7-92A7-458A-BD01-5FEDFB672896}" presName="connTx" presStyleCnt="6" presStyleIdx="1" presStyleLbl="parChTrans1D3"/>
      <dgm:spPr/>
      <dgm:t>
        <a:bodyPr numCol="1"/>
        <a:lstStyle/>
        <a:p>
          <a:endParaRPr altLang="de-CH" lang="de-CH"/>
        </a:p>
      </dgm:t>
    </dgm:pt>
    <dgm:pt modelId="{057CF17F-D296-4512-8EB2-E4F7A2D01E59}" type="pres">
      <dgm:prSet presAssocID="{34622CFD-935E-4B7A-AC4A-1E3F5FCFDB10}" presName="Name30" presStyleCnt="0"/>
      <dgm:spPr/>
      <dgm:t>
        <a:bodyPr numCol="1"/>
        <a:lstStyle/>
        <a:p>
          <a:endParaRPr altLang="de-CH" lang="de-CH"/>
        </a:p>
      </dgm:t>
    </dgm:pt>
    <dgm:pt modelId="{CDA5FB76-3288-4D7C-802E-D70A6A13A01F}" type="pres">
      <dgm:prSet presAssocID="{34622CFD-935E-4B7A-AC4A-1E3F5FCFDB10}" presName="level2Shape" presStyleCnt="6" presStyleIdx="1" presStyleLbl="node3"/>
      <dgm:spPr/>
      <dgm:t>
        <a:bodyPr numCol="1"/>
        <a:lstStyle/>
        <a:p>
          <a:endParaRPr altLang="de-CH" lang="de-CH"/>
        </a:p>
      </dgm:t>
    </dgm:pt>
    <dgm:pt modelId="{80563B6D-5139-426B-9DD6-ACE7A2F38E10}" type="pres">
      <dgm:prSet presAssocID="{34622CFD-935E-4B7A-AC4A-1E3F5FCFDB10}" presName="hierChild3" presStyleCnt="0"/>
      <dgm:spPr/>
      <dgm:t>
        <a:bodyPr numCol="1"/>
        <a:lstStyle/>
        <a:p>
          <a:endParaRPr altLang="de-CH" lang="de-CH"/>
        </a:p>
      </dgm:t>
    </dgm:pt>
    <dgm:pt modelId="{5CD62417-9E72-4FEF-8F30-BE5D67AD9358}" type="pres">
      <dgm:prSet presAssocID="{8B8B18BE-BE7E-40A0-B524-E420FD27FEF0}" presName="Name25" presStyleCnt="6" presStyleIdx="2" presStyleLbl="parChTrans1D3"/>
      <dgm:spPr/>
      <dgm:t>
        <a:bodyPr numCol="1"/>
        <a:lstStyle/>
        <a:p>
          <a:endParaRPr altLang="de-CH" lang="de-CH"/>
        </a:p>
      </dgm:t>
    </dgm:pt>
    <dgm:pt modelId="{624DEF45-603C-4D7D-822C-4DD0E0B083CA}" type="pres">
      <dgm:prSet presAssocID="{8B8B18BE-BE7E-40A0-B524-E420FD27FEF0}" presName="connTx" presStyleCnt="6" presStyleIdx="2" presStyleLbl="parChTrans1D3"/>
      <dgm:spPr/>
      <dgm:t>
        <a:bodyPr numCol="1"/>
        <a:lstStyle/>
        <a:p>
          <a:endParaRPr altLang="de-CH" lang="de-CH"/>
        </a:p>
      </dgm:t>
    </dgm:pt>
    <dgm:pt modelId="{CFC56AEE-1832-46BE-8ED8-7C54A9B613F8}" type="pres">
      <dgm:prSet presAssocID="{2905AA5A-43A8-49C8-84AE-79E445C961D3}" presName="Name30" presStyleCnt="0"/>
      <dgm:spPr/>
      <dgm:t>
        <a:bodyPr numCol="1"/>
        <a:lstStyle/>
        <a:p>
          <a:endParaRPr altLang="de-CH" lang="de-CH"/>
        </a:p>
      </dgm:t>
    </dgm:pt>
    <dgm:pt modelId="{189CA222-B199-4DD0-BCA8-0384092E86A0}" type="pres">
      <dgm:prSet presAssocID="{2905AA5A-43A8-49C8-84AE-79E445C961D3}" presName="level2Shape" presStyleCnt="6" presStyleIdx="2" presStyleLbl="node3"/>
      <dgm:spPr/>
      <dgm:t>
        <a:bodyPr numCol="1"/>
        <a:lstStyle/>
        <a:p>
          <a:endParaRPr altLang="de-CH" lang="de-CH"/>
        </a:p>
      </dgm:t>
    </dgm:pt>
    <dgm:pt modelId="{48009CC7-B788-4F9F-A2DC-BFE0D4C11FC2}" type="pres">
      <dgm:prSet presAssocID="{2905AA5A-43A8-49C8-84AE-79E445C961D3}" presName="hierChild3" presStyleCnt="0"/>
      <dgm:spPr/>
      <dgm:t>
        <a:bodyPr numCol="1"/>
        <a:lstStyle/>
        <a:p>
          <a:endParaRPr altLang="de-CH" lang="de-CH"/>
        </a:p>
      </dgm:t>
    </dgm:pt>
    <dgm:pt modelId="{1E4C6972-9725-4A29-A487-B704A0FD6B52}" type="pres">
      <dgm:prSet presAssocID="{0D79AA0D-F024-458B-9A82-B27CF6963E7B}" presName="Name25" presStyleCnt="2" presStyleIdx="1" presStyleLbl="parChTrans1D2"/>
      <dgm:spPr/>
      <dgm:t>
        <a:bodyPr numCol="1"/>
        <a:lstStyle/>
        <a:p>
          <a:endParaRPr altLang="de-CH" lang="de-CH"/>
        </a:p>
      </dgm:t>
    </dgm:pt>
    <dgm:pt modelId="{9C06CF93-79A6-425A-A7CD-C8BF6C2DACEA}" type="pres">
      <dgm:prSet presAssocID="{0D79AA0D-F024-458B-9A82-B27CF6963E7B}" presName="connTx" presStyleCnt="2" presStyleIdx="1" presStyleLbl="parChTrans1D2"/>
      <dgm:spPr/>
      <dgm:t>
        <a:bodyPr numCol="1"/>
        <a:lstStyle/>
        <a:p>
          <a:endParaRPr altLang="de-CH" lang="de-CH"/>
        </a:p>
      </dgm:t>
    </dgm:pt>
    <dgm:pt modelId="{02F87A33-2B6F-4327-A646-A324FD9D8F72}" type="pres">
      <dgm:prSet presAssocID="{47235426-BEBB-4D2F-B99D-CABEEB4A1BC1}" presName="Name30" presStyleCnt="0"/>
      <dgm:spPr/>
      <dgm:t>
        <a:bodyPr numCol="1"/>
        <a:lstStyle/>
        <a:p>
          <a:endParaRPr altLang="de-CH" lang="de-CH"/>
        </a:p>
      </dgm:t>
    </dgm:pt>
    <dgm:pt modelId="{2F818190-EA76-4D1D-826E-E8F1606ADE12}" type="pres">
      <dgm:prSet presAssocID="{47235426-BEBB-4D2F-B99D-CABEEB4A1BC1}" presName="level2Shape" presStyleCnt="2" presStyleIdx="1" presStyleLbl="node2"/>
      <dgm:spPr/>
      <dgm:t>
        <a:bodyPr numCol="1"/>
        <a:lstStyle/>
        <a:p>
          <a:endParaRPr altLang="de-CH" lang="de-CH"/>
        </a:p>
      </dgm:t>
    </dgm:pt>
    <dgm:pt modelId="{2F43BB36-C53B-48E3-A5AC-F77554C0CE86}" type="pres">
      <dgm:prSet presAssocID="{47235426-BEBB-4D2F-B99D-CABEEB4A1BC1}" presName="hierChild3" presStyleCnt="0"/>
      <dgm:spPr/>
      <dgm:t>
        <a:bodyPr numCol="1"/>
        <a:lstStyle/>
        <a:p>
          <a:endParaRPr altLang="de-CH" lang="de-CH"/>
        </a:p>
      </dgm:t>
    </dgm:pt>
    <dgm:pt modelId="{EA7E16E0-9CDF-4279-9010-2E408D016041}" type="pres">
      <dgm:prSet presAssocID="{5C401450-D407-4C74-879E-0DB196C5CE39}" presName="Name25" presStyleCnt="6" presStyleIdx="3" presStyleLbl="parChTrans1D3"/>
      <dgm:spPr/>
      <dgm:t>
        <a:bodyPr numCol="1"/>
        <a:lstStyle/>
        <a:p>
          <a:endParaRPr altLang="de-CH" lang="de-CH"/>
        </a:p>
      </dgm:t>
    </dgm:pt>
    <dgm:pt modelId="{93F485CA-B9BB-4B94-BB7F-2C0860ABEFEA}" type="pres">
      <dgm:prSet presAssocID="{5C401450-D407-4C74-879E-0DB196C5CE39}" presName="connTx" presStyleCnt="6" presStyleIdx="3" presStyleLbl="parChTrans1D3"/>
      <dgm:spPr/>
      <dgm:t>
        <a:bodyPr numCol="1"/>
        <a:lstStyle/>
        <a:p>
          <a:endParaRPr altLang="de-CH" lang="de-CH"/>
        </a:p>
      </dgm:t>
    </dgm:pt>
    <dgm:pt modelId="{E6C529B6-688A-4E8F-B685-93E45224E486}" type="pres">
      <dgm:prSet presAssocID="{277E435E-06FF-4A37-92C1-D9374874F9C1}" presName="Name30" presStyleCnt="0"/>
      <dgm:spPr/>
      <dgm:t>
        <a:bodyPr numCol="1"/>
        <a:lstStyle/>
        <a:p>
          <a:endParaRPr altLang="de-CH" lang="de-CH"/>
        </a:p>
      </dgm:t>
    </dgm:pt>
    <dgm:pt modelId="{00708543-347C-4FDE-B669-74E33CADD38F}" type="pres">
      <dgm:prSet presAssocID="{277E435E-06FF-4A37-92C1-D9374874F9C1}" presName="level2Shape" presStyleCnt="6" presStyleIdx="3" presStyleLbl="node3"/>
      <dgm:spPr/>
      <dgm:t>
        <a:bodyPr numCol="1"/>
        <a:lstStyle/>
        <a:p>
          <a:endParaRPr altLang="de-CH" lang="de-CH"/>
        </a:p>
      </dgm:t>
    </dgm:pt>
    <dgm:pt modelId="{FD564906-90D5-4398-A9FE-FB4D22A2A022}" type="pres">
      <dgm:prSet presAssocID="{277E435E-06FF-4A37-92C1-D9374874F9C1}" presName="hierChild3" presStyleCnt="0"/>
      <dgm:spPr/>
      <dgm:t>
        <a:bodyPr numCol="1"/>
        <a:lstStyle/>
        <a:p>
          <a:endParaRPr altLang="de-CH" lang="de-CH"/>
        </a:p>
      </dgm:t>
    </dgm:pt>
    <dgm:pt modelId="{E31FC3EB-1FDB-48C1-BA00-EAEF21212F3D}" type="pres">
      <dgm:prSet presAssocID="{2F3AFAA1-3DE1-4406-B8CE-B8D513712AD4}" presName="Name25" presStyleCnt="6" presStyleIdx="4" presStyleLbl="parChTrans1D3"/>
      <dgm:spPr/>
      <dgm:t>
        <a:bodyPr numCol="1"/>
        <a:lstStyle/>
        <a:p>
          <a:endParaRPr altLang="de-CH" lang="de-CH"/>
        </a:p>
      </dgm:t>
    </dgm:pt>
    <dgm:pt modelId="{A4700ACA-67DE-4A95-A60D-6832005E4DCA}" type="pres">
      <dgm:prSet presAssocID="{2F3AFAA1-3DE1-4406-B8CE-B8D513712AD4}" presName="connTx" presStyleCnt="6" presStyleIdx="4" presStyleLbl="parChTrans1D3"/>
      <dgm:spPr/>
      <dgm:t>
        <a:bodyPr numCol="1"/>
        <a:lstStyle/>
        <a:p>
          <a:endParaRPr altLang="de-CH" lang="de-CH"/>
        </a:p>
      </dgm:t>
    </dgm:pt>
    <dgm:pt modelId="{F126218D-5452-4F3B-A35E-8CE4E47C93CF}" type="pres">
      <dgm:prSet presAssocID="{6DE546D5-712F-4A54-AAA2-B499C55AFA85}" presName="Name30" presStyleCnt="0"/>
      <dgm:spPr/>
      <dgm:t>
        <a:bodyPr numCol="1"/>
        <a:lstStyle/>
        <a:p>
          <a:endParaRPr altLang="de-CH" lang="de-CH"/>
        </a:p>
      </dgm:t>
    </dgm:pt>
    <dgm:pt modelId="{E48F5CA4-252E-46F6-A693-487BA2FFAA3F}" type="pres">
      <dgm:prSet presAssocID="{6DE546D5-712F-4A54-AAA2-B499C55AFA85}" presName="level2Shape" presStyleCnt="6" presStyleIdx="4" presStyleLbl="node3"/>
      <dgm:spPr/>
      <dgm:t>
        <a:bodyPr numCol="1"/>
        <a:lstStyle/>
        <a:p>
          <a:endParaRPr altLang="de-CH" lang="de-CH"/>
        </a:p>
      </dgm:t>
    </dgm:pt>
    <dgm:pt modelId="{2D5F6D22-352B-4F5F-A745-ED916DCE6C41}" type="pres">
      <dgm:prSet presAssocID="{6DE546D5-712F-4A54-AAA2-B499C55AFA85}" presName="hierChild3" presStyleCnt="0"/>
      <dgm:spPr/>
      <dgm:t>
        <a:bodyPr numCol="1"/>
        <a:lstStyle/>
        <a:p>
          <a:endParaRPr altLang="de-CH" lang="de-CH"/>
        </a:p>
      </dgm:t>
    </dgm:pt>
    <dgm:pt modelId="{C0F50457-C320-4BF7-8108-226DCD768721}" type="pres">
      <dgm:prSet presAssocID="{4C397E2B-6E70-4701-8C36-0D40E56E69F2}" presName="Name25" presStyleCnt="6" presStyleIdx="5" presStyleLbl="parChTrans1D3"/>
      <dgm:spPr/>
      <dgm:t>
        <a:bodyPr numCol="1"/>
        <a:lstStyle/>
        <a:p>
          <a:endParaRPr altLang="de-CH" lang="de-CH"/>
        </a:p>
      </dgm:t>
    </dgm:pt>
    <dgm:pt modelId="{175105BE-8F2A-42FF-A215-EC116106B442}" type="pres">
      <dgm:prSet presAssocID="{4C397E2B-6E70-4701-8C36-0D40E56E69F2}" presName="connTx" presStyleCnt="6" presStyleIdx="5" presStyleLbl="parChTrans1D3"/>
      <dgm:spPr/>
      <dgm:t>
        <a:bodyPr numCol="1"/>
        <a:lstStyle/>
        <a:p>
          <a:endParaRPr altLang="de-CH" lang="de-CH"/>
        </a:p>
      </dgm:t>
    </dgm:pt>
    <dgm:pt modelId="{2736B5E1-CA29-4E11-95C6-0855011BEF6B}" type="pres">
      <dgm:prSet presAssocID="{398C3E1B-72AC-432F-803D-76CEB2CA6D03}" presName="Name30" presStyleCnt="0"/>
      <dgm:spPr/>
      <dgm:t>
        <a:bodyPr numCol="1"/>
        <a:lstStyle/>
        <a:p>
          <a:endParaRPr altLang="de-CH" lang="de-CH"/>
        </a:p>
      </dgm:t>
    </dgm:pt>
    <dgm:pt modelId="{D6174D3E-90F9-4CAF-8FB7-77F6E85075B1}" type="pres">
      <dgm:prSet presAssocID="{398C3E1B-72AC-432F-803D-76CEB2CA6D03}" presName="level2Shape" presStyleCnt="6" presStyleIdx="5" presStyleLbl="node3"/>
      <dgm:spPr/>
      <dgm:t>
        <a:bodyPr numCol="1"/>
        <a:lstStyle/>
        <a:p>
          <a:endParaRPr altLang="de-CH" lang="de-CH"/>
        </a:p>
      </dgm:t>
    </dgm:pt>
    <dgm:pt modelId="{B1CBF2CF-8FCD-428A-B80F-92451AF96FC8}" type="pres">
      <dgm:prSet presAssocID="{398C3E1B-72AC-432F-803D-76CEB2CA6D03}" presName="hierChild3" presStyleCnt="0"/>
      <dgm:spPr/>
      <dgm:t>
        <a:bodyPr numCol="1"/>
        <a:lstStyle/>
        <a:p>
          <a:endParaRPr altLang="de-CH" lang="de-CH"/>
        </a:p>
      </dgm:t>
    </dgm:pt>
    <dgm:pt modelId="{BCC3795E-85FF-4243-90A9-06F42A4BE1F1}" type="pres">
      <dgm:prSet presAssocID="{2ECC7BE5-16EB-4AA1-B55D-8B3E63F3AF08}" presName="bgShapesFlow" presStyleCnt="0"/>
      <dgm:spPr/>
      <dgm:t>
        <a:bodyPr numCol="1"/>
        <a:lstStyle/>
        <a:p>
          <a:endParaRPr altLang="de-CH" lang="de-CH"/>
        </a:p>
      </dgm:t>
    </dgm:pt>
  </dgm:ptLst>
  <dgm:cxnLst>
    <dgm:cxn destId="{2905AA5A-43A8-49C8-84AE-79E445C961D3}" destOrd="0" modelId="{326905AF-1749-4009-BA06-937B0A9F6C29}" parTransId="{8B8B18BE-BE7E-40A0-B524-E420FD27FEF0}" sibTransId="{666E57B6-76A2-4AA7-BD64-A916AC596BA9}" srcId="{9AD2596A-5969-4471-A901-88B01FE6CF41}" srcOrd="2"/>
    <dgm:cxn destId="{47235426-BEBB-4D2F-B99D-CABEEB4A1BC1}" destOrd="0" modelId="{DCCA837A-D526-424A-9CD9-0097B9AE30FF}" parTransId="{0D79AA0D-F024-458B-9A82-B27CF6963E7B}" sibTransId="{C5BFCD1E-5411-44D7-9097-369550CCE45C}" srcId="{1D2ABAD1-7F99-426C-A6CF-DDE338265F9E}" srcOrd="1"/>
    <dgm:cxn destId="{0DEDD9A4-78DE-4224-8344-EC5F524A2CCE}" destOrd="0" modelId="{F44465CE-B54A-4BDD-BBC1-022DF816A212}" presId="urn:microsoft.com/office/officeart/2005/8/layout/hierarchy5" srcId="{A9EAB3D7-92A7-458A-BD01-5FEDFB672896}" srcOrd="0" type="presOf"/>
    <dgm:cxn destId="{A4700ACA-67DE-4A95-A60D-6832005E4DCA}" destOrd="0" modelId="{B5109A72-1195-4943-A36D-E22B7B12918B}" presId="urn:microsoft.com/office/officeart/2005/8/layout/hierarchy5" srcId="{2F3AFAA1-3DE1-4406-B8CE-B8D513712AD4}" srcOrd="1" type="presOf"/>
    <dgm:cxn destId="{CDA5FB76-3288-4D7C-802E-D70A6A13A01F}" destOrd="0" modelId="{DB577785-9646-4931-A86B-07CEA9AC007F}" presId="urn:microsoft.com/office/officeart/2005/8/layout/hierarchy5" srcId="{34622CFD-935E-4B7A-AC4A-1E3F5FCFDB10}" srcOrd="0" type="presOf"/>
    <dgm:cxn destId="{1E4C6972-9725-4A29-A487-B704A0FD6B52}" destOrd="0" modelId="{D5D566CF-254A-4DD1-A57E-AB5570356CC4}" presId="urn:microsoft.com/office/officeart/2005/8/layout/hierarchy5" srcId="{0D79AA0D-F024-458B-9A82-B27CF6963E7B}" srcOrd="0" type="presOf"/>
    <dgm:cxn destId="{D80C7AD8-2D76-498A-B6AC-5956066CEB1C}" destOrd="0" modelId="{AE258258-FA90-4536-9BD1-7D643FB50941}" presId="urn:microsoft.com/office/officeart/2005/8/layout/hierarchy5" srcId="{95057FF3-8077-4C1C-B106-01117BFDC758}" srcOrd="0" type="presOf"/>
    <dgm:cxn destId="{DEBC3C14-47A4-421F-B2A1-4D08BDBA659D}" destOrd="0" modelId="{77919748-89A5-44DF-9A47-6F34C109F3A6}" presId="urn:microsoft.com/office/officeart/2005/8/layout/hierarchy5" srcId="{9AD2596A-5969-4471-A901-88B01FE6CF41}" srcOrd="0" type="presOf"/>
    <dgm:cxn destId="{9AD2596A-5969-4471-A901-88B01FE6CF41}" destOrd="0" modelId="{772DE1A5-D7FE-46D5-81A5-F5C8AE2D82BE}" parTransId="{95057FF3-8077-4C1C-B106-01117BFDC758}" sibTransId="{97E3F97D-D2B5-467B-A4C7-F39D45B3865C}" srcId="{1D2ABAD1-7F99-426C-A6CF-DDE338265F9E}" srcOrd="0"/>
    <dgm:cxn destId="{D6174D3E-90F9-4CAF-8FB7-77F6E85075B1}" destOrd="0" modelId="{840994AB-125D-406A-9D83-2F31E9582FDC}" presId="urn:microsoft.com/office/officeart/2005/8/layout/hierarchy5" srcId="{398C3E1B-72AC-432F-803D-76CEB2CA6D03}" srcOrd="0" type="presOf"/>
    <dgm:cxn destId="{7424FE6B-0CBD-4F80-84DB-F168DAB7720D}" destOrd="0" modelId="{8FBC4223-012F-4C5E-80A3-B3AECCD16D72}" presId="urn:microsoft.com/office/officeart/2005/8/layout/hierarchy5" srcId="{1D2ABAD1-7F99-426C-A6CF-DDE338265F9E}" srcOrd="0" type="presOf"/>
    <dgm:cxn destId="{624DEF45-603C-4D7D-822C-4DD0E0B083CA}" destOrd="0" modelId="{940C5598-28BB-4AA9-8E0C-E866691C1C21}" presId="urn:microsoft.com/office/officeart/2005/8/layout/hierarchy5" srcId="{8B8B18BE-BE7E-40A0-B524-E420FD27FEF0}" srcOrd="1" type="presOf"/>
    <dgm:cxn destId="{1B1CA65D-EA7E-4DA6-AA6B-4D77460C8D90}" destOrd="0" modelId="{19A34920-D41D-442C-A1A8-6FAEE3F31791}" presId="urn:microsoft.com/office/officeart/2005/8/layout/hierarchy5" srcId="{95057FF3-8077-4C1C-B106-01117BFDC758}" srcOrd="1" type="presOf"/>
    <dgm:cxn destId="{398C3E1B-72AC-432F-803D-76CEB2CA6D03}" destOrd="0" modelId="{4D0E4360-0B6E-423E-B3CF-FC3DC2796F6D}" parTransId="{4C397E2B-6E70-4701-8C36-0D40E56E69F2}" sibTransId="{B71C3F52-EA1C-4FF8-989F-E52557230BF5}" srcId="{47235426-BEBB-4D2F-B99D-CABEEB4A1BC1}" srcOrd="2"/>
    <dgm:cxn destId="{5CD62417-9E72-4FEF-8F30-BE5D67AD9358}" destOrd="0" modelId="{61D1F636-BD79-469B-AC4A-D3DAE22F00D3}" presId="urn:microsoft.com/office/officeart/2005/8/layout/hierarchy5" srcId="{8B8B18BE-BE7E-40A0-B524-E420FD27FEF0}" srcOrd="0" type="presOf"/>
    <dgm:cxn destId="{34622CFD-935E-4B7A-AC4A-1E3F5FCFDB10}" destOrd="0" modelId="{7B83083C-D2A2-4CEF-9129-FA8756C88309}" parTransId="{A9EAB3D7-92A7-458A-BD01-5FEDFB672896}" sibTransId="{3236C85E-2190-489D-BEFB-E36EE422285D}" srcId="{9AD2596A-5969-4471-A901-88B01FE6CF41}" srcOrd="1"/>
    <dgm:cxn destId="{EA7E16E0-9CDF-4279-9010-2E408D016041}" destOrd="0" modelId="{88BD6B7D-34A7-430E-8822-41EBD3DDEE2D}" presId="urn:microsoft.com/office/officeart/2005/8/layout/hierarchy5" srcId="{5C401450-D407-4C74-879E-0DB196C5CE39}" srcOrd="0" type="presOf"/>
    <dgm:cxn destId="{6DE546D5-712F-4A54-AAA2-B499C55AFA85}" destOrd="0" modelId="{F2DC73BD-414D-4C95-A72F-D23EC7144F90}" parTransId="{2F3AFAA1-3DE1-4406-B8CE-B8D513712AD4}" sibTransId="{676A787A-8AB7-4821-946B-E64B6D318FB1}" srcId="{47235426-BEBB-4D2F-B99D-CABEEB4A1BC1}" srcOrd="1"/>
    <dgm:cxn destId="{9C06CF93-79A6-425A-A7CD-C8BF6C2DACEA}" destOrd="0" modelId="{CE4C030A-C19C-4513-9ACF-799EAF91BFE7}" presId="urn:microsoft.com/office/officeart/2005/8/layout/hierarchy5" srcId="{0D79AA0D-F024-458B-9A82-B27CF6963E7B}" srcOrd="1" type="presOf"/>
    <dgm:cxn destId="{311808F1-B4B2-48F3-BE6F-7EEBC1BE4A79}" destOrd="0" modelId="{B6830659-1515-4196-805A-DB4E900256F9}" presId="urn:microsoft.com/office/officeart/2005/8/layout/hierarchy5" srcId="{70FD523E-D027-4EF4-9567-8E0A91DA5C4B}" srcOrd="0" type="presOf"/>
    <dgm:cxn destId="{277E435E-06FF-4A37-92C1-D9374874F9C1}" destOrd="0" modelId="{11252BA1-BBDF-4A82-BC24-0DCC97A1B736}" parTransId="{5C401450-D407-4C74-879E-0DB196C5CE39}" sibTransId="{CD35092E-2FEA-40B8-B523-A5352DD3956C}" srcId="{47235426-BEBB-4D2F-B99D-CABEEB4A1BC1}" srcOrd="0"/>
    <dgm:cxn destId="{B16E8A2B-02CD-4984-BF13-467C1233F5EA}" destOrd="0" modelId="{ADC530A8-9198-4541-9375-927A988724A0}" presId="urn:microsoft.com/office/officeart/2005/8/layout/hierarchy5" srcId="{E15D8FF6-B27A-4FB9-A4E3-DF85C4DD25D2}" srcOrd="0" type="presOf"/>
    <dgm:cxn destId="{72A4D3D0-22C1-40C1-BB24-A9D2333DA60F}" destOrd="0" modelId="{BD425B38-55CD-461D-97A8-6E2DEA5F7F76}" presId="urn:microsoft.com/office/officeart/2005/8/layout/hierarchy5" srcId="{2ECC7BE5-16EB-4AA1-B55D-8B3E63F3AF08}" srcOrd="0" type="presOf"/>
    <dgm:cxn destId="{70FD523E-D027-4EF4-9567-8E0A91DA5C4B}" destOrd="0" modelId="{38B98840-7BC8-48BD-ADD9-6875C639D211}" parTransId="{E15D8FF6-B27A-4FB9-A4E3-DF85C4DD25D2}" sibTransId="{7A4E052E-8DDF-4AF4-82B3-17E1DD6E773D}" srcId="{9AD2596A-5969-4471-A901-88B01FE6CF41}" srcOrd="0"/>
    <dgm:cxn destId="{189CA222-B199-4DD0-BCA8-0384092E86A0}" destOrd="0" modelId="{16F8EF29-C4B5-412B-A3A9-C4FBDCC47F84}" presId="urn:microsoft.com/office/officeart/2005/8/layout/hierarchy5" srcId="{2905AA5A-43A8-49C8-84AE-79E445C961D3}" srcOrd="0" type="presOf"/>
    <dgm:cxn destId="{93F485CA-B9BB-4B94-BB7F-2C0860ABEFEA}" destOrd="0" modelId="{7DB85D8D-F83C-41F1-9BA1-C4DBF60234A9}" presId="urn:microsoft.com/office/officeart/2005/8/layout/hierarchy5" srcId="{5C401450-D407-4C74-879E-0DB196C5CE39}" srcOrd="1" type="presOf"/>
    <dgm:cxn destId="{1D2ABAD1-7F99-426C-A6CF-DDE338265F9E}" destOrd="0" modelId="{59E0AD17-4D0D-4F08-9272-17153EE76163}" parTransId="{54951412-9F33-4CB9-BACF-BAF87DAE6702}" sibTransId="{A27F495A-2286-48E8-B979-9685101F31BD}" srcId="{2ECC7BE5-16EB-4AA1-B55D-8B3E63F3AF08}" srcOrd="0"/>
    <dgm:cxn destId="{00708543-347C-4FDE-B669-74E33CADD38F}" destOrd="0" modelId="{D1DBA1BE-F4F3-4C2F-AE48-ECCE0ADC5243}" presId="urn:microsoft.com/office/officeart/2005/8/layout/hierarchy5" srcId="{277E435E-06FF-4A37-92C1-D9374874F9C1}" srcOrd="0" type="presOf"/>
    <dgm:cxn destId="{175105BE-8F2A-42FF-A215-EC116106B442}" destOrd="0" modelId="{0527F92C-9F52-4006-80A4-64BD5CCDF542}" presId="urn:microsoft.com/office/officeart/2005/8/layout/hierarchy5" srcId="{4C397E2B-6E70-4701-8C36-0D40E56E69F2}" srcOrd="1" type="presOf"/>
    <dgm:cxn destId="{CFC64BF2-3C93-435F-AED5-A613817B4521}" destOrd="0" modelId="{5F9856FE-577F-4C31-AF12-534AD8584525}" presId="urn:microsoft.com/office/officeart/2005/8/layout/hierarchy5" srcId="{A9EAB3D7-92A7-458A-BD01-5FEDFB672896}" srcOrd="1" type="presOf"/>
    <dgm:cxn destId="{2F818190-EA76-4D1D-826E-E8F1606ADE12}" destOrd="0" modelId="{A8259EBC-D229-4E45-8046-58BFCF95B5F8}" presId="urn:microsoft.com/office/officeart/2005/8/layout/hierarchy5" srcId="{47235426-BEBB-4D2F-B99D-CABEEB4A1BC1}" srcOrd="0" type="presOf"/>
    <dgm:cxn destId="{E48F5CA4-252E-46F6-A693-487BA2FFAA3F}" destOrd="0" modelId="{6228B920-EFD5-481F-9ED5-9FC3A4831F78}" presId="urn:microsoft.com/office/officeart/2005/8/layout/hierarchy5" srcId="{6DE546D5-712F-4A54-AAA2-B499C55AFA85}" srcOrd="0" type="presOf"/>
    <dgm:cxn destId="{C0F50457-C320-4BF7-8108-226DCD768721}" destOrd="0" modelId="{6BF4DC5B-5CE7-4423-BD56-9E78616B4CB9}" presId="urn:microsoft.com/office/officeart/2005/8/layout/hierarchy5" srcId="{4C397E2B-6E70-4701-8C36-0D40E56E69F2}" srcOrd="0" type="presOf"/>
    <dgm:cxn destId="{E31FC3EB-1FDB-48C1-BA00-EAEF21212F3D}" destOrd="0" modelId="{B52A385B-A83E-479A-A69C-B27DB2667CD2}" presId="urn:microsoft.com/office/officeart/2005/8/layout/hierarchy5" srcId="{2F3AFAA1-3DE1-4406-B8CE-B8D513712AD4}" srcOrd="0" type="presOf"/>
    <dgm:cxn destId="{3C5DDFE8-3460-4C5C-8BAE-D56A433C6260}" destOrd="0" modelId="{6F5AD539-5E18-40D5-9CAD-124C648ED46E}" presId="urn:microsoft.com/office/officeart/2005/8/layout/hierarchy5" srcId="{E15D8FF6-B27A-4FB9-A4E3-DF85C4DD25D2}" srcOrd="1" type="presOf"/>
    <dgm:cxn destId="{B06D5BA6-1DBA-4092-A3E6-8DEF6EF81A66}" destOrd="0" modelId="{F7560FC8-34D4-4B52-9455-2A48AC141D92}" presId="urn:microsoft.com/office/officeart/2005/8/layout/hierarchy5" srcId="{72A4D3D0-22C1-40C1-BB24-A9D2333DA60F}" srcOrd="0" type="presParOf"/>
    <dgm:cxn destId="{063E1D24-3AB4-4A63-B0B7-1E2531C7DDE8}" destOrd="0" modelId="{42C5919D-5ABC-46F2-AA8C-DEFAC0F204A1}" presId="urn:microsoft.com/office/officeart/2005/8/layout/hierarchy5" srcId="{B06D5BA6-1DBA-4092-A3E6-8DEF6EF81A66}" srcOrd="0" type="presParOf"/>
    <dgm:cxn destId="{E74B5F93-1487-4F69-94A4-DC11F91B6599}" destOrd="0" modelId="{9425871B-F5A1-4745-9C18-8A6617BB1C91}" presId="urn:microsoft.com/office/officeart/2005/8/layout/hierarchy5" srcId="{063E1D24-3AB4-4A63-B0B7-1E2531C7DDE8}" srcOrd="0" type="presParOf"/>
    <dgm:cxn destId="{7424FE6B-0CBD-4F80-84DB-F168DAB7720D}" destOrd="0" modelId="{8365300C-2E40-4A21-A110-50A391B64572}" presId="urn:microsoft.com/office/officeart/2005/8/layout/hierarchy5" srcId="{E74B5F93-1487-4F69-94A4-DC11F91B6599}" srcOrd="0" type="presParOf"/>
    <dgm:cxn destId="{5463CDEF-46AB-4A2B-AD49-8DB2F68B21C6}" destOrd="0" modelId="{7FA90AB5-98F1-4C87-BFA9-68968E7D5857}" presId="urn:microsoft.com/office/officeart/2005/8/layout/hierarchy5" srcId="{E74B5F93-1487-4F69-94A4-DC11F91B6599}" srcOrd="1" type="presParOf"/>
    <dgm:cxn destId="{D80C7AD8-2D76-498A-B6AC-5956066CEB1C}" destOrd="0" modelId="{2B7D64A6-89D5-4779-AB42-DC3F19E84A79}" presId="urn:microsoft.com/office/officeart/2005/8/layout/hierarchy5" srcId="{5463CDEF-46AB-4A2B-AD49-8DB2F68B21C6}" srcOrd="0" type="presParOf"/>
    <dgm:cxn destId="{1B1CA65D-EA7E-4DA6-AA6B-4D77460C8D90}" destOrd="0" modelId="{7DDA9EF3-3499-40BC-9ADD-6E1FFEC77633}" presId="urn:microsoft.com/office/officeart/2005/8/layout/hierarchy5" srcId="{D80C7AD8-2D76-498A-B6AC-5956066CEB1C}" srcOrd="0" type="presParOf"/>
    <dgm:cxn destId="{57DE0FED-A572-4FA3-A7E2-9BE0C97AC6DB}" destOrd="0" modelId="{D395BE19-410E-46BE-A2D5-7113BE3B6058}" presId="urn:microsoft.com/office/officeart/2005/8/layout/hierarchy5" srcId="{5463CDEF-46AB-4A2B-AD49-8DB2F68B21C6}" srcOrd="1" type="presParOf"/>
    <dgm:cxn destId="{DEBC3C14-47A4-421F-B2A1-4D08BDBA659D}" destOrd="0" modelId="{80AD9774-22F1-4B28-824E-4CCE2DA5B2E2}" presId="urn:microsoft.com/office/officeart/2005/8/layout/hierarchy5" srcId="{57DE0FED-A572-4FA3-A7E2-9BE0C97AC6DB}" srcOrd="0" type="presParOf"/>
    <dgm:cxn destId="{BC9D3123-E0DA-4B4F-8DF1-953F649E11B5}" destOrd="0" modelId="{BAD51CF6-BEB3-42D3-A7EB-DF9127D71D57}" presId="urn:microsoft.com/office/officeart/2005/8/layout/hierarchy5" srcId="{57DE0FED-A572-4FA3-A7E2-9BE0C97AC6DB}" srcOrd="1" type="presParOf"/>
    <dgm:cxn destId="{B16E8A2B-02CD-4984-BF13-467C1233F5EA}" destOrd="0" modelId="{C0047F5C-D4A5-4869-B5FB-FD115D112B5C}" presId="urn:microsoft.com/office/officeart/2005/8/layout/hierarchy5" srcId="{BC9D3123-E0DA-4B4F-8DF1-953F649E11B5}" srcOrd="0" type="presParOf"/>
    <dgm:cxn destId="{3C5DDFE8-3460-4C5C-8BAE-D56A433C6260}" destOrd="0" modelId="{5752F5F9-AFFD-49C9-A4E7-6E30C217E6C5}" presId="urn:microsoft.com/office/officeart/2005/8/layout/hierarchy5" srcId="{B16E8A2B-02CD-4984-BF13-467C1233F5EA}" srcOrd="0" type="presParOf"/>
    <dgm:cxn destId="{E2ABE02F-DDD5-4E94-A901-4C3ED4E08F1D}" destOrd="0" modelId="{FBF89136-68B7-4D7A-A5CF-75FCE54EFB28}" presId="urn:microsoft.com/office/officeart/2005/8/layout/hierarchy5" srcId="{BC9D3123-E0DA-4B4F-8DF1-953F649E11B5}" srcOrd="1" type="presParOf"/>
    <dgm:cxn destId="{311808F1-B4B2-48F3-BE6F-7EEBC1BE4A79}" destOrd="0" modelId="{3F12F44E-2738-4DCF-9542-AAF24CF575E7}" presId="urn:microsoft.com/office/officeart/2005/8/layout/hierarchy5" srcId="{E2ABE02F-DDD5-4E94-A901-4C3ED4E08F1D}" srcOrd="0" type="presParOf"/>
    <dgm:cxn destId="{79D4C597-E9B4-4859-997F-66D61383133E}" destOrd="0" modelId="{9D31B492-6642-42C3-8D2C-1EBAA875B083}" presId="urn:microsoft.com/office/officeart/2005/8/layout/hierarchy5" srcId="{E2ABE02F-DDD5-4E94-A901-4C3ED4E08F1D}" srcOrd="1" type="presParOf"/>
    <dgm:cxn destId="{0DEDD9A4-78DE-4224-8344-EC5F524A2CCE}" destOrd="0" modelId="{148213FC-4BF8-43D3-9C04-9E505FED966A}" presId="urn:microsoft.com/office/officeart/2005/8/layout/hierarchy5" srcId="{BC9D3123-E0DA-4B4F-8DF1-953F649E11B5}" srcOrd="2" type="presParOf"/>
    <dgm:cxn destId="{CFC64BF2-3C93-435F-AED5-A613817B4521}" destOrd="0" modelId="{8740F982-2577-4036-901B-945CFAC0B835}" presId="urn:microsoft.com/office/officeart/2005/8/layout/hierarchy5" srcId="{0DEDD9A4-78DE-4224-8344-EC5F524A2CCE}" srcOrd="0" type="presParOf"/>
    <dgm:cxn destId="{057CF17F-D296-4512-8EB2-E4F7A2D01E59}" destOrd="0" modelId="{8F9B807E-6DCD-45BC-9A96-D64BBAE0FFDB}" presId="urn:microsoft.com/office/officeart/2005/8/layout/hierarchy5" srcId="{BC9D3123-E0DA-4B4F-8DF1-953F649E11B5}" srcOrd="3" type="presParOf"/>
    <dgm:cxn destId="{CDA5FB76-3288-4D7C-802E-D70A6A13A01F}" destOrd="0" modelId="{08E1506E-2A18-4B8F-A598-365DB7CBBFBA}" presId="urn:microsoft.com/office/officeart/2005/8/layout/hierarchy5" srcId="{057CF17F-D296-4512-8EB2-E4F7A2D01E59}" srcOrd="0" type="presParOf"/>
    <dgm:cxn destId="{80563B6D-5139-426B-9DD6-ACE7A2F38E10}" destOrd="0" modelId="{CA1E8CDA-B07C-4EF1-B2B8-C6A4A7633015}" presId="urn:microsoft.com/office/officeart/2005/8/layout/hierarchy5" srcId="{057CF17F-D296-4512-8EB2-E4F7A2D01E59}" srcOrd="1" type="presParOf"/>
    <dgm:cxn destId="{5CD62417-9E72-4FEF-8F30-BE5D67AD9358}" destOrd="0" modelId="{296461D6-0266-453C-968C-6CFD59CCC398}" presId="urn:microsoft.com/office/officeart/2005/8/layout/hierarchy5" srcId="{BC9D3123-E0DA-4B4F-8DF1-953F649E11B5}" srcOrd="4" type="presParOf"/>
    <dgm:cxn destId="{624DEF45-603C-4D7D-822C-4DD0E0B083CA}" destOrd="0" modelId="{6DA9CE99-08C2-47FE-9A69-5513F218E09F}" presId="urn:microsoft.com/office/officeart/2005/8/layout/hierarchy5" srcId="{5CD62417-9E72-4FEF-8F30-BE5D67AD9358}" srcOrd="0" type="presParOf"/>
    <dgm:cxn destId="{CFC56AEE-1832-46BE-8ED8-7C54A9B613F8}" destOrd="0" modelId="{49F21B1E-AF25-4B7A-A061-695E0BBFE058}" presId="urn:microsoft.com/office/officeart/2005/8/layout/hierarchy5" srcId="{BC9D3123-E0DA-4B4F-8DF1-953F649E11B5}" srcOrd="5" type="presParOf"/>
    <dgm:cxn destId="{189CA222-B199-4DD0-BCA8-0384092E86A0}" destOrd="0" modelId="{C8FF2B5F-CFE4-47AF-84FC-130986B50C5A}" presId="urn:microsoft.com/office/officeart/2005/8/layout/hierarchy5" srcId="{CFC56AEE-1832-46BE-8ED8-7C54A9B613F8}" srcOrd="0" type="presParOf"/>
    <dgm:cxn destId="{48009CC7-B788-4F9F-A2DC-BFE0D4C11FC2}" destOrd="0" modelId="{464C11EF-4B23-4031-B392-DBE92B9BEBFC}" presId="urn:microsoft.com/office/officeart/2005/8/layout/hierarchy5" srcId="{CFC56AEE-1832-46BE-8ED8-7C54A9B613F8}" srcOrd="1" type="presParOf"/>
    <dgm:cxn destId="{1E4C6972-9725-4A29-A487-B704A0FD6B52}" destOrd="0" modelId="{E7CCEA5A-3644-4486-B1DA-1EB49BBF28F2}" presId="urn:microsoft.com/office/officeart/2005/8/layout/hierarchy5" srcId="{5463CDEF-46AB-4A2B-AD49-8DB2F68B21C6}" srcOrd="2" type="presParOf"/>
    <dgm:cxn destId="{9C06CF93-79A6-425A-A7CD-C8BF6C2DACEA}" destOrd="0" modelId="{575B65EC-A6D4-4DC7-898E-F4314158EBDA}" presId="urn:microsoft.com/office/officeart/2005/8/layout/hierarchy5" srcId="{1E4C6972-9725-4A29-A487-B704A0FD6B52}" srcOrd="0" type="presParOf"/>
    <dgm:cxn destId="{02F87A33-2B6F-4327-A646-A324FD9D8F72}" destOrd="0" modelId="{98396F82-1477-46AB-9CEB-6CC5DBA8EF3A}" presId="urn:microsoft.com/office/officeart/2005/8/layout/hierarchy5" srcId="{5463CDEF-46AB-4A2B-AD49-8DB2F68B21C6}" srcOrd="3" type="presParOf"/>
    <dgm:cxn destId="{2F818190-EA76-4D1D-826E-E8F1606ADE12}" destOrd="0" modelId="{B8DE7DB8-9F59-4AB0-9689-8A114CA96387}" presId="urn:microsoft.com/office/officeart/2005/8/layout/hierarchy5" srcId="{02F87A33-2B6F-4327-A646-A324FD9D8F72}" srcOrd="0" type="presParOf"/>
    <dgm:cxn destId="{2F43BB36-C53B-48E3-A5AC-F77554C0CE86}" destOrd="0" modelId="{80914D80-B9C2-4924-8B07-0C612D98F9BE}" presId="urn:microsoft.com/office/officeart/2005/8/layout/hierarchy5" srcId="{02F87A33-2B6F-4327-A646-A324FD9D8F72}" srcOrd="1" type="presParOf"/>
    <dgm:cxn destId="{EA7E16E0-9CDF-4279-9010-2E408D016041}" destOrd="0" modelId="{0A247DF9-2661-44EE-9FE9-9E6A388177CD}" presId="urn:microsoft.com/office/officeart/2005/8/layout/hierarchy5" srcId="{2F43BB36-C53B-48E3-A5AC-F77554C0CE86}" srcOrd="0" type="presParOf"/>
    <dgm:cxn destId="{93F485CA-B9BB-4B94-BB7F-2C0860ABEFEA}" destOrd="0" modelId="{AFCF3832-90FB-4999-A5F7-8AC1B5279F08}" presId="urn:microsoft.com/office/officeart/2005/8/layout/hierarchy5" srcId="{EA7E16E0-9CDF-4279-9010-2E408D016041}" srcOrd="0" type="presParOf"/>
    <dgm:cxn destId="{E6C529B6-688A-4E8F-B685-93E45224E486}" destOrd="0" modelId="{FA90309B-207A-45A9-A31D-C7D8E8F7532C}" presId="urn:microsoft.com/office/officeart/2005/8/layout/hierarchy5" srcId="{2F43BB36-C53B-48E3-A5AC-F77554C0CE86}" srcOrd="1" type="presParOf"/>
    <dgm:cxn destId="{00708543-347C-4FDE-B669-74E33CADD38F}" destOrd="0" modelId="{931A8F47-465F-497B-B6B7-7A840D4451AB}" presId="urn:microsoft.com/office/officeart/2005/8/layout/hierarchy5" srcId="{E6C529B6-688A-4E8F-B685-93E45224E486}" srcOrd="0" type="presParOf"/>
    <dgm:cxn destId="{FD564906-90D5-4398-A9FE-FB4D22A2A022}" destOrd="0" modelId="{D3088718-3EFD-4622-BBD5-B2872BB53C12}" presId="urn:microsoft.com/office/officeart/2005/8/layout/hierarchy5" srcId="{E6C529B6-688A-4E8F-B685-93E45224E486}" srcOrd="1" type="presParOf"/>
    <dgm:cxn destId="{E31FC3EB-1FDB-48C1-BA00-EAEF21212F3D}" destOrd="0" modelId="{44D485E5-4BBF-44DA-9C9C-F8B7FC6EC408}" presId="urn:microsoft.com/office/officeart/2005/8/layout/hierarchy5" srcId="{2F43BB36-C53B-48E3-A5AC-F77554C0CE86}" srcOrd="2" type="presParOf"/>
    <dgm:cxn destId="{A4700ACA-67DE-4A95-A60D-6832005E4DCA}" destOrd="0" modelId="{9CAE9F9A-3AE9-42E3-B8E4-61A382E3E714}" presId="urn:microsoft.com/office/officeart/2005/8/layout/hierarchy5" srcId="{E31FC3EB-1FDB-48C1-BA00-EAEF21212F3D}" srcOrd="0" type="presParOf"/>
    <dgm:cxn destId="{F126218D-5452-4F3B-A35E-8CE4E47C93CF}" destOrd="0" modelId="{F27C67F2-0858-4A33-B1AF-586A416DC806}" presId="urn:microsoft.com/office/officeart/2005/8/layout/hierarchy5" srcId="{2F43BB36-C53B-48E3-A5AC-F77554C0CE86}" srcOrd="3" type="presParOf"/>
    <dgm:cxn destId="{E48F5CA4-252E-46F6-A693-487BA2FFAA3F}" destOrd="0" modelId="{CF75E8F1-A4B8-493C-BDEE-CB64BE3F0026}" presId="urn:microsoft.com/office/officeart/2005/8/layout/hierarchy5" srcId="{F126218D-5452-4F3B-A35E-8CE4E47C93CF}" srcOrd="0" type="presParOf"/>
    <dgm:cxn destId="{2D5F6D22-352B-4F5F-A745-ED916DCE6C41}" destOrd="0" modelId="{0FBF83C1-3970-4BF4-888D-E2707BB92D3C}" presId="urn:microsoft.com/office/officeart/2005/8/layout/hierarchy5" srcId="{F126218D-5452-4F3B-A35E-8CE4E47C93CF}" srcOrd="1" type="presParOf"/>
    <dgm:cxn destId="{C0F50457-C320-4BF7-8108-226DCD768721}" destOrd="0" modelId="{47CC0B41-FC42-4E80-ADC4-417903CBCBB7}" presId="urn:microsoft.com/office/officeart/2005/8/layout/hierarchy5" srcId="{2F43BB36-C53B-48E3-A5AC-F77554C0CE86}" srcOrd="4" type="presParOf"/>
    <dgm:cxn destId="{175105BE-8F2A-42FF-A215-EC116106B442}" destOrd="0" modelId="{F01D2CCB-D7C0-4461-A781-FB9ACE753E0A}" presId="urn:microsoft.com/office/officeart/2005/8/layout/hierarchy5" srcId="{C0F50457-C320-4BF7-8108-226DCD768721}" srcOrd="0" type="presParOf"/>
    <dgm:cxn destId="{2736B5E1-CA29-4E11-95C6-0855011BEF6B}" destOrd="0" modelId="{DC3F6FA1-7393-451E-837D-CB2A9EA631D8}" presId="urn:microsoft.com/office/officeart/2005/8/layout/hierarchy5" srcId="{2F43BB36-C53B-48E3-A5AC-F77554C0CE86}" srcOrd="5" type="presParOf"/>
    <dgm:cxn destId="{D6174D3E-90F9-4CAF-8FB7-77F6E85075B1}" destOrd="0" modelId="{8932C66F-5FD0-4266-ADEC-7BA1AAE55BA5}" presId="urn:microsoft.com/office/officeart/2005/8/layout/hierarchy5" srcId="{2736B5E1-CA29-4E11-95C6-0855011BEF6B}" srcOrd="0" type="presParOf"/>
    <dgm:cxn destId="{B1CBF2CF-8FCD-428A-B80F-92451AF96FC8}" destOrd="0" modelId="{87C9CA7C-E7BB-4158-884A-DF09A65DC912}" presId="urn:microsoft.com/office/officeart/2005/8/layout/hierarchy5" srcId="{2736B5E1-CA29-4E11-95C6-0855011BEF6B}" srcOrd="1" type="presParOf"/>
    <dgm:cxn destId="{BCC3795E-85FF-4243-90A9-06F42A4BE1F1}" destOrd="0" modelId="{307DCD33-743C-4225-987E-166874F28535}" presId="urn:microsoft.com/office/officeart/2005/8/layout/hierarchy5" srcId="{72A4D3D0-22C1-40C1-BB24-A9D2333DA60F}" srcOrd="1" type="presParOf"/>
  </dgm:cxnLst>
  <dgm:bg/>
  <dgm:whole/>
  <dgm:extLst>
    <a:ext uri="http://schemas.microsoft.com/office/drawing/2008/diagram">
      <dsp:dataModelExt xmlns:dsp="http://schemas.microsoft.com/office/drawing/2008/diagram" minVer="http://schemas.openxmlformats.org/drawingml/2006/diagram" relId="rId7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CC7BE5-16EB-4AA1-B55D-8B3E63F3AF08}" type="doc">
      <dgm:prSet csCatId="accent5" csTypeId="urn:microsoft.com/office/officeart/2005/8/colors/accent5_1" loCatId="hierarchy" loTypeId="urn:microsoft.com/office/officeart/2005/8/layout/hierarchy5" phldr="1" qsCatId="simple" qsTypeId="urn:microsoft.com/office/officeart/2005/8/quickstyle/simple2"/>
      <dgm:spPr/>
      <dgm:t>
        <a:bodyPr numCol="1"/>
        <a:lstStyle/>
        <a:p>
          <a:endParaRPr altLang="de-CH" lang="de-CH"/>
        </a:p>
      </dgm:t>
    </dgm:pt>
    <dgm:pt modelId="{1D2ABAD1-7F99-426C-A6CF-DDE338265F9E}">
      <dgm:prSet custT="1" phldrT="[Text]"/>
      <dgm:spPr/>
      <dgm:t>
        <a:bodyPr numCol="1"/>
        <a:lstStyle/>
        <a:p>
          <a:r>
            <a:rPr altLang="en-GB" dirty="0" lang="en-GB" noProof="0" smtClean="0" sz="1600"/>
            <a:t>Classifiers</a:t>
          </a:r>
          <a:endParaRPr altLang="en-GB" dirty="0" lang="en-GB" noProof="0" sz="1600"/>
        </a:p>
      </dgm:t>
    </dgm:pt>
    <dgm:pt cxnId="{59E0AD17-4D0D-4F08-9272-17153EE76163}" modelId="{54951412-9F33-4CB9-BACF-BAF87DAE6702}" type="parTrans">
      <dgm:prSet/>
      <dgm:spPr/>
      <dgm:t>
        <a:bodyPr numCol="1"/>
        <a:lstStyle/>
        <a:p>
          <a:endParaRPr altLang="de-CH" lang="de-CH" sz="2400"/>
        </a:p>
      </dgm:t>
    </dgm:pt>
    <dgm:pt cxnId="{59E0AD17-4D0D-4F08-9272-17153EE76163}" modelId="{A27F495A-2286-48E8-B979-9685101F31BD}" type="sibTrans">
      <dgm:prSet/>
      <dgm:spPr/>
      <dgm:t>
        <a:bodyPr numCol="1"/>
        <a:lstStyle/>
        <a:p>
          <a:endParaRPr altLang="de-CH" lang="de-CH" sz="2400"/>
        </a:p>
      </dgm:t>
    </dgm:pt>
    <dgm:pt modelId="{9AD2596A-5969-4471-A901-88B01FE6CF41}">
      <dgm:prSet custT="1" phldrT="[Text]"/>
      <dgm:spPr/>
      <dgm:t>
        <a:bodyPr numCol="1"/>
        <a:lstStyle/>
        <a:p>
          <a:r>
            <a:rPr altLang="en-GB" dirty="0" lang="en-GB" noProof="0" smtClean="0" sz="1600"/>
            <a:t>static</a:t>
          </a:r>
          <a:endParaRPr altLang="en-GB" dirty="0" lang="en-GB" noProof="0" sz="1600"/>
        </a:p>
      </dgm:t>
    </dgm:pt>
    <dgm:pt cxnId="{772DE1A5-D7FE-46D5-81A5-F5C8AE2D82BE}" modelId="{95057FF3-8077-4C1C-B106-01117BFDC758}" type="parTrans">
      <dgm:prSet custT="1"/>
      <dgm:spPr/>
      <dgm:t>
        <a:bodyPr numCol="1"/>
        <a:lstStyle/>
        <a:p>
          <a:endParaRPr altLang="de-CH" dirty="0" lang="de-CH" sz="700"/>
        </a:p>
      </dgm:t>
    </dgm:pt>
    <dgm:pt cxnId="{772DE1A5-D7FE-46D5-81A5-F5C8AE2D82BE}" modelId="{97E3F97D-D2B5-467B-A4C7-F39D45B3865C}" type="sibTrans">
      <dgm:prSet/>
      <dgm:spPr/>
      <dgm:t>
        <a:bodyPr numCol="1"/>
        <a:lstStyle/>
        <a:p>
          <a:endParaRPr altLang="de-CH" lang="de-CH" sz="2400"/>
        </a:p>
      </dgm:t>
    </dgm:pt>
    <dgm:pt modelId="{47235426-BEBB-4D2F-B99D-CABEEB4A1BC1}">
      <dgm:prSet custT="1" phldrT="[Text]"/>
      <dgm:spPr/>
      <dgm:t>
        <a:bodyPr numCol="1"/>
        <a:lstStyle/>
        <a:p>
          <a:r>
            <a:rPr altLang="en-GB" dirty="0" lang="en-GB" noProof="0" smtClean="0" sz="1600"/>
            <a:t>dynamic</a:t>
          </a:r>
          <a:endParaRPr altLang="en-GB" dirty="0" lang="en-GB" noProof="0" sz="1600"/>
        </a:p>
      </dgm:t>
    </dgm:pt>
    <dgm:pt cxnId="{DCCA837A-D526-424A-9CD9-0097B9AE30FF}" modelId="{0D79AA0D-F024-458B-9A82-B27CF6963E7B}" type="parTrans">
      <dgm:prSet custT="1"/>
      <dgm:spPr/>
      <dgm:t>
        <a:bodyPr numCol="1"/>
        <a:lstStyle/>
        <a:p>
          <a:endParaRPr altLang="de-CH" dirty="0" lang="de-CH" sz="700"/>
        </a:p>
      </dgm:t>
    </dgm:pt>
    <dgm:pt cxnId="{DCCA837A-D526-424A-9CD9-0097B9AE30FF}" modelId="{C5BFCD1E-5411-44D7-9097-369550CCE45C}" type="sibTrans">
      <dgm:prSet/>
      <dgm:spPr/>
      <dgm:t>
        <a:bodyPr numCol="1"/>
        <a:lstStyle/>
        <a:p>
          <a:endParaRPr altLang="de-CH" lang="de-CH" sz="2400"/>
        </a:p>
      </dgm:t>
    </dgm:pt>
    <dgm:pt modelId="{277E435E-06FF-4A37-92C1-D9374874F9C1}">
      <dgm:prSet custT="1" phldrT="[Text]"/>
      <dgm:spPr/>
      <dgm:t>
        <a:bodyPr numCol="1"/>
        <a:lstStyle/>
        <a:p>
          <a:r>
            <a:rPr altLang="en-GB" dirty="0" lang="en-GB" noProof="0" smtClean="0" sz="1600"/>
            <a:t>1</a:t>
          </a:r>
          <a:r>
            <a:rPr altLang="en-GB" baseline="30000" dirty="0" lang="en-GB" noProof="0" smtClean="0" sz="1600"/>
            <a:t>st </a:t>
          </a:r>
          <a:r>
            <a:rPr altLang="en-GB" dirty="0" lang="en-GB" noProof="0" smtClean="0" sz="1600"/>
            <a:t>Generation</a:t>
          </a:r>
          <a:endParaRPr altLang="en-GB" dirty="0" lang="en-GB" noProof="0" sz="1600"/>
        </a:p>
      </dgm:t>
    </dgm:pt>
    <dgm:pt cxnId="{11252BA1-BBDF-4A82-BC24-0DCC97A1B736}" modelId="{5C401450-D407-4C74-879E-0DB196C5CE39}" type="parTrans">
      <dgm:prSet custT="1"/>
      <dgm:spPr/>
      <dgm:t>
        <a:bodyPr numCol="1"/>
        <a:lstStyle/>
        <a:p>
          <a:endParaRPr altLang="de-CH" dirty="0" lang="de-CH" sz="700"/>
        </a:p>
      </dgm:t>
    </dgm:pt>
    <dgm:pt cxnId="{11252BA1-BBDF-4A82-BC24-0DCC97A1B736}" modelId="{CD35092E-2FEA-40B8-B523-A5352DD3956C}" type="sibTrans">
      <dgm:prSet/>
      <dgm:spPr/>
      <dgm:t>
        <a:bodyPr numCol="1"/>
        <a:lstStyle/>
        <a:p>
          <a:endParaRPr altLang="de-CH" lang="de-CH" sz="2400"/>
        </a:p>
      </dgm:t>
    </dgm:pt>
    <dgm:pt modelId="{6DE546D5-712F-4A54-AAA2-B499C55AFA85}">
      <dgm:prSet custT="1" phldrT="[Text]"/>
      <dgm:spPr/>
      <dgm:t>
        <a:bodyPr numCol="1"/>
        <a:lstStyle/>
        <a:p>
          <a:r>
            <a:rPr altLang="en-GB" dirty="0" lang="en-GB" noProof="0" smtClean="0" sz="1600"/>
            <a:t>2</a:t>
          </a:r>
          <a:r>
            <a:rPr altLang="en-GB" baseline="30000" dirty="0" lang="en-GB" noProof="0" smtClean="0" sz="1600"/>
            <a:t>nd</a:t>
          </a:r>
          <a:r>
            <a:rPr altLang="en-GB" dirty="0" lang="en-GB" noProof="0" smtClean="0" sz="1600"/>
            <a:t> Generation</a:t>
          </a:r>
          <a:endParaRPr altLang="en-GB" dirty="0" lang="en-GB" noProof="0" sz="1600"/>
        </a:p>
      </dgm:t>
    </dgm:pt>
    <dgm:pt cxnId="{F2DC73BD-414D-4C95-A72F-D23EC7144F90}" modelId="{2F3AFAA1-3DE1-4406-B8CE-B8D513712AD4}" type="parTrans">
      <dgm:prSet custT="1"/>
      <dgm:spPr/>
      <dgm:t>
        <a:bodyPr numCol="1"/>
        <a:lstStyle/>
        <a:p>
          <a:endParaRPr altLang="de-CH" dirty="0" lang="de-CH" sz="700"/>
        </a:p>
      </dgm:t>
    </dgm:pt>
    <dgm:pt cxnId="{F2DC73BD-414D-4C95-A72F-D23EC7144F90}" modelId="{676A787A-8AB7-4821-946B-E64B6D318FB1}" type="sibTrans">
      <dgm:prSet/>
      <dgm:spPr/>
      <dgm:t>
        <a:bodyPr numCol="1"/>
        <a:lstStyle/>
        <a:p>
          <a:endParaRPr altLang="de-CH" lang="de-CH" sz="2400"/>
        </a:p>
      </dgm:t>
    </dgm:pt>
    <dgm:pt modelId="{398C3E1B-72AC-432F-803D-76CEB2CA6D03}">
      <dgm:prSet custT="1" phldrT="[Text]"/>
      <dgm:spPr/>
      <dgm:t>
        <a:bodyPr numCol="1"/>
        <a:lstStyle/>
        <a:p>
          <a:r>
            <a:rPr altLang="en-GB" dirty="0" lang="en-GB" noProof="0" smtClean="0" sz="1600"/>
            <a:t>3</a:t>
          </a:r>
          <a:r>
            <a:rPr altLang="en-GB" baseline="30000" dirty="0" lang="en-GB" noProof="0" smtClean="0" sz="1600"/>
            <a:t>rd</a:t>
          </a:r>
          <a:r>
            <a:rPr altLang="en-GB" dirty="0" lang="en-GB" noProof="0" smtClean="0" sz="1600"/>
            <a:t> Generat</a:t>
          </a:r>
          <a:r>
            <a:rPr altLang="de-CH" dirty="0" lang="de-CH" smtClean="0" sz="1600"/>
            <a:t>ion</a:t>
          </a:r>
          <a:endParaRPr altLang="de-CH" dirty="0" lang="de-CH" sz="1600"/>
        </a:p>
      </dgm:t>
    </dgm:pt>
    <dgm:pt cxnId="{4D0E4360-0B6E-423E-B3CF-FC3DC2796F6D}" modelId="{4C397E2B-6E70-4701-8C36-0D40E56E69F2}" type="parTrans">
      <dgm:prSet custT="1"/>
      <dgm:spPr/>
      <dgm:t>
        <a:bodyPr numCol="1"/>
        <a:lstStyle/>
        <a:p>
          <a:endParaRPr altLang="de-CH" dirty="0" lang="de-CH" sz="700"/>
        </a:p>
      </dgm:t>
    </dgm:pt>
    <dgm:pt cxnId="{4D0E4360-0B6E-423E-B3CF-FC3DC2796F6D}" modelId="{B71C3F52-EA1C-4FF8-989F-E52557230BF5}" type="sibTrans">
      <dgm:prSet/>
      <dgm:spPr/>
      <dgm:t>
        <a:bodyPr numCol="1"/>
        <a:lstStyle/>
        <a:p>
          <a:endParaRPr altLang="de-CH" lang="de-CH" sz="2400"/>
        </a:p>
      </dgm:t>
    </dgm:pt>
    <dgm:pt modelId="{34622CFD-935E-4B7A-AC4A-1E3F5FCFDB10}">
      <dgm:prSet custT="1" phldrT="[Text]"/>
      <dgm:spPr/>
      <dgm:t>
        <a:bodyPr numCol="1"/>
        <a:lstStyle/>
        <a:p>
          <a:r>
            <a:rPr altLang="en-GB" dirty="0" lang="en-GB" noProof="0" smtClean="0" sz="1600"/>
            <a:t>Grit Separator</a:t>
          </a:r>
          <a:endParaRPr altLang="en-GB" dirty="0" lang="en-GB" noProof="0" sz="1600"/>
        </a:p>
      </dgm:t>
    </dgm:pt>
    <dgm:pt cxnId="{7B83083C-D2A2-4CEF-9129-FA8756C88309}" modelId="{A9EAB3D7-92A7-458A-BD01-5FEDFB672896}" type="parTrans">
      <dgm:prSet custT="1"/>
      <dgm:spPr/>
      <dgm:t>
        <a:bodyPr numCol="1"/>
        <a:lstStyle/>
        <a:p>
          <a:endParaRPr altLang="de-CH" dirty="0" lang="de-CH" sz="700"/>
        </a:p>
      </dgm:t>
    </dgm:pt>
    <dgm:pt cxnId="{7B83083C-D2A2-4CEF-9129-FA8756C88309}" modelId="{3236C85E-2190-489D-BEFB-E36EE422285D}" type="sibTrans">
      <dgm:prSet/>
      <dgm:spPr/>
      <dgm:t>
        <a:bodyPr numCol="1"/>
        <a:lstStyle/>
        <a:p>
          <a:endParaRPr altLang="de-CH" lang="de-CH" sz="2400"/>
        </a:p>
      </dgm:t>
    </dgm:pt>
    <dgm:pt modelId="{2905AA5A-43A8-49C8-84AE-79E445C961D3}">
      <dgm:prSet custT="1" phldrT="[Text]"/>
      <dgm:spPr/>
      <dgm:t>
        <a:bodyPr numCol="1"/>
        <a:lstStyle/>
        <a:p>
          <a:r>
            <a:rPr altLang="en-GB" dirty="0" lang="en-GB" noProof="0" smtClean="0" sz="1600"/>
            <a:t>V-Separator</a:t>
          </a:r>
          <a:endParaRPr altLang="en-GB" dirty="0" lang="en-GB" noProof="0" sz="1600"/>
        </a:p>
      </dgm:t>
    </dgm:pt>
    <dgm:pt cxnId="{326905AF-1749-4009-BA06-937B0A9F6C29}" modelId="{8B8B18BE-BE7E-40A0-B524-E420FD27FEF0}" type="parTrans">
      <dgm:prSet custT="1"/>
      <dgm:spPr/>
      <dgm:t>
        <a:bodyPr numCol="1"/>
        <a:lstStyle/>
        <a:p>
          <a:endParaRPr altLang="de-CH" dirty="0" lang="de-CH" sz="700"/>
        </a:p>
      </dgm:t>
    </dgm:pt>
    <dgm:pt cxnId="{326905AF-1749-4009-BA06-937B0A9F6C29}" modelId="{666E57B6-76A2-4AA7-BD64-A916AC596BA9}" type="sibTrans">
      <dgm:prSet/>
      <dgm:spPr/>
      <dgm:t>
        <a:bodyPr numCol="1"/>
        <a:lstStyle/>
        <a:p>
          <a:endParaRPr altLang="de-CH" lang="de-CH" sz="2400"/>
        </a:p>
      </dgm:t>
    </dgm:pt>
    <dgm:pt modelId="{70FD523E-D027-4EF4-9567-8E0A91DA5C4B}">
      <dgm:prSet custT="1" phldrT="[Text]"/>
      <dgm:spPr/>
      <dgm:t>
        <a:bodyPr numCol="1"/>
        <a:lstStyle/>
        <a:p>
          <a:r>
            <a:rPr altLang="en-GB" dirty="0" lang="en-GB" noProof="0" smtClean="0" sz="1600"/>
            <a:t>Cyclone</a:t>
          </a:r>
          <a:endParaRPr altLang="en-GB" dirty="0" lang="en-GB" noProof="0" sz="1600"/>
        </a:p>
      </dgm:t>
    </dgm:pt>
    <dgm:pt cxnId="{38B98840-7BC8-48BD-ADD9-6875C639D211}" modelId="{E15D8FF6-B27A-4FB9-A4E3-DF85C4DD25D2}" type="parTrans">
      <dgm:prSet custT="1"/>
      <dgm:spPr/>
      <dgm:t>
        <a:bodyPr numCol="1"/>
        <a:lstStyle/>
        <a:p>
          <a:endParaRPr altLang="de-CH" dirty="0" lang="de-CH" sz="700"/>
        </a:p>
      </dgm:t>
    </dgm:pt>
    <dgm:pt cxnId="{38B98840-7BC8-48BD-ADD9-6875C639D211}" modelId="{7A4E052E-8DDF-4AF4-82B3-17E1DD6E773D}" type="sibTrans">
      <dgm:prSet/>
      <dgm:spPr/>
      <dgm:t>
        <a:bodyPr numCol="1"/>
        <a:lstStyle/>
        <a:p>
          <a:endParaRPr altLang="de-CH" lang="de-CH" sz="2400"/>
        </a:p>
      </dgm:t>
    </dgm:pt>
    <dgm:pt modelId="{72A4D3D0-22C1-40C1-BB24-A9D2333DA60F}" type="pres">
      <dgm:prSet presAssocID="{2ECC7BE5-16EB-4AA1-B55D-8B3E63F3AF0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 numCol="1"/>
        <a:lstStyle/>
        <a:p>
          <a:endParaRPr altLang="de-CH" lang="de-CH"/>
        </a:p>
      </dgm:t>
    </dgm:pt>
    <dgm:pt modelId="{B06D5BA6-1DBA-4092-A3E6-8DEF6EF81A66}" type="pres">
      <dgm:prSet presAssocID="{2ECC7BE5-16EB-4AA1-B55D-8B3E63F3AF08}" presName="hierFlow" presStyleCnt="0"/>
      <dgm:spPr/>
      <dgm:t>
        <a:bodyPr numCol="1"/>
        <a:lstStyle/>
        <a:p>
          <a:endParaRPr altLang="de-CH" lang="de-CH"/>
        </a:p>
      </dgm:t>
    </dgm:pt>
    <dgm:pt modelId="{063E1D24-3AB4-4A63-B0B7-1E2531C7DDE8}" type="pres">
      <dgm:prSet presAssocID="{2ECC7BE5-16EB-4AA1-B55D-8B3E63F3AF08}" presName="hierChild1" presStyleCnt="0">
        <dgm:presLayoutVars>
          <dgm:chPref val="1"/>
          <dgm:animOne val="branch"/>
          <dgm:animLvl val="lvl"/>
        </dgm:presLayoutVars>
      </dgm:prSet>
      <dgm:spPr/>
      <dgm:t>
        <a:bodyPr numCol="1"/>
        <a:lstStyle/>
        <a:p>
          <a:endParaRPr altLang="de-CH" lang="de-CH"/>
        </a:p>
      </dgm:t>
    </dgm:pt>
    <dgm:pt modelId="{E74B5F93-1487-4F69-94A4-DC11F91B6599}" type="pres">
      <dgm:prSet presAssocID="{1D2ABAD1-7F99-426C-A6CF-DDE338265F9E}" presName="Name17" presStyleCnt="0"/>
      <dgm:spPr/>
      <dgm:t>
        <a:bodyPr numCol="1"/>
        <a:lstStyle/>
        <a:p>
          <a:endParaRPr altLang="de-CH" lang="de-CH"/>
        </a:p>
      </dgm:t>
    </dgm:pt>
    <dgm:pt modelId="{7424FE6B-0CBD-4F80-84DB-F168DAB7720D}" type="pres">
      <dgm:prSet custLinFactNeighborX="9843" custLinFactNeighborY="3642" presAssocID="{1D2ABAD1-7F99-426C-A6CF-DDE338265F9E}" presName="level1Shape" presStyleCnt="1" presStyleIdx="0" presStyleLbl="node0">
        <dgm:presLayoutVars>
          <dgm:chPref val="3"/>
        </dgm:presLayoutVars>
      </dgm:prSet>
      <dgm:spPr/>
      <dgm:t>
        <a:bodyPr numCol="1"/>
        <a:lstStyle/>
        <a:p>
          <a:endParaRPr altLang="de-CH" lang="de-CH"/>
        </a:p>
      </dgm:t>
    </dgm:pt>
    <dgm:pt modelId="{5463CDEF-46AB-4A2B-AD49-8DB2F68B21C6}" type="pres">
      <dgm:prSet presAssocID="{1D2ABAD1-7F99-426C-A6CF-DDE338265F9E}" presName="hierChild2" presStyleCnt="0"/>
      <dgm:spPr/>
      <dgm:t>
        <a:bodyPr numCol="1"/>
        <a:lstStyle/>
        <a:p>
          <a:endParaRPr altLang="de-CH" lang="de-CH"/>
        </a:p>
      </dgm:t>
    </dgm:pt>
    <dgm:pt modelId="{D80C7AD8-2D76-498A-B6AC-5956066CEB1C}" type="pres">
      <dgm:prSet presAssocID="{95057FF3-8077-4C1C-B106-01117BFDC758}" presName="Name25" presStyleCnt="2" presStyleIdx="0" presStyleLbl="parChTrans1D2"/>
      <dgm:spPr/>
      <dgm:t>
        <a:bodyPr numCol="1"/>
        <a:lstStyle/>
        <a:p>
          <a:endParaRPr altLang="de-CH" lang="de-CH"/>
        </a:p>
      </dgm:t>
    </dgm:pt>
    <dgm:pt modelId="{1B1CA65D-EA7E-4DA6-AA6B-4D77460C8D90}" type="pres">
      <dgm:prSet presAssocID="{95057FF3-8077-4C1C-B106-01117BFDC758}" presName="connTx" presStyleCnt="2" presStyleIdx="0" presStyleLbl="parChTrans1D2"/>
      <dgm:spPr/>
      <dgm:t>
        <a:bodyPr numCol="1"/>
        <a:lstStyle/>
        <a:p>
          <a:endParaRPr altLang="de-CH" lang="de-CH"/>
        </a:p>
      </dgm:t>
    </dgm:pt>
    <dgm:pt modelId="{57DE0FED-A572-4FA3-A7E2-9BE0C97AC6DB}" type="pres">
      <dgm:prSet presAssocID="{9AD2596A-5969-4471-A901-88B01FE6CF41}" presName="Name30" presStyleCnt="0"/>
      <dgm:spPr/>
      <dgm:t>
        <a:bodyPr numCol="1"/>
        <a:lstStyle/>
        <a:p>
          <a:endParaRPr altLang="de-CH" lang="de-CH"/>
        </a:p>
      </dgm:t>
    </dgm:pt>
    <dgm:pt modelId="{DEBC3C14-47A4-421F-B2A1-4D08BDBA659D}" type="pres">
      <dgm:prSet presAssocID="{9AD2596A-5969-4471-A901-88B01FE6CF41}" presName="level2Shape" presStyleCnt="2" presStyleIdx="0" presStyleLbl="node2"/>
      <dgm:spPr/>
      <dgm:t>
        <a:bodyPr numCol="1"/>
        <a:lstStyle/>
        <a:p>
          <a:endParaRPr altLang="de-CH" lang="de-CH"/>
        </a:p>
      </dgm:t>
    </dgm:pt>
    <dgm:pt modelId="{BC9D3123-E0DA-4B4F-8DF1-953F649E11B5}" type="pres">
      <dgm:prSet presAssocID="{9AD2596A-5969-4471-A901-88B01FE6CF41}" presName="hierChild3" presStyleCnt="0"/>
      <dgm:spPr/>
      <dgm:t>
        <a:bodyPr numCol="1"/>
        <a:lstStyle/>
        <a:p>
          <a:endParaRPr altLang="de-CH" lang="de-CH"/>
        </a:p>
      </dgm:t>
    </dgm:pt>
    <dgm:pt modelId="{B16E8A2B-02CD-4984-BF13-467C1233F5EA}" type="pres">
      <dgm:prSet presAssocID="{E15D8FF6-B27A-4FB9-A4E3-DF85C4DD25D2}" presName="Name25" presStyleCnt="6" presStyleIdx="0" presStyleLbl="parChTrans1D3"/>
      <dgm:spPr/>
      <dgm:t>
        <a:bodyPr numCol="1"/>
        <a:lstStyle/>
        <a:p>
          <a:endParaRPr altLang="de-CH" lang="de-CH"/>
        </a:p>
      </dgm:t>
    </dgm:pt>
    <dgm:pt modelId="{3C5DDFE8-3460-4C5C-8BAE-D56A433C6260}" type="pres">
      <dgm:prSet presAssocID="{E15D8FF6-B27A-4FB9-A4E3-DF85C4DD25D2}" presName="connTx" presStyleCnt="6" presStyleIdx="0" presStyleLbl="parChTrans1D3"/>
      <dgm:spPr/>
      <dgm:t>
        <a:bodyPr numCol="1"/>
        <a:lstStyle/>
        <a:p>
          <a:endParaRPr altLang="de-CH" lang="de-CH"/>
        </a:p>
      </dgm:t>
    </dgm:pt>
    <dgm:pt modelId="{E2ABE02F-DDD5-4E94-A901-4C3ED4E08F1D}" type="pres">
      <dgm:prSet presAssocID="{70FD523E-D027-4EF4-9567-8E0A91DA5C4B}" presName="Name30" presStyleCnt="0"/>
      <dgm:spPr/>
      <dgm:t>
        <a:bodyPr numCol="1"/>
        <a:lstStyle/>
        <a:p>
          <a:endParaRPr altLang="de-CH" lang="de-CH"/>
        </a:p>
      </dgm:t>
    </dgm:pt>
    <dgm:pt modelId="{311808F1-B4B2-48F3-BE6F-7EEBC1BE4A79}" type="pres">
      <dgm:prSet presAssocID="{70FD523E-D027-4EF4-9567-8E0A91DA5C4B}" presName="level2Shape" presStyleCnt="6" presStyleIdx="0" presStyleLbl="node3"/>
      <dgm:spPr/>
      <dgm:t>
        <a:bodyPr numCol="1"/>
        <a:lstStyle/>
        <a:p>
          <a:endParaRPr altLang="de-CH" lang="de-CH"/>
        </a:p>
      </dgm:t>
    </dgm:pt>
    <dgm:pt modelId="{79D4C597-E9B4-4859-997F-66D61383133E}" type="pres">
      <dgm:prSet presAssocID="{70FD523E-D027-4EF4-9567-8E0A91DA5C4B}" presName="hierChild3" presStyleCnt="0"/>
      <dgm:spPr/>
      <dgm:t>
        <a:bodyPr numCol="1"/>
        <a:lstStyle/>
        <a:p>
          <a:endParaRPr altLang="de-CH" lang="de-CH"/>
        </a:p>
      </dgm:t>
    </dgm:pt>
    <dgm:pt modelId="{0DEDD9A4-78DE-4224-8344-EC5F524A2CCE}" type="pres">
      <dgm:prSet presAssocID="{A9EAB3D7-92A7-458A-BD01-5FEDFB672896}" presName="Name25" presStyleCnt="6" presStyleIdx="1" presStyleLbl="parChTrans1D3"/>
      <dgm:spPr/>
      <dgm:t>
        <a:bodyPr numCol="1"/>
        <a:lstStyle/>
        <a:p>
          <a:endParaRPr altLang="de-CH" lang="de-CH"/>
        </a:p>
      </dgm:t>
    </dgm:pt>
    <dgm:pt modelId="{CFC64BF2-3C93-435F-AED5-A613817B4521}" type="pres">
      <dgm:prSet presAssocID="{A9EAB3D7-92A7-458A-BD01-5FEDFB672896}" presName="connTx" presStyleCnt="6" presStyleIdx="1" presStyleLbl="parChTrans1D3"/>
      <dgm:spPr/>
      <dgm:t>
        <a:bodyPr numCol="1"/>
        <a:lstStyle/>
        <a:p>
          <a:endParaRPr altLang="de-CH" lang="de-CH"/>
        </a:p>
      </dgm:t>
    </dgm:pt>
    <dgm:pt modelId="{057CF17F-D296-4512-8EB2-E4F7A2D01E59}" type="pres">
      <dgm:prSet presAssocID="{34622CFD-935E-4B7A-AC4A-1E3F5FCFDB10}" presName="Name30" presStyleCnt="0"/>
      <dgm:spPr/>
      <dgm:t>
        <a:bodyPr numCol="1"/>
        <a:lstStyle/>
        <a:p>
          <a:endParaRPr altLang="de-CH" lang="de-CH"/>
        </a:p>
      </dgm:t>
    </dgm:pt>
    <dgm:pt modelId="{CDA5FB76-3288-4D7C-802E-D70A6A13A01F}" type="pres">
      <dgm:prSet presAssocID="{34622CFD-935E-4B7A-AC4A-1E3F5FCFDB10}" presName="level2Shape" presStyleCnt="6" presStyleIdx="1" presStyleLbl="node3"/>
      <dgm:spPr/>
      <dgm:t>
        <a:bodyPr numCol="1"/>
        <a:lstStyle/>
        <a:p>
          <a:endParaRPr altLang="de-CH" lang="de-CH"/>
        </a:p>
      </dgm:t>
    </dgm:pt>
    <dgm:pt modelId="{80563B6D-5139-426B-9DD6-ACE7A2F38E10}" type="pres">
      <dgm:prSet presAssocID="{34622CFD-935E-4B7A-AC4A-1E3F5FCFDB10}" presName="hierChild3" presStyleCnt="0"/>
      <dgm:spPr/>
      <dgm:t>
        <a:bodyPr numCol="1"/>
        <a:lstStyle/>
        <a:p>
          <a:endParaRPr altLang="de-CH" lang="de-CH"/>
        </a:p>
      </dgm:t>
    </dgm:pt>
    <dgm:pt modelId="{5CD62417-9E72-4FEF-8F30-BE5D67AD9358}" type="pres">
      <dgm:prSet presAssocID="{8B8B18BE-BE7E-40A0-B524-E420FD27FEF0}" presName="Name25" presStyleCnt="6" presStyleIdx="2" presStyleLbl="parChTrans1D3"/>
      <dgm:spPr/>
      <dgm:t>
        <a:bodyPr numCol="1"/>
        <a:lstStyle/>
        <a:p>
          <a:endParaRPr altLang="de-CH" lang="de-CH"/>
        </a:p>
      </dgm:t>
    </dgm:pt>
    <dgm:pt modelId="{624DEF45-603C-4D7D-822C-4DD0E0B083CA}" type="pres">
      <dgm:prSet presAssocID="{8B8B18BE-BE7E-40A0-B524-E420FD27FEF0}" presName="connTx" presStyleCnt="6" presStyleIdx="2" presStyleLbl="parChTrans1D3"/>
      <dgm:spPr/>
      <dgm:t>
        <a:bodyPr numCol="1"/>
        <a:lstStyle/>
        <a:p>
          <a:endParaRPr altLang="de-CH" lang="de-CH"/>
        </a:p>
      </dgm:t>
    </dgm:pt>
    <dgm:pt modelId="{CFC56AEE-1832-46BE-8ED8-7C54A9B613F8}" type="pres">
      <dgm:prSet presAssocID="{2905AA5A-43A8-49C8-84AE-79E445C961D3}" presName="Name30" presStyleCnt="0"/>
      <dgm:spPr/>
      <dgm:t>
        <a:bodyPr numCol="1"/>
        <a:lstStyle/>
        <a:p>
          <a:endParaRPr altLang="de-CH" lang="de-CH"/>
        </a:p>
      </dgm:t>
    </dgm:pt>
    <dgm:pt modelId="{189CA222-B199-4DD0-BCA8-0384092E86A0}" type="pres">
      <dgm:prSet presAssocID="{2905AA5A-43A8-49C8-84AE-79E445C961D3}" presName="level2Shape" presStyleCnt="6" presStyleIdx="2" presStyleLbl="node3"/>
      <dgm:spPr/>
      <dgm:t>
        <a:bodyPr numCol="1"/>
        <a:lstStyle/>
        <a:p>
          <a:endParaRPr altLang="de-CH" lang="de-CH"/>
        </a:p>
      </dgm:t>
    </dgm:pt>
    <dgm:pt modelId="{48009CC7-B788-4F9F-A2DC-BFE0D4C11FC2}" type="pres">
      <dgm:prSet presAssocID="{2905AA5A-43A8-49C8-84AE-79E445C961D3}" presName="hierChild3" presStyleCnt="0"/>
      <dgm:spPr/>
      <dgm:t>
        <a:bodyPr numCol="1"/>
        <a:lstStyle/>
        <a:p>
          <a:endParaRPr altLang="de-CH" lang="de-CH"/>
        </a:p>
      </dgm:t>
    </dgm:pt>
    <dgm:pt modelId="{1E4C6972-9725-4A29-A487-B704A0FD6B52}" type="pres">
      <dgm:prSet presAssocID="{0D79AA0D-F024-458B-9A82-B27CF6963E7B}" presName="Name25" presStyleCnt="2" presStyleIdx="1" presStyleLbl="parChTrans1D2"/>
      <dgm:spPr/>
      <dgm:t>
        <a:bodyPr numCol="1"/>
        <a:lstStyle/>
        <a:p>
          <a:endParaRPr altLang="de-CH" lang="de-CH"/>
        </a:p>
      </dgm:t>
    </dgm:pt>
    <dgm:pt modelId="{9C06CF93-79A6-425A-A7CD-C8BF6C2DACEA}" type="pres">
      <dgm:prSet presAssocID="{0D79AA0D-F024-458B-9A82-B27CF6963E7B}" presName="connTx" presStyleCnt="2" presStyleIdx="1" presStyleLbl="parChTrans1D2"/>
      <dgm:spPr/>
      <dgm:t>
        <a:bodyPr numCol="1"/>
        <a:lstStyle/>
        <a:p>
          <a:endParaRPr altLang="de-CH" lang="de-CH"/>
        </a:p>
      </dgm:t>
    </dgm:pt>
    <dgm:pt modelId="{02F87A33-2B6F-4327-A646-A324FD9D8F72}" type="pres">
      <dgm:prSet presAssocID="{47235426-BEBB-4D2F-B99D-CABEEB4A1BC1}" presName="Name30" presStyleCnt="0"/>
      <dgm:spPr/>
      <dgm:t>
        <a:bodyPr numCol="1"/>
        <a:lstStyle/>
        <a:p>
          <a:endParaRPr altLang="de-CH" lang="de-CH"/>
        </a:p>
      </dgm:t>
    </dgm:pt>
    <dgm:pt modelId="{2F818190-EA76-4D1D-826E-E8F1606ADE12}" type="pres">
      <dgm:prSet presAssocID="{47235426-BEBB-4D2F-B99D-CABEEB4A1BC1}" presName="level2Shape" presStyleCnt="2" presStyleIdx="1" presStyleLbl="node2"/>
      <dgm:spPr/>
      <dgm:t>
        <a:bodyPr numCol="1"/>
        <a:lstStyle/>
        <a:p>
          <a:endParaRPr altLang="de-CH" lang="de-CH"/>
        </a:p>
      </dgm:t>
    </dgm:pt>
    <dgm:pt modelId="{2F43BB36-C53B-48E3-A5AC-F77554C0CE86}" type="pres">
      <dgm:prSet presAssocID="{47235426-BEBB-4D2F-B99D-CABEEB4A1BC1}" presName="hierChild3" presStyleCnt="0"/>
      <dgm:spPr/>
      <dgm:t>
        <a:bodyPr numCol="1"/>
        <a:lstStyle/>
        <a:p>
          <a:endParaRPr altLang="de-CH" lang="de-CH"/>
        </a:p>
      </dgm:t>
    </dgm:pt>
    <dgm:pt modelId="{EA7E16E0-9CDF-4279-9010-2E408D016041}" type="pres">
      <dgm:prSet presAssocID="{5C401450-D407-4C74-879E-0DB196C5CE39}" presName="Name25" presStyleCnt="6" presStyleIdx="3" presStyleLbl="parChTrans1D3"/>
      <dgm:spPr/>
      <dgm:t>
        <a:bodyPr numCol="1"/>
        <a:lstStyle/>
        <a:p>
          <a:endParaRPr altLang="de-CH" lang="de-CH"/>
        </a:p>
      </dgm:t>
    </dgm:pt>
    <dgm:pt modelId="{93F485CA-B9BB-4B94-BB7F-2C0860ABEFEA}" type="pres">
      <dgm:prSet presAssocID="{5C401450-D407-4C74-879E-0DB196C5CE39}" presName="connTx" presStyleCnt="6" presStyleIdx="3" presStyleLbl="parChTrans1D3"/>
      <dgm:spPr/>
      <dgm:t>
        <a:bodyPr numCol="1"/>
        <a:lstStyle/>
        <a:p>
          <a:endParaRPr altLang="de-CH" lang="de-CH"/>
        </a:p>
      </dgm:t>
    </dgm:pt>
    <dgm:pt modelId="{E6C529B6-688A-4E8F-B685-93E45224E486}" type="pres">
      <dgm:prSet presAssocID="{277E435E-06FF-4A37-92C1-D9374874F9C1}" presName="Name30" presStyleCnt="0"/>
      <dgm:spPr/>
      <dgm:t>
        <a:bodyPr numCol="1"/>
        <a:lstStyle/>
        <a:p>
          <a:endParaRPr altLang="de-CH" lang="de-CH"/>
        </a:p>
      </dgm:t>
    </dgm:pt>
    <dgm:pt modelId="{00708543-347C-4FDE-B669-74E33CADD38F}" type="pres">
      <dgm:prSet presAssocID="{277E435E-06FF-4A37-92C1-D9374874F9C1}" presName="level2Shape" presStyleCnt="6" presStyleIdx="3" presStyleLbl="node3"/>
      <dgm:spPr/>
      <dgm:t>
        <a:bodyPr numCol="1"/>
        <a:lstStyle/>
        <a:p>
          <a:endParaRPr altLang="de-CH" lang="de-CH"/>
        </a:p>
      </dgm:t>
    </dgm:pt>
    <dgm:pt modelId="{FD564906-90D5-4398-A9FE-FB4D22A2A022}" type="pres">
      <dgm:prSet presAssocID="{277E435E-06FF-4A37-92C1-D9374874F9C1}" presName="hierChild3" presStyleCnt="0"/>
      <dgm:spPr/>
      <dgm:t>
        <a:bodyPr numCol="1"/>
        <a:lstStyle/>
        <a:p>
          <a:endParaRPr altLang="de-CH" lang="de-CH"/>
        </a:p>
      </dgm:t>
    </dgm:pt>
    <dgm:pt modelId="{E31FC3EB-1FDB-48C1-BA00-EAEF21212F3D}" type="pres">
      <dgm:prSet presAssocID="{2F3AFAA1-3DE1-4406-B8CE-B8D513712AD4}" presName="Name25" presStyleCnt="6" presStyleIdx="4" presStyleLbl="parChTrans1D3"/>
      <dgm:spPr/>
      <dgm:t>
        <a:bodyPr numCol="1"/>
        <a:lstStyle/>
        <a:p>
          <a:endParaRPr altLang="de-CH" lang="de-CH"/>
        </a:p>
      </dgm:t>
    </dgm:pt>
    <dgm:pt modelId="{A4700ACA-67DE-4A95-A60D-6832005E4DCA}" type="pres">
      <dgm:prSet presAssocID="{2F3AFAA1-3DE1-4406-B8CE-B8D513712AD4}" presName="connTx" presStyleCnt="6" presStyleIdx="4" presStyleLbl="parChTrans1D3"/>
      <dgm:spPr/>
      <dgm:t>
        <a:bodyPr numCol="1"/>
        <a:lstStyle/>
        <a:p>
          <a:endParaRPr altLang="de-CH" lang="de-CH"/>
        </a:p>
      </dgm:t>
    </dgm:pt>
    <dgm:pt modelId="{F126218D-5452-4F3B-A35E-8CE4E47C93CF}" type="pres">
      <dgm:prSet presAssocID="{6DE546D5-712F-4A54-AAA2-B499C55AFA85}" presName="Name30" presStyleCnt="0"/>
      <dgm:spPr/>
      <dgm:t>
        <a:bodyPr numCol="1"/>
        <a:lstStyle/>
        <a:p>
          <a:endParaRPr altLang="de-CH" lang="de-CH"/>
        </a:p>
      </dgm:t>
    </dgm:pt>
    <dgm:pt modelId="{E48F5CA4-252E-46F6-A693-487BA2FFAA3F}" type="pres">
      <dgm:prSet presAssocID="{6DE546D5-712F-4A54-AAA2-B499C55AFA85}" presName="level2Shape" presStyleCnt="6" presStyleIdx="4" presStyleLbl="node3"/>
      <dgm:spPr/>
      <dgm:t>
        <a:bodyPr numCol="1"/>
        <a:lstStyle/>
        <a:p>
          <a:endParaRPr altLang="de-CH" lang="de-CH"/>
        </a:p>
      </dgm:t>
    </dgm:pt>
    <dgm:pt modelId="{2D5F6D22-352B-4F5F-A745-ED916DCE6C41}" type="pres">
      <dgm:prSet presAssocID="{6DE546D5-712F-4A54-AAA2-B499C55AFA85}" presName="hierChild3" presStyleCnt="0"/>
      <dgm:spPr/>
      <dgm:t>
        <a:bodyPr numCol="1"/>
        <a:lstStyle/>
        <a:p>
          <a:endParaRPr altLang="de-CH" lang="de-CH"/>
        </a:p>
      </dgm:t>
    </dgm:pt>
    <dgm:pt modelId="{C0F50457-C320-4BF7-8108-226DCD768721}" type="pres">
      <dgm:prSet presAssocID="{4C397E2B-6E70-4701-8C36-0D40E56E69F2}" presName="Name25" presStyleCnt="6" presStyleIdx="5" presStyleLbl="parChTrans1D3"/>
      <dgm:spPr/>
      <dgm:t>
        <a:bodyPr numCol="1"/>
        <a:lstStyle/>
        <a:p>
          <a:endParaRPr altLang="de-CH" lang="de-CH"/>
        </a:p>
      </dgm:t>
    </dgm:pt>
    <dgm:pt modelId="{175105BE-8F2A-42FF-A215-EC116106B442}" type="pres">
      <dgm:prSet presAssocID="{4C397E2B-6E70-4701-8C36-0D40E56E69F2}" presName="connTx" presStyleCnt="6" presStyleIdx="5" presStyleLbl="parChTrans1D3"/>
      <dgm:spPr/>
      <dgm:t>
        <a:bodyPr numCol="1"/>
        <a:lstStyle/>
        <a:p>
          <a:endParaRPr altLang="de-CH" lang="de-CH"/>
        </a:p>
      </dgm:t>
    </dgm:pt>
    <dgm:pt modelId="{2736B5E1-CA29-4E11-95C6-0855011BEF6B}" type="pres">
      <dgm:prSet presAssocID="{398C3E1B-72AC-432F-803D-76CEB2CA6D03}" presName="Name30" presStyleCnt="0"/>
      <dgm:spPr/>
      <dgm:t>
        <a:bodyPr numCol="1"/>
        <a:lstStyle/>
        <a:p>
          <a:endParaRPr altLang="de-CH" lang="de-CH"/>
        </a:p>
      </dgm:t>
    </dgm:pt>
    <dgm:pt modelId="{D6174D3E-90F9-4CAF-8FB7-77F6E85075B1}" type="pres">
      <dgm:prSet presAssocID="{398C3E1B-72AC-432F-803D-76CEB2CA6D03}" presName="level2Shape" presStyleCnt="6" presStyleIdx="5" presStyleLbl="node3"/>
      <dgm:spPr/>
      <dgm:t>
        <a:bodyPr numCol="1"/>
        <a:lstStyle/>
        <a:p>
          <a:endParaRPr altLang="de-CH" lang="de-CH"/>
        </a:p>
      </dgm:t>
    </dgm:pt>
    <dgm:pt modelId="{B1CBF2CF-8FCD-428A-B80F-92451AF96FC8}" type="pres">
      <dgm:prSet presAssocID="{398C3E1B-72AC-432F-803D-76CEB2CA6D03}" presName="hierChild3" presStyleCnt="0"/>
      <dgm:spPr/>
      <dgm:t>
        <a:bodyPr numCol="1"/>
        <a:lstStyle/>
        <a:p>
          <a:endParaRPr altLang="de-CH" lang="de-CH"/>
        </a:p>
      </dgm:t>
    </dgm:pt>
    <dgm:pt modelId="{BCC3795E-85FF-4243-90A9-06F42A4BE1F1}" type="pres">
      <dgm:prSet presAssocID="{2ECC7BE5-16EB-4AA1-B55D-8B3E63F3AF08}" presName="bgShapesFlow" presStyleCnt="0"/>
      <dgm:spPr/>
      <dgm:t>
        <a:bodyPr numCol="1"/>
        <a:lstStyle/>
        <a:p>
          <a:endParaRPr altLang="de-CH" lang="de-CH"/>
        </a:p>
      </dgm:t>
    </dgm:pt>
  </dgm:ptLst>
  <dgm:cxnLst>
    <dgm:cxn destId="{72A4D3D0-22C1-40C1-BB24-A9D2333DA60F}" destOrd="0" modelId="{8657DB49-CE66-4507-A8CF-CBD48E4EC1F5}" presId="urn:microsoft.com/office/officeart/2005/8/layout/hierarchy5" srcId="{2ECC7BE5-16EB-4AA1-B55D-8B3E63F3AF08}" srcOrd="0" type="presOf"/>
    <dgm:cxn destId="{CFC64BF2-3C93-435F-AED5-A613817B4521}" destOrd="0" modelId="{80B65E10-72B7-4348-B018-88A1E90EACE9}" presId="urn:microsoft.com/office/officeart/2005/8/layout/hierarchy5" srcId="{A9EAB3D7-92A7-458A-BD01-5FEDFB672896}" srcOrd="1" type="presOf"/>
    <dgm:cxn destId="{D6174D3E-90F9-4CAF-8FB7-77F6E85075B1}" destOrd="0" modelId="{CBB10976-89BE-4363-9970-2CF625585E6E}" presId="urn:microsoft.com/office/officeart/2005/8/layout/hierarchy5" srcId="{398C3E1B-72AC-432F-803D-76CEB2CA6D03}" srcOrd="0" type="presOf"/>
    <dgm:cxn destId="{2905AA5A-43A8-49C8-84AE-79E445C961D3}" destOrd="0" modelId="{326905AF-1749-4009-BA06-937B0A9F6C29}" parTransId="{8B8B18BE-BE7E-40A0-B524-E420FD27FEF0}" sibTransId="{666E57B6-76A2-4AA7-BD64-A916AC596BA9}" srcId="{9AD2596A-5969-4471-A901-88B01FE6CF41}" srcOrd="2"/>
    <dgm:cxn destId="{47235426-BEBB-4D2F-B99D-CABEEB4A1BC1}" destOrd="0" modelId="{DCCA837A-D526-424A-9CD9-0097B9AE30FF}" parTransId="{0D79AA0D-F024-458B-9A82-B27CF6963E7B}" sibTransId="{C5BFCD1E-5411-44D7-9097-369550CCE45C}" srcId="{1D2ABAD1-7F99-426C-A6CF-DDE338265F9E}" srcOrd="1"/>
    <dgm:cxn destId="{189CA222-B199-4DD0-BCA8-0384092E86A0}" destOrd="0" modelId="{9F65BABC-194E-452B-B43E-AF2E5AFBA5F8}" presId="urn:microsoft.com/office/officeart/2005/8/layout/hierarchy5" srcId="{2905AA5A-43A8-49C8-84AE-79E445C961D3}" srcOrd="0" type="presOf"/>
    <dgm:cxn destId="{175105BE-8F2A-42FF-A215-EC116106B442}" destOrd="0" modelId="{A2026214-E6DD-4247-B0E6-64F840D367AD}" presId="urn:microsoft.com/office/officeart/2005/8/layout/hierarchy5" srcId="{4C397E2B-6E70-4701-8C36-0D40E56E69F2}" srcOrd="1" type="presOf"/>
    <dgm:cxn destId="{5CD62417-9E72-4FEF-8F30-BE5D67AD9358}" destOrd="0" modelId="{3516552C-AE5C-4C0D-B7CF-9E4E24DB94EC}" presId="urn:microsoft.com/office/officeart/2005/8/layout/hierarchy5" srcId="{8B8B18BE-BE7E-40A0-B524-E420FD27FEF0}" srcOrd="0" type="presOf"/>
    <dgm:cxn destId="{3C5DDFE8-3460-4C5C-8BAE-D56A433C6260}" destOrd="0" modelId="{22748FC0-ED5C-4FBA-BADA-A66B51AD3B6A}" presId="urn:microsoft.com/office/officeart/2005/8/layout/hierarchy5" srcId="{E15D8FF6-B27A-4FB9-A4E3-DF85C4DD25D2}" srcOrd="1" type="presOf"/>
    <dgm:cxn destId="{9C06CF93-79A6-425A-A7CD-C8BF6C2DACEA}" destOrd="0" modelId="{F074DB1D-09DE-446B-B18E-F5CCCD4FE604}" presId="urn:microsoft.com/office/officeart/2005/8/layout/hierarchy5" srcId="{0D79AA0D-F024-458B-9A82-B27CF6963E7B}" srcOrd="1" type="presOf"/>
    <dgm:cxn destId="{E48F5CA4-252E-46F6-A693-487BA2FFAA3F}" destOrd="0" modelId="{472D60A9-5835-495A-9109-87AD834BD744}" presId="urn:microsoft.com/office/officeart/2005/8/layout/hierarchy5" srcId="{6DE546D5-712F-4A54-AAA2-B499C55AFA85}" srcOrd="0" type="presOf"/>
    <dgm:cxn destId="{6DE546D5-712F-4A54-AAA2-B499C55AFA85}" destOrd="0" modelId="{F2DC73BD-414D-4C95-A72F-D23EC7144F90}" parTransId="{2F3AFAA1-3DE1-4406-B8CE-B8D513712AD4}" sibTransId="{676A787A-8AB7-4821-946B-E64B6D318FB1}" srcId="{47235426-BEBB-4D2F-B99D-CABEEB4A1BC1}" srcOrd="1"/>
    <dgm:cxn destId="{277E435E-06FF-4A37-92C1-D9374874F9C1}" destOrd="0" modelId="{11252BA1-BBDF-4A82-BC24-0DCC97A1B736}" parTransId="{5C401450-D407-4C74-879E-0DB196C5CE39}" sibTransId="{CD35092E-2FEA-40B8-B523-A5352DD3956C}" srcId="{47235426-BEBB-4D2F-B99D-CABEEB4A1BC1}" srcOrd="0"/>
    <dgm:cxn destId="{624DEF45-603C-4D7D-822C-4DD0E0B083CA}" destOrd="0" modelId="{C07010B7-3F53-4993-8967-CFFB2AC82A3D}" presId="urn:microsoft.com/office/officeart/2005/8/layout/hierarchy5" srcId="{8B8B18BE-BE7E-40A0-B524-E420FD27FEF0}" srcOrd="1" type="presOf"/>
    <dgm:cxn destId="{7424FE6B-0CBD-4F80-84DB-F168DAB7720D}" destOrd="0" modelId="{8385B486-9402-4C41-9EF2-C37B33440754}" presId="urn:microsoft.com/office/officeart/2005/8/layout/hierarchy5" srcId="{1D2ABAD1-7F99-426C-A6CF-DDE338265F9E}" srcOrd="0" type="presOf"/>
    <dgm:cxn destId="{93F485CA-B9BB-4B94-BB7F-2C0860ABEFEA}" destOrd="0" modelId="{47761E78-E63D-4351-89EE-A5BE217752A8}" presId="urn:microsoft.com/office/officeart/2005/8/layout/hierarchy5" srcId="{5C401450-D407-4C74-879E-0DB196C5CE39}" srcOrd="1" type="presOf"/>
    <dgm:cxn destId="{A4700ACA-67DE-4A95-A60D-6832005E4DCA}" destOrd="0" modelId="{8E82F6FB-88D6-4920-A03F-8A6CD81FBD80}" presId="urn:microsoft.com/office/officeart/2005/8/layout/hierarchy5" srcId="{2F3AFAA1-3DE1-4406-B8CE-B8D513712AD4}" srcOrd="1" type="presOf"/>
    <dgm:cxn destId="{B16E8A2B-02CD-4984-BF13-467C1233F5EA}" destOrd="0" modelId="{4BD26CF3-81F2-4472-A9EE-0364707A3790}" presId="urn:microsoft.com/office/officeart/2005/8/layout/hierarchy5" srcId="{E15D8FF6-B27A-4FB9-A4E3-DF85C4DD25D2}" srcOrd="0" type="presOf"/>
    <dgm:cxn destId="{0DEDD9A4-78DE-4224-8344-EC5F524A2CCE}" destOrd="0" modelId="{FB4C585F-BDF2-4BAB-A386-AFF5EE1D965A}" presId="urn:microsoft.com/office/officeart/2005/8/layout/hierarchy5" srcId="{A9EAB3D7-92A7-458A-BD01-5FEDFB672896}" srcOrd="0" type="presOf"/>
    <dgm:cxn destId="{1D2ABAD1-7F99-426C-A6CF-DDE338265F9E}" destOrd="0" modelId="{59E0AD17-4D0D-4F08-9272-17153EE76163}" parTransId="{54951412-9F33-4CB9-BACF-BAF87DAE6702}" sibTransId="{A27F495A-2286-48E8-B979-9685101F31BD}" srcId="{2ECC7BE5-16EB-4AA1-B55D-8B3E63F3AF08}" srcOrd="0"/>
    <dgm:cxn destId="{CDA5FB76-3288-4D7C-802E-D70A6A13A01F}" destOrd="0" modelId="{AF4B8212-C58F-451D-BF87-DFD8C6535837}" presId="urn:microsoft.com/office/officeart/2005/8/layout/hierarchy5" srcId="{34622CFD-935E-4B7A-AC4A-1E3F5FCFDB10}" srcOrd="0" type="presOf"/>
    <dgm:cxn destId="{398C3E1B-72AC-432F-803D-76CEB2CA6D03}" destOrd="0" modelId="{4D0E4360-0B6E-423E-B3CF-FC3DC2796F6D}" parTransId="{4C397E2B-6E70-4701-8C36-0D40E56E69F2}" sibTransId="{B71C3F52-EA1C-4FF8-989F-E52557230BF5}" srcId="{47235426-BEBB-4D2F-B99D-CABEEB4A1BC1}" srcOrd="2"/>
    <dgm:cxn destId="{9AD2596A-5969-4471-A901-88B01FE6CF41}" destOrd="0" modelId="{772DE1A5-D7FE-46D5-81A5-F5C8AE2D82BE}" parTransId="{95057FF3-8077-4C1C-B106-01117BFDC758}" sibTransId="{97E3F97D-D2B5-467B-A4C7-F39D45B3865C}" srcId="{1D2ABAD1-7F99-426C-A6CF-DDE338265F9E}" srcOrd="0"/>
    <dgm:cxn destId="{EA7E16E0-9CDF-4279-9010-2E408D016041}" destOrd="0" modelId="{60D2E158-4A10-4A91-8DEB-83FC37BDAD60}" presId="urn:microsoft.com/office/officeart/2005/8/layout/hierarchy5" srcId="{5C401450-D407-4C74-879E-0DB196C5CE39}" srcOrd="0" type="presOf"/>
    <dgm:cxn destId="{311808F1-B4B2-48F3-BE6F-7EEBC1BE4A79}" destOrd="0" modelId="{65FB177B-23A4-4A71-AFCC-E6EAF0FEC182}" presId="urn:microsoft.com/office/officeart/2005/8/layout/hierarchy5" srcId="{70FD523E-D027-4EF4-9567-8E0A91DA5C4B}" srcOrd="0" type="presOf"/>
    <dgm:cxn destId="{DEBC3C14-47A4-421F-B2A1-4D08BDBA659D}" destOrd="0" modelId="{4F46ED81-936B-4700-ABB3-E230B9679381}" presId="urn:microsoft.com/office/officeart/2005/8/layout/hierarchy5" srcId="{9AD2596A-5969-4471-A901-88B01FE6CF41}" srcOrd="0" type="presOf"/>
    <dgm:cxn destId="{1B1CA65D-EA7E-4DA6-AA6B-4D77460C8D90}" destOrd="0" modelId="{5FCC5F1B-338D-41CD-A76A-79351ED0EF57}" presId="urn:microsoft.com/office/officeart/2005/8/layout/hierarchy5" srcId="{95057FF3-8077-4C1C-B106-01117BFDC758}" srcOrd="1" type="presOf"/>
    <dgm:cxn destId="{C0F50457-C320-4BF7-8108-226DCD768721}" destOrd="0" modelId="{98093C2D-261F-426C-A3AF-BCE10C96C49C}" presId="urn:microsoft.com/office/officeart/2005/8/layout/hierarchy5" srcId="{4C397E2B-6E70-4701-8C36-0D40E56E69F2}" srcOrd="0" type="presOf"/>
    <dgm:cxn destId="{2F818190-EA76-4D1D-826E-E8F1606ADE12}" destOrd="0" modelId="{E0A3F024-5910-460A-B14C-83B1AF9CD7CD}" presId="urn:microsoft.com/office/officeart/2005/8/layout/hierarchy5" srcId="{47235426-BEBB-4D2F-B99D-CABEEB4A1BC1}" srcOrd="0" type="presOf"/>
    <dgm:cxn destId="{00708543-347C-4FDE-B669-74E33CADD38F}" destOrd="0" modelId="{000A1C04-BF33-45EB-8F7F-9A171D997A3C}" presId="urn:microsoft.com/office/officeart/2005/8/layout/hierarchy5" srcId="{277E435E-06FF-4A37-92C1-D9374874F9C1}" srcOrd="0" type="presOf"/>
    <dgm:cxn destId="{1E4C6972-9725-4A29-A487-B704A0FD6B52}" destOrd="0" modelId="{48549D5A-843A-48CC-9B16-FCE19528297A}" presId="urn:microsoft.com/office/officeart/2005/8/layout/hierarchy5" srcId="{0D79AA0D-F024-458B-9A82-B27CF6963E7B}" srcOrd="0" type="presOf"/>
    <dgm:cxn destId="{70FD523E-D027-4EF4-9567-8E0A91DA5C4B}" destOrd="0" modelId="{38B98840-7BC8-48BD-ADD9-6875C639D211}" parTransId="{E15D8FF6-B27A-4FB9-A4E3-DF85C4DD25D2}" sibTransId="{7A4E052E-8DDF-4AF4-82B3-17E1DD6E773D}" srcId="{9AD2596A-5969-4471-A901-88B01FE6CF41}" srcOrd="0"/>
    <dgm:cxn destId="{D80C7AD8-2D76-498A-B6AC-5956066CEB1C}" destOrd="0" modelId="{AA520DDD-6DF8-44B1-9955-466E26A4BACE}" presId="urn:microsoft.com/office/officeart/2005/8/layout/hierarchy5" srcId="{95057FF3-8077-4C1C-B106-01117BFDC758}" srcOrd="0" type="presOf"/>
    <dgm:cxn destId="{E31FC3EB-1FDB-48C1-BA00-EAEF21212F3D}" destOrd="0" modelId="{70AF3B48-2235-45EB-957D-210F03A840D0}" presId="urn:microsoft.com/office/officeart/2005/8/layout/hierarchy5" srcId="{2F3AFAA1-3DE1-4406-B8CE-B8D513712AD4}" srcOrd="0" type="presOf"/>
    <dgm:cxn destId="{34622CFD-935E-4B7A-AC4A-1E3F5FCFDB10}" destOrd="0" modelId="{7B83083C-D2A2-4CEF-9129-FA8756C88309}" parTransId="{A9EAB3D7-92A7-458A-BD01-5FEDFB672896}" sibTransId="{3236C85E-2190-489D-BEFB-E36EE422285D}" srcId="{9AD2596A-5969-4471-A901-88B01FE6CF41}" srcOrd="1"/>
    <dgm:cxn destId="{B06D5BA6-1DBA-4092-A3E6-8DEF6EF81A66}" destOrd="0" modelId="{037E9B99-04B9-4D42-B1D5-3EEC39F3EC98}" presId="urn:microsoft.com/office/officeart/2005/8/layout/hierarchy5" srcId="{72A4D3D0-22C1-40C1-BB24-A9D2333DA60F}" srcOrd="0" type="presParOf"/>
    <dgm:cxn destId="{063E1D24-3AB4-4A63-B0B7-1E2531C7DDE8}" destOrd="0" modelId="{4392FC68-D30A-481C-B508-88BD2A644426}" presId="urn:microsoft.com/office/officeart/2005/8/layout/hierarchy5" srcId="{B06D5BA6-1DBA-4092-A3E6-8DEF6EF81A66}" srcOrd="0" type="presParOf"/>
    <dgm:cxn destId="{E74B5F93-1487-4F69-94A4-DC11F91B6599}" destOrd="0" modelId="{670501C0-90E6-485B-BDCE-D6D6695CC8AB}" presId="urn:microsoft.com/office/officeart/2005/8/layout/hierarchy5" srcId="{063E1D24-3AB4-4A63-B0B7-1E2531C7DDE8}" srcOrd="0" type="presParOf"/>
    <dgm:cxn destId="{7424FE6B-0CBD-4F80-84DB-F168DAB7720D}" destOrd="0" modelId="{4810ACBB-71B4-461A-A535-E09F6B683C80}" presId="urn:microsoft.com/office/officeart/2005/8/layout/hierarchy5" srcId="{E74B5F93-1487-4F69-94A4-DC11F91B6599}" srcOrd="0" type="presParOf"/>
    <dgm:cxn destId="{5463CDEF-46AB-4A2B-AD49-8DB2F68B21C6}" destOrd="0" modelId="{9B66342F-C21B-4125-A83A-E09ECEBFDDB0}" presId="urn:microsoft.com/office/officeart/2005/8/layout/hierarchy5" srcId="{E74B5F93-1487-4F69-94A4-DC11F91B6599}" srcOrd="1" type="presParOf"/>
    <dgm:cxn destId="{D80C7AD8-2D76-498A-B6AC-5956066CEB1C}" destOrd="0" modelId="{84FA90F4-4139-4B9B-87D6-3CE6E9AC8648}" presId="urn:microsoft.com/office/officeart/2005/8/layout/hierarchy5" srcId="{5463CDEF-46AB-4A2B-AD49-8DB2F68B21C6}" srcOrd="0" type="presParOf"/>
    <dgm:cxn destId="{1B1CA65D-EA7E-4DA6-AA6B-4D77460C8D90}" destOrd="0" modelId="{9662D8AE-2889-439A-BE9E-5E6EF4EB8FC5}" presId="urn:microsoft.com/office/officeart/2005/8/layout/hierarchy5" srcId="{D80C7AD8-2D76-498A-B6AC-5956066CEB1C}" srcOrd="0" type="presParOf"/>
    <dgm:cxn destId="{57DE0FED-A572-4FA3-A7E2-9BE0C97AC6DB}" destOrd="0" modelId="{FFC6418A-1207-401B-901E-05E57C50689F}" presId="urn:microsoft.com/office/officeart/2005/8/layout/hierarchy5" srcId="{5463CDEF-46AB-4A2B-AD49-8DB2F68B21C6}" srcOrd="1" type="presParOf"/>
    <dgm:cxn destId="{DEBC3C14-47A4-421F-B2A1-4D08BDBA659D}" destOrd="0" modelId="{ECB84277-0043-4605-A992-3A96BC16E760}" presId="urn:microsoft.com/office/officeart/2005/8/layout/hierarchy5" srcId="{57DE0FED-A572-4FA3-A7E2-9BE0C97AC6DB}" srcOrd="0" type="presParOf"/>
    <dgm:cxn destId="{BC9D3123-E0DA-4B4F-8DF1-953F649E11B5}" destOrd="0" modelId="{AD93872A-5A44-459D-B3AB-49587A6A3B99}" presId="urn:microsoft.com/office/officeart/2005/8/layout/hierarchy5" srcId="{57DE0FED-A572-4FA3-A7E2-9BE0C97AC6DB}" srcOrd="1" type="presParOf"/>
    <dgm:cxn destId="{B16E8A2B-02CD-4984-BF13-467C1233F5EA}" destOrd="0" modelId="{668A0CFD-A124-4C17-BC05-61971A7249FA}" presId="urn:microsoft.com/office/officeart/2005/8/layout/hierarchy5" srcId="{BC9D3123-E0DA-4B4F-8DF1-953F649E11B5}" srcOrd="0" type="presParOf"/>
    <dgm:cxn destId="{3C5DDFE8-3460-4C5C-8BAE-D56A433C6260}" destOrd="0" modelId="{A12347B6-219A-485C-9292-33C83077FAFA}" presId="urn:microsoft.com/office/officeart/2005/8/layout/hierarchy5" srcId="{B16E8A2B-02CD-4984-BF13-467C1233F5EA}" srcOrd="0" type="presParOf"/>
    <dgm:cxn destId="{E2ABE02F-DDD5-4E94-A901-4C3ED4E08F1D}" destOrd="0" modelId="{0DF2E2F1-DF7C-4ABF-9FEB-AC23268A70DD}" presId="urn:microsoft.com/office/officeart/2005/8/layout/hierarchy5" srcId="{BC9D3123-E0DA-4B4F-8DF1-953F649E11B5}" srcOrd="1" type="presParOf"/>
    <dgm:cxn destId="{311808F1-B4B2-48F3-BE6F-7EEBC1BE4A79}" destOrd="0" modelId="{25E85BAB-C304-424F-BC27-37EB3FE8645D}" presId="urn:microsoft.com/office/officeart/2005/8/layout/hierarchy5" srcId="{E2ABE02F-DDD5-4E94-A901-4C3ED4E08F1D}" srcOrd="0" type="presParOf"/>
    <dgm:cxn destId="{79D4C597-E9B4-4859-997F-66D61383133E}" destOrd="0" modelId="{14500149-564B-4C11-A9E4-FBAD96343738}" presId="urn:microsoft.com/office/officeart/2005/8/layout/hierarchy5" srcId="{E2ABE02F-DDD5-4E94-A901-4C3ED4E08F1D}" srcOrd="1" type="presParOf"/>
    <dgm:cxn destId="{0DEDD9A4-78DE-4224-8344-EC5F524A2CCE}" destOrd="0" modelId="{252DC55A-DCB4-4F3C-B6F6-F2699C3ECEAB}" presId="urn:microsoft.com/office/officeart/2005/8/layout/hierarchy5" srcId="{BC9D3123-E0DA-4B4F-8DF1-953F649E11B5}" srcOrd="2" type="presParOf"/>
    <dgm:cxn destId="{CFC64BF2-3C93-435F-AED5-A613817B4521}" destOrd="0" modelId="{0E736841-00B9-434A-A69D-FF9F6283E2FA}" presId="urn:microsoft.com/office/officeart/2005/8/layout/hierarchy5" srcId="{0DEDD9A4-78DE-4224-8344-EC5F524A2CCE}" srcOrd="0" type="presParOf"/>
    <dgm:cxn destId="{057CF17F-D296-4512-8EB2-E4F7A2D01E59}" destOrd="0" modelId="{58278DB7-1E17-41A0-831F-39FDDEBAA2A9}" presId="urn:microsoft.com/office/officeart/2005/8/layout/hierarchy5" srcId="{BC9D3123-E0DA-4B4F-8DF1-953F649E11B5}" srcOrd="3" type="presParOf"/>
    <dgm:cxn destId="{CDA5FB76-3288-4D7C-802E-D70A6A13A01F}" destOrd="0" modelId="{E8FF2F4D-178A-4A38-A933-CAABCEA7131B}" presId="urn:microsoft.com/office/officeart/2005/8/layout/hierarchy5" srcId="{057CF17F-D296-4512-8EB2-E4F7A2D01E59}" srcOrd="0" type="presParOf"/>
    <dgm:cxn destId="{80563B6D-5139-426B-9DD6-ACE7A2F38E10}" destOrd="0" modelId="{06A425A0-9C34-4543-AD18-A2C9E9EB530E}" presId="urn:microsoft.com/office/officeart/2005/8/layout/hierarchy5" srcId="{057CF17F-D296-4512-8EB2-E4F7A2D01E59}" srcOrd="1" type="presParOf"/>
    <dgm:cxn destId="{5CD62417-9E72-4FEF-8F30-BE5D67AD9358}" destOrd="0" modelId="{96F4D069-B241-44CA-8B65-3CEDE95FCDB6}" presId="urn:microsoft.com/office/officeart/2005/8/layout/hierarchy5" srcId="{BC9D3123-E0DA-4B4F-8DF1-953F649E11B5}" srcOrd="4" type="presParOf"/>
    <dgm:cxn destId="{624DEF45-603C-4D7D-822C-4DD0E0B083CA}" destOrd="0" modelId="{0BDF3717-7A0A-4835-847C-E64F8B16ED90}" presId="urn:microsoft.com/office/officeart/2005/8/layout/hierarchy5" srcId="{5CD62417-9E72-4FEF-8F30-BE5D67AD9358}" srcOrd="0" type="presParOf"/>
    <dgm:cxn destId="{CFC56AEE-1832-46BE-8ED8-7C54A9B613F8}" destOrd="0" modelId="{AD74EE5A-18B0-45B5-A0DE-54E4F5FC7861}" presId="urn:microsoft.com/office/officeart/2005/8/layout/hierarchy5" srcId="{BC9D3123-E0DA-4B4F-8DF1-953F649E11B5}" srcOrd="5" type="presParOf"/>
    <dgm:cxn destId="{189CA222-B199-4DD0-BCA8-0384092E86A0}" destOrd="0" modelId="{22E402D0-A4A2-4330-B11C-70027BEFA19E}" presId="urn:microsoft.com/office/officeart/2005/8/layout/hierarchy5" srcId="{CFC56AEE-1832-46BE-8ED8-7C54A9B613F8}" srcOrd="0" type="presParOf"/>
    <dgm:cxn destId="{48009CC7-B788-4F9F-A2DC-BFE0D4C11FC2}" destOrd="0" modelId="{9C323EB9-0D44-4F95-83B8-84AC22017CE6}" presId="urn:microsoft.com/office/officeart/2005/8/layout/hierarchy5" srcId="{CFC56AEE-1832-46BE-8ED8-7C54A9B613F8}" srcOrd="1" type="presParOf"/>
    <dgm:cxn destId="{1E4C6972-9725-4A29-A487-B704A0FD6B52}" destOrd="0" modelId="{C02641DD-6A68-4E44-8094-0043E12395A0}" presId="urn:microsoft.com/office/officeart/2005/8/layout/hierarchy5" srcId="{5463CDEF-46AB-4A2B-AD49-8DB2F68B21C6}" srcOrd="2" type="presParOf"/>
    <dgm:cxn destId="{9C06CF93-79A6-425A-A7CD-C8BF6C2DACEA}" destOrd="0" modelId="{D2D7C0CB-D251-482A-A250-1C15B6FEEA12}" presId="urn:microsoft.com/office/officeart/2005/8/layout/hierarchy5" srcId="{1E4C6972-9725-4A29-A487-B704A0FD6B52}" srcOrd="0" type="presParOf"/>
    <dgm:cxn destId="{02F87A33-2B6F-4327-A646-A324FD9D8F72}" destOrd="0" modelId="{4DF690FC-1776-4A10-8598-BA45EBEAF96F}" presId="urn:microsoft.com/office/officeart/2005/8/layout/hierarchy5" srcId="{5463CDEF-46AB-4A2B-AD49-8DB2F68B21C6}" srcOrd="3" type="presParOf"/>
    <dgm:cxn destId="{2F818190-EA76-4D1D-826E-E8F1606ADE12}" destOrd="0" modelId="{5AEE643C-5943-42E9-BC34-6CE525B03839}" presId="urn:microsoft.com/office/officeart/2005/8/layout/hierarchy5" srcId="{02F87A33-2B6F-4327-A646-A324FD9D8F72}" srcOrd="0" type="presParOf"/>
    <dgm:cxn destId="{2F43BB36-C53B-48E3-A5AC-F77554C0CE86}" destOrd="0" modelId="{5247591C-81ED-4ECA-8AF0-059A5918721E}" presId="urn:microsoft.com/office/officeart/2005/8/layout/hierarchy5" srcId="{02F87A33-2B6F-4327-A646-A324FD9D8F72}" srcOrd="1" type="presParOf"/>
    <dgm:cxn destId="{EA7E16E0-9CDF-4279-9010-2E408D016041}" destOrd="0" modelId="{B3423CF4-8BF1-4951-85D5-4EA3BB7A74D6}" presId="urn:microsoft.com/office/officeart/2005/8/layout/hierarchy5" srcId="{2F43BB36-C53B-48E3-A5AC-F77554C0CE86}" srcOrd="0" type="presParOf"/>
    <dgm:cxn destId="{93F485CA-B9BB-4B94-BB7F-2C0860ABEFEA}" destOrd="0" modelId="{436F66F6-45C5-49DB-B353-AA3CD504160B}" presId="urn:microsoft.com/office/officeart/2005/8/layout/hierarchy5" srcId="{EA7E16E0-9CDF-4279-9010-2E408D016041}" srcOrd="0" type="presParOf"/>
    <dgm:cxn destId="{E6C529B6-688A-4E8F-B685-93E45224E486}" destOrd="0" modelId="{17B58AEA-A642-40A7-BD2D-6CB6DFFE099C}" presId="urn:microsoft.com/office/officeart/2005/8/layout/hierarchy5" srcId="{2F43BB36-C53B-48E3-A5AC-F77554C0CE86}" srcOrd="1" type="presParOf"/>
    <dgm:cxn destId="{00708543-347C-4FDE-B669-74E33CADD38F}" destOrd="0" modelId="{C24A312C-A736-4117-9382-01EE1F36EAA7}" presId="urn:microsoft.com/office/officeart/2005/8/layout/hierarchy5" srcId="{E6C529B6-688A-4E8F-B685-93E45224E486}" srcOrd="0" type="presParOf"/>
    <dgm:cxn destId="{FD564906-90D5-4398-A9FE-FB4D22A2A022}" destOrd="0" modelId="{BAE2EA1C-1D97-435D-8EAB-8F6C0D41AB12}" presId="urn:microsoft.com/office/officeart/2005/8/layout/hierarchy5" srcId="{E6C529B6-688A-4E8F-B685-93E45224E486}" srcOrd="1" type="presParOf"/>
    <dgm:cxn destId="{E31FC3EB-1FDB-48C1-BA00-EAEF21212F3D}" destOrd="0" modelId="{F3D1C6F9-1F50-4680-BDA4-7190C95D0E4C}" presId="urn:microsoft.com/office/officeart/2005/8/layout/hierarchy5" srcId="{2F43BB36-C53B-48E3-A5AC-F77554C0CE86}" srcOrd="2" type="presParOf"/>
    <dgm:cxn destId="{A4700ACA-67DE-4A95-A60D-6832005E4DCA}" destOrd="0" modelId="{2EA679B0-D28B-47E7-A106-8E3F0A97D4AA}" presId="urn:microsoft.com/office/officeart/2005/8/layout/hierarchy5" srcId="{E31FC3EB-1FDB-48C1-BA00-EAEF21212F3D}" srcOrd="0" type="presParOf"/>
    <dgm:cxn destId="{F126218D-5452-4F3B-A35E-8CE4E47C93CF}" destOrd="0" modelId="{3640DCED-ABE8-474A-AAAA-E0D8A5D9286D}" presId="urn:microsoft.com/office/officeart/2005/8/layout/hierarchy5" srcId="{2F43BB36-C53B-48E3-A5AC-F77554C0CE86}" srcOrd="3" type="presParOf"/>
    <dgm:cxn destId="{E48F5CA4-252E-46F6-A693-487BA2FFAA3F}" destOrd="0" modelId="{3DC15933-466C-48C1-AC1A-9AE3AB4D3C6E}" presId="urn:microsoft.com/office/officeart/2005/8/layout/hierarchy5" srcId="{F126218D-5452-4F3B-A35E-8CE4E47C93CF}" srcOrd="0" type="presParOf"/>
    <dgm:cxn destId="{2D5F6D22-352B-4F5F-A745-ED916DCE6C41}" destOrd="0" modelId="{F4AA27A0-8F86-4CA9-9399-A2415A658833}" presId="urn:microsoft.com/office/officeart/2005/8/layout/hierarchy5" srcId="{F126218D-5452-4F3B-A35E-8CE4E47C93CF}" srcOrd="1" type="presParOf"/>
    <dgm:cxn destId="{C0F50457-C320-4BF7-8108-226DCD768721}" destOrd="0" modelId="{8D791BD6-2913-4379-AD0E-C9CFE53C41C1}" presId="urn:microsoft.com/office/officeart/2005/8/layout/hierarchy5" srcId="{2F43BB36-C53B-48E3-A5AC-F77554C0CE86}" srcOrd="4" type="presParOf"/>
    <dgm:cxn destId="{175105BE-8F2A-42FF-A215-EC116106B442}" destOrd="0" modelId="{1BE125B5-3E11-4D71-9420-E1A49718B1F2}" presId="urn:microsoft.com/office/officeart/2005/8/layout/hierarchy5" srcId="{C0F50457-C320-4BF7-8108-226DCD768721}" srcOrd="0" type="presParOf"/>
    <dgm:cxn destId="{2736B5E1-CA29-4E11-95C6-0855011BEF6B}" destOrd="0" modelId="{F2A7CFFD-EDF9-4CAE-B522-0C91305F97E1}" presId="urn:microsoft.com/office/officeart/2005/8/layout/hierarchy5" srcId="{2F43BB36-C53B-48E3-A5AC-F77554C0CE86}" srcOrd="5" type="presParOf"/>
    <dgm:cxn destId="{D6174D3E-90F9-4CAF-8FB7-77F6E85075B1}" destOrd="0" modelId="{27A4CE0E-253C-47C4-AF8E-D5357FC61F3A}" presId="urn:microsoft.com/office/officeart/2005/8/layout/hierarchy5" srcId="{2736B5E1-CA29-4E11-95C6-0855011BEF6B}" srcOrd="0" type="presParOf"/>
    <dgm:cxn destId="{B1CBF2CF-8FCD-428A-B80F-92451AF96FC8}" destOrd="0" modelId="{AE8B86D6-1477-43C6-B50E-EF5B0299F2DF}" presId="urn:microsoft.com/office/officeart/2005/8/layout/hierarchy5" srcId="{2736B5E1-CA29-4E11-95C6-0855011BEF6B}" srcOrd="1" type="presParOf"/>
    <dgm:cxn destId="{BCC3795E-85FF-4243-90A9-06F42A4BE1F1}" destOrd="0" modelId="{53CD2CBC-7014-4D62-B3EC-40E3350953B1}" presId="urn:microsoft.com/office/officeart/2005/8/layout/hierarchy5" srcId="{72A4D3D0-22C1-40C1-BB24-A9D2333DA60F}" srcOrd="1" type="presParOf"/>
  </dgm:cxnLst>
  <dgm:bg/>
  <dgm:whole/>
  <dgm:extLst>
    <a:ext uri="http://schemas.microsoft.com/office/drawing/2008/diagram">
      <dsp:dataModelExt xmlns:dsp="http://schemas.microsoft.com/office/drawing/2008/diagram" minVer="http://schemas.openxmlformats.org/drawingml/2006/diagram" relId="rId12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50146B-C4D6-40C2-B638-5929CA257D71}" type="doc">
      <dgm:prSet csCatId="accent5" csTypeId="urn:microsoft.com/office/officeart/2005/8/colors/accent5_1" loCatId="picture" loTypeId="urn:microsoft.com/office/officeart/2008/layout/BendingPictureCaption" phldr="1" qsCatId="simple" qsTypeId="urn:microsoft.com/office/officeart/2005/8/quickstyle/simple1"/>
      <dgm:spPr/>
      <dgm:t>
        <a:bodyPr numCol="1"/>
        <a:lstStyle/>
        <a:p>
          <a:endParaRPr altLang="de-CH" lang="de-CH"/>
        </a:p>
      </dgm:t>
    </dgm:pt>
    <dgm:pt modelId="{C59D5BE7-12FC-4D3B-84A6-A88177F6D57D}">
      <dgm:prSet custT="1" phldrT="[Text]"/>
      <dgm:spPr>
        <a:ln>
          <a:solidFill>
            <a:schemeClr val="accent2"/>
          </a:solidFill>
        </a:ln>
      </dgm:spPr>
      <dgm:t>
        <a:bodyPr numCol="1"/>
        <a:lstStyle/>
        <a:p>
          <a:r>
            <a:rPr altLang="en-GB" b="1" dirty="0" lang="en-GB" noProof="0" smtClean="0" sz="2400">
              <a:solidFill>
                <a:schemeClr val="tx1"/>
              </a:solidFill>
            </a:rPr>
            <a:t>Single Pass</a:t>
          </a:r>
        </a:p>
      </dgm:t>
    </dgm:pt>
    <dgm:pt cxnId="{2C03D50E-76AB-4DB8-975A-029A49DA40A0}" modelId="{31741434-55CE-443C-8C9C-1E6270A6B345}" type="parTrans">
      <dgm:prSet/>
      <dgm:spPr/>
      <dgm:t>
        <a:bodyPr numCol="1"/>
        <a:lstStyle/>
        <a:p>
          <a:endParaRPr altLang="de-CH" lang="de-CH"/>
        </a:p>
      </dgm:t>
    </dgm:pt>
    <dgm:pt cxnId="{2C03D50E-76AB-4DB8-975A-029A49DA40A0}" modelId="{18917D1F-1827-4F60-B6B5-27B19E9C3BED}" type="sibTrans">
      <dgm:prSet/>
      <dgm:spPr/>
      <dgm:t>
        <a:bodyPr numCol="1"/>
        <a:lstStyle/>
        <a:p>
          <a:endParaRPr altLang="de-CH" lang="de-CH"/>
        </a:p>
      </dgm:t>
    </dgm:pt>
    <dgm:pt modelId="{CDE22E51-6414-43B6-BF66-BB46F397B319}">
      <dgm:prSet custT="1" phldrT="[Text]"/>
      <dgm:spPr>
        <a:ln>
          <a:solidFill>
            <a:schemeClr val="accent2"/>
          </a:solidFill>
        </a:ln>
      </dgm:spPr>
      <dgm:t>
        <a:bodyPr numCol="1"/>
        <a:lstStyle/>
        <a:p>
          <a:r>
            <a:rPr altLang="en-GB" b="1" dirty="0" lang="en-GB" noProof="0" smtClean="0" sz="2400">
              <a:solidFill>
                <a:schemeClr val="tx1"/>
              </a:solidFill>
            </a:rPr>
            <a:t>Cyclone</a:t>
          </a:r>
        </a:p>
      </dgm:t>
    </dgm:pt>
    <dgm:pt cxnId="{F2C09C28-E1CA-4AA1-A085-CB0CFDEDD4A6}" modelId="{EA268D27-B5E9-40C8-9E14-1BBD2E993DE1}" type="parTrans">
      <dgm:prSet/>
      <dgm:spPr/>
      <dgm:t>
        <a:bodyPr numCol="1"/>
        <a:lstStyle/>
        <a:p>
          <a:endParaRPr altLang="de-CH" lang="de-CH"/>
        </a:p>
      </dgm:t>
    </dgm:pt>
    <dgm:pt cxnId="{F2C09C28-E1CA-4AA1-A085-CB0CFDEDD4A6}" modelId="{C29795C0-B809-4BC1-96F5-E360C343A2B8}" type="sibTrans">
      <dgm:prSet/>
      <dgm:spPr/>
      <dgm:t>
        <a:bodyPr numCol="1"/>
        <a:lstStyle/>
        <a:p>
          <a:endParaRPr altLang="de-CH" lang="de-CH"/>
        </a:p>
      </dgm:t>
    </dgm:pt>
    <dgm:pt modelId="{8513EB28-00B2-4376-BA71-C90314711CE9}" type="pres">
      <dgm:prSet presAssocID="{9150146B-C4D6-40C2-B638-5929CA257D71}" presName="diagram" presStyleCnt="0">
        <dgm:presLayoutVars>
          <dgm:dir/>
        </dgm:presLayoutVars>
      </dgm:prSet>
      <dgm:spPr/>
      <dgm:t>
        <a:bodyPr numCol="1"/>
        <a:lstStyle/>
        <a:p>
          <a:endParaRPr altLang="de-CH" lang="de-CH"/>
        </a:p>
      </dgm:t>
    </dgm:pt>
    <dgm:pt modelId="{4ADEA4D2-97D8-4100-99C1-439220106F33}" type="pres">
      <dgm:prSet presAssocID="{C59D5BE7-12FC-4D3B-84A6-A88177F6D57D}" presName="composite" presStyleCnt="0"/>
      <dgm:spPr/>
    </dgm:pt>
    <dgm:pt modelId="{5B242674-BAC1-40FC-9788-BA8AD933FDC4}" type="pres">
      <dgm:prSet custLinFactNeighborX="4639" custLinFactNeighborY="-3195" custScaleX="124369" custScaleY="113947" presAssocID="{C59D5BE7-12FC-4D3B-84A6-A88177F6D57D}" presName="Image" presStyleCnt="2" presStyleIdx="0" presStyleLbl="bgShp"/>
      <dgm:spPr>
        <a:blipFill rotWithShape="1">
          <a:blip xmlns:r="http://schemas.openxmlformats.org/officeDocument/2006/relationships" r:embed="rId1"/>
          <a:stretch>
            <a:fillRect/>
          </a:stretch>
        </a:blipFill>
        <a:ln cmpd="sng" w="28575">
          <a:noFill/>
          <a:prstDash val="solid"/>
        </a:ln>
      </dgm:spPr>
      <dgm:t>
        <a:bodyPr numCol="1"/>
        <a:lstStyle/>
        <a:p>
          <a:endParaRPr altLang="de-CH" lang="de-CH"/>
        </a:p>
      </dgm:t>
    </dgm:pt>
    <dgm:pt modelId="{58403610-5AD7-4116-8CC0-19A42481184F}" type="pres">
      <dgm:prSet custLinFactNeighborX="-612" custLinFactNeighborY="48557" custScaleX="85674" custScaleY="70177" presAssocID="{C59D5BE7-12FC-4D3B-84A6-A88177F6D57D}" presName="Parent" presStyleCnt="2" presStyleIdx="0" presStyleLbl="node0">
        <dgm:presLayoutVars>
          <dgm:bulletEnabled val="1"/>
        </dgm:presLayoutVars>
      </dgm:prSet>
      <dgm:spPr/>
      <dgm:t>
        <a:bodyPr numCol="1"/>
        <a:lstStyle/>
        <a:p>
          <a:endParaRPr altLang="de-CH" lang="de-CH"/>
        </a:p>
      </dgm:t>
    </dgm:pt>
    <dgm:pt modelId="{71118719-0E33-432A-873C-B4CCD4FCF157}" type="pres">
      <dgm:prSet presAssocID="{18917D1F-1827-4F60-B6B5-27B19E9C3BED}" presName="sibTrans" presStyleCnt="0"/>
      <dgm:spPr/>
    </dgm:pt>
    <dgm:pt modelId="{D0F6FF2B-3EA4-4703-B6D2-82C95CCC186C}" type="pres">
      <dgm:prSet presAssocID="{CDE22E51-6414-43B6-BF66-BB46F397B319}" presName="composite" presStyleCnt="0"/>
      <dgm:spPr/>
    </dgm:pt>
    <dgm:pt modelId="{9C84B4F0-70FA-45F7-AA97-CF8A4ED06EC4}" type="pres">
      <dgm:prSet custLinFactNeighborX="91" custLinFactNeighborY="-3195" custScaleX="120433" custScaleY="113947" presAssocID="{CDE22E51-6414-43B6-BF66-BB46F397B319}" presName="Image" presStyleCnt="2" presStyleIdx="1" presStyleLbl="bgShp"/>
      <dgm:spPr>
        <a:blipFill rotWithShape="1">
          <a:blip xmlns:r="http://schemas.openxmlformats.org/officeDocument/2006/relationships" r:embed="rId2"/>
          <a:stretch>
            <a:fillRect/>
          </a:stretch>
        </a:blipFill>
        <a:ln w="28575">
          <a:noFill/>
        </a:ln>
      </dgm:spPr>
      <dgm:t>
        <a:bodyPr numCol="1"/>
        <a:lstStyle/>
        <a:p>
          <a:endParaRPr altLang="de-CH" lang="de-CH"/>
        </a:p>
      </dgm:t>
    </dgm:pt>
    <dgm:pt modelId="{4FA06C22-2E1F-42BB-A55A-864FEBB0ACFC}" type="pres">
      <dgm:prSet custLinFactNeighborX="-9473" custLinFactNeighborY="48557" custScaleX="87254" custScaleY="70177" presAssocID="{CDE22E51-6414-43B6-BF66-BB46F397B319}" presName="Parent" presStyleCnt="2" presStyleIdx="1" presStyleLbl="node0">
        <dgm:presLayoutVars>
          <dgm:bulletEnabled val="1"/>
        </dgm:presLayoutVars>
      </dgm:prSet>
      <dgm:spPr/>
      <dgm:t>
        <a:bodyPr numCol="1"/>
        <a:lstStyle/>
        <a:p>
          <a:endParaRPr altLang="de-CH" lang="de-CH"/>
        </a:p>
      </dgm:t>
    </dgm:pt>
  </dgm:ptLst>
  <dgm:cxnLst>
    <dgm:cxn destId="{8513EB28-00B2-4376-BA71-C90314711CE9}" destOrd="0" modelId="{6A3CCD37-7ECA-40EA-8637-AACB4F9AA368}" presId="urn:microsoft.com/office/officeart/2008/layout/BendingPictureCaption" srcId="{9150146B-C4D6-40C2-B638-5929CA257D71}" srcOrd="0" type="presOf"/>
    <dgm:cxn destId="{4FA06C22-2E1F-42BB-A55A-864FEBB0ACFC}" destOrd="0" modelId="{8C13143B-9181-4A36-A6C5-F2CD730AC946}" presId="urn:microsoft.com/office/officeart/2008/layout/BendingPictureCaption" srcId="{CDE22E51-6414-43B6-BF66-BB46F397B319}" srcOrd="0" type="presOf"/>
    <dgm:cxn destId="{C59D5BE7-12FC-4D3B-84A6-A88177F6D57D}" destOrd="0" modelId="{2C03D50E-76AB-4DB8-975A-029A49DA40A0}" parTransId="{31741434-55CE-443C-8C9C-1E6270A6B345}" sibTransId="{18917D1F-1827-4F60-B6B5-27B19E9C3BED}" srcId="{9150146B-C4D6-40C2-B638-5929CA257D71}" srcOrd="0"/>
    <dgm:cxn destId="{58403610-5AD7-4116-8CC0-19A42481184F}" destOrd="0" modelId="{62CB992D-B31B-48E5-8F0C-2AAF660E2419}" presId="urn:microsoft.com/office/officeart/2008/layout/BendingPictureCaption" srcId="{C59D5BE7-12FC-4D3B-84A6-A88177F6D57D}" srcOrd="0" type="presOf"/>
    <dgm:cxn destId="{CDE22E51-6414-43B6-BF66-BB46F397B319}" destOrd="0" modelId="{F2C09C28-E1CA-4AA1-A085-CB0CFDEDD4A6}" parTransId="{EA268D27-B5E9-40C8-9E14-1BBD2E993DE1}" sibTransId="{C29795C0-B809-4BC1-96F5-E360C343A2B8}" srcId="{9150146B-C4D6-40C2-B638-5929CA257D71}" srcOrd="1"/>
    <dgm:cxn destId="{4ADEA4D2-97D8-4100-99C1-439220106F33}" destOrd="0" modelId="{9CEEA78A-4390-4E81-9182-7030307BADC6}" presId="urn:microsoft.com/office/officeart/2008/layout/BendingPictureCaption" srcId="{8513EB28-00B2-4376-BA71-C90314711CE9}" srcOrd="0" type="presParOf"/>
    <dgm:cxn destId="{5B242674-BAC1-40FC-9788-BA8AD933FDC4}" destOrd="0" modelId="{09A8842F-9B38-4D0F-9FE3-D923167B0106}" presId="urn:microsoft.com/office/officeart/2008/layout/BendingPictureCaption" srcId="{4ADEA4D2-97D8-4100-99C1-439220106F33}" srcOrd="0" type="presParOf"/>
    <dgm:cxn destId="{58403610-5AD7-4116-8CC0-19A42481184F}" destOrd="0" modelId="{9CE1953B-A984-4368-9E33-CD756ECEB676}" presId="urn:microsoft.com/office/officeart/2008/layout/BendingPictureCaption" srcId="{4ADEA4D2-97D8-4100-99C1-439220106F33}" srcOrd="1" type="presParOf"/>
    <dgm:cxn destId="{71118719-0E33-432A-873C-B4CCD4FCF157}" destOrd="0" modelId="{A854F54E-B721-49CE-AD22-AA6A94690B18}" presId="urn:microsoft.com/office/officeart/2008/layout/BendingPictureCaption" srcId="{8513EB28-00B2-4376-BA71-C90314711CE9}" srcOrd="1" type="presParOf"/>
    <dgm:cxn destId="{D0F6FF2B-3EA4-4703-B6D2-82C95CCC186C}" destOrd="0" modelId="{087F27B3-2448-4559-AA42-B3485794F1DC}" presId="urn:microsoft.com/office/officeart/2008/layout/BendingPictureCaption" srcId="{8513EB28-00B2-4376-BA71-C90314711CE9}" srcOrd="2" type="presParOf"/>
    <dgm:cxn destId="{9C84B4F0-70FA-45F7-AA97-CF8A4ED06EC4}" destOrd="0" modelId="{F19F3CD6-5980-48B0-9BF3-C3D8A5F9EA14}" presId="urn:microsoft.com/office/officeart/2008/layout/BendingPictureCaption" srcId="{D0F6FF2B-3EA4-4703-B6D2-82C95CCC186C}" srcOrd="0" type="presParOf"/>
    <dgm:cxn destId="{4FA06C22-2E1F-42BB-A55A-864FEBB0ACFC}" destOrd="0" modelId="{927EA2FC-A04F-4C99-8E45-FFB475498989}" presId="urn:microsoft.com/office/officeart/2008/layout/BendingPictureCaption" srcId="{D0F6FF2B-3EA4-4703-B6D2-82C95CCC186C}" srcOrd="1" type="presParOf"/>
  </dgm:cxnLst>
  <dgm:bg/>
  <dgm:whole/>
  <dgm:extLst>
    <a:ext uri="http://schemas.microsoft.com/office/drawing/2008/diagram">
      <dsp:dataModelExt xmlns:dsp="http://schemas.microsoft.com/office/drawing/2008/diagram" minVer="http://schemas.openxmlformats.org/drawingml/2006/diagram" relId="rId7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GrpSpPr/>
      <dsp:cNvPr id="0" name=""/>
    </dsp:nvGrpSpPr>
    <dsp:grpSpPr/>
    <dsp:sp modelId="{7424FE6B-0CBD-4F80-84DB-F168DAB7720D}">
      <dsp:nvSpPr>
        <dsp:cNvPr id="0" name=""/>
        <dsp:cNvSpPr/>
      </dsp:nvSpPr>
      <dsp:spPr>
        <a:xfrm>
          <a:off x="437187" y="2326569"/>
          <a:ext cx="1457036" cy="728518"/>
        </a:xfrm>
        <a:prstGeom prst="roundRect">
          <a:avLst>
            <a:gd fmla="val 10000" name="adj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algn="ctr" cap="flat" cmpd="sng" w="381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0160" lIns="10160" numCol="1" rIns="10160" spcCol="1270" spcFirstLastPara="0" tIns="10160" vert="horz" wrap="square">
          <a:noAutofit/>
        </a:bodyPr>
        <a:lstStyle/>
        <a:p>
          <a:pPr algn="ctr" defTabSz="7112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en-GB" dirty="0" kern="1200" lang="en-GB" noProof="0" smtClean="0" sz="1600"/>
            <a:t>Classifiers</a:t>
          </a:r>
          <a:endParaRPr altLang="en-GB" dirty="0" kern="1200" lang="en-GB" noProof="0" sz="1600"/>
        </a:p>
      </dsp:txBody>
      <dsp:txXfrm>
        <a:off x="458525" y="2347907"/>
        <a:ext cx="1414360" cy="685842"/>
      </dsp:txXfrm>
    </dsp:sp>
    <dsp:sp modelId="{D80C7AD8-2D76-498A-B6AC-5956066CEB1C}">
      <dsp:nvSpPr>
        <dsp:cNvPr id="0" name=""/>
        <dsp:cNvSpPr/>
      </dsp:nvSpPr>
      <dsp:spPr>
        <a:xfrm rot="16598882">
          <a:off x="1323050" y="2036910"/>
          <a:ext cx="1291913" cy="24609"/>
        </a:xfrm>
        <a:custGeom>
          <a:avLst/>
          <a:gdLst/>
          <a:ahLst/>
          <a:cxnLst/>
          <a:rect b="0" l="0" r="0" t="0"/>
          <a:pathLst>
            <a:path h="0" w="0">
              <a:moveTo>
                <a:pt x="0" y="12304"/>
              </a:moveTo>
              <a:lnTo>
                <a:pt x="1291913" y="12304"/>
              </a:lnTo>
            </a:path>
          </a:pathLst>
        </a:custGeom>
        <a:noFill/>
        <a:ln algn="ctr" cap="flat" cmpd="sng" w="25400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b="0" g="0" r="0"/>
        </a:lnRef>
        <a:fillRef idx="0">
          <a:scrgbClr b="0" g="0" r="0"/>
        </a:fillRef>
        <a:effectRef idx="0">
          <a:scrgbClr b="0" g="0" r="0"/>
        </a:effectRef>
        <a:fontRef idx="minor"/>
      </dsp:style>
      <dsp:txBody>
        <a:bodyPr anchor="ctr" anchorCtr="0" bIns="0" lIns="12700" numCol="1" rIns="12700" spcCol="1270" spcFirstLastPara="0" tIns="0" vert="horz" wrap="square">
          <a:noAutofit/>
        </a:bodyPr>
        <a:lstStyle/>
        <a:p>
          <a:pPr algn="ctr" defTabSz="31115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de-CH" dirty="0" kern="1200" lang="de-CH" sz="700"/>
        </a:p>
      </dsp:txBody>
      <dsp:txXfrm>
        <a:off x="1936709" y="2016917"/>
        <a:ext cx="64595" cy="64595"/>
      </dsp:txXfrm>
    </dsp:sp>
    <dsp:sp modelId="{DEBC3C14-47A4-421F-B2A1-4D08BDBA659D}">
      <dsp:nvSpPr>
        <dsp:cNvPr id="0" name=""/>
        <dsp:cNvSpPr/>
      </dsp:nvSpPr>
      <dsp:spPr>
        <a:xfrm>
          <a:off x="2043789" y="1043342"/>
          <a:ext cx="1457036" cy="728518"/>
        </a:xfrm>
        <a:prstGeom prst="roundRect">
          <a:avLst>
            <a:gd fmla="val 10000" name="adj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algn="ctr" cap="flat" cmpd="sng" w="381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0160" lIns="10160" numCol="1" rIns="10160" spcCol="1270" spcFirstLastPara="0" tIns="10160" vert="horz" wrap="square">
          <a:noAutofit/>
        </a:bodyPr>
        <a:lstStyle/>
        <a:p>
          <a:pPr algn="ctr" defTabSz="7112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en-GB" dirty="0" kern="1200" lang="en-GB" noProof="0" smtClean="0" sz="1600"/>
            <a:t>static</a:t>
          </a:r>
          <a:endParaRPr altLang="en-GB" dirty="0" kern="1200" lang="en-GB" noProof="0" sz="1600"/>
        </a:p>
      </dsp:txBody>
      <dsp:txXfrm>
        <a:off x="2065127" y="1064680"/>
        <a:ext cx="1414360" cy="685842"/>
      </dsp:txXfrm>
    </dsp:sp>
    <dsp:sp modelId="{B16E8A2B-02CD-4984-BF13-467C1233F5EA}">
      <dsp:nvSpPr>
        <dsp:cNvPr id="0" name=""/>
        <dsp:cNvSpPr/>
      </dsp:nvSpPr>
      <dsp:spPr>
        <a:xfrm rot="18289469">
          <a:off x="3281945" y="976398"/>
          <a:ext cx="1020576" cy="24609"/>
        </a:xfrm>
        <a:custGeom>
          <a:avLst/>
          <a:gdLst/>
          <a:ahLst/>
          <a:cxnLst/>
          <a:rect b="0" l="0" r="0" t="0"/>
          <a:pathLst>
            <a:path h="0" w="0">
              <a:moveTo>
                <a:pt x="0" y="12304"/>
              </a:moveTo>
              <a:lnTo>
                <a:pt x="1020576" y="12304"/>
              </a:lnTo>
            </a:path>
          </a:pathLst>
        </a:custGeom>
        <a:noFill/>
        <a:ln algn="ctr" cap="flat" cmpd="sng" w="254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b="0" g="0" r="0"/>
        </a:lnRef>
        <a:fillRef idx="0">
          <a:scrgbClr b="0" g="0" r="0"/>
        </a:fillRef>
        <a:effectRef idx="0">
          <a:scrgbClr b="0" g="0" r="0"/>
        </a:effectRef>
        <a:fontRef idx="minor"/>
      </dsp:style>
      <dsp:txBody>
        <a:bodyPr anchor="ctr" anchorCtr="0" bIns="0" lIns="12700" numCol="1" rIns="12700" spcCol="1270" spcFirstLastPara="0" tIns="0" vert="horz" wrap="square">
          <a:noAutofit/>
        </a:bodyPr>
        <a:lstStyle/>
        <a:p>
          <a:pPr algn="ctr" defTabSz="31115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de-CH" dirty="0" kern="1200" lang="de-CH" sz="700"/>
        </a:p>
      </dsp:txBody>
      <dsp:txXfrm>
        <a:off x="3766719" y="963189"/>
        <a:ext cx="51028" cy="51028"/>
      </dsp:txXfrm>
    </dsp:sp>
    <dsp:sp modelId="{311808F1-B4B2-48F3-BE6F-7EEBC1BE4A79}">
      <dsp:nvSpPr>
        <dsp:cNvPr id="0" name=""/>
        <dsp:cNvSpPr/>
      </dsp:nvSpPr>
      <dsp:spPr>
        <a:xfrm>
          <a:off x="4083641" y="205546"/>
          <a:ext cx="1457036" cy="728518"/>
        </a:xfrm>
        <a:prstGeom prst="roundRect">
          <a:avLst>
            <a:gd fmla="val 10000" name="adj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algn="ctr" cap="flat" cmpd="sng" w="381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0160" lIns="10160" numCol="1" rIns="10160" spcCol="1270" spcFirstLastPara="0" tIns="10160" vert="horz" wrap="square">
          <a:noAutofit/>
        </a:bodyPr>
        <a:lstStyle/>
        <a:p>
          <a:pPr algn="ctr" defTabSz="7112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en-GB" dirty="0" kern="1200" lang="en-GB" noProof="0" smtClean="0" sz="1600"/>
            <a:t>Cyclone</a:t>
          </a:r>
          <a:endParaRPr altLang="en-GB" dirty="0" kern="1200" lang="en-GB" noProof="0" sz="1600"/>
        </a:p>
      </dsp:txBody>
      <dsp:txXfrm>
        <a:off x="4104979" y="226884"/>
        <a:ext cx="1414360" cy="685842"/>
      </dsp:txXfrm>
    </dsp:sp>
    <dsp:sp modelId="{0DEDD9A4-78DE-4224-8344-EC5F524A2CCE}">
      <dsp:nvSpPr>
        <dsp:cNvPr id="0" name=""/>
        <dsp:cNvSpPr/>
      </dsp:nvSpPr>
      <dsp:spPr>
        <a:xfrm>
          <a:off x="3500826" y="1395297"/>
          <a:ext cx="582814" cy="24609"/>
        </a:xfrm>
        <a:custGeom>
          <a:avLst/>
          <a:gdLst/>
          <a:ahLst/>
          <a:cxnLst/>
          <a:rect b="0" l="0" r="0" t="0"/>
          <a:pathLst>
            <a:path h="0" w="0">
              <a:moveTo>
                <a:pt x="0" y="12304"/>
              </a:moveTo>
              <a:lnTo>
                <a:pt x="582814" y="12304"/>
              </a:lnTo>
            </a:path>
          </a:pathLst>
        </a:custGeom>
        <a:noFill/>
        <a:ln algn="ctr" cap="flat" cmpd="sng" w="254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b="0" g="0" r="0"/>
        </a:lnRef>
        <a:fillRef idx="0">
          <a:scrgbClr b="0" g="0" r="0"/>
        </a:fillRef>
        <a:effectRef idx="0">
          <a:scrgbClr b="0" g="0" r="0"/>
        </a:effectRef>
        <a:fontRef idx="minor"/>
      </dsp:style>
      <dsp:txBody>
        <a:bodyPr anchor="ctr" anchorCtr="0" bIns="0" lIns="12700" numCol="1" rIns="12700" spcCol="1270" spcFirstLastPara="0" tIns="0" vert="horz" wrap="square">
          <a:noAutofit/>
        </a:bodyPr>
        <a:lstStyle/>
        <a:p>
          <a:pPr algn="ctr" defTabSz="31115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de-CH" dirty="0" kern="1200" lang="de-CH" sz="700"/>
        </a:p>
      </dsp:txBody>
      <dsp:txXfrm>
        <a:off x="3777663" y="1393031"/>
        <a:ext cx="29140" cy="29140"/>
      </dsp:txXfrm>
    </dsp:sp>
    <dsp:sp modelId="{CDA5FB76-3288-4D7C-802E-D70A6A13A01F}">
      <dsp:nvSpPr>
        <dsp:cNvPr id="0" name=""/>
        <dsp:cNvSpPr/>
      </dsp:nvSpPr>
      <dsp:spPr>
        <a:xfrm>
          <a:off x="4083641" y="1043342"/>
          <a:ext cx="1457036" cy="728518"/>
        </a:xfrm>
        <a:prstGeom prst="roundRect">
          <a:avLst>
            <a:gd fmla="val 10000" name="adj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algn="ctr" cap="flat" cmpd="sng" w="381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0160" lIns="10160" numCol="1" rIns="10160" spcCol="1270" spcFirstLastPara="0" tIns="10160" vert="horz" wrap="square">
          <a:noAutofit/>
        </a:bodyPr>
        <a:lstStyle/>
        <a:p>
          <a:pPr algn="ctr" defTabSz="7112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en-GB" dirty="0" kern="1200" lang="en-GB" noProof="0" smtClean="0" sz="1600"/>
            <a:t>Grit Separator</a:t>
          </a:r>
          <a:endParaRPr altLang="en-GB" dirty="0" kern="1200" lang="en-GB" noProof="0" sz="1600"/>
        </a:p>
      </dsp:txBody>
      <dsp:txXfrm>
        <a:off x="4104979" y="1064680"/>
        <a:ext cx="1414360" cy="685842"/>
      </dsp:txXfrm>
    </dsp:sp>
    <dsp:sp modelId="{5CD62417-9E72-4FEF-8F30-BE5D67AD9358}">
      <dsp:nvSpPr>
        <dsp:cNvPr id="0" name=""/>
        <dsp:cNvSpPr/>
      </dsp:nvSpPr>
      <dsp:spPr>
        <a:xfrm rot="3310531">
          <a:off x="3281945" y="1814195"/>
          <a:ext cx="1020576" cy="24609"/>
        </a:xfrm>
        <a:custGeom>
          <a:avLst/>
          <a:gdLst/>
          <a:ahLst/>
          <a:cxnLst/>
          <a:rect b="0" l="0" r="0" t="0"/>
          <a:pathLst>
            <a:path h="0" w="0">
              <a:moveTo>
                <a:pt x="0" y="12304"/>
              </a:moveTo>
              <a:lnTo>
                <a:pt x="1020576" y="12304"/>
              </a:lnTo>
            </a:path>
          </a:pathLst>
        </a:custGeom>
        <a:noFill/>
        <a:ln algn="ctr" cap="flat" cmpd="sng" w="254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b="0" g="0" r="0"/>
        </a:lnRef>
        <a:fillRef idx="0">
          <a:scrgbClr b="0" g="0" r="0"/>
        </a:fillRef>
        <a:effectRef idx="0">
          <a:scrgbClr b="0" g="0" r="0"/>
        </a:effectRef>
        <a:fontRef idx="minor"/>
      </dsp:style>
      <dsp:txBody>
        <a:bodyPr anchor="ctr" anchorCtr="0" bIns="0" lIns="12700" numCol="1" rIns="12700" spcCol="1270" spcFirstLastPara="0" tIns="0" vert="horz" wrap="square">
          <a:noAutofit/>
        </a:bodyPr>
        <a:lstStyle/>
        <a:p>
          <a:pPr algn="ctr" defTabSz="31115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de-CH" dirty="0" kern="1200" lang="de-CH" sz="700"/>
        </a:p>
      </dsp:txBody>
      <dsp:txXfrm>
        <a:off x="3766719" y="1800985"/>
        <a:ext cx="51028" cy="51028"/>
      </dsp:txXfrm>
    </dsp:sp>
    <dsp:sp modelId="{189CA222-B199-4DD0-BCA8-0384092E86A0}">
      <dsp:nvSpPr>
        <dsp:cNvPr id="0" name=""/>
        <dsp:cNvSpPr/>
      </dsp:nvSpPr>
      <dsp:spPr>
        <a:xfrm>
          <a:off x="4083641" y="1881138"/>
          <a:ext cx="1457036" cy="728518"/>
        </a:xfrm>
        <a:prstGeom prst="roundRect">
          <a:avLst>
            <a:gd fmla="val 10000" name="adj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algn="ctr" cap="flat" cmpd="sng" w="381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0160" lIns="10160" numCol="1" rIns="10160" spcCol="1270" spcFirstLastPara="0" tIns="10160" vert="horz" wrap="square">
          <a:noAutofit/>
        </a:bodyPr>
        <a:lstStyle/>
        <a:p>
          <a:pPr algn="ctr" defTabSz="7112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en-GB" dirty="0" kern="1200" lang="en-GB" noProof="0" smtClean="0" sz="1600"/>
            <a:t>V-separator</a:t>
          </a:r>
          <a:endParaRPr altLang="en-GB" dirty="0" kern="1200" lang="en-GB" noProof="0" sz="1600"/>
        </a:p>
      </dsp:txBody>
      <dsp:txXfrm>
        <a:off x="4104979" y="1902476"/>
        <a:ext cx="1414360" cy="685842"/>
      </dsp:txXfrm>
    </dsp:sp>
    <dsp:sp modelId="{1E4C6972-9725-4A29-A487-B704A0FD6B52}">
      <dsp:nvSpPr>
        <dsp:cNvPr id="0" name=""/>
        <dsp:cNvSpPr/>
      </dsp:nvSpPr>
      <dsp:spPr>
        <a:xfrm rot="4984075">
          <a:off x="1349396" y="3293604"/>
          <a:ext cx="1239220" cy="24609"/>
        </a:xfrm>
        <a:custGeom>
          <a:avLst/>
          <a:gdLst/>
          <a:ahLst/>
          <a:cxnLst/>
          <a:rect b="0" l="0" r="0" t="0"/>
          <a:pathLst>
            <a:path h="0" w="0">
              <a:moveTo>
                <a:pt x="0" y="12304"/>
              </a:moveTo>
              <a:lnTo>
                <a:pt x="1239220" y="12304"/>
              </a:lnTo>
            </a:path>
          </a:pathLst>
        </a:custGeom>
        <a:noFill/>
        <a:ln algn="ctr" cap="flat" cmpd="sng" w="25400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b="0" g="0" r="0"/>
        </a:lnRef>
        <a:fillRef idx="0">
          <a:scrgbClr b="0" g="0" r="0"/>
        </a:fillRef>
        <a:effectRef idx="0">
          <a:scrgbClr b="0" g="0" r="0"/>
        </a:effectRef>
        <a:fontRef idx="minor"/>
      </dsp:style>
      <dsp:txBody>
        <a:bodyPr anchor="ctr" anchorCtr="0" bIns="0" lIns="12700" numCol="1" rIns="12700" spcCol="1270" spcFirstLastPara="0" tIns="0" vert="horz" wrap="square">
          <a:noAutofit/>
        </a:bodyPr>
        <a:lstStyle/>
        <a:p>
          <a:pPr algn="ctr" defTabSz="31115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de-CH" dirty="0" kern="1200" lang="de-CH" sz="700"/>
        </a:p>
      </dsp:txBody>
      <dsp:txXfrm>
        <a:off x="1938026" y="3274928"/>
        <a:ext cx="61961" cy="61961"/>
      </dsp:txXfrm>
    </dsp:sp>
    <dsp:sp modelId="{2F818190-EA76-4D1D-826E-E8F1606ADE12}">
      <dsp:nvSpPr>
        <dsp:cNvPr id="0" name=""/>
        <dsp:cNvSpPr/>
      </dsp:nvSpPr>
      <dsp:spPr>
        <a:xfrm>
          <a:off x="2043789" y="3556731"/>
          <a:ext cx="1457036" cy="728518"/>
        </a:xfrm>
        <a:prstGeom prst="roundRect">
          <a:avLst>
            <a:gd fmla="val 10000" name="adj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algn="ctr" cap="flat" cmpd="sng" w="381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0160" lIns="10160" numCol="1" rIns="10160" spcCol="1270" spcFirstLastPara="0" tIns="10160" vert="horz" wrap="square">
          <a:noAutofit/>
        </a:bodyPr>
        <a:lstStyle/>
        <a:p>
          <a:pPr algn="ctr" defTabSz="7112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en-GB" dirty="0" kern="1200" lang="en-GB" noProof="0" smtClean="0" sz="1600"/>
            <a:t>dynamic</a:t>
          </a:r>
          <a:endParaRPr altLang="en-GB" dirty="0" kern="1200" lang="en-GB" noProof="0" sz="1600"/>
        </a:p>
      </dsp:txBody>
      <dsp:txXfrm>
        <a:off x="2065127" y="3578069"/>
        <a:ext cx="1414360" cy="685842"/>
      </dsp:txXfrm>
    </dsp:sp>
    <dsp:sp modelId="{EA7E16E0-9CDF-4279-9010-2E408D016041}">
      <dsp:nvSpPr>
        <dsp:cNvPr id="0" name=""/>
        <dsp:cNvSpPr/>
      </dsp:nvSpPr>
      <dsp:spPr>
        <a:xfrm rot="18289469">
          <a:off x="3281945" y="3489787"/>
          <a:ext cx="1020576" cy="24609"/>
        </a:xfrm>
        <a:custGeom>
          <a:avLst/>
          <a:gdLst/>
          <a:ahLst/>
          <a:cxnLst/>
          <a:rect b="0" l="0" r="0" t="0"/>
          <a:pathLst>
            <a:path h="0" w="0">
              <a:moveTo>
                <a:pt x="0" y="12304"/>
              </a:moveTo>
              <a:lnTo>
                <a:pt x="1020576" y="12304"/>
              </a:lnTo>
            </a:path>
          </a:pathLst>
        </a:custGeom>
        <a:noFill/>
        <a:ln algn="ctr" cap="flat" cmpd="sng" w="254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b="0" g="0" r="0"/>
        </a:lnRef>
        <a:fillRef idx="0">
          <a:scrgbClr b="0" g="0" r="0"/>
        </a:fillRef>
        <a:effectRef idx="0">
          <a:scrgbClr b="0" g="0" r="0"/>
        </a:effectRef>
        <a:fontRef idx="minor"/>
      </dsp:style>
      <dsp:txBody>
        <a:bodyPr anchor="ctr" anchorCtr="0" bIns="0" lIns="12700" numCol="1" rIns="12700" spcCol="1270" spcFirstLastPara="0" tIns="0" vert="horz" wrap="square">
          <a:noAutofit/>
        </a:bodyPr>
        <a:lstStyle/>
        <a:p>
          <a:pPr algn="ctr" defTabSz="31115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de-CH" dirty="0" kern="1200" lang="de-CH" sz="700"/>
        </a:p>
      </dsp:txBody>
      <dsp:txXfrm>
        <a:off x="3766719" y="3476577"/>
        <a:ext cx="51028" cy="51028"/>
      </dsp:txXfrm>
    </dsp:sp>
    <dsp:sp modelId="{00708543-347C-4FDE-B669-74E33CADD38F}">
      <dsp:nvSpPr>
        <dsp:cNvPr id="0" name=""/>
        <dsp:cNvSpPr/>
      </dsp:nvSpPr>
      <dsp:spPr>
        <a:xfrm>
          <a:off x="4083641" y="2718934"/>
          <a:ext cx="1457036" cy="728518"/>
        </a:xfrm>
        <a:prstGeom prst="roundRect">
          <a:avLst>
            <a:gd fmla="val 10000" name="adj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algn="ctr" cap="flat" cmpd="sng" w="381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0160" lIns="10160" numCol="1" rIns="10160" spcCol="1270" spcFirstLastPara="0" tIns="10160" vert="horz" wrap="square">
          <a:noAutofit/>
        </a:bodyPr>
        <a:lstStyle/>
        <a:p>
          <a:pPr algn="ctr" defTabSz="7112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en-GB" dirty="0" kern="1200" lang="en-GB" noProof="0" smtClean="0" sz="1600"/>
            <a:t>1</a:t>
          </a:r>
          <a:r>
            <a:rPr altLang="en-GB" baseline="30000" dirty="0" kern="1200" lang="en-GB" noProof="0" smtClean="0" sz="1600"/>
            <a:t>st</a:t>
          </a:r>
          <a:r>
            <a:rPr altLang="en-GB" dirty="0" kern="1200" lang="en-GB" noProof="0" smtClean="0" sz="1600"/>
            <a:t> Generation</a:t>
          </a:r>
          <a:endParaRPr altLang="en-GB" dirty="0" kern="1200" lang="en-GB" noProof="0" sz="1600"/>
        </a:p>
      </dsp:txBody>
      <dsp:txXfrm>
        <a:off x="4104979" y="2740272"/>
        <a:ext cx="1414360" cy="685842"/>
      </dsp:txXfrm>
    </dsp:sp>
    <dsp:sp modelId="{E31FC3EB-1FDB-48C1-BA00-EAEF21212F3D}">
      <dsp:nvSpPr>
        <dsp:cNvPr id="0" name=""/>
        <dsp:cNvSpPr/>
      </dsp:nvSpPr>
      <dsp:spPr>
        <a:xfrm>
          <a:off x="3500826" y="3908685"/>
          <a:ext cx="582814" cy="24609"/>
        </a:xfrm>
        <a:custGeom>
          <a:avLst/>
          <a:gdLst/>
          <a:ahLst/>
          <a:cxnLst/>
          <a:rect b="0" l="0" r="0" t="0"/>
          <a:pathLst>
            <a:path h="0" w="0">
              <a:moveTo>
                <a:pt x="0" y="12304"/>
              </a:moveTo>
              <a:lnTo>
                <a:pt x="582814" y="12304"/>
              </a:lnTo>
            </a:path>
          </a:pathLst>
        </a:custGeom>
        <a:noFill/>
        <a:ln algn="ctr" cap="flat" cmpd="sng" w="254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b="0" g="0" r="0"/>
        </a:lnRef>
        <a:fillRef idx="0">
          <a:scrgbClr b="0" g="0" r="0"/>
        </a:fillRef>
        <a:effectRef idx="0">
          <a:scrgbClr b="0" g="0" r="0"/>
        </a:effectRef>
        <a:fontRef idx="minor"/>
      </dsp:style>
      <dsp:txBody>
        <a:bodyPr anchor="ctr" anchorCtr="0" bIns="0" lIns="12700" numCol="1" rIns="12700" spcCol="1270" spcFirstLastPara="0" tIns="0" vert="horz" wrap="square">
          <a:noAutofit/>
        </a:bodyPr>
        <a:lstStyle/>
        <a:p>
          <a:pPr algn="ctr" defTabSz="31115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de-CH" dirty="0" kern="1200" lang="de-CH" sz="700"/>
        </a:p>
      </dsp:txBody>
      <dsp:txXfrm>
        <a:off x="3777663" y="3906419"/>
        <a:ext cx="29140" cy="29140"/>
      </dsp:txXfrm>
    </dsp:sp>
    <dsp:sp modelId="{E48F5CA4-252E-46F6-A693-487BA2FFAA3F}">
      <dsp:nvSpPr>
        <dsp:cNvPr id="0" name=""/>
        <dsp:cNvSpPr/>
      </dsp:nvSpPr>
      <dsp:spPr>
        <a:xfrm>
          <a:off x="4083641" y="3556731"/>
          <a:ext cx="1457036" cy="728518"/>
        </a:xfrm>
        <a:prstGeom prst="roundRect">
          <a:avLst>
            <a:gd fmla="val 10000" name="adj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algn="ctr" cap="flat" cmpd="sng" w="381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0160" lIns="10160" numCol="1" rIns="10160" spcCol="1270" spcFirstLastPara="0" tIns="10160" vert="horz" wrap="square">
          <a:noAutofit/>
        </a:bodyPr>
        <a:lstStyle/>
        <a:p>
          <a:pPr algn="ctr" defTabSz="7112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en-GB" dirty="0" kern="1200" lang="en-GB" noProof="0" smtClean="0" sz="1600"/>
            <a:t>2</a:t>
          </a:r>
          <a:r>
            <a:rPr altLang="en-GB" baseline="30000" dirty="0" kern="1200" lang="en-GB" noProof="0" smtClean="0" sz="1600"/>
            <a:t>nd</a:t>
          </a:r>
          <a:r>
            <a:rPr altLang="en-GB" dirty="0" kern="1200" lang="en-GB" noProof="0" smtClean="0" sz="1600"/>
            <a:t> Generation</a:t>
          </a:r>
          <a:endParaRPr altLang="en-GB" dirty="0" kern="1200" lang="en-GB" noProof="0" sz="1600"/>
        </a:p>
      </dsp:txBody>
      <dsp:txXfrm>
        <a:off x="4104979" y="3578069"/>
        <a:ext cx="1414360" cy="685842"/>
      </dsp:txXfrm>
    </dsp:sp>
    <dsp:sp modelId="{C0F50457-C320-4BF7-8108-226DCD768721}">
      <dsp:nvSpPr>
        <dsp:cNvPr id="0" name=""/>
        <dsp:cNvSpPr/>
      </dsp:nvSpPr>
      <dsp:spPr>
        <a:xfrm rot="3310531">
          <a:off x="3281945" y="4327583"/>
          <a:ext cx="1020576" cy="24609"/>
        </a:xfrm>
        <a:custGeom>
          <a:avLst/>
          <a:gdLst/>
          <a:ahLst/>
          <a:cxnLst/>
          <a:rect b="0" l="0" r="0" t="0"/>
          <a:pathLst>
            <a:path h="0" w="0">
              <a:moveTo>
                <a:pt x="0" y="12304"/>
              </a:moveTo>
              <a:lnTo>
                <a:pt x="1020576" y="12304"/>
              </a:lnTo>
            </a:path>
          </a:pathLst>
        </a:custGeom>
        <a:noFill/>
        <a:ln algn="ctr" cap="flat" cmpd="sng" w="254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b="0" g="0" r="0"/>
        </a:lnRef>
        <a:fillRef idx="0">
          <a:scrgbClr b="0" g="0" r="0"/>
        </a:fillRef>
        <a:effectRef idx="0">
          <a:scrgbClr b="0" g="0" r="0"/>
        </a:effectRef>
        <a:fontRef idx="minor"/>
      </dsp:style>
      <dsp:txBody>
        <a:bodyPr anchor="ctr" anchorCtr="0" bIns="0" lIns="12700" numCol="1" rIns="12700" spcCol="1270" spcFirstLastPara="0" tIns="0" vert="horz" wrap="square">
          <a:noAutofit/>
        </a:bodyPr>
        <a:lstStyle/>
        <a:p>
          <a:pPr algn="ctr" defTabSz="31115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de-CH" dirty="0" kern="1200" lang="de-CH" sz="700"/>
        </a:p>
      </dsp:txBody>
      <dsp:txXfrm>
        <a:off x="3766719" y="4314374"/>
        <a:ext cx="51028" cy="51028"/>
      </dsp:txXfrm>
    </dsp:sp>
    <dsp:sp modelId="{D6174D3E-90F9-4CAF-8FB7-77F6E85075B1}">
      <dsp:nvSpPr>
        <dsp:cNvPr id="0" name=""/>
        <dsp:cNvSpPr/>
      </dsp:nvSpPr>
      <dsp:spPr>
        <a:xfrm>
          <a:off x="4083641" y="4394527"/>
          <a:ext cx="1457036" cy="728518"/>
        </a:xfrm>
        <a:prstGeom prst="roundRect">
          <a:avLst>
            <a:gd fmla="val 10000" name="adj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algn="ctr" cap="flat" cmpd="sng" w="381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0160" lIns="10160" numCol="1" rIns="10160" spcCol="1270" spcFirstLastPara="0" tIns="10160" vert="horz" wrap="square">
          <a:noAutofit/>
        </a:bodyPr>
        <a:lstStyle/>
        <a:p>
          <a:pPr algn="ctr" defTabSz="7112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en-GB" dirty="0" kern="1200" lang="en-GB" noProof="0" smtClean="0" sz="1600"/>
            <a:t>3</a:t>
          </a:r>
          <a:r>
            <a:rPr altLang="en-GB" baseline="30000" dirty="0" kern="1200" lang="en-GB" noProof="0" smtClean="0" sz="1600"/>
            <a:t>rd</a:t>
          </a:r>
          <a:r>
            <a:rPr altLang="en-GB" dirty="0" kern="1200" lang="en-GB" noProof="0" smtClean="0" sz="1600"/>
            <a:t> Generation</a:t>
          </a:r>
          <a:endParaRPr altLang="en-GB" dirty="0" kern="1200" lang="en-GB" noProof="0" sz="1600"/>
        </a:p>
      </dsp:txBody>
      <dsp:txXfrm>
        <a:off x="4104979" y="4415865"/>
        <a:ext cx="1414360" cy="685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GrpSpPr/>
      <dsp:cNvPr id="0" name=""/>
    </dsp:nvGrpSpPr>
    <dsp:grpSpPr/>
    <dsp:sp modelId="{7424FE6B-0CBD-4F80-84DB-F168DAB7720D}">
      <dsp:nvSpPr>
        <dsp:cNvPr id="0" name=""/>
        <dsp:cNvSpPr/>
      </dsp:nvSpPr>
      <dsp:spPr>
        <a:xfrm>
          <a:off x="153939" y="2304255"/>
          <a:ext cx="1553305" cy="776652"/>
        </a:xfrm>
        <a:prstGeom prst="roundRect">
          <a:avLst>
            <a:gd fmla="val 10000" name="adj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algn="ctr" cap="flat" cmpd="sng" w="381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0160" lIns="10160" numCol="1" rIns="10160" spcCol="1270" spcFirstLastPara="0" tIns="10160" vert="horz" wrap="square">
          <a:noAutofit/>
        </a:bodyPr>
        <a:lstStyle/>
        <a:p>
          <a:pPr algn="ctr" defTabSz="7112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en-GB" dirty="0" kern="1200" lang="en-GB" noProof="0" smtClean="0" sz="1600"/>
            <a:t>Classifiers</a:t>
          </a:r>
          <a:endParaRPr altLang="en-GB" dirty="0" kern="1200" lang="en-GB" noProof="0" sz="1600"/>
        </a:p>
      </dsp:txBody>
      <dsp:txXfrm>
        <a:off x="176686" y="2327002"/>
        <a:ext cx="1507811" cy="731158"/>
      </dsp:txXfrm>
    </dsp:sp>
    <dsp:sp modelId="{D80C7AD8-2D76-498A-B6AC-5956066CEB1C}">
      <dsp:nvSpPr>
        <dsp:cNvPr id="0" name=""/>
        <dsp:cNvSpPr/>
      </dsp:nvSpPr>
      <dsp:spPr>
        <a:xfrm rot="17334124">
          <a:off x="1218465" y="1995458"/>
          <a:ext cx="1445988" cy="26235"/>
        </a:xfrm>
        <a:custGeom>
          <a:avLst/>
          <a:gdLst/>
          <a:ahLst/>
          <a:cxnLst/>
          <a:rect b="0" l="0" r="0" t="0"/>
          <a:pathLst>
            <a:path h="0" w="0">
              <a:moveTo>
                <a:pt x="0" y="13117"/>
              </a:moveTo>
              <a:lnTo>
                <a:pt x="1445988" y="13117"/>
              </a:lnTo>
            </a:path>
          </a:pathLst>
        </a:custGeom>
        <a:noFill/>
        <a:ln algn="ctr" cap="flat" cmpd="sng" w="25400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b="0" g="0" r="0"/>
        </a:lnRef>
        <a:fillRef idx="0">
          <a:scrgbClr b="0" g="0" r="0"/>
        </a:fillRef>
        <a:effectRef idx="0">
          <a:scrgbClr b="0" g="0" r="0"/>
        </a:effectRef>
        <a:fontRef idx="minor"/>
      </dsp:style>
      <dsp:txBody>
        <a:bodyPr anchor="ctr" anchorCtr="0" bIns="0" lIns="12700" numCol="1" rIns="12700" spcCol="1270" spcFirstLastPara="0" tIns="0" vert="horz" wrap="square">
          <a:noAutofit/>
        </a:bodyPr>
        <a:lstStyle/>
        <a:p>
          <a:pPr algn="ctr" defTabSz="31115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de-CH" dirty="0" kern="1200" lang="de-CH" sz="700"/>
        </a:p>
      </dsp:txBody>
      <dsp:txXfrm>
        <a:off x="1905310" y="1972426"/>
        <a:ext cx="72299" cy="72299"/>
      </dsp:txXfrm>
    </dsp:sp>
    <dsp:sp modelId="{DEBC3C14-47A4-421F-B2A1-4D08BDBA659D}">
      <dsp:nvSpPr>
        <dsp:cNvPr id="0" name=""/>
        <dsp:cNvSpPr/>
      </dsp:nvSpPr>
      <dsp:spPr>
        <a:xfrm>
          <a:off x="2175675" y="936243"/>
          <a:ext cx="1553305" cy="776652"/>
        </a:xfrm>
        <a:prstGeom prst="roundRect">
          <a:avLst>
            <a:gd fmla="val 10000" name="adj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algn="ctr" cap="flat" cmpd="sng" w="381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0160" lIns="10160" numCol="1" rIns="10160" spcCol="1270" spcFirstLastPara="0" tIns="10160" vert="horz" wrap="square">
          <a:noAutofit/>
        </a:bodyPr>
        <a:lstStyle/>
        <a:p>
          <a:pPr algn="ctr" defTabSz="7112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en-GB" dirty="0" kern="1200" lang="en-GB" noProof="0" smtClean="0" sz="1600"/>
            <a:t>static</a:t>
          </a:r>
          <a:endParaRPr altLang="en-GB" dirty="0" kern="1200" lang="en-GB" noProof="0" sz="1600"/>
        </a:p>
      </dsp:txBody>
      <dsp:txXfrm>
        <a:off x="2198422" y="958990"/>
        <a:ext cx="1507811" cy="731158"/>
      </dsp:txXfrm>
    </dsp:sp>
    <dsp:sp modelId="{B16E8A2B-02CD-4984-BF13-467C1233F5EA}">
      <dsp:nvSpPr>
        <dsp:cNvPr id="0" name=""/>
        <dsp:cNvSpPr/>
      </dsp:nvSpPr>
      <dsp:spPr>
        <a:xfrm rot="18289469">
          <a:off x="3495638" y="864877"/>
          <a:ext cx="1088006" cy="26235"/>
        </a:xfrm>
        <a:custGeom>
          <a:avLst/>
          <a:gdLst/>
          <a:ahLst/>
          <a:cxnLst/>
          <a:rect b="0" l="0" r="0" t="0"/>
          <a:pathLst>
            <a:path h="0" w="0">
              <a:moveTo>
                <a:pt x="0" y="13117"/>
              </a:moveTo>
              <a:lnTo>
                <a:pt x="1088006" y="13117"/>
              </a:lnTo>
            </a:path>
          </a:pathLst>
        </a:custGeom>
        <a:noFill/>
        <a:ln algn="ctr" cap="flat" cmpd="sng" w="254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b="0" g="0" r="0"/>
        </a:lnRef>
        <a:fillRef idx="0">
          <a:scrgbClr b="0" g="0" r="0"/>
        </a:fillRef>
        <a:effectRef idx="0">
          <a:scrgbClr b="0" g="0" r="0"/>
        </a:effectRef>
        <a:fontRef idx="minor"/>
      </dsp:style>
      <dsp:txBody>
        <a:bodyPr anchor="ctr" anchorCtr="0" bIns="0" lIns="12700" numCol="1" rIns="12700" spcCol="1270" spcFirstLastPara="0" tIns="0" vert="horz" wrap="square">
          <a:noAutofit/>
        </a:bodyPr>
        <a:lstStyle/>
        <a:p>
          <a:pPr algn="ctr" defTabSz="31115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de-CH" dirty="0" kern="1200" lang="de-CH" sz="700"/>
        </a:p>
      </dsp:txBody>
      <dsp:txXfrm>
        <a:off x="4012441" y="850794"/>
        <a:ext cx="54400" cy="54400"/>
      </dsp:txXfrm>
    </dsp:sp>
    <dsp:sp modelId="{311808F1-B4B2-48F3-BE6F-7EEBC1BE4A79}">
      <dsp:nvSpPr>
        <dsp:cNvPr id="0" name=""/>
        <dsp:cNvSpPr/>
      </dsp:nvSpPr>
      <dsp:spPr>
        <a:xfrm>
          <a:off x="4350302" y="43093"/>
          <a:ext cx="1553305" cy="776652"/>
        </a:xfrm>
        <a:prstGeom prst="roundRect">
          <a:avLst>
            <a:gd fmla="val 10000" name="adj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algn="ctr" cap="flat" cmpd="sng" w="381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0160" lIns="10160" numCol="1" rIns="10160" spcCol="1270" spcFirstLastPara="0" tIns="10160" vert="horz" wrap="square">
          <a:noAutofit/>
        </a:bodyPr>
        <a:lstStyle/>
        <a:p>
          <a:pPr algn="ctr" defTabSz="7112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en-GB" dirty="0" kern="1200" lang="en-GB" noProof="0" smtClean="0" sz="1600"/>
            <a:t>Cyclone</a:t>
          </a:r>
          <a:endParaRPr altLang="en-GB" dirty="0" kern="1200" lang="en-GB" noProof="0" sz="1600"/>
        </a:p>
      </dsp:txBody>
      <dsp:txXfrm>
        <a:off x="4373049" y="65840"/>
        <a:ext cx="1507811" cy="731158"/>
      </dsp:txXfrm>
    </dsp:sp>
    <dsp:sp modelId="{0DEDD9A4-78DE-4224-8344-EC5F524A2CCE}">
      <dsp:nvSpPr>
        <dsp:cNvPr id="0" name=""/>
        <dsp:cNvSpPr/>
      </dsp:nvSpPr>
      <dsp:spPr>
        <a:xfrm>
          <a:off x="3728980" y="1311452"/>
          <a:ext cx="621322" cy="26235"/>
        </a:xfrm>
        <a:custGeom>
          <a:avLst/>
          <a:gdLst/>
          <a:ahLst/>
          <a:cxnLst/>
          <a:rect b="0" l="0" r="0" t="0"/>
          <a:pathLst>
            <a:path h="0" w="0">
              <a:moveTo>
                <a:pt x="0" y="13117"/>
              </a:moveTo>
              <a:lnTo>
                <a:pt x="621322" y="13117"/>
              </a:lnTo>
            </a:path>
          </a:pathLst>
        </a:custGeom>
        <a:noFill/>
        <a:ln algn="ctr" cap="flat" cmpd="sng" w="254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b="0" g="0" r="0"/>
        </a:lnRef>
        <a:fillRef idx="0">
          <a:scrgbClr b="0" g="0" r="0"/>
        </a:fillRef>
        <a:effectRef idx="0">
          <a:scrgbClr b="0" g="0" r="0"/>
        </a:effectRef>
        <a:fontRef idx="minor"/>
      </dsp:style>
      <dsp:txBody>
        <a:bodyPr anchor="ctr" anchorCtr="0" bIns="0" lIns="12700" numCol="1" rIns="12700" spcCol="1270" spcFirstLastPara="0" tIns="0" vert="horz" wrap="square">
          <a:noAutofit/>
        </a:bodyPr>
        <a:lstStyle/>
        <a:p>
          <a:pPr algn="ctr" defTabSz="31115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de-CH" dirty="0" kern="1200" lang="de-CH" sz="700"/>
        </a:p>
      </dsp:txBody>
      <dsp:txXfrm>
        <a:off x="4024108" y="1309037"/>
        <a:ext cx="31066" cy="31066"/>
      </dsp:txXfrm>
    </dsp:sp>
    <dsp:sp modelId="{CDA5FB76-3288-4D7C-802E-D70A6A13A01F}">
      <dsp:nvSpPr>
        <dsp:cNvPr id="0" name=""/>
        <dsp:cNvSpPr/>
      </dsp:nvSpPr>
      <dsp:spPr>
        <a:xfrm>
          <a:off x="4350302" y="936243"/>
          <a:ext cx="1553305" cy="776652"/>
        </a:xfrm>
        <a:prstGeom prst="roundRect">
          <a:avLst>
            <a:gd fmla="val 10000" name="adj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algn="ctr" cap="flat" cmpd="sng" w="381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0160" lIns="10160" numCol="1" rIns="10160" spcCol="1270" spcFirstLastPara="0" tIns="10160" vert="horz" wrap="square">
          <a:noAutofit/>
        </a:bodyPr>
        <a:lstStyle/>
        <a:p>
          <a:pPr algn="ctr" defTabSz="7112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en-GB" dirty="0" kern="1200" lang="en-GB" noProof="0" smtClean="0" sz="1600"/>
            <a:t>Grit Separator</a:t>
          </a:r>
          <a:endParaRPr altLang="en-GB" dirty="0" kern="1200" lang="en-GB" noProof="0" sz="1600"/>
        </a:p>
      </dsp:txBody>
      <dsp:txXfrm>
        <a:off x="4373049" y="958990"/>
        <a:ext cx="1507811" cy="731158"/>
      </dsp:txXfrm>
    </dsp:sp>
    <dsp:sp modelId="{5CD62417-9E72-4FEF-8F30-BE5D67AD9358}">
      <dsp:nvSpPr>
        <dsp:cNvPr id="0" name=""/>
        <dsp:cNvSpPr/>
      </dsp:nvSpPr>
      <dsp:spPr>
        <a:xfrm rot="3310531">
          <a:off x="3495638" y="1758027"/>
          <a:ext cx="1088006" cy="26235"/>
        </a:xfrm>
        <a:custGeom>
          <a:avLst/>
          <a:gdLst/>
          <a:ahLst/>
          <a:cxnLst/>
          <a:rect b="0" l="0" r="0" t="0"/>
          <a:pathLst>
            <a:path h="0" w="0">
              <a:moveTo>
                <a:pt x="0" y="13117"/>
              </a:moveTo>
              <a:lnTo>
                <a:pt x="1088006" y="13117"/>
              </a:lnTo>
            </a:path>
          </a:pathLst>
        </a:custGeom>
        <a:noFill/>
        <a:ln algn="ctr" cap="flat" cmpd="sng" w="254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b="0" g="0" r="0"/>
        </a:lnRef>
        <a:fillRef idx="0">
          <a:scrgbClr b="0" g="0" r="0"/>
        </a:fillRef>
        <a:effectRef idx="0">
          <a:scrgbClr b="0" g="0" r="0"/>
        </a:effectRef>
        <a:fontRef idx="minor"/>
      </dsp:style>
      <dsp:txBody>
        <a:bodyPr anchor="ctr" anchorCtr="0" bIns="0" lIns="12700" numCol="1" rIns="12700" spcCol="1270" spcFirstLastPara="0" tIns="0" vert="horz" wrap="square">
          <a:noAutofit/>
        </a:bodyPr>
        <a:lstStyle/>
        <a:p>
          <a:pPr algn="ctr" defTabSz="31115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de-CH" dirty="0" kern="1200" lang="de-CH" sz="700"/>
        </a:p>
      </dsp:txBody>
      <dsp:txXfrm>
        <a:off x="4012441" y="1743945"/>
        <a:ext cx="54400" cy="54400"/>
      </dsp:txXfrm>
    </dsp:sp>
    <dsp:sp modelId="{189CA222-B199-4DD0-BCA8-0384092E86A0}">
      <dsp:nvSpPr>
        <dsp:cNvPr id="0" name=""/>
        <dsp:cNvSpPr/>
      </dsp:nvSpPr>
      <dsp:spPr>
        <a:xfrm>
          <a:off x="4350302" y="1829394"/>
          <a:ext cx="1553305" cy="776652"/>
        </a:xfrm>
        <a:prstGeom prst="roundRect">
          <a:avLst>
            <a:gd fmla="val 10000" name="adj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algn="ctr" cap="flat" cmpd="sng" w="381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0160" lIns="10160" numCol="1" rIns="10160" spcCol="1270" spcFirstLastPara="0" tIns="10160" vert="horz" wrap="square">
          <a:noAutofit/>
        </a:bodyPr>
        <a:lstStyle/>
        <a:p>
          <a:pPr algn="ctr" defTabSz="7112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en-GB" dirty="0" kern="1200" lang="en-GB" noProof="0" smtClean="0" sz="1600"/>
            <a:t>V-Separator</a:t>
          </a:r>
          <a:endParaRPr altLang="en-GB" dirty="0" kern="1200" lang="en-GB" noProof="0" sz="1600"/>
        </a:p>
      </dsp:txBody>
      <dsp:txXfrm>
        <a:off x="4373049" y="1852141"/>
        <a:ext cx="1507811" cy="731158"/>
      </dsp:txXfrm>
    </dsp:sp>
    <dsp:sp modelId="{1E4C6972-9725-4A29-A487-B704A0FD6B52}">
      <dsp:nvSpPr>
        <dsp:cNvPr id="0" name=""/>
        <dsp:cNvSpPr/>
      </dsp:nvSpPr>
      <dsp:spPr>
        <a:xfrm rot="4220634">
          <a:off x="1245165" y="3335184"/>
          <a:ext cx="1392588" cy="26235"/>
        </a:xfrm>
        <a:custGeom>
          <a:avLst/>
          <a:gdLst/>
          <a:ahLst/>
          <a:cxnLst/>
          <a:rect b="0" l="0" r="0" t="0"/>
          <a:pathLst>
            <a:path h="0" w="0">
              <a:moveTo>
                <a:pt x="0" y="13117"/>
              </a:moveTo>
              <a:lnTo>
                <a:pt x="1392588" y="13117"/>
              </a:lnTo>
            </a:path>
          </a:pathLst>
        </a:custGeom>
        <a:noFill/>
        <a:ln algn="ctr" cap="flat" cmpd="sng" w="25400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b="0" g="0" r="0"/>
        </a:lnRef>
        <a:fillRef idx="0">
          <a:scrgbClr b="0" g="0" r="0"/>
        </a:fillRef>
        <a:effectRef idx="0">
          <a:scrgbClr b="0" g="0" r="0"/>
        </a:effectRef>
        <a:fontRef idx="minor"/>
      </dsp:style>
      <dsp:txBody>
        <a:bodyPr anchor="ctr" anchorCtr="0" bIns="0" lIns="12700" numCol="1" rIns="12700" spcCol="1270" spcFirstLastPara="0" tIns="0" vert="horz" wrap="square">
          <a:noAutofit/>
        </a:bodyPr>
        <a:lstStyle/>
        <a:p>
          <a:pPr algn="ctr" defTabSz="31115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de-CH" dirty="0" kern="1200" lang="de-CH" sz="700"/>
        </a:p>
      </dsp:txBody>
      <dsp:txXfrm>
        <a:off x="1906645" y="3313487"/>
        <a:ext cx="69629" cy="69629"/>
      </dsp:txXfrm>
    </dsp:sp>
    <dsp:sp modelId="{2F818190-EA76-4D1D-826E-E8F1606ADE12}">
      <dsp:nvSpPr>
        <dsp:cNvPr id="0" name=""/>
        <dsp:cNvSpPr/>
      </dsp:nvSpPr>
      <dsp:spPr>
        <a:xfrm>
          <a:off x="2175675" y="3615695"/>
          <a:ext cx="1553305" cy="776652"/>
        </a:xfrm>
        <a:prstGeom prst="roundRect">
          <a:avLst>
            <a:gd fmla="val 10000" name="adj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algn="ctr" cap="flat" cmpd="sng" w="381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0160" lIns="10160" numCol="1" rIns="10160" spcCol="1270" spcFirstLastPara="0" tIns="10160" vert="horz" wrap="square">
          <a:noAutofit/>
        </a:bodyPr>
        <a:lstStyle/>
        <a:p>
          <a:pPr algn="ctr" defTabSz="7112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en-GB" dirty="0" kern="1200" lang="en-GB" noProof="0" smtClean="0" sz="1600"/>
            <a:t>dynamic</a:t>
          </a:r>
          <a:endParaRPr altLang="en-GB" dirty="0" kern="1200" lang="en-GB" noProof="0" sz="1600"/>
        </a:p>
      </dsp:txBody>
      <dsp:txXfrm>
        <a:off x="2198422" y="3638442"/>
        <a:ext cx="1507811" cy="731158"/>
      </dsp:txXfrm>
    </dsp:sp>
    <dsp:sp modelId="{EA7E16E0-9CDF-4279-9010-2E408D016041}">
      <dsp:nvSpPr>
        <dsp:cNvPr id="0" name=""/>
        <dsp:cNvSpPr/>
      </dsp:nvSpPr>
      <dsp:spPr>
        <a:xfrm rot="18289469">
          <a:off x="3495638" y="3544328"/>
          <a:ext cx="1088006" cy="26235"/>
        </a:xfrm>
        <a:custGeom>
          <a:avLst/>
          <a:gdLst/>
          <a:ahLst/>
          <a:cxnLst/>
          <a:rect b="0" l="0" r="0" t="0"/>
          <a:pathLst>
            <a:path h="0" w="0">
              <a:moveTo>
                <a:pt x="0" y="13117"/>
              </a:moveTo>
              <a:lnTo>
                <a:pt x="1088006" y="13117"/>
              </a:lnTo>
            </a:path>
          </a:pathLst>
        </a:custGeom>
        <a:noFill/>
        <a:ln algn="ctr" cap="flat" cmpd="sng" w="254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b="0" g="0" r="0"/>
        </a:lnRef>
        <a:fillRef idx="0">
          <a:scrgbClr b="0" g="0" r="0"/>
        </a:fillRef>
        <a:effectRef idx="0">
          <a:scrgbClr b="0" g="0" r="0"/>
        </a:effectRef>
        <a:fontRef idx="minor"/>
      </dsp:style>
      <dsp:txBody>
        <a:bodyPr anchor="ctr" anchorCtr="0" bIns="0" lIns="12700" numCol="1" rIns="12700" spcCol="1270" spcFirstLastPara="0" tIns="0" vert="horz" wrap="square">
          <a:noAutofit/>
        </a:bodyPr>
        <a:lstStyle/>
        <a:p>
          <a:pPr algn="ctr" defTabSz="31115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de-CH" dirty="0" kern="1200" lang="de-CH" sz="700"/>
        </a:p>
      </dsp:txBody>
      <dsp:txXfrm>
        <a:off x="4012441" y="3530246"/>
        <a:ext cx="54400" cy="54400"/>
      </dsp:txXfrm>
    </dsp:sp>
    <dsp:sp modelId="{00708543-347C-4FDE-B669-74E33CADD38F}">
      <dsp:nvSpPr>
        <dsp:cNvPr id="0" name=""/>
        <dsp:cNvSpPr/>
      </dsp:nvSpPr>
      <dsp:spPr>
        <a:xfrm>
          <a:off x="4350302" y="2722544"/>
          <a:ext cx="1553305" cy="776652"/>
        </a:xfrm>
        <a:prstGeom prst="roundRect">
          <a:avLst>
            <a:gd fmla="val 10000" name="adj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algn="ctr" cap="flat" cmpd="sng" w="381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0160" lIns="10160" numCol="1" rIns="10160" spcCol="1270" spcFirstLastPara="0" tIns="10160" vert="horz" wrap="square">
          <a:noAutofit/>
        </a:bodyPr>
        <a:lstStyle/>
        <a:p>
          <a:pPr algn="ctr" defTabSz="7112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en-GB" dirty="0" kern="1200" lang="en-GB" noProof="0" smtClean="0" sz="1600"/>
            <a:t>1</a:t>
          </a:r>
          <a:r>
            <a:rPr altLang="en-GB" baseline="30000" dirty="0" kern="1200" lang="en-GB" noProof="0" smtClean="0" sz="1600"/>
            <a:t>st </a:t>
          </a:r>
          <a:r>
            <a:rPr altLang="en-GB" dirty="0" kern="1200" lang="en-GB" noProof="0" smtClean="0" sz="1600"/>
            <a:t>Generation</a:t>
          </a:r>
          <a:endParaRPr altLang="en-GB" dirty="0" kern="1200" lang="en-GB" noProof="0" sz="1600"/>
        </a:p>
      </dsp:txBody>
      <dsp:txXfrm>
        <a:off x="4373049" y="2745291"/>
        <a:ext cx="1507811" cy="731158"/>
      </dsp:txXfrm>
    </dsp:sp>
    <dsp:sp modelId="{E31FC3EB-1FDB-48C1-BA00-EAEF21212F3D}">
      <dsp:nvSpPr>
        <dsp:cNvPr id="0" name=""/>
        <dsp:cNvSpPr/>
      </dsp:nvSpPr>
      <dsp:spPr>
        <a:xfrm>
          <a:off x="3728980" y="3990904"/>
          <a:ext cx="621322" cy="26235"/>
        </a:xfrm>
        <a:custGeom>
          <a:avLst/>
          <a:gdLst/>
          <a:ahLst/>
          <a:cxnLst/>
          <a:rect b="0" l="0" r="0" t="0"/>
          <a:pathLst>
            <a:path h="0" w="0">
              <a:moveTo>
                <a:pt x="0" y="13117"/>
              </a:moveTo>
              <a:lnTo>
                <a:pt x="621322" y="13117"/>
              </a:lnTo>
            </a:path>
          </a:pathLst>
        </a:custGeom>
        <a:noFill/>
        <a:ln algn="ctr" cap="flat" cmpd="sng" w="254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b="0" g="0" r="0"/>
        </a:lnRef>
        <a:fillRef idx="0">
          <a:scrgbClr b="0" g="0" r="0"/>
        </a:fillRef>
        <a:effectRef idx="0">
          <a:scrgbClr b="0" g="0" r="0"/>
        </a:effectRef>
        <a:fontRef idx="minor"/>
      </dsp:style>
      <dsp:txBody>
        <a:bodyPr anchor="ctr" anchorCtr="0" bIns="0" lIns="12700" numCol="1" rIns="12700" spcCol="1270" spcFirstLastPara="0" tIns="0" vert="horz" wrap="square">
          <a:noAutofit/>
        </a:bodyPr>
        <a:lstStyle/>
        <a:p>
          <a:pPr algn="ctr" defTabSz="31115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de-CH" dirty="0" kern="1200" lang="de-CH" sz="700"/>
        </a:p>
      </dsp:txBody>
      <dsp:txXfrm>
        <a:off x="4024108" y="3988488"/>
        <a:ext cx="31066" cy="31066"/>
      </dsp:txXfrm>
    </dsp:sp>
    <dsp:sp modelId="{E48F5CA4-252E-46F6-A693-487BA2FFAA3F}">
      <dsp:nvSpPr>
        <dsp:cNvPr id="0" name=""/>
        <dsp:cNvSpPr/>
      </dsp:nvSpPr>
      <dsp:spPr>
        <a:xfrm>
          <a:off x="4350302" y="3615695"/>
          <a:ext cx="1553305" cy="776652"/>
        </a:xfrm>
        <a:prstGeom prst="roundRect">
          <a:avLst>
            <a:gd fmla="val 10000" name="adj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algn="ctr" cap="flat" cmpd="sng" w="381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0160" lIns="10160" numCol="1" rIns="10160" spcCol="1270" spcFirstLastPara="0" tIns="10160" vert="horz" wrap="square">
          <a:noAutofit/>
        </a:bodyPr>
        <a:lstStyle/>
        <a:p>
          <a:pPr algn="ctr" defTabSz="7112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en-GB" dirty="0" kern="1200" lang="en-GB" noProof="0" smtClean="0" sz="1600"/>
            <a:t>2</a:t>
          </a:r>
          <a:r>
            <a:rPr altLang="en-GB" baseline="30000" dirty="0" kern="1200" lang="en-GB" noProof="0" smtClean="0" sz="1600"/>
            <a:t>nd</a:t>
          </a:r>
          <a:r>
            <a:rPr altLang="en-GB" dirty="0" kern="1200" lang="en-GB" noProof="0" smtClean="0" sz="1600"/>
            <a:t> Generation</a:t>
          </a:r>
          <a:endParaRPr altLang="en-GB" dirty="0" kern="1200" lang="en-GB" noProof="0" sz="1600"/>
        </a:p>
      </dsp:txBody>
      <dsp:txXfrm>
        <a:off x="4373049" y="3638442"/>
        <a:ext cx="1507811" cy="731158"/>
      </dsp:txXfrm>
    </dsp:sp>
    <dsp:sp modelId="{C0F50457-C320-4BF7-8108-226DCD768721}">
      <dsp:nvSpPr>
        <dsp:cNvPr id="0" name=""/>
        <dsp:cNvSpPr/>
      </dsp:nvSpPr>
      <dsp:spPr>
        <a:xfrm rot="3310531">
          <a:off x="3495638" y="4437479"/>
          <a:ext cx="1088006" cy="26235"/>
        </a:xfrm>
        <a:custGeom>
          <a:avLst/>
          <a:gdLst/>
          <a:ahLst/>
          <a:cxnLst/>
          <a:rect b="0" l="0" r="0" t="0"/>
          <a:pathLst>
            <a:path h="0" w="0">
              <a:moveTo>
                <a:pt x="0" y="13117"/>
              </a:moveTo>
              <a:lnTo>
                <a:pt x="1088006" y="13117"/>
              </a:lnTo>
            </a:path>
          </a:pathLst>
        </a:custGeom>
        <a:noFill/>
        <a:ln algn="ctr" cap="flat" cmpd="sng" w="254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b="0" g="0" r="0"/>
        </a:lnRef>
        <a:fillRef idx="0">
          <a:scrgbClr b="0" g="0" r="0"/>
        </a:fillRef>
        <a:effectRef idx="0">
          <a:scrgbClr b="0" g="0" r="0"/>
        </a:effectRef>
        <a:fontRef idx="minor"/>
      </dsp:style>
      <dsp:txBody>
        <a:bodyPr anchor="ctr" anchorCtr="0" bIns="0" lIns="12700" numCol="1" rIns="12700" spcCol="1270" spcFirstLastPara="0" tIns="0" vert="horz" wrap="square">
          <a:noAutofit/>
        </a:bodyPr>
        <a:lstStyle/>
        <a:p>
          <a:pPr algn="ctr" defTabSz="31115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de-CH" dirty="0" kern="1200" lang="de-CH" sz="700"/>
        </a:p>
      </dsp:txBody>
      <dsp:txXfrm>
        <a:off x="4012441" y="4423397"/>
        <a:ext cx="54400" cy="54400"/>
      </dsp:txXfrm>
    </dsp:sp>
    <dsp:sp modelId="{D6174D3E-90F9-4CAF-8FB7-77F6E85075B1}">
      <dsp:nvSpPr>
        <dsp:cNvPr id="0" name=""/>
        <dsp:cNvSpPr/>
      </dsp:nvSpPr>
      <dsp:spPr>
        <a:xfrm>
          <a:off x="4350302" y="4508846"/>
          <a:ext cx="1553305" cy="776652"/>
        </a:xfrm>
        <a:prstGeom prst="roundRect">
          <a:avLst>
            <a:gd fmla="val 10000" name="adj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algn="ctr" cap="flat" cmpd="sng" w="38100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r="5400000" dist="20000" rotWithShape="0">
            <a:srgbClr val="000000">
              <a:alpha val="38000"/>
            </a:srgbClr>
          </a:outerShdw>
        </a:effectLst>
      </dsp:spPr>
      <dsp:style>
        <a:lnRef idx="3">
          <a:scrgbClr b="0" g="0" r="0"/>
        </a:lnRef>
        <a:fillRef idx="1">
          <a:scrgbClr b="0" g="0" r="0"/>
        </a:fillRef>
        <a:effectRef idx="1">
          <a:scrgbClr b="0" g="0" r="0"/>
        </a:effectRef>
        <a:fontRef idx="minor">
          <a:schemeClr val="lt1"/>
        </a:fontRef>
      </dsp:style>
      <dsp:txBody>
        <a:bodyPr anchor="ctr" anchorCtr="0" bIns="10160" lIns="10160" numCol="1" rIns="10160" spcCol="1270" spcFirstLastPara="0" tIns="10160" vert="horz" wrap="square">
          <a:noAutofit/>
        </a:bodyPr>
        <a:lstStyle/>
        <a:p>
          <a:pPr algn="ctr" defTabSz="711200" lv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altLang="en-GB" dirty="0" kern="1200" lang="en-GB" noProof="0" smtClean="0" sz="1600"/>
            <a:t>3</a:t>
          </a:r>
          <a:r>
            <a:rPr altLang="en-GB" baseline="30000" dirty="0" kern="1200" lang="en-GB" noProof="0" smtClean="0" sz="1600"/>
            <a:t>rd</a:t>
          </a:r>
          <a:r>
            <a:rPr altLang="en-GB" dirty="0" kern="1200" lang="en-GB" noProof="0" smtClean="0" sz="1600"/>
            <a:t> Generat</a:t>
          </a:r>
          <a:r>
            <a:rPr altLang="de-CH" dirty="0" kern="1200" lang="de-CH" smtClean="0" sz="1600"/>
            <a:t>ion</a:t>
          </a:r>
          <a:endParaRPr altLang="de-CH" dirty="0" kern="1200" lang="de-CH" sz="1600"/>
        </a:p>
      </dsp:txBody>
      <dsp:txXfrm>
        <a:off x="4373049" y="4531593"/>
        <a:ext cx="1507811" cy="731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GrpSpPr/>
      <dsp:cNvPr id="0" name=""/>
    </dsp:nvGrpSpPr>
    <dsp:grpSpPr/>
    <dsp:sp modelId="{5B242674-BAC1-40FC-9788-BA8AD933FDC4}">
      <dsp:nvSpPr>
        <dsp:cNvPr id="0" name=""/>
        <dsp:cNvSpPr/>
      </dsp:nvSpPr>
      <dsp:spPr>
        <a:xfrm>
          <a:off x="171703" y="986811"/>
          <a:ext cx="4447368" cy="301117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cmpd="sng" w="28575">
          <a:noFill/>
          <a:prstDash val="solid"/>
        </a:ln>
        <a:effectLst/>
      </dsp:spPr>
      <dsp:style>
        <a:lnRef idx="0">
          <a:scrgbClr b="0" g="0" r="0"/>
        </a:lnRef>
        <a:fillRef idx="1">
          <a:scrgbClr b="0" g="0" r="0"/>
        </a:fillRef>
        <a:effectRef idx="0">
          <a:scrgbClr b="0" g="0" r="0"/>
        </a:effectRef>
        <a:fontRef idx="minor"/>
      </dsp:style>
    </dsp:sp>
    <dsp:sp modelId="{58403610-5AD7-4116-8CC0-19A42481184F}">
      <dsp:nvSpPr>
        <dsp:cNvPr id="0" name=""/>
        <dsp:cNvSpPr/>
      </dsp:nvSpPr>
      <dsp:spPr>
        <a:xfrm>
          <a:off x="1366186" y="3888973"/>
          <a:ext cx="2639958" cy="5196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algn="ctr" cap="flat" cmpd="sng" w="25400">
          <a:solidFill>
            <a:schemeClr val="accent2"/>
          </a:solidFill>
          <a:prstDash val="solid"/>
        </a:ln>
        <a:effectLst/>
      </dsp:spPr>
      <dsp:style>
        <a:lnRef idx="2">
          <a:scrgbClr b="0" g="0" r="0"/>
        </a:lnRef>
        <a:fillRef idx="1">
          <a:scrgbClr b="0" g="0" r="0"/>
        </a:fillRef>
        <a:effectRef idx="0">
          <a:scrgbClr b="0" g="0" r="0"/>
        </a:effectRef>
        <a:fontRef idx="minor">
          <a:schemeClr val="lt1"/>
        </a:fontRef>
      </dsp:style>
      <dsp:txBody>
        <a:bodyPr anchor="ctr" anchorCtr="0" bIns="45720" lIns="45720" numCol="1" rIns="45720" spcCol="1270" spcFirstLastPara="0" tIns="45720" vert="horz" wrap="square">
          <a:noAutofit/>
        </a:bodyPr>
        <a:lstStyle/>
        <a:p>
          <a:pPr algn="ctr" defTabSz="1066800" lvl="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altLang="en-GB" b="1" dirty="0" kern="1200" lang="en-GB" noProof="0" smtClean="0" sz="2400">
              <a:solidFill>
                <a:schemeClr val="tx1"/>
              </a:solidFill>
            </a:rPr>
            <a:t>Single Pass</a:t>
          </a:r>
        </a:p>
      </dsp:txBody>
      <dsp:txXfrm>
        <a:off x="1366186" y="3888973"/>
        <a:ext cx="2639958" cy="519668"/>
      </dsp:txXfrm>
    </dsp:sp>
    <dsp:sp modelId="{9C84B4F0-70FA-45F7-AA97-CF8A4ED06EC4}">
      <dsp:nvSpPr>
        <dsp:cNvPr id="0" name=""/>
        <dsp:cNvSpPr/>
      </dsp:nvSpPr>
      <dsp:spPr>
        <a:xfrm>
          <a:off x="4979852" y="986811"/>
          <a:ext cx="4306618" cy="3011175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8575">
          <a:noFill/>
        </a:ln>
        <a:effectLst/>
      </dsp:spPr>
      <dsp:style>
        <a:lnRef idx="0">
          <a:scrgbClr b="0" g="0" r="0"/>
        </a:lnRef>
        <a:fillRef idx="1">
          <a:scrgbClr b="0" g="0" r="0"/>
        </a:fillRef>
        <a:effectRef idx="0">
          <a:scrgbClr b="0" g="0" r="0"/>
        </a:effectRef>
        <a:fontRef idx="minor"/>
      </dsp:style>
    </dsp:sp>
    <dsp:sp modelId="{4FA06C22-2E1F-42BB-A55A-864FEBB0ACFC}">
      <dsp:nvSpPr>
        <dsp:cNvPr id="0" name=""/>
        <dsp:cNvSpPr/>
      </dsp:nvSpPr>
      <dsp:spPr>
        <a:xfrm>
          <a:off x="5969208" y="3888973"/>
          <a:ext cx="2688644" cy="5196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algn="ctr" cap="flat" cmpd="sng" w="25400">
          <a:solidFill>
            <a:schemeClr val="accent2"/>
          </a:solidFill>
          <a:prstDash val="solid"/>
        </a:ln>
        <a:effectLst/>
      </dsp:spPr>
      <dsp:style>
        <a:lnRef idx="2">
          <a:scrgbClr b="0" g="0" r="0"/>
        </a:lnRef>
        <a:fillRef idx="1">
          <a:scrgbClr b="0" g="0" r="0"/>
        </a:fillRef>
        <a:effectRef idx="0">
          <a:scrgbClr b="0" g="0" r="0"/>
        </a:effectRef>
        <a:fontRef idx="minor">
          <a:schemeClr val="lt1"/>
        </a:fontRef>
      </dsp:style>
      <dsp:txBody>
        <a:bodyPr anchor="ctr" anchorCtr="0" bIns="45720" lIns="45720" numCol="1" rIns="45720" spcCol="1270" spcFirstLastPara="0" tIns="45720" vert="horz" wrap="square">
          <a:noAutofit/>
        </a:bodyPr>
        <a:lstStyle/>
        <a:p>
          <a:pPr algn="ctr" defTabSz="1066800" lvl="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altLang="en-GB" b="1" dirty="0" kern="1200" lang="en-GB" noProof="0" smtClean="0" sz="2400">
              <a:solidFill>
                <a:schemeClr val="tx1"/>
              </a:solidFill>
            </a:rPr>
            <a:t>Cyclone</a:t>
          </a:r>
        </a:p>
      </dsp:txBody>
      <dsp:txXfrm>
        <a:off x="5969208" y="3888973"/>
        <a:ext cx="2688644" cy="519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pri="6000" type="hierarchy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destId="1" destOrd="0" modelId="7" srcId="0" srcOrd="0"/>
        <dgm:cxn destId="2" destOrd="0" modelId="8" srcId="1" srcOrd="0"/>
        <dgm:cxn destId="3" destOrd="0" modelId="9" srcId="1" srcOrd="1"/>
        <dgm:cxn destId="21" destOrd="0" modelId="23" srcId="2" srcOrd="0"/>
        <dgm:cxn destId="22" destOrd="0" modelId="24" srcId="2" srcOrd="1"/>
        <dgm:cxn destId="31" destOrd="0" modelId="33" srcId="3" srcOrd="0"/>
        <dgm:cxn destId="4" destOrd="0" modelId="10" srcId="0" srcOrd="1"/>
        <dgm:cxn destId="5" destOrd="0" modelId="11" srcId="0" srcOrd="2"/>
        <dgm:cxn destId="6" destOrd="0" modelId="12" srcId="0" srcOrd="3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destId="1" destOrd="0" modelId="4" srcId="0" srcOrd="0"/>
        <dgm:cxn destId="11" destOrd="0" modelId="13" srcId="1" srcOrd="0"/>
        <dgm:cxn destId="12" destOrd="0" modelId="14" srcId="1" srcOrd="1"/>
        <dgm:cxn destId="2" destOrd="0" modelId="5" srcId="0" srcOrd="1"/>
        <dgm:cxn destId="3" destOrd="0" modelId="6" srcId="0" srcOrd="2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destId="1" destOrd="0" modelId="8" srcId="0" srcOrd="0"/>
        <dgm:cxn destId="2" destOrd="0" modelId="9" srcId="1" srcOrd="0"/>
        <dgm:cxn destId="3" destOrd="0" modelId="10" srcId="1" srcOrd="1"/>
        <dgm:cxn destId="21" destOrd="0" modelId="23" srcId="2" srcOrd="0"/>
        <dgm:cxn destId="211" destOrd="0" modelId="24" srcId="21" srcOrd="0"/>
        <dgm:cxn destId="31" destOrd="0" modelId="33" srcId="3" srcOrd="0"/>
        <dgm:cxn destId="311" destOrd="0" modelId="34" srcId="31" srcOrd="0"/>
        <dgm:cxn destId="4" destOrd="0" modelId="11" srcId="0" srcOrd="1"/>
        <dgm:cxn destId="5" destOrd="0" modelId="12" srcId="0" srcOrd="2"/>
        <dgm:cxn destId="6" destOrd="0" modelId="13" srcId="0" srcOrd="3"/>
        <dgm:cxn destId="7" destOrd="0" modelId="14" srcId="0" srcOrd="4"/>
      </dgm:cxnLst>
      <dgm:bg/>
      <dgm:whole/>
    </dgm:dataModel>
  </dgm:clrData>
  <dgm:layoutNode name="mainComposite">
    <dgm:alg type="composite"/>
    <dgm:shape xmlns:r="http://schemas.openxmlformats.org/officeDocument/2006/relationships" r:blip="">
      <dgm:adjLst/>
    </dgm:shape>
    <dgm:layoutNode name="hierFlow">
      <dgm:shape xmlns:r="http://schemas.openxmlformats.org/officeDocument/2006/relationships" r:blip="">
        <dgm:adjLst/>
      </dgm:shape>
      <dgm:layoutNode name="hierChild1">
        <dgm:shape xmlns:r="http://schemas.openxmlformats.org/officeDocument/2006/relationships" r:blip="">
          <dgm:adjLst/>
        </dgm:shape>
        <dgm:varLst>
          <dgm:chPref val="1"/>
          <dgm:animOne val="branch"/>
          <dgm:animLvl val="lvl"/>
        </dgm:varLst>
        <dgm:choose name="Name12">
          <dgm:if arg="dir" func="var" name="Name13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presOf/>
        <dgm:constrLst/>
        <dgm:ruleLst/>
        <dgm:forEach axis="ch" cnt="3" name="Name15">
          <dgm:forEach axis="self" name="Name16" ptType="node">
            <dgm:layoutNode name="Name17">
              <dgm:shape xmlns:r="http://schemas.openxmlformats.org/officeDocument/2006/relationships" r:blip="">
                <dgm:adjLst/>
              </dgm:shape>
              <dgm:layoutNode name="level1Shape" styleLbl="node0">
                <dgm:alg type="tx"/>
                <dgm:shape xmlns:r="http://schemas.openxmlformats.org/officeDocument/2006/relationships" r:blip="" type="roundRect">
                  <dgm:adjLst>
                    <dgm:adj idx="1" val="0.1"/>
                  </dgm:adjLst>
                </dgm:shape>
                <dgm:varLst>
                  <dgm:chPref val="3"/>
                </dgm:varLst>
                <dgm:presOf axis="self"/>
                <dgm:constrLst>
                  <dgm:constr fact="0.05" refType="primFontSz" type="tMarg"/>
                  <dgm:constr fact="0.05" refType="primFontSz" type="bMarg"/>
                  <dgm:constr fact="0.05" refType="primFontSz" type="lMarg"/>
                  <dgm:constr fact="0.05" refType="primFontSz" type="rMarg"/>
                </dgm:constrLst>
                <dgm:ruleLst>
                  <dgm:rule fact="NaN" max="NaN" type="primFontSz" val="5"/>
                </dgm:ruleLst>
              </dgm:layoutNode>
              <dgm:layoutNode name="hierChild2">
                <dgm:shape xmlns:r="http://schemas.openxmlformats.org/officeDocument/2006/relationships" r:blip="">
                  <dgm:adjLst/>
                </dgm:shape>
                <dgm:choose name="Name21">
                  <dgm:if arg="dir" func="var" name="Name22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presOf/>
                <dgm:constrLst/>
                <dgm:ruleLst/>
                <dgm:forEach axis="ch" name="repeat">
                  <dgm:forEach axis="self" cnt="1" name="Name24" ptType="parTrans">
                    <dgm:layoutNode name="Name25">
                      <dgm:shape xmlns:r="http://schemas.openxmlformats.org/officeDocument/2006/relationships" r:blip="" type="conn">
                        <dgm:adjLst/>
                      </dgm:shape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hideGeom="1" r:blip="" type="rect">
                          <dgm:adjLst/>
                        </dgm:shape>
                        <dgm:presOf axis="self"/>
                        <dgm:constrLst>
                          <dgm:constr type="userA"/>
                          <dgm:constr fact="0.05" refType="userA" type="w"/>
                          <dgm:constr fact="0.05" refType="userA" type="h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fact="0.25" max="NaN" type="h" val="NaN"/>
                          <dgm:rule fact="0.8" max="NaN" type="w" val="NaN"/>
                          <dgm:rule fact="NaN" max="NaN" type="primFontSz" val="5"/>
                        </dgm:ruleLst>
                      </dgm:layoutNode>
                      <dgm:choose name="Name26">
                        <dgm:if arg="dir" func="var" name="Name27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for="ch" refType="connDist" type="userA"/>
                      </dgm:constrLst>
                      <dgm:ruleLst/>
                    </dgm:layoutNode>
                  </dgm:forEach>
                  <dgm:forEach axis="self" name="Name29" ptType="node">
                    <dgm:layoutNode name="Name30">
                      <dgm:shape xmlns:r="http://schemas.openxmlformats.org/officeDocument/2006/relationships" r:blip="">
                        <dgm:adjLst/>
                      </dgm:shape>
                      <dgm:layoutNode name="level2Shape">
                        <dgm:alg type="tx"/>
                        <dgm:shape xmlns:r="http://schemas.openxmlformats.org/officeDocument/2006/relationships" r:blip="" type="roundRect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fact="0.05" refType="primFontSz" type="tMarg"/>
                          <dgm:constr fact="0.05" refType="primFontSz" type="bMarg"/>
                          <dgm:constr fact="0.05" refType="primFontSz" type="lMarg"/>
                          <dgm:constr fact="0.05" refType="primFontSz" type="rMarg"/>
                        </dgm:constrLst>
                        <dgm:ruleLst>
                          <dgm:rule fact="NaN" max="NaN" type="primFontSz" val="5"/>
                        </dgm:ruleLst>
                      </dgm:layoutNode>
                      <dgm:layoutNode name="hierChild3">
                        <dgm:shape xmlns:r="http://schemas.openxmlformats.org/officeDocument/2006/relationships" r:blip="">
                          <dgm:adjLst/>
                        </dgm:shape>
                        <dgm:choose name="Name34">
                          <dgm:if arg="dir" func="var" name="Name35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presOf/>
                        <dgm:constrLst/>
                        <dgm:ruleLst/>
                        <dgm:forEach name="Name37" ref="repeat"/>
                      </dgm:layoutNode>
                      <dgm:choose name="Name31">
                        <dgm:if arg="dir" func="var" name="Name32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presOf/>
                      <dgm:constrLst/>
                      <dgm:ruleLst/>
                    </dgm:layoutNode>
                  </dgm:forEach>
                </dgm:forEach>
              </dgm:layoutNode>
              <dgm:choose name="Name18">
                <dgm:if arg="dir" func="var" name="Name19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presOf/>
              <dgm:constrLst/>
              <dgm:ruleLst/>
            </dgm:layoutNode>
          </dgm:forEach>
        </dgm:forEach>
      </dgm:layoutNode>
      <dgm:choose name="Name6">
        <dgm:if arg="dir" func="var" name="Name7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presOf/>
      <dgm:constrLst>
        <dgm:constr for="des" op="equ" ptType="node" type="primFontSz" val="65"/>
        <dgm:constr for="des" forName="connTx" op="equ" type="primFontSz" val="55"/>
        <dgm:constr fact="0.8" for="des" forName="connTx" op="lte" refFor="des" refPtType="node" refType="primFontSz" type="primFontSz"/>
      </dgm:constrLst>
      <dgm:ruleLst/>
      <dgm:choose name="Name9">
        <dgm:if axis="ch" func="cnt" name="Name10" op="gte" ptType="nod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</dgm:layoutNode>
    <dgm:layoutNode name="bgShapesFlow">
      <dgm:shape xmlns:r="http://schemas.openxmlformats.org/officeDocument/2006/relationships" r:blip="">
        <dgm:adjLst/>
      </dgm:shape>
      <dgm:choose name="Name38">
        <dgm:if arg="dir" func="var" name="Name39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presOf/>
      <dgm:constrLst>
        <dgm:constr for="ch" forName="rectComp" refType="w" type="w"/>
        <dgm:constr for="ch" forName="rectComp" refType="h" type="h"/>
        <dgm:constr for="des" forName="bgRect" refType="h" type="h"/>
        <dgm:constr for="des" forName="bgRectTx" op="equ" type="primFontSz" val="65"/>
      </dgm:constrLst>
      <dgm:ruleLst/>
      <dgm:forEach axis="ch" name="Name41" ptType="node" st="2">
        <dgm:layoutNode name="rectComp">
          <dgm:alg type="composite"/>
          <dgm:shape xmlns:r="http://schemas.openxmlformats.org/officeDocument/2006/relationships" r:blip="">
            <dgm:adjLst/>
          </dgm:shape>
          <dgm:layoutNode name="bgRect" styleLbl="bgShp">
            <dgm:alg type="sp"/>
            <dgm:shape xmlns:r="http://schemas.openxmlformats.org/officeDocument/2006/relationships" r:blip="" type="roundRect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alg type="tx"/>
            <dgm:shape xmlns:r="http://schemas.openxmlformats.org/officeDocument/2006/relationships" hideGeom="1" r:blip="" type="rect" zOrderOff="-999">
              <dgm:adjLst/>
            </dgm:shape>
            <dgm:varLst>
              <dgm:bulletEnabled val="1"/>
            </dgm:varLst>
            <dgm:presOf axis="desOrSelf" ptType="node"/>
            <dgm:constrLst/>
            <dgm:ruleLst>
              <dgm:rule fact="NaN" max="NaN" type="primFontSz" val="5"/>
            </dgm:ruleLst>
          </dgm:layoutNode>
          <dgm:presOf/>
          <dgm:constrLst>
            <dgm:constr type="userA"/>
            <dgm:constr for="ch" forName="bgRect" type="l"/>
            <dgm:constr for="ch" forName="bgRect" type="t"/>
            <dgm:constr fact="1.2" for="ch" forName="bgRect" refType="userA" type="w"/>
            <dgm:constr for="ch" forName="bgRectTx" type="l"/>
            <dgm:constr for="ch" forName="bgRectTx" type="t"/>
            <dgm:constr fact="0.3" for="ch" forName="bgRectTx" refFor="ch" refForName="bgRect" refType="h" type="h"/>
            <dgm:constr for="ch" forName="bgRectTx" op="equ" refFor="ch" refForName="bgRect" refType="w" type="w"/>
          </dgm:constrLst>
          <dgm:ruleLst/>
        </dgm:layoutNode>
        <dgm:choose name="Name42">
          <dgm:if axis="self" func="revPos" name="Name43" op="gte" ptType="nod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  <dgm:presOf/>
              <dgm:constrLst>
                <dgm:constr type="userA"/>
                <dgm:constr type="userB"/>
                <dgm:constr for="ch" forName="hSp" type="l"/>
                <dgm:constr for="ch" forName="hSp" type="t"/>
                <dgm:constr for="ch" forName="hSp" refType="userB" type="w"/>
                <dgm:constr fact="-0.2" for="ch" forName="hSp" refType="userA" type="wOff"/>
              </dgm:constrLst>
              <dgm:ruleLst/>
            </dgm:layoutNode>
          </dgm:if>
          <dgm:else name="Name44"/>
        </dgm:choose>
      </dgm:forEach>
    </dgm:layoutNode>
    <dgm:varLst>
      <dgm:chPref val="1"/>
      <dgm:dir/>
      <dgm:animOne val="branch"/>
      <dgm:animLvl val="lvl"/>
      <dgm:resizeHandles val="exact"/>
    </dgm:varLst>
    <dgm:presOf/>
    <dgm:choose name="Name0">
      <dgm:if axis="ch" func="cnt" name="Name1" op="gte" ptType="node" val="2">
        <dgm:choose name="Name2">
          <dgm:if arg="dir" func="var" name="Name3" op="equ" val="norm">
            <dgm:constrLst>
              <dgm:constr for="ch" forName="hierFlow" type="l"/>
              <dgm:constr fact="0.3" for="ch" forName="hierFlow" refType="h" type="t"/>
              <dgm:constr fact="0.98" for="ch" forName="hierFlow" refType="w" type="r"/>
              <dgm:constr fact="0.96" for="ch" forName="hierFlow" refType="h" type="b"/>
              <dgm:constr for="ch" forName="bgShapesFlow" type="l"/>
              <dgm:constr for="ch" forName="bgShapesFlow" type="t"/>
              <dgm:constr for="ch" forName="bgShapesFlow" refType="w" type="r"/>
              <dgm:constr for="ch" forName="bgShapesFlow" refType="h" type="b"/>
              <dgm:constr for="des" forName="level1Shape" refType="h" type="h"/>
              <dgm:constr fact="2" for="des" forName="level1Shape" refFor="des" refForName="level1Shape" refType="h" type="w"/>
              <dgm:constr for="des" forName="level2Shape" op="equ" refFor="des" refForName="level1Shape" refType="w" type="w"/>
              <dgm:constr for="des" forName="level2Shape" op="equ" refFor="des" refForName="level1Shape" refType="h" type="h"/>
              <dgm:constr fact="0.4" for="des" op="equ" refFor="des" refForName="level1Shape" refType="w" type="sp"/>
              <dgm:constr fact="0.15" for="des" forName="hierChild1" op="equ" refFor="des" refForName="level1Shape" refType="h" type="sibSp"/>
              <dgm:constr for="des" forName="hierChild2" op="equ" refFor="des" refForName="hierChild1" refType="sibSp" type="sibSp"/>
              <dgm:constr for="des" forName="hierChild3" op="equ" refFor="des" refForName="hierChild1" refType="sibSp" type="sibSp"/>
              <dgm:constr for="des" op="equ" refFor="des" refForName="level1Shape" refType="w" type="userA"/>
              <dgm:constr for="des" op="equ" refFor="des" refType="sp" type="userB"/>
              <dgm:constr fact="0.1" for="des" forName="firstBuf" refFor="des" refForName="level1Shape" refType="w" type="w"/>
            </dgm:constrLst>
          </dgm:if>
          <dgm:else name="Name4">
            <dgm:constrLst>
              <dgm:constr fact="0.02" for="ch" forName="hierFlow" refType="w" type="l"/>
              <dgm:constr fact="0.3" for="ch" forName="hierFlow" refType="h" type="t"/>
              <dgm:constr for="ch" forName="hierFlow" refType="w" type="r"/>
              <dgm:constr fact="0.96" for="ch" forName="hierFlow" refType="h" type="b"/>
              <dgm:constr for="ch" forName="bgShapesFlow" type="l"/>
              <dgm:constr for="ch" forName="bgShapesFlow" type="t"/>
              <dgm:constr for="ch" forName="bgShapesFlow" refType="w" type="r"/>
              <dgm:constr for="ch" forName="bgShapesFlow" refType="h" type="b"/>
              <dgm:constr for="des" forName="level1Shape" refType="h" type="h"/>
              <dgm:constr fact="2" for="des" forName="level1Shape" refFor="des" refForName="level1Shape" refType="h" type="w"/>
              <dgm:constr for="des" forName="level2Shape" op="equ" refFor="des" refForName="level1Shape" refType="w" type="w"/>
              <dgm:constr for="des" forName="level2Shape" op="equ" refFor="des" refForName="level1Shape" refType="h" type="h"/>
              <dgm:constr fact="0.4" for="des" op="equ" refFor="des" refForName="level1Shape" refType="w" type="sp"/>
              <dgm:constr fact="0.15" for="des" forName="hierChild1" op="equ" refFor="des" refForName="level1Shape" refType="h" type="sibSp"/>
              <dgm:constr for="des" forName="hierChild2" op="equ" refFor="des" refForName="hierChild1" refType="sibSp" type="sibSp"/>
              <dgm:constr for="des" forName="hierChild3" op="equ" refFor="des" refForName="hierChild1" refType="sibSp" type="sibSp"/>
              <dgm:constr for="des" op="equ" refFor="des" refForName="level1Shape" refType="w" type="userA"/>
              <dgm:constr for="des" op="equ" refFor="des" refType="sp" type="userB"/>
              <dgm:constr fact="0.1" for="des" forName="firstBuf" refFor="des" refForName="level1Shape" refType="w" type="w"/>
            </dgm:constrLst>
          </dgm:else>
        </dgm:choose>
      </dgm:if>
      <dgm:else name="Name5">
        <dgm:constrLst>
          <dgm:constr for="ch" forName="hierFlow" type="l"/>
          <dgm:constr for="ch" forName="hierFlow" type="t"/>
          <dgm:constr for="ch" forName="hierFlow" refType="w" type="r"/>
          <dgm:constr for="ch" forName="hierFlow" refType="h" type="b"/>
          <dgm:constr for="ch" forName="bgShapesFlow" type="l"/>
          <dgm:constr for="ch" forName="bgShapesFlow" type="t"/>
          <dgm:constr for="ch" forName="bgShapesFlow" refType="w" type="r"/>
          <dgm:constr for="ch" forName="bgShapesFlow" refType="h" type="b"/>
          <dgm:constr for="des" forName="level1Shape" refType="h" type="h"/>
          <dgm:constr fact="2" for="des" forName="level1Shape" refFor="des" refForName="level1Shape" refType="h" type="w"/>
          <dgm:constr for="des" forName="level2Shape" op="equ" refFor="des" refForName="level1Shape" refType="w" type="w"/>
          <dgm:constr for="des" forName="level2Shape" op="equ" refFor="des" refForName="level1Shape" refType="h" type="h"/>
          <dgm:constr fact="0.4" for="des" op="equ" refFor="des" refForName="level1Shape" refType="w" type="sp"/>
          <dgm:constr fact="0.15" for="des" forName="hierChild1" op="equ" refFor="des" refForName="level1Shape" refType="h" type="sibSp"/>
          <dgm:constr for="des" forName="hierChild2" op="equ" refFor="des" refForName="hierChild1" refType="sibSp" type="sibSp"/>
          <dgm:constr for="des" forName="hierChild3" op="equ" refFor="des" refForName="hierChild1" refType="sibSp" type="sibSp"/>
          <dgm:constr for="des" op="equ" refFor="des" refForName="level1Shape" refType="w" type="userA"/>
          <dgm:constr for="des" op="equ" refFor="des" refType="sp" type="userB"/>
          <dgm:constr fact="0.1" for="des" forName="firstBuf" refFor="des" refForName="level1Shape" refType="w" type="w"/>
        </dgm:constrLst>
      </dgm:else>
    </dgm:choose>
    <dgm:ruleLst/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pri="6000" type="hierarchy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destId="1" destOrd="0" modelId="7" srcId="0" srcOrd="0"/>
        <dgm:cxn destId="2" destOrd="0" modelId="8" srcId="1" srcOrd="0"/>
        <dgm:cxn destId="3" destOrd="0" modelId="9" srcId="1" srcOrd="1"/>
        <dgm:cxn destId="21" destOrd="0" modelId="23" srcId="2" srcOrd="0"/>
        <dgm:cxn destId="22" destOrd="0" modelId="24" srcId="2" srcOrd="1"/>
        <dgm:cxn destId="31" destOrd="0" modelId="33" srcId="3" srcOrd="0"/>
        <dgm:cxn destId="4" destOrd="0" modelId="10" srcId="0" srcOrd="1"/>
        <dgm:cxn destId="5" destOrd="0" modelId="11" srcId="0" srcOrd="2"/>
        <dgm:cxn destId="6" destOrd="0" modelId="12" srcId="0" srcOrd="3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destId="1" destOrd="0" modelId="4" srcId="0" srcOrd="0"/>
        <dgm:cxn destId="11" destOrd="0" modelId="13" srcId="1" srcOrd="0"/>
        <dgm:cxn destId="12" destOrd="0" modelId="14" srcId="1" srcOrd="1"/>
        <dgm:cxn destId="2" destOrd="0" modelId="5" srcId="0" srcOrd="1"/>
        <dgm:cxn destId="3" destOrd="0" modelId="6" srcId="0" srcOrd="2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destId="1" destOrd="0" modelId="8" srcId="0" srcOrd="0"/>
        <dgm:cxn destId="2" destOrd="0" modelId="9" srcId="1" srcOrd="0"/>
        <dgm:cxn destId="3" destOrd="0" modelId="10" srcId="1" srcOrd="1"/>
        <dgm:cxn destId="21" destOrd="0" modelId="23" srcId="2" srcOrd="0"/>
        <dgm:cxn destId="211" destOrd="0" modelId="24" srcId="21" srcOrd="0"/>
        <dgm:cxn destId="31" destOrd="0" modelId="33" srcId="3" srcOrd="0"/>
        <dgm:cxn destId="311" destOrd="0" modelId="34" srcId="31" srcOrd="0"/>
        <dgm:cxn destId="4" destOrd="0" modelId="11" srcId="0" srcOrd="1"/>
        <dgm:cxn destId="5" destOrd="0" modelId="12" srcId="0" srcOrd="2"/>
        <dgm:cxn destId="6" destOrd="0" modelId="13" srcId="0" srcOrd="3"/>
        <dgm:cxn destId="7" destOrd="0" modelId="14" srcId="0" srcOrd="4"/>
      </dgm:cxnLst>
      <dgm:bg/>
      <dgm:whole/>
    </dgm:dataModel>
  </dgm:clrData>
  <dgm:layoutNode name="mainComposite">
    <dgm:alg type="composite"/>
    <dgm:shape xmlns:r="http://schemas.openxmlformats.org/officeDocument/2006/relationships" r:blip="">
      <dgm:adjLst/>
    </dgm:shape>
    <dgm:layoutNode name="hierFlow">
      <dgm:shape xmlns:r="http://schemas.openxmlformats.org/officeDocument/2006/relationships" r:blip="">
        <dgm:adjLst/>
      </dgm:shape>
      <dgm:layoutNode name="hierChild1">
        <dgm:shape xmlns:r="http://schemas.openxmlformats.org/officeDocument/2006/relationships" r:blip="">
          <dgm:adjLst/>
        </dgm:shape>
        <dgm:varLst>
          <dgm:chPref val="1"/>
          <dgm:animOne val="branch"/>
          <dgm:animLvl val="lvl"/>
        </dgm:varLst>
        <dgm:choose name="Name12">
          <dgm:if arg="dir" func="var" name="Name13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presOf/>
        <dgm:constrLst/>
        <dgm:ruleLst/>
        <dgm:forEach axis="ch" cnt="3" name="Name15">
          <dgm:forEach axis="self" name="Name16" ptType="node">
            <dgm:layoutNode name="Name17">
              <dgm:shape xmlns:r="http://schemas.openxmlformats.org/officeDocument/2006/relationships" r:blip="">
                <dgm:adjLst/>
              </dgm:shape>
              <dgm:layoutNode name="level1Shape" styleLbl="node0">
                <dgm:alg type="tx"/>
                <dgm:shape xmlns:r="http://schemas.openxmlformats.org/officeDocument/2006/relationships" r:blip="" type="roundRect">
                  <dgm:adjLst>
                    <dgm:adj idx="1" val="0.1"/>
                  </dgm:adjLst>
                </dgm:shape>
                <dgm:varLst>
                  <dgm:chPref val="3"/>
                </dgm:varLst>
                <dgm:presOf axis="self"/>
                <dgm:constrLst>
                  <dgm:constr fact="0.05" refType="primFontSz" type="tMarg"/>
                  <dgm:constr fact="0.05" refType="primFontSz" type="bMarg"/>
                  <dgm:constr fact="0.05" refType="primFontSz" type="lMarg"/>
                  <dgm:constr fact="0.05" refType="primFontSz" type="rMarg"/>
                </dgm:constrLst>
                <dgm:ruleLst>
                  <dgm:rule fact="NaN" max="NaN" type="primFontSz" val="5"/>
                </dgm:ruleLst>
              </dgm:layoutNode>
              <dgm:layoutNode name="hierChild2">
                <dgm:shape xmlns:r="http://schemas.openxmlformats.org/officeDocument/2006/relationships" r:blip="">
                  <dgm:adjLst/>
                </dgm:shape>
                <dgm:choose name="Name21">
                  <dgm:if arg="dir" func="var" name="Name22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presOf/>
                <dgm:constrLst/>
                <dgm:ruleLst/>
                <dgm:forEach axis="ch" name="repeat">
                  <dgm:forEach axis="self" cnt="1" name="Name24" ptType="parTrans">
                    <dgm:layoutNode name="Name25">
                      <dgm:shape xmlns:r="http://schemas.openxmlformats.org/officeDocument/2006/relationships" r:blip="" type="conn">
                        <dgm:adjLst/>
                      </dgm:shape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hideGeom="1" r:blip="" type="rect">
                          <dgm:adjLst/>
                        </dgm:shape>
                        <dgm:presOf axis="self"/>
                        <dgm:constrLst>
                          <dgm:constr type="userA"/>
                          <dgm:constr fact="0.05" refType="userA" type="w"/>
                          <dgm:constr fact="0.05" refType="userA" type="h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fact="0.25" max="NaN" type="h" val="NaN"/>
                          <dgm:rule fact="0.8" max="NaN" type="w" val="NaN"/>
                          <dgm:rule fact="NaN" max="NaN" type="primFontSz" val="5"/>
                        </dgm:ruleLst>
                      </dgm:layoutNode>
                      <dgm:choose name="Name26">
                        <dgm:if arg="dir" func="var" name="Name27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for="ch" refType="connDist" type="userA"/>
                      </dgm:constrLst>
                      <dgm:ruleLst/>
                    </dgm:layoutNode>
                  </dgm:forEach>
                  <dgm:forEach axis="self" name="Name29" ptType="node">
                    <dgm:layoutNode name="Name30">
                      <dgm:shape xmlns:r="http://schemas.openxmlformats.org/officeDocument/2006/relationships" r:blip="">
                        <dgm:adjLst/>
                      </dgm:shape>
                      <dgm:layoutNode name="level2Shape">
                        <dgm:alg type="tx"/>
                        <dgm:shape xmlns:r="http://schemas.openxmlformats.org/officeDocument/2006/relationships" r:blip="" type="roundRect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fact="0.05" refType="primFontSz" type="tMarg"/>
                          <dgm:constr fact="0.05" refType="primFontSz" type="bMarg"/>
                          <dgm:constr fact="0.05" refType="primFontSz" type="lMarg"/>
                          <dgm:constr fact="0.05" refType="primFontSz" type="rMarg"/>
                        </dgm:constrLst>
                        <dgm:ruleLst>
                          <dgm:rule fact="NaN" max="NaN" type="primFontSz" val="5"/>
                        </dgm:ruleLst>
                      </dgm:layoutNode>
                      <dgm:layoutNode name="hierChild3">
                        <dgm:shape xmlns:r="http://schemas.openxmlformats.org/officeDocument/2006/relationships" r:blip="">
                          <dgm:adjLst/>
                        </dgm:shape>
                        <dgm:choose name="Name34">
                          <dgm:if arg="dir" func="var" name="Name35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presOf/>
                        <dgm:constrLst/>
                        <dgm:ruleLst/>
                        <dgm:forEach name="Name37" ref="repeat"/>
                      </dgm:layoutNode>
                      <dgm:choose name="Name31">
                        <dgm:if arg="dir" func="var" name="Name32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presOf/>
                      <dgm:constrLst/>
                      <dgm:ruleLst/>
                    </dgm:layoutNode>
                  </dgm:forEach>
                </dgm:forEach>
              </dgm:layoutNode>
              <dgm:choose name="Name18">
                <dgm:if arg="dir" func="var" name="Name19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presOf/>
              <dgm:constrLst/>
              <dgm:ruleLst/>
            </dgm:layoutNode>
          </dgm:forEach>
        </dgm:forEach>
      </dgm:layoutNode>
      <dgm:choose name="Name6">
        <dgm:if arg="dir" func="var" name="Name7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presOf/>
      <dgm:constrLst>
        <dgm:constr for="des" op="equ" ptType="node" type="primFontSz" val="65"/>
        <dgm:constr for="des" forName="connTx" op="equ" type="primFontSz" val="55"/>
        <dgm:constr fact="0.8" for="des" forName="connTx" op="lte" refFor="des" refPtType="node" refType="primFontSz" type="primFontSz"/>
      </dgm:constrLst>
      <dgm:ruleLst/>
      <dgm:choose name="Name9">
        <dgm:if axis="ch" func="cnt" name="Name10" op="gte" ptType="nod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</dgm:layoutNode>
    <dgm:layoutNode name="bgShapesFlow">
      <dgm:shape xmlns:r="http://schemas.openxmlformats.org/officeDocument/2006/relationships" r:blip="">
        <dgm:adjLst/>
      </dgm:shape>
      <dgm:choose name="Name38">
        <dgm:if arg="dir" func="var" name="Name39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presOf/>
      <dgm:constrLst>
        <dgm:constr for="ch" forName="rectComp" refType="w" type="w"/>
        <dgm:constr for="ch" forName="rectComp" refType="h" type="h"/>
        <dgm:constr for="des" forName="bgRect" refType="h" type="h"/>
        <dgm:constr for="des" forName="bgRectTx" op="equ" type="primFontSz" val="65"/>
      </dgm:constrLst>
      <dgm:ruleLst/>
      <dgm:forEach axis="ch" name="Name41" ptType="node" st="2">
        <dgm:layoutNode name="rectComp">
          <dgm:alg type="composite"/>
          <dgm:shape xmlns:r="http://schemas.openxmlformats.org/officeDocument/2006/relationships" r:blip="">
            <dgm:adjLst/>
          </dgm:shape>
          <dgm:layoutNode name="bgRect" styleLbl="bgShp">
            <dgm:alg type="sp"/>
            <dgm:shape xmlns:r="http://schemas.openxmlformats.org/officeDocument/2006/relationships" r:blip="" type="roundRect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alg type="tx"/>
            <dgm:shape xmlns:r="http://schemas.openxmlformats.org/officeDocument/2006/relationships" hideGeom="1" r:blip="" type="rect" zOrderOff="-999">
              <dgm:adjLst/>
            </dgm:shape>
            <dgm:varLst>
              <dgm:bulletEnabled val="1"/>
            </dgm:varLst>
            <dgm:presOf axis="desOrSelf" ptType="node"/>
            <dgm:constrLst/>
            <dgm:ruleLst>
              <dgm:rule fact="NaN" max="NaN" type="primFontSz" val="5"/>
            </dgm:ruleLst>
          </dgm:layoutNode>
          <dgm:presOf/>
          <dgm:constrLst>
            <dgm:constr type="userA"/>
            <dgm:constr for="ch" forName="bgRect" type="l"/>
            <dgm:constr for="ch" forName="bgRect" type="t"/>
            <dgm:constr fact="1.2" for="ch" forName="bgRect" refType="userA" type="w"/>
            <dgm:constr for="ch" forName="bgRectTx" type="l"/>
            <dgm:constr for="ch" forName="bgRectTx" type="t"/>
            <dgm:constr fact="0.3" for="ch" forName="bgRectTx" refFor="ch" refForName="bgRect" refType="h" type="h"/>
            <dgm:constr for="ch" forName="bgRectTx" op="equ" refFor="ch" refForName="bgRect" refType="w" type="w"/>
          </dgm:constrLst>
          <dgm:ruleLst/>
        </dgm:layoutNode>
        <dgm:choose name="Name42">
          <dgm:if axis="self" func="revPos" name="Name43" op="gte" ptType="nod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  <dgm:presOf/>
              <dgm:constrLst>
                <dgm:constr type="userA"/>
                <dgm:constr type="userB"/>
                <dgm:constr for="ch" forName="hSp" type="l"/>
                <dgm:constr for="ch" forName="hSp" type="t"/>
                <dgm:constr for="ch" forName="hSp" refType="userB" type="w"/>
                <dgm:constr fact="-0.2" for="ch" forName="hSp" refType="userA" type="wOff"/>
              </dgm:constrLst>
              <dgm:ruleLst/>
            </dgm:layoutNode>
          </dgm:if>
          <dgm:else name="Name44"/>
        </dgm:choose>
      </dgm:forEach>
    </dgm:layoutNode>
    <dgm:varLst>
      <dgm:chPref val="1"/>
      <dgm:dir/>
      <dgm:animOne val="branch"/>
      <dgm:animLvl val="lvl"/>
      <dgm:resizeHandles val="exact"/>
    </dgm:varLst>
    <dgm:presOf/>
    <dgm:choose name="Name0">
      <dgm:if axis="ch" func="cnt" name="Name1" op="gte" ptType="node" val="2">
        <dgm:choose name="Name2">
          <dgm:if arg="dir" func="var" name="Name3" op="equ" val="norm">
            <dgm:constrLst>
              <dgm:constr for="ch" forName="hierFlow" type="l"/>
              <dgm:constr fact="0.3" for="ch" forName="hierFlow" refType="h" type="t"/>
              <dgm:constr fact="0.98" for="ch" forName="hierFlow" refType="w" type="r"/>
              <dgm:constr fact="0.96" for="ch" forName="hierFlow" refType="h" type="b"/>
              <dgm:constr for="ch" forName="bgShapesFlow" type="l"/>
              <dgm:constr for="ch" forName="bgShapesFlow" type="t"/>
              <dgm:constr for="ch" forName="bgShapesFlow" refType="w" type="r"/>
              <dgm:constr for="ch" forName="bgShapesFlow" refType="h" type="b"/>
              <dgm:constr for="des" forName="level1Shape" refType="h" type="h"/>
              <dgm:constr fact="2" for="des" forName="level1Shape" refFor="des" refForName="level1Shape" refType="h" type="w"/>
              <dgm:constr for="des" forName="level2Shape" op="equ" refFor="des" refForName="level1Shape" refType="w" type="w"/>
              <dgm:constr for="des" forName="level2Shape" op="equ" refFor="des" refForName="level1Shape" refType="h" type="h"/>
              <dgm:constr fact="0.4" for="des" op="equ" refFor="des" refForName="level1Shape" refType="w" type="sp"/>
              <dgm:constr fact="0.15" for="des" forName="hierChild1" op="equ" refFor="des" refForName="level1Shape" refType="h" type="sibSp"/>
              <dgm:constr for="des" forName="hierChild2" op="equ" refFor="des" refForName="hierChild1" refType="sibSp" type="sibSp"/>
              <dgm:constr for="des" forName="hierChild3" op="equ" refFor="des" refForName="hierChild1" refType="sibSp" type="sibSp"/>
              <dgm:constr for="des" op="equ" refFor="des" refForName="level1Shape" refType="w" type="userA"/>
              <dgm:constr for="des" op="equ" refFor="des" refType="sp" type="userB"/>
              <dgm:constr fact="0.1" for="des" forName="firstBuf" refFor="des" refForName="level1Shape" refType="w" type="w"/>
            </dgm:constrLst>
          </dgm:if>
          <dgm:else name="Name4">
            <dgm:constrLst>
              <dgm:constr fact="0.02" for="ch" forName="hierFlow" refType="w" type="l"/>
              <dgm:constr fact="0.3" for="ch" forName="hierFlow" refType="h" type="t"/>
              <dgm:constr for="ch" forName="hierFlow" refType="w" type="r"/>
              <dgm:constr fact="0.96" for="ch" forName="hierFlow" refType="h" type="b"/>
              <dgm:constr for="ch" forName="bgShapesFlow" type="l"/>
              <dgm:constr for="ch" forName="bgShapesFlow" type="t"/>
              <dgm:constr for="ch" forName="bgShapesFlow" refType="w" type="r"/>
              <dgm:constr for="ch" forName="bgShapesFlow" refType="h" type="b"/>
              <dgm:constr for="des" forName="level1Shape" refType="h" type="h"/>
              <dgm:constr fact="2" for="des" forName="level1Shape" refFor="des" refForName="level1Shape" refType="h" type="w"/>
              <dgm:constr for="des" forName="level2Shape" op="equ" refFor="des" refForName="level1Shape" refType="w" type="w"/>
              <dgm:constr for="des" forName="level2Shape" op="equ" refFor="des" refForName="level1Shape" refType="h" type="h"/>
              <dgm:constr fact="0.4" for="des" op="equ" refFor="des" refForName="level1Shape" refType="w" type="sp"/>
              <dgm:constr fact="0.15" for="des" forName="hierChild1" op="equ" refFor="des" refForName="level1Shape" refType="h" type="sibSp"/>
              <dgm:constr for="des" forName="hierChild2" op="equ" refFor="des" refForName="hierChild1" refType="sibSp" type="sibSp"/>
              <dgm:constr for="des" forName="hierChild3" op="equ" refFor="des" refForName="hierChild1" refType="sibSp" type="sibSp"/>
              <dgm:constr for="des" op="equ" refFor="des" refForName="level1Shape" refType="w" type="userA"/>
              <dgm:constr for="des" op="equ" refFor="des" refType="sp" type="userB"/>
              <dgm:constr fact="0.1" for="des" forName="firstBuf" refFor="des" refForName="level1Shape" refType="w" type="w"/>
            </dgm:constrLst>
          </dgm:else>
        </dgm:choose>
      </dgm:if>
      <dgm:else name="Name5">
        <dgm:constrLst>
          <dgm:constr for="ch" forName="hierFlow" type="l"/>
          <dgm:constr for="ch" forName="hierFlow" type="t"/>
          <dgm:constr for="ch" forName="hierFlow" refType="w" type="r"/>
          <dgm:constr for="ch" forName="hierFlow" refType="h" type="b"/>
          <dgm:constr for="ch" forName="bgShapesFlow" type="l"/>
          <dgm:constr for="ch" forName="bgShapesFlow" type="t"/>
          <dgm:constr for="ch" forName="bgShapesFlow" refType="w" type="r"/>
          <dgm:constr for="ch" forName="bgShapesFlow" refType="h" type="b"/>
          <dgm:constr for="des" forName="level1Shape" refType="h" type="h"/>
          <dgm:constr fact="2" for="des" forName="level1Shape" refFor="des" refForName="level1Shape" refType="h" type="w"/>
          <dgm:constr for="des" forName="level2Shape" op="equ" refFor="des" refForName="level1Shape" refType="w" type="w"/>
          <dgm:constr for="des" forName="level2Shape" op="equ" refFor="des" refForName="level1Shape" refType="h" type="h"/>
          <dgm:constr fact="0.4" for="des" op="equ" refFor="des" refForName="level1Shape" refType="w" type="sp"/>
          <dgm:constr fact="0.15" for="des" forName="hierChild1" op="equ" refFor="des" refForName="level1Shape" refType="h" type="sibSp"/>
          <dgm:constr for="des" forName="hierChild2" op="equ" refFor="des" refForName="hierChild1" refType="sibSp" type="sibSp"/>
          <dgm:constr for="des" forName="hierChild3" op="equ" refFor="des" refForName="hierChild1" refType="sibSp" type="sibSp"/>
          <dgm:constr for="des" op="equ" refFor="des" refForName="level1Shape" refType="w" type="userA"/>
          <dgm:constr for="des" op="equ" refFor="des" refType="sp" type="userB"/>
          <dgm:constr fact="0.1" for="des" forName="firstBuf" refFor="des" refForName="level1Shape" refType="w" type="w"/>
        </dgm:constrLst>
      </dgm:else>
    </dgm:choose>
    <dgm:ruleLst/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pri="6000" type="picture"/>
    <dgm:cat pri="6000" type="pictureconvert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destId="1" destOrd="0" modelId="7" srcId="0" srcOrd="0"/>
        <dgm:cxn destId="2" destOrd="0" modelId="8" srcId="0" srcOrd="1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destId="10" destOrd="0" modelId="60" srcId="0" srcOrd="0"/>
        <dgm:cxn destId="20" destOrd="0" modelId="70" srcId="0" srcOrd="1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destId="10" destOrd="0" modelId="60" srcId="0" srcOrd="0"/>
        <dgm:cxn destId="20" destOrd="0" modelId="70" srcId="0" srcOrd="1"/>
        <dgm:cxn destId="30" destOrd="0" modelId="80" srcId="0" srcOrd="2"/>
        <dgm:cxn destId="40" destOrd="0" modelId="90" srcId="0" srcOrd="3"/>
      </dgm:cxnLst>
      <dgm:bg/>
      <dgm:whole/>
    </dgm:dataModel>
  </dgm:clrData>
  <dgm:layoutNode name="diagram">
    <dgm:shape xmlns:r="http://schemas.openxmlformats.org/officeDocument/2006/relationships" r:blip="">
      <dgm:adjLst/>
    </dgm:shape>
    <dgm:varLst>
      <dgm:dir/>
    </dgm:varLst>
    <dgm:choose name="Name0">
      <dgm:if arg="dir" func="var" name="Name1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constrLst>
      <dgm:constr for="des" op="equ" ptType="node" type="primFontSz" val="65"/>
      <dgm:constr for="ch" forName="composite" refType="w" type="w"/>
      <dgm:constr for="ch" forName="composite" refType="h" type="h"/>
      <dgm:constr fact="0.1" op="equ" refFor="ch" refForName="composite" refType="w" type="sp"/>
      <dgm:constr fact="0.1" for="ch" forName="sibTrans" op="equ" refFor="ch" refForName="composite" refType="w" type="w"/>
      <dgm:constr for="ch" forName="sibTrans" op="equ" refFor="ch" refForName="sibTrans" refType="w" type="h"/>
    </dgm:constrLst>
    <dgm:forEach axis="ch" name="nodesForEa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layoutNode name="Image" styleLbl="bgShp">
          <dgm:alg type="sp"/>
          <dgm:shape xmlns:r="http://schemas.openxmlformats.org/officeDocument/2006/relationships" blipPhldr="1" r:blip="" type="rect">
            <dgm:adjLst/>
          </dgm:shape>
          <dgm:presOf/>
        </dgm:layoutNode>
        <dgm:layoutNode name="Parent" styleLbl="node0"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r:blip="" type="rect">
            <dgm:adjLst/>
          </dgm:shape>
          <dgm:varLst>
            <dgm:bulletEnabled val="1"/>
          </dgm:varLst>
          <dgm:presOf axis="desOrSelf" ptType="node"/>
          <dgm:constrLst>
            <dgm:constr fact="0.15" refType="primFontSz" type="lMarg"/>
            <dgm:constr fact="0.15" refType="primFontSz" type="rMarg"/>
            <dgm:constr fact="0.15" refType="primFontSz" type="tMarg"/>
            <dgm:constr fact="0.15" refType="primFontSz" type="bMarg"/>
          </dgm:constrLst>
          <dgm:ruleLst>
            <dgm:rule fact="NaN" max="NaN" type="primFontSz" val="5"/>
          </dgm:ruleLst>
        </dgm:layoutNode>
        <dgm:choose name="Name3">
          <dgm:if arg="dir" func="var" name="Name4" op="equ" val="norm">
            <dgm:constrLst>
              <dgm:constr fact="0" for="ch" forName="Image" refType="w" type="l"/>
              <dgm:constr fact="0" for="ch" forName="Image" refType="h" type="t"/>
              <dgm:constr fact="0.94" for="ch" forName="Image" refType="w" type="w"/>
              <dgm:constr fact="0.91" for="ch" forName="Image" refType="h" type="h"/>
              <dgm:constr fact="0.19" for="ch" forName="Parent" refType="w" type="l"/>
              <dgm:constr fact="0.745" for="ch" forName="Parent" refType="h" type="t"/>
              <dgm:constr fact="0.81" for="ch" forName="Parent" refType="w" type="w"/>
              <dgm:constr fact="0.255" for="ch" forName="Parent" refType="h" type="h"/>
            </dgm:constrLst>
          </dgm:if>
          <dgm:else name="Name5">
            <dgm:constrLst>
              <dgm:constr fact="0.06" for="ch" forName="Image" refType="w" type="l"/>
              <dgm:constr fact="0" for="ch" forName="Image" refType="h" type="t"/>
              <dgm:constr fact="0.94" for="ch" forName="Image" refType="w" type="w"/>
              <dgm:constr fact="0.91" for="ch" forName="Image" refType="h" type="h"/>
              <dgm:constr fact="0" for="ch" forName="Parent" refType="w" type="l"/>
              <dgm:constr fact="0.745" for="ch" forName="Parent" refType="h" type="t"/>
              <dgm:constr fact="0.81" for="ch" forName="Parent" refType="w" type="w"/>
              <dgm:constr fact="0.255" for="ch" forName="Parent" refType="h" type="h"/>
            </dgm:constrLst>
          </dgm:else>
        </dgm:choose>
      </dgm:layoutNode>
      <dgm:forEach axis="followSib" cnt="1" name="sibTransForEach" ptType="sibTrans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pri="10200" type="simple"/>
  </dgm:catLst>
  <dgm:scene3d>
    <a:camera prst="orthographicFront"/>
    <a:lightRig dir="t" rig="threePt"/>
  </dgm:scene3d>
  <dgm:styleLbl name="node0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lnNode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vennNode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tx1"/>
      </a:fontRef>
    </dgm:style>
  </dgm:styleLbl>
  <dgm:styleLbl name="align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node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node2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node3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node4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fgImgPlace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/>
    </dgm:style>
  </dgm:styleLbl>
  <dgm:styleLbl name="alignImgPlace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/>
    </dgm:style>
  </dgm:styleLbl>
  <dgm:styleLbl name="bgImgPlace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/>
    </dgm:style>
  </dgm:styleLbl>
  <dgm:styleLbl name="sibTrans2D1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fgSibTrans2D1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bgSibTrans2D1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sibTrans1D1">
    <dgm:scene3d>
      <a:camera prst="orthographicFront"/>
      <a:lightRig dir="t" rig="threePt"/>
    </dgm:scene3d>
    <dgm:sp3d/>
    <dgm:txPr/>
    <dgm:style>
      <a:lnRef idx="1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callout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1">
        <a:scrgbClr b="0" g="0" r="0"/>
      </a:effectRef>
      <a:fontRef idx="minor"/>
    </dgm:style>
  </dgm:styleLbl>
  <dgm:styleLbl name="asst0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asst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asst2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asst3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asst4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parChTrans2D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parChTrans2D2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parChTrans2D3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parChTrans2D4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parChTrans1D1">
    <dgm:scene3d>
      <a:camera prst="orthographicFront"/>
      <a:lightRig dir="t" rig="threePt"/>
    </dgm:scene3d>
    <dgm:sp3d/>
    <dgm:txPr/>
    <dgm:style>
      <a:lnRef idx="2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parChTrans1D2">
    <dgm:scene3d>
      <a:camera prst="orthographicFront"/>
      <a:lightRig dir="t" rig="threePt"/>
    </dgm:scene3d>
    <dgm:sp3d/>
    <dgm:txPr/>
    <dgm:style>
      <a:lnRef idx="2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parChTrans1D3">
    <dgm:scene3d>
      <a:camera prst="orthographicFront"/>
      <a:lightRig dir="t" rig="threePt"/>
    </dgm:scene3d>
    <dgm:sp3d/>
    <dgm:txPr/>
    <dgm:style>
      <a:lnRef idx="2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parChTrans1D4">
    <dgm:scene3d>
      <a:camera prst="orthographicFront"/>
      <a:lightRig dir="t" rig="threePt"/>
    </dgm:scene3d>
    <dgm:sp3d/>
    <dgm:txPr/>
    <dgm:style>
      <a:lnRef idx="2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f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conF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align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trAlignAcc1">
    <dgm:scene3d>
      <a:camera prst="orthographicFront"/>
      <a:lightRig dir="t" rig="threePt"/>
    </dgm:scene3d>
    <dgm:sp3d/>
    <dgm:txPr/>
    <dgm:style>
      <a:lnRef idx="1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b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solidF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solidAlign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solidB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Follow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alignAccFollow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bgAccFollow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0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2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3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4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bgShp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dkBgShp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trBgShp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Shp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/>
    </dgm:style>
  </dgm:styleLbl>
  <dgm:styleLbl name="revTx">
    <dgm:scene3d>
      <a:camera prst="orthographicFront"/>
      <a:lightRig dir="t" rig="threePt"/>
    </dgm:scene3d>
    <dgm:sp3d/>
    <dgm:txPr/>
    <dgm:style>
      <a:lnRef idx="0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pri="10200" type="simple"/>
  </dgm:catLst>
  <dgm:scene3d>
    <a:camera prst="orthographicFront"/>
    <a:lightRig dir="t" rig="threePt"/>
  </dgm:scene3d>
  <dgm:styleLbl name="node0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lnNode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vennNode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tx1"/>
      </a:fontRef>
    </dgm:style>
  </dgm:styleLbl>
  <dgm:styleLbl name="align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node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node2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node3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node4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fgImgPlace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/>
    </dgm:style>
  </dgm:styleLbl>
  <dgm:styleLbl name="alignImgPlace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/>
    </dgm:style>
  </dgm:styleLbl>
  <dgm:styleLbl name="bgImgPlace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/>
    </dgm:style>
  </dgm:styleLbl>
  <dgm:styleLbl name="sibTrans2D1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fgSibTrans2D1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bgSibTrans2D1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sibTrans1D1">
    <dgm:scene3d>
      <a:camera prst="orthographicFront"/>
      <a:lightRig dir="t" rig="threePt"/>
    </dgm:scene3d>
    <dgm:sp3d/>
    <dgm:txPr/>
    <dgm:style>
      <a:lnRef idx="1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callout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1">
        <a:scrgbClr b="0" g="0" r="0"/>
      </a:effectRef>
      <a:fontRef idx="minor"/>
    </dgm:style>
  </dgm:styleLbl>
  <dgm:styleLbl name="asst0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asst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asst2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asst3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asst4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parChTrans2D1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parChTrans2D2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parChTrans2D3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parChTrans2D4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>
        <a:schemeClr val="lt1"/>
      </a:fontRef>
    </dgm:style>
  </dgm:styleLbl>
  <dgm:styleLbl name="parChTrans1D1">
    <dgm:scene3d>
      <a:camera prst="orthographicFront"/>
      <a:lightRig dir="t" rig="threePt"/>
    </dgm:scene3d>
    <dgm:sp3d/>
    <dgm:txPr/>
    <dgm:style>
      <a:lnRef idx="2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parChTrans1D2">
    <dgm:scene3d>
      <a:camera prst="orthographicFront"/>
      <a:lightRig dir="t" rig="threePt"/>
    </dgm:scene3d>
    <dgm:sp3d/>
    <dgm:txPr/>
    <dgm:style>
      <a:lnRef idx="2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parChTrans1D3">
    <dgm:scene3d>
      <a:camera prst="orthographicFront"/>
      <a:lightRig dir="t" rig="threePt"/>
    </dgm:scene3d>
    <dgm:sp3d/>
    <dgm:txPr/>
    <dgm:style>
      <a:lnRef idx="2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parChTrans1D4">
    <dgm:scene3d>
      <a:camera prst="orthographicFront"/>
      <a:lightRig dir="t" rig="threePt"/>
    </dgm:scene3d>
    <dgm:sp3d/>
    <dgm:txPr/>
    <dgm:style>
      <a:lnRef idx="2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f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conF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align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trAlignAcc1">
    <dgm:scene3d>
      <a:camera prst="orthographicFront"/>
      <a:lightRig dir="t" rig="threePt"/>
    </dgm:scene3d>
    <dgm:sp3d/>
    <dgm:txPr/>
    <dgm:style>
      <a:lnRef idx="1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b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solidF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solidAlign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solidB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Follow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alignAccFollow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bgAccFollow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0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2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3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4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bgShp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dkBgShp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trBgShp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Shp">
    <dgm:scene3d>
      <a:camera prst="orthographicFront"/>
      <a:lightRig dir="t" rig="threePt"/>
    </dgm:scene3d>
    <dgm:sp3d/>
    <dgm:txPr/>
    <dgm:style>
      <a:lnRef idx="3">
        <a:scrgbClr b="0" g="0" r="0"/>
      </a:lnRef>
      <a:fillRef idx="1">
        <a:scrgbClr b="0" g="0" r="0"/>
      </a:fillRef>
      <a:effectRef idx="1">
        <a:scrgbClr b="0" g="0" r="0"/>
      </a:effectRef>
      <a:fontRef idx="minor"/>
    </dgm:style>
  </dgm:styleLbl>
  <dgm:styleLbl name="revTx">
    <dgm:scene3d>
      <a:camera prst="orthographicFront"/>
      <a:lightRig dir="t" rig="threePt"/>
    </dgm:scene3d>
    <dgm:sp3d/>
    <dgm:txPr/>
    <dgm:style>
      <a:lnRef idx="0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pri="10100" type="simple"/>
  </dgm:catLst>
  <dgm:scene3d>
    <a:camera prst="orthographicFront"/>
    <a:lightRig dir="t" rig="threePt"/>
  </dgm:scene3d>
  <dgm:styleLbl name="node0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ln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venn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tx1"/>
      </a:fontRef>
    </dgm:style>
  </dgm:styleLbl>
  <dgm:styleLbl name="align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node2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node3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node4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fgImgPlac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alignImgPlac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bgImgPlac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sibTrans2D1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fgSibTrans2D1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bgSibTrans2D1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sibTrans1D1">
    <dgm:scene3d>
      <a:camera prst="orthographicFront"/>
      <a:lightRig dir="t" rig="threePt"/>
    </dgm:scene3d>
    <dgm:sp3d/>
    <dgm:txPr/>
    <dgm:style>
      <a:lnRef idx="1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callout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asst0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asst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asst2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asst3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asst4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parChTrans2D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parChTrans2D2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parChTrans2D3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parChTrans2D4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>
        <a:schemeClr val="lt1"/>
      </a:fontRef>
    </dgm:style>
  </dgm:styleLbl>
  <dgm:styleLbl name="parChTrans1D1">
    <dgm:scene3d>
      <a:camera prst="orthographicFront"/>
      <a:lightRig dir="t" rig="threePt"/>
    </dgm:scene3d>
    <dgm:sp3d/>
    <dgm:txPr/>
    <dgm:style>
      <a:lnRef idx="2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parChTrans1D2">
    <dgm:scene3d>
      <a:camera prst="orthographicFront"/>
      <a:lightRig dir="t" rig="threePt"/>
    </dgm:scene3d>
    <dgm:sp3d/>
    <dgm:txPr/>
    <dgm:style>
      <a:lnRef idx="2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parChTrans1D3">
    <dgm:scene3d>
      <a:camera prst="orthographicFront"/>
      <a:lightRig dir="t" rig="threePt"/>
    </dgm:scene3d>
    <dgm:sp3d/>
    <dgm:txPr/>
    <dgm:style>
      <a:lnRef idx="2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parChTrans1D4">
    <dgm:scene3d>
      <a:camera prst="orthographicFront"/>
      <a:lightRig dir="t" rig="threePt"/>
    </dgm:scene3d>
    <dgm:sp3d/>
    <dgm:txPr/>
    <dgm:style>
      <a:lnRef idx="2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  <dgm:styleLbl name="f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conF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align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trAlignAcc1">
    <dgm:scene3d>
      <a:camera prst="orthographicFront"/>
      <a:lightRig dir="t" rig="threePt"/>
    </dgm:scene3d>
    <dgm:sp3d/>
    <dgm:txPr/>
    <dgm:style>
      <a:lnRef idx="1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b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solidF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solidAlign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solidBgAcc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Follow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alignAccFollow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bgAccFollowNode1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0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2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3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Acc4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bgShp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dkBgShp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trBgShp">
    <dgm:scene3d>
      <a:camera prst="orthographicFront"/>
      <a:lightRig dir="t" rig="threePt"/>
    </dgm:scene3d>
    <dgm:sp3d/>
    <dgm:txPr/>
    <dgm:style>
      <a:lnRef idx="0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fgShp">
    <dgm:scene3d>
      <a:camera prst="orthographicFront"/>
      <a:lightRig dir="t" rig="threePt"/>
    </dgm:scene3d>
    <dgm:sp3d/>
    <dgm:txPr/>
    <dgm:style>
      <a:lnRef idx="2">
        <a:scrgbClr b="0" g="0" r="0"/>
      </a:lnRef>
      <a:fillRef idx="1">
        <a:scrgbClr b="0" g="0" r="0"/>
      </a:fillRef>
      <a:effectRef idx="0">
        <a:scrgbClr b="0" g="0" r="0"/>
      </a:effectRef>
      <a:fontRef idx="minor"/>
    </dgm:style>
  </dgm:styleLbl>
  <dgm:styleLbl name="revTx">
    <dgm:scene3d>
      <a:camera prst="orthographicFront"/>
      <a:lightRig dir="t" rig="threePt"/>
    </dgm:scene3d>
    <dgm:sp3d/>
    <dgm:txPr/>
    <dgm:style>
      <a:lnRef idx="0">
        <a:scrgbClr b="0" g="0" r="0"/>
      </a:lnRef>
      <a:fillRef idx="0">
        <a:scrgbClr b="0" g="0" r="0"/>
      </a:fillRef>
      <a:effectRef idx="0">
        <a:scrgbClr b="0" g="0" r="0"/>
      </a:effectRef>
      <a:fontRef idx="minor"/>
    </dgm:style>
  </dgm:styleLbl>
</dgm:styleDef>
</file>

<file path=ppt/drawings/_rels/vmlDrawing1.vml.rels><?xml version="1.0" encoding="UTF-8" standalone="yes"?><Relationships xmlns="http://schemas.openxmlformats.org/package/2006/relationships"><Relationship Id="rId1" Target="../media/image33.wmf" Type="http://schemas.openxmlformats.org/officeDocument/2006/relationships/image"/></Relationships>
</file>

<file path=ppt/drawings/_rels/vmlDrawing2.vml.rels><?xml version="1.0" encoding="UTF-8" standalone="yes"?><Relationships xmlns="http://schemas.openxmlformats.org/package/2006/relationships"><Relationship Id="rId3" Target="../media/image36.wmf" Type="http://schemas.openxmlformats.org/officeDocument/2006/relationships/image"/><Relationship Id="rId2" Target="../media/image35.wmf" Type="http://schemas.openxmlformats.org/officeDocument/2006/relationships/image"/><Relationship Id="rId1" Target="../media/image34.wmf" Type="http://schemas.openxmlformats.org/officeDocument/2006/relationships/image"/></Relationships>
</file>

<file path=ppt/drawings/_rels/vmlDrawing3.vml.rels><?xml version="1.0" encoding="UTF-8" standalone="yes"?><Relationships xmlns="http://schemas.openxmlformats.org/package/2006/relationships"><Relationship Id="rId4" Target="../media/image41.wmf" Type="http://schemas.openxmlformats.org/officeDocument/2006/relationships/image"/><Relationship Id="rId3" Target="../media/image40.wmf" Type="http://schemas.openxmlformats.org/officeDocument/2006/relationships/image"/><Relationship Id="rId2" Target="../media/image34.wmf" Type="http://schemas.openxmlformats.org/officeDocument/2006/relationships/image"/><Relationship Id="rId1" Target="../media/image39.wmf" Type="http://schemas.openxmlformats.org/officeDocument/2006/relationships/image"/></Relationships>
</file>

<file path=ppt/drawings/_rels/vmlDrawing4.vml.rels><?xml version="1.0" encoding="UTF-8" standalone="yes"?><Relationships xmlns="http://schemas.openxmlformats.org/package/2006/relationships"><Relationship Id="rId1" Target="../media/image45.emf" Type="http://schemas.openxmlformats.org/officeDocument/2006/relationships/image"/></Relationships>
</file>

<file path=ppt/drawings/_rels/vmlDrawing5.vml.rels><?xml version="1.0" encoding="UTF-8" standalone="yes"?><Relationships xmlns="http://schemas.openxmlformats.org/package/2006/relationships"><Relationship Id="rId3" Target="../media/image48.emf" Type="http://schemas.openxmlformats.org/officeDocument/2006/relationships/image"/><Relationship Id="rId2" Target="../media/image47.wmf" Type="http://schemas.openxmlformats.org/officeDocument/2006/relationships/image"/><Relationship Id="rId1" Target="../media/image46.wmf" Type="http://schemas.openxmlformats.org/officeDocument/2006/relationships/image"/></Relationships>
</file>

<file path=ppt/drawings/_rels/vmlDrawing6.vml.rels><?xml version="1.0" encoding="UTF-8" standalone="yes"?><Relationships xmlns="http://schemas.openxmlformats.org/package/2006/relationships"><Relationship Id="rId1" Target="../media/image50.emf" Type="http://schemas.openxmlformats.org/officeDocument/2006/relationships/image"/></Relationships>
</file>

<file path=ppt/drawings/_rels/vmlDrawing7.vml.rels><?xml version="1.0" encoding="UTF-8" standalone="yes"?><Relationships xmlns="http://schemas.openxmlformats.org/package/2006/relationships"><Relationship Id="rId1" Target="../media/image51.emf" Type="http://schemas.openxmlformats.org/officeDocument/2006/relationships/image"/></Relationships>
</file>

<file path=ppt/drawings/_rels/vmlDrawing8.vml.rels><?xml version="1.0" encoding="UTF-8" standalone="yes"?><Relationships xmlns="http://schemas.openxmlformats.org/package/2006/relationships"><Relationship Id="rId1" Target="../media/image52.emf" Type="http://schemas.openxmlformats.org/officeDocument/2006/relationships/image"/></Relationships>
</file>

<file path=ppt/drawings/_rels/vmlDrawing9.vml.rels><?xml version="1.0" encoding="UTF-8" standalone="yes"?><Relationships xmlns="http://schemas.openxmlformats.org/package/2006/relationships"><Relationship Id="rId1" Target="../media/image52.emf" Type="http://schemas.openxmlformats.org/officeDocument/2006/relationships/image"/></Relationships>
</file>

<file path=ppt/handoutMasters/_rels/handoutMaster1.xml.rels><?xml version="1.0" encoding="UTF-8" standalone="yes"?>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sz="quarter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93D70A6D-51C0-427F-BB60-4C694B2B23B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2" sz="quarter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3" sz="quarter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4755A999-72ED-452E-9999-D0B36BD71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53833"/>
      </p:ext>
    </p:extLst>
  </p:cSld>
  <p:clrMap accent1="accent1" accent2="accent2" accent3="accent3" accent4="accent4" accent5="accent5" accent6="accent6" bg1="lt1" bg2="lt2" folHlink="folHlink" hlink="hlink" tx1="dk1" tx2="dk2"/>
</p:handoutMaster>
</file>

<file path=ppt/notesMasters/_rels/notesMaster1.xml.rels><?xml version="1.0" encoding="UTF-8" standalone="yes"?><Relationships xmlns="http://schemas.openxmlformats.org/package/2006/relationships"><Relationship Id="rId1" Target="../theme/theme4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marL="0" marR="0" rtl="0">
              <a:spcBef>
                <a:spcPts val="0"/>
              </a:spcBef>
              <a:defRPr/>
            </a:lvl1pPr>
            <a:lvl2pPr algn="l" indent="0" marL="457200" marR="0" rtl="0">
              <a:spcBef>
                <a:spcPts val="0"/>
              </a:spcBef>
              <a:defRPr/>
            </a:lvl2pPr>
            <a:lvl3pPr algn="l" indent="0" marL="914400" marR="0" rtl="0">
              <a:spcBef>
                <a:spcPts val="0"/>
              </a:spcBef>
              <a:defRPr/>
            </a:lvl3pPr>
            <a:lvl4pPr algn="l" indent="0" marL="1371600" marR="0" rtl="0">
              <a:spcBef>
                <a:spcPts val="0"/>
              </a:spcBef>
              <a:defRPr/>
            </a:lvl4pPr>
            <a:lvl5pPr algn="l" indent="0" marL="1828800" marR="0" rtl="0">
              <a:spcBef>
                <a:spcPts val="0"/>
              </a:spcBef>
              <a:defRPr/>
            </a:lvl5pPr>
            <a:lvl6pPr algn="l" indent="0" marL="2286000" marR="0" rtl="0">
              <a:spcBef>
                <a:spcPts val="0"/>
              </a:spcBef>
              <a:defRPr/>
            </a:lvl6pPr>
            <a:lvl7pPr algn="l" indent="0" marL="2743200" marR="0" rtl="0">
              <a:spcBef>
                <a:spcPts val="0"/>
              </a:spcBef>
              <a:defRPr/>
            </a:lvl7pPr>
            <a:lvl8pPr algn="l" indent="0" marL="3200400" marR="0" rtl="0">
              <a:spcBef>
                <a:spcPts val="0"/>
              </a:spcBef>
              <a:defRPr/>
            </a:lvl8pPr>
            <a:lvl9pPr algn="l" indent="0" marL="3657600" marR="0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r" indent="0" marL="0" marR="0" rtl="0">
              <a:spcBef>
                <a:spcPts val="0"/>
              </a:spcBef>
              <a:defRPr/>
            </a:lvl1pPr>
            <a:lvl2pPr algn="l" indent="0" marL="457200" marR="0" rtl="0">
              <a:spcBef>
                <a:spcPts val="0"/>
              </a:spcBef>
              <a:defRPr/>
            </a:lvl2pPr>
            <a:lvl3pPr algn="l" indent="0" marL="914400" marR="0" rtl="0">
              <a:spcBef>
                <a:spcPts val="0"/>
              </a:spcBef>
              <a:defRPr/>
            </a:lvl3pPr>
            <a:lvl4pPr algn="l" indent="0" marL="1371600" marR="0" rtl="0">
              <a:spcBef>
                <a:spcPts val="0"/>
              </a:spcBef>
              <a:defRPr/>
            </a:lvl4pPr>
            <a:lvl5pPr algn="l" indent="0" marL="1828800" marR="0" rtl="0">
              <a:spcBef>
                <a:spcPts val="0"/>
              </a:spcBef>
              <a:defRPr/>
            </a:lvl5pPr>
            <a:lvl6pPr algn="l" indent="0" marL="2286000" marR="0" rtl="0">
              <a:spcBef>
                <a:spcPts val="0"/>
              </a:spcBef>
              <a:defRPr/>
            </a:lvl6pPr>
            <a:lvl7pPr algn="l" indent="0" marL="2743200" marR="0" rtl="0">
              <a:spcBef>
                <a:spcPts val="0"/>
              </a:spcBef>
              <a:defRPr/>
            </a:lvl7pPr>
            <a:lvl8pPr algn="l" indent="0" marL="3200400" marR="0" rtl="0">
              <a:spcBef>
                <a:spcPts val="0"/>
              </a:spcBef>
              <a:defRPr/>
            </a:lvl8pPr>
            <a:lvl9pPr algn="l" indent="0" marL="3657600" marR="0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ChangeAspect="1" noGrp="1" noRot="1"/>
          </p:cNvSpPr>
          <p:nvPr>
            <p:ph idx="3" type="sldImg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5" name="Shape 5"/>
          <p:cNvSpPr txBox="1">
            <a:spLocks noGrp="1"/>
          </p:cNvSpPr>
          <p:nvPr>
            <p:ph idx="1" type="body"/>
          </p:nvPr>
        </p:nvSpPr>
        <p:spPr>
          <a:xfrm>
            <a:off x="872716" y="4343400"/>
            <a:ext cx="5112567" cy="4297051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-100013" marL="176213" marR="0" rtl="0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indent="-119063" marL="360363" marR="0" rtl="0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indent="-106362" marL="538163" marR="0" rtl="0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indent="-104775" marL="714375" marR="0" rtl="0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indent="-111125" marL="898525" marR="0" rtl="0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indent="0" marL="2286000" marR="0" rtl="0">
              <a:spcBef>
                <a:spcPts val="0"/>
              </a:spcBef>
              <a:defRPr/>
            </a:lvl6pPr>
            <a:lvl7pPr algn="l" indent="0" marL="2743200" marR="0" rtl="0">
              <a:spcBef>
                <a:spcPts val="0"/>
              </a:spcBef>
              <a:defRPr/>
            </a:lvl7pPr>
            <a:lvl8pPr algn="l" indent="0" marL="3200400" marR="0" rtl="0">
              <a:spcBef>
                <a:spcPts val="0"/>
              </a:spcBef>
              <a:defRPr/>
            </a:lvl8pPr>
            <a:lvl9pPr algn="l" indent="0" marL="3657600" marR="0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indent="0" marL="0" marR="0" rtl="0">
              <a:spcBef>
                <a:spcPts val="0"/>
              </a:spcBef>
              <a:defRPr/>
            </a:lvl1pPr>
            <a:lvl2pPr algn="l" indent="0" marL="457200" marR="0" rtl="0">
              <a:spcBef>
                <a:spcPts val="0"/>
              </a:spcBef>
              <a:defRPr/>
            </a:lvl2pPr>
            <a:lvl3pPr algn="l" indent="0" marL="914400" marR="0" rtl="0">
              <a:spcBef>
                <a:spcPts val="0"/>
              </a:spcBef>
              <a:defRPr/>
            </a:lvl3pPr>
            <a:lvl4pPr algn="l" indent="0" marL="1371600" marR="0" rtl="0">
              <a:spcBef>
                <a:spcPts val="0"/>
              </a:spcBef>
              <a:defRPr/>
            </a:lvl4pPr>
            <a:lvl5pPr algn="l" indent="0" marL="1828800" marR="0" rtl="0">
              <a:spcBef>
                <a:spcPts val="0"/>
              </a:spcBef>
              <a:defRPr/>
            </a:lvl5pPr>
            <a:lvl6pPr algn="l" indent="0" marL="2286000" marR="0" rtl="0">
              <a:spcBef>
                <a:spcPts val="0"/>
              </a:spcBef>
              <a:defRPr/>
            </a:lvl6pPr>
            <a:lvl7pPr algn="l" indent="0" marL="2743200" marR="0" rtl="0">
              <a:spcBef>
                <a:spcPts val="0"/>
              </a:spcBef>
              <a:defRPr/>
            </a:lvl7pPr>
            <a:lvl8pPr algn="l" indent="0" marL="3200400" marR="0" rtl="0">
              <a:spcBef>
                <a:spcPts val="0"/>
              </a:spcBef>
              <a:defRPr/>
            </a:lvl8pPr>
            <a:lvl9pPr algn="l" indent="0" marL="3657600" marR="0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tIns="45700">
            <a:noAutofit/>
          </a:bodyPr>
          <a:lstStyle/>
          <a:p>
            <a:pPr algn="r" indent="0" lvl="0" marL="0" marR="0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cap="none" i="0" lang="en-US" strike="noStrike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algn="r" indent="0" lvl="0" marL="0" marR="0" rtl="0">
                <a:spcBef>
                  <a:spcPts val="0"/>
                </a:spcBef>
                <a:buSzPct val="25000"/>
                <a:buNone/>
              </a:pPr>
              <a:t>‹#›</a:t>
            </a:fld>
            <a:endParaRPr b="0" baseline="0" cap="none" i="0" lang="en-US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2674936"/>
      </p:ext>
    </p:extLst>
  </p:cSld>
  <p:clrMap accent1="accent1" accent2="accent2" accent3="accent3" accent4="accent4" accent5="accent5" accent6="accent6" bg1="lt1" bg2="dk2" folHlink="folHlink" hlink="hlink" tx1="dk1" tx2="lt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.xml.rels><?xml version="1.0" encoding="UTF-8" standalone="yes"?><Relationships xmlns="http://schemas.openxmlformats.org/package/2006/relationships"><Relationship Id="rId2" Target="../slides/slide2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.xml.rels><?xml version="1.0" encoding="UTF-8" standalone="yes"?><Relationships xmlns="http://schemas.openxmlformats.org/package/2006/relationships"><Relationship Id="rId2" Target="../slides/slide3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2.xml.rels><?xml version="1.0" encoding="UTF-8" standalone="yes"?><Relationships xmlns="http://schemas.openxmlformats.org/package/2006/relationships"><Relationship Id="rId2" Target="../slides/slide3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3.xml.rels><?xml version="1.0" encoding="UTF-8" standalone="yes"?><Relationships xmlns="http://schemas.openxmlformats.org/package/2006/relationships"><Relationship Id="rId2" Target="../slides/slide3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4.xml.rels><?xml version="1.0" encoding="UTF-8" standalone="yes"?><Relationships xmlns="http://schemas.openxmlformats.org/package/2006/relationships"><Relationship Id="rId2" Target="../slides/slide3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5.xml.rels><?xml version="1.0" encoding="UTF-8" standalone="yes"?><Relationships xmlns="http://schemas.openxmlformats.org/package/2006/relationships"><Relationship Id="rId2" Target="../slides/slide3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6.xml.rels><?xml version="1.0" encoding="UTF-8" standalone="yes"?><Relationships xmlns="http://schemas.openxmlformats.org/package/2006/relationships"><Relationship Id="rId2" Target="../slides/slide3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7.xml.rels><?xml version="1.0" encoding="UTF-8" standalone="yes"?><Relationships xmlns="http://schemas.openxmlformats.org/package/2006/relationships"><Relationship Id="rId2" Target="../slides/slide3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8.xml.rels><?xml version="1.0" encoding="UTF-8" standalone="yes"?><Relationships xmlns="http://schemas.openxmlformats.org/package/2006/relationships"><Relationship Id="rId2" Target="../slides/slide3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9.xml.rels><?xml version="1.0" encoding="UTF-8" standalone="yes"?><Relationships xmlns="http://schemas.openxmlformats.org/package/2006/relationships"><Relationship Id="rId2" Target="../slides/slide4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0.xml.rels><?xml version="1.0" encoding="UTF-8" standalone="yes"?><Relationships xmlns="http://schemas.openxmlformats.org/package/2006/relationships"><Relationship Id="rId2" Target="../slides/slide5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1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1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2" Target="../slides/slide2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2" Target="../slides/slide2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2" Target="../slides/slide2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2" Target="../slides/slide2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2" Target="../slides/slide2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idx="1" type="body"/>
          </p:nvPr>
        </p:nvSpPr>
        <p:spPr>
          <a:xfrm>
            <a:off x="872716" y="4343400"/>
            <a:ext cx="5112567" cy="4297051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ChangeAspect="1" noGrp="1" noRot="1"/>
          </p:cNvSpPr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 noGrp="1"/>
          </p:cNvSpPr>
          <p:nvPr>
            <p:ph idx="5" sz="quarter" type="sldNum"/>
          </p:nvPr>
        </p:nvSpPr>
        <p:spPr>
          <a:ln/>
        </p:spPr>
        <p:txBody>
          <a:bodyPr numCol="1"/>
          <a:lstStyle/>
          <a:p>
            <a:fld id="{E99432C3-7306-48DA-99D6-6589C055C148}" type="slidenum">
              <a:rPr altLang="de-DE" lang="de-DE"/>
              <a:pPr/>
              <a:t>30</a:t>
            </a:fld>
            <a:endParaRPr altLang="de-DE" dirty="0" lang="de-DE"/>
          </a:p>
        </p:txBody>
      </p:sp>
      <p:sp>
        <p:nvSpPr>
          <p:cNvPr id="229378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endParaRPr altLang="de-CH" dirty="0" lang="de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 noGrp="1"/>
          </p:cNvSpPr>
          <p:nvPr>
            <p:ph idx="5" sz="quarter" type="sldNum"/>
          </p:nvPr>
        </p:nvSpPr>
        <p:spPr>
          <a:ln/>
        </p:spPr>
        <p:txBody>
          <a:bodyPr numCol="1"/>
          <a:lstStyle/>
          <a:p>
            <a:fld id="{E99432C3-7306-48DA-99D6-6589C055C148}" type="slidenum">
              <a:rPr altLang="de-DE" lang="de-DE"/>
              <a:pPr/>
              <a:t>31</a:t>
            </a:fld>
            <a:endParaRPr altLang="de-DE" dirty="0" lang="de-DE"/>
          </a:p>
        </p:txBody>
      </p:sp>
      <p:sp>
        <p:nvSpPr>
          <p:cNvPr id="229378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endParaRPr altLang="de-CH" dirty="0" lang="de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 noGrp="1"/>
          </p:cNvSpPr>
          <p:nvPr>
            <p:ph idx="5" sz="quarter" type="sldNum"/>
          </p:nvPr>
        </p:nvSpPr>
        <p:spPr>
          <a:ln/>
        </p:spPr>
        <p:txBody>
          <a:bodyPr numCol="1"/>
          <a:lstStyle/>
          <a:p>
            <a:fld id="{E99432C3-7306-48DA-99D6-6589C055C148}" type="slidenum">
              <a:rPr altLang="de-DE" lang="de-DE"/>
              <a:pPr/>
              <a:t>32</a:t>
            </a:fld>
            <a:endParaRPr altLang="de-DE" dirty="0" lang="de-DE"/>
          </a:p>
        </p:txBody>
      </p:sp>
      <p:sp>
        <p:nvSpPr>
          <p:cNvPr id="229378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endParaRPr altLang="de-CH" dirty="0" lang="de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 noGrp="1"/>
          </p:cNvSpPr>
          <p:nvPr>
            <p:ph idx="5" sz="quarter" type="sldNum"/>
          </p:nvPr>
        </p:nvSpPr>
        <p:spPr>
          <a:ln/>
        </p:spPr>
        <p:txBody>
          <a:bodyPr numCol="1"/>
          <a:lstStyle/>
          <a:p>
            <a:fld id="{E99432C3-7306-48DA-99D6-6589C055C148}" type="slidenum">
              <a:rPr altLang="de-DE" lang="de-DE"/>
              <a:pPr/>
              <a:t>33</a:t>
            </a:fld>
            <a:endParaRPr altLang="de-DE" dirty="0" lang="de-DE"/>
          </a:p>
        </p:txBody>
      </p:sp>
      <p:sp>
        <p:nvSpPr>
          <p:cNvPr id="229378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endParaRPr altLang="de-CH" dirty="0" lang="de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 noGrp="1"/>
          </p:cNvSpPr>
          <p:nvPr>
            <p:ph idx="5" sz="quarter" type="sldNum"/>
          </p:nvPr>
        </p:nvSpPr>
        <p:spPr>
          <a:ln/>
        </p:spPr>
        <p:txBody>
          <a:bodyPr numCol="1"/>
          <a:lstStyle/>
          <a:p>
            <a:fld id="{E99432C3-7306-48DA-99D6-6589C055C148}" type="slidenum">
              <a:rPr altLang="de-DE" lang="de-DE"/>
              <a:pPr/>
              <a:t>34</a:t>
            </a:fld>
            <a:endParaRPr altLang="de-DE" dirty="0" lang="de-DE"/>
          </a:p>
        </p:txBody>
      </p:sp>
      <p:sp>
        <p:nvSpPr>
          <p:cNvPr id="229378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endParaRPr altLang="de-CH" dirty="0" lang="de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 noGrp="1"/>
          </p:cNvSpPr>
          <p:nvPr>
            <p:ph idx="5" sz="quarter" type="sldNum"/>
          </p:nvPr>
        </p:nvSpPr>
        <p:spPr>
          <a:ln/>
        </p:spPr>
        <p:txBody>
          <a:bodyPr numCol="1"/>
          <a:lstStyle/>
          <a:p>
            <a:fld id="{E99432C3-7306-48DA-99D6-6589C055C148}" type="slidenum">
              <a:rPr altLang="de-DE" lang="de-DE"/>
              <a:pPr/>
              <a:t>35</a:t>
            </a:fld>
            <a:endParaRPr altLang="de-DE" dirty="0" lang="de-DE"/>
          </a:p>
        </p:txBody>
      </p:sp>
      <p:sp>
        <p:nvSpPr>
          <p:cNvPr id="229378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endParaRPr altLang="de-CH" dirty="0" lang="de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 noGrp="1"/>
          </p:cNvSpPr>
          <p:nvPr>
            <p:ph idx="5" sz="quarter" type="sldNum"/>
          </p:nvPr>
        </p:nvSpPr>
        <p:spPr>
          <a:ln/>
        </p:spPr>
        <p:txBody>
          <a:bodyPr numCol="1"/>
          <a:lstStyle/>
          <a:p>
            <a:fld id="{E99432C3-7306-48DA-99D6-6589C055C148}" type="slidenum">
              <a:rPr altLang="de-DE" lang="de-DE"/>
              <a:pPr/>
              <a:t>36</a:t>
            </a:fld>
            <a:endParaRPr altLang="de-DE" dirty="0" lang="de-DE"/>
          </a:p>
        </p:txBody>
      </p:sp>
      <p:sp>
        <p:nvSpPr>
          <p:cNvPr id="229378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endParaRPr altLang="de-CH" dirty="0" lang="de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 noGrp="1"/>
          </p:cNvSpPr>
          <p:nvPr>
            <p:ph idx="5" sz="quarter" type="sldNum"/>
          </p:nvPr>
        </p:nvSpPr>
        <p:spPr>
          <a:ln/>
        </p:spPr>
        <p:txBody>
          <a:bodyPr numCol="1"/>
          <a:lstStyle/>
          <a:p>
            <a:fld id="{0EA6DCAC-D042-410E-B724-238439D150BC}" type="slidenum">
              <a:rPr altLang="de-DE" lang="de-DE"/>
              <a:pPr/>
              <a:t>37</a:t>
            </a:fld>
            <a:endParaRPr altLang="de-DE" dirty="0" lang="de-DE"/>
          </a:p>
        </p:txBody>
      </p:sp>
      <p:sp>
        <p:nvSpPr>
          <p:cNvPr id="235522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endParaRPr altLang="de-CH" dirty="0" lang="de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r>
              <a:rPr altLang="de-CH" dirty="0" lang="de-CH" smtClean="0"/>
              <a:t>Y- axis can show residues</a:t>
            </a:r>
            <a:r>
              <a:rPr altLang="de-CH" baseline="0" dirty="0" lang="de-CH" smtClean="0"/>
              <a:t> as well as fines.</a:t>
            </a:r>
            <a:endParaRPr altLang="de-CH" dirty="0" lang="de-CH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B47F1952-9F9C-4E00-BBB7-DDE7134BF16F}" type="slidenum">
              <a:rPr altLang="en-GB" lang="en-GB" smtClean="0"/>
              <a:pPr/>
              <a:t>38</a:t>
            </a:fld>
            <a:endParaRPr altLang="en-GB" dirty="0" lang="en-GB"/>
          </a:p>
        </p:txBody>
      </p:sp>
    </p:spTree>
    <p:extLst>
      <p:ext uri="{BB962C8B-B14F-4D97-AF65-F5344CB8AC3E}">
        <p14:creationId xmlns:p14="http://schemas.microsoft.com/office/powerpoint/2010/main" val="1229468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ChangeArrowheads="1" noGrp="1"/>
          </p:cNvSpPr>
          <p:nvPr>
            <p:ph idx="5" sz="quarter" type="sldNum"/>
          </p:nvPr>
        </p:nvSpPr>
        <p:spPr>
          <a:noFill/>
        </p:spPr>
        <p:txBody>
          <a:bodyPr numCol="1"/>
          <a:lstStyle>
            <a:lvl1pPr defTabSz="921093">
              <a:defRPr sz="2600">
                <a:solidFill>
                  <a:schemeClr val="tx1"/>
                </a:solidFill>
                <a:latin charset="0" typeface="Arial"/>
              </a:defRPr>
            </a:lvl1pPr>
            <a:lvl2pPr defTabSz="921093" indent="-286350" marL="744510">
              <a:defRPr sz="2600">
                <a:solidFill>
                  <a:schemeClr val="tx1"/>
                </a:solidFill>
                <a:latin charset="0" typeface="Arial"/>
              </a:defRPr>
            </a:lvl2pPr>
            <a:lvl3pPr defTabSz="921093" indent="-229080" marL="1145400">
              <a:defRPr sz="2600">
                <a:solidFill>
                  <a:schemeClr val="tx1"/>
                </a:solidFill>
                <a:latin charset="0" typeface="Arial"/>
              </a:defRPr>
            </a:lvl3pPr>
            <a:lvl4pPr defTabSz="921093" indent="-229080" marL="1603560">
              <a:defRPr sz="2600">
                <a:solidFill>
                  <a:schemeClr val="tx1"/>
                </a:solidFill>
                <a:latin charset="0" typeface="Arial"/>
              </a:defRPr>
            </a:lvl4pPr>
            <a:lvl5pPr defTabSz="921093" indent="-229080" marL="2061721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defTabSz="921093" eaLnBrk="0" fontAlgn="base" hangingPunct="0" indent="-229080" marL="2519881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defTabSz="921093" eaLnBrk="0" fontAlgn="base" hangingPunct="0" indent="-229080" marL="2978041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defTabSz="921093" eaLnBrk="0" fontAlgn="base" hangingPunct="0" indent="-229080" marL="3436201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defTabSz="921093" eaLnBrk="0" fontAlgn="base" hangingPunct="0" indent="-229080" marL="3894361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fld id="{DD30AE6F-106A-416D-965D-F340A87F4E3F}" type="slidenum">
              <a:rPr altLang="de-DE" lang="de-DE" sz="1200"/>
              <a:pPr/>
              <a:t>50</a:t>
            </a:fld>
            <a:endParaRPr altLang="de-DE" dirty="0" lang="de-DE" sz="1200"/>
          </a:p>
        </p:txBody>
      </p:sp>
      <p:sp>
        <p:nvSpPr>
          <p:cNvPr id="25603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ChangeArrowheads="1" noGrp="1"/>
          </p:cNvSpPr>
          <p:nvPr>
            <p:ph idx="1" type="body"/>
          </p:nvPr>
        </p:nvSpPr>
        <p:spPr>
          <a:noFill/>
        </p:spPr>
        <p:txBody>
          <a:bodyPr numCol="1"/>
          <a:lstStyle/>
          <a:p>
            <a:r>
              <a:rPr dirty="0" lang="en-US" smtClean="0"/>
              <a:t>update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altLang="en-GB" dirty="0" lang="en-GB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pPr>
              <a:defRPr/>
            </a:pPr>
            <a:fld id="{8D590080-C32C-47F0-9EDA-E28578FC0DA1}" type="slidenum">
              <a:rPr altLang="de-DE" lang="de-DE" smtClean="0"/>
              <a:pPr>
                <a:defRPr/>
              </a:pPr>
              <a:t>10</a:t>
            </a:fld>
            <a:endParaRPr altLang="de-DE" dirty="0" lang="de-DE"/>
          </a:p>
        </p:txBody>
      </p:sp>
    </p:spTree>
    <p:extLst>
      <p:ext uri="{BB962C8B-B14F-4D97-AF65-F5344CB8AC3E}">
        <p14:creationId xmlns:p14="http://schemas.microsoft.com/office/powerpoint/2010/main" val="11965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ChangeAspect="1" noGrp="1" noRot="1"/>
          </p:cNvSpPr>
          <p:nvPr>
            <p:ph idx="2" type="sldImg"/>
          </p:nvPr>
        </p:nvSpPr>
        <p:spPr>
          <a:xfrm>
            <a:off x="952809" y="685800"/>
            <a:ext cx="4953000" cy="342900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203" name="Shape 203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altLang="en-GB" dirty="0" lang="en-GB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B47F1952-9F9C-4E00-BBB7-DDE7134BF16F}" type="slidenum">
              <a:rPr altLang="en-GB" lang="en-GB" smtClean="0"/>
              <a:pPr/>
              <a:t>13</a:t>
            </a:fld>
            <a:endParaRPr altLang="en-GB" dirty="0" lang="en-GB"/>
          </a:p>
        </p:txBody>
      </p:sp>
    </p:spTree>
    <p:extLst>
      <p:ext uri="{BB962C8B-B14F-4D97-AF65-F5344CB8AC3E}">
        <p14:creationId xmlns:p14="http://schemas.microsoft.com/office/powerpoint/2010/main" val="953087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altLang="en-GB" dirty="0" lang="en-GB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B47F1952-9F9C-4E00-BBB7-DDE7134BF16F}" type="slidenum">
              <a:rPr altLang="en-GB" lang="en-GB" smtClean="0"/>
              <a:pPr/>
              <a:t>15</a:t>
            </a:fld>
            <a:endParaRPr altLang="en-GB" dirty="0" lang="en-GB"/>
          </a:p>
        </p:txBody>
      </p:sp>
    </p:spTree>
    <p:extLst>
      <p:ext uri="{BB962C8B-B14F-4D97-AF65-F5344CB8AC3E}">
        <p14:creationId xmlns:p14="http://schemas.microsoft.com/office/powerpoint/2010/main" val="231572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 noGrp="1"/>
          </p:cNvSpPr>
          <p:nvPr>
            <p:ph idx="5" sz="quarter" type="sldNum"/>
          </p:nvPr>
        </p:nvSpPr>
        <p:spPr>
          <a:ln/>
        </p:spPr>
        <p:txBody>
          <a:bodyPr numCol="1"/>
          <a:lstStyle/>
          <a:p>
            <a:fld id="{E99432C3-7306-48DA-99D6-6589C055C148}" type="slidenum">
              <a:rPr altLang="de-DE" lang="de-DE"/>
              <a:pPr/>
              <a:t>25</a:t>
            </a:fld>
            <a:endParaRPr altLang="de-DE" dirty="0" lang="de-DE"/>
          </a:p>
        </p:txBody>
      </p:sp>
      <p:sp>
        <p:nvSpPr>
          <p:cNvPr id="229378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endParaRPr altLang="de-CH" dirty="0" lang="de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 noGrp="1"/>
          </p:cNvSpPr>
          <p:nvPr>
            <p:ph idx="5" sz="quarter" type="sldNum"/>
          </p:nvPr>
        </p:nvSpPr>
        <p:spPr>
          <a:ln/>
        </p:spPr>
        <p:txBody>
          <a:bodyPr numCol="1"/>
          <a:lstStyle/>
          <a:p>
            <a:fld id="{E99432C3-7306-48DA-99D6-6589C055C148}" type="slidenum">
              <a:rPr altLang="de-DE" lang="de-DE"/>
              <a:pPr/>
              <a:t>26</a:t>
            </a:fld>
            <a:endParaRPr altLang="de-DE" dirty="0" lang="de-DE"/>
          </a:p>
        </p:txBody>
      </p:sp>
      <p:sp>
        <p:nvSpPr>
          <p:cNvPr id="229378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endParaRPr altLang="de-CH" dirty="0" lang="de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 noGrp="1"/>
          </p:cNvSpPr>
          <p:nvPr>
            <p:ph idx="5" sz="quarter" type="sldNum"/>
          </p:nvPr>
        </p:nvSpPr>
        <p:spPr>
          <a:ln/>
        </p:spPr>
        <p:txBody>
          <a:bodyPr numCol="1"/>
          <a:lstStyle/>
          <a:p>
            <a:fld id="{DCE575CC-19EC-4931-846B-C8ADA1C0B8F0}" type="slidenum">
              <a:rPr altLang="de-DE" lang="de-DE"/>
              <a:pPr/>
              <a:t>27</a:t>
            </a:fld>
            <a:endParaRPr altLang="de-DE" dirty="0" lang="de-DE"/>
          </a:p>
        </p:txBody>
      </p:sp>
      <p:sp>
        <p:nvSpPr>
          <p:cNvPr id="233474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endParaRPr altLang="de-CH" dirty="0" lang="de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 noGrp="1"/>
          </p:cNvSpPr>
          <p:nvPr>
            <p:ph idx="5" sz="quarter" type="sldNum"/>
          </p:nvPr>
        </p:nvSpPr>
        <p:spPr>
          <a:ln/>
        </p:spPr>
        <p:txBody>
          <a:bodyPr numCol="1"/>
          <a:lstStyle/>
          <a:p>
            <a:fld id="{E99432C3-7306-48DA-99D6-6589C055C148}" type="slidenum">
              <a:rPr altLang="de-DE" lang="de-DE"/>
              <a:pPr/>
              <a:t>28</a:t>
            </a:fld>
            <a:endParaRPr altLang="de-DE" dirty="0" lang="de-DE"/>
          </a:p>
        </p:txBody>
      </p:sp>
      <p:sp>
        <p:nvSpPr>
          <p:cNvPr id="229378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endParaRPr altLang="de-CH" dirty="0" lang="de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 noGrp="1"/>
          </p:cNvSpPr>
          <p:nvPr>
            <p:ph idx="5" sz="quarter" type="sldNum"/>
          </p:nvPr>
        </p:nvSpPr>
        <p:spPr>
          <a:ln/>
        </p:spPr>
        <p:txBody>
          <a:bodyPr numCol="1"/>
          <a:lstStyle/>
          <a:p>
            <a:fld id="{E99432C3-7306-48DA-99D6-6589C055C148}" type="slidenum">
              <a:rPr altLang="de-DE" lang="de-DE"/>
              <a:pPr/>
              <a:t>29</a:t>
            </a:fld>
            <a:endParaRPr altLang="de-DE" dirty="0" lang="de-DE"/>
          </a:p>
        </p:txBody>
      </p:sp>
      <p:sp>
        <p:nvSpPr>
          <p:cNvPr id="229378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endParaRPr altLang="de-CH" dirty="0"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marL="0" marR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/>
            </a:lvl1pPr>
            <a:lvl2pPr algn="l" indent="0" marL="0" marR="0" rtl="0">
              <a:spcBef>
                <a:spcPts val="0"/>
              </a:spcBef>
              <a:defRPr/>
            </a:lvl2pPr>
            <a:lvl3pPr algn="l" indent="0" marL="0" marR="0" rtl="0">
              <a:spcBef>
                <a:spcPts val="0"/>
              </a:spcBef>
              <a:defRPr/>
            </a:lvl3pPr>
            <a:lvl4pPr algn="l" indent="0" marL="0" marR="0" rtl="0">
              <a:spcBef>
                <a:spcPts val="0"/>
              </a:spcBef>
              <a:defRPr/>
            </a:lvl4pPr>
            <a:lvl5pPr algn="l" indent="0" marL="0" marR="0" rtl="0">
              <a:spcBef>
                <a:spcPts val="0"/>
              </a:spcBef>
              <a:defRPr/>
            </a:lvl5pPr>
            <a:lvl6pPr algn="l" indent="0" marL="0" marR="0" rtl="0">
              <a:spcBef>
                <a:spcPts val="0"/>
              </a:spcBef>
              <a:defRPr/>
            </a:lvl6pPr>
            <a:lvl7pPr algn="l" indent="0" marL="0" marR="0" rtl="0">
              <a:spcBef>
                <a:spcPts val="0"/>
              </a:spcBef>
              <a:defRPr/>
            </a:lvl7pPr>
            <a:lvl8pPr algn="l" indent="0" marL="0" marR="0" rtl="0">
              <a:spcBef>
                <a:spcPts val="0"/>
              </a:spcBef>
              <a:defRPr/>
            </a:lvl8pPr>
            <a:lvl9pPr algn="l" indent="0" marL="0" marR="0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idx="1" type="subTitle"/>
          </p:nvPr>
        </p:nvSpPr>
        <p:spPr>
          <a:xfrm>
            <a:off x="452437" y="4879207"/>
            <a:ext cx="6696805" cy="1538124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marL="0" marR="0" rtl="0"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None/>
              <a:defRPr b="0" sz="2000">
                <a:solidFill>
                  <a:schemeClr val="dk1"/>
                </a:solidFill>
              </a:defRPr>
            </a:lvl1pPr>
            <a:lvl2pPr algn="ctr" indent="0" marL="457200" marR="0" rtl="0">
              <a:spcBef>
                <a:spcPts val="1200"/>
              </a:spcBef>
              <a:buClr>
                <a:schemeClr val="accent1"/>
              </a:buClr>
              <a:buFont typeface="Arial"/>
              <a:buNone/>
              <a:defRPr/>
            </a:lvl2pPr>
            <a:lvl3pPr algn="ctr" indent="0" marL="914400" marR="0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/>
            </a:lvl3pPr>
            <a:lvl4pPr algn="ctr" indent="0" marL="1371600" marR="0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/>
            </a:lvl4pPr>
            <a:lvl5pPr algn="ctr" indent="0" marL="1828800" marR="0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/>
            </a:lvl5pPr>
            <a:lvl6pPr algn="ctr" indent="0" marL="2286000" marR="0" rtl="0">
              <a:spcBef>
                <a:spcPts val="400"/>
              </a:spcBef>
              <a:buClr>
                <a:srgbClr val="B4ADA9"/>
              </a:buClr>
              <a:buFont typeface="Arial"/>
              <a:buNone/>
              <a:defRPr/>
            </a:lvl6pPr>
            <a:lvl7pPr algn="ctr" indent="0" marL="2743200" marR="0" rtl="0">
              <a:spcBef>
                <a:spcPts val="400"/>
              </a:spcBef>
              <a:buClr>
                <a:srgbClr val="B4ADA9"/>
              </a:buClr>
              <a:buFont typeface="Arial"/>
              <a:buNone/>
              <a:defRPr/>
            </a:lvl7pPr>
            <a:lvl8pPr algn="ctr" indent="0" marL="3200400" marR="0" rtl="0">
              <a:spcBef>
                <a:spcPts val="400"/>
              </a:spcBef>
              <a:buClr>
                <a:srgbClr val="B4ADA9"/>
              </a:buClr>
              <a:buFont typeface="Arial"/>
              <a:buNone/>
              <a:defRPr/>
            </a:lvl8pPr>
            <a:lvl9pPr algn="ctr" indent="0" marL="3657600" marR="0" rtl="0">
              <a:spcBef>
                <a:spcPts val="400"/>
              </a:spcBef>
              <a:buClr>
                <a:srgbClr val="B4ADA9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9614" y="5530908"/>
            <a:ext cx="1574430" cy="98276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>
            <a:spLocks noGrp="1"/>
          </p:cNvSpPr>
          <p:nvPr>
            <p:ph idx="2" type="pic"/>
          </p:nvPr>
        </p:nvSpPr>
        <p:spPr>
          <a:xfrm>
            <a:off x="0" y="0"/>
            <a:ext cx="9906000" cy="342899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2 Conten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idx="12" type="sldNum"/>
          </p:nvPr>
        </p:nvSpPr>
        <p:spPr>
          <a:xfrm>
            <a:off x="8949443" y="6491816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anchor="b" anchorCtr="0" bIns="0" lIns="0" numCol="1" rIns="0" tIns="0">
            <a:noAutofit/>
          </a:bodyPr>
          <a:lstStyle/>
          <a:p>
            <a:pPr algn="r" indent="0" lvl="0" marL="0" marR="0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cap="none" i="0" lang="en-US" strike="noStrike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algn="r" indent="0" lvl="0" marL="0" marR="0" rtl="0">
                <a:spcBef>
                  <a:spcPts val="0"/>
                </a:spcBef>
                <a:buSzPct val="25000"/>
                <a:buNone/>
              </a:pPr>
              <a:t>‹#›</a:t>
            </a:fld>
            <a:endParaRPr b="0" baseline="0" cap="none" i="0" lang="en-US" strike="noStrike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idx="1" type="subTitle"/>
          </p:nvPr>
        </p:nvSpPr>
        <p:spPr>
          <a:xfrm>
            <a:off x="509300" y="1374075"/>
            <a:ext cx="4234499" cy="516299"/>
          </a:xfrm>
          <a:prstGeom prst="rect">
            <a:avLst/>
          </a:prstGeom>
        </p:spPr>
        <p:txBody>
          <a:bodyPr anchor="ctr" anchorCtr="0" bIns="91425" lIns="91425" numCol="1" rIns="91425" tIns="91425"/>
          <a:lstStyle>
            <a:lvl1pPr rtl="0">
              <a:spcBef>
                <a:spcPts val="0"/>
              </a:spcBef>
              <a:buNone/>
              <a:defRPr b="1" sz="2200">
                <a:solidFill>
                  <a:srgbClr val="AA1E2D"/>
                </a:solidFill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idx="2" type="body"/>
          </p:nvPr>
        </p:nvSpPr>
        <p:spPr>
          <a:xfrm>
            <a:off x="516244" y="1890379"/>
            <a:ext cx="4227899" cy="44145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rtl="0">
              <a:spcBef>
                <a:spcPts val="0"/>
              </a:spcBef>
              <a:buClr>
                <a:srgbClr val="AA1E2D"/>
              </a:buClr>
              <a:buSzPct val="100000"/>
              <a:buChar char="●"/>
              <a:defRPr sz="20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rgbClr val="AA1E2D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rgbClr val="AA1E2D"/>
              </a:buClr>
              <a:buSzPct val="100000"/>
              <a:buChar char="■"/>
              <a:defRPr sz="1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rgbClr val="AA1E2D"/>
              </a:buClr>
              <a:buChar char="●"/>
              <a:defRPr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rgbClr val="AA1E2D"/>
              </a:buClr>
              <a:buSzPct val="100000"/>
              <a:buChar char="○"/>
              <a:defRPr sz="12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Char char="■"/>
              <a:defRPr sz="20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Char char="●"/>
              <a:defRPr sz="20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Char char="○"/>
              <a:defRPr sz="20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Char char="■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idx="3" type="body"/>
          </p:nvPr>
        </p:nvSpPr>
        <p:spPr>
          <a:xfrm>
            <a:off x="5153594" y="1890379"/>
            <a:ext cx="4227899" cy="44145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rtl="0">
              <a:spcBef>
                <a:spcPts val="0"/>
              </a:spcBef>
              <a:buClr>
                <a:srgbClr val="AA1E2D"/>
              </a:buClr>
              <a:buSzPct val="100000"/>
              <a:buChar char="●"/>
              <a:defRPr sz="20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rgbClr val="AA1E2D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rgbClr val="AA1E2D"/>
              </a:buClr>
              <a:buSzPct val="100000"/>
              <a:buChar char="■"/>
              <a:defRPr sz="1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rgbClr val="AA1E2D"/>
              </a:buClr>
              <a:buChar char="●"/>
              <a:defRPr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rgbClr val="AA1E2D"/>
              </a:buClr>
              <a:buSzPct val="100000"/>
              <a:buChar char="○"/>
              <a:defRPr sz="12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Char char="■"/>
              <a:defRPr sz="20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Char char="●"/>
              <a:defRPr sz="20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Char char="○"/>
              <a:defRPr sz="20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Char char="■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idx="4" type="subTitle"/>
          </p:nvPr>
        </p:nvSpPr>
        <p:spPr>
          <a:xfrm>
            <a:off x="5146650" y="1374075"/>
            <a:ext cx="4234499" cy="516299"/>
          </a:xfrm>
          <a:prstGeom prst="rect">
            <a:avLst/>
          </a:prstGeom>
        </p:spPr>
        <p:txBody>
          <a:bodyPr anchor="ctr" anchorCtr="0" bIns="91425" lIns="91425" numCol="1" rIns="91425" tIns="91425"/>
          <a:lstStyle>
            <a:lvl1pPr rtl="0">
              <a:spcBef>
                <a:spcPts val="0"/>
              </a:spcBef>
              <a:buNone/>
              <a:defRPr b="1" sz="2200">
                <a:solidFill>
                  <a:srgbClr val="AA1E2D"/>
                </a:solidFill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485B633-6863-4B84-8019-F125347A66EC}" type="slidenum">
              <a:rPr altLang="en-GB" lang="en-GB" noProof="0" smtClean="0"/>
              <a:pPr/>
              <a:t>‹#›</a:t>
            </a:fld>
            <a:endParaRPr altLang="en-GB" lang="en-GB" noProof="0"/>
          </a:p>
        </p:txBody>
      </p:sp>
      <p:sp>
        <p:nvSpPr>
          <p:cNvPr id="7" name="Footer Placeholder"/>
          <p:cNvSpPr>
            <a:spLocks noGrp="1"/>
          </p:cNvSpPr>
          <p:nvPr>
            <p:ph idx="13" sz="quarter" type="ftr"/>
          </p:nvPr>
        </p:nvSpPr>
        <p:spPr>
          <a:xfrm>
            <a:off x="1424608" y="6858000"/>
            <a:ext cx="3529012" cy="123111"/>
          </a:xfrm>
          <a:prstGeom prst="rect">
            <a:avLst/>
          </a:prstGeom>
        </p:spPr>
        <p:txBody>
          <a:bodyPr numCol="1"/>
          <a:lstStyle/>
          <a:p>
            <a:r>
              <a:rPr lang="en-US" noProof="0" smtClean="0"/>
              <a:t>PPE Course, Equipment &amp; Process Technology, TH, 2013-09-23</a:t>
            </a:r>
            <a:endParaRPr altLang="en-GB" lang="en-GB" noProof="0"/>
          </a:p>
        </p:txBody>
      </p:sp>
      <p:sp>
        <p:nvSpPr>
          <p:cNvPr id="4" name="Content Placeholder"/>
          <p:cNvSpPr>
            <a:spLocks noGrp="1"/>
          </p:cNvSpPr>
          <p:nvPr>
            <p:ph idx="14" sz="quarter"/>
          </p:nvPr>
        </p:nvSpPr>
        <p:spPr>
          <a:xfrm>
            <a:off x="560388" y="1124743"/>
            <a:ext cx="8785223" cy="5112544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altLang="en-GB" lang="en-GB" noProof="0" smtClean="0"/>
              <a:t>Click to edit Master text styles</a:t>
            </a:r>
          </a:p>
          <a:p>
            <a:pPr lvl="1"/>
            <a:r>
              <a:rPr altLang="en-GB" lang="en-GB" noProof="0" smtClean="0"/>
              <a:t>Second level</a:t>
            </a:r>
          </a:p>
          <a:p>
            <a:pPr lvl="2"/>
            <a:r>
              <a:rPr altLang="en-GB" lang="en-GB" noProof="0" smtClean="0"/>
              <a:t>Third level</a:t>
            </a:r>
          </a:p>
          <a:p>
            <a:pPr lvl="3"/>
            <a:r>
              <a:rPr altLang="en-GB" lang="en-GB" noProof="0" smtClean="0"/>
              <a:t>Fourth level</a:t>
            </a:r>
          </a:p>
          <a:p>
            <a:pPr lvl="4"/>
            <a:r>
              <a:rPr altLang="en-GB" lang="en-GB" noProof="0" smtClean="0"/>
              <a:t>Fifth level</a:t>
            </a:r>
            <a:endParaRPr altLang="en-GB" dirty="0" lang="en-GB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Click to edit Master title style</a:t>
            </a:r>
            <a:endParaRPr altLang="en-GB" lang="en-GB"/>
          </a:p>
        </p:txBody>
      </p:sp>
    </p:spTree>
    <p:extLst>
      <p:ext uri="{BB962C8B-B14F-4D97-AF65-F5344CB8AC3E}">
        <p14:creationId xmlns:p14="http://schemas.microsoft.com/office/powerpoint/2010/main" val="1880472233"/>
      </p:ext>
    </p:extLst>
  </p:cSld>
  <p:clrMapOvr>
    <a:masterClrMapping/>
  </p:clrMapOvr>
  <p:timing>
    <p:tnLst>
      <p:par>
        <p:cTn dur="indefinite" id="1" nodeType="tmRoot" restart="never"/>
      </p:par>
    </p:tnLst>
  </p:timing>
  <p:hf dt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485B633-6863-4B84-8019-F125347A66EC}" type="slidenum">
              <a:rPr altLang="en-GB" lang="en-GB" noProof="0" smtClean="0"/>
              <a:pPr/>
              <a:t>‹#›</a:t>
            </a:fld>
            <a:endParaRPr altLang="en-GB" lang="en-GB" noProof="0"/>
          </a:p>
        </p:txBody>
      </p:sp>
      <p:sp>
        <p:nvSpPr>
          <p:cNvPr id="9" name="Footer Placeholder"/>
          <p:cNvSpPr>
            <a:spLocks noGrp="1"/>
          </p:cNvSpPr>
          <p:nvPr>
            <p:ph idx="13" sz="quarter" type="ftr"/>
          </p:nvPr>
        </p:nvSpPr>
        <p:spPr>
          <a:xfrm>
            <a:off x="1423988" y="6632325"/>
            <a:ext cx="3529012" cy="123111"/>
          </a:xfrm>
          <a:prstGeom prst="rect">
            <a:avLst/>
          </a:prstGeom>
        </p:spPr>
        <p:txBody>
          <a:bodyPr numCol="1"/>
          <a:lstStyle/>
          <a:p>
            <a:r>
              <a:rPr lang="en-US" noProof="0" smtClean="0"/>
              <a:t>PPE Course, Equipment &amp; Process Technology, TH, 2013-09-23</a:t>
            </a:r>
            <a:endParaRPr altLang="en-GB" lang="en-GB" noProof="0"/>
          </a:p>
        </p:txBody>
      </p:sp>
      <p:sp>
        <p:nvSpPr>
          <p:cNvPr id="12" name="Content Placeholder B"/>
          <p:cNvSpPr>
            <a:spLocks noGrp="1"/>
          </p:cNvSpPr>
          <p:nvPr>
            <p:ph idx="15" sz="quarter"/>
          </p:nvPr>
        </p:nvSpPr>
        <p:spPr>
          <a:xfrm>
            <a:off x="5097016" y="1124744"/>
            <a:ext cx="4248595" cy="5112544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altLang="en-GB" lang="en-GB" noProof="0" smtClean="0"/>
              <a:t>Click to edit Master text styles</a:t>
            </a:r>
          </a:p>
          <a:p>
            <a:pPr lvl="1"/>
            <a:r>
              <a:rPr altLang="en-GB" lang="en-GB" noProof="0" smtClean="0"/>
              <a:t>Second level</a:t>
            </a:r>
          </a:p>
          <a:p>
            <a:pPr lvl="2"/>
            <a:r>
              <a:rPr altLang="en-GB" lang="en-GB" noProof="0" smtClean="0"/>
              <a:t>Third level</a:t>
            </a:r>
          </a:p>
          <a:p>
            <a:pPr lvl="3"/>
            <a:r>
              <a:rPr altLang="en-GB" lang="en-GB" noProof="0" smtClean="0"/>
              <a:t>Fourth level</a:t>
            </a:r>
          </a:p>
          <a:p>
            <a:pPr lvl="4"/>
            <a:r>
              <a:rPr altLang="en-GB" lang="en-GB" noProof="0" smtClean="0"/>
              <a:t>Fifth level</a:t>
            </a:r>
            <a:endParaRPr altLang="en-GB" dirty="0" lang="en-GB" noProof="0"/>
          </a:p>
        </p:txBody>
      </p:sp>
      <p:sp>
        <p:nvSpPr>
          <p:cNvPr id="10" name="Content Placeholder A"/>
          <p:cNvSpPr>
            <a:spLocks noGrp="1"/>
          </p:cNvSpPr>
          <p:nvPr>
            <p:ph idx="14" sz="quarter"/>
          </p:nvPr>
        </p:nvSpPr>
        <p:spPr>
          <a:xfrm>
            <a:off x="560387" y="1124744"/>
            <a:ext cx="4248000" cy="5112544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altLang="en-GB" lang="en-GB" noProof="0" smtClean="0"/>
              <a:t>Click to edit Master text styles</a:t>
            </a:r>
          </a:p>
          <a:p>
            <a:pPr lvl="1"/>
            <a:r>
              <a:rPr altLang="en-GB" lang="en-GB" noProof="0" smtClean="0"/>
              <a:t>Second level</a:t>
            </a:r>
          </a:p>
          <a:p>
            <a:pPr lvl="2"/>
            <a:r>
              <a:rPr altLang="en-GB" lang="en-GB" noProof="0" smtClean="0"/>
              <a:t>Third level</a:t>
            </a:r>
          </a:p>
          <a:p>
            <a:pPr lvl="3"/>
            <a:r>
              <a:rPr altLang="en-GB" lang="en-GB" noProof="0" smtClean="0"/>
              <a:t>Fourth level</a:t>
            </a:r>
          </a:p>
          <a:p>
            <a:pPr lvl="4"/>
            <a:r>
              <a:rPr altLang="en-GB" lang="en-GB" noProof="0" smtClean="0"/>
              <a:t>Fifth level</a:t>
            </a:r>
            <a:endParaRPr altLang="en-GB" dirty="0"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Click to edit Master title style</a:t>
            </a:r>
            <a:endParaRPr altLang="en-GB" lang="en-GB"/>
          </a:p>
        </p:txBody>
      </p:sp>
    </p:spTree>
    <p:extLst>
      <p:ext uri="{BB962C8B-B14F-4D97-AF65-F5344CB8AC3E}">
        <p14:creationId xmlns:p14="http://schemas.microsoft.com/office/powerpoint/2010/main" val="1043476617"/>
      </p:ext>
    </p:extLst>
  </p:cSld>
  <p:clrMapOvr>
    <a:masterClrMapping/>
  </p:clrMapOvr>
  <p:timing>
    <p:tnLst>
      <p:par>
        <p:cTn dur="indefinite" id="1" nodeType="tmRoot" restart="never"/>
      </p:par>
    </p:tnLst>
  </p:timing>
  <p:hf dt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noProof="0" smtClean="0"/>
              <a:t>Click to edit Master title style</a:t>
            </a:r>
            <a:endParaRPr altLang="en-GB" dirty="0" lang="en-GB" noProof="0"/>
          </a:p>
        </p:txBody>
      </p:sp>
      <p:sp>
        <p:nvSpPr>
          <p:cNvPr id="5" name="Slide Number Placeholder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485B633-6863-4B84-8019-F125347A66EC}" type="slidenum">
              <a:rPr altLang="en-GB" lang="en-GB" noProof="0" smtClean="0"/>
              <a:pPr/>
              <a:t>‹#›</a:t>
            </a:fld>
            <a:endParaRPr altLang="en-GB"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idx="13" sz="quarter" type="ftr"/>
          </p:nvPr>
        </p:nvSpPr>
        <p:spPr>
          <a:xfrm>
            <a:off x="1423988" y="6632325"/>
            <a:ext cx="3529012" cy="123111"/>
          </a:xfrm>
          <a:prstGeom prst="rect">
            <a:avLst/>
          </a:prstGeom>
        </p:spPr>
        <p:txBody>
          <a:bodyPr numCol="1"/>
          <a:lstStyle/>
          <a:p>
            <a:r>
              <a:rPr lang="en-US" smtClean="0"/>
              <a:t>PPE Course, Equipment &amp; Process Technology, TH, 2013-09-23</a:t>
            </a:r>
            <a:endParaRPr altLang="en-GB" dirty="0" lang="en-GB"/>
          </a:p>
        </p:txBody>
      </p:sp>
    </p:spTree>
    <p:extLst>
      <p:ext uri="{BB962C8B-B14F-4D97-AF65-F5344CB8AC3E}">
        <p14:creationId xmlns:p14="http://schemas.microsoft.com/office/powerpoint/2010/main" val="1888412783"/>
      </p:ext>
    </p:extLst>
  </p:cSld>
  <p:clrMapOvr>
    <a:masterClrMapping/>
  </p:clrMapOvr>
  <p:timing>
    <p:tnLst>
      <p:par>
        <p:cTn dur="indefinite" id="1" nodeType="tmRoot" restart="never"/>
      </p:par>
    </p:tnLst>
  </p:timing>
  <p:hf dt="0" hd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7" Target="../slideLayouts/slideLayout5.xml" Type="http://schemas.openxmlformats.org/officeDocument/2006/relationships/slideLayout"/><Relationship Id="rId6" Target="../slideLayouts/slideLayout4.xml" Type="http://schemas.openxmlformats.org/officeDocument/2006/relationships/slideLayout"/><Relationship Id="rId5" Target="../slideLayouts/slideLayout3.xml" Type="http://schemas.openxmlformats.org/officeDocument/2006/relationships/slideLayout"/><Relationship Id="rId4" Target="../slideLayouts/slideLayout2.xml" Type="http://schemas.openxmlformats.org/officeDocument/2006/relationships/slideLayout"/><Relationship Id="rId3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1" Target="../theme/theme2.xml" Type="http://schemas.openxmlformats.org/officeDocument/2006/relationships/theme"/></Relationships>
</file>

<file path=ppt/slideMasters/_rels/slideMaster2.xml.rels><?xml version="1.0" encoding="UTF-8" standalone="yes"?><Relationships xmlns="http://schemas.openxmlformats.org/package/2006/relationships"><Relationship Id="rId9" Target="../slideLayouts/slideLayout11.xml" Type="http://schemas.openxmlformats.org/officeDocument/2006/relationships/slideLayout"/><Relationship Id="rId8" Target="../slideLayouts/slideLayout10.xml" Type="http://schemas.openxmlformats.org/officeDocument/2006/relationships/slideLayout"/><Relationship Id="rId7" Target="../slideLayouts/slideLayout9.xml" Type="http://schemas.openxmlformats.org/officeDocument/2006/relationships/slideLayout"/><Relationship Id="rId6" Target="../slideLayouts/slideLayout8.xml" Type="http://schemas.openxmlformats.org/officeDocument/2006/relationships/slideLayout"/><Relationship Id="rId5" Target="../slideLayouts/slideLayout7.xml" Type="http://schemas.openxmlformats.org/officeDocument/2006/relationships/slideLayout"/><Relationship Id="rId4" Target="../slideLayouts/slideLayout6.xml" Type="http://schemas.openxmlformats.org/officeDocument/2006/relationships/slideLayout"/><Relationship Id="rId3" Target="../media/image4.jpeg" Type="http://schemas.openxmlformats.org/officeDocument/2006/relationships/image"/><Relationship Id="rId2" Target="../media/image3.jpeg" Type="http://schemas.openxmlformats.org/officeDocument/2006/relationships/image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indent="0" marL="0" marR="0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algn="l" indent="0" marL="0" marR="0" rtl="0">
              <a:spcBef>
                <a:spcPts val="0"/>
              </a:spcBef>
              <a:defRPr/>
            </a:lvl2pPr>
            <a:lvl3pPr algn="l" indent="0" marL="0" marR="0" rtl="0">
              <a:spcBef>
                <a:spcPts val="0"/>
              </a:spcBef>
              <a:defRPr/>
            </a:lvl3pPr>
            <a:lvl4pPr algn="l" indent="0" marL="0" marR="0" rtl="0">
              <a:spcBef>
                <a:spcPts val="0"/>
              </a:spcBef>
              <a:defRPr/>
            </a:lvl4pPr>
            <a:lvl5pPr algn="l" indent="0" marL="0" marR="0" rtl="0">
              <a:spcBef>
                <a:spcPts val="0"/>
              </a:spcBef>
              <a:defRPr/>
            </a:lvl5pPr>
            <a:lvl6pPr algn="l" indent="0" marL="0" marR="0" rtl="0">
              <a:spcBef>
                <a:spcPts val="0"/>
              </a:spcBef>
              <a:defRPr/>
            </a:lvl6pPr>
            <a:lvl7pPr algn="l" indent="0" marL="0" marR="0" rtl="0">
              <a:spcBef>
                <a:spcPts val="0"/>
              </a:spcBef>
              <a:defRPr/>
            </a:lvl7pPr>
            <a:lvl8pPr algn="l" indent="0" marL="0" marR="0" rtl="0">
              <a:spcBef>
                <a:spcPts val="0"/>
              </a:spcBef>
              <a:defRPr/>
            </a:lvl8pPr>
            <a:lvl9pPr algn="l" indent="0" marL="0" marR="0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idx="12" type="sldNum"/>
          </p:nvPr>
        </p:nvSpPr>
        <p:spPr>
          <a:xfrm>
            <a:off x="8949443" y="6491816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anchor="b" anchorCtr="0" bIns="0" lIns="0" numCol="1" rIns="0" tIns="0">
            <a:noAutofit/>
          </a:bodyPr>
          <a:lstStyle/>
          <a:p>
            <a:pPr algn="r" indent="0" lvl="0" marL="0" marR="0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cap="none" i="0" lang="en-US" strike="noStrike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algn="r" indent="0" lvl="0" marL="0" marR="0" rtl="0">
                <a:spcBef>
                  <a:spcPts val="0"/>
                </a:spcBef>
                <a:buSzPct val="25000"/>
                <a:buNone/>
              </a:pPr>
              <a:t>‹#›</a:t>
            </a:fld>
            <a:endParaRPr b="0" baseline="0" cap="none" i="0" lang="en-US" strike="noStrike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509972" y="1160748"/>
            <a:ext cx="887215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id="12" name="Shape 12"/>
          <p:cNvSpPr/>
          <p:nvPr/>
        </p:nvSpPr>
        <p:spPr>
          <a:xfrm>
            <a:off x="7559353" y="6491816"/>
            <a:ext cx="1210070" cy="165599"/>
          </a:xfrm>
          <a:prstGeom prst="rect">
            <a:avLst/>
          </a:prstGeom>
          <a:noFill/>
          <a:ln>
            <a:noFill/>
          </a:ln>
        </p:spPr>
        <p:txBody>
          <a:bodyPr anchor="b" anchorCtr="0" bIns="0" lIns="0" numCol="1" rIns="0" tIns="0">
            <a:noAutofit/>
          </a:bodyPr>
          <a:lstStyle/>
          <a:p>
            <a:pPr algn="r" indent="0" lvl="0" marL="0" marR="0" rtl="0">
              <a:spcBef>
                <a:spcPts val="0"/>
              </a:spcBef>
              <a:buSzPct val="25000"/>
              <a:buNone/>
            </a:pPr>
            <a:r>
              <a:rPr b="0" baseline="0" cap="none" i="0" lang="en-US" strike="noStrike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LafargeHolcim 2015</a:t>
            </a: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9660" y="6422057"/>
            <a:ext cx="1099541" cy="24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1931399" y="6647777"/>
            <a:ext cx="3744300" cy="165599"/>
          </a:xfrm>
          <a:prstGeom prst="rect">
            <a:avLst/>
          </a:prstGeom>
          <a:noFill/>
          <a:ln>
            <a:noFill/>
          </a:ln>
        </p:spPr>
        <p:txBody>
          <a:bodyPr anchor="b" anchorCtr="0" bIns="0" lIns="0" numCol="1" rIns="0" tIns="0">
            <a:noAutofit/>
          </a:bodyPr>
          <a:lstStyle/>
          <a:p>
            <a:pPr algn="l" defTabSz="9144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b="1" baseline="0" cap="none" dirty="0" i="0" lang="en-US" smtClean="0" strike="noStrike" sz="800" u="none">
                <a:solidFill>
                  <a:srgbClr val="5F5046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dirty="0" lang="en-US" noProof="0" smtClean="0" sz="800"/>
              <a:t>PPE Course, Equipment &amp; Process Technology</a:t>
            </a:r>
            <a:endParaRPr altLang="en-GB" dirty="0" lang="en-GB" noProof="0" smtClean="0" sz="800"/>
          </a:p>
          <a:p>
            <a:pPr algn="l" indent="0" lvl="0" marL="0" marR="0" rtl="0">
              <a:spcBef>
                <a:spcPts val="0"/>
              </a:spcBef>
              <a:buSzPct val="25000"/>
              <a:buNone/>
            </a:pPr>
            <a:endParaRPr b="1" baseline="0" cap="none" dirty="0" i="0" lang="en-US" strike="noStrike" sz="800" u="none">
              <a:solidFill>
                <a:srgbClr val="5F50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idx="1" type="body"/>
          </p:nvPr>
        </p:nvSpPr>
        <p:spPr>
          <a:xfrm>
            <a:off x="523850" y="1890375"/>
            <a:ext cx="8858099" cy="44145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rtl="0">
              <a:spcBef>
                <a:spcPts val="0"/>
              </a:spcBef>
              <a:buClr>
                <a:srgbClr val="AA1E2D"/>
              </a:buClr>
              <a:buSzPct val="100000"/>
              <a:buChar char="●"/>
              <a:defRPr sz="20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rgbClr val="AA1E2D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rgbClr val="AA1E2D"/>
              </a:buClr>
              <a:buSzPct val="100000"/>
              <a:buChar char="■"/>
              <a:defRPr sz="1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rgbClr val="AA1E2D"/>
              </a:buClr>
              <a:buChar char="●"/>
              <a:defRPr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rgbClr val="AA1E2D"/>
              </a:buClr>
              <a:buSzPct val="100000"/>
              <a:buChar char="○"/>
              <a:defRPr sz="12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Char char="■"/>
              <a:defRPr sz="20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Char char="●"/>
              <a:defRPr sz="20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Char char="○"/>
              <a:defRPr sz="20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Char char="■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timing>
    <p:tnLst>
      <p:par>
        <p:cTn dur="indefinite" id="1" nodeType="tmRoot" restart="never"/>
      </p:par>
    </p:tnLst>
  </p:timing>
  <p:hf dt="0" ftr="0" hdr="0"/>
  <p:txStyles>
    <p:titleStyle>
      <a:defPPr algn="l" marR="0" rtl="0">
        <a:lnSpc>
          <a:spcPct val="100000"/>
        </a:lnSpc>
        <a:spcBef>
          <a:spcPts val="0"/>
        </a:spcBef>
        <a:spcAft>
          <a:spcPts val="0"/>
        </a:spcAft>
      </a:defPPr>
      <a:lvl1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algn="l" marR="0" rtl="0">
        <a:lnSpc>
          <a:spcPct val="100000"/>
        </a:lnSpc>
        <a:spcBef>
          <a:spcPts val="0"/>
        </a:spcBef>
        <a:spcAft>
          <a:spcPts val="0"/>
        </a:spcAft>
      </a:defPPr>
      <a:lvl1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marR="0" rtl="0">
        <a:lnSpc>
          <a:spcPct val="100000"/>
        </a:lnSpc>
        <a:spcBef>
          <a:spcPts val="0"/>
        </a:spcBef>
        <a:spcAft>
          <a:spcPts val="0"/>
        </a:spcAft>
      </a:defPPr>
      <a:lvl1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010" y="1995325"/>
            <a:ext cx="4699972" cy="2867348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type="none" w="med"/>
            <a:tailEnd len="med" type="none" w="med"/>
          </a:ln>
        </p:spPr>
      </p:pic>
    </p:spTree>
  </p:cSld>
  <p:clrMap accent1="accent1" accent2="accent2" accent3="accent3" accent4="accent4" accent5="accent5" accent6="accent6" bg1="lt1" bg2="dk2" folHlink="folHlink" hlink="hlink" tx1="dk1" tx2="lt2"/>
  <p:sldLayoutIdLst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dt="0" ftr="0" hdr="0"/>
  <p:txStyles>
    <p:titleStyle>
      <a:defPPr algn="l" marR="0" rtl="0">
        <a:lnSpc>
          <a:spcPct val="100000"/>
        </a:lnSpc>
        <a:spcBef>
          <a:spcPts val="0"/>
        </a:spcBef>
        <a:spcAft>
          <a:spcPts val="0"/>
        </a:spcAft>
      </a:defPPr>
      <a:lvl1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algn="l" marR="0" rtl="0">
        <a:lnSpc>
          <a:spcPct val="100000"/>
        </a:lnSpc>
        <a:spcBef>
          <a:spcPts val="0"/>
        </a:spcBef>
        <a:spcAft>
          <a:spcPts val="0"/>
        </a:spcAft>
      </a:defPPr>
      <a:lvl1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marR="0" rtl="0">
        <a:lnSpc>
          <a:spcPct val="100000"/>
        </a:lnSpc>
        <a:spcBef>
          <a:spcPts val="0"/>
        </a:spcBef>
        <a:spcAft>
          <a:spcPts val="0"/>
        </a:spcAft>
      </a:defPPr>
      <a:lvl1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3" Target="../media/image5.jpe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2" Target="../media/image12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7" Target="../diagrams/drawing1.xml" Type="http://schemas.microsoft.com/office/2007/relationships/diagramDrawing"/><Relationship Id="rId6" Target="../diagrams/quickStyle1.xml" Type="http://schemas.openxmlformats.org/officeDocument/2006/relationships/diagramQuickStyle"/><Relationship Id="rId5" Target="../diagrams/layout1.xml" Type="http://schemas.openxmlformats.org/officeDocument/2006/relationships/diagramLayout"/><Relationship Id="rId4" Target="../diagrams/data1.xml" Type="http://schemas.openxmlformats.org/officeDocument/2006/relationships/diagramData"/><Relationship Id="rId3" Target="../diagrams/colors1.xml" Type="http://schemas.openxmlformats.org/officeDocument/2006/relationships/diagramColors"/><Relationship Id="rId2" Target="../notesSlides/notesSlide3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2" Target="../diagrams/drawing2.xml" Type="http://schemas.microsoft.com/office/2007/relationships/diagramDrawing"/><Relationship Id="rId11" Target="../diagrams/quickStyle2.xml" Type="http://schemas.openxmlformats.org/officeDocument/2006/relationships/diagramQuickStyle"/><Relationship Id="rId9" Target="../diagrams/data2.xml" Type="http://schemas.openxmlformats.org/officeDocument/2006/relationships/diagramData"/><Relationship Id="rId10" Target="../diagrams/layout2.xml" Type="http://schemas.openxmlformats.org/officeDocument/2006/relationships/diagramLayout"/><Relationship Id="rId8" Target="../diagrams/colors2.xml" Type="http://schemas.openxmlformats.org/officeDocument/2006/relationships/diagramColors"/><Relationship Id="rId7" Target="../media/image18.jpeg" Type="http://schemas.openxmlformats.org/officeDocument/2006/relationships/image"/><Relationship Id="rId6" Target="../media/image17.png" Type="http://schemas.openxmlformats.org/officeDocument/2006/relationships/image"/><Relationship Id="rId5" Target="../media/image16.png" Type="http://schemas.openxmlformats.org/officeDocument/2006/relationships/image"/><Relationship Id="rId4" Target="../media/image15.png" Type="http://schemas.openxmlformats.org/officeDocument/2006/relationships/image"/><Relationship Id="rId3" Target="../media/image14.jpeg" Type="http://schemas.openxmlformats.org/officeDocument/2006/relationships/image"/><Relationship Id="rId2" Target="../media/image13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7" Target="../diagrams/drawing3.xml" Type="http://schemas.microsoft.com/office/2007/relationships/diagramDrawing"/><Relationship Id="rId6" Target="../diagrams/quickStyle3.xml" Type="http://schemas.openxmlformats.org/officeDocument/2006/relationships/diagramQuickStyle"/><Relationship Id="rId5" Target="../diagrams/layout3.xml" Type="http://schemas.openxmlformats.org/officeDocument/2006/relationships/diagramLayout"/><Relationship Id="rId4" Target="../diagrams/data3.xml" Type="http://schemas.openxmlformats.org/officeDocument/2006/relationships/diagramData"/><Relationship Id="rId3" Target="../diagrams/colors3.xml" Type="http://schemas.openxmlformats.org/officeDocument/2006/relationships/diagramColors"/><Relationship Id="rId2" Target="../notesSlides/notesSlide4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3" Target="../media/image19.png" Type="http://schemas.openxmlformats.org/officeDocument/2006/relationships/image"/><Relationship Id="rId2" Target="../media/image21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3" Target="../media/image23.jpeg" Type="http://schemas.openxmlformats.org/officeDocument/2006/relationships/image"/><Relationship Id="rId2" Target="../media/image22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2" Target="../media/image26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2" Target="../media/image27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2" Target="../media/image28.wmf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3" Target="../media/image30.png" Type="http://schemas.openxmlformats.org/officeDocument/2006/relationships/image"/><Relationship Id="rId2" Target="../media/image29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2" Target="../media/image31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2" Target="../media/image32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7" Target="../embeddings/oleObject1.bin" Type="http://schemas.openxmlformats.org/officeDocument/2006/relationships/oleObject"/><Relationship Id="rId8" Target="../media/image33.wmf" Type="http://schemas.openxmlformats.org/officeDocument/2006/relationships/image"/><Relationship Id="rId5" Target="../embeddings/oleObject1.bin" Type="http://schemas.openxmlformats.org/officeDocument/2006/relationships/oleObject"/><Relationship Id="rId3" Target="../drawings/vmlDrawing1.vml" Type="http://schemas.openxmlformats.org/officeDocument/2006/relationships/vmlDrawing"/><Relationship Id="rId2" Target="../notesSlides/notesSlide5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19" Target="../embeddings/oleObject4.bin" Type="http://schemas.openxmlformats.org/officeDocument/2006/relationships/oleObject"/><Relationship Id="rId20" Target="../media/image36.wmf" Type="http://schemas.openxmlformats.org/officeDocument/2006/relationships/image"/><Relationship Id="rId17" Target="../embeddings/oleObject4.bin" Type="http://schemas.openxmlformats.org/officeDocument/2006/relationships/oleObject"/><Relationship Id="rId15" Target="../media/image38.jpeg" Type="http://schemas.openxmlformats.org/officeDocument/2006/relationships/image"/><Relationship Id="rId14" Target="../media/image37.png" Type="http://schemas.openxmlformats.org/officeDocument/2006/relationships/image"/><Relationship Id="rId12" Target="../embeddings/oleObject3.bin" Type="http://schemas.openxmlformats.org/officeDocument/2006/relationships/oleObject"/><Relationship Id="rId13" Target="../media/image35.wmf" Type="http://schemas.openxmlformats.org/officeDocument/2006/relationships/image"/><Relationship Id="rId10" Target="../embeddings/oleObject3.bin" Type="http://schemas.openxmlformats.org/officeDocument/2006/relationships/oleObject"/><Relationship Id="rId7" Target="../embeddings/oleObject2.bin" Type="http://schemas.openxmlformats.org/officeDocument/2006/relationships/oleObject"/><Relationship Id="rId8" Target="../media/image34.wmf" Type="http://schemas.openxmlformats.org/officeDocument/2006/relationships/image"/><Relationship Id="rId5" Target="../embeddings/oleObject2.bin" Type="http://schemas.openxmlformats.org/officeDocument/2006/relationships/oleObject"/><Relationship Id="rId3" Target="../drawings/vmlDrawing2.vml" Type="http://schemas.openxmlformats.org/officeDocument/2006/relationships/vmlDrawing"/><Relationship Id="rId2" Target="../notesSlides/notesSlide6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7" Target="../embeddings/oleObject7.bin" Type="http://schemas.openxmlformats.org/officeDocument/2006/relationships/oleObject"/><Relationship Id="rId20" Target="../embeddings/oleObject8.bin" Type="http://schemas.openxmlformats.org/officeDocument/2006/relationships/oleObject"/><Relationship Id="rId18" Target="../media/image40.wmf" Type="http://schemas.openxmlformats.org/officeDocument/2006/relationships/image"/><Relationship Id="rId15" Target="../embeddings/oleObject7.bin" Type="http://schemas.openxmlformats.org/officeDocument/2006/relationships/oleObject"/><Relationship Id="rId12" Target="../embeddings/oleObject6.bin" Type="http://schemas.openxmlformats.org/officeDocument/2006/relationships/oleObject"/><Relationship Id="rId13" Target="../media/image34.wmf" Type="http://schemas.openxmlformats.org/officeDocument/2006/relationships/image"/><Relationship Id="rId10" Target="../embeddings/oleObject6.bin" Type="http://schemas.openxmlformats.org/officeDocument/2006/relationships/oleObject"/><Relationship Id="rId7" Target="../embeddings/oleObject5.bin" Type="http://schemas.openxmlformats.org/officeDocument/2006/relationships/oleObject"/><Relationship Id="rId8" Target="../media/image39.wmf" Type="http://schemas.openxmlformats.org/officeDocument/2006/relationships/image"/><Relationship Id="rId5" Target="../embeddings/oleObject5.bin" Type="http://schemas.openxmlformats.org/officeDocument/2006/relationships/oleObject"/><Relationship Id="rId3" Target="../drawings/vmlDrawing3.vml" Type="http://schemas.openxmlformats.org/officeDocument/2006/relationships/vmlDrawing"/><Relationship Id="rId23" Target="../media/image41.wmf" Type="http://schemas.openxmlformats.org/officeDocument/2006/relationships/image"/><Relationship Id="rId2" Target="../notesSlides/notesSlide7.xml" Type="http://schemas.openxmlformats.org/officeDocument/2006/relationships/notesSlide"/><Relationship Id="rId22" Target="../embeddings/oleObject8.bin" Type="http://schemas.openxmlformats.org/officeDocument/2006/relationships/oleObject"/><Relationship Id="rId1" Target="../slideLayouts/slideLayout3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2" Target="../notesSlides/notesSlide8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3" Target="../media/image42.jpe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4" Target="../media/image44.jpeg" Type="http://schemas.openxmlformats.org/officeDocument/2006/relationships/image"/><Relationship Id="rId3" Target="../media/image43.jpe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2" Target="../notesSlides/notesSlide11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4" Target="../media/image44.jpeg" Type="http://schemas.openxmlformats.org/officeDocument/2006/relationships/image"/><Relationship Id="rId3" Target="../media/image43.jpe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2" Target="../notesSlides/notesSlide13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4" Target="../media/image44.jpeg" Type="http://schemas.openxmlformats.org/officeDocument/2006/relationships/image"/><Relationship Id="rId3" Target="../media/image43.jpeg" Type="http://schemas.openxmlformats.org/officeDocument/2006/relationships/image"/><Relationship Id="rId2" Target="../notesSlides/notesSlide14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2" Target="../notesSlides/notesSlide15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7" Target="../embeddings/Microsoft_Excel_97-2003_Worksheet1.xls" Type="http://schemas.openxmlformats.org/officeDocument/2006/relationships/oleObject"/><Relationship Id="rId8" Target="../media/image45.emf" Type="http://schemas.openxmlformats.org/officeDocument/2006/relationships/image"/><Relationship Id="rId5" Target="../embeddings/Microsoft_Excel_97-2003_Worksheet1.xls" Type="http://schemas.openxmlformats.org/officeDocument/2006/relationships/oleObject"/><Relationship Id="rId3" Target="../drawings/vmlDrawing4.vml" Type="http://schemas.openxmlformats.org/officeDocument/2006/relationships/vmlDrawing"/><Relationship Id="rId2" Target="../notesSlides/notesSlide16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17" Target="../embeddings/Microsoft_Excel_97-2003_Worksheet2.xls" Type="http://schemas.openxmlformats.org/officeDocument/2006/relationships/oleObject"/><Relationship Id="rId18" Target="../media/image48.emf" Type="http://schemas.openxmlformats.org/officeDocument/2006/relationships/image"/><Relationship Id="rId15" Target="../embeddings/Microsoft_Excel_97-2003_Worksheet2.xls" Type="http://schemas.openxmlformats.org/officeDocument/2006/relationships/oleObject"/><Relationship Id="rId12" Target="../embeddings/oleObject10.bin" Type="http://schemas.openxmlformats.org/officeDocument/2006/relationships/oleObject"/><Relationship Id="rId13" Target="../media/image47.wmf" Type="http://schemas.openxmlformats.org/officeDocument/2006/relationships/image"/><Relationship Id="rId10" Target="../embeddings/oleObject10.bin" Type="http://schemas.openxmlformats.org/officeDocument/2006/relationships/oleObject"/><Relationship Id="rId7" Target="../embeddings/oleObject9.bin" Type="http://schemas.openxmlformats.org/officeDocument/2006/relationships/oleObject"/><Relationship Id="rId8" Target="../media/image46.wmf" Type="http://schemas.openxmlformats.org/officeDocument/2006/relationships/image"/><Relationship Id="rId5" Target="../embeddings/oleObject9.bin" Type="http://schemas.openxmlformats.org/officeDocument/2006/relationships/oleObject"/><Relationship Id="rId3" Target="../drawings/vmlDrawing5.vml" Type="http://schemas.openxmlformats.org/officeDocument/2006/relationships/vmlDrawing"/><Relationship Id="rId2" Target="../notesSlides/notesSlide17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3" Target="../media/image49.emf" Type="http://schemas.openxmlformats.org/officeDocument/2006/relationships/image"/><Relationship Id="rId2" Target="../notesSlides/notesSlide18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0.xml.rels><?xml version="1.0" encoding="UTF-8" standalone="yes"?>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41.xml.rels><?xml version="1.0" encoding="UTF-8" standalone="yes"?><Relationships xmlns="http://schemas.openxmlformats.org/package/2006/relationships"><Relationship Id="rId6" Target="../embeddings/Microsoft_Excel_97-2003_Worksheet3.xls" Type="http://schemas.openxmlformats.org/officeDocument/2006/relationships/oleObject"/><Relationship Id="rId7" Target="../media/image50.emf" Type="http://schemas.openxmlformats.org/officeDocument/2006/relationships/image"/><Relationship Id="rId4" Target="../embeddings/Microsoft_Excel_97-2003_Worksheet3.xls" Type="http://schemas.openxmlformats.org/officeDocument/2006/relationships/oleObject"/><Relationship Id="rId2" Target="../drawings/vmlDrawing6.vml" Type="http://schemas.openxmlformats.org/officeDocument/2006/relationships/vmlDrawing"/><Relationship Id="rId1" Target="../slideLayouts/slideLayout5.xml" Type="http://schemas.openxmlformats.org/officeDocument/2006/relationships/slideLayout"/></Relationships>
</file>

<file path=ppt/slides/_rels/slide42.xml.rels><?xml version="1.0" encoding="UTF-8" standalone="yes"?><Relationships xmlns="http://schemas.openxmlformats.org/package/2006/relationships"><Relationship Id="rId6" Target="../embeddings/Microsoft_Excel_97-2003_Worksheet4.xls" Type="http://schemas.openxmlformats.org/officeDocument/2006/relationships/oleObject"/><Relationship Id="rId7" Target="../media/image51.emf" Type="http://schemas.openxmlformats.org/officeDocument/2006/relationships/image"/><Relationship Id="rId4" Target="../embeddings/Microsoft_Excel_97-2003_Worksheet4.xls" Type="http://schemas.openxmlformats.org/officeDocument/2006/relationships/oleObject"/><Relationship Id="rId2" Target="../drawings/vmlDrawing7.vml" Type="http://schemas.openxmlformats.org/officeDocument/2006/relationships/vmlDrawing"/><Relationship Id="rId1" Target="../slideLayouts/slideLayout5.xml" Type="http://schemas.openxmlformats.org/officeDocument/2006/relationships/slideLayout"/></Relationships>
</file>

<file path=ppt/slides/_rels/slide43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4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5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6.xml.rels><?xml version="1.0" encoding="UTF-8" standalone="yes"?><Relationships xmlns="http://schemas.openxmlformats.org/package/2006/relationships"><Relationship Id="rId6" Target="../embeddings/Microsoft_Excel_97-2003_Worksheet5.xls" Type="http://schemas.openxmlformats.org/officeDocument/2006/relationships/oleObject"/><Relationship Id="rId7" Target="../media/image52.emf" Type="http://schemas.openxmlformats.org/officeDocument/2006/relationships/image"/><Relationship Id="rId4" Target="../embeddings/Microsoft_Excel_97-2003_Worksheet5.xls" Type="http://schemas.openxmlformats.org/officeDocument/2006/relationships/oleObject"/><Relationship Id="rId2" Target="../drawings/vmlDrawing8.vml" Type="http://schemas.openxmlformats.org/officeDocument/2006/relationships/vmlDrawing"/><Relationship Id="rId1" Target="../slideLayouts/slideLayout5.xml" Type="http://schemas.openxmlformats.org/officeDocument/2006/relationships/slideLayout"/></Relationships>
</file>

<file path=ppt/slides/_rels/slide47.xml.rels><?xml version="1.0" encoding="UTF-8" standalone="yes"?><Relationships xmlns="http://schemas.openxmlformats.org/package/2006/relationships"><Relationship Id="rId6" Target="../embeddings/Microsoft_Excel_97-2003_Worksheet6.xls" Type="http://schemas.openxmlformats.org/officeDocument/2006/relationships/oleObject"/><Relationship Id="rId7" Target="../media/image52.emf" Type="http://schemas.openxmlformats.org/officeDocument/2006/relationships/image"/><Relationship Id="rId4" Target="../embeddings/Microsoft_Excel_97-2003_Worksheet6.xls" Type="http://schemas.openxmlformats.org/officeDocument/2006/relationships/oleObject"/><Relationship Id="rId2" Target="../drawings/vmlDrawing9.vml" Type="http://schemas.openxmlformats.org/officeDocument/2006/relationships/vmlDrawing"/><Relationship Id="rId1" Target="../slideLayouts/slideLayout5.xml" Type="http://schemas.openxmlformats.org/officeDocument/2006/relationships/slideLayout"/></Relationships>
</file>

<file path=ppt/slides/_rels/slide48.xml.rels><?xml version="1.0" encoding="UTF-8" standalone="yes"?>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49.xml.rels><?xml version="1.0" encoding="UTF-8" standalone="yes"?><Relationships xmlns="http://schemas.openxmlformats.org/package/2006/relationships"><Relationship Id="rId2" Target="../notesSlides/notesSlide19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2" Target="../media/image6.wmf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50.xml.rels><?xml version="1.0" encoding="UTF-8" standalone="yes"?><Relationships xmlns="http://schemas.openxmlformats.org/package/2006/relationships"><Relationship Id="rId3" Target="../media/image54.wmf" Type="http://schemas.openxmlformats.org/officeDocument/2006/relationships/image"/><Relationship Id="rId2" Target="../media/image53.wmf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51.xml.rels><?xml version="1.0" encoding="UTF-8" standalone="yes"?><Relationships xmlns="http://schemas.openxmlformats.org/package/2006/relationships"><Relationship Id="rId2" Target="../media/image54.wmf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52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53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54.xml.rels><?xml version="1.0" encoding="UTF-8" standalone="yes"?><Relationships xmlns="http://schemas.openxmlformats.org/package/2006/relationships"><Relationship Id="rId2" Target="../notesSlides/notesSlide20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55.xml.rels><?xml version="1.0" encoding="UTF-8" standalone="yes"?><Relationships xmlns="http://schemas.openxmlformats.org/package/2006/relationships"><Relationship Id="rId4" Target="../media/image9.jpeg" Type="http://schemas.openxmlformats.org/officeDocument/2006/relationships/image"/><Relationship Id="rId3" Target="../media/image8.jpeg" Type="http://schemas.openxmlformats.org/officeDocument/2006/relationships/image"/><Relationship Id="rId2" Target="../media/image7.jpe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2" Target="../media/image11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4" Target="../media/image25.png" Type="http://schemas.openxmlformats.org/officeDocument/2006/relationships/image"/><Relationship Id="rId3" Target="../media/image24.pn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lvl="0">
              <a:buSzPct val="25000"/>
            </a:pPr>
            <a:r>
              <a:rPr dirty="0" lang="en-US" smtClean="0"/>
              <a:t>Separators / Classifiers</a:t>
            </a:r>
            <a:endParaRPr b="1" baseline="0" cap="none" dirty="0" i="0" lang="en-US" strike="noStrike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idx="1" type="subTitle"/>
          </p:nvPr>
        </p:nvSpPr>
        <p:spPr>
          <a:xfrm>
            <a:off x="452437" y="4879207"/>
            <a:ext cx="6696805" cy="1538124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r>
              <a:rPr dirty="0" lang="en-US" smtClean="0"/>
              <a:t>Technical Development Program for Process Performance Engineer</a:t>
            </a:r>
            <a:endParaRPr altLang="en-GB" dirty="0" lang="en-GB"/>
          </a:p>
        </p:txBody>
      </p:sp>
      <p:pic>
        <p:nvPicPr>
          <p:cNvPr id="6" name="TitleImage"/>
          <p:cNvPicPr>
            <a:picLocks noChangeAspect="1" noGrp="1"/>
          </p:cNvPicPr>
          <p:nvPr>
            <p:ph idx="2" type="pic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8" t="7148"/>
          <a:stretch>
            <a:fillRect/>
          </a:stretch>
        </p:blipFill>
        <p:spPr/>
      </p:pic>
    </p:spTree>
  </p:cSld>
  <p:clrMapOvr>
    <a:masterClrMapping/>
  </p:clrMapOvr>
  <p:transition spd="slow">
    <p:cut/>
  </p:transition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/>
        <p:txBody>
          <a:bodyPr numCol="1"/>
          <a:lstStyle/>
          <a:p>
            <a:pPr fontAlgn="t" indent="0" mar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dirty="0" lang="en-GB" smtClean="0"/>
              <a:t>The fraction of fines (product), respectively coarse (rejects) is influenced by the following variables:</a:t>
            </a:r>
            <a:r>
              <a:rPr altLang="en-GB" dirty="0" kern="1200" lang="en-GB" smtClean="0">
                <a:solidFill>
                  <a:srgbClr val="000000"/>
                </a:solidFill>
              </a:rPr>
              <a:t> </a:t>
            </a:r>
            <a:endParaRPr altLang="en-GB" dirty="0" lang="en-GB" smtClean="0"/>
          </a:p>
          <a:p>
            <a:pPr indent="0" marL="0">
              <a:buNone/>
            </a:pPr>
            <a:endParaRPr altLang="en-GB" dirty="0" lang="en-GB" smtClean="0"/>
          </a:p>
          <a:p>
            <a:endParaRPr altLang="en-GB" dirty="0" lang="en-GB" smtClean="0"/>
          </a:p>
          <a:p>
            <a:endParaRPr altLang="en-GB" dirty="0" lang="en-GB" smtClean="0"/>
          </a:p>
          <a:p>
            <a:pPr indent="0" marL="0">
              <a:buNone/>
            </a:pPr>
            <a:endParaRPr altLang="en-GB" dirty="0" lang="en-GB" smtClean="0"/>
          </a:p>
          <a:p>
            <a:pPr indent="0" marL="0">
              <a:buNone/>
            </a:pPr>
            <a:endParaRPr altLang="en-GB" dirty="0" lang="en-GB" smtClean="0"/>
          </a:p>
          <a:p>
            <a:pPr>
              <a:buFont charset="2" pitchFamily="2" typeface="Wingdings"/>
              <a:buChar char="Ø"/>
            </a:pPr>
            <a:endParaRPr altLang="en-GB" dirty="0" lang="en-GB" smtClean="0"/>
          </a:p>
          <a:p>
            <a:pPr indent="0" marL="0">
              <a:buNone/>
            </a:pPr>
            <a:endParaRPr altLang="en-GB" dirty="0" lang="en-GB" smtClean="0"/>
          </a:p>
          <a:p>
            <a:pPr indent="0" marL="0">
              <a:buNone/>
            </a:pPr>
            <a:endParaRPr altLang="en-GB" dirty="0" lang="en-GB" smtClean="0"/>
          </a:p>
          <a:p>
            <a:pPr indent="0" marL="0">
              <a:buNone/>
            </a:pPr>
            <a:endParaRPr altLang="en-GB" dirty="0" lang="en-GB" smtClean="0"/>
          </a:p>
          <a:p>
            <a:pPr indent="0" marL="0">
              <a:buNone/>
            </a:pPr>
            <a:endParaRPr altLang="en-GB" dirty="0" lang="en-GB" smtClean="0"/>
          </a:p>
          <a:p>
            <a:pPr indent="0" marL="0">
              <a:buNone/>
            </a:pPr>
            <a:endParaRPr altLang="en-GB" dirty="0" lang="en-GB" smtClean="0"/>
          </a:p>
          <a:p>
            <a:pPr indent="0" marL="0">
              <a:buNone/>
            </a:pPr>
            <a:r>
              <a:rPr altLang="en-GB" dirty="0" lang="en-GB" smtClean="0"/>
              <a:t>The smaller and the lighter a particle, the more likely it is taken into the fines.</a:t>
            </a:r>
          </a:p>
          <a:p>
            <a:pPr indent="0" marL="0">
              <a:buNone/>
            </a:pPr>
            <a:endParaRPr altLang="en-GB" dirty="0"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Operating Principle</a:t>
            </a:r>
            <a:endParaRPr altLang="en-GB" dirty="0"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7768011"/>
                  </p:ext>
                </p:extLst>
              </p:nvPr>
            </p:nvGraphicFramePr>
            <p:xfrm>
              <a:off x="1352600" y="1988840"/>
              <a:ext cx="6048672" cy="2752925"/>
            </p:xfrm>
            <a:graphic>
              <a:graphicData uri="http://schemas.openxmlformats.org/drawingml/2006/table">
                <a:tbl>
                  <a:tblPr bandRow="1">
                    <a:tableStyleId>{69CF1AB2-1976-4502-BF36-3FF5EA218861}</a:tableStyleId>
                  </a:tblPr>
                  <a:tblGrid>
                    <a:gridCol w="774426"/>
                    <a:gridCol w="1457822"/>
                    <a:gridCol w="864096"/>
                    <a:gridCol w="864096"/>
                    <a:gridCol w="1080120"/>
                    <a:gridCol w="1008112"/>
                  </a:tblGrid>
                  <a:tr h="438085">
                    <a:tc gridSpan="2">
                      <a:txBody>
                        <a:bodyPr numCol="1"/>
                        <a:lstStyle/>
                        <a:p>
                          <a:r>
                            <a:rPr altLang="en-GB" dirty="0" lang="en-GB" noProof="0" smtClean="0"/>
                            <a:t>variable</a:t>
                          </a:r>
                          <a:endParaRPr altLang="en-GB" dirty="0" lang="en-GB" noProof="0"/>
                        </a:p>
                      </a:txBody>
                      <a:tcPr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noFill/>
                      </a:tcPr>
                    </a:tc>
                    <a:tc hMerge="1">
                      <a:txBody>
                        <a:bodyPr numCol="1"/>
                        <a:lstStyle/>
                        <a:p>
                          <a:pPr algn="l" defTabSz="914400" eaLnBrk="1" hangingPunct="1" indent="0" latinLnBrk="0" marL="0" marR="0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altLang="de-CH" dirty="0" lang="de-CH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 defTabSz="914400" eaLnBrk="1" hangingPunct="1" indent="0" latinLnBrk="0" marL="0" marR="0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altLang="en-GB" dirty="0" lang="en-GB" noProof="0" smtClean="0"/>
                            <a:t> ↑</a:t>
                          </a:r>
                          <a:endParaRPr altLang="en-GB" dirty="0" lang="en-GB" noProof="0"/>
                          <a14:m>
                            <m:oMath xmlns:m="http://schemas.openxmlformats.org/officeDocument/2006/math">
                              <m:r>
                                <a:rPr altLang="en-GB" b="0" i="1" lang="en-GB" noProof="0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oMath>
                          </a14:m>
                        </a:p>
                      </a:txBody>
                      <a:tcPr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noFill/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 defTabSz="914400" eaLnBrk="1" hangingPunct="1" indent="0" latinLnBrk="0" marL="0" marR="0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altLang="en-GB" dirty="0" lang="en-GB" noProof="0" smtClean="0"/>
                            <a:t>↑</a:t>
                          </a:r>
                          <a14:m>
                            <m:oMath xmlns:m="http://schemas.openxmlformats.org/officeDocument/2006/math">
                              <m:r>
                                <a:rPr altLang="en-GB" b="0" i="1" lang="en-GB" noProof="0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oMath>
                          </a14:m>
                        </a:p>
                      </a:txBody>
                      <a:tcPr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noFill/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 defTabSz="914400" eaLnBrk="1" hangingPunct="1" indent="0" latinLnBrk="0" marL="0" marR="0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altLang="en-GB" dirty="0" lang="en-GB" noProof="0" smtClean="0"/>
                            <a:t> ↑</a:t>
                          </a:r>
                          <a:endParaRPr altLang="en-GB" dirty="0" lang="en-GB" noProof="0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altLang="en-GB" b="0" i="1" lang="en-GB" noProof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altLang="en-GB" b="0" i="1" lang="en-GB" noProof="0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altLang="en-GB" b="0" i="1" lang="en-GB" noProof="0" smtClean="0">
                                      <a:latin typeface="Cambria Math"/>
                                      <a:ea typeface="Cambria Math"/>
                                    </a:rPr>
                                    <m:t>𝑎𝑖𝑟</m:t>
                                  </m:r>
                                </m:sub>
                                <m:sup/>
                              </m:sSubSup>
                            </m:oMath>
                          </a14:m>
                        </a:p>
                      </a:txBody>
                      <a:tcPr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noFill/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 defTabSz="914400" eaLnBrk="1" hangingPunct="1" indent="0" latinLnBrk="0" marL="0" marR="0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altLang="en-GB" dirty="0" lang="en-GB" noProof="0" smtClean="0"/>
                            <a:t>↑</a:t>
                          </a:r>
                          <a:endParaRPr altLang="en-GB" dirty="0" lang="en-GB" noProof="0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altLang="en-GB" b="0" i="1" lang="en-GB" noProof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altLang="en-GB" b="0" i="1" lang="en-GB" noProof="0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altLang="en-GB" b="0" i="1" lang="en-GB" noProof="0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  <m:sup/>
                              </m:sSubSup>
                            </m:oMath>
                          </a14:m>
                        </a:p>
                      </a:txBody>
                      <a:tcPr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noFill/>
                      </a:tcPr>
                    </a:tc>
                  </a:tr>
                  <a:tr h="648000">
                    <a:tc>
                      <a:txBody>
                        <a:bodyPr numCol="1"/>
                        <a:lstStyle/>
                        <a:p>
                          <a:r>
                            <a:rPr altLang="en-GB" dirty="0" lang="en-GB" noProof="0" smtClean="0" sz="1400"/>
                            <a:t>F</a:t>
                          </a:r>
                          <a:r>
                            <a:rPr altLang="en-GB" baseline="-25000" dirty="0" lang="en-GB" noProof="0" smtClean="0" sz="1400"/>
                            <a:t>d</a:t>
                          </a:r>
                          <a:endParaRPr altLang="en-GB" baseline="-25000" dirty="0" lang="en-GB" noProof="0" sz="140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l" defTabSz="914400" eaLnBrk="1" hangingPunct="1" indent="0" latinLnBrk="0" marL="0" marR="0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altLang="en-GB" dirty="0" lang="en-GB" noProof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altLang="en-GB" i="1" lang="en-GB" noProof="0" smtClean="0">
                                    <a:latin typeface="Cambria Math"/>
                                    <a:ea typeface="Cambria Math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altLang="en-GB" b="0" i="1" lang="en-GB" noProof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altLang="en-GB" b="0" i="1" lang="en-GB" noProof="0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altLang="en-GB" b="0" i="1" lang="en-GB" noProof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altLang="en-GB" b="0" i="1" lang="en-GB" noProof="0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altLang="en-GB" b="0" i="1" lang="en-GB" noProof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altLang="en-GB" b="0" i="1" lang="en-GB" noProof="0" smtClean="0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altLang="en-GB" b="0" i="1" lang="en-GB" noProof="0" smtClean="0">
                                        <a:latin typeface="Cambria Math"/>
                                        <a:ea typeface="Cambria Math"/>
                                      </a:rPr>
                                      <m:t>𝑎𝑖𝑟</m:t>
                                    </m:r>
                                  </m:sub>
                                  <m:sup>
                                    <m:r>
                                      <a:rPr altLang="en-GB" b="0" i="1" lang="en-GB" noProof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 defTabSz="914400" eaLnBrk="1" hangingPunct="1" indent="0" latinLnBrk="0" marL="0" marR="0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altLang="en-GB" dirty="0" lang="en-GB" noProof="0" smtClean="0"/>
                            <a:t>↑↑</a:t>
                          </a:r>
                          <a:endParaRPr altLang="en-GB" dirty="0" lang="en-GB" noProof="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 defTabSz="914400" eaLnBrk="1" hangingPunct="1" indent="0" latinLnBrk="0" marL="0" marR="0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altLang="en-GB" dirty="0" lang="en-GB" noProof="0" smtClean="0"/>
                            <a:t>-</a:t>
                          </a:r>
                          <a:endParaRPr altLang="en-GB" dirty="0" lang="en-GB" noProof="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 defTabSz="914400" eaLnBrk="1" hangingPunct="1" indent="0" latinLnBrk="0" marL="0" marR="0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altLang="en-GB" dirty="0" lang="en-GB" noProof="0" smtClean="0"/>
                            <a:t>↑↑</a:t>
                          </a:r>
                          <a:endParaRPr altLang="en-GB" dirty="0" lang="en-GB" noProof="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 defTabSz="914400" eaLnBrk="1" hangingPunct="1" indent="0" latinLnBrk="0" marL="0" marR="0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altLang="en-GB" dirty="0" lang="en-GB" noProof="0" smtClean="0"/>
                            <a:t>-</a:t>
                          </a:r>
                          <a:endParaRPr altLang="en-GB" dirty="0" lang="en-GB" noProof="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648000">
                    <a:tc>
                      <a:txBody>
                        <a:bodyPr numCol="1"/>
                        <a:lstStyle/>
                        <a:p>
                          <a:pPr algn="l" defTabSz="914400" eaLnBrk="1" hangingPunct="1" latinLnBrk="0" marL="0" rtl="0"/>
                          <a:r>
                            <a:rPr altLang="en-GB" dirty="0" kern="1200" lang="en-GB" noProof="0" smtClean="0" sz="14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altLang="en-GB" baseline="-25000" dirty="0" kern="1200" lang="en-GB" noProof="0" smtClean="0" sz="14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</a:t>
                          </a:r>
                          <a:endParaRPr altLang="en-GB" baseline="-25000" dirty="0" kern="1200" lang="en-GB" noProof="0" sz="14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/>
                          <a:endParaRPr altLang="en-GB" dirty="0" lang="en-GB" noProof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altLang="en-GB" i="1" lang="en-GB" noProof="0" smtClean="0">
                                    <a:latin typeface="Cambria Math"/>
                                    <a:ea typeface="Cambria Math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altLang="en-GB" b="0" i="1" lang="en-GB" noProof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altLang="en-GB" b="0" i="1" lang="en-GB" noProof="0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altLang="en-GB" b="0" i="1" lang="en-GB" noProof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altLang="en-GB" b="0" i="1" lang="en-GB" noProof="0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altLang="en-GB" b="0" i="1" lang="en-GB" noProof="0" smtClean="0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  <m:r>
                                  <a:rPr altLang="en-GB" b="0" i="1" lang="en-GB" noProof="0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altLang="en-GB" i="1" lang="en-GB" noProof="0" smtClean="0">
                                    <a:latin typeface="Cambria Math"/>
                                  </a:rPr>
                                  <m:t>𝑔</m:t>
                                </m:r>
                              </m:oMath>
                            </m:oMathPara>
                          </a14:m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/>
                          <a:r>
                            <a:rPr altLang="en-GB" dirty="0" lang="en-GB" noProof="0" smtClean="0"/>
                            <a:t>↑↑↑</a:t>
                          </a:r>
                          <a:endParaRPr altLang="en-GB" dirty="0" lang="en-GB" noProof="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/>
                          <a:r>
                            <a:rPr altLang="en-GB" dirty="0" lang="en-GB" noProof="0" smtClean="0"/>
                            <a:t>↑</a:t>
                          </a:r>
                          <a:endParaRPr altLang="en-GB" dirty="0" lang="en-GB" noProof="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/>
                          <a:r>
                            <a:rPr altLang="en-GB" dirty="0" lang="en-GB" noProof="0" smtClean="0"/>
                            <a:t>-</a:t>
                          </a:r>
                          <a:endParaRPr altLang="en-GB" dirty="0" lang="en-GB" noProof="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/>
                          <a:r>
                            <a:rPr altLang="en-GB" dirty="0" lang="en-GB" noProof="0" smtClean="0"/>
                            <a:t>-</a:t>
                          </a:r>
                          <a:endParaRPr altLang="en-GB" dirty="0" lang="en-GB" noProof="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648000">
                    <a:tc>
                      <a:txBody>
                        <a:bodyPr numCol="1"/>
                        <a:lstStyle/>
                        <a:p>
                          <a:r>
                            <a:rPr altLang="en-GB" dirty="0" lang="en-GB" noProof="0" smtClean="0" sz="1400"/>
                            <a:t>F</a:t>
                          </a:r>
                          <a:r>
                            <a:rPr altLang="en-GB" baseline="-25000" dirty="0" lang="en-GB" noProof="0" smtClean="0" sz="1400"/>
                            <a:t>c</a:t>
                          </a:r>
                          <a:endParaRPr altLang="en-GB" baseline="-25000" dirty="0" lang="en-GB" noProof="0" sz="140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l" defTabSz="914400" eaLnBrk="1" hangingPunct="1" indent="0" latinLnBrk="0" marL="0" marR="0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altLang="en-GB" dirty="0" lang="en-GB" noProof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altLang="en-GB" i="1" lang="en-GB" noProof="0" smtClean="0">
                                    <a:latin typeface="Cambria Math"/>
                                    <a:ea typeface="Cambria Math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altLang="en-GB" b="0" i="1" lang="en-GB" noProof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altLang="en-GB" b="0" i="1" lang="en-GB" noProof="0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altLang="en-GB" b="0" i="1" lang="en-GB" noProof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altLang="en-GB" b="0" i="1" lang="en-GB" noProof="0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altLang="en-GB" b="0" i="1" lang="en-GB" noProof="0" smtClean="0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  <m:r>
                                  <a:rPr altLang="en-GB" b="0" i="1" lang="en-GB" noProof="0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altLang="en-GB" b="0" i="1" lang="en-GB" noProof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altLang="en-GB" b="0" i="1" lang="en-GB" noProof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altLang="en-GB" b="0" i="1" lang="en-GB" noProof="0" smtClean="0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altLang="en-GB" b="0" i="1" lang="en-GB" noProof="0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altLang="en-GB" b="0" i="1" lang="en-GB" noProof="0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altLang="en-GB" b="0" i="1" lang="en-GB" noProof="0" smtClean="0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den>
                                </m:f>
                              </m:oMath>
                            </m:oMathPara>
                          </a14:m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/>
                          <a:r>
                            <a:rPr altLang="en-GB" dirty="0" lang="en-GB" noProof="0" smtClean="0"/>
                            <a:t>↑↑↑</a:t>
                          </a:r>
                          <a:endParaRPr altLang="en-GB" dirty="0" lang="en-GB" noProof="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 defTabSz="914400" eaLnBrk="1" hangingPunct="1" indent="0" latinLnBrk="0" marL="0" marR="0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altLang="en-GB" dirty="0" lang="en-GB" noProof="0" smtClean="0"/>
                            <a:t>↑</a:t>
                          </a:r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/>
                          <a:r>
                            <a:rPr altLang="en-GB" dirty="0" lang="en-GB" noProof="0" smtClean="0"/>
                            <a:t>-</a:t>
                          </a:r>
                          <a:endParaRPr altLang="en-GB" dirty="0" lang="en-GB" noProof="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/>
                          <a:r>
                            <a:rPr altLang="en-GB" dirty="0" lang="en-GB" noProof="0" smtClean="0"/>
                            <a:t>↑↑</a:t>
                          </a:r>
                          <a:endParaRPr altLang="en-GB" dirty="0" lang="en-GB" noProof="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 gridSpan="2">
                      <a:txBody>
                        <a:bodyPr numCol="1"/>
                        <a:lstStyle/>
                        <a:p>
                          <a:r>
                            <a:rPr altLang="en-GB" dirty="0" lang="en-GB" noProof="0" smtClean="0"/>
                            <a:t>results</a:t>
                          </a:r>
                          <a:r>
                            <a:rPr altLang="en-GB" baseline="0" dirty="0" lang="en-GB" noProof="0" smtClean="0"/>
                            <a:t> in more</a:t>
                          </a:r>
                          <a:endParaRPr altLang="en-GB" dirty="0" lang="en-GB" noProof="0"/>
                        </a:p>
                      </a:txBody>
                      <a:tcPr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noFill/>
                      </a:tcPr>
                    </a:tc>
                    <a:tc hMerge="1">
                      <a:txBody>
                        <a:bodyPr numCol="1"/>
                        <a:lstStyle/>
                        <a:p>
                          <a:endParaRPr altLang="de-CH" dirty="0" lang="de-CH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/>
                          <a:r>
                            <a:rPr altLang="en-GB" dirty="0" lang="en-GB" noProof="0" smtClean="0"/>
                            <a:t>rejects</a:t>
                          </a:r>
                          <a:endParaRPr altLang="en-GB" dirty="0" lang="en-GB" noProof="0"/>
                        </a:p>
                      </a:txBody>
                      <a:tcPr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/>
                          <a:r>
                            <a:rPr altLang="en-GB" dirty="0" lang="en-GB" noProof="0" smtClean="0"/>
                            <a:t>rejects</a:t>
                          </a:r>
                          <a:endParaRPr altLang="en-GB" dirty="0" lang="en-GB" noProof="0"/>
                        </a:p>
                      </a:txBody>
                      <a:tcPr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/>
                          <a:r>
                            <a:rPr altLang="en-GB" dirty="0" lang="en-GB" noProof="0" smtClean="0"/>
                            <a:t>product</a:t>
                          </a:r>
                          <a:endParaRPr altLang="en-GB" dirty="0" lang="en-GB" noProof="0"/>
                        </a:p>
                      </a:txBody>
                      <a:tcPr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/>
                          <a:r>
                            <a:rPr altLang="en-GB" dirty="0" lang="en-GB" noProof="0" smtClean="0"/>
                            <a:t>rejects</a:t>
                          </a:r>
                          <a:endParaRPr altLang="en-GB" dirty="0" lang="en-GB" noProof="0"/>
                        </a:p>
                      </a:txBody>
                      <a:tcPr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7768011"/>
                  </p:ext>
                </p:extLst>
              </p:nvPr>
            </p:nvGraphicFramePr>
            <p:xfrm>
              <a:off x="1352600" y="1988840"/>
              <a:ext cx="6048672" cy="2752925"/>
            </p:xfrm>
            <a:graphic>
              <a:graphicData uri="http://schemas.openxmlformats.org/drawingml/2006/table">
                <a:tbl>
                  <a:tblPr bandRow="1">
                    <a:tableStyleId>{69CF1AB2-1976-4502-BF36-3FF5EA218861}</a:tableStyleId>
                  </a:tblPr>
                  <a:tblGrid>
                    <a:gridCol w="774426"/>
                    <a:gridCol w="1457822"/>
                    <a:gridCol w="864096"/>
                    <a:gridCol w="864096"/>
                    <a:gridCol w="1080120"/>
                    <a:gridCol w="1008112"/>
                  </a:tblGrid>
                  <a:tr h="438085">
                    <a:tc gridSpan="2">
                      <a:txBody>
                        <a:bodyPr numCol="1"/>
                        <a:lstStyle/>
                        <a:p>
                          <a:r>
                            <a:rPr altLang="en-GB" dirty="0" lang="en-GB" noProof="0" smtClean="0"/>
                            <a:t>variable</a:t>
                          </a:r>
                          <a:endParaRPr altLang="en-GB" dirty="0" lang="en-GB" noProof="0"/>
                        </a:p>
                      </a:txBody>
                      <a:tcPr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noFill/>
                      </a:tcPr>
                    </a:tc>
                    <a:tc hMerge="1">
                      <a:txBody>
                        <a:bodyPr numCol="1"/>
                        <a:lstStyle/>
                        <a:p>
                          <a:pPr algn="l" defTabSz="914400" eaLnBrk="1" hangingPunct="1" indent="0" latinLnBrk="0" marL="0" marR="0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altLang="de-CH" dirty="0" lang="de-CH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 numCol="1"/>
                        <a:lstStyle/>
                        <a:p>
                          <a:endParaRPr lang="en-US"/>
                        </a:p>
                      </a:txBody>
                      <a:tcPr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blipFill rotWithShape="1">
                          <a:blip r:embed="rId2"/>
                          <a:stretch>
                            <a:fillRect b="-527778" l="-258451" r="-341549" t="-1389"/>
                          </a:stretch>
                        </a:blipFill>
                      </a:tcPr>
                    </a:tc>
                    <a:tc>
                      <a:txBody>
                        <a:bodyPr numCol="1"/>
                        <a:lstStyle/>
                        <a:p>
                          <a:endParaRPr lang="en-US"/>
                        </a:p>
                      </a:txBody>
                      <a:tcPr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blipFill rotWithShape="1">
                          <a:blip r:embed="rId2"/>
                          <a:stretch>
                            <a:fillRect b="-527778" l="-358451" r="-241549" t="-1389"/>
                          </a:stretch>
                        </a:blipFill>
                      </a:tcPr>
                    </a:tc>
                    <a:tc>
                      <a:txBody>
                        <a:bodyPr numCol="1"/>
                        <a:lstStyle/>
                        <a:p>
                          <a:endParaRPr lang="en-US"/>
                        </a:p>
                      </a:txBody>
                      <a:tcPr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blipFill rotWithShape="1">
                          <a:blip r:embed="rId2"/>
                          <a:stretch>
                            <a:fillRect b="-527778" l="-367797" r="-93785" t="-1389"/>
                          </a:stretch>
                        </a:blipFill>
                      </a:tcPr>
                    </a:tc>
                    <a:tc>
                      <a:txBody>
                        <a:bodyPr numCol="1"/>
                        <a:lstStyle/>
                        <a:p>
                          <a:endParaRPr lang="en-US"/>
                        </a:p>
                      </a:txBody>
                      <a:tcPr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blipFill rotWithShape="1">
                          <a:blip r:embed="rId2"/>
                          <a:stretch>
                            <a:fillRect b="-527778" l="-501818" r="-606" t="-1389"/>
                          </a:stretch>
                        </a:blipFill>
                      </a:tcPr>
                    </a:tc>
                  </a:tr>
                  <a:tr h="648000">
                    <a:tc>
                      <a:txBody>
                        <a:bodyPr numCol="1"/>
                        <a:lstStyle/>
                        <a:p>
                          <a:r>
                            <a:rPr altLang="en-GB" dirty="0" lang="en-GB" noProof="0" smtClean="0" sz="1400"/>
                            <a:t>F</a:t>
                          </a:r>
                          <a:r>
                            <a:rPr altLang="en-GB" baseline="-25000" dirty="0" lang="en-GB" noProof="0" smtClean="0" sz="1400"/>
                            <a:t>d</a:t>
                          </a:r>
                          <a:endParaRPr altLang="en-GB" baseline="-25000" dirty="0" lang="en-GB" noProof="0" sz="140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endParaRPr lang="en-US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blipFill rotWithShape="1">
                          <a:blip r:embed="rId2"/>
                          <a:stretch>
                            <a:fillRect b="-258491" l="-53556" r="-262343" t="-68868"/>
                          </a:stretch>
                        </a:blip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 defTabSz="914400" eaLnBrk="1" hangingPunct="1" indent="0" latinLnBrk="0" marL="0" marR="0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altLang="en-GB" dirty="0" lang="en-GB" noProof="0" smtClean="0"/>
                            <a:t>↑↑</a:t>
                          </a:r>
                          <a:endParaRPr altLang="en-GB" dirty="0" lang="en-GB" noProof="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 defTabSz="914400" eaLnBrk="1" hangingPunct="1" indent="0" latinLnBrk="0" marL="0" marR="0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altLang="en-GB" dirty="0" lang="en-GB" noProof="0" smtClean="0"/>
                            <a:t>-</a:t>
                          </a:r>
                          <a:endParaRPr altLang="en-GB" dirty="0" lang="en-GB" noProof="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 defTabSz="914400" eaLnBrk="1" hangingPunct="1" indent="0" latinLnBrk="0" marL="0" marR="0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altLang="en-GB" dirty="0" lang="en-GB" noProof="0" smtClean="0"/>
                            <a:t>↑↑</a:t>
                          </a:r>
                          <a:endParaRPr altLang="en-GB" dirty="0" lang="en-GB" noProof="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 defTabSz="914400" eaLnBrk="1" hangingPunct="1" indent="0" latinLnBrk="0" marL="0" marR="0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altLang="en-GB" dirty="0" lang="en-GB" noProof="0" smtClean="0"/>
                            <a:t>-</a:t>
                          </a:r>
                          <a:endParaRPr altLang="en-GB" dirty="0" lang="en-GB" noProof="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648000">
                    <a:tc>
                      <a:txBody>
                        <a:bodyPr numCol="1"/>
                        <a:lstStyle/>
                        <a:p>
                          <a:pPr algn="l" defTabSz="914400" eaLnBrk="1" hangingPunct="1" latinLnBrk="0" marL="0" rtl="0"/>
                          <a:r>
                            <a:rPr altLang="en-GB" dirty="0" kern="1200" lang="en-GB" noProof="0" smtClean="0" sz="14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altLang="en-GB" baseline="-25000" dirty="0" kern="1200" lang="en-GB" noProof="0" smtClean="0" sz="14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</a:t>
                          </a:r>
                          <a:endParaRPr altLang="en-GB" baseline="-25000" dirty="0" kern="1200" lang="en-GB" noProof="0" sz="14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endParaRPr lang="en-US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blipFill rotWithShape="1">
                          <a:blip r:embed="rId2"/>
                          <a:stretch>
                            <a:fillRect b="-156075" l="-53556" r="-262343" t="-167290"/>
                          </a:stretch>
                        </a:blip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/>
                          <a:r>
                            <a:rPr altLang="en-GB" dirty="0" lang="en-GB" noProof="0" smtClean="0"/>
                            <a:t>↑↑↑</a:t>
                          </a:r>
                          <a:endParaRPr altLang="en-GB" dirty="0" lang="en-GB" noProof="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/>
                          <a:r>
                            <a:rPr altLang="en-GB" dirty="0" lang="en-GB" noProof="0" smtClean="0"/>
                            <a:t>↑</a:t>
                          </a:r>
                          <a:endParaRPr altLang="en-GB" dirty="0" lang="en-GB" noProof="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/>
                          <a:r>
                            <a:rPr altLang="en-GB" dirty="0" lang="en-GB" noProof="0" smtClean="0"/>
                            <a:t>-</a:t>
                          </a:r>
                          <a:endParaRPr altLang="en-GB" dirty="0" lang="en-GB" noProof="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/>
                          <a:r>
                            <a:rPr altLang="en-GB" dirty="0" lang="en-GB" noProof="0" smtClean="0"/>
                            <a:t>-</a:t>
                          </a:r>
                          <a:endParaRPr altLang="en-GB" dirty="0" lang="en-GB" noProof="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648000">
                    <a:tc>
                      <a:txBody>
                        <a:bodyPr numCol="1"/>
                        <a:lstStyle/>
                        <a:p>
                          <a:r>
                            <a:rPr altLang="en-GB" dirty="0" lang="en-GB" noProof="0" smtClean="0" sz="1400"/>
                            <a:t>F</a:t>
                          </a:r>
                          <a:r>
                            <a:rPr altLang="en-GB" baseline="-25000" dirty="0" lang="en-GB" noProof="0" smtClean="0" sz="1400"/>
                            <a:t>c</a:t>
                          </a:r>
                          <a:endParaRPr altLang="en-GB" baseline="-25000" dirty="0" lang="en-GB" noProof="0" sz="140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endParaRPr lang="en-US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blipFill rotWithShape="1">
                          <a:blip r:embed="rId2"/>
                          <a:stretch>
                            <a:fillRect b="-57547" l="-53556" r="-262343" t="-269811"/>
                          </a:stretch>
                        </a:blip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/>
                          <a:r>
                            <a:rPr altLang="en-GB" dirty="0" lang="en-GB" noProof="0" smtClean="0"/>
                            <a:t>↑↑↑</a:t>
                          </a:r>
                          <a:endParaRPr altLang="en-GB" dirty="0" lang="en-GB" noProof="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 defTabSz="914400" eaLnBrk="1" hangingPunct="1" indent="0" latinLnBrk="0" marL="0" marR="0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altLang="en-GB" dirty="0" lang="en-GB" noProof="0" smtClean="0"/>
                            <a:t>↑</a:t>
                          </a:r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/>
                          <a:r>
                            <a:rPr altLang="en-GB" dirty="0" lang="en-GB" noProof="0" smtClean="0"/>
                            <a:t>-</a:t>
                          </a:r>
                          <a:endParaRPr altLang="en-GB" dirty="0" lang="en-GB" noProof="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/>
                          <a:r>
                            <a:rPr altLang="en-GB" dirty="0" lang="en-GB" noProof="0" smtClean="0"/>
                            <a:t>↑↑</a:t>
                          </a:r>
                          <a:endParaRPr altLang="en-GB" dirty="0" lang="en-GB" noProof="0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 gridSpan="2">
                      <a:txBody>
                        <a:bodyPr numCol="1"/>
                        <a:lstStyle/>
                        <a:p>
                          <a:r>
                            <a:rPr altLang="en-GB" dirty="0" lang="en-GB" noProof="0" smtClean="0"/>
                            <a:t>results</a:t>
                          </a:r>
                          <a:r>
                            <a:rPr altLang="en-GB" baseline="0" dirty="0" lang="en-GB" noProof="0" smtClean="0"/>
                            <a:t> in more</a:t>
                          </a:r>
                          <a:endParaRPr altLang="en-GB" dirty="0" lang="en-GB" noProof="0"/>
                        </a:p>
                      </a:txBody>
                      <a:tcPr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noFill/>
                      </a:tcPr>
                    </a:tc>
                    <a:tc hMerge="1">
                      <a:txBody>
                        <a:bodyPr numCol="1"/>
                        <a:lstStyle/>
                        <a:p>
                          <a:endParaRPr altLang="de-CH" dirty="0" lang="de-CH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/>
                          <a:r>
                            <a:rPr altLang="en-GB" dirty="0" lang="en-GB" noProof="0" smtClean="0"/>
                            <a:t>rejects</a:t>
                          </a:r>
                          <a:endParaRPr altLang="en-GB" dirty="0" lang="en-GB" noProof="0"/>
                        </a:p>
                      </a:txBody>
                      <a:tcPr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/>
                          <a:r>
                            <a:rPr altLang="en-GB" dirty="0" lang="en-GB" noProof="0" smtClean="0"/>
                            <a:t>rejects</a:t>
                          </a:r>
                          <a:endParaRPr altLang="en-GB" dirty="0" lang="en-GB" noProof="0"/>
                        </a:p>
                      </a:txBody>
                      <a:tcPr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/>
                          <a:r>
                            <a:rPr altLang="en-GB" dirty="0" lang="en-GB" noProof="0" smtClean="0"/>
                            <a:t>product</a:t>
                          </a:r>
                          <a:endParaRPr altLang="en-GB" dirty="0" lang="en-GB" noProof="0"/>
                        </a:p>
                      </a:txBody>
                      <a:tcPr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ctr"/>
                          <a:r>
                            <a:rPr altLang="en-GB" dirty="0" lang="en-GB" noProof="0" smtClean="0"/>
                            <a:t>rejects</a:t>
                          </a:r>
                          <a:endParaRPr altLang="en-GB" dirty="0" lang="en-GB" noProof="0"/>
                        </a:p>
                      </a:txBody>
                      <a:tcPr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4575872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0712" y="3717496"/>
            <a:ext cx="3206517" cy="201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/>
        <p:txBody>
          <a:bodyPr numCol="1"/>
          <a:lstStyle/>
          <a:p>
            <a:pPr indent="0" marL="0">
              <a:buNone/>
            </a:pPr>
            <a:r>
              <a:rPr altLang="en-GB" dirty="0" lang="en-GB" smtClean="0" sz="2000"/>
              <a:t>Example Cyclone:</a:t>
            </a:r>
          </a:p>
          <a:p>
            <a:pPr indent="0" marL="0">
              <a:buNone/>
            </a:pPr>
            <a:r>
              <a:rPr altLang="en-GB" dirty="0" lang="en-GB" smtClean="0" sz="2000"/>
              <a:t>The particles enter the vortex together with the air.</a:t>
            </a:r>
          </a:p>
          <a:p>
            <a:pPr indent="0" marL="0">
              <a:buNone/>
            </a:pPr>
            <a:r>
              <a:rPr altLang="en-GB" dirty="0" lang="en-GB" smtClean="0" sz="2000"/>
              <a:t>The heavy and coarse particles are centrifuged</a:t>
            </a:r>
          </a:p>
          <a:p>
            <a:pPr indent="0" marL="0">
              <a:buNone/>
            </a:pPr>
            <a:r>
              <a:rPr altLang="en-GB" dirty="0" lang="en-GB" smtClean="0" sz="2000"/>
              <a:t>towards the wall and drop down to the rejects </a:t>
            </a:r>
          </a:p>
          <a:p>
            <a:pPr indent="0" marL="0">
              <a:buNone/>
            </a:pPr>
            <a:r>
              <a:rPr altLang="en-GB" dirty="0" lang="en-GB" smtClean="0" sz="2000"/>
              <a:t>due to gravity.</a:t>
            </a:r>
            <a:br>
              <a:rPr altLang="en-GB" dirty="0" lang="en-GB" smtClean="0" sz="2000"/>
            </a:br>
            <a:r>
              <a:rPr altLang="en-GB" dirty="0" lang="en-GB" smtClean="0" sz="2000"/>
              <a:t>The fine and light particles are carried out </a:t>
            </a:r>
          </a:p>
          <a:p>
            <a:pPr indent="0" marL="0">
              <a:buNone/>
            </a:pPr>
            <a:r>
              <a:rPr altLang="en-GB" dirty="0" lang="en-GB" smtClean="0" sz="2000"/>
              <a:t>to the fines by the air stream.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Operating Principle</a:t>
            </a:r>
            <a:endParaRPr altLang="en-GB" dirty="0" lang="en-GB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6249690" y="1395337"/>
            <a:ext cx="3133926" cy="4718351"/>
            <a:chOff x="4073" y="720"/>
            <a:chExt cx="1974" cy="2972"/>
          </a:xfrm>
        </p:grpSpPr>
        <p:sp>
          <p:nvSpPr>
            <p:cNvPr id="5" name="AutoShape 3"/>
            <p:cNvSpPr>
              <a:spLocks noChangeArrowheads="1" noChangeAspect="1" noTextEdit="1"/>
            </p:cNvSpPr>
            <p:nvPr/>
          </p:nvSpPr>
          <p:spPr>
            <a:xfrm>
              <a:off x="4073" y="720"/>
              <a:ext cx="1974" cy="2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>
            <a:xfrm>
              <a:off x="4988" y="1004"/>
              <a:ext cx="237" cy="601"/>
            </a:xfrm>
            <a:prstGeom prst="rect">
              <a:avLst/>
            </a:prstGeom>
            <a:solidFill>
              <a:srgbClr val="E7E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>
            <a:xfrm>
              <a:off x="4374" y="1320"/>
              <a:ext cx="1091" cy="1991"/>
            </a:xfrm>
            <a:custGeom>
              <a:avLst/>
              <a:gdLst>
                <a:gd fmla="*/ 0 w 4363" name="T0"/>
                <a:gd fmla="*/ 0 h 7964" name="T1"/>
                <a:gd fmla="*/ 4363 w 4363" name="T2"/>
                <a:gd fmla="*/ 0 h 7964" name="T3"/>
                <a:gd fmla="*/ 4363 w 4363" name="T4"/>
                <a:gd fmla="*/ 2611 h 7964" name="T5"/>
                <a:gd fmla="*/ 3147 w 4363" name="T6"/>
                <a:gd fmla="*/ 7383 h 7964" name="T7"/>
                <a:gd fmla="*/ 3147 w 4363" name="T8"/>
                <a:gd fmla="*/ 7964 h 7964" name="T9"/>
                <a:gd fmla="*/ 2725 w 4363" name="T10"/>
                <a:gd fmla="*/ 7964 h 7964" name="T11"/>
                <a:gd fmla="*/ 2725 w 4363" name="T12"/>
                <a:gd fmla="*/ 7399 h 7964" name="T13"/>
                <a:gd fmla="*/ 1460 w 4363" name="T14"/>
                <a:gd fmla="*/ 2515 h 7964" name="T15"/>
                <a:gd fmla="*/ 1460 w 4363" name="T16"/>
                <a:gd fmla="*/ 934 h 7964" name="T17"/>
                <a:gd fmla="*/ 16 w 4363" name="T18"/>
                <a:gd fmla="*/ 934 h 7964" name="T19"/>
                <a:gd fmla="*/ 16 w 4363" name="T20"/>
                <a:gd fmla="*/ 0 h 7964" name="T21"/>
                <a:gd fmla="*/ 0 w 4363" name="T22"/>
                <a:gd fmla="*/ 0 h 7964" name="T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b="b" l="0" r="r" t="0"/>
              <a:pathLst>
                <a:path h="7964" w="4363">
                  <a:moveTo>
                    <a:pt x="0" y="0"/>
                  </a:moveTo>
                  <a:lnTo>
                    <a:pt x="4363" y="0"/>
                  </a:lnTo>
                  <a:lnTo>
                    <a:pt x="4363" y="2611"/>
                  </a:lnTo>
                  <a:lnTo>
                    <a:pt x="3147" y="7383"/>
                  </a:lnTo>
                  <a:lnTo>
                    <a:pt x="3147" y="7964"/>
                  </a:lnTo>
                  <a:lnTo>
                    <a:pt x="2725" y="7964"/>
                  </a:lnTo>
                  <a:lnTo>
                    <a:pt x="2725" y="7399"/>
                  </a:lnTo>
                  <a:lnTo>
                    <a:pt x="1460" y="2515"/>
                  </a:lnTo>
                  <a:lnTo>
                    <a:pt x="1460" y="934"/>
                  </a:lnTo>
                  <a:lnTo>
                    <a:pt x="16" y="934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>
            <a:xfrm>
              <a:off x="4725" y="1439"/>
              <a:ext cx="208" cy="9"/>
            </a:xfrm>
            <a:custGeom>
              <a:avLst/>
              <a:gdLst>
                <a:gd fmla="*/ 18 w 831" name="T0"/>
                <a:gd fmla="*/ 0 h 35" name="T1"/>
                <a:gd fmla="*/ 13 w 831" name="T2"/>
                <a:gd fmla="*/ 0 h 35" name="T3"/>
                <a:gd fmla="*/ 5 w 831" name="T4"/>
                <a:gd fmla="*/ 5 h 35" name="T5"/>
                <a:gd fmla="*/ 0 w 831" name="T6"/>
                <a:gd fmla="*/ 13 h 35" name="T7"/>
                <a:gd fmla="*/ 0 w 831" name="T8"/>
                <a:gd fmla="*/ 22 h 35" name="T9"/>
                <a:gd fmla="*/ 5 w 831" name="T10"/>
                <a:gd fmla="*/ 30 h 35" name="T11"/>
                <a:gd fmla="*/ 13 w 831" name="T12"/>
                <a:gd fmla="*/ 35 h 35" name="T13"/>
                <a:gd fmla="*/ 818 w 831" name="T14"/>
                <a:gd fmla="*/ 35 h 35" name="T15"/>
                <a:gd fmla="*/ 826 w 831" name="T16"/>
                <a:gd fmla="*/ 30 h 35" name="T17"/>
                <a:gd fmla="*/ 831 w 831" name="T18"/>
                <a:gd fmla="*/ 22 h 35" name="T19"/>
                <a:gd fmla="*/ 831 w 831" name="T20"/>
                <a:gd fmla="*/ 13 h 35" name="T21"/>
                <a:gd fmla="*/ 826 w 831" name="T22"/>
                <a:gd fmla="*/ 5 h 35" name="T23"/>
                <a:gd fmla="*/ 818 w 831" name="T24"/>
                <a:gd fmla="*/ 0 h 35" name="T25"/>
                <a:gd fmla="*/ 813 w 831" name="T26"/>
                <a:gd fmla="*/ 0 h 35" name="T27"/>
                <a:gd fmla="*/ 18 w 831" name="T28"/>
                <a:gd fmla="*/ 0 h 35" name="T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b="b" l="0" r="r" t="0"/>
              <a:pathLst>
                <a:path h="35" w="831">
                  <a:moveTo>
                    <a:pt x="18" y="0"/>
                  </a:moveTo>
                  <a:lnTo>
                    <a:pt x="13" y="0"/>
                  </a:lnTo>
                  <a:lnTo>
                    <a:pt x="5" y="5"/>
                  </a:lnTo>
                  <a:lnTo>
                    <a:pt x="0" y="13"/>
                  </a:lnTo>
                  <a:lnTo>
                    <a:pt x="0" y="22"/>
                  </a:lnTo>
                  <a:lnTo>
                    <a:pt x="5" y="30"/>
                  </a:lnTo>
                  <a:lnTo>
                    <a:pt x="13" y="35"/>
                  </a:lnTo>
                  <a:lnTo>
                    <a:pt x="818" y="35"/>
                  </a:lnTo>
                  <a:lnTo>
                    <a:pt x="826" y="30"/>
                  </a:lnTo>
                  <a:lnTo>
                    <a:pt x="831" y="22"/>
                  </a:lnTo>
                  <a:lnTo>
                    <a:pt x="831" y="13"/>
                  </a:lnTo>
                  <a:lnTo>
                    <a:pt x="826" y="5"/>
                  </a:lnTo>
                  <a:lnTo>
                    <a:pt x="818" y="0"/>
                  </a:lnTo>
                  <a:lnTo>
                    <a:pt x="8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>
            <a:xfrm>
              <a:off x="4889" y="1432"/>
              <a:ext cx="40" cy="23"/>
            </a:xfrm>
            <a:custGeom>
              <a:avLst/>
              <a:gdLst>
                <a:gd fmla="*/ 0 w 160" name="T0"/>
                <a:gd fmla="*/ 0 h 96" name="T1"/>
                <a:gd fmla="*/ 160 w 160" name="T2"/>
                <a:gd fmla="*/ 47 h 96" name="T3"/>
                <a:gd fmla="*/ 0 w 160" name="T4"/>
                <a:gd fmla="*/ 96 h 96" name="T5"/>
                <a:gd fmla="*/ 0 w 160" name="T6"/>
                <a:gd fmla="*/ 0 h 96" name="T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b="b" l="0" r="r" t="0"/>
              <a:pathLst>
                <a:path h="96" w="160">
                  <a:moveTo>
                    <a:pt x="0" y="0"/>
                  </a:moveTo>
                  <a:lnTo>
                    <a:pt x="160" y="47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>
            <a:xfrm>
              <a:off x="4884" y="1427"/>
              <a:ext cx="49" cy="33"/>
            </a:xfrm>
            <a:custGeom>
              <a:avLst/>
              <a:gdLst>
                <a:gd fmla="*/ 35 w 195" name="T0"/>
                <a:gd fmla="*/ 41 h 130" name="T1"/>
                <a:gd fmla="*/ 116 w 195" name="T2"/>
                <a:gd fmla="*/ 64 h 130" name="T3"/>
                <a:gd fmla="*/ 35 w 195" name="T4"/>
                <a:gd fmla="*/ 89 h 130" name="T5"/>
                <a:gd fmla="*/ 35 w 195" name="T6"/>
                <a:gd fmla="*/ 41 h 130" name="T7"/>
                <a:gd fmla="*/ 0 w 195" name="T8"/>
                <a:gd fmla="*/ 17 h 130" name="T9"/>
                <a:gd fmla="*/ 0 w 195" name="T10"/>
                <a:gd fmla="*/ 113 h 130" name="T11"/>
                <a:gd fmla="*/ 1 w 195" name="T12"/>
                <a:gd fmla="*/ 118 h 130" name="T13"/>
                <a:gd fmla="*/ 2 w 195" name="T14"/>
                <a:gd fmla="*/ 122 h 130" name="T15"/>
                <a:gd fmla="*/ 5 w 195" name="T16"/>
                <a:gd fmla="*/ 125 h 130" name="T17"/>
                <a:gd fmla="*/ 8 w 195" name="T18"/>
                <a:gd fmla="*/ 128 h 130" name="T19"/>
                <a:gd fmla="*/ 13 w 195" name="T20"/>
                <a:gd fmla="*/ 130 h 130" name="T21"/>
                <a:gd fmla="*/ 17 w 195" name="T22"/>
                <a:gd fmla="*/ 130 h 130" name="T23"/>
                <a:gd fmla="*/ 22 w 195" name="T24"/>
                <a:gd fmla="*/ 129 h 130" name="T25"/>
                <a:gd fmla="*/ 182 w 195" name="T26"/>
                <a:gd fmla="*/ 81 h 130" name="T27"/>
                <a:gd fmla="*/ 186 w 195" name="T28"/>
                <a:gd fmla="*/ 79 h 130" name="T29"/>
                <a:gd fmla="*/ 190 w 195" name="T30"/>
                <a:gd fmla="*/ 77 h 130" name="T31"/>
                <a:gd fmla="*/ 192 w 195" name="T32"/>
                <a:gd fmla="*/ 73 h 130" name="T33"/>
                <a:gd fmla="*/ 193 w 195" name="T34"/>
                <a:gd fmla="*/ 69 h 130" name="T35"/>
                <a:gd fmla="*/ 195 w 195" name="T36"/>
                <a:gd fmla="*/ 64 h 130" name="T37"/>
                <a:gd fmla="*/ 195 w 195" name="T38"/>
                <a:gd fmla="*/ 61 h 130" name="T39"/>
                <a:gd fmla="*/ 192 w 195" name="T40"/>
                <a:gd fmla="*/ 56 h 130" name="T41"/>
                <a:gd fmla="*/ 190 w 195" name="T42"/>
                <a:gd fmla="*/ 52 h 130" name="T43"/>
                <a:gd fmla="*/ 186 w 195" name="T44"/>
                <a:gd fmla="*/ 50 h 130" name="T45"/>
                <a:gd fmla="*/ 182 w 195" name="T46"/>
                <a:gd fmla="*/ 48 h 130" name="T47"/>
                <a:gd fmla="*/ 22 w 195" name="T48"/>
                <a:gd fmla="*/ 1 h 130" name="T49"/>
                <a:gd fmla="*/ 22 w 195" name="T50"/>
                <a:gd fmla="*/ 0 h 130" name="T51"/>
                <a:gd fmla="*/ 12 w 195" name="T52"/>
                <a:gd fmla="*/ 0 h 130" name="T53"/>
                <a:gd fmla="*/ 5 w 195" name="T54"/>
                <a:gd fmla="*/ 5 h 130" name="T55"/>
                <a:gd fmla="*/ 0 w 195" name="T56"/>
                <a:gd fmla="*/ 12 h 130" name="T57"/>
                <a:gd fmla="*/ 0 w 195" name="T58"/>
                <a:gd fmla="*/ 17 h 130" name="T59"/>
                <a:gd fmla="*/ 35 w 195" name="T60"/>
                <a:gd fmla="*/ 41 h 130" name="T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b="b" l="0" r="r" t="0"/>
              <a:pathLst>
                <a:path h="130" w="195">
                  <a:moveTo>
                    <a:pt x="35" y="41"/>
                  </a:moveTo>
                  <a:lnTo>
                    <a:pt x="116" y="64"/>
                  </a:lnTo>
                  <a:lnTo>
                    <a:pt x="35" y="89"/>
                  </a:lnTo>
                  <a:lnTo>
                    <a:pt x="35" y="41"/>
                  </a:lnTo>
                  <a:lnTo>
                    <a:pt x="0" y="17"/>
                  </a:lnTo>
                  <a:lnTo>
                    <a:pt x="0" y="113"/>
                  </a:lnTo>
                  <a:lnTo>
                    <a:pt x="1" y="118"/>
                  </a:lnTo>
                  <a:lnTo>
                    <a:pt x="2" y="122"/>
                  </a:lnTo>
                  <a:lnTo>
                    <a:pt x="5" y="125"/>
                  </a:lnTo>
                  <a:lnTo>
                    <a:pt x="8" y="128"/>
                  </a:lnTo>
                  <a:lnTo>
                    <a:pt x="13" y="130"/>
                  </a:lnTo>
                  <a:lnTo>
                    <a:pt x="17" y="130"/>
                  </a:lnTo>
                  <a:lnTo>
                    <a:pt x="22" y="129"/>
                  </a:lnTo>
                  <a:lnTo>
                    <a:pt x="182" y="81"/>
                  </a:lnTo>
                  <a:lnTo>
                    <a:pt x="186" y="79"/>
                  </a:lnTo>
                  <a:lnTo>
                    <a:pt x="190" y="77"/>
                  </a:lnTo>
                  <a:lnTo>
                    <a:pt x="192" y="73"/>
                  </a:lnTo>
                  <a:lnTo>
                    <a:pt x="193" y="69"/>
                  </a:lnTo>
                  <a:lnTo>
                    <a:pt x="195" y="64"/>
                  </a:lnTo>
                  <a:lnTo>
                    <a:pt x="195" y="61"/>
                  </a:lnTo>
                  <a:lnTo>
                    <a:pt x="192" y="56"/>
                  </a:lnTo>
                  <a:lnTo>
                    <a:pt x="190" y="52"/>
                  </a:lnTo>
                  <a:lnTo>
                    <a:pt x="186" y="50"/>
                  </a:lnTo>
                  <a:lnTo>
                    <a:pt x="182" y="48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12" y="0"/>
                  </a:lnTo>
                  <a:lnTo>
                    <a:pt x="5" y="5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>
            <a:xfrm>
              <a:off x="4414" y="1439"/>
              <a:ext cx="208" cy="9"/>
            </a:xfrm>
            <a:custGeom>
              <a:avLst/>
              <a:gdLst>
                <a:gd fmla="*/ 18 w 831" name="T0"/>
                <a:gd fmla="*/ 0 h 35" name="T1"/>
                <a:gd fmla="*/ 13 w 831" name="T2"/>
                <a:gd fmla="*/ 0 h 35" name="T3"/>
                <a:gd fmla="*/ 5 w 831" name="T4"/>
                <a:gd fmla="*/ 5 h 35" name="T5"/>
                <a:gd fmla="*/ 0 w 831" name="T6"/>
                <a:gd fmla="*/ 13 h 35" name="T7"/>
                <a:gd fmla="*/ 0 w 831" name="T8"/>
                <a:gd fmla="*/ 22 h 35" name="T9"/>
                <a:gd fmla="*/ 5 w 831" name="T10"/>
                <a:gd fmla="*/ 30 h 35" name="T11"/>
                <a:gd fmla="*/ 13 w 831" name="T12"/>
                <a:gd fmla="*/ 35 h 35" name="T13"/>
                <a:gd fmla="*/ 818 w 831" name="T14"/>
                <a:gd fmla="*/ 35 h 35" name="T15"/>
                <a:gd fmla="*/ 826 w 831" name="T16"/>
                <a:gd fmla="*/ 30 h 35" name="T17"/>
                <a:gd fmla="*/ 831 w 831" name="T18"/>
                <a:gd fmla="*/ 22 h 35" name="T19"/>
                <a:gd fmla="*/ 831 w 831" name="T20"/>
                <a:gd fmla="*/ 13 h 35" name="T21"/>
                <a:gd fmla="*/ 826 w 831" name="T22"/>
                <a:gd fmla="*/ 5 h 35" name="T23"/>
                <a:gd fmla="*/ 818 w 831" name="T24"/>
                <a:gd fmla="*/ 0 h 35" name="T25"/>
                <a:gd fmla="*/ 814 w 831" name="T26"/>
                <a:gd fmla="*/ 0 h 35" name="T27"/>
                <a:gd fmla="*/ 18 w 831" name="T28"/>
                <a:gd fmla="*/ 0 h 35" name="T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b="b" l="0" r="r" t="0"/>
              <a:pathLst>
                <a:path h="35" w="831">
                  <a:moveTo>
                    <a:pt x="18" y="0"/>
                  </a:moveTo>
                  <a:lnTo>
                    <a:pt x="13" y="0"/>
                  </a:lnTo>
                  <a:lnTo>
                    <a:pt x="5" y="5"/>
                  </a:lnTo>
                  <a:lnTo>
                    <a:pt x="0" y="13"/>
                  </a:lnTo>
                  <a:lnTo>
                    <a:pt x="0" y="22"/>
                  </a:lnTo>
                  <a:lnTo>
                    <a:pt x="5" y="30"/>
                  </a:lnTo>
                  <a:lnTo>
                    <a:pt x="13" y="35"/>
                  </a:lnTo>
                  <a:lnTo>
                    <a:pt x="818" y="35"/>
                  </a:lnTo>
                  <a:lnTo>
                    <a:pt x="826" y="30"/>
                  </a:lnTo>
                  <a:lnTo>
                    <a:pt x="831" y="22"/>
                  </a:lnTo>
                  <a:lnTo>
                    <a:pt x="831" y="13"/>
                  </a:lnTo>
                  <a:lnTo>
                    <a:pt x="826" y="5"/>
                  </a:lnTo>
                  <a:lnTo>
                    <a:pt x="818" y="0"/>
                  </a:lnTo>
                  <a:lnTo>
                    <a:pt x="814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>
            <a:xfrm>
              <a:off x="4578" y="1432"/>
              <a:ext cx="40" cy="23"/>
            </a:xfrm>
            <a:custGeom>
              <a:avLst/>
              <a:gdLst>
                <a:gd fmla="*/ 0 w 161" name="T0"/>
                <a:gd fmla="*/ 0 h 96" name="T1"/>
                <a:gd fmla="*/ 161 w 161" name="T2"/>
                <a:gd fmla="*/ 47 h 96" name="T3"/>
                <a:gd fmla="*/ 0 w 161" name="T4"/>
                <a:gd fmla="*/ 96 h 96" name="T5"/>
                <a:gd fmla="*/ 0 w 161" name="T6"/>
                <a:gd fmla="*/ 0 h 96" name="T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b="b" l="0" r="r" t="0"/>
              <a:pathLst>
                <a:path h="96" w="161">
                  <a:moveTo>
                    <a:pt x="0" y="0"/>
                  </a:moveTo>
                  <a:lnTo>
                    <a:pt x="161" y="47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>
            <a:xfrm>
              <a:off x="4573" y="1427"/>
              <a:ext cx="49" cy="33"/>
            </a:xfrm>
            <a:custGeom>
              <a:avLst/>
              <a:gdLst>
                <a:gd fmla="*/ 35 w 195" name="T0"/>
                <a:gd fmla="*/ 41 h 130" name="T1"/>
                <a:gd fmla="*/ 117 w 195" name="T2"/>
                <a:gd fmla="*/ 64 h 130" name="T3"/>
                <a:gd fmla="*/ 35 w 195" name="T4"/>
                <a:gd fmla="*/ 89 h 130" name="T5"/>
                <a:gd fmla="*/ 35 w 195" name="T6"/>
                <a:gd fmla="*/ 41 h 130" name="T7"/>
                <a:gd fmla="*/ 0 w 195" name="T8"/>
                <a:gd fmla="*/ 17 h 130" name="T9"/>
                <a:gd fmla="*/ 0 w 195" name="T10"/>
                <a:gd fmla="*/ 113 h 130" name="T11"/>
                <a:gd fmla="*/ 1 w 195" name="T12"/>
                <a:gd fmla="*/ 118 h 130" name="T13"/>
                <a:gd fmla="*/ 2 w 195" name="T14"/>
                <a:gd fmla="*/ 122 h 130" name="T15"/>
                <a:gd fmla="*/ 5 w 195" name="T16"/>
                <a:gd fmla="*/ 125 h 130" name="T17"/>
                <a:gd fmla="*/ 9 w 195" name="T18"/>
                <a:gd fmla="*/ 128 h 130" name="T19"/>
                <a:gd fmla="*/ 14 w 195" name="T20"/>
                <a:gd fmla="*/ 130 h 130" name="T21"/>
                <a:gd fmla="*/ 17 w 195" name="T22"/>
                <a:gd fmla="*/ 130 h 130" name="T23"/>
                <a:gd fmla="*/ 22 w 195" name="T24"/>
                <a:gd fmla="*/ 129 h 130" name="T25"/>
                <a:gd fmla="*/ 182 w 195" name="T26"/>
                <a:gd fmla="*/ 81 h 130" name="T27"/>
                <a:gd fmla="*/ 186 w 195" name="T28"/>
                <a:gd fmla="*/ 79 h 130" name="T29"/>
                <a:gd fmla="*/ 190 w 195" name="T30"/>
                <a:gd fmla="*/ 77 h 130" name="T31"/>
                <a:gd fmla="*/ 192 w 195" name="T32"/>
                <a:gd fmla="*/ 73 h 130" name="T33"/>
                <a:gd fmla="*/ 194 w 195" name="T34"/>
                <a:gd fmla="*/ 69 h 130" name="T35"/>
                <a:gd fmla="*/ 195 w 195" name="T36"/>
                <a:gd fmla="*/ 64 h 130" name="T37"/>
                <a:gd fmla="*/ 195 w 195" name="T38"/>
                <a:gd fmla="*/ 61 h 130" name="T39"/>
                <a:gd fmla="*/ 192 w 195" name="T40"/>
                <a:gd fmla="*/ 56 h 130" name="T41"/>
                <a:gd fmla="*/ 190 w 195" name="T42"/>
                <a:gd fmla="*/ 52 h 130" name="T43"/>
                <a:gd fmla="*/ 186 w 195" name="T44"/>
                <a:gd fmla="*/ 50 h 130" name="T45"/>
                <a:gd fmla="*/ 182 w 195" name="T46"/>
                <a:gd fmla="*/ 48 h 130" name="T47"/>
                <a:gd fmla="*/ 22 w 195" name="T48"/>
                <a:gd fmla="*/ 1 h 130" name="T49"/>
                <a:gd fmla="*/ 22 w 195" name="T50"/>
                <a:gd fmla="*/ 0 h 130" name="T51"/>
                <a:gd fmla="*/ 12 w 195" name="T52"/>
                <a:gd fmla="*/ 0 h 130" name="T53"/>
                <a:gd fmla="*/ 5 w 195" name="T54"/>
                <a:gd fmla="*/ 5 h 130" name="T55"/>
                <a:gd fmla="*/ 0 w 195" name="T56"/>
                <a:gd fmla="*/ 12 h 130" name="T57"/>
                <a:gd fmla="*/ 0 w 195" name="T58"/>
                <a:gd fmla="*/ 17 h 130" name="T59"/>
                <a:gd fmla="*/ 35 w 195" name="T60"/>
                <a:gd fmla="*/ 41 h 130" name="T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b="b" l="0" r="r" t="0"/>
              <a:pathLst>
                <a:path h="130" w="195">
                  <a:moveTo>
                    <a:pt x="35" y="41"/>
                  </a:moveTo>
                  <a:lnTo>
                    <a:pt x="117" y="64"/>
                  </a:lnTo>
                  <a:lnTo>
                    <a:pt x="35" y="89"/>
                  </a:lnTo>
                  <a:lnTo>
                    <a:pt x="35" y="41"/>
                  </a:lnTo>
                  <a:lnTo>
                    <a:pt x="0" y="17"/>
                  </a:lnTo>
                  <a:lnTo>
                    <a:pt x="0" y="113"/>
                  </a:lnTo>
                  <a:lnTo>
                    <a:pt x="1" y="118"/>
                  </a:lnTo>
                  <a:lnTo>
                    <a:pt x="2" y="122"/>
                  </a:lnTo>
                  <a:lnTo>
                    <a:pt x="5" y="125"/>
                  </a:lnTo>
                  <a:lnTo>
                    <a:pt x="9" y="128"/>
                  </a:lnTo>
                  <a:lnTo>
                    <a:pt x="14" y="130"/>
                  </a:lnTo>
                  <a:lnTo>
                    <a:pt x="17" y="130"/>
                  </a:lnTo>
                  <a:lnTo>
                    <a:pt x="22" y="129"/>
                  </a:lnTo>
                  <a:lnTo>
                    <a:pt x="182" y="81"/>
                  </a:lnTo>
                  <a:lnTo>
                    <a:pt x="186" y="79"/>
                  </a:lnTo>
                  <a:lnTo>
                    <a:pt x="190" y="77"/>
                  </a:lnTo>
                  <a:lnTo>
                    <a:pt x="192" y="73"/>
                  </a:lnTo>
                  <a:lnTo>
                    <a:pt x="194" y="69"/>
                  </a:lnTo>
                  <a:lnTo>
                    <a:pt x="195" y="64"/>
                  </a:lnTo>
                  <a:lnTo>
                    <a:pt x="195" y="61"/>
                  </a:lnTo>
                  <a:lnTo>
                    <a:pt x="192" y="56"/>
                  </a:lnTo>
                  <a:lnTo>
                    <a:pt x="190" y="52"/>
                  </a:lnTo>
                  <a:lnTo>
                    <a:pt x="186" y="50"/>
                  </a:lnTo>
                  <a:lnTo>
                    <a:pt x="182" y="48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12" y="0"/>
                  </a:lnTo>
                  <a:lnTo>
                    <a:pt x="5" y="5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>
            <a:xfrm>
              <a:off x="5039" y="1501"/>
              <a:ext cx="133" cy="365"/>
            </a:xfrm>
            <a:custGeom>
              <a:avLst/>
              <a:gdLst>
                <a:gd fmla="*/ 233 w 533" name="T0"/>
                <a:gd fmla="*/ 93 h 1461" name="T1"/>
                <a:gd fmla="*/ 234 w 533" name="T2"/>
                <a:gd fmla="*/ 235 h 1461" name="T3"/>
                <a:gd fmla="*/ 235 w 533" name="T4"/>
                <a:gd fmla="*/ 348 h 1461" name="T5"/>
                <a:gd fmla="*/ 236 w 533" name="T6"/>
                <a:gd fmla="*/ 468 h 1461" name="T7"/>
                <a:gd fmla="*/ 243 w 533" name="T8"/>
                <a:gd fmla="*/ 540 h 1461" name="T9"/>
                <a:gd fmla="*/ 249 w 533" name="T10"/>
                <a:gd fmla="*/ 578 h 1461" name="T11"/>
                <a:gd fmla="*/ 260 w 533" name="T12"/>
                <a:gd fmla="*/ 616 h 1461" name="T13"/>
                <a:gd fmla="*/ 274 w 533" name="T14"/>
                <a:gd fmla="*/ 656 h 1461" name="T15"/>
                <a:gd fmla="*/ 291 w 533" name="T16"/>
                <a:gd fmla="*/ 697 h 1461" name="T17"/>
                <a:gd fmla="*/ 310 w 533" name="T18"/>
                <a:gd fmla="*/ 735 h 1461" name="T19"/>
                <a:gd fmla="*/ 346 w 533" name="T20"/>
                <a:gd fmla="*/ 799 h 1461" name="T21"/>
                <a:gd fmla="*/ 374 w 533" name="T22"/>
                <a:gd fmla="*/ 848 h 1461" name="T23"/>
                <a:gd fmla="*/ 395 w 533" name="T24"/>
                <a:gd fmla="*/ 890 h 1461" name="T25"/>
                <a:gd fmla="*/ 409 w 533" name="T26"/>
                <a:gd fmla="*/ 936 h 1461" name="T27"/>
                <a:gd fmla="*/ 421 w 533" name="T28"/>
                <a:gd fmla="*/ 996 h 1461" name="T29"/>
                <a:gd fmla="*/ 440 w 533" name="T30"/>
                <a:gd fmla="*/ 1104 h 1461" name="T31"/>
                <a:gd fmla="*/ 346 w 533" name="T32"/>
                <a:gd fmla="*/ 1212 h 1461" name="T33"/>
                <a:gd fmla="*/ 210 w 533" name="T34"/>
                <a:gd fmla="*/ 1233 h 1461" name="T35"/>
                <a:gd fmla="*/ 90 w 533" name="T36"/>
                <a:gd fmla="*/ 1192 h 1461" name="T37"/>
                <a:gd fmla="*/ 40 w 533" name="T38"/>
                <a:gd fmla="*/ 1137 h 1461" name="T39"/>
                <a:gd fmla="*/ 45 w 533" name="T40"/>
                <a:gd fmla="*/ 1062 h 1461" name="T41"/>
                <a:gd fmla="*/ 157 w 533" name="T42"/>
                <a:gd fmla="*/ 1001 h 1461" name="T43"/>
                <a:gd fmla="*/ 322 w 533" name="T44"/>
                <a:gd fmla="*/ 1000 h 1461" name="T45"/>
                <a:gd fmla="*/ 427 w 533" name="T46"/>
                <a:gd fmla="*/ 1077 h 1461" name="T47"/>
                <a:gd fmla="*/ 480 w 533" name="T48"/>
                <a:gd fmla="*/ 1221 h 1461" name="T49"/>
                <a:gd fmla="*/ 487 w 533" name="T50"/>
                <a:gd fmla="*/ 1298 h 1461" name="T51"/>
                <a:gd fmla="*/ 492 w 533" name="T52"/>
                <a:gd fmla="*/ 1459 h 1461" name="T53"/>
                <a:gd fmla="*/ 533 w 533" name="T54"/>
                <a:gd fmla="*/ 1362 h 1461" name="T55"/>
                <a:gd fmla="*/ 514 w 533" name="T56"/>
                <a:gd fmla="*/ 1213 h 1461" name="T57"/>
                <a:gd fmla="*/ 501 w 533" name="T58"/>
                <a:gd fmla="*/ 1170 h 1461" name="T59"/>
                <a:gd fmla="*/ 406 w 533" name="T60"/>
                <a:gd fmla="*/ 1008 h 1461" name="T61"/>
                <a:gd fmla="*/ 240 w 533" name="T62"/>
                <a:gd fmla="*/ 954 h 1461" name="T63"/>
                <a:gd fmla="*/ 77 w 533" name="T64"/>
                <a:gd fmla="*/ 995 h 1461" name="T65"/>
                <a:gd fmla="*/ 0 w 533" name="T66"/>
                <a:gd fmla="*/ 1100 h 1461" name="T67"/>
                <a:gd fmla="*/ 27 w 533" name="T68"/>
                <a:gd fmla="*/ 1188 h 1461" name="T69"/>
                <a:gd fmla="*/ 74 w 533" name="T70"/>
                <a:gd fmla="*/ 1223 h 1461" name="T71"/>
                <a:gd fmla="*/ 208 w 533" name="T72"/>
                <a:gd fmla="*/ 1268 h 1461" name="T73"/>
                <a:gd fmla="*/ 360 w 533" name="T74"/>
                <a:gd fmla="*/ 1244 h 1461" name="T75"/>
                <a:gd fmla="*/ 477 w 533" name="T76"/>
                <a:gd fmla="*/ 1111 h 1461" name="T77"/>
                <a:gd fmla="*/ 463 w 533" name="T78"/>
                <a:gd fmla="*/ 1026 h 1461" name="T79"/>
                <a:gd fmla="*/ 450 w 533" name="T80"/>
                <a:gd fmla="*/ 956 h 1461" name="T81"/>
                <a:gd fmla="*/ 437 w 533" name="T82"/>
                <a:gd fmla="*/ 904 h 1461" name="T83"/>
                <a:gd fmla="*/ 427 w 533" name="T84"/>
                <a:gd fmla="*/ 878 h 1461" name="T85"/>
                <a:gd fmla="*/ 418 w 533" name="T86"/>
                <a:gd fmla="*/ 854 h 1461" name="T87"/>
                <a:gd fmla="*/ 404 w 533" name="T88"/>
                <a:gd fmla="*/ 831 h 1461" name="T89"/>
                <a:gd fmla="*/ 375 w 533" name="T90"/>
                <a:gd fmla="*/ 781 h 1461" name="T91"/>
                <a:gd fmla="*/ 339 w 533" name="T92"/>
                <a:gd fmla="*/ 719 h 1461" name="T93"/>
                <a:gd fmla="*/ 306 w 533" name="T94"/>
                <a:gd fmla="*/ 643 h 1461" name="T95"/>
                <a:gd fmla="*/ 283 w 533" name="T96"/>
                <a:gd fmla="*/ 571 h 1461" name="T97"/>
                <a:gd fmla="*/ 271 w 533" name="T98"/>
                <a:gd fmla="*/ 467 h 1461" name="T99"/>
                <a:gd fmla="*/ 270 w 533" name="T100"/>
                <a:gd fmla="*/ 347 h 1461" name="T101"/>
                <a:gd fmla="*/ 269 w 533" name="T102"/>
                <a:gd fmla="*/ 235 h 1461" name="T103"/>
                <a:gd fmla="*/ 267 w 533" name="T104"/>
                <a:gd fmla="*/ 93 h 1461" name="T105"/>
                <a:gd fmla="*/ 231 w 533" name="T106"/>
                <a:gd fmla="*/ 0 h 1461" name="T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b="b" l="0" r="r" t="0"/>
              <a:pathLst>
                <a:path h="1461" w="533">
                  <a:moveTo>
                    <a:pt x="231" y="0"/>
                  </a:moveTo>
                  <a:lnTo>
                    <a:pt x="233" y="93"/>
                  </a:lnTo>
                  <a:lnTo>
                    <a:pt x="233" y="167"/>
                  </a:lnTo>
                  <a:lnTo>
                    <a:pt x="234" y="235"/>
                  </a:lnTo>
                  <a:lnTo>
                    <a:pt x="234" y="324"/>
                  </a:lnTo>
                  <a:lnTo>
                    <a:pt x="235" y="348"/>
                  </a:lnTo>
                  <a:lnTo>
                    <a:pt x="235" y="432"/>
                  </a:lnTo>
                  <a:lnTo>
                    <a:pt x="236" y="468"/>
                  </a:lnTo>
                  <a:lnTo>
                    <a:pt x="236" y="470"/>
                  </a:lnTo>
                  <a:lnTo>
                    <a:pt x="243" y="540"/>
                  </a:lnTo>
                  <a:lnTo>
                    <a:pt x="243" y="542"/>
                  </a:lnTo>
                  <a:lnTo>
                    <a:pt x="249" y="578"/>
                  </a:lnTo>
                  <a:lnTo>
                    <a:pt x="250" y="580"/>
                  </a:lnTo>
                  <a:lnTo>
                    <a:pt x="260" y="616"/>
                  </a:lnTo>
                  <a:lnTo>
                    <a:pt x="260" y="617"/>
                  </a:lnTo>
                  <a:lnTo>
                    <a:pt x="274" y="656"/>
                  </a:lnTo>
                  <a:lnTo>
                    <a:pt x="274" y="657"/>
                  </a:lnTo>
                  <a:lnTo>
                    <a:pt x="291" y="697"/>
                  </a:lnTo>
                  <a:lnTo>
                    <a:pt x="308" y="734"/>
                  </a:lnTo>
                  <a:lnTo>
                    <a:pt x="310" y="735"/>
                  </a:lnTo>
                  <a:lnTo>
                    <a:pt x="328" y="769"/>
                  </a:lnTo>
                  <a:lnTo>
                    <a:pt x="346" y="799"/>
                  </a:lnTo>
                  <a:lnTo>
                    <a:pt x="360" y="826"/>
                  </a:lnTo>
                  <a:lnTo>
                    <a:pt x="374" y="848"/>
                  </a:lnTo>
                  <a:lnTo>
                    <a:pt x="385" y="869"/>
                  </a:lnTo>
                  <a:lnTo>
                    <a:pt x="395" y="890"/>
                  </a:lnTo>
                  <a:lnTo>
                    <a:pt x="404" y="913"/>
                  </a:lnTo>
                  <a:lnTo>
                    <a:pt x="409" y="936"/>
                  </a:lnTo>
                  <a:lnTo>
                    <a:pt x="415" y="964"/>
                  </a:lnTo>
                  <a:lnTo>
                    <a:pt x="421" y="996"/>
                  </a:lnTo>
                  <a:lnTo>
                    <a:pt x="429" y="1032"/>
                  </a:lnTo>
                  <a:lnTo>
                    <a:pt x="440" y="1104"/>
                  </a:lnTo>
                  <a:lnTo>
                    <a:pt x="406" y="1165"/>
                  </a:lnTo>
                  <a:lnTo>
                    <a:pt x="346" y="1212"/>
                  </a:lnTo>
                  <a:lnTo>
                    <a:pt x="282" y="1231"/>
                  </a:lnTo>
                  <a:lnTo>
                    <a:pt x="210" y="1233"/>
                  </a:lnTo>
                  <a:lnTo>
                    <a:pt x="149" y="1222"/>
                  </a:lnTo>
                  <a:lnTo>
                    <a:pt x="90" y="1192"/>
                  </a:lnTo>
                  <a:lnTo>
                    <a:pt x="54" y="1166"/>
                  </a:lnTo>
                  <a:lnTo>
                    <a:pt x="40" y="1137"/>
                  </a:lnTo>
                  <a:lnTo>
                    <a:pt x="35" y="1103"/>
                  </a:lnTo>
                  <a:lnTo>
                    <a:pt x="45" y="1062"/>
                  </a:lnTo>
                  <a:lnTo>
                    <a:pt x="95" y="1024"/>
                  </a:lnTo>
                  <a:lnTo>
                    <a:pt x="157" y="1001"/>
                  </a:lnTo>
                  <a:lnTo>
                    <a:pt x="240" y="988"/>
                  </a:lnTo>
                  <a:lnTo>
                    <a:pt x="322" y="1000"/>
                  </a:lnTo>
                  <a:lnTo>
                    <a:pt x="387" y="1036"/>
                  </a:lnTo>
                  <a:lnTo>
                    <a:pt x="427" y="1077"/>
                  </a:lnTo>
                  <a:lnTo>
                    <a:pt x="468" y="1182"/>
                  </a:lnTo>
                  <a:lnTo>
                    <a:pt x="480" y="1221"/>
                  </a:lnTo>
                  <a:lnTo>
                    <a:pt x="487" y="1296"/>
                  </a:lnTo>
                  <a:lnTo>
                    <a:pt x="487" y="1298"/>
                  </a:lnTo>
                  <a:lnTo>
                    <a:pt x="498" y="1365"/>
                  </a:lnTo>
                  <a:lnTo>
                    <a:pt x="492" y="1459"/>
                  </a:lnTo>
                  <a:lnTo>
                    <a:pt x="527" y="1461"/>
                  </a:lnTo>
                  <a:lnTo>
                    <a:pt x="533" y="1362"/>
                  </a:lnTo>
                  <a:lnTo>
                    <a:pt x="522" y="1293"/>
                  </a:lnTo>
                  <a:lnTo>
                    <a:pt x="514" y="1213"/>
                  </a:lnTo>
                  <a:lnTo>
                    <a:pt x="501" y="1171"/>
                  </a:lnTo>
                  <a:lnTo>
                    <a:pt x="501" y="1170"/>
                  </a:lnTo>
                  <a:lnTo>
                    <a:pt x="457" y="1057"/>
                  </a:lnTo>
                  <a:lnTo>
                    <a:pt x="406" y="1008"/>
                  </a:lnTo>
                  <a:lnTo>
                    <a:pt x="334" y="967"/>
                  </a:lnTo>
                  <a:lnTo>
                    <a:pt x="240" y="954"/>
                  </a:lnTo>
                  <a:lnTo>
                    <a:pt x="147" y="966"/>
                  </a:lnTo>
                  <a:lnTo>
                    <a:pt x="77" y="995"/>
                  </a:lnTo>
                  <a:lnTo>
                    <a:pt x="15" y="1042"/>
                  </a:lnTo>
                  <a:lnTo>
                    <a:pt x="0" y="1100"/>
                  </a:lnTo>
                  <a:lnTo>
                    <a:pt x="5" y="1147"/>
                  </a:lnTo>
                  <a:lnTo>
                    <a:pt x="27" y="1188"/>
                  </a:lnTo>
                  <a:lnTo>
                    <a:pt x="71" y="1221"/>
                  </a:lnTo>
                  <a:lnTo>
                    <a:pt x="74" y="1223"/>
                  </a:lnTo>
                  <a:lnTo>
                    <a:pt x="139" y="1254"/>
                  </a:lnTo>
                  <a:lnTo>
                    <a:pt x="208" y="1268"/>
                  </a:lnTo>
                  <a:lnTo>
                    <a:pt x="287" y="1265"/>
                  </a:lnTo>
                  <a:lnTo>
                    <a:pt x="360" y="1244"/>
                  </a:lnTo>
                  <a:lnTo>
                    <a:pt x="434" y="1187"/>
                  </a:lnTo>
                  <a:lnTo>
                    <a:pt x="477" y="1111"/>
                  </a:lnTo>
                  <a:lnTo>
                    <a:pt x="463" y="1027"/>
                  </a:lnTo>
                  <a:lnTo>
                    <a:pt x="463" y="1026"/>
                  </a:lnTo>
                  <a:lnTo>
                    <a:pt x="456" y="988"/>
                  </a:lnTo>
                  <a:lnTo>
                    <a:pt x="450" y="956"/>
                  </a:lnTo>
                  <a:lnTo>
                    <a:pt x="444" y="929"/>
                  </a:lnTo>
                  <a:lnTo>
                    <a:pt x="437" y="904"/>
                  </a:lnTo>
                  <a:lnTo>
                    <a:pt x="436" y="902"/>
                  </a:lnTo>
                  <a:lnTo>
                    <a:pt x="427" y="878"/>
                  </a:lnTo>
                  <a:lnTo>
                    <a:pt x="427" y="877"/>
                  </a:lnTo>
                  <a:lnTo>
                    <a:pt x="418" y="854"/>
                  </a:lnTo>
                  <a:lnTo>
                    <a:pt x="416" y="853"/>
                  </a:lnTo>
                  <a:lnTo>
                    <a:pt x="404" y="831"/>
                  </a:lnTo>
                  <a:lnTo>
                    <a:pt x="390" y="808"/>
                  </a:lnTo>
                  <a:lnTo>
                    <a:pt x="375" y="781"/>
                  </a:lnTo>
                  <a:lnTo>
                    <a:pt x="358" y="751"/>
                  </a:lnTo>
                  <a:lnTo>
                    <a:pt x="339" y="719"/>
                  </a:lnTo>
                  <a:lnTo>
                    <a:pt x="323" y="682"/>
                  </a:lnTo>
                  <a:lnTo>
                    <a:pt x="306" y="643"/>
                  </a:lnTo>
                  <a:lnTo>
                    <a:pt x="292" y="606"/>
                  </a:lnTo>
                  <a:lnTo>
                    <a:pt x="283" y="571"/>
                  </a:lnTo>
                  <a:lnTo>
                    <a:pt x="277" y="537"/>
                  </a:lnTo>
                  <a:lnTo>
                    <a:pt x="271" y="467"/>
                  </a:lnTo>
                  <a:lnTo>
                    <a:pt x="270" y="432"/>
                  </a:lnTo>
                  <a:lnTo>
                    <a:pt x="270" y="347"/>
                  </a:lnTo>
                  <a:lnTo>
                    <a:pt x="269" y="323"/>
                  </a:lnTo>
                  <a:lnTo>
                    <a:pt x="269" y="235"/>
                  </a:lnTo>
                  <a:lnTo>
                    <a:pt x="267" y="167"/>
                  </a:lnTo>
                  <a:lnTo>
                    <a:pt x="267" y="93"/>
                  </a:lnTo>
                  <a:lnTo>
                    <a:pt x="266" y="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>
            <a:xfrm>
              <a:off x="5041" y="1862"/>
              <a:ext cx="133" cy="127"/>
            </a:xfrm>
            <a:custGeom>
              <a:avLst/>
              <a:gdLst>
                <a:gd fmla="*/ 488 w 532" name="T0"/>
                <a:gd fmla="*/ 0 h 509" name="T1"/>
                <a:gd fmla="*/ 458 w 532" name="T2"/>
                <a:gd fmla="*/ 126 h 509" name="T3"/>
                <a:gd fmla="*/ 423 w 532" name="T4"/>
                <a:gd fmla="*/ 210 h 509" name="T5"/>
                <a:gd fmla="*/ 346 w 532" name="T6"/>
                <a:gd fmla="*/ 258 h 509" name="T7"/>
                <a:gd fmla="*/ 283 w 532" name="T8"/>
                <a:gd fmla="*/ 277 h 509" name="T9"/>
                <a:gd fmla="*/ 211 w 532" name="T10"/>
                <a:gd fmla="*/ 279 h 509" name="T11"/>
                <a:gd fmla="*/ 149 w 532" name="T12"/>
                <a:gd fmla="*/ 268 h 509" name="T13"/>
                <a:gd fmla="*/ 89 w 532" name="T14"/>
                <a:gd fmla="*/ 239 h 509" name="T15"/>
                <a:gd fmla="*/ 53 w 532" name="T16"/>
                <a:gd fmla="*/ 212 h 509" name="T17"/>
                <a:gd fmla="*/ 40 w 532" name="T18"/>
                <a:gd fmla="*/ 183 h 509" name="T19"/>
                <a:gd fmla="*/ 35 w 532" name="T20"/>
                <a:gd fmla="*/ 150 h 509" name="T21"/>
                <a:gd fmla="*/ 45 w 532" name="T22"/>
                <a:gd fmla="*/ 108 h 509" name="T23"/>
                <a:gd fmla="*/ 94 w 532" name="T24"/>
                <a:gd fmla="*/ 71 h 509" name="T25"/>
                <a:gd fmla="*/ 156 w 532" name="T26"/>
                <a:gd fmla="*/ 48 h 509" name="T27"/>
                <a:gd fmla="*/ 239 w 532" name="T28"/>
                <a:gd fmla="*/ 36 h 509" name="T29"/>
                <a:gd fmla="*/ 323 w 532" name="T30"/>
                <a:gd fmla="*/ 48 h 509" name="T31"/>
                <a:gd fmla="*/ 386 w 532" name="T32"/>
                <a:gd fmla="*/ 82 h 509" name="T33"/>
                <a:gd fmla="*/ 427 w 532" name="T34"/>
                <a:gd fmla="*/ 123 h 509" name="T35"/>
                <a:gd fmla="*/ 455 w 532" name="T36"/>
                <a:gd fmla="*/ 192 h 509" name="T37"/>
                <a:gd fmla="*/ 480 w 532" name="T38"/>
                <a:gd fmla="*/ 268 h 509" name="T39"/>
                <a:gd fmla="*/ 488 w 532" name="T40"/>
                <a:gd fmla="*/ 342 h 509" name="T41"/>
                <a:gd fmla="*/ 488 w 532" name="T42"/>
                <a:gd fmla="*/ 344 h 509" name="T43"/>
                <a:gd fmla="*/ 498 w 532" name="T44"/>
                <a:gd fmla="*/ 411 h 509" name="T45"/>
                <a:gd fmla="*/ 491 w 532" name="T46"/>
                <a:gd fmla="*/ 506 h 509" name="T47"/>
                <a:gd fmla="*/ 526 w 532" name="T48"/>
                <a:gd fmla="*/ 509 h 509" name="T49"/>
                <a:gd fmla="*/ 532 w 532" name="T50"/>
                <a:gd fmla="*/ 408 h 509" name="T51"/>
                <a:gd fmla="*/ 522 w 532" name="T52"/>
                <a:gd fmla="*/ 339 h 509" name="T53"/>
                <a:gd fmla="*/ 515 w 532" name="T54"/>
                <a:gd fmla="*/ 260 h 509" name="T55"/>
                <a:gd fmla="*/ 488 w 532" name="T56"/>
                <a:gd fmla="*/ 181 h 509" name="T57"/>
                <a:gd fmla="*/ 488 w 532" name="T58"/>
                <a:gd fmla="*/ 180 h 509" name="T59"/>
                <a:gd fmla="*/ 457 w 532" name="T60"/>
                <a:gd fmla="*/ 103 h 509" name="T61"/>
                <a:gd fmla="*/ 406 w 532" name="T62"/>
                <a:gd fmla="*/ 54 h 509" name="T63"/>
                <a:gd fmla="*/ 333 w 532" name="T64"/>
                <a:gd fmla="*/ 13 h 509" name="T65"/>
                <a:gd fmla="*/ 239 w 532" name="T66"/>
                <a:gd fmla="*/ 1 h 509" name="T67"/>
                <a:gd fmla="*/ 148 w 532" name="T68"/>
                <a:gd fmla="*/ 13 h 509" name="T69"/>
                <a:gd fmla="*/ 77 w 532" name="T70"/>
                <a:gd fmla="*/ 41 h 509" name="T71"/>
                <a:gd fmla="*/ 15 w 532" name="T72"/>
                <a:gd fmla="*/ 88 h 509" name="T73"/>
                <a:gd fmla="*/ 0 w 532" name="T74"/>
                <a:gd fmla="*/ 147 h 509" name="T75"/>
                <a:gd fmla="*/ 5 w 532" name="T76"/>
                <a:gd fmla="*/ 193 h 509" name="T77"/>
                <a:gd fmla="*/ 26 w 532" name="T78"/>
                <a:gd fmla="*/ 234 h 509" name="T79"/>
                <a:gd fmla="*/ 72 w 532" name="T80"/>
                <a:gd fmla="*/ 269 h 509" name="T81"/>
                <a:gd fmla="*/ 139 w 532" name="T82"/>
                <a:gd fmla="*/ 300 h 509" name="T83"/>
                <a:gd fmla="*/ 208 w 532" name="T84"/>
                <a:gd fmla="*/ 314 h 509" name="T85"/>
                <a:gd fmla="*/ 288 w 532" name="T86"/>
                <a:gd fmla="*/ 311 h 509" name="T87"/>
                <a:gd fmla="*/ 361 w 532" name="T88"/>
                <a:gd fmla="*/ 290 h 509" name="T89"/>
                <a:gd fmla="*/ 450 w 532" name="T90"/>
                <a:gd fmla="*/ 232 h 509" name="T91"/>
                <a:gd fmla="*/ 490 w 532" name="T92"/>
                <a:gd fmla="*/ 138 h 509" name="T93"/>
                <a:gd fmla="*/ 491 w 532" name="T94"/>
                <a:gd fmla="*/ 135 h 509" name="T95"/>
                <a:gd fmla="*/ 521 w 532" name="T96"/>
                <a:gd fmla="*/ 8 h 509" name="T97"/>
                <a:gd fmla="*/ 488 w 532" name="T98"/>
                <a:gd fmla="*/ 0 h 509" name="T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b="b" l="0" r="r" t="0"/>
              <a:pathLst>
                <a:path h="509" w="532">
                  <a:moveTo>
                    <a:pt x="488" y="0"/>
                  </a:moveTo>
                  <a:lnTo>
                    <a:pt x="458" y="126"/>
                  </a:lnTo>
                  <a:lnTo>
                    <a:pt x="423" y="210"/>
                  </a:lnTo>
                  <a:lnTo>
                    <a:pt x="346" y="258"/>
                  </a:lnTo>
                  <a:lnTo>
                    <a:pt x="283" y="277"/>
                  </a:lnTo>
                  <a:lnTo>
                    <a:pt x="211" y="279"/>
                  </a:lnTo>
                  <a:lnTo>
                    <a:pt x="149" y="268"/>
                  </a:lnTo>
                  <a:lnTo>
                    <a:pt x="89" y="239"/>
                  </a:lnTo>
                  <a:lnTo>
                    <a:pt x="53" y="212"/>
                  </a:lnTo>
                  <a:lnTo>
                    <a:pt x="40" y="183"/>
                  </a:lnTo>
                  <a:lnTo>
                    <a:pt x="35" y="150"/>
                  </a:lnTo>
                  <a:lnTo>
                    <a:pt x="45" y="108"/>
                  </a:lnTo>
                  <a:lnTo>
                    <a:pt x="94" y="71"/>
                  </a:lnTo>
                  <a:lnTo>
                    <a:pt x="156" y="48"/>
                  </a:lnTo>
                  <a:lnTo>
                    <a:pt x="239" y="36"/>
                  </a:lnTo>
                  <a:lnTo>
                    <a:pt x="323" y="48"/>
                  </a:lnTo>
                  <a:lnTo>
                    <a:pt x="386" y="82"/>
                  </a:lnTo>
                  <a:lnTo>
                    <a:pt x="427" y="123"/>
                  </a:lnTo>
                  <a:lnTo>
                    <a:pt x="455" y="192"/>
                  </a:lnTo>
                  <a:lnTo>
                    <a:pt x="480" y="268"/>
                  </a:lnTo>
                  <a:lnTo>
                    <a:pt x="488" y="342"/>
                  </a:lnTo>
                  <a:lnTo>
                    <a:pt x="488" y="344"/>
                  </a:lnTo>
                  <a:lnTo>
                    <a:pt x="498" y="411"/>
                  </a:lnTo>
                  <a:lnTo>
                    <a:pt x="491" y="506"/>
                  </a:lnTo>
                  <a:lnTo>
                    <a:pt x="526" y="509"/>
                  </a:lnTo>
                  <a:lnTo>
                    <a:pt x="532" y="408"/>
                  </a:lnTo>
                  <a:lnTo>
                    <a:pt x="522" y="339"/>
                  </a:lnTo>
                  <a:lnTo>
                    <a:pt x="515" y="260"/>
                  </a:lnTo>
                  <a:lnTo>
                    <a:pt x="488" y="181"/>
                  </a:lnTo>
                  <a:lnTo>
                    <a:pt x="488" y="180"/>
                  </a:lnTo>
                  <a:lnTo>
                    <a:pt x="457" y="103"/>
                  </a:lnTo>
                  <a:lnTo>
                    <a:pt x="406" y="54"/>
                  </a:lnTo>
                  <a:lnTo>
                    <a:pt x="333" y="13"/>
                  </a:lnTo>
                  <a:lnTo>
                    <a:pt x="239" y="1"/>
                  </a:lnTo>
                  <a:lnTo>
                    <a:pt x="148" y="13"/>
                  </a:lnTo>
                  <a:lnTo>
                    <a:pt x="77" y="41"/>
                  </a:lnTo>
                  <a:lnTo>
                    <a:pt x="15" y="88"/>
                  </a:lnTo>
                  <a:lnTo>
                    <a:pt x="0" y="147"/>
                  </a:lnTo>
                  <a:lnTo>
                    <a:pt x="5" y="193"/>
                  </a:lnTo>
                  <a:lnTo>
                    <a:pt x="26" y="234"/>
                  </a:lnTo>
                  <a:lnTo>
                    <a:pt x="72" y="269"/>
                  </a:lnTo>
                  <a:lnTo>
                    <a:pt x="139" y="300"/>
                  </a:lnTo>
                  <a:lnTo>
                    <a:pt x="208" y="314"/>
                  </a:lnTo>
                  <a:lnTo>
                    <a:pt x="288" y="311"/>
                  </a:lnTo>
                  <a:lnTo>
                    <a:pt x="361" y="290"/>
                  </a:lnTo>
                  <a:lnTo>
                    <a:pt x="450" y="232"/>
                  </a:lnTo>
                  <a:lnTo>
                    <a:pt x="490" y="138"/>
                  </a:lnTo>
                  <a:lnTo>
                    <a:pt x="491" y="135"/>
                  </a:lnTo>
                  <a:lnTo>
                    <a:pt x="521" y="8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>
            <a:xfrm>
              <a:off x="5042" y="1985"/>
              <a:ext cx="134" cy="127"/>
            </a:xfrm>
            <a:custGeom>
              <a:avLst/>
              <a:gdLst>
                <a:gd fmla="*/ 486 w 532" name="T0"/>
                <a:gd fmla="*/ 0 h 509" name="T1"/>
                <a:gd fmla="*/ 459 w 532" name="T2"/>
                <a:gd fmla="*/ 126 h 509" name="T3"/>
                <a:gd fmla="*/ 423 w 532" name="T4"/>
                <a:gd fmla="*/ 210 h 509" name="T5"/>
                <a:gd fmla="*/ 346 w 532" name="T6"/>
                <a:gd fmla="*/ 258 h 509" name="T7"/>
                <a:gd fmla="*/ 283 w 532" name="T8"/>
                <a:gd fmla="*/ 277 h 509" name="T9"/>
                <a:gd fmla="*/ 211 w 532" name="T10"/>
                <a:gd fmla="*/ 279 h 509" name="T11"/>
                <a:gd fmla="*/ 149 w 532" name="T12"/>
                <a:gd fmla="*/ 268 h 509" name="T13"/>
                <a:gd fmla="*/ 89 w 532" name="T14"/>
                <a:gd fmla="*/ 239 h 509" name="T15"/>
                <a:gd fmla="*/ 54 w 532" name="T16"/>
                <a:gd fmla="*/ 212 h 509" name="T17"/>
                <a:gd fmla="*/ 40 w 532" name="T18"/>
                <a:gd fmla="*/ 184 h 509" name="T19"/>
                <a:gd fmla="*/ 35 w 532" name="T20"/>
                <a:gd fmla="*/ 150 h 509" name="T21"/>
                <a:gd fmla="*/ 46 w 532" name="T22"/>
                <a:gd fmla="*/ 108 h 509" name="T23"/>
                <a:gd fmla="*/ 94 w 532" name="T24"/>
                <a:gd fmla="*/ 71 h 509" name="T25"/>
                <a:gd fmla="*/ 156 w 532" name="T26"/>
                <a:gd fmla="*/ 48 h 509" name="T27"/>
                <a:gd fmla="*/ 239 w 532" name="T28"/>
                <a:gd fmla="*/ 36 h 509" name="T29"/>
                <a:gd fmla="*/ 324 w 532" name="T30"/>
                <a:gd fmla="*/ 48 h 509" name="T31"/>
                <a:gd fmla="*/ 387 w 532" name="T32"/>
                <a:gd fmla="*/ 82 h 509" name="T33"/>
                <a:gd fmla="*/ 427 w 532" name="T34"/>
                <a:gd fmla="*/ 123 h 509" name="T35"/>
                <a:gd fmla="*/ 457 w 532" name="T36"/>
                <a:gd fmla="*/ 192 h 509" name="T37"/>
                <a:gd fmla="*/ 480 w 532" name="T38"/>
                <a:gd fmla="*/ 268 h 509" name="T39"/>
                <a:gd fmla="*/ 488 w 532" name="T40"/>
                <a:gd fmla="*/ 342 h 509" name="T41"/>
                <a:gd fmla="*/ 488 w 532" name="T42"/>
                <a:gd fmla="*/ 344 h 509" name="T43"/>
                <a:gd fmla="*/ 498 w 532" name="T44"/>
                <a:gd fmla="*/ 411 h 509" name="T45"/>
                <a:gd fmla="*/ 491 w 532" name="T46"/>
                <a:gd fmla="*/ 506 h 509" name="T47"/>
                <a:gd fmla="*/ 526 w 532" name="T48"/>
                <a:gd fmla="*/ 509 h 509" name="T49"/>
                <a:gd fmla="*/ 532 w 532" name="T50"/>
                <a:gd fmla="*/ 408 h 509" name="T51"/>
                <a:gd fmla="*/ 522 w 532" name="T52"/>
                <a:gd fmla="*/ 339 h 509" name="T53"/>
                <a:gd fmla="*/ 515 w 532" name="T54"/>
                <a:gd fmla="*/ 260 h 509" name="T55"/>
                <a:gd fmla="*/ 489 w 532" name="T56"/>
                <a:gd fmla="*/ 181 h 509" name="T57"/>
                <a:gd fmla="*/ 489 w 532" name="T58"/>
                <a:gd fmla="*/ 180 h 509" name="T59"/>
                <a:gd fmla="*/ 457 w 532" name="T60"/>
                <a:gd fmla="*/ 103 h 509" name="T61"/>
                <a:gd fmla="*/ 407 w 532" name="T62"/>
                <a:gd fmla="*/ 54 h 509" name="T63"/>
                <a:gd fmla="*/ 334 w 532" name="T64"/>
                <a:gd fmla="*/ 13 h 509" name="T65"/>
                <a:gd fmla="*/ 239 w 532" name="T66"/>
                <a:gd fmla="*/ 1 h 509" name="T67"/>
                <a:gd fmla="*/ 148 w 532" name="T68"/>
                <a:gd fmla="*/ 13 h 509" name="T69"/>
                <a:gd fmla="*/ 77 w 532" name="T70"/>
                <a:gd fmla="*/ 41 h 509" name="T71"/>
                <a:gd fmla="*/ 16 w 532" name="T72"/>
                <a:gd fmla="*/ 88 h 509" name="T73"/>
                <a:gd fmla="*/ 0 w 532" name="T74"/>
                <a:gd fmla="*/ 148 h 509" name="T75"/>
                <a:gd fmla="*/ 5 w 532" name="T76"/>
                <a:gd fmla="*/ 193 h 509" name="T77"/>
                <a:gd fmla="*/ 27 w 532" name="T78"/>
                <a:gd fmla="*/ 234 h 509" name="T79"/>
                <a:gd fmla="*/ 72 w 532" name="T80"/>
                <a:gd fmla="*/ 269 h 509" name="T81"/>
                <a:gd fmla="*/ 139 w 532" name="T82"/>
                <a:gd fmla="*/ 300 h 509" name="T83"/>
                <a:gd fmla="*/ 208 w 532" name="T84"/>
                <a:gd fmla="*/ 314 h 509" name="T85"/>
                <a:gd fmla="*/ 288 w 532" name="T86"/>
                <a:gd fmla="*/ 311 h 509" name="T87"/>
                <a:gd fmla="*/ 361 w 532" name="T88"/>
                <a:gd fmla="*/ 290 h 509" name="T89"/>
                <a:gd fmla="*/ 450 w 532" name="T90"/>
                <a:gd fmla="*/ 232 h 509" name="T91"/>
                <a:gd fmla="*/ 491 w 532" name="T92"/>
                <a:gd fmla="*/ 136 h 509" name="T93"/>
                <a:gd fmla="*/ 521 w 532" name="T94"/>
                <a:gd fmla="*/ 7 h 509" name="T95"/>
                <a:gd fmla="*/ 486 w 532" name="T96"/>
                <a:gd fmla="*/ 0 h 509" name="T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b="b" l="0" r="r" t="0"/>
              <a:pathLst>
                <a:path h="509" w="532">
                  <a:moveTo>
                    <a:pt x="486" y="0"/>
                  </a:moveTo>
                  <a:lnTo>
                    <a:pt x="459" y="126"/>
                  </a:lnTo>
                  <a:lnTo>
                    <a:pt x="423" y="210"/>
                  </a:lnTo>
                  <a:lnTo>
                    <a:pt x="346" y="258"/>
                  </a:lnTo>
                  <a:lnTo>
                    <a:pt x="283" y="277"/>
                  </a:lnTo>
                  <a:lnTo>
                    <a:pt x="211" y="279"/>
                  </a:lnTo>
                  <a:lnTo>
                    <a:pt x="149" y="268"/>
                  </a:lnTo>
                  <a:lnTo>
                    <a:pt x="89" y="239"/>
                  </a:lnTo>
                  <a:lnTo>
                    <a:pt x="54" y="212"/>
                  </a:lnTo>
                  <a:lnTo>
                    <a:pt x="40" y="184"/>
                  </a:lnTo>
                  <a:lnTo>
                    <a:pt x="35" y="150"/>
                  </a:lnTo>
                  <a:lnTo>
                    <a:pt x="46" y="108"/>
                  </a:lnTo>
                  <a:lnTo>
                    <a:pt x="94" y="71"/>
                  </a:lnTo>
                  <a:lnTo>
                    <a:pt x="156" y="48"/>
                  </a:lnTo>
                  <a:lnTo>
                    <a:pt x="239" y="36"/>
                  </a:lnTo>
                  <a:lnTo>
                    <a:pt x="324" y="48"/>
                  </a:lnTo>
                  <a:lnTo>
                    <a:pt x="387" y="82"/>
                  </a:lnTo>
                  <a:lnTo>
                    <a:pt x="427" y="123"/>
                  </a:lnTo>
                  <a:lnTo>
                    <a:pt x="457" y="192"/>
                  </a:lnTo>
                  <a:lnTo>
                    <a:pt x="480" y="268"/>
                  </a:lnTo>
                  <a:lnTo>
                    <a:pt x="488" y="342"/>
                  </a:lnTo>
                  <a:lnTo>
                    <a:pt x="488" y="344"/>
                  </a:lnTo>
                  <a:lnTo>
                    <a:pt x="498" y="411"/>
                  </a:lnTo>
                  <a:lnTo>
                    <a:pt x="491" y="506"/>
                  </a:lnTo>
                  <a:lnTo>
                    <a:pt x="526" y="509"/>
                  </a:lnTo>
                  <a:lnTo>
                    <a:pt x="532" y="408"/>
                  </a:lnTo>
                  <a:lnTo>
                    <a:pt x="522" y="339"/>
                  </a:lnTo>
                  <a:lnTo>
                    <a:pt x="515" y="260"/>
                  </a:lnTo>
                  <a:lnTo>
                    <a:pt x="489" y="181"/>
                  </a:lnTo>
                  <a:lnTo>
                    <a:pt x="489" y="180"/>
                  </a:lnTo>
                  <a:lnTo>
                    <a:pt x="457" y="103"/>
                  </a:lnTo>
                  <a:lnTo>
                    <a:pt x="407" y="54"/>
                  </a:lnTo>
                  <a:lnTo>
                    <a:pt x="334" y="13"/>
                  </a:lnTo>
                  <a:lnTo>
                    <a:pt x="239" y="1"/>
                  </a:lnTo>
                  <a:lnTo>
                    <a:pt x="148" y="13"/>
                  </a:lnTo>
                  <a:lnTo>
                    <a:pt x="77" y="41"/>
                  </a:lnTo>
                  <a:lnTo>
                    <a:pt x="16" y="88"/>
                  </a:lnTo>
                  <a:lnTo>
                    <a:pt x="0" y="148"/>
                  </a:lnTo>
                  <a:lnTo>
                    <a:pt x="5" y="193"/>
                  </a:lnTo>
                  <a:lnTo>
                    <a:pt x="27" y="234"/>
                  </a:lnTo>
                  <a:lnTo>
                    <a:pt x="72" y="269"/>
                  </a:lnTo>
                  <a:lnTo>
                    <a:pt x="139" y="300"/>
                  </a:lnTo>
                  <a:lnTo>
                    <a:pt x="208" y="314"/>
                  </a:lnTo>
                  <a:lnTo>
                    <a:pt x="288" y="311"/>
                  </a:lnTo>
                  <a:lnTo>
                    <a:pt x="361" y="290"/>
                  </a:lnTo>
                  <a:lnTo>
                    <a:pt x="450" y="232"/>
                  </a:lnTo>
                  <a:lnTo>
                    <a:pt x="491" y="136"/>
                  </a:lnTo>
                  <a:lnTo>
                    <a:pt x="521" y="7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>
            <a:xfrm>
              <a:off x="5045" y="2107"/>
              <a:ext cx="132" cy="128"/>
            </a:xfrm>
            <a:custGeom>
              <a:avLst/>
              <a:gdLst>
                <a:gd fmla="*/ 485 w 531" name="T0"/>
                <a:gd fmla="*/ 0 h 509" name="T1"/>
                <a:gd fmla="*/ 458 w 531" name="T2"/>
                <a:gd fmla="*/ 126 h 509" name="T3"/>
                <a:gd fmla="*/ 422 w 531" name="T4"/>
                <a:gd fmla="*/ 210 h 509" name="T5"/>
                <a:gd fmla="*/ 345 w 531" name="T6"/>
                <a:gd fmla="*/ 258 h 509" name="T7"/>
                <a:gd fmla="*/ 281 w 531" name="T8"/>
                <a:gd fmla="*/ 277 h 509" name="T9"/>
                <a:gd fmla="*/ 209 w 531" name="T10"/>
                <a:gd fmla="*/ 279 h 509" name="T11"/>
                <a:gd fmla="*/ 147 w 531" name="T12"/>
                <a:gd fmla="*/ 268 h 509" name="T13"/>
                <a:gd fmla="*/ 88 w 531" name="T14"/>
                <a:gd fmla="*/ 239 h 509" name="T15"/>
                <a:gd fmla="*/ 53 w 531" name="T16"/>
                <a:gd fmla="*/ 213 h 509" name="T17"/>
                <a:gd fmla="*/ 39 w 531" name="T18"/>
                <a:gd fmla="*/ 184 h 509" name="T19"/>
                <a:gd fmla="*/ 34 w 531" name="T20"/>
                <a:gd fmla="*/ 150 h 509" name="T21"/>
                <a:gd fmla="*/ 44 w 531" name="T22"/>
                <a:gd fmla="*/ 108 h 509" name="T23"/>
                <a:gd fmla="*/ 93 w 531" name="T24"/>
                <a:gd fmla="*/ 71 h 509" name="T25"/>
                <a:gd fmla="*/ 153 w 531" name="T26"/>
                <a:gd fmla="*/ 48 h 509" name="T27"/>
                <a:gd fmla="*/ 239 w 531" name="T28"/>
                <a:gd fmla="*/ 36 h 509" name="T29"/>
                <a:gd fmla="*/ 322 w 531" name="T30"/>
                <a:gd fmla="*/ 48 h 509" name="T31"/>
                <a:gd fmla="*/ 384 w 531" name="T32"/>
                <a:gd fmla="*/ 82 h 509" name="T33"/>
                <a:gd fmla="*/ 425 w 531" name="T34"/>
                <a:gd fmla="*/ 124 h 509" name="T35"/>
                <a:gd fmla="*/ 455 w 531" name="T36"/>
                <a:gd fmla="*/ 192 h 509" name="T37"/>
                <a:gd fmla="*/ 479 w 531" name="T38"/>
                <a:gd fmla="*/ 268 h 509" name="T39"/>
                <a:gd fmla="*/ 486 w 531" name="T40"/>
                <a:gd fmla="*/ 344 h 509" name="T41"/>
                <a:gd fmla="*/ 486 w 531" name="T42"/>
                <a:gd fmla="*/ 345 h 509" name="T43"/>
                <a:gd fmla="*/ 496 w 531" name="T44"/>
                <a:gd fmla="*/ 411 h 509" name="T45"/>
                <a:gd fmla="*/ 490 w 531" name="T46"/>
                <a:gd fmla="*/ 506 h 509" name="T47"/>
                <a:gd fmla="*/ 525 w 531" name="T48"/>
                <a:gd fmla="*/ 509 h 509" name="T49"/>
                <a:gd fmla="*/ 531 w 531" name="T50"/>
                <a:gd fmla="*/ 408 h 509" name="T51"/>
                <a:gd fmla="*/ 521 w 531" name="T52"/>
                <a:gd fmla="*/ 340 h 509" name="T53"/>
                <a:gd fmla="*/ 513 w 531" name="T54"/>
                <a:gd fmla="*/ 261 h 509" name="T55"/>
                <a:gd fmla="*/ 487 w 531" name="T56"/>
                <a:gd fmla="*/ 181 h 509" name="T57"/>
                <a:gd fmla="*/ 487 w 531" name="T58"/>
                <a:gd fmla="*/ 179 h 509" name="T59"/>
                <a:gd fmla="*/ 455 w 531" name="T60"/>
                <a:gd fmla="*/ 104 h 509" name="T61"/>
                <a:gd fmla="*/ 407 w 531" name="T62"/>
                <a:gd fmla="*/ 55 h 509" name="T63"/>
                <a:gd fmla="*/ 332 w 531" name="T64"/>
                <a:gd fmla="*/ 14 h 509" name="T65"/>
                <a:gd fmla="*/ 239 w 531" name="T66"/>
                <a:gd fmla="*/ 1 h 509" name="T67"/>
                <a:gd fmla="*/ 146 w 531" name="T68"/>
                <a:gd fmla="*/ 14 h 509" name="T69"/>
                <a:gd fmla="*/ 75 w 531" name="T70"/>
                <a:gd fmla="*/ 41 h 509" name="T71"/>
                <a:gd fmla="*/ 14 w 531" name="T72"/>
                <a:gd fmla="*/ 88 h 509" name="T73"/>
                <a:gd fmla="*/ 0 w 531" name="T74"/>
                <a:gd fmla="*/ 148 h 509" name="T75"/>
                <a:gd fmla="*/ 5 w 531" name="T76"/>
                <a:gd fmla="*/ 194 h 509" name="T77"/>
                <a:gd fmla="*/ 26 w 531" name="T78"/>
                <a:gd fmla="*/ 236 h 509" name="T79"/>
                <a:gd fmla="*/ 70 w 531" name="T80"/>
                <a:gd fmla="*/ 269 h 509" name="T81"/>
                <a:gd fmla="*/ 137 w 531" name="T82"/>
                <a:gd fmla="*/ 300 h 509" name="T83"/>
                <a:gd fmla="*/ 207 w 531" name="T84"/>
                <a:gd fmla="*/ 314 h 509" name="T85"/>
                <a:gd fmla="*/ 286 w 531" name="T86"/>
                <a:gd fmla="*/ 311 h 509" name="T87"/>
                <a:gd fmla="*/ 360 w 531" name="T88"/>
                <a:gd fmla="*/ 290 h 509" name="T89"/>
                <a:gd fmla="*/ 449 w 531" name="T90"/>
                <a:gd fmla="*/ 234 h 509" name="T91"/>
                <a:gd fmla="*/ 490 w 531" name="T92"/>
                <a:gd fmla="*/ 136 h 509" name="T93"/>
                <a:gd fmla="*/ 520 w 531" name="T94"/>
                <a:gd fmla="*/ 7 h 509" name="T95"/>
                <a:gd fmla="*/ 485 w 531" name="T96"/>
                <a:gd fmla="*/ 0 h 509" name="T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b="b" l="0" r="r" t="0"/>
              <a:pathLst>
                <a:path h="509" w="531">
                  <a:moveTo>
                    <a:pt x="485" y="0"/>
                  </a:moveTo>
                  <a:lnTo>
                    <a:pt x="458" y="126"/>
                  </a:lnTo>
                  <a:lnTo>
                    <a:pt x="422" y="210"/>
                  </a:lnTo>
                  <a:lnTo>
                    <a:pt x="345" y="258"/>
                  </a:lnTo>
                  <a:lnTo>
                    <a:pt x="281" y="277"/>
                  </a:lnTo>
                  <a:lnTo>
                    <a:pt x="209" y="279"/>
                  </a:lnTo>
                  <a:lnTo>
                    <a:pt x="147" y="268"/>
                  </a:lnTo>
                  <a:lnTo>
                    <a:pt x="88" y="239"/>
                  </a:lnTo>
                  <a:lnTo>
                    <a:pt x="53" y="213"/>
                  </a:lnTo>
                  <a:lnTo>
                    <a:pt x="39" y="184"/>
                  </a:lnTo>
                  <a:lnTo>
                    <a:pt x="34" y="150"/>
                  </a:lnTo>
                  <a:lnTo>
                    <a:pt x="44" y="108"/>
                  </a:lnTo>
                  <a:lnTo>
                    <a:pt x="93" y="71"/>
                  </a:lnTo>
                  <a:lnTo>
                    <a:pt x="153" y="48"/>
                  </a:lnTo>
                  <a:lnTo>
                    <a:pt x="239" y="36"/>
                  </a:lnTo>
                  <a:lnTo>
                    <a:pt x="322" y="48"/>
                  </a:lnTo>
                  <a:lnTo>
                    <a:pt x="384" y="82"/>
                  </a:lnTo>
                  <a:lnTo>
                    <a:pt x="425" y="124"/>
                  </a:lnTo>
                  <a:lnTo>
                    <a:pt x="455" y="192"/>
                  </a:lnTo>
                  <a:lnTo>
                    <a:pt x="479" y="268"/>
                  </a:lnTo>
                  <a:lnTo>
                    <a:pt x="486" y="344"/>
                  </a:lnTo>
                  <a:lnTo>
                    <a:pt x="486" y="345"/>
                  </a:lnTo>
                  <a:lnTo>
                    <a:pt x="496" y="411"/>
                  </a:lnTo>
                  <a:lnTo>
                    <a:pt x="490" y="506"/>
                  </a:lnTo>
                  <a:lnTo>
                    <a:pt x="525" y="509"/>
                  </a:lnTo>
                  <a:lnTo>
                    <a:pt x="531" y="408"/>
                  </a:lnTo>
                  <a:lnTo>
                    <a:pt x="521" y="340"/>
                  </a:lnTo>
                  <a:lnTo>
                    <a:pt x="513" y="261"/>
                  </a:lnTo>
                  <a:lnTo>
                    <a:pt x="487" y="181"/>
                  </a:lnTo>
                  <a:lnTo>
                    <a:pt x="487" y="179"/>
                  </a:lnTo>
                  <a:lnTo>
                    <a:pt x="455" y="104"/>
                  </a:lnTo>
                  <a:lnTo>
                    <a:pt x="407" y="55"/>
                  </a:lnTo>
                  <a:lnTo>
                    <a:pt x="332" y="14"/>
                  </a:lnTo>
                  <a:lnTo>
                    <a:pt x="239" y="1"/>
                  </a:lnTo>
                  <a:lnTo>
                    <a:pt x="146" y="14"/>
                  </a:lnTo>
                  <a:lnTo>
                    <a:pt x="75" y="41"/>
                  </a:lnTo>
                  <a:lnTo>
                    <a:pt x="14" y="88"/>
                  </a:lnTo>
                  <a:lnTo>
                    <a:pt x="0" y="148"/>
                  </a:lnTo>
                  <a:lnTo>
                    <a:pt x="5" y="194"/>
                  </a:lnTo>
                  <a:lnTo>
                    <a:pt x="26" y="236"/>
                  </a:lnTo>
                  <a:lnTo>
                    <a:pt x="70" y="269"/>
                  </a:lnTo>
                  <a:lnTo>
                    <a:pt x="137" y="300"/>
                  </a:lnTo>
                  <a:lnTo>
                    <a:pt x="207" y="314"/>
                  </a:lnTo>
                  <a:lnTo>
                    <a:pt x="286" y="311"/>
                  </a:lnTo>
                  <a:lnTo>
                    <a:pt x="360" y="290"/>
                  </a:lnTo>
                  <a:lnTo>
                    <a:pt x="449" y="234"/>
                  </a:lnTo>
                  <a:lnTo>
                    <a:pt x="490" y="136"/>
                  </a:lnTo>
                  <a:lnTo>
                    <a:pt x="520" y="7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12" name="Freeform 17"/>
            <p:cNvSpPr>
              <a:spLocks/>
            </p:cNvSpPr>
            <p:nvPr/>
          </p:nvSpPr>
          <p:spPr>
            <a:xfrm>
              <a:off x="5043" y="2227"/>
              <a:ext cx="133" cy="127"/>
            </a:xfrm>
            <a:custGeom>
              <a:avLst/>
              <a:gdLst>
                <a:gd fmla="*/ 487 w 533" name="T0"/>
                <a:gd fmla="*/ 0 h 509" name="T1"/>
                <a:gd fmla="*/ 460 w 533" name="T2"/>
                <a:gd fmla="*/ 126 h 509" name="T3"/>
                <a:gd fmla="*/ 424 w 533" name="T4"/>
                <a:gd fmla="*/ 210 h 509" name="T5"/>
                <a:gd fmla="*/ 347 w 533" name="T6"/>
                <a:gd fmla="*/ 258 h 509" name="T7"/>
                <a:gd fmla="*/ 283 w 533" name="T8"/>
                <a:gd fmla="*/ 277 h 509" name="T9"/>
                <a:gd fmla="*/ 211 w 533" name="T10"/>
                <a:gd fmla="*/ 279 h 509" name="T11"/>
                <a:gd fmla="*/ 149 w 533" name="T12"/>
                <a:gd fmla="*/ 268 h 509" name="T13"/>
                <a:gd fmla="*/ 90 w 533" name="T14"/>
                <a:gd fmla="*/ 239 h 509" name="T15"/>
                <a:gd fmla="*/ 55 w 533" name="T16"/>
                <a:gd fmla="*/ 213 h 509" name="T17"/>
                <a:gd fmla="*/ 41 w 533" name="T18"/>
                <a:gd fmla="*/ 184 h 509" name="T19"/>
                <a:gd fmla="*/ 35 w 533" name="T20"/>
                <a:gd fmla="*/ 150 h 509" name="T21"/>
                <a:gd fmla="*/ 46 w 533" name="T22"/>
                <a:gd fmla="*/ 109 h 509" name="T23"/>
                <a:gd fmla="*/ 95 w 533" name="T24"/>
                <a:gd fmla="*/ 71 h 509" name="T25"/>
                <a:gd fmla="*/ 156 w 533" name="T26"/>
                <a:gd fmla="*/ 48 h 509" name="T27"/>
                <a:gd fmla="*/ 241 w 533" name="T28"/>
                <a:gd fmla="*/ 36 h 509" name="T29"/>
                <a:gd fmla="*/ 324 w 533" name="T30"/>
                <a:gd fmla="*/ 48 h 509" name="T31"/>
                <a:gd fmla="*/ 386 w 533" name="T32"/>
                <a:gd fmla="*/ 82 h 509" name="T33"/>
                <a:gd fmla="*/ 427 w 533" name="T34"/>
                <a:gd fmla="*/ 124 h 509" name="T35"/>
                <a:gd fmla="*/ 457 w 533" name="T36"/>
                <a:gd fmla="*/ 192 h 509" name="T37"/>
                <a:gd fmla="*/ 481 w 533" name="T38"/>
                <a:gd fmla="*/ 268 h 509" name="T39"/>
                <a:gd fmla="*/ 488 w 533" name="T40"/>
                <a:gd fmla="*/ 344 h 509" name="T41"/>
                <a:gd fmla="*/ 488 w 533" name="T42"/>
                <a:gd fmla="*/ 345 h 509" name="T43"/>
                <a:gd fmla="*/ 498 w 533" name="T44"/>
                <a:gd fmla="*/ 411 h 509" name="T45"/>
                <a:gd fmla="*/ 492 w 533" name="T46"/>
                <a:gd fmla="*/ 506 h 509" name="T47"/>
                <a:gd fmla="*/ 527 w 533" name="T48"/>
                <a:gd fmla="*/ 509 h 509" name="T49"/>
                <a:gd fmla="*/ 533 w 533" name="T50"/>
                <a:gd fmla="*/ 408 h 509" name="T51"/>
                <a:gd fmla="*/ 523 w 533" name="T52"/>
                <a:gd fmla="*/ 340 h 509" name="T53"/>
                <a:gd fmla="*/ 515 w 533" name="T54"/>
                <a:gd fmla="*/ 260 h 509" name="T55"/>
                <a:gd fmla="*/ 489 w 533" name="T56"/>
                <a:gd fmla="*/ 181 h 509" name="T57"/>
                <a:gd fmla="*/ 489 w 533" name="T58"/>
                <a:gd fmla="*/ 179 h 509" name="T59"/>
                <a:gd fmla="*/ 457 w 533" name="T60"/>
                <a:gd fmla="*/ 104 h 509" name="T61"/>
                <a:gd fmla="*/ 409 w 533" name="T62"/>
                <a:gd fmla="*/ 54 h 509" name="T63"/>
                <a:gd fmla="*/ 334 w 533" name="T64"/>
                <a:gd fmla="*/ 13 h 509" name="T65"/>
                <a:gd fmla="*/ 241 w 533" name="T66"/>
                <a:gd fmla="*/ 1 h 509" name="T67"/>
                <a:gd fmla="*/ 148 w 533" name="T68"/>
                <a:gd fmla="*/ 13 h 509" name="T69"/>
                <a:gd fmla="*/ 77 w 533" name="T70"/>
                <a:gd fmla="*/ 41 h 509" name="T71"/>
                <a:gd fmla="*/ 16 w 533" name="T72"/>
                <a:gd fmla="*/ 89 h 509" name="T73"/>
                <a:gd fmla="*/ 0 w 533" name="T74"/>
                <a:gd fmla="*/ 148 h 509" name="T75"/>
                <a:gd fmla="*/ 7 w 533" name="T76"/>
                <a:gd fmla="*/ 193 h 509" name="T77"/>
                <a:gd fmla="*/ 28 w 533" name="T78"/>
                <a:gd fmla="*/ 236 h 509" name="T79"/>
                <a:gd fmla="*/ 72 w 533" name="T80"/>
                <a:gd fmla="*/ 269 h 509" name="T81"/>
                <a:gd fmla="*/ 139 w 533" name="T82"/>
                <a:gd fmla="*/ 300 h 509" name="T83"/>
                <a:gd fmla="*/ 209 w 533" name="T84"/>
                <a:gd fmla="*/ 314 h 509" name="T85"/>
                <a:gd fmla="*/ 288 w 533" name="T86"/>
                <a:gd fmla="*/ 311 h 509" name="T87"/>
                <a:gd fmla="*/ 362 w 533" name="T88"/>
                <a:gd fmla="*/ 290 h 509" name="T89"/>
                <a:gd fmla="*/ 451 w 533" name="T90"/>
                <a:gd fmla="*/ 234 h 509" name="T91"/>
                <a:gd fmla="*/ 492 w 533" name="T92"/>
                <a:gd fmla="*/ 136 h 509" name="T93"/>
                <a:gd fmla="*/ 522 w 533" name="T94"/>
                <a:gd fmla="*/ 7 h 509" name="T95"/>
                <a:gd fmla="*/ 487 w 533" name="T96"/>
                <a:gd fmla="*/ 0 h 509" name="T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b="b" l="0" r="r" t="0"/>
              <a:pathLst>
                <a:path h="509" w="533">
                  <a:moveTo>
                    <a:pt x="487" y="0"/>
                  </a:moveTo>
                  <a:lnTo>
                    <a:pt x="460" y="126"/>
                  </a:lnTo>
                  <a:lnTo>
                    <a:pt x="424" y="210"/>
                  </a:lnTo>
                  <a:lnTo>
                    <a:pt x="347" y="258"/>
                  </a:lnTo>
                  <a:lnTo>
                    <a:pt x="283" y="277"/>
                  </a:lnTo>
                  <a:lnTo>
                    <a:pt x="211" y="279"/>
                  </a:lnTo>
                  <a:lnTo>
                    <a:pt x="149" y="268"/>
                  </a:lnTo>
                  <a:lnTo>
                    <a:pt x="90" y="239"/>
                  </a:lnTo>
                  <a:lnTo>
                    <a:pt x="55" y="213"/>
                  </a:lnTo>
                  <a:lnTo>
                    <a:pt x="41" y="184"/>
                  </a:lnTo>
                  <a:lnTo>
                    <a:pt x="35" y="150"/>
                  </a:lnTo>
                  <a:lnTo>
                    <a:pt x="46" y="109"/>
                  </a:lnTo>
                  <a:lnTo>
                    <a:pt x="95" y="71"/>
                  </a:lnTo>
                  <a:lnTo>
                    <a:pt x="156" y="48"/>
                  </a:lnTo>
                  <a:lnTo>
                    <a:pt x="241" y="36"/>
                  </a:lnTo>
                  <a:lnTo>
                    <a:pt x="324" y="48"/>
                  </a:lnTo>
                  <a:lnTo>
                    <a:pt x="386" y="82"/>
                  </a:lnTo>
                  <a:lnTo>
                    <a:pt x="427" y="124"/>
                  </a:lnTo>
                  <a:lnTo>
                    <a:pt x="457" y="192"/>
                  </a:lnTo>
                  <a:lnTo>
                    <a:pt x="481" y="268"/>
                  </a:lnTo>
                  <a:lnTo>
                    <a:pt x="488" y="344"/>
                  </a:lnTo>
                  <a:lnTo>
                    <a:pt x="488" y="345"/>
                  </a:lnTo>
                  <a:lnTo>
                    <a:pt x="498" y="411"/>
                  </a:lnTo>
                  <a:lnTo>
                    <a:pt x="492" y="506"/>
                  </a:lnTo>
                  <a:lnTo>
                    <a:pt x="527" y="509"/>
                  </a:lnTo>
                  <a:lnTo>
                    <a:pt x="533" y="408"/>
                  </a:lnTo>
                  <a:lnTo>
                    <a:pt x="523" y="340"/>
                  </a:lnTo>
                  <a:lnTo>
                    <a:pt x="515" y="260"/>
                  </a:lnTo>
                  <a:lnTo>
                    <a:pt x="489" y="181"/>
                  </a:lnTo>
                  <a:lnTo>
                    <a:pt x="489" y="179"/>
                  </a:lnTo>
                  <a:lnTo>
                    <a:pt x="457" y="104"/>
                  </a:lnTo>
                  <a:lnTo>
                    <a:pt x="409" y="54"/>
                  </a:lnTo>
                  <a:lnTo>
                    <a:pt x="334" y="13"/>
                  </a:lnTo>
                  <a:lnTo>
                    <a:pt x="241" y="1"/>
                  </a:lnTo>
                  <a:lnTo>
                    <a:pt x="148" y="13"/>
                  </a:lnTo>
                  <a:lnTo>
                    <a:pt x="77" y="41"/>
                  </a:lnTo>
                  <a:lnTo>
                    <a:pt x="16" y="89"/>
                  </a:lnTo>
                  <a:lnTo>
                    <a:pt x="0" y="148"/>
                  </a:lnTo>
                  <a:lnTo>
                    <a:pt x="7" y="193"/>
                  </a:lnTo>
                  <a:lnTo>
                    <a:pt x="28" y="236"/>
                  </a:lnTo>
                  <a:lnTo>
                    <a:pt x="72" y="269"/>
                  </a:lnTo>
                  <a:lnTo>
                    <a:pt x="139" y="300"/>
                  </a:lnTo>
                  <a:lnTo>
                    <a:pt x="209" y="314"/>
                  </a:lnTo>
                  <a:lnTo>
                    <a:pt x="288" y="311"/>
                  </a:lnTo>
                  <a:lnTo>
                    <a:pt x="362" y="290"/>
                  </a:lnTo>
                  <a:lnTo>
                    <a:pt x="451" y="234"/>
                  </a:lnTo>
                  <a:lnTo>
                    <a:pt x="492" y="136"/>
                  </a:lnTo>
                  <a:lnTo>
                    <a:pt x="522" y="7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13" name="Freeform 18"/>
            <p:cNvSpPr>
              <a:spLocks/>
            </p:cNvSpPr>
            <p:nvPr/>
          </p:nvSpPr>
          <p:spPr>
            <a:xfrm>
              <a:off x="5045" y="2349"/>
              <a:ext cx="133" cy="127"/>
            </a:xfrm>
            <a:custGeom>
              <a:avLst/>
              <a:gdLst>
                <a:gd fmla="*/ 485 w 531" name="T0"/>
                <a:gd fmla="*/ 0 h 509" name="T1"/>
                <a:gd fmla="*/ 458 w 531" name="T2"/>
                <a:gd fmla="*/ 126 h 509" name="T3"/>
                <a:gd fmla="*/ 422 w 531" name="T4"/>
                <a:gd fmla="*/ 210 h 509" name="T5"/>
                <a:gd fmla="*/ 345 w 531" name="T6"/>
                <a:gd fmla="*/ 258 h 509" name="T7"/>
                <a:gd fmla="*/ 282 w 531" name="T8"/>
                <a:gd fmla="*/ 278 h 509" name="T9"/>
                <a:gd fmla="*/ 210 w 531" name="T10"/>
                <a:gd fmla="*/ 280 h 509" name="T11"/>
                <a:gd fmla="*/ 149 w 531" name="T12"/>
                <a:gd fmla="*/ 269 h 509" name="T13"/>
                <a:gd fmla="*/ 89 w 531" name="T14"/>
                <a:gd fmla="*/ 239 h 509" name="T15"/>
                <a:gd fmla="*/ 53 w 531" name="T16"/>
                <a:gd fmla="*/ 213 h 509" name="T17"/>
                <a:gd fmla="*/ 40 w 531" name="T18"/>
                <a:gd fmla="*/ 185 h 509" name="T19"/>
                <a:gd fmla="*/ 35 w 531" name="T20"/>
                <a:gd fmla="*/ 150 h 509" name="T21"/>
                <a:gd fmla="*/ 45 w 531" name="T22"/>
                <a:gd fmla="*/ 109 h 509" name="T23"/>
                <a:gd fmla="*/ 94 w 531" name="T24"/>
                <a:gd fmla="*/ 72 h 509" name="T25"/>
                <a:gd fmla="*/ 155 w 531" name="T26"/>
                <a:gd fmla="*/ 48 h 509" name="T27"/>
                <a:gd fmla="*/ 240 w 531" name="T28"/>
                <a:gd fmla="*/ 36 h 509" name="T29"/>
                <a:gd fmla="*/ 322 w 531" name="T30"/>
                <a:gd fmla="*/ 47 h 509" name="T31"/>
                <a:gd fmla="*/ 385 w 531" name="T32"/>
                <a:gd fmla="*/ 83 h 509" name="T33"/>
                <a:gd fmla="*/ 426 w 531" name="T34"/>
                <a:gd fmla="*/ 124 h 509" name="T35"/>
                <a:gd fmla="*/ 456 w 531" name="T36"/>
                <a:gd fmla="*/ 194 h 509" name="T37"/>
                <a:gd fmla="*/ 479 w 531" name="T38"/>
                <a:gd fmla="*/ 268 h 509" name="T39"/>
                <a:gd fmla="*/ 487 w 531" name="T40"/>
                <a:gd fmla="*/ 344 h 509" name="T41"/>
                <a:gd fmla="*/ 487 w 531" name="T42"/>
                <a:gd fmla="*/ 345 h 509" name="T43"/>
                <a:gd fmla="*/ 497 w 531" name="T44"/>
                <a:gd fmla="*/ 412 h 509" name="T45"/>
                <a:gd fmla="*/ 490 w 531" name="T46"/>
                <a:gd fmla="*/ 506 h 509" name="T47"/>
                <a:gd fmla="*/ 525 w 531" name="T48"/>
                <a:gd fmla="*/ 509 h 509" name="T49"/>
                <a:gd fmla="*/ 531 w 531" name="T50"/>
                <a:gd fmla="*/ 409 h 509" name="T51"/>
                <a:gd fmla="*/ 521 w 531" name="T52"/>
                <a:gd fmla="*/ 340 h 509" name="T53"/>
                <a:gd fmla="*/ 514 w 531" name="T54"/>
                <a:gd fmla="*/ 261 h 509" name="T55"/>
                <a:gd fmla="*/ 488 w 531" name="T56"/>
                <a:gd fmla="*/ 182 h 509" name="T57"/>
                <a:gd fmla="*/ 488 w 531" name="T58"/>
                <a:gd fmla="*/ 181 h 509" name="T59"/>
                <a:gd fmla="*/ 456 w 531" name="T60"/>
                <a:gd fmla="*/ 104 h 509" name="T61"/>
                <a:gd fmla="*/ 407 w 531" name="T62"/>
                <a:gd fmla="*/ 56 h 509" name="T63"/>
                <a:gd fmla="*/ 334 w 531" name="T64"/>
                <a:gd fmla="*/ 15 h 509" name="T65"/>
                <a:gd fmla="*/ 240 w 531" name="T66"/>
                <a:gd fmla="*/ 1 h 509" name="T67"/>
                <a:gd fmla="*/ 145 w 531" name="T68"/>
                <a:gd fmla="*/ 14 h 509" name="T69"/>
                <a:gd fmla="*/ 77 w 531" name="T70"/>
                <a:gd fmla="*/ 42 h 509" name="T71"/>
                <a:gd fmla="*/ 15 w 531" name="T72"/>
                <a:gd fmla="*/ 89 h 509" name="T73"/>
                <a:gd fmla="*/ 0 w 531" name="T74"/>
                <a:gd fmla="*/ 148 h 509" name="T75"/>
                <a:gd fmla="*/ 5 w 531" name="T76"/>
                <a:gd fmla="*/ 195 h 509" name="T77"/>
                <a:gd fmla="*/ 26 w 531" name="T78"/>
                <a:gd fmla="*/ 236 h 509" name="T79"/>
                <a:gd fmla="*/ 71 w 531" name="T80"/>
                <a:gd fmla="*/ 268 h 509" name="T81"/>
                <a:gd fmla="*/ 73 w 531" name="T82"/>
                <a:gd fmla="*/ 270 h 509" name="T83"/>
                <a:gd fmla="*/ 137 w 531" name="T84"/>
                <a:gd fmla="*/ 302 h 509" name="T85"/>
                <a:gd fmla="*/ 207 w 531" name="T86"/>
                <a:gd fmla="*/ 315 h 509" name="T87"/>
                <a:gd fmla="*/ 287 w 531" name="T88"/>
                <a:gd fmla="*/ 313 h 509" name="T89"/>
                <a:gd fmla="*/ 360 w 531" name="T90"/>
                <a:gd fmla="*/ 290 h 509" name="T91"/>
                <a:gd fmla="*/ 449 w 531" name="T92"/>
                <a:gd fmla="*/ 234 h 509" name="T93"/>
                <a:gd fmla="*/ 490 w 531" name="T94"/>
                <a:gd fmla="*/ 136 h 509" name="T95"/>
                <a:gd fmla="*/ 520 w 531" name="T96"/>
                <a:gd fmla="*/ 7 h 509" name="T97"/>
                <a:gd fmla="*/ 485 w 531" name="T98"/>
                <a:gd fmla="*/ 0 h 509" name="T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b="b" l="0" r="r" t="0"/>
              <a:pathLst>
                <a:path h="509" w="531">
                  <a:moveTo>
                    <a:pt x="485" y="0"/>
                  </a:moveTo>
                  <a:lnTo>
                    <a:pt x="458" y="126"/>
                  </a:lnTo>
                  <a:lnTo>
                    <a:pt x="422" y="210"/>
                  </a:lnTo>
                  <a:lnTo>
                    <a:pt x="345" y="258"/>
                  </a:lnTo>
                  <a:lnTo>
                    <a:pt x="282" y="278"/>
                  </a:lnTo>
                  <a:lnTo>
                    <a:pt x="210" y="280"/>
                  </a:lnTo>
                  <a:lnTo>
                    <a:pt x="149" y="269"/>
                  </a:lnTo>
                  <a:lnTo>
                    <a:pt x="89" y="239"/>
                  </a:lnTo>
                  <a:lnTo>
                    <a:pt x="53" y="213"/>
                  </a:lnTo>
                  <a:lnTo>
                    <a:pt x="40" y="185"/>
                  </a:lnTo>
                  <a:lnTo>
                    <a:pt x="35" y="150"/>
                  </a:lnTo>
                  <a:lnTo>
                    <a:pt x="45" y="109"/>
                  </a:lnTo>
                  <a:lnTo>
                    <a:pt x="94" y="72"/>
                  </a:lnTo>
                  <a:lnTo>
                    <a:pt x="155" y="48"/>
                  </a:lnTo>
                  <a:lnTo>
                    <a:pt x="240" y="36"/>
                  </a:lnTo>
                  <a:lnTo>
                    <a:pt x="322" y="47"/>
                  </a:lnTo>
                  <a:lnTo>
                    <a:pt x="385" y="83"/>
                  </a:lnTo>
                  <a:lnTo>
                    <a:pt x="426" y="124"/>
                  </a:lnTo>
                  <a:lnTo>
                    <a:pt x="456" y="194"/>
                  </a:lnTo>
                  <a:lnTo>
                    <a:pt x="479" y="268"/>
                  </a:lnTo>
                  <a:lnTo>
                    <a:pt x="487" y="344"/>
                  </a:lnTo>
                  <a:lnTo>
                    <a:pt x="487" y="345"/>
                  </a:lnTo>
                  <a:lnTo>
                    <a:pt x="497" y="412"/>
                  </a:lnTo>
                  <a:lnTo>
                    <a:pt x="490" y="506"/>
                  </a:lnTo>
                  <a:lnTo>
                    <a:pt x="525" y="509"/>
                  </a:lnTo>
                  <a:lnTo>
                    <a:pt x="531" y="409"/>
                  </a:lnTo>
                  <a:lnTo>
                    <a:pt x="521" y="340"/>
                  </a:lnTo>
                  <a:lnTo>
                    <a:pt x="514" y="261"/>
                  </a:lnTo>
                  <a:lnTo>
                    <a:pt x="488" y="182"/>
                  </a:lnTo>
                  <a:lnTo>
                    <a:pt x="488" y="181"/>
                  </a:lnTo>
                  <a:lnTo>
                    <a:pt x="456" y="104"/>
                  </a:lnTo>
                  <a:lnTo>
                    <a:pt x="407" y="56"/>
                  </a:lnTo>
                  <a:lnTo>
                    <a:pt x="334" y="15"/>
                  </a:lnTo>
                  <a:lnTo>
                    <a:pt x="240" y="1"/>
                  </a:lnTo>
                  <a:lnTo>
                    <a:pt x="145" y="14"/>
                  </a:lnTo>
                  <a:lnTo>
                    <a:pt x="77" y="42"/>
                  </a:lnTo>
                  <a:lnTo>
                    <a:pt x="15" y="89"/>
                  </a:lnTo>
                  <a:lnTo>
                    <a:pt x="0" y="148"/>
                  </a:lnTo>
                  <a:lnTo>
                    <a:pt x="5" y="195"/>
                  </a:lnTo>
                  <a:lnTo>
                    <a:pt x="26" y="236"/>
                  </a:lnTo>
                  <a:lnTo>
                    <a:pt x="71" y="268"/>
                  </a:lnTo>
                  <a:lnTo>
                    <a:pt x="73" y="270"/>
                  </a:lnTo>
                  <a:lnTo>
                    <a:pt x="137" y="302"/>
                  </a:lnTo>
                  <a:lnTo>
                    <a:pt x="207" y="315"/>
                  </a:lnTo>
                  <a:lnTo>
                    <a:pt x="287" y="313"/>
                  </a:lnTo>
                  <a:lnTo>
                    <a:pt x="360" y="290"/>
                  </a:lnTo>
                  <a:lnTo>
                    <a:pt x="449" y="234"/>
                  </a:lnTo>
                  <a:lnTo>
                    <a:pt x="490" y="136"/>
                  </a:lnTo>
                  <a:lnTo>
                    <a:pt x="520" y="7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15" name="Freeform 19"/>
            <p:cNvSpPr>
              <a:spLocks/>
            </p:cNvSpPr>
            <p:nvPr/>
          </p:nvSpPr>
          <p:spPr>
            <a:xfrm>
              <a:off x="5047" y="2473"/>
              <a:ext cx="133" cy="127"/>
            </a:xfrm>
            <a:custGeom>
              <a:avLst/>
              <a:gdLst>
                <a:gd fmla="*/ 488 w 533" name="T0"/>
                <a:gd fmla="*/ 0 h 509" name="T1"/>
                <a:gd fmla="*/ 458 w 533" name="T2"/>
                <a:gd fmla="*/ 127 h 509" name="T3"/>
                <a:gd fmla="*/ 423 w 533" name="T4"/>
                <a:gd fmla="*/ 211 h 509" name="T5"/>
                <a:gd fmla="*/ 346 w 533" name="T6"/>
                <a:gd fmla="*/ 258 h 509" name="T7"/>
                <a:gd fmla="*/ 283 w 533" name="T8"/>
                <a:gd fmla="*/ 278 h 509" name="T9"/>
                <a:gd fmla="*/ 211 w 533" name="T10"/>
                <a:gd fmla="*/ 280 h 509" name="T11"/>
                <a:gd fmla="*/ 149 w 533" name="T12"/>
                <a:gd fmla="*/ 268 h 509" name="T13"/>
                <a:gd fmla="*/ 89 w 533" name="T14"/>
                <a:gd fmla="*/ 239 h 509" name="T15"/>
                <a:gd fmla="*/ 53 w 533" name="T16"/>
                <a:gd fmla="*/ 213 h 509" name="T17"/>
                <a:gd fmla="*/ 40 w 533" name="T18"/>
                <a:gd fmla="*/ 185 h 509" name="T19"/>
                <a:gd fmla="*/ 35 w 533" name="T20"/>
                <a:gd fmla="*/ 150 h 509" name="T21"/>
                <a:gd fmla="*/ 45 w 533" name="T22"/>
                <a:gd fmla="*/ 109 h 509" name="T23"/>
                <a:gd fmla="*/ 94 w 533" name="T24"/>
                <a:gd fmla="*/ 71 h 509" name="T25"/>
                <a:gd fmla="*/ 156 w 533" name="T26"/>
                <a:gd fmla="*/ 48 h 509" name="T27"/>
                <a:gd fmla="*/ 240 w 533" name="T28"/>
                <a:gd fmla="*/ 36 h 509" name="T29"/>
                <a:gd fmla="*/ 322 w 533" name="T30"/>
                <a:gd fmla="*/ 47 h 509" name="T31"/>
                <a:gd fmla="*/ 386 w 533" name="T32"/>
                <a:gd fmla="*/ 83 h 509" name="T33"/>
                <a:gd fmla="*/ 427 w 533" name="T34"/>
                <a:gd fmla="*/ 124 h 509" name="T35"/>
                <a:gd fmla="*/ 456 w 533" name="T36"/>
                <a:gd fmla="*/ 194 h 509" name="T37"/>
                <a:gd fmla="*/ 479 w 533" name="T38"/>
                <a:gd fmla="*/ 268 h 509" name="T39"/>
                <a:gd fmla="*/ 488 w 533" name="T40"/>
                <a:gd fmla="*/ 345 h 509" name="T41"/>
                <a:gd fmla="*/ 498 w 533" name="T42"/>
                <a:gd fmla="*/ 412 h 509" name="T43"/>
                <a:gd fmla="*/ 492 w 533" name="T44"/>
                <a:gd fmla="*/ 506 h 509" name="T45"/>
                <a:gd fmla="*/ 526 w 533" name="T46"/>
                <a:gd fmla="*/ 509 h 509" name="T47"/>
                <a:gd fmla="*/ 533 w 533" name="T48"/>
                <a:gd fmla="*/ 410 h 509" name="T49"/>
                <a:gd fmla="*/ 523 w 533" name="T50"/>
                <a:gd fmla="*/ 340 h 509" name="T51"/>
                <a:gd fmla="*/ 514 w 533" name="T52"/>
                <a:gd fmla="*/ 261 h 509" name="T53"/>
                <a:gd fmla="*/ 488 w 533" name="T54"/>
                <a:gd fmla="*/ 182 h 509" name="T55"/>
                <a:gd fmla="*/ 488 w 533" name="T56"/>
                <a:gd fmla="*/ 181 h 509" name="T57"/>
                <a:gd fmla="*/ 457 w 533" name="T58"/>
                <a:gd fmla="*/ 104 h 509" name="T59"/>
                <a:gd fmla="*/ 406 w 533" name="T60"/>
                <a:gd fmla="*/ 56 h 509" name="T61"/>
                <a:gd fmla="*/ 334 w 533" name="T62"/>
                <a:gd fmla="*/ 15 h 509" name="T63"/>
                <a:gd fmla="*/ 240 w 533" name="T64"/>
                <a:gd fmla="*/ 1 h 509" name="T65"/>
                <a:gd fmla="*/ 148 w 533" name="T66"/>
                <a:gd fmla="*/ 14 h 509" name="T67"/>
                <a:gd fmla="*/ 77 w 533" name="T68"/>
                <a:gd fmla="*/ 41 h 509" name="T69"/>
                <a:gd fmla="*/ 15 w 533" name="T70"/>
                <a:gd fmla="*/ 89 h 509" name="T71"/>
                <a:gd fmla="*/ 0 w 533" name="T72"/>
                <a:gd fmla="*/ 148 h 509" name="T73"/>
                <a:gd fmla="*/ 5 w 533" name="T74"/>
                <a:gd fmla="*/ 195 h 509" name="T75"/>
                <a:gd fmla="*/ 26 w 533" name="T76"/>
                <a:gd fmla="*/ 236 h 509" name="T77"/>
                <a:gd fmla="*/ 72 w 533" name="T78"/>
                <a:gd fmla="*/ 269 h 509" name="T79"/>
                <a:gd fmla="*/ 139 w 533" name="T80"/>
                <a:gd fmla="*/ 300 h 509" name="T81"/>
                <a:gd fmla="*/ 209 w 533" name="T82"/>
                <a:gd fmla="*/ 315 h 509" name="T83"/>
                <a:gd fmla="*/ 288 w 533" name="T84"/>
                <a:gd fmla="*/ 313 h 509" name="T85"/>
                <a:gd fmla="*/ 361 w 533" name="T86"/>
                <a:gd fmla="*/ 290 h 509" name="T87"/>
                <a:gd fmla="*/ 451 w 533" name="T88"/>
                <a:gd fmla="*/ 233 h 509" name="T89"/>
                <a:gd fmla="*/ 490 w 533" name="T90"/>
                <a:gd fmla="*/ 138 h 509" name="T91"/>
                <a:gd fmla="*/ 492 w 533" name="T92"/>
                <a:gd fmla="*/ 135 h 509" name="T93"/>
                <a:gd fmla="*/ 521 w 533" name="T94"/>
                <a:gd fmla="*/ 9 h 509" name="T95"/>
                <a:gd fmla="*/ 488 w 533" name="T96"/>
                <a:gd fmla="*/ 0 h 509" name="T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b="b" l="0" r="r" t="0"/>
              <a:pathLst>
                <a:path h="509" w="533">
                  <a:moveTo>
                    <a:pt x="488" y="0"/>
                  </a:moveTo>
                  <a:lnTo>
                    <a:pt x="458" y="127"/>
                  </a:lnTo>
                  <a:lnTo>
                    <a:pt x="423" y="211"/>
                  </a:lnTo>
                  <a:lnTo>
                    <a:pt x="346" y="258"/>
                  </a:lnTo>
                  <a:lnTo>
                    <a:pt x="283" y="278"/>
                  </a:lnTo>
                  <a:lnTo>
                    <a:pt x="211" y="280"/>
                  </a:lnTo>
                  <a:lnTo>
                    <a:pt x="149" y="268"/>
                  </a:lnTo>
                  <a:lnTo>
                    <a:pt x="89" y="239"/>
                  </a:lnTo>
                  <a:lnTo>
                    <a:pt x="53" y="213"/>
                  </a:lnTo>
                  <a:lnTo>
                    <a:pt x="40" y="185"/>
                  </a:lnTo>
                  <a:lnTo>
                    <a:pt x="35" y="150"/>
                  </a:lnTo>
                  <a:lnTo>
                    <a:pt x="45" y="109"/>
                  </a:lnTo>
                  <a:lnTo>
                    <a:pt x="94" y="71"/>
                  </a:lnTo>
                  <a:lnTo>
                    <a:pt x="156" y="48"/>
                  </a:lnTo>
                  <a:lnTo>
                    <a:pt x="240" y="36"/>
                  </a:lnTo>
                  <a:lnTo>
                    <a:pt x="322" y="47"/>
                  </a:lnTo>
                  <a:lnTo>
                    <a:pt x="386" y="83"/>
                  </a:lnTo>
                  <a:lnTo>
                    <a:pt x="427" y="124"/>
                  </a:lnTo>
                  <a:lnTo>
                    <a:pt x="456" y="194"/>
                  </a:lnTo>
                  <a:lnTo>
                    <a:pt x="479" y="268"/>
                  </a:lnTo>
                  <a:lnTo>
                    <a:pt x="488" y="345"/>
                  </a:lnTo>
                  <a:lnTo>
                    <a:pt x="498" y="412"/>
                  </a:lnTo>
                  <a:lnTo>
                    <a:pt x="492" y="506"/>
                  </a:lnTo>
                  <a:lnTo>
                    <a:pt x="526" y="509"/>
                  </a:lnTo>
                  <a:lnTo>
                    <a:pt x="533" y="410"/>
                  </a:lnTo>
                  <a:lnTo>
                    <a:pt x="523" y="340"/>
                  </a:lnTo>
                  <a:lnTo>
                    <a:pt x="514" y="261"/>
                  </a:lnTo>
                  <a:lnTo>
                    <a:pt x="488" y="182"/>
                  </a:lnTo>
                  <a:lnTo>
                    <a:pt x="488" y="181"/>
                  </a:lnTo>
                  <a:lnTo>
                    <a:pt x="457" y="104"/>
                  </a:lnTo>
                  <a:lnTo>
                    <a:pt x="406" y="56"/>
                  </a:lnTo>
                  <a:lnTo>
                    <a:pt x="334" y="15"/>
                  </a:lnTo>
                  <a:lnTo>
                    <a:pt x="240" y="1"/>
                  </a:lnTo>
                  <a:lnTo>
                    <a:pt x="148" y="14"/>
                  </a:lnTo>
                  <a:lnTo>
                    <a:pt x="77" y="41"/>
                  </a:lnTo>
                  <a:lnTo>
                    <a:pt x="15" y="89"/>
                  </a:lnTo>
                  <a:lnTo>
                    <a:pt x="0" y="148"/>
                  </a:lnTo>
                  <a:lnTo>
                    <a:pt x="5" y="195"/>
                  </a:lnTo>
                  <a:lnTo>
                    <a:pt x="26" y="236"/>
                  </a:lnTo>
                  <a:lnTo>
                    <a:pt x="72" y="269"/>
                  </a:lnTo>
                  <a:lnTo>
                    <a:pt x="139" y="300"/>
                  </a:lnTo>
                  <a:lnTo>
                    <a:pt x="209" y="315"/>
                  </a:lnTo>
                  <a:lnTo>
                    <a:pt x="288" y="313"/>
                  </a:lnTo>
                  <a:lnTo>
                    <a:pt x="361" y="290"/>
                  </a:lnTo>
                  <a:lnTo>
                    <a:pt x="451" y="233"/>
                  </a:lnTo>
                  <a:lnTo>
                    <a:pt x="490" y="138"/>
                  </a:lnTo>
                  <a:lnTo>
                    <a:pt x="492" y="135"/>
                  </a:lnTo>
                  <a:lnTo>
                    <a:pt x="521" y="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17" name="Freeform 20"/>
            <p:cNvSpPr>
              <a:spLocks/>
            </p:cNvSpPr>
            <p:nvPr/>
          </p:nvSpPr>
          <p:spPr>
            <a:xfrm>
              <a:off x="5048" y="2595"/>
              <a:ext cx="133" cy="128"/>
            </a:xfrm>
            <a:custGeom>
              <a:avLst/>
              <a:gdLst>
                <a:gd fmla="*/ 488 w 533" name="T0"/>
                <a:gd fmla="*/ 0 h 510" name="T1"/>
                <a:gd fmla="*/ 458 w 533" name="T2"/>
                <a:gd fmla="*/ 127 h 510" name="T3"/>
                <a:gd fmla="*/ 424 w 533" name="T4"/>
                <a:gd fmla="*/ 211 h 510" name="T5"/>
                <a:gd fmla="*/ 347 w 533" name="T6"/>
                <a:gd fmla="*/ 259 h 510" name="T7"/>
                <a:gd fmla="*/ 283 w 533" name="T8"/>
                <a:gd fmla="*/ 278 h 510" name="T9"/>
                <a:gd fmla="*/ 211 w 533" name="T10"/>
                <a:gd fmla="*/ 281 h 510" name="T11"/>
                <a:gd fmla="*/ 149 w 533" name="T12"/>
                <a:gd fmla="*/ 269 h 510" name="T13"/>
                <a:gd fmla="*/ 90 w 533" name="T14"/>
                <a:gd fmla="*/ 240 h 510" name="T15"/>
                <a:gd fmla="*/ 54 w 533" name="T16"/>
                <a:gd fmla="*/ 213 h 510" name="T17"/>
                <a:gd fmla="*/ 40 w 533" name="T18"/>
                <a:gd fmla="*/ 185 h 510" name="T19"/>
                <a:gd fmla="*/ 35 w 533" name="T20"/>
                <a:gd fmla="*/ 151 h 510" name="T21"/>
                <a:gd fmla="*/ 45 w 533" name="T22"/>
                <a:gd fmla="*/ 109 h 510" name="T23"/>
                <a:gd fmla="*/ 95 w 533" name="T24"/>
                <a:gd fmla="*/ 72 h 510" name="T25"/>
                <a:gd fmla="*/ 157 w 533" name="T26"/>
                <a:gd fmla="*/ 48 h 510" name="T27"/>
                <a:gd fmla="*/ 240 w 533" name="T28"/>
                <a:gd fmla="*/ 36 h 510" name="T29"/>
                <a:gd fmla="*/ 322 w 533" name="T30"/>
                <a:gd fmla="*/ 47 h 510" name="T31"/>
                <a:gd fmla="*/ 386 w 533" name="T32"/>
                <a:gd fmla="*/ 83 h 510" name="T33"/>
                <a:gd fmla="*/ 427 w 533" name="T34"/>
                <a:gd fmla="*/ 124 h 510" name="T35"/>
                <a:gd fmla="*/ 456 w 533" name="T36"/>
                <a:gd fmla="*/ 194 h 510" name="T37"/>
                <a:gd fmla="*/ 481 w 533" name="T38"/>
                <a:gd fmla="*/ 269 h 510" name="T39"/>
                <a:gd fmla="*/ 488 w 533" name="T40"/>
                <a:gd fmla="*/ 344 h 510" name="T41"/>
                <a:gd fmla="*/ 488 w 533" name="T42"/>
                <a:gd fmla="*/ 345 h 510" name="T43"/>
                <a:gd fmla="*/ 498 w 533" name="T44"/>
                <a:gd fmla="*/ 412 h 510" name="T45"/>
                <a:gd fmla="*/ 492 w 533" name="T46"/>
                <a:gd fmla="*/ 508 h 510" name="T47"/>
                <a:gd fmla="*/ 527 w 533" name="T48"/>
                <a:gd fmla="*/ 510 h 510" name="T49"/>
                <a:gd fmla="*/ 533 w 533" name="T50"/>
                <a:gd fmla="*/ 410 h 510" name="T51"/>
                <a:gd fmla="*/ 523 w 533" name="T52"/>
                <a:gd fmla="*/ 340 h 510" name="T53"/>
                <a:gd fmla="*/ 516 w 533" name="T54"/>
                <a:gd fmla="*/ 262 h 510" name="T55"/>
                <a:gd fmla="*/ 488 w 533" name="T56"/>
                <a:gd fmla="*/ 182 h 510" name="T57"/>
                <a:gd fmla="*/ 488 w 533" name="T58"/>
                <a:gd fmla="*/ 181 h 510" name="T59"/>
                <a:gd fmla="*/ 457 w 533" name="T60"/>
                <a:gd fmla="*/ 104 h 510" name="T61"/>
                <a:gd fmla="*/ 406 w 533" name="T62"/>
                <a:gd fmla="*/ 56 h 510" name="T63"/>
                <a:gd fmla="*/ 334 w 533" name="T64"/>
                <a:gd fmla="*/ 15 h 510" name="T65"/>
                <a:gd fmla="*/ 240 w 533" name="T66"/>
                <a:gd fmla="*/ 1 h 510" name="T67"/>
                <a:gd fmla="*/ 147 w 533" name="T68"/>
                <a:gd fmla="*/ 14 h 510" name="T69"/>
                <a:gd fmla="*/ 77 w 533" name="T70"/>
                <a:gd fmla="*/ 42 h 510" name="T71"/>
                <a:gd fmla="*/ 15 w 533" name="T72"/>
                <a:gd fmla="*/ 89 h 510" name="T73"/>
                <a:gd fmla="*/ 0 w 533" name="T74"/>
                <a:gd fmla="*/ 149 h 510" name="T75"/>
                <a:gd fmla="*/ 5 w 533" name="T76"/>
                <a:gd fmla="*/ 195 h 510" name="T77"/>
                <a:gd fmla="*/ 27 w 533" name="T78"/>
                <a:gd fmla="*/ 236 h 510" name="T79"/>
                <a:gd fmla="*/ 71 w 533" name="T80"/>
                <a:gd fmla="*/ 268 h 510" name="T81"/>
                <a:gd fmla="*/ 74 w 533" name="T82"/>
                <a:gd fmla="*/ 271 h 510" name="T83"/>
                <a:gd fmla="*/ 139 w 533" name="T84"/>
                <a:gd fmla="*/ 302 h 510" name="T85"/>
                <a:gd fmla="*/ 209 w 533" name="T86"/>
                <a:gd fmla="*/ 315 h 510" name="T87"/>
                <a:gd fmla="*/ 288 w 533" name="T88"/>
                <a:gd fmla="*/ 313 h 510" name="T89"/>
                <a:gd fmla="*/ 362 w 533" name="T90"/>
                <a:gd fmla="*/ 292 h 510" name="T91"/>
                <a:gd fmla="*/ 451 w 533" name="T92"/>
                <a:gd fmla="*/ 233 h 510" name="T93"/>
                <a:gd fmla="*/ 491 w 533" name="T94"/>
                <a:gd fmla="*/ 138 h 510" name="T95"/>
                <a:gd fmla="*/ 492 w 533" name="T96"/>
                <a:gd fmla="*/ 135 h 510" name="T97"/>
                <a:gd fmla="*/ 522 w 533" name="T98"/>
                <a:gd fmla="*/ 9 h 510" name="T99"/>
                <a:gd fmla="*/ 488 w 533" name="T100"/>
                <a:gd fmla="*/ 0 h 510" name="T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b="b" l="0" r="r" t="0"/>
              <a:pathLst>
                <a:path h="510" w="533">
                  <a:moveTo>
                    <a:pt x="488" y="0"/>
                  </a:moveTo>
                  <a:lnTo>
                    <a:pt x="458" y="127"/>
                  </a:lnTo>
                  <a:lnTo>
                    <a:pt x="424" y="211"/>
                  </a:lnTo>
                  <a:lnTo>
                    <a:pt x="347" y="259"/>
                  </a:lnTo>
                  <a:lnTo>
                    <a:pt x="283" y="278"/>
                  </a:lnTo>
                  <a:lnTo>
                    <a:pt x="211" y="281"/>
                  </a:lnTo>
                  <a:lnTo>
                    <a:pt x="149" y="269"/>
                  </a:lnTo>
                  <a:lnTo>
                    <a:pt x="90" y="240"/>
                  </a:lnTo>
                  <a:lnTo>
                    <a:pt x="54" y="213"/>
                  </a:lnTo>
                  <a:lnTo>
                    <a:pt x="40" y="185"/>
                  </a:lnTo>
                  <a:lnTo>
                    <a:pt x="35" y="151"/>
                  </a:lnTo>
                  <a:lnTo>
                    <a:pt x="45" y="109"/>
                  </a:lnTo>
                  <a:lnTo>
                    <a:pt x="95" y="72"/>
                  </a:lnTo>
                  <a:lnTo>
                    <a:pt x="157" y="48"/>
                  </a:lnTo>
                  <a:lnTo>
                    <a:pt x="240" y="36"/>
                  </a:lnTo>
                  <a:lnTo>
                    <a:pt x="322" y="47"/>
                  </a:lnTo>
                  <a:lnTo>
                    <a:pt x="386" y="83"/>
                  </a:lnTo>
                  <a:lnTo>
                    <a:pt x="427" y="124"/>
                  </a:lnTo>
                  <a:lnTo>
                    <a:pt x="456" y="194"/>
                  </a:lnTo>
                  <a:lnTo>
                    <a:pt x="481" y="269"/>
                  </a:lnTo>
                  <a:lnTo>
                    <a:pt x="488" y="344"/>
                  </a:lnTo>
                  <a:lnTo>
                    <a:pt x="488" y="345"/>
                  </a:lnTo>
                  <a:lnTo>
                    <a:pt x="498" y="412"/>
                  </a:lnTo>
                  <a:lnTo>
                    <a:pt x="492" y="508"/>
                  </a:lnTo>
                  <a:lnTo>
                    <a:pt x="527" y="510"/>
                  </a:lnTo>
                  <a:lnTo>
                    <a:pt x="533" y="410"/>
                  </a:lnTo>
                  <a:lnTo>
                    <a:pt x="523" y="340"/>
                  </a:lnTo>
                  <a:lnTo>
                    <a:pt x="516" y="262"/>
                  </a:lnTo>
                  <a:lnTo>
                    <a:pt x="488" y="182"/>
                  </a:lnTo>
                  <a:lnTo>
                    <a:pt x="488" y="181"/>
                  </a:lnTo>
                  <a:lnTo>
                    <a:pt x="457" y="104"/>
                  </a:lnTo>
                  <a:lnTo>
                    <a:pt x="406" y="56"/>
                  </a:lnTo>
                  <a:lnTo>
                    <a:pt x="334" y="15"/>
                  </a:lnTo>
                  <a:lnTo>
                    <a:pt x="240" y="1"/>
                  </a:lnTo>
                  <a:lnTo>
                    <a:pt x="147" y="14"/>
                  </a:lnTo>
                  <a:lnTo>
                    <a:pt x="77" y="42"/>
                  </a:lnTo>
                  <a:lnTo>
                    <a:pt x="15" y="89"/>
                  </a:lnTo>
                  <a:lnTo>
                    <a:pt x="0" y="149"/>
                  </a:lnTo>
                  <a:lnTo>
                    <a:pt x="5" y="195"/>
                  </a:lnTo>
                  <a:lnTo>
                    <a:pt x="27" y="236"/>
                  </a:lnTo>
                  <a:lnTo>
                    <a:pt x="71" y="268"/>
                  </a:lnTo>
                  <a:lnTo>
                    <a:pt x="74" y="271"/>
                  </a:lnTo>
                  <a:lnTo>
                    <a:pt x="139" y="302"/>
                  </a:lnTo>
                  <a:lnTo>
                    <a:pt x="209" y="315"/>
                  </a:lnTo>
                  <a:lnTo>
                    <a:pt x="288" y="313"/>
                  </a:lnTo>
                  <a:lnTo>
                    <a:pt x="362" y="292"/>
                  </a:lnTo>
                  <a:lnTo>
                    <a:pt x="451" y="233"/>
                  </a:lnTo>
                  <a:lnTo>
                    <a:pt x="491" y="138"/>
                  </a:lnTo>
                  <a:lnTo>
                    <a:pt x="492" y="135"/>
                  </a:lnTo>
                  <a:lnTo>
                    <a:pt x="522" y="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18" name="Freeform 21"/>
            <p:cNvSpPr>
              <a:spLocks/>
            </p:cNvSpPr>
            <p:nvPr/>
          </p:nvSpPr>
          <p:spPr>
            <a:xfrm>
              <a:off x="5099" y="1479"/>
              <a:ext cx="8" cy="44"/>
            </a:xfrm>
            <a:custGeom>
              <a:avLst/>
              <a:gdLst>
                <a:gd fmla="*/ 0 w 34" name="T0"/>
                <a:gd fmla="*/ 157 h 174" name="T1"/>
                <a:gd fmla="*/ 0 w 34" name="T2"/>
                <a:gd fmla="*/ 162 h 174" name="T3"/>
                <a:gd fmla="*/ 5 w 34" name="T4"/>
                <a:gd fmla="*/ 169 h 174" name="T5"/>
                <a:gd fmla="*/ 12 w 34" name="T6"/>
                <a:gd fmla="*/ 174 h 174" name="T7"/>
                <a:gd fmla="*/ 22 w 34" name="T8"/>
                <a:gd fmla="*/ 174 h 174" name="T9"/>
                <a:gd fmla="*/ 29 w 34" name="T10"/>
                <a:gd fmla="*/ 169 h 174" name="T11"/>
                <a:gd fmla="*/ 34 w 34" name="T12"/>
                <a:gd fmla="*/ 162 h 174" name="T13"/>
                <a:gd fmla="*/ 34 w 34" name="T14"/>
                <a:gd fmla="*/ 13 h 174" name="T15"/>
                <a:gd fmla="*/ 29 w 34" name="T16"/>
                <a:gd fmla="*/ 5 h 174" name="T17"/>
                <a:gd fmla="*/ 22 w 34" name="T18"/>
                <a:gd fmla="*/ 0 h 174" name="T19"/>
                <a:gd fmla="*/ 12 w 34" name="T20"/>
                <a:gd fmla="*/ 0 h 174" name="T21"/>
                <a:gd fmla="*/ 5 w 34" name="T22"/>
                <a:gd fmla="*/ 5 h 174" name="T23"/>
                <a:gd fmla="*/ 0 w 34" name="T24"/>
                <a:gd fmla="*/ 13 h 174" name="T25"/>
                <a:gd fmla="*/ 0 w 34" name="T26"/>
                <a:gd fmla="*/ 18 h 174" name="T27"/>
                <a:gd fmla="*/ 0 w 34" name="T28"/>
                <a:gd fmla="*/ 157 h 174" name="T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b="b" l="0" r="r" t="0"/>
              <a:pathLst>
                <a:path h="174" w="34">
                  <a:moveTo>
                    <a:pt x="0" y="157"/>
                  </a:moveTo>
                  <a:lnTo>
                    <a:pt x="0" y="162"/>
                  </a:lnTo>
                  <a:lnTo>
                    <a:pt x="5" y="169"/>
                  </a:lnTo>
                  <a:lnTo>
                    <a:pt x="12" y="174"/>
                  </a:lnTo>
                  <a:lnTo>
                    <a:pt x="22" y="174"/>
                  </a:lnTo>
                  <a:lnTo>
                    <a:pt x="29" y="169"/>
                  </a:lnTo>
                  <a:lnTo>
                    <a:pt x="34" y="162"/>
                  </a:lnTo>
                  <a:lnTo>
                    <a:pt x="34" y="13"/>
                  </a:lnTo>
                  <a:lnTo>
                    <a:pt x="29" y="5"/>
                  </a:lnTo>
                  <a:lnTo>
                    <a:pt x="22" y="0"/>
                  </a:lnTo>
                  <a:lnTo>
                    <a:pt x="12" y="0"/>
                  </a:lnTo>
                  <a:lnTo>
                    <a:pt x="5" y="5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19" name="Freeform 22"/>
            <p:cNvSpPr>
              <a:spLocks/>
            </p:cNvSpPr>
            <p:nvPr/>
          </p:nvSpPr>
          <p:spPr>
            <a:xfrm>
              <a:off x="5091" y="1484"/>
              <a:ext cx="24" cy="39"/>
            </a:xfrm>
            <a:custGeom>
              <a:avLst/>
              <a:gdLst>
                <a:gd fmla="*/ 0 w 95" name="T0"/>
                <a:gd fmla="*/ 159 h 159" name="T1"/>
                <a:gd fmla="*/ 47 w 95" name="T2"/>
                <a:gd fmla="*/ 0 h 159" name="T3"/>
                <a:gd fmla="*/ 95 w 95" name="T4"/>
                <a:gd fmla="*/ 159 h 159" name="T5"/>
                <a:gd fmla="*/ 0 w 95" name="T6"/>
                <a:gd fmla="*/ 159 h 159" name="T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b="b" l="0" r="r" t="0"/>
              <a:pathLst>
                <a:path h="159" w="95">
                  <a:moveTo>
                    <a:pt x="0" y="159"/>
                  </a:moveTo>
                  <a:lnTo>
                    <a:pt x="47" y="0"/>
                  </a:lnTo>
                  <a:lnTo>
                    <a:pt x="95" y="159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20" name="Freeform 23"/>
            <p:cNvSpPr>
              <a:spLocks/>
            </p:cNvSpPr>
            <p:nvPr/>
          </p:nvSpPr>
          <p:spPr>
            <a:xfrm>
              <a:off x="5087" y="1479"/>
              <a:ext cx="32" cy="49"/>
            </a:xfrm>
            <a:custGeom>
              <a:avLst/>
              <a:gdLst>
                <a:gd fmla="*/ 41 w 131" name="T0"/>
                <a:gd fmla="*/ 159 h 194" name="T1"/>
                <a:gd fmla="*/ 65 w 131" name="T2"/>
                <a:gd fmla="*/ 79 h 194" name="T3"/>
                <a:gd fmla="*/ 90 w 131" name="T4"/>
                <a:gd fmla="*/ 159 h 194" name="T5"/>
                <a:gd fmla="*/ 41 w 131" name="T6"/>
                <a:gd fmla="*/ 159 h 194" name="T7"/>
                <a:gd fmla="*/ 18 w 131" name="T8"/>
                <a:gd fmla="*/ 194 h 194" name="T9"/>
                <a:gd fmla="*/ 113 w 131" name="T10"/>
                <a:gd fmla="*/ 194 h 194" name="T11"/>
                <a:gd fmla="*/ 118 w 131" name="T12"/>
                <a:gd fmla="*/ 193 h 194" name="T13"/>
                <a:gd fmla="*/ 122 w 131" name="T14"/>
                <a:gd fmla="*/ 192 h 194" name="T15"/>
                <a:gd fmla="*/ 126 w 131" name="T16"/>
                <a:gd fmla="*/ 189 h 194" name="T17"/>
                <a:gd fmla="*/ 128 w 131" name="T18"/>
                <a:gd fmla="*/ 185 h 194" name="T19"/>
                <a:gd fmla="*/ 131 w 131" name="T20"/>
                <a:gd fmla="*/ 180 h 194" name="T21"/>
                <a:gd fmla="*/ 131 w 131" name="T22"/>
                <a:gd fmla="*/ 177 h 194" name="T23"/>
                <a:gd fmla="*/ 129 w 131" name="T24"/>
                <a:gd fmla="*/ 172 h 194" name="T25"/>
                <a:gd fmla="*/ 81 w 131" name="T26"/>
                <a:gd fmla="*/ 13 h 194" name="T27"/>
                <a:gd fmla="*/ 80 w 131" name="T28"/>
                <a:gd fmla="*/ 9 h 194" name="T29"/>
                <a:gd fmla="*/ 77 w 131" name="T30"/>
                <a:gd fmla="*/ 5 h 194" name="T31"/>
                <a:gd fmla="*/ 74 w 131" name="T32"/>
                <a:gd fmla="*/ 3 h 194" name="T33"/>
                <a:gd fmla="*/ 70 w 131" name="T34"/>
                <a:gd fmla="*/ 2 h 194" name="T35"/>
                <a:gd fmla="*/ 65 w 131" name="T36"/>
                <a:gd fmla="*/ 0 h 194" name="T37"/>
                <a:gd fmla="*/ 61 w 131" name="T38"/>
                <a:gd fmla="*/ 0 h 194" name="T39"/>
                <a:gd fmla="*/ 56 w 131" name="T40"/>
                <a:gd fmla="*/ 3 h 194" name="T41"/>
                <a:gd fmla="*/ 53 w 131" name="T42"/>
                <a:gd fmla="*/ 5 h 194" name="T43"/>
                <a:gd fmla="*/ 50 w 131" name="T44"/>
                <a:gd fmla="*/ 9 h 194" name="T45"/>
                <a:gd fmla="*/ 49 w 131" name="T46"/>
                <a:gd fmla="*/ 13 h 194" name="T47"/>
                <a:gd fmla="*/ 2 w 131" name="T48"/>
                <a:gd fmla="*/ 172 h 194" name="T49"/>
                <a:gd fmla="*/ 0 w 131" name="T50"/>
                <a:gd fmla="*/ 172 h 194" name="T51"/>
                <a:gd fmla="*/ 0 w 131" name="T52"/>
                <a:gd fmla="*/ 182 h 194" name="T53"/>
                <a:gd fmla="*/ 5 w 131" name="T54"/>
                <a:gd fmla="*/ 189 h 194" name="T55"/>
                <a:gd fmla="*/ 13 w 131" name="T56"/>
                <a:gd fmla="*/ 194 h 194" name="T57"/>
                <a:gd fmla="*/ 18 w 131" name="T58"/>
                <a:gd fmla="*/ 194 h 194" name="T59"/>
                <a:gd fmla="*/ 41 w 131" name="T60"/>
                <a:gd fmla="*/ 159 h 194" name="T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b="b" l="0" r="r" t="0"/>
              <a:pathLst>
                <a:path h="194" w="131">
                  <a:moveTo>
                    <a:pt x="41" y="159"/>
                  </a:moveTo>
                  <a:lnTo>
                    <a:pt x="65" y="79"/>
                  </a:lnTo>
                  <a:lnTo>
                    <a:pt x="90" y="159"/>
                  </a:lnTo>
                  <a:lnTo>
                    <a:pt x="41" y="159"/>
                  </a:lnTo>
                  <a:lnTo>
                    <a:pt x="18" y="194"/>
                  </a:lnTo>
                  <a:lnTo>
                    <a:pt x="113" y="194"/>
                  </a:lnTo>
                  <a:lnTo>
                    <a:pt x="118" y="193"/>
                  </a:lnTo>
                  <a:lnTo>
                    <a:pt x="122" y="192"/>
                  </a:lnTo>
                  <a:lnTo>
                    <a:pt x="126" y="189"/>
                  </a:lnTo>
                  <a:lnTo>
                    <a:pt x="128" y="185"/>
                  </a:lnTo>
                  <a:lnTo>
                    <a:pt x="131" y="180"/>
                  </a:lnTo>
                  <a:lnTo>
                    <a:pt x="131" y="177"/>
                  </a:lnTo>
                  <a:lnTo>
                    <a:pt x="129" y="172"/>
                  </a:lnTo>
                  <a:lnTo>
                    <a:pt x="81" y="13"/>
                  </a:lnTo>
                  <a:lnTo>
                    <a:pt x="80" y="9"/>
                  </a:lnTo>
                  <a:lnTo>
                    <a:pt x="77" y="5"/>
                  </a:lnTo>
                  <a:lnTo>
                    <a:pt x="74" y="3"/>
                  </a:lnTo>
                  <a:lnTo>
                    <a:pt x="70" y="2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6" y="3"/>
                  </a:lnTo>
                  <a:lnTo>
                    <a:pt x="53" y="5"/>
                  </a:lnTo>
                  <a:lnTo>
                    <a:pt x="50" y="9"/>
                  </a:lnTo>
                  <a:lnTo>
                    <a:pt x="49" y="13"/>
                  </a:lnTo>
                  <a:lnTo>
                    <a:pt x="2" y="172"/>
                  </a:lnTo>
                  <a:lnTo>
                    <a:pt x="0" y="172"/>
                  </a:lnTo>
                  <a:lnTo>
                    <a:pt x="0" y="182"/>
                  </a:lnTo>
                  <a:lnTo>
                    <a:pt x="5" y="189"/>
                  </a:lnTo>
                  <a:lnTo>
                    <a:pt x="13" y="194"/>
                  </a:lnTo>
                  <a:lnTo>
                    <a:pt x="18" y="194"/>
                  </a:lnTo>
                  <a:lnTo>
                    <a:pt x="41" y="15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21" name="Freeform 24"/>
            <p:cNvSpPr>
              <a:spLocks/>
            </p:cNvSpPr>
            <p:nvPr/>
          </p:nvSpPr>
          <p:spPr>
            <a:xfrm>
              <a:off x="5371" y="1670"/>
              <a:ext cx="32" cy="48"/>
            </a:xfrm>
            <a:custGeom>
              <a:avLst/>
              <a:gdLst>
                <a:gd fmla="*/ 126 w 128" name="T0"/>
                <a:gd fmla="*/ 37 h 191" name="T1"/>
                <a:gd fmla="*/ 128 w 128" name="T2"/>
                <a:gd fmla="*/ 25 h 191" name="T3"/>
                <a:gd fmla="*/ 127 w 128" name="T4"/>
                <a:gd fmla="*/ 17 h 191" name="T5"/>
                <a:gd fmla="*/ 124 w 128" name="T6"/>
                <a:gd fmla="*/ 12 h 191" name="T7"/>
                <a:gd fmla="*/ 121 w 128" name="T8"/>
                <a:gd fmla="*/ 7 h 191" name="T9"/>
                <a:gd fmla="*/ 116 w 128" name="T10"/>
                <a:gd fmla="*/ 2 h 191" name="T11"/>
                <a:gd fmla="*/ 103 w 128" name="T12"/>
                <a:gd fmla="*/ 0 h 191" name="T13"/>
                <a:gd fmla="*/ 96 w 128" name="T14"/>
                <a:gd fmla="*/ 1 h 191" name="T15"/>
                <a:gd fmla="*/ 91 w 128" name="T16"/>
                <a:gd fmla="*/ 4 h 191" name="T17"/>
                <a:gd fmla="*/ 86 w 128" name="T18"/>
                <a:gd fmla="*/ 7 h 191" name="T19"/>
                <a:gd fmla="*/ 81 w 128" name="T20"/>
                <a:gd fmla="*/ 12 h 191" name="T21"/>
                <a:gd fmla="*/ 3 w 128" name="T22"/>
                <a:gd fmla="*/ 154 h 191" name="T23"/>
                <a:gd fmla="*/ 0 w 128" name="T24"/>
                <a:gd fmla="*/ 166 h 191" name="T25"/>
                <a:gd fmla="*/ 1 w 128" name="T26"/>
                <a:gd fmla="*/ 174 h 191" name="T27"/>
                <a:gd fmla="*/ 4 w 128" name="T28"/>
                <a:gd fmla="*/ 179 h 191" name="T29"/>
                <a:gd fmla="*/ 8 w 128" name="T30"/>
                <a:gd fmla="*/ 184 h 191" name="T31"/>
                <a:gd fmla="*/ 13 w 128" name="T32"/>
                <a:gd fmla="*/ 189 h 191" name="T33"/>
                <a:gd fmla="*/ 25 w 128" name="T34"/>
                <a:gd fmla="*/ 191 h 191" name="T35"/>
                <a:gd fmla="*/ 32 w 128" name="T36"/>
                <a:gd fmla="*/ 190 h 191" name="T37"/>
                <a:gd fmla="*/ 37 w 128" name="T38"/>
                <a:gd fmla="*/ 187 h 191" name="T39"/>
                <a:gd fmla="*/ 42 w 128" name="T40"/>
                <a:gd fmla="*/ 184 h 191" name="T41"/>
                <a:gd fmla="*/ 47 w 128" name="T42"/>
                <a:gd fmla="*/ 179 h 191" name="T43"/>
                <a:gd fmla="*/ 126 w 128" name="T44"/>
                <a:gd fmla="*/ 37 h 191" name="T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b="b" l="0" r="r" t="0"/>
              <a:pathLst>
                <a:path h="191" w="128">
                  <a:moveTo>
                    <a:pt x="126" y="37"/>
                  </a:moveTo>
                  <a:lnTo>
                    <a:pt x="128" y="25"/>
                  </a:lnTo>
                  <a:lnTo>
                    <a:pt x="127" y="17"/>
                  </a:lnTo>
                  <a:lnTo>
                    <a:pt x="124" y="12"/>
                  </a:lnTo>
                  <a:lnTo>
                    <a:pt x="121" y="7"/>
                  </a:lnTo>
                  <a:lnTo>
                    <a:pt x="116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91" y="4"/>
                  </a:lnTo>
                  <a:lnTo>
                    <a:pt x="86" y="7"/>
                  </a:lnTo>
                  <a:lnTo>
                    <a:pt x="81" y="12"/>
                  </a:lnTo>
                  <a:lnTo>
                    <a:pt x="3" y="154"/>
                  </a:lnTo>
                  <a:lnTo>
                    <a:pt x="0" y="166"/>
                  </a:lnTo>
                  <a:lnTo>
                    <a:pt x="1" y="174"/>
                  </a:lnTo>
                  <a:lnTo>
                    <a:pt x="4" y="179"/>
                  </a:lnTo>
                  <a:lnTo>
                    <a:pt x="8" y="184"/>
                  </a:lnTo>
                  <a:lnTo>
                    <a:pt x="13" y="189"/>
                  </a:lnTo>
                  <a:lnTo>
                    <a:pt x="25" y="191"/>
                  </a:lnTo>
                  <a:lnTo>
                    <a:pt x="32" y="190"/>
                  </a:lnTo>
                  <a:lnTo>
                    <a:pt x="37" y="187"/>
                  </a:lnTo>
                  <a:lnTo>
                    <a:pt x="42" y="184"/>
                  </a:lnTo>
                  <a:lnTo>
                    <a:pt x="47" y="179"/>
                  </a:lnTo>
                  <a:lnTo>
                    <a:pt x="126" y="3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22" name="Freeform 25"/>
            <p:cNvSpPr>
              <a:spLocks/>
            </p:cNvSpPr>
            <p:nvPr/>
          </p:nvSpPr>
          <p:spPr>
            <a:xfrm>
              <a:off x="5377" y="1651"/>
              <a:ext cx="48" cy="61"/>
            </a:xfrm>
            <a:custGeom>
              <a:avLst/>
              <a:gdLst>
                <a:gd fmla="*/ 191 w 191" name="T0"/>
                <a:gd fmla="*/ 87 h 243" name="T1"/>
                <a:gd fmla="*/ 0 w 191" name="T2"/>
                <a:gd fmla="*/ 243 h 243" name="T3"/>
                <a:gd fmla="*/ 30 w 191" name="T4"/>
                <a:gd fmla="*/ 0 h 243" name="T5"/>
                <a:gd fmla="*/ 191 w 191" name="T6"/>
                <a:gd fmla="*/ 87 h 243" name="T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b="b" l="0" r="r" t="0"/>
              <a:pathLst>
                <a:path h="243" w="191">
                  <a:moveTo>
                    <a:pt x="191" y="87"/>
                  </a:moveTo>
                  <a:lnTo>
                    <a:pt x="0" y="243"/>
                  </a:lnTo>
                  <a:lnTo>
                    <a:pt x="30" y="0"/>
                  </a:lnTo>
                  <a:lnTo>
                    <a:pt x="191" y="8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23" name="Freeform 26"/>
            <p:cNvSpPr>
              <a:spLocks/>
            </p:cNvSpPr>
            <p:nvPr/>
          </p:nvSpPr>
          <p:spPr>
            <a:xfrm>
              <a:off x="5371" y="1645"/>
              <a:ext cx="60" cy="73"/>
            </a:xfrm>
            <a:custGeom>
              <a:avLst/>
              <a:gdLst>
                <a:gd fmla="*/ 171 w 241" name="T0"/>
                <a:gd fmla="*/ 116 h 293" name="T1"/>
                <a:gd fmla="*/ 57 w 241" name="T2"/>
                <a:gd fmla="*/ 210 h 293" name="T3"/>
                <a:gd fmla="*/ 75 w 241" name="T4"/>
                <a:gd fmla="*/ 63 h 293" name="T5"/>
                <a:gd fmla="*/ 171 w 241" name="T6"/>
                <a:gd fmla="*/ 116 h 293" name="T7"/>
                <a:gd fmla="*/ 227 w 241" name="T8"/>
                <a:gd fmla="*/ 89 h 293" name="T9"/>
                <a:gd fmla="*/ 66 w 241" name="T10"/>
                <a:gd fmla="*/ 3 h 293" name="T11"/>
                <a:gd fmla="*/ 63 w 241" name="T12"/>
                <a:gd fmla="*/ 1 h 293" name="T13"/>
                <a:gd fmla="*/ 57 w 241" name="T14"/>
                <a:gd fmla="*/ 0 h 293" name="T15"/>
                <a:gd fmla="*/ 51 w 241" name="T16"/>
                <a:gd fmla="*/ 0 h 293" name="T17"/>
                <a:gd fmla="*/ 45 w 241" name="T18"/>
                <a:gd fmla="*/ 3 h 293" name="T19"/>
                <a:gd fmla="*/ 40 w 241" name="T20"/>
                <a:gd fmla="*/ 5 h 293" name="T21"/>
                <a:gd fmla="*/ 35 w 241" name="T22"/>
                <a:gd fmla="*/ 10 h 293" name="T23"/>
                <a:gd fmla="*/ 31 w 241" name="T24"/>
                <a:gd fmla="*/ 16 h 293" name="T25"/>
                <a:gd fmla="*/ 30 w 241" name="T26"/>
                <a:gd fmla="*/ 22 h 293" name="T27"/>
                <a:gd fmla="*/ 0 w 241" name="T28"/>
                <a:gd fmla="*/ 266 h 293" name="T29"/>
                <a:gd fmla="*/ 0 w 241" name="T30"/>
                <a:gd fmla="*/ 272 h 293" name="T31"/>
                <a:gd fmla="*/ 3 w 241" name="T32"/>
                <a:gd fmla="*/ 278 h 293" name="T33"/>
                <a:gd fmla="*/ 6 w 241" name="T34"/>
                <a:gd fmla="*/ 284 h 293" name="T35"/>
                <a:gd fmla="*/ 10 w 241" name="T36"/>
                <a:gd fmla="*/ 288 h 293" name="T37"/>
                <a:gd fmla="*/ 16 w 241" name="T38"/>
                <a:gd fmla="*/ 292 h 293" name="T39"/>
                <a:gd fmla="*/ 23 w 241" name="T40"/>
                <a:gd fmla="*/ 293 h 293" name="T41"/>
                <a:gd fmla="*/ 29 w 241" name="T42"/>
                <a:gd fmla="*/ 293 h 293" name="T43"/>
                <a:gd fmla="*/ 35 w 241" name="T44"/>
                <a:gd fmla="*/ 291 h 293" name="T45"/>
                <a:gd fmla="*/ 41 w 241" name="T46"/>
                <a:gd fmla="*/ 287 h 293" name="T47"/>
                <a:gd fmla="*/ 232 w 241" name="T48"/>
                <a:gd fmla="*/ 130 h 293" name="T49"/>
                <a:gd fmla="*/ 235 w 241" name="T50"/>
                <a:gd fmla="*/ 129 h 293" name="T51"/>
                <a:gd fmla="*/ 239 w 241" name="T52"/>
                <a:gd fmla="*/ 123 h 293" name="T53"/>
                <a:gd fmla="*/ 240 w 241" name="T54"/>
                <a:gd fmla="*/ 118 h 293" name="T55"/>
                <a:gd fmla="*/ 241 w 241" name="T56"/>
                <a:gd fmla="*/ 111 h 293" name="T57"/>
                <a:gd fmla="*/ 240 w 241" name="T58"/>
                <a:gd fmla="*/ 104 h 293" name="T59"/>
                <a:gd fmla="*/ 237 w 241" name="T60"/>
                <a:gd fmla="*/ 98 h 293" name="T61"/>
                <a:gd fmla="*/ 234 w 241" name="T62"/>
                <a:gd fmla="*/ 93 h 293" name="T63"/>
                <a:gd fmla="*/ 227 w 241" name="T64"/>
                <a:gd fmla="*/ 89 h 293" name="T65"/>
                <a:gd fmla="*/ 171 w 241" name="T66"/>
                <a:gd fmla="*/ 116 h 293" name="T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b="b" l="0" r="r" t="0"/>
              <a:pathLst>
                <a:path h="293" w="241">
                  <a:moveTo>
                    <a:pt x="171" y="116"/>
                  </a:moveTo>
                  <a:lnTo>
                    <a:pt x="57" y="210"/>
                  </a:lnTo>
                  <a:lnTo>
                    <a:pt x="75" y="63"/>
                  </a:lnTo>
                  <a:lnTo>
                    <a:pt x="171" y="116"/>
                  </a:lnTo>
                  <a:lnTo>
                    <a:pt x="227" y="89"/>
                  </a:lnTo>
                  <a:lnTo>
                    <a:pt x="66" y="3"/>
                  </a:lnTo>
                  <a:lnTo>
                    <a:pt x="63" y="1"/>
                  </a:lnTo>
                  <a:lnTo>
                    <a:pt x="57" y="0"/>
                  </a:lnTo>
                  <a:lnTo>
                    <a:pt x="51" y="0"/>
                  </a:lnTo>
                  <a:lnTo>
                    <a:pt x="45" y="3"/>
                  </a:lnTo>
                  <a:lnTo>
                    <a:pt x="40" y="5"/>
                  </a:lnTo>
                  <a:lnTo>
                    <a:pt x="35" y="10"/>
                  </a:lnTo>
                  <a:lnTo>
                    <a:pt x="31" y="16"/>
                  </a:lnTo>
                  <a:lnTo>
                    <a:pt x="30" y="22"/>
                  </a:lnTo>
                  <a:lnTo>
                    <a:pt x="0" y="266"/>
                  </a:lnTo>
                  <a:lnTo>
                    <a:pt x="0" y="272"/>
                  </a:lnTo>
                  <a:lnTo>
                    <a:pt x="3" y="278"/>
                  </a:lnTo>
                  <a:lnTo>
                    <a:pt x="6" y="284"/>
                  </a:lnTo>
                  <a:lnTo>
                    <a:pt x="10" y="288"/>
                  </a:lnTo>
                  <a:lnTo>
                    <a:pt x="16" y="292"/>
                  </a:lnTo>
                  <a:lnTo>
                    <a:pt x="23" y="293"/>
                  </a:lnTo>
                  <a:lnTo>
                    <a:pt x="29" y="293"/>
                  </a:lnTo>
                  <a:lnTo>
                    <a:pt x="35" y="291"/>
                  </a:lnTo>
                  <a:lnTo>
                    <a:pt x="41" y="287"/>
                  </a:lnTo>
                  <a:lnTo>
                    <a:pt x="232" y="130"/>
                  </a:lnTo>
                  <a:lnTo>
                    <a:pt x="235" y="129"/>
                  </a:lnTo>
                  <a:lnTo>
                    <a:pt x="239" y="123"/>
                  </a:lnTo>
                  <a:lnTo>
                    <a:pt x="240" y="118"/>
                  </a:lnTo>
                  <a:lnTo>
                    <a:pt x="241" y="111"/>
                  </a:lnTo>
                  <a:lnTo>
                    <a:pt x="240" y="104"/>
                  </a:lnTo>
                  <a:lnTo>
                    <a:pt x="237" y="98"/>
                  </a:lnTo>
                  <a:lnTo>
                    <a:pt x="234" y="93"/>
                  </a:lnTo>
                  <a:lnTo>
                    <a:pt x="227" y="89"/>
                  </a:lnTo>
                  <a:lnTo>
                    <a:pt x="171" y="11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24" name="Freeform 27"/>
            <p:cNvSpPr>
              <a:spLocks/>
            </p:cNvSpPr>
            <p:nvPr/>
          </p:nvSpPr>
          <p:spPr>
            <a:xfrm>
              <a:off x="5322" y="2083"/>
              <a:ext cx="37" cy="45"/>
            </a:xfrm>
            <a:custGeom>
              <a:avLst/>
              <a:gdLst>
                <a:gd fmla="*/ 140 w 145" name="T0"/>
                <a:gd fmla="*/ 40 h 180" name="T1"/>
                <a:gd fmla="*/ 144 w 145" name="T2"/>
                <a:gd fmla="*/ 34 h 180" name="T3"/>
                <a:gd fmla="*/ 145 w 145" name="T4"/>
                <a:gd fmla="*/ 27 h 180" name="T5"/>
                <a:gd fmla="*/ 145 w 145" name="T6"/>
                <a:gd fmla="*/ 21 h 180" name="T7"/>
                <a:gd fmla="*/ 142 w 145" name="T8"/>
                <a:gd fmla="*/ 15 h 180" name="T9"/>
                <a:gd fmla="*/ 140 w 145" name="T10"/>
                <a:gd fmla="*/ 10 h 180" name="T11"/>
                <a:gd fmla="*/ 135 w 145" name="T12"/>
                <a:gd fmla="*/ 5 h 180" name="T13"/>
                <a:gd fmla="*/ 129 w 145" name="T14"/>
                <a:gd fmla="*/ 1 h 180" name="T15"/>
                <a:gd fmla="*/ 122 w 145" name="T16"/>
                <a:gd fmla="*/ 0 h 180" name="T17"/>
                <a:gd fmla="*/ 116 w 145" name="T18"/>
                <a:gd fmla="*/ 0 h 180" name="T19"/>
                <a:gd fmla="*/ 110 w 145" name="T20"/>
                <a:gd fmla="*/ 3 h 180" name="T21"/>
                <a:gd fmla="*/ 105 w 145" name="T22"/>
                <a:gd fmla="*/ 5 h 180" name="T23"/>
                <a:gd fmla="*/ 100 w 145" name="T24"/>
                <a:gd fmla="*/ 10 h 180" name="T25"/>
                <a:gd fmla="*/ 4 w 145" name="T26"/>
                <a:gd fmla="*/ 140 h 180" name="T27"/>
                <a:gd fmla="*/ 1 w 145" name="T28"/>
                <a:gd fmla="*/ 147 h 180" name="T29"/>
                <a:gd fmla="*/ 0 w 145" name="T30"/>
                <a:gd fmla="*/ 153 h 180" name="T31"/>
                <a:gd fmla="*/ 0 w 145" name="T32"/>
                <a:gd fmla="*/ 159 h 180" name="T33"/>
                <a:gd fmla="*/ 4 w 145" name="T34"/>
                <a:gd fmla="*/ 171 h 180" name="T35"/>
                <a:gd fmla="*/ 9 w 145" name="T36"/>
                <a:gd fmla="*/ 175 h 180" name="T37"/>
                <a:gd fmla="*/ 16 w 145" name="T38"/>
                <a:gd fmla="*/ 179 h 180" name="T39"/>
                <a:gd fmla="*/ 22 w 145" name="T40"/>
                <a:gd fmla="*/ 180 h 180" name="T41"/>
                <a:gd fmla="*/ 28 w 145" name="T42"/>
                <a:gd fmla="*/ 180 h 180" name="T43"/>
                <a:gd fmla="*/ 40 w 145" name="T44"/>
                <a:gd fmla="*/ 175 h 180" name="T45"/>
                <a:gd fmla="*/ 44 w 145" name="T46"/>
                <a:gd fmla="*/ 170 h 180" name="T47"/>
                <a:gd fmla="*/ 140 w 145" name="T48"/>
                <a:gd fmla="*/ 40 h 180" name="T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b="b" l="0" r="r" t="0"/>
              <a:pathLst>
                <a:path h="180" w="145">
                  <a:moveTo>
                    <a:pt x="140" y="40"/>
                  </a:moveTo>
                  <a:lnTo>
                    <a:pt x="144" y="34"/>
                  </a:lnTo>
                  <a:lnTo>
                    <a:pt x="145" y="27"/>
                  </a:lnTo>
                  <a:lnTo>
                    <a:pt x="145" y="21"/>
                  </a:lnTo>
                  <a:lnTo>
                    <a:pt x="142" y="15"/>
                  </a:lnTo>
                  <a:lnTo>
                    <a:pt x="140" y="10"/>
                  </a:lnTo>
                  <a:lnTo>
                    <a:pt x="135" y="5"/>
                  </a:lnTo>
                  <a:lnTo>
                    <a:pt x="129" y="1"/>
                  </a:lnTo>
                  <a:lnTo>
                    <a:pt x="122" y="0"/>
                  </a:lnTo>
                  <a:lnTo>
                    <a:pt x="116" y="0"/>
                  </a:lnTo>
                  <a:lnTo>
                    <a:pt x="110" y="3"/>
                  </a:lnTo>
                  <a:lnTo>
                    <a:pt x="105" y="5"/>
                  </a:lnTo>
                  <a:lnTo>
                    <a:pt x="100" y="10"/>
                  </a:lnTo>
                  <a:lnTo>
                    <a:pt x="4" y="140"/>
                  </a:lnTo>
                  <a:lnTo>
                    <a:pt x="1" y="147"/>
                  </a:lnTo>
                  <a:lnTo>
                    <a:pt x="0" y="153"/>
                  </a:lnTo>
                  <a:lnTo>
                    <a:pt x="0" y="159"/>
                  </a:lnTo>
                  <a:lnTo>
                    <a:pt x="4" y="171"/>
                  </a:lnTo>
                  <a:lnTo>
                    <a:pt x="9" y="175"/>
                  </a:lnTo>
                  <a:lnTo>
                    <a:pt x="16" y="179"/>
                  </a:lnTo>
                  <a:lnTo>
                    <a:pt x="22" y="180"/>
                  </a:lnTo>
                  <a:lnTo>
                    <a:pt x="28" y="180"/>
                  </a:lnTo>
                  <a:lnTo>
                    <a:pt x="40" y="175"/>
                  </a:lnTo>
                  <a:lnTo>
                    <a:pt x="44" y="170"/>
                  </a:lnTo>
                  <a:lnTo>
                    <a:pt x="140" y="4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25" name="Freeform 28"/>
            <p:cNvSpPr>
              <a:spLocks/>
            </p:cNvSpPr>
            <p:nvPr/>
          </p:nvSpPr>
          <p:spPr>
            <a:xfrm>
              <a:off x="5329" y="2062"/>
              <a:ext cx="52" cy="60"/>
            </a:xfrm>
            <a:custGeom>
              <a:avLst/>
              <a:gdLst>
                <a:gd fmla="*/ 209 w 209" name="T0"/>
                <a:gd fmla="*/ 108 h 238" name="T1"/>
                <a:gd fmla="*/ 0 w 209" name="T2"/>
                <a:gd fmla="*/ 238 h 238" name="T3"/>
                <a:gd fmla="*/ 60 w 209" name="T4"/>
                <a:gd fmla="*/ 0 h 238" name="T5"/>
                <a:gd fmla="*/ 209 w 209" name="T6"/>
                <a:gd fmla="*/ 108 h 238" name="T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b="b" l="0" r="r" t="0"/>
              <a:pathLst>
                <a:path h="238" w="209">
                  <a:moveTo>
                    <a:pt x="209" y="108"/>
                  </a:moveTo>
                  <a:lnTo>
                    <a:pt x="0" y="238"/>
                  </a:lnTo>
                  <a:lnTo>
                    <a:pt x="60" y="0"/>
                  </a:lnTo>
                  <a:lnTo>
                    <a:pt x="209" y="10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26" name="Freeform 29"/>
            <p:cNvSpPr>
              <a:spLocks/>
            </p:cNvSpPr>
            <p:nvPr/>
          </p:nvSpPr>
          <p:spPr>
            <a:xfrm>
              <a:off x="5322" y="2056"/>
              <a:ext cx="65" cy="72"/>
            </a:xfrm>
            <a:custGeom>
              <a:avLst/>
              <a:gdLst>
                <a:gd fmla="*/ 188 w 258" name="T0"/>
                <a:gd fmla="*/ 132 h 288" name="T1"/>
                <a:gd fmla="*/ 63 w 258" name="T2"/>
                <a:gd fmla="*/ 210 h 288" name="T3"/>
                <a:gd fmla="*/ 99 w 258" name="T4"/>
                <a:gd fmla="*/ 67 h 288" name="T5"/>
                <a:gd fmla="*/ 188 w 258" name="T6"/>
                <a:gd fmla="*/ 132 h 288" name="T7"/>
                <a:gd fmla="*/ 248 w 258" name="T8"/>
                <a:gd fmla="*/ 113 h 288" name="T9"/>
                <a:gd fmla="*/ 99 w 258" name="T10"/>
                <a:gd fmla="*/ 5 h 288" name="T11"/>
                <a:gd fmla="*/ 96 w 258" name="T12"/>
                <a:gd fmla="*/ 4 h 288" name="T13"/>
                <a:gd fmla="*/ 90 w 258" name="T14"/>
                <a:gd fmla="*/ 1 h 288" name="T15"/>
                <a:gd fmla="*/ 84 w 258" name="T16"/>
                <a:gd fmla="*/ 0 h 288" name="T17"/>
                <a:gd fmla="*/ 76 w 258" name="T18"/>
                <a:gd fmla="*/ 1 h 288" name="T19"/>
                <a:gd fmla="*/ 72 w 258" name="T20"/>
                <a:gd fmla="*/ 4 h 288" name="T21"/>
                <a:gd fmla="*/ 67 w 258" name="T22"/>
                <a:gd fmla="*/ 8 h 288" name="T23"/>
                <a:gd fmla="*/ 63 w 258" name="T24"/>
                <a:gd fmla="*/ 12 h 288" name="T25"/>
                <a:gd fmla="*/ 60 w 258" name="T26"/>
                <a:gd fmla="*/ 19 h 288" name="T27"/>
                <a:gd fmla="*/ 1 w 258" name="T28"/>
                <a:gd fmla="*/ 257 h 288" name="T29"/>
                <a:gd fmla="*/ 1 w 258" name="T30"/>
                <a:gd fmla="*/ 258 h 288" name="T31"/>
                <a:gd fmla="*/ 0 w 258" name="T32"/>
                <a:gd fmla="*/ 264 h 288" name="T33"/>
                <a:gd fmla="*/ 1 w 258" name="T34"/>
                <a:gd fmla="*/ 271 h 288" name="T35"/>
                <a:gd fmla="*/ 3 w 258" name="T36"/>
                <a:gd fmla="*/ 277 h 288" name="T37"/>
                <a:gd fmla="*/ 7 w 258" name="T38"/>
                <a:gd fmla="*/ 282 h 288" name="T39"/>
                <a:gd fmla="*/ 13 w 258" name="T40"/>
                <a:gd fmla="*/ 286 h 288" name="T41"/>
                <a:gd fmla="*/ 26 w 258" name="T42"/>
                <a:gd fmla="*/ 288 h 288" name="T43"/>
                <a:gd fmla="*/ 32 w 258" name="T44"/>
                <a:gd fmla="*/ 287 h 288" name="T45"/>
                <a:gd fmla="*/ 38 w 258" name="T46"/>
                <a:gd fmla="*/ 284 h 288" name="T47"/>
                <a:gd fmla="*/ 247 w 258" name="T48"/>
                <a:gd fmla="*/ 154 h 288" name="T49"/>
                <a:gd fmla="*/ 249 w 258" name="T50"/>
                <a:gd fmla="*/ 153 h 288" name="T51"/>
                <a:gd fmla="*/ 253 w 258" name="T52"/>
                <a:gd fmla="*/ 148 h 288" name="T53"/>
                <a:gd fmla="*/ 256 w 258" name="T54"/>
                <a:gd fmla="*/ 142 h 288" name="T55"/>
                <a:gd fmla="*/ 258 w 258" name="T56"/>
                <a:gd fmla="*/ 135 h 288" name="T57"/>
                <a:gd fmla="*/ 258 w 258" name="T58"/>
                <a:gd fmla="*/ 129 h 288" name="T59"/>
                <a:gd fmla="*/ 253 w 258" name="T60"/>
                <a:gd fmla="*/ 117 h 288" name="T61"/>
                <a:gd fmla="*/ 248 w 258" name="T62"/>
                <a:gd fmla="*/ 113 h 288" name="T63"/>
                <a:gd fmla="*/ 188 w 258" name="T64"/>
                <a:gd fmla="*/ 132 h 288" name="T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b="b" l="0" r="r" t="0"/>
              <a:pathLst>
                <a:path h="288" w="258">
                  <a:moveTo>
                    <a:pt x="188" y="132"/>
                  </a:moveTo>
                  <a:lnTo>
                    <a:pt x="63" y="210"/>
                  </a:lnTo>
                  <a:lnTo>
                    <a:pt x="99" y="67"/>
                  </a:lnTo>
                  <a:lnTo>
                    <a:pt x="188" y="132"/>
                  </a:lnTo>
                  <a:lnTo>
                    <a:pt x="248" y="113"/>
                  </a:lnTo>
                  <a:lnTo>
                    <a:pt x="99" y="5"/>
                  </a:lnTo>
                  <a:lnTo>
                    <a:pt x="96" y="4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6" y="1"/>
                  </a:lnTo>
                  <a:lnTo>
                    <a:pt x="72" y="4"/>
                  </a:lnTo>
                  <a:lnTo>
                    <a:pt x="67" y="8"/>
                  </a:lnTo>
                  <a:lnTo>
                    <a:pt x="63" y="12"/>
                  </a:lnTo>
                  <a:lnTo>
                    <a:pt x="60" y="19"/>
                  </a:lnTo>
                  <a:lnTo>
                    <a:pt x="1" y="257"/>
                  </a:lnTo>
                  <a:lnTo>
                    <a:pt x="1" y="258"/>
                  </a:lnTo>
                  <a:lnTo>
                    <a:pt x="0" y="264"/>
                  </a:lnTo>
                  <a:lnTo>
                    <a:pt x="1" y="271"/>
                  </a:lnTo>
                  <a:lnTo>
                    <a:pt x="3" y="277"/>
                  </a:lnTo>
                  <a:lnTo>
                    <a:pt x="7" y="282"/>
                  </a:lnTo>
                  <a:lnTo>
                    <a:pt x="13" y="286"/>
                  </a:lnTo>
                  <a:lnTo>
                    <a:pt x="26" y="288"/>
                  </a:lnTo>
                  <a:lnTo>
                    <a:pt x="32" y="287"/>
                  </a:lnTo>
                  <a:lnTo>
                    <a:pt x="38" y="284"/>
                  </a:lnTo>
                  <a:lnTo>
                    <a:pt x="247" y="154"/>
                  </a:lnTo>
                  <a:lnTo>
                    <a:pt x="249" y="153"/>
                  </a:lnTo>
                  <a:lnTo>
                    <a:pt x="253" y="148"/>
                  </a:lnTo>
                  <a:lnTo>
                    <a:pt x="256" y="142"/>
                  </a:lnTo>
                  <a:lnTo>
                    <a:pt x="258" y="135"/>
                  </a:lnTo>
                  <a:lnTo>
                    <a:pt x="258" y="129"/>
                  </a:lnTo>
                  <a:lnTo>
                    <a:pt x="253" y="117"/>
                  </a:lnTo>
                  <a:lnTo>
                    <a:pt x="248" y="113"/>
                  </a:lnTo>
                  <a:lnTo>
                    <a:pt x="188" y="13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27" name="Freeform 30"/>
            <p:cNvSpPr>
              <a:spLocks/>
            </p:cNvSpPr>
            <p:nvPr/>
          </p:nvSpPr>
          <p:spPr>
            <a:xfrm>
              <a:off x="5272" y="2355"/>
              <a:ext cx="37" cy="45"/>
            </a:xfrm>
            <a:custGeom>
              <a:avLst/>
              <a:gdLst>
                <a:gd fmla="*/ 140 w 145" name="T0"/>
                <a:gd fmla="*/ 40 h 182" name="T1"/>
                <a:gd fmla="*/ 144 w 145" name="T2"/>
                <a:gd fmla="*/ 34 h 182" name="T3"/>
                <a:gd fmla="*/ 145 w 145" name="T4"/>
                <a:gd fmla="*/ 28 h 182" name="T5"/>
                <a:gd fmla="*/ 145 w 145" name="T6"/>
                <a:gd fmla="*/ 22 h 182" name="T7"/>
                <a:gd fmla="*/ 140 w 145" name="T8"/>
                <a:gd fmla="*/ 9 h 182" name="T9"/>
                <a:gd fmla="*/ 135 w 145" name="T10"/>
                <a:gd fmla="*/ 5 h 182" name="T11"/>
                <a:gd fmla="*/ 129 w 145" name="T12"/>
                <a:gd fmla="*/ 2 h 182" name="T13"/>
                <a:gd fmla="*/ 123 w 145" name="T14"/>
                <a:gd fmla="*/ 0 h 182" name="T15"/>
                <a:gd fmla="*/ 116 w 145" name="T16"/>
                <a:gd fmla="*/ 0 h 182" name="T17"/>
                <a:gd fmla="*/ 104 w 145" name="T18"/>
                <a:gd fmla="*/ 5 h 182" name="T19"/>
                <a:gd fmla="*/ 100 w 145" name="T20"/>
                <a:gd fmla="*/ 10 h 182" name="T21"/>
                <a:gd fmla="*/ 5 w 145" name="T22"/>
                <a:gd fmla="*/ 142 h 182" name="T23"/>
                <a:gd fmla="*/ 1 w 145" name="T24"/>
                <a:gd fmla="*/ 148 h 182" name="T25"/>
                <a:gd fmla="*/ 0 w 145" name="T26"/>
                <a:gd fmla="*/ 154 h 182" name="T27"/>
                <a:gd fmla="*/ 0 w 145" name="T28"/>
                <a:gd fmla="*/ 161 h 182" name="T29"/>
                <a:gd fmla="*/ 5 w 145" name="T30"/>
                <a:gd fmla="*/ 173 h 182" name="T31"/>
                <a:gd fmla="*/ 10 w 145" name="T32"/>
                <a:gd fmla="*/ 177 h 182" name="T33"/>
                <a:gd fmla="*/ 16 w 145" name="T34"/>
                <a:gd fmla="*/ 180 h 182" name="T35"/>
                <a:gd fmla="*/ 22 w 145" name="T36"/>
                <a:gd fmla="*/ 182 h 182" name="T37"/>
                <a:gd fmla="*/ 28 w 145" name="T38"/>
                <a:gd fmla="*/ 182 h 182" name="T39"/>
                <a:gd fmla="*/ 41 w 145" name="T40"/>
                <a:gd fmla="*/ 177 h 182" name="T41"/>
                <a:gd fmla="*/ 44 w 145" name="T42"/>
                <a:gd fmla="*/ 172 h 182" name="T43"/>
                <a:gd fmla="*/ 140 w 145" name="T44"/>
                <a:gd fmla="*/ 40 h 182" name="T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b="b" l="0" r="r" t="0"/>
              <a:pathLst>
                <a:path h="182" w="145">
                  <a:moveTo>
                    <a:pt x="140" y="40"/>
                  </a:moveTo>
                  <a:lnTo>
                    <a:pt x="144" y="34"/>
                  </a:lnTo>
                  <a:lnTo>
                    <a:pt x="145" y="28"/>
                  </a:lnTo>
                  <a:lnTo>
                    <a:pt x="145" y="22"/>
                  </a:lnTo>
                  <a:lnTo>
                    <a:pt x="140" y="9"/>
                  </a:lnTo>
                  <a:lnTo>
                    <a:pt x="135" y="5"/>
                  </a:lnTo>
                  <a:lnTo>
                    <a:pt x="129" y="2"/>
                  </a:lnTo>
                  <a:lnTo>
                    <a:pt x="123" y="0"/>
                  </a:lnTo>
                  <a:lnTo>
                    <a:pt x="116" y="0"/>
                  </a:lnTo>
                  <a:lnTo>
                    <a:pt x="104" y="5"/>
                  </a:lnTo>
                  <a:lnTo>
                    <a:pt x="100" y="10"/>
                  </a:lnTo>
                  <a:lnTo>
                    <a:pt x="5" y="142"/>
                  </a:lnTo>
                  <a:lnTo>
                    <a:pt x="1" y="148"/>
                  </a:lnTo>
                  <a:lnTo>
                    <a:pt x="0" y="154"/>
                  </a:lnTo>
                  <a:lnTo>
                    <a:pt x="0" y="161"/>
                  </a:lnTo>
                  <a:lnTo>
                    <a:pt x="5" y="173"/>
                  </a:lnTo>
                  <a:lnTo>
                    <a:pt x="10" y="177"/>
                  </a:lnTo>
                  <a:lnTo>
                    <a:pt x="16" y="180"/>
                  </a:lnTo>
                  <a:lnTo>
                    <a:pt x="22" y="182"/>
                  </a:lnTo>
                  <a:lnTo>
                    <a:pt x="28" y="182"/>
                  </a:lnTo>
                  <a:lnTo>
                    <a:pt x="41" y="177"/>
                  </a:lnTo>
                  <a:lnTo>
                    <a:pt x="44" y="172"/>
                  </a:lnTo>
                  <a:lnTo>
                    <a:pt x="140" y="4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28" name="Freeform 31"/>
            <p:cNvSpPr>
              <a:spLocks/>
            </p:cNvSpPr>
            <p:nvPr/>
          </p:nvSpPr>
          <p:spPr>
            <a:xfrm>
              <a:off x="5279" y="2335"/>
              <a:ext cx="52" cy="59"/>
            </a:xfrm>
            <a:custGeom>
              <a:avLst/>
              <a:gdLst>
                <a:gd fmla="*/ 208 w 208" name="T0"/>
                <a:gd fmla="*/ 106 h 238" name="T1"/>
                <a:gd fmla="*/ 0 w 208" name="T2"/>
                <a:gd fmla="*/ 238 h 238" name="T3"/>
                <a:gd fmla="*/ 59 w 208" name="T4"/>
                <a:gd fmla="*/ 0 h 238" name="T5"/>
                <a:gd fmla="*/ 208 w 208" name="T6"/>
                <a:gd fmla="*/ 106 h 238" name="T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b="b" l="0" r="r" t="0"/>
              <a:pathLst>
                <a:path h="238" w="208">
                  <a:moveTo>
                    <a:pt x="208" y="106"/>
                  </a:moveTo>
                  <a:lnTo>
                    <a:pt x="0" y="238"/>
                  </a:lnTo>
                  <a:lnTo>
                    <a:pt x="59" y="0"/>
                  </a:lnTo>
                  <a:lnTo>
                    <a:pt x="208" y="10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29" name="Freeform 32"/>
            <p:cNvSpPr>
              <a:spLocks/>
            </p:cNvSpPr>
            <p:nvPr/>
          </p:nvSpPr>
          <p:spPr>
            <a:xfrm>
              <a:off x="5272" y="2328"/>
              <a:ext cx="65" cy="72"/>
            </a:xfrm>
            <a:custGeom>
              <a:avLst/>
              <a:gdLst>
                <a:gd fmla="*/ 188 w 258" name="T0"/>
                <a:gd fmla="*/ 130 h 288" name="T1"/>
                <a:gd fmla="*/ 64 w 258" name="T2"/>
                <a:gd fmla="*/ 208 h 288" name="T3"/>
                <a:gd fmla="*/ 99 w 258" name="T4"/>
                <a:gd fmla="*/ 65 h 288" name="T5"/>
                <a:gd fmla="*/ 188 w 258" name="T6"/>
                <a:gd fmla="*/ 130 h 288" name="T7"/>
                <a:gd fmla="*/ 248 w 258" name="T8"/>
                <a:gd fmla="*/ 111 h 288" name="T9"/>
                <a:gd fmla="*/ 99 w 258" name="T10"/>
                <a:gd fmla="*/ 5 h 288" name="T11"/>
                <a:gd fmla="*/ 97 w 258" name="T12"/>
                <a:gd fmla="*/ 3 h 288" name="T13"/>
                <a:gd fmla="*/ 90 w 258" name="T14"/>
                <a:gd fmla="*/ 1 h 288" name="T15"/>
                <a:gd fmla="*/ 84 w 258" name="T16"/>
                <a:gd fmla="*/ 0 h 288" name="T17"/>
                <a:gd fmla="*/ 77 w 258" name="T18"/>
                <a:gd fmla="*/ 1 h 288" name="T19"/>
                <a:gd fmla="*/ 72 w 258" name="T20"/>
                <a:gd fmla="*/ 3 h 288" name="T21"/>
                <a:gd fmla="*/ 67 w 258" name="T22"/>
                <a:gd fmla="*/ 7 h 288" name="T23"/>
                <a:gd fmla="*/ 63 w 258" name="T24"/>
                <a:gd fmla="*/ 12 h 288" name="T25"/>
                <a:gd fmla="*/ 61 w 258" name="T26"/>
                <a:gd fmla="*/ 18 h 288" name="T27"/>
                <a:gd fmla="*/ 1 w 258" name="T28"/>
                <a:gd fmla="*/ 257 h 288" name="T29"/>
                <a:gd fmla="*/ 1 w 258" name="T30"/>
                <a:gd fmla="*/ 258 h 288" name="T31"/>
                <a:gd fmla="*/ 0 w 258" name="T32"/>
                <a:gd fmla="*/ 264 h 288" name="T33"/>
                <a:gd fmla="*/ 1 w 258" name="T34"/>
                <a:gd fmla="*/ 270 h 288" name="T35"/>
                <a:gd fmla="*/ 3 w 258" name="T36"/>
                <a:gd fmla="*/ 277 h 288" name="T37"/>
                <a:gd fmla="*/ 7 w 258" name="T38"/>
                <a:gd fmla="*/ 281 h 288" name="T39"/>
                <a:gd fmla="*/ 13 w 258" name="T40"/>
                <a:gd fmla="*/ 285 h 288" name="T41"/>
                <a:gd fmla="*/ 20 w 258" name="T42"/>
                <a:gd fmla="*/ 288 h 288" name="T43"/>
                <a:gd fmla="*/ 26 w 258" name="T44"/>
                <a:gd fmla="*/ 288 h 288" name="T45"/>
                <a:gd fmla="*/ 32 w 258" name="T46"/>
                <a:gd fmla="*/ 286 h 288" name="T47"/>
                <a:gd fmla="*/ 38 w 258" name="T48"/>
                <a:gd fmla="*/ 284 h 288" name="T49"/>
                <a:gd fmla="*/ 247 w 258" name="T50"/>
                <a:gd fmla="*/ 152 h 288" name="T51"/>
                <a:gd fmla="*/ 249 w 258" name="T52"/>
                <a:gd fmla="*/ 150 h 288" name="T53"/>
                <a:gd fmla="*/ 253 w 258" name="T54"/>
                <a:gd fmla="*/ 146 h 288" name="T55"/>
                <a:gd fmla="*/ 257 w 258" name="T56"/>
                <a:gd fmla="*/ 140 h 288" name="T57"/>
                <a:gd fmla="*/ 258 w 258" name="T58"/>
                <a:gd fmla="*/ 134 h 288" name="T59"/>
                <a:gd fmla="*/ 258 w 258" name="T60"/>
                <a:gd fmla="*/ 128 h 288" name="T61"/>
                <a:gd fmla="*/ 255 w 258" name="T62"/>
                <a:gd fmla="*/ 121 h 288" name="T63"/>
                <a:gd fmla="*/ 252 w 258" name="T64"/>
                <a:gd fmla="*/ 115 h 288" name="T65"/>
                <a:gd fmla="*/ 248 w 258" name="T66"/>
                <a:gd fmla="*/ 111 h 288" name="T67"/>
                <a:gd fmla="*/ 188 w 258" name="T68"/>
                <a:gd fmla="*/ 130 h 288" name="T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b="b" l="0" r="r" t="0"/>
              <a:pathLst>
                <a:path h="288" w="258">
                  <a:moveTo>
                    <a:pt x="188" y="130"/>
                  </a:moveTo>
                  <a:lnTo>
                    <a:pt x="64" y="208"/>
                  </a:lnTo>
                  <a:lnTo>
                    <a:pt x="99" y="65"/>
                  </a:lnTo>
                  <a:lnTo>
                    <a:pt x="188" y="130"/>
                  </a:lnTo>
                  <a:lnTo>
                    <a:pt x="248" y="111"/>
                  </a:lnTo>
                  <a:lnTo>
                    <a:pt x="99" y="5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7" y="1"/>
                  </a:lnTo>
                  <a:lnTo>
                    <a:pt x="72" y="3"/>
                  </a:lnTo>
                  <a:lnTo>
                    <a:pt x="67" y="7"/>
                  </a:lnTo>
                  <a:lnTo>
                    <a:pt x="63" y="12"/>
                  </a:lnTo>
                  <a:lnTo>
                    <a:pt x="61" y="18"/>
                  </a:lnTo>
                  <a:lnTo>
                    <a:pt x="1" y="257"/>
                  </a:lnTo>
                  <a:lnTo>
                    <a:pt x="1" y="258"/>
                  </a:lnTo>
                  <a:lnTo>
                    <a:pt x="0" y="264"/>
                  </a:lnTo>
                  <a:lnTo>
                    <a:pt x="1" y="270"/>
                  </a:lnTo>
                  <a:lnTo>
                    <a:pt x="3" y="277"/>
                  </a:lnTo>
                  <a:lnTo>
                    <a:pt x="7" y="281"/>
                  </a:lnTo>
                  <a:lnTo>
                    <a:pt x="13" y="285"/>
                  </a:lnTo>
                  <a:lnTo>
                    <a:pt x="20" y="288"/>
                  </a:lnTo>
                  <a:lnTo>
                    <a:pt x="26" y="288"/>
                  </a:lnTo>
                  <a:lnTo>
                    <a:pt x="32" y="286"/>
                  </a:lnTo>
                  <a:lnTo>
                    <a:pt x="38" y="284"/>
                  </a:lnTo>
                  <a:lnTo>
                    <a:pt x="247" y="152"/>
                  </a:lnTo>
                  <a:lnTo>
                    <a:pt x="249" y="150"/>
                  </a:lnTo>
                  <a:lnTo>
                    <a:pt x="253" y="146"/>
                  </a:lnTo>
                  <a:lnTo>
                    <a:pt x="257" y="140"/>
                  </a:lnTo>
                  <a:lnTo>
                    <a:pt x="258" y="134"/>
                  </a:lnTo>
                  <a:lnTo>
                    <a:pt x="258" y="128"/>
                  </a:lnTo>
                  <a:lnTo>
                    <a:pt x="255" y="121"/>
                  </a:lnTo>
                  <a:lnTo>
                    <a:pt x="252" y="115"/>
                  </a:lnTo>
                  <a:lnTo>
                    <a:pt x="248" y="111"/>
                  </a:lnTo>
                  <a:lnTo>
                    <a:pt x="188" y="13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30" name="Rectangle 33"/>
            <p:cNvSpPr>
              <a:spLocks noChangeArrowheads="1"/>
            </p:cNvSpPr>
            <p:nvPr/>
          </p:nvSpPr>
          <p:spPr>
            <a:xfrm>
              <a:off x="5336" y="3356"/>
              <a:ext cx="375" cy="1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 bIns="0" compatLnSpc="1" lIns="0" numCol="1" rIns="0" tIns="0" vert="horz" wrap="none">
              <a:prstTxWarp prst="textNoShape">
                <a:avLst/>
              </a:prstTxWarp>
              <a:noAutofit/>
            </a:bodyPr>
            <a:lstStyle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altLang="en-GB" b="0" baseline="0" cap="none" i="0" kumimoji="0" lang="en-GB" normalizeH="0" smtClean="0" strike="noStrike" sz="14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rejects</a:t>
              </a:r>
              <a:endParaRPr altLang="en-GB" b="0" baseline="0" cap="none" dirty="0" i="0" kumimoji="0" lang="en-GB" normalizeH="0" smtClean="0" strike="noStrike" sz="14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13331" name="Rectangle 34"/>
            <p:cNvSpPr>
              <a:spLocks noChangeArrowheads="1"/>
            </p:cNvSpPr>
            <p:nvPr/>
          </p:nvSpPr>
          <p:spPr>
            <a:xfrm>
              <a:off x="4467" y="1114"/>
              <a:ext cx="301" cy="153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 bIns="0" compatLnSpc="1" lIns="0" numCol="1" rIns="0" tIns="0" vert="horz" wrap="square">
              <a:prstTxWarp prst="textNoShape">
                <a:avLst/>
              </a:prstTxWarp>
              <a:noAutofit/>
            </a:bodyPr>
            <a:lstStyle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altLang="en-GB" b="0" baseline="0" cap="none" i="0" kumimoji="0" lang="en-GB" normalizeH="0" smtClean="0" strike="noStrike" sz="14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feed</a:t>
              </a:r>
              <a:endParaRPr altLang="en-GB" b="0" baseline="0" cap="none" dirty="0" i="0" kumimoji="0" lang="en-GB" normalizeH="0" smtClean="0" strike="noStrike" sz="14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13332" name="Rectangle 35"/>
            <p:cNvSpPr>
              <a:spLocks noChangeArrowheads="1"/>
            </p:cNvSpPr>
            <p:nvPr/>
          </p:nvSpPr>
          <p:spPr>
            <a:xfrm>
              <a:off x="5221" y="747"/>
              <a:ext cx="293" cy="129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 bIns="0" compatLnSpc="1" lIns="0" numCol="1" rIns="0" tIns="0" vert="horz" wrap="none">
              <a:prstTxWarp prst="textNoShape">
                <a:avLst/>
              </a:prstTxWarp>
              <a:noAutofit/>
            </a:bodyPr>
            <a:lstStyle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altLang="en-GB" b="0" baseline="0" cap="none" dirty="0" i="0" kumimoji="0" lang="en-GB" normalizeH="0" smtClean="0" strike="noStrike" sz="14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fines</a:t>
              </a:r>
              <a:endParaRPr altLang="en-GB" b="0" baseline="0" cap="none" dirty="0" i="0" kumimoji="0" lang="en-GB" normalizeH="0" smtClean="0" strike="noStrike" sz="14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13333" name="Rectangle 36"/>
            <p:cNvSpPr>
              <a:spLocks noChangeArrowheads="1"/>
            </p:cNvSpPr>
            <p:nvPr/>
          </p:nvSpPr>
          <p:spPr>
            <a:xfrm>
              <a:off x="5378" y="1056"/>
              <a:ext cx="42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/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altLang="en-GB" b="0" baseline="0" cap="none" i="0" kumimoji="0" lang="en-GB" normalizeH="0" smtClean="0" strike="noStrike" sz="8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immersion tube</a:t>
              </a:r>
              <a:endParaRPr altLang="en-GB" b="0" baseline="0" cap="none" dirty="0" i="0" kumimoji="0" lang="en-GB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13334" name="Freeform 37"/>
            <p:cNvSpPr>
              <a:spLocks/>
            </p:cNvSpPr>
            <p:nvPr/>
          </p:nvSpPr>
          <p:spPr>
            <a:xfrm>
              <a:off x="5078" y="1131"/>
              <a:ext cx="727" cy="139"/>
            </a:xfrm>
            <a:custGeom>
              <a:avLst/>
              <a:gdLst>
                <a:gd fmla="*/ 7 w 2906" name="T0"/>
                <a:gd fmla="*/ 535 h 559" name="T1"/>
                <a:gd fmla="*/ 5 w 2906" name="T2"/>
                <a:gd fmla="*/ 536 h 559" name="T3"/>
                <a:gd fmla="*/ 2 w 2906" name="T4"/>
                <a:gd fmla="*/ 539 h 559" name="T5"/>
                <a:gd fmla="*/ 1 w 2906" name="T6"/>
                <a:gd fmla="*/ 541 h 559" name="T7"/>
                <a:gd fmla="*/ 0 w 2906" name="T8"/>
                <a:gd fmla="*/ 545 h 559" name="T9"/>
                <a:gd fmla="*/ 0 w 2906" name="T10"/>
                <a:gd fmla="*/ 549 h 559" name="T11"/>
                <a:gd fmla="*/ 2 w 2906" name="T12"/>
                <a:gd fmla="*/ 554 h 559" name="T13"/>
                <a:gd fmla="*/ 5 w 2906" name="T14"/>
                <a:gd fmla="*/ 556 h 559" name="T15"/>
                <a:gd fmla="*/ 7 w 2906" name="T16"/>
                <a:gd fmla="*/ 558 h 559" name="T17"/>
                <a:gd fmla="*/ 11 w 2906" name="T18"/>
                <a:gd fmla="*/ 559 h 559" name="T19"/>
                <a:gd fmla="*/ 15 w 2906" name="T20"/>
                <a:gd fmla="*/ 559 h 559" name="T21"/>
                <a:gd fmla="*/ 17 w 2906" name="T22"/>
                <a:gd fmla="*/ 558 h 559" name="T23"/>
                <a:gd fmla="*/ 1194 w 2906" name="T24"/>
                <a:gd fmla="*/ 25 h 559" name="T25"/>
                <a:gd fmla="*/ 2897 w 2906" name="T26"/>
                <a:gd fmla="*/ 25 h 559" name="T27"/>
                <a:gd fmla="*/ 2900 w 2906" name="T28"/>
                <a:gd fmla="*/ 24 h 559" name="T29"/>
                <a:gd fmla="*/ 2905 w 2906" name="T30"/>
                <a:gd fmla="*/ 19 h 559" name="T31"/>
                <a:gd fmla="*/ 2906 w 2906" name="T32"/>
                <a:gd fmla="*/ 16 h 559" name="T33"/>
                <a:gd fmla="*/ 2906 w 2906" name="T34"/>
                <a:gd fmla="*/ 9 h 559" name="T35"/>
                <a:gd fmla="*/ 2905 w 2906" name="T36"/>
                <a:gd fmla="*/ 6 h 559" name="T37"/>
                <a:gd fmla="*/ 2900 w 2906" name="T38"/>
                <a:gd fmla="*/ 1 h 559" name="T39"/>
                <a:gd fmla="*/ 2897 w 2906" name="T40"/>
                <a:gd fmla="*/ 0 h 559" name="T41"/>
                <a:gd fmla="*/ 2893 w 2906" name="T42"/>
                <a:gd fmla="*/ 0 h 559" name="T43"/>
                <a:gd fmla="*/ 1192 w 2906" name="T44"/>
                <a:gd fmla="*/ 0 h 559" name="T45"/>
                <a:gd fmla="*/ 1189 w 2906" name="T46"/>
                <a:gd fmla="*/ 0 h 559" name="T47"/>
                <a:gd fmla="*/ 1187 w 2906" name="T48"/>
                <a:gd fmla="*/ 1 h 559" name="T49"/>
                <a:gd fmla="*/ 7 w 2906" name="T50"/>
                <a:gd fmla="*/ 535 h 559" name="T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b="b" l="0" r="r" t="0"/>
              <a:pathLst>
                <a:path h="559" w="2906">
                  <a:moveTo>
                    <a:pt x="7" y="535"/>
                  </a:moveTo>
                  <a:lnTo>
                    <a:pt x="5" y="536"/>
                  </a:lnTo>
                  <a:lnTo>
                    <a:pt x="2" y="539"/>
                  </a:lnTo>
                  <a:lnTo>
                    <a:pt x="1" y="541"/>
                  </a:lnTo>
                  <a:lnTo>
                    <a:pt x="0" y="545"/>
                  </a:lnTo>
                  <a:lnTo>
                    <a:pt x="0" y="549"/>
                  </a:lnTo>
                  <a:lnTo>
                    <a:pt x="2" y="554"/>
                  </a:lnTo>
                  <a:lnTo>
                    <a:pt x="5" y="556"/>
                  </a:lnTo>
                  <a:lnTo>
                    <a:pt x="7" y="558"/>
                  </a:lnTo>
                  <a:lnTo>
                    <a:pt x="11" y="559"/>
                  </a:lnTo>
                  <a:lnTo>
                    <a:pt x="15" y="559"/>
                  </a:lnTo>
                  <a:lnTo>
                    <a:pt x="17" y="558"/>
                  </a:lnTo>
                  <a:lnTo>
                    <a:pt x="1194" y="25"/>
                  </a:lnTo>
                  <a:lnTo>
                    <a:pt x="2897" y="25"/>
                  </a:lnTo>
                  <a:lnTo>
                    <a:pt x="2900" y="24"/>
                  </a:lnTo>
                  <a:lnTo>
                    <a:pt x="2905" y="19"/>
                  </a:lnTo>
                  <a:lnTo>
                    <a:pt x="2906" y="16"/>
                  </a:lnTo>
                  <a:lnTo>
                    <a:pt x="2906" y="9"/>
                  </a:lnTo>
                  <a:lnTo>
                    <a:pt x="2905" y="6"/>
                  </a:lnTo>
                  <a:lnTo>
                    <a:pt x="2900" y="1"/>
                  </a:lnTo>
                  <a:lnTo>
                    <a:pt x="2897" y="0"/>
                  </a:lnTo>
                  <a:lnTo>
                    <a:pt x="2893" y="0"/>
                  </a:lnTo>
                  <a:lnTo>
                    <a:pt x="1192" y="0"/>
                  </a:lnTo>
                  <a:lnTo>
                    <a:pt x="1189" y="0"/>
                  </a:lnTo>
                  <a:lnTo>
                    <a:pt x="1187" y="1"/>
                  </a:lnTo>
                  <a:lnTo>
                    <a:pt x="7" y="5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35" name="Freeform 38"/>
            <p:cNvSpPr>
              <a:spLocks/>
            </p:cNvSpPr>
            <p:nvPr/>
          </p:nvSpPr>
          <p:spPr>
            <a:xfrm>
              <a:off x="5069" y="1255"/>
              <a:ext cx="25" cy="24"/>
            </a:xfrm>
            <a:custGeom>
              <a:avLst/>
              <a:gdLst>
                <a:gd fmla="*/ 93 w 97" name="T0"/>
                <a:gd fmla="*/ 29 h 97" name="T1"/>
                <a:gd fmla="*/ 97 w 97" name="T2"/>
                <a:gd fmla="*/ 37 h 97" name="T3"/>
                <a:gd fmla="*/ 97 w 97" name="T4"/>
                <a:gd fmla="*/ 56 h 97" name="T5"/>
                <a:gd fmla="*/ 94 w 97" name="T6"/>
                <a:gd fmla="*/ 66 h 97" name="T7"/>
                <a:gd fmla="*/ 89 w 97" name="T8"/>
                <a:gd fmla="*/ 74 h 97" name="T9"/>
                <a:gd fmla="*/ 84 w 97" name="T10"/>
                <a:gd fmla="*/ 82 h 97" name="T11"/>
                <a:gd fmla="*/ 77 w 97" name="T12"/>
                <a:gd fmla="*/ 88 h 97" name="T13"/>
                <a:gd fmla="*/ 68 w 97" name="T14"/>
                <a:gd fmla="*/ 93 h 97" name="T15"/>
                <a:gd fmla="*/ 59 w 97" name="T16"/>
                <a:gd fmla="*/ 97 h 97" name="T17"/>
                <a:gd fmla="*/ 41 w 97" name="T18"/>
                <a:gd fmla="*/ 97 h 97" name="T19"/>
                <a:gd fmla="*/ 31 w 97" name="T20"/>
                <a:gd fmla="*/ 94 h 97" name="T21"/>
                <a:gd fmla="*/ 22 w 97" name="T22"/>
                <a:gd fmla="*/ 89 h 97" name="T23"/>
                <a:gd fmla="*/ 15 w 97" name="T24"/>
                <a:gd fmla="*/ 84 h 97" name="T25"/>
                <a:gd fmla="*/ 9 w 97" name="T26"/>
                <a:gd fmla="*/ 77 h 97" name="T27"/>
                <a:gd fmla="*/ 4 w 97" name="T28"/>
                <a:gd fmla="*/ 68 h 97" name="T29"/>
                <a:gd fmla="*/ 0 w 97" name="T30"/>
                <a:gd fmla="*/ 60 h 97" name="T31"/>
                <a:gd fmla="*/ 0 w 97" name="T32"/>
                <a:gd fmla="*/ 41 h 97" name="T33"/>
                <a:gd fmla="*/ 2 w 97" name="T34"/>
                <a:gd fmla="*/ 31 h 97" name="T35"/>
                <a:gd fmla="*/ 7 w 97" name="T36"/>
                <a:gd fmla="*/ 22 h 97" name="T37"/>
                <a:gd fmla="*/ 12 w 97" name="T38"/>
                <a:gd fmla="*/ 15 h 97" name="T39"/>
                <a:gd fmla="*/ 20 w 97" name="T40"/>
                <a:gd fmla="*/ 9 h 97" name="T41"/>
                <a:gd fmla="*/ 28 w 97" name="T42"/>
                <a:gd fmla="*/ 4 h 97" name="T43"/>
                <a:gd fmla="*/ 38 w 97" name="T44"/>
                <a:gd fmla="*/ 0 h 97" name="T45"/>
                <a:gd fmla="*/ 57 w 97" name="T46"/>
                <a:gd fmla="*/ 0 h 97" name="T47"/>
                <a:gd fmla="*/ 66 w 97" name="T48"/>
                <a:gd fmla="*/ 2 h 97" name="T49"/>
                <a:gd fmla="*/ 74 w 97" name="T50"/>
                <a:gd fmla="*/ 7 h 97" name="T51"/>
                <a:gd fmla="*/ 82 w 97" name="T52"/>
                <a:gd fmla="*/ 12 h 97" name="T53"/>
                <a:gd fmla="*/ 88 w 97" name="T54"/>
                <a:gd fmla="*/ 20 h 97" name="T55"/>
                <a:gd fmla="*/ 93 w 97" name="T56"/>
                <a:gd fmla="*/ 29 h 97" name="T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b="b" l="0" r="r" t="0"/>
              <a:pathLst>
                <a:path h="97" w="97">
                  <a:moveTo>
                    <a:pt x="93" y="29"/>
                  </a:moveTo>
                  <a:lnTo>
                    <a:pt x="97" y="37"/>
                  </a:lnTo>
                  <a:lnTo>
                    <a:pt x="97" y="56"/>
                  </a:lnTo>
                  <a:lnTo>
                    <a:pt x="94" y="66"/>
                  </a:lnTo>
                  <a:lnTo>
                    <a:pt x="89" y="74"/>
                  </a:lnTo>
                  <a:lnTo>
                    <a:pt x="84" y="82"/>
                  </a:lnTo>
                  <a:lnTo>
                    <a:pt x="77" y="88"/>
                  </a:lnTo>
                  <a:lnTo>
                    <a:pt x="68" y="93"/>
                  </a:lnTo>
                  <a:lnTo>
                    <a:pt x="59" y="97"/>
                  </a:lnTo>
                  <a:lnTo>
                    <a:pt x="41" y="97"/>
                  </a:lnTo>
                  <a:lnTo>
                    <a:pt x="31" y="94"/>
                  </a:lnTo>
                  <a:lnTo>
                    <a:pt x="22" y="89"/>
                  </a:lnTo>
                  <a:lnTo>
                    <a:pt x="15" y="84"/>
                  </a:lnTo>
                  <a:lnTo>
                    <a:pt x="9" y="77"/>
                  </a:lnTo>
                  <a:lnTo>
                    <a:pt x="4" y="68"/>
                  </a:lnTo>
                  <a:lnTo>
                    <a:pt x="0" y="60"/>
                  </a:lnTo>
                  <a:lnTo>
                    <a:pt x="0" y="41"/>
                  </a:lnTo>
                  <a:lnTo>
                    <a:pt x="2" y="31"/>
                  </a:lnTo>
                  <a:lnTo>
                    <a:pt x="7" y="22"/>
                  </a:lnTo>
                  <a:lnTo>
                    <a:pt x="12" y="15"/>
                  </a:lnTo>
                  <a:lnTo>
                    <a:pt x="20" y="9"/>
                  </a:lnTo>
                  <a:lnTo>
                    <a:pt x="28" y="4"/>
                  </a:lnTo>
                  <a:lnTo>
                    <a:pt x="38" y="0"/>
                  </a:lnTo>
                  <a:lnTo>
                    <a:pt x="57" y="0"/>
                  </a:lnTo>
                  <a:lnTo>
                    <a:pt x="66" y="2"/>
                  </a:lnTo>
                  <a:lnTo>
                    <a:pt x="74" y="7"/>
                  </a:lnTo>
                  <a:lnTo>
                    <a:pt x="82" y="12"/>
                  </a:lnTo>
                  <a:lnTo>
                    <a:pt x="88" y="20"/>
                  </a:lnTo>
                  <a:lnTo>
                    <a:pt x="93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36" name="Freeform 39"/>
            <p:cNvSpPr>
              <a:spLocks/>
            </p:cNvSpPr>
            <p:nvPr/>
          </p:nvSpPr>
          <p:spPr>
            <a:xfrm>
              <a:off x="5066" y="1252"/>
              <a:ext cx="31" cy="30"/>
            </a:xfrm>
            <a:custGeom>
              <a:avLst/>
              <a:gdLst>
                <a:gd fmla="*/ 97 w 122" name="T0"/>
                <a:gd fmla="*/ 52 h 121" name="T1"/>
                <a:gd fmla="*/ 96 w 122" name="T2"/>
                <a:gd fmla="*/ 73 h 121" name="T3"/>
                <a:gd fmla="*/ 82 w 122" name="T4"/>
                <a:gd fmla="*/ 90 h 121" name="T5"/>
                <a:gd fmla="*/ 70 w 122" name="T6"/>
                <a:gd fmla="*/ 96 h 121" name="T7"/>
                <a:gd fmla="*/ 49 w 122" name="T8"/>
                <a:gd fmla="*/ 95 h 121" name="T9"/>
                <a:gd fmla="*/ 31 w 122" name="T10"/>
                <a:gd fmla="*/ 82 h 121" name="T11"/>
                <a:gd fmla="*/ 25 w 122" name="T12"/>
                <a:gd fmla="*/ 69 h 121" name="T13"/>
                <a:gd fmla="*/ 27 w 122" name="T14"/>
                <a:gd fmla="*/ 48 h 121" name="T15"/>
                <a:gd fmla="*/ 35 w 122" name="T16"/>
                <a:gd fmla="*/ 36 h 121" name="T17"/>
                <a:gd fmla="*/ 46 w 122" name="T18"/>
                <a:gd fmla="*/ 27 h 121" name="T19"/>
                <a:gd fmla="*/ 69 w 122" name="T20"/>
                <a:gd fmla="*/ 24 h 121" name="T21"/>
                <a:gd fmla="*/ 81 w 122" name="T22"/>
                <a:gd fmla="*/ 31 h 121" name="T23"/>
                <a:gd fmla="*/ 91 w 122" name="T24"/>
                <a:gd fmla="*/ 39 h 121" name="T25"/>
                <a:gd fmla="*/ 117 w 122" name="T26"/>
                <a:gd fmla="*/ 36 h 121" name="T27"/>
                <a:gd fmla="*/ 105 w 122" name="T28"/>
                <a:gd fmla="*/ 17 h 121" name="T29"/>
                <a:gd fmla="*/ 102 w 122" name="T30"/>
                <a:gd fmla="*/ 14 h 121" name="T31"/>
                <a:gd fmla="*/ 84 w 122" name="T32"/>
                <a:gd fmla="*/ 3 h 121" name="T33"/>
                <a:gd fmla="*/ 50 w 122" name="T34"/>
                <a:gd fmla="*/ 0 h 121" name="T35"/>
                <a:gd fmla="*/ 36 w 122" name="T36"/>
                <a:gd fmla="*/ 5 h 121" name="T37"/>
                <a:gd fmla="*/ 18 w 122" name="T38"/>
                <a:gd fmla="*/ 17 h 121" name="T39"/>
                <a:gd fmla="*/ 15 w 122" name="T40"/>
                <a:gd fmla="*/ 19 h 121" name="T41"/>
                <a:gd fmla="*/ 4 w 122" name="T42"/>
                <a:gd fmla="*/ 37 h 121" name="T43"/>
                <a:gd fmla="*/ 0 w 122" name="T44"/>
                <a:gd fmla="*/ 52 h 121" name="T45"/>
                <a:gd fmla="*/ 2 w 122" name="T46"/>
                <a:gd fmla="*/ 77 h 121" name="T47"/>
                <a:gd fmla="*/ 12 w 122" name="T48"/>
                <a:gd fmla="*/ 96 h 121" name="T49"/>
                <a:gd fmla="*/ 18 w 122" name="T50"/>
                <a:gd fmla="*/ 105 h 121" name="T51"/>
                <a:gd fmla="*/ 29 w 122" name="T52"/>
                <a:gd fmla="*/ 113 h 121" name="T53"/>
                <a:gd fmla="*/ 41 w 122" name="T54"/>
                <a:gd fmla="*/ 119 h 121" name="T55"/>
                <a:gd fmla="*/ 74 w 122" name="T56"/>
                <a:gd fmla="*/ 121 h 121" name="T57"/>
                <a:gd fmla="*/ 86 w 122" name="T58"/>
                <a:gd fmla="*/ 116 h 121" name="T59"/>
                <a:gd fmla="*/ 105 w 122" name="T60"/>
                <a:gd fmla="*/ 104 h 121" name="T61"/>
                <a:gd fmla="*/ 107 w 122" name="T62"/>
                <a:gd fmla="*/ 101 h 121" name="T63"/>
                <a:gd fmla="*/ 118 w 122" name="T64"/>
                <a:gd fmla="*/ 84 h 121" name="T65"/>
                <a:gd fmla="*/ 122 w 122" name="T66"/>
                <a:gd fmla="*/ 69 h 121" name="T67"/>
                <a:gd fmla="*/ 121 w 122" name="T68"/>
                <a:gd fmla="*/ 44 h 121" name="T69"/>
                <a:gd fmla="*/ 95 w 122" name="T70"/>
                <a:gd fmla="*/ 46 h 121" name="T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b="b" l="0" r="r" t="0"/>
              <a:pathLst>
                <a:path h="121" w="122">
                  <a:moveTo>
                    <a:pt x="95" y="46"/>
                  </a:moveTo>
                  <a:lnTo>
                    <a:pt x="97" y="52"/>
                  </a:lnTo>
                  <a:lnTo>
                    <a:pt x="97" y="67"/>
                  </a:lnTo>
                  <a:lnTo>
                    <a:pt x="96" y="73"/>
                  </a:lnTo>
                  <a:lnTo>
                    <a:pt x="92" y="80"/>
                  </a:lnTo>
                  <a:lnTo>
                    <a:pt x="82" y="90"/>
                  </a:lnTo>
                  <a:lnTo>
                    <a:pt x="76" y="94"/>
                  </a:lnTo>
                  <a:lnTo>
                    <a:pt x="70" y="96"/>
                  </a:lnTo>
                  <a:lnTo>
                    <a:pt x="55" y="96"/>
                  </a:lnTo>
                  <a:lnTo>
                    <a:pt x="49" y="95"/>
                  </a:lnTo>
                  <a:lnTo>
                    <a:pt x="41" y="91"/>
                  </a:lnTo>
                  <a:lnTo>
                    <a:pt x="31" y="82"/>
                  </a:lnTo>
                  <a:lnTo>
                    <a:pt x="28" y="75"/>
                  </a:lnTo>
                  <a:lnTo>
                    <a:pt x="25" y="69"/>
                  </a:lnTo>
                  <a:lnTo>
                    <a:pt x="25" y="54"/>
                  </a:lnTo>
                  <a:lnTo>
                    <a:pt x="27" y="48"/>
                  </a:lnTo>
                  <a:lnTo>
                    <a:pt x="31" y="41"/>
                  </a:lnTo>
                  <a:lnTo>
                    <a:pt x="35" y="36"/>
                  </a:lnTo>
                  <a:lnTo>
                    <a:pt x="40" y="31"/>
                  </a:lnTo>
                  <a:lnTo>
                    <a:pt x="46" y="27"/>
                  </a:lnTo>
                  <a:lnTo>
                    <a:pt x="54" y="24"/>
                  </a:lnTo>
                  <a:lnTo>
                    <a:pt x="69" y="24"/>
                  </a:lnTo>
                  <a:lnTo>
                    <a:pt x="74" y="26"/>
                  </a:lnTo>
                  <a:lnTo>
                    <a:pt x="81" y="31"/>
                  </a:lnTo>
                  <a:lnTo>
                    <a:pt x="86" y="34"/>
                  </a:lnTo>
                  <a:lnTo>
                    <a:pt x="91" y="39"/>
                  </a:lnTo>
                  <a:lnTo>
                    <a:pt x="95" y="46"/>
                  </a:lnTo>
                  <a:lnTo>
                    <a:pt x="117" y="36"/>
                  </a:lnTo>
                  <a:lnTo>
                    <a:pt x="111" y="24"/>
                  </a:lnTo>
                  <a:lnTo>
                    <a:pt x="105" y="17"/>
                  </a:lnTo>
                  <a:lnTo>
                    <a:pt x="105" y="16"/>
                  </a:lnTo>
                  <a:lnTo>
                    <a:pt x="102" y="14"/>
                  </a:lnTo>
                  <a:lnTo>
                    <a:pt x="94" y="8"/>
                  </a:lnTo>
                  <a:lnTo>
                    <a:pt x="84" y="3"/>
                  </a:lnTo>
                  <a:lnTo>
                    <a:pt x="74" y="0"/>
                  </a:lnTo>
                  <a:lnTo>
                    <a:pt x="50" y="0"/>
                  </a:lnTo>
                  <a:lnTo>
                    <a:pt x="46" y="1"/>
                  </a:lnTo>
                  <a:lnTo>
                    <a:pt x="36" y="5"/>
                  </a:lnTo>
                  <a:lnTo>
                    <a:pt x="25" y="11"/>
                  </a:lnTo>
                  <a:lnTo>
                    <a:pt x="18" y="17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9" y="28"/>
                  </a:lnTo>
                  <a:lnTo>
                    <a:pt x="4" y="37"/>
                  </a:lnTo>
                  <a:lnTo>
                    <a:pt x="3" y="41"/>
                  </a:lnTo>
                  <a:lnTo>
                    <a:pt x="0" y="52"/>
                  </a:lnTo>
                  <a:lnTo>
                    <a:pt x="0" y="73"/>
                  </a:lnTo>
                  <a:lnTo>
                    <a:pt x="2" y="77"/>
                  </a:lnTo>
                  <a:lnTo>
                    <a:pt x="5" y="85"/>
                  </a:lnTo>
                  <a:lnTo>
                    <a:pt x="12" y="96"/>
                  </a:lnTo>
                  <a:lnTo>
                    <a:pt x="18" y="104"/>
                  </a:lnTo>
                  <a:lnTo>
                    <a:pt x="18" y="105"/>
                  </a:lnTo>
                  <a:lnTo>
                    <a:pt x="20" y="106"/>
                  </a:lnTo>
                  <a:lnTo>
                    <a:pt x="29" y="113"/>
                  </a:lnTo>
                  <a:lnTo>
                    <a:pt x="38" y="118"/>
                  </a:lnTo>
                  <a:lnTo>
                    <a:pt x="41" y="119"/>
                  </a:lnTo>
                  <a:lnTo>
                    <a:pt x="53" y="121"/>
                  </a:lnTo>
                  <a:lnTo>
                    <a:pt x="74" y="121"/>
                  </a:lnTo>
                  <a:lnTo>
                    <a:pt x="77" y="120"/>
                  </a:lnTo>
                  <a:lnTo>
                    <a:pt x="86" y="116"/>
                  </a:lnTo>
                  <a:lnTo>
                    <a:pt x="97" y="110"/>
                  </a:lnTo>
                  <a:lnTo>
                    <a:pt x="105" y="104"/>
                  </a:lnTo>
                  <a:lnTo>
                    <a:pt x="106" y="104"/>
                  </a:lnTo>
                  <a:lnTo>
                    <a:pt x="107" y="101"/>
                  </a:lnTo>
                  <a:lnTo>
                    <a:pt x="113" y="93"/>
                  </a:lnTo>
                  <a:lnTo>
                    <a:pt x="118" y="84"/>
                  </a:lnTo>
                  <a:lnTo>
                    <a:pt x="120" y="80"/>
                  </a:lnTo>
                  <a:lnTo>
                    <a:pt x="122" y="69"/>
                  </a:lnTo>
                  <a:lnTo>
                    <a:pt x="122" y="48"/>
                  </a:lnTo>
                  <a:lnTo>
                    <a:pt x="121" y="44"/>
                  </a:lnTo>
                  <a:lnTo>
                    <a:pt x="117" y="36"/>
                  </a:lnTo>
                  <a:lnTo>
                    <a:pt x="95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37" name="Freeform 40"/>
            <p:cNvSpPr>
              <a:spLocks/>
            </p:cNvSpPr>
            <p:nvPr/>
          </p:nvSpPr>
          <p:spPr>
            <a:xfrm>
              <a:off x="5473" y="1742"/>
              <a:ext cx="574" cy="136"/>
            </a:xfrm>
            <a:custGeom>
              <a:avLst/>
              <a:gdLst>
                <a:gd fmla="*/ 5 w 2296" name="T0"/>
                <a:gd fmla="*/ 523 h 546" name="T1"/>
                <a:gd fmla="*/ 2 w 2296" name="T2"/>
                <a:gd fmla="*/ 526 h 546" name="T3"/>
                <a:gd fmla="*/ 1 w 2296" name="T4"/>
                <a:gd fmla="*/ 530 h 546" name="T5"/>
                <a:gd fmla="*/ 0 w 2296" name="T6"/>
                <a:gd fmla="*/ 532 h 546" name="T7"/>
                <a:gd fmla="*/ 0 w 2296" name="T8"/>
                <a:gd fmla="*/ 536 h 546" name="T9"/>
                <a:gd fmla="*/ 2 w 2296" name="T10"/>
                <a:gd fmla="*/ 541 h 546" name="T11"/>
                <a:gd fmla="*/ 5 w 2296" name="T12"/>
                <a:gd fmla="*/ 543 h 546" name="T13"/>
                <a:gd fmla="*/ 8 w 2296" name="T14"/>
                <a:gd fmla="*/ 545 h 546" name="T15"/>
                <a:gd fmla="*/ 11 w 2296" name="T16"/>
                <a:gd fmla="*/ 546 h 546" name="T17"/>
                <a:gd fmla="*/ 14 w 2296" name="T18"/>
                <a:gd fmla="*/ 546 h 546" name="T19"/>
                <a:gd fmla="*/ 19 w 2296" name="T20"/>
                <a:gd fmla="*/ 543 h 546" name="T21"/>
                <a:gd fmla="*/ 638 w 2296" name="T22"/>
                <a:gd fmla="*/ 24 h 546" name="T23"/>
                <a:gd fmla="*/ 2287 w 2296" name="T24"/>
                <a:gd fmla="*/ 24 h 546" name="T25"/>
                <a:gd fmla="*/ 2290 w 2296" name="T26"/>
                <a:gd fmla="*/ 23 h 546" name="T27"/>
                <a:gd fmla="*/ 2295 w 2296" name="T28"/>
                <a:gd fmla="*/ 18 h 546" name="T29"/>
                <a:gd fmla="*/ 2296 w 2296" name="T30"/>
                <a:gd fmla="*/ 16 h 546" name="T31"/>
                <a:gd fmla="*/ 2296 w 2296" name="T32"/>
                <a:gd fmla="*/ 8 h 546" name="T33"/>
                <a:gd fmla="*/ 2295 w 2296" name="T34"/>
                <a:gd fmla="*/ 6 h 546" name="T35"/>
                <a:gd fmla="*/ 2290 w 2296" name="T36"/>
                <a:gd fmla="*/ 1 h 546" name="T37"/>
                <a:gd fmla="*/ 2287 w 2296" name="T38"/>
                <a:gd fmla="*/ 0 h 546" name="T39"/>
                <a:gd fmla="*/ 2284 w 2296" name="T40"/>
                <a:gd fmla="*/ 0 h 546" name="T41"/>
                <a:gd fmla="*/ 633 w 2296" name="T42"/>
                <a:gd fmla="*/ 0 h 546" name="T43"/>
                <a:gd fmla="*/ 630 w 2296" name="T44"/>
                <a:gd fmla="*/ 0 h 546" name="T45"/>
                <a:gd fmla="*/ 625 w 2296" name="T46"/>
                <a:gd fmla="*/ 2 h 546" name="T47"/>
                <a:gd fmla="*/ 5 w 2296" name="T48"/>
                <a:gd fmla="*/ 523 h 546" name="T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b="b" l="0" r="r" t="0"/>
              <a:pathLst>
                <a:path h="546" w="2296">
                  <a:moveTo>
                    <a:pt x="5" y="523"/>
                  </a:moveTo>
                  <a:lnTo>
                    <a:pt x="2" y="526"/>
                  </a:lnTo>
                  <a:lnTo>
                    <a:pt x="1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1"/>
                  </a:lnTo>
                  <a:lnTo>
                    <a:pt x="5" y="543"/>
                  </a:lnTo>
                  <a:lnTo>
                    <a:pt x="8" y="545"/>
                  </a:lnTo>
                  <a:lnTo>
                    <a:pt x="11" y="546"/>
                  </a:lnTo>
                  <a:lnTo>
                    <a:pt x="14" y="546"/>
                  </a:lnTo>
                  <a:lnTo>
                    <a:pt x="19" y="543"/>
                  </a:lnTo>
                  <a:lnTo>
                    <a:pt x="638" y="24"/>
                  </a:lnTo>
                  <a:lnTo>
                    <a:pt x="2287" y="24"/>
                  </a:lnTo>
                  <a:lnTo>
                    <a:pt x="2290" y="23"/>
                  </a:lnTo>
                  <a:lnTo>
                    <a:pt x="2295" y="18"/>
                  </a:lnTo>
                  <a:lnTo>
                    <a:pt x="2296" y="16"/>
                  </a:lnTo>
                  <a:lnTo>
                    <a:pt x="2296" y="8"/>
                  </a:lnTo>
                  <a:lnTo>
                    <a:pt x="2295" y="6"/>
                  </a:lnTo>
                  <a:lnTo>
                    <a:pt x="2290" y="1"/>
                  </a:lnTo>
                  <a:lnTo>
                    <a:pt x="2287" y="0"/>
                  </a:lnTo>
                  <a:lnTo>
                    <a:pt x="2284" y="0"/>
                  </a:lnTo>
                  <a:lnTo>
                    <a:pt x="633" y="0"/>
                  </a:lnTo>
                  <a:lnTo>
                    <a:pt x="630" y="0"/>
                  </a:lnTo>
                  <a:lnTo>
                    <a:pt x="625" y="2"/>
                  </a:lnTo>
                  <a:lnTo>
                    <a:pt x="5" y="5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38" name="Freeform 41"/>
            <p:cNvSpPr>
              <a:spLocks/>
            </p:cNvSpPr>
            <p:nvPr/>
          </p:nvSpPr>
          <p:spPr>
            <a:xfrm>
              <a:off x="5464" y="1863"/>
              <a:ext cx="24" cy="24"/>
            </a:xfrm>
            <a:custGeom>
              <a:avLst/>
              <a:gdLst>
                <a:gd fmla="*/ 85 w 96" name="T0"/>
                <a:gd fmla="*/ 17 h 97" name="T1"/>
                <a:gd fmla="*/ 91 w 96" name="T2"/>
                <a:gd fmla="*/ 25 h 97" name="T3"/>
                <a:gd fmla="*/ 95 w 96" name="T4"/>
                <a:gd fmla="*/ 33 h 97" name="T5"/>
                <a:gd fmla="*/ 96 w 96" name="T6"/>
                <a:gd fmla="*/ 43 h 97" name="T7"/>
                <a:gd fmla="*/ 96 w 96" name="T8"/>
                <a:gd fmla="*/ 52 h 97" name="T9"/>
                <a:gd fmla="*/ 95 w 96" name="T10"/>
                <a:gd fmla="*/ 62 h 97" name="T11"/>
                <a:gd fmla="*/ 91 w 96" name="T12"/>
                <a:gd fmla="*/ 71 h 97" name="T13"/>
                <a:gd fmla="*/ 86 w 96" name="T14"/>
                <a:gd fmla="*/ 78 h 97" name="T15"/>
                <a:gd fmla="*/ 79 w 96" name="T16"/>
                <a:gd fmla="*/ 86 h 97" name="T17"/>
                <a:gd fmla="*/ 72 w 96" name="T18"/>
                <a:gd fmla="*/ 92 h 97" name="T19"/>
                <a:gd fmla="*/ 63 w 96" name="T20"/>
                <a:gd fmla="*/ 96 h 97" name="T21"/>
                <a:gd fmla="*/ 53 w 96" name="T22"/>
                <a:gd fmla="*/ 97 h 97" name="T23"/>
                <a:gd fmla="*/ 44 w 96" name="T24"/>
                <a:gd fmla="*/ 97 h 97" name="T25"/>
                <a:gd fmla="*/ 34 w 96" name="T26"/>
                <a:gd fmla="*/ 96 h 97" name="T27"/>
                <a:gd fmla="*/ 26 w 96" name="T28"/>
                <a:gd fmla="*/ 92 h 97" name="T29"/>
                <a:gd fmla="*/ 18 w 96" name="T30"/>
                <a:gd fmla="*/ 87 h 97" name="T31"/>
                <a:gd fmla="*/ 11 w 96" name="T32"/>
                <a:gd fmla="*/ 79 h 97" name="T33"/>
                <a:gd fmla="*/ 5 w 96" name="T34"/>
                <a:gd fmla="*/ 72 h 97" name="T35"/>
                <a:gd fmla="*/ 1 w 96" name="T36"/>
                <a:gd fmla="*/ 63 h 97" name="T37"/>
                <a:gd fmla="*/ 0 w 96" name="T38"/>
                <a:gd fmla="*/ 53 h 97" name="T39"/>
                <a:gd fmla="*/ 0 w 96" name="T40"/>
                <a:gd fmla="*/ 45 h 97" name="T41"/>
                <a:gd fmla="*/ 1 w 96" name="T42"/>
                <a:gd fmla="*/ 35 h 97" name="T43"/>
                <a:gd fmla="*/ 5 w 96" name="T44"/>
                <a:gd fmla="*/ 26 h 97" name="T45"/>
                <a:gd fmla="*/ 10 w 96" name="T46"/>
                <a:gd fmla="*/ 19 h 97" name="T47"/>
                <a:gd fmla="*/ 17 w 96" name="T48"/>
                <a:gd fmla="*/ 11 h 97" name="T49"/>
                <a:gd fmla="*/ 24 w 96" name="T50"/>
                <a:gd fmla="*/ 5 h 97" name="T51"/>
                <a:gd fmla="*/ 33 w 96" name="T52"/>
                <a:gd fmla="*/ 1 h 97" name="T53"/>
                <a:gd fmla="*/ 43 w 96" name="T54"/>
                <a:gd fmla="*/ 0 h 97" name="T55"/>
                <a:gd fmla="*/ 52 w 96" name="T56"/>
                <a:gd fmla="*/ 0 h 97" name="T57"/>
                <a:gd fmla="*/ 62 w 96" name="T58"/>
                <a:gd fmla="*/ 1 h 97" name="T59"/>
                <a:gd fmla="*/ 70 w 96" name="T60"/>
                <a:gd fmla="*/ 5 h 97" name="T61"/>
                <a:gd fmla="*/ 78 w 96" name="T62"/>
                <a:gd fmla="*/ 10 h 97" name="T63"/>
                <a:gd fmla="*/ 85 w 96" name="T64"/>
                <a:gd fmla="*/ 17 h 97" name="T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b="b" l="0" r="r" t="0"/>
              <a:pathLst>
                <a:path h="97" w="96">
                  <a:moveTo>
                    <a:pt x="85" y="17"/>
                  </a:moveTo>
                  <a:lnTo>
                    <a:pt x="91" y="25"/>
                  </a:lnTo>
                  <a:lnTo>
                    <a:pt x="95" y="33"/>
                  </a:lnTo>
                  <a:lnTo>
                    <a:pt x="96" y="43"/>
                  </a:lnTo>
                  <a:lnTo>
                    <a:pt x="96" y="52"/>
                  </a:lnTo>
                  <a:lnTo>
                    <a:pt x="95" y="62"/>
                  </a:lnTo>
                  <a:lnTo>
                    <a:pt x="91" y="71"/>
                  </a:lnTo>
                  <a:lnTo>
                    <a:pt x="86" y="78"/>
                  </a:lnTo>
                  <a:lnTo>
                    <a:pt x="79" y="86"/>
                  </a:lnTo>
                  <a:lnTo>
                    <a:pt x="72" y="92"/>
                  </a:lnTo>
                  <a:lnTo>
                    <a:pt x="63" y="96"/>
                  </a:lnTo>
                  <a:lnTo>
                    <a:pt x="53" y="97"/>
                  </a:lnTo>
                  <a:lnTo>
                    <a:pt x="44" y="97"/>
                  </a:lnTo>
                  <a:lnTo>
                    <a:pt x="34" y="96"/>
                  </a:lnTo>
                  <a:lnTo>
                    <a:pt x="26" y="92"/>
                  </a:lnTo>
                  <a:lnTo>
                    <a:pt x="18" y="87"/>
                  </a:lnTo>
                  <a:lnTo>
                    <a:pt x="11" y="79"/>
                  </a:lnTo>
                  <a:lnTo>
                    <a:pt x="5" y="72"/>
                  </a:lnTo>
                  <a:lnTo>
                    <a:pt x="1" y="63"/>
                  </a:lnTo>
                  <a:lnTo>
                    <a:pt x="0" y="53"/>
                  </a:lnTo>
                  <a:lnTo>
                    <a:pt x="0" y="45"/>
                  </a:lnTo>
                  <a:lnTo>
                    <a:pt x="1" y="35"/>
                  </a:lnTo>
                  <a:lnTo>
                    <a:pt x="5" y="26"/>
                  </a:lnTo>
                  <a:lnTo>
                    <a:pt x="10" y="19"/>
                  </a:lnTo>
                  <a:lnTo>
                    <a:pt x="17" y="11"/>
                  </a:lnTo>
                  <a:lnTo>
                    <a:pt x="24" y="5"/>
                  </a:lnTo>
                  <a:lnTo>
                    <a:pt x="33" y="1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2" y="1"/>
                  </a:lnTo>
                  <a:lnTo>
                    <a:pt x="70" y="5"/>
                  </a:lnTo>
                  <a:lnTo>
                    <a:pt x="78" y="10"/>
                  </a:lnTo>
                  <a:lnTo>
                    <a:pt x="8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39" name="Freeform 42"/>
            <p:cNvSpPr>
              <a:spLocks/>
            </p:cNvSpPr>
            <p:nvPr/>
          </p:nvSpPr>
          <p:spPr>
            <a:xfrm>
              <a:off x="5461" y="1860"/>
              <a:ext cx="30" cy="31"/>
            </a:xfrm>
            <a:custGeom>
              <a:avLst/>
              <a:gdLst>
                <a:gd fmla="*/ 93 w 122" name="T0"/>
                <a:gd fmla="*/ 43 h 121" name="T1"/>
                <a:gd fmla="*/ 97 w 122" name="T2"/>
                <a:gd fmla="*/ 57 h 121" name="T3"/>
                <a:gd fmla="*/ 96 w 122" name="T4"/>
                <a:gd fmla="*/ 70 h 121" name="T5"/>
                <a:gd fmla="*/ 90 w 122" name="T6"/>
                <a:gd fmla="*/ 83 h 121" name="T7"/>
                <a:gd fmla="*/ 78 w 122" name="T8"/>
                <a:gd fmla="*/ 93 h 121" name="T9"/>
                <a:gd fmla="*/ 65 w 122" name="T10"/>
                <a:gd fmla="*/ 96 h 121" name="T11"/>
                <a:gd fmla="*/ 51 w 122" name="T12"/>
                <a:gd fmla="*/ 95 h 121" name="T13"/>
                <a:gd fmla="*/ 39 w 122" name="T14"/>
                <a:gd fmla="*/ 89 h 121" name="T15"/>
                <a:gd fmla="*/ 29 w 122" name="T16"/>
                <a:gd fmla="*/ 78 h 121" name="T17"/>
                <a:gd fmla="*/ 25 w 122" name="T18"/>
                <a:gd fmla="*/ 64 h 121" name="T19"/>
                <a:gd fmla="*/ 26 w 122" name="T20"/>
                <a:gd fmla="*/ 50 h 121" name="T21"/>
                <a:gd fmla="*/ 32 w 122" name="T22"/>
                <a:gd fmla="*/ 38 h 121" name="T23"/>
                <a:gd fmla="*/ 44 w 122" name="T24"/>
                <a:gd fmla="*/ 28 h 121" name="T25"/>
                <a:gd fmla="*/ 57 w 122" name="T26"/>
                <a:gd fmla="*/ 24 h 121" name="T27"/>
                <a:gd fmla="*/ 71 w 122" name="T28"/>
                <a:gd fmla="*/ 26 h 121" name="T29"/>
                <a:gd fmla="*/ 83 w 122" name="T30"/>
                <a:gd fmla="*/ 32 h 121" name="T31"/>
                <a:gd fmla="*/ 107 w 122" name="T32"/>
                <a:gd fmla="*/ 21 h 121" name="T33"/>
                <a:gd fmla="*/ 90 w 122" name="T34"/>
                <a:gd fmla="*/ 6 h 121" name="T35"/>
                <a:gd fmla="*/ 76 w 122" name="T36"/>
                <a:gd fmla="*/ 1 h 121" name="T37"/>
                <a:gd fmla="*/ 55 w 122" name="T38"/>
                <a:gd fmla="*/ 0 h 121" name="T39"/>
                <a:gd fmla="*/ 41 w 122" name="T40"/>
                <a:gd fmla="*/ 2 h 121" name="T41"/>
                <a:gd fmla="*/ 30 w 122" name="T42"/>
                <a:gd fmla="*/ 7 h 121" name="T43"/>
                <a:gd fmla="*/ 13 w 122" name="T44"/>
                <a:gd fmla="*/ 23 h 121" name="T45"/>
                <a:gd fmla="*/ 3 w 122" name="T46"/>
                <a:gd fmla="*/ 42 h 121" name="T47"/>
                <a:gd fmla="*/ 0 w 122" name="T48"/>
                <a:gd fmla="*/ 55 h 121" name="T49"/>
                <a:gd fmla="*/ 1 w 122" name="T50"/>
                <a:gd fmla="*/ 77 h 121" name="T51"/>
                <a:gd fmla="*/ 6 w 122" name="T52"/>
                <a:gd fmla="*/ 89 h 121" name="T53"/>
                <a:gd fmla="*/ 15 w 122" name="T54"/>
                <a:gd fmla="*/ 100 h 121" name="T55"/>
                <a:gd fmla="*/ 32 w 122" name="T56"/>
                <a:gd fmla="*/ 115 h 121" name="T57"/>
                <a:gd fmla="*/ 46 w 122" name="T58"/>
                <a:gd fmla="*/ 120 h 121" name="T59"/>
                <a:gd fmla="*/ 67 w 122" name="T60"/>
                <a:gd fmla="*/ 121 h 121" name="T61"/>
                <a:gd fmla="*/ 81 w 122" name="T62"/>
                <a:gd fmla="*/ 119 h 121" name="T63"/>
                <a:gd fmla="*/ 92 w 122" name="T64"/>
                <a:gd fmla="*/ 114 h 121" name="T65"/>
                <a:gd fmla="*/ 109 w 122" name="T66"/>
                <a:gd fmla="*/ 98 h 121" name="T67"/>
                <a:gd fmla="*/ 119 w 122" name="T68"/>
                <a:gd fmla="*/ 79 h 121" name="T69"/>
                <a:gd fmla="*/ 122 w 122" name="T70"/>
                <a:gd fmla="*/ 65 h 121" name="T71"/>
                <a:gd fmla="*/ 121 w 122" name="T72"/>
                <a:gd fmla="*/ 44 h 121" name="T73"/>
                <a:gd fmla="*/ 116 w 122" name="T74"/>
                <a:gd fmla="*/ 32 h 121" name="T75"/>
                <a:gd fmla="*/ 107 w 122" name="T76"/>
                <a:gd fmla="*/ 21 h 121" name="T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b="b" l="0" r="r" t="0"/>
              <a:pathLst>
                <a:path h="121" w="122">
                  <a:moveTo>
                    <a:pt x="90" y="38"/>
                  </a:moveTo>
                  <a:lnTo>
                    <a:pt x="93" y="43"/>
                  </a:lnTo>
                  <a:lnTo>
                    <a:pt x="96" y="49"/>
                  </a:lnTo>
                  <a:lnTo>
                    <a:pt x="97" y="57"/>
                  </a:lnTo>
                  <a:lnTo>
                    <a:pt x="97" y="63"/>
                  </a:lnTo>
                  <a:lnTo>
                    <a:pt x="96" y="70"/>
                  </a:lnTo>
                  <a:lnTo>
                    <a:pt x="93" y="77"/>
                  </a:lnTo>
                  <a:lnTo>
                    <a:pt x="90" y="83"/>
                  </a:lnTo>
                  <a:lnTo>
                    <a:pt x="83" y="89"/>
                  </a:lnTo>
                  <a:lnTo>
                    <a:pt x="78" y="93"/>
                  </a:lnTo>
                  <a:lnTo>
                    <a:pt x="72" y="95"/>
                  </a:lnTo>
                  <a:lnTo>
                    <a:pt x="65" y="96"/>
                  </a:lnTo>
                  <a:lnTo>
                    <a:pt x="58" y="96"/>
                  </a:lnTo>
                  <a:lnTo>
                    <a:pt x="51" y="95"/>
                  </a:lnTo>
                  <a:lnTo>
                    <a:pt x="45" y="93"/>
                  </a:lnTo>
                  <a:lnTo>
                    <a:pt x="39" y="89"/>
                  </a:lnTo>
                  <a:lnTo>
                    <a:pt x="32" y="83"/>
                  </a:lnTo>
                  <a:lnTo>
                    <a:pt x="29" y="78"/>
                  </a:lnTo>
                  <a:lnTo>
                    <a:pt x="26" y="72"/>
                  </a:lnTo>
                  <a:lnTo>
                    <a:pt x="25" y="64"/>
                  </a:lnTo>
                  <a:lnTo>
                    <a:pt x="25" y="58"/>
                  </a:lnTo>
                  <a:lnTo>
                    <a:pt x="26" y="50"/>
                  </a:lnTo>
                  <a:lnTo>
                    <a:pt x="29" y="44"/>
                  </a:lnTo>
                  <a:lnTo>
                    <a:pt x="32" y="38"/>
                  </a:lnTo>
                  <a:lnTo>
                    <a:pt x="39" y="32"/>
                  </a:lnTo>
                  <a:lnTo>
                    <a:pt x="44" y="28"/>
                  </a:lnTo>
                  <a:lnTo>
                    <a:pt x="50" y="26"/>
                  </a:lnTo>
                  <a:lnTo>
                    <a:pt x="57" y="24"/>
                  </a:lnTo>
                  <a:lnTo>
                    <a:pt x="63" y="24"/>
                  </a:lnTo>
                  <a:lnTo>
                    <a:pt x="71" y="26"/>
                  </a:lnTo>
                  <a:lnTo>
                    <a:pt x="77" y="28"/>
                  </a:lnTo>
                  <a:lnTo>
                    <a:pt x="83" y="32"/>
                  </a:lnTo>
                  <a:lnTo>
                    <a:pt x="90" y="38"/>
                  </a:lnTo>
                  <a:lnTo>
                    <a:pt x="107" y="21"/>
                  </a:lnTo>
                  <a:lnTo>
                    <a:pt x="98" y="12"/>
                  </a:lnTo>
                  <a:lnTo>
                    <a:pt x="90" y="6"/>
                  </a:lnTo>
                  <a:lnTo>
                    <a:pt x="80" y="2"/>
                  </a:lnTo>
                  <a:lnTo>
                    <a:pt x="76" y="1"/>
                  </a:lnTo>
                  <a:lnTo>
                    <a:pt x="66" y="0"/>
                  </a:lnTo>
                  <a:lnTo>
                    <a:pt x="55" y="0"/>
                  </a:lnTo>
                  <a:lnTo>
                    <a:pt x="45" y="1"/>
                  </a:lnTo>
                  <a:lnTo>
                    <a:pt x="41" y="2"/>
                  </a:lnTo>
                  <a:lnTo>
                    <a:pt x="32" y="6"/>
                  </a:lnTo>
                  <a:lnTo>
                    <a:pt x="30" y="7"/>
                  </a:lnTo>
                  <a:lnTo>
                    <a:pt x="21" y="14"/>
                  </a:lnTo>
                  <a:lnTo>
                    <a:pt x="13" y="23"/>
                  </a:lnTo>
                  <a:lnTo>
                    <a:pt x="6" y="32"/>
                  </a:lnTo>
                  <a:lnTo>
                    <a:pt x="3" y="42"/>
                  </a:lnTo>
                  <a:lnTo>
                    <a:pt x="1" y="45"/>
                  </a:lnTo>
                  <a:lnTo>
                    <a:pt x="0" y="55"/>
                  </a:lnTo>
                  <a:lnTo>
                    <a:pt x="0" y="67"/>
                  </a:lnTo>
                  <a:lnTo>
                    <a:pt x="1" y="77"/>
                  </a:lnTo>
                  <a:lnTo>
                    <a:pt x="3" y="80"/>
                  </a:lnTo>
                  <a:lnTo>
                    <a:pt x="6" y="89"/>
                  </a:lnTo>
                  <a:lnTo>
                    <a:pt x="8" y="91"/>
                  </a:lnTo>
                  <a:lnTo>
                    <a:pt x="15" y="100"/>
                  </a:lnTo>
                  <a:lnTo>
                    <a:pt x="24" y="109"/>
                  </a:lnTo>
                  <a:lnTo>
                    <a:pt x="32" y="115"/>
                  </a:lnTo>
                  <a:lnTo>
                    <a:pt x="42" y="119"/>
                  </a:lnTo>
                  <a:lnTo>
                    <a:pt x="46" y="120"/>
                  </a:lnTo>
                  <a:lnTo>
                    <a:pt x="56" y="121"/>
                  </a:lnTo>
                  <a:lnTo>
                    <a:pt x="67" y="121"/>
                  </a:lnTo>
                  <a:lnTo>
                    <a:pt x="77" y="120"/>
                  </a:lnTo>
                  <a:lnTo>
                    <a:pt x="81" y="119"/>
                  </a:lnTo>
                  <a:lnTo>
                    <a:pt x="90" y="115"/>
                  </a:lnTo>
                  <a:lnTo>
                    <a:pt x="92" y="114"/>
                  </a:lnTo>
                  <a:lnTo>
                    <a:pt x="101" y="106"/>
                  </a:lnTo>
                  <a:lnTo>
                    <a:pt x="109" y="98"/>
                  </a:lnTo>
                  <a:lnTo>
                    <a:pt x="116" y="89"/>
                  </a:lnTo>
                  <a:lnTo>
                    <a:pt x="119" y="79"/>
                  </a:lnTo>
                  <a:lnTo>
                    <a:pt x="121" y="75"/>
                  </a:lnTo>
                  <a:lnTo>
                    <a:pt x="122" y="65"/>
                  </a:lnTo>
                  <a:lnTo>
                    <a:pt x="122" y="54"/>
                  </a:lnTo>
                  <a:lnTo>
                    <a:pt x="121" y="44"/>
                  </a:lnTo>
                  <a:lnTo>
                    <a:pt x="119" y="41"/>
                  </a:lnTo>
                  <a:lnTo>
                    <a:pt x="116" y="32"/>
                  </a:lnTo>
                  <a:lnTo>
                    <a:pt x="114" y="29"/>
                  </a:lnTo>
                  <a:lnTo>
                    <a:pt x="107" y="21"/>
                  </a:lnTo>
                  <a:lnTo>
                    <a:pt x="9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40" name="Rectangle 43"/>
            <p:cNvSpPr>
              <a:spLocks noChangeArrowheads="1"/>
            </p:cNvSpPr>
            <p:nvPr/>
          </p:nvSpPr>
          <p:spPr>
            <a:xfrm>
              <a:off x="5632" y="1664"/>
              <a:ext cx="394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/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altLang="en-GB" b="0" baseline="0" cap="none" i="0" kumimoji="0" lang="en-GB" normalizeH="0" smtClean="0" strike="noStrike" sz="8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cylindrical part</a:t>
              </a:r>
              <a:endParaRPr altLang="en-GB" b="0" baseline="0" cap="none" dirty="0" i="0" kumimoji="0" lang="en-GB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13341" name="Rectangle 44"/>
            <p:cNvSpPr>
              <a:spLocks noChangeArrowheads="1"/>
            </p:cNvSpPr>
            <p:nvPr/>
          </p:nvSpPr>
          <p:spPr>
            <a:xfrm>
              <a:off x="5439" y="2475"/>
              <a:ext cx="316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/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altLang="en-GB" b="0" baseline="0" cap="none" i="0" kumimoji="0" lang="en-GB" normalizeH="0" smtClean="0" strike="noStrike" sz="8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conical part</a:t>
              </a:r>
              <a:endParaRPr altLang="en-GB" b="0" baseline="0" cap="none" dirty="0" i="0" kumimoji="0" lang="en-GB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13342" name="Freeform 45"/>
            <p:cNvSpPr>
              <a:spLocks/>
            </p:cNvSpPr>
            <p:nvPr/>
          </p:nvSpPr>
          <p:spPr>
            <a:xfrm>
              <a:off x="5280" y="2559"/>
              <a:ext cx="478" cy="137"/>
            </a:xfrm>
            <a:custGeom>
              <a:avLst/>
              <a:gdLst>
                <a:gd fmla="*/ 5 w 1915" name="T0"/>
                <a:gd fmla="*/ 524 h 546" name="T1"/>
                <a:gd fmla="*/ 3 w 1915" name="T2"/>
                <a:gd fmla="*/ 527 h 546" name="T3"/>
                <a:gd fmla="*/ 2 w 1915" name="T4"/>
                <a:gd fmla="*/ 530 h 546" name="T5"/>
                <a:gd fmla="*/ 0 w 1915" name="T6"/>
                <a:gd fmla="*/ 533 h 546" name="T7"/>
                <a:gd fmla="*/ 0 w 1915" name="T8"/>
                <a:gd fmla="*/ 536 h 546" name="T9"/>
                <a:gd fmla="*/ 3 w 1915" name="T10"/>
                <a:gd fmla="*/ 541 h 546" name="T11"/>
                <a:gd fmla="*/ 5 w 1915" name="T12"/>
                <a:gd fmla="*/ 544 h 546" name="T13"/>
                <a:gd fmla="*/ 9 w 1915" name="T14"/>
                <a:gd fmla="*/ 545 h 546" name="T15"/>
                <a:gd fmla="*/ 12 w 1915" name="T16"/>
                <a:gd fmla="*/ 546 h 546" name="T17"/>
                <a:gd fmla="*/ 15 w 1915" name="T18"/>
                <a:gd fmla="*/ 546 h 546" name="T19"/>
                <a:gd fmla="*/ 20 w 1915" name="T20"/>
                <a:gd fmla="*/ 544 h 546" name="T21"/>
                <a:gd fmla="*/ 637 w 1915" name="T22"/>
                <a:gd fmla="*/ 25 h 546" name="T23"/>
                <a:gd fmla="*/ 1906 w 1915" name="T24"/>
                <a:gd fmla="*/ 25 h 546" name="T25"/>
                <a:gd fmla="*/ 1908 w 1915" name="T26"/>
                <a:gd fmla="*/ 24 h 546" name="T27"/>
                <a:gd fmla="*/ 1913 w 1915" name="T28"/>
                <a:gd fmla="*/ 19 h 546" name="T29"/>
                <a:gd fmla="*/ 1915 w 1915" name="T30"/>
                <a:gd fmla="*/ 16 h 546" name="T31"/>
                <a:gd fmla="*/ 1915 w 1915" name="T32"/>
                <a:gd fmla="*/ 9 h 546" name="T33"/>
                <a:gd fmla="*/ 1913 w 1915" name="T34"/>
                <a:gd fmla="*/ 6 h 546" name="T35"/>
                <a:gd fmla="*/ 1908 w 1915" name="T36"/>
                <a:gd fmla="*/ 1 h 546" name="T37"/>
                <a:gd fmla="*/ 1906 w 1915" name="T38"/>
                <a:gd fmla="*/ 0 h 546" name="T39"/>
                <a:gd fmla="*/ 1902 w 1915" name="T40"/>
                <a:gd fmla="*/ 0 h 546" name="T41"/>
                <a:gd fmla="*/ 632 w 1915" name="T42"/>
                <a:gd fmla="*/ 0 h 546" name="T43"/>
                <a:gd fmla="*/ 630 w 1915" name="T44"/>
                <a:gd fmla="*/ 0 h 546" name="T45"/>
                <a:gd fmla="*/ 625 w 1915" name="T46"/>
                <a:gd fmla="*/ 3 h 546" name="T47"/>
                <a:gd fmla="*/ 5 w 1915" name="T48"/>
                <a:gd fmla="*/ 524 h 546" name="T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b="b" l="0" r="r" t="0"/>
              <a:pathLst>
                <a:path h="546" w="1915">
                  <a:moveTo>
                    <a:pt x="5" y="524"/>
                  </a:moveTo>
                  <a:lnTo>
                    <a:pt x="3" y="527"/>
                  </a:lnTo>
                  <a:lnTo>
                    <a:pt x="2" y="530"/>
                  </a:lnTo>
                  <a:lnTo>
                    <a:pt x="0" y="533"/>
                  </a:lnTo>
                  <a:lnTo>
                    <a:pt x="0" y="536"/>
                  </a:lnTo>
                  <a:lnTo>
                    <a:pt x="3" y="541"/>
                  </a:lnTo>
                  <a:lnTo>
                    <a:pt x="5" y="544"/>
                  </a:lnTo>
                  <a:lnTo>
                    <a:pt x="9" y="545"/>
                  </a:lnTo>
                  <a:lnTo>
                    <a:pt x="12" y="546"/>
                  </a:lnTo>
                  <a:lnTo>
                    <a:pt x="15" y="546"/>
                  </a:lnTo>
                  <a:lnTo>
                    <a:pt x="20" y="544"/>
                  </a:lnTo>
                  <a:lnTo>
                    <a:pt x="637" y="25"/>
                  </a:lnTo>
                  <a:lnTo>
                    <a:pt x="1906" y="25"/>
                  </a:lnTo>
                  <a:lnTo>
                    <a:pt x="1908" y="24"/>
                  </a:lnTo>
                  <a:lnTo>
                    <a:pt x="1913" y="19"/>
                  </a:lnTo>
                  <a:lnTo>
                    <a:pt x="1915" y="16"/>
                  </a:lnTo>
                  <a:lnTo>
                    <a:pt x="1915" y="9"/>
                  </a:lnTo>
                  <a:lnTo>
                    <a:pt x="1913" y="6"/>
                  </a:lnTo>
                  <a:lnTo>
                    <a:pt x="1908" y="1"/>
                  </a:lnTo>
                  <a:lnTo>
                    <a:pt x="1906" y="0"/>
                  </a:lnTo>
                  <a:lnTo>
                    <a:pt x="1902" y="0"/>
                  </a:lnTo>
                  <a:lnTo>
                    <a:pt x="632" y="0"/>
                  </a:lnTo>
                  <a:lnTo>
                    <a:pt x="630" y="0"/>
                  </a:lnTo>
                  <a:lnTo>
                    <a:pt x="625" y="3"/>
                  </a:lnTo>
                  <a:lnTo>
                    <a:pt x="5" y="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43" name="Freeform 46"/>
            <p:cNvSpPr>
              <a:spLocks/>
            </p:cNvSpPr>
            <p:nvPr/>
          </p:nvSpPr>
          <p:spPr>
            <a:xfrm>
              <a:off x="5271" y="2681"/>
              <a:ext cx="24" cy="24"/>
            </a:xfrm>
            <a:custGeom>
              <a:avLst/>
              <a:gdLst>
                <a:gd fmla="*/ 86 w 97" name="T0"/>
                <a:gd fmla="*/ 17 h 96" name="T1"/>
                <a:gd fmla="*/ 92 w 97" name="T2"/>
                <a:gd fmla="*/ 24 h 96" name="T3"/>
                <a:gd fmla="*/ 96 w 97" name="T4"/>
                <a:gd fmla="*/ 33 h 96" name="T5"/>
                <a:gd fmla="*/ 97 w 97" name="T6"/>
                <a:gd fmla="*/ 43 h 96" name="T7"/>
                <a:gd fmla="*/ 97 w 97" name="T8"/>
                <a:gd fmla="*/ 52 h 96" name="T9"/>
                <a:gd fmla="*/ 96 w 97" name="T10"/>
                <a:gd fmla="*/ 62 h 96" name="T11"/>
                <a:gd fmla="*/ 92 w 97" name="T12"/>
                <a:gd fmla="*/ 70 h 96" name="T13"/>
                <a:gd fmla="*/ 87 w 97" name="T14"/>
                <a:gd fmla="*/ 78 h 96" name="T15"/>
                <a:gd fmla="*/ 80 w 97" name="T16"/>
                <a:gd fmla="*/ 85 h 96" name="T17"/>
                <a:gd fmla="*/ 71 w 97" name="T18"/>
                <a:gd fmla="*/ 91 h 96" name="T19"/>
                <a:gd fmla="*/ 63 w 97" name="T20"/>
                <a:gd fmla="*/ 95 h 96" name="T21"/>
                <a:gd fmla="*/ 54 w 97" name="T22"/>
                <a:gd fmla="*/ 96 h 96" name="T23"/>
                <a:gd fmla="*/ 44 w 97" name="T24"/>
                <a:gd fmla="*/ 96 h 96" name="T25"/>
                <a:gd fmla="*/ 34 w 97" name="T26"/>
                <a:gd fmla="*/ 95 h 96" name="T27"/>
                <a:gd fmla="*/ 25 w 97" name="T28"/>
                <a:gd fmla="*/ 91 h 96" name="T29"/>
                <a:gd fmla="*/ 18 w 97" name="T30"/>
                <a:gd fmla="*/ 86 h 96" name="T31"/>
                <a:gd fmla="*/ 10 w 97" name="T32"/>
                <a:gd fmla="*/ 79 h 96" name="T33"/>
                <a:gd fmla="*/ 5 w 97" name="T34"/>
                <a:gd fmla="*/ 72 h 96" name="T35"/>
                <a:gd fmla="*/ 2 w 97" name="T36"/>
                <a:gd fmla="*/ 63 h 96" name="T37"/>
                <a:gd fmla="*/ 0 w 97" name="T38"/>
                <a:gd fmla="*/ 44 h 96" name="T39"/>
                <a:gd fmla="*/ 5 w 97" name="T40"/>
                <a:gd fmla="*/ 26 h 96" name="T41"/>
                <a:gd fmla="*/ 10 w 97" name="T42"/>
                <a:gd fmla="*/ 18 h 96" name="T43"/>
                <a:gd fmla="*/ 17 w 97" name="T44"/>
                <a:gd fmla="*/ 11 h 96" name="T45"/>
                <a:gd fmla="*/ 25 w 97" name="T46"/>
                <a:gd fmla="*/ 5 h 96" name="T47"/>
                <a:gd fmla="*/ 34 w 97" name="T48"/>
                <a:gd fmla="*/ 1 h 96" name="T49"/>
                <a:gd fmla="*/ 43 w 97" name="T50"/>
                <a:gd fmla="*/ 0 h 96" name="T51"/>
                <a:gd fmla="*/ 53 w 97" name="T52"/>
                <a:gd fmla="*/ 0 h 96" name="T53"/>
                <a:gd fmla="*/ 63 w 97" name="T54"/>
                <a:gd fmla="*/ 1 h 96" name="T55"/>
                <a:gd fmla="*/ 71 w 97" name="T56"/>
                <a:gd fmla="*/ 5 h 96" name="T57"/>
                <a:gd fmla="*/ 79 w 97" name="T58"/>
                <a:gd fmla="*/ 10 h 96" name="T59"/>
                <a:gd fmla="*/ 86 w 97" name="T60"/>
                <a:gd fmla="*/ 17 h 96" name="T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b="b" l="0" r="r" t="0"/>
              <a:pathLst>
                <a:path h="96" w="97">
                  <a:moveTo>
                    <a:pt x="86" y="17"/>
                  </a:moveTo>
                  <a:lnTo>
                    <a:pt x="92" y="24"/>
                  </a:lnTo>
                  <a:lnTo>
                    <a:pt x="96" y="33"/>
                  </a:lnTo>
                  <a:lnTo>
                    <a:pt x="97" y="43"/>
                  </a:lnTo>
                  <a:lnTo>
                    <a:pt x="97" y="52"/>
                  </a:lnTo>
                  <a:lnTo>
                    <a:pt x="96" y="62"/>
                  </a:lnTo>
                  <a:lnTo>
                    <a:pt x="92" y="70"/>
                  </a:lnTo>
                  <a:lnTo>
                    <a:pt x="87" y="78"/>
                  </a:lnTo>
                  <a:lnTo>
                    <a:pt x="80" y="85"/>
                  </a:lnTo>
                  <a:lnTo>
                    <a:pt x="71" y="91"/>
                  </a:lnTo>
                  <a:lnTo>
                    <a:pt x="63" y="95"/>
                  </a:lnTo>
                  <a:lnTo>
                    <a:pt x="54" y="96"/>
                  </a:lnTo>
                  <a:lnTo>
                    <a:pt x="44" y="96"/>
                  </a:lnTo>
                  <a:lnTo>
                    <a:pt x="34" y="95"/>
                  </a:lnTo>
                  <a:lnTo>
                    <a:pt x="25" y="91"/>
                  </a:lnTo>
                  <a:lnTo>
                    <a:pt x="18" y="86"/>
                  </a:lnTo>
                  <a:lnTo>
                    <a:pt x="10" y="79"/>
                  </a:lnTo>
                  <a:lnTo>
                    <a:pt x="5" y="72"/>
                  </a:lnTo>
                  <a:lnTo>
                    <a:pt x="2" y="63"/>
                  </a:lnTo>
                  <a:lnTo>
                    <a:pt x="0" y="44"/>
                  </a:lnTo>
                  <a:lnTo>
                    <a:pt x="5" y="26"/>
                  </a:lnTo>
                  <a:lnTo>
                    <a:pt x="10" y="18"/>
                  </a:lnTo>
                  <a:lnTo>
                    <a:pt x="17" y="11"/>
                  </a:lnTo>
                  <a:lnTo>
                    <a:pt x="25" y="5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53" y="0"/>
                  </a:lnTo>
                  <a:lnTo>
                    <a:pt x="63" y="1"/>
                  </a:lnTo>
                  <a:lnTo>
                    <a:pt x="71" y="5"/>
                  </a:lnTo>
                  <a:lnTo>
                    <a:pt x="79" y="10"/>
                  </a:lnTo>
                  <a:lnTo>
                    <a:pt x="8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44" name="Freeform 47"/>
            <p:cNvSpPr>
              <a:spLocks/>
            </p:cNvSpPr>
            <p:nvPr/>
          </p:nvSpPr>
          <p:spPr>
            <a:xfrm>
              <a:off x="5268" y="2678"/>
              <a:ext cx="30" cy="30"/>
            </a:xfrm>
            <a:custGeom>
              <a:avLst/>
              <a:gdLst>
                <a:gd fmla="*/ 93 w 122" name="T0"/>
                <a:gd fmla="*/ 44 h 122" name="T1"/>
                <a:gd fmla="*/ 97 w 122" name="T2"/>
                <a:gd fmla="*/ 57 h 122" name="T3"/>
                <a:gd fmla="*/ 96 w 122" name="T4"/>
                <a:gd fmla="*/ 71 h 122" name="T5"/>
                <a:gd fmla="*/ 89 w 122" name="T6"/>
                <a:gd fmla="*/ 83 h 122" name="T7"/>
                <a:gd fmla="*/ 77 w 122" name="T8"/>
                <a:gd fmla="*/ 93 h 122" name="T9"/>
                <a:gd fmla="*/ 65 w 122" name="T10"/>
                <a:gd fmla="*/ 97 h 122" name="T11"/>
                <a:gd fmla="*/ 50 w 122" name="T12"/>
                <a:gd fmla="*/ 96 h 122" name="T13"/>
                <a:gd fmla="*/ 37 w 122" name="T14"/>
                <a:gd fmla="*/ 90 h 122" name="T15"/>
                <a:gd fmla="*/ 29 w 122" name="T16"/>
                <a:gd fmla="*/ 78 h 122" name="T17"/>
                <a:gd fmla="*/ 25 w 122" name="T18"/>
                <a:gd fmla="*/ 59 h 122" name="T19"/>
                <a:gd fmla="*/ 32 w 122" name="T20"/>
                <a:gd fmla="*/ 39 h 122" name="T21"/>
                <a:gd fmla="*/ 44 w 122" name="T22"/>
                <a:gd fmla="*/ 29 h 122" name="T23"/>
                <a:gd fmla="*/ 56 w 122" name="T24"/>
                <a:gd fmla="*/ 25 h 122" name="T25"/>
                <a:gd fmla="*/ 71 w 122" name="T26"/>
                <a:gd fmla="*/ 26 h 122" name="T27"/>
                <a:gd fmla="*/ 83 w 122" name="T28"/>
                <a:gd fmla="*/ 32 h 122" name="T29"/>
                <a:gd fmla="*/ 107 w 122" name="T30"/>
                <a:gd fmla="*/ 21 h 122" name="T31"/>
                <a:gd fmla="*/ 89 w 122" name="T32"/>
                <a:gd fmla="*/ 6 h 122" name="T33"/>
                <a:gd fmla="*/ 76 w 122" name="T34"/>
                <a:gd fmla="*/ 1 h 122" name="T35"/>
                <a:gd fmla="*/ 53 w 122" name="T36"/>
                <a:gd fmla="*/ 0 h 122" name="T37"/>
                <a:gd fmla="*/ 41 w 122" name="T38"/>
                <a:gd fmla="*/ 3 h 122" name="T39"/>
                <a:gd fmla="*/ 20 w 122" name="T40"/>
                <a:gd fmla="*/ 15 h 122" name="T41"/>
                <a:gd fmla="*/ 8 w 122" name="T42"/>
                <a:gd fmla="*/ 31 h 122" name="T43"/>
                <a:gd fmla="*/ 5 w 122" name="T44"/>
                <a:gd fmla="*/ 35 h 122" name="T45"/>
                <a:gd fmla="*/ 0 w 122" name="T46"/>
                <a:gd fmla="*/ 59 h 122" name="T47"/>
                <a:gd fmla="*/ 3 w 122" name="T48"/>
                <a:gd fmla="*/ 81 h 122" name="T49"/>
                <a:gd fmla="*/ 12 w 122" name="T50"/>
                <a:gd fmla="*/ 99 h 122" name="T51"/>
                <a:gd fmla="*/ 31 w 122" name="T52"/>
                <a:gd fmla="*/ 116 h 122" name="T53"/>
                <a:gd fmla="*/ 45 w 122" name="T54"/>
                <a:gd fmla="*/ 121 h 122" name="T55"/>
                <a:gd fmla="*/ 67 w 122" name="T56"/>
                <a:gd fmla="*/ 122 h 122" name="T57"/>
                <a:gd fmla="*/ 80 w 122" name="T58"/>
                <a:gd fmla="*/ 119 h 122" name="T59"/>
                <a:gd fmla="*/ 99 w 122" name="T60"/>
                <a:gd fmla="*/ 108 h 122" name="T61"/>
                <a:gd fmla="*/ 116 w 122" name="T62"/>
                <a:gd fmla="*/ 90 h 122" name="T63"/>
                <a:gd fmla="*/ 120 w 122" name="T64"/>
                <a:gd fmla="*/ 76 h 122" name="T65"/>
                <a:gd fmla="*/ 122 w 122" name="T66"/>
                <a:gd fmla="*/ 55 h 122" name="T67"/>
                <a:gd fmla="*/ 119 w 122" name="T68"/>
                <a:gd fmla="*/ 41 h 122" name="T69"/>
                <a:gd fmla="*/ 114 w 122" name="T70"/>
                <a:gd fmla="*/ 30 h 122" name="T71"/>
                <a:gd fmla="*/ 89 w 122" name="T72"/>
                <a:gd fmla="*/ 39 h 122" name="T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b="b" l="0" r="r" t="0"/>
              <a:pathLst>
                <a:path h="122" w="122">
                  <a:moveTo>
                    <a:pt x="89" y="39"/>
                  </a:moveTo>
                  <a:lnTo>
                    <a:pt x="93" y="44"/>
                  </a:lnTo>
                  <a:lnTo>
                    <a:pt x="96" y="50"/>
                  </a:lnTo>
                  <a:lnTo>
                    <a:pt x="97" y="57"/>
                  </a:lnTo>
                  <a:lnTo>
                    <a:pt x="97" y="63"/>
                  </a:lnTo>
                  <a:lnTo>
                    <a:pt x="96" y="71"/>
                  </a:lnTo>
                  <a:lnTo>
                    <a:pt x="93" y="77"/>
                  </a:lnTo>
                  <a:lnTo>
                    <a:pt x="89" y="83"/>
                  </a:lnTo>
                  <a:lnTo>
                    <a:pt x="84" y="88"/>
                  </a:lnTo>
                  <a:lnTo>
                    <a:pt x="77" y="93"/>
                  </a:lnTo>
                  <a:lnTo>
                    <a:pt x="71" y="96"/>
                  </a:lnTo>
                  <a:lnTo>
                    <a:pt x="65" y="97"/>
                  </a:lnTo>
                  <a:lnTo>
                    <a:pt x="57" y="97"/>
                  </a:lnTo>
                  <a:lnTo>
                    <a:pt x="50" y="96"/>
                  </a:lnTo>
                  <a:lnTo>
                    <a:pt x="44" y="93"/>
                  </a:lnTo>
                  <a:lnTo>
                    <a:pt x="37" y="90"/>
                  </a:lnTo>
                  <a:lnTo>
                    <a:pt x="32" y="85"/>
                  </a:lnTo>
                  <a:lnTo>
                    <a:pt x="29" y="78"/>
                  </a:lnTo>
                  <a:lnTo>
                    <a:pt x="26" y="73"/>
                  </a:lnTo>
                  <a:lnTo>
                    <a:pt x="25" y="59"/>
                  </a:lnTo>
                  <a:lnTo>
                    <a:pt x="29" y="44"/>
                  </a:lnTo>
                  <a:lnTo>
                    <a:pt x="32" y="39"/>
                  </a:lnTo>
                  <a:lnTo>
                    <a:pt x="37" y="32"/>
                  </a:lnTo>
                  <a:lnTo>
                    <a:pt x="44" y="29"/>
                  </a:lnTo>
                  <a:lnTo>
                    <a:pt x="50" y="26"/>
                  </a:lnTo>
                  <a:lnTo>
                    <a:pt x="56" y="25"/>
                  </a:lnTo>
                  <a:lnTo>
                    <a:pt x="63" y="25"/>
                  </a:lnTo>
                  <a:lnTo>
                    <a:pt x="71" y="26"/>
                  </a:lnTo>
                  <a:lnTo>
                    <a:pt x="77" y="29"/>
                  </a:lnTo>
                  <a:lnTo>
                    <a:pt x="83" y="32"/>
                  </a:lnTo>
                  <a:lnTo>
                    <a:pt x="89" y="39"/>
                  </a:lnTo>
                  <a:lnTo>
                    <a:pt x="107" y="21"/>
                  </a:lnTo>
                  <a:lnTo>
                    <a:pt x="98" y="13"/>
                  </a:lnTo>
                  <a:lnTo>
                    <a:pt x="89" y="6"/>
                  </a:lnTo>
                  <a:lnTo>
                    <a:pt x="80" y="3"/>
                  </a:lnTo>
                  <a:lnTo>
                    <a:pt x="76" y="1"/>
                  </a:lnTo>
                  <a:lnTo>
                    <a:pt x="66" y="0"/>
                  </a:lnTo>
                  <a:lnTo>
                    <a:pt x="53" y="0"/>
                  </a:lnTo>
                  <a:lnTo>
                    <a:pt x="45" y="1"/>
                  </a:lnTo>
                  <a:lnTo>
                    <a:pt x="41" y="3"/>
                  </a:lnTo>
                  <a:lnTo>
                    <a:pt x="31" y="6"/>
                  </a:lnTo>
                  <a:lnTo>
                    <a:pt x="20" y="15"/>
                  </a:lnTo>
                  <a:lnTo>
                    <a:pt x="12" y="24"/>
                  </a:lnTo>
                  <a:lnTo>
                    <a:pt x="8" y="31"/>
                  </a:lnTo>
                  <a:lnTo>
                    <a:pt x="6" y="32"/>
                  </a:lnTo>
                  <a:lnTo>
                    <a:pt x="5" y="35"/>
                  </a:lnTo>
                  <a:lnTo>
                    <a:pt x="0" y="54"/>
                  </a:lnTo>
                  <a:lnTo>
                    <a:pt x="0" y="59"/>
                  </a:lnTo>
                  <a:lnTo>
                    <a:pt x="1" y="77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12" y="99"/>
                  </a:lnTo>
                  <a:lnTo>
                    <a:pt x="22" y="109"/>
                  </a:lnTo>
                  <a:lnTo>
                    <a:pt x="31" y="116"/>
                  </a:lnTo>
                  <a:lnTo>
                    <a:pt x="41" y="119"/>
                  </a:lnTo>
                  <a:lnTo>
                    <a:pt x="45" y="121"/>
                  </a:lnTo>
                  <a:lnTo>
                    <a:pt x="55" y="122"/>
                  </a:lnTo>
                  <a:lnTo>
                    <a:pt x="67" y="122"/>
                  </a:lnTo>
                  <a:lnTo>
                    <a:pt x="76" y="121"/>
                  </a:lnTo>
                  <a:lnTo>
                    <a:pt x="80" y="119"/>
                  </a:lnTo>
                  <a:lnTo>
                    <a:pt x="89" y="116"/>
                  </a:lnTo>
                  <a:lnTo>
                    <a:pt x="99" y="108"/>
                  </a:lnTo>
                  <a:lnTo>
                    <a:pt x="109" y="98"/>
                  </a:lnTo>
                  <a:lnTo>
                    <a:pt x="116" y="90"/>
                  </a:lnTo>
                  <a:lnTo>
                    <a:pt x="119" y="80"/>
                  </a:lnTo>
                  <a:lnTo>
                    <a:pt x="120" y="76"/>
                  </a:lnTo>
                  <a:lnTo>
                    <a:pt x="122" y="66"/>
                  </a:lnTo>
                  <a:lnTo>
                    <a:pt x="122" y="55"/>
                  </a:lnTo>
                  <a:lnTo>
                    <a:pt x="120" y="45"/>
                  </a:lnTo>
                  <a:lnTo>
                    <a:pt x="119" y="41"/>
                  </a:lnTo>
                  <a:lnTo>
                    <a:pt x="116" y="32"/>
                  </a:lnTo>
                  <a:lnTo>
                    <a:pt x="114" y="30"/>
                  </a:lnTo>
                  <a:lnTo>
                    <a:pt x="107" y="21"/>
                  </a:lnTo>
                  <a:lnTo>
                    <a:pt x="89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45" name="Rectangle 48"/>
            <p:cNvSpPr>
              <a:spLocks noChangeArrowheads="1"/>
            </p:cNvSpPr>
            <p:nvPr/>
          </p:nvSpPr>
          <p:spPr>
            <a:xfrm>
              <a:off x="4073" y="1435"/>
              <a:ext cx="232" cy="2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46" name="Freeform 49"/>
            <p:cNvSpPr>
              <a:spLocks/>
            </p:cNvSpPr>
            <p:nvPr/>
          </p:nvSpPr>
          <p:spPr>
            <a:xfrm>
              <a:off x="4207" y="1418"/>
              <a:ext cx="98" cy="59"/>
            </a:xfrm>
            <a:custGeom>
              <a:avLst/>
              <a:gdLst>
                <a:gd fmla="*/ 0 w 391" name="T0"/>
                <a:gd fmla="*/ 0 h 235" name="T1"/>
                <a:gd fmla="*/ 391 w 391" name="T2"/>
                <a:gd fmla="*/ 117 h 235" name="T3"/>
                <a:gd fmla="*/ 0 w 391" name="T4"/>
                <a:gd fmla="*/ 235 h 235" name="T5"/>
                <a:gd fmla="*/ 0 w 391" name="T6"/>
                <a:gd fmla="*/ 0 h 235" name="T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b="b" l="0" r="r" t="0"/>
              <a:pathLst>
                <a:path h="235" w="391">
                  <a:moveTo>
                    <a:pt x="0" y="0"/>
                  </a:moveTo>
                  <a:lnTo>
                    <a:pt x="391" y="117"/>
                  </a:lnTo>
                  <a:lnTo>
                    <a:pt x="0" y="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47" name="Freeform 50"/>
            <p:cNvSpPr>
              <a:spLocks/>
            </p:cNvSpPr>
            <p:nvPr/>
          </p:nvSpPr>
          <p:spPr>
            <a:xfrm>
              <a:off x="4194" y="1401"/>
              <a:ext cx="154" cy="93"/>
            </a:xfrm>
            <a:custGeom>
              <a:avLst/>
              <a:gdLst>
                <a:gd fmla="*/ 100 w 614" name="T0"/>
                <a:gd fmla="*/ 134 h 369" name="T1"/>
                <a:gd fmla="*/ 268 w 614" name="T2"/>
                <a:gd fmla="*/ 184 h 369" name="T3"/>
                <a:gd fmla="*/ 100 w 614" name="T4"/>
                <a:gd fmla="*/ 235 h 369" name="T5"/>
                <a:gd fmla="*/ 100 w 614" name="T6"/>
                <a:gd fmla="*/ 134 h 369" name="T7"/>
                <a:gd fmla="*/ 0 w 614" name="T8"/>
                <a:gd fmla="*/ 0 h 369" name="T9"/>
                <a:gd fmla="*/ 0 w 614" name="T10"/>
                <a:gd fmla="*/ 369 h 369" name="T11"/>
                <a:gd fmla="*/ 614 w 614" name="T12"/>
                <a:gd fmla="*/ 184 h 369" name="T13"/>
                <a:gd fmla="*/ 0 w 614" name="T14"/>
                <a:gd fmla="*/ 0 h 369" name="T15"/>
                <a:gd fmla="*/ 100 w 614" name="T16"/>
                <a:gd fmla="*/ 134 h 369" name="T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b="b" l="0" r="r" t="0"/>
              <a:pathLst>
                <a:path h="369" w="614">
                  <a:moveTo>
                    <a:pt x="100" y="134"/>
                  </a:moveTo>
                  <a:lnTo>
                    <a:pt x="268" y="184"/>
                  </a:lnTo>
                  <a:lnTo>
                    <a:pt x="100" y="235"/>
                  </a:lnTo>
                  <a:lnTo>
                    <a:pt x="100" y="134"/>
                  </a:lnTo>
                  <a:lnTo>
                    <a:pt x="0" y="0"/>
                  </a:lnTo>
                  <a:lnTo>
                    <a:pt x="0" y="369"/>
                  </a:lnTo>
                  <a:lnTo>
                    <a:pt x="614" y="184"/>
                  </a:lnTo>
                  <a:lnTo>
                    <a:pt x="0" y="0"/>
                  </a:lnTo>
                  <a:lnTo>
                    <a:pt x="100" y="1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48" name="Rectangle 51"/>
            <p:cNvSpPr>
              <a:spLocks noChangeArrowheads="1"/>
            </p:cNvSpPr>
            <p:nvPr/>
          </p:nvSpPr>
          <p:spPr>
            <a:xfrm>
              <a:off x="5086" y="841"/>
              <a:ext cx="25" cy="14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49" name="Freeform 52"/>
            <p:cNvSpPr>
              <a:spLocks/>
            </p:cNvSpPr>
            <p:nvPr/>
          </p:nvSpPr>
          <p:spPr>
            <a:xfrm>
              <a:off x="5069" y="842"/>
              <a:ext cx="59" cy="97"/>
            </a:xfrm>
            <a:custGeom>
              <a:avLst/>
              <a:gdLst>
                <a:gd fmla="*/ 0 w 234" name="T0"/>
                <a:gd fmla="*/ 391 h 391" name="T1"/>
                <a:gd fmla="*/ 117 w 234" name="T2"/>
                <a:gd fmla="*/ 0 h 391" name="T3"/>
                <a:gd fmla="*/ 234 w 234" name="T4"/>
                <a:gd fmla="*/ 391 h 391" name="T5"/>
                <a:gd fmla="*/ 0 w 234" name="T6"/>
                <a:gd fmla="*/ 391 h 391" name="T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b="b" l="0" r="r" t="0"/>
              <a:pathLst>
                <a:path h="391" w="234">
                  <a:moveTo>
                    <a:pt x="0" y="391"/>
                  </a:moveTo>
                  <a:lnTo>
                    <a:pt x="117" y="0"/>
                  </a:lnTo>
                  <a:lnTo>
                    <a:pt x="234" y="39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50" name="Freeform 53"/>
            <p:cNvSpPr>
              <a:spLocks/>
            </p:cNvSpPr>
            <p:nvPr/>
          </p:nvSpPr>
          <p:spPr>
            <a:xfrm>
              <a:off x="5053" y="799"/>
              <a:ext cx="92" cy="153"/>
            </a:xfrm>
            <a:custGeom>
              <a:avLst/>
              <a:gdLst>
                <a:gd fmla="*/ 134 w 368" name="T0"/>
                <a:gd fmla="*/ 514 h 613" name="T1"/>
                <a:gd fmla="*/ 184 w 368" name="T2"/>
                <a:gd fmla="*/ 345 h 613" name="T3"/>
                <a:gd fmla="*/ 234 w 368" name="T4"/>
                <a:gd fmla="*/ 514 h 613" name="T5"/>
                <a:gd fmla="*/ 134 w 368" name="T6"/>
                <a:gd fmla="*/ 514 h 613" name="T7"/>
                <a:gd fmla="*/ 0 w 368" name="T8"/>
                <a:gd fmla="*/ 613 h 613" name="T9"/>
                <a:gd fmla="*/ 368 w 368" name="T10"/>
                <a:gd fmla="*/ 613 h 613" name="T11"/>
                <a:gd fmla="*/ 184 w 368" name="T12"/>
                <a:gd fmla="*/ 0 h 613" name="T13"/>
                <a:gd fmla="*/ 0 w 368" name="T14"/>
                <a:gd fmla="*/ 613 h 613" name="T15"/>
                <a:gd fmla="*/ 134 w 368" name="T16"/>
                <a:gd fmla="*/ 514 h 613" name="T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b="b" l="0" r="r" t="0"/>
              <a:pathLst>
                <a:path h="613" w="368">
                  <a:moveTo>
                    <a:pt x="134" y="514"/>
                  </a:moveTo>
                  <a:lnTo>
                    <a:pt x="184" y="345"/>
                  </a:lnTo>
                  <a:lnTo>
                    <a:pt x="234" y="514"/>
                  </a:lnTo>
                  <a:lnTo>
                    <a:pt x="134" y="514"/>
                  </a:lnTo>
                  <a:lnTo>
                    <a:pt x="0" y="613"/>
                  </a:lnTo>
                  <a:lnTo>
                    <a:pt x="368" y="613"/>
                  </a:lnTo>
                  <a:lnTo>
                    <a:pt x="184" y="0"/>
                  </a:lnTo>
                  <a:lnTo>
                    <a:pt x="0" y="613"/>
                  </a:lnTo>
                  <a:lnTo>
                    <a:pt x="134" y="51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51" name="Rectangle 54"/>
            <p:cNvSpPr>
              <a:spLocks noChangeArrowheads="1"/>
            </p:cNvSpPr>
            <p:nvPr/>
          </p:nvSpPr>
          <p:spPr>
            <a:xfrm>
              <a:off x="5092" y="3320"/>
              <a:ext cx="25" cy="231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52" name="Freeform 55"/>
            <p:cNvSpPr>
              <a:spLocks/>
            </p:cNvSpPr>
            <p:nvPr/>
          </p:nvSpPr>
          <p:spPr>
            <a:xfrm>
              <a:off x="5075" y="3453"/>
              <a:ext cx="59" cy="98"/>
            </a:xfrm>
            <a:custGeom>
              <a:avLst/>
              <a:gdLst>
                <a:gd fmla="*/ 235 w 235" name="T0"/>
                <a:gd fmla="*/ 0 h 391" name="T1"/>
                <a:gd fmla="*/ 118 w 235" name="T2"/>
                <a:gd fmla="*/ 391 h 391" name="T3"/>
                <a:gd fmla="*/ 0 w 235" name="T4"/>
                <a:gd fmla="*/ 0 h 391" name="T5"/>
                <a:gd fmla="*/ 235 w 235" name="T6"/>
                <a:gd fmla="*/ 0 h 391" name="T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b="b" l="0" r="r" t="0"/>
              <a:pathLst>
                <a:path h="391" w="235">
                  <a:moveTo>
                    <a:pt x="235" y="0"/>
                  </a:moveTo>
                  <a:lnTo>
                    <a:pt x="118" y="391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53" name="Freeform 56"/>
            <p:cNvSpPr>
              <a:spLocks/>
            </p:cNvSpPr>
            <p:nvPr/>
          </p:nvSpPr>
          <p:spPr>
            <a:xfrm>
              <a:off x="5059" y="3441"/>
              <a:ext cx="92" cy="153"/>
            </a:xfrm>
            <a:custGeom>
              <a:avLst/>
              <a:gdLst>
                <a:gd fmla="*/ 235 w 369" name="T0"/>
                <a:gd fmla="*/ 99 h 613" name="T1"/>
                <a:gd fmla="*/ 185 w 369" name="T2"/>
                <a:gd fmla="*/ 268 h 613" name="T3"/>
                <a:gd fmla="*/ 134 w 369" name="T4"/>
                <a:gd fmla="*/ 99 h 613" name="T5"/>
                <a:gd fmla="*/ 235 w 369" name="T6"/>
                <a:gd fmla="*/ 99 h 613" name="T7"/>
                <a:gd fmla="*/ 369 w 369" name="T8"/>
                <a:gd fmla="*/ 0 h 613" name="T9"/>
                <a:gd fmla="*/ 0 w 369" name="T10"/>
                <a:gd fmla="*/ 0 h 613" name="T11"/>
                <a:gd fmla="*/ 185 w 369" name="T12"/>
                <a:gd fmla="*/ 613 h 613" name="T13"/>
                <a:gd fmla="*/ 369 w 369" name="T14"/>
                <a:gd fmla="*/ 0 h 613" name="T15"/>
                <a:gd fmla="*/ 235 w 369" name="T16"/>
                <a:gd fmla="*/ 99 h 613" name="T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b="b" l="0" r="r" t="0"/>
              <a:pathLst>
                <a:path h="613" w="369">
                  <a:moveTo>
                    <a:pt x="235" y="99"/>
                  </a:moveTo>
                  <a:lnTo>
                    <a:pt x="185" y="268"/>
                  </a:lnTo>
                  <a:lnTo>
                    <a:pt x="134" y="99"/>
                  </a:lnTo>
                  <a:lnTo>
                    <a:pt x="235" y="99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85" y="613"/>
                  </a:lnTo>
                  <a:lnTo>
                    <a:pt x="369" y="0"/>
                  </a:lnTo>
                  <a:lnTo>
                    <a:pt x="235" y="99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54" name="Freeform 57"/>
            <p:cNvSpPr>
              <a:spLocks/>
            </p:cNvSpPr>
            <p:nvPr/>
          </p:nvSpPr>
          <p:spPr>
            <a:xfrm>
              <a:off x="5217" y="1436"/>
              <a:ext cx="45" cy="18"/>
            </a:xfrm>
            <a:custGeom>
              <a:avLst/>
              <a:gdLst>
                <a:gd fmla="*/ 0 w 183" name="T0"/>
                <a:gd fmla="*/ 58 h 71" name="T1"/>
                <a:gd fmla="*/ 107 w 183" name="T2"/>
                <a:gd fmla="*/ 66 h 71" name="T3"/>
                <a:gd fmla="*/ 178 w 183" name="T4"/>
                <a:gd fmla="*/ 71 h 71" name="T5"/>
                <a:gd fmla="*/ 183 w 183" name="T6"/>
                <a:gd fmla="*/ 12 h 71" name="T7"/>
                <a:gd fmla="*/ 112 w 183" name="T8"/>
                <a:gd fmla="*/ 6 h 71" name="T9"/>
                <a:gd fmla="*/ 4 w 183" name="T10"/>
                <a:gd fmla="*/ 0 h 71" name="T11"/>
                <a:gd fmla="*/ 0 w 183" name="T12"/>
                <a:gd fmla="*/ 58 h 71" name="T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b="b" l="0" r="r" t="0"/>
              <a:pathLst>
                <a:path h="71" w="183">
                  <a:moveTo>
                    <a:pt x="0" y="58"/>
                  </a:moveTo>
                  <a:lnTo>
                    <a:pt x="107" y="66"/>
                  </a:lnTo>
                  <a:lnTo>
                    <a:pt x="178" y="71"/>
                  </a:lnTo>
                  <a:lnTo>
                    <a:pt x="183" y="12"/>
                  </a:lnTo>
                  <a:lnTo>
                    <a:pt x="112" y="6"/>
                  </a:lnTo>
                  <a:lnTo>
                    <a:pt x="4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55" name="Freeform 58"/>
            <p:cNvSpPr>
              <a:spLocks/>
            </p:cNvSpPr>
            <p:nvPr/>
          </p:nvSpPr>
          <p:spPr>
            <a:xfrm>
              <a:off x="5276" y="1441"/>
              <a:ext cx="47" cy="25"/>
            </a:xfrm>
            <a:custGeom>
              <a:avLst/>
              <a:gdLst>
                <a:gd fmla="*/ 0 w 188" name="T0"/>
                <a:gd fmla="*/ 59 h 99" name="T1"/>
                <a:gd fmla="*/ 20 w 188" name="T2"/>
                <a:gd fmla="*/ 62 h 99" name="T3"/>
                <a:gd fmla="*/ 90 w 188" name="T4"/>
                <a:gd fmla="*/ 74 h 99" name="T5"/>
                <a:gd fmla="*/ 122 w 188" name="T6"/>
                <a:gd fmla="*/ 83 h 99" name="T7"/>
                <a:gd fmla="*/ 153 w 188" name="T8"/>
                <a:gd fmla="*/ 94 h 99" name="T9"/>
                <a:gd fmla="*/ 165 w 188" name="T10"/>
                <a:gd fmla="*/ 99 h 99" name="T11"/>
                <a:gd fmla="*/ 188 w 188" name="T12"/>
                <a:gd fmla="*/ 43 h 99" name="T13"/>
                <a:gd fmla="*/ 174 w 188" name="T14"/>
                <a:gd fmla="*/ 38 h 99" name="T15"/>
                <a:gd fmla="*/ 173 w 188" name="T16"/>
                <a:gd fmla="*/ 37 h 99" name="T17"/>
                <a:gd fmla="*/ 141 w 188" name="T18"/>
                <a:gd fmla="*/ 26 h 99" name="T19"/>
                <a:gd fmla="*/ 138 w 188" name="T20"/>
                <a:gd fmla="*/ 26 h 99" name="T21"/>
                <a:gd fmla="*/ 103 w 188" name="T22"/>
                <a:gd fmla="*/ 17 h 99" name="T23"/>
                <a:gd fmla="*/ 102 w 188" name="T24"/>
                <a:gd fmla="*/ 16 h 99" name="T25"/>
                <a:gd fmla="*/ 31 w 188" name="T26"/>
                <a:gd fmla="*/ 2 h 99" name="T27"/>
                <a:gd fmla="*/ 29 w 188" name="T28"/>
                <a:gd fmla="*/ 2 h 99" name="T29"/>
                <a:gd fmla="*/ 7 w 188" name="T30"/>
                <a:gd fmla="*/ 0 h 99" name="T31"/>
                <a:gd fmla="*/ 0 w 188" name="T32"/>
                <a:gd fmla="*/ 59 h 99" name="T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b="b" l="0" r="r" t="0"/>
              <a:pathLst>
                <a:path h="99" w="188">
                  <a:moveTo>
                    <a:pt x="0" y="59"/>
                  </a:moveTo>
                  <a:lnTo>
                    <a:pt x="20" y="62"/>
                  </a:lnTo>
                  <a:lnTo>
                    <a:pt x="90" y="74"/>
                  </a:lnTo>
                  <a:lnTo>
                    <a:pt x="122" y="83"/>
                  </a:lnTo>
                  <a:lnTo>
                    <a:pt x="153" y="94"/>
                  </a:lnTo>
                  <a:lnTo>
                    <a:pt x="165" y="99"/>
                  </a:lnTo>
                  <a:lnTo>
                    <a:pt x="188" y="43"/>
                  </a:lnTo>
                  <a:lnTo>
                    <a:pt x="174" y="38"/>
                  </a:lnTo>
                  <a:lnTo>
                    <a:pt x="173" y="37"/>
                  </a:lnTo>
                  <a:lnTo>
                    <a:pt x="141" y="26"/>
                  </a:lnTo>
                  <a:lnTo>
                    <a:pt x="138" y="26"/>
                  </a:lnTo>
                  <a:lnTo>
                    <a:pt x="103" y="17"/>
                  </a:lnTo>
                  <a:lnTo>
                    <a:pt x="102" y="16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7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56" name="Freeform 59"/>
            <p:cNvSpPr>
              <a:spLocks/>
            </p:cNvSpPr>
            <p:nvPr/>
          </p:nvSpPr>
          <p:spPr>
            <a:xfrm>
              <a:off x="5330" y="1458"/>
              <a:ext cx="45" cy="37"/>
            </a:xfrm>
            <a:custGeom>
              <a:avLst/>
              <a:gdLst>
                <a:gd fmla="*/ 0 w 181" name="T0"/>
                <a:gd fmla="*/ 52 h 149" name="T1"/>
                <a:gd fmla="*/ 24 w 181" name="T2"/>
                <a:gd fmla="*/ 66 h 149" name="T3"/>
                <a:gd fmla="*/ 53 w 181" name="T4"/>
                <a:gd fmla="*/ 82 h 149" name="T5"/>
                <a:gd fmla="*/ 81 w 181" name="T6"/>
                <a:gd fmla="*/ 102 h 149" name="T7"/>
                <a:gd fmla="*/ 109 w 181" name="T8"/>
                <a:gd fmla="*/ 121 h 149" name="T9"/>
                <a:gd fmla="*/ 136 w 181" name="T10"/>
                <a:gd fmla="*/ 145 h 149" name="T11"/>
                <a:gd fmla="*/ 140 w 181" name="T12"/>
                <a:gd fmla="*/ 149 h 149" name="T13"/>
                <a:gd fmla="*/ 181 w 181" name="T14"/>
                <a:gd fmla="*/ 105 h 149" name="T15"/>
                <a:gd fmla="*/ 177 w 181" name="T16"/>
                <a:gd fmla="*/ 102 h 149" name="T17"/>
                <a:gd fmla="*/ 176 w 181" name="T18"/>
                <a:gd fmla="*/ 100 h 149" name="T19"/>
                <a:gd fmla="*/ 147 w 181" name="T20"/>
                <a:gd fmla="*/ 76 h 149" name="T21"/>
                <a:gd fmla="*/ 145 w 181" name="T22"/>
                <a:gd fmla="*/ 74 h 149" name="T23"/>
                <a:gd fmla="*/ 116 w 181" name="T24"/>
                <a:gd fmla="*/ 53 h 149" name="T25"/>
                <a:gd fmla="*/ 115 w 181" name="T26"/>
                <a:gd fmla="*/ 52 h 149" name="T27"/>
                <a:gd fmla="*/ 85 w 181" name="T28"/>
                <a:gd fmla="*/ 32 h 149" name="T29"/>
                <a:gd fmla="*/ 84 w 181" name="T30"/>
                <a:gd fmla="*/ 31 h 149" name="T31"/>
                <a:gd fmla="*/ 54 w 181" name="T32"/>
                <a:gd fmla="*/ 13 h 149" name="T33"/>
                <a:gd fmla="*/ 53 w 181" name="T34"/>
                <a:gd fmla="*/ 13 h 149" name="T35"/>
                <a:gd fmla="*/ 28 w 181" name="T36"/>
                <a:gd fmla="*/ 0 h 149" name="T37"/>
                <a:gd fmla="*/ 0 w 181" name="T38"/>
                <a:gd fmla="*/ 52 h 149" name="T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b="b" l="0" r="r" t="0"/>
              <a:pathLst>
                <a:path h="149" w="181">
                  <a:moveTo>
                    <a:pt x="0" y="52"/>
                  </a:moveTo>
                  <a:lnTo>
                    <a:pt x="24" y="66"/>
                  </a:lnTo>
                  <a:lnTo>
                    <a:pt x="53" y="82"/>
                  </a:lnTo>
                  <a:lnTo>
                    <a:pt x="81" y="102"/>
                  </a:lnTo>
                  <a:lnTo>
                    <a:pt x="109" y="121"/>
                  </a:lnTo>
                  <a:lnTo>
                    <a:pt x="136" y="145"/>
                  </a:lnTo>
                  <a:lnTo>
                    <a:pt x="140" y="149"/>
                  </a:lnTo>
                  <a:lnTo>
                    <a:pt x="181" y="105"/>
                  </a:lnTo>
                  <a:lnTo>
                    <a:pt x="177" y="102"/>
                  </a:lnTo>
                  <a:lnTo>
                    <a:pt x="176" y="100"/>
                  </a:lnTo>
                  <a:lnTo>
                    <a:pt x="147" y="76"/>
                  </a:lnTo>
                  <a:lnTo>
                    <a:pt x="145" y="74"/>
                  </a:lnTo>
                  <a:lnTo>
                    <a:pt x="116" y="53"/>
                  </a:lnTo>
                  <a:lnTo>
                    <a:pt x="115" y="52"/>
                  </a:lnTo>
                  <a:lnTo>
                    <a:pt x="85" y="32"/>
                  </a:lnTo>
                  <a:lnTo>
                    <a:pt x="84" y="31"/>
                  </a:lnTo>
                  <a:lnTo>
                    <a:pt x="54" y="13"/>
                  </a:lnTo>
                  <a:lnTo>
                    <a:pt x="53" y="13"/>
                  </a:lnTo>
                  <a:lnTo>
                    <a:pt x="28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57" name="Freeform 60"/>
            <p:cNvSpPr>
              <a:spLocks/>
            </p:cNvSpPr>
            <p:nvPr/>
          </p:nvSpPr>
          <p:spPr>
            <a:xfrm>
              <a:off x="5375" y="1495"/>
              <a:ext cx="38" cy="45"/>
            </a:xfrm>
            <a:custGeom>
              <a:avLst/>
              <a:gdLst>
                <a:gd fmla="*/ 0 w 150" name="T0"/>
                <a:gd fmla="*/ 41 h 179" name="T1"/>
                <a:gd fmla="*/ 6 w 150" name="T2"/>
                <a:gd fmla="*/ 47 h 179" name="T3"/>
                <a:gd fmla="*/ 30 w 150" name="T4"/>
                <a:gd fmla="*/ 76 h 179" name="T5"/>
                <a:gd fmla="*/ 52 w 150" name="T6"/>
                <a:gd fmla="*/ 105 h 179" name="T7"/>
                <a:gd fmla="*/ 73 w 150" name="T8"/>
                <a:gd fmla="*/ 138 h 179" name="T9"/>
                <a:gd fmla="*/ 92 w 150" name="T10"/>
                <a:gd fmla="*/ 169 h 179" name="T11"/>
                <a:gd fmla="*/ 95 w 150" name="T12"/>
                <a:gd fmla="*/ 179 h 179" name="T13"/>
                <a:gd fmla="*/ 150 w 150" name="T14"/>
                <a:gd fmla="*/ 154 h 179" name="T15"/>
                <a:gd fmla="*/ 145 w 150" name="T16"/>
                <a:gd fmla="*/ 143 h 179" name="T17"/>
                <a:gd fmla="*/ 144 w 150" name="T18"/>
                <a:gd fmla="*/ 140 h 179" name="T19"/>
                <a:gd fmla="*/ 124 w 150" name="T20"/>
                <a:gd fmla="*/ 107 h 179" name="T21"/>
                <a:gd fmla="*/ 123 w 150" name="T22"/>
                <a:gd fmla="*/ 105 h 179" name="T23"/>
                <a:gd fmla="*/ 102 w 150" name="T24"/>
                <a:gd fmla="*/ 72 h 179" name="T25"/>
                <a:gd fmla="*/ 100 w 150" name="T26"/>
                <a:gd fmla="*/ 69 h 179" name="T27"/>
                <a:gd fmla="*/ 77 w 150" name="T28"/>
                <a:gd fmla="*/ 38 h 179" name="T29"/>
                <a:gd fmla="*/ 76 w 150" name="T30"/>
                <a:gd fmla="*/ 38 h 179" name="T31"/>
                <a:gd fmla="*/ 51 w 150" name="T32"/>
                <a:gd fmla="*/ 8 h 179" name="T33"/>
                <a:gd fmla="*/ 49 w 150" name="T34"/>
                <a:gd fmla="*/ 6 h 179" name="T35"/>
                <a:gd fmla="*/ 43 w 150" name="T36"/>
                <a:gd fmla="*/ 0 h 179" name="T37"/>
                <a:gd fmla="*/ 0 w 150" name="T38"/>
                <a:gd fmla="*/ 41 h 179" name="T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b="b" l="0" r="r" t="0"/>
              <a:pathLst>
                <a:path h="179" w="150">
                  <a:moveTo>
                    <a:pt x="0" y="41"/>
                  </a:moveTo>
                  <a:lnTo>
                    <a:pt x="6" y="47"/>
                  </a:lnTo>
                  <a:lnTo>
                    <a:pt x="30" y="76"/>
                  </a:lnTo>
                  <a:lnTo>
                    <a:pt x="52" y="105"/>
                  </a:lnTo>
                  <a:lnTo>
                    <a:pt x="73" y="138"/>
                  </a:lnTo>
                  <a:lnTo>
                    <a:pt x="92" y="169"/>
                  </a:lnTo>
                  <a:lnTo>
                    <a:pt x="95" y="179"/>
                  </a:lnTo>
                  <a:lnTo>
                    <a:pt x="150" y="154"/>
                  </a:lnTo>
                  <a:lnTo>
                    <a:pt x="145" y="143"/>
                  </a:lnTo>
                  <a:lnTo>
                    <a:pt x="144" y="140"/>
                  </a:lnTo>
                  <a:lnTo>
                    <a:pt x="124" y="107"/>
                  </a:lnTo>
                  <a:lnTo>
                    <a:pt x="123" y="105"/>
                  </a:lnTo>
                  <a:lnTo>
                    <a:pt x="102" y="72"/>
                  </a:lnTo>
                  <a:lnTo>
                    <a:pt x="100" y="69"/>
                  </a:lnTo>
                  <a:lnTo>
                    <a:pt x="77" y="38"/>
                  </a:lnTo>
                  <a:lnTo>
                    <a:pt x="76" y="38"/>
                  </a:lnTo>
                  <a:lnTo>
                    <a:pt x="51" y="8"/>
                  </a:lnTo>
                  <a:lnTo>
                    <a:pt x="49" y="6"/>
                  </a:lnTo>
                  <a:lnTo>
                    <a:pt x="43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58" name="Freeform 61"/>
            <p:cNvSpPr>
              <a:spLocks/>
            </p:cNvSpPr>
            <p:nvPr/>
          </p:nvSpPr>
          <p:spPr>
            <a:xfrm>
              <a:off x="5405" y="1548"/>
              <a:ext cx="21" cy="47"/>
            </a:xfrm>
            <a:custGeom>
              <a:avLst/>
              <a:gdLst>
                <a:gd fmla="*/ 0 w 85" name="T0"/>
                <a:gd fmla="*/ 21 h 187" name="T1"/>
                <a:gd fmla="*/ 1 w 85" name="T2"/>
                <a:gd fmla="*/ 23 h 187" name="T3"/>
                <a:gd fmla="*/ 11 w 85" name="T4"/>
                <a:gd fmla="*/ 58 h 187" name="T5"/>
                <a:gd fmla="*/ 17 w 85" name="T6"/>
                <a:gd fmla="*/ 93 h 187" name="T7"/>
                <a:gd fmla="*/ 23 w 85" name="T8"/>
                <a:gd fmla="*/ 129 h 187" name="T9"/>
                <a:gd fmla="*/ 25 w 85" name="T10"/>
                <a:gd fmla="*/ 165 h 187" name="T11"/>
                <a:gd fmla="*/ 26 w 85" name="T12"/>
                <a:gd fmla="*/ 187 h 187" name="T13"/>
                <a:gd fmla="*/ 85 w 85" name="T14"/>
                <a:gd fmla="*/ 185 h 187" name="T15"/>
                <a:gd fmla="*/ 84 w 85" name="T16"/>
                <a:gd fmla="*/ 162 h 187" name="T17"/>
                <a:gd fmla="*/ 83 w 85" name="T18"/>
                <a:gd fmla="*/ 125 h 187" name="T19"/>
                <a:gd fmla="*/ 83 w 85" name="T20"/>
                <a:gd fmla="*/ 121 h 187" name="T21"/>
                <a:gd fmla="*/ 77 w 85" name="T22"/>
                <a:gd fmla="*/ 83 h 187" name="T23"/>
                <a:gd fmla="*/ 77 w 85" name="T24"/>
                <a:gd fmla="*/ 82 h 187" name="T25"/>
                <a:gd fmla="*/ 69 w 85" name="T26"/>
                <a:gd fmla="*/ 44 h 187" name="T27"/>
                <a:gd fmla="*/ 68 w 85" name="T28"/>
                <a:gd fmla="*/ 43 h 187" name="T29"/>
                <a:gd fmla="*/ 58 w 85" name="T30"/>
                <a:gd fmla="*/ 7 h 187" name="T31"/>
                <a:gd fmla="*/ 56 w 85" name="T32"/>
                <a:gd fmla="*/ 0 h 187" name="T33"/>
                <a:gd fmla="*/ 0 w 85" name="T34"/>
                <a:gd fmla="*/ 21 h 187" name="T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b="b" l="0" r="r" t="0"/>
              <a:pathLst>
                <a:path h="187" w="85">
                  <a:moveTo>
                    <a:pt x="0" y="21"/>
                  </a:moveTo>
                  <a:lnTo>
                    <a:pt x="1" y="23"/>
                  </a:lnTo>
                  <a:lnTo>
                    <a:pt x="11" y="58"/>
                  </a:lnTo>
                  <a:lnTo>
                    <a:pt x="17" y="93"/>
                  </a:lnTo>
                  <a:lnTo>
                    <a:pt x="23" y="129"/>
                  </a:lnTo>
                  <a:lnTo>
                    <a:pt x="25" y="165"/>
                  </a:lnTo>
                  <a:lnTo>
                    <a:pt x="26" y="187"/>
                  </a:lnTo>
                  <a:lnTo>
                    <a:pt x="85" y="185"/>
                  </a:lnTo>
                  <a:lnTo>
                    <a:pt x="84" y="162"/>
                  </a:lnTo>
                  <a:lnTo>
                    <a:pt x="83" y="125"/>
                  </a:lnTo>
                  <a:lnTo>
                    <a:pt x="83" y="121"/>
                  </a:lnTo>
                  <a:lnTo>
                    <a:pt x="77" y="83"/>
                  </a:lnTo>
                  <a:lnTo>
                    <a:pt x="77" y="82"/>
                  </a:lnTo>
                  <a:lnTo>
                    <a:pt x="69" y="44"/>
                  </a:lnTo>
                  <a:lnTo>
                    <a:pt x="68" y="43"/>
                  </a:lnTo>
                  <a:lnTo>
                    <a:pt x="58" y="7"/>
                  </a:lnTo>
                  <a:lnTo>
                    <a:pt x="56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59" name="Freeform 62"/>
            <p:cNvSpPr>
              <a:spLocks/>
            </p:cNvSpPr>
            <p:nvPr/>
          </p:nvSpPr>
          <p:spPr>
            <a:xfrm>
              <a:off x="5402" y="1608"/>
              <a:ext cx="23" cy="47"/>
            </a:xfrm>
            <a:custGeom>
              <a:avLst/>
              <a:gdLst>
                <a:gd fmla="*/ 37 w 96" name="T0"/>
                <a:gd fmla="*/ 0 h 186" name="T1"/>
                <a:gd fmla="*/ 32 w 96" name="T2"/>
                <a:gd fmla="*/ 33 h 186" name="T3"/>
                <a:gd fmla="*/ 26 w 96" name="T4"/>
                <a:gd fmla="*/ 69 h 186" name="T5"/>
                <a:gd fmla="*/ 19 w 96" name="T6"/>
                <a:gd fmla="*/ 107 h 186" name="T7"/>
                <a:gd fmla="*/ 0 w 96" name="T8"/>
                <a:gd fmla="*/ 170 h 186" name="T9"/>
                <a:gd fmla="*/ 58 w 96" name="T10"/>
                <a:gd fmla="*/ 186 h 186" name="T11"/>
                <a:gd fmla="*/ 76 w 96" name="T12"/>
                <a:gd fmla="*/ 123 h 186" name="T13"/>
                <a:gd fmla="*/ 76 w 96" name="T14"/>
                <a:gd fmla="*/ 120 h 186" name="T15"/>
                <a:gd fmla="*/ 84 w 96" name="T16"/>
                <a:gd fmla="*/ 82 h 186" name="T17"/>
                <a:gd fmla="*/ 86 w 96" name="T18"/>
                <a:gd fmla="*/ 81 h 186" name="T19"/>
                <a:gd fmla="*/ 92 w 96" name="T20"/>
                <a:gd fmla="*/ 42 h 186" name="T21"/>
                <a:gd fmla="*/ 92 w 96" name="T22"/>
                <a:gd fmla="*/ 41 h 186" name="T23"/>
                <a:gd fmla="*/ 96 w 96" name="T24"/>
                <a:gd fmla="*/ 7 h 186" name="T25"/>
                <a:gd fmla="*/ 37 w 96" name="T26"/>
                <a:gd fmla="*/ 0 h 186" name="T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b="b" l="0" r="r" t="0"/>
              <a:pathLst>
                <a:path h="186" w="96">
                  <a:moveTo>
                    <a:pt x="37" y="0"/>
                  </a:moveTo>
                  <a:lnTo>
                    <a:pt x="32" y="33"/>
                  </a:lnTo>
                  <a:lnTo>
                    <a:pt x="26" y="69"/>
                  </a:lnTo>
                  <a:lnTo>
                    <a:pt x="19" y="107"/>
                  </a:lnTo>
                  <a:lnTo>
                    <a:pt x="0" y="170"/>
                  </a:lnTo>
                  <a:lnTo>
                    <a:pt x="58" y="186"/>
                  </a:lnTo>
                  <a:lnTo>
                    <a:pt x="76" y="123"/>
                  </a:lnTo>
                  <a:lnTo>
                    <a:pt x="76" y="120"/>
                  </a:lnTo>
                  <a:lnTo>
                    <a:pt x="84" y="82"/>
                  </a:lnTo>
                  <a:lnTo>
                    <a:pt x="86" y="81"/>
                  </a:lnTo>
                  <a:lnTo>
                    <a:pt x="92" y="42"/>
                  </a:lnTo>
                  <a:lnTo>
                    <a:pt x="92" y="41"/>
                  </a:lnTo>
                  <a:lnTo>
                    <a:pt x="96" y="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60" name="Freeform 63"/>
            <p:cNvSpPr>
              <a:spLocks/>
            </p:cNvSpPr>
            <p:nvPr/>
          </p:nvSpPr>
          <p:spPr>
            <a:xfrm>
              <a:off x="5378" y="1664"/>
              <a:ext cx="33" cy="47"/>
            </a:xfrm>
            <a:custGeom>
              <a:avLst/>
              <a:gdLst>
                <a:gd fmla="*/ 75 w 131" name="T0"/>
                <a:gd fmla="*/ 0 h 188" name="T1"/>
                <a:gd fmla="*/ 66 w 131" name="T2"/>
                <a:gd fmla="*/ 26 h 188" name="T3"/>
                <a:gd fmla="*/ 34 w 131" name="T4"/>
                <a:gd fmla="*/ 91 h 188" name="T5"/>
                <a:gd fmla="*/ 1 w 131" name="T6"/>
                <a:gd fmla="*/ 154 h 188" name="T7"/>
                <a:gd fmla="*/ 0 w 131" name="T8"/>
                <a:gd fmla="*/ 155 h 188" name="T9"/>
                <a:gd fmla="*/ 51 w 131" name="T10"/>
                <a:gd fmla="*/ 188 h 188" name="T11"/>
                <a:gd fmla="*/ 53 w 131" name="T12"/>
                <a:gd fmla="*/ 183 h 188" name="T13"/>
                <a:gd fmla="*/ 87 w 131" name="T14"/>
                <a:gd fmla="*/ 118 h 188" name="T15"/>
                <a:gd fmla="*/ 88 w 131" name="T16"/>
                <a:gd fmla="*/ 117 h 188" name="T17"/>
                <a:gd fmla="*/ 120 w 131" name="T18"/>
                <a:gd fmla="*/ 50 h 188" name="T19"/>
                <a:gd fmla="*/ 120 w 131" name="T20"/>
                <a:gd fmla="*/ 49 h 188" name="T21"/>
                <a:gd fmla="*/ 131 w 131" name="T22"/>
                <a:gd fmla="*/ 21 h 188" name="T23"/>
                <a:gd fmla="*/ 75 w 131" name="T24"/>
                <a:gd fmla="*/ 0 h 188" name="T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b="b" l="0" r="r" t="0"/>
              <a:pathLst>
                <a:path h="188" w="131">
                  <a:moveTo>
                    <a:pt x="75" y="0"/>
                  </a:moveTo>
                  <a:lnTo>
                    <a:pt x="66" y="26"/>
                  </a:lnTo>
                  <a:lnTo>
                    <a:pt x="34" y="91"/>
                  </a:lnTo>
                  <a:lnTo>
                    <a:pt x="1" y="154"/>
                  </a:lnTo>
                  <a:lnTo>
                    <a:pt x="0" y="155"/>
                  </a:lnTo>
                  <a:lnTo>
                    <a:pt x="51" y="188"/>
                  </a:lnTo>
                  <a:lnTo>
                    <a:pt x="53" y="183"/>
                  </a:lnTo>
                  <a:lnTo>
                    <a:pt x="87" y="118"/>
                  </a:lnTo>
                  <a:lnTo>
                    <a:pt x="88" y="117"/>
                  </a:lnTo>
                  <a:lnTo>
                    <a:pt x="120" y="50"/>
                  </a:lnTo>
                  <a:lnTo>
                    <a:pt x="120" y="49"/>
                  </a:lnTo>
                  <a:lnTo>
                    <a:pt x="131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61" name="Freeform 64"/>
            <p:cNvSpPr>
              <a:spLocks/>
            </p:cNvSpPr>
            <p:nvPr/>
          </p:nvSpPr>
          <p:spPr>
            <a:xfrm>
              <a:off x="5343" y="1716"/>
              <a:ext cx="40" cy="44"/>
            </a:xfrm>
            <a:custGeom>
              <a:avLst/>
              <a:gdLst>
                <a:gd fmla="*/ 106 w 157" name="T0"/>
                <a:gd fmla="*/ 0 h 178" name="T1"/>
                <a:gd fmla="*/ 103 w 157" name="T2"/>
                <a:gd fmla="*/ 8 h 178" name="T3"/>
                <a:gd fmla="*/ 62 w 157" name="T4"/>
                <a:gd fmla="*/ 65 h 178" name="T5"/>
                <a:gd fmla="*/ 15 w 157" name="T6"/>
                <a:gd fmla="*/ 121 h 178" name="T7"/>
                <a:gd fmla="*/ 0 w 157" name="T8"/>
                <a:gd fmla="*/ 137 h 178" name="T9"/>
                <a:gd fmla="*/ 43 w 157" name="T10"/>
                <a:gd fmla="*/ 178 h 178" name="T11"/>
                <a:gd fmla="*/ 59 w 157" name="T12"/>
                <a:gd fmla="*/ 160 h 178" name="T13"/>
                <a:gd fmla="*/ 108 w 157" name="T14"/>
                <a:gd fmla="*/ 103 h 178" name="T15"/>
                <a:gd fmla="*/ 110 w 157" name="T16"/>
                <a:gd fmla="*/ 101 h 178" name="T17"/>
                <a:gd fmla="*/ 152 w 157" name="T18"/>
                <a:gd fmla="*/ 41 h 178" name="T19"/>
                <a:gd fmla="*/ 152 w 157" name="T20"/>
                <a:gd fmla="*/ 40 h 178" name="T21"/>
                <a:gd fmla="*/ 157 w 157" name="T22"/>
                <a:gd fmla="*/ 34 h 178" name="T23"/>
                <a:gd fmla="*/ 106 w 157" name="T24"/>
                <a:gd fmla="*/ 0 h 178" name="T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b="b" l="0" r="r" t="0"/>
              <a:pathLst>
                <a:path h="178" w="157">
                  <a:moveTo>
                    <a:pt x="106" y="0"/>
                  </a:moveTo>
                  <a:lnTo>
                    <a:pt x="103" y="8"/>
                  </a:lnTo>
                  <a:lnTo>
                    <a:pt x="62" y="65"/>
                  </a:lnTo>
                  <a:lnTo>
                    <a:pt x="15" y="121"/>
                  </a:lnTo>
                  <a:lnTo>
                    <a:pt x="0" y="137"/>
                  </a:lnTo>
                  <a:lnTo>
                    <a:pt x="43" y="178"/>
                  </a:lnTo>
                  <a:lnTo>
                    <a:pt x="59" y="160"/>
                  </a:lnTo>
                  <a:lnTo>
                    <a:pt x="108" y="103"/>
                  </a:lnTo>
                  <a:lnTo>
                    <a:pt x="110" y="101"/>
                  </a:lnTo>
                  <a:lnTo>
                    <a:pt x="152" y="41"/>
                  </a:lnTo>
                  <a:lnTo>
                    <a:pt x="152" y="40"/>
                  </a:lnTo>
                  <a:lnTo>
                    <a:pt x="157" y="34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62" name="Freeform 65"/>
            <p:cNvSpPr>
              <a:spLocks/>
            </p:cNvSpPr>
            <p:nvPr/>
          </p:nvSpPr>
          <p:spPr>
            <a:xfrm>
              <a:off x="5301" y="1761"/>
              <a:ext cx="43" cy="41"/>
            </a:xfrm>
            <a:custGeom>
              <a:avLst/>
              <a:gdLst>
                <a:gd fmla="*/ 127 w 170" name="T0"/>
                <a:gd fmla="*/ 0 h 166" name="T1"/>
                <a:gd fmla="*/ 71 w 170" name="T2"/>
                <a:gd fmla="*/ 57 h 166" name="T3"/>
                <a:gd fmla="*/ 10 w 170" name="T4"/>
                <a:gd fmla="*/ 113 h 166" name="T5"/>
                <a:gd fmla="*/ 0 w 170" name="T6"/>
                <a:gd fmla="*/ 121 h 166" name="T7"/>
                <a:gd fmla="*/ 39 w 170" name="T8"/>
                <a:gd fmla="*/ 166 h 166" name="T9"/>
                <a:gd fmla="*/ 49 w 170" name="T10"/>
                <a:gd fmla="*/ 158 h 166" name="T11"/>
                <a:gd fmla="*/ 50 w 170" name="T12"/>
                <a:gd fmla="*/ 158 h 166" name="T13"/>
                <a:gd fmla="*/ 112 w 170" name="T14"/>
                <a:gd fmla="*/ 101 h 166" name="T15"/>
                <a:gd fmla="*/ 113 w 170" name="T16"/>
                <a:gd fmla="*/ 99 h 166" name="T17"/>
                <a:gd fmla="*/ 170 w 170" name="T18"/>
                <a:gd fmla="*/ 41 h 166" name="T19"/>
                <a:gd fmla="*/ 127 w 170" name="T20"/>
                <a:gd fmla="*/ 0 h 166" name="T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b="b" l="0" r="r" t="0"/>
              <a:pathLst>
                <a:path h="166" w="170">
                  <a:moveTo>
                    <a:pt x="127" y="0"/>
                  </a:moveTo>
                  <a:lnTo>
                    <a:pt x="71" y="57"/>
                  </a:lnTo>
                  <a:lnTo>
                    <a:pt x="10" y="113"/>
                  </a:lnTo>
                  <a:lnTo>
                    <a:pt x="0" y="121"/>
                  </a:lnTo>
                  <a:lnTo>
                    <a:pt x="39" y="166"/>
                  </a:lnTo>
                  <a:lnTo>
                    <a:pt x="49" y="158"/>
                  </a:lnTo>
                  <a:lnTo>
                    <a:pt x="50" y="158"/>
                  </a:lnTo>
                  <a:lnTo>
                    <a:pt x="112" y="101"/>
                  </a:lnTo>
                  <a:lnTo>
                    <a:pt x="113" y="99"/>
                  </a:lnTo>
                  <a:lnTo>
                    <a:pt x="170" y="4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63" name="Freeform 66"/>
            <p:cNvSpPr>
              <a:spLocks/>
            </p:cNvSpPr>
            <p:nvPr/>
          </p:nvSpPr>
          <p:spPr>
            <a:xfrm>
              <a:off x="5255" y="1800"/>
              <a:ext cx="44" cy="39"/>
            </a:xfrm>
            <a:custGeom>
              <a:avLst/>
              <a:gdLst>
                <a:gd fmla="*/ 140 w 179" name="T0"/>
                <a:gd fmla="*/ 0 h 155" name="T1"/>
                <a:gd fmla="*/ 132 w 179" name="T2"/>
                <a:gd fmla="*/ 7 h 155" name="T3"/>
                <a:gd fmla="*/ 66 w 179" name="T4"/>
                <a:gd fmla="*/ 60 h 155" name="T5"/>
                <a:gd fmla="*/ 0 w 179" name="T6"/>
                <a:gd fmla="*/ 107 h 155" name="T7"/>
                <a:gd fmla="*/ 35 w 179" name="T8"/>
                <a:gd fmla="*/ 155 h 155" name="T9"/>
                <a:gd fmla="*/ 100 w 179" name="T10"/>
                <a:gd fmla="*/ 107 h 155" name="T11"/>
                <a:gd fmla="*/ 102 w 179" name="T12"/>
                <a:gd fmla="*/ 107 h 155" name="T13"/>
                <a:gd fmla="*/ 169 w 179" name="T14"/>
                <a:gd fmla="*/ 55 h 155" name="T15"/>
                <a:gd fmla="*/ 169 w 179" name="T16"/>
                <a:gd fmla="*/ 53 h 155" name="T17"/>
                <a:gd fmla="*/ 179 w 179" name="T18"/>
                <a:gd fmla="*/ 46 h 155" name="T19"/>
                <a:gd fmla="*/ 140 w 179" name="T20"/>
                <a:gd fmla="*/ 0 h 155" name="T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b="b" l="0" r="r" t="0"/>
              <a:pathLst>
                <a:path h="155" w="179">
                  <a:moveTo>
                    <a:pt x="140" y="0"/>
                  </a:moveTo>
                  <a:lnTo>
                    <a:pt x="132" y="7"/>
                  </a:lnTo>
                  <a:lnTo>
                    <a:pt x="66" y="60"/>
                  </a:lnTo>
                  <a:lnTo>
                    <a:pt x="0" y="107"/>
                  </a:lnTo>
                  <a:lnTo>
                    <a:pt x="35" y="155"/>
                  </a:lnTo>
                  <a:lnTo>
                    <a:pt x="100" y="107"/>
                  </a:lnTo>
                  <a:lnTo>
                    <a:pt x="102" y="10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79" y="4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64" name="Freeform 67"/>
            <p:cNvSpPr>
              <a:spLocks/>
            </p:cNvSpPr>
            <p:nvPr/>
          </p:nvSpPr>
          <p:spPr>
            <a:xfrm>
              <a:off x="5204" y="1835"/>
              <a:ext cx="47" cy="35"/>
            </a:xfrm>
            <a:custGeom>
              <a:avLst/>
              <a:gdLst>
                <a:gd fmla="*/ 153 w 185" name="T0"/>
                <a:gd fmla="*/ 0 h 142" name="T1"/>
                <a:gd fmla="*/ 129 w 185" name="T2"/>
                <a:gd fmla="*/ 15 h 142" name="T3"/>
                <a:gd fmla="*/ 57 w 185" name="T4"/>
                <a:gd fmla="*/ 57 h 142" name="T5"/>
                <a:gd fmla="*/ 0 w 185" name="T6"/>
                <a:gd fmla="*/ 89 h 142" name="T7"/>
                <a:gd fmla="*/ 28 w 185" name="T8"/>
                <a:gd fmla="*/ 142 h 142" name="T9"/>
                <a:gd fmla="*/ 87 w 185" name="T10"/>
                <a:gd fmla="*/ 109 h 142" name="T11"/>
                <a:gd fmla="*/ 160 w 185" name="T12"/>
                <a:gd fmla="*/ 66 h 142" name="T13"/>
                <a:gd fmla="*/ 161 w 185" name="T14"/>
                <a:gd fmla="*/ 65 h 142" name="T15"/>
                <a:gd fmla="*/ 185 w 185" name="T16"/>
                <a:gd fmla="*/ 50 h 142" name="T17"/>
                <a:gd fmla="*/ 153 w 185" name="T18"/>
                <a:gd fmla="*/ 0 h 142" name="T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b="b" l="0" r="r" t="0"/>
              <a:pathLst>
                <a:path h="142" w="185">
                  <a:moveTo>
                    <a:pt x="153" y="0"/>
                  </a:moveTo>
                  <a:lnTo>
                    <a:pt x="129" y="15"/>
                  </a:lnTo>
                  <a:lnTo>
                    <a:pt x="57" y="57"/>
                  </a:lnTo>
                  <a:lnTo>
                    <a:pt x="0" y="89"/>
                  </a:lnTo>
                  <a:lnTo>
                    <a:pt x="28" y="142"/>
                  </a:lnTo>
                  <a:lnTo>
                    <a:pt x="87" y="109"/>
                  </a:lnTo>
                  <a:lnTo>
                    <a:pt x="160" y="66"/>
                  </a:lnTo>
                  <a:lnTo>
                    <a:pt x="161" y="65"/>
                  </a:lnTo>
                  <a:lnTo>
                    <a:pt x="185" y="5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65" name="Freeform 68"/>
            <p:cNvSpPr>
              <a:spLocks/>
            </p:cNvSpPr>
            <p:nvPr/>
          </p:nvSpPr>
          <p:spPr>
            <a:xfrm>
              <a:off x="5152" y="1864"/>
              <a:ext cx="46" cy="33"/>
            </a:xfrm>
            <a:custGeom>
              <a:avLst/>
              <a:gdLst>
                <a:gd fmla="*/ 159 w 186" name="T0"/>
                <a:gd fmla="*/ 0 h 130" name="T1"/>
                <a:gd fmla="*/ 114 w 186" name="T2"/>
                <a:gd fmla="*/ 22 h 130" name="T3"/>
                <a:gd fmla="*/ 33 w 186" name="T4"/>
                <a:gd fmla="*/ 61 h 130" name="T5"/>
                <a:gd fmla="*/ 0 w 186" name="T6"/>
                <a:gd fmla="*/ 74 h 130" name="T7"/>
                <a:gd fmla="*/ 22 w 186" name="T8"/>
                <a:gd fmla="*/ 130 h 130" name="T9"/>
                <a:gd fmla="*/ 57 w 186" name="T10"/>
                <a:gd fmla="*/ 115 h 130" name="T11"/>
                <a:gd fmla="*/ 58 w 186" name="T12"/>
                <a:gd fmla="*/ 115 h 130" name="T13"/>
                <a:gd fmla="*/ 140 w 186" name="T14"/>
                <a:gd fmla="*/ 77 h 130" name="T15"/>
                <a:gd fmla="*/ 141 w 186" name="T16"/>
                <a:gd fmla="*/ 75 h 130" name="T17"/>
                <a:gd fmla="*/ 186 w 186" name="T18"/>
                <a:gd fmla="*/ 53 h 130" name="T19"/>
                <a:gd fmla="*/ 159 w 186" name="T20"/>
                <a:gd fmla="*/ 0 h 130" name="T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b="b" l="0" r="r" t="0"/>
              <a:pathLst>
                <a:path h="130" w="186">
                  <a:moveTo>
                    <a:pt x="159" y="0"/>
                  </a:moveTo>
                  <a:lnTo>
                    <a:pt x="114" y="22"/>
                  </a:lnTo>
                  <a:lnTo>
                    <a:pt x="33" y="61"/>
                  </a:lnTo>
                  <a:lnTo>
                    <a:pt x="0" y="74"/>
                  </a:lnTo>
                  <a:lnTo>
                    <a:pt x="22" y="130"/>
                  </a:lnTo>
                  <a:lnTo>
                    <a:pt x="57" y="115"/>
                  </a:lnTo>
                  <a:lnTo>
                    <a:pt x="58" y="115"/>
                  </a:lnTo>
                  <a:lnTo>
                    <a:pt x="140" y="77"/>
                  </a:lnTo>
                  <a:lnTo>
                    <a:pt x="141" y="75"/>
                  </a:lnTo>
                  <a:lnTo>
                    <a:pt x="186" y="5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66" name="Freeform 69"/>
            <p:cNvSpPr>
              <a:spLocks/>
            </p:cNvSpPr>
            <p:nvPr/>
          </p:nvSpPr>
          <p:spPr>
            <a:xfrm>
              <a:off x="5096" y="1888"/>
              <a:ext cx="47" cy="28"/>
            </a:xfrm>
            <a:custGeom>
              <a:avLst/>
              <a:gdLst>
                <a:gd fmla="*/ 167 w 187" name="T0"/>
                <a:gd fmla="*/ 0 h 113" name="T1"/>
                <a:gd fmla="*/ 80 w 187" name="T2"/>
                <a:gd fmla="*/ 31 h 113" name="T3"/>
                <a:gd fmla="*/ 0 w 187" name="T4"/>
                <a:gd fmla="*/ 57 h 113" name="T5"/>
                <a:gd fmla="*/ 17 w 187" name="T6"/>
                <a:gd fmla="*/ 113 h 113" name="T7"/>
                <a:gd fmla="*/ 99 w 187" name="T8"/>
                <a:gd fmla="*/ 88 h 113" name="T9"/>
                <a:gd fmla="*/ 100 w 187" name="T10"/>
                <a:gd fmla="*/ 88 h 113" name="T11"/>
                <a:gd fmla="*/ 187 w 187" name="T12"/>
                <a:gd fmla="*/ 57 h 113" name="T13"/>
                <a:gd fmla="*/ 167 w 187" name="T14"/>
                <a:gd fmla="*/ 0 h 113" name="T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b="b" l="0" r="r" t="0"/>
              <a:pathLst>
                <a:path h="113" w="187">
                  <a:moveTo>
                    <a:pt x="167" y="0"/>
                  </a:moveTo>
                  <a:lnTo>
                    <a:pt x="80" y="31"/>
                  </a:lnTo>
                  <a:lnTo>
                    <a:pt x="0" y="57"/>
                  </a:lnTo>
                  <a:lnTo>
                    <a:pt x="17" y="113"/>
                  </a:lnTo>
                  <a:lnTo>
                    <a:pt x="99" y="88"/>
                  </a:lnTo>
                  <a:lnTo>
                    <a:pt x="100" y="88"/>
                  </a:lnTo>
                  <a:lnTo>
                    <a:pt x="187" y="5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67" name="Freeform 70"/>
            <p:cNvSpPr>
              <a:spLocks/>
            </p:cNvSpPr>
            <p:nvPr/>
          </p:nvSpPr>
          <p:spPr>
            <a:xfrm>
              <a:off x="5039" y="1906"/>
              <a:ext cx="47" cy="23"/>
            </a:xfrm>
            <a:custGeom>
              <a:avLst/>
              <a:gdLst>
                <a:gd fmla="*/ 173 w 186" name="T0"/>
                <a:gd fmla="*/ 0 h 93" name="T1"/>
                <a:gd fmla="*/ 128 w 186" name="T2"/>
                <a:gd fmla="*/ 11 h 93" name="T3"/>
                <a:gd fmla="*/ 37 w 186" name="T4"/>
                <a:gd fmla="*/ 29 h 93" name="T5"/>
                <a:gd fmla="*/ 0 w 186" name="T6"/>
                <a:gd fmla="*/ 35 h 93" name="T7"/>
                <a:gd fmla="*/ 9 w 186" name="T8"/>
                <a:gd fmla="*/ 93 h 93" name="T9"/>
                <a:gd fmla="*/ 47 w 186" name="T10"/>
                <a:gd fmla="*/ 88 h 93" name="T11"/>
                <a:gd fmla="*/ 49 w 186" name="T12"/>
                <a:gd fmla="*/ 88 h 93" name="T13"/>
                <a:gd fmla="*/ 140 w 186" name="T14"/>
                <a:gd fmla="*/ 70 h 93" name="T15"/>
                <a:gd fmla="*/ 142 w 186" name="T16"/>
                <a:gd fmla="*/ 69 h 93" name="T17"/>
                <a:gd fmla="*/ 186 w 186" name="T18"/>
                <a:gd fmla="*/ 57 h 93" name="T19"/>
                <a:gd fmla="*/ 173 w 186" name="T20"/>
                <a:gd fmla="*/ 0 h 93" name="T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b="b" l="0" r="r" t="0"/>
              <a:pathLst>
                <a:path h="93" w="186">
                  <a:moveTo>
                    <a:pt x="173" y="0"/>
                  </a:moveTo>
                  <a:lnTo>
                    <a:pt x="128" y="11"/>
                  </a:lnTo>
                  <a:lnTo>
                    <a:pt x="37" y="29"/>
                  </a:lnTo>
                  <a:lnTo>
                    <a:pt x="0" y="35"/>
                  </a:lnTo>
                  <a:lnTo>
                    <a:pt x="9" y="93"/>
                  </a:lnTo>
                  <a:lnTo>
                    <a:pt x="47" y="88"/>
                  </a:lnTo>
                  <a:lnTo>
                    <a:pt x="49" y="88"/>
                  </a:lnTo>
                  <a:lnTo>
                    <a:pt x="140" y="70"/>
                  </a:lnTo>
                  <a:lnTo>
                    <a:pt x="142" y="69"/>
                  </a:lnTo>
                  <a:lnTo>
                    <a:pt x="186" y="5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68" name="Freeform 71"/>
            <p:cNvSpPr>
              <a:spLocks/>
            </p:cNvSpPr>
            <p:nvPr/>
          </p:nvSpPr>
          <p:spPr>
            <a:xfrm>
              <a:off x="4981" y="1917"/>
              <a:ext cx="45" cy="17"/>
            </a:xfrm>
            <a:custGeom>
              <a:avLst/>
              <a:gdLst>
                <a:gd fmla="*/ 176 w 181" name="T0"/>
                <a:gd fmla="*/ 0 h 69" name="T1"/>
                <a:gd fmla="*/ 99 w 181" name="T2"/>
                <a:gd fmla="*/ 6 h 69" name="T3"/>
                <a:gd fmla="*/ 20 w 181" name="T4"/>
                <a:gd fmla="*/ 10 h 69" name="T5"/>
                <a:gd fmla="*/ 0 w 181" name="T6"/>
                <a:gd fmla="*/ 10 h 69" name="T7"/>
                <a:gd fmla="*/ 0 w 181" name="T8"/>
                <a:gd fmla="*/ 69 h 69" name="T9"/>
                <a:gd fmla="*/ 22 w 181" name="T10"/>
                <a:gd fmla="*/ 69 h 69" name="T11"/>
                <a:gd fmla="*/ 103 w 181" name="T12"/>
                <a:gd fmla="*/ 66 h 69" name="T13"/>
                <a:gd fmla="*/ 104 w 181" name="T14"/>
                <a:gd fmla="*/ 66 h 69" name="T15"/>
                <a:gd fmla="*/ 181 w 181" name="T16"/>
                <a:gd fmla="*/ 59 h 69" name="T17"/>
                <a:gd fmla="*/ 176 w 181" name="T18"/>
                <a:gd fmla="*/ 0 h 69" name="T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b="b" l="0" r="r" t="0"/>
              <a:pathLst>
                <a:path h="69" w="181">
                  <a:moveTo>
                    <a:pt x="176" y="0"/>
                  </a:moveTo>
                  <a:lnTo>
                    <a:pt x="99" y="6"/>
                  </a:lnTo>
                  <a:lnTo>
                    <a:pt x="20" y="10"/>
                  </a:lnTo>
                  <a:lnTo>
                    <a:pt x="0" y="10"/>
                  </a:lnTo>
                  <a:lnTo>
                    <a:pt x="0" y="69"/>
                  </a:lnTo>
                  <a:lnTo>
                    <a:pt x="22" y="69"/>
                  </a:lnTo>
                  <a:lnTo>
                    <a:pt x="103" y="66"/>
                  </a:lnTo>
                  <a:lnTo>
                    <a:pt x="104" y="66"/>
                  </a:lnTo>
                  <a:lnTo>
                    <a:pt x="181" y="59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69" name="Freeform 72"/>
            <p:cNvSpPr>
              <a:spLocks/>
            </p:cNvSpPr>
            <p:nvPr/>
          </p:nvSpPr>
          <p:spPr>
            <a:xfrm>
              <a:off x="4921" y="1915"/>
              <a:ext cx="45" cy="19"/>
            </a:xfrm>
            <a:custGeom>
              <a:avLst/>
              <a:gdLst>
                <a:gd fmla="*/ 184 w 184" name="T0"/>
                <a:gd fmla="*/ 17 h 77" name="T1"/>
                <a:gd fmla="*/ 122 w 184" name="T2"/>
                <a:gd fmla="*/ 14 h 77" name="T3"/>
                <a:gd fmla="*/ 61 w 184" name="T4"/>
                <a:gd fmla="*/ 7 h 77" name="T5"/>
                <a:gd fmla="*/ 9 w 184" name="T6"/>
                <a:gd fmla="*/ 0 h 77" name="T7"/>
                <a:gd fmla="*/ 0 w 184" name="T8"/>
                <a:gd fmla="*/ 58 h 77" name="T9"/>
                <a:gd fmla="*/ 52 w 184" name="T10"/>
                <a:gd fmla="*/ 67 h 77" name="T11"/>
                <a:gd fmla="*/ 55 w 184" name="T12"/>
                <a:gd fmla="*/ 67 h 77" name="T13"/>
                <a:gd fmla="*/ 117 w 184" name="T14"/>
                <a:gd fmla="*/ 73 h 77" name="T15"/>
                <a:gd fmla="*/ 118 w 184" name="T16"/>
                <a:gd fmla="*/ 73 h 77" name="T17"/>
                <a:gd fmla="*/ 180 w 184" name="T18"/>
                <a:gd fmla="*/ 77 h 77" name="T19"/>
                <a:gd fmla="*/ 184 w 184" name="T20"/>
                <a:gd fmla="*/ 17 h 77" name="T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b="b" l="0" r="r" t="0"/>
              <a:pathLst>
                <a:path h="77" w="184">
                  <a:moveTo>
                    <a:pt x="184" y="17"/>
                  </a:moveTo>
                  <a:lnTo>
                    <a:pt x="122" y="14"/>
                  </a:lnTo>
                  <a:lnTo>
                    <a:pt x="61" y="7"/>
                  </a:lnTo>
                  <a:lnTo>
                    <a:pt x="9" y="0"/>
                  </a:lnTo>
                  <a:lnTo>
                    <a:pt x="0" y="58"/>
                  </a:lnTo>
                  <a:lnTo>
                    <a:pt x="52" y="67"/>
                  </a:lnTo>
                  <a:lnTo>
                    <a:pt x="55" y="67"/>
                  </a:lnTo>
                  <a:lnTo>
                    <a:pt x="117" y="73"/>
                  </a:lnTo>
                  <a:lnTo>
                    <a:pt x="118" y="73"/>
                  </a:lnTo>
                  <a:lnTo>
                    <a:pt x="180" y="77"/>
                  </a:lnTo>
                  <a:lnTo>
                    <a:pt x="184" y="1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70" name="Freeform 73"/>
            <p:cNvSpPr>
              <a:spLocks/>
            </p:cNvSpPr>
            <p:nvPr/>
          </p:nvSpPr>
          <p:spPr>
            <a:xfrm>
              <a:off x="4861" y="1898"/>
              <a:ext cx="47" cy="28"/>
            </a:xfrm>
            <a:custGeom>
              <a:avLst/>
              <a:gdLst>
                <a:gd fmla="*/ 189 w 189" name="T0"/>
                <a:gd fmla="*/ 56 h 114" name="T1"/>
                <a:gd fmla="*/ 187 w 189" name="T2"/>
                <a:gd fmla="*/ 56 h 114" name="T3"/>
                <a:gd fmla="*/ 134 w 189" name="T4"/>
                <a:gd fmla="*/ 41 h 114" name="T5"/>
                <a:gd fmla="*/ 83 w 189" name="T6"/>
                <a:gd fmla="*/ 25 h 114" name="T7"/>
                <a:gd fmla="*/ 35 w 189" name="T8"/>
                <a:gd fmla="*/ 3 h 114" name="T9"/>
                <a:gd fmla="*/ 27 w 189" name="T10"/>
                <a:gd fmla="*/ 0 h 114" name="T11"/>
                <a:gd fmla="*/ 0 w 189" name="T12"/>
                <a:gd fmla="*/ 53 h 114" name="T13"/>
                <a:gd fmla="*/ 9 w 189" name="T14"/>
                <a:gd fmla="*/ 57 h 114" name="T15"/>
                <a:gd fmla="*/ 11 w 189" name="T16"/>
                <a:gd fmla="*/ 58 h 114" name="T17"/>
                <a:gd fmla="*/ 62 w 189" name="T18"/>
                <a:gd fmla="*/ 79 h 114" name="T19"/>
                <a:gd fmla="*/ 63 w 189" name="T20"/>
                <a:gd fmla="*/ 80 h 114" name="T21"/>
                <a:gd fmla="*/ 115 w 189" name="T22"/>
                <a:gd fmla="*/ 98 h 114" name="T23"/>
                <a:gd fmla="*/ 118 w 189" name="T24"/>
                <a:gd fmla="*/ 98 h 114" name="T25"/>
                <a:gd fmla="*/ 172 w 189" name="T26"/>
                <a:gd fmla="*/ 113 h 114" name="T27"/>
                <a:gd fmla="*/ 174 w 189" name="T28"/>
                <a:gd fmla="*/ 113 h 114" name="T29"/>
                <a:gd fmla="*/ 176 w 189" name="T30"/>
                <a:gd fmla="*/ 114 h 114" name="T31"/>
                <a:gd fmla="*/ 189 w 189" name="T32"/>
                <a:gd fmla="*/ 56 h 114" name="T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b="b" l="0" r="r" t="0"/>
              <a:pathLst>
                <a:path h="114" w="189">
                  <a:moveTo>
                    <a:pt x="189" y="56"/>
                  </a:moveTo>
                  <a:lnTo>
                    <a:pt x="187" y="56"/>
                  </a:lnTo>
                  <a:lnTo>
                    <a:pt x="134" y="41"/>
                  </a:lnTo>
                  <a:lnTo>
                    <a:pt x="83" y="25"/>
                  </a:lnTo>
                  <a:lnTo>
                    <a:pt x="35" y="3"/>
                  </a:lnTo>
                  <a:lnTo>
                    <a:pt x="27" y="0"/>
                  </a:lnTo>
                  <a:lnTo>
                    <a:pt x="0" y="53"/>
                  </a:lnTo>
                  <a:lnTo>
                    <a:pt x="9" y="57"/>
                  </a:lnTo>
                  <a:lnTo>
                    <a:pt x="11" y="58"/>
                  </a:lnTo>
                  <a:lnTo>
                    <a:pt x="62" y="79"/>
                  </a:lnTo>
                  <a:lnTo>
                    <a:pt x="63" y="80"/>
                  </a:lnTo>
                  <a:lnTo>
                    <a:pt x="115" y="98"/>
                  </a:lnTo>
                  <a:lnTo>
                    <a:pt x="118" y="98"/>
                  </a:lnTo>
                  <a:lnTo>
                    <a:pt x="172" y="113"/>
                  </a:lnTo>
                  <a:lnTo>
                    <a:pt x="174" y="113"/>
                  </a:lnTo>
                  <a:lnTo>
                    <a:pt x="176" y="114"/>
                  </a:lnTo>
                  <a:lnTo>
                    <a:pt x="189" y="5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71" name="Freeform 74"/>
            <p:cNvSpPr>
              <a:spLocks/>
            </p:cNvSpPr>
            <p:nvPr/>
          </p:nvSpPr>
          <p:spPr>
            <a:xfrm>
              <a:off x="4812" y="1863"/>
              <a:ext cx="44" cy="40"/>
            </a:xfrm>
            <a:custGeom>
              <a:avLst/>
              <a:gdLst>
                <a:gd fmla="*/ 175 w 175" name="T0"/>
                <a:gd fmla="*/ 110 h 160" name="T1"/>
                <a:gd fmla="*/ 139 w 175" name="T2"/>
                <a:gd fmla="*/ 88 h 160" name="T3"/>
                <a:gd fmla="*/ 95 w 175" name="T4"/>
                <a:gd fmla="*/ 52 h 160" name="T5"/>
                <a:gd fmla="*/ 56 w 175" name="T6"/>
                <a:gd fmla="*/ 12 h 160" name="T7"/>
                <a:gd fmla="*/ 46 w 175" name="T8"/>
                <a:gd fmla="*/ 0 h 160" name="T9"/>
                <a:gd fmla="*/ 0 w 175" name="T10"/>
                <a:gd fmla="*/ 38 h 160" name="T11"/>
                <a:gd fmla="*/ 11 w 175" name="T12"/>
                <a:gd fmla="*/ 51 h 160" name="T13"/>
                <a:gd fmla="*/ 12 w 175" name="T14"/>
                <a:gd fmla="*/ 53 h 160" name="T15"/>
                <a:gd fmla="*/ 54 w 175" name="T16"/>
                <a:gd fmla="*/ 96 h 160" name="T17"/>
                <a:gd fmla="*/ 57 w 175" name="T18"/>
                <a:gd fmla="*/ 98 h 160" name="T19"/>
                <a:gd fmla="*/ 103 w 175" name="T20"/>
                <a:gd fmla="*/ 135 h 160" name="T21"/>
                <a:gd fmla="*/ 105 w 175" name="T22"/>
                <a:gd fmla="*/ 137 h 160" name="T23"/>
                <a:gd fmla="*/ 141 w 175" name="T24"/>
                <a:gd fmla="*/ 160 h 160" name="T25"/>
                <a:gd fmla="*/ 175 w 175" name="T26"/>
                <a:gd fmla="*/ 110 h 160" name="T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b="b" l="0" r="r" t="0"/>
              <a:pathLst>
                <a:path h="160" w="175">
                  <a:moveTo>
                    <a:pt x="175" y="110"/>
                  </a:moveTo>
                  <a:lnTo>
                    <a:pt x="139" y="88"/>
                  </a:lnTo>
                  <a:lnTo>
                    <a:pt x="95" y="52"/>
                  </a:lnTo>
                  <a:lnTo>
                    <a:pt x="56" y="12"/>
                  </a:lnTo>
                  <a:lnTo>
                    <a:pt x="46" y="0"/>
                  </a:lnTo>
                  <a:lnTo>
                    <a:pt x="0" y="38"/>
                  </a:lnTo>
                  <a:lnTo>
                    <a:pt x="11" y="51"/>
                  </a:lnTo>
                  <a:lnTo>
                    <a:pt x="12" y="53"/>
                  </a:lnTo>
                  <a:lnTo>
                    <a:pt x="54" y="96"/>
                  </a:lnTo>
                  <a:lnTo>
                    <a:pt x="57" y="98"/>
                  </a:lnTo>
                  <a:lnTo>
                    <a:pt x="103" y="135"/>
                  </a:lnTo>
                  <a:lnTo>
                    <a:pt x="105" y="137"/>
                  </a:lnTo>
                  <a:lnTo>
                    <a:pt x="141" y="160"/>
                  </a:lnTo>
                  <a:lnTo>
                    <a:pt x="175" y="1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72" name="Freeform 75"/>
            <p:cNvSpPr>
              <a:spLocks/>
            </p:cNvSpPr>
            <p:nvPr/>
          </p:nvSpPr>
          <p:spPr>
            <a:xfrm>
              <a:off x="4782" y="1815"/>
              <a:ext cx="33" cy="45"/>
            </a:xfrm>
            <a:custGeom>
              <a:avLst/>
              <a:gdLst>
                <a:gd fmla="*/ 132 w 132" name="T0"/>
                <a:gd fmla="*/ 152 h 184" name="T1"/>
                <a:gd fmla="*/ 110 w 132" name="T2"/>
                <a:gd fmla="*/ 117 h 184" name="T3"/>
                <a:gd fmla="*/ 84 w 132" name="T4"/>
                <a:gd fmla="*/ 67 h 184" name="T5"/>
                <a:gd fmla="*/ 64 w 132" name="T6"/>
                <a:gd fmla="*/ 17 h 184" name="T7"/>
                <a:gd fmla="*/ 59 w 132" name="T8"/>
                <a:gd fmla="*/ 0 h 184" name="T9"/>
                <a:gd fmla="*/ 0 w 132" name="T10"/>
                <a:gd fmla="*/ 16 h 184" name="T11"/>
                <a:gd fmla="*/ 7 w 132" name="T12"/>
                <a:gd fmla="*/ 35 h 184" name="T13"/>
                <a:gd fmla="*/ 8 w 132" name="T14"/>
                <a:gd fmla="*/ 39 h 184" name="T15"/>
                <a:gd fmla="*/ 29 w 132" name="T16"/>
                <a:gd fmla="*/ 91 h 184" name="T17"/>
                <a:gd fmla="*/ 30 w 132" name="T18"/>
                <a:gd fmla="*/ 93 h 184" name="T19"/>
                <a:gd fmla="*/ 58 w 132" name="T20"/>
                <a:gd fmla="*/ 145 h 184" name="T21"/>
                <a:gd fmla="*/ 59 w 132" name="T22"/>
                <a:gd fmla="*/ 148 h 184" name="T23"/>
                <a:gd fmla="*/ 82 w 132" name="T24"/>
                <a:gd fmla="*/ 184 h 184" name="T25"/>
                <a:gd fmla="*/ 132 w 132" name="T26"/>
                <a:gd fmla="*/ 152 h 184" name="T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b="b" l="0" r="r" t="0"/>
              <a:pathLst>
                <a:path h="184" w="132">
                  <a:moveTo>
                    <a:pt x="132" y="152"/>
                  </a:moveTo>
                  <a:lnTo>
                    <a:pt x="110" y="117"/>
                  </a:lnTo>
                  <a:lnTo>
                    <a:pt x="84" y="67"/>
                  </a:lnTo>
                  <a:lnTo>
                    <a:pt x="64" y="17"/>
                  </a:lnTo>
                  <a:lnTo>
                    <a:pt x="59" y="0"/>
                  </a:lnTo>
                  <a:lnTo>
                    <a:pt x="0" y="16"/>
                  </a:lnTo>
                  <a:lnTo>
                    <a:pt x="7" y="35"/>
                  </a:lnTo>
                  <a:lnTo>
                    <a:pt x="8" y="39"/>
                  </a:lnTo>
                  <a:lnTo>
                    <a:pt x="29" y="91"/>
                  </a:lnTo>
                  <a:lnTo>
                    <a:pt x="30" y="93"/>
                  </a:lnTo>
                  <a:lnTo>
                    <a:pt x="58" y="145"/>
                  </a:lnTo>
                  <a:lnTo>
                    <a:pt x="59" y="148"/>
                  </a:lnTo>
                  <a:lnTo>
                    <a:pt x="82" y="184"/>
                  </a:lnTo>
                  <a:lnTo>
                    <a:pt x="132" y="15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73" name="Freeform 76"/>
            <p:cNvSpPr>
              <a:spLocks/>
            </p:cNvSpPr>
            <p:nvPr/>
          </p:nvSpPr>
          <p:spPr>
            <a:xfrm>
              <a:off x="4778" y="1755"/>
              <a:ext cx="19" cy="48"/>
            </a:xfrm>
            <a:custGeom>
              <a:avLst/>
              <a:gdLst>
                <a:gd fmla="*/ 62 w 76" name="T0"/>
                <a:gd fmla="*/ 182 h 191" name="T1"/>
                <a:gd fmla="*/ 62 w 76" name="T2"/>
                <a:gd fmla="*/ 181 h 191" name="T3"/>
                <a:gd fmla="*/ 60 w 76" name="T4"/>
                <a:gd fmla="*/ 159 h 191" name="T5"/>
                <a:gd fmla="*/ 60 w 76" name="T6"/>
                <a:gd fmla="*/ 110 h 191" name="T7"/>
                <a:gd fmla="*/ 65 w 76" name="T8"/>
                <a:gd fmla="*/ 66 h 191" name="T9"/>
                <a:gd fmla="*/ 75 w 76" name="T10"/>
                <a:gd fmla="*/ 24 h 191" name="T11"/>
                <a:gd fmla="*/ 76 w 76" name="T12"/>
                <a:gd fmla="*/ 20 h 191" name="T13"/>
                <a:gd fmla="*/ 20 w 76" name="T14"/>
                <a:gd fmla="*/ 0 h 191" name="T15"/>
                <a:gd fmla="*/ 18 w 76" name="T16"/>
                <a:gd fmla="*/ 5 h 191" name="T17"/>
                <a:gd fmla="*/ 18 w 76" name="T18"/>
                <a:gd fmla="*/ 7 h 191" name="T19"/>
                <a:gd fmla="*/ 6 w 76" name="T20"/>
                <a:gd fmla="*/ 53 h 191" name="T21"/>
                <a:gd fmla="*/ 5 w 76" name="T22"/>
                <a:gd fmla="*/ 58 h 191" name="T23"/>
                <a:gd fmla="*/ 0 w 76" name="T24"/>
                <a:gd fmla="*/ 107 h 191" name="T25"/>
                <a:gd fmla="*/ 0 w 76" name="T26"/>
                <a:gd fmla="*/ 163 h 191" name="T27"/>
                <a:gd fmla="*/ 3 w 76" name="T28"/>
                <a:gd fmla="*/ 187 h 191" name="T29"/>
                <a:gd fmla="*/ 3 w 76" name="T30"/>
                <a:gd fmla="*/ 191 h 191" name="T31"/>
                <a:gd fmla="*/ 62 w 76" name="T32"/>
                <a:gd fmla="*/ 182 h 191" name="T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b="b" l="0" r="r" t="0"/>
              <a:pathLst>
                <a:path h="191" w="76">
                  <a:moveTo>
                    <a:pt x="62" y="182"/>
                  </a:moveTo>
                  <a:lnTo>
                    <a:pt x="62" y="181"/>
                  </a:lnTo>
                  <a:lnTo>
                    <a:pt x="60" y="159"/>
                  </a:lnTo>
                  <a:lnTo>
                    <a:pt x="60" y="110"/>
                  </a:lnTo>
                  <a:lnTo>
                    <a:pt x="65" y="66"/>
                  </a:lnTo>
                  <a:lnTo>
                    <a:pt x="75" y="24"/>
                  </a:lnTo>
                  <a:lnTo>
                    <a:pt x="76" y="20"/>
                  </a:lnTo>
                  <a:lnTo>
                    <a:pt x="20" y="0"/>
                  </a:lnTo>
                  <a:lnTo>
                    <a:pt x="18" y="5"/>
                  </a:lnTo>
                  <a:lnTo>
                    <a:pt x="18" y="7"/>
                  </a:lnTo>
                  <a:lnTo>
                    <a:pt x="6" y="53"/>
                  </a:lnTo>
                  <a:lnTo>
                    <a:pt x="5" y="58"/>
                  </a:lnTo>
                  <a:lnTo>
                    <a:pt x="0" y="107"/>
                  </a:lnTo>
                  <a:lnTo>
                    <a:pt x="0" y="163"/>
                  </a:lnTo>
                  <a:lnTo>
                    <a:pt x="3" y="187"/>
                  </a:lnTo>
                  <a:lnTo>
                    <a:pt x="3" y="191"/>
                  </a:lnTo>
                  <a:lnTo>
                    <a:pt x="62" y="18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74" name="Freeform 77"/>
            <p:cNvSpPr>
              <a:spLocks/>
            </p:cNvSpPr>
            <p:nvPr/>
          </p:nvSpPr>
          <p:spPr>
            <a:xfrm>
              <a:off x="4788" y="1701"/>
              <a:ext cx="37" cy="46"/>
            </a:xfrm>
            <a:custGeom>
              <a:avLst/>
              <a:gdLst>
                <a:gd fmla="*/ 55 w 147" name="T0"/>
                <a:gd fmla="*/ 182 h 182" name="T1"/>
                <a:gd fmla="*/ 66 w 147" name="T2"/>
                <a:gd fmla="*/ 156 h 182" name="T3"/>
                <a:gd fmla="*/ 90 w 147" name="T4"/>
                <a:gd fmla="*/ 117 h 182" name="T5"/>
                <a:gd fmla="*/ 116 w 147" name="T6"/>
                <a:gd fmla="*/ 79 h 182" name="T7"/>
                <a:gd fmla="*/ 147 w 147" name="T8"/>
                <a:gd fmla="*/ 42 h 182" name="T9"/>
                <a:gd fmla="*/ 145 w 147" name="T10"/>
                <a:gd fmla="*/ 43 h 182" name="T11"/>
                <a:gd fmla="*/ 104 w 147" name="T12"/>
                <a:gd fmla="*/ 0 h 182" name="T13"/>
                <a:gd fmla="*/ 103 w 147" name="T14"/>
                <a:gd fmla="*/ 1 h 182" name="T15"/>
                <a:gd fmla="*/ 102 w 147" name="T16"/>
                <a:gd fmla="*/ 4 h 182" name="T17"/>
                <a:gd fmla="*/ 70 w 147" name="T18"/>
                <a:gd fmla="*/ 42 h 182" name="T19"/>
                <a:gd fmla="*/ 67 w 147" name="T20"/>
                <a:gd fmla="*/ 43 h 182" name="T21"/>
                <a:gd fmla="*/ 40 w 147" name="T22"/>
                <a:gd fmla="*/ 83 h 182" name="T23"/>
                <a:gd fmla="*/ 39 w 147" name="T24"/>
                <a:gd fmla="*/ 86 h 182" name="T25"/>
                <a:gd fmla="*/ 14 w 147" name="T26"/>
                <a:gd fmla="*/ 128 h 182" name="T27"/>
                <a:gd fmla="*/ 13 w 147" name="T28"/>
                <a:gd fmla="*/ 130 h 182" name="T29"/>
                <a:gd fmla="*/ 0 w 147" name="T30"/>
                <a:gd fmla="*/ 158 h 182" name="T31"/>
                <a:gd fmla="*/ 55 w 147" name="T32"/>
                <a:gd fmla="*/ 182 h 182" name="T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b="b" l="0" r="r" t="0"/>
              <a:pathLst>
                <a:path h="182" w="147">
                  <a:moveTo>
                    <a:pt x="55" y="182"/>
                  </a:moveTo>
                  <a:lnTo>
                    <a:pt x="66" y="156"/>
                  </a:lnTo>
                  <a:lnTo>
                    <a:pt x="90" y="117"/>
                  </a:lnTo>
                  <a:lnTo>
                    <a:pt x="116" y="79"/>
                  </a:lnTo>
                  <a:lnTo>
                    <a:pt x="147" y="42"/>
                  </a:lnTo>
                  <a:lnTo>
                    <a:pt x="145" y="43"/>
                  </a:lnTo>
                  <a:lnTo>
                    <a:pt x="104" y="0"/>
                  </a:lnTo>
                  <a:lnTo>
                    <a:pt x="103" y="1"/>
                  </a:lnTo>
                  <a:lnTo>
                    <a:pt x="102" y="4"/>
                  </a:lnTo>
                  <a:lnTo>
                    <a:pt x="70" y="42"/>
                  </a:lnTo>
                  <a:lnTo>
                    <a:pt x="67" y="43"/>
                  </a:lnTo>
                  <a:lnTo>
                    <a:pt x="40" y="83"/>
                  </a:lnTo>
                  <a:lnTo>
                    <a:pt x="39" y="86"/>
                  </a:lnTo>
                  <a:lnTo>
                    <a:pt x="14" y="128"/>
                  </a:lnTo>
                  <a:lnTo>
                    <a:pt x="13" y="130"/>
                  </a:lnTo>
                  <a:lnTo>
                    <a:pt x="0" y="158"/>
                  </a:lnTo>
                  <a:lnTo>
                    <a:pt x="55" y="18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75" name="Freeform 78"/>
            <p:cNvSpPr>
              <a:spLocks/>
            </p:cNvSpPr>
            <p:nvPr/>
          </p:nvSpPr>
          <p:spPr>
            <a:xfrm>
              <a:off x="4826" y="1667"/>
              <a:ext cx="45" cy="35"/>
            </a:xfrm>
            <a:custGeom>
              <a:avLst/>
              <a:gdLst>
                <a:gd fmla="*/ 36 w 183" name="T0"/>
                <a:gd fmla="*/ 142 h 142" name="T1"/>
                <a:gd fmla="*/ 72 w 183" name="T2"/>
                <a:gd fmla="*/ 115 h 142" name="T3"/>
                <a:gd fmla="*/ 95 w 183" name="T4"/>
                <a:gd fmla="*/ 100 h 142" name="T5"/>
                <a:gd fmla="*/ 117 w 183" name="T6"/>
                <a:gd fmla="*/ 86 h 142" name="T7"/>
                <a:gd fmla="*/ 169 w 183" name="T8"/>
                <a:gd fmla="*/ 61 h 142" name="T9"/>
                <a:gd fmla="*/ 183 w 183" name="T10"/>
                <a:gd fmla="*/ 56 h 142" name="T11"/>
                <a:gd fmla="*/ 162 w 183" name="T12"/>
                <a:gd fmla="*/ 0 h 142" name="T13"/>
                <a:gd fmla="*/ 148 w 183" name="T14"/>
                <a:gd fmla="*/ 7 h 142" name="T15"/>
                <a:gd fmla="*/ 146 w 183" name="T16"/>
                <a:gd fmla="*/ 7 h 142" name="T17"/>
                <a:gd fmla="*/ 91 w 183" name="T18"/>
                <a:gd fmla="*/ 33 h 142" name="T19"/>
                <a:gd fmla="*/ 89 w 183" name="T20"/>
                <a:gd fmla="*/ 34 h 142" name="T21"/>
                <a:gd fmla="*/ 64 w 183" name="T22"/>
                <a:gd fmla="*/ 49 h 142" name="T23"/>
                <a:gd fmla="*/ 62 w 183" name="T24"/>
                <a:gd fmla="*/ 50 h 142" name="T25"/>
                <a:gd fmla="*/ 39 w 183" name="T26"/>
                <a:gd fmla="*/ 65 h 142" name="T27"/>
                <a:gd fmla="*/ 36 w 183" name="T28"/>
                <a:gd fmla="*/ 66 h 142" name="T29"/>
                <a:gd fmla="*/ 0 w 183" name="T30"/>
                <a:gd fmla="*/ 95 h 142" name="T31"/>
                <a:gd fmla="*/ 36 w 183" name="T32"/>
                <a:gd fmla="*/ 142 h 142" name="T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b="b" l="0" r="r" t="0"/>
              <a:pathLst>
                <a:path h="142" w="183">
                  <a:moveTo>
                    <a:pt x="36" y="142"/>
                  </a:moveTo>
                  <a:lnTo>
                    <a:pt x="72" y="115"/>
                  </a:lnTo>
                  <a:lnTo>
                    <a:pt x="95" y="100"/>
                  </a:lnTo>
                  <a:lnTo>
                    <a:pt x="117" y="86"/>
                  </a:lnTo>
                  <a:lnTo>
                    <a:pt x="169" y="61"/>
                  </a:lnTo>
                  <a:lnTo>
                    <a:pt x="183" y="56"/>
                  </a:lnTo>
                  <a:lnTo>
                    <a:pt x="162" y="0"/>
                  </a:lnTo>
                  <a:lnTo>
                    <a:pt x="148" y="7"/>
                  </a:lnTo>
                  <a:lnTo>
                    <a:pt x="146" y="7"/>
                  </a:lnTo>
                  <a:lnTo>
                    <a:pt x="91" y="33"/>
                  </a:lnTo>
                  <a:lnTo>
                    <a:pt x="89" y="34"/>
                  </a:lnTo>
                  <a:lnTo>
                    <a:pt x="64" y="49"/>
                  </a:lnTo>
                  <a:lnTo>
                    <a:pt x="62" y="50"/>
                  </a:lnTo>
                  <a:lnTo>
                    <a:pt x="39" y="65"/>
                  </a:lnTo>
                  <a:lnTo>
                    <a:pt x="36" y="66"/>
                  </a:lnTo>
                  <a:lnTo>
                    <a:pt x="0" y="95"/>
                  </a:lnTo>
                  <a:lnTo>
                    <a:pt x="36" y="14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76" name="Freeform 79"/>
            <p:cNvSpPr>
              <a:spLocks/>
            </p:cNvSpPr>
            <p:nvPr/>
          </p:nvSpPr>
          <p:spPr>
            <a:xfrm>
              <a:off x="4881" y="1650"/>
              <a:ext cx="46" cy="26"/>
            </a:xfrm>
            <a:custGeom>
              <a:avLst/>
              <a:gdLst>
                <a:gd fmla="*/ 18 w 186" name="T0"/>
                <a:gd fmla="*/ 103 h 103" name="T1"/>
                <a:gd fmla="*/ 67 w 186" name="T2"/>
                <a:gd fmla="*/ 89 h 103" name="T3"/>
                <a:gd fmla="*/ 126 w 186" name="T4"/>
                <a:gd fmla="*/ 72 h 103" name="T5"/>
                <a:gd fmla="*/ 179 w 186" name="T6"/>
                <a:gd fmla="*/ 61 h 103" name="T7"/>
                <a:gd fmla="*/ 186 w 186" name="T8"/>
                <a:gd fmla="*/ 60 h 103" name="T9"/>
                <a:gd fmla="*/ 176 w 186" name="T10"/>
                <a:gd fmla="*/ 0 h 103" name="T11"/>
                <a:gd fmla="*/ 169 w 186" name="T12"/>
                <a:gd fmla="*/ 2 h 103" name="T13"/>
                <a:gd fmla="*/ 168 w 186" name="T14"/>
                <a:gd fmla="*/ 3 h 103" name="T15"/>
                <a:gd fmla="*/ 112 w 186" name="T16"/>
                <a:gd fmla="*/ 15 h 103" name="T17"/>
                <a:gd fmla="*/ 111 w 186" name="T18"/>
                <a:gd fmla="*/ 15 h 103" name="T19"/>
                <a:gd fmla="*/ 51 w 186" name="T20"/>
                <a:gd fmla="*/ 31 h 103" name="T21"/>
                <a:gd fmla="*/ 50 w 186" name="T22"/>
                <a:gd fmla="*/ 31 h 103" name="T23"/>
                <a:gd fmla="*/ 0 w 186" name="T24"/>
                <a:gd fmla="*/ 46 h 103" name="T25"/>
                <a:gd fmla="*/ 18 w 186" name="T26"/>
                <a:gd fmla="*/ 103 h 103" name="T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b="b" l="0" r="r" t="0"/>
              <a:pathLst>
                <a:path h="103" w="186">
                  <a:moveTo>
                    <a:pt x="18" y="103"/>
                  </a:moveTo>
                  <a:lnTo>
                    <a:pt x="67" y="89"/>
                  </a:lnTo>
                  <a:lnTo>
                    <a:pt x="126" y="72"/>
                  </a:lnTo>
                  <a:lnTo>
                    <a:pt x="179" y="61"/>
                  </a:lnTo>
                  <a:lnTo>
                    <a:pt x="186" y="60"/>
                  </a:lnTo>
                  <a:lnTo>
                    <a:pt x="176" y="0"/>
                  </a:lnTo>
                  <a:lnTo>
                    <a:pt x="169" y="2"/>
                  </a:lnTo>
                  <a:lnTo>
                    <a:pt x="168" y="3"/>
                  </a:lnTo>
                  <a:lnTo>
                    <a:pt x="112" y="15"/>
                  </a:lnTo>
                  <a:lnTo>
                    <a:pt x="111" y="15"/>
                  </a:lnTo>
                  <a:lnTo>
                    <a:pt x="51" y="31"/>
                  </a:lnTo>
                  <a:lnTo>
                    <a:pt x="50" y="31"/>
                  </a:lnTo>
                  <a:lnTo>
                    <a:pt x="0" y="46"/>
                  </a:lnTo>
                  <a:lnTo>
                    <a:pt x="18" y="10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77" name="Freeform 80"/>
            <p:cNvSpPr>
              <a:spLocks/>
            </p:cNvSpPr>
            <p:nvPr/>
          </p:nvSpPr>
          <p:spPr>
            <a:xfrm>
              <a:off x="4940" y="1646"/>
              <a:ext cx="46" cy="17"/>
            </a:xfrm>
            <a:custGeom>
              <a:avLst/>
              <a:gdLst>
                <a:gd fmla="*/ 6 w 183" name="T0"/>
                <a:gd fmla="*/ 69 h 69" name="T1"/>
                <a:gd fmla="*/ 50 w 183" name="T2"/>
                <a:gd fmla="*/ 64 h 69" name="T3"/>
                <a:gd fmla="*/ 108 w 183" name="T4"/>
                <a:gd fmla="*/ 61 h 69" name="T5"/>
                <a:gd fmla="*/ 173 w 183" name="T6"/>
                <a:gd fmla="*/ 59 h 69" name="T7"/>
                <a:gd fmla="*/ 181 w 183" name="T8"/>
                <a:gd fmla="*/ 59 h 69" name="T9"/>
                <a:gd fmla="*/ 183 w 183" name="T10"/>
                <a:gd fmla="*/ 0 h 69" name="T11"/>
                <a:gd fmla="*/ 173 w 183" name="T12"/>
                <a:gd fmla="*/ 0 h 69" name="T13"/>
                <a:gd fmla="*/ 107 w 183" name="T14"/>
                <a:gd fmla="*/ 1 h 69" name="T15"/>
                <a:gd fmla="*/ 105 w 183" name="T16"/>
                <a:gd fmla="*/ 1 h 69" name="T17"/>
                <a:gd fmla="*/ 45 w 183" name="T18"/>
                <a:gd fmla="*/ 5 h 69" name="T19"/>
                <a:gd fmla="*/ 44 w 183" name="T20"/>
                <a:gd fmla="*/ 5 h 69" name="T21"/>
                <a:gd fmla="*/ 0 w 183" name="T22"/>
                <a:gd fmla="*/ 10 h 69" name="T23"/>
                <a:gd fmla="*/ 6 w 183" name="T24"/>
                <a:gd fmla="*/ 69 h 69" name="T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b="b" l="0" r="r" t="0"/>
              <a:pathLst>
                <a:path h="69" w="183">
                  <a:moveTo>
                    <a:pt x="6" y="69"/>
                  </a:moveTo>
                  <a:lnTo>
                    <a:pt x="50" y="64"/>
                  </a:lnTo>
                  <a:lnTo>
                    <a:pt x="108" y="61"/>
                  </a:lnTo>
                  <a:lnTo>
                    <a:pt x="173" y="59"/>
                  </a:lnTo>
                  <a:lnTo>
                    <a:pt x="181" y="59"/>
                  </a:lnTo>
                  <a:lnTo>
                    <a:pt x="183" y="0"/>
                  </a:lnTo>
                  <a:lnTo>
                    <a:pt x="173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45" y="5"/>
                  </a:lnTo>
                  <a:lnTo>
                    <a:pt x="44" y="5"/>
                  </a:lnTo>
                  <a:lnTo>
                    <a:pt x="0" y="10"/>
                  </a:lnTo>
                  <a:lnTo>
                    <a:pt x="6" y="6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78" name="Freeform 81"/>
            <p:cNvSpPr>
              <a:spLocks/>
            </p:cNvSpPr>
            <p:nvPr/>
          </p:nvSpPr>
          <p:spPr>
            <a:xfrm>
              <a:off x="5000" y="1646"/>
              <a:ext cx="46" cy="20"/>
            </a:xfrm>
            <a:custGeom>
              <a:avLst/>
              <a:gdLst>
                <a:gd fmla="*/ 0 w 184" name="T0"/>
                <a:gd fmla="*/ 60 h 77" name="T1"/>
                <a:gd fmla="*/ 3 w 184" name="T2"/>
                <a:gd fmla="*/ 60 h 77" name="T3"/>
                <a:gd fmla="*/ 78 w 184" name="T4"/>
                <a:gd fmla="*/ 65 h 77" name="T5"/>
                <a:gd fmla="*/ 158 w 184" name="T6"/>
                <a:gd fmla="*/ 75 h 77" name="T7"/>
                <a:gd fmla="*/ 173 w 184" name="T8"/>
                <a:gd fmla="*/ 77 h 77" name="T9"/>
                <a:gd fmla="*/ 184 w 184" name="T10"/>
                <a:gd fmla="*/ 19 h 77" name="T11"/>
                <a:gd fmla="*/ 168 w 184" name="T12"/>
                <a:gd fmla="*/ 15 h 77" name="T13"/>
                <a:gd fmla="*/ 166 w 184" name="T14"/>
                <a:gd fmla="*/ 15 h 77" name="T15"/>
                <a:gd fmla="*/ 84 w 184" name="T16"/>
                <a:gd fmla="*/ 5 h 77" name="T17"/>
                <a:gd fmla="*/ 83 w 184" name="T18"/>
                <a:gd fmla="*/ 5 h 77" name="T19"/>
                <a:gd fmla="*/ 6 w 184" name="T20"/>
                <a:gd fmla="*/ 0 h 77" name="T21"/>
                <a:gd fmla="*/ 1 w 184" name="T22"/>
                <a:gd fmla="*/ 0 h 77" name="T23"/>
                <a:gd fmla="*/ 0 w 184" name="T24"/>
                <a:gd fmla="*/ 60 h 77" name="T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b="b" l="0" r="r" t="0"/>
              <a:pathLst>
                <a:path h="77" w="184">
                  <a:moveTo>
                    <a:pt x="0" y="60"/>
                  </a:moveTo>
                  <a:lnTo>
                    <a:pt x="3" y="60"/>
                  </a:lnTo>
                  <a:lnTo>
                    <a:pt x="78" y="65"/>
                  </a:lnTo>
                  <a:lnTo>
                    <a:pt x="158" y="75"/>
                  </a:lnTo>
                  <a:lnTo>
                    <a:pt x="173" y="77"/>
                  </a:lnTo>
                  <a:lnTo>
                    <a:pt x="184" y="19"/>
                  </a:lnTo>
                  <a:lnTo>
                    <a:pt x="168" y="15"/>
                  </a:lnTo>
                  <a:lnTo>
                    <a:pt x="166" y="15"/>
                  </a:lnTo>
                  <a:lnTo>
                    <a:pt x="84" y="5"/>
                  </a:lnTo>
                  <a:lnTo>
                    <a:pt x="83" y="5"/>
                  </a:lnTo>
                  <a:lnTo>
                    <a:pt x="6" y="0"/>
                  </a:lnTo>
                  <a:lnTo>
                    <a:pt x="1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79" name="Freeform 82"/>
            <p:cNvSpPr>
              <a:spLocks/>
            </p:cNvSpPr>
            <p:nvPr/>
          </p:nvSpPr>
          <p:spPr>
            <a:xfrm>
              <a:off x="5058" y="1653"/>
              <a:ext cx="47" cy="26"/>
            </a:xfrm>
            <a:custGeom>
              <a:avLst/>
              <a:gdLst>
                <a:gd fmla="*/ 0 w 187" name="T0"/>
                <a:gd fmla="*/ 59 h 100" name="T1"/>
                <a:gd fmla="*/ 14 w 187" name="T2"/>
                <a:gd fmla="*/ 62 h 100" name="T3"/>
                <a:gd fmla="*/ 103 w 187" name="T4"/>
                <a:gd fmla="*/ 81 h 100" name="T5"/>
                <a:gd fmla="*/ 171 w 187" name="T6"/>
                <a:gd fmla="*/ 100 h 100" name="T7"/>
                <a:gd fmla="*/ 187 w 187" name="T8"/>
                <a:gd fmla="*/ 43 h 100" name="T9"/>
                <a:gd fmla="*/ 119 w 187" name="T10"/>
                <a:gd fmla="*/ 23 h 100" name="T11"/>
                <a:gd fmla="*/ 117 w 187" name="T12"/>
                <a:gd fmla="*/ 23 h 100" name="T13"/>
                <a:gd fmla="*/ 26 w 187" name="T14"/>
                <a:gd fmla="*/ 4 h 100" name="T15"/>
                <a:gd fmla="*/ 25 w 187" name="T16"/>
                <a:gd fmla="*/ 2 h 100" name="T17"/>
                <a:gd fmla="*/ 11 w 187" name="T18"/>
                <a:gd fmla="*/ 0 h 100" name="T19"/>
                <a:gd fmla="*/ 0 w 187" name="T20"/>
                <a:gd fmla="*/ 59 h 100" name="T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b="b" l="0" r="r" t="0"/>
              <a:pathLst>
                <a:path h="100" w="187">
                  <a:moveTo>
                    <a:pt x="0" y="59"/>
                  </a:moveTo>
                  <a:lnTo>
                    <a:pt x="14" y="62"/>
                  </a:lnTo>
                  <a:lnTo>
                    <a:pt x="103" y="81"/>
                  </a:lnTo>
                  <a:lnTo>
                    <a:pt x="171" y="100"/>
                  </a:lnTo>
                  <a:lnTo>
                    <a:pt x="187" y="43"/>
                  </a:lnTo>
                  <a:lnTo>
                    <a:pt x="119" y="23"/>
                  </a:lnTo>
                  <a:lnTo>
                    <a:pt x="117" y="23"/>
                  </a:lnTo>
                  <a:lnTo>
                    <a:pt x="26" y="4"/>
                  </a:lnTo>
                  <a:lnTo>
                    <a:pt x="25" y="2"/>
                  </a:lnTo>
                  <a:lnTo>
                    <a:pt x="11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80" name="Freeform 83"/>
            <p:cNvSpPr>
              <a:spLocks/>
            </p:cNvSpPr>
            <p:nvPr/>
          </p:nvSpPr>
          <p:spPr>
            <a:xfrm>
              <a:off x="5115" y="1669"/>
              <a:ext cx="47" cy="29"/>
            </a:xfrm>
            <a:custGeom>
              <a:avLst/>
              <a:gdLst>
                <a:gd fmla="*/ 0 w 189" name="T0"/>
                <a:gd fmla="*/ 57 h 118" name="T1"/>
                <a:gd fmla="*/ 57 w 189" name="T2"/>
                <a:gd fmla="*/ 75 h 118" name="T3"/>
                <a:gd fmla="*/ 147 w 189" name="T4"/>
                <a:gd fmla="*/ 109 h 118" name="T5"/>
                <a:gd fmla="*/ 164 w 189" name="T6"/>
                <a:gd fmla="*/ 118 h 118" name="T7"/>
                <a:gd fmla="*/ 189 w 189" name="T8"/>
                <a:gd fmla="*/ 63 h 118" name="T9"/>
                <a:gd fmla="*/ 170 w 189" name="T10"/>
                <a:gd fmla="*/ 54 h 118" name="T11"/>
                <a:gd fmla="*/ 169 w 189" name="T12"/>
                <a:gd fmla="*/ 54 h 118" name="T13"/>
                <a:gd fmla="*/ 78 w 189" name="T14"/>
                <a:gd fmla="*/ 20 h 118" name="T15"/>
                <a:gd fmla="*/ 76 w 189" name="T16"/>
                <a:gd fmla="*/ 18 h 118" name="T17"/>
                <a:gd fmla="*/ 19 w 189" name="T18"/>
                <a:gd fmla="*/ 0 h 118" name="T19"/>
                <a:gd fmla="*/ 0 w 189" name="T20"/>
                <a:gd fmla="*/ 57 h 118" name="T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b="b" l="0" r="r" t="0"/>
              <a:pathLst>
                <a:path h="118" w="189">
                  <a:moveTo>
                    <a:pt x="0" y="57"/>
                  </a:moveTo>
                  <a:lnTo>
                    <a:pt x="57" y="75"/>
                  </a:lnTo>
                  <a:lnTo>
                    <a:pt x="147" y="109"/>
                  </a:lnTo>
                  <a:lnTo>
                    <a:pt x="164" y="118"/>
                  </a:lnTo>
                  <a:lnTo>
                    <a:pt x="189" y="63"/>
                  </a:lnTo>
                  <a:lnTo>
                    <a:pt x="170" y="54"/>
                  </a:lnTo>
                  <a:lnTo>
                    <a:pt x="169" y="54"/>
                  </a:lnTo>
                  <a:lnTo>
                    <a:pt x="78" y="20"/>
                  </a:lnTo>
                  <a:lnTo>
                    <a:pt x="76" y="18"/>
                  </a:lnTo>
                  <a:lnTo>
                    <a:pt x="19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81" name="Freeform 84"/>
            <p:cNvSpPr>
              <a:spLocks/>
            </p:cNvSpPr>
            <p:nvPr/>
          </p:nvSpPr>
          <p:spPr>
            <a:xfrm>
              <a:off x="5169" y="1691"/>
              <a:ext cx="47" cy="34"/>
            </a:xfrm>
            <a:custGeom>
              <a:avLst/>
              <a:gdLst>
                <a:gd fmla="*/ 0 w 186" name="T0"/>
                <a:gd fmla="*/ 54 h 135" name="T1"/>
                <a:gd fmla="*/ 13 w 186" name="T2"/>
                <a:gd fmla="*/ 61 h 135" name="T3"/>
                <a:gd fmla="*/ 98 w 186" name="T4"/>
                <a:gd fmla="*/ 102 h 135" name="T5"/>
                <a:gd fmla="*/ 156 w 186" name="T6"/>
                <a:gd fmla="*/ 135 h 135" name="T7"/>
                <a:gd fmla="*/ 186 w 186" name="T8"/>
                <a:gd fmla="*/ 83 h 135" name="T9"/>
                <a:gd fmla="*/ 126 w 186" name="T10"/>
                <a:gd fmla="*/ 49 h 135" name="T11"/>
                <a:gd fmla="*/ 125 w 186" name="T12"/>
                <a:gd fmla="*/ 48 h 135" name="T13"/>
                <a:gd fmla="*/ 39 w 186" name="T14"/>
                <a:gd fmla="*/ 6 h 135" name="T15"/>
                <a:gd fmla="*/ 38 w 186" name="T16"/>
                <a:gd fmla="*/ 6 h 135" name="T17"/>
                <a:gd fmla="*/ 24 w 186" name="T18"/>
                <a:gd fmla="*/ 0 h 135" name="T19"/>
                <a:gd fmla="*/ 0 w 186" name="T20"/>
                <a:gd fmla="*/ 54 h 135" name="T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b="b" l="0" r="r" t="0"/>
              <a:pathLst>
                <a:path h="135" w="186">
                  <a:moveTo>
                    <a:pt x="0" y="54"/>
                  </a:moveTo>
                  <a:lnTo>
                    <a:pt x="13" y="61"/>
                  </a:lnTo>
                  <a:lnTo>
                    <a:pt x="98" y="102"/>
                  </a:lnTo>
                  <a:lnTo>
                    <a:pt x="156" y="135"/>
                  </a:lnTo>
                  <a:lnTo>
                    <a:pt x="186" y="83"/>
                  </a:lnTo>
                  <a:lnTo>
                    <a:pt x="126" y="49"/>
                  </a:lnTo>
                  <a:lnTo>
                    <a:pt x="125" y="48"/>
                  </a:lnTo>
                  <a:lnTo>
                    <a:pt x="39" y="6"/>
                  </a:lnTo>
                  <a:lnTo>
                    <a:pt x="38" y="6"/>
                  </a:lnTo>
                  <a:lnTo>
                    <a:pt x="24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82" name="Freeform 85"/>
            <p:cNvSpPr>
              <a:spLocks/>
            </p:cNvSpPr>
            <p:nvPr/>
          </p:nvSpPr>
          <p:spPr>
            <a:xfrm>
              <a:off x="5221" y="1719"/>
              <a:ext cx="46" cy="37"/>
            </a:xfrm>
            <a:custGeom>
              <a:avLst/>
              <a:gdLst>
                <a:gd fmla="*/ 0 w 184" name="T0"/>
                <a:gd fmla="*/ 52 h 146" name="T1"/>
                <a:gd fmla="*/ 51 w 184" name="T2"/>
                <a:gd fmla="*/ 80 h 146" name="T3"/>
                <a:gd fmla="*/ 126 w 184" name="T4"/>
                <a:gd fmla="*/ 130 h 146" name="T5"/>
                <a:gd fmla="*/ 149 w 184" name="T6"/>
                <a:gd fmla="*/ 146 h 146" name="T7"/>
                <a:gd fmla="*/ 184 w 184" name="T8"/>
                <a:gd fmla="*/ 97 h 146" name="T9"/>
                <a:gd fmla="*/ 160 w 184" name="T10"/>
                <a:gd fmla="*/ 80 h 146" name="T11"/>
                <a:gd fmla="*/ 159 w 184" name="T12"/>
                <a:gd fmla="*/ 80 h 146" name="T13"/>
                <a:gd fmla="*/ 83 w 184" name="T14"/>
                <a:gd fmla="*/ 31 h 146" name="T15"/>
                <a:gd fmla="*/ 82 w 184" name="T16"/>
                <a:gd fmla="*/ 30 h 146" name="T17"/>
                <a:gd fmla="*/ 31 w 184" name="T18"/>
                <a:gd fmla="*/ 0 h 146" name="T19"/>
                <a:gd fmla="*/ 0 w 184" name="T20"/>
                <a:gd fmla="*/ 52 h 146" name="T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b="b" l="0" r="r" t="0"/>
              <a:pathLst>
                <a:path h="146" w="184">
                  <a:moveTo>
                    <a:pt x="0" y="52"/>
                  </a:moveTo>
                  <a:lnTo>
                    <a:pt x="51" y="80"/>
                  </a:lnTo>
                  <a:lnTo>
                    <a:pt x="126" y="130"/>
                  </a:lnTo>
                  <a:lnTo>
                    <a:pt x="149" y="146"/>
                  </a:lnTo>
                  <a:lnTo>
                    <a:pt x="184" y="97"/>
                  </a:lnTo>
                  <a:lnTo>
                    <a:pt x="160" y="80"/>
                  </a:lnTo>
                  <a:lnTo>
                    <a:pt x="159" y="80"/>
                  </a:lnTo>
                  <a:lnTo>
                    <a:pt x="83" y="31"/>
                  </a:lnTo>
                  <a:lnTo>
                    <a:pt x="82" y="30"/>
                  </a:lnTo>
                  <a:lnTo>
                    <a:pt x="31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83" name="Freeform 86"/>
            <p:cNvSpPr>
              <a:spLocks/>
            </p:cNvSpPr>
            <p:nvPr/>
          </p:nvSpPr>
          <p:spPr>
            <a:xfrm>
              <a:off x="5271" y="1752"/>
              <a:ext cx="44" cy="40"/>
            </a:xfrm>
            <a:custGeom>
              <a:avLst/>
              <a:gdLst>
                <a:gd fmla="*/ 0 w 176" name="T0"/>
                <a:gd fmla="*/ 48 h 159" name="T1"/>
                <a:gd fmla="*/ 66 w 176" name="T2"/>
                <a:gd fmla="*/ 100 h 159" name="T3"/>
                <a:gd fmla="*/ 127 w 176" name="T4"/>
                <a:gd fmla="*/ 151 h 159" name="T5"/>
                <a:gd fmla="*/ 136 w 176" name="T6"/>
                <a:gd fmla="*/ 159 h 159" name="T7"/>
                <a:gd fmla="*/ 176 w 176" name="T8"/>
                <a:gd fmla="*/ 116 h 159" name="T9"/>
                <a:gd fmla="*/ 168 w 176" name="T10"/>
                <a:gd fmla="*/ 107 h 159" name="T11"/>
                <a:gd fmla="*/ 165 w 176" name="T12"/>
                <a:gd fmla="*/ 106 h 159" name="T13"/>
                <a:gd fmla="*/ 103 w 176" name="T14"/>
                <a:gd fmla="*/ 54 h 159" name="T15"/>
                <a:gd fmla="*/ 103 w 176" name="T16"/>
                <a:gd fmla="*/ 52 h 159" name="T17"/>
                <a:gd fmla="*/ 36 w 176" name="T18"/>
                <a:gd fmla="*/ 0 h 159" name="T19"/>
                <a:gd fmla="*/ 0 w 176" name="T20"/>
                <a:gd fmla="*/ 48 h 159" name="T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b="b" l="0" r="r" t="0"/>
              <a:pathLst>
                <a:path h="159" w="176">
                  <a:moveTo>
                    <a:pt x="0" y="48"/>
                  </a:moveTo>
                  <a:lnTo>
                    <a:pt x="66" y="100"/>
                  </a:lnTo>
                  <a:lnTo>
                    <a:pt x="127" y="151"/>
                  </a:lnTo>
                  <a:lnTo>
                    <a:pt x="136" y="159"/>
                  </a:lnTo>
                  <a:lnTo>
                    <a:pt x="176" y="116"/>
                  </a:lnTo>
                  <a:lnTo>
                    <a:pt x="168" y="107"/>
                  </a:lnTo>
                  <a:lnTo>
                    <a:pt x="165" y="106"/>
                  </a:lnTo>
                  <a:lnTo>
                    <a:pt x="103" y="54"/>
                  </a:lnTo>
                  <a:lnTo>
                    <a:pt x="103" y="52"/>
                  </a:lnTo>
                  <a:lnTo>
                    <a:pt x="36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84" name="Freeform 87"/>
            <p:cNvSpPr>
              <a:spLocks/>
            </p:cNvSpPr>
            <p:nvPr/>
          </p:nvSpPr>
          <p:spPr>
            <a:xfrm>
              <a:off x="5315" y="1791"/>
              <a:ext cx="41" cy="43"/>
            </a:xfrm>
            <a:custGeom>
              <a:avLst/>
              <a:gdLst>
                <a:gd fmla="*/ 0 w 164" name="T0"/>
                <a:gd fmla="*/ 43 h 174" name="T1"/>
                <a:gd fmla="*/ 4 w 164" name="T2"/>
                <a:gd fmla="*/ 47 h 174" name="T3"/>
                <a:gd fmla="*/ 55 w 164" name="T4"/>
                <a:gd fmla="*/ 100 h 174" name="T5"/>
                <a:gd fmla="*/ 104 w 164" name="T6"/>
                <a:gd fmla="*/ 156 h 174" name="T7"/>
                <a:gd fmla="*/ 117 w 164" name="T8"/>
                <a:gd fmla="*/ 174 h 174" name="T9"/>
                <a:gd fmla="*/ 164 w 164" name="T10"/>
                <a:gd fmla="*/ 136 h 174" name="T11"/>
                <a:gd fmla="*/ 150 w 164" name="T12"/>
                <a:gd fmla="*/ 119 h 174" name="T13"/>
                <a:gd fmla="*/ 149 w 164" name="T14"/>
                <a:gd fmla="*/ 118 h 174" name="T15"/>
                <a:gd fmla="*/ 99 w 164" name="T16"/>
                <a:gd fmla="*/ 61 h 174" name="T17"/>
                <a:gd fmla="*/ 98 w 164" name="T18"/>
                <a:gd fmla="*/ 59 h 174" name="T19"/>
                <a:gd fmla="*/ 46 w 164" name="T20"/>
                <a:gd fmla="*/ 5 h 174" name="T21"/>
                <a:gd fmla="*/ 41 w 164" name="T22"/>
                <a:gd fmla="*/ 0 h 174" name="T23"/>
                <a:gd fmla="*/ 0 w 164" name="T24"/>
                <a:gd fmla="*/ 43 h 174" name="T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b="b" l="0" r="r" t="0"/>
              <a:pathLst>
                <a:path h="174" w="164">
                  <a:moveTo>
                    <a:pt x="0" y="43"/>
                  </a:moveTo>
                  <a:lnTo>
                    <a:pt x="4" y="47"/>
                  </a:lnTo>
                  <a:lnTo>
                    <a:pt x="55" y="100"/>
                  </a:lnTo>
                  <a:lnTo>
                    <a:pt x="104" y="156"/>
                  </a:lnTo>
                  <a:lnTo>
                    <a:pt x="117" y="174"/>
                  </a:lnTo>
                  <a:lnTo>
                    <a:pt x="164" y="136"/>
                  </a:lnTo>
                  <a:lnTo>
                    <a:pt x="150" y="119"/>
                  </a:lnTo>
                  <a:lnTo>
                    <a:pt x="149" y="118"/>
                  </a:lnTo>
                  <a:lnTo>
                    <a:pt x="99" y="61"/>
                  </a:lnTo>
                  <a:lnTo>
                    <a:pt x="98" y="59"/>
                  </a:lnTo>
                  <a:lnTo>
                    <a:pt x="46" y="5"/>
                  </a:lnTo>
                  <a:lnTo>
                    <a:pt x="41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85" name="Freeform 88"/>
            <p:cNvSpPr>
              <a:spLocks/>
            </p:cNvSpPr>
            <p:nvPr/>
          </p:nvSpPr>
          <p:spPr>
            <a:xfrm>
              <a:off x="5353" y="1837"/>
              <a:ext cx="36" cy="46"/>
            </a:xfrm>
            <a:custGeom>
              <a:avLst/>
              <a:gdLst>
                <a:gd fmla="*/ 0 w 144" name="T0"/>
                <a:gd fmla="*/ 33 h 182" name="T1"/>
                <a:gd fmla="*/ 38 w 144" name="T2"/>
                <a:gd fmla="*/ 90 h 182" name="T3"/>
                <a:gd fmla="*/ 75 w 144" name="T4"/>
                <a:gd fmla="*/ 152 h 182" name="T5"/>
                <a:gd fmla="*/ 90 w 144" name="T6"/>
                <a:gd fmla="*/ 182 h 182" name="T7"/>
                <a:gd fmla="*/ 144 w 144" name="T8"/>
                <a:gd fmla="*/ 155 h 182" name="T9"/>
                <a:gd fmla="*/ 128 w 144" name="T10"/>
                <a:gd fmla="*/ 124 h 182" name="T11"/>
                <a:gd fmla="*/ 128 w 144" name="T12"/>
                <a:gd fmla="*/ 123 h 182" name="T13"/>
                <a:gd fmla="*/ 89 w 144" name="T14"/>
                <a:gd fmla="*/ 59 h 182" name="T15"/>
                <a:gd fmla="*/ 88 w 144" name="T16"/>
                <a:gd fmla="*/ 58 h 182" name="T17"/>
                <a:gd fmla="*/ 48 w 144" name="T18"/>
                <a:gd fmla="*/ 0 h 182" name="T19"/>
                <a:gd fmla="*/ 0 w 144" name="T20"/>
                <a:gd fmla="*/ 33 h 182" name="T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b="b" l="0" r="r" t="0"/>
              <a:pathLst>
                <a:path h="182" w="144">
                  <a:moveTo>
                    <a:pt x="0" y="33"/>
                  </a:moveTo>
                  <a:lnTo>
                    <a:pt x="38" y="90"/>
                  </a:lnTo>
                  <a:lnTo>
                    <a:pt x="75" y="152"/>
                  </a:lnTo>
                  <a:lnTo>
                    <a:pt x="90" y="182"/>
                  </a:lnTo>
                  <a:lnTo>
                    <a:pt x="144" y="155"/>
                  </a:lnTo>
                  <a:lnTo>
                    <a:pt x="128" y="124"/>
                  </a:lnTo>
                  <a:lnTo>
                    <a:pt x="128" y="123"/>
                  </a:lnTo>
                  <a:lnTo>
                    <a:pt x="89" y="59"/>
                  </a:lnTo>
                  <a:lnTo>
                    <a:pt x="88" y="58"/>
                  </a:lnTo>
                  <a:lnTo>
                    <a:pt x="48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86" name="Freeform 89"/>
            <p:cNvSpPr>
              <a:spLocks/>
            </p:cNvSpPr>
            <p:nvPr/>
          </p:nvSpPr>
          <p:spPr>
            <a:xfrm>
              <a:off x="5382" y="1890"/>
              <a:ext cx="29" cy="47"/>
            </a:xfrm>
            <a:custGeom>
              <a:avLst/>
              <a:gdLst>
                <a:gd fmla="*/ 0 w 113" name="T0"/>
                <a:gd fmla="*/ 21 h 186" name="T1"/>
                <a:gd fmla="*/ 19 w 113" name="T2"/>
                <a:gd fmla="*/ 69 h 186" name="T3"/>
                <a:gd fmla="*/ 41 w 113" name="T4"/>
                <a:gd fmla="*/ 135 h 186" name="T5"/>
                <a:gd fmla="*/ 51 w 113" name="T6"/>
                <a:gd fmla="*/ 166 h 186" name="T7"/>
                <a:gd fmla="*/ 56 w 113" name="T8"/>
                <a:gd fmla="*/ 186 h 186" name="T9"/>
                <a:gd fmla="*/ 113 w 113" name="T10"/>
                <a:gd fmla="*/ 173 h 186" name="T11"/>
                <a:gd fmla="*/ 108 w 113" name="T12"/>
                <a:gd fmla="*/ 151 h 186" name="T13"/>
                <a:gd fmla="*/ 108 w 113" name="T14"/>
                <a:gd fmla="*/ 150 h 186" name="T15"/>
                <a:gd fmla="*/ 98 w 113" name="T16"/>
                <a:gd fmla="*/ 118 h 186" name="T17"/>
                <a:gd fmla="*/ 98 w 113" name="T18"/>
                <a:gd fmla="*/ 117 h 186" name="T19"/>
                <a:gd fmla="*/ 76 w 113" name="T20"/>
                <a:gd fmla="*/ 50 h 186" name="T21"/>
                <a:gd fmla="*/ 75 w 113" name="T22"/>
                <a:gd fmla="*/ 48 h 186" name="T23"/>
                <a:gd fmla="*/ 55 w 113" name="T24"/>
                <a:gd fmla="*/ 0 h 186" name="T25"/>
                <a:gd fmla="*/ 0 w 113" name="T26"/>
                <a:gd fmla="*/ 21 h 186" name="T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b="b" l="0" r="r" t="0"/>
              <a:pathLst>
                <a:path h="186" w="113">
                  <a:moveTo>
                    <a:pt x="0" y="21"/>
                  </a:moveTo>
                  <a:lnTo>
                    <a:pt x="19" y="69"/>
                  </a:lnTo>
                  <a:lnTo>
                    <a:pt x="41" y="135"/>
                  </a:lnTo>
                  <a:lnTo>
                    <a:pt x="51" y="166"/>
                  </a:lnTo>
                  <a:lnTo>
                    <a:pt x="56" y="186"/>
                  </a:lnTo>
                  <a:lnTo>
                    <a:pt x="113" y="173"/>
                  </a:lnTo>
                  <a:lnTo>
                    <a:pt x="108" y="151"/>
                  </a:lnTo>
                  <a:lnTo>
                    <a:pt x="108" y="150"/>
                  </a:lnTo>
                  <a:lnTo>
                    <a:pt x="98" y="118"/>
                  </a:lnTo>
                  <a:lnTo>
                    <a:pt x="98" y="117"/>
                  </a:lnTo>
                  <a:lnTo>
                    <a:pt x="76" y="50"/>
                  </a:lnTo>
                  <a:lnTo>
                    <a:pt x="75" y="48"/>
                  </a:lnTo>
                  <a:lnTo>
                    <a:pt x="55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87" name="Freeform 90"/>
            <p:cNvSpPr>
              <a:spLocks/>
            </p:cNvSpPr>
            <p:nvPr/>
          </p:nvSpPr>
          <p:spPr>
            <a:xfrm>
              <a:off x="5398" y="1949"/>
              <a:ext cx="17" cy="46"/>
            </a:xfrm>
            <a:custGeom>
              <a:avLst/>
              <a:gdLst>
                <a:gd fmla="*/ 4 w 71" name="T0"/>
                <a:gd fmla="*/ 10 h 188" name="T1"/>
                <a:gd fmla="*/ 5 w 71" name="T2"/>
                <a:gd fmla="*/ 19 h 188" name="T3"/>
                <a:gd fmla="*/ 9 w 71" name="T4"/>
                <a:gd fmla="*/ 43 h 188" name="T5"/>
                <a:gd fmla="*/ 10 w 71" name="T6"/>
                <a:gd fmla="*/ 65 h 188" name="T7"/>
                <a:gd fmla="*/ 11 w 71" name="T8"/>
                <a:gd fmla="*/ 106 h 188" name="T9"/>
                <a:gd fmla="*/ 6 w 71" name="T10"/>
                <a:gd fmla="*/ 141 h 188" name="T11"/>
                <a:gd fmla="*/ 0 w 71" name="T12"/>
                <a:gd fmla="*/ 177 h 188" name="T13"/>
                <a:gd fmla="*/ 59 w 71" name="T14"/>
                <a:gd fmla="*/ 188 h 188" name="T15"/>
                <a:gd fmla="*/ 66 w 71" name="T16"/>
                <a:gd fmla="*/ 152 h 188" name="T17"/>
                <a:gd fmla="*/ 66 w 71" name="T18"/>
                <a:gd fmla="*/ 149 h 188" name="T19"/>
                <a:gd fmla="*/ 71 w 71" name="T20"/>
                <a:gd fmla="*/ 111 h 188" name="T21"/>
                <a:gd fmla="*/ 71 w 71" name="T22"/>
                <a:gd fmla="*/ 106 h 188" name="T23"/>
                <a:gd fmla="*/ 70 w 71" name="T24"/>
                <a:gd fmla="*/ 62 h 188" name="T25"/>
                <a:gd fmla="*/ 68 w 71" name="T26"/>
                <a:gd fmla="*/ 39 h 188" name="T27"/>
                <a:gd fmla="*/ 68 w 71" name="T28"/>
                <a:gd fmla="*/ 36 h 188" name="T29"/>
                <a:gd fmla="*/ 65 w 71" name="T30"/>
                <a:gd fmla="*/ 10 h 188" name="T31"/>
                <a:gd fmla="*/ 65 w 71" name="T32"/>
                <a:gd fmla="*/ 9 h 188" name="T33"/>
                <a:gd fmla="*/ 62 w 71" name="T34"/>
                <a:gd fmla="*/ 0 h 188" name="T35"/>
                <a:gd fmla="*/ 4 w 71" name="T36"/>
                <a:gd fmla="*/ 10 h 188" name="T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b="b" l="0" r="r" t="0"/>
              <a:pathLst>
                <a:path h="188" w="71">
                  <a:moveTo>
                    <a:pt x="4" y="10"/>
                  </a:moveTo>
                  <a:lnTo>
                    <a:pt x="5" y="19"/>
                  </a:lnTo>
                  <a:lnTo>
                    <a:pt x="9" y="43"/>
                  </a:lnTo>
                  <a:lnTo>
                    <a:pt x="10" y="65"/>
                  </a:lnTo>
                  <a:lnTo>
                    <a:pt x="11" y="106"/>
                  </a:lnTo>
                  <a:lnTo>
                    <a:pt x="6" y="141"/>
                  </a:lnTo>
                  <a:lnTo>
                    <a:pt x="0" y="177"/>
                  </a:lnTo>
                  <a:lnTo>
                    <a:pt x="59" y="188"/>
                  </a:lnTo>
                  <a:lnTo>
                    <a:pt x="66" y="152"/>
                  </a:lnTo>
                  <a:lnTo>
                    <a:pt x="66" y="149"/>
                  </a:lnTo>
                  <a:lnTo>
                    <a:pt x="71" y="111"/>
                  </a:lnTo>
                  <a:lnTo>
                    <a:pt x="71" y="106"/>
                  </a:lnTo>
                  <a:lnTo>
                    <a:pt x="70" y="62"/>
                  </a:lnTo>
                  <a:lnTo>
                    <a:pt x="68" y="39"/>
                  </a:lnTo>
                  <a:lnTo>
                    <a:pt x="68" y="36"/>
                  </a:lnTo>
                  <a:lnTo>
                    <a:pt x="65" y="10"/>
                  </a:lnTo>
                  <a:lnTo>
                    <a:pt x="65" y="9"/>
                  </a:lnTo>
                  <a:lnTo>
                    <a:pt x="62" y="0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88" name="Freeform 91"/>
            <p:cNvSpPr>
              <a:spLocks/>
            </p:cNvSpPr>
            <p:nvPr/>
          </p:nvSpPr>
          <p:spPr>
            <a:xfrm>
              <a:off x="5381" y="2007"/>
              <a:ext cx="27" cy="43"/>
            </a:xfrm>
            <a:custGeom>
              <a:avLst/>
              <a:gdLst>
                <a:gd fmla="*/ 51 w 109" name="T0"/>
                <a:gd fmla="*/ 0 h 173" name="T1"/>
                <a:gd fmla="*/ 45 w 109" name="T2"/>
                <a:gd fmla="*/ 24 h 173" name="T3"/>
                <a:gd fmla="*/ 32 w 109" name="T4"/>
                <a:gd fmla="*/ 60 h 173" name="T5"/>
                <a:gd fmla="*/ 32 w 109" name="T6"/>
                <a:gd fmla="*/ 61 h 173" name="T7"/>
                <a:gd fmla="*/ 27 w 109" name="T8"/>
                <a:gd fmla="*/ 77 h 173" name="T9"/>
                <a:gd fmla="*/ 22 w 109" name="T10"/>
                <a:gd fmla="*/ 91 h 173" name="T11"/>
                <a:gd fmla="*/ 22 w 109" name="T12"/>
                <a:gd fmla="*/ 94 h 173" name="T13"/>
                <a:gd fmla="*/ 19 w 109" name="T14"/>
                <a:gd fmla="*/ 106 h 173" name="T15"/>
                <a:gd fmla="*/ 9 w 109" name="T16"/>
                <a:gd fmla="*/ 135 h 173" name="T17"/>
                <a:gd fmla="*/ 9 w 109" name="T18"/>
                <a:gd fmla="*/ 136 h 173" name="T19"/>
                <a:gd fmla="*/ 5 w 109" name="T20"/>
                <a:gd fmla="*/ 148 h 173" name="T21"/>
                <a:gd fmla="*/ 0 w 109" name="T22"/>
                <a:gd fmla="*/ 163 h 173" name="T23"/>
                <a:gd fmla="*/ 30 w 109" name="T24"/>
                <a:gd fmla="*/ 171 h 173" name="T25"/>
                <a:gd fmla="*/ 60 w 109" name="T26"/>
                <a:gd fmla="*/ 139 h 173" name="T27"/>
                <a:gd fmla="*/ 0 w 109" name="T28"/>
                <a:gd fmla="*/ 139 h 173" name="T29"/>
                <a:gd fmla="*/ 0 w 109" name="T30"/>
                <a:gd fmla="*/ 171 h 173" name="T31"/>
                <a:gd fmla="*/ 60 w 109" name="T32"/>
                <a:gd fmla="*/ 171 h 173" name="T33"/>
                <a:gd fmla="*/ 58 w 109" name="T34"/>
                <a:gd fmla="*/ 173 h 173" name="T35"/>
                <a:gd fmla="*/ 62 w 109" name="T36"/>
                <a:gd fmla="*/ 167 h 173" name="T37"/>
                <a:gd fmla="*/ 62 w 109" name="T38"/>
                <a:gd fmla="*/ 166 h 173" name="T39"/>
                <a:gd fmla="*/ 66 w 109" name="T40"/>
                <a:gd fmla="*/ 153 h 173" name="T41"/>
                <a:gd fmla="*/ 76 w 109" name="T42"/>
                <a:gd fmla="*/ 125 h 173" name="T43"/>
                <a:gd fmla="*/ 76 w 109" name="T44"/>
                <a:gd fmla="*/ 122 h 173" name="T45"/>
                <a:gd fmla="*/ 80 w 109" name="T46"/>
                <a:gd fmla="*/ 110 h 173" name="T47"/>
                <a:gd fmla="*/ 85 w 109" name="T48"/>
                <a:gd fmla="*/ 96 h 173" name="T49"/>
                <a:gd fmla="*/ 85 w 109" name="T50"/>
                <a:gd fmla="*/ 95 h 173" name="T51"/>
                <a:gd fmla="*/ 90 w 109" name="T52"/>
                <a:gd fmla="*/ 79 h 173" name="T53"/>
                <a:gd fmla="*/ 102 w 109" name="T54"/>
                <a:gd fmla="*/ 43 h 173" name="T55"/>
                <a:gd fmla="*/ 102 w 109" name="T56"/>
                <a:gd fmla="*/ 40 h 173" name="T57"/>
                <a:gd fmla="*/ 109 w 109" name="T58"/>
                <a:gd fmla="*/ 17 h 173" name="T59"/>
                <a:gd fmla="*/ 51 w 109" name="T60"/>
                <a:gd fmla="*/ 0 h 173" name="T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b="b" l="0" r="r" t="0"/>
              <a:pathLst>
                <a:path h="173" w="109">
                  <a:moveTo>
                    <a:pt x="51" y="0"/>
                  </a:moveTo>
                  <a:lnTo>
                    <a:pt x="45" y="24"/>
                  </a:lnTo>
                  <a:lnTo>
                    <a:pt x="32" y="60"/>
                  </a:lnTo>
                  <a:lnTo>
                    <a:pt x="32" y="61"/>
                  </a:lnTo>
                  <a:lnTo>
                    <a:pt x="27" y="77"/>
                  </a:lnTo>
                  <a:lnTo>
                    <a:pt x="22" y="91"/>
                  </a:lnTo>
                  <a:lnTo>
                    <a:pt x="22" y="94"/>
                  </a:lnTo>
                  <a:lnTo>
                    <a:pt x="19" y="106"/>
                  </a:lnTo>
                  <a:lnTo>
                    <a:pt x="9" y="135"/>
                  </a:lnTo>
                  <a:lnTo>
                    <a:pt x="9" y="136"/>
                  </a:lnTo>
                  <a:lnTo>
                    <a:pt x="5" y="148"/>
                  </a:lnTo>
                  <a:lnTo>
                    <a:pt x="0" y="163"/>
                  </a:lnTo>
                  <a:lnTo>
                    <a:pt x="30" y="171"/>
                  </a:lnTo>
                  <a:lnTo>
                    <a:pt x="60" y="139"/>
                  </a:lnTo>
                  <a:lnTo>
                    <a:pt x="0" y="139"/>
                  </a:lnTo>
                  <a:lnTo>
                    <a:pt x="0" y="171"/>
                  </a:lnTo>
                  <a:lnTo>
                    <a:pt x="60" y="171"/>
                  </a:lnTo>
                  <a:lnTo>
                    <a:pt x="58" y="173"/>
                  </a:lnTo>
                  <a:lnTo>
                    <a:pt x="62" y="167"/>
                  </a:lnTo>
                  <a:lnTo>
                    <a:pt x="62" y="166"/>
                  </a:lnTo>
                  <a:lnTo>
                    <a:pt x="66" y="153"/>
                  </a:lnTo>
                  <a:lnTo>
                    <a:pt x="76" y="125"/>
                  </a:lnTo>
                  <a:lnTo>
                    <a:pt x="76" y="122"/>
                  </a:lnTo>
                  <a:lnTo>
                    <a:pt x="80" y="110"/>
                  </a:lnTo>
                  <a:lnTo>
                    <a:pt x="85" y="96"/>
                  </a:lnTo>
                  <a:lnTo>
                    <a:pt x="85" y="95"/>
                  </a:lnTo>
                  <a:lnTo>
                    <a:pt x="90" y="79"/>
                  </a:lnTo>
                  <a:lnTo>
                    <a:pt x="102" y="43"/>
                  </a:lnTo>
                  <a:lnTo>
                    <a:pt x="102" y="40"/>
                  </a:lnTo>
                  <a:lnTo>
                    <a:pt x="109" y="1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89" name="Freeform 92"/>
            <p:cNvSpPr>
              <a:spLocks/>
            </p:cNvSpPr>
            <p:nvPr/>
          </p:nvSpPr>
          <p:spPr>
            <a:xfrm>
              <a:off x="5360" y="2041"/>
              <a:ext cx="37" cy="45"/>
            </a:xfrm>
            <a:custGeom>
              <a:avLst/>
              <a:gdLst>
                <a:gd fmla="*/ 99 w 148" name="T0"/>
                <a:gd fmla="*/ 0 h 181" name="T1"/>
                <a:gd fmla="*/ 0 w 148" name="T2"/>
                <a:gd fmla="*/ 149 h 181" name="T3"/>
                <a:gd fmla="*/ 50 w 148" name="T4"/>
                <a:gd fmla="*/ 181 h 181" name="T5"/>
                <a:gd fmla="*/ 148 w 148" name="T6"/>
                <a:gd fmla="*/ 32 h 181" name="T7"/>
                <a:gd fmla="*/ 99 w 148" name="T8"/>
                <a:gd fmla="*/ 0 h 181" name="T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b="b" l="0" r="r" t="0"/>
              <a:pathLst>
                <a:path h="181" w="148">
                  <a:moveTo>
                    <a:pt x="99" y="0"/>
                  </a:moveTo>
                  <a:lnTo>
                    <a:pt x="0" y="149"/>
                  </a:lnTo>
                  <a:lnTo>
                    <a:pt x="50" y="181"/>
                  </a:lnTo>
                  <a:lnTo>
                    <a:pt x="148" y="3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90" name="Freeform 93"/>
            <p:cNvSpPr>
              <a:spLocks/>
            </p:cNvSpPr>
            <p:nvPr/>
          </p:nvSpPr>
          <p:spPr>
            <a:xfrm>
              <a:off x="5322" y="2089"/>
              <a:ext cx="41" cy="44"/>
            </a:xfrm>
            <a:custGeom>
              <a:avLst/>
              <a:gdLst>
                <a:gd fmla="*/ 112 w 161" name="T0"/>
                <a:gd fmla="*/ 0 h 175" name="T1"/>
                <a:gd fmla="*/ 109 w 161" name="T2"/>
                <a:gd fmla="*/ 5 h 175" name="T3"/>
                <a:gd fmla="*/ 62 w 161" name="T4"/>
                <a:gd fmla="*/ 64 h 175" name="T5"/>
                <a:gd fmla="*/ 7 w 161" name="T6"/>
                <a:gd fmla="*/ 125 h 175" name="T7"/>
                <a:gd fmla="*/ 0 w 161" name="T8"/>
                <a:gd fmla="*/ 133 h 175" name="T9"/>
                <a:gd fmla="*/ 42 w 161" name="T10"/>
                <a:gd fmla="*/ 175 h 175" name="T11"/>
                <a:gd fmla="*/ 50 w 161" name="T12"/>
                <a:gd fmla="*/ 166 h 175" name="T13"/>
                <a:gd fmla="*/ 52 w 161" name="T14"/>
                <a:gd fmla="*/ 165 h 175" name="T15"/>
                <a:gd fmla="*/ 106 w 161" name="T16"/>
                <a:gd fmla="*/ 103 h 175" name="T17"/>
                <a:gd fmla="*/ 108 w 161" name="T18"/>
                <a:gd fmla="*/ 102 h 175" name="T19"/>
                <a:gd fmla="*/ 156 w 161" name="T20"/>
                <a:gd fmla="*/ 42 h 175" name="T21"/>
                <a:gd fmla="*/ 156 w 161" name="T22"/>
                <a:gd fmla="*/ 41 h 175" name="T23"/>
                <a:gd fmla="*/ 161 w 161" name="T24"/>
                <a:gd fmla="*/ 36 h 175" name="T25"/>
                <a:gd fmla="*/ 112 w 161" name="T26"/>
                <a:gd fmla="*/ 0 h 175" name="T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b="b" l="0" r="r" t="0"/>
              <a:pathLst>
                <a:path h="175" w="161">
                  <a:moveTo>
                    <a:pt x="112" y="0"/>
                  </a:moveTo>
                  <a:lnTo>
                    <a:pt x="109" y="5"/>
                  </a:lnTo>
                  <a:lnTo>
                    <a:pt x="62" y="64"/>
                  </a:lnTo>
                  <a:lnTo>
                    <a:pt x="7" y="125"/>
                  </a:lnTo>
                  <a:lnTo>
                    <a:pt x="0" y="133"/>
                  </a:lnTo>
                  <a:lnTo>
                    <a:pt x="42" y="175"/>
                  </a:lnTo>
                  <a:lnTo>
                    <a:pt x="50" y="166"/>
                  </a:lnTo>
                  <a:lnTo>
                    <a:pt x="52" y="165"/>
                  </a:lnTo>
                  <a:lnTo>
                    <a:pt x="106" y="103"/>
                  </a:lnTo>
                  <a:lnTo>
                    <a:pt x="108" y="102"/>
                  </a:lnTo>
                  <a:lnTo>
                    <a:pt x="156" y="42"/>
                  </a:lnTo>
                  <a:lnTo>
                    <a:pt x="156" y="41"/>
                  </a:lnTo>
                  <a:lnTo>
                    <a:pt x="161" y="3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91" name="Freeform 94"/>
            <p:cNvSpPr>
              <a:spLocks/>
            </p:cNvSpPr>
            <p:nvPr/>
          </p:nvSpPr>
          <p:spPr>
            <a:xfrm>
              <a:off x="5279" y="2133"/>
              <a:ext cx="44" cy="41"/>
            </a:xfrm>
            <a:custGeom>
              <a:avLst/>
              <a:gdLst>
                <a:gd fmla="*/ 133 w 175" name="T0"/>
                <a:gd fmla="*/ 0 h 163" name="T1"/>
                <a:gd fmla="*/ 123 w 175" name="T2"/>
                <a:gd fmla="*/ 10 h 163" name="T3"/>
                <a:gd fmla="*/ 58 w 175" name="T4"/>
                <a:gd fmla="*/ 68 h 163" name="T5"/>
                <a:gd fmla="*/ 0 w 175" name="T6"/>
                <a:gd fmla="*/ 117 h 163" name="T7"/>
                <a:gd fmla="*/ 38 w 175" name="T8"/>
                <a:gd fmla="*/ 163 h 163" name="T9"/>
                <a:gd fmla="*/ 97 w 175" name="T10"/>
                <a:gd fmla="*/ 113 h 163" name="T11"/>
                <a:gd fmla="*/ 98 w 175" name="T12"/>
                <a:gd fmla="*/ 113 h 163" name="T13"/>
                <a:gd fmla="*/ 164 w 175" name="T14"/>
                <a:gd fmla="*/ 53 h 163" name="T15"/>
                <a:gd fmla="*/ 165 w 175" name="T16"/>
                <a:gd fmla="*/ 52 h 163" name="T17"/>
                <a:gd fmla="*/ 175 w 175" name="T18"/>
                <a:gd fmla="*/ 42 h 163" name="T19"/>
                <a:gd fmla="*/ 133 w 175" name="T20"/>
                <a:gd fmla="*/ 0 h 163" name="T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b="b" l="0" r="r" t="0"/>
              <a:pathLst>
                <a:path h="163" w="175">
                  <a:moveTo>
                    <a:pt x="133" y="0"/>
                  </a:moveTo>
                  <a:lnTo>
                    <a:pt x="123" y="10"/>
                  </a:lnTo>
                  <a:lnTo>
                    <a:pt x="58" y="68"/>
                  </a:lnTo>
                  <a:lnTo>
                    <a:pt x="0" y="117"/>
                  </a:lnTo>
                  <a:lnTo>
                    <a:pt x="38" y="163"/>
                  </a:lnTo>
                  <a:lnTo>
                    <a:pt x="97" y="113"/>
                  </a:lnTo>
                  <a:lnTo>
                    <a:pt x="98" y="113"/>
                  </a:lnTo>
                  <a:lnTo>
                    <a:pt x="164" y="53"/>
                  </a:lnTo>
                  <a:lnTo>
                    <a:pt x="165" y="52"/>
                  </a:lnTo>
                  <a:lnTo>
                    <a:pt x="175" y="42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92" name="Freeform 95"/>
            <p:cNvSpPr>
              <a:spLocks/>
            </p:cNvSpPr>
            <p:nvPr/>
          </p:nvSpPr>
          <p:spPr>
            <a:xfrm>
              <a:off x="5231" y="2171"/>
              <a:ext cx="45" cy="38"/>
            </a:xfrm>
            <a:custGeom>
              <a:avLst/>
              <a:gdLst>
                <a:gd fmla="*/ 145 w 181" name="T0"/>
                <a:gd fmla="*/ 0 h 149" name="T1"/>
                <a:gd fmla="*/ 113 w 181" name="T2"/>
                <a:gd fmla="*/ 24 h 149" name="T3"/>
                <a:gd fmla="*/ 39 w 181" name="T4"/>
                <a:gd fmla="*/ 74 h 149" name="T5"/>
                <a:gd fmla="*/ 0 w 181" name="T6"/>
                <a:gd fmla="*/ 98 h 149" name="T7"/>
                <a:gd fmla="*/ 31 w 181" name="T8"/>
                <a:gd fmla="*/ 149 h 149" name="T9"/>
                <a:gd fmla="*/ 70 w 181" name="T10"/>
                <a:gd fmla="*/ 125 h 149" name="T11"/>
                <a:gd fmla="*/ 73 w 181" name="T12"/>
                <a:gd fmla="*/ 124 h 149" name="T13"/>
                <a:gd fmla="*/ 147 w 181" name="T14"/>
                <a:gd fmla="*/ 73 h 149" name="T15"/>
                <a:gd fmla="*/ 147 w 181" name="T16"/>
                <a:gd fmla="*/ 72 h 149" name="T17"/>
                <a:gd fmla="*/ 181 w 181" name="T18"/>
                <a:gd fmla="*/ 47 h 149" name="T19"/>
                <a:gd fmla="*/ 145 w 181" name="T20"/>
                <a:gd fmla="*/ 0 h 149" name="T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b="b" l="0" r="r" t="0"/>
              <a:pathLst>
                <a:path h="149" w="181">
                  <a:moveTo>
                    <a:pt x="145" y="0"/>
                  </a:moveTo>
                  <a:lnTo>
                    <a:pt x="113" y="24"/>
                  </a:lnTo>
                  <a:lnTo>
                    <a:pt x="39" y="74"/>
                  </a:lnTo>
                  <a:lnTo>
                    <a:pt x="0" y="98"/>
                  </a:lnTo>
                  <a:lnTo>
                    <a:pt x="31" y="149"/>
                  </a:lnTo>
                  <a:lnTo>
                    <a:pt x="70" y="125"/>
                  </a:lnTo>
                  <a:lnTo>
                    <a:pt x="73" y="124"/>
                  </a:lnTo>
                  <a:lnTo>
                    <a:pt x="147" y="73"/>
                  </a:lnTo>
                  <a:lnTo>
                    <a:pt x="147" y="72"/>
                  </a:lnTo>
                  <a:lnTo>
                    <a:pt x="181" y="47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93" name="Freeform 96"/>
            <p:cNvSpPr>
              <a:spLocks/>
            </p:cNvSpPr>
            <p:nvPr/>
          </p:nvSpPr>
          <p:spPr>
            <a:xfrm>
              <a:off x="5179" y="2203"/>
              <a:ext cx="47" cy="33"/>
            </a:xfrm>
            <a:custGeom>
              <a:avLst/>
              <a:gdLst>
                <a:gd fmla="*/ 159 w 186" name="T0"/>
                <a:gd fmla="*/ 0 h 133" name="T1"/>
                <a:gd fmla="*/ 94 w 186" name="T2"/>
                <a:gd fmla="*/ 35 h 133" name="T3"/>
                <a:gd fmla="*/ 14 w 186" name="T4"/>
                <a:gd fmla="*/ 72 h 133" name="T5"/>
                <a:gd fmla="*/ 0 w 186" name="T6"/>
                <a:gd fmla="*/ 78 h 133" name="T7"/>
                <a:gd fmla="*/ 24 w 186" name="T8"/>
                <a:gd fmla="*/ 133 h 133" name="T9"/>
                <a:gd fmla="*/ 37 w 186" name="T10"/>
                <a:gd fmla="*/ 127 h 133" name="T11"/>
                <a:gd fmla="*/ 39 w 186" name="T12"/>
                <a:gd fmla="*/ 127 h 133" name="T13"/>
                <a:gd fmla="*/ 120 w 186" name="T14"/>
                <a:gd fmla="*/ 88 h 133" name="T15"/>
                <a:gd fmla="*/ 122 w 186" name="T16"/>
                <a:gd fmla="*/ 87 h 133" name="T17"/>
                <a:gd fmla="*/ 186 w 186" name="T18"/>
                <a:gd fmla="*/ 54 h 133" name="T19"/>
                <a:gd fmla="*/ 159 w 186" name="T20"/>
                <a:gd fmla="*/ 0 h 133" name="T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b="b" l="0" r="r" t="0"/>
              <a:pathLst>
                <a:path h="133" w="186">
                  <a:moveTo>
                    <a:pt x="159" y="0"/>
                  </a:moveTo>
                  <a:lnTo>
                    <a:pt x="94" y="35"/>
                  </a:lnTo>
                  <a:lnTo>
                    <a:pt x="14" y="72"/>
                  </a:lnTo>
                  <a:lnTo>
                    <a:pt x="0" y="78"/>
                  </a:lnTo>
                  <a:lnTo>
                    <a:pt x="24" y="133"/>
                  </a:lnTo>
                  <a:lnTo>
                    <a:pt x="37" y="127"/>
                  </a:lnTo>
                  <a:lnTo>
                    <a:pt x="39" y="127"/>
                  </a:lnTo>
                  <a:lnTo>
                    <a:pt x="120" y="88"/>
                  </a:lnTo>
                  <a:lnTo>
                    <a:pt x="122" y="87"/>
                  </a:lnTo>
                  <a:lnTo>
                    <a:pt x="186" y="5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94" name="Freeform 97"/>
            <p:cNvSpPr>
              <a:spLocks/>
            </p:cNvSpPr>
            <p:nvPr/>
          </p:nvSpPr>
          <p:spPr>
            <a:xfrm>
              <a:off x="5124" y="2228"/>
              <a:ext cx="47" cy="29"/>
            </a:xfrm>
            <a:custGeom>
              <a:avLst/>
              <a:gdLst>
                <a:gd fmla="*/ 165 w 189" name="T0"/>
                <a:gd fmla="*/ 0 h 116" name="T1"/>
                <a:gd fmla="*/ 153 w 189" name="T2"/>
                <a:gd fmla="*/ 6 h 116" name="T3"/>
                <a:gd fmla="*/ 75 w 189" name="T4"/>
                <a:gd fmla="*/ 35 h 116" name="T5"/>
                <a:gd fmla="*/ 36 w 189" name="T6"/>
                <a:gd fmla="*/ 48 h 116" name="T7"/>
                <a:gd fmla="*/ 2 w 189" name="T8"/>
                <a:gd fmla="*/ 59 h 116" name="T9"/>
                <a:gd fmla="*/ 0 w 189" name="T10"/>
                <a:gd fmla="*/ 59 h 116" name="T11"/>
                <a:gd fmla="*/ 18 w 189" name="T12"/>
                <a:gd fmla="*/ 116 h 116" name="T13"/>
                <a:gd fmla="*/ 19 w 189" name="T14"/>
                <a:gd fmla="*/ 116 h 116" name="T15"/>
                <a:gd fmla="*/ 55 w 189" name="T16"/>
                <a:gd fmla="*/ 105 h 116" name="T17"/>
                <a:gd fmla="*/ 56 w 189" name="T18"/>
                <a:gd fmla="*/ 105 h 116" name="T19"/>
                <a:gd fmla="*/ 95 w 189" name="T20"/>
                <a:gd fmla="*/ 92 h 116" name="T21"/>
                <a:gd fmla="*/ 95 w 189" name="T22"/>
                <a:gd fmla="*/ 90 h 116" name="T23"/>
                <a:gd fmla="*/ 174 w 189" name="T24"/>
                <a:gd fmla="*/ 61 h 116" name="T25"/>
                <a:gd fmla="*/ 175 w 189" name="T26"/>
                <a:gd fmla="*/ 61 h 116" name="T27"/>
                <a:gd fmla="*/ 189 w 189" name="T28"/>
                <a:gd fmla="*/ 56 h 116" name="T29"/>
                <a:gd fmla="*/ 165 w 189" name="T30"/>
                <a:gd fmla="*/ 0 h 116" name="T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b="b" l="0" r="r" t="0"/>
              <a:pathLst>
                <a:path h="116" w="189">
                  <a:moveTo>
                    <a:pt x="165" y="0"/>
                  </a:moveTo>
                  <a:lnTo>
                    <a:pt x="153" y="6"/>
                  </a:lnTo>
                  <a:lnTo>
                    <a:pt x="75" y="35"/>
                  </a:lnTo>
                  <a:lnTo>
                    <a:pt x="36" y="48"/>
                  </a:lnTo>
                  <a:lnTo>
                    <a:pt x="2" y="59"/>
                  </a:lnTo>
                  <a:lnTo>
                    <a:pt x="0" y="59"/>
                  </a:lnTo>
                  <a:lnTo>
                    <a:pt x="18" y="116"/>
                  </a:lnTo>
                  <a:lnTo>
                    <a:pt x="19" y="116"/>
                  </a:lnTo>
                  <a:lnTo>
                    <a:pt x="55" y="105"/>
                  </a:lnTo>
                  <a:lnTo>
                    <a:pt x="56" y="105"/>
                  </a:lnTo>
                  <a:lnTo>
                    <a:pt x="95" y="92"/>
                  </a:lnTo>
                  <a:lnTo>
                    <a:pt x="95" y="90"/>
                  </a:lnTo>
                  <a:lnTo>
                    <a:pt x="174" y="61"/>
                  </a:lnTo>
                  <a:lnTo>
                    <a:pt x="175" y="61"/>
                  </a:lnTo>
                  <a:lnTo>
                    <a:pt x="189" y="56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95" name="Freeform 98"/>
            <p:cNvSpPr>
              <a:spLocks/>
            </p:cNvSpPr>
            <p:nvPr/>
          </p:nvSpPr>
          <p:spPr>
            <a:xfrm>
              <a:off x="5067" y="2247"/>
              <a:ext cx="47" cy="23"/>
            </a:xfrm>
            <a:custGeom>
              <a:avLst/>
              <a:gdLst>
                <a:gd fmla="*/ 170 w 188" name="T0"/>
                <a:gd fmla="*/ 0 h 92" name="T1"/>
                <a:gd fmla="*/ 164 w 188" name="T2"/>
                <a:gd fmla="*/ 2 h 92" name="T3"/>
                <a:gd fmla="*/ 103 w 188" name="T4"/>
                <a:gd fmla="*/ 17 h 92" name="T5"/>
                <a:gd fmla="*/ 45 w 188" name="T6"/>
                <a:gd fmla="*/ 26 h 92" name="T7"/>
                <a:gd fmla="*/ 0 w 188" name="T8"/>
                <a:gd fmla="*/ 33 h 92" name="T9"/>
                <a:gd fmla="*/ 8 w 188" name="T10"/>
                <a:gd fmla="*/ 92 h 92" name="T11"/>
                <a:gd fmla="*/ 54 w 188" name="T12"/>
                <a:gd fmla="*/ 85 h 92" name="T13"/>
                <a:gd fmla="*/ 55 w 188" name="T14"/>
                <a:gd fmla="*/ 85 h 92" name="T15"/>
                <a:gd fmla="*/ 114 w 188" name="T16"/>
                <a:gd fmla="*/ 75 h 92" name="T17"/>
                <a:gd fmla="*/ 117 w 188" name="T18"/>
                <a:gd fmla="*/ 74 h 92" name="T19"/>
                <a:gd fmla="*/ 179 w 188" name="T20"/>
                <a:gd fmla="*/ 59 h 92" name="T21"/>
                <a:gd fmla="*/ 180 w 188" name="T22"/>
                <a:gd fmla="*/ 59 h 92" name="T23"/>
                <a:gd fmla="*/ 188 w 188" name="T24"/>
                <a:gd fmla="*/ 57 h 92" name="T25"/>
                <a:gd fmla="*/ 170 w 188" name="T26"/>
                <a:gd fmla="*/ 0 h 92" name="T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b="b" l="0" r="r" t="0"/>
              <a:pathLst>
                <a:path h="92" w="188">
                  <a:moveTo>
                    <a:pt x="170" y="0"/>
                  </a:moveTo>
                  <a:lnTo>
                    <a:pt x="164" y="2"/>
                  </a:lnTo>
                  <a:lnTo>
                    <a:pt x="103" y="17"/>
                  </a:lnTo>
                  <a:lnTo>
                    <a:pt x="45" y="26"/>
                  </a:lnTo>
                  <a:lnTo>
                    <a:pt x="0" y="33"/>
                  </a:lnTo>
                  <a:lnTo>
                    <a:pt x="8" y="92"/>
                  </a:lnTo>
                  <a:lnTo>
                    <a:pt x="54" y="85"/>
                  </a:lnTo>
                  <a:lnTo>
                    <a:pt x="55" y="85"/>
                  </a:lnTo>
                  <a:lnTo>
                    <a:pt x="114" y="75"/>
                  </a:lnTo>
                  <a:lnTo>
                    <a:pt x="117" y="74"/>
                  </a:lnTo>
                  <a:lnTo>
                    <a:pt x="179" y="59"/>
                  </a:lnTo>
                  <a:lnTo>
                    <a:pt x="180" y="59"/>
                  </a:lnTo>
                  <a:lnTo>
                    <a:pt x="188" y="5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96" name="Freeform 99"/>
            <p:cNvSpPr>
              <a:spLocks/>
            </p:cNvSpPr>
            <p:nvPr/>
          </p:nvSpPr>
          <p:spPr>
            <a:xfrm>
              <a:off x="5009" y="2257"/>
              <a:ext cx="45" cy="18"/>
            </a:xfrm>
            <a:custGeom>
              <a:avLst/>
              <a:gdLst>
                <a:gd fmla="*/ 176 w 182" name="T0"/>
                <a:gd fmla="*/ 0 h 70" name="T1"/>
                <a:gd fmla="*/ 157 w 182" name="T2"/>
                <a:gd fmla="*/ 3 h 70" name="T3"/>
                <a:gd fmla="*/ 94 w 182" name="T4"/>
                <a:gd fmla="*/ 8 h 70" name="T5"/>
                <a:gd fmla="*/ 31 w 182" name="T6"/>
                <a:gd fmla="*/ 10 h 70" name="T7"/>
                <a:gd fmla="*/ 1 w 182" name="T8"/>
                <a:gd fmla="*/ 10 h 70" name="T9"/>
                <a:gd fmla="*/ 0 w 182" name="T10"/>
                <a:gd fmla="*/ 70 h 70" name="T11"/>
                <a:gd fmla="*/ 32 w 182" name="T12"/>
                <a:gd fmla="*/ 70 h 70" name="T13"/>
                <a:gd fmla="*/ 96 w 182" name="T14"/>
                <a:gd fmla="*/ 67 h 70" name="T15"/>
                <a:gd fmla="*/ 98 w 182" name="T16"/>
                <a:gd fmla="*/ 67 h 70" name="T17"/>
                <a:gd fmla="*/ 162 w 182" name="T18"/>
                <a:gd fmla="*/ 63 h 70" name="T19"/>
                <a:gd fmla="*/ 163 w 182" name="T20"/>
                <a:gd fmla="*/ 63 h 70" name="T21"/>
                <a:gd fmla="*/ 182 w 182" name="T22"/>
                <a:gd fmla="*/ 60 h 70" name="T23"/>
                <a:gd fmla="*/ 176 w 182" name="T24"/>
                <a:gd fmla="*/ 0 h 70" name="T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b="b" l="0" r="r" t="0"/>
              <a:pathLst>
                <a:path h="70" w="182">
                  <a:moveTo>
                    <a:pt x="176" y="0"/>
                  </a:moveTo>
                  <a:lnTo>
                    <a:pt x="157" y="3"/>
                  </a:lnTo>
                  <a:lnTo>
                    <a:pt x="94" y="8"/>
                  </a:lnTo>
                  <a:lnTo>
                    <a:pt x="31" y="10"/>
                  </a:lnTo>
                  <a:lnTo>
                    <a:pt x="1" y="10"/>
                  </a:lnTo>
                  <a:lnTo>
                    <a:pt x="0" y="70"/>
                  </a:lnTo>
                  <a:lnTo>
                    <a:pt x="32" y="70"/>
                  </a:lnTo>
                  <a:lnTo>
                    <a:pt x="96" y="67"/>
                  </a:lnTo>
                  <a:lnTo>
                    <a:pt x="98" y="67"/>
                  </a:lnTo>
                  <a:lnTo>
                    <a:pt x="162" y="63"/>
                  </a:lnTo>
                  <a:lnTo>
                    <a:pt x="163" y="63"/>
                  </a:lnTo>
                  <a:lnTo>
                    <a:pt x="182" y="6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97" name="Freeform 100"/>
            <p:cNvSpPr>
              <a:spLocks/>
            </p:cNvSpPr>
            <p:nvPr/>
          </p:nvSpPr>
          <p:spPr>
            <a:xfrm>
              <a:off x="4948" y="2251"/>
              <a:ext cx="47" cy="23"/>
            </a:xfrm>
            <a:custGeom>
              <a:avLst/>
              <a:gdLst>
                <a:gd fmla="*/ 186 w 186" name="T0"/>
                <a:gd fmla="*/ 33 h 92" name="T1"/>
                <a:gd fmla="*/ 157 w 186" name="T2"/>
                <a:gd fmla="*/ 30 h 92" name="T3"/>
                <a:gd fmla="*/ 105 w 186" name="T4"/>
                <a:gd fmla="*/ 21 h 92" name="T5"/>
                <a:gd fmla="*/ 57 w 186" name="T6"/>
                <a:gd fmla="*/ 12 h 92" name="T7"/>
                <a:gd fmla="*/ 16 w 186" name="T8"/>
                <a:gd fmla="*/ 0 h 92" name="T9"/>
                <a:gd fmla="*/ 0 w 186" name="T10"/>
                <a:gd fmla="*/ 57 h 92" name="T11"/>
                <a:gd fmla="*/ 42 w 186" name="T12"/>
                <a:gd fmla="*/ 69 h 92" name="T13"/>
                <a:gd fmla="*/ 43 w 186" name="T14"/>
                <a:gd fmla="*/ 69 h 92" name="T15"/>
                <a:gd fmla="*/ 94 w 186" name="T16"/>
                <a:gd fmla="*/ 80 h 92" name="T17"/>
                <a:gd fmla="*/ 95 w 186" name="T18"/>
                <a:gd fmla="*/ 81 h 92" name="T19"/>
                <a:gd fmla="*/ 148 w 186" name="T20"/>
                <a:gd fmla="*/ 90 h 92" name="T21"/>
                <a:gd fmla="*/ 151 w 186" name="T22"/>
                <a:gd fmla="*/ 90 h 92" name="T23"/>
                <a:gd fmla="*/ 181 w 186" name="T24"/>
                <a:gd fmla="*/ 92 h 92" name="T25"/>
                <a:gd fmla="*/ 186 w 186" name="T26"/>
                <a:gd fmla="*/ 33 h 92" name="T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b="b" l="0" r="r" t="0"/>
              <a:pathLst>
                <a:path h="92" w="186">
                  <a:moveTo>
                    <a:pt x="186" y="33"/>
                  </a:moveTo>
                  <a:lnTo>
                    <a:pt x="157" y="30"/>
                  </a:lnTo>
                  <a:lnTo>
                    <a:pt x="105" y="21"/>
                  </a:lnTo>
                  <a:lnTo>
                    <a:pt x="57" y="12"/>
                  </a:lnTo>
                  <a:lnTo>
                    <a:pt x="16" y="0"/>
                  </a:lnTo>
                  <a:lnTo>
                    <a:pt x="0" y="57"/>
                  </a:lnTo>
                  <a:lnTo>
                    <a:pt x="42" y="69"/>
                  </a:lnTo>
                  <a:lnTo>
                    <a:pt x="43" y="69"/>
                  </a:lnTo>
                  <a:lnTo>
                    <a:pt x="94" y="80"/>
                  </a:lnTo>
                  <a:lnTo>
                    <a:pt x="95" y="81"/>
                  </a:lnTo>
                  <a:lnTo>
                    <a:pt x="148" y="90"/>
                  </a:lnTo>
                  <a:lnTo>
                    <a:pt x="151" y="90"/>
                  </a:lnTo>
                  <a:lnTo>
                    <a:pt x="181" y="92"/>
                  </a:lnTo>
                  <a:lnTo>
                    <a:pt x="186" y="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98" name="Freeform 101"/>
            <p:cNvSpPr>
              <a:spLocks/>
            </p:cNvSpPr>
            <p:nvPr/>
          </p:nvSpPr>
          <p:spPr>
            <a:xfrm>
              <a:off x="4892" y="2228"/>
              <a:ext cx="46" cy="32"/>
            </a:xfrm>
            <a:custGeom>
              <a:avLst/>
              <a:gdLst>
                <a:gd fmla="*/ 186 w 186" name="T0"/>
                <a:gd fmla="*/ 74 h 130" name="T1"/>
                <a:gd fmla="*/ 185 w 186" name="T2"/>
                <a:gd fmla="*/ 73 h 130" name="T3"/>
                <a:gd fmla="*/ 137 w 186" name="T4"/>
                <a:gd fmla="*/ 55 h 130" name="T5"/>
                <a:gd fmla="*/ 94 w 186" name="T6"/>
                <a:gd fmla="*/ 36 h 130" name="T7"/>
                <a:gd fmla="*/ 54 w 186" name="T8"/>
                <a:gd fmla="*/ 14 h 130" name="T9"/>
                <a:gd fmla="*/ 33 w 186" name="T10"/>
                <a:gd fmla="*/ 0 h 130" name="T11"/>
                <a:gd fmla="*/ 0 w 186" name="T12"/>
                <a:gd fmla="*/ 49 h 130" name="T13"/>
                <a:gd fmla="*/ 21 w 186" name="T14"/>
                <a:gd fmla="*/ 64 h 130" name="T15"/>
                <a:gd fmla="*/ 23 w 186" name="T16"/>
                <a:gd fmla="*/ 65 h 130" name="T17"/>
                <a:gd fmla="*/ 65 w 186" name="T18"/>
                <a:gd fmla="*/ 89 h 130" name="T19"/>
                <a:gd fmla="*/ 68 w 186" name="T20"/>
                <a:gd fmla="*/ 90 h 130" name="T21"/>
                <a:gd fmla="*/ 114 w 186" name="T22"/>
                <a:gd fmla="*/ 110 h 130" name="T23"/>
                <a:gd fmla="*/ 115 w 186" name="T24"/>
                <a:gd fmla="*/ 110 h 130" name="T25"/>
                <a:gd fmla="*/ 163 w 186" name="T26"/>
                <a:gd fmla="*/ 129 h 130" name="T27"/>
                <a:gd fmla="*/ 166 w 186" name="T28"/>
                <a:gd fmla="*/ 130 h 130" name="T29"/>
                <a:gd fmla="*/ 167 w 186" name="T30"/>
                <a:gd fmla="*/ 130 h 130" name="T31"/>
                <a:gd fmla="*/ 186 w 186" name="T32"/>
                <a:gd fmla="*/ 74 h 130" name="T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b="b" l="0" r="r" t="0"/>
              <a:pathLst>
                <a:path h="130" w="186">
                  <a:moveTo>
                    <a:pt x="186" y="74"/>
                  </a:moveTo>
                  <a:lnTo>
                    <a:pt x="185" y="73"/>
                  </a:lnTo>
                  <a:lnTo>
                    <a:pt x="137" y="55"/>
                  </a:lnTo>
                  <a:lnTo>
                    <a:pt x="94" y="36"/>
                  </a:lnTo>
                  <a:lnTo>
                    <a:pt x="54" y="14"/>
                  </a:lnTo>
                  <a:lnTo>
                    <a:pt x="33" y="0"/>
                  </a:lnTo>
                  <a:lnTo>
                    <a:pt x="0" y="49"/>
                  </a:lnTo>
                  <a:lnTo>
                    <a:pt x="21" y="64"/>
                  </a:lnTo>
                  <a:lnTo>
                    <a:pt x="23" y="65"/>
                  </a:lnTo>
                  <a:lnTo>
                    <a:pt x="65" y="89"/>
                  </a:lnTo>
                  <a:lnTo>
                    <a:pt x="68" y="90"/>
                  </a:lnTo>
                  <a:lnTo>
                    <a:pt x="114" y="110"/>
                  </a:lnTo>
                  <a:lnTo>
                    <a:pt x="115" y="110"/>
                  </a:lnTo>
                  <a:lnTo>
                    <a:pt x="163" y="129"/>
                  </a:lnTo>
                  <a:lnTo>
                    <a:pt x="166" y="130"/>
                  </a:lnTo>
                  <a:lnTo>
                    <a:pt x="167" y="130"/>
                  </a:lnTo>
                  <a:lnTo>
                    <a:pt x="186" y="7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399" name="Freeform 102"/>
            <p:cNvSpPr>
              <a:spLocks/>
            </p:cNvSpPr>
            <p:nvPr/>
          </p:nvSpPr>
          <p:spPr>
            <a:xfrm>
              <a:off x="4852" y="2185"/>
              <a:ext cx="38" cy="45"/>
            </a:xfrm>
            <a:custGeom>
              <a:avLst/>
              <a:gdLst>
                <a:gd fmla="*/ 150 w 150" name="T0"/>
                <a:gd fmla="*/ 139 h 179" name="T1"/>
                <a:gd fmla="*/ 123 w 150" name="T2"/>
                <a:gd fmla="*/ 110 h 179" name="T3"/>
                <a:gd fmla="*/ 99 w 150" name="T4"/>
                <a:gd fmla="*/ 77 h 179" name="T5"/>
                <a:gd fmla="*/ 76 w 150" name="T6"/>
                <a:gd fmla="*/ 41 h 179" name="T7"/>
                <a:gd fmla="*/ 56 w 150" name="T8"/>
                <a:gd fmla="*/ 2 h 179" name="T9"/>
                <a:gd fmla="*/ 56 w 150" name="T10"/>
                <a:gd fmla="*/ 0 h 179" name="T11"/>
                <a:gd fmla="*/ 0 w 150" name="T12"/>
                <a:gd fmla="*/ 23 h 179" name="T13"/>
                <a:gd fmla="*/ 2 w 150" name="T14"/>
                <a:gd fmla="*/ 28 h 179" name="T15"/>
                <a:gd fmla="*/ 24 w 150" name="T16"/>
                <a:gd fmla="*/ 70 h 179" name="T17"/>
                <a:gd fmla="*/ 25 w 150" name="T18"/>
                <a:gd fmla="*/ 72 h 179" name="T19"/>
                <a:gd fmla="*/ 50 w 150" name="T20"/>
                <a:gd fmla="*/ 111 h 179" name="T21"/>
                <a:gd fmla="*/ 51 w 150" name="T22"/>
                <a:gd fmla="*/ 113 h 179" name="T23"/>
                <a:gd fmla="*/ 77 w 150" name="T24"/>
                <a:gd fmla="*/ 147 h 179" name="T25"/>
                <a:gd fmla="*/ 78 w 150" name="T26"/>
                <a:gd fmla="*/ 148 h 179" name="T27"/>
                <a:gd fmla="*/ 105 w 150" name="T28"/>
                <a:gd fmla="*/ 179 h 179" name="T29"/>
                <a:gd fmla="*/ 150 w 150" name="T30"/>
                <a:gd fmla="*/ 139 h 179" name="T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b="b" l="0" r="r" t="0"/>
              <a:pathLst>
                <a:path h="179" w="150">
                  <a:moveTo>
                    <a:pt x="150" y="139"/>
                  </a:moveTo>
                  <a:lnTo>
                    <a:pt x="123" y="110"/>
                  </a:lnTo>
                  <a:lnTo>
                    <a:pt x="99" y="77"/>
                  </a:lnTo>
                  <a:lnTo>
                    <a:pt x="76" y="41"/>
                  </a:lnTo>
                  <a:lnTo>
                    <a:pt x="56" y="2"/>
                  </a:lnTo>
                  <a:lnTo>
                    <a:pt x="56" y="0"/>
                  </a:lnTo>
                  <a:lnTo>
                    <a:pt x="0" y="23"/>
                  </a:lnTo>
                  <a:lnTo>
                    <a:pt x="2" y="28"/>
                  </a:lnTo>
                  <a:lnTo>
                    <a:pt x="24" y="70"/>
                  </a:lnTo>
                  <a:lnTo>
                    <a:pt x="25" y="72"/>
                  </a:lnTo>
                  <a:lnTo>
                    <a:pt x="50" y="111"/>
                  </a:lnTo>
                  <a:lnTo>
                    <a:pt x="51" y="113"/>
                  </a:lnTo>
                  <a:lnTo>
                    <a:pt x="77" y="147"/>
                  </a:lnTo>
                  <a:lnTo>
                    <a:pt x="78" y="148"/>
                  </a:lnTo>
                  <a:lnTo>
                    <a:pt x="105" y="179"/>
                  </a:lnTo>
                  <a:lnTo>
                    <a:pt x="150" y="1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00" name="Freeform 103"/>
            <p:cNvSpPr>
              <a:spLocks/>
            </p:cNvSpPr>
            <p:nvPr/>
          </p:nvSpPr>
          <p:spPr>
            <a:xfrm>
              <a:off x="4843" y="2129"/>
              <a:ext cx="18" cy="47"/>
            </a:xfrm>
            <a:custGeom>
              <a:avLst/>
              <a:gdLst>
                <a:gd fmla="*/ 74 w 74" name="T0"/>
                <a:gd fmla="*/ 171 h 188" name="T1"/>
                <a:gd fmla="*/ 70 w 74" name="T2"/>
                <a:gd fmla="*/ 159 h 188" name="T3"/>
                <a:gd fmla="*/ 66 w 74" name="T4"/>
                <a:gd fmla="*/ 136 h 188" name="T5"/>
                <a:gd fmla="*/ 63 w 74" name="T6"/>
                <a:gd fmla="*/ 111 h 188" name="T7"/>
                <a:gd fmla="*/ 60 w 74" name="T8"/>
                <a:gd fmla="*/ 89 h 188" name="T9"/>
                <a:gd fmla="*/ 61 w 74" name="T10"/>
                <a:gd fmla="*/ 39 h 188" name="T11"/>
                <a:gd fmla="*/ 65 w 74" name="T12"/>
                <a:gd fmla="*/ 7 h 188" name="T13"/>
                <a:gd fmla="*/ 5 w 74" name="T14"/>
                <a:gd fmla="*/ 0 h 188" name="T15"/>
                <a:gd fmla="*/ 2 w 74" name="T16"/>
                <a:gd fmla="*/ 33 h 188" name="T17"/>
                <a:gd fmla="*/ 2 w 74" name="T18"/>
                <a:gd fmla="*/ 36 h 188" name="T19"/>
                <a:gd fmla="*/ 0 w 74" name="T20"/>
                <a:gd fmla="*/ 89 h 188" name="T21"/>
                <a:gd fmla="*/ 0 w 74" name="T22"/>
                <a:gd fmla="*/ 93 h 188" name="T23"/>
                <a:gd fmla="*/ 3 w 74" name="T24"/>
                <a:gd fmla="*/ 118 h 188" name="T25"/>
                <a:gd fmla="*/ 3 w 74" name="T26"/>
                <a:gd fmla="*/ 119 h 188" name="T27"/>
                <a:gd fmla="*/ 7 w 74" name="T28"/>
                <a:gd fmla="*/ 145 h 188" name="T29"/>
                <a:gd fmla="*/ 7 w 74" name="T30"/>
                <a:gd fmla="*/ 147 h 188" name="T31"/>
                <a:gd fmla="*/ 12 w 74" name="T32"/>
                <a:gd fmla="*/ 172 h 188" name="T33"/>
                <a:gd fmla="*/ 13 w 74" name="T34"/>
                <a:gd fmla="*/ 175 h 188" name="T35"/>
                <a:gd fmla="*/ 17 w 74" name="T36"/>
                <a:gd fmla="*/ 188 h 188" name="T37"/>
                <a:gd fmla="*/ 74 w 74" name="T38"/>
                <a:gd fmla="*/ 171 h 188" name="T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b="b" l="0" r="r" t="0"/>
              <a:pathLst>
                <a:path h="188" w="74">
                  <a:moveTo>
                    <a:pt x="74" y="171"/>
                  </a:moveTo>
                  <a:lnTo>
                    <a:pt x="70" y="159"/>
                  </a:lnTo>
                  <a:lnTo>
                    <a:pt x="66" y="136"/>
                  </a:lnTo>
                  <a:lnTo>
                    <a:pt x="63" y="111"/>
                  </a:lnTo>
                  <a:lnTo>
                    <a:pt x="60" y="89"/>
                  </a:lnTo>
                  <a:lnTo>
                    <a:pt x="61" y="39"/>
                  </a:lnTo>
                  <a:lnTo>
                    <a:pt x="65" y="7"/>
                  </a:lnTo>
                  <a:lnTo>
                    <a:pt x="5" y="0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89"/>
                  </a:lnTo>
                  <a:lnTo>
                    <a:pt x="0" y="93"/>
                  </a:lnTo>
                  <a:lnTo>
                    <a:pt x="3" y="118"/>
                  </a:lnTo>
                  <a:lnTo>
                    <a:pt x="3" y="119"/>
                  </a:lnTo>
                  <a:lnTo>
                    <a:pt x="7" y="145"/>
                  </a:lnTo>
                  <a:lnTo>
                    <a:pt x="7" y="147"/>
                  </a:lnTo>
                  <a:lnTo>
                    <a:pt x="12" y="172"/>
                  </a:lnTo>
                  <a:lnTo>
                    <a:pt x="13" y="175"/>
                  </a:lnTo>
                  <a:lnTo>
                    <a:pt x="17" y="188"/>
                  </a:lnTo>
                  <a:lnTo>
                    <a:pt x="74" y="17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01" name="Freeform 104"/>
            <p:cNvSpPr>
              <a:spLocks/>
            </p:cNvSpPr>
            <p:nvPr/>
          </p:nvSpPr>
          <p:spPr>
            <a:xfrm>
              <a:off x="4847" y="2072"/>
              <a:ext cx="34" cy="45"/>
            </a:xfrm>
            <a:custGeom>
              <a:avLst/>
              <a:gdLst>
                <a:gd fmla="*/ 57 w 134" name="T0"/>
                <a:gd fmla="*/ 183 h 183" name="T1"/>
                <a:gd fmla="*/ 60 w 134" name="T2"/>
                <a:gd fmla="*/ 174 h 183" name="T3"/>
                <a:gd fmla="*/ 76 w 134" name="T4"/>
                <a:gd fmla="*/ 132 h 183" name="T5"/>
                <a:gd fmla="*/ 96 w 134" name="T6"/>
                <a:gd fmla="*/ 93 h 183" name="T7"/>
                <a:gd fmla="*/ 118 w 134" name="T8"/>
                <a:gd fmla="*/ 58 h 183" name="T9"/>
                <a:gd fmla="*/ 134 w 134" name="T10"/>
                <a:gd fmla="*/ 35 h 183" name="T11"/>
                <a:gd fmla="*/ 87 w 134" name="T12"/>
                <a:gd fmla="*/ 0 h 183" name="T13"/>
                <a:gd fmla="*/ 70 w 134" name="T14"/>
                <a:gd fmla="*/ 24 h 183" name="T15"/>
                <a:gd fmla="*/ 68 w 134" name="T16"/>
                <a:gd fmla="*/ 25 h 183" name="T17"/>
                <a:gd fmla="*/ 45 w 134" name="T18"/>
                <a:gd fmla="*/ 62 h 183" name="T19"/>
                <a:gd fmla="*/ 44 w 134" name="T20"/>
                <a:gd fmla="*/ 65 h 183" name="T21"/>
                <a:gd fmla="*/ 22 w 134" name="T22"/>
                <a:gd fmla="*/ 106 h 183" name="T23"/>
                <a:gd fmla="*/ 21 w 134" name="T24"/>
                <a:gd fmla="*/ 109 h 183" name="T25"/>
                <a:gd fmla="*/ 4 w 134" name="T26"/>
                <a:gd fmla="*/ 155 h 183" name="T27"/>
                <a:gd fmla="*/ 3 w 134" name="T28"/>
                <a:gd fmla="*/ 158 h 183" name="T29"/>
                <a:gd fmla="*/ 0 w 134" name="T30"/>
                <a:gd fmla="*/ 168 h 183" name="T31"/>
                <a:gd fmla="*/ 57 w 134" name="T32"/>
                <a:gd fmla="*/ 183 h 183" name="T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b="b" l="0" r="r" t="0"/>
              <a:pathLst>
                <a:path h="183" w="134">
                  <a:moveTo>
                    <a:pt x="57" y="183"/>
                  </a:moveTo>
                  <a:lnTo>
                    <a:pt x="60" y="174"/>
                  </a:lnTo>
                  <a:lnTo>
                    <a:pt x="76" y="132"/>
                  </a:lnTo>
                  <a:lnTo>
                    <a:pt x="96" y="93"/>
                  </a:lnTo>
                  <a:lnTo>
                    <a:pt x="118" y="58"/>
                  </a:lnTo>
                  <a:lnTo>
                    <a:pt x="134" y="35"/>
                  </a:lnTo>
                  <a:lnTo>
                    <a:pt x="87" y="0"/>
                  </a:lnTo>
                  <a:lnTo>
                    <a:pt x="70" y="24"/>
                  </a:lnTo>
                  <a:lnTo>
                    <a:pt x="68" y="25"/>
                  </a:lnTo>
                  <a:lnTo>
                    <a:pt x="45" y="62"/>
                  </a:lnTo>
                  <a:lnTo>
                    <a:pt x="44" y="65"/>
                  </a:lnTo>
                  <a:lnTo>
                    <a:pt x="22" y="106"/>
                  </a:lnTo>
                  <a:lnTo>
                    <a:pt x="21" y="109"/>
                  </a:lnTo>
                  <a:lnTo>
                    <a:pt x="4" y="155"/>
                  </a:lnTo>
                  <a:lnTo>
                    <a:pt x="3" y="158"/>
                  </a:lnTo>
                  <a:lnTo>
                    <a:pt x="0" y="168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02" name="Freeform 105"/>
            <p:cNvSpPr>
              <a:spLocks/>
            </p:cNvSpPr>
            <p:nvPr/>
          </p:nvSpPr>
          <p:spPr>
            <a:xfrm>
              <a:off x="4880" y="2036"/>
              <a:ext cx="46" cy="35"/>
            </a:xfrm>
            <a:custGeom>
              <a:avLst/>
              <a:gdLst>
                <a:gd fmla="*/ 40 w 184" name="T0"/>
                <a:gd fmla="*/ 139 h 139" name="T1"/>
                <a:gd fmla="*/ 59 w 184" name="T2"/>
                <a:gd fmla="*/ 123 h 139" name="T3"/>
                <a:gd fmla="*/ 85 w 184" name="T4"/>
                <a:gd fmla="*/ 103 h 139" name="T5"/>
                <a:gd fmla="*/ 113 w 184" name="T6"/>
                <a:gd fmla="*/ 86 h 139" name="T7"/>
                <a:gd fmla="*/ 148 w 184" name="T8"/>
                <a:gd fmla="*/ 70 h 139" name="T9"/>
                <a:gd fmla="*/ 184 w 184" name="T10"/>
                <a:gd fmla="*/ 56 h 139" name="T11"/>
                <a:gd fmla="*/ 163 w 184" name="T12"/>
                <a:gd fmla="*/ 0 h 139" name="T13"/>
                <a:gd fmla="*/ 126 w 184" name="T14"/>
                <a:gd fmla="*/ 15 h 139" name="T15"/>
                <a:gd fmla="*/ 123 w 184" name="T16"/>
                <a:gd fmla="*/ 15 h 139" name="T17"/>
                <a:gd fmla="*/ 87 w 184" name="T18"/>
                <a:gd fmla="*/ 32 h 139" name="T19"/>
                <a:gd fmla="*/ 85 w 184" name="T20"/>
                <a:gd fmla="*/ 34 h 139" name="T21"/>
                <a:gd fmla="*/ 54 w 184" name="T22"/>
                <a:gd fmla="*/ 52 h 139" name="T23"/>
                <a:gd fmla="*/ 51 w 184" name="T24"/>
                <a:gd fmla="*/ 55 h 139" name="T25"/>
                <a:gd fmla="*/ 23 w 184" name="T26"/>
                <a:gd fmla="*/ 76 h 139" name="T27"/>
                <a:gd fmla="*/ 20 w 184" name="T28"/>
                <a:gd fmla="*/ 77 h 139" name="T29"/>
                <a:gd fmla="*/ 0 w 184" name="T30"/>
                <a:gd fmla="*/ 94 h 139" name="T31"/>
                <a:gd fmla="*/ 40 w 184" name="T32"/>
                <a:gd fmla="*/ 139 h 139" name="T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b="b" l="0" r="r" t="0"/>
              <a:pathLst>
                <a:path h="139" w="184">
                  <a:moveTo>
                    <a:pt x="40" y="139"/>
                  </a:moveTo>
                  <a:lnTo>
                    <a:pt x="59" y="123"/>
                  </a:lnTo>
                  <a:lnTo>
                    <a:pt x="85" y="103"/>
                  </a:lnTo>
                  <a:lnTo>
                    <a:pt x="113" y="86"/>
                  </a:lnTo>
                  <a:lnTo>
                    <a:pt x="148" y="70"/>
                  </a:lnTo>
                  <a:lnTo>
                    <a:pt x="184" y="56"/>
                  </a:lnTo>
                  <a:lnTo>
                    <a:pt x="163" y="0"/>
                  </a:lnTo>
                  <a:lnTo>
                    <a:pt x="126" y="15"/>
                  </a:lnTo>
                  <a:lnTo>
                    <a:pt x="123" y="15"/>
                  </a:lnTo>
                  <a:lnTo>
                    <a:pt x="87" y="32"/>
                  </a:lnTo>
                  <a:lnTo>
                    <a:pt x="85" y="34"/>
                  </a:lnTo>
                  <a:lnTo>
                    <a:pt x="54" y="52"/>
                  </a:lnTo>
                  <a:lnTo>
                    <a:pt x="51" y="55"/>
                  </a:lnTo>
                  <a:lnTo>
                    <a:pt x="23" y="76"/>
                  </a:lnTo>
                  <a:lnTo>
                    <a:pt x="20" y="77"/>
                  </a:lnTo>
                  <a:lnTo>
                    <a:pt x="0" y="94"/>
                  </a:lnTo>
                  <a:lnTo>
                    <a:pt x="40" y="1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03" name="Freeform 106"/>
            <p:cNvSpPr>
              <a:spLocks/>
            </p:cNvSpPr>
            <p:nvPr/>
          </p:nvSpPr>
          <p:spPr>
            <a:xfrm>
              <a:off x="4935" y="2020"/>
              <a:ext cx="47" cy="25"/>
            </a:xfrm>
            <a:custGeom>
              <a:avLst/>
              <a:gdLst>
                <a:gd fmla="*/ 18 w 187" name="T0"/>
                <a:gd fmla="*/ 102 h 102" name="T1"/>
                <a:gd fmla="*/ 50 w 187" name="T2"/>
                <a:gd fmla="*/ 92 h 102" name="T3"/>
                <a:gd fmla="*/ 95 w 187" name="T4"/>
                <a:gd fmla="*/ 79 h 102" name="T5"/>
                <a:gd fmla="*/ 139 w 187" name="T6"/>
                <a:gd fmla="*/ 68 h 102" name="T7"/>
                <a:gd fmla="*/ 187 w 187" name="T8"/>
                <a:gd fmla="*/ 59 h 102" name="T9"/>
                <a:gd fmla="*/ 179 w 187" name="T10"/>
                <a:gd fmla="*/ 0 h 102" name="T11"/>
                <a:gd fmla="*/ 175 w 187" name="T12"/>
                <a:gd fmla="*/ 0 h 102" name="T13"/>
                <a:gd fmla="*/ 127 w 187" name="T14"/>
                <a:gd fmla="*/ 10 h 102" name="T15"/>
                <a:gd fmla="*/ 126 w 187" name="T16"/>
                <a:gd fmla="*/ 11 h 102" name="T17"/>
                <a:gd fmla="*/ 80 w 187" name="T18"/>
                <a:gd fmla="*/ 22 h 102" name="T19"/>
                <a:gd fmla="*/ 34 w 187" name="T20"/>
                <a:gd fmla="*/ 35 h 102" name="T21"/>
                <a:gd fmla="*/ 33 w 187" name="T22"/>
                <a:gd fmla="*/ 35 h 102" name="T23"/>
                <a:gd fmla="*/ 0 w 187" name="T24"/>
                <a:gd fmla="*/ 45 h 102" name="T25"/>
                <a:gd fmla="*/ 18 w 187" name="T26"/>
                <a:gd fmla="*/ 102 h 102" name="T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b="b" l="0" r="r" t="0"/>
              <a:pathLst>
                <a:path h="102" w="187">
                  <a:moveTo>
                    <a:pt x="18" y="102"/>
                  </a:moveTo>
                  <a:lnTo>
                    <a:pt x="50" y="92"/>
                  </a:lnTo>
                  <a:lnTo>
                    <a:pt x="95" y="79"/>
                  </a:lnTo>
                  <a:lnTo>
                    <a:pt x="139" y="68"/>
                  </a:lnTo>
                  <a:lnTo>
                    <a:pt x="187" y="59"/>
                  </a:lnTo>
                  <a:lnTo>
                    <a:pt x="179" y="0"/>
                  </a:lnTo>
                  <a:lnTo>
                    <a:pt x="175" y="0"/>
                  </a:lnTo>
                  <a:lnTo>
                    <a:pt x="127" y="10"/>
                  </a:lnTo>
                  <a:lnTo>
                    <a:pt x="126" y="11"/>
                  </a:lnTo>
                  <a:lnTo>
                    <a:pt x="80" y="22"/>
                  </a:lnTo>
                  <a:lnTo>
                    <a:pt x="34" y="35"/>
                  </a:lnTo>
                  <a:lnTo>
                    <a:pt x="33" y="35"/>
                  </a:lnTo>
                  <a:lnTo>
                    <a:pt x="0" y="45"/>
                  </a:lnTo>
                  <a:lnTo>
                    <a:pt x="18" y="10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04" name="Freeform 107"/>
            <p:cNvSpPr>
              <a:spLocks/>
            </p:cNvSpPr>
            <p:nvPr/>
          </p:nvSpPr>
          <p:spPr>
            <a:xfrm>
              <a:off x="4995" y="2017"/>
              <a:ext cx="46" cy="17"/>
            </a:xfrm>
            <a:custGeom>
              <a:avLst/>
              <a:gdLst>
                <a:gd fmla="*/ 4 w 184" name="T0"/>
                <a:gd fmla="*/ 63 h 64" name="T1"/>
                <a:gd fmla="*/ 43 w 184" name="T2"/>
                <a:gd fmla="*/ 61 h 64" name="T3"/>
                <a:gd fmla="*/ 94 w 184" name="T4"/>
                <a:gd fmla="*/ 59 h 64" name="T5"/>
                <a:gd fmla="*/ 145 w 184" name="T6"/>
                <a:gd fmla="*/ 62 h 64" name="T7"/>
                <a:gd fmla="*/ 177 w 184" name="T8"/>
                <a:gd fmla="*/ 64 h 64" name="T9"/>
                <a:gd fmla="*/ 184 w 184" name="T10"/>
                <a:gd fmla="*/ 6 h 64" name="T11"/>
                <a:gd fmla="*/ 150 w 184" name="T12"/>
                <a:gd fmla="*/ 2 h 64" name="T13"/>
                <a:gd fmla="*/ 149 w 184" name="T14"/>
                <a:gd fmla="*/ 2 h 64" name="T15"/>
                <a:gd fmla="*/ 96 w 184" name="T16"/>
                <a:gd fmla="*/ 0 h 64" name="T17"/>
                <a:gd fmla="*/ 93 w 184" name="T18"/>
                <a:gd fmla="*/ 0 h 64" name="T19"/>
                <a:gd fmla="*/ 41 w 184" name="T20"/>
                <a:gd fmla="*/ 1 h 64" name="T21"/>
                <a:gd fmla="*/ 0 w 184" name="T22"/>
                <a:gd fmla="*/ 4 h 64" name="T23"/>
                <a:gd fmla="*/ 4 w 184" name="T24"/>
                <a:gd fmla="*/ 63 h 64" name="T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b="b" l="0" r="r" t="0"/>
              <a:pathLst>
                <a:path h="64" w="184">
                  <a:moveTo>
                    <a:pt x="4" y="63"/>
                  </a:moveTo>
                  <a:lnTo>
                    <a:pt x="43" y="61"/>
                  </a:lnTo>
                  <a:lnTo>
                    <a:pt x="94" y="59"/>
                  </a:lnTo>
                  <a:lnTo>
                    <a:pt x="145" y="62"/>
                  </a:lnTo>
                  <a:lnTo>
                    <a:pt x="177" y="64"/>
                  </a:lnTo>
                  <a:lnTo>
                    <a:pt x="184" y="6"/>
                  </a:lnTo>
                  <a:lnTo>
                    <a:pt x="150" y="2"/>
                  </a:lnTo>
                  <a:lnTo>
                    <a:pt x="149" y="2"/>
                  </a:lnTo>
                  <a:lnTo>
                    <a:pt x="96" y="0"/>
                  </a:lnTo>
                  <a:lnTo>
                    <a:pt x="93" y="0"/>
                  </a:lnTo>
                  <a:lnTo>
                    <a:pt x="41" y="1"/>
                  </a:lnTo>
                  <a:lnTo>
                    <a:pt x="0" y="4"/>
                  </a:lnTo>
                  <a:lnTo>
                    <a:pt x="4" y="6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05" name="Freeform 108"/>
            <p:cNvSpPr>
              <a:spLocks/>
            </p:cNvSpPr>
            <p:nvPr/>
          </p:nvSpPr>
          <p:spPr>
            <a:xfrm>
              <a:off x="5054" y="2021"/>
              <a:ext cx="46" cy="23"/>
            </a:xfrm>
            <a:custGeom>
              <a:avLst/>
              <a:gdLst>
                <a:gd fmla="*/ 0 w 186" name="T0"/>
                <a:gd fmla="*/ 60 h 92" name="T1"/>
                <a:gd fmla="*/ 16 w 186" name="T2"/>
                <a:gd fmla="*/ 62 h 92" name="T3"/>
                <a:gd fmla="*/ 69 w 186" name="T4"/>
                <a:gd fmla="*/ 71 h 92" name="T5"/>
                <a:gd fmla="*/ 124 w 186" name="T6"/>
                <a:gd fmla="*/ 81 h 92" name="T7"/>
                <a:gd fmla="*/ 172 w 186" name="T8"/>
                <a:gd fmla="*/ 92 h 92" name="T9"/>
                <a:gd fmla="*/ 186 w 186" name="T10"/>
                <a:gd fmla="*/ 35 h 92" name="T11"/>
                <a:gd fmla="*/ 136 w 186" name="T12"/>
                <a:gd fmla="*/ 24 h 92" name="T13"/>
                <a:gd fmla="*/ 136 w 186" name="T14"/>
                <a:gd fmla="*/ 23 h 92" name="T15"/>
                <a:gd fmla="*/ 80 w 186" name="T16"/>
                <a:gd fmla="*/ 11 h 92" name="T17"/>
                <a:gd fmla="*/ 79 w 186" name="T18"/>
                <a:gd fmla="*/ 11 h 92" name="T19"/>
                <a:gd fmla="*/ 25 w 186" name="T20"/>
                <a:gd fmla="*/ 3 h 92" name="T21"/>
                <a:gd fmla="*/ 23 w 186" name="T22"/>
                <a:gd fmla="*/ 3 h 92" name="T23"/>
                <a:gd fmla="*/ 7 w 186" name="T24"/>
                <a:gd fmla="*/ 0 h 92" name="T25"/>
                <a:gd fmla="*/ 0 w 186" name="T26"/>
                <a:gd fmla="*/ 60 h 92" name="T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b="b" l="0" r="r" t="0"/>
              <a:pathLst>
                <a:path h="92" w="186">
                  <a:moveTo>
                    <a:pt x="0" y="60"/>
                  </a:moveTo>
                  <a:lnTo>
                    <a:pt x="16" y="62"/>
                  </a:lnTo>
                  <a:lnTo>
                    <a:pt x="69" y="71"/>
                  </a:lnTo>
                  <a:lnTo>
                    <a:pt x="124" y="81"/>
                  </a:lnTo>
                  <a:lnTo>
                    <a:pt x="172" y="92"/>
                  </a:lnTo>
                  <a:lnTo>
                    <a:pt x="186" y="35"/>
                  </a:lnTo>
                  <a:lnTo>
                    <a:pt x="136" y="24"/>
                  </a:lnTo>
                  <a:lnTo>
                    <a:pt x="136" y="23"/>
                  </a:lnTo>
                  <a:lnTo>
                    <a:pt x="80" y="11"/>
                  </a:lnTo>
                  <a:lnTo>
                    <a:pt x="79" y="11"/>
                  </a:lnTo>
                  <a:lnTo>
                    <a:pt x="25" y="3"/>
                  </a:lnTo>
                  <a:lnTo>
                    <a:pt x="23" y="3"/>
                  </a:lnTo>
                  <a:lnTo>
                    <a:pt x="7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06" name="Freeform 109"/>
            <p:cNvSpPr>
              <a:spLocks/>
            </p:cNvSpPr>
            <p:nvPr/>
          </p:nvSpPr>
          <p:spPr>
            <a:xfrm>
              <a:off x="5111" y="2033"/>
              <a:ext cx="47" cy="28"/>
            </a:xfrm>
            <a:custGeom>
              <a:avLst/>
              <a:gdLst>
                <a:gd fmla="*/ 0 w 189" name="T0"/>
                <a:gd fmla="*/ 58 h 112" name="T1"/>
                <a:gd fmla="*/ 16 w 189" name="T2"/>
                <a:gd fmla="*/ 62 h 112" name="T3"/>
                <a:gd fmla="*/ 83 w 189" name="T4"/>
                <a:gd fmla="*/ 82 h 112" name="T5"/>
                <a:gd fmla="*/ 152 w 189" name="T6"/>
                <a:gd fmla="*/ 105 h 112" name="T7"/>
                <a:gd fmla="*/ 169 w 189" name="T8"/>
                <a:gd fmla="*/ 112 h 112" name="T9"/>
                <a:gd fmla="*/ 189 w 189" name="T10"/>
                <a:gd fmla="*/ 56 h 112" name="T11"/>
                <a:gd fmla="*/ 171 w 189" name="T12"/>
                <a:gd fmla="*/ 48 h 112" name="T13"/>
                <a:gd fmla="*/ 102 w 189" name="T14"/>
                <a:gd fmla="*/ 25 h 112" name="T15"/>
                <a:gd fmla="*/ 101 w 189" name="T16"/>
                <a:gd fmla="*/ 25 h 112" name="T17"/>
                <a:gd fmla="*/ 34 w 189" name="T18"/>
                <a:gd fmla="*/ 5 h 112" name="T19"/>
                <a:gd fmla="*/ 32 w 189" name="T20"/>
                <a:gd fmla="*/ 5 h 112" name="T21"/>
                <a:gd fmla="*/ 16 w 189" name="T22"/>
                <a:gd fmla="*/ 0 h 112" name="T23"/>
                <a:gd fmla="*/ 0 w 189" name="T24"/>
                <a:gd fmla="*/ 58 h 112" name="T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b="b" l="0" r="r" t="0"/>
              <a:pathLst>
                <a:path h="112" w="189">
                  <a:moveTo>
                    <a:pt x="0" y="58"/>
                  </a:moveTo>
                  <a:lnTo>
                    <a:pt x="16" y="62"/>
                  </a:lnTo>
                  <a:lnTo>
                    <a:pt x="83" y="82"/>
                  </a:lnTo>
                  <a:lnTo>
                    <a:pt x="152" y="105"/>
                  </a:lnTo>
                  <a:lnTo>
                    <a:pt x="169" y="112"/>
                  </a:lnTo>
                  <a:lnTo>
                    <a:pt x="189" y="56"/>
                  </a:lnTo>
                  <a:lnTo>
                    <a:pt x="171" y="48"/>
                  </a:lnTo>
                  <a:lnTo>
                    <a:pt x="102" y="25"/>
                  </a:lnTo>
                  <a:lnTo>
                    <a:pt x="101" y="25"/>
                  </a:lnTo>
                  <a:lnTo>
                    <a:pt x="34" y="5"/>
                  </a:lnTo>
                  <a:lnTo>
                    <a:pt x="32" y="5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07" name="Freeform 110"/>
            <p:cNvSpPr>
              <a:spLocks/>
            </p:cNvSpPr>
            <p:nvPr/>
          </p:nvSpPr>
          <p:spPr>
            <a:xfrm>
              <a:off x="5167" y="2052"/>
              <a:ext cx="47" cy="31"/>
            </a:xfrm>
            <a:custGeom>
              <a:avLst/>
              <a:gdLst>
                <a:gd fmla="*/ 0 w 187" name="T0"/>
                <a:gd fmla="*/ 56 h 125" name="T1"/>
                <a:gd fmla="*/ 78 w 187" name="T2"/>
                <a:gd fmla="*/ 88 h 125" name="T3"/>
                <a:gd fmla="*/ 156 w 187" name="T4"/>
                <a:gd fmla="*/ 123 h 125" name="T5"/>
                <a:gd fmla="*/ 161 w 187" name="T6"/>
                <a:gd fmla="*/ 125 h 125" name="T7"/>
                <a:gd fmla="*/ 187 w 187" name="T8"/>
                <a:gd fmla="*/ 72 h 125" name="T9"/>
                <a:gd fmla="*/ 182 w 187" name="T10"/>
                <a:gd fmla="*/ 69 h 125" name="T11"/>
                <a:gd fmla="*/ 181 w 187" name="T12"/>
                <a:gd fmla="*/ 68 h 125" name="T13"/>
                <a:gd fmla="*/ 102 w 187" name="T14"/>
                <a:gd fmla="*/ 33 h 125" name="T15"/>
                <a:gd fmla="*/ 100 w 187" name="T16"/>
                <a:gd fmla="*/ 33 h 125" name="T17"/>
                <a:gd fmla="*/ 22 w 187" name="T18"/>
                <a:gd fmla="*/ 1 h 125" name="T19"/>
                <a:gd fmla="*/ 21 w 187" name="T20"/>
                <a:gd fmla="*/ 0 h 125" name="T21"/>
                <a:gd fmla="*/ 20 w 187" name="T22"/>
                <a:gd fmla="*/ 0 h 125" name="T23"/>
                <a:gd fmla="*/ 0 w 187" name="T24"/>
                <a:gd fmla="*/ 56 h 125" name="T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b="b" l="0" r="r" t="0"/>
              <a:pathLst>
                <a:path h="125" w="187">
                  <a:moveTo>
                    <a:pt x="0" y="56"/>
                  </a:moveTo>
                  <a:lnTo>
                    <a:pt x="78" y="88"/>
                  </a:lnTo>
                  <a:lnTo>
                    <a:pt x="156" y="123"/>
                  </a:lnTo>
                  <a:lnTo>
                    <a:pt x="161" y="125"/>
                  </a:lnTo>
                  <a:lnTo>
                    <a:pt x="187" y="72"/>
                  </a:lnTo>
                  <a:lnTo>
                    <a:pt x="182" y="69"/>
                  </a:lnTo>
                  <a:lnTo>
                    <a:pt x="181" y="68"/>
                  </a:lnTo>
                  <a:lnTo>
                    <a:pt x="102" y="33"/>
                  </a:lnTo>
                  <a:lnTo>
                    <a:pt x="100" y="33"/>
                  </a:lnTo>
                  <a:lnTo>
                    <a:pt x="22" y="1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08" name="Freeform 111"/>
            <p:cNvSpPr>
              <a:spLocks/>
            </p:cNvSpPr>
            <p:nvPr/>
          </p:nvSpPr>
          <p:spPr>
            <a:xfrm>
              <a:off x="5221" y="2077"/>
              <a:ext cx="46" cy="36"/>
            </a:xfrm>
            <a:custGeom>
              <a:avLst/>
              <a:gdLst>
                <a:gd fmla="*/ 0 w 184" name="T0"/>
                <a:gd fmla="*/ 52 h 144" name="T1"/>
                <a:gd fmla="*/ 18 w 184" name="T2"/>
                <a:gd fmla="*/ 61 h 144" name="T3"/>
                <a:gd fmla="*/ 53 w 184" name="T4"/>
                <a:gd fmla="*/ 81 h 144" name="T5"/>
                <a:gd fmla="*/ 86 w 184" name="T6"/>
                <a:gd fmla="*/ 101 h 144" name="T7"/>
                <a:gd fmla="*/ 117 w 184" name="T8"/>
                <a:gd fmla="*/ 122 h 144" name="T9"/>
                <a:gd fmla="*/ 146 w 184" name="T10"/>
                <a:gd fmla="*/ 143 h 144" name="T11"/>
                <a:gd fmla="*/ 147 w 184" name="T12"/>
                <a:gd fmla="*/ 144 h 144" name="T13"/>
                <a:gd fmla="*/ 184 w 184" name="T14"/>
                <a:gd fmla="*/ 97 h 144" name="T15"/>
                <a:gd fmla="*/ 183 w 184" name="T16"/>
                <a:gd fmla="*/ 96 h 144" name="T17"/>
                <a:gd fmla="*/ 182 w 184" name="T18"/>
                <a:gd fmla="*/ 96 h 144" name="T19"/>
                <a:gd fmla="*/ 152 w 184" name="T20"/>
                <a:gd fmla="*/ 73 h 144" name="T21"/>
                <a:gd fmla="*/ 151 w 184" name="T22"/>
                <a:gd fmla="*/ 72 h 144" name="T23"/>
                <a:gd fmla="*/ 118 w 184" name="T24"/>
                <a:gd fmla="*/ 51 h 144" name="T25"/>
                <a:gd fmla="*/ 117 w 184" name="T26"/>
                <a:gd fmla="*/ 50 h 144" name="T27"/>
                <a:gd fmla="*/ 82 w 184" name="T28"/>
                <a:gd fmla="*/ 29 h 144" name="T29"/>
                <a:gd fmla="*/ 46 w 184" name="T30"/>
                <a:gd fmla="*/ 9 h 144" name="T31"/>
                <a:gd fmla="*/ 45 w 184" name="T32"/>
                <a:gd fmla="*/ 9 h 144" name="T33"/>
                <a:gd fmla="*/ 28 w 184" name="T34"/>
                <a:gd fmla="*/ 0 h 144" name="T35"/>
                <a:gd fmla="*/ 0 w 184" name="T36"/>
                <a:gd fmla="*/ 52 h 144" name="T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b="b" l="0" r="r" t="0"/>
              <a:pathLst>
                <a:path h="144" w="184">
                  <a:moveTo>
                    <a:pt x="0" y="52"/>
                  </a:moveTo>
                  <a:lnTo>
                    <a:pt x="18" y="61"/>
                  </a:lnTo>
                  <a:lnTo>
                    <a:pt x="53" y="81"/>
                  </a:lnTo>
                  <a:lnTo>
                    <a:pt x="86" y="101"/>
                  </a:lnTo>
                  <a:lnTo>
                    <a:pt x="117" y="122"/>
                  </a:lnTo>
                  <a:lnTo>
                    <a:pt x="146" y="143"/>
                  </a:lnTo>
                  <a:lnTo>
                    <a:pt x="147" y="144"/>
                  </a:lnTo>
                  <a:lnTo>
                    <a:pt x="184" y="97"/>
                  </a:lnTo>
                  <a:lnTo>
                    <a:pt x="183" y="96"/>
                  </a:lnTo>
                  <a:lnTo>
                    <a:pt x="182" y="96"/>
                  </a:lnTo>
                  <a:lnTo>
                    <a:pt x="152" y="73"/>
                  </a:lnTo>
                  <a:lnTo>
                    <a:pt x="151" y="72"/>
                  </a:lnTo>
                  <a:lnTo>
                    <a:pt x="118" y="51"/>
                  </a:lnTo>
                  <a:lnTo>
                    <a:pt x="117" y="50"/>
                  </a:lnTo>
                  <a:lnTo>
                    <a:pt x="82" y="29"/>
                  </a:lnTo>
                  <a:lnTo>
                    <a:pt x="46" y="9"/>
                  </a:lnTo>
                  <a:lnTo>
                    <a:pt x="45" y="9"/>
                  </a:lnTo>
                  <a:lnTo>
                    <a:pt x="28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09" name="Freeform 112"/>
            <p:cNvSpPr>
              <a:spLocks/>
            </p:cNvSpPr>
            <p:nvPr/>
          </p:nvSpPr>
          <p:spPr>
            <a:xfrm>
              <a:off x="5268" y="2111"/>
              <a:ext cx="40" cy="44"/>
            </a:xfrm>
            <a:custGeom>
              <a:avLst/>
              <a:gdLst>
                <a:gd fmla="*/ 0 w 158" name="T0"/>
                <a:gd fmla="*/ 44 h 176" name="T1"/>
                <a:gd fmla="*/ 5 w 158" name="T2"/>
                <a:gd fmla="*/ 49 h 176" name="T3"/>
                <a:gd fmla="*/ 28 w 158" name="T4"/>
                <a:gd fmla="*/ 73 h 176" name="T5"/>
                <a:gd fmla="*/ 49 w 158" name="T6"/>
                <a:gd fmla="*/ 96 h 176" name="T7"/>
                <a:gd fmla="*/ 88 w 158" name="T8"/>
                <a:gd fmla="*/ 144 h 176" name="T9"/>
                <a:gd fmla="*/ 109 w 158" name="T10"/>
                <a:gd fmla="*/ 176 h 176" name="T11"/>
                <a:gd fmla="*/ 158 w 158" name="T12"/>
                <a:gd fmla="*/ 142 h 176" name="T13"/>
                <a:gd fmla="*/ 136 w 158" name="T14"/>
                <a:gd fmla="*/ 110 h 176" name="T15"/>
                <a:gd fmla="*/ 135 w 158" name="T16"/>
                <a:gd fmla="*/ 108 h 176" name="T17"/>
                <a:gd fmla="*/ 95 w 158" name="T18"/>
                <a:gd fmla="*/ 58 h 176" name="T19"/>
                <a:gd fmla="*/ 94 w 158" name="T20"/>
                <a:gd fmla="*/ 57 h 176" name="T21"/>
                <a:gd fmla="*/ 72 w 158" name="T22"/>
                <a:gd fmla="*/ 32 h 176" name="T23"/>
                <a:gd fmla="*/ 70 w 158" name="T24"/>
                <a:gd fmla="*/ 31 h 176" name="T25"/>
                <a:gd fmla="*/ 47 w 158" name="T26"/>
                <a:gd fmla="*/ 7 h 176" name="T27"/>
                <a:gd fmla="*/ 45 w 158" name="T28"/>
                <a:gd fmla="*/ 6 h 176" name="T29"/>
                <a:gd fmla="*/ 39 w 158" name="T30"/>
                <a:gd fmla="*/ 0 h 176" name="T31"/>
                <a:gd fmla="*/ 0 w 158" name="T32"/>
                <a:gd fmla="*/ 44 h 176" name="T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b="b" l="0" r="r" t="0"/>
              <a:pathLst>
                <a:path h="176" w="158">
                  <a:moveTo>
                    <a:pt x="0" y="44"/>
                  </a:moveTo>
                  <a:lnTo>
                    <a:pt x="5" y="49"/>
                  </a:lnTo>
                  <a:lnTo>
                    <a:pt x="28" y="73"/>
                  </a:lnTo>
                  <a:lnTo>
                    <a:pt x="49" y="96"/>
                  </a:lnTo>
                  <a:lnTo>
                    <a:pt x="88" y="144"/>
                  </a:lnTo>
                  <a:lnTo>
                    <a:pt x="109" y="176"/>
                  </a:lnTo>
                  <a:lnTo>
                    <a:pt x="158" y="142"/>
                  </a:lnTo>
                  <a:lnTo>
                    <a:pt x="136" y="110"/>
                  </a:lnTo>
                  <a:lnTo>
                    <a:pt x="135" y="108"/>
                  </a:lnTo>
                  <a:lnTo>
                    <a:pt x="95" y="58"/>
                  </a:lnTo>
                  <a:lnTo>
                    <a:pt x="94" y="57"/>
                  </a:lnTo>
                  <a:lnTo>
                    <a:pt x="72" y="32"/>
                  </a:lnTo>
                  <a:lnTo>
                    <a:pt x="70" y="31"/>
                  </a:lnTo>
                  <a:lnTo>
                    <a:pt x="47" y="7"/>
                  </a:lnTo>
                  <a:lnTo>
                    <a:pt x="45" y="6"/>
                  </a:lnTo>
                  <a:lnTo>
                    <a:pt x="39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10" name="Freeform 113"/>
            <p:cNvSpPr>
              <a:spLocks/>
            </p:cNvSpPr>
            <p:nvPr/>
          </p:nvSpPr>
          <p:spPr>
            <a:xfrm>
              <a:off x="5303" y="2160"/>
              <a:ext cx="30" cy="47"/>
            </a:xfrm>
            <a:custGeom>
              <a:avLst/>
              <a:gdLst>
                <a:gd fmla="*/ 0 w 121" name="T0"/>
                <a:gd fmla="*/ 28 h 187" name="T1"/>
                <a:gd fmla="*/ 14 w 121" name="T2"/>
                <a:gd fmla="*/ 54 h 187" name="T3"/>
                <a:gd fmla="*/ 40 w 121" name="T4"/>
                <a:gd fmla="*/ 111 h 187" name="T5"/>
                <a:gd fmla="*/ 60 w 121" name="T6"/>
                <a:gd fmla="*/ 173 h 187" name="T7"/>
                <a:gd fmla="*/ 64 w 121" name="T8"/>
                <a:gd fmla="*/ 187 h 187" name="T9"/>
                <a:gd fmla="*/ 121 w 121" name="T10"/>
                <a:gd fmla="*/ 172 h 187" name="T11"/>
                <a:gd fmla="*/ 117 w 121" name="T12"/>
                <a:gd fmla="*/ 157 h 187" name="T13"/>
                <a:gd fmla="*/ 117 w 121" name="T14"/>
                <a:gd fmla="*/ 156 h 187" name="T15"/>
                <a:gd fmla="*/ 96 w 121" name="T16"/>
                <a:gd fmla="*/ 92 h 187" name="T17"/>
                <a:gd fmla="*/ 95 w 121" name="T18"/>
                <a:gd fmla="*/ 88 h 187" name="T19"/>
                <a:gd fmla="*/ 69 w 121" name="T20"/>
                <a:gd fmla="*/ 28 h 187" name="T21"/>
                <a:gd fmla="*/ 67 w 121" name="T22"/>
                <a:gd fmla="*/ 27 h 187" name="T23"/>
                <a:gd fmla="*/ 52 w 121" name="T24"/>
                <a:gd fmla="*/ 0 h 187" name="T25"/>
                <a:gd fmla="*/ 0 w 121" name="T26"/>
                <a:gd fmla="*/ 28 h 187" name="T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b="b" l="0" r="r" t="0"/>
              <a:pathLst>
                <a:path h="187" w="121">
                  <a:moveTo>
                    <a:pt x="0" y="28"/>
                  </a:moveTo>
                  <a:lnTo>
                    <a:pt x="14" y="54"/>
                  </a:lnTo>
                  <a:lnTo>
                    <a:pt x="40" y="111"/>
                  </a:lnTo>
                  <a:lnTo>
                    <a:pt x="60" y="173"/>
                  </a:lnTo>
                  <a:lnTo>
                    <a:pt x="64" y="187"/>
                  </a:lnTo>
                  <a:lnTo>
                    <a:pt x="121" y="172"/>
                  </a:lnTo>
                  <a:lnTo>
                    <a:pt x="117" y="157"/>
                  </a:lnTo>
                  <a:lnTo>
                    <a:pt x="117" y="156"/>
                  </a:lnTo>
                  <a:lnTo>
                    <a:pt x="96" y="92"/>
                  </a:lnTo>
                  <a:lnTo>
                    <a:pt x="95" y="88"/>
                  </a:lnTo>
                  <a:lnTo>
                    <a:pt x="69" y="28"/>
                  </a:lnTo>
                  <a:lnTo>
                    <a:pt x="67" y="27"/>
                  </a:lnTo>
                  <a:lnTo>
                    <a:pt x="52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11" name="Freeform 114"/>
            <p:cNvSpPr>
              <a:spLocks/>
            </p:cNvSpPr>
            <p:nvPr/>
          </p:nvSpPr>
          <p:spPr>
            <a:xfrm>
              <a:off x="5322" y="2218"/>
              <a:ext cx="19" cy="46"/>
            </a:xfrm>
            <a:custGeom>
              <a:avLst/>
              <a:gdLst>
                <a:gd fmla="*/ 0 w 76" name="T0"/>
                <a:gd fmla="*/ 9 h 183" name="T1"/>
                <a:gd fmla="*/ 10 w 76" name="T2"/>
                <a:gd fmla="*/ 79 h 183" name="T3"/>
                <a:gd fmla="*/ 16 w 76" name="T4"/>
                <a:gd fmla="*/ 150 h 183" name="T5"/>
                <a:gd fmla="*/ 16 w 76" name="T6"/>
                <a:gd fmla="*/ 183 h 183" name="T7"/>
                <a:gd fmla="*/ 76 w 76" name="T8"/>
                <a:gd fmla="*/ 183 h 183" name="T9"/>
                <a:gd fmla="*/ 76 w 76" name="T10"/>
                <a:gd fmla="*/ 147 h 183" name="T11"/>
                <a:gd fmla="*/ 70 w 76" name="T12"/>
                <a:gd fmla="*/ 73 h 183" name="T13"/>
                <a:gd fmla="*/ 70 w 76" name="T14"/>
                <a:gd fmla="*/ 71 h 183" name="T15"/>
                <a:gd fmla="*/ 59 w 76" name="T16"/>
                <a:gd fmla="*/ 0 h 183" name="T17"/>
                <a:gd fmla="*/ 0 w 76" name="T18"/>
                <a:gd fmla="*/ 9 h 183" name="T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b="b" l="0" r="r" t="0"/>
              <a:pathLst>
                <a:path h="183" w="76">
                  <a:moveTo>
                    <a:pt x="0" y="9"/>
                  </a:moveTo>
                  <a:lnTo>
                    <a:pt x="10" y="79"/>
                  </a:lnTo>
                  <a:lnTo>
                    <a:pt x="16" y="150"/>
                  </a:lnTo>
                  <a:lnTo>
                    <a:pt x="16" y="183"/>
                  </a:lnTo>
                  <a:lnTo>
                    <a:pt x="76" y="183"/>
                  </a:lnTo>
                  <a:lnTo>
                    <a:pt x="76" y="147"/>
                  </a:lnTo>
                  <a:lnTo>
                    <a:pt x="70" y="73"/>
                  </a:lnTo>
                  <a:lnTo>
                    <a:pt x="70" y="71"/>
                  </a:lnTo>
                  <a:lnTo>
                    <a:pt x="59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12" name="Freeform 115"/>
            <p:cNvSpPr>
              <a:spLocks/>
            </p:cNvSpPr>
            <p:nvPr/>
          </p:nvSpPr>
          <p:spPr>
            <a:xfrm>
              <a:off x="5317" y="2278"/>
              <a:ext cx="23" cy="46"/>
            </a:xfrm>
            <a:custGeom>
              <a:avLst/>
              <a:gdLst>
                <a:gd fmla="*/ 34 w 94" name="T0"/>
                <a:gd fmla="*/ 0 h 185" name="T1"/>
                <a:gd fmla="*/ 33 w 94" name="T2"/>
                <a:gd fmla="*/ 16 h 185" name="T3"/>
                <a:gd fmla="*/ 28 w 94" name="T4"/>
                <a:gd fmla="*/ 48 h 185" name="T5"/>
                <a:gd fmla="*/ 17 w 94" name="T6"/>
                <a:gd fmla="*/ 113 h 185" name="T7"/>
                <a:gd fmla="*/ 0 w 94" name="T8"/>
                <a:gd fmla="*/ 168 h 185" name="T9"/>
                <a:gd fmla="*/ 58 w 94" name="T10"/>
                <a:gd fmla="*/ 185 h 185" name="T11"/>
                <a:gd fmla="*/ 74 w 94" name="T12"/>
                <a:gd fmla="*/ 129 h 185" name="T13"/>
                <a:gd fmla="*/ 75 w 94" name="T14"/>
                <a:gd fmla="*/ 125 h 185" name="T15"/>
                <a:gd fmla="*/ 87 w 94" name="T16"/>
                <a:gd fmla="*/ 58 h 185" name="T17"/>
                <a:gd fmla="*/ 87 w 94" name="T18"/>
                <a:gd fmla="*/ 57 h 185" name="T19"/>
                <a:gd fmla="*/ 92 w 94" name="T20"/>
                <a:gd fmla="*/ 22 h 185" name="T21"/>
                <a:gd fmla="*/ 92 w 94" name="T22"/>
                <a:gd fmla="*/ 21 h 185" name="T23"/>
                <a:gd fmla="*/ 94 w 94" name="T24"/>
                <a:gd fmla="*/ 5 h 185" name="T25"/>
                <a:gd fmla="*/ 34 w 94" name="T26"/>
                <a:gd fmla="*/ 0 h 185" name="T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b="b" l="0" r="r" t="0"/>
              <a:pathLst>
                <a:path h="185" w="94">
                  <a:moveTo>
                    <a:pt x="34" y="0"/>
                  </a:moveTo>
                  <a:lnTo>
                    <a:pt x="33" y="16"/>
                  </a:lnTo>
                  <a:lnTo>
                    <a:pt x="28" y="48"/>
                  </a:lnTo>
                  <a:lnTo>
                    <a:pt x="17" y="113"/>
                  </a:lnTo>
                  <a:lnTo>
                    <a:pt x="0" y="168"/>
                  </a:lnTo>
                  <a:lnTo>
                    <a:pt x="58" y="185"/>
                  </a:lnTo>
                  <a:lnTo>
                    <a:pt x="74" y="129"/>
                  </a:lnTo>
                  <a:lnTo>
                    <a:pt x="75" y="125"/>
                  </a:lnTo>
                  <a:lnTo>
                    <a:pt x="87" y="58"/>
                  </a:lnTo>
                  <a:lnTo>
                    <a:pt x="87" y="57"/>
                  </a:lnTo>
                  <a:lnTo>
                    <a:pt x="92" y="22"/>
                  </a:lnTo>
                  <a:lnTo>
                    <a:pt x="92" y="21"/>
                  </a:lnTo>
                  <a:lnTo>
                    <a:pt x="94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13" name="Freeform 116"/>
            <p:cNvSpPr>
              <a:spLocks/>
            </p:cNvSpPr>
            <p:nvPr/>
          </p:nvSpPr>
          <p:spPr>
            <a:xfrm>
              <a:off x="5293" y="2334"/>
              <a:ext cx="33" cy="46"/>
            </a:xfrm>
            <a:custGeom>
              <a:avLst/>
              <a:gdLst>
                <a:gd fmla="*/ 77 w 132" name="T0"/>
                <a:gd fmla="*/ 0 h 185" name="T1"/>
                <a:gd fmla="*/ 74 w 132" name="T2"/>
                <a:gd fmla="*/ 7 h 185" name="T3"/>
                <a:gd fmla="*/ 52 w 132" name="T4"/>
                <a:gd fmla="*/ 61 h 185" name="T5"/>
                <a:gd fmla="*/ 27 w 132" name="T6"/>
                <a:gd fmla="*/ 109 h 185" name="T7"/>
                <a:gd fmla="*/ 0 w 132" name="T8"/>
                <a:gd fmla="*/ 153 h 185" name="T9"/>
                <a:gd fmla="*/ 49 w 132" name="T10"/>
                <a:gd fmla="*/ 185 h 185" name="T11"/>
                <a:gd fmla="*/ 78 w 132" name="T12"/>
                <a:gd fmla="*/ 140 h 185" name="T13"/>
                <a:gd fmla="*/ 79 w 132" name="T14"/>
                <a:gd fmla="*/ 138 h 185" name="T15"/>
                <a:gd fmla="*/ 105 w 132" name="T16"/>
                <a:gd fmla="*/ 87 h 185" name="T17"/>
                <a:gd fmla="*/ 106 w 132" name="T18"/>
                <a:gd fmla="*/ 84 h 185" name="T19"/>
                <a:gd fmla="*/ 129 w 132" name="T20"/>
                <a:gd fmla="*/ 30 h 185" name="T21"/>
                <a:gd fmla="*/ 130 w 132" name="T22"/>
                <a:gd fmla="*/ 29 h 185" name="T23"/>
                <a:gd fmla="*/ 132 w 132" name="T24"/>
                <a:gd fmla="*/ 20 h 185" name="T25"/>
                <a:gd fmla="*/ 77 w 132" name="T26"/>
                <a:gd fmla="*/ 0 h 185" name="T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b="b" l="0" r="r" t="0"/>
              <a:pathLst>
                <a:path h="185" w="132">
                  <a:moveTo>
                    <a:pt x="77" y="0"/>
                  </a:moveTo>
                  <a:lnTo>
                    <a:pt x="74" y="7"/>
                  </a:lnTo>
                  <a:lnTo>
                    <a:pt x="52" y="61"/>
                  </a:lnTo>
                  <a:lnTo>
                    <a:pt x="27" y="109"/>
                  </a:lnTo>
                  <a:lnTo>
                    <a:pt x="0" y="153"/>
                  </a:lnTo>
                  <a:lnTo>
                    <a:pt x="49" y="185"/>
                  </a:lnTo>
                  <a:lnTo>
                    <a:pt x="78" y="140"/>
                  </a:lnTo>
                  <a:lnTo>
                    <a:pt x="79" y="138"/>
                  </a:lnTo>
                  <a:lnTo>
                    <a:pt x="105" y="87"/>
                  </a:lnTo>
                  <a:lnTo>
                    <a:pt x="106" y="84"/>
                  </a:lnTo>
                  <a:lnTo>
                    <a:pt x="129" y="30"/>
                  </a:lnTo>
                  <a:lnTo>
                    <a:pt x="130" y="29"/>
                  </a:lnTo>
                  <a:lnTo>
                    <a:pt x="132" y="2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14" name="Freeform 117"/>
            <p:cNvSpPr>
              <a:spLocks/>
            </p:cNvSpPr>
            <p:nvPr/>
          </p:nvSpPr>
          <p:spPr>
            <a:xfrm>
              <a:off x="5253" y="2383"/>
              <a:ext cx="43" cy="42"/>
            </a:xfrm>
            <a:custGeom>
              <a:avLst/>
              <a:gdLst>
                <a:gd fmla="*/ 126 w 172" name="T0"/>
                <a:gd fmla="*/ 0 h 166" name="T1"/>
                <a:gd fmla="*/ 125 w 172" name="T2"/>
                <a:gd fmla="*/ 2 h 166" name="T3"/>
                <a:gd fmla="*/ 82 w 172" name="T4"/>
                <a:gd fmla="*/ 46 h 166" name="T5"/>
                <a:gd fmla="*/ 35 w 172" name="T6"/>
                <a:gd fmla="*/ 90 h 166" name="T7"/>
                <a:gd fmla="*/ 0 w 172" name="T8"/>
                <a:gd fmla="*/ 120 h 166" name="T9"/>
                <a:gd fmla="*/ 39 w 172" name="T10"/>
                <a:gd fmla="*/ 166 h 166" name="T11"/>
                <a:gd fmla="*/ 74 w 172" name="T12"/>
                <a:gd fmla="*/ 134 h 166" name="T13"/>
                <a:gd fmla="*/ 75 w 172" name="T14"/>
                <a:gd fmla="*/ 134 h 166" name="T15"/>
                <a:gd fmla="*/ 123 w 172" name="T16"/>
                <a:gd fmla="*/ 90 h 166" name="T17"/>
                <a:gd fmla="*/ 125 w 172" name="T18"/>
                <a:gd fmla="*/ 87 h 166" name="T19"/>
                <a:gd fmla="*/ 168 w 172" name="T20"/>
                <a:gd fmla="*/ 41 h 166" name="T21"/>
                <a:gd fmla="*/ 171 w 172" name="T22"/>
                <a:gd fmla="*/ 40 h 166" name="T23"/>
                <a:gd fmla="*/ 172 w 172" name="T24"/>
                <a:gd fmla="*/ 38 h 166" name="T25"/>
                <a:gd fmla="*/ 126 w 172" name="T26"/>
                <a:gd fmla="*/ 0 h 166" name="T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b="b" l="0" r="r" t="0"/>
              <a:pathLst>
                <a:path h="166" w="172">
                  <a:moveTo>
                    <a:pt x="126" y="0"/>
                  </a:moveTo>
                  <a:lnTo>
                    <a:pt x="125" y="2"/>
                  </a:lnTo>
                  <a:lnTo>
                    <a:pt x="82" y="46"/>
                  </a:lnTo>
                  <a:lnTo>
                    <a:pt x="35" y="90"/>
                  </a:lnTo>
                  <a:lnTo>
                    <a:pt x="0" y="120"/>
                  </a:lnTo>
                  <a:lnTo>
                    <a:pt x="39" y="166"/>
                  </a:lnTo>
                  <a:lnTo>
                    <a:pt x="74" y="134"/>
                  </a:lnTo>
                  <a:lnTo>
                    <a:pt x="75" y="134"/>
                  </a:lnTo>
                  <a:lnTo>
                    <a:pt x="123" y="90"/>
                  </a:lnTo>
                  <a:lnTo>
                    <a:pt x="125" y="87"/>
                  </a:lnTo>
                  <a:lnTo>
                    <a:pt x="168" y="41"/>
                  </a:lnTo>
                  <a:lnTo>
                    <a:pt x="171" y="40"/>
                  </a:lnTo>
                  <a:lnTo>
                    <a:pt x="172" y="38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15" name="Freeform 118"/>
            <p:cNvSpPr>
              <a:spLocks/>
            </p:cNvSpPr>
            <p:nvPr/>
          </p:nvSpPr>
          <p:spPr>
            <a:xfrm>
              <a:off x="5229" y="2422"/>
              <a:ext cx="22" cy="22"/>
            </a:xfrm>
            <a:custGeom>
              <a:avLst/>
              <a:gdLst>
                <a:gd fmla="*/ 50 w 87" name="T0"/>
                <a:gd fmla="*/ 0 h 85" name="T1"/>
                <a:gd fmla="*/ 0 w 87" name="T2"/>
                <a:gd fmla="*/ 38 h 85" name="T3"/>
                <a:gd fmla="*/ 37 w 87" name="T4"/>
                <a:gd fmla="*/ 85 h 85" name="T5"/>
                <a:gd fmla="*/ 87 w 87" name="T6"/>
                <a:gd fmla="*/ 46 h 85" name="T7"/>
                <a:gd fmla="*/ 50 w 87" name="T8"/>
                <a:gd fmla="*/ 0 h 85" name="T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b="b" l="0" r="r" t="0"/>
              <a:pathLst>
                <a:path h="85" w="87">
                  <a:moveTo>
                    <a:pt x="50" y="0"/>
                  </a:moveTo>
                  <a:lnTo>
                    <a:pt x="0" y="38"/>
                  </a:lnTo>
                  <a:lnTo>
                    <a:pt x="37" y="85"/>
                  </a:lnTo>
                  <a:lnTo>
                    <a:pt x="87" y="4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16" name="Freeform 119"/>
            <p:cNvSpPr>
              <a:spLocks/>
            </p:cNvSpPr>
            <p:nvPr/>
          </p:nvSpPr>
          <p:spPr>
            <a:xfrm>
              <a:off x="5203" y="2424"/>
              <a:ext cx="46" cy="36"/>
            </a:xfrm>
            <a:custGeom>
              <a:avLst/>
              <a:gdLst>
                <a:gd fmla="*/ 153 w 184" name="T0"/>
                <a:gd fmla="*/ 0 h 144" name="T1"/>
                <a:gd fmla="*/ 0 w 184" name="T2"/>
                <a:gd fmla="*/ 93 h 144" name="T3"/>
                <a:gd fmla="*/ 31 w 184" name="T4"/>
                <a:gd fmla="*/ 144 h 144" name="T5"/>
                <a:gd fmla="*/ 184 w 184" name="T6"/>
                <a:gd fmla="*/ 51 h 144" name="T7"/>
                <a:gd fmla="*/ 153 w 184" name="T8"/>
                <a:gd fmla="*/ 0 h 144" name="T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b="b" l="0" r="r" t="0"/>
              <a:pathLst>
                <a:path h="144" w="184">
                  <a:moveTo>
                    <a:pt x="153" y="0"/>
                  </a:moveTo>
                  <a:lnTo>
                    <a:pt x="0" y="93"/>
                  </a:lnTo>
                  <a:lnTo>
                    <a:pt x="31" y="144"/>
                  </a:lnTo>
                  <a:lnTo>
                    <a:pt x="184" y="5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17" name="Freeform 120"/>
            <p:cNvSpPr>
              <a:spLocks/>
            </p:cNvSpPr>
            <p:nvPr/>
          </p:nvSpPr>
          <p:spPr>
            <a:xfrm>
              <a:off x="5151" y="2455"/>
              <a:ext cx="47" cy="34"/>
            </a:xfrm>
            <a:custGeom>
              <a:avLst/>
              <a:gdLst>
                <a:gd fmla="*/ 156 w 185" name="T0"/>
                <a:gd fmla="*/ 0 h 139" name="T1"/>
                <a:gd fmla="*/ 63 w 185" name="T2"/>
                <a:gd fmla="*/ 52 h 139" name="T3"/>
                <a:gd fmla="*/ 0 w 185" name="T4"/>
                <a:gd fmla="*/ 87 h 139" name="T5"/>
                <a:gd fmla="*/ 28 w 185" name="T6"/>
                <a:gd fmla="*/ 139 h 139" name="T7"/>
                <a:gd fmla="*/ 91 w 185" name="T8"/>
                <a:gd fmla="*/ 104 h 139" name="T9"/>
                <a:gd fmla="*/ 93 w 185" name="T10"/>
                <a:gd fmla="*/ 104 h 139" name="T11"/>
                <a:gd fmla="*/ 185 w 185" name="T12"/>
                <a:gd fmla="*/ 52 h 139" name="T13"/>
                <a:gd fmla="*/ 156 w 185" name="T14"/>
                <a:gd fmla="*/ 0 h 139" name="T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b="b" l="0" r="r" t="0"/>
              <a:pathLst>
                <a:path h="139" w="185">
                  <a:moveTo>
                    <a:pt x="156" y="0"/>
                  </a:moveTo>
                  <a:lnTo>
                    <a:pt x="63" y="52"/>
                  </a:lnTo>
                  <a:lnTo>
                    <a:pt x="0" y="87"/>
                  </a:lnTo>
                  <a:lnTo>
                    <a:pt x="28" y="139"/>
                  </a:lnTo>
                  <a:lnTo>
                    <a:pt x="91" y="104"/>
                  </a:lnTo>
                  <a:lnTo>
                    <a:pt x="93" y="104"/>
                  </a:lnTo>
                  <a:lnTo>
                    <a:pt x="185" y="5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18" name="Freeform 121"/>
            <p:cNvSpPr>
              <a:spLocks/>
            </p:cNvSpPr>
            <p:nvPr/>
          </p:nvSpPr>
          <p:spPr>
            <a:xfrm>
              <a:off x="5098" y="2483"/>
              <a:ext cx="47" cy="31"/>
            </a:xfrm>
            <a:custGeom>
              <a:avLst/>
              <a:gdLst>
                <a:gd fmla="*/ 160 w 188" name="T0"/>
                <a:gd fmla="*/ 0 h 124" name="T1"/>
                <a:gd fmla="*/ 143 w 188" name="T2"/>
                <a:gd fmla="*/ 9 h 124" name="T3"/>
                <a:gd fmla="*/ 77 w 188" name="T4"/>
                <a:gd fmla="*/ 40 h 124" name="T5"/>
                <a:gd fmla="*/ 11 w 188" name="T6"/>
                <a:gd fmla="*/ 63 h 124" name="T7"/>
                <a:gd fmla="*/ 0 w 188" name="T8"/>
                <a:gd fmla="*/ 67 h 124" name="T9"/>
                <a:gd fmla="*/ 19 w 188" name="T10"/>
                <a:gd fmla="*/ 124 h 124" name="T11"/>
                <a:gd fmla="*/ 30 w 188" name="T12"/>
                <a:gd fmla="*/ 120 h 124" name="T13"/>
                <a:gd fmla="*/ 31 w 188" name="T14"/>
                <a:gd fmla="*/ 120 h 124" name="T15"/>
                <a:gd fmla="*/ 98 w 188" name="T16"/>
                <a:gd fmla="*/ 95 h 124" name="T17"/>
                <a:gd fmla="*/ 101 w 188" name="T18"/>
                <a:gd fmla="*/ 94 h 124" name="T19"/>
                <a:gd fmla="*/ 168 w 188" name="T20"/>
                <a:gd fmla="*/ 63 h 124" name="T21"/>
                <a:gd fmla="*/ 169 w 188" name="T22"/>
                <a:gd fmla="*/ 62 h 124" name="T23"/>
                <a:gd fmla="*/ 188 w 188" name="T24"/>
                <a:gd fmla="*/ 53 h 124" name="T25"/>
                <a:gd fmla="*/ 160 w 188" name="T26"/>
                <a:gd fmla="*/ 0 h 124" name="T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b="b" l="0" r="r" t="0"/>
              <a:pathLst>
                <a:path h="124" w="188">
                  <a:moveTo>
                    <a:pt x="160" y="0"/>
                  </a:moveTo>
                  <a:lnTo>
                    <a:pt x="143" y="9"/>
                  </a:lnTo>
                  <a:lnTo>
                    <a:pt x="77" y="40"/>
                  </a:lnTo>
                  <a:lnTo>
                    <a:pt x="11" y="63"/>
                  </a:lnTo>
                  <a:lnTo>
                    <a:pt x="0" y="67"/>
                  </a:lnTo>
                  <a:lnTo>
                    <a:pt x="19" y="124"/>
                  </a:lnTo>
                  <a:lnTo>
                    <a:pt x="30" y="120"/>
                  </a:lnTo>
                  <a:lnTo>
                    <a:pt x="31" y="120"/>
                  </a:lnTo>
                  <a:lnTo>
                    <a:pt x="98" y="95"/>
                  </a:lnTo>
                  <a:lnTo>
                    <a:pt x="101" y="94"/>
                  </a:lnTo>
                  <a:lnTo>
                    <a:pt x="168" y="63"/>
                  </a:lnTo>
                  <a:lnTo>
                    <a:pt x="169" y="62"/>
                  </a:lnTo>
                  <a:lnTo>
                    <a:pt x="188" y="5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19" name="Freeform 122"/>
            <p:cNvSpPr>
              <a:spLocks/>
            </p:cNvSpPr>
            <p:nvPr/>
          </p:nvSpPr>
          <p:spPr>
            <a:xfrm>
              <a:off x="5042" y="2504"/>
              <a:ext cx="46" cy="22"/>
            </a:xfrm>
            <a:custGeom>
              <a:avLst/>
              <a:gdLst>
                <a:gd fmla="*/ 173 w 186" name="T0"/>
                <a:gd fmla="*/ 0 h 90" name="T1"/>
                <a:gd fmla="*/ 114 w 186" name="T2"/>
                <a:gd fmla="*/ 14 h 90" name="T3"/>
                <a:gd fmla="*/ 56 w 186" name="T4"/>
                <a:gd fmla="*/ 24 h 90" name="T5"/>
                <a:gd fmla="*/ 0 w 186" name="T6"/>
                <a:gd fmla="*/ 30 h 90" name="T7"/>
                <a:gd fmla="*/ 6 w 186" name="T8"/>
                <a:gd fmla="*/ 90 h 90" name="T9"/>
                <a:gd fmla="*/ 63 w 186" name="T10"/>
                <a:gd fmla="*/ 83 h 90" name="T11"/>
                <a:gd fmla="*/ 65 w 186" name="T12"/>
                <a:gd fmla="*/ 83 h 90" name="T13"/>
                <a:gd fmla="*/ 126 w 186" name="T14"/>
                <a:gd fmla="*/ 74 h 90" name="T15"/>
                <a:gd fmla="*/ 128 w 186" name="T16"/>
                <a:gd fmla="*/ 72 h 90" name="T17"/>
                <a:gd fmla="*/ 186 w 186" name="T18"/>
                <a:gd fmla="*/ 59 h 90" name="T19"/>
                <a:gd fmla="*/ 173 w 186" name="T20"/>
                <a:gd fmla="*/ 0 h 90" name="T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b="b" l="0" r="r" t="0"/>
              <a:pathLst>
                <a:path h="90" w="186">
                  <a:moveTo>
                    <a:pt x="173" y="0"/>
                  </a:moveTo>
                  <a:lnTo>
                    <a:pt x="114" y="14"/>
                  </a:lnTo>
                  <a:lnTo>
                    <a:pt x="56" y="24"/>
                  </a:lnTo>
                  <a:lnTo>
                    <a:pt x="0" y="30"/>
                  </a:lnTo>
                  <a:lnTo>
                    <a:pt x="6" y="90"/>
                  </a:lnTo>
                  <a:lnTo>
                    <a:pt x="63" y="83"/>
                  </a:lnTo>
                  <a:lnTo>
                    <a:pt x="65" y="83"/>
                  </a:lnTo>
                  <a:lnTo>
                    <a:pt x="126" y="74"/>
                  </a:lnTo>
                  <a:lnTo>
                    <a:pt x="128" y="72"/>
                  </a:lnTo>
                  <a:lnTo>
                    <a:pt x="186" y="59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20" name="Freeform 123"/>
            <p:cNvSpPr>
              <a:spLocks/>
            </p:cNvSpPr>
            <p:nvPr/>
          </p:nvSpPr>
          <p:spPr>
            <a:xfrm>
              <a:off x="4981" y="2507"/>
              <a:ext cx="47" cy="20"/>
            </a:xfrm>
            <a:custGeom>
              <a:avLst/>
              <a:gdLst>
                <a:gd fmla="*/ 185 w 185" name="T0"/>
                <a:gd fmla="*/ 22 h 81" name="T1"/>
                <a:gd fmla="*/ 144 w 185" name="T2"/>
                <a:gd fmla="*/ 20 h 81" name="T3"/>
                <a:gd fmla="*/ 102 w 185" name="T4"/>
                <a:gd fmla="*/ 17 h 81" name="T5"/>
                <a:gd fmla="*/ 60 w 185" name="T6"/>
                <a:gd fmla="*/ 10 h 81" name="T7"/>
                <a:gd fmla="*/ 21 w 185" name="T8"/>
                <a:gd fmla="*/ 3 h 81" name="T9"/>
                <a:gd fmla="*/ 15 w 185" name="T10"/>
                <a:gd fmla="*/ 0 h 81" name="T11"/>
                <a:gd fmla="*/ 0 w 185" name="T12"/>
                <a:gd fmla="*/ 59 h 81" name="T13"/>
                <a:gd fmla="*/ 8 w 185" name="T14"/>
                <a:gd fmla="*/ 60 h 81" name="T15"/>
                <a:gd fmla="*/ 9 w 185" name="T16"/>
                <a:gd fmla="*/ 60 h 81" name="T17"/>
                <a:gd fmla="*/ 49 w 185" name="T18"/>
                <a:gd fmla="*/ 69 h 81" name="T19"/>
                <a:gd fmla="*/ 51 w 185" name="T20"/>
                <a:gd fmla="*/ 70 h 81" name="T21"/>
                <a:gd fmla="*/ 95 w 185" name="T22"/>
                <a:gd fmla="*/ 76 h 81" name="T23"/>
                <a:gd fmla="*/ 96 w 185" name="T24"/>
                <a:gd fmla="*/ 76 h 81" name="T25"/>
                <a:gd fmla="*/ 141 w 185" name="T26"/>
                <a:gd fmla="*/ 80 h 81" name="T27"/>
                <a:gd fmla="*/ 142 w 185" name="T28"/>
                <a:gd fmla="*/ 80 h 81" name="T29"/>
                <a:gd fmla="*/ 184 w 185" name="T30"/>
                <a:gd fmla="*/ 81 h 81" name="T31"/>
                <a:gd fmla="*/ 185 w 185" name="T32"/>
                <a:gd fmla="*/ 22 h 81" name="T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b="b" l="0" r="r" t="0"/>
              <a:pathLst>
                <a:path h="81" w="185">
                  <a:moveTo>
                    <a:pt x="185" y="22"/>
                  </a:moveTo>
                  <a:lnTo>
                    <a:pt x="144" y="20"/>
                  </a:lnTo>
                  <a:lnTo>
                    <a:pt x="102" y="17"/>
                  </a:lnTo>
                  <a:lnTo>
                    <a:pt x="60" y="10"/>
                  </a:lnTo>
                  <a:lnTo>
                    <a:pt x="21" y="3"/>
                  </a:lnTo>
                  <a:lnTo>
                    <a:pt x="15" y="0"/>
                  </a:lnTo>
                  <a:lnTo>
                    <a:pt x="0" y="59"/>
                  </a:lnTo>
                  <a:lnTo>
                    <a:pt x="8" y="60"/>
                  </a:lnTo>
                  <a:lnTo>
                    <a:pt x="9" y="60"/>
                  </a:lnTo>
                  <a:lnTo>
                    <a:pt x="49" y="69"/>
                  </a:lnTo>
                  <a:lnTo>
                    <a:pt x="51" y="70"/>
                  </a:lnTo>
                  <a:lnTo>
                    <a:pt x="95" y="76"/>
                  </a:lnTo>
                  <a:lnTo>
                    <a:pt x="96" y="76"/>
                  </a:lnTo>
                  <a:lnTo>
                    <a:pt x="141" y="80"/>
                  </a:lnTo>
                  <a:lnTo>
                    <a:pt x="142" y="80"/>
                  </a:lnTo>
                  <a:lnTo>
                    <a:pt x="184" y="81"/>
                  </a:lnTo>
                  <a:lnTo>
                    <a:pt x="185" y="2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21" name="Freeform 124"/>
            <p:cNvSpPr>
              <a:spLocks/>
            </p:cNvSpPr>
            <p:nvPr/>
          </p:nvSpPr>
          <p:spPr>
            <a:xfrm>
              <a:off x="4926" y="2480"/>
              <a:ext cx="46" cy="37"/>
            </a:xfrm>
            <a:custGeom>
              <a:avLst/>
              <a:gdLst>
                <a:gd fmla="*/ 181 w 181" name="T0"/>
                <a:gd fmla="*/ 89 h 145" name="T1"/>
                <a:gd fmla="*/ 168 w 181" name="T2"/>
                <a:gd fmla="*/ 86 h 145" name="T3"/>
                <a:gd fmla="*/ 135 w 181" name="T4"/>
                <a:gd fmla="*/ 69 h 145" name="T5"/>
                <a:gd fmla="*/ 104 w 181" name="T6"/>
                <a:gd fmla="*/ 51 h 145" name="T7"/>
                <a:gd fmla="*/ 75 w 181" name="T8"/>
                <a:gd fmla="*/ 31 h 145" name="T9"/>
                <a:gd fmla="*/ 51 w 181" name="T10"/>
                <a:gd fmla="*/ 6 h 145" name="T11"/>
                <a:gd fmla="*/ 46 w 181" name="T12"/>
                <a:gd fmla="*/ 0 h 145" name="T13"/>
                <a:gd fmla="*/ 0 w 181" name="T14"/>
                <a:gd fmla="*/ 40 h 145" name="T15"/>
                <a:gd fmla="*/ 7 w 181" name="T16"/>
                <a:gd fmla="*/ 47 h 145" name="T17"/>
                <a:gd fmla="*/ 8 w 181" name="T18"/>
                <a:gd fmla="*/ 48 h 145" name="T19"/>
                <a:gd fmla="*/ 36 w 181" name="T20"/>
                <a:gd fmla="*/ 74 h 145" name="T21"/>
                <a:gd fmla="*/ 39 w 181" name="T22"/>
                <a:gd fmla="*/ 77 h 145" name="T23"/>
                <a:gd fmla="*/ 70 w 181" name="T24"/>
                <a:gd fmla="*/ 99 h 145" name="T25"/>
                <a:gd fmla="*/ 73 w 181" name="T26"/>
                <a:gd fmla="*/ 102 h 145" name="T27"/>
                <a:gd fmla="*/ 106 w 181" name="T28"/>
                <a:gd fmla="*/ 122 h 145" name="T29"/>
                <a:gd fmla="*/ 109 w 181" name="T30"/>
                <a:gd fmla="*/ 123 h 145" name="T31"/>
                <a:gd fmla="*/ 145 w 181" name="T32"/>
                <a:gd fmla="*/ 140 h 145" name="T33"/>
                <a:gd fmla="*/ 147 w 181" name="T34"/>
                <a:gd fmla="*/ 141 h 145" name="T35"/>
                <a:gd fmla="*/ 160 w 181" name="T36"/>
                <a:gd fmla="*/ 145 h 145" name="T37"/>
                <a:gd fmla="*/ 181 w 181" name="T38"/>
                <a:gd fmla="*/ 89 h 145" name="T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b="b" l="0" r="r" t="0"/>
              <a:pathLst>
                <a:path h="145" w="181">
                  <a:moveTo>
                    <a:pt x="181" y="89"/>
                  </a:moveTo>
                  <a:lnTo>
                    <a:pt x="168" y="86"/>
                  </a:lnTo>
                  <a:lnTo>
                    <a:pt x="135" y="69"/>
                  </a:lnTo>
                  <a:lnTo>
                    <a:pt x="104" y="51"/>
                  </a:lnTo>
                  <a:lnTo>
                    <a:pt x="75" y="31"/>
                  </a:lnTo>
                  <a:lnTo>
                    <a:pt x="51" y="6"/>
                  </a:lnTo>
                  <a:lnTo>
                    <a:pt x="46" y="0"/>
                  </a:lnTo>
                  <a:lnTo>
                    <a:pt x="0" y="40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36" y="74"/>
                  </a:lnTo>
                  <a:lnTo>
                    <a:pt x="39" y="77"/>
                  </a:lnTo>
                  <a:lnTo>
                    <a:pt x="70" y="99"/>
                  </a:lnTo>
                  <a:lnTo>
                    <a:pt x="73" y="102"/>
                  </a:lnTo>
                  <a:lnTo>
                    <a:pt x="106" y="122"/>
                  </a:lnTo>
                  <a:lnTo>
                    <a:pt x="109" y="123"/>
                  </a:lnTo>
                  <a:lnTo>
                    <a:pt x="145" y="140"/>
                  </a:lnTo>
                  <a:lnTo>
                    <a:pt x="147" y="141"/>
                  </a:lnTo>
                  <a:lnTo>
                    <a:pt x="160" y="145"/>
                  </a:lnTo>
                  <a:lnTo>
                    <a:pt x="181" y="8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22" name="Freeform 125"/>
            <p:cNvSpPr>
              <a:spLocks/>
            </p:cNvSpPr>
            <p:nvPr/>
          </p:nvSpPr>
          <p:spPr>
            <a:xfrm>
              <a:off x="4908" y="2429"/>
              <a:ext cx="22" cy="47"/>
            </a:xfrm>
            <a:custGeom>
              <a:avLst/>
              <a:gdLst>
                <a:gd fmla="*/ 91 w 91" name="T0"/>
                <a:gd fmla="*/ 164 h 189" name="T1"/>
                <a:gd fmla="*/ 77 w 91" name="T2"/>
                <a:gd fmla="*/ 135 h 189" name="T3"/>
                <a:gd fmla="*/ 68 w 91" name="T4"/>
                <a:gd fmla="*/ 111 h 189" name="T5"/>
                <a:gd fmla="*/ 63 w 91" name="T6"/>
                <a:gd fmla="*/ 83 h 189" name="T7"/>
                <a:gd fmla="*/ 60 w 91" name="T8"/>
                <a:gd fmla="*/ 57 h 189" name="T9"/>
                <a:gd fmla="*/ 60 w 91" name="T10"/>
                <a:gd fmla="*/ 32 h 189" name="T11"/>
                <a:gd fmla="*/ 62 w 91" name="T12"/>
                <a:gd fmla="*/ 5 h 189" name="T13"/>
                <a:gd fmla="*/ 3 w 91" name="T14"/>
                <a:gd fmla="*/ 0 h 189" name="T15"/>
                <a:gd fmla="*/ 0 w 91" name="T16"/>
                <a:gd fmla="*/ 29 h 189" name="T17"/>
                <a:gd fmla="*/ 0 w 91" name="T18"/>
                <a:gd fmla="*/ 63 h 189" name="T19"/>
                <a:gd fmla="*/ 4 w 91" name="T20"/>
                <a:gd fmla="*/ 92 h 189" name="T21"/>
                <a:gd fmla="*/ 5 w 91" name="T22"/>
                <a:gd fmla="*/ 94 h 189" name="T23"/>
                <a:gd fmla="*/ 11 w 91" name="T24"/>
                <a:gd fmla="*/ 124 h 189" name="T25"/>
                <a:gd fmla="*/ 11 w 91" name="T26"/>
                <a:gd fmla="*/ 128 h 189" name="T27"/>
                <a:gd fmla="*/ 21 w 91" name="T28"/>
                <a:gd fmla="*/ 157 h 189" name="T29"/>
                <a:gd fmla="*/ 22 w 91" name="T30"/>
                <a:gd fmla="*/ 159 h 189" name="T31"/>
                <a:gd fmla="*/ 36 w 91" name="T32"/>
                <a:gd fmla="*/ 189 h 189" name="T33"/>
                <a:gd fmla="*/ 91 w 91" name="T34"/>
                <a:gd fmla="*/ 164 h 189" name="T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b="b" l="0" r="r" t="0"/>
              <a:pathLst>
                <a:path h="189" w="91">
                  <a:moveTo>
                    <a:pt x="91" y="164"/>
                  </a:moveTo>
                  <a:lnTo>
                    <a:pt x="77" y="135"/>
                  </a:lnTo>
                  <a:lnTo>
                    <a:pt x="68" y="111"/>
                  </a:lnTo>
                  <a:lnTo>
                    <a:pt x="63" y="83"/>
                  </a:lnTo>
                  <a:lnTo>
                    <a:pt x="60" y="57"/>
                  </a:lnTo>
                  <a:lnTo>
                    <a:pt x="60" y="32"/>
                  </a:lnTo>
                  <a:lnTo>
                    <a:pt x="62" y="5"/>
                  </a:lnTo>
                  <a:lnTo>
                    <a:pt x="3" y="0"/>
                  </a:lnTo>
                  <a:lnTo>
                    <a:pt x="0" y="29"/>
                  </a:lnTo>
                  <a:lnTo>
                    <a:pt x="0" y="63"/>
                  </a:lnTo>
                  <a:lnTo>
                    <a:pt x="4" y="92"/>
                  </a:lnTo>
                  <a:lnTo>
                    <a:pt x="5" y="94"/>
                  </a:lnTo>
                  <a:lnTo>
                    <a:pt x="11" y="124"/>
                  </a:lnTo>
                  <a:lnTo>
                    <a:pt x="11" y="128"/>
                  </a:lnTo>
                  <a:lnTo>
                    <a:pt x="21" y="157"/>
                  </a:lnTo>
                  <a:lnTo>
                    <a:pt x="22" y="159"/>
                  </a:lnTo>
                  <a:lnTo>
                    <a:pt x="36" y="189"/>
                  </a:lnTo>
                  <a:lnTo>
                    <a:pt x="91" y="16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23" name="Freeform 126"/>
            <p:cNvSpPr>
              <a:spLocks/>
            </p:cNvSpPr>
            <p:nvPr/>
          </p:nvSpPr>
          <p:spPr>
            <a:xfrm>
              <a:off x="4913" y="2377"/>
              <a:ext cx="40" cy="42"/>
            </a:xfrm>
            <a:custGeom>
              <a:avLst/>
              <a:gdLst>
                <a:gd fmla="*/ 56 w 161" name="T0"/>
                <a:gd fmla="*/ 168 h 168" name="T1"/>
                <a:gd fmla="*/ 58 w 161" name="T2"/>
                <a:gd fmla="*/ 164 h 168" name="T3"/>
                <a:gd fmla="*/ 72 w 161" name="T4"/>
                <a:gd fmla="*/ 136 h 168" name="T5"/>
                <a:gd fmla="*/ 92 w 161" name="T6"/>
                <a:gd fmla="*/ 108 h 168" name="T7"/>
                <a:gd fmla="*/ 113 w 161" name="T8"/>
                <a:gd fmla="*/ 85 h 168" name="T9"/>
                <a:gd fmla="*/ 138 w 161" name="T10"/>
                <a:gd fmla="*/ 65 h 168" name="T11"/>
                <a:gd fmla="*/ 161 w 161" name="T12"/>
                <a:gd fmla="*/ 52 h 168" name="T13"/>
                <a:gd fmla="*/ 131 w 161" name="T14"/>
                <a:gd fmla="*/ 0 h 168" name="T15"/>
                <a:gd fmla="*/ 107 w 161" name="T16"/>
                <a:gd fmla="*/ 14 h 168" name="T17"/>
                <a:gd fmla="*/ 104 w 161" name="T18"/>
                <a:gd fmla="*/ 16 h 168" name="T19"/>
                <a:gd fmla="*/ 75 w 161" name="T20"/>
                <a:gd fmla="*/ 39 h 168" name="T21"/>
                <a:gd fmla="*/ 71 w 161" name="T22"/>
                <a:gd fmla="*/ 43 h 168" name="T23"/>
                <a:gd fmla="*/ 46 w 161" name="T24"/>
                <a:gd fmla="*/ 70 h 168" name="T25"/>
                <a:gd fmla="*/ 44 w 161" name="T26"/>
                <a:gd fmla="*/ 72 h 168" name="T27"/>
                <a:gd fmla="*/ 23 w 161" name="T28"/>
                <a:gd fmla="*/ 102 h 168" name="T29"/>
                <a:gd fmla="*/ 22 w 161" name="T30"/>
                <a:gd fmla="*/ 106 h 168" name="T31"/>
                <a:gd fmla="*/ 4 w 161" name="T32"/>
                <a:gd fmla="*/ 138 h 168" name="T33"/>
                <a:gd fmla="*/ 3 w 161" name="T34"/>
                <a:gd fmla="*/ 141 h 168" name="T35"/>
                <a:gd fmla="*/ 0 w 161" name="T36"/>
                <a:gd fmla="*/ 146 h 168" name="T37"/>
                <a:gd fmla="*/ 56 w 161" name="T38"/>
                <a:gd fmla="*/ 168 h 168" name="T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b="b" l="0" r="r" t="0"/>
              <a:pathLst>
                <a:path h="168" w="161">
                  <a:moveTo>
                    <a:pt x="56" y="168"/>
                  </a:moveTo>
                  <a:lnTo>
                    <a:pt x="58" y="164"/>
                  </a:lnTo>
                  <a:lnTo>
                    <a:pt x="72" y="136"/>
                  </a:lnTo>
                  <a:lnTo>
                    <a:pt x="92" y="108"/>
                  </a:lnTo>
                  <a:lnTo>
                    <a:pt x="113" y="85"/>
                  </a:lnTo>
                  <a:lnTo>
                    <a:pt x="138" y="65"/>
                  </a:lnTo>
                  <a:lnTo>
                    <a:pt x="161" y="52"/>
                  </a:lnTo>
                  <a:lnTo>
                    <a:pt x="131" y="0"/>
                  </a:lnTo>
                  <a:lnTo>
                    <a:pt x="107" y="14"/>
                  </a:lnTo>
                  <a:lnTo>
                    <a:pt x="104" y="16"/>
                  </a:lnTo>
                  <a:lnTo>
                    <a:pt x="75" y="39"/>
                  </a:lnTo>
                  <a:lnTo>
                    <a:pt x="71" y="43"/>
                  </a:lnTo>
                  <a:lnTo>
                    <a:pt x="46" y="70"/>
                  </a:lnTo>
                  <a:lnTo>
                    <a:pt x="44" y="72"/>
                  </a:lnTo>
                  <a:lnTo>
                    <a:pt x="23" y="102"/>
                  </a:lnTo>
                  <a:lnTo>
                    <a:pt x="22" y="106"/>
                  </a:lnTo>
                  <a:lnTo>
                    <a:pt x="4" y="138"/>
                  </a:lnTo>
                  <a:lnTo>
                    <a:pt x="3" y="141"/>
                  </a:lnTo>
                  <a:lnTo>
                    <a:pt x="0" y="146"/>
                  </a:lnTo>
                  <a:lnTo>
                    <a:pt x="56" y="1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24" name="Freeform 127"/>
            <p:cNvSpPr>
              <a:spLocks/>
            </p:cNvSpPr>
            <p:nvPr/>
          </p:nvSpPr>
          <p:spPr>
            <a:xfrm>
              <a:off x="4961" y="2359"/>
              <a:ext cx="46" cy="25"/>
            </a:xfrm>
            <a:custGeom>
              <a:avLst/>
              <a:gdLst>
                <a:gd fmla="*/ 19 w 187" name="T0"/>
                <a:gd fmla="*/ 99 h 99" name="T1"/>
                <a:gd fmla="*/ 48 w 187" name="T2"/>
                <a:gd fmla="*/ 89 h 99" name="T3"/>
                <a:gd fmla="*/ 89 w 187" name="T4"/>
                <a:gd fmla="*/ 78 h 99" name="T5"/>
                <a:gd fmla="*/ 136 w 187" name="T6"/>
                <a:gd fmla="*/ 69 h 99" name="T7"/>
                <a:gd fmla="*/ 180 w 187" name="T8"/>
                <a:gd fmla="*/ 61 h 99" name="T9"/>
                <a:gd fmla="*/ 187 w 187" name="T10"/>
                <a:gd fmla="*/ 59 h 99" name="T11"/>
                <a:gd fmla="*/ 180 w 187" name="T12"/>
                <a:gd fmla="*/ 0 h 99" name="T13"/>
                <a:gd fmla="*/ 172 w 187" name="T14"/>
                <a:gd fmla="*/ 1 h 99" name="T15"/>
                <a:gd fmla="*/ 170 w 187" name="T16"/>
                <a:gd fmla="*/ 1 h 99" name="T17"/>
                <a:gd fmla="*/ 125 w 187" name="T18"/>
                <a:gd fmla="*/ 10 h 99" name="T19"/>
                <a:gd fmla="*/ 123 w 187" name="T20"/>
                <a:gd fmla="*/ 11 h 99" name="T21"/>
                <a:gd fmla="*/ 76 w 187" name="T22"/>
                <a:gd fmla="*/ 21 h 99" name="T23"/>
                <a:gd fmla="*/ 75 w 187" name="T24"/>
                <a:gd fmla="*/ 21 h 99" name="T25"/>
                <a:gd fmla="*/ 31 w 187" name="T26"/>
                <a:gd fmla="*/ 32 h 99" name="T27"/>
                <a:gd fmla="*/ 29 w 187" name="T28"/>
                <a:gd fmla="*/ 32 h 99" name="T29"/>
                <a:gd fmla="*/ 0 w 187" name="T30"/>
                <a:gd fmla="*/ 42 h 99" name="T31"/>
                <a:gd fmla="*/ 19 w 187" name="T32"/>
                <a:gd fmla="*/ 99 h 99" name="T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b="b" l="0" r="r" t="0"/>
              <a:pathLst>
                <a:path h="99" w="187">
                  <a:moveTo>
                    <a:pt x="19" y="99"/>
                  </a:moveTo>
                  <a:lnTo>
                    <a:pt x="48" y="89"/>
                  </a:lnTo>
                  <a:lnTo>
                    <a:pt x="89" y="78"/>
                  </a:lnTo>
                  <a:lnTo>
                    <a:pt x="136" y="69"/>
                  </a:lnTo>
                  <a:lnTo>
                    <a:pt x="180" y="61"/>
                  </a:lnTo>
                  <a:lnTo>
                    <a:pt x="187" y="59"/>
                  </a:lnTo>
                  <a:lnTo>
                    <a:pt x="180" y="0"/>
                  </a:lnTo>
                  <a:lnTo>
                    <a:pt x="172" y="1"/>
                  </a:lnTo>
                  <a:lnTo>
                    <a:pt x="170" y="1"/>
                  </a:lnTo>
                  <a:lnTo>
                    <a:pt x="125" y="10"/>
                  </a:lnTo>
                  <a:lnTo>
                    <a:pt x="123" y="11"/>
                  </a:lnTo>
                  <a:lnTo>
                    <a:pt x="76" y="21"/>
                  </a:lnTo>
                  <a:lnTo>
                    <a:pt x="75" y="21"/>
                  </a:lnTo>
                  <a:lnTo>
                    <a:pt x="31" y="32"/>
                  </a:lnTo>
                  <a:lnTo>
                    <a:pt x="29" y="32"/>
                  </a:lnTo>
                  <a:lnTo>
                    <a:pt x="0" y="42"/>
                  </a:lnTo>
                  <a:lnTo>
                    <a:pt x="19" y="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25" name="Freeform 128"/>
            <p:cNvSpPr>
              <a:spLocks/>
            </p:cNvSpPr>
            <p:nvPr/>
          </p:nvSpPr>
          <p:spPr>
            <a:xfrm>
              <a:off x="5021" y="2358"/>
              <a:ext cx="46" cy="20"/>
            </a:xfrm>
            <a:custGeom>
              <a:avLst/>
              <a:gdLst>
                <a:gd fmla="*/ 2 w 184" name="T0"/>
                <a:gd fmla="*/ 59 h 81" name="T1"/>
                <a:gd fmla="*/ 20 w 184" name="T2"/>
                <a:gd fmla="*/ 59 h 81" name="T3"/>
                <a:gd fmla="*/ 58 w 184" name="T4"/>
                <a:gd fmla="*/ 61 h 81" name="T5"/>
                <a:gd fmla="*/ 94 w 184" name="T6"/>
                <a:gd fmla="*/ 66 h 81" name="T7"/>
                <a:gd fmla="*/ 131 w 184" name="T8"/>
                <a:gd fmla="*/ 72 h 81" name="T9"/>
                <a:gd fmla="*/ 171 w 184" name="T10"/>
                <a:gd fmla="*/ 81 h 81" name="T11"/>
                <a:gd fmla="*/ 184 w 184" name="T12"/>
                <a:gd fmla="*/ 23 h 81" name="T13"/>
                <a:gd fmla="*/ 144 w 184" name="T14"/>
                <a:gd fmla="*/ 14 h 81" name="T15"/>
                <a:gd fmla="*/ 142 w 184" name="T16"/>
                <a:gd fmla="*/ 12 h 81" name="T17"/>
                <a:gd fmla="*/ 102 w 184" name="T18"/>
                <a:gd fmla="*/ 6 h 81" name="T19"/>
                <a:gd fmla="*/ 101 w 184" name="T20"/>
                <a:gd fmla="*/ 6 h 81" name="T21"/>
                <a:gd fmla="*/ 64 w 184" name="T22"/>
                <a:gd fmla="*/ 1 h 81" name="T23"/>
                <a:gd fmla="*/ 61 w 184" name="T24"/>
                <a:gd fmla="*/ 1 h 81" name="T25"/>
                <a:gd fmla="*/ 22 w 184" name="T26"/>
                <a:gd fmla="*/ 0 h 81" name="T27"/>
                <a:gd fmla="*/ 0 w 184" name="T28"/>
                <a:gd fmla="*/ 0 h 81" name="T29"/>
                <a:gd fmla="*/ 2 w 184" name="T30"/>
                <a:gd fmla="*/ 59 h 81" name="T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b="b" l="0" r="r" t="0"/>
              <a:pathLst>
                <a:path h="81" w="184">
                  <a:moveTo>
                    <a:pt x="2" y="59"/>
                  </a:moveTo>
                  <a:lnTo>
                    <a:pt x="20" y="59"/>
                  </a:lnTo>
                  <a:lnTo>
                    <a:pt x="58" y="61"/>
                  </a:lnTo>
                  <a:lnTo>
                    <a:pt x="94" y="66"/>
                  </a:lnTo>
                  <a:lnTo>
                    <a:pt x="131" y="72"/>
                  </a:lnTo>
                  <a:lnTo>
                    <a:pt x="171" y="81"/>
                  </a:lnTo>
                  <a:lnTo>
                    <a:pt x="184" y="23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02" y="6"/>
                  </a:lnTo>
                  <a:lnTo>
                    <a:pt x="101" y="6"/>
                  </a:lnTo>
                  <a:lnTo>
                    <a:pt x="64" y="1"/>
                  </a:lnTo>
                  <a:lnTo>
                    <a:pt x="61" y="1"/>
                  </a:lnTo>
                  <a:lnTo>
                    <a:pt x="22" y="0"/>
                  </a:lnTo>
                  <a:lnTo>
                    <a:pt x="0" y="0"/>
                  </a:lnTo>
                  <a:lnTo>
                    <a:pt x="2" y="5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26" name="Freeform 129"/>
            <p:cNvSpPr>
              <a:spLocks/>
            </p:cNvSpPr>
            <p:nvPr/>
          </p:nvSpPr>
          <p:spPr>
            <a:xfrm>
              <a:off x="5078" y="2368"/>
              <a:ext cx="48" cy="27"/>
            </a:xfrm>
            <a:custGeom>
              <a:avLst/>
              <a:gdLst>
                <a:gd fmla="*/ 0 w 190" name="T0"/>
                <a:gd fmla="*/ 57 h 112" name="T1"/>
                <a:gd fmla="*/ 25 w 190" name="T2"/>
                <a:gd fmla="*/ 63 h 112" name="T3"/>
                <a:gd fmla="*/ 61 w 190" name="T4"/>
                <a:gd fmla="*/ 75 h 112" name="T5"/>
                <a:gd fmla="*/ 94 w 190" name="T6"/>
                <a:gd fmla="*/ 85 h 112" name="T7"/>
                <a:gd fmla="*/ 124 w 190" name="T8"/>
                <a:gd fmla="*/ 94 h 112" name="T9"/>
                <a:gd fmla="*/ 150 w 190" name="T10"/>
                <a:gd fmla="*/ 106 h 112" name="T11"/>
                <a:gd fmla="*/ 161 w 190" name="T12"/>
                <a:gd fmla="*/ 112 h 112" name="T13"/>
                <a:gd fmla="*/ 190 w 190" name="T14"/>
                <a:gd fmla="*/ 60 h 112" name="T15"/>
                <a:gd fmla="*/ 176 w 190" name="T16"/>
                <a:gd fmla="*/ 52 h 112" name="T17"/>
                <a:gd fmla="*/ 174 w 190" name="T18"/>
                <a:gd fmla="*/ 51 h 112" name="T19"/>
                <a:gd fmla="*/ 145 w 190" name="T20"/>
                <a:gd fmla="*/ 40 h 112" name="T21"/>
                <a:gd fmla="*/ 144 w 190" name="T22"/>
                <a:gd fmla="*/ 39 h 112" name="T23"/>
                <a:gd fmla="*/ 113 w 190" name="T24"/>
                <a:gd fmla="*/ 27 h 112" name="T25"/>
                <a:gd fmla="*/ 112 w 190" name="T26"/>
                <a:gd fmla="*/ 27 h 112" name="T27"/>
                <a:gd fmla="*/ 78 w 190" name="T28"/>
                <a:gd fmla="*/ 17 h 112" name="T29"/>
                <a:gd fmla="*/ 41 w 190" name="T30"/>
                <a:gd fmla="*/ 6 h 112" name="T31"/>
                <a:gd fmla="*/ 40 w 190" name="T32"/>
                <a:gd fmla="*/ 6 h 112" name="T33"/>
                <a:gd fmla="*/ 14 w 190" name="T34"/>
                <a:gd fmla="*/ 0 h 112" name="T35"/>
                <a:gd fmla="*/ 0 w 190" name="T36"/>
                <a:gd fmla="*/ 57 h 112" name="T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b="b" l="0" r="r" t="0"/>
              <a:pathLst>
                <a:path h="112" w="190">
                  <a:moveTo>
                    <a:pt x="0" y="57"/>
                  </a:moveTo>
                  <a:lnTo>
                    <a:pt x="25" y="63"/>
                  </a:lnTo>
                  <a:lnTo>
                    <a:pt x="61" y="75"/>
                  </a:lnTo>
                  <a:lnTo>
                    <a:pt x="94" y="85"/>
                  </a:lnTo>
                  <a:lnTo>
                    <a:pt x="124" y="94"/>
                  </a:lnTo>
                  <a:lnTo>
                    <a:pt x="150" y="106"/>
                  </a:lnTo>
                  <a:lnTo>
                    <a:pt x="161" y="112"/>
                  </a:lnTo>
                  <a:lnTo>
                    <a:pt x="190" y="60"/>
                  </a:lnTo>
                  <a:lnTo>
                    <a:pt x="176" y="52"/>
                  </a:lnTo>
                  <a:lnTo>
                    <a:pt x="174" y="51"/>
                  </a:lnTo>
                  <a:lnTo>
                    <a:pt x="145" y="40"/>
                  </a:lnTo>
                  <a:lnTo>
                    <a:pt x="144" y="39"/>
                  </a:lnTo>
                  <a:lnTo>
                    <a:pt x="113" y="27"/>
                  </a:lnTo>
                  <a:lnTo>
                    <a:pt x="112" y="27"/>
                  </a:lnTo>
                  <a:lnTo>
                    <a:pt x="78" y="17"/>
                  </a:lnTo>
                  <a:lnTo>
                    <a:pt x="41" y="6"/>
                  </a:lnTo>
                  <a:lnTo>
                    <a:pt x="40" y="6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27" name="Freeform 130"/>
            <p:cNvSpPr>
              <a:spLocks/>
            </p:cNvSpPr>
            <p:nvPr/>
          </p:nvSpPr>
          <p:spPr>
            <a:xfrm>
              <a:off x="5131" y="2391"/>
              <a:ext cx="44" cy="40"/>
            </a:xfrm>
            <a:custGeom>
              <a:avLst/>
              <a:gdLst>
                <a:gd fmla="*/ 0 w 175" name="T0"/>
                <a:gd fmla="*/ 47 h 159" name="T1"/>
                <a:gd fmla="*/ 23 w 175" name="T2"/>
                <a:gd fmla="*/ 65 h 159" name="T3"/>
                <a:gd fmla="*/ 53 w 175" name="T4"/>
                <a:gd fmla="*/ 88 h 159" name="T5"/>
                <a:gd fmla="*/ 85 w 175" name="T6"/>
                <a:gd fmla="*/ 114 h 159" name="T7"/>
                <a:gd fmla="*/ 119 w 175" name="T8"/>
                <a:gd fmla="*/ 144 h 159" name="T9"/>
                <a:gd fmla="*/ 136 w 175" name="T10"/>
                <a:gd fmla="*/ 159 h 159" name="T11"/>
                <a:gd fmla="*/ 175 w 175" name="T12"/>
                <a:gd fmla="*/ 113 h 159" name="T13"/>
                <a:gd fmla="*/ 159 w 175" name="T14"/>
                <a:gd fmla="*/ 100 h 159" name="T15"/>
                <a:gd fmla="*/ 125 w 175" name="T16"/>
                <a:gd fmla="*/ 70 h 159" name="T17"/>
                <a:gd fmla="*/ 124 w 175" name="T18"/>
                <a:gd fmla="*/ 68 h 159" name="T19"/>
                <a:gd fmla="*/ 90 w 175" name="T20"/>
                <a:gd fmla="*/ 41 h 159" name="T21"/>
                <a:gd fmla="*/ 59 w 175" name="T22"/>
                <a:gd fmla="*/ 18 h 159" name="T23"/>
                <a:gd fmla="*/ 58 w 175" name="T24"/>
                <a:gd fmla="*/ 18 h 159" name="T25"/>
                <a:gd fmla="*/ 34 w 175" name="T26"/>
                <a:gd fmla="*/ 0 h 159" name="T27"/>
                <a:gd fmla="*/ 0 w 175" name="T28"/>
                <a:gd fmla="*/ 47 h 159" name="T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b="b" l="0" r="r" t="0"/>
              <a:pathLst>
                <a:path h="159" w="175">
                  <a:moveTo>
                    <a:pt x="0" y="47"/>
                  </a:moveTo>
                  <a:lnTo>
                    <a:pt x="23" y="65"/>
                  </a:lnTo>
                  <a:lnTo>
                    <a:pt x="53" y="88"/>
                  </a:lnTo>
                  <a:lnTo>
                    <a:pt x="85" y="114"/>
                  </a:lnTo>
                  <a:lnTo>
                    <a:pt x="119" y="144"/>
                  </a:lnTo>
                  <a:lnTo>
                    <a:pt x="136" y="159"/>
                  </a:lnTo>
                  <a:lnTo>
                    <a:pt x="175" y="113"/>
                  </a:lnTo>
                  <a:lnTo>
                    <a:pt x="159" y="100"/>
                  </a:lnTo>
                  <a:lnTo>
                    <a:pt x="125" y="70"/>
                  </a:lnTo>
                  <a:lnTo>
                    <a:pt x="124" y="68"/>
                  </a:lnTo>
                  <a:lnTo>
                    <a:pt x="90" y="41"/>
                  </a:lnTo>
                  <a:lnTo>
                    <a:pt x="59" y="18"/>
                  </a:lnTo>
                  <a:lnTo>
                    <a:pt x="58" y="18"/>
                  </a:lnTo>
                  <a:lnTo>
                    <a:pt x="34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28" name="Freeform 131"/>
            <p:cNvSpPr>
              <a:spLocks/>
            </p:cNvSpPr>
            <p:nvPr/>
          </p:nvSpPr>
          <p:spPr>
            <a:xfrm>
              <a:off x="5175" y="2430"/>
              <a:ext cx="39" cy="44"/>
            </a:xfrm>
            <a:custGeom>
              <a:avLst/>
              <a:gdLst>
                <a:gd fmla="*/ 0 w 157" name="T0"/>
                <a:gd fmla="*/ 41 h 177" name="T1"/>
                <a:gd fmla="*/ 10 w 157" name="T2"/>
                <a:gd fmla="*/ 52 h 177" name="T3"/>
                <a:gd fmla="*/ 42 w 157" name="T4"/>
                <a:gd fmla="*/ 89 h 177" name="T5"/>
                <a:gd fmla="*/ 76 w 157" name="T6"/>
                <a:gd fmla="*/ 131 h 177" name="T7"/>
                <a:gd fmla="*/ 107 w 157" name="T8"/>
                <a:gd fmla="*/ 177 h 177" name="T9"/>
                <a:gd fmla="*/ 157 w 157" name="T10"/>
                <a:gd fmla="*/ 144 h 177" name="T11"/>
                <a:gd fmla="*/ 124 w 157" name="T12"/>
                <a:gd fmla="*/ 96 h 177" name="T13"/>
                <a:gd fmla="*/ 123 w 157" name="T14"/>
                <a:gd fmla="*/ 95 h 177" name="T15"/>
                <a:gd fmla="*/ 90 w 157" name="T16"/>
                <a:gd fmla="*/ 52 h 177" name="T17"/>
                <a:gd fmla="*/ 88 w 157" name="T18"/>
                <a:gd fmla="*/ 50 h 177" name="T19"/>
                <a:gd fmla="*/ 55 w 157" name="T20"/>
                <a:gd fmla="*/ 12 h 177" name="T21"/>
                <a:gd fmla="*/ 54 w 157" name="T22"/>
                <a:gd fmla="*/ 11 h 177" name="T23"/>
                <a:gd fmla="*/ 42 w 157" name="T24"/>
                <a:gd fmla="*/ 0 h 177" name="T25"/>
                <a:gd fmla="*/ 0 w 157" name="T26"/>
                <a:gd fmla="*/ 41 h 177" name="T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b="b" l="0" r="r" t="0"/>
              <a:pathLst>
                <a:path h="177" w="157">
                  <a:moveTo>
                    <a:pt x="0" y="41"/>
                  </a:moveTo>
                  <a:lnTo>
                    <a:pt x="10" y="52"/>
                  </a:lnTo>
                  <a:lnTo>
                    <a:pt x="42" y="89"/>
                  </a:lnTo>
                  <a:lnTo>
                    <a:pt x="76" y="131"/>
                  </a:lnTo>
                  <a:lnTo>
                    <a:pt x="107" y="177"/>
                  </a:lnTo>
                  <a:lnTo>
                    <a:pt x="157" y="144"/>
                  </a:lnTo>
                  <a:lnTo>
                    <a:pt x="124" y="96"/>
                  </a:lnTo>
                  <a:lnTo>
                    <a:pt x="123" y="95"/>
                  </a:lnTo>
                  <a:lnTo>
                    <a:pt x="90" y="52"/>
                  </a:lnTo>
                  <a:lnTo>
                    <a:pt x="88" y="50"/>
                  </a:lnTo>
                  <a:lnTo>
                    <a:pt x="55" y="12"/>
                  </a:lnTo>
                  <a:lnTo>
                    <a:pt x="54" y="11"/>
                  </a:lnTo>
                  <a:lnTo>
                    <a:pt x="42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29" name="Freeform 132"/>
            <p:cNvSpPr>
              <a:spLocks/>
            </p:cNvSpPr>
            <p:nvPr/>
          </p:nvSpPr>
          <p:spPr>
            <a:xfrm>
              <a:off x="5209" y="2480"/>
              <a:ext cx="31" cy="46"/>
            </a:xfrm>
            <a:custGeom>
              <a:avLst/>
              <a:gdLst>
                <a:gd fmla="*/ 0 w 125" name="T0"/>
                <a:gd fmla="*/ 28 h 186" name="T1"/>
                <a:gd fmla="*/ 25 w 125" name="T2"/>
                <a:gd fmla="*/ 77 h 186" name="T3"/>
                <a:gd fmla="*/ 48 w 125" name="T4"/>
                <a:gd fmla="*/ 129 h 186" name="T5"/>
                <a:gd fmla="*/ 65 w 125" name="T6"/>
                <a:gd fmla="*/ 179 h 186" name="T7"/>
                <a:gd fmla="*/ 67 w 125" name="T8"/>
                <a:gd fmla="*/ 186 h 186" name="T9"/>
                <a:gd fmla="*/ 125 w 125" name="T10"/>
                <a:gd fmla="*/ 170 h 186" name="T11"/>
                <a:gd fmla="*/ 122 w 125" name="T12"/>
                <a:gd fmla="*/ 162 h 186" name="T13"/>
                <a:gd fmla="*/ 122 w 125" name="T14"/>
                <a:gd fmla="*/ 160 h 186" name="T15"/>
                <a:gd fmla="*/ 103 w 125" name="T16"/>
                <a:gd fmla="*/ 108 h 186" name="T17"/>
                <a:gd fmla="*/ 102 w 125" name="T18"/>
                <a:gd fmla="*/ 107 h 186" name="T19"/>
                <a:gd fmla="*/ 80 w 125" name="T20"/>
                <a:gd fmla="*/ 54 h 186" name="T21"/>
                <a:gd fmla="*/ 79 w 125" name="T22"/>
                <a:gd fmla="*/ 51 h 186" name="T23"/>
                <a:gd fmla="*/ 54 w 125" name="T24"/>
                <a:gd fmla="*/ 0 h 186" name="T25"/>
                <a:gd fmla="*/ 0 w 125" name="T26"/>
                <a:gd fmla="*/ 28 h 186" name="T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b="b" l="0" r="r" t="0"/>
              <a:pathLst>
                <a:path h="186" w="125">
                  <a:moveTo>
                    <a:pt x="0" y="28"/>
                  </a:moveTo>
                  <a:lnTo>
                    <a:pt x="25" y="77"/>
                  </a:lnTo>
                  <a:lnTo>
                    <a:pt x="48" y="129"/>
                  </a:lnTo>
                  <a:lnTo>
                    <a:pt x="65" y="179"/>
                  </a:lnTo>
                  <a:lnTo>
                    <a:pt x="67" y="186"/>
                  </a:lnTo>
                  <a:lnTo>
                    <a:pt x="125" y="170"/>
                  </a:lnTo>
                  <a:lnTo>
                    <a:pt x="122" y="162"/>
                  </a:lnTo>
                  <a:lnTo>
                    <a:pt x="122" y="160"/>
                  </a:lnTo>
                  <a:lnTo>
                    <a:pt x="103" y="108"/>
                  </a:lnTo>
                  <a:lnTo>
                    <a:pt x="102" y="107"/>
                  </a:lnTo>
                  <a:lnTo>
                    <a:pt x="80" y="54"/>
                  </a:lnTo>
                  <a:lnTo>
                    <a:pt x="79" y="51"/>
                  </a:lnTo>
                  <a:lnTo>
                    <a:pt x="54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30" name="Freeform 133"/>
            <p:cNvSpPr>
              <a:spLocks/>
            </p:cNvSpPr>
            <p:nvPr/>
          </p:nvSpPr>
          <p:spPr>
            <a:xfrm>
              <a:off x="5230" y="2537"/>
              <a:ext cx="22" cy="46"/>
            </a:xfrm>
            <a:custGeom>
              <a:avLst/>
              <a:gdLst>
                <a:gd fmla="*/ 0 w 89" name="T0"/>
                <a:gd fmla="*/ 15 h 183" name="T1"/>
                <a:gd fmla="*/ 8 w 89" name="T2"/>
                <a:gd fmla="*/ 47 h 183" name="T3"/>
                <a:gd fmla="*/ 18 w 89" name="T4"/>
                <a:gd fmla="*/ 89 h 183" name="T5"/>
                <a:gd fmla="*/ 24 w 89" name="T6"/>
                <a:gd fmla="*/ 129 h 183" name="T7"/>
                <a:gd fmla="*/ 29 w 89" name="T8"/>
                <a:gd fmla="*/ 166 h 183" name="T9"/>
                <a:gd fmla="*/ 29 w 89" name="T10"/>
                <a:gd fmla="*/ 183 h 183" name="T11"/>
                <a:gd fmla="*/ 89 w 89" name="T12"/>
                <a:gd fmla="*/ 181 h 183" name="T13"/>
                <a:gd fmla="*/ 89 w 89" name="T14"/>
                <a:gd fmla="*/ 160 h 183" name="T15"/>
                <a:gd fmla="*/ 84 w 89" name="T16"/>
                <a:gd fmla="*/ 120 h 183" name="T17"/>
                <a:gd fmla="*/ 84 w 89" name="T18"/>
                <a:gd fmla="*/ 119 h 183" name="T19"/>
                <a:gd fmla="*/ 77 w 89" name="T20"/>
                <a:gd fmla="*/ 78 h 183" name="T21"/>
                <a:gd fmla="*/ 75 w 89" name="T22"/>
                <a:gd fmla="*/ 77 h 183" name="T23"/>
                <a:gd fmla="*/ 65 w 89" name="T24"/>
                <a:gd fmla="*/ 33 h 183" name="T25"/>
                <a:gd fmla="*/ 65 w 89" name="T26"/>
                <a:gd fmla="*/ 32 h 183" name="T27"/>
                <a:gd fmla="*/ 57 w 89" name="T28"/>
                <a:gd fmla="*/ 0 h 183" name="T29"/>
                <a:gd fmla="*/ 0 w 89" name="T30"/>
                <a:gd fmla="*/ 15 h 183" name="T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b="b" l="0" r="r" t="0"/>
              <a:pathLst>
                <a:path h="183" w="89">
                  <a:moveTo>
                    <a:pt x="0" y="15"/>
                  </a:moveTo>
                  <a:lnTo>
                    <a:pt x="8" y="47"/>
                  </a:lnTo>
                  <a:lnTo>
                    <a:pt x="18" y="89"/>
                  </a:lnTo>
                  <a:lnTo>
                    <a:pt x="24" y="129"/>
                  </a:lnTo>
                  <a:lnTo>
                    <a:pt x="29" y="166"/>
                  </a:lnTo>
                  <a:lnTo>
                    <a:pt x="29" y="183"/>
                  </a:lnTo>
                  <a:lnTo>
                    <a:pt x="89" y="181"/>
                  </a:lnTo>
                  <a:lnTo>
                    <a:pt x="89" y="160"/>
                  </a:lnTo>
                  <a:lnTo>
                    <a:pt x="84" y="120"/>
                  </a:lnTo>
                  <a:lnTo>
                    <a:pt x="84" y="119"/>
                  </a:lnTo>
                  <a:lnTo>
                    <a:pt x="77" y="78"/>
                  </a:lnTo>
                  <a:lnTo>
                    <a:pt x="75" y="77"/>
                  </a:lnTo>
                  <a:lnTo>
                    <a:pt x="65" y="33"/>
                  </a:lnTo>
                  <a:lnTo>
                    <a:pt x="65" y="32"/>
                  </a:lnTo>
                  <a:lnTo>
                    <a:pt x="57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31" name="Freeform 134"/>
            <p:cNvSpPr>
              <a:spLocks/>
            </p:cNvSpPr>
            <p:nvPr/>
          </p:nvSpPr>
          <p:spPr>
            <a:xfrm>
              <a:off x="5230" y="2597"/>
              <a:ext cx="22" cy="46"/>
            </a:xfrm>
            <a:custGeom>
              <a:avLst/>
              <a:gdLst>
                <a:gd fmla="*/ 29 w 89" name="T0"/>
                <a:gd fmla="*/ 0 h 187" name="T1"/>
                <a:gd fmla="*/ 29 w 89" name="T2"/>
                <a:gd fmla="*/ 3 h 187" name="T3"/>
                <a:gd fmla="*/ 27 w 89" name="T4"/>
                <a:gd fmla="*/ 44 h 187" name="T5"/>
                <a:gd fmla="*/ 21 w 89" name="T6"/>
                <a:gd fmla="*/ 82 h 187" name="T7"/>
                <a:gd fmla="*/ 13 w 89" name="T8"/>
                <a:gd fmla="*/ 120 h 187" name="T9"/>
                <a:gd fmla="*/ 5 w 89" name="T10"/>
                <a:gd fmla="*/ 154 h 187" name="T11"/>
                <a:gd fmla="*/ 0 w 89" name="T12"/>
                <a:gd fmla="*/ 168 h 187" name="T13"/>
                <a:gd fmla="*/ 57 w 89" name="T14"/>
                <a:gd fmla="*/ 187 h 187" name="T15"/>
                <a:gd fmla="*/ 62 w 89" name="T16"/>
                <a:gd fmla="*/ 173 h 187" name="T17"/>
                <a:gd fmla="*/ 62 w 89" name="T18"/>
                <a:gd fmla="*/ 169 h 187" name="T19"/>
                <a:gd fmla="*/ 70 w 89" name="T20"/>
                <a:gd fmla="*/ 132 h 187" name="T21"/>
                <a:gd fmla="*/ 79 w 89" name="T22"/>
                <a:gd fmla="*/ 94 h 187" name="T23"/>
                <a:gd fmla="*/ 80 w 89" name="T24"/>
                <a:gd fmla="*/ 92 h 187" name="T25"/>
                <a:gd fmla="*/ 87 w 89" name="T26"/>
                <a:gd fmla="*/ 51 h 187" name="T27"/>
                <a:gd fmla="*/ 87 w 89" name="T28"/>
                <a:gd fmla="*/ 48 h 187" name="T29"/>
                <a:gd fmla="*/ 89 w 89" name="T30"/>
                <a:gd fmla="*/ 5 h 187" name="T31"/>
                <a:gd fmla="*/ 89 w 89" name="T32"/>
                <a:gd fmla="*/ 3 h 187" name="T33"/>
                <a:gd fmla="*/ 29 w 89" name="T34"/>
                <a:gd fmla="*/ 0 h 187" name="T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b="b" l="0" r="r" t="0"/>
              <a:pathLst>
                <a:path h="187" w="89">
                  <a:moveTo>
                    <a:pt x="29" y="0"/>
                  </a:moveTo>
                  <a:lnTo>
                    <a:pt x="29" y="3"/>
                  </a:lnTo>
                  <a:lnTo>
                    <a:pt x="27" y="44"/>
                  </a:lnTo>
                  <a:lnTo>
                    <a:pt x="21" y="82"/>
                  </a:lnTo>
                  <a:lnTo>
                    <a:pt x="13" y="120"/>
                  </a:lnTo>
                  <a:lnTo>
                    <a:pt x="5" y="154"/>
                  </a:lnTo>
                  <a:lnTo>
                    <a:pt x="0" y="168"/>
                  </a:lnTo>
                  <a:lnTo>
                    <a:pt x="57" y="187"/>
                  </a:lnTo>
                  <a:lnTo>
                    <a:pt x="62" y="173"/>
                  </a:lnTo>
                  <a:lnTo>
                    <a:pt x="62" y="169"/>
                  </a:lnTo>
                  <a:lnTo>
                    <a:pt x="70" y="132"/>
                  </a:lnTo>
                  <a:lnTo>
                    <a:pt x="79" y="94"/>
                  </a:lnTo>
                  <a:lnTo>
                    <a:pt x="80" y="92"/>
                  </a:lnTo>
                  <a:lnTo>
                    <a:pt x="87" y="51"/>
                  </a:lnTo>
                  <a:lnTo>
                    <a:pt x="87" y="48"/>
                  </a:lnTo>
                  <a:lnTo>
                    <a:pt x="89" y="5"/>
                  </a:lnTo>
                  <a:lnTo>
                    <a:pt x="89" y="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32" name="Freeform 135"/>
            <p:cNvSpPr>
              <a:spLocks/>
            </p:cNvSpPr>
            <p:nvPr/>
          </p:nvSpPr>
          <p:spPr>
            <a:xfrm>
              <a:off x="5205" y="2652"/>
              <a:ext cx="34" cy="47"/>
            </a:xfrm>
            <a:custGeom>
              <a:avLst/>
              <a:gdLst>
                <a:gd fmla="*/ 80 w 134" name="T0"/>
                <a:gd fmla="*/ 0 h 188" name="T1"/>
                <a:gd fmla="*/ 67 w 134" name="T2"/>
                <a:gd fmla="*/ 31 h 188" name="T3"/>
                <a:gd fmla="*/ 52 w 134" name="T4"/>
                <a:gd fmla="*/ 64 h 188" name="T5"/>
                <a:gd fmla="*/ 38 w 134" name="T6"/>
                <a:gd fmla="*/ 97 h 188" name="T7"/>
                <a:gd fmla="*/ 19 w 134" name="T8"/>
                <a:gd fmla="*/ 127 h 188" name="T9"/>
                <a:gd fmla="*/ 0 w 134" name="T10"/>
                <a:gd fmla="*/ 152 h 188" name="T11"/>
                <a:gd fmla="*/ 49 w 134" name="T12"/>
                <a:gd fmla="*/ 188 h 188" name="T13"/>
                <a:gd fmla="*/ 67 w 134" name="T14"/>
                <a:gd fmla="*/ 161 h 188" name="T15"/>
                <a:gd fmla="*/ 69 w 134" name="T16"/>
                <a:gd fmla="*/ 159 h 188" name="T17"/>
                <a:gd fmla="*/ 88 w 134" name="T18"/>
                <a:gd fmla="*/ 127 h 188" name="T19"/>
                <a:gd fmla="*/ 91 w 134" name="T20"/>
                <a:gd fmla="*/ 123 h 188" name="T21"/>
                <a:gd fmla="*/ 107 w 134" name="T22"/>
                <a:gd fmla="*/ 89 h 188" name="T23"/>
                <a:gd fmla="*/ 122 w 134" name="T24"/>
                <a:gd fmla="*/ 55 h 188" name="T25"/>
                <a:gd fmla="*/ 122 w 134" name="T26"/>
                <a:gd fmla="*/ 54 h 188" name="T27"/>
                <a:gd fmla="*/ 134 w 134" name="T28"/>
                <a:gd fmla="*/ 23 h 188" name="T29"/>
                <a:gd fmla="*/ 80 w 134" name="T30"/>
                <a:gd fmla="*/ 0 h 188" name="T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b="b" l="0" r="r" t="0"/>
              <a:pathLst>
                <a:path h="188" w="134">
                  <a:moveTo>
                    <a:pt x="80" y="0"/>
                  </a:moveTo>
                  <a:lnTo>
                    <a:pt x="67" y="31"/>
                  </a:lnTo>
                  <a:lnTo>
                    <a:pt x="52" y="64"/>
                  </a:lnTo>
                  <a:lnTo>
                    <a:pt x="38" y="97"/>
                  </a:lnTo>
                  <a:lnTo>
                    <a:pt x="19" y="127"/>
                  </a:lnTo>
                  <a:lnTo>
                    <a:pt x="0" y="152"/>
                  </a:lnTo>
                  <a:lnTo>
                    <a:pt x="49" y="188"/>
                  </a:lnTo>
                  <a:lnTo>
                    <a:pt x="67" y="161"/>
                  </a:lnTo>
                  <a:lnTo>
                    <a:pt x="69" y="159"/>
                  </a:lnTo>
                  <a:lnTo>
                    <a:pt x="88" y="127"/>
                  </a:lnTo>
                  <a:lnTo>
                    <a:pt x="91" y="123"/>
                  </a:lnTo>
                  <a:lnTo>
                    <a:pt x="107" y="89"/>
                  </a:lnTo>
                  <a:lnTo>
                    <a:pt x="122" y="55"/>
                  </a:lnTo>
                  <a:lnTo>
                    <a:pt x="122" y="54"/>
                  </a:lnTo>
                  <a:lnTo>
                    <a:pt x="134" y="2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33" name="Freeform 136"/>
            <p:cNvSpPr>
              <a:spLocks/>
            </p:cNvSpPr>
            <p:nvPr/>
          </p:nvSpPr>
          <p:spPr>
            <a:xfrm>
              <a:off x="5162" y="2700"/>
              <a:ext cx="44" cy="38"/>
            </a:xfrm>
            <a:custGeom>
              <a:avLst/>
              <a:gdLst>
                <a:gd fmla="*/ 139 w 178" name="T0"/>
                <a:gd fmla="*/ 0 h 152" name="T1"/>
                <a:gd fmla="*/ 116 w 178" name="T2"/>
                <a:gd fmla="*/ 20 h 152" name="T3"/>
                <a:gd fmla="*/ 84 w 178" name="T4"/>
                <a:gd fmla="*/ 46 h 152" name="T5"/>
                <a:gd fmla="*/ 47 w 178" name="T6"/>
                <a:gd fmla="*/ 72 h 152" name="T7"/>
                <a:gd fmla="*/ 4 w 178" name="T8"/>
                <a:gd fmla="*/ 99 h 152" name="T9"/>
                <a:gd fmla="*/ 0 w 178" name="T10"/>
                <a:gd fmla="*/ 102 h 152" name="T11"/>
                <a:gd fmla="*/ 31 w 178" name="T12"/>
                <a:gd fmla="*/ 152 h 152" name="T13"/>
                <a:gd fmla="*/ 37 w 178" name="T14"/>
                <a:gd fmla="*/ 149 h 152" name="T15"/>
                <a:gd fmla="*/ 79 w 178" name="T16"/>
                <a:gd fmla="*/ 121 h 152" name="T17"/>
                <a:gd fmla="*/ 80 w 178" name="T18"/>
                <a:gd fmla="*/ 121 h 152" name="T19"/>
                <a:gd fmla="*/ 119 w 178" name="T20"/>
                <a:gd fmla="*/ 94 h 152" name="T21"/>
                <a:gd fmla="*/ 120 w 178" name="T22"/>
                <a:gd fmla="*/ 93 h 152" name="T23"/>
                <a:gd fmla="*/ 155 w 178" name="T24"/>
                <a:gd fmla="*/ 66 h 152" name="T25"/>
                <a:gd fmla="*/ 156 w 178" name="T26"/>
                <a:gd fmla="*/ 64 h 152" name="T27"/>
                <a:gd fmla="*/ 178 w 178" name="T28"/>
                <a:gd fmla="*/ 43 h 152" name="T29"/>
                <a:gd fmla="*/ 139 w 178" name="T30"/>
                <a:gd fmla="*/ 0 h 152" name="T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b="b" l="0" r="r" t="0"/>
              <a:pathLst>
                <a:path h="152" w="178">
                  <a:moveTo>
                    <a:pt x="139" y="0"/>
                  </a:moveTo>
                  <a:lnTo>
                    <a:pt x="116" y="20"/>
                  </a:lnTo>
                  <a:lnTo>
                    <a:pt x="84" y="46"/>
                  </a:lnTo>
                  <a:lnTo>
                    <a:pt x="47" y="72"/>
                  </a:lnTo>
                  <a:lnTo>
                    <a:pt x="4" y="99"/>
                  </a:lnTo>
                  <a:lnTo>
                    <a:pt x="0" y="102"/>
                  </a:lnTo>
                  <a:lnTo>
                    <a:pt x="31" y="152"/>
                  </a:lnTo>
                  <a:lnTo>
                    <a:pt x="37" y="149"/>
                  </a:lnTo>
                  <a:lnTo>
                    <a:pt x="79" y="121"/>
                  </a:lnTo>
                  <a:lnTo>
                    <a:pt x="80" y="121"/>
                  </a:lnTo>
                  <a:lnTo>
                    <a:pt x="119" y="94"/>
                  </a:lnTo>
                  <a:lnTo>
                    <a:pt x="120" y="93"/>
                  </a:lnTo>
                  <a:lnTo>
                    <a:pt x="155" y="66"/>
                  </a:lnTo>
                  <a:lnTo>
                    <a:pt x="156" y="64"/>
                  </a:lnTo>
                  <a:lnTo>
                    <a:pt x="178" y="43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34" name="Freeform 137"/>
            <p:cNvSpPr>
              <a:spLocks/>
            </p:cNvSpPr>
            <p:nvPr/>
          </p:nvSpPr>
          <p:spPr>
            <a:xfrm>
              <a:off x="5109" y="2733"/>
              <a:ext cx="47" cy="29"/>
            </a:xfrm>
            <a:custGeom>
              <a:avLst/>
              <a:gdLst>
                <a:gd fmla="*/ 161 w 187" name="T0"/>
                <a:gd fmla="*/ 0 h 117" name="T1"/>
                <a:gd fmla="*/ 126 w 187" name="T2"/>
                <a:gd fmla="*/ 17 h 117" name="T3"/>
                <a:gd fmla="*/ 80 w 187" name="T4"/>
                <a:gd fmla="*/ 36 h 117" name="T5"/>
                <a:gd fmla="*/ 34 w 187" name="T6"/>
                <a:gd fmla="*/ 51 h 117" name="T7"/>
                <a:gd fmla="*/ 0 w 187" name="T8"/>
                <a:gd fmla="*/ 58 h 117" name="T9"/>
                <a:gd fmla="*/ 13 w 187" name="T10"/>
                <a:gd fmla="*/ 117 h 117" name="T11"/>
                <a:gd fmla="*/ 48 w 187" name="T12"/>
                <a:gd fmla="*/ 108 h 117" name="T13"/>
                <a:gd fmla="*/ 50 w 187" name="T14"/>
                <a:gd fmla="*/ 108 h 117" name="T15"/>
                <a:gd fmla="*/ 99 w 187" name="T16"/>
                <a:gd fmla="*/ 93 h 117" name="T17"/>
                <a:gd fmla="*/ 101 w 187" name="T18"/>
                <a:gd fmla="*/ 92 h 117" name="T19"/>
                <a:gd fmla="*/ 150 w 187" name="T20"/>
                <a:gd fmla="*/ 72 h 117" name="T21"/>
                <a:gd fmla="*/ 152 w 187" name="T22"/>
                <a:gd fmla="*/ 72 h 117" name="T23"/>
                <a:gd fmla="*/ 187 w 187" name="T24"/>
                <a:gd fmla="*/ 55 h 117" name="T25"/>
                <a:gd fmla="*/ 161 w 187" name="T26"/>
                <a:gd fmla="*/ 0 h 117" name="T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b="b" l="0" r="r" t="0"/>
              <a:pathLst>
                <a:path h="117" w="187">
                  <a:moveTo>
                    <a:pt x="161" y="0"/>
                  </a:moveTo>
                  <a:lnTo>
                    <a:pt x="126" y="17"/>
                  </a:lnTo>
                  <a:lnTo>
                    <a:pt x="80" y="36"/>
                  </a:lnTo>
                  <a:lnTo>
                    <a:pt x="34" y="51"/>
                  </a:lnTo>
                  <a:lnTo>
                    <a:pt x="0" y="58"/>
                  </a:lnTo>
                  <a:lnTo>
                    <a:pt x="13" y="117"/>
                  </a:lnTo>
                  <a:lnTo>
                    <a:pt x="48" y="108"/>
                  </a:lnTo>
                  <a:lnTo>
                    <a:pt x="50" y="108"/>
                  </a:lnTo>
                  <a:lnTo>
                    <a:pt x="99" y="93"/>
                  </a:lnTo>
                  <a:lnTo>
                    <a:pt x="101" y="92"/>
                  </a:lnTo>
                  <a:lnTo>
                    <a:pt x="150" y="72"/>
                  </a:lnTo>
                  <a:lnTo>
                    <a:pt x="152" y="72"/>
                  </a:lnTo>
                  <a:lnTo>
                    <a:pt x="187" y="5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35" name="Freeform 138"/>
            <p:cNvSpPr>
              <a:spLocks/>
            </p:cNvSpPr>
            <p:nvPr/>
          </p:nvSpPr>
          <p:spPr>
            <a:xfrm>
              <a:off x="5051" y="2749"/>
              <a:ext cx="46" cy="16"/>
            </a:xfrm>
            <a:custGeom>
              <a:avLst/>
              <a:gdLst>
                <a:gd fmla="*/ 178 w 185" name="T0"/>
                <a:gd fmla="*/ 2 h 64" name="T1"/>
                <a:gd fmla="*/ 175 w 185" name="T2"/>
                <a:gd fmla="*/ 2 h 64" name="T3"/>
                <a:gd fmla="*/ 127 w 185" name="T4"/>
                <a:gd fmla="*/ 5 h 64" name="T5"/>
                <a:gd fmla="*/ 81 w 185" name="T6"/>
                <a:gd fmla="*/ 5 h 64" name="T7"/>
                <a:gd fmla="*/ 34 w 185" name="T8"/>
                <a:gd fmla="*/ 2 h 64" name="T9"/>
                <a:gd fmla="*/ 6 w 185" name="T10"/>
                <a:gd fmla="*/ 0 h 64" name="T11"/>
                <a:gd fmla="*/ 0 w 185" name="T12"/>
                <a:gd fmla="*/ 58 h 64" name="T13"/>
                <a:gd fmla="*/ 27 w 185" name="T14"/>
                <a:gd fmla="*/ 62 h 64" name="T15"/>
                <a:gd fmla="*/ 30 w 185" name="T16"/>
                <a:gd fmla="*/ 62 h 64" name="T17"/>
                <a:gd fmla="*/ 78 w 185" name="T18"/>
                <a:gd fmla="*/ 64 h 64" name="T19"/>
                <a:gd fmla="*/ 129 w 185" name="T20"/>
                <a:gd fmla="*/ 64 h 64" name="T21"/>
                <a:gd fmla="*/ 179 w 185" name="T22"/>
                <a:gd fmla="*/ 62 h 64" name="T23"/>
                <a:gd fmla="*/ 181 w 185" name="T24"/>
                <a:gd fmla="*/ 62 h 64" name="T25"/>
                <a:gd fmla="*/ 185 w 185" name="T26"/>
                <a:gd fmla="*/ 60 h 64" name="T27"/>
                <a:gd fmla="*/ 178 w 185" name="T28"/>
                <a:gd fmla="*/ 2 h 64" name="T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b="b" l="0" r="r" t="0"/>
              <a:pathLst>
                <a:path h="64" w="185">
                  <a:moveTo>
                    <a:pt x="178" y="2"/>
                  </a:moveTo>
                  <a:lnTo>
                    <a:pt x="175" y="2"/>
                  </a:lnTo>
                  <a:lnTo>
                    <a:pt x="127" y="5"/>
                  </a:lnTo>
                  <a:lnTo>
                    <a:pt x="81" y="5"/>
                  </a:lnTo>
                  <a:lnTo>
                    <a:pt x="34" y="2"/>
                  </a:lnTo>
                  <a:lnTo>
                    <a:pt x="6" y="0"/>
                  </a:lnTo>
                  <a:lnTo>
                    <a:pt x="0" y="58"/>
                  </a:lnTo>
                  <a:lnTo>
                    <a:pt x="27" y="62"/>
                  </a:lnTo>
                  <a:lnTo>
                    <a:pt x="30" y="62"/>
                  </a:lnTo>
                  <a:lnTo>
                    <a:pt x="78" y="64"/>
                  </a:lnTo>
                  <a:lnTo>
                    <a:pt x="129" y="64"/>
                  </a:lnTo>
                  <a:lnTo>
                    <a:pt x="179" y="62"/>
                  </a:lnTo>
                  <a:lnTo>
                    <a:pt x="181" y="62"/>
                  </a:lnTo>
                  <a:lnTo>
                    <a:pt x="185" y="60"/>
                  </a:lnTo>
                  <a:lnTo>
                    <a:pt x="178" y="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36" name="Freeform 139"/>
            <p:cNvSpPr>
              <a:spLocks/>
            </p:cNvSpPr>
            <p:nvPr/>
          </p:nvSpPr>
          <p:spPr>
            <a:xfrm>
              <a:off x="4991" y="2731"/>
              <a:ext cx="47" cy="30"/>
            </a:xfrm>
            <a:custGeom>
              <a:avLst/>
              <a:gdLst>
                <a:gd fmla="*/ 186 w 186" name="T0"/>
                <a:gd fmla="*/ 62 h 120" name="T1"/>
                <a:gd fmla="*/ 185 w 186" name="T2"/>
                <a:gd fmla="*/ 62 h 120" name="T3"/>
                <a:gd fmla="*/ 147 w 186" name="T4"/>
                <a:gd fmla="*/ 52 h 120" name="T5"/>
                <a:gd fmla="*/ 113 w 186" name="T6"/>
                <a:gd fmla="*/ 41 h 120" name="T7"/>
                <a:gd fmla="*/ 83 w 186" name="T8"/>
                <a:gd fmla="*/ 30 h 120" name="T9"/>
                <a:gd fmla="*/ 56 w 186" name="T10"/>
                <a:gd fmla="*/ 15 h 120" name="T11"/>
                <a:gd fmla="*/ 34 w 186" name="T12"/>
                <a:gd fmla="*/ 0 h 120" name="T13"/>
                <a:gd fmla="*/ 0 w 186" name="T14"/>
                <a:gd fmla="*/ 50 h 120" name="T15"/>
                <a:gd fmla="*/ 25 w 186" name="T16"/>
                <a:gd fmla="*/ 66 h 120" name="T17"/>
                <a:gd fmla="*/ 27 w 186" name="T18"/>
                <a:gd fmla="*/ 67 h 120" name="T19"/>
                <a:gd fmla="*/ 57 w 186" name="T20"/>
                <a:gd fmla="*/ 83 h 120" name="T21"/>
                <a:gd fmla="*/ 60 w 186" name="T22"/>
                <a:gd fmla="*/ 84 h 120" name="T23"/>
                <a:gd fmla="*/ 92 w 186" name="T24"/>
                <a:gd fmla="*/ 97 h 120" name="T25"/>
                <a:gd fmla="*/ 94 w 186" name="T26"/>
                <a:gd fmla="*/ 98 h 120" name="T27"/>
                <a:gd fmla="*/ 130 w 186" name="T28"/>
                <a:gd fmla="*/ 109 h 120" name="T29"/>
                <a:gd fmla="*/ 132 w 186" name="T30"/>
                <a:gd fmla="*/ 109 h 120" name="T31"/>
                <a:gd fmla="*/ 171 w 186" name="T32"/>
                <a:gd fmla="*/ 119 h 120" name="T33"/>
                <a:gd fmla="*/ 174 w 186" name="T34"/>
                <a:gd fmla="*/ 120 h 120" name="T35"/>
                <a:gd fmla="*/ 176 w 186" name="T36"/>
                <a:gd fmla="*/ 120 h 120" name="T37"/>
                <a:gd fmla="*/ 186 w 186" name="T38"/>
                <a:gd fmla="*/ 62 h 120" name="T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b="b" l="0" r="r" t="0"/>
              <a:pathLst>
                <a:path h="120" w="186">
                  <a:moveTo>
                    <a:pt x="186" y="62"/>
                  </a:moveTo>
                  <a:lnTo>
                    <a:pt x="185" y="62"/>
                  </a:lnTo>
                  <a:lnTo>
                    <a:pt x="147" y="52"/>
                  </a:lnTo>
                  <a:lnTo>
                    <a:pt x="113" y="41"/>
                  </a:lnTo>
                  <a:lnTo>
                    <a:pt x="83" y="30"/>
                  </a:lnTo>
                  <a:lnTo>
                    <a:pt x="56" y="15"/>
                  </a:lnTo>
                  <a:lnTo>
                    <a:pt x="34" y="0"/>
                  </a:lnTo>
                  <a:lnTo>
                    <a:pt x="0" y="50"/>
                  </a:lnTo>
                  <a:lnTo>
                    <a:pt x="25" y="66"/>
                  </a:lnTo>
                  <a:lnTo>
                    <a:pt x="27" y="67"/>
                  </a:lnTo>
                  <a:lnTo>
                    <a:pt x="57" y="83"/>
                  </a:lnTo>
                  <a:lnTo>
                    <a:pt x="60" y="84"/>
                  </a:lnTo>
                  <a:lnTo>
                    <a:pt x="92" y="97"/>
                  </a:lnTo>
                  <a:lnTo>
                    <a:pt x="94" y="98"/>
                  </a:lnTo>
                  <a:lnTo>
                    <a:pt x="130" y="109"/>
                  </a:lnTo>
                  <a:lnTo>
                    <a:pt x="132" y="109"/>
                  </a:lnTo>
                  <a:lnTo>
                    <a:pt x="171" y="119"/>
                  </a:lnTo>
                  <a:lnTo>
                    <a:pt x="174" y="120"/>
                  </a:lnTo>
                  <a:lnTo>
                    <a:pt x="176" y="120"/>
                  </a:lnTo>
                  <a:lnTo>
                    <a:pt x="186" y="6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37" name="Freeform 140"/>
            <p:cNvSpPr>
              <a:spLocks/>
            </p:cNvSpPr>
            <p:nvPr/>
          </p:nvSpPr>
          <p:spPr>
            <a:xfrm>
              <a:off x="4962" y="2686"/>
              <a:ext cx="28" cy="46"/>
            </a:xfrm>
            <a:custGeom>
              <a:avLst/>
              <a:gdLst>
                <a:gd fmla="*/ 110 w 110" name="T0"/>
                <a:gd fmla="*/ 144 h 186" name="T1"/>
                <a:gd fmla="*/ 94 w 110" name="T2"/>
                <a:gd fmla="*/ 124 h 186" name="T3"/>
                <a:gd fmla="*/ 82 w 110" name="T4"/>
                <a:gd fmla="*/ 106 h 186" name="T5"/>
                <a:gd fmla="*/ 72 w 110" name="T6"/>
                <a:gd fmla="*/ 87 h 186" name="T7"/>
                <a:gd fmla="*/ 64 w 110" name="T8"/>
                <a:gd fmla="*/ 67 h 186" name="T9"/>
                <a:gd fmla="*/ 60 w 110" name="T10"/>
                <a:gd fmla="*/ 47 h 186" name="T11"/>
                <a:gd fmla="*/ 59 w 110" name="T12"/>
                <a:gd fmla="*/ 26 h 186" name="T13"/>
                <a:gd fmla="*/ 62 w 110" name="T14"/>
                <a:gd fmla="*/ 5 h 186" name="T15"/>
                <a:gd fmla="*/ 2 w 110" name="T16"/>
                <a:gd fmla="*/ 0 h 186" name="T17"/>
                <a:gd fmla="*/ 0 w 110" name="T18"/>
                <a:gd fmla="*/ 22 h 186" name="T19"/>
                <a:gd fmla="*/ 0 w 110" name="T20"/>
                <a:gd fmla="*/ 26 h 186" name="T21"/>
                <a:gd fmla="*/ 1 w 110" name="T22"/>
                <a:gd fmla="*/ 52 h 186" name="T23"/>
                <a:gd fmla="*/ 1 w 110" name="T24"/>
                <a:gd fmla="*/ 57 h 186" name="T25"/>
                <a:gd fmla="*/ 6 w 110" name="T26"/>
                <a:gd fmla="*/ 82 h 186" name="T27"/>
                <a:gd fmla="*/ 7 w 110" name="T28"/>
                <a:gd fmla="*/ 85 h 186" name="T29"/>
                <a:gd fmla="*/ 16 w 110" name="T30"/>
                <a:gd fmla="*/ 109 h 186" name="T31"/>
                <a:gd fmla="*/ 18 w 110" name="T32"/>
                <a:gd fmla="*/ 113 h 186" name="T33"/>
                <a:gd fmla="*/ 29 w 110" name="T34"/>
                <a:gd fmla="*/ 135 h 186" name="T35"/>
                <a:gd fmla="*/ 31 w 110" name="T36"/>
                <a:gd fmla="*/ 139 h 186" name="T37"/>
                <a:gd fmla="*/ 46 w 110" name="T38"/>
                <a:gd fmla="*/ 160 h 186" name="T39"/>
                <a:gd fmla="*/ 47 w 110" name="T40"/>
                <a:gd fmla="*/ 161 h 186" name="T41"/>
                <a:gd fmla="*/ 64 w 110" name="T42"/>
                <a:gd fmla="*/ 182 h 186" name="T43"/>
                <a:gd fmla="*/ 67 w 110" name="T44"/>
                <a:gd fmla="*/ 185 h 186" name="T45"/>
                <a:gd fmla="*/ 68 w 110" name="T46"/>
                <a:gd fmla="*/ 186 h 186" name="T47"/>
                <a:gd fmla="*/ 110 w 110" name="T48"/>
                <a:gd fmla="*/ 144 h 186" name="T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b="b" l="0" r="r" t="0"/>
              <a:pathLst>
                <a:path h="186" w="110">
                  <a:moveTo>
                    <a:pt x="110" y="144"/>
                  </a:moveTo>
                  <a:lnTo>
                    <a:pt x="94" y="124"/>
                  </a:lnTo>
                  <a:lnTo>
                    <a:pt x="82" y="106"/>
                  </a:lnTo>
                  <a:lnTo>
                    <a:pt x="72" y="87"/>
                  </a:lnTo>
                  <a:lnTo>
                    <a:pt x="64" y="67"/>
                  </a:lnTo>
                  <a:lnTo>
                    <a:pt x="60" y="47"/>
                  </a:lnTo>
                  <a:lnTo>
                    <a:pt x="59" y="26"/>
                  </a:lnTo>
                  <a:lnTo>
                    <a:pt x="62" y="5"/>
                  </a:lnTo>
                  <a:lnTo>
                    <a:pt x="2" y="0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1" y="52"/>
                  </a:lnTo>
                  <a:lnTo>
                    <a:pt x="1" y="57"/>
                  </a:lnTo>
                  <a:lnTo>
                    <a:pt x="6" y="82"/>
                  </a:lnTo>
                  <a:lnTo>
                    <a:pt x="7" y="85"/>
                  </a:lnTo>
                  <a:lnTo>
                    <a:pt x="16" y="109"/>
                  </a:lnTo>
                  <a:lnTo>
                    <a:pt x="18" y="113"/>
                  </a:lnTo>
                  <a:lnTo>
                    <a:pt x="29" y="135"/>
                  </a:lnTo>
                  <a:lnTo>
                    <a:pt x="31" y="139"/>
                  </a:lnTo>
                  <a:lnTo>
                    <a:pt x="46" y="160"/>
                  </a:lnTo>
                  <a:lnTo>
                    <a:pt x="47" y="161"/>
                  </a:lnTo>
                  <a:lnTo>
                    <a:pt x="64" y="182"/>
                  </a:lnTo>
                  <a:lnTo>
                    <a:pt x="67" y="185"/>
                  </a:lnTo>
                  <a:lnTo>
                    <a:pt x="68" y="186"/>
                  </a:lnTo>
                  <a:lnTo>
                    <a:pt x="110" y="14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38" name="Freeform 141"/>
            <p:cNvSpPr>
              <a:spLocks/>
            </p:cNvSpPr>
            <p:nvPr/>
          </p:nvSpPr>
          <p:spPr>
            <a:xfrm>
              <a:off x="4968" y="2635"/>
              <a:ext cx="42" cy="40"/>
            </a:xfrm>
            <a:custGeom>
              <a:avLst/>
              <a:gdLst>
                <a:gd fmla="*/ 56 w 167" name="T0"/>
                <a:gd fmla="*/ 161 h 161" name="T1"/>
                <a:gd fmla="*/ 57 w 167" name="T2"/>
                <a:gd fmla="*/ 160 h 161" name="T3"/>
                <a:gd fmla="*/ 72 w 167" name="T4"/>
                <a:gd fmla="*/ 135 h 161" name="T5"/>
                <a:gd fmla="*/ 92 w 167" name="T6"/>
                <a:gd fmla="*/ 110 h 161" name="T7"/>
                <a:gd fmla="*/ 114 w 167" name="T8"/>
                <a:gd fmla="*/ 88 h 161" name="T9"/>
                <a:gd fmla="*/ 140 w 167" name="T10"/>
                <a:gd fmla="*/ 67 h 161" name="T11"/>
                <a:gd fmla="*/ 167 w 167" name="T12"/>
                <a:gd fmla="*/ 52 h 161" name="T13"/>
                <a:gd fmla="*/ 137 w 167" name="T14"/>
                <a:gd fmla="*/ 0 h 161" name="T15"/>
                <a:gd fmla="*/ 109 w 167" name="T16"/>
                <a:gd fmla="*/ 16 h 161" name="T17"/>
                <a:gd fmla="*/ 105 w 167" name="T18"/>
                <a:gd fmla="*/ 18 h 161" name="T19"/>
                <a:gd fmla="*/ 75 w 167" name="T20"/>
                <a:gd fmla="*/ 42 h 161" name="T21"/>
                <a:gd fmla="*/ 73 w 167" name="T22"/>
                <a:gd fmla="*/ 45 h 161" name="T23"/>
                <a:gd fmla="*/ 48 w 167" name="T24"/>
                <a:gd fmla="*/ 69 h 161" name="T25"/>
                <a:gd fmla="*/ 46 w 167" name="T26"/>
                <a:gd fmla="*/ 72 h 161" name="T27"/>
                <a:gd fmla="*/ 23 w 167" name="T28"/>
                <a:gd fmla="*/ 99 h 161" name="T29"/>
                <a:gd fmla="*/ 21 w 167" name="T30"/>
                <a:gd fmla="*/ 103 h 161" name="T31"/>
                <a:gd fmla="*/ 3 w 167" name="T32"/>
                <a:gd fmla="*/ 131 h 161" name="T33"/>
                <a:gd fmla="*/ 2 w 167" name="T34"/>
                <a:gd fmla="*/ 135 h 161" name="T35"/>
                <a:gd fmla="*/ 0 w 167" name="T36"/>
                <a:gd fmla="*/ 140 h 161" name="T37"/>
                <a:gd fmla="*/ 56 w 167" name="T38"/>
                <a:gd fmla="*/ 161 h 161" name="T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b="b" l="0" r="r" t="0"/>
              <a:pathLst>
                <a:path h="161" w="167">
                  <a:moveTo>
                    <a:pt x="56" y="161"/>
                  </a:moveTo>
                  <a:lnTo>
                    <a:pt x="57" y="160"/>
                  </a:lnTo>
                  <a:lnTo>
                    <a:pt x="72" y="135"/>
                  </a:lnTo>
                  <a:lnTo>
                    <a:pt x="92" y="110"/>
                  </a:lnTo>
                  <a:lnTo>
                    <a:pt x="114" y="88"/>
                  </a:lnTo>
                  <a:lnTo>
                    <a:pt x="140" y="67"/>
                  </a:lnTo>
                  <a:lnTo>
                    <a:pt x="167" y="52"/>
                  </a:lnTo>
                  <a:lnTo>
                    <a:pt x="137" y="0"/>
                  </a:lnTo>
                  <a:lnTo>
                    <a:pt x="109" y="16"/>
                  </a:lnTo>
                  <a:lnTo>
                    <a:pt x="105" y="18"/>
                  </a:lnTo>
                  <a:lnTo>
                    <a:pt x="75" y="42"/>
                  </a:lnTo>
                  <a:lnTo>
                    <a:pt x="73" y="45"/>
                  </a:lnTo>
                  <a:lnTo>
                    <a:pt x="48" y="69"/>
                  </a:lnTo>
                  <a:lnTo>
                    <a:pt x="46" y="72"/>
                  </a:lnTo>
                  <a:lnTo>
                    <a:pt x="23" y="99"/>
                  </a:lnTo>
                  <a:lnTo>
                    <a:pt x="21" y="103"/>
                  </a:lnTo>
                  <a:lnTo>
                    <a:pt x="3" y="131"/>
                  </a:lnTo>
                  <a:lnTo>
                    <a:pt x="2" y="135"/>
                  </a:lnTo>
                  <a:lnTo>
                    <a:pt x="0" y="140"/>
                  </a:lnTo>
                  <a:lnTo>
                    <a:pt x="56" y="16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39" name="Freeform 142"/>
            <p:cNvSpPr>
              <a:spLocks/>
            </p:cNvSpPr>
            <p:nvPr/>
          </p:nvSpPr>
          <p:spPr>
            <a:xfrm>
              <a:off x="5017" y="2623"/>
              <a:ext cx="47" cy="20"/>
            </a:xfrm>
            <a:custGeom>
              <a:avLst/>
              <a:gdLst>
                <a:gd fmla="*/ 18 w 187" name="T0"/>
                <a:gd fmla="*/ 79 h 79" name="T1"/>
                <a:gd fmla="*/ 41 w 187" name="T2"/>
                <a:gd fmla="*/ 72 h 79" name="T3"/>
                <a:gd fmla="*/ 79 w 187" name="T4"/>
                <a:gd fmla="*/ 64 h 79" name="T5"/>
                <a:gd fmla="*/ 117 w 187" name="T6"/>
                <a:gd fmla="*/ 61 h 79" name="T7"/>
                <a:gd fmla="*/ 158 w 187" name="T8"/>
                <a:gd fmla="*/ 59 h 79" name="T9"/>
                <a:gd fmla="*/ 185 w 187" name="T10"/>
                <a:gd fmla="*/ 61 h 79" name="T11"/>
                <a:gd fmla="*/ 187 w 187" name="T12"/>
                <a:gd fmla="*/ 1 h 79" name="T13"/>
                <a:gd fmla="*/ 159 w 187" name="T14"/>
                <a:gd fmla="*/ 0 h 79" name="T15"/>
                <a:gd fmla="*/ 157 w 187" name="T16"/>
                <a:gd fmla="*/ 0 h 79" name="T17"/>
                <a:gd fmla="*/ 115 w 187" name="T18"/>
                <a:gd fmla="*/ 1 h 79" name="T19"/>
                <a:gd fmla="*/ 113 w 187" name="T20"/>
                <a:gd fmla="*/ 1 h 79" name="T21"/>
                <a:gd fmla="*/ 71 w 187" name="T22"/>
                <a:gd fmla="*/ 5 h 79" name="T23"/>
                <a:gd fmla="*/ 67 w 187" name="T24"/>
                <a:gd fmla="*/ 6 h 79" name="T25"/>
                <a:gd fmla="*/ 28 w 187" name="T26"/>
                <a:gd fmla="*/ 15 h 79" name="T27"/>
                <a:gd fmla="*/ 25 w 187" name="T28"/>
                <a:gd fmla="*/ 15 h 79" name="T29"/>
                <a:gd fmla="*/ 0 w 187" name="T30"/>
                <a:gd fmla="*/ 22 h 79" name="T31"/>
                <a:gd fmla="*/ 18 w 187" name="T32"/>
                <a:gd fmla="*/ 79 h 79" name="T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b="b" l="0" r="r" t="0"/>
              <a:pathLst>
                <a:path h="79" w="187">
                  <a:moveTo>
                    <a:pt x="18" y="79"/>
                  </a:moveTo>
                  <a:lnTo>
                    <a:pt x="41" y="72"/>
                  </a:lnTo>
                  <a:lnTo>
                    <a:pt x="79" y="64"/>
                  </a:lnTo>
                  <a:lnTo>
                    <a:pt x="117" y="61"/>
                  </a:lnTo>
                  <a:lnTo>
                    <a:pt x="158" y="59"/>
                  </a:lnTo>
                  <a:lnTo>
                    <a:pt x="185" y="61"/>
                  </a:lnTo>
                  <a:lnTo>
                    <a:pt x="187" y="1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15" y="1"/>
                  </a:lnTo>
                  <a:lnTo>
                    <a:pt x="113" y="1"/>
                  </a:lnTo>
                  <a:lnTo>
                    <a:pt x="71" y="5"/>
                  </a:lnTo>
                  <a:lnTo>
                    <a:pt x="67" y="6"/>
                  </a:lnTo>
                  <a:lnTo>
                    <a:pt x="28" y="15"/>
                  </a:lnTo>
                  <a:lnTo>
                    <a:pt x="25" y="15"/>
                  </a:lnTo>
                  <a:lnTo>
                    <a:pt x="0" y="22"/>
                  </a:lnTo>
                  <a:lnTo>
                    <a:pt x="18" y="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40" name="Freeform 143"/>
            <p:cNvSpPr>
              <a:spLocks/>
            </p:cNvSpPr>
            <p:nvPr/>
          </p:nvSpPr>
          <p:spPr>
            <a:xfrm>
              <a:off x="5077" y="2625"/>
              <a:ext cx="47" cy="27"/>
            </a:xfrm>
            <a:custGeom>
              <a:avLst/>
              <a:gdLst>
                <a:gd fmla="*/ 0 w 189" name="T0"/>
                <a:gd fmla="*/ 58 h 108" name="T1"/>
                <a:gd fmla="*/ 38 w 189" name="T2"/>
                <a:gd fmla="*/ 65 h 108" name="T3"/>
                <a:gd fmla="*/ 77 w 189" name="T4"/>
                <a:gd fmla="*/ 76 h 108" name="T5"/>
                <a:gd fmla="*/ 114 w 189" name="T6"/>
                <a:gd fmla="*/ 87 h 108" name="T7"/>
                <a:gd fmla="*/ 150 w 189" name="T8"/>
                <a:gd fmla="*/ 103 h 108" name="T9"/>
                <a:gd fmla="*/ 161 w 189" name="T10"/>
                <a:gd fmla="*/ 108 h 108" name="T11"/>
                <a:gd fmla="*/ 189 w 189" name="T12"/>
                <a:gd fmla="*/ 56 h 108" name="T13"/>
                <a:gd fmla="*/ 176 w 189" name="T14"/>
                <a:gd fmla="*/ 50 h 108" name="T15"/>
                <a:gd fmla="*/ 174 w 189" name="T16"/>
                <a:gd fmla="*/ 49 h 108" name="T17"/>
                <a:gd fmla="*/ 135 w 189" name="T18"/>
                <a:gd fmla="*/ 32 h 108" name="T19"/>
                <a:gd fmla="*/ 133 w 189" name="T20"/>
                <a:gd fmla="*/ 31 h 108" name="T21"/>
                <a:gd fmla="*/ 94 w 189" name="T22"/>
                <a:gd fmla="*/ 19 h 108" name="T23"/>
                <a:gd fmla="*/ 93 w 189" name="T24"/>
                <a:gd fmla="*/ 19 h 108" name="T25"/>
                <a:gd fmla="*/ 52 w 189" name="T26"/>
                <a:gd fmla="*/ 8 h 108" name="T27"/>
                <a:gd fmla="*/ 50 w 189" name="T28"/>
                <a:gd fmla="*/ 6 h 108" name="T29"/>
                <a:gd fmla="*/ 10 w 189" name="T30"/>
                <a:gd fmla="*/ 0 h 108" name="T31"/>
                <a:gd fmla="*/ 0 w 189" name="T32"/>
                <a:gd fmla="*/ 58 h 108" name="T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b="b" l="0" r="r" t="0"/>
              <a:pathLst>
                <a:path h="108" w="189">
                  <a:moveTo>
                    <a:pt x="0" y="58"/>
                  </a:moveTo>
                  <a:lnTo>
                    <a:pt x="38" y="65"/>
                  </a:lnTo>
                  <a:lnTo>
                    <a:pt x="77" y="76"/>
                  </a:lnTo>
                  <a:lnTo>
                    <a:pt x="114" y="87"/>
                  </a:lnTo>
                  <a:lnTo>
                    <a:pt x="150" y="103"/>
                  </a:lnTo>
                  <a:lnTo>
                    <a:pt x="161" y="108"/>
                  </a:lnTo>
                  <a:lnTo>
                    <a:pt x="189" y="56"/>
                  </a:lnTo>
                  <a:lnTo>
                    <a:pt x="176" y="50"/>
                  </a:lnTo>
                  <a:lnTo>
                    <a:pt x="174" y="49"/>
                  </a:lnTo>
                  <a:lnTo>
                    <a:pt x="135" y="32"/>
                  </a:lnTo>
                  <a:lnTo>
                    <a:pt x="133" y="31"/>
                  </a:lnTo>
                  <a:lnTo>
                    <a:pt x="94" y="19"/>
                  </a:lnTo>
                  <a:lnTo>
                    <a:pt x="93" y="19"/>
                  </a:lnTo>
                  <a:lnTo>
                    <a:pt x="52" y="8"/>
                  </a:lnTo>
                  <a:lnTo>
                    <a:pt x="50" y="6"/>
                  </a:lnTo>
                  <a:lnTo>
                    <a:pt x="10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41" name="Freeform 144"/>
            <p:cNvSpPr>
              <a:spLocks/>
            </p:cNvSpPr>
            <p:nvPr/>
          </p:nvSpPr>
          <p:spPr>
            <a:xfrm>
              <a:off x="5130" y="2646"/>
              <a:ext cx="45" cy="39"/>
            </a:xfrm>
            <a:custGeom>
              <a:avLst/>
              <a:gdLst>
                <a:gd fmla="*/ 0 w 178" name="T0"/>
                <a:gd fmla="*/ 51 h 154" name="T1"/>
                <a:gd fmla="*/ 9 w 178" name="T2"/>
                <a:gd fmla="*/ 56 h 154" name="T3"/>
                <a:gd fmla="*/ 42 w 178" name="T4"/>
                <a:gd fmla="*/ 78 h 154" name="T5"/>
                <a:gd fmla="*/ 75 w 178" name="T6"/>
                <a:gd fmla="*/ 102 h 154" name="T7"/>
                <a:gd fmla="*/ 106 w 178" name="T8"/>
                <a:gd fmla="*/ 128 h 154" name="T9"/>
                <a:gd fmla="*/ 134 w 178" name="T10"/>
                <a:gd fmla="*/ 154 h 154" name="T11"/>
                <a:gd fmla="*/ 135 w 178" name="T12"/>
                <a:gd fmla="*/ 154 h 154" name="T13"/>
                <a:gd fmla="*/ 178 w 178" name="T14"/>
                <a:gd fmla="*/ 113 h 154" name="T15"/>
                <a:gd fmla="*/ 175 w 178" name="T16"/>
                <a:gd fmla="*/ 110 h 154" name="T17"/>
                <a:gd fmla="*/ 145 w 178" name="T18"/>
                <a:gd fmla="*/ 83 h 154" name="T19"/>
                <a:gd fmla="*/ 144 w 178" name="T20"/>
                <a:gd fmla="*/ 83 h 154" name="T21"/>
                <a:gd fmla="*/ 112 w 178" name="T22"/>
                <a:gd fmla="*/ 56 h 154" name="T23"/>
                <a:gd fmla="*/ 111 w 178" name="T24"/>
                <a:gd fmla="*/ 54 h 154" name="T25"/>
                <a:gd fmla="*/ 77 w 178" name="T26"/>
                <a:gd fmla="*/ 30 h 154" name="T27"/>
                <a:gd fmla="*/ 76 w 178" name="T28"/>
                <a:gd fmla="*/ 28 h 154" name="T29"/>
                <a:gd fmla="*/ 41 w 178" name="T30"/>
                <a:gd fmla="*/ 6 h 154" name="T31"/>
                <a:gd fmla="*/ 40 w 178" name="T32"/>
                <a:gd fmla="*/ 5 h 154" name="T33"/>
                <a:gd fmla="*/ 30 w 178" name="T34"/>
                <a:gd fmla="*/ 0 h 154" name="T35"/>
                <a:gd fmla="*/ 0 w 178" name="T36"/>
                <a:gd fmla="*/ 51 h 154" name="T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b="b" l="0" r="r" t="0"/>
              <a:pathLst>
                <a:path h="154" w="178">
                  <a:moveTo>
                    <a:pt x="0" y="51"/>
                  </a:moveTo>
                  <a:lnTo>
                    <a:pt x="9" y="56"/>
                  </a:lnTo>
                  <a:lnTo>
                    <a:pt x="42" y="78"/>
                  </a:lnTo>
                  <a:lnTo>
                    <a:pt x="75" y="102"/>
                  </a:lnTo>
                  <a:lnTo>
                    <a:pt x="106" y="128"/>
                  </a:lnTo>
                  <a:lnTo>
                    <a:pt x="134" y="154"/>
                  </a:lnTo>
                  <a:lnTo>
                    <a:pt x="135" y="154"/>
                  </a:lnTo>
                  <a:lnTo>
                    <a:pt x="178" y="113"/>
                  </a:lnTo>
                  <a:lnTo>
                    <a:pt x="175" y="110"/>
                  </a:lnTo>
                  <a:lnTo>
                    <a:pt x="145" y="83"/>
                  </a:lnTo>
                  <a:lnTo>
                    <a:pt x="144" y="83"/>
                  </a:lnTo>
                  <a:lnTo>
                    <a:pt x="112" y="56"/>
                  </a:lnTo>
                  <a:lnTo>
                    <a:pt x="111" y="54"/>
                  </a:lnTo>
                  <a:lnTo>
                    <a:pt x="77" y="30"/>
                  </a:lnTo>
                  <a:lnTo>
                    <a:pt x="76" y="28"/>
                  </a:lnTo>
                  <a:lnTo>
                    <a:pt x="41" y="6"/>
                  </a:lnTo>
                  <a:lnTo>
                    <a:pt x="40" y="5"/>
                  </a:lnTo>
                  <a:lnTo>
                    <a:pt x="3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42" name="Freeform 145"/>
            <p:cNvSpPr>
              <a:spLocks/>
            </p:cNvSpPr>
            <p:nvPr/>
          </p:nvSpPr>
          <p:spPr>
            <a:xfrm>
              <a:off x="5174" y="2686"/>
              <a:ext cx="37" cy="45"/>
            </a:xfrm>
            <a:custGeom>
              <a:avLst/>
              <a:gdLst>
                <a:gd fmla="*/ 0 w 149" name="T0"/>
                <a:gd fmla="*/ 40 h 182" name="T1"/>
                <a:gd fmla="*/ 14 w 149" name="T2"/>
                <a:gd fmla="*/ 55 h 182" name="T3"/>
                <a:gd fmla="*/ 39 w 149" name="T4"/>
                <a:gd fmla="*/ 87 h 182" name="T5"/>
                <a:gd fmla="*/ 61 w 149" name="T6"/>
                <a:gd fmla="*/ 121 h 182" name="T7"/>
                <a:gd fmla="*/ 82 w 149" name="T8"/>
                <a:gd fmla="*/ 156 h 182" name="T9"/>
                <a:gd fmla="*/ 96 w 149" name="T10"/>
                <a:gd fmla="*/ 182 h 182" name="T11"/>
                <a:gd fmla="*/ 149 w 149" name="T12"/>
                <a:gd fmla="*/ 154 h 182" name="T13"/>
                <a:gd fmla="*/ 134 w 149" name="T14"/>
                <a:gd fmla="*/ 127 h 182" name="T15"/>
                <a:gd fmla="*/ 133 w 149" name="T16"/>
                <a:gd fmla="*/ 125 h 182" name="T17"/>
                <a:gd fmla="*/ 111 w 149" name="T18"/>
                <a:gd fmla="*/ 89 h 182" name="T19"/>
                <a:gd fmla="*/ 87 w 149" name="T20"/>
                <a:gd fmla="*/ 54 h 182" name="T21"/>
                <a:gd fmla="*/ 86 w 149" name="T22"/>
                <a:gd fmla="*/ 51 h 182" name="T23"/>
                <a:gd fmla="*/ 60 w 149" name="T24"/>
                <a:gd fmla="*/ 18 h 182" name="T25"/>
                <a:gd fmla="*/ 59 w 149" name="T26"/>
                <a:gd fmla="*/ 17 h 182" name="T27"/>
                <a:gd fmla="*/ 45 w 149" name="T28"/>
                <a:gd fmla="*/ 0 h 182" name="T29"/>
                <a:gd fmla="*/ 0 w 149" name="T30"/>
                <a:gd fmla="*/ 40 h 182" name="T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b="b" l="0" r="r" t="0"/>
              <a:pathLst>
                <a:path h="182" w="149">
                  <a:moveTo>
                    <a:pt x="0" y="40"/>
                  </a:moveTo>
                  <a:lnTo>
                    <a:pt x="14" y="55"/>
                  </a:lnTo>
                  <a:lnTo>
                    <a:pt x="39" y="87"/>
                  </a:lnTo>
                  <a:lnTo>
                    <a:pt x="61" y="121"/>
                  </a:lnTo>
                  <a:lnTo>
                    <a:pt x="82" y="156"/>
                  </a:lnTo>
                  <a:lnTo>
                    <a:pt x="96" y="182"/>
                  </a:lnTo>
                  <a:lnTo>
                    <a:pt x="149" y="154"/>
                  </a:lnTo>
                  <a:lnTo>
                    <a:pt x="134" y="127"/>
                  </a:lnTo>
                  <a:lnTo>
                    <a:pt x="133" y="125"/>
                  </a:lnTo>
                  <a:lnTo>
                    <a:pt x="111" y="89"/>
                  </a:lnTo>
                  <a:lnTo>
                    <a:pt x="87" y="54"/>
                  </a:lnTo>
                  <a:lnTo>
                    <a:pt x="86" y="51"/>
                  </a:lnTo>
                  <a:lnTo>
                    <a:pt x="60" y="18"/>
                  </a:lnTo>
                  <a:lnTo>
                    <a:pt x="59" y="17"/>
                  </a:lnTo>
                  <a:lnTo>
                    <a:pt x="4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43" name="Freeform 146"/>
            <p:cNvSpPr>
              <a:spLocks/>
            </p:cNvSpPr>
            <p:nvPr/>
          </p:nvSpPr>
          <p:spPr>
            <a:xfrm>
              <a:off x="5204" y="2738"/>
              <a:ext cx="27" cy="47"/>
            </a:xfrm>
            <a:custGeom>
              <a:avLst/>
              <a:gdLst>
                <a:gd fmla="*/ 0 w 111" name="T0"/>
                <a:gd fmla="*/ 22 h 188" name="T1"/>
                <a:gd fmla="*/ 15 w 111" name="T2"/>
                <a:gd fmla="*/ 60 h 188" name="T3"/>
                <a:gd fmla="*/ 29 w 111" name="T4"/>
                <a:gd fmla="*/ 100 h 188" name="T5"/>
                <a:gd fmla="*/ 40 w 111" name="T6"/>
                <a:gd fmla="*/ 138 h 188" name="T7"/>
                <a:gd fmla="*/ 50 w 111" name="T8"/>
                <a:gd fmla="*/ 177 h 188" name="T9"/>
                <a:gd fmla="*/ 52 w 111" name="T10"/>
                <a:gd fmla="*/ 188 h 188" name="T11"/>
                <a:gd fmla="*/ 111 w 111" name="T12"/>
                <a:gd fmla="*/ 174 h 188" name="T13"/>
                <a:gd fmla="*/ 107 w 111" name="T14"/>
                <a:gd fmla="*/ 163 h 188" name="T15"/>
                <a:gd fmla="*/ 107 w 111" name="T16"/>
                <a:gd fmla="*/ 162 h 188" name="T17"/>
                <a:gd fmla="*/ 97 w 111" name="T18"/>
                <a:gd fmla="*/ 123 h 188" name="T19"/>
                <a:gd fmla="*/ 86 w 111" name="T20"/>
                <a:gd fmla="*/ 84 h 188" name="T21"/>
                <a:gd fmla="*/ 86 w 111" name="T22"/>
                <a:gd fmla="*/ 81 h 188" name="T23"/>
                <a:gd fmla="*/ 72 w 111" name="T24"/>
                <a:gd fmla="*/ 40 h 188" name="T25"/>
                <a:gd fmla="*/ 71 w 111" name="T26"/>
                <a:gd fmla="*/ 39 h 188" name="T27"/>
                <a:gd fmla="*/ 56 w 111" name="T28"/>
                <a:gd fmla="*/ 0 h 188" name="T29"/>
                <a:gd fmla="*/ 0 w 111" name="T30"/>
                <a:gd fmla="*/ 22 h 188" name="T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b="b" l="0" r="r" t="0"/>
              <a:pathLst>
                <a:path h="188" w="111">
                  <a:moveTo>
                    <a:pt x="0" y="22"/>
                  </a:moveTo>
                  <a:lnTo>
                    <a:pt x="15" y="60"/>
                  </a:lnTo>
                  <a:lnTo>
                    <a:pt x="29" y="100"/>
                  </a:lnTo>
                  <a:lnTo>
                    <a:pt x="40" y="138"/>
                  </a:lnTo>
                  <a:lnTo>
                    <a:pt x="50" y="177"/>
                  </a:lnTo>
                  <a:lnTo>
                    <a:pt x="52" y="188"/>
                  </a:lnTo>
                  <a:lnTo>
                    <a:pt x="111" y="174"/>
                  </a:lnTo>
                  <a:lnTo>
                    <a:pt x="107" y="163"/>
                  </a:lnTo>
                  <a:lnTo>
                    <a:pt x="107" y="162"/>
                  </a:lnTo>
                  <a:lnTo>
                    <a:pt x="97" y="123"/>
                  </a:lnTo>
                  <a:lnTo>
                    <a:pt x="86" y="84"/>
                  </a:lnTo>
                  <a:lnTo>
                    <a:pt x="86" y="81"/>
                  </a:lnTo>
                  <a:lnTo>
                    <a:pt x="72" y="40"/>
                  </a:lnTo>
                  <a:lnTo>
                    <a:pt x="71" y="39"/>
                  </a:lnTo>
                  <a:lnTo>
                    <a:pt x="56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44" name="Freeform 147"/>
            <p:cNvSpPr>
              <a:spLocks/>
            </p:cNvSpPr>
            <p:nvPr/>
          </p:nvSpPr>
          <p:spPr>
            <a:xfrm>
              <a:off x="5220" y="2797"/>
              <a:ext cx="17" cy="19"/>
            </a:xfrm>
            <a:custGeom>
              <a:avLst/>
              <a:gdLst>
                <a:gd fmla="*/ 0 w 70" name="T0"/>
                <a:gd fmla="*/ 11 h 78" name="T1"/>
                <a:gd fmla="*/ 12 w 70" name="T2"/>
                <a:gd fmla="*/ 78 h 78" name="T3"/>
                <a:gd fmla="*/ 70 w 70" name="T4"/>
                <a:gd fmla="*/ 67 h 78" name="T5"/>
                <a:gd fmla="*/ 58 w 70" name="T6"/>
                <a:gd fmla="*/ 0 h 78" name="T7"/>
                <a:gd fmla="*/ 0 w 70" name="T8"/>
                <a:gd fmla="*/ 11 h 78" name="T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b="b" l="0" r="r" t="0"/>
              <a:pathLst>
                <a:path h="78" w="70">
                  <a:moveTo>
                    <a:pt x="0" y="11"/>
                  </a:moveTo>
                  <a:lnTo>
                    <a:pt x="12" y="78"/>
                  </a:lnTo>
                  <a:lnTo>
                    <a:pt x="70" y="67"/>
                  </a:lnTo>
                  <a:lnTo>
                    <a:pt x="5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45" name="Freeform 148"/>
            <p:cNvSpPr>
              <a:spLocks/>
            </p:cNvSpPr>
            <p:nvPr/>
          </p:nvSpPr>
          <p:spPr>
            <a:xfrm>
              <a:off x="5216" y="2801"/>
              <a:ext cx="20" cy="46"/>
            </a:xfrm>
            <a:custGeom>
              <a:avLst/>
              <a:gdLst>
                <a:gd fmla="*/ 19 w 78" name="T0"/>
                <a:gd fmla="*/ 0 h 185" name="T1"/>
                <a:gd fmla="*/ 10 w 78" name="T2"/>
                <a:gd fmla="*/ 107 h 185" name="T3"/>
                <a:gd fmla="*/ 5 w 78" name="T4"/>
                <a:gd fmla="*/ 143 h 185" name="T5"/>
                <a:gd fmla="*/ 0 w 78" name="T6"/>
                <a:gd fmla="*/ 175 h 185" name="T7"/>
                <a:gd fmla="*/ 58 w 78" name="T8"/>
                <a:gd fmla="*/ 185 h 185" name="T9"/>
                <a:gd fmla="*/ 65 w 78" name="T10"/>
                <a:gd fmla="*/ 153 h 185" name="T11"/>
                <a:gd fmla="*/ 65 w 78" name="T12"/>
                <a:gd fmla="*/ 152 h 185" name="T13"/>
                <a:gd fmla="*/ 70 w 78" name="T14"/>
                <a:gd fmla="*/ 114 h 185" name="T15"/>
                <a:gd fmla="*/ 70 w 78" name="T16"/>
                <a:gd fmla="*/ 113 h 185" name="T17"/>
                <a:gd fmla="*/ 78 w 78" name="T18"/>
                <a:gd fmla="*/ 5 h 185" name="T19"/>
                <a:gd fmla="*/ 19 w 78" name="T20"/>
                <a:gd fmla="*/ 0 h 185" name="T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b="b" l="0" r="r" t="0"/>
              <a:pathLst>
                <a:path h="185" w="78">
                  <a:moveTo>
                    <a:pt x="19" y="0"/>
                  </a:moveTo>
                  <a:lnTo>
                    <a:pt x="10" y="107"/>
                  </a:lnTo>
                  <a:lnTo>
                    <a:pt x="5" y="143"/>
                  </a:lnTo>
                  <a:lnTo>
                    <a:pt x="0" y="175"/>
                  </a:lnTo>
                  <a:lnTo>
                    <a:pt x="58" y="185"/>
                  </a:lnTo>
                  <a:lnTo>
                    <a:pt x="65" y="153"/>
                  </a:lnTo>
                  <a:lnTo>
                    <a:pt x="65" y="152"/>
                  </a:lnTo>
                  <a:lnTo>
                    <a:pt x="70" y="114"/>
                  </a:lnTo>
                  <a:lnTo>
                    <a:pt x="70" y="113"/>
                  </a:lnTo>
                  <a:lnTo>
                    <a:pt x="78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46" name="Freeform 149"/>
            <p:cNvSpPr>
              <a:spLocks/>
            </p:cNvSpPr>
            <p:nvPr/>
          </p:nvSpPr>
          <p:spPr>
            <a:xfrm>
              <a:off x="5192" y="2858"/>
              <a:ext cx="35" cy="46"/>
            </a:xfrm>
            <a:custGeom>
              <a:avLst/>
              <a:gdLst>
                <a:gd fmla="*/ 83 w 139" name="T0"/>
                <a:gd fmla="*/ 0 h 182" name="T1"/>
                <a:gd fmla="*/ 78 w 139" name="T2"/>
                <a:gd fmla="*/ 16 h 182" name="T3"/>
                <a:gd fmla="*/ 65 w 139" name="T4"/>
                <a:gd fmla="*/ 46 h 182" name="T5"/>
                <a:gd fmla="*/ 49 w 139" name="T6"/>
                <a:gd fmla="*/ 75 h 182" name="T7"/>
                <a:gd fmla="*/ 30 w 139" name="T8"/>
                <a:gd fmla="*/ 104 h 182" name="T9"/>
                <a:gd fmla="*/ 9 w 139" name="T10"/>
                <a:gd fmla="*/ 134 h 182" name="T11"/>
                <a:gd fmla="*/ 0 w 139" name="T12"/>
                <a:gd fmla="*/ 142 h 182" name="T13"/>
                <a:gd fmla="*/ 44 w 139" name="T14"/>
                <a:gd fmla="*/ 182 h 182" name="T15"/>
                <a:gd fmla="*/ 54 w 139" name="T16"/>
                <a:gd fmla="*/ 172 h 182" name="T17"/>
                <a:gd fmla="*/ 55 w 139" name="T18"/>
                <a:gd fmla="*/ 171 h 182" name="T19"/>
                <a:gd fmla="*/ 78 w 139" name="T20"/>
                <a:gd fmla="*/ 140 h 182" name="T21"/>
                <a:gd fmla="*/ 80 w 139" name="T22"/>
                <a:gd fmla="*/ 137 h 182" name="T23"/>
                <a:gd fmla="*/ 99 w 139" name="T24"/>
                <a:gd fmla="*/ 106 h 182" name="T25"/>
                <a:gd fmla="*/ 101 w 139" name="T26"/>
                <a:gd fmla="*/ 104 h 182" name="T27"/>
                <a:gd fmla="*/ 118 w 139" name="T28"/>
                <a:gd fmla="*/ 72 h 182" name="T29"/>
                <a:gd fmla="*/ 119 w 139" name="T30"/>
                <a:gd fmla="*/ 69 h 182" name="T31"/>
                <a:gd fmla="*/ 133 w 139" name="T32"/>
                <a:gd fmla="*/ 37 h 182" name="T33"/>
                <a:gd fmla="*/ 134 w 139" name="T34"/>
                <a:gd fmla="*/ 36 h 182" name="T35"/>
                <a:gd fmla="*/ 139 w 139" name="T36"/>
                <a:gd fmla="*/ 18 h 182" name="T37"/>
                <a:gd fmla="*/ 83 w 139" name="T38"/>
                <a:gd fmla="*/ 0 h 182" name="T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b="b" l="0" r="r" t="0"/>
              <a:pathLst>
                <a:path h="182" w="139">
                  <a:moveTo>
                    <a:pt x="83" y="0"/>
                  </a:moveTo>
                  <a:lnTo>
                    <a:pt x="78" y="16"/>
                  </a:lnTo>
                  <a:lnTo>
                    <a:pt x="65" y="46"/>
                  </a:lnTo>
                  <a:lnTo>
                    <a:pt x="49" y="75"/>
                  </a:lnTo>
                  <a:lnTo>
                    <a:pt x="30" y="104"/>
                  </a:lnTo>
                  <a:lnTo>
                    <a:pt x="9" y="134"/>
                  </a:lnTo>
                  <a:lnTo>
                    <a:pt x="0" y="142"/>
                  </a:lnTo>
                  <a:lnTo>
                    <a:pt x="44" y="182"/>
                  </a:lnTo>
                  <a:lnTo>
                    <a:pt x="54" y="172"/>
                  </a:lnTo>
                  <a:lnTo>
                    <a:pt x="55" y="171"/>
                  </a:lnTo>
                  <a:lnTo>
                    <a:pt x="78" y="140"/>
                  </a:lnTo>
                  <a:lnTo>
                    <a:pt x="80" y="137"/>
                  </a:lnTo>
                  <a:lnTo>
                    <a:pt x="99" y="106"/>
                  </a:lnTo>
                  <a:lnTo>
                    <a:pt x="101" y="104"/>
                  </a:lnTo>
                  <a:lnTo>
                    <a:pt x="118" y="72"/>
                  </a:lnTo>
                  <a:lnTo>
                    <a:pt x="119" y="69"/>
                  </a:lnTo>
                  <a:lnTo>
                    <a:pt x="133" y="37"/>
                  </a:lnTo>
                  <a:lnTo>
                    <a:pt x="134" y="36"/>
                  </a:lnTo>
                  <a:lnTo>
                    <a:pt x="139" y="1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47" name="Freeform 150"/>
            <p:cNvSpPr>
              <a:spLocks/>
            </p:cNvSpPr>
            <p:nvPr/>
          </p:nvSpPr>
          <p:spPr>
            <a:xfrm>
              <a:off x="5146" y="2903"/>
              <a:ext cx="46" cy="36"/>
            </a:xfrm>
            <a:custGeom>
              <a:avLst/>
              <a:gdLst>
                <a:gd fmla="*/ 143 w 183" name="T0"/>
                <a:gd fmla="*/ 0 h 141" name="T1"/>
                <a:gd fmla="*/ 141 w 183" name="T2"/>
                <a:gd fmla="*/ 4 h 141" name="T3"/>
                <a:gd fmla="*/ 111 w 183" name="T4"/>
                <a:gd fmla="*/ 26 h 141" name="T5"/>
                <a:gd fmla="*/ 79 w 183" name="T6"/>
                <a:gd fmla="*/ 47 h 141" name="T7"/>
                <a:gd fmla="*/ 43 w 183" name="T8"/>
                <a:gd fmla="*/ 68 h 141" name="T9"/>
                <a:gd fmla="*/ 5 w 183" name="T10"/>
                <a:gd fmla="*/ 84 h 141" name="T11"/>
                <a:gd fmla="*/ 0 w 183" name="T12"/>
                <a:gd fmla="*/ 85 h 141" name="T13"/>
                <a:gd fmla="*/ 22 w 183" name="T14"/>
                <a:gd fmla="*/ 141 h 141" name="T15"/>
                <a:gd fmla="*/ 28 w 183" name="T16"/>
                <a:gd fmla="*/ 139 h 141" name="T17"/>
                <a:gd fmla="*/ 29 w 183" name="T18"/>
                <a:gd fmla="*/ 139 h 141" name="T19"/>
                <a:gd fmla="*/ 69 w 183" name="T20"/>
                <a:gd fmla="*/ 121 h 141" name="T21"/>
                <a:gd fmla="*/ 71 w 183" name="T22"/>
                <a:gd fmla="*/ 120 h 141" name="T23"/>
                <a:gd fmla="*/ 108 w 183" name="T24"/>
                <a:gd fmla="*/ 99 h 141" name="T25"/>
                <a:gd fmla="*/ 110 w 183" name="T26"/>
                <a:gd fmla="*/ 98 h 141" name="T27"/>
                <a:gd fmla="*/ 144 w 183" name="T28"/>
                <a:gd fmla="*/ 76 h 141" name="T29"/>
                <a:gd fmla="*/ 147 w 183" name="T30"/>
                <a:gd fmla="*/ 74 h 141" name="T31"/>
                <a:gd fmla="*/ 178 w 183" name="T32"/>
                <a:gd fmla="*/ 49 h 141" name="T33"/>
                <a:gd fmla="*/ 179 w 183" name="T34"/>
                <a:gd fmla="*/ 48 h 141" name="T35"/>
                <a:gd fmla="*/ 183 w 183" name="T36"/>
                <a:gd fmla="*/ 45 h 141" name="T37"/>
                <a:gd fmla="*/ 143 w 183" name="T38"/>
                <a:gd fmla="*/ 0 h 141" name="T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b="b" l="0" r="r" t="0"/>
              <a:pathLst>
                <a:path h="141" w="183">
                  <a:moveTo>
                    <a:pt x="143" y="0"/>
                  </a:moveTo>
                  <a:lnTo>
                    <a:pt x="141" y="4"/>
                  </a:lnTo>
                  <a:lnTo>
                    <a:pt x="111" y="26"/>
                  </a:lnTo>
                  <a:lnTo>
                    <a:pt x="79" y="47"/>
                  </a:lnTo>
                  <a:lnTo>
                    <a:pt x="43" y="68"/>
                  </a:lnTo>
                  <a:lnTo>
                    <a:pt x="5" y="84"/>
                  </a:lnTo>
                  <a:lnTo>
                    <a:pt x="0" y="85"/>
                  </a:lnTo>
                  <a:lnTo>
                    <a:pt x="22" y="141"/>
                  </a:lnTo>
                  <a:lnTo>
                    <a:pt x="28" y="139"/>
                  </a:lnTo>
                  <a:lnTo>
                    <a:pt x="29" y="139"/>
                  </a:lnTo>
                  <a:lnTo>
                    <a:pt x="69" y="121"/>
                  </a:lnTo>
                  <a:lnTo>
                    <a:pt x="71" y="120"/>
                  </a:lnTo>
                  <a:lnTo>
                    <a:pt x="108" y="99"/>
                  </a:lnTo>
                  <a:lnTo>
                    <a:pt x="110" y="98"/>
                  </a:lnTo>
                  <a:lnTo>
                    <a:pt x="144" y="76"/>
                  </a:lnTo>
                  <a:lnTo>
                    <a:pt x="147" y="74"/>
                  </a:lnTo>
                  <a:lnTo>
                    <a:pt x="178" y="49"/>
                  </a:lnTo>
                  <a:lnTo>
                    <a:pt x="179" y="48"/>
                  </a:lnTo>
                  <a:lnTo>
                    <a:pt x="183" y="4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48" name="Freeform 151"/>
            <p:cNvSpPr>
              <a:spLocks/>
            </p:cNvSpPr>
            <p:nvPr/>
          </p:nvSpPr>
          <p:spPr>
            <a:xfrm>
              <a:off x="5090" y="2930"/>
              <a:ext cx="47" cy="20"/>
            </a:xfrm>
            <a:custGeom>
              <a:avLst/>
              <a:gdLst>
                <a:gd fmla="*/ 170 w 187" name="T0"/>
                <a:gd fmla="*/ 0 h 82" name="T1"/>
                <a:gd fmla="*/ 146 w 187" name="T2"/>
                <a:gd fmla="*/ 8 h 82" name="T3"/>
                <a:gd fmla="*/ 103 w 187" name="T4"/>
                <a:gd fmla="*/ 16 h 82" name="T5"/>
                <a:gd fmla="*/ 58 w 187" name="T6"/>
                <a:gd fmla="*/ 21 h 82" name="T7"/>
                <a:gd fmla="*/ 15 w 187" name="T8"/>
                <a:gd fmla="*/ 23 h 82" name="T9"/>
                <a:gd fmla="*/ 5 w 187" name="T10"/>
                <a:gd fmla="*/ 21 h 82" name="T11"/>
                <a:gd fmla="*/ 0 w 187" name="T12"/>
                <a:gd fmla="*/ 81 h 82" name="T13"/>
                <a:gd fmla="*/ 11 w 187" name="T14"/>
                <a:gd fmla="*/ 82 h 82" name="T15"/>
                <a:gd fmla="*/ 15 w 187" name="T16"/>
                <a:gd fmla="*/ 82 h 82" name="T17"/>
                <a:gd fmla="*/ 62 w 187" name="T18"/>
                <a:gd fmla="*/ 81 h 82" name="T19"/>
                <a:gd fmla="*/ 64 w 187" name="T20"/>
                <a:gd fmla="*/ 81 h 82" name="T21"/>
                <a:gd fmla="*/ 112 w 187" name="T22"/>
                <a:gd fmla="*/ 76 h 82" name="T23"/>
                <a:gd fmla="*/ 114 w 187" name="T24"/>
                <a:gd fmla="*/ 75 h 82" name="T25"/>
                <a:gd fmla="*/ 160 w 187" name="T26"/>
                <a:gd fmla="*/ 65 h 82" name="T27"/>
                <a:gd fmla="*/ 162 w 187" name="T28"/>
                <a:gd fmla="*/ 65 h 82" name="T29"/>
                <a:gd fmla="*/ 187 w 187" name="T30"/>
                <a:gd fmla="*/ 57 h 82" name="T31"/>
                <a:gd fmla="*/ 170 w 187" name="T32"/>
                <a:gd fmla="*/ 0 h 82" name="T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b="b" l="0" r="r" t="0"/>
              <a:pathLst>
                <a:path h="82" w="187">
                  <a:moveTo>
                    <a:pt x="170" y="0"/>
                  </a:moveTo>
                  <a:lnTo>
                    <a:pt x="146" y="8"/>
                  </a:lnTo>
                  <a:lnTo>
                    <a:pt x="103" y="16"/>
                  </a:lnTo>
                  <a:lnTo>
                    <a:pt x="58" y="21"/>
                  </a:lnTo>
                  <a:lnTo>
                    <a:pt x="15" y="23"/>
                  </a:lnTo>
                  <a:lnTo>
                    <a:pt x="5" y="21"/>
                  </a:lnTo>
                  <a:lnTo>
                    <a:pt x="0" y="81"/>
                  </a:lnTo>
                  <a:lnTo>
                    <a:pt x="11" y="82"/>
                  </a:lnTo>
                  <a:lnTo>
                    <a:pt x="15" y="82"/>
                  </a:lnTo>
                  <a:lnTo>
                    <a:pt x="62" y="81"/>
                  </a:lnTo>
                  <a:lnTo>
                    <a:pt x="64" y="81"/>
                  </a:lnTo>
                  <a:lnTo>
                    <a:pt x="112" y="76"/>
                  </a:lnTo>
                  <a:lnTo>
                    <a:pt x="114" y="75"/>
                  </a:lnTo>
                  <a:lnTo>
                    <a:pt x="160" y="65"/>
                  </a:lnTo>
                  <a:lnTo>
                    <a:pt x="162" y="65"/>
                  </a:lnTo>
                  <a:lnTo>
                    <a:pt x="187" y="5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49" name="Freeform 152"/>
            <p:cNvSpPr>
              <a:spLocks/>
            </p:cNvSpPr>
            <p:nvPr/>
          </p:nvSpPr>
          <p:spPr>
            <a:xfrm>
              <a:off x="5030" y="2921"/>
              <a:ext cx="47" cy="27"/>
            </a:xfrm>
            <a:custGeom>
              <a:avLst/>
              <a:gdLst>
                <a:gd fmla="*/ 186 w 186" name="T0"/>
                <a:gd fmla="*/ 53 h 112" name="T1"/>
                <a:gd fmla="*/ 168 w 186" name="T2"/>
                <a:gd fmla="*/ 50 h 112" name="T3"/>
                <a:gd fmla="*/ 127 w 186" name="T4"/>
                <a:gd fmla="*/ 40 h 112" name="T5"/>
                <a:gd fmla="*/ 88 w 186" name="T6"/>
                <a:gd fmla="*/ 27 h 112" name="T7"/>
                <a:gd fmla="*/ 55 w 186" name="T8"/>
                <a:gd fmla="*/ 14 h 112" name="T9"/>
                <a:gd fmla="*/ 30 w 186" name="T10"/>
                <a:gd fmla="*/ 0 h 112" name="T11"/>
                <a:gd fmla="*/ 0 w 186" name="T12"/>
                <a:gd fmla="*/ 51 h 112" name="T13"/>
                <a:gd fmla="*/ 26 w 186" name="T14"/>
                <a:gd fmla="*/ 67 h 112" name="T15"/>
                <a:gd fmla="*/ 30 w 186" name="T16"/>
                <a:gd fmla="*/ 68 h 112" name="T17"/>
                <a:gd fmla="*/ 67 w 186" name="T18"/>
                <a:gd fmla="*/ 83 h 112" name="T19"/>
                <a:gd fmla="*/ 70 w 186" name="T20"/>
                <a:gd fmla="*/ 85 h 112" name="T21"/>
                <a:gd fmla="*/ 109 w 186" name="T22"/>
                <a:gd fmla="*/ 97 h 112" name="T23"/>
                <a:gd fmla="*/ 111 w 186" name="T24"/>
                <a:gd fmla="*/ 97 h 112" name="T25"/>
                <a:gd fmla="*/ 154 w 186" name="T26"/>
                <a:gd fmla="*/ 108 h 112" name="T27"/>
                <a:gd fmla="*/ 158 w 186" name="T28"/>
                <a:gd fmla="*/ 109 h 112" name="T29"/>
                <a:gd fmla="*/ 179 w 186" name="T30"/>
                <a:gd fmla="*/ 112 h 112" name="T31"/>
                <a:gd fmla="*/ 186 w 186" name="T32"/>
                <a:gd fmla="*/ 53 h 112" name="T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b="b" l="0" r="r" t="0"/>
              <a:pathLst>
                <a:path h="112" w="186">
                  <a:moveTo>
                    <a:pt x="186" y="53"/>
                  </a:moveTo>
                  <a:lnTo>
                    <a:pt x="168" y="50"/>
                  </a:lnTo>
                  <a:lnTo>
                    <a:pt x="127" y="40"/>
                  </a:lnTo>
                  <a:lnTo>
                    <a:pt x="88" y="27"/>
                  </a:lnTo>
                  <a:lnTo>
                    <a:pt x="55" y="14"/>
                  </a:lnTo>
                  <a:lnTo>
                    <a:pt x="30" y="0"/>
                  </a:lnTo>
                  <a:lnTo>
                    <a:pt x="0" y="51"/>
                  </a:lnTo>
                  <a:lnTo>
                    <a:pt x="26" y="67"/>
                  </a:lnTo>
                  <a:lnTo>
                    <a:pt x="30" y="68"/>
                  </a:lnTo>
                  <a:lnTo>
                    <a:pt x="67" y="83"/>
                  </a:lnTo>
                  <a:lnTo>
                    <a:pt x="70" y="85"/>
                  </a:lnTo>
                  <a:lnTo>
                    <a:pt x="109" y="97"/>
                  </a:lnTo>
                  <a:lnTo>
                    <a:pt x="111" y="97"/>
                  </a:lnTo>
                  <a:lnTo>
                    <a:pt x="154" y="108"/>
                  </a:lnTo>
                  <a:lnTo>
                    <a:pt x="158" y="109"/>
                  </a:lnTo>
                  <a:lnTo>
                    <a:pt x="179" y="112"/>
                  </a:lnTo>
                  <a:lnTo>
                    <a:pt x="186" y="5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50" name="Freeform 153"/>
            <p:cNvSpPr>
              <a:spLocks/>
            </p:cNvSpPr>
            <p:nvPr/>
          </p:nvSpPr>
          <p:spPr>
            <a:xfrm>
              <a:off x="5005" y="2873"/>
              <a:ext cx="23" cy="49"/>
            </a:xfrm>
            <a:custGeom>
              <a:avLst/>
              <a:gdLst>
                <a:gd fmla="*/ 94 w 94" name="T0"/>
                <a:gd fmla="*/ 159 h 199" name="T1"/>
                <a:gd fmla="*/ 90 w 94" name="T2"/>
                <a:gd fmla="*/ 154 h 199" name="T3"/>
                <a:gd fmla="*/ 79 w 94" name="T4"/>
                <a:gd fmla="*/ 134 h 199" name="T5"/>
                <a:gd fmla="*/ 70 w 94" name="T6"/>
                <a:gd fmla="*/ 110 h 199" name="T7"/>
                <a:gd fmla="*/ 64 w 94" name="T8"/>
                <a:gd fmla="*/ 88 h 199" name="T9"/>
                <a:gd fmla="*/ 60 w 94" name="T10"/>
                <a:gd fmla="*/ 66 h 199" name="T11"/>
                <a:gd fmla="*/ 60 w 94" name="T12"/>
                <a:gd fmla="*/ 45 h 199" name="T13"/>
                <a:gd fmla="*/ 62 w 94" name="T14"/>
                <a:gd fmla="*/ 24 h 199" name="T15"/>
                <a:gd fmla="*/ 65 w 94" name="T16"/>
                <a:gd fmla="*/ 19 h 199" name="T17"/>
                <a:gd fmla="*/ 8 w 94" name="T18"/>
                <a:gd fmla="*/ 0 h 199" name="T19"/>
                <a:gd fmla="*/ 5 w 94" name="T20"/>
                <a:gd fmla="*/ 9 h 199" name="T21"/>
                <a:gd fmla="*/ 0 w 94" name="T22"/>
                <a:gd fmla="*/ 38 h 199" name="T23"/>
                <a:gd fmla="*/ 0 w 94" name="T24"/>
                <a:gd fmla="*/ 72 h 199" name="T25"/>
                <a:gd fmla="*/ 4 w 94" name="T26"/>
                <a:gd fmla="*/ 98 h 199" name="T27"/>
                <a:gd fmla="*/ 5 w 94" name="T28"/>
                <a:gd fmla="*/ 103 h 199" name="T29"/>
                <a:gd fmla="*/ 13 w 94" name="T30"/>
                <a:gd fmla="*/ 129 h 199" name="T31"/>
                <a:gd fmla="*/ 14 w 94" name="T32"/>
                <a:gd fmla="*/ 132 h 199" name="T33"/>
                <a:gd fmla="*/ 24 w 94" name="T34"/>
                <a:gd fmla="*/ 158 h 199" name="T35"/>
                <a:gd fmla="*/ 25 w 94" name="T36"/>
                <a:gd fmla="*/ 161 h 199" name="T37"/>
                <a:gd fmla="*/ 40 w 94" name="T38"/>
                <a:gd fmla="*/ 189 h 199" name="T39"/>
                <a:gd fmla="*/ 49 w 94" name="T40"/>
                <a:gd fmla="*/ 199 h 199" name="T41"/>
                <a:gd fmla="*/ 94 w 94" name="T42"/>
                <a:gd fmla="*/ 159 h 199" name="T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b="b" l="0" r="r" t="0"/>
              <a:pathLst>
                <a:path h="199" w="94">
                  <a:moveTo>
                    <a:pt x="94" y="159"/>
                  </a:moveTo>
                  <a:lnTo>
                    <a:pt x="90" y="154"/>
                  </a:lnTo>
                  <a:lnTo>
                    <a:pt x="79" y="134"/>
                  </a:lnTo>
                  <a:lnTo>
                    <a:pt x="70" y="110"/>
                  </a:lnTo>
                  <a:lnTo>
                    <a:pt x="64" y="88"/>
                  </a:lnTo>
                  <a:lnTo>
                    <a:pt x="60" y="66"/>
                  </a:lnTo>
                  <a:lnTo>
                    <a:pt x="60" y="45"/>
                  </a:lnTo>
                  <a:lnTo>
                    <a:pt x="62" y="24"/>
                  </a:lnTo>
                  <a:lnTo>
                    <a:pt x="65" y="19"/>
                  </a:lnTo>
                  <a:lnTo>
                    <a:pt x="8" y="0"/>
                  </a:lnTo>
                  <a:lnTo>
                    <a:pt x="5" y="9"/>
                  </a:lnTo>
                  <a:lnTo>
                    <a:pt x="0" y="38"/>
                  </a:lnTo>
                  <a:lnTo>
                    <a:pt x="0" y="72"/>
                  </a:lnTo>
                  <a:lnTo>
                    <a:pt x="4" y="98"/>
                  </a:lnTo>
                  <a:lnTo>
                    <a:pt x="5" y="103"/>
                  </a:lnTo>
                  <a:lnTo>
                    <a:pt x="13" y="129"/>
                  </a:lnTo>
                  <a:lnTo>
                    <a:pt x="14" y="132"/>
                  </a:lnTo>
                  <a:lnTo>
                    <a:pt x="24" y="158"/>
                  </a:lnTo>
                  <a:lnTo>
                    <a:pt x="25" y="161"/>
                  </a:lnTo>
                  <a:lnTo>
                    <a:pt x="40" y="189"/>
                  </a:lnTo>
                  <a:lnTo>
                    <a:pt x="49" y="199"/>
                  </a:lnTo>
                  <a:lnTo>
                    <a:pt x="94" y="15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51" name="Freeform 154"/>
            <p:cNvSpPr>
              <a:spLocks/>
            </p:cNvSpPr>
            <p:nvPr/>
          </p:nvSpPr>
          <p:spPr>
            <a:xfrm>
              <a:off x="5015" y="2832"/>
              <a:ext cx="45" cy="35"/>
            </a:xfrm>
            <a:custGeom>
              <a:avLst/>
              <a:gdLst>
                <a:gd fmla="*/ 47 w 180" name="T0"/>
                <a:gd fmla="*/ 139 h 139" name="T1"/>
                <a:gd fmla="*/ 60 w 180" name="T2"/>
                <a:gd fmla="*/ 124 h 139" name="T3"/>
                <a:gd fmla="*/ 81 w 180" name="T4"/>
                <a:gd fmla="*/ 105 h 139" name="T5"/>
                <a:gd fmla="*/ 106 w 180" name="T6"/>
                <a:gd fmla="*/ 87 h 139" name="T7"/>
                <a:gd fmla="*/ 134 w 180" name="T8"/>
                <a:gd fmla="*/ 72 h 139" name="T9"/>
                <a:gd fmla="*/ 168 w 180" name="T10"/>
                <a:gd fmla="*/ 61 h 139" name="T11"/>
                <a:gd fmla="*/ 180 w 180" name="T12"/>
                <a:gd fmla="*/ 59 h 139" name="T13"/>
                <a:gd fmla="*/ 166 w 180" name="T14"/>
                <a:gd fmla="*/ 0 h 139" name="T15"/>
                <a:gd fmla="*/ 152 w 180" name="T16"/>
                <a:gd fmla="*/ 4 h 139" name="T17"/>
                <a:gd fmla="*/ 149 w 180" name="T18"/>
                <a:gd fmla="*/ 4 h 139" name="T19"/>
                <a:gd fmla="*/ 113 w 180" name="T20"/>
                <a:gd fmla="*/ 16 h 139" name="T21"/>
                <a:gd fmla="*/ 109 w 180" name="T22"/>
                <a:gd fmla="*/ 19 h 139" name="T23"/>
                <a:gd fmla="*/ 77 w 180" name="T24"/>
                <a:gd fmla="*/ 35 h 139" name="T25"/>
                <a:gd fmla="*/ 73 w 180" name="T26"/>
                <a:gd fmla="*/ 36 h 139" name="T27"/>
                <a:gd fmla="*/ 45 w 180" name="T28"/>
                <a:gd fmla="*/ 56 h 139" name="T29"/>
                <a:gd fmla="*/ 42 w 180" name="T30"/>
                <a:gd fmla="*/ 59 h 139" name="T31"/>
                <a:gd fmla="*/ 18 w 180" name="T32"/>
                <a:gd fmla="*/ 81 h 139" name="T33"/>
                <a:gd fmla="*/ 14 w 180" name="T34"/>
                <a:gd fmla="*/ 85 h 139" name="T35"/>
                <a:gd fmla="*/ 0 w 180" name="T36"/>
                <a:gd fmla="*/ 102 h 139" name="T37"/>
                <a:gd fmla="*/ 47 w 180" name="T38"/>
                <a:gd fmla="*/ 139 h 139" name="T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b="b" l="0" r="r" t="0"/>
              <a:pathLst>
                <a:path h="139" w="180">
                  <a:moveTo>
                    <a:pt x="47" y="139"/>
                  </a:moveTo>
                  <a:lnTo>
                    <a:pt x="60" y="124"/>
                  </a:lnTo>
                  <a:lnTo>
                    <a:pt x="81" y="105"/>
                  </a:lnTo>
                  <a:lnTo>
                    <a:pt x="106" y="87"/>
                  </a:lnTo>
                  <a:lnTo>
                    <a:pt x="134" y="72"/>
                  </a:lnTo>
                  <a:lnTo>
                    <a:pt x="168" y="61"/>
                  </a:lnTo>
                  <a:lnTo>
                    <a:pt x="180" y="59"/>
                  </a:lnTo>
                  <a:lnTo>
                    <a:pt x="166" y="0"/>
                  </a:lnTo>
                  <a:lnTo>
                    <a:pt x="152" y="4"/>
                  </a:lnTo>
                  <a:lnTo>
                    <a:pt x="149" y="4"/>
                  </a:lnTo>
                  <a:lnTo>
                    <a:pt x="113" y="16"/>
                  </a:lnTo>
                  <a:lnTo>
                    <a:pt x="109" y="19"/>
                  </a:lnTo>
                  <a:lnTo>
                    <a:pt x="77" y="35"/>
                  </a:lnTo>
                  <a:lnTo>
                    <a:pt x="73" y="36"/>
                  </a:lnTo>
                  <a:lnTo>
                    <a:pt x="45" y="56"/>
                  </a:lnTo>
                  <a:lnTo>
                    <a:pt x="42" y="59"/>
                  </a:lnTo>
                  <a:lnTo>
                    <a:pt x="18" y="81"/>
                  </a:lnTo>
                  <a:lnTo>
                    <a:pt x="14" y="85"/>
                  </a:lnTo>
                  <a:lnTo>
                    <a:pt x="0" y="102"/>
                  </a:lnTo>
                  <a:lnTo>
                    <a:pt x="47" y="1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52" name="Freeform 155"/>
            <p:cNvSpPr>
              <a:spLocks/>
            </p:cNvSpPr>
            <p:nvPr/>
          </p:nvSpPr>
          <p:spPr>
            <a:xfrm>
              <a:off x="5072" y="2829"/>
              <a:ext cx="46" cy="20"/>
            </a:xfrm>
            <a:custGeom>
              <a:avLst/>
              <a:gdLst>
                <a:gd fmla="*/ 3 w 185" name="T0"/>
                <a:gd fmla="*/ 61 h 79" name="T1"/>
                <a:gd fmla="*/ 36 w 185" name="T2"/>
                <a:gd fmla="*/ 60 h 79" name="T3"/>
                <a:gd fmla="*/ 68 w 185" name="T4"/>
                <a:gd fmla="*/ 61 h 79" name="T5"/>
                <a:gd fmla="*/ 99 w 185" name="T6"/>
                <a:gd fmla="*/ 64 h 79" name="T7"/>
                <a:gd fmla="*/ 130 w 185" name="T8"/>
                <a:gd fmla="*/ 71 h 79" name="T9"/>
                <a:gd fmla="*/ 163 w 185" name="T10"/>
                <a:gd fmla="*/ 77 h 79" name="T11"/>
                <a:gd fmla="*/ 170 w 185" name="T12"/>
                <a:gd fmla="*/ 79 h 79" name="T13"/>
                <a:gd fmla="*/ 185 w 185" name="T14"/>
                <a:gd fmla="*/ 21 h 79" name="T15"/>
                <a:gd fmla="*/ 178 w 185" name="T16"/>
                <a:gd fmla="*/ 20 h 79" name="T17"/>
                <a:gd fmla="*/ 176 w 185" name="T18"/>
                <a:gd fmla="*/ 20 h 79" name="T19"/>
                <a:gd fmla="*/ 143 w 185" name="T20"/>
                <a:gd fmla="*/ 12 h 79" name="T21"/>
                <a:gd fmla="*/ 143 w 185" name="T22"/>
                <a:gd fmla="*/ 11 h 79" name="T23"/>
                <a:gd fmla="*/ 111 w 185" name="T24"/>
                <a:gd fmla="*/ 5 h 79" name="T25"/>
                <a:gd fmla="*/ 108 w 185" name="T26"/>
                <a:gd fmla="*/ 5 h 79" name="T27"/>
                <a:gd fmla="*/ 75 w 185" name="T28"/>
                <a:gd fmla="*/ 1 h 79" name="T29"/>
                <a:gd fmla="*/ 72 w 185" name="T30"/>
                <a:gd fmla="*/ 1 h 79" name="T31"/>
                <a:gd fmla="*/ 37 w 185" name="T32"/>
                <a:gd fmla="*/ 0 h 79" name="T33"/>
                <a:gd fmla="*/ 35 w 185" name="T34"/>
                <a:gd fmla="*/ 0 h 79" name="T35"/>
                <a:gd fmla="*/ 0 w 185" name="T36"/>
                <a:gd fmla="*/ 1 h 79" name="T37"/>
                <a:gd fmla="*/ 3 w 185" name="T38"/>
                <a:gd fmla="*/ 61 h 79" name="T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b="b" l="0" r="r" t="0"/>
              <a:pathLst>
                <a:path h="79" w="185">
                  <a:moveTo>
                    <a:pt x="3" y="61"/>
                  </a:moveTo>
                  <a:lnTo>
                    <a:pt x="36" y="60"/>
                  </a:lnTo>
                  <a:lnTo>
                    <a:pt x="68" y="61"/>
                  </a:lnTo>
                  <a:lnTo>
                    <a:pt x="99" y="64"/>
                  </a:lnTo>
                  <a:lnTo>
                    <a:pt x="130" y="71"/>
                  </a:lnTo>
                  <a:lnTo>
                    <a:pt x="163" y="77"/>
                  </a:lnTo>
                  <a:lnTo>
                    <a:pt x="170" y="79"/>
                  </a:lnTo>
                  <a:lnTo>
                    <a:pt x="185" y="21"/>
                  </a:lnTo>
                  <a:lnTo>
                    <a:pt x="178" y="20"/>
                  </a:lnTo>
                  <a:lnTo>
                    <a:pt x="176" y="20"/>
                  </a:lnTo>
                  <a:lnTo>
                    <a:pt x="143" y="12"/>
                  </a:lnTo>
                  <a:lnTo>
                    <a:pt x="143" y="11"/>
                  </a:lnTo>
                  <a:lnTo>
                    <a:pt x="111" y="5"/>
                  </a:lnTo>
                  <a:lnTo>
                    <a:pt x="108" y="5"/>
                  </a:lnTo>
                  <a:lnTo>
                    <a:pt x="75" y="1"/>
                  </a:lnTo>
                  <a:lnTo>
                    <a:pt x="72" y="1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0" y="1"/>
                  </a:lnTo>
                  <a:lnTo>
                    <a:pt x="3" y="6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53" name="Freeform 156"/>
            <p:cNvSpPr>
              <a:spLocks/>
            </p:cNvSpPr>
            <p:nvPr/>
          </p:nvSpPr>
          <p:spPr>
            <a:xfrm>
              <a:off x="5128" y="2840"/>
              <a:ext cx="44" cy="37"/>
            </a:xfrm>
            <a:custGeom>
              <a:avLst/>
              <a:gdLst>
                <a:gd fmla="*/ 0 w 175" name="T0"/>
                <a:gd fmla="*/ 55 h 152" name="T1"/>
                <a:gd fmla="*/ 29 w 175" name="T2"/>
                <a:gd fmla="*/ 67 h 152" name="T3"/>
                <a:gd fmla="*/ 56 w 175" name="T4"/>
                <a:gd fmla="*/ 85 h 152" name="T5"/>
                <a:gd fmla="*/ 82 w 175" name="T6"/>
                <a:gd fmla="*/ 104 h 152" name="T7"/>
                <a:gd fmla="*/ 106 w 175" name="T8"/>
                <a:gd fmla="*/ 126 h 152" name="T9"/>
                <a:gd fmla="*/ 128 w 175" name="T10"/>
                <a:gd fmla="*/ 150 h 152" name="T11"/>
                <a:gd fmla="*/ 130 w 175" name="T12"/>
                <a:gd fmla="*/ 152 h 152" name="T13"/>
                <a:gd fmla="*/ 175 w 175" name="T14"/>
                <a:gd fmla="*/ 114 h 152" name="T15"/>
                <a:gd fmla="*/ 174 w 175" name="T16"/>
                <a:gd fmla="*/ 112 h 152" name="T17"/>
                <a:gd fmla="*/ 173 w 175" name="T18"/>
                <a:gd fmla="*/ 111 h 152" name="T19"/>
                <a:gd fmla="*/ 149 w 175" name="T20"/>
                <a:gd fmla="*/ 85 h 152" name="T21"/>
                <a:gd fmla="*/ 147 w 175" name="T22"/>
                <a:gd fmla="*/ 82 h 152" name="T23"/>
                <a:gd fmla="*/ 121 w 175" name="T24"/>
                <a:gd fmla="*/ 58 h 152" name="T25"/>
                <a:gd fmla="*/ 118 w 175" name="T26"/>
                <a:gd fmla="*/ 57 h 152" name="T27"/>
                <a:gd fmla="*/ 90 w 175" name="T28"/>
                <a:gd fmla="*/ 36 h 152" name="T29"/>
                <a:gd fmla="*/ 89 w 175" name="T30"/>
                <a:gd fmla="*/ 35 h 152" name="T31"/>
                <a:gd fmla="*/ 59 w 175" name="T32"/>
                <a:gd fmla="*/ 16 h 152" name="T33"/>
                <a:gd fmla="*/ 55 w 175" name="T34"/>
                <a:gd fmla="*/ 14 h 152" name="T35"/>
                <a:gd fmla="*/ 24 w 175" name="T36"/>
                <a:gd fmla="*/ 0 h 152" name="T37"/>
                <a:gd fmla="*/ 22 w 175" name="T38"/>
                <a:gd fmla="*/ 0 h 152" name="T39"/>
                <a:gd fmla="*/ 0 w 175" name="T40"/>
                <a:gd fmla="*/ 55 h 152" name="T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b="b" l="0" r="r" t="0"/>
              <a:pathLst>
                <a:path h="152" w="175">
                  <a:moveTo>
                    <a:pt x="0" y="55"/>
                  </a:moveTo>
                  <a:lnTo>
                    <a:pt x="29" y="67"/>
                  </a:lnTo>
                  <a:lnTo>
                    <a:pt x="56" y="85"/>
                  </a:lnTo>
                  <a:lnTo>
                    <a:pt x="82" y="104"/>
                  </a:lnTo>
                  <a:lnTo>
                    <a:pt x="106" y="126"/>
                  </a:lnTo>
                  <a:lnTo>
                    <a:pt x="128" y="150"/>
                  </a:lnTo>
                  <a:lnTo>
                    <a:pt x="130" y="152"/>
                  </a:lnTo>
                  <a:lnTo>
                    <a:pt x="175" y="114"/>
                  </a:lnTo>
                  <a:lnTo>
                    <a:pt x="174" y="112"/>
                  </a:lnTo>
                  <a:lnTo>
                    <a:pt x="173" y="111"/>
                  </a:lnTo>
                  <a:lnTo>
                    <a:pt x="149" y="85"/>
                  </a:lnTo>
                  <a:lnTo>
                    <a:pt x="147" y="82"/>
                  </a:lnTo>
                  <a:lnTo>
                    <a:pt x="121" y="58"/>
                  </a:lnTo>
                  <a:lnTo>
                    <a:pt x="118" y="57"/>
                  </a:lnTo>
                  <a:lnTo>
                    <a:pt x="90" y="36"/>
                  </a:lnTo>
                  <a:lnTo>
                    <a:pt x="89" y="35"/>
                  </a:lnTo>
                  <a:lnTo>
                    <a:pt x="59" y="16"/>
                  </a:lnTo>
                  <a:lnTo>
                    <a:pt x="55" y="14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54" name="Freeform 157"/>
            <p:cNvSpPr>
              <a:spLocks/>
            </p:cNvSpPr>
            <p:nvPr/>
          </p:nvSpPr>
          <p:spPr>
            <a:xfrm>
              <a:off x="5170" y="2880"/>
              <a:ext cx="31" cy="46"/>
            </a:xfrm>
            <a:custGeom>
              <a:avLst/>
              <a:gdLst>
                <a:gd fmla="*/ 0 w 124" name="T0"/>
                <a:gd fmla="*/ 36 h 187" name="T1"/>
                <a:gd fmla="*/ 2 w 124" name="T2"/>
                <a:gd fmla="*/ 41 h 187" name="T3"/>
                <a:gd fmla="*/ 20 w 124" name="T4"/>
                <a:gd fmla="*/ 68 h 187" name="T5"/>
                <a:gd fmla="*/ 47 w 124" name="T6"/>
                <a:gd fmla="*/ 122 h 187" name="T7"/>
                <a:gd fmla="*/ 56 w 124" name="T8"/>
                <a:gd fmla="*/ 149 h 187" name="T9"/>
                <a:gd fmla="*/ 64 w 124" name="T10"/>
                <a:gd fmla="*/ 178 h 187" name="T11"/>
                <a:gd fmla="*/ 66 w 124" name="T12"/>
                <a:gd fmla="*/ 187 h 187" name="T13"/>
                <a:gd fmla="*/ 124 w 124" name="T14"/>
                <a:gd fmla="*/ 176 h 187" name="T15"/>
                <a:gd fmla="*/ 123 w 124" name="T16"/>
                <a:gd fmla="*/ 166 h 187" name="T17"/>
                <a:gd fmla="*/ 121 w 124" name="T18"/>
                <a:gd fmla="*/ 164 h 187" name="T19"/>
                <a:gd fmla="*/ 113 w 124" name="T20"/>
                <a:gd fmla="*/ 133 h 187" name="T21"/>
                <a:gd fmla="*/ 113 w 124" name="T22"/>
                <a:gd fmla="*/ 131 h 187" name="T23"/>
                <a:gd fmla="*/ 103 w 124" name="T24"/>
                <a:gd fmla="*/ 101 h 187" name="T25"/>
                <a:gd fmla="*/ 102 w 124" name="T26"/>
                <a:gd fmla="*/ 99 h 187" name="T27"/>
                <a:gd fmla="*/ 88 w 124" name="T28"/>
                <a:gd fmla="*/ 69 h 187" name="T29"/>
                <a:gd fmla="*/ 87 w 124" name="T30"/>
                <a:gd fmla="*/ 68 h 187" name="T31"/>
                <a:gd fmla="*/ 72 w 124" name="T32"/>
                <a:gd fmla="*/ 39 h 187" name="T33"/>
                <a:gd fmla="*/ 71 w 124" name="T34"/>
                <a:gd fmla="*/ 36 h 187" name="T35"/>
                <a:gd fmla="*/ 52 w 124" name="T36"/>
                <a:gd fmla="*/ 8 h 187" name="T37"/>
                <a:gd fmla="*/ 51 w 124" name="T38"/>
                <a:gd fmla="*/ 5 h 187" name="T39"/>
                <a:gd fmla="*/ 47 w 124" name="T40"/>
                <a:gd fmla="*/ 0 h 187" name="T41"/>
                <a:gd fmla="*/ 0 w 124" name="T42"/>
                <a:gd fmla="*/ 36 h 187" name="T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b="b" l="0" r="r" t="0"/>
              <a:pathLst>
                <a:path h="187" w="124">
                  <a:moveTo>
                    <a:pt x="0" y="36"/>
                  </a:moveTo>
                  <a:lnTo>
                    <a:pt x="2" y="41"/>
                  </a:lnTo>
                  <a:lnTo>
                    <a:pt x="20" y="68"/>
                  </a:lnTo>
                  <a:lnTo>
                    <a:pt x="47" y="122"/>
                  </a:lnTo>
                  <a:lnTo>
                    <a:pt x="56" y="149"/>
                  </a:lnTo>
                  <a:lnTo>
                    <a:pt x="64" y="178"/>
                  </a:lnTo>
                  <a:lnTo>
                    <a:pt x="66" y="187"/>
                  </a:lnTo>
                  <a:lnTo>
                    <a:pt x="124" y="176"/>
                  </a:lnTo>
                  <a:lnTo>
                    <a:pt x="123" y="166"/>
                  </a:lnTo>
                  <a:lnTo>
                    <a:pt x="121" y="164"/>
                  </a:lnTo>
                  <a:lnTo>
                    <a:pt x="113" y="133"/>
                  </a:lnTo>
                  <a:lnTo>
                    <a:pt x="113" y="131"/>
                  </a:lnTo>
                  <a:lnTo>
                    <a:pt x="103" y="101"/>
                  </a:lnTo>
                  <a:lnTo>
                    <a:pt x="102" y="99"/>
                  </a:lnTo>
                  <a:lnTo>
                    <a:pt x="88" y="69"/>
                  </a:lnTo>
                  <a:lnTo>
                    <a:pt x="87" y="68"/>
                  </a:lnTo>
                  <a:lnTo>
                    <a:pt x="72" y="39"/>
                  </a:lnTo>
                  <a:lnTo>
                    <a:pt x="71" y="36"/>
                  </a:lnTo>
                  <a:lnTo>
                    <a:pt x="52" y="8"/>
                  </a:lnTo>
                  <a:lnTo>
                    <a:pt x="51" y="5"/>
                  </a:lnTo>
                  <a:lnTo>
                    <a:pt x="47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55" name="Freeform 158"/>
            <p:cNvSpPr>
              <a:spLocks/>
            </p:cNvSpPr>
            <p:nvPr/>
          </p:nvSpPr>
          <p:spPr>
            <a:xfrm>
              <a:off x="5187" y="2939"/>
              <a:ext cx="17" cy="47"/>
            </a:xfrm>
            <a:custGeom>
              <a:avLst/>
              <a:gdLst>
                <a:gd fmla="*/ 6 w 71" name="T0"/>
                <a:gd fmla="*/ 7 h 188" name="T1"/>
                <a:gd fmla="*/ 10 w 71" name="T2"/>
                <a:gd fmla="*/ 38 h 188" name="T3"/>
                <a:gd fmla="*/ 11 w 71" name="T4"/>
                <a:gd fmla="*/ 70 h 188" name="T5"/>
                <a:gd fmla="*/ 10 w 71" name="T6"/>
                <a:gd fmla="*/ 103 h 188" name="T7"/>
                <a:gd fmla="*/ 8 w 71" name="T8"/>
                <a:gd fmla="*/ 136 h 188" name="T9"/>
                <a:gd fmla="*/ 3 w 71" name="T10"/>
                <a:gd fmla="*/ 167 h 188" name="T11"/>
                <a:gd fmla="*/ 0 w 71" name="T12"/>
                <a:gd fmla="*/ 174 h 188" name="T13"/>
                <a:gd fmla="*/ 58 w 71" name="T14"/>
                <a:gd fmla="*/ 188 h 188" name="T15"/>
                <a:gd fmla="*/ 60 w 71" name="T16"/>
                <a:gd fmla="*/ 179 h 188" name="T17"/>
                <a:gd fmla="*/ 61 w 71" name="T18"/>
                <a:gd fmla="*/ 178 h 188" name="T19"/>
                <a:gd fmla="*/ 67 w 71" name="T20"/>
                <a:gd fmla="*/ 144 h 188" name="T21"/>
                <a:gd fmla="*/ 67 w 71" name="T22"/>
                <a:gd fmla="*/ 142 h 188" name="T23"/>
                <a:gd fmla="*/ 70 w 71" name="T24"/>
                <a:gd fmla="*/ 107 h 188" name="T25"/>
                <a:gd fmla="*/ 70 w 71" name="T26"/>
                <a:gd fmla="*/ 106 h 188" name="T27"/>
                <a:gd fmla="*/ 71 w 71" name="T28"/>
                <a:gd fmla="*/ 71 h 188" name="T29"/>
                <a:gd fmla="*/ 71 w 71" name="T30"/>
                <a:gd fmla="*/ 69 h 188" name="T31"/>
                <a:gd fmla="*/ 70 w 71" name="T32"/>
                <a:gd fmla="*/ 34 h 188" name="T33"/>
                <a:gd fmla="*/ 70 w 71" name="T34"/>
                <a:gd fmla="*/ 31 h 188" name="T35"/>
                <a:gd fmla="*/ 66 w 71" name="T36"/>
                <a:gd fmla="*/ 0 h 188" name="T37"/>
                <a:gd fmla="*/ 6 w 71" name="T38"/>
                <a:gd fmla="*/ 7 h 188" name="T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b="b" l="0" r="r" t="0"/>
              <a:pathLst>
                <a:path h="188" w="71">
                  <a:moveTo>
                    <a:pt x="6" y="7"/>
                  </a:moveTo>
                  <a:lnTo>
                    <a:pt x="10" y="38"/>
                  </a:lnTo>
                  <a:lnTo>
                    <a:pt x="11" y="70"/>
                  </a:lnTo>
                  <a:lnTo>
                    <a:pt x="10" y="103"/>
                  </a:lnTo>
                  <a:lnTo>
                    <a:pt x="8" y="136"/>
                  </a:lnTo>
                  <a:lnTo>
                    <a:pt x="3" y="167"/>
                  </a:lnTo>
                  <a:lnTo>
                    <a:pt x="0" y="174"/>
                  </a:lnTo>
                  <a:lnTo>
                    <a:pt x="58" y="188"/>
                  </a:lnTo>
                  <a:lnTo>
                    <a:pt x="60" y="179"/>
                  </a:lnTo>
                  <a:lnTo>
                    <a:pt x="61" y="178"/>
                  </a:lnTo>
                  <a:lnTo>
                    <a:pt x="67" y="144"/>
                  </a:lnTo>
                  <a:lnTo>
                    <a:pt x="67" y="142"/>
                  </a:lnTo>
                  <a:lnTo>
                    <a:pt x="70" y="107"/>
                  </a:lnTo>
                  <a:lnTo>
                    <a:pt x="70" y="106"/>
                  </a:lnTo>
                  <a:lnTo>
                    <a:pt x="71" y="71"/>
                  </a:lnTo>
                  <a:lnTo>
                    <a:pt x="71" y="69"/>
                  </a:lnTo>
                  <a:lnTo>
                    <a:pt x="70" y="34"/>
                  </a:lnTo>
                  <a:lnTo>
                    <a:pt x="70" y="31"/>
                  </a:lnTo>
                  <a:lnTo>
                    <a:pt x="66" y="0"/>
                  </a:lnTo>
                  <a:lnTo>
                    <a:pt x="6" y="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56" name="Freeform 159"/>
            <p:cNvSpPr>
              <a:spLocks/>
            </p:cNvSpPr>
            <p:nvPr/>
          </p:nvSpPr>
          <p:spPr>
            <a:xfrm>
              <a:off x="5163" y="2996"/>
              <a:ext cx="34" cy="46"/>
            </a:xfrm>
            <a:custGeom>
              <a:avLst/>
              <a:gdLst>
                <a:gd fmla="*/ 79 w 135" name="T0"/>
                <a:gd fmla="*/ 0 h 185" name="T1"/>
                <a:gd fmla="*/ 69 w 135" name="T2"/>
                <a:gd fmla="*/ 28 h 185" name="T3"/>
                <a:gd fmla="*/ 57 w 135" name="T4"/>
                <a:gd fmla="*/ 57 h 185" name="T5"/>
                <a:gd fmla="*/ 43 w 135" name="T6"/>
                <a:gd fmla="*/ 83 h 185" name="T7"/>
                <a:gd fmla="*/ 29 w 135" name="T8"/>
                <a:gd fmla="*/ 109 h 185" name="T9"/>
                <a:gd fmla="*/ 12 w 135" name="T10"/>
                <a:gd fmla="*/ 133 h 185" name="T11"/>
                <a:gd fmla="*/ 0 w 135" name="T12"/>
                <a:gd fmla="*/ 147 h 185" name="T13"/>
                <a:gd fmla="*/ 46 w 135" name="T14"/>
                <a:gd fmla="*/ 185 h 185" name="T15"/>
                <a:gd fmla="*/ 60 w 135" name="T16"/>
                <a:gd fmla="*/ 169 h 185" name="T17"/>
                <a:gd fmla="*/ 61 w 135" name="T18"/>
                <a:gd fmla="*/ 167 h 185" name="T19"/>
                <a:gd fmla="*/ 78 w 135" name="T20"/>
                <a:gd fmla="*/ 142 h 185" name="T21"/>
                <a:gd fmla="*/ 79 w 135" name="T22"/>
                <a:gd fmla="*/ 140 h 185" name="T23"/>
                <a:gd fmla="*/ 96 w 135" name="T24"/>
                <a:gd fmla="*/ 113 h 185" name="T25"/>
                <a:gd fmla="*/ 96 w 135" name="T26"/>
                <a:gd fmla="*/ 111 h 185" name="T27"/>
                <a:gd fmla="*/ 110 w 135" name="T28"/>
                <a:gd fmla="*/ 83 h 185" name="T29"/>
                <a:gd fmla="*/ 112 w 135" name="T30"/>
                <a:gd fmla="*/ 80 h 185" name="T31"/>
                <a:gd fmla="*/ 124 w 135" name="T32"/>
                <a:gd fmla="*/ 51 h 185" name="T33"/>
                <a:gd fmla="*/ 125 w 135" name="T34"/>
                <a:gd fmla="*/ 49 h 185" name="T35"/>
                <a:gd fmla="*/ 135 w 135" name="T36"/>
                <a:gd fmla="*/ 20 h 185" name="T37"/>
                <a:gd fmla="*/ 79 w 135" name="T38"/>
                <a:gd fmla="*/ 0 h 185" name="T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b="b" l="0" r="r" t="0"/>
              <a:pathLst>
                <a:path h="185" w="135">
                  <a:moveTo>
                    <a:pt x="79" y="0"/>
                  </a:moveTo>
                  <a:lnTo>
                    <a:pt x="69" y="28"/>
                  </a:lnTo>
                  <a:lnTo>
                    <a:pt x="57" y="57"/>
                  </a:lnTo>
                  <a:lnTo>
                    <a:pt x="43" y="83"/>
                  </a:lnTo>
                  <a:lnTo>
                    <a:pt x="29" y="109"/>
                  </a:lnTo>
                  <a:lnTo>
                    <a:pt x="12" y="133"/>
                  </a:lnTo>
                  <a:lnTo>
                    <a:pt x="0" y="147"/>
                  </a:lnTo>
                  <a:lnTo>
                    <a:pt x="46" y="185"/>
                  </a:lnTo>
                  <a:lnTo>
                    <a:pt x="60" y="169"/>
                  </a:lnTo>
                  <a:lnTo>
                    <a:pt x="61" y="167"/>
                  </a:lnTo>
                  <a:lnTo>
                    <a:pt x="78" y="142"/>
                  </a:lnTo>
                  <a:lnTo>
                    <a:pt x="79" y="140"/>
                  </a:lnTo>
                  <a:lnTo>
                    <a:pt x="96" y="113"/>
                  </a:lnTo>
                  <a:lnTo>
                    <a:pt x="96" y="111"/>
                  </a:lnTo>
                  <a:lnTo>
                    <a:pt x="110" y="83"/>
                  </a:lnTo>
                  <a:lnTo>
                    <a:pt x="112" y="80"/>
                  </a:lnTo>
                  <a:lnTo>
                    <a:pt x="124" y="51"/>
                  </a:lnTo>
                  <a:lnTo>
                    <a:pt x="125" y="49"/>
                  </a:lnTo>
                  <a:lnTo>
                    <a:pt x="135" y="2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57" name="Freeform 160"/>
            <p:cNvSpPr>
              <a:spLocks/>
            </p:cNvSpPr>
            <p:nvPr/>
          </p:nvSpPr>
          <p:spPr>
            <a:xfrm>
              <a:off x="5118" y="3043"/>
              <a:ext cx="46" cy="31"/>
            </a:xfrm>
            <a:custGeom>
              <a:avLst/>
              <a:gdLst>
                <a:gd fmla="*/ 145 w 186" name="T0"/>
                <a:gd fmla="*/ 0 h 122" name="T1"/>
                <a:gd fmla="*/ 144 w 186" name="T2"/>
                <a:gd fmla="*/ 3 h 122" name="T3"/>
                <a:gd fmla="*/ 107 w 186" name="T4"/>
                <a:gd fmla="*/ 28 h 122" name="T5"/>
                <a:gd fmla="*/ 87 w 186" name="T6"/>
                <a:gd fmla="*/ 38 h 122" name="T7"/>
                <a:gd fmla="*/ 61 w 186" name="T8"/>
                <a:gd fmla="*/ 46 h 122" name="T9"/>
                <a:gd fmla="*/ 34 w 186" name="T10"/>
                <a:gd fmla="*/ 56 h 122" name="T11"/>
                <a:gd fmla="*/ 2 w 186" name="T12"/>
                <a:gd fmla="*/ 62 h 122" name="T13"/>
                <a:gd fmla="*/ 0 w 186" name="T14"/>
                <a:gd fmla="*/ 64 h 122" name="T15"/>
                <a:gd fmla="*/ 10 w 186" name="T16"/>
                <a:gd fmla="*/ 122 h 122" name="T17"/>
                <a:gd fmla="*/ 13 w 186" name="T18"/>
                <a:gd fmla="*/ 122 h 122" name="T19"/>
                <a:gd fmla="*/ 14 w 186" name="T20"/>
                <a:gd fmla="*/ 121 h 122" name="T21"/>
                <a:gd fmla="*/ 47 w 186" name="T22"/>
                <a:gd fmla="*/ 113 h 122" name="T23"/>
                <a:gd fmla="*/ 51 w 186" name="T24"/>
                <a:gd fmla="*/ 113 h 122" name="T25"/>
                <a:gd fmla="*/ 81 w 186" name="T26"/>
                <a:gd fmla="*/ 103 h 122" name="T27"/>
                <a:gd fmla="*/ 108 w 186" name="T28"/>
                <a:gd fmla="*/ 94 h 122" name="T29"/>
                <a:gd fmla="*/ 111 w 186" name="T30"/>
                <a:gd fmla="*/ 92 h 122" name="T31"/>
                <a:gd fmla="*/ 134 w 186" name="T32"/>
                <a:gd fmla="*/ 81 h 122" name="T33"/>
                <a:gd fmla="*/ 138 w 186" name="T34"/>
                <a:gd fmla="*/ 79 h 122" name="T35"/>
                <a:gd fmla="*/ 159 w 186" name="T36"/>
                <a:gd fmla="*/ 65 h 122" name="T37"/>
                <a:gd fmla="*/ 160 w 186" name="T38"/>
                <a:gd fmla="*/ 64 h 122" name="T39"/>
                <a:gd fmla="*/ 180 w 186" name="T40"/>
                <a:gd fmla="*/ 49 h 122" name="T41"/>
                <a:gd fmla="*/ 183 w 186" name="T42"/>
                <a:gd fmla="*/ 48 h 122" name="T43"/>
                <a:gd fmla="*/ 186 w 186" name="T44"/>
                <a:gd fmla="*/ 44 h 122" name="T45"/>
                <a:gd fmla="*/ 145 w 186" name="T46"/>
                <a:gd fmla="*/ 0 h 122" name="T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b="b" l="0" r="r" t="0"/>
              <a:pathLst>
                <a:path h="122" w="186">
                  <a:moveTo>
                    <a:pt x="145" y="0"/>
                  </a:moveTo>
                  <a:lnTo>
                    <a:pt x="144" y="3"/>
                  </a:lnTo>
                  <a:lnTo>
                    <a:pt x="107" y="28"/>
                  </a:lnTo>
                  <a:lnTo>
                    <a:pt x="87" y="38"/>
                  </a:lnTo>
                  <a:lnTo>
                    <a:pt x="61" y="46"/>
                  </a:lnTo>
                  <a:lnTo>
                    <a:pt x="34" y="56"/>
                  </a:lnTo>
                  <a:lnTo>
                    <a:pt x="2" y="62"/>
                  </a:lnTo>
                  <a:lnTo>
                    <a:pt x="0" y="64"/>
                  </a:lnTo>
                  <a:lnTo>
                    <a:pt x="10" y="122"/>
                  </a:lnTo>
                  <a:lnTo>
                    <a:pt x="13" y="122"/>
                  </a:lnTo>
                  <a:lnTo>
                    <a:pt x="14" y="121"/>
                  </a:lnTo>
                  <a:lnTo>
                    <a:pt x="47" y="113"/>
                  </a:lnTo>
                  <a:lnTo>
                    <a:pt x="51" y="113"/>
                  </a:lnTo>
                  <a:lnTo>
                    <a:pt x="81" y="103"/>
                  </a:lnTo>
                  <a:lnTo>
                    <a:pt x="108" y="94"/>
                  </a:lnTo>
                  <a:lnTo>
                    <a:pt x="111" y="92"/>
                  </a:lnTo>
                  <a:lnTo>
                    <a:pt x="134" y="81"/>
                  </a:lnTo>
                  <a:lnTo>
                    <a:pt x="138" y="79"/>
                  </a:lnTo>
                  <a:lnTo>
                    <a:pt x="159" y="65"/>
                  </a:lnTo>
                  <a:lnTo>
                    <a:pt x="160" y="64"/>
                  </a:lnTo>
                  <a:lnTo>
                    <a:pt x="180" y="49"/>
                  </a:lnTo>
                  <a:lnTo>
                    <a:pt x="183" y="48"/>
                  </a:lnTo>
                  <a:lnTo>
                    <a:pt x="186" y="44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58" name="Freeform 161"/>
            <p:cNvSpPr>
              <a:spLocks/>
            </p:cNvSpPr>
            <p:nvPr/>
          </p:nvSpPr>
          <p:spPr>
            <a:xfrm>
              <a:off x="5057" y="3056"/>
              <a:ext cx="48" cy="20"/>
            </a:xfrm>
            <a:custGeom>
              <a:avLst/>
              <a:gdLst>
                <a:gd fmla="*/ 184 w 189" name="T0"/>
                <a:gd fmla="*/ 21 h 82" name="T1"/>
                <a:gd fmla="*/ 174 w 189" name="T2"/>
                <a:gd fmla="*/ 22 h 82" name="T3"/>
                <a:gd fmla="*/ 138 w 189" name="T4"/>
                <a:gd fmla="*/ 22 h 82" name="T5"/>
                <a:gd fmla="*/ 101 w 189" name="T6"/>
                <a:gd fmla="*/ 20 h 82" name="T7"/>
                <a:gd fmla="*/ 65 w 189" name="T8"/>
                <a:gd fmla="*/ 14 h 82" name="T9"/>
                <a:gd fmla="*/ 30 w 189" name="T10"/>
                <a:gd fmla="*/ 4 h 82" name="T11"/>
                <a:gd fmla="*/ 22 w 189" name="T12"/>
                <a:gd fmla="*/ 0 h 82" name="T13"/>
                <a:gd fmla="*/ 0 w 189" name="T14"/>
                <a:gd fmla="*/ 56 h 82" name="T15"/>
                <a:gd fmla="*/ 10 w 189" name="T16"/>
                <a:gd fmla="*/ 60 h 82" name="T17"/>
                <a:gd fmla="*/ 14 w 189" name="T18"/>
                <a:gd fmla="*/ 61 h 82" name="T19"/>
                <a:gd fmla="*/ 51 w 189" name="T20"/>
                <a:gd fmla="*/ 71 h 82" name="T21"/>
                <a:gd fmla="*/ 53 w 189" name="T22"/>
                <a:gd fmla="*/ 72 h 82" name="T23"/>
                <a:gd fmla="*/ 91 w 189" name="T24"/>
                <a:gd fmla="*/ 80 h 82" name="T25"/>
                <a:gd fmla="*/ 95 w 189" name="T26"/>
                <a:gd fmla="*/ 80 h 82" name="T27"/>
                <a:gd fmla="*/ 135 w 189" name="T28"/>
                <a:gd fmla="*/ 82 h 82" name="T29"/>
                <a:gd fmla="*/ 178 w 189" name="T30"/>
                <a:gd fmla="*/ 82 h 82" name="T31"/>
                <a:gd fmla="*/ 189 w 189" name="T32"/>
                <a:gd fmla="*/ 81 h 82" name="T33"/>
                <a:gd fmla="*/ 184 w 189" name="T34"/>
                <a:gd fmla="*/ 21 h 82" name="T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b="b" l="0" r="r" t="0"/>
              <a:pathLst>
                <a:path h="82" w="189">
                  <a:moveTo>
                    <a:pt x="184" y="21"/>
                  </a:moveTo>
                  <a:lnTo>
                    <a:pt x="174" y="22"/>
                  </a:lnTo>
                  <a:lnTo>
                    <a:pt x="138" y="22"/>
                  </a:lnTo>
                  <a:lnTo>
                    <a:pt x="101" y="20"/>
                  </a:lnTo>
                  <a:lnTo>
                    <a:pt x="65" y="14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0" y="56"/>
                  </a:lnTo>
                  <a:lnTo>
                    <a:pt x="10" y="60"/>
                  </a:lnTo>
                  <a:lnTo>
                    <a:pt x="14" y="61"/>
                  </a:lnTo>
                  <a:lnTo>
                    <a:pt x="51" y="71"/>
                  </a:lnTo>
                  <a:lnTo>
                    <a:pt x="53" y="72"/>
                  </a:lnTo>
                  <a:lnTo>
                    <a:pt x="91" y="80"/>
                  </a:lnTo>
                  <a:lnTo>
                    <a:pt x="95" y="80"/>
                  </a:lnTo>
                  <a:lnTo>
                    <a:pt x="135" y="82"/>
                  </a:lnTo>
                  <a:lnTo>
                    <a:pt x="178" y="82"/>
                  </a:lnTo>
                  <a:lnTo>
                    <a:pt x="189" y="81"/>
                  </a:lnTo>
                  <a:lnTo>
                    <a:pt x="184" y="2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59" name="Freeform 162"/>
            <p:cNvSpPr>
              <a:spLocks/>
            </p:cNvSpPr>
            <p:nvPr/>
          </p:nvSpPr>
          <p:spPr>
            <a:xfrm>
              <a:off x="5020" y="3016"/>
              <a:ext cx="30" cy="47"/>
            </a:xfrm>
            <a:custGeom>
              <a:avLst/>
              <a:gdLst>
                <a:gd fmla="*/ 119 w 119" name="T0"/>
                <a:gd fmla="*/ 132 h 185" name="T1"/>
                <a:gd fmla="*/ 97 w 119" name="T2"/>
                <a:gd fmla="*/ 115 h 185" name="T3"/>
                <a:gd fmla="*/ 79 w 119" name="T4"/>
                <a:gd fmla="*/ 98 h 185" name="T5"/>
                <a:gd fmla="*/ 68 w 119" name="T6"/>
                <a:gd fmla="*/ 82 h 185" name="T7"/>
                <a:gd fmla="*/ 62 w 119" name="T8"/>
                <a:gd fmla="*/ 63 h 185" name="T9"/>
                <a:gd fmla="*/ 59 w 119" name="T10"/>
                <a:gd fmla="*/ 46 h 185" name="T11"/>
                <a:gd fmla="*/ 62 w 119" name="T12"/>
                <a:gd fmla="*/ 31 h 185" name="T13"/>
                <a:gd fmla="*/ 66 w 119" name="T14"/>
                <a:gd fmla="*/ 18 h 185" name="T15"/>
                <a:gd fmla="*/ 8 w 119" name="T16"/>
                <a:gd fmla="*/ 0 h 185" name="T17"/>
                <a:gd fmla="*/ 2 w 119" name="T18"/>
                <a:gd fmla="*/ 18 h 185" name="T19"/>
                <a:gd fmla="*/ 0 w 119" name="T20"/>
                <a:gd fmla="*/ 48 h 185" name="T21"/>
                <a:gd fmla="*/ 3 w 119" name="T22"/>
                <a:gd fmla="*/ 75 h 185" name="T23"/>
                <a:gd fmla="*/ 5 w 119" name="T24"/>
                <a:gd fmla="*/ 79 h 185" name="T25"/>
                <a:gd fmla="*/ 13 w 119" name="T26"/>
                <a:gd fmla="*/ 106 h 185" name="T27"/>
                <a:gd fmla="*/ 32 w 119" name="T28"/>
                <a:gd fmla="*/ 135 h 185" name="T29"/>
                <a:gd fmla="*/ 56 w 119" name="T30"/>
                <a:gd fmla="*/ 159 h 185" name="T31"/>
                <a:gd fmla="*/ 58 w 119" name="T32"/>
                <a:gd fmla="*/ 161 h 185" name="T33"/>
                <a:gd fmla="*/ 84 w 119" name="T34"/>
                <a:gd fmla="*/ 181 h 185" name="T35"/>
                <a:gd fmla="*/ 88 w 119" name="T36"/>
                <a:gd fmla="*/ 183 h 185" name="T37"/>
                <a:gd fmla="*/ 90 w 119" name="T38"/>
                <a:gd fmla="*/ 185 h 185" name="T39"/>
                <a:gd fmla="*/ 119 w 119" name="T40"/>
                <a:gd fmla="*/ 132 h 185" name="T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b="b" l="0" r="r" t="0"/>
              <a:pathLst>
                <a:path h="185" w="119">
                  <a:moveTo>
                    <a:pt x="119" y="132"/>
                  </a:moveTo>
                  <a:lnTo>
                    <a:pt x="97" y="115"/>
                  </a:lnTo>
                  <a:lnTo>
                    <a:pt x="79" y="98"/>
                  </a:lnTo>
                  <a:lnTo>
                    <a:pt x="68" y="82"/>
                  </a:lnTo>
                  <a:lnTo>
                    <a:pt x="62" y="63"/>
                  </a:lnTo>
                  <a:lnTo>
                    <a:pt x="59" y="46"/>
                  </a:lnTo>
                  <a:lnTo>
                    <a:pt x="62" y="31"/>
                  </a:lnTo>
                  <a:lnTo>
                    <a:pt x="66" y="18"/>
                  </a:lnTo>
                  <a:lnTo>
                    <a:pt x="8" y="0"/>
                  </a:lnTo>
                  <a:lnTo>
                    <a:pt x="2" y="18"/>
                  </a:lnTo>
                  <a:lnTo>
                    <a:pt x="0" y="48"/>
                  </a:lnTo>
                  <a:lnTo>
                    <a:pt x="3" y="75"/>
                  </a:lnTo>
                  <a:lnTo>
                    <a:pt x="5" y="79"/>
                  </a:lnTo>
                  <a:lnTo>
                    <a:pt x="13" y="106"/>
                  </a:lnTo>
                  <a:lnTo>
                    <a:pt x="32" y="135"/>
                  </a:lnTo>
                  <a:lnTo>
                    <a:pt x="56" y="159"/>
                  </a:lnTo>
                  <a:lnTo>
                    <a:pt x="58" y="161"/>
                  </a:lnTo>
                  <a:lnTo>
                    <a:pt x="84" y="181"/>
                  </a:lnTo>
                  <a:lnTo>
                    <a:pt x="88" y="183"/>
                  </a:lnTo>
                  <a:lnTo>
                    <a:pt x="90" y="185"/>
                  </a:lnTo>
                  <a:lnTo>
                    <a:pt x="119" y="13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60" name="Freeform 163"/>
            <p:cNvSpPr>
              <a:spLocks/>
            </p:cNvSpPr>
            <p:nvPr/>
          </p:nvSpPr>
          <p:spPr>
            <a:xfrm>
              <a:off x="5033" y="2983"/>
              <a:ext cx="46" cy="29"/>
            </a:xfrm>
            <a:custGeom>
              <a:avLst/>
              <a:gdLst>
                <a:gd fmla="*/ 38 w 182" name="T0"/>
                <a:gd fmla="*/ 115 h 115" name="T1"/>
                <a:gd fmla="*/ 54 w 182" name="T2"/>
                <a:gd fmla="*/ 102 h 115" name="T3"/>
                <a:gd fmla="*/ 75 w 182" name="T4"/>
                <a:gd fmla="*/ 88 h 115" name="T5"/>
                <a:gd fmla="*/ 100 w 182" name="T6"/>
                <a:gd fmla="*/ 76 h 115" name="T7"/>
                <a:gd fmla="*/ 129 w 182" name="T8"/>
                <a:gd fmla="*/ 67 h 115" name="T9"/>
                <a:gd fmla="*/ 161 w 182" name="T10"/>
                <a:gd fmla="*/ 61 h 115" name="T11"/>
                <a:gd fmla="*/ 182 w 182" name="T12"/>
                <a:gd fmla="*/ 59 h 115" name="T13"/>
                <a:gd fmla="*/ 181 w 182" name="T14"/>
                <a:gd fmla="*/ 0 h 115" name="T15"/>
                <a:gd fmla="*/ 156 w 182" name="T16"/>
                <a:gd fmla="*/ 1 h 115" name="T17"/>
                <a:gd fmla="*/ 151 w 182" name="T18"/>
                <a:gd fmla="*/ 2 h 115" name="T19"/>
                <a:gd fmla="*/ 115 w 182" name="T20"/>
                <a:gd fmla="*/ 10 h 115" name="T21"/>
                <a:gd fmla="*/ 113 w 182" name="T22"/>
                <a:gd fmla="*/ 10 h 115" name="T23"/>
                <a:gd fmla="*/ 80 w 182" name="T24"/>
                <a:gd fmla="*/ 20 h 115" name="T25"/>
                <a:gd fmla="*/ 77 w 182" name="T26"/>
                <a:gd fmla="*/ 21 h 115" name="T27"/>
                <a:gd fmla="*/ 48 w 182" name="T28"/>
                <a:gd fmla="*/ 35 h 115" name="T29"/>
                <a:gd fmla="*/ 44 w 182" name="T30"/>
                <a:gd fmla="*/ 37 h 115" name="T31"/>
                <a:gd fmla="*/ 19 w 182" name="T32"/>
                <a:gd fmla="*/ 53 h 115" name="T33"/>
                <a:gd fmla="*/ 16 w 182" name="T34"/>
                <a:gd fmla="*/ 56 h 115" name="T35"/>
                <a:gd fmla="*/ 0 w 182" name="T36"/>
                <a:gd fmla="*/ 71 h 115" name="T37"/>
                <a:gd fmla="*/ 38 w 182" name="T38"/>
                <a:gd fmla="*/ 115 h 115" name="T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b="b" l="0" r="r" t="0"/>
              <a:pathLst>
                <a:path h="115" w="182">
                  <a:moveTo>
                    <a:pt x="38" y="115"/>
                  </a:moveTo>
                  <a:lnTo>
                    <a:pt x="54" y="102"/>
                  </a:lnTo>
                  <a:lnTo>
                    <a:pt x="75" y="88"/>
                  </a:lnTo>
                  <a:lnTo>
                    <a:pt x="100" y="76"/>
                  </a:lnTo>
                  <a:lnTo>
                    <a:pt x="129" y="67"/>
                  </a:lnTo>
                  <a:lnTo>
                    <a:pt x="161" y="61"/>
                  </a:lnTo>
                  <a:lnTo>
                    <a:pt x="182" y="59"/>
                  </a:lnTo>
                  <a:lnTo>
                    <a:pt x="181" y="0"/>
                  </a:lnTo>
                  <a:lnTo>
                    <a:pt x="156" y="1"/>
                  </a:lnTo>
                  <a:lnTo>
                    <a:pt x="151" y="2"/>
                  </a:lnTo>
                  <a:lnTo>
                    <a:pt x="115" y="10"/>
                  </a:lnTo>
                  <a:lnTo>
                    <a:pt x="113" y="10"/>
                  </a:lnTo>
                  <a:lnTo>
                    <a:pt x="80" y="20"/>
                  </a:lnTo>
                  <a:lnTo>
                    <a:pt x="77" y="21"/>
                  </a:lnTo>
                  <a:lnTo>
                    <a:pt x="48" y="35"/>
                  </a:lnTo>
                  <a:lnTo>
                    <a:pt x="44" y="37"/>
                  </a:lnTo>
                  <a:lnTo>
                    <a:pt x="19" y="53"/>
                  </a:lnTo>
                  <a:lnTo>
                    <a:pt x="16" y="56"/>
                  </a:lnTo>
                  <a:lnTo>
                    <a:pt x="0" y="71"/>
                  </a:lnTo>
                  <a:lnTo>
                    <a:pt x="38" y="11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61" name="Freeform 164"/>
            <p:cNvSpPr>
              <a:spLocks/>
            </p:cNvSpPr>
            <p:nvPr/>
          </p:nvSpPr>
          <p:spPr>
            <a:xfrm>
              <a:off x="5092" y="2984"/>
              <a:ext cx="47" cy="31"/>
            </a:xfrm>
            <a:custGeom>
              <a:avLst/>
              <a:gdLst>
                <a:gd fmla="*/ 0 w 187" name="T0"/>
                <a:gd fmla="*/ 58 h 121" name="T1"/>
                <a:gd fmla="*/ 35 w 187" name="T2"/>
                <a:gd fmla="*/ 64 h 121" name="T3"/>
                <a:gd fmla="*/ 70 w 187" name="T4"/>
                <a:gd fmla="*/ 75 h 121" name="T5"/>
                <a:gd fmla="*/ 101 w 187" name="T6"/>
                <a:gd fmla="*/ 88 h 121" name="T7"/>
                <a:gd fmla="*/ 128 w 187" name="T8"/>
                <a:gd fmla="*/ 104 h 121" name="T9"/>
                <a:gd fmla="*/ 152 w 187" name="T10"/>
                <a:gd fmla="*/ 121 h 121" name="T11"/>
                <a:gd fmla="*/ 187 w 187" name="T12"/>
                <a:gd fmla="*/ 73 h 121" name="T13"/>
                <a:gd fmla="*/ 162 w 187" name="T14"/>
                <a:gd fmla="*/ 54 h 121" name="T15"/>
                <a:gd fmla="*/ 159 w 187" name="T16"/>
                <a:gd fmla="*/ 53 h 121" name="T17"/>
                <a:gd fmla="*/ 130 w 187" name="T18"/>
                <a:gd fmla="*/ 36 h 121" name="T19"/>
                <a:gd fmla="*/ 126 w 187" name="T20"/>
                <a:gd fmla="*/ 34 h 121" name="T21"/>
                <a:gd fmla="*/ 91 w 187" name="T22"/>
                <a:gd fmla="*/ 19 h 121" name="T23"/>
                <a:gd fmla="*/ 89 w 187" name="T24"/>
                <a:gd fmla="*/ 18 h 121" name="T25"/>
                <a:gd fmla="*/ 51 w 187" name="T26"/>
                <a:gd fmla="*/ 7 h 121" name="T27"/>
                <a:gd fmla="*/ 48 w 187" name="T28"/>
                <a:gd fmla="*/ 6 h 121" name="T29"/>
                <a:gd fmla="*/ 12 w 187" name="T30"/>
                <a:gd fmla="*/ 0 h 121" name="T31"/>
                <a:gd fmla="*/ 0 w 187" name="T32"/>
                <a:gd fmla="*/ 58 h 121" name="T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b="b" l="0" r="r" t="0"/>
              <a:pathLst>
                <a:path h="121" w="187">
                  <a:moveTo>
                    <a:pt x="0" y="58"/>
                  </a:moveTo>
                  <a:lnTo>
                    <a:pt x="35" y="64"/>
                  </a:lnTo>
                  <a:lnTo>
                    <a:pt x="70" y="75"/>
                  </a:lnTo>
                  <a:lnTo>
                    <a:pt x="101" y="88"/>
                  </a:lnTo>
                  <a:lnTo>
                    <a:pt x="128" y="104"/>
                  </a:lnTo>
                  <a:lnTo>
                    <a:pt x="152" y="121"/>
                  </a:lnTo>
                  <a:lnTo>
                    <a:pt x="187" y="73"/>
                  </a:lnTo>
                  <a:lnTo>
                    <a:pt x="162" y="54"/>
                  </a:lnTo>
                  <a:lnTo>
                    <a:pt x="159" y="53"/>
                  </a:lnTo>
                  <a:lnTo>
                    <a:pt x="130" y="36"/>
                  </a:lnTo>
                  <a:lnTo>
                    <a:pt x="126" y="34"/>
                  </a:lnTo>
                  <a:lnTo>
                    <a:pt x="91" y="19"/>
                  </a:lnTo>
                  <a:lnTo>
                    <a:pt x="89" y="18"/>
                  </a:lnTo>
                  <a:lnTo>
                    <a:pt x="51" y="7"/>
                  </a:lnTo>
                  <a:lnTo>
                    <a:pt x="48" y="6"/>
                  </a:lnTo>
                  <a:lnTo>
                    <a:pt x="12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62" name="Freeform 165"/>
            <p:cNvSpPr>
              <a:spLocks/>
            </p:cNvSpPr>
            <p:nvPr/>
          </p:nvSpPr>
          <p:spPr>
            <a:xfrm>
              <a:off x="5140" y="3014"/>
              <a:ext cx="29" cy="46"/>
            </a:xfrm>
            <a:custGeom>
              <a:avLst/>
              <a:gdLst>
                <a:gd fmla="*/ 0 w 118" name="T0"/>
                <a:gd fmla="*/ 40 h 186" name="T1"/>
                <a:gd fmla="*/ 14 w 118" name="T2"/>
                <a:gd fmla="*/ 59 h 186" name="T3"/>
                <a:gd fmla="*/ 26 w 118" name="T4"/>
                <a:gd fmla="*/ 78 h 186" name="T5"/>
                <a:gd fmla="*/ 36 w 118" name="T6"/>
                <a:gd fmla="*/ 99 h 186" name="T7"/>
                <a:gd fmla="*/ 54 w 118" name="T8"/>
                <a:gd fmla="*/ 151 h 186" name="T9"/>
                <a:gd fmla="*/ 57 w 118" name="T10"/>
                <a:gd fmla="*/ 176 h 186" name="T11"/>
                <a:gd fmla="*/ 59 w 118" name="T12"/>
                <a:gd fmla="*/ 186 h 186" name="T13"/>
                <a:gd fmla="*/ 118 w 118" name="T14"/>
                <a:gd fmla="*/ 181 h 186" name="T15"/>
                <a:gd fmla="*/ 117 w 118" name="T16"/>
                <a:gd fmla="*/ 170 h 186" name="T17"/>
                <a:gd fmla="*/ 117 w 118" name="T18"/>
                <a:gd fmla="*/ 167 h 186" name="T19"/>
                <a:gd fmla="*/ 112 w 118" name="T20"/>
                <a:gd fmla="*/ 139 h 186" name="T21"/>
                <a:gd fmla="*/ 111 w 118" name="T22"/>
                <a:gd fmla="*/ 135 h 186" name="T23"/>
                <a:gd fmla="*/ 102 w 118" name="T24"/>
                <a:gd fmla="*/ 106 h 186" name="T25"/>
                <a:gd fmla="*/ 102 w 118" name="T26"/>
                <a:gd fmla="*/ 105 h 186" name="T27"/>
                <a:gd fmla="*/ 92 w 118" name="T28"/>
                <a:gd fmla="*/ 78 h 186" name="T29"/>
                <a:gd fmla="*/ 91 w 118" name="T30"/>
                <a:gd fmla="*/ 75 h 186" name="T31"/>
                <a:gd fmla="*/ 80 w 118" name="T32"/>
                <a:gd fmla="*/ 52 h 186" name="T33"/>
                <a:gd fmla="*/ 77 w 118" name="T34"/>
                <a:gd fmla="*/ 49 h 186" name="T35"/>
                <a:gd fmla="*/ 64 w 118" name="T36"/>
                <a:gd fmla="*/ 27 h 186" name="T37"/>
                <a:gd fmla="*/ 62 w 118" name="T38"/>
                <a:gd fmla="*/ 23 h 186" name="T39"/>
                <a:gd fmla="*/ 46 w 118" name="T40"/>
                <a:gd fmla="*/ 2 h 186" name="T41"/>
                <a:gd fmla="*/ 44 w 118" name="T42"/>
                <a:gd fmla="*/ 1 h 186" name="T43"/>
                <a:gd fmla="*/ 44 w 118" name="T44"/>
                <a:gd fmla="*/ 0 h 186" name="T45"/>
                <a:gd fmla="*/ 0 w 118" name="T46"/>
                <a:gd fmla="*/ 40 h 186" name="T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b="b" l="0" r="r" t="0"/>
              <a:pathLst>
                <a:path h="186" w="118">
                  <a:moveTo>
                    <a:pt x="0" y="40"/>
                  </a:moveTo>
                  <a:lnTo>
                    <a:pt x="14" y="59"/>
                  </a:lnTo>
                  <a:lnTo>
                    <a:pt x="26" y="78"/>
                  </a:lnTo>
                  <a:lnTo>
                    <a:pt x="36" y="99"/>
                  </a:lnTo>
                  <a:lnTo>
                    <a:pt x="54" y="151"/>
                  </a:lnTo>
                  <a:lnTo>
                    <a:pt x="57" y="176"/>
                  </a:lnTo>
                  <a:lnTo>
                    <a:pt x="59" y="186"/>
                  </a:lnTo>
                  <a:lnTo>
                    <a:pt x="118" y="181"/>
                  </a:lnTo>
                  <a:lnTo>
                    <a:pt x="117" y="170"/>
                  </a:lnTo>
                  <a:lnTo>
                    <a:pt x="117" y="167"/>
                  </a:lnTo>
                  <a:lnTo>
                    <a:pt x="112" y="139"/>
                  </a:lnTo>
                  <a:lnTo>
                    <a:pt x="111" y="135"/>
                  </a:lnTo>
                  <a:lnTo>
                    <a:pt x="102" y="106"/>
                  </a:lnTo>
                  <a:lnTo>
                    <a:pt x="102" y="105"/>
                  </a:lnTo>
                  <a:lnTo>
                    <a:pt x="92" y="78"/>
                  </a:lnTo>
                  <a:lnTo>
                    <a:pt x="91" y="75"/>
                  </a:lnTo>
                  <a:lnTo>
                    <a:pt x="80" y="52"/>
                  </a:lnTo>
                  <a:lnTo>
                    <a:pt x="77" y="49"/>
                  </a:lnTo>
                  <a:lnTo>
                    <a:pt x="64" y="27"/>
                  </a:lnTo>
                  <a:lnTo>
                    <a:pt x="62" y="23"/>
                  </a:lnTo>
                  <a:lnTo>
                    <a:pt x="46" y="2"/>
                  </a:lnTo>
                  <a:lnTo>
                    <a:pt x="44" y="1"/>
                  </a:lnTo>
                  <a:lnTo>
                    <a:pt x="44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63" name="Freeform 166"/>
            <p:cNvSpPr>
              <a:spLocks/>
            </p:cNvSpPr>
            <p:nvPr/>
          </p:nvSpPr>
          <p:spPr>
            <a:xfrm>
              <a:off x="5140" y="3073"/>
              <a:ext cx="29" cy="43"/>
            </a:xfrm>
            <a:custGeom>
              <a:avLst/>
              <a:gdLst>
                <a:gd fmla="*/ 56 w 114" name="T0"/>
                <a:gd fmla="*/ 0 h 171" name="T1"/>
                <a:gd fmla="*/ 53 w 114" name="T2"/>
                <a:gd fmla="*/ 11 h 171" name="T3"/>
                <a:gd fmla="*/ 50 w 114" name="T4"/>
                <a:gd fmla="*/ 31 h 171" name="T5"/>
                <a:gd fmla="*/ 42 w 114" name="T6"/>
                <a:gd fmla="*/ 51 h 171" name="T7"/>
                <a:gd fmla="*/ 36 w 114" name="T8"/>
                <a:gd fmla="*/ 69 h 171" name="T9"/>
                <a:gd fmla="*/ 28 w 114" name="T10"/>
                <a:gd fmla="*/ 85 h 171" name="T11"/>
                <a:gd fmla="*/ 0 w 114" name="T12"/>
                <a:gd fmla="*/ 145 h 171" name="T13"/>
                <a:gd fmla="*/ 53 w 114" name="T14"/>
                <a:gd fmla="*/ 171 h 171" name="T15"/>
                <a:gd fmla="*/ 83 w 114" name="T16"/>
                <a:gd fmla="*/ 110 h 171" name="T17"/>
                <a:gd fmla="*/ 83 w 114" name="T18"/>
                <a:gd fmla="*/ 109 h 171" name="T19"/>
                <a:gd fmla="*/ 90 w 114" name="T20"/>
                <a:gd fmla="*/ 92 h 171" name="T21"/>
                <a:gd fmla="*/ 90 w 114" name="T22"/>
                <a:gd fmla="*/ 90 h 171" name="T23"/>
                <a:gd fmla="*/ 98 w 114" name="T24"/>
                <a:gd fmla="*/ 71 h 171" name="T25"/>
                <a:gd fmla="*/ 99 w 114" name="T26"/>
                <a:gd fmla="*/ 71 h 171" name="T27"/>
                <a:gd fmla="*/ 107 w 114" name="T28"/>
                <a:gd fmla="*/ 49 h 171" name="T29"/>
                <a:gd fmla="*/ 107 w 114" name="T30"/>
                <a:gd fmla="*/ 46 h 171" name="T31"/>
                <a:gd fmla="*/ 112 w 114" name="T32"/>
                <a:gd fmla="*/ 22 h 171" name="T33"/>
                <a:gd fmla="*/ 113 w 114" name="T34"/>
                <a:gd fmla="*/ 20 h 171" name="T35"/>
                <a:gd fmla="*/ 114 w 114" name="T36"/>
                <a:gd fmla="*/ 9 h 171" name="T37"/>
                <a:gd fmla="*/ 56 w 114" name="T38"/>
                <a:gd fmla="*/ 0 h 171" name="T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b="b" l="0" r="r" t="0"/>
              <a:pathLst>
                <a:path h="171" w="114">
                  <a:moveTo>
                    <a:pt x="56" y="0"/>
                  </a:moveTo>
                  <a:lnTo>
                    <a:pt x="53" y="11"/>
                  </a:lnTo>
                  <a:lnTo>
                    <a:pt x="50" y="31"/>
                  </a:lnTo>
                  <a:lnTo>
                    <a:pt x="42" y="51"/>
                  </a:lnTo>
                  <a:lnTo>
                    <a:pt x="36" y="69"/>
                  </a:lnTo>
                  <a:lnTo>
                    <a:pt x="28" y="85"/>
                  </a:lnTo>
                  <a:lnTo>
                    <a:pt x="0" y="145"/>
                  </a:lnTo>
                  <a:lnTo>
                    <a:pt x="53" y="171"/>
                  </a:lnTo>
                  <a:lnTo>
                    <a:pt x="83" y="110"/>
                  </a:lnTo>
                  <a:lnTo>
                    <a:pt x="83" y="109"/>
                  </a:lnTo>
                  <a:lnTo>
                    <a:pt x="90" y="92"/>
                  </a:lnTo>
                  <a:lnTo>
                    <a:pt x="90" y="90"/>
                  </a:lnTo>
                  <a:lnTo>
                    <a:pt x="98" y="71"/>
                  </a:lnTo>
                  <a:lnTo>
                    <a:pt x="99" y="71"/>
                  </a:lnTo>
                  <a:lnTo>
                    <a:pt x="107" y="49"/>
                  </a:lnTo>
                  <a:lnTo>
                    <a:pt x="107" y="46"/>
                  </a:lnTo>
                  <a:lnTo>
                    <a:pt x="112" y="22"/>
                  </a:lnTo>
                  <a:lnTo>
                    <a:pt x="113" y="20"/>
                  </a:lnTo>
                  <a:lnTo>
                    <a:pt x="114" y="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64" name="Freeform 167"/>
            <p:cNvSpPr>
              <a:spLocks/>
            </p:cNvSpPr>
            <p:nvPr/>
          </p:nvSpPr>
          <p:spPr>
            <a:xfrm>
              <a:off x="5119" y="3097"/>
              <a:ext cx="42" cy="42"/>
            </a:xfrm>
            <a:custGeom>
              <a:avLst/>
              <a:gdLst>
                <a:gd fmla="*/ 118 w 165" name="T0"/>
                <a:gd fmla="*/ 0 h 170" name="T1"/>
                <a:gd fmla="*/ 73 w 165" name="T2"/>
                <a:gd fmla="*/ 57 h 170" name="T3"/>
                <a:gd fmla="*/ 58 w 165" name="T4"/>
                <a:gd fmla="*/ 73 h 170" name="T5"/>
                <a:gd fmla="*/ 43 w 165" name="T6"/>
                <a:gd fmla="*/ 88 h 170" name="T7"/>
                <a:gd fmla="*/ 27 w 165" name="T8"/>
                <a:gd fmla="*/ 102 h 170" name="T9"/>
                <a:gd fmla="*/ 0 w 165" name="T10"/>
                <a:gd fmla="*/ 123 h 170" name="T11"/>
                <a:gd fmla="*/ 36 w 165" name="T12"/>
                <a:gd fmla="*/ 170 h 170" name="T13"/>
                <a:gd fmla="*/ 63 w 165" name="T14"/>
                <a:gd fmla="*/ 149 h 170" name="T15"/>
                <a:gd fmla="*/ 66 w 165" name="T16"/>
                <a:gd fmla="*/ 148 h 170" name="T17"/>
                <a:gd fmla="*/ 83 w 165" name="T18"/>
                <a:gd fmla="*/ 133 h 170" name="T19"/>
                <a:gd fmla="*/ 84 w 165" name="T20"/>
                <a:gd fmla="*/ 132 h 170" name="T21"/>
                <a:gd fmla="*/ 100 w 165" name="T22"/>
                <a:gd fmla="*/ 116 h 170" name="T23"/>
                <a:gd fmla="*/ 101 w 165" name="T24"/>
                <a:gd fmla="*/ 114 h 170" name="T25"/>
                <a:gd fmla="*/ 118 w 165" name="T26"/>
                <a:gd fmla="*/ 97 h 170" name="T27"/>
                <a:gd fmla="*/ 119 w 165" name="T28"/>
                <a:gd fmla="*/ 96 h 170" name="T29"/>
                <a:gd fmla="*/ 165 w 165" name="T30"/>
                <a:gd fmla="*/ 37 h 170" name="T31"/>
                <a:gd fmla="*/ 118 w 165" name="T32"/>
                <a:gd fmla="*/ 0 h 170" name="T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b="b" l="0" r="r" t="0"/>
              <a:pathLst>
                <a:path h="170" w="165">
                  <a:moveTo>
                    <a:pt x="118" y="0"/>
                  </a:moveTo>
                  <a:lnTo>
                    <a:pt x="73" y="57"/>
                  </a:lnTo>
                  <a:lnTo>
                    <a:pt x="58" y="73"/>
                  </a:lnTo>
                  <a:lnTo>
                    <a:pt x="43" y="88"/>
                  </a:lnTo>
                  <a:lnTo>
                    <a:pt x="27" y="102"/>
                  </a:lnTo>
                  <a:lnTo>
                    <a:pt x="0" y="123"/>
                  </a:lnTo>
                  <a:lnTo>
                    <a:pt x="36" y="170"/>
                  </a:lnTo>
                  <a:lnTo>
                    <a:pt x="63" y="149"/>
                  </a:lnTo>
                  <a:lnTo>
                    <a:pt x="66" y="148"/>
                  </a:lnTo>
                  <a:lnTo>
                    <a:pt x="83" y="133"/>
                  </a:lnTo>
                  <a:lnTo>
                    <a:pt x="84" y="132"/>
                  </a:lnTo>
                  <a:lnTo>
                    <a:pt x="100" y="116"/>
                  </a:lnTo>
                  <a:lnTo>
                    <a:pt x="101" y="114"/>
                  </a:lnTo>
                  <a:lnTo>
                    <a:pt x="118" y="97"/>
                  </a:lnTo>
                  <a:lnTo>
                    <a:pt x="119" y="96"/>
                  </a:lnTo>
                  <a:lnTo>
                    <a:pt x="165" y="37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65" name="Freeform 168"/>
            <p:cNvSpPr>
              <a:spLocks/>
            </p:cNvSpPr>
            <p:nvPr/>
          </p:nvSpPr>
          <p:spPr>
            <a:xfrm>
              <a:off x="5063" y="3125"/>
              <a:ext cx="49" cy="23"/>
            </a:xfrm>
            <a:custGeom>
              <a:avLst/>
              <a:gdLst>
                <a:gd fmla="*/ 180 w 196" name="T0"/>
                <a:gd fmla="*/ 26 h 92" name="T1"/>
                <a:gd fmla="*/ 161 w 196" name="T2"/>
                <a:gd fmla="*/ 31 h 92" name="T3"/>
                <a:gd fmla="*/ 143 w 196" name="T4"/>
                <a:gd fmla="*/ 33 h 92" name="T5"/>
                <a:gd fmla="*/ 124 w 196" name="T6"/>
                <a:gd fmla="*/ 33 h 92" name="T7"/>
                <a:gd fmla="*/ 103 w 196" name="T8"/>
                <a:gd fmla="*/ 29 h 92" name="T9"/>
                <a:gd fmla="*/ 83 w 196" name="T10"/>
                <a:gd fmla="*/ 25 h 92" name="T11"/>
                <a:gd fmla="*/ 64 w 196" name="T12"/>
                <a:gd fmla="*/ 18 h 92" name="T13"/>
                <a:gd fmla="*/ 49 w 196" name="T14"/>
                <a:gd fmla="*/ 10 h 92" name="T15"/>
                <a:gd fmla="*/ 38 w 196" name="T16"/>
                <a:gd fmla="*/ 0 h 92" name="T17"/>
                <a:gd fmla="*/ 0 w 196" name="T18"/>
                <a:gd fmla="*/ 46 h 92" name="T19"/>
                <a:gd fmla="*/ 17 w 196" name="T20"/>
                <a:gd fmla="*/ 60 h 92" name="T21"/>
                <a:gd fmla="*/ 38 w 196" name="T22"/>
                <a:gd fmla="*/ 71 h 92" name="T23"/>
                <a:gd fmla="*/ 41 w 196" name="T24"/>
                <a:gd fmla="*/ 72 h 92" name="T25"/>
                <a:gd fmla="*/ 63 w 196" name="T26"/>
                <a:gd fmla="*/ 81 h 92" name="T27"/>
                <a:gd fmla="*/ 68 w 196" name="T28"/>
                <a:gd fmla="*/ 82 h 92" name="T29"/>
                <a:gd fmla="*/ 92 w 196" name="T30"/>
                <a:gd fmla="*/ 87 h 92" name="T31"/>
                <a:gd fmla="*/ 93 w 196" name="T32"/>
                <a:gd fmla="*/ 89 h 92" name="T33"/>
                <a:gd fmla="*/ 116 w 196" name="T34"/>
                <a:gd fmla="*/ 92 h 92" name="T35"/>
                <a:gd fmla="*/ 145 w 196" name="T36"/>
                <a:gd fmla="*/ 92 h 92" name="T37"/>
                <a:gd fmla="*/ 171 w 196" name="T38"/>
                <a:gd fmla="*/ 91 h 92" name="T39"/>
                <a:gd fmla="*/ 196 w 196" name="T40"/>
                <a:gd fmla="*/ 84 h 92" name="T41"/>
                <a:gd fmla="*/ 180 w 196" name="T42"/>
                <a:gd fmla="*/ 26 h 92" name="T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b="b" l="0" r="r" t="0"/>
              <a:pathLst>
                <a:path h="92" w="196">
                  <a:moveTo>
                    <a:pt x="180" y="26"/>
                  </a:moveTo>
                  <a:lnTo>
                    <a:pt x="161" y="31"/>
                  </a:lnTo>
                  <a:lnTo>
                    <a:pt x="143" y="33"/>
                  </a:lnTo>
                  <a:lnTo>
                    <a:pt x="124" y="33"/>
                  </a:lnTo>
                  <a:lnTo>
                    <a:pt x="103" y="29"/>
                  </a:lnTo>
                  <a:lnTo>
                    <a:pt x="83" y="25"/>
                  </a:lnTo>
                  <a:lnTo>
                    <a:pt x="64" y="18"/>
                  </a:lnTo>
                  <a:lnTo>
                    <a:pt x="49" y="10"/>
                  </a:lnTo>
                  <a:lnTo>
                    <a:pt x="38" y="0"/>
                  </a:lnTo>
                  <a:lnTo>
                    <a:pt x="0" y="46"/>
                  </a:lnTo>
                  <a:lnTo>
                    <a:pt x="17" y="60"/>
                  </a:lnTo>
                  <a:lnTo>
                    <a:pt x="38" y="71"/>
                  </a:lnTo>
                  <a:lnTo>
                    <a:pt x="41" y="72"/>
                  </a:lnTo>
                  <a:lnTo>
                    <a:pt x="63" y="81"/>
                  </a:lnTo>
                  <a:lnTo>
                    <a:pt x="68" y="82"/>
                  </a:lnTo>
                  <a:lnTo>
                    <a:pt x="92" y="87"/>
                  </a:lnTo>
                  <a:lnTo>
                    <a:pt x="93" y="89"/>
                  </a:lnTo>
                  <a:lnTo>
                    <a:pt x="116" y="92"/>
                  </a:lnTo>
                  <a:lnTo>
                    <a:pt x="145" y="92"/>
                  </a:lnTo>
                  <a:lnTo>
                    <a:pt x="171" y="91"/>
                  </a:lnTo>
                  <a:lnTo>
                    <a:pt x="196" y="84"/>
                  </a:lnTo>
                  <a:lnTo>
                    <a:pt x="180" y="2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66" name="Freeform 169"/>
            <p:cNvSpPr>
              <a:spLocks/>
            </p:cNvSpPr>
            <p:nvPr/>
          </p:nvSpPr>
          <p:spPr>
            <a:xfrm>
              <a:off x="5055" y="3088"/>
              <a:ext cx="43" cy="30"/>
            </a:xfrm>
            <a:custGeom>
              <a:avLst/>
              <a:gdLst>
                <a:gd fmla="*/ 59 w 170" name="T0"/>
                <a:gd fmla="*/ 116 h 116" name="T1"/>
                <a:gd fmla="*/ 62 w 170" name="T2"/>
                <a:gd fmla="*/ 108 h 116" name="T3"/>
                <a:gd fmla="*/ 66 w 170" name="T4"/>
                <a:gd fmla="*/ 98 h 116" name="T5"/>
                <a:gd fmla="*/ 72 w 170" name="T6"/>
                <a:gd fmla="*/ 90 h 116" name="T7"/>
                <a:gd fmla="*/ 80 w 170" name="T8"/>
                <a:gd fmla="*/ 83 h 116" name="T9"/>
                <a:gd fmla="*/ 93 w 170" name="T10"/>
                <a:gd fmla="*/ 74 h 116" name="T11"/>
                <a:gd fmla="*/ 109 w 170" name="T12"/>
                <a:gd fmla="*/ 68 h 116" name="T13"/>
                <a:gd fmla="*/ 125 w 170" name="T14"/>
                <a:gd fmla="*/ 63 h 116" name="T15"/>
                <a:gd fmla="*/ 144 w 170" name="T16"/>
                <a:gd fmla="*/ 60 h 116" name="T17"/>
                <a:gd fmla="*/ 164 w 170" name="T18"/>
                <a:gd fmla="*/ 59 h 116" name="T19"/>
                <a:gd fmla="*/ 162 w 170" name="T20"/>
                <a:gd fmla="*/ 59 h 116" name="T21"/>
                <a:gd fmla="*/ 170 w 170" name="T22"/>
                <a:gd fmla="*/ 0 h 116" name="T23"/>
                <a:gd fmla="*/ 164 w 170" name="T24"/>
                <a:gd fmla="*/ 0 h 116" name="T25"/>
                <a:gd fmla="*/ 140 w 170" name="T26"/>
                <a:gd fmla="*/ 1 h 116" name="T27"/>
                <a:gd fmla="*/ 138 w 170" name="T28"/>
                <a:gd fmla="*/ 1 h 116" name="T29"/>
                <a:gd fmla="*/ 113 w 170" name="T30"/>
                <a:gd fmla="*/ 3 h 116" name="T31"/>
                <a:gd fmla="*/ 89 w 170" name="T32"/>
                <a:gd fmla="*/ 11 h 116" name="T33"/>
                <a:gd fmla="*/ 85 w 170" name="T34"/>
                <a:gd fmla="*/ 12 h 116" name="T35"/>
                <a:gd fmla="*/ 67 w 170" name="T36"/>
                <a:gd fmla="*/ 21 h 116" name="T37"/>
                <a:gd fmla="*/ 63 w 170" name="T38"/>
                <a:gd fmla="*/ 23 h 116" name="T39"/>
                <a:gd fmla="*/ 47 w 170" name="T40"/>
                <a:gd fmla="*/ 33 h 116" name="T41"/>
                <a:gd fmla="*/ 44 w 170" name="T42"/>
                <a:gd fmla="*/ 34 h 116" name="T43"/>
                <a:gd fmla="*/ 27 w 170" name="T44"/>
                <a:gd fmla="*/ 48 h 116" name="T45"/>
                <a:gd fmla="*/ 13 w 170" name="T46"/>
                <a:gd fmla="*/ 68 h 116" name="T47"/>
                <a:gd fmla="*/ 6 w 170" name="T48"/>
                <a:gd fmla="*/ 87 h 116" name="T49"/>
                <a:gd fmla="*/ 5 w 170" name="T50"/>
                <a:gd fmla="*/ 90 h 116" name="T51"/>
                <a:gd fmla="*/ 0 w 170" name="T52"/>
                <a:gd fmla="*/ 109 h 116" name="T53"/>
                <a:gd fmla="*/ 0 w 170" name="T54"/>
                <a:gd fmla="*/ 116 h 116" name="T55"/>
                <a:gd fmla="*/ 59 w 170" name="T56"/>
                <a:gd fmla="*/ 116 h 116" name="T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b="b" l="0" r="r" t="0"/>
              <a:pathLst>
                <a:path h="116" w="170">
                  <a:moveTo>
                    <a:pt x="59" y="116"/>
                  </a:moveTo>
                  <a:lnTo>
                    <a:pt x="62" y="108"/>
                  </a:lnTo>
                  <a:lnTo>
                    <a:pt x="66" y="98"/>
                  </a:lnTo>
                  <a:lnTo>
                    <a:pt x="72" y="90"/>
                  </a:lnTo>
                  <a:lnTo>
                    <a:pt x="80" y="83"/>
                  </a:lnTo>
                  <a:lnTo>
                    <a:pt x="93" y="74"/>
                  </a:lnTo>
                  <a:lnTo>
                    <a:pt x="109" y="68"/>
                  </a:lnTo>
                  <a:lnTo>
                    <a:pt x="125" y="63"/>
                  </a:lnTo>
                  <a:lnTo>
                    <a:pt x="144" y="60"/>
                  </a:lnTo>
                  <a:lnTo>
                    <a:pt x="164" y="59"/>
                  </a:lnTo>
                  <a:lnTo>
                    <a:pt x="162" y="59"/>
                  </a:lnTo>
                  <a:lnTo>
                    <a:pt x="170" y="0"/>
                  </a:lnTo>
                  <a:lnTo>
                    <a:pt x="164" y="0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13" y="3"/>
                  </a:lnTo>
                  <a:lnTo>
                    <a:pt x="89" y="11"/>
                  </a:lnTo>
                  <a:lnTo>
                    <a:pt x="85" y="12"/>
                  </a:lnTo>
                  <a:lnTo>
                    <a:pt x="67" y="21"/>
                  </a:lnTo>
                  <a:lnTo>
                    <a:pt x="63" y="23"/>
                  </a:lnTo>
                  <a:lnTo>
                    <a:pt x="47" y="33"/>
                  </a:lnTo>
                  <a:lnTo>
                    <a:pt x="44" y="34"/>
                  </a:lnTo>
                  <a:lnTo>
                    <a:pt x="27" y="48"/>
                  </a:lnTo>
                  <a:lnTo>
                    <a:pt x="13" y="68"/>
                  </a:lnTo>
                  <a:lnTo>
                    <a:pt x="6" y="87"/>
                  </a:lnTo>
                  <a:lnTo>
                    <a:pt x="5" y="90"/>
                  </a:lnTo>
                  <a:lnTo>
                    <a:pt x="0" y="109"/>
                  </a:lnTo>
                  <a:lnTo>
                    <a:pt x="0" y="116"/>
                  </a:lnTo>
                  <a:lnTo>
                    <a:pt x="59" y="11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67" name="Freeform 170"/>
            <p:cNvSpPr>
              <a:spLocks/>
            </p:cNvSpPr>
            <p:nvPr/>
          </p:nvSpPr>
          <p:spPr>
            <a:xfrm>
              <a:off x="5109" y="3091"/>
              <a:ext cx="41" cy="41"/>
            </a:xfrm>
            <a:custGeom>
              <a:avLst/>
              <a:gdLst>
                <a:gd fmla="*/ 0 w 161" name="T0"/>
                <a:gd fmla="*/ 58 h 161" name="T1"/>
                <a:gd fmla="*/ 14 w 161" name="T2"/>
                <a:gd fmla="*/ 63 h 161" name="T3"/>
                <a:gd fmla="*/ 41 w 161" name="T4"/>
                <a:gd fmla="*/ 81 h 161" name="T5"/>
                <a:gd fmla="*/ 56 w 161" name="T6"/>
                <a:gd fmla="*/ 92 h 161" name="T7"/>
                <a:gd fmla="*/ 68 w 161" name="T8"/>
                <a:gd fmla="*/ 104 h 161" name="T9"/>
                <a:gd fmla="*/ 79 w 161" name="T10"/>
                <a:gd fmla="*/ 117 h 161" name="T11"/>
                <a:gd fmla="*/ 102 w 161" name="T12"/>
                <a:gd fmla="*/ 149 h 161" name="T13"/>
                <a:gd fmla="*/ 108 w 161" name="T14"/>
                <a:gd fmla="*/ 161 h 161" name="T15"/>
                <a:gd fmla="*/ 161 w 161" name="T16"/>
                <a:gd fmla="*/ 135 h 161" name="T17"/>
                <a:gd fmla="*/ 154 w 161" name="T18"/>
                <a:gd fmla="*/ 120 h 161" name="T19"/>
                <a:gd fmla="*/ 153 w 161" name="T20"/>
                <a:gd fmla="*/ 118 h 161" name="T21"/>
                <a:gd fmla="*/ 140 w 161" name="T22"/>
                <a:gd fmla="*/ 99 h 161" name="T23"/>
                <a:gd fmla="*/ 140 w 161" name="T24"/>
                <a:gd fmla="*/ 98 h 161" name="T25"/>
                <a:gd fmla="*/ 128 w 161" name="T26"/>
                <a:gd fmla="*/ 81 h 161" name="T27"/>
                <a:gd fmla="*/ 125 w 161" name="T28"/>
                <a:gd fmla="*/ 78 h 161" name="T29"/>
                <a:gd fmla="*/ 112 w 161" name="T30"/>
                <a:gd fmla="*/ 63 h 161" name="T31"/>
                <a:gd fmla="*/ 109 w 161" name="T32"/>
                <a:gd fmla="*/ 61 h 161" name="T33"/>
                <a:gd fmla="*/ 94 w 161" name="T34"/>
                <a:gd fmla="*/ 47 h 161" name="T35"/>
                <a:gd fmla="*/ 93 w 161" name="T36"/>
                <a:gd fmla="*/ 46 h 161" name="T37"/>
                <a:gd fmla="*/ 77 w 161" name="T38"/>
                <a:gd fmla="*/ 33 h 161" name="T39"/>
                <a:gd fmla="*/ 74 w 161" name="T40"/>
                <a:gd fmla="*/ 32 h 161" name="T41"/>
                <a:gd fmla="*/ 60 w 161" name="T42"/>
                <a:gd fmla="*/ 22 h 161" name="T43"/>
                <a:gd fmla="*/ 43 w 161" name="T44"/>
                <a:gd fmla="*/ 12 h 161" name="T45"/>
                <a:gd fmla="*/ 38 w 161" name="T46"/>
                <a:gd fmla="*/ 10 h 161" name="T47"/>
                <a:gd fmla="*/ 21 w 161" name="T48"/>
                <a:gd fmla="*/ 2 h 161" name="T49"/>
                <a:gd fmla="*/ 17 w 161" name="T50"/>
                <a:gd fmla="*/ 1 h 161" name="T51"/>
                <a:gd fmla="*/ 15 w 161" name="T52"/>
                <a:gd fmla="*/ 0 h 161" name="T53"/>
                <a:gd fmla="*/ 0 w 161" name="T54"/>
                <a:gd fmla="*/ 58 h 161" name="T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b="b" l="0" r="r" t="0"/>
              <a:pathLst>
                <a:path h="161" w="161">
                  <a:moveTo>
                    <a:pt x="0" y="58"/>
                  </a:moveTo>
                  <a:lnTo>
                    <a:pt x="14" y="63"/>
                  </a:lnTo>
                  <a:lnTo>
                    <a:pt x="41" y="81"/>
                  </a:lnTo>
                  <a:lnTo>
                    <a:pt x="56" y="92"/>
                  </a:lnTo>
                  <a:lnTo>
                    <a:pt x="68" y="104"/>
                  </a:lnTo>
                  <a:lnTo>
                    <a:pt x="79" y="117"/>
                  </a:lnTo>
                  <a:lnTo>
                    <a:pt x="102" y="149"/>
                  </a:lnTo>
                  <a:lnTo>
                    <a:pt x="108" y="161"/>
                  </a:lnTo>
                  <a:lnTo>
                    <a:pt x="161" y="135"/>
                  </a:lnTo>
                  <a:lnTo>
                    <a:pt x="154" y="120"/>
                  </a:lnTo>
                  <a:lnTo>
                    <a:pt x="153" y="118"/>
                  </a:lnTo>
                  <a:lnTo>
                    <a:pt x="140" y="99"/>
                  </a:lnTo>
                  <a:lnTo>
                    <a:pt x="140" y="98"/>
                  </a:lnTo>
                  <a:lnTo>
                    <a:pt x="128" y="81"/>
                  </a:lnTo>
                  <a:lnTo>
                    <a:pt x="125" y="78"/>
                  </a:lnTo>
                  <a:lnTo>
                    <a:pt x="112" y="63"/>
                  </a:lnTo>
                  <a:lnTo>
                    <a:pt x="109" y="61"/>
                  </a:lnTo>
                  <a:lnTo>
                    <a:pt x="94" y="47"/>
                  </a:lnTo>
                  <a:lnTo>
                    <a:pt x="93" y="46"/>
                  </a:lnTo>
                  <a:lnTo>
                    <a:pt x="77" y="33"/>
                  </a:lnTo>
                  <a:lnTo>
                    <a:pt x="74" y="32"/>
                  </a:lnTo>
                  <a:lnTo>
                    <a:pt x="60" y="22"/>
                  </a:lnTo>
                  <a:lnTo>
                    <a:pt x="43" y="12"/>
                  </a:lnTo>
                  <a:lnTo>
                    <a:pt x="38" y="10"/>
                  </a:lnTo>
                  <a:lnTo>
                    <a:pt x="21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68" name="Freeform 171"/>
            <p:cNvSpPr>
              <a:spLocks/>
            </p:cNvSpPr>
            <p:nvPr/>
          </p:nvSpPr>
          <p:spPr>
            <a:xfrm>
              <a:off x="5138" y="3140"/>
              <a:ext cx="21" cy="49"/>
            </a:xfrm>
            <a:custGeom>
              <a:avLst/>
              <a:gdLst>
                <a:gd fmla="*/ 15 w 83" name="T0"/>
                <a:gd fmla="*/ 16 h 194" name="T1"/>
                <a:gd fmla="*/ 19 w 83" name="T2"/>
                <a:gd fmla="*/ 29 h 194" name="T3"/>
                <a:gd fmla="*/ 22 w 83" name="T4"/>
                <a:gd fmla="*/ 47 h 194" name="T5"/>
                <a:gd fmla="*/ 24 w 83" name="T6"/>
                <a:gd fmla="*/ 67 h 194" name="T7"/>
                <a:gd fmla="*/ 24 w 83" name="T8"/>
                <a:gd fmla="*/ 87 h 194" name="T9"/>
                <a:gd fmla="*/ 19 w 83" name="T10"/>
                <a:gd fmla="*/ 122 h 194" name="T11"/>
                <a:gd fmla="*/ 6 w 83" name="T12"/>
                <a:gd fmla="*/ 155 h 194" name="T13"/>
                <a:gd fmla="*/ 0 w 83" name="T14"/>
                <a:gd fmla="*/ 168 h 194" name="T15"/>
                <a:gd fmla="*/ 53 w 83" name="T16"/>
                <a:gd fmla="*/ 194 h 194" name="T17"/>
                <a:gd fmla="*/ 61 w 83" name="T18"/>
                <a:gd fmla="*/ 179 h 194" name="T19"/>
                <a:gd fmla="*/ 62 w 83" name="T20"/>
                <a:gd fmla="*/ 176 h 194" name="T21"/>
                <a:gd fmla="*/ 76 w 83" name="T22"/>
                <a:gd fmla="*/ 139 h 194" name="T23"/>
                <a:gd fmla="*/ 77 w 83" name="T24"/>
                <a:gd fmla="*/ 134 h 194" name="T25"/>
                <a:gd fmla="*/ 81 w 83" name="T26"/>
                <a:gd fmla="*/ 114 h 194" name="T27"/>
                <a:gd fmla="*/ 81 w 83" name="T28"/>
                <a:gd fmla="*/ 113 h 194" name="T29"/>
                <a:gd fmla="*/ 83 w 83" name="T30"/>
                <a:gd fmla="*/ 92 h 194" name="T31"/>
                <a:gd fmla="*/ 83 w 83" name="T32"/>
                <a:gd fmla="*/ 65 h 194" name="T33"/>
                <a:gd fmla="*/ 82 w 83" name="T34"/>
                <a:gd fmla="*/ 42 h 194" name="T35"/>
                <a:gd fmla="*/ 81 w 83" name="T36"/>
                <a:gd fmla="*/ 37 h 194" name="T37"/>
                <a:gd fmla="*/ 76 w 83" name="T38"/>
                <a:gd fmla="*/ 15 h 194" name="T39"/>
                <a:gd fmla="*/ 76 w 83" name="T40"/>
                <a:gd fmla="*/ 14 h 194" name="T41"/>
                <a:gd fmla="*/ 72 w 83" name="T42"/>
                <a:gd fmla="*/ 0 h 194" name="T43"/>
                <a:gd fmla="*/ 15 w 83" name="T44"/>
                <a:gd fmla="*/ 16 h 194" name="T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b="b" l="0" r="r" t="0"/>
              <a:pathLst>
                <a:path h="194" w="83">
                  <a:moveTo>
                    <a:pt x="15" y="16"/>
                  </a:moveTo>
                  <a:lnTo>
                    <a:pt x="19" y="29"/>
                  </a:lnTo>
                  <a:lnTo>
                    <a:pt x="22" y="47"/>
                  </a:lnTo>
                  <a:lnTo>
                    <a:pt x="24" y="67"/>
                  </a:lnTo>
                  <a:lnTo>
                    <a:pt x="24" y="87"/>
                  </a:lnTo>
                  <a:lnTo>
                    <a:pt x="19" y="122"/>
                  </a:lnTo>
                  <a:lnTo>
                    <a:pt x="6" y="155"/>
                  </a:lnTo>
                  <a:lnTo>
                    <a:pt x="0" y="168"/>
                  </a:lnTo>
                  <a:lnTo>
                    <a:pt x="53" y="194"/>
                  </a:lnTo>
                  <a:lnTo>
                    <a:pt x="61" y="179"/>
                  </a:lnTo>
                  <a:lnTo>
                    <a:pt x="62" y="176"/>
                  </a:lnTo>
                  <a:lnTo>
                    <a:pt x="76" y="139"/>
                  </a:lnTo>
                  <a:lnTo>
                    <a:pt x="77" y="134"/>
                  </a:lnTo>
                  <a:lnTo>
                    <a:pt x="81" y="114"/>
                  </a:lnTo>
                  <a:lnTo>
                    <a:pt x="81" y="113"/>
                  </a:lnTo>
                  <a:lnTo>
                    <a:pt x="83" y="92"/>
                  </a:lnTo>
                  <a:lnTo>
                    <a:pt x="83" y="65"/>
                  </a:lnTo>
                  <a:lnTo>
                    <a:pt x="82" y="42"/>
                  </a:lnTo>
                  <a:lnTo>
                    <a:pt x="81" y="37"/>
                  </a:lnTo>
                  <a:lnTo>
                    <a:pt x="76" y="15"/>
                  </a:lnTo>
                  <a:lnTo>
                    <a:pt x="76" y="14"/>
                  </a:lnTo>
                  <a:lnTo>
                    <a:pt x="72" y="0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69" name="Freeform 172"/>
            <p:cNvSpPr>
              <a:spLocks/>
            </p:cNvSpPr>
            <p:nvPr/>
          </p:nvSpPr>
          <p:spPr>
            <a:xfrm>
              <a:off x="5100" y="3194"/>
              <a:ext cx="43" cy="35"/>
            </a:xfrm>
            <a:custGeom>
              <a:avLst/>
              <a:gdLst>
                <a:gd fmla="*/ 121 w 171" name="T0"/>
                <a:gd fmla="*/ 0 h 138" name="T1"/>
                <a:gd fmla="*/ 119 w 171" name="T2"/>
                <a:gd fmla="*/ 5 h 138" name="T3"/>
                <a:gd fmla="*/ 108 w 171" name="T4"/>
                <a:gd fmla="*/ 20 h 138" name="T5"/>
                <a:gd fmla="*/ 95 w 171" name="T6"/>
                <a:gd fmla="*/ 33 h 138" name="T7"/>
                <a:gd fmla="*/ 80 w 171" name="T8"/>
                <a:gd fmla="*/ 47 h 138" name="T9"/>
                <a:gd fmla="*/ 67 w 171" name="T10"/>
                <a:gd fmla="*/ 57 h 138" name="T11"/>
                <a:gd fmla="*/ 54 w 171" name="T12"/>
                <a:gd fmla="*/ 66 h 138" name="T13"/>
                <a:gd fmla="*/ 41 w 171" name="T14"/>
                <a:gd fmla="*/ 71 h 138" name="T15"/>
                <a:gd fmla="*/ 27 w 171" name="T16"/>
                <a:gd fmla="*/ 74 h 138" name="T17"/>
                <a:gd fmla="*/ 12 w 171" name="T18"/>
                <a:gd fmla="*/ 77 h 138" name="T19"/>
                <a:gd fmla="*/ 0 w 171" name="T20"/>
                <a:gd fmla="*/ 78 h 138" name="T21"/>
                <a:gd fmla="*/ 3 w 171" name="T22"/>
                <a:gd fmla="*/ 138 h 138" name="T23"/>
                <a:gd fmla="*/ 17 w 171" name="T24"/>
                <a:gd fmla="*/ 136 h 138" name="T25"/>
                <a:gd fmla="*/ 18 w 171" name="T26"/>
                <a:gd fmla="*/ 136 h 138" name="T27"/>
                <a:gd fmla="*/ 37 w 171" name="T28"/>
                <a:gd fmla="*/ 134 h 138" name="T29"/>
                <a:gd fmla="*/ 42 w 171" name="T30"/>
                <a:gd fmla="*/ 133 h 138" name="T31"/>
                <a:gd fmla="*/ 59 w 171" name="T32"/>
                <a:gd fmla="*/ 128 h 138" name="T33"/>
                <a:gd fmla="*/ 62 w 171" name="T34"/>
                <a:gd fmla="*/ 127 h 138" name="T35"/>
                <a:gd fmla="*/ 79 w 171" name="T36"/>
                <a:gd fmla="*/ 119 h 138" name="T37"/>
                <a:gd fmla="*/ 84 w 171" name="T38"/>
                <a:gd fmla="*/ 117 h 138" name="T39"/>
                <a:gd fmla="*/ 100 w 171" name="T40"/>
                <a:gd fmla="*/ 107 h 138" name="T41"/>
                <a:gd fmla="*/ 103 w 171" name="T42"/>
                <a:gd fmla="*/ 105 h 138" name="T43"/>
                <a:gd fmla="*/ 119 w 171" name="T44"/>
                <a:gd fmla="*/ 93 h 138" name="T45"/>
                <a:gd fmla="*/ 120 w 171" name="T46"/>
                <a:gd fmla="*/ 92 h 138" name="T47"/>
                <a:gd fmla="*/ 136 w 171" name="T48"/>
                <a:gd fmla="*/ 77 h 138" name="T49"/>
                <a:gd fmla="*/ 139 w 171" name="T50"/>
                <a:gd fmla="*/ 74 h 138" name="T51"/>
                <a:gd fmla="*/ 154 w 171" name="T52"/>
                <a:gd fmla="*/ 58 h 138" name="T53"/>
                <a:gd fmla="*/ 156 w 171" name="T54"/>
                <a:gd fmla="*/ 56 h 138" name="T55"/>
                <a:gd fmla="*/ 169 w 171" name="T56"/>
                <a:gd fmla="*/ 38 h 138" name="T57"/>
                <a:gd fmla="*/ 169 w 171" name="T58"/>
                <a:gd fmla="*/ 37 h 138" name="T59"/>
                <a:gd fmla="*/ 171 w 171" name="T60"/>
                <a:gd fmla="*/ 32 h 138" name="T61"/>
                <a:gd fmla="*/ 121 w 171" name="T62"/>
                <a:gd fmla="*/ 0 h 138" name="T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b="b" l="0" r="r" t="0"/>
              <a:pathLst>
                <a:path h="138" w="171">
                  <a:moveTo>
                    <a:pt x="121" y="0"/>
                  </a:moveTo>
                  <a:lnTo>
                    <a:pt x="119" y="5"/>
                  </a:lnTo>
                  <a:lnTo>
                    <a:pt x="108" y="20"/>
                  </a:lnTo>
                  <a:lnTo>
                    <a:pt x="95" y="33"/>
                  </a:lnTo>
                  <a:lnTo>
                    <a:pt x="80" y="47"/>
                  </a:lnTo>
                  <a:lnTo>
                    <a:pt x="67" y="57"/>
                  </a:lnTo>
                  <a:lnTo>
                    <a:pt x="54" y="66"/>
                  </a:lnTo>
                  <a:lnTo>
                    <a:pt x="41" y="71"/>
                  </a:lnTo>
                  <a:lnTo>
                    <a:pt x="27" y="74"/>
                  </a:lnTo>
                  <a:lnTo>
                    <a:pt x="12" y="77"/>
                  </a:lnTo>
                  <a:lnTo>
                    <a:pt x="0" y="78"/>
                  </a:lnTo>
                  <a:lnTo>
                    <a:pt x="3" y="138"/>
                  </a:lnTo>
                  <a:lnTo>
                    <a:pt x="17" y="136"/>
                  </a:lnTo>
                  <a:lnTo>
                    <a:pt x="18" y="136"/>
                  </a:lnTo>
                  <a:lnTo>
                    <a:pt x="37" y="134"/>
                  </a:lnTo>
                  <a:lnTo>
                    <a:pt x="42" y="133"/>
                  </a:lnTo>
                  <a:lnTo>
                    <a:pt x="59" y="128"/>
                  </a:lnTo>
                  <a:lnTo>
                    <a:pt x="62" y="127"/>
                  </a:lnTo>
                  <a:lnTo>
                    <a:pt x="79" y="119"/>
                  </a:lnTo>
                  <a:lnTo>
                    <a:pt x="84" y="117"/>
                  </a:lnTo>
                  <a:lnTo>
                    <a:pt x="100" y="107"/>
                  </a:lnTo>
                  <a:lnTo>
                    <a:pt x="103" y="105"/>
                  </a:lnTo>
                  <a:lnTo>
                    <a:pt x="119" y="93"/>
                  </a:lnTo>
                  <a:lnTo>
                    <a:pt x="120" y="92"/>
                  </a:lnTo>
                  <a:lnTo>
                    <a:pt x="136" y="77"/>
                  </a:lnTo>
                  <a:lnTo>
                    <a:pt x="139" y="74"/>
                  </a:lnTo>
                  <a:lnTo>
                    <a:pt x="154" y="58"/>
                  </a:lnTo>
                  <a:lnTo>
                    <a:pt x="156" y="56"/>
                  </a:lnTo>
                  <a:lnTo>
                    <a:pt x="169" y="38"/>
                  </a:lnTo>
                  <a:lnTo>
                    <a:pt x="169" y="37"/>
                  </a:lnTo>
                  <a:lnTo>
                    <a:pt x="171" y="3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70" name="Freeform 173"/>
            <p:cNvSpPr>
              <a:spLocks/>
            </p:cNvSpPr>
            <p:nvPr/>
          </p:nvSpPr>
          <p:spPr>
            <a:xfrm>
              <a:off x="5068" y="3174"/>
              <a:ext cx="23" cy="49"/>
            </a:xfrm>
            <a:custGeom>
              <a:avLst/>
              <a:gdLst>
                <a:gd fmla="*/ 95 w 95" name="T0"/>
                <a:gd fmla="*/ 150 h 198" name="T1"/>
                <a:gd fmla="*/ 84 w 95" name="T2"/>
                <a:gd fmla="*/ 142 h 198" name="T3"/>
                <a:gd fmla="*/ 75 w 95" name="T4"/>
                <a:gd fmla="*/ 133 h 198" name="T5"/>
                <a:gd fmla="*/ 67 w 95" name="T6"/>
                <a:gd fmla="*/ 122 h 198" name="T7"/>
                <a:gd fmla="*/ 62 w 95" name="T8"/>
                <a:gd fmla="*/ 111 h 198" name="T9"/>
                <a:gd fmla="*/ 60 w 95" name="T10"/>
                <a:gd fmla="*/ 88 h 198" name="T11"/>
                <a:gd fmla="*/ 61 w 95" name="T12"/>
                <a:gd fmla="*/ 78 h 198" name="T13"/>
                <a:gd fmla="*/ 65 w 95" name="T14"/>
                <a:gd fmla="*/ 69 h 198" name="T15"/>
                <a:gd fmla="*/ 70 w 95" name="T16"/>
                <a:gd fmla="*/ 59 h 198" name="T17"/>
                <a:gd fmla="*/ 77 w 95" name="T18"/>
                <a:gd fmla="*/ 50 h 198" name="T19"/>
                <a:gd fmla="*/ 85 w 95" name="T20"/>
                <a:gd fmla="*/ 42 h 198" name="T21"/>
                <a:gd fmla="*/ 43 w 95" name="T22"/>
                <a:gd fmla="*/ 0 h 198" name="T23"/>
                <a:gd fmla="*/ 34 w 95" name="T24"/>
                <a:gd fmla="*/ 9 h 198" name="T25"/>
                <a:gd fmla="*/ 31 w 95" name="T26"/>
                <a:gd fmla="*/ 11 h 198" name="T27"/>
                <a:gd fmla="*/ 20 w 95" name="T28"/>
                <a:gd fmla="*/ 26 h 198" name="T29"/>
                <a:gd fmla="*/ 10 w 95" name="T30"/>
                <a:gd fmla="*/ 44 h 198" name="T31"/>
                <a:gd fmla="*/ 4 w 95" name="T32"/>
                <a:gd fmla="*/ 61 h 198" name="T33"/>
                <a:gd fmla="*/ 3 w 95" name="T34"/>
                <a:gd fmla="*/ 66 h 198" name="T35"/>
                <a:gd fmla="*/ 0 w 95" name="T36"/>
                <a:gd fmla="*/ 86 h 198" name="T37"/>
                <a:gd fmla="*/ 2 w 95" name="T38"/>
                <a:gd fmla="*/ 106 h 198" name="T39"/>
                <a:gd fmla="*/ 2 w 95" name="T40"/>
                <a:gd fmla="*/ 108 h 198" name="T41"/>
                <a:gd fmla="*/ 5 w 95" name="T42"/>
                <a:gd fmla="*/ 128 h 198" name="T43"/>
                <a:gd fmla="*/ 14 w 95" name="T44"/>
                <a:gd fmla="*/ 148 h 198" name="T45"/>
                <a:gd fmla="*/ 17 w 95" name="T46"/>
                <a:gd fmla="*/ 152 h 198" name="T47"/>
                <a:gd fmla="*/ 28 w 95" name="T48"/>
                <a:gd fmla="*/ 170 h 198" name="T49"/>
                <a:gd fmla="*/ 43 w 95" name="T50"/>
                <a:gd fmla="*/ 185 h 198" name="T51"/>
                <a:gd fmla="*/ 45 w 95" name="T52"/>
                <a:gd fmla="*/ 188 h 198" name="T53"/>
                <a:gd fmla="*/ 58 w 95" name="T54"/>
                <a:gd fmla="*/ 198 h 198" name="T55"/>
                <a:gd fmla="*/ 95 w 95" name="T56"/>
                <a:gd fmla="*/ 150 h 198" name="T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b="b" l="0" r="r" t="0"/>
              <a:pathLst>
                <a:path h="198" w="95">
                  <a:moveTo>
                    <a:pt x="95" y="150"/>
                  </a:moveTo>
                  <a:lnTo>
                    <a:pt x="84" y="142"/>
                  </a:lnTo>
                  <a:lnTo>
                    <a:pt x="75" y="133"/>
                  </a:lnTo>
                  <a:lnTo>
                    <a:pt x="67" y="122"/>
                  </a:lnTo>
                  <a:lnTo>
                    <a:pt x="62" y="111"/>
                  </a:lnTo>
                  <a:lnTo>
                    <a:pt x="60" y="88"/>
                  </a:lnTo>
                  <a:lnTo>
                    <a:pt x="61" y="78"/>
                  </a:lnTo>
                  <a:lnTo>
                    <a:pt x="65" y="69"/>
                  </a:lnTo>
                  <a:lnTo>
                    <a:pt x="70" y="59"/>
                  </a:lnTo>
                  <a:lnTo>
                    <a:pt x="77" y="50"/>
                  </a:lnTo>
                  <a:lnTo>
                    <a:pt x="85" y="42"/>
                  </a:lnTo>
                  <a:lnTo>
                    <a:pt x="43" y="0"/>
                  </a:lnTo>
                  <a:lnTo>
                    <a:pt x="34" y="9"/>
                  </a:lnTo>
                  <a:lnTo>
                    <a:pt x="31" y="11"/>
                  </a:lnTo>
                  <a:lnTo>
                    <a:pt x="20" y="26"/>
                  </a:lnTo>
                  <a:lnTo>
                    <a:pt x="10" y="44"/>
                  </a:lnTo>
                  <a:lnTo>
                    <a:pt x="4" y="61"/>
                  </a:lnTo>
                  <a:lnTo>
                    <a:pt x="3" y="66"/>
                  </a:lnTo>
                  <a:lnTo>
                    <a:pt x="0" y="86"/>
                  </a:lnTo>
                  <a:lnTo>
                    <a:pt x="2" y="106"/>
                  </a:lnTo>
                  <a:lnTo>
                    <a:pt x="2" y="108"/>
                  </a:lnTo>
                  <a:lnTo>
                    <a:pt x="5" y="128"/>
                  </a:lnTo>
                  <a:lnTo>
                    <a:pt x="14" y="148"/>
                  </a:lnTo>
                  <a:lnTo>
                    <a:pt x="17" y="152"/>
                  </a:lnTo>
                  <a:lnTo>
                    <a:pt x="28" y="170"/>
                  </a:lnTo>
                  <a:lnTo>
                    <a:pt x="43" y="185"/>
                  </a:lnTo>
                  <a:lnTo>
                    <a:pt x="45" y="188"/>
                  </a:lnTo>
                  <a:lnTo>
                    <a:pt x="58" y="198"/>
                  </a:lnTo>
                  <a:lnTo>
                    <a:pt x="95" y="15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71" name="Freeform 174"/>
            <p:cNvSpPr>
              <a:spLocks/>
            </p:cNvSpPr>
            <p:nvPr/>
          </p:nvSpPr>
          <p:spPr>
            <a:xfrm>
              <a:off x="5095" y="3164"/>
              <a:ext cx="43" cy="36"/>
            </a:xfrm>
            <a:custGeom>
              <a:avLst/>
              <a:gdLst>
                <a:gd fmla="*/ 17 w 174" name="T0"/>
                <a:gd fmla="*/ 62 h 140" name="T1"/>
                <a:gd fmla="*/ 17 w 174" name="T2"/>
                <a:gd fmla="*/ 61 h 140" name="T3"/>
                <a:gd fmla="*/ 25 w 174" name="T4"/>
                <a:gd fmla="*/ 59 h 140" name="T5"/>
                <a:gd fmla="*/ 34 w 174" name="T6"/>
                <a:gd fmla="*/ 61 h 140" name="T7"/>
                <a:gd fmla="*/ 44 w 174" name="T8"/>
                <a:gd fmla="*/ 63 h 140" name="T9"/>
                <a:gd fmla="*/ 54 w 174" name="T10"/>
                <a:gd fmla="*/ 67 h 140" name="T11"/>
                <a:gd fmla="*/ 64 w 174" name="T12"/>
                <a:gd fmla="*/ 72 h 140" name="T13"/>
                <a:gd fmla="*/ 74 w 174" name="T14"/>
                <a:gd fmla="*/ 79 h 140" name="T15"/>
                <a:gd fmla="*/ 84 w 174" name="T16"/>
                <a:gd fmla="*/ 88 h 140" name="T17"/>
                <a:gd fmla="*/ 106 w 174" name="T18"/>
                <a:gd fmla="*/ 113 h 140" name="T19"/>
                <a:gd fmla="*/ 126 w 174" name="T20"/>
                <a:gd fmla="*/ 140 h 140" name="T21"/>
                <a:gd fmla="*/ 174 w 174" name="T22"/>
                <a:gd fmla="*/ 105 h 140" name="T23"/>
                <a:gd fmla="*/ 153 w 174" name="T24"/>
                <a:gd fmla="*/ 77 h 140" name="T25"/>
                <a:gd fmla="*/ 152 w 174" name="T26"/>
                <a:gd fmla="*/ 74 h 140" name="T27"/>
                <a:gd fmla="*/ 127 w 174" name="T28"/>
                <a:gd fmla="*/ 47 h 140" name="T29"/>
                <a:gd fmla="*/ 125 w 174" name="T30"/>
                <a:gd fmla="*/ 44 h 140" name="T31"/>
                <a:gd fmla="*/ 112 w 174" name="T32"/>
                <a:gd fmla="*/ 33 h 140" name="T33"/>
                <a:gd fmla="*/ 110 w 174" name="T34"/>
                <a:gd fmla="*/ 31 h 140" name="T35"/>
                <a:gd fmla="*/ 97 w 174" name="T36"/>
                <a:gd fmla="*/ 22 h 140" name="T37"/>
                <a:gd fmla="*/ 94 w 174" name="T38"/>
                <a:gd fmla="*/ 21 h 140" name="T39"/>
                <a:gd fmla="*/ 80 w 174" name="T40"/>
                <a:gd fmla="*/ 13 h 140" name="T41"/>
                <a:gd fmla="*/ 76 w 174" name="T42"/>
                <a:gd fmla="*/ 11 h 140" name="T43"/>
                <a:gd fmla="*/ 62 w 174" name="T44"/>
                <a:gd fmla="*/ 6 h 140" name="T45"/>
                <a:gd fmla="*/ 60 w 174" name="T46"/>
                <a:gd fmla="*/ 6 h 140" name="T47"/>
                <a:gd fmla="*/ 44 w 174" name="T48"/>
                <a:gd fmla="*/ 1 h 140" name="T49"/>
                <a:gd fmla="*/ 23 w 174" name="T50"/>
                <a:gd fmla="*/ 0 h 140" name="T51"/>
                <a:gd fmla="*/ 5 w 174" name="T52"/>
                <a:gd fmla="*/ 2 h 140" name="T53"/>
                <a:gd fmla="*/ 3 w 174" name="T54"/>
                <a:gd fmla="*/ 4 h 140" name="T55"/>
                <a:gd fmla="*/ 0 w 174" name="T56"/>
                <a:gd fmla="*/ 4 h 140" name="T57"/>
                <a:gd fmla="*/ 17 w 174" name="T58"/>
                <a:gd fmla="*/ 62 h 140" name="T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b="b" l="0" r="r" t="0"/>
              <a:pathLst>
                <a:path h="140" w="174">
                  <a:moveTo>
                    <a:pt x="17" y="62"/>
                  </a:moveTo>
                  <a:lnTo>
                    <a:pt x="17" y="61"/>
                  </a:lnTo>
                  <a:lnTo>
                    <a:pt x="25" y="59"/>
                  </a:lnTo>
                  <a:lnTo>
                    <a:pt x="34" y="61"/>
                  </a:lnTo>
                  <a:lnTo>
                    <a:pt x="44" y="63"/>
                  </a:lnTo>
                  <a:lnTo>
                    <a:pt x="54" y="67"/>
                  </a:lnTo>
                  <a:lnTo>
                    <a:pt x="64" y="72"/>
                  </a:lnTo>
                  <a:lnTo>
                    <a:pt x="74" y="79"/>
                  </a:lnTo>
                  <a:lnTo>
                    <a:pt x="84" y="88"/>
                  </a:lnTo>
                  <a:lnTo>
                    <a:pt x="106" y="113"/>
                  </a:lnTo>
                  <a:lnTo>
                    <a:pt x="126" y="140"/>
                  </a:lnTo>
                  <a:lnTo>
                    <a:pt x="174" y="105"/>
                  </a:lnTo>
                  <a:lnTo>
                    <a:pt x="153" y="77"/>
                  </a:lnTo>
                  <a:lnTo>
                    <a:pt x="152" y="74"/>
                  </a:lnTo>
                  <a:lnTo>
                    <a:pt x="127" y="47"/>
                  </a:lnTo>
                  <a:lnTo>
                    <a:pt x="125" y="44"/>
                  </a:lnTo>
                  <a:lnTo>
                    <a:pt x="112" y="33"/>
                  </a:lnTo>
                  <a:lnTo>
                    <a:pt x="110" y="31"/>
                  </a:lnTo>
                  <a:lnTo>
                    <a:pt x="97" y="22"/>
                  </a:lnTo>
                  <a:lnTo>
                    <a:pt x="94" y="21"/>
                  </a:lnTo>
                  <a:lnTo>
                    <a:pt x="80" y="13"/>
                  </a:lnTo>
                  <a:lnTo>
                    <a:pt x="76" y="11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44" y="1"/>
                  </a:lnTo>
                  <a:lnTo>
                    <a:pt x="23" y="0"/>
                  </a:lnTo>
                  <a:lnTo>
                    <a:pt x="5" y="2"/>
                  </a:lnTo>
                  <a:lnTo>
                    <a:pt x="3" y="4"/>
                  </a:lnTo>
                  <a:lnTo>
                    <a:pt x="0" y="4"/>
                  </a:lnTo>
                  <a:lnTo>
                    <a:pt x="17" y="6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72" name="Freeform 175"/>
            <p:cNvSpPr>
              <a:spLocks/>
            </p:cNvSpPr>
            <p:nvPr/>
          </p:nvSpPr>
          <p:spPr>
            <a:xfrm>
              <a:off x="5131" y="3205"/>
              <a:ext cx="18" cy="49"/>
            </a:xfrm>
            <a:custGeom>
              <a:avLst/>
              <a:gdLst>
                <a:gd fmla="*/ 7 w 75" name="T0"/>
                <a:gd fmla="*/ 23 h 195" name="T1"/>
                <a:gd fmla="*/ 12 w 75" name="T2"/>
                <a:gd fmla="*/ 38 h 195" name="T3"/>
                <a:gd fmla="*/ 14 w 75" name="T4"/>
                <a:gd fmla="*/ 53 h 195" name="T5"/>
                <a:gd fmla="*/ 15 w 75" name="T6"/>
                <a:gd fmla="*/ 69 h 195" name="T7"/>
                <a:gd fmla="*/ 15 w 75" name="T8"/>
                <a:gd fmla="*/ 87 h 195" name="T9"/>
                <a:gd fmla="*/ 13 w 75" name="T10"/>
                <a:gd fmla="*/ 105 h 195" name="T11"/>
                <a:gd fmla="*/ 7 w 75" name="T12"/>
                <a:gd fmla="*/ 142 h 195" name="T13"/>
                <a:gd fmla="*/ 4 w 75" name="T14"/>
                <a:gd fmla="*/ 159 h 195" name="T15"/>
                <a:gd fmla="*/ 3 w 75" name="T16"/>
                <a:gd fmla="*/ 172 h 195" name="T17"/>
                <a:gd fmla="*/ 0 w 75" name="T18"/>
                <a:gd fmla="*/ 180 h 195" name="T19"/>
                <a:gd fmla="*/ 57 w 75" name="T20"/>
                <a:gd fmla="*/ 195 h 195" name="T21"/>
                <a:gd fmla="*/ 60 w 75" name="T22"/>
                <a:gd fmla="*/ 186 h 195" name="T23"/>
                <a:gd fmla="*/ 61 w 75" name="T24"/>
                <a:gd fmla="*/ 183 h 195" name="T25"/>
                <a:gd fmla="*/ 64 w 75" name="T26"/>
                <a:gd fmla="*/ 168 h 195" name="T27"/>
                <a:gd fmla="*/ 66 w 75" name="T28"/>
                <a:gd fmla="*/ 152 h 195" name="T29"/>
                <a:gd fmla="*/ 72 w 75" name="T30"/>
                <a:gd fmla="*/ 114 h 195" name="T31"/>
                <a:gd fmla="*/ 72 w 75" name="T32"/>
                <a:gd fmla="*/ 113 h 195" name="T33"/>
                <a:gd fmla="*/ 75 w 75" name="T34"/>
                <a:gd fmla="*/ 91 h 195" name="T35"/>
                <a:gd fmla="*/ 75 w 75" name="T36"/>
                <a:gd fmla="*/ 65 h 195" name="T37"/>
                <a:gd fmla="*/ 74 w 75" name="T38"/>
                <a:gd fmla="*/ 47 h 195" name="T39"/>
                <a:gd fmla="*/ 74 w 75" name="T40"/>
                <a:gd fmla="*/ 43 h 195" name="T41"/>
                <a:gd fmla="*/ 70 w 75" name="T42"/>
                <a:gd fmla="*/ 24 h 195" name="T43"/>
                <a:gd fmla="*/ 69 w 75" name="T44"/>
                <a:gd fmla="*/ 21 h 195" name="T45"/>
                <a:gd fmla="*/ 62 w 75" name="T46"/>
                <a:gd fmla="*/ 2 h 195" name="T47"/>
                <a:gd fmla="*/ 61 w 75" name="T48"/>
                <a:gd fmla="*/ 0 h 195" name="T49"/>
                <a:gd fmla="*/ 7 w 75" name="T50"/>
                <a:gd fmla="*/ 23 h 195" name="T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b="b" l="0" r="r" t="0"/>
              <a:pathLst>
                <a:path h="195" w="75">
                  <a:moveTo>
                    <a:pt x="7" y="23"/>
                  </a:moveTo>
                  <a:lnTo>
                    <a:pt x="12" y="38"/>
                  </a:lnTo>
                  <a:lnTo>
                    <a:pt x="14" y="53"/>
                  </a:lnTo>
                  <a:lnTo>
                    <a:pt x="15" y="69"/>
                  </a:lnTo>
                  <a:lnTo>
                    <a:pt x="15" y="87"/>
                  </a:lnTo>
                  <a:lnTo>
                    <a:pt x="13" y="105"/>
                  </a:lnTo>
                  <a:lnTo>
                    <a:pt x="7" y="142"/>
                  </a:lnTo>
                  <a:lnTo>
                    <a:pt x="4" y="159"/>
                  </a:lnTo>
                  <a:lnTo>
                    <a:pt x="3" y="172"/>
                  </a:lnTo>
                  <a:lnTo>
                    <a:pt x="0" y="180"/>
                  </a:lnTo>
                  <a:lnTo>
                    <a:pt x="57" y="195"/>
                  </a:lnTo>
                  <a:lnTo>
                    <a:pt x="60" y="186"/>
                  </a:lnTo>
                  <a:lnTo>
                    <a:pt x="61" y="183"/>
                  </a:lnTo>
                  <a:lnTo>
                    <a:pt x="64" y="168"/>
                  </a:lnTo>
                  <a:lnTo>
                    <a:pt x="66" y="152"/>
                  </a:lnTo>
                  <a:lnTo>
                    <a:pt x="72" y="114"/>
                  </a:lnTo>
                  <a:lnTo>
                    <a:pt x="72" y="113"/>
                  </a:lnTo>
                  <a:lnTo>
                    <a:pt x="75" y="91"/>
                  </a:lnTo>
                  <a:lnTo>
                    <a:pt x="75" y="65"/>
                  </a:lnTo>
                  <a:lnTo>
                    <a:pt x="74" y="47"/>
                  </a:lnTo>
                  <a:lnTo>
                    <a:pt x="74" y="43"/>
                  </a:lnTo>
                  <a:lnTo>
                    <a:pt x="70" y="24"/>
                  </a:lnTo>
                  <a:lnTo>
                    <a:pt x="69" y="21"/>
                  </a:lnTo>
                  <a:lnTo>
                    <a:pt x="62" y="2"/>
                  </a:lnTo>
                  <a:lnTo>
                    <a:pt x="61" y="0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73" name="Freeform 176"/>
            <p:cNvSpPr>
              <a:spLocks/>
            </p:cNvSpPr>
            <p:nvPr/>
          </p:nvSpPr>
          <p:spPr>
            <a:xfrm>
              <a:off x="5093" y="3263"/>
              <a:ext cx="46" cy="29"/>
            </a:xfrm>
            <a:custGeom>
              <a:avLst/>
              <a:gdLst>
                <a:gd fmla="*/ 133 w 185" name="T0"/>
                <a:gd fmla="*/ 0 h 118" name="T1"/>
                <a:gd fmla="*/ 130 w 185" name="T2"/>
                <a:gd fmla="*/ 3 h 118" name="T3"/>
                <a:gd fmla="*/ 118 w 185" name="T4"/>
                <a:gd fmla="*/ 21 h 118" name="T5"/>
                <a:gd fmla="*/ 104 w 185" name="T6"/>
                <a:gd fmla="*/ 36 h 118" name="T7"/>
                <a:gd fmla="*/ 91 w 185" name="T8"/>
                <a:gd fmla="*/ 46 h 118" name="T9"/>
                <a:gd fmla="*/ 74 w 185" name="T10"/>
                <a:gd fmla="*/ 55 h 118" name="T11"/>
                <a:gd fmla="*/ 67 w 185" name="T12"/>
                <a:gd fmla="*/ 57 h 118" name="T13"/>
                <a:gd fmla="*/ 60 w 185" name="T14"/>
                <a:gd fmla="*/ 59 h 118" name="T15"/>
                <a:gd fmla="*/ 52 w 185" name="T16"/>
                <a:gd fmla="*/ 59 h 118" name="T17"/>
                <a:gd fmla="*/ 42 w 185" name="T18"/>
                <a:gd fmla="*/ 57 h 118" name="T19"/>
                <a:gd fmla="*/ 29 w 185" name="T20"/>
                <a:gd fmla="*/ 52 h 118" name="T21"/>
                <a:gd fmla="*/ 24 w 185" name="T22"/>
                <a:gd fmla="*/ 51 h 118" name="T23"/>
                <a:gd fmla="*/ 0 w 185" name="T24"/>
                <a:gd fmla="*/ 106 h 118" name="T25"/>
                <a:gd fmla="*/ 7 w 185" name="T26"/>
                <a:gd fmla="*/ 108 h 118" name="T27"/>
                <a:gd fmla="*/ 10 w 185" name="T28"/>
                <a:gd fmla="*/ 110 h 118" name="T29"/>
                <a:gd fmla="*/ 26 w 185" name="T30"/>
                <a:gd fmla="*/ 114 h 118" name="T31"/>
                <a:gd fmla="*/ 30 w 185" name="T32"/>
                <a:gd fmla="*/ 116 h 118" name="T33"/>
                <a:gd fmla="*/ 45 w 185" name="T34"/>
                <a:gd fmla="*/ 118 h 118" name="T35"/>
                <a:gd fmla="*/ 67 w 185" name="T36"/>
                <a:gd fmla="*/ 118 h 118" name="T37"/>
                <a:gd fmla="*/ 81 w 185" name="T38"/>
                <a:gd fmla="*/ 114 h 118" name="T39"/>
                <a:gd fmla="*/ 84 w 185" name="T40"/>
                <a:gd fmla="*/ 114 h 118" name="T41"/>
                <a:gd fmla="*/ 96 w 185" name="T42"/>
                <a:gd fmla="*/ 111 h 118" name="T43"/>
                <a:gd fmla="*/ 98 w 185" name="T44"/>
                <a:gd fmla="*/ 110 h 118" name="T45"/>
                <a:gd fmla="*/ 123 w 185" name="T46"/>
                <a:gd fmla="*/ 98 h 118" name="T47"/>
                <a:gd fmla="*/ 143 w 185" name="T48"/>
                <a:gd fmla="*/ 82 h 118" name="T49"/>
                <a:gd fmla="*/ 146 w 185" name="T50"/>
                <a:gd fmla="*/ 78 h 118" name="T51"/>
                <a:gd fmla="*/ 164 w 185" name="T52"/>
                <a:gd fmla="*/ 60 h 118" name="T53"/>
                <a:gd fmla="*/ 166 w 185" name="T54"/>
                <a:gd fmla="*/ 56 h 118" name="T55"/>
                <a:gd fmla="*/ 181 w 185" name="T56"/>
                <a:gd fmla="*/ 34 h 118" name="T57"/>
                <a:gd fmla="*/ 182 w 185" name="T58"/>
                <a:gd fmla="*/ 31 h 118" name="T59"/>
                <a:gd fmla="*/ 185 w 185" name="T60"/>
                <a:gd fmla="*/ 28 h 118" name="T61"/>
                <a:gd fmla="*/ 133 w 185" name="T62"/>
                <a:gd fmla="*/ 0 h 118" name="T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b="b" l="0" r="r" t="0"/>
              <a:pathLst>
                <a:path h="118" w="185">
                  <a:moveTo>
                    <a:pt x="133" y="0"/>
                  </a:moveTo>
                  <a:lnTo>
                    <a:pt x="130" y="3"/>
                  </a:lnTo>
                  <a:lnTo>
                    <a:pt x="118" y="21"/>
                  </a:lnTo>
                  <a:lnTo>
                    <a:pt x="104" y="36"/>
                  </a:lnTo>
                  <a:lnTo>
                    <a:pt x="91" y="46"/>
                  </a:lnTo>
                  <a:lnTo>
                    <a:pt x="74" y="55"/>
                  </a:lnTo>
                  <a:lnTo>
                    <a:pt x="67" y="57"/>
                  </a:lnTo>
                  <a:lnTo>
                    <a:pt x="60" y="59"/>
                  </a:lnTo>
                  <a:lnTo>
                    <a:pt x="52" y="59"/>
                  </a:lnTo>
                  <a:lnTo>
                    <a:pt x="42" y="57"/>
                  </a:lnTo>
                  <a:lnTo>
                    <a:pt x="29" y="52"/>
                  </a:lnTo>
                  <a:lnTo>
                    <a:pt x="24" y="51"/>
                  </a:lnTo>
                  <a:lnTo>
                    <a:pt x="0" y="106"/>
                  </a:lnTo>
                  <a:lnTo>
                    <a:pt x="7" y="108"/>
                  </a:lnTo>
                  <a:lnTo>
                    <a:pt x="10" y="110"/>
                  </a:lnTo>
                  <a:lnTo>
                    <a:pt x="26" y="114"/>
                  </a:lnTo>
                  <a:lnTo>
                    <a:pt x="30" y="116"/>
                  </a:lnTo>
                  <a:lnTo>
                    <a:pt x="45" y="118"/>
                  </a:lnTo>
                  <a:lnTo>
                    <a:pt x="67" y="118"/>
                  </a:lnTo>
                  <a:lnTo>
                    <a:pt x="81" y="114"/>
                  </a:lnTo>
                  <a:lnTo>
                    <a:pt x="84" y="114"/>
                  </a:lnTo>
                  <a:lnTo>
                    <a:pt x="96" y="111"/>
                  </a:lnTo>
                  <a:lnTo>
                    <a:pt x="98" y="110"/>
                  </a:lnTo>
                  <a:lnTo>
                    <a:pt x="123" y="98"/>
                  </a:lnTo>
                  <a:lnTo>
                    <a:pt x="143" y="82"/>
                  </a:lnTo>
                  <a:lnTo>
                    <a:pt x="146" y="78"/>
                  </a:lnTo>
                  <a:lnTo>
                    <a:pt x="164" y="60"/>
                  </a:lnTo>
                  <a:lnTo>
                    <a:pt x="166" y="56"/>
                  </a:lnTo>
                  <a:lnTo>
                    <a:pt x="181" y="34"/>
                  </a:lnTo>
                  <a:lnTo>
                    <a:pt x="182" y="31"/>
                  </a:lnTo>
                  <a:lnTo>
                    <a:pt x="185" y="28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74" name="Freeform 177"/>
            <p:cNvSpPr>
              <a:spLocks/>
            </p:cNvSpPr>
            <p:nvPr/>
          </p:nvSpPr>
          <p:spPr>
            <a:xfrm>
              <a:off x="5076" y="3242"/>
              <a:ext cx="37" cy="33"/>
            </a:xfrm>
            <a:custGeom>
              <a:avLst/>
              <a:gdLst>
                <a:gd fmla="*/ 61 w 145" name="T0"/>
                <a:gd fmla="*/ 118 h 132" name="T1"/>
                <a:gd fmla="*/ 60 w 145" name="T2"/>
                <a:gd fmla="*/ 113 h 132" name="T3"/>
                <a:gd fmla="*/ 60 w 145" name="T4"/>
                <a:gd fmla="*/ 98 h 132" name="T5"/>
                <a:gd fmla="*/ 63 w 145" name="T6"/>
                <a:gd fmla="*/ 71 h 132" name="T7"/>
                <a:gd fmla="*/ 70 w 145" name="T8"/>
                <a:gd fmla="*/ 66 h 132" name="T9"/>
                <a:gd fmla="*/ 73 w 145" name="T10"/>
                <a:gd fmla="*/ 63 h 132" name="T11"/>
                <a:gd fmla="*/ 78 w 145" name="T12"/>
                <a:gd fmla="*/ 61 h 132" name="T13"/>
                <a:gd fmla="*/ 86 w 145" name="T14"/>
                <a:gd fmla="*/ 60 h 132" name="T15"/>
                <a:gd fmla="*/ 97 w 145" name="T16"/>
                <a:gd fmla="*/ 60 h 132" name="T17"/>
                <a:gd fmla="*/ 121 w 145" name="T18"/>
                <a:gd fmla="*/ 62 h 132" name="T19"/>
                <a:gd fmla="*/ 128 w 145" name="T20"/>
                <a:gd fmla="*/ 63 h 132" name="T21"/>
                <a:gd fmla="*/ 145 w 145" name="T22"/>
                <a:gd fmla="*/ 8 h 132" name="T23"/>
                <a:gd fmla="*/ 133 w 145" name="T24"/>
                <a:gd fmla="*/ 3 h 132" name="T25"/>
                <a:gd fmla="*/ 101 w 145" name="T26"/>
                <a:gd fmla="*/ 0 h 132" name="T27"/>
                <a:gd fmla="*/ 81 w 145" name="T28"/>
                <a:gd fmla="*/ 0 h 132" name="T29"/>
                <a:gd fmla="*/ 61 w 145" name="T30"/>
                <a:gd fmla="*/ 4 h 132" name="T31"/>
                <a:gd fmla="*/ 44 w 145" name="T32"/>
                <a:gd fmla="*/ 11 h 132" name="T33"/>
                <a:gd fmla="*/ 32 w 145" name="T34"/>
                <a:gd fmla="*/ 19 h 132" name="T35"/>
                <a:gd fmla="*/ 29 w 145" name="T36"/>
                <a:gd fmla="*/ 22 h 132" name="T37"/>
                <a:gd fmla="*/ 9 w 145" name="T38"/>
                <a:gd fmla="*/ 44 h 132" name="T39"/>
                <a:gd fmla="*/ 0 w 145" name="T40"/>
                <a:gd fmla="*/ 91 h 132" name="T41"/>
                <a:gd fmla="*/ 0 w 145" name="T42"/>
                <a:gd fmla="*/ 121 h 132" name="T43"/>
                <a:gd fmla="*/ 3 w 145" name="T44"/>
                <a:gd fmla="*/ 132 h 132" name="T45"/>
                <a:gd fmla="*/ 61 w 145" name="T46"/>
                <a:gd fmla="*/ 118 h 132" name="T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b="b" l="0" r="r" t="0"/>
              <a:pathLst>
                <a:path h="132" w="145">
                  <a:moveTo>
                    <a:pt x="61" y="118"/>
                  </a:moveTo>
                  <a:lnTo>
                    <a:pt x="60" y="113"/>
                  </a:lnTo>
                  <a:lnTo>
                    <a:pt x="60" y="98"/>
                  </a:lnTo>
                  <a:lnTo>
                    <a:pt x="63" y="71"/>
                  </a:lnTo>
                  <a:lnTo>
                    <a:pt x="70" y="66"/>
                  </a:lnTo>
                  <a:lnTo>
                    <a:pt x="73" y="63"/>
                  </a:lnTo>
                  <a:lnTo>
                    <a:pt x="78" y="61"/>
                  </a:lnTo>
                  <a:lnTo>
                    <a:pt x="86" y="60"/>
                  </a:lnTo>
                  <a:lnTo>
                    <a:pt x="97" y="60"/>
                  </a:lnTo>
                  <a:lnTo>
                    <a:pt x="121" y="62"/>
                  </a:lnTo>
                  <a:lnTo>
                    <a:pt x="128" y="63"/>
                  </a:lnTo>
                  <a:lnTo>
                    <a:pt x="145" y="8"/>
                  </a:lnTo>
                  <a:lnTo>
                    <a:pt x="133" y="3"/>
                  </a:lnTo>
                  <a:lnTo>
                    <a:pt x="101" y="0"/>
                  </a:lnTo>
                  <a:lnTo>
                    <a:pt x="81" y="0"/>
                  </a:lnTo>
                  <a:lnTo>
                    <a:pt x="61" y="4"/>
                  </a:lnTo>
                  <a:lnTo>
                    <a:pt x="44" y="11"/>
                  </a:lnTo>
                  <a:lnTo>
                    <a:pt x="32" y="19"/>
                  </a:lnTo>
                  <a:lnTo>
                    <a:pt x="29" y="22"/>
                  </a:lnTo>
                  <a:lnTo>
                    <a:pt x="9" y="44"/>
                  </a:lnTo>
                  <a:lnTo>
                    <a:pt x="0" y="91"/>
                  </a:lnTo>
                  <a:lnTo>
                    <a:pt x="0" y="121"/>
                  </a:lnTo>
                  <a:lnTo>
                    <a:pt x="3" y="132"/>
                  </a:lnTo>
                  <a:lnTo>
                    <a:pt x="61" y="11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75" name="Freeform 178"/>
            <p:cNvSpPr>
              <a:spLocks/>
            </p:cNvSpPr>
            <p:nvPr/>
          </p:nvSpPr>
          <p:spPr>
            <a:xfrm>
              <a:off x="5118" y="3253"/>
              <a:ext cx="20" cy="20"/>
            </a:xfrm>
            <a:custGeom>
              <a:avLst/>
              <a:gdLst>
                <a:gd fmla="*/ 0 w 78" name="T0"/>
                <a:gd fmla="*/ 43 h 79" name="T1"/>
                <a:gd fmla="*/ 37 w 78" name="T2"/>
                <a:gd fmla="*/ 79 h 79" name="T3"/>
                <a:gd fmla="*/ 78 w 78" name="T4"/>
                <a:gd fmla="*/ 36 h 79" name="T5"/>
                <a:gd fmla="*/ 39 w 78" name="T6"/>
                <a:gd fmla="*/ 0 h 79" name="T7"/>
                <a:gd fmla="*/ 0 w 78" name="T8"/>
                <a:gd fmla="*/ 43 h 79" name="T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b="b" l="0" r="r" t="0"/>
              <a:pathLst>
                <a:path h="79" w="78">
                  <a:moveTo>
                    <a:pt x="0" y="43"/>
                  </a:moveTo>
                  <a:lnTo>
                    <a:pt x="37" y="79"/>
                  </a:lnTo>
                  <a:lnTo>
                    <a:pt x="78" y="36"/>
                  </a:lnTo>
                  <a:lnTo>
                    <a:pt x="39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76" name="Freeform 179"/>
            <p:cNvSpPr>
              <a:spLocks/>
            </p:cNvSpPr>
            <p:nvPr/>
          </p:nvSpPr>
          <p:spPr>
            <a:xfrm>
              <a:off x="4740" y="1556"/>
              <a:ext cx="6" cy="403"/>
            </a:xfrm>
            <a:custGeom>
              <a:avLst/>
              <a:gdLst>
                <a:gd fmla="*/ 25 w 25" name="T0"/>
                <a:gd fmla="*/ 13 h 1613" name="T1"/>
                <a:gd fmla="*/ 25 w 25" name="T2"/>
                <a:gd fmla="*/ 9 h 1613" name="T3"/>
                <a:gd fmla="*/ 23 w 25" name="T4"/>
                <a:gd fmla="*/ 7 h 1613" name="T5"/>
                <a:gd fmla="*/ 18 w 25" name="T6"/>
                <a:gd fmla="*/ 2 h 1613" name="T7"/>
                <a:gd fmla="*/ 16 w 25" name="T8"/>
                <a:gd fmla="*/ 0 h 1613" name="T9"/>
                <a:gd fmla="*/ 9 w 25" name="T10"/>
                <a:gd fmla="*/ 0 h 1613" name="T11"/>
                <a:gd fmla="*/ 6 w 25" name="T12"/>
                <a:gd fmla="*/ 2 h 1613" name="T13"/>
                <a:gd fmla="*/ 1 w 25" name="T14"/>
                <a:gd fmla="*/ 7 h 1613" name="T15"/>
                <a:gd fmla="*/ 0 w 25" name="T16"/>
                <a:gd fmla="*/ 9 h 1613" name="T17"/>
                <a:gd fmla="*/ 0 w 25" name="T18"/>
                <a:gd fmla="*/ 1604 h 1613" name="T19"/>
                <a:gd fmla="*/ 1 w 25" name="T20"/>
                <a:gd fmla="*/ 1607 h 1613" name="T21"/>
                <a:gd fmla="*/ 6 w 25" name="T22"/>
                <a:gd fmla="*/ 1612 h 1613" name="T23"/>
                <a:gd fmla="*/ 9 w 25" name="T24"/>
                <a:gd fmla="*/ 1613 h 1613" name="T25"/>
                <a:gd fmla="*/ 16 w 25" name="T26"/>
                <a:gd fmla="*/ 1613 h 1613" name="T27"/>
                <a:gd fmla="*/ 18 w 25" name="T28"/>
                <a:gd fmla="*/ 1612 h 1613" name="T29"/>
                <a:gd fmla="*/ 23 w 25" name="T30"/>
                <a:gd fmla="*/ 1607 h 1613" name="T31"/>
                <a:gd fmla="*/ 25 w 25" name="T32"/>
                <a:gd fmla="*/ 1604 h 1613" name="T33"/>
                <a:gd fmla="*/ 25 w 25" name="T34"/>
                <a:gd fmla="*/ 1600 h 1613" name="T35"/>
                <a:gd fmla="*/ 25 w 25" name="T36"/>
                <a:gd fmla="*/ 13 h 1613" name="T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b="b" l="0" r="r" t="0"/>
              <a:pathLst>
                <a:path h="1613" w="25">
                  <a:moveTo>
                    <a:pt x="25" y="13"/>
                  </a:moveTo>
                  <a:lnTo>
                    <a:pt x="25" y="9"/>
                  </a:lnTo>
                  <a:lnTo>
                    <a:pt x="23" y="7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9" y="0"/>
                  </a:lnTo>
                  <a:lnTo>
                    <a:pt x="6" y="2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604"/>
                  </a:lnTo>
                  <a:lnTo>
                    <a:pt x="1" y="1607"/>
                  </a:lnTo>
                  <a:lnTo>
                    <a:pt x="6" y="1612"/>
                  </a:lnTo>
                  <a:lnTo>
                    <a:pt x="9" y="1613"/>
                  </a:lnTo>
                  <a:lnTo>
                    <a:pt x="16" y="1613"/>
                  </a:lnTo>
                  <a:lnTo>
                    <a:pt x="18" y="1612"/>
                  </a:lnTo>
                  <a:lnTo>
                    <a:pt x="23" y="1607"/>
                  </a:lnTo>
                  <a:lnTo>
                    <a:pt x="25" y="1604"/>
                  </a:lnTo>
                  <a:lnTo>
                    <a:pt x="25" y="1600"/>
                  </a:lnTo>
                  <a:lnTo>
                    <a:pt x="25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77" name="Freeform 180"/>
            <p:cNvSpPr>
              <a:spLocks/>
            </p:cNvSpPr>
            <p:nvPr/>
          </p:nvSpPr>
          <p:spPr>
            <a:xfrm>
              <a:off x="5467" y="1322"/>
              <a:ext cx="7" cy="634"/>
            </a:xfrm>
            <a:custGeom>
              <a:avLst/>
              <a:gdLst>
                <a:gd fmla="*/ 25 w 25" name="T0"/>
                <a:gd fmla="*/ 12 h 2536" name="T1"/>
                <a:gd fmla="*/ 25 w 25" name="T2"/>
                <a:gd fmla="*/ 9 h 2536" name="T3"/>
                <a:gd fmla="*/ 24 w 25" name="T4"/>
                <a:gd fmla="*/ 6 h 2536" name="T5"/>
                <a:gd fmla="*/ 19 w 25" name="T6"/>
                <a:gd fmla="*/ 1 h 2536" name="T7"/>
                <a:gd fmla="*/ 16 w 25" name="T8"/>
                <a:gd fmla="*/ 0 h 2536" name="T9"/>
                <a:gd fmla="*/ 9 w 25" name="T10"/>
                <a:gd fmla="*/ 0 h 2536" name="T11"/>
                <a:gd fmla="*/ 6 w 25" name="T12"/>
                <a:gd fmla="*/ 1 h 2536" name="T13"/>
                <a:gd fmla="*/ 1 w 25" name="T14"/>
                <a:gd fmla="*/ 6 h 2536" name="T15"/>
                <a:gd fmla="*/ 0 w 25" name="T16"/>
                <a:gd fmla="*/ 9 h 2536" name="T17"/>
                <a:gd fmla="*/ 0 w 25" name="T18"/>
                <a:gd fmla="*/ 2527 h 2536" name="T19"/>
                <a:gd fmla="*/ 1 w 25" name="T20"/>
                <a:gd fmla="*/ 2530 h 2536" name="T21"/>
                <a:gd fmla="*/ 6 w 25" name="T22"/>
                <a:gd fmla="*/ 2535 h 2536" name="T23"/>
                <a:gd fmla="*/ 9 w 25" name="T24"/>
                <a:gd fmla="*/ 2536 h 2536" name="T25"/>
                <a:gd fmla="*/ 16 w 25" name="T26"/>
                <a:gd fmla="*/ 2536 h 2536" name="T27"/>
                <a:gd fmla="*/ 19 w 25" name="T28"/>
                <a:gd fmla="*/ 2535 h 2536" name="T29"/>
                <a:gd fmla="*/ 24 w 25" name="T30"/>
                <a:gd fmla="*/ 2530 h 2536" name="T31"/>
                <a:gd fmla="*/ 25 w 25" name="T32"/>
                <a:gd fmla="*/ 2527 h 2536" name="T33"/>
                <a:gd fmla="*/ 25 w 25" name="T34"/>
                <a:gd fmla="*/ 2523 h 2536" name="T35"/>
                <a:gd fmla="*/ 25 w 25" name="T36"/>
                <a:gd fmla="*/ 12 h 2536" name="T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b="b" l="0" r="r" t="0"/>
              <a:pathLst>
                <a:path h="2536" w="25">
                  <a:moveTo>
                    <a:pt x="25" y="12"/>
                  </a:moveTo>
                  <a:lnTo>
                    <a:pt x="25" y="9"/>
                  </a:lnTo>
                  <a:lnTo>
                    <a:pt x="24" y="6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2527"/>
                  </a:lnTo>
                  <a:lnTo>
                    <a:pt x="1" y="2530"/>
                  </a:lnTo>
                  <a:lnTo>
                    <a:pt x="6" y="2535"/>
                  </a:lnTo>
                  <a:lnTo>
                    <a:pt x="9" y="2536"/>
                  </a:lnTo>
                  <a:lnTo>
                    <a:pt x="16" y="2536"/>
                  </a:lnTo>
                  <a:lnTo>
                    <a:pt x="19" y="2535"/>
                  </a:lnTo>
                  <a:lnTo>
                    <a:pt x="24" y="2530"/>
                  </a:lnTo>
                  <a:lnTo>
                    <a:pt x="25" y="2527"/>
                  </a:lnTo>
                  <a:lnTo>
                    <a:pt x="25" y="2523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78" name="Freeform 181"/>
            <p:cNvSpPr>
              <a:spLocks/>
            </p:cNvSpPr>
            <p:nvPr/>
          </p:nvSpPr>
          <p:spPr>
            <a:xfrm>
              <a:off x="4377" y="1322"/>
              <a:ext cx="615" cy="6"/>
            </a:xfrm>
            <a:custGeom>
              <a:avLst/>
              <a:gdLst>
                <a:gd fmla="*/ 12 w 2462" name="T0"/>
                <a:gd fmla="*/ 0 h 25" name="T1"/>
                <a:gd fmla="*/ 9 w 2462" name="T2"/>
                <a:gd fmla="*/ 0 h 25" name="T3"/>
                <a:gd fmla="*/ 6 w 2462" name="T4"/>
                <a:gd fmla="*/ 1 h 25" name="T5"/>
                <a:gd fmla="*/ 1 w 2462" name="T6"/>
                <a:gd fmla="*/ 6 h 25" name="T7"/>
                <a:gd fmla="*/ 0 w 2462" name="T8"/>
                <a:gd fmla="*/ 9 h 25" name="T9"/>
                <a:gd fmla="*/ 0 w 2462" name="T10"/>
                <a:gd fmla="*/ 16 h 25" name="T11"/>
                <a:gd fmla="*/ 1 w 2462" name="T12"/>
                <a:gd fmla="*/ 19 h 25" name="T13"/>
                <a:gd fmla="*/ 6 w 2462" name="T14"/>
                <a:gd fmla="*/ 23 h 25" name="T15"/>
                <a:gd fmla="*/ 9 w 2462" name="T16"/>
                <a:gd fmla="*/ 25 h 25" name="T17"/>
                <a:gd fmla="*/ 2453 w 2462" name="T18"/>
                <a:gd fmla="*/ 25 h 25" name="T19"/>
                <a:gd fmla="*/ 2455 w 2462" name="T20"/>
                <a:gd fmla="*/ 23 h 25" name="T21"/>
                <a:gd fmla="*/ 2460 w 2462" name="T22"/>
                <a:gd fmla="*/ 19 h 25" name="T23"/>
                <a:gd fmla="*/ 2462 w 2462" name="T24"/>
                <a:gd fmla="*/ 16 h 25" name="T25"/>
                <a:gd fmla="*/ 2462 w 2462" name="T26"/>
                <a:gd fmla="*/ 9 h 25" name="T27"/>
                <a:gd fmla="*/ 2460 w 2462" name="T28"/>
                <a:gd fmla="*/ 6 h 25" name="T29"/>
                <a:gd fmla="*/ 2455 w 2462" name="T30"/>
                <a:gd fmla="*/ 1 h 25" name="T31"/>
                <a:gd fmla="*/ 2453 w 2462" name="T32"/>
                <a:gd fmla="*/ 0 h 25" name="T33"/>
                <a:gd fmla="*/ 2449 w 2462" name="T34"/>
                <a:gd fmla="*/ 0 h 25" name="T35"/>
                <a:gd fmla="*/ 12 w 2462" name="T36"/>
                <a:gd fmla="*/ 0 h 25" name="T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b="b" l="0" r="r" t="0"/>
              <a:pathLst>
                <a:path h="25" w="2462">
                  <a:moveTo>
                    <a:pt x="12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6"/>
                  </a:lnTo>
                  <a:lnTo>
                    <a:pt x="1" y="19"/>
                  </a:lnTo>
                  <a:lnTo>
                    <a:pt x="6" y="23"/>
                  </a:lnTo>
                  <a:lnTo>
                    <a:pt x="9" y="25"/>
                  </a:lnTo>
                  <a:lnTo>
                    <a:pt x="2453" y="25"/>
                  </a:lnTo>
                  <a:lnTo>
                    <a:pt x="2455" y="23"/>
                  </a:lnTo>
                  <a:lnTo>
                    <a:pt x="2460" y="19"/>
                  </a:lnTo>
                  <a:lnTo>
                    <a:pt x="2462" y="16"/>
                  </a:lnTo>
                  <a:lnTo>
                    <a:pt x="2462" y="9"/>
                  </a:lnTo>
                  <a:lnTo>
                    <a:pt x="2460" y="6"/>
                  </a:lnTo>
                  <a:lnTo>
                    <a:pt x="2455" y="1"/>
                  </a:lnTo>
                  <a:lnTo>
                    <a:pt x="2453" y="0"/>
                  </a:lnTo>
                  <a:lnTo>
                    <a:pt x="2449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79" name="Freeform 182"/>
            <p:cNvSpPr>
              <a:spLocks/>
            </p:cNvSpPr>
            <p:nvPr/>
          </p:nvSpPr>
          <p:spPr>
            <a:xfrm>
              <a:off x="4377" y="1556"/>
              <a:ext cx="369" cy="7"/>
            </a:xfrm>
            <a:custGeom>
              <a:avLst/>
              <a:gdLst>
                <a:gd fmla="*/ 12 w 1480" name="T0"/>
                <a:gd fmla="*/ 0 h 25" name="T1"/>
                <a:gd fmla="*/ 9 w 1480" name="T2"/>
                <a:gd fmla="*/ 0 h 25" name="T3"/>
                <a:gd fmla="*/ 6 w 1480" name="T4"/>
                <a:gd fmla="*/ 2 h 25" name="T5"/>
                <a:gd fmla="*/ 1 w 1480" name="T6"/>
                <a:gd fmla="*/ 7 h 25" name="T7"/>
                <a:gd fmla="*/ 0 w 1480" name="T8"/>
                <a:gd fmla="*/ 9 h 25" name="T9"/>
                <a:gd fmla="*/ 0 w 1480" name="T10"/>
                <a:gd fmla="*/ 16 h 25" name="T11"/>
                <a:gd fmla="*/ 1 w 1480" name="T12"/>
                <a:gd fmla="*/ 19 h 25" name="T13"/>
                <a:gd fmla="*/ 6 w 1480" name="T14"/>
                <a:gd fmla="*/ 24 h 25" name="T15"/>
                <a:gd fmla="*/ 9 w 1480" name="T16"/>
                <a:gd fmla="*/ 25 h 25" name="T17"/>
                <a:gd fmla="*/ 1471 w 1480" name="T18"/>
                <a:gd fmla="*/ 25 h 25" name="T19"/>
                <a:gd fmla="*/ 1473 w 1480" name="T20"/>
                <a:gd fmla="*/ 24 h 25" name="T21"/>
                <a:gd fmla="*/ 1478 w 1480" name="T22"/>
                <a:gd fmla="*/ 19 h 25" name="T23"/>
                <a:gd fmla="*/ 1480 w 1480" name="T24"/>
                <a:gd fmla="*/ 16 h 25" name="T25"/>
                <a:gd fmla="*/ 1480 w 1480" name="T26"/>
                <a:gd fmla="*/ 9 h 25" name="T27"/>
                <a:gd fmla="*/ 1478 w 1480" name="T28"/>
                <a:gd fmla="*/ 7 h 25" name="T29"/>
                <a:gd fmla="*/ 1473 w 1480" name="T30"/>
                <a:gd fmla="*/ 2 h 25" name="T31"/>
                <a:gd fmla="*/ 1471 w 1480" name="T32"/>
                <a:gd fmla="*/ 0 h 25" name="T33"/>
                <a:gd fmla="*/ 1467 w 1480" name="T34"/>
                <a:gd fmla="*/ 0 h 25" name="T35"/>
                <a:gd fmla="*/ 12 w 1480" name="T36"/>
                <a:gd fmla="*/ 0 h 25" name="T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b="b" l="0" r="r" t="0"/>
              <a:pathLst>
                <a:path h="25" w="1480">
                  <a:moveTo>
                    <a:pt x="12" y="0"/>
                  </a:moveTo>
                  <a:lnTo>
                    <a:pt x="9" y="0"/>
                  </a:lnTo>
                  <a:lnTo>
                    <a:pt x="6" y="2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6"/>
                  </a:lnTo>
                  <a:lnTo>
                    <a:pt x="1" y="19"/>
                  </a:lnTo>
                  <a:lnTo>
                    <a:pt x="6" y="24"/>
                  </a:lnTo>
                  <a:lnTo>
                    <a:pt x="9" y="25"/>
                  </a:lnTo>
                  <a:lnTo>
                    <a:pt x="1471" y="25"/>
                  </a:lnTo>
                  <a:lnTo>
                    <a:pt x="1473" y="24"/>
                  </a:lnTo>
                  <a:lnTo>
                    <a:pt x="1478" y="19"/>
                  </a:lnTo>
                  <a:lnTo>
                    <a:pt x="1480" y="16"/>
                  </a:lnTo>
                  <a:lnTo>
                    <a:pt x="1480" y="9"/>
                  </a:lnTo>
                  <a:lnTo>
                    <a:pt x="1478" y="7"/>
                  </a:lnTo>
                  <a:lnTo>
                    <a:pt x="1473" y="2"/>
                  </a:lnTo>
                  <a:lnTo>
                    <a:pt x="1471" y="0"/>
                  </a:lnTo>
                  <a:lnTo>
                    <a:pt x="1467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80" name="Freeform 183"/>
            <p:cNvSpPr>
              <a:spLocks/>
            </p:cNvSpPr>
            <p:nvPr/>
          </p:nvSpPr>
          <p:spPr>
            <a:xfrm>
              <a:off x="4986" y="997"/>
              <a:ext cx="6" cy="615"/>
            </a:xfrm>
            <a:custGeom>
              <a:avLst/>
              <a:gdLst>
                <a:gd fmla="*/ 25 w 25" name="T0"/>
                <a:gd fmla="*/ 13 h 2461" name="T1"/>
                <a:gd fmla="*/ 25 w 25" name="T2"/>
                <a:gd fmla="*/ 9 h 2461" name="T3"/>
                <a:gd fmla="*/ 23 w 25" name="T4"/>
                <a:gd fmla="*/ 6 h 2461" name="T5"/>
                <a:gd fmla="*/ 18 w 25" name="T6"/>
                <a:gd fmla="*/ 1 h 2461" name="T7"/>
                <a:gd fmla="*/ 16 w 25" name="T8"/>
                <a:gd fmla="*/ 0 h 2461" name="T9"/>
                <a:gd fmla="*/ 8 w 25" name="T10"/>
                <a:gd fmla="*/ 0 h 2461" name="T11"/>
                <a:gd fmla="*/ 6 w 25" name="T12"/>
                <a:gd fmla="*/ 1 h 2461" name="T13"/>
                <a:gd fmla="*/ 1 w 25" name="T14"/>
                <a:gd fmla="*/ 6 h 2461" name="T15"/>
                <a:gd fmla="*/ 0 w 25" name="T16"/>
                <a:gd fmla="*/ 9 h 2461" name="T17"/>
                <a:gd fmla="*/ 0 w 25" name="T18"/>
                <a:gd fmla="*/ 2452 h 2461" name="T19"/>
                <a:gd fmla="*/ 1 w 25" name="T20"/>
                <a:gd fmla="*/ 2454 h 2461" name="T21"/>
                <a:gd fmla="*/ 6 w 25" name="T22"/>
                <a:gd fmla="*/ 2459 h 2461" name="T23"/>
                <a:gd fmla="*/ 8 w 25" name="T24"/>
                <a:gd fmla="*/ 2461 h 2461" name="T25"/>
                <a:gd fmla="*/ 16 w 25" name="T26"/>
                <a:gd fmla="*/ 2461 h 2461" name="T27"/>
                <a:gd fmla="*/ 18 w 25" name="T28"/>
                <a:gd fmla="*/ 2459 h 2461" name="T29"/>
                <a:gd fmla="*/ 23 w 25" name="T30"/>
                <a:gd fmla="*/ 2454 h 2461" name="T31"/>
                <a:gd fmla="*/ 25 w 25" name="T32"/>
                <a:gd fmla="*/ 2452 h 2461" name="T33"/>
                <a:gd fmla="*/ 25 w 25" name="T34"/>
                <a:gd fmla="*/ 2448 h 2461" name="T35"/>
                <a:gd fmla="*/ 25 w 25" name="T36"/>
                <a:gd fmla="*/ 13 h 2461" name="T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b="b" l="0" r="r" t="0"/>
              <a:pathLst>
                <a:path h="2461" w="25">
                  <a:moveTo>
                    <a:pt x="25" y="13"/>
                  </a:moveTo>
                  <a:lnTo>
                    <a:pt x="25" y="9"/>
                  </a:lnTo>
                  <a:lnTo>
                    <a:pt x="23" y="6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2452"/>
                  </a:lnTo>
                  <a:lnTo>
                    <a:pt x="1" y="2454"/>
                  </a:lnTo>
                  <a:lnTo>
                    <a:pt x="6" y="2459"/>
                  </a:lnTo>
                  <a:lnTo>
                    <a:pt x="8" y="2461"/>
                  </a:lnTo>
                  <a:lnTo>
                    <a:pt x="16" y="2461"/>
                  </a:lnTo>
                  <a:lnTo>
                    <a:pt x="18" y="2459"/>
                  </a:lnTo>
                  <a:lnTo>
                    <a:pt x="23" y="2454"/>
                  </a:lnTo>
                  <a:lnTo>
                    <a:pt x="25" y="2452"/>
                  </a:lnTo>
                  <a:lnTo>
                    <a:pt x="25" y="2448"/>
                  </a:lnTo>
                  <a:lnTo>
                    <a:pt x="25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81" name="Freeform 184"/>
            <p:cNvSpPr>
              <a:spLocks/>
            </p:cNvSpPr>
            <p:nvPr/>
          </p:nvSpPr>
          <p:spPr>
            <a:xfrm>
              <a:off x="5222" y="997"/>
              <a:ext cx="6" cy="615"/>
            </a:xfrm>
            <a:custGeom>
              <a:avLst/>
              <a:gdLst>
                <a:gd fmla="*/ 25 w 25" name="T0"/>
                <a:gd fmla="*/ 13 h 2461" name="T1"/>
                <a:gd fmla="*/ 25 w 25" name="T2"/>
                <a:gd fmla="*/ 9 h 2461" name="T3"/>
                <a:gd fmla="*/ 24 w 25" name="T4"/>
                <a:gd fmla="*/ 6 h 2461" name="T5"/>
                <a:gd fmla="*/ 19 w 25" name="T6"/>
                <a:gd fmla="*/ 1 h 2461" name="T7"/>
                <a:gd fmla="*/ 16 w 25" name="T8"/>
                <a:gd fmla="*/ 0 h 2461" name="T9"/>
                <a:gd fmla="*/ 9 w 25" name="T10"/>
                <a:gd fmla="*/ 0 h 2461" name="T11"/>
                <a:gd fmla="*/ 7 w 25" name="T12"/>
                <a:gd fmla="*/ 1 h 2461" name="T13"/>
                <a:gd fmla="*/ 2 w 25" name="T14"/>
                <a:gd fmla="*/ 6 h 2461" name="T15"/>
                <a:gd fmla="*/ 0 w 25" name="T16"/>
                <a:gd fmla="*/ 9 h 2461" name="T17"/>
                <a:gd fmla="*/ 0 w 25" name="T18"/>
                <a:gd fmla="*/ 2452 h 2461" name="T19"/>
                <a:gd fmla="*/ 2 w 25" name="T20"/>
                <a:gd fmla="*/ 2454 h 2461" name="T21"/>
                <a:gd fmla="*/ 7 w 25" name="T22"/>
                <a:gd fmla="*/ 2459 h 2461" name="T23"/>
                <a:gd fmla="*/ 9 w 25" name="T24"/>
                <a:gd fmla="*/ 2461 h 2461" name="T25"/>
                <a:gd fmla="*/ 16 w 25" name="T26"/>
                <a:gd fmla="*/ 2461 h 2461" name="T27"/>
                <a:gd fmla="*/ 19 w 25" name="T28"/>
                <a:gd fmla="*/ 2459 h 2461" name="T29"/>
                <a:gd fmla="*/ 24 w 25" name="T30"/>
                <a:gd fmla="*/ 2454 h 2461" name="T31"/>
                <a:gd fmla="*/ 25 w 25" name="T32"/>
                <a:gd fmla="*/ 2452 h 2461" name="T33"/>
                <a:gd fmla="*/ 25 w 25" name="T34"/>
                <a:gd fmla="*/ 2448 h 2461" name="T35"/>
                <a:gd fmla="*/ 25 w 25" name="T36"/>
                <a:gd fmla="*/ 13 h 2461" name="T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b="b" l="0" r="r" t="0"/>
              <a:pathLst>
                <a:path h="2461" w="25">
                  <a:moveTo>
                    <a:pt x="25" y="13"/>
                  </a:moveTo>
                  <a:lnTo>
                    <a:pt x="25" y="9"/>
                  </a:lnTo>
                  <a:lnTo>
                    <a:pt x="24" y="6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2452"/>
                  </a:lnTo>
                  <a:lnTo>
                    <a:pt x="2" y="2454"/>
                  </a:lnTo>
                  <a:lnTo>
                    <a:pt x="7" y="2459"/>
                  </a:lnTo>
                  <a:lnTo>
                    <a:pt x="9" y="2461"/>
                  </a:lnTo>
                  <a:lnTo>
                    <a:pt x="16" y="2461"/>
                  </a:lnTo>
                  <a:lnTo>
                    <a:pt x="19" y="2459"/>
                  </a:lnTo>
                  <a:lnTo>
                    <a:pt x="24" y="2454"/>
                  </a:lnTo>
                  <a:lnTo>
                    <a:pt x="25" y="2452"/>
                  </a:lnTo>
                  <a:lnTo>
                    <a:pt x="25" y="2448"/>
                  </a:lnTo>
                  <a:lnTo>
                    <a:pt x="25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82" name="Freeform 185"/>
            <p:cNvSpPr>
              <a:spLocks/>
            </p:cNvSpPr>
            <p:nvPr/>
          </p:nvSpPr>
          <p:spPr>
            <a:xfrm>
              <a:off x="5049" y="3162"/>
              <a:ext cx="7" cy="150"/>
            </a:xfrm>
            <a:custGeom>
              <a:avLst/>
              <a:gdLst>
                <a:gd fmla="*/ 25 w 25" name="T0"/>
                <a:gd fmla="*/ 12 h 602" name="T1"/>
                <a:gd fmla="*/ 25 w 25" name="T2"/>
                <a:gd fmla="*/ 9 h 602" name="T3"/>
                <a:gd fmla="*/ 24 w 25" name="T4"/>
                <a:gd fmla="*/ 6 h 602" name="T5"/>
                <a:gd fmla="*/ 19 w 25" name="T6"/>
                <a:gd fmla="*/ 1 h 602" name="T7"/>
                <a:gd fmla="*/ 16 w 25" name="T8"/>
                <a:gd fmla="*/ 0 h 602" name="T9"/>
                <a:gd fmla="*/ 9 w 25" name="T10"/>
                <a:gd fmla="*/ 0 h 602" name="T11"/>
                <a:gd fmla="*/ 6 w 25" name="T12"/>
                <a:gd fmla="*/ 1 h 602" name="T13"/>
                <a:gd fmla="*/ 1 w 25" name="T14"/>
                <a:gd fmla="*/ 6 h 602" name="T15"/>
                <a:gd fmla="*/ 0 w 25" name="T16"/>
                <a:gd fmla="*/ 9 h 602" name="T17"/>
                <a:gd fmla="*/ 0 w 25" name="T18"/>
                <a:gd fmla="*/ 593 h 602" name="T19"/>
                <a:gd fmla="*/ 1 w 25" name="T20"/>
                <a:gd fmla="*/ 596 h 602" name="T21"/>
                <a:gd fmla="*/ 6 w 25" name="T22"/>
                <a:gd fmla="*/ 601 h 602" name="T23"/>
                <a:gd fmla="*/ 9 w 25" name="T24"/>
                <a:gd fmla="*/ 602 h 602" name="T25"/>
                <a:gd fmla="*/ 16 w 25" name="T26"/>
                <a:gd fmla="*/ 602 h 602" name="T27"/>
                <a:gd fmla="*/ 19 w 25" name="T28"/>
                <a:gd fmla="*/ 601 h 602" name="T29"/>
                <a:gd fmla="*/ 24 w 25" name="T30"/>
                <a:gd fmla="*/ 596 h 602" name="T31"/>
                <a:gd fmla="*/ 25 w 25" name="T32"/>
                <a:gd fmla="*/ 593 h 602" name="T33"/>
                <a:gd fmla="*/ 25 w 25" name="T34"/>
                <a:gd fmla="*/ 589 h 602" name="T35"/>
                <a:gd fmla="*/ 25 w 25" name="T36"/>
                <a:gd fmla="*/ 12 h 602" name="T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b="b" l="0" r="r" t="0"/>
              <a:pathLst>
                <a:path h="602" w="25">
                  <a:moveTo>
                    <a:pt x="25" y="12"/>
                  </a:moveTo>
                  <a:lnTo>
                    <a:pt x="25" y="9"/>
                  </a:lnTo>
                  <a:lnTo>
                    <a:pt x="24" y="6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593"/>
                  </a:lnTo>
                  <a:lnTo>
                    <a:pt x="1" y="596"/>
                  </a:lnTo>
                  <a:lnTo>
                    <a:pt x="6" y="601"/>
                  </a:lnTo>
                  <a:lnTo>
                    <a:pt x="9" y="602"/>
                  </a:lnTo>
                  <a:lnTo>
                    <a:pt x="16" y="602"/>
                  </a:lnTo>
                  <a:lnTo>
                    <a:pt x="19" y="601"/>
                  </a:lnTo>
                  <a:lnTo>
                    <a:pt x="24" y="596"/>
                  </a:lnTo>
                  <a:lnTo>
                    <a:pt x="25" y="593"/>
                  </a:lnTo>
                  <a:lnTo>
                    <a:pt x="25" y="589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83" name="Freeform 186"/>
            <p:cNvSpPr>
              <a:spLocks/>
            </p:cNvSpPr>
            <p:nvPr/>
          </p:nvSpPr>
          <p:spPr>
            <a:xfrm>
              <a:off x="5159" y="3162"/>
              <a:ext cx="6" cy="150"/>
            </a:xfrm>
            <a:custGeom>
              <a:avLst/>
              <a:gdLst>
                <a:gd fmla="*/ 25 w 25" name="T0"/>
                <a:gd fmla="*/ 12 h 602" name="T1"/>
                <a:gd fmla="*/ 25 w 25" name="T2"/>
                <a:gd fmla="*/ 9 h 602" name="T3"/>
                <a:gd fmla="*/ 24 w 25" name="T4"/>
                <a:gd fmla="*/ 6 h 602" name="T5"/>
                <a:gd fmla="*/ 19 w 25" name="T6"/>
                <a:gd fmla="*/ 1 h 602" name="T7"/>
                <a:gd fmla="*/ 16 w 25" name="T8"/>
                <a:gd fmla="*/ 0 h 602" name="T9"/>
                <a:gd fmla="*/ 9 w 25" name="T10"/>
                <a:gd fmla="*/ 0 h 602" name="T11"/>
                <a:gd fmla="*/ 6 w 25" name="T12"/>
                <a:gd fmla="*/ 1 h 602" name="T13"/>
                <a:gd fmla="*/ 1 w 25" name="T14"/>
                <a:gd fmla="*/ 6 h 602" name="T15"/>
                <a:gd fmla="*/ 0 w 25" name="T16"/>
                <a:gd fmla="*/ 9 h 602" name="T17"/>
                <a:gd fmla="*/ 0 w 25" name="T18"/>
                <a:gd fmla="*/ 593 h 602" name="T19"/>
                <a:gd fmla="*/ 1 w 25" name="T20"/>
                <a:gd fmla="*/ 596 h 602" name="T21"/>
                <a:gd fmla="*/ 6 w 25" name="T22"/>
                <a:gd fmla="*/ 601 h 602" name="T23"/>
                <a:gd fmla="*/ 9 w 25" name="T24"/>
                <a:gd fmla="*/ 602 h 602" name="T25"/>
                <a:gd fmla="*/ 16 w 25" name="T26"/>
                <a:gd fmla="*/ 602 h 602" name="T27"/>
                <a:gd fmla="*/ 19 w 25" name="T28"/>
                <a:gd fmla="*/ 601 h 602" name="T29"/>
                <a:gd fmla="*/ 24 w 25" name="T30"/>
                <a:gd fmla="*/ 596 h 602" name="T31"/>
                <a:gd fmla="*/ 25 w 25" name="T32"/>
                <a:gd fmla="*/ 593 h 602" name="T33"/>
                <a:gd fmla="*/ 25 w 25" name="T34"/>
                <a:gd fmla="*/ 589 h 602" name="T35"/>
                <a:gd fmla="*/ 25 w 25" name="T36"/>
                <a:gd fmla="*/ 12 h 602" name="T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b="b" l="0" r="r" t="0"/>
              <a:pathLst>
                <a:path h="602" w="25">
                  <a:moveTo>
                    <a:pt x="25" y="12"/>
                  </a:moveTo>
                  <a:lnTo>
                    <a:pt x="25" y="9"/>
                  </a:lnTo>
                  <a:lnTo>
                    <a:pt x="24" y="6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593"/>
                  </a:lnTo>
                  <a:lnTo>
                    <a:pt x="1" y="596"/>
                  </a:lnTo>
                  <a:lnTo>
                    <a:pt x="6" y="601"/>
                  </a:lnTo>
                  <a:lnTo>
                    <a:pt x="9" y="602"/>
                  </a:lnTo>
                  <a:lnTo>
                    <a:pt x="16" y="602"/>
                  </a:lnTo>
                  <a:lnTo>
                    <a:pt x="19" y="601"/>
                  </a:lnTo>
                  <a:lnTo>
                    <a:pt x="24" y="596"/>
                  </a:lnTo>
                  <a:lnTo>
                    <a:pt x="25" y="593"/>
                  </a:lnTo>
                  <a:lnTo>
                    <a:pt x="25" y="589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84" name="Freeform 187"/>
            <p:cNvSpPr>
              <a:spLocks/>
            </p:cNvSpPr>
            <p:nvPr/>
          </p:nvSpPr>
          <p:spPr>
            <a:xfrm>
              <a:off x="4955" y="994"/>
              <a:ext cx="303" cy="12"/>
            </a:xfrm>
            <a:custGeom>
              <a:avLst/>
              <a:gdLst>
                <a:gd fmla="*/ 25 w 1213" name="T0"/>
                <a:gd fmla="*/ 0 h 49" name="T1"/>
                <a:gd fmla="*/ 19 w 1213" name="T2"/>
                <a:gd fmla="*/ 1 h 49" name="T3"/>
                <a:gd fmla="*/ 12 w 1213" name="T4"/>
                <a:gd fmla="*/ 4 h 49" name="T5"/>
                <a:gd fmla="*/ 8 w 1213" name="T6"/>
                <a:gd fmla="*/ 7 h 49" name="T7"/>
                <a:gd fmla="*/ 4 w 1213" name="T8"/>
                <a:gd fmla="*/ 12 h 49" name="T9"/>
                <a:gd fmla="*/ 1 w 1213" name="T10"/>
                <a:gd fmla="*/ 18 h 49" name="T11"/>
                <a:gd fmla="*/ 0 w 1213" name="T12"/>
                <a:gd fmla="*/ 25 h 49" name="T13"/>
                <a:gd fmla="*/ 1 w 1213" name="T14"/>
                <a:gd fmla="*/ 31 h 49" name="T15"/>
                <a:gd fmla="*/ 4 w 1213" name="T16"/>
                <a:gd fmla="*/ 37 h 49" name="T17"/>
                <a:gd fmla="*/ 8 w 1213" name="T18"/>
                <a:gd fmla="*/ 42 h 49" name="T19"/>
                <a:gd fmla="*/ 12 w 1213" name="T20"/>
                <a:gd fmla="*/ 46 h 49" name="T21"/>
                <a:gd fmla="*/ 19 w 1213" name="T22"/>
                <a:gd fmla="*/ 48 h 49" name="T23"/>
                <a:gd fmla="*/ 25 w 1213" name="T24"/>
                <a:gd fmla="*/ 49 h 49" name="T25"/>
                <a:gd fmla="*/ 1188 w 1213" name="T26"/>
                <a:gd fmla="*/ 49 h 49" name="T27"/>
                <a:gd fmla="*/ 1194 w 1213" name="T28"/>
                <a:gd fmla="*/ 48 h 49" name="T29"/>
                <a:gd fmla="*/ 1200 w 1213" name="T30"/>
                <a:gd fmla="*/ 46 h 49" name="T31"/>
                <a:gd fmla="*/ 1205 w 1213" name="T32"/>
                <a:gd fmla="*/ 42 h 49" name="T33"/>
                <a:gd fmla="*/ 1209 w 1213" name="T34"/>
                <a:gd fmla="*/ 37 h 49" name="T35"/>
                <a:gd fmla="*/ 1212 w 1213" name="T36"/>
                <a:gd fmla="*/ 31 h 49" name="T37"/>
                <a:gd fmla="*/ 1213 w 1213" name="T38"/>
                <a:gd fmla="*/ 25 h 49" name="T39"/>
                <a:gd fmla="*/ 1212 w 1213" name="T40"/>
                <a:gd fmla="*/ 18 h 49" name="T41"/>
                <a:gd fmla="*/ 1209 w 1213" name="T42"/>
                <a:gd fmla="*/ 12 h 49" name="T43"/>
                <a:gd fmla="*/ 1205 w 1213" name="T44"/>
                <a:gd fmla="*/ 7 h 49" name="T45"/>
                <a:gd fmla="*/ 1200 w 1213" name="T46"/>
                <a:gd fmla="*/ 4 h 49" name="T47"/>
                <a:gd fmla="*/ 1194 w 1213" name="T48"/>
                <a:gd fmla="*/ 1 h 49" name="T49"/>
                <a:gd fmla="*/ 1188 w 1213" name="T50"/>
                <a:gd fmla="*/ 0 h 49" name="T51"/>
                <a:gd fmla="*/ 25 w 1213" name="T52"/>
                <a:gd fmla="*/ 0 h 49" name="T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b="b" l="0" r="r" t="0"/>
              <a:pathLst>
                <a:path h="49" w="1213">
                  <a:moveTo>
                    <a:pt x="25" y="0"/>
                  </a:moveTo>
                  <a:lnTo>
                    <a:pt x="19" y="1"/>
                  </a:lnTo>
                  <a:lnTo>
                    <a:pt x="12" y="4"/>
                  </a:lnTo>
                  <a:lnTo>
                    <a:pt x="8" y="7"/>
                  </a:lnTo>
                  <a:lnTo>
                    <a:pt x="4" y="12"/>
                  </a:lnTo>
                  <a:lnTo>
                    <a:pt x="1" y="18"/>
                  </a:lnTo>
                  <a:lnTo>
                    <a:pt x="0" y="25"/>
                  </a:lnTo>
                  <a:lnTo>
                    <a:pt x="1" y="31"/>
                  </a:lnTo>
                  <a:lnTo>
                    <a:pt x="4" y="37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9" y="48"/>
                  </a:lnTo>
                  <a:lnTo>
                    <a:pt x="25" y="49"/>
                  </a:lnTo>
                  <a:lnTo>
                    <a:pt x="1188" y="49"/>
                  </a:lnTo>
                  <a:lnTo>
                    <a:pt x="1194" y="48"/>
                  </a:lnTo>
                  <a:lnTo>
                    <a:pt x="1200" y="46"/>
                  </a:lnTo>
                  <a:lnTo>
                    <a:pt x="1205" y="42"/>
                  </a:lnTo>
                  <a:lnTo>
                    <a:pt x="1209" y="37"/>
                  </a:lnTo>
                  <a:lnTo>
                    <a:pt x="1212" y="31"/>
                  </a:lnTo>
                  <a:lnTo>
                    <a:pt x="1213" y="25"/>
                  </a:lnTo>
                  <a:lnTo>
                    <a:pt x="1212" y="18"/>
                  </a:lnTo>
                  <a:lnTo>
                    <a:pt x="1209" y="12"/>
                  </a:lnTo>
                  <a:lnTo>
                    <a:pt x="1205" y="7"/>
                  </a:lnTo>
                  <a:lnTo>
                    <a:pt x="1200" y="4"/>
                  </a:lnTo>
                  <a:lnTo>
                    <a:pt x="1194" y="1"/>
                  </a:lnTo>
                  <a:lnTo>
                    <a:pt x="1188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85" name="Freeform 188"/>
            <p:cNvSpPr>
              <a:spLocks/>
            </p:cNvSpPr>
            <p:nvPr/>
          </p:nvSpPr>
          <p:spPr>
            <a:xfrm>
              <a:off x="4986" y="1606"/>
              <a:ext cx="242" cy="6"/>
            </a:xfrm>
            <a:custGeom>
              <a:avLst/>
              <a:gdLst>
                <a:gd fmla="*/ 12 w 969" name="T0"/>
                <a:gd fmla="*/ 0 h 25" name="T1"/>
                <a:gd fmla="*/ 8 w 969" name="T2"/>
                <a:gd fmla="*/ 0 h 25" name="T3"/>
                <a:gd fmla="*/ 6 w 969" name="T4"/>
                <a:gd fmla="*/ 1 h 25" name="T5"/>
                <a:gd fmla="*/ 1 w 969" name="T6"/>
                <a:gd fmla="*/ 6 h 25" name="T7"/>
                <a:gd fmla="*/ 0 w 969" name="T8"/>
                <a:gd fmla="*/ 8 h 25" name="T9"/>
                <a:gd fmla="*/ 0 w 969" name="T10"/>
                <a:gd fmla="*/ 16 h 25" name="T11"/>
                <a:gd fmla="*/ 1 w 969" name="T12"/>
                <a:gd fmla="*/ 18 h 25" name="T13"/>
                <a:gd fmla="*/ 6 w 969" name="T14"/>
                <a:gd fmla="*/ 23 h 25" name="T15"/>
                <a:gd fmla="*/ 8 w 969" name="T16"/>
                <a:gd fmla="*/ 25 h 25" name="T17"/>
                <a:gd fmla="*/ 960 w 969" name="T18"/>
                <a:gd fmla="*/ 25 h 25" name="T19"/>
                <a:gd fmla="*/ 963 w 969" name="T20"/>
                <a:gd fmla="*/ 23 h 25" name="T21"/>
                <a:gd fmla="*/ 968 w 969" name="T22"/>
                <a:gd fmla="*/ 18 h 25" name="T23"/>
                <a:gd fmla="*/ 969 w 969" name="T24"/>
                <a:gd fmla="*/ 16 h 25" name="T25"/>
                <a:gd fmla="*/ 969 w 969" name="T26"/>
                <a:gd fmla="*/ 8 h 25" name="T27"/>
                <a:gd fmla="*/ 968 w 969" name="T28"/>
                <a:gd fmla="*/ 6 h 25" name="T29"/>
                <a:gd fmla="*/ 963 w 969" name="T30"/>
                <a:gd fmla="*/ 1 h 25" name="T31"/>
                <a:gd fmla="*/ 960 w 969" name="T32"/>
                <a:gd fmla="*/ 0 h 25" name="T33"/>
                <a:gd fmla="*/ 957 w 969" name="T34"/>
                <a:gd fmla="*/ 0 h 25" name="T35"/>
                <a:gd fmla="*/ 12 w 969" name="T36"/>
                <a:gd fmla="*/ 0 h 25" name="T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b="b" l="0" r="r" t="0"/>
              <a:pathLst>
                <a:path h="25" w="969">
                  <a:moveTo>
                    <a:pt x="12" y="0"/>
                  </a:moveTo>
                  <a:lnTo>
                    <a:pt x="8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960" y="25"/>
                  </a:lnTo>
                  <a:lnTo>
                    <a:pt x="963" y="23"/>
                  </a:lnTo>
                  <a:lnTo>
                    <a:pt x="968" y="18"/>
                  </a:lnTo>
                  <a:lnTo>
                    <a:pt x="969" y="16"/>
                  </a:lnTo>
                  <a:lnTo>
                    <a:pt x="969" y="8"/>
                  </a:lnTo>
                  <a:lnTo>
                    <a:pt x="968" y="6"/>
                  </a:lnTo>
                  <a:lnTo>
                    <a:pt x="963" y="1"/>
                  </a:lnTo>
                  <a:lnTo>
                    <a:pt x="960" y="0"/>
                  </a:lnTo>
                  <a:lnTo>
                    <a:pt x="957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86" name="Freeform 189"/>
            <p:cNvSpPr>
              <a:spLocks/>
            </p:cNvSpPr>
            <p:nvPr/>
          </p:nvSpPr>
          <p:spPr>
            <a:xfrm>
              <a:off x="4373" y="1291"/>
              <a:ext cx="13" cy="302"/>
            </a:xfrm>
            <a:custGeom>
              <a:avLst/>
              <a:gdLst>
                <a:gd fmla="*/ 49 w 49" name="T0"/>
                <a:gd fmla="*/ 25 h 1206" name="T1"/>
                <a:gd fmla="*/ 48 w 49" name="T2"/>
                <a:gd fmla="*/ 19 h 1206" name="T3"/>
                <a:gd fmla="*/ 46 w 49" name="T4"/>
                <a:gd fmla="*/ 13 h 1206" name="T5"/>
                <a:gd fmla="*/ 42 w 49" name="T6"/>
                <a:gd fmla="*/ 8 h 1206" name="T7"/>
                <a:gd fmla="*/ 37 w 49" name="T8"/>
                <a:gd fmla="*/ 4 h 1206" name="T9"/>
                <a:gd fmla="*/ 31 w 49" name="T10"/>
                <a:gd fmla="*/ 1 h 1206" name="T11"/>
                <a:gd fmla="*/ 24 w 49" name="T12"/>
                <a:gd fmla="*/ 0 h 1206" name="T13"/>
                <a:gd fmla="*/ 18 w 49" name="T14"/>
                <a:gd fmla="*/ 1 h 1206" name="T15"/>
                <a:gd fmla="*/ 12 w 49" name="T16"/>
                <a:gd fmla="*/ 4 h 1206" name="T17"/>
                <a:gd fmla="*/ 7 w 49" name="T18"/>
                <a:gd fmla="*/ 8 h 1206" name="T19"/>
                <a:gd fmla="*/ 3 w 49" name="T20"/>
                <a:gd fmla="*/ 13 h 1206" name="T21"/>
                <a:gd fmla="*/ 1 w 49" name="T22"/>
                <a:gd fmla="*/ 19 h 1206" name="T23"/>
                <a:gd fmla="*/ 0 w 49" name="T24"/>
                <a:gd fmla="*/ 25 h 1206" name="T25"/>
                <a:gd fmla="*/ 0 w 49" name="T26"/>
                <a:gd fmla="*/ 1181 h 1206" name="T27"/>
                <a:gd fmla="*/ 1 w 49" name="T28"/>
                <a:gd fmla="*/ 1187 h 1206" name="T29"/>
                <a:gd fmla="*/ 3 w 49" name="T30"/>
                <a:gd fmla="*/ 1193 h 1206" name="T31"/>
                <a:gd fmla="*/ 7 w 49" name="T32"/>
                <a:gd fmla="*/ 1198 h 1206" name="T33"/>
                <a:gd fmla="*/ 12 w 49" name="T34"/>
                <a:gd fmla="*/ 1202 h 1206" name="T35"/>
                <a:gd fmla="*/ 18 w 49" name="T36"/>
                <a:gd fmla="*/ 1204 h 1206" name="T37"/>
                <a:gd fmla="*/ 24 w 49" name="T38"/>
                <a:gd fmla="*/ 1206 h 1206" name="T39"/>
                <a:gd fmla="*/ 31 w 49" name="T40"/>
                <a:gd fmla="*/ 1204 h 1206" name="T41"/>
                <a:gd fmla="*/ 37 w 49" name="T42"/>
                <a:gd fmla="*/ 1202 h 1206" name="T43"/>
                <a:gd fmla="*/ 42 w 49" name="T44"/>
                <a:gd fmla="*/ 1198 h 1206" name="T45"/>
                <a:gd fmla="*/ 46 w 49" name="T46"/>
                <a:gd fmla="*/ 1193 h 1206" name="T47"/>
                <a:gd fmla="*/ 48 w 49" name="T48"/>
                <a:gd fmla="*/ 1187 h 1206" name="T49"/>
                <a:gd fmla="*/ 49 w 49" name="T50"/>
                <a:gd fmla="*/ 1181 h 1206" name="T51"/>
                <a:gd fmla="*/ 49 w 49" name="T52"/>
                <a:gd fmla="*/ 25 h 1206" name="T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b="b" l="0" r="r" t="0"/>
              <a:pathLst>
                <a:path h="1206" w="49">
                  <a:moveTo>
                    <a:pt x="49" y="25"/>
                  </a:moveTo>
                  <a:lnTo>
                    <a:pt x="48" y="19"/>
                  </a:lnTo>
                  <a:lnTo>
                    <a:pt x="46" y="13"/>
                  </a:lnTo>
                  <a:lnTo>
                    <a:pt x="42" y="8"/>
                  </a:lnTo>
                  <a:lnTo>
                    <a:pt x="37" y="4"/>
                  </a:lnTo>
                  <a:lnTo>
                    <a:pt x="31" y="1"/>
                  </a:lnTo>
                  <a:lnTo>
                    <a:pt x="24" y="0"/>
                  </a:lnTo>
                  <a:lnTo>
                    <a:pt x="18" y="1"/>
                  </a:lnTo>
                  <a:lnTo>
                    <a:pt x="12" y="4"/>
                  </a:lnTo>
                  <a:lnTo>
                    <a:pt x="7" y="8"/>
                  </a:lnTo>
                  <a:lnTo>
                    <a:pt x="3" y="13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0" y="1181"/>
                  </a:lnTo>
                  <a:lnTo>
                    <a:pt x="1" y="1187"/>
                  </a:lnTo>
                  <a:lnTo>
                    <a:pt x="3" y="1193"/>
                  </a:lnTo>
                  <a:lnTo>
                    <a:pt x="7" y="1198"/>
                  </a:lnTo>
                  <a:lnTo>
                    <a:pt x="12" y="1202"/>
                  </a:lnTo>
                  <a:lnTo>
                    <a:pt x="18" y="1204"/>
                  </a:lnTo>
                  <a:lnTo>
                    <a:pt x="24" y="1206"/>
                  </a:lnTo>
                  <a:lnTo>
                    <a:pt x="31" y="1204"/>
                  </a:lnTo>
                  <a:lnTo>
                    <a:pt x="37" y="1202"/>
                  </a:lnTo>
                  <a:lnTo>
                    <a:pt x="42" y="1198"/>
                  </a:lnTo>
                  <a:lnTo>
                    <a:pt x="46" y="1193"/>
                  </a:lnTo>
                  <a:lnTo>
                    <a:pt x="48" y="1187"/>
                  </a:lnTo>
                  <a:lnTo>
                    <a:pt x="49" y="1181"/>
                  </a:lnTo>
                  <a:lnTo>
                    <a:pt x="49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87" name="Freeform 190"/>
            <p:cNvSpPr>
              <a:spLocks/>
            </p:cNvSpPr>
            <p:nvPr/>
          </p:nvSpPr>
          <p:spPr>
            <a:xfrm>
              <a:off x="5222" y="1322"/>
              <a:ext cx="252" cy="6"/>
            </a:xfrm>
            <a:custGeom>
              <a:avLst/>
              <a:gdLst>
                <a:gd fmla="*/ 13 w 1007" name="T0"/>
                <a:gd fmla="*/ 0 h 25" name="T1"/>
                <a:gd fmla="*/ 9 w 1007" name="T2"/>
                <a:gd fmla="*/ 0 h 25" name="T3"/>
                <a:gd fmla="*/ 7 w 1007" name="T4"/>
                <a:gd fmla="*/ 1 h 25" name="T5"/>
                <a:gd fmla="*/ 2 w 1007" name="T6"/>
                <a:gd fmla="*/ 6 h 25" name="T7"/>
                <a:gd fmla="*/ 0 w 1007" name="T8"/>
                <a:gd fmla="*/ 9 h 25" name="T9"/>
                <a:gd fmla="*/ 0 w 1007" name="T10"/>
                <a:gd fmla="*/ 16 h 25" name="T11"/>
                <a:gd fmla="*/ 2 w 1007" name="T12"/>
                <a:gd fmla="*/ 19 h 25" name="T13"/>
                <a:gd fmla="*/ 7 w 1007" name="T14"/>
                <a:gd fmla="*/ 23 h 25" name="T15"/>
                <a:gd fmla="*/ 9 w 1007" name="T16"/>
                <a:gd fmla="*/ 25 h 25" name="T17"/>
                <a:gd fmla="*/ 998 w 1007" name="T18"/>
                <a:gd fmla="*/ 25 h 25" name="T19"/>
                <a:gd fmla="*/ 1001 w 1007" name="T20"/>
                <a:gd fmla="*/ 23 h 25" name="T21"/>
                <a:gd fmla="*/ 1006 w 1007" name="T22"/>
                <a:gd fmla="*/ 19 h 25" name="T23"/>
                <a:gd fmla="*/ 1007 w 1007" name="T24"/>
                <a:gd fmla="*/ 16 h 25" name="T25"/>
                <a:gd fmla="*/ 1007 w 1007" name="T26"/>
                <a:gd fmla="*/ 9 h 25" name="T27"/>
                <a:gd fmla="*/ 1006 w 1007" name="T28"/>
                <a:gd fmla="*/ 6 h 25" name="T29"/>
                <a:gd fmla="*/ 1001 w 1007" name="T30"/>
                <a:gd fmla="*/ 1 h 25" name="T31"/>
                <a:gd fmla="*/ 998 w 1007" name="T32"/>
                <a:gd fmla="*/ 0 h 25" name="T33"/>
                <a:gd fmla="*/ 995 w 1007" name="T34"/>
                <a:gd fmla="*/ 0 h 25" name="T35"/>
                <a:gd fmla="*/ 13 w 1007" name="T36"/>
                <a:gd fmla="*/ 0 h 25" name="T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b="b" l="0" r="r" t="0"/>
              <a:pathLst>
                <a:path h="25" w="1007">
                  <a:moveTo>
                    <a:pt x="13" y="0"/>
                  </a:moveTo>
                  <a:lnTo>
                    <a:pt x="9" y="0"/>
                  </a:lnTo>
                  <a:lnTo>
                    <a:pt x="7" y="1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7" y="23"/>
                  </a:lnTo>
                  <a:lnTo>
                    <a:pt x="9" y="25"/>
                  </a:lnTo>
                  <a:lnTo>
                    <a:pt x="998" y="25"/>
                  </a:lnTo>
                  <a:lnTo>
                    <a:pt x="1001" y="23"/>
                  </a:lnTo>
                  <a:lnTo>
                    <a:pt x="1006" y="19"/>
                  </a:lnTo>
                  <a:lnTo>
                    <a:pt x="1007" y="16"/>
                  </a:lnTo>
                  <a:lnTo>
                    <a:pt x="1007" y="9"/>
                  </a:lnTo>
                  <a:lnTo>
                    <a:pt x="1006" y="6"/>
                  </a:lnTo>
                  <a:lnTo>
                    <a:pt x="1001" y="1"/>
                  </a:lnTo>
                  <a:lnTo>
                    <a:pt x="998" y="0"/>
                  </a:lnTo>
                  <a:lnTo>
                    <a:pt x="99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88" name="Freeform 191"/>
            <p:cNvSpPr>
              <a:spLocks/>
            </p:cNvSpPr>
            <p:nvPr/>
          </p:nvSpPr>
          <p:spPr>
            <a:xfrm>
              <a:off x="5019" y="3303"/>
              <a:ext cx="176" cy="13"/>
            </a:xfrm>
            <a:custGeom>
              <a:avLst/>
              <a:gdLst>
                <a:gd fmla="*/ 24 w 703" name="T0"/>
                <a:gd fmla="*/ 0 h 49" name="T1"/>
                <a:gd fmla="*/ 18 w 703" name="T2"/>
                <a:gd fmla="*/ 1 h 49" name="T3"/>
                <a:gd fmla="*/ 12 w 703" name="T4"/>
                <a:gd fmla="*/ 3 h 49" name="T5"/>
                <a:gd fmla="*/ 7 w 703" name="T6"/>
                <a:gd fmla="*/ 7 h 49" name="T7"/>
                <a:gd fmla="*/ 3 w 703" name="T8"/>
                <a:gd fmla="*/ 12 h 49" name="T9"/>
                <a:gd fmla="*/ 1 w 703" name="T10"/>
                <a:gd fmla="*/ 18 h 49" name="T11"/>
                <a:gd fmla="*/ 0 w 703" name="T12"/>
                <a:gd fmla="*/ 24 h 49" name="T13"/>
                <a:gd fmla="*/ 1 w 703" name="T14"/>
                <a:gd fmla="*/ 31 h 49" name="T15"/>
                <a:gd fmla="*/ 3 w 703" name="T16"/>
                <a:gd fmla="*/ 37 h 49" name="T17"/>
                <a:gd fmla="*/ 7 w 703" name="T18"/>
                <a:gd fmla="*/ 42 h 49" name="T19"/>
                <a:gd fmla="*/ 12 w 703" name="T20"/>
                <a:gd fmla="*/ 46 h 49" name="T21"/>
                <a:gd fmla="*/ 18 w 703" name="T22"/>
                <a:gd fmla="*/ 48 h 49" name="T23"/>
                <a:gd fmla="*/ 24 w 703" name="T24"/>
                <a:gd fmla="*/ 49 h 49" name="T25"/>
                <a:gd fmla="*/ 679 w 703" name="T26"/>
                <a:gd fmla="*/ 49 h 49" name="T27"/>
                <a:gd fmla="*/ 685 w 703" name="T28"/>
                <a:gd fmla="*/ 48 h 49" name="T29"/>
                <a:gd fmla="*/ 691 w 703" name="T30"/>
                <a:gd fmla="*/ 46 h 49" name="T31"/>
                <a:gd fmla="*/ 696 w 703" name="T32"/>
                <a:gd fmla="*/ 42 h 49" name="T33"/>
                <a:gd fmla="*/ 700 w 703" name="T34"/>
                <a:gd fmla="*/ 37 h 49" name="T35"/>
                <a:gd fmla="*/ 702 w 703" name="T36"/>
                <a:gd fmla="*/ 31 h 49" name="T37"/>
                <a:gd fmla="*/ 703 w 703" name="T38"/>
                <a:gd fmla="*/ 24 h 49" name="T39"/>
                <a:gd fmla="*/ 702 w 703" name="T40"/>
                <a:gd fmla="*/ 18 h 49" name="T41"/>
                <a:gd fmla="*/ 700 w 703" name="T42"/>
                <a:gd fmla="*/ 12 h 49" name="T43"/>
                <a:gd fmla="*/ 696 w 703" name="T44"/>
                <a:gd fmla="*/ 7 h 49" name="T45"/>
                <a:gd fmla="*/ 691 w 703" name="T46"/>
                <a:gd fmla="*/ 3 h 49" name="T47"/>
                <a:gd fmla="*/ 685 w 703" name="T48"/>
                <a:gd fmla="*/ 1 h 49" name="T49"/>
                <a:gd fmla="*/ 679 w 703" name="T50"/>
                <a:gd fmla="*/ 0 h 49" name="T51"/>
                <a:gd fmla="*/ 24 w 703" name="T52"/>
                <a:gd fmla="*/ 0 h 49" name="T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b="b" l="0" r="r" t="0"/>
              <a:pathLst>
                <a:path h="49" w="703">
                  <a:moveTo>
                    <a:pt x="24" y="0"/>
                  </a:moveTo>
                  <a:lnTo>
                    <a:pt x="18" y="1"/>
                  </a:lnTo>
                  <a:lnTo>
                    <a:pt x="12" y="3"/>
                  </a:lnTo>
                  <a:lnTo>
                    <a:pt x="7" y="7"/>
                  </a:lnTo>
                  <a:lnTo>
                    <a:pt x="3" y="12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1" y="31"/>
                  </a:lnTo>
                  <a:lnTo>
                    <a:pt x="3" y="37"/>
                  </a:lnTo>
                  <a:lnTo>
                    <a:pt x="7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24" y="49"/>
                  </a:lnTo>
                  <a:lnTo>
                    <a:pt x="679" y="49"/>
                  </a:lnTo>
                  <a:lnTo>
                    <a:pt x="685" y="48"/>
                  </a:lnTo>
                  <a:lnTo>
                    <a:pt x="691" y="46"/>
                  </a:lnTo>
                  <a:lnTo>
                    <a:pt x="696" y="42"/>
                  </a:lnTo>
                  <a:lnTo>
                    <a:pt x="700" y="37"/>
                  </a:lnTo>
                  <a:lnTo>
                    <a:pt x="702" y="31"/>
                  </a:lnTo>
                  <a:lnTo>
                    <a:pt x="703" y="24"/>
                  </a:lnTo>
                  <a:lnTo>
                    <a:pt x="702" y="18"/>
                  </a:lnTo>
                  <a:lnTo>
                    <a:pt x="700" y="12"/>
                  </a:lnTo>
                  <a:lnTo>
                    <a:pt x="696" y="7"/>
                  </a:lnTo>
                  <a:lnTo>
                    <a:pt x="691" y="3"/>
                  </a:lnTo>
                  <a:lnTo>
                    <a:pt x="685" y="1"/>
                  </a:lnTo>
                  <a:lnTo>
                    <a:pt x="679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89" name="Freeform 192"/>
            <p:cNvSpPr>
              <a:spLocks/>
            </p:cNvSpPr>
            <p:nvPr/>
          </p:nvSpPr>
          <p:spPr>
            <a:xfrm>
              <a:off x="4739" y="1952"/>
              <a:ext cx="317" cy="1216"/>
            </a:xfrm>
            <a:custGeom>
              <a:avLst/>
              <a:gdLst>
                <a:gd fmla="*/ 25 w 1265" name="T0"/>
                <a:gd fmla="*/ 10 h 4864" name="T1"/>
                <a:gd fmla="*/ 24 w 1265" name="T2"/>
                <a:gd fmla="*/ 6 h 4864" name="T3"/>
                <a:gd fmla="*/ 19 w 1265" name="T4"/>
                <a:gd fmla="*/ 1 h 4864" name="T5"/>
                <a:gd fmla="*/ 16 w 1265" name="T6"/>
                <a:gd fmla="*/ 0 h 4864" name="T7"/>
                <a:gd fmla="*/ 10 w 1265" name="T8"/>
                <a:gd fmla="*/ 0 h 4864" name="T9"/>
                <a:gd fmla="*/ 6 w 1265" name="T10"/>
                <a:gd fmla="*/ 1 h 4864" name="T11"/>
                <a:gd fmla="*/ 1 w 1265" name="T12"/>
                <a:gd fmla="*/ 6 h 4864" name="T13"/>
                <a:gd fmla="*/ 0 w 1265" name="T14"/>
                <a:gd fmla="*/ 9 h 4864" name="T15"/>
                <a:gd fmla="*/ 0 w 1265" name="T16"/>
                <a:gd fmla="*/ 15 h 4864" name="T17"/>
                <a:gd fmla="*/ 1240 w 1265" name="T18"/>
                <a:gd fmla="*/ 4854 h 4864" name="T19"/>
                <a:gd fmla="*/ 1241 w 1265" name="T20"/>
                <a:gd fmla="*/ 4857 h 4864" name="T21"/>
                <a:gd fmla="*/ 1246 w 1265" name="T22"/>
                <a:gd fmla="*/ 4862 h 4864" name="T23"/>
                <a:gd fmla="*/ 1249 w 1265" name="T24"/>
                <a:gd fmla="*/ 4864 h 4864" name="T25"/>
                <a:gd fmla="*/ 1255 w 1265" name="T26"/>
                <a:gd fmla="*/ 4864 h 4864" name="T27"/>
                <a:gd fmla="*/ 1259 w 1265" name="T28"/>
                <a:gd fmla="*/ 4862 h 4864" name="T29"/>
                <a:gd fmla="*/ 1264 w 1265" name="T30"/>
                <a:gd fmla="*/ 4857 h 4864" name="T31"/>
                <a:gd fmla="*/ 1265 w 1265" name="T32"/>
                <a:gd fmla="*/ 4855 h 4864" name="T33"/>
                <a:gd fmla="*/ 1265 w 1265" name="T34"/>
                <a:gd fmla="*/ 4849 h 4864" name="T35"/>
                <a:gd fmla="*/ 25 w 1265" name="T36"/>
                <a:gd fmla="*/ 10 h 4864" name="T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b="b" l="0" r="r" t="0"/>
              <a:pathLst>
                <a:path h="4864" w="1265">
                  <a:moveTo>
                    <a:pt x="25" y="10"/>
                  </a:moveTo>
                  <a:lnTo>
                    <a:pt x="24" y="6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5"/>
                  </a:lnTo>
                  <a:lnTo>
                    <a:pt x="1240" y="4854"/>
                  </a:lnTo>
                  <a:lnTo>
                    <a:pt x="1241" y="4857"/>
                  </a:lnTo>
                  <a:lnTo>
                    <a:pt x="1246" y="4862"/>
                  </a:lnTo>
                  <a:lnTo>
                    <a:pt x="1249" y="4864"/>
                  </a:lnTo>
                  <a:lnTo>
                    <a:pt x="1255" y="4864"/>
                  </a:lnTo>
                  <a:lnTo>
                    <a:pt x="1259" y="4862"/>
                  </a:lnTo>
                  <a:lnTo>
                    <a:pt x="1264" y="4857"/>
                  </a:lnTo>
                  <a:lnTo>
                    <a:pt x="1265" y="4855"/>
                  </a:lnTo>
                  <a:lnTo>
                    <a:pt x="1265" y="4849"/>
                  </a:lnTo>
                  <a:lnTo>
                    <a:pt x="2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90" name="Freeform 193"/>
            <p:cNvSpPr>
              <a:spLocks/>
            </p:cNvSpPr>
            <p:nvPr/>
          </p:nvSpPr>
          <p:spPr>
            <a:xfrm>
              <a:off x="5159" y="1950"/>
              <a:ext cx="315" cy="1218"/>
            </a:xfrm>
            <a:custGeom>
              <a:avLst/>
              <a:gdLst>
                <a:gd fmla="*/ 1260 w 1260" name="T0"/>
                <a:gd fmla="*/ 15 h 4875" name="T1"/>
                <a:gd fmla="*/ 1260 w 1260" name="T2"/>
                <a:gd fmla="*/ 9 h 4875" name="T3"/>
                <a:gd fmla="*/ 1259 w 1260" name="T4"/>
                <a:gd fmla="*/ 6 h 4875" name="T5"/>
                <a:gd fmla="*/ 1254 w 1260" name="T6"/>
                <a:gd fmla="*/ 1 h 4875" name="T7"/>
                <a:gd fmla="*/ 1250 w 1260" name="T8"/>
                <a:gd fmla="*/ 0 h 4875" name="T9"/>
                <a:gd fmla="*/ 1244 w 1260" name="T10"/>
                <a:gd fmla="*/ 0 h 4875" name="T11"/>
                <a:gd fmla="*/ 1241 w 1260" name="T12"/>
                <a:gd fmla="*/ 1 h 4875" name="T13"/>
                <a:gd fmla="*/ 1236 w 1260" name="T14"/>
                <a:gd fmla="*/ 6 h 4875" name="T15"/>
                <a:gd fmla="*/ 1235 w 1260" name="T16"/>
                <a:gd fmla="*/ 10 h 4875" name="T17"/>
                <a:gd fmla="*/ 0 w 1260" name="T18"/>
                <a:gd fmla="*/ 4860 h 4875" name="T19"/>
                <a:gd fmla="*/ 0 w 1260" name="T20"/>
                <a:gd fmla="*/ 4866 h 4875" name="T21"/>
                <a:gd fmla="*/ 1 w 1260" name="T22"/>
                <a:gd fmla="*/ 4868 h 4875" name="T23"/>
                <a:gd fmla="*/ 6 w 1260" name="T24"/>
                <a:gd fmla="*/ 4873 h 4875" name="T25"/>
                <a:gd fmla="*/ 10 w 1260" name="T26"/>
                <a:gd fmla="*/ 4875 h 4875" name="T27"/>
                <a:gd fmla="*/ 16 w 1260" name="T28"/>
                <a:gd fmla="*/ 4875 h 4875" name="T29"/>
                <a:gd fmla="*/ 19 w 1260" name="T30"/>
                <a:gd fmla="*/ 4873 h 4875" name="T31"/>
                <a:gd fmla="*/ 24 w 1260" name="T32"/>
                <a:gd fmla="*/ 4868 h 4875" name="T33"/>
                <a:gd fmla="*/ 25 w 1260" name="T34"/>
                <a:gd fmla="*/ 4865 h 4875" name="T35"/>
                <a:gd fmla="*/ 1260 w 1260" name="T36"/>
                <a:gd fmla="*/ 15 h 4875" name="T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b="b" l="0" r="r" t="0"/>
              <a:pathLst>
                <a:path h="4875" w="1260">
                  <a:moveTo>
                    <a:pt x="1260" y="15"/>
                  </a:moveTo>
                  <a:lnTo>
                    <a:pt x="1260" y="9"/>
                  </a:lnTo>
                  <a:lnTo>
                    <a:pt x="1259" y="6"/>
                  </a:lnTo>
                  <a:lnTo>
                    <a:pt x="1254" y="1"/>
                  </a:lnTo>
                  <a:lnTo>
                    <a:pt x="1250" y="0"/>
                  </a:lnTo>
                  <a:lnTo>
                    <a:pt x="1244" y="0"/>
                  </a:lnTo>
                  <a:lnTo>
                    <a:pt x="1241" y="1"/>
                  </a:lnTo>
                  <a:lnTo>
                    <a:pt x="1236" y="6"/>
                  </a:lnTo>
                  <a:lnTo>
                    <a:pt x="1235" y="10"/>
                  </a:lnTo>
                  <a:lnTo>
                    <a:pt x="0" y="4860"/>
                  </a:lnTo>
                  <a:lnTo>
                    <a:pt x="0" y="4866"/>
                  </a:lnTo>
                  <a:lnTo>
                    <a:pt x="1" y="4868"/>
                  </a:lnTo>
                  <a:lnTo>
                    <a:pt x="6" y="4873"/>
                  </a:lnTo>
                  <a:lnTo>
                    <a:pt x="10" y="4875"/>
                  </a:lnTo>
                  <a:lnTo>
                    <a:pt x="16" y="4875"/>
                  </a:lnTo>
                  <a:lnTo>
                    <a:pt x="19" y="4873"/>
                  </a:lnTo>
                  <a:lnTo>
                    <a:pt x="24" y="4868"/>
                  </a:lnTo>
                  <a:lnTo>
                    <a:pt x="25" y="4865"/>
                  </a:lnTo>
                  <a:lnTo>
                    <a:pt x="126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91" name="Freeform 194"/>
            <p:cNvSpPr>
              <a:spLocks/>
            </p:cNvSpPr>
            <p:nvPr/>
          </p:nvSpPr>
          <p:spPr>
            <a:xfrm>
              <a:off x="5238" y="2626"/>
              <a:ext cx="10" cy="13"/>
            </a:xfrm>
            <a:custGeom>
              <a:avLst/>
              <a:gdLst>
                <a:gd fmla="*/ 35 w 40" name="T0"/>
                <a:gd fmla="*/ 52 h 52" name="T1"/>
                <a:gd fmla="*/ 26 w 40" name="T2"/>
                <a:gd fmla="*/ 40 h 52" name="T3"/>
                <a:gd fmla="*/ 36 w 40" name="T4"/>
                <a:gd fmla="*/ 49 h 52" name="T5"/>
                <a:gd fmla="*/ 27 w 40" name="T6"/>
                <a:gd fmla="*/ 37 h 52" name="T7"/>
                <a:gd fmla="*/ 37 w 40" name="T8"/>
                <a:gd fmla="*/ 46 h 52" name="T9"/>
                <a:gd fmla="*/ 28 w 40" name="T10"/>
                <a:gd fmla="*/ 31 h 52" name="T11"/>
                <a:gd fmla="*/ 38 w 40" name="T12"/>
                <a:gd fmla="*/ 40 h 52" name="T13"/>
                <a:gd fmla="*/ 30 w 40" name="T14"/>
                <a:gd fmla="*/ 27 h 52" name="T15"/>
                <a:gd fmla="*/ 40 w 40" name="T16"/>
                <a:gd fmla="*/ 36 h 52" name="T17"/>
                <a:gd fmla="*/ 40 w 40" name="T18"/>
                <a:gd fmla="*/ 0 h 52" name="T19"/>
                <a:gd fmla="*/ 5 w 40" name="T20"/>
                <a:gd fmla="*/ 0 h 52" name="T21"/>
                <a:gd fmla="*/ 14 w 40" name="T22"/>
                <a:gd fmla="*/ 10 h 52" name="T23"/>
                <a:gd fmla="*/ 4 w 40" name="T24"/>
                <a:gd fmla="*/ 1 h 52" name="T25"/>
                <a:gd fmla="*/ 12 w 40" name="T26"/>
                <a:gd fmla="*/ 14 h 52" name="T27"/>
                <a:gd fmla="*/ 2 w 40" name="T28"/>
                <a:gd fmla="*/ 5 h 52" name="T29"/>
                <a:gd fmla="*/ 11 w 40" name="T30"/>
                <a:gd fmla="*/ 20 h 52" name="T31"/>
                <a:gd fmla="*/ 1 w 40" name="T32"/>
                <a:gd fmla="*/ 11 h 52" name="T33"/>
                <a:gd fmla="*/ 10 w 40" name="T34"/>
                <a:gd fmla="*/ 22 h 52" name="T35"/>
                <a:gd fmla="*/ 0 w 40" name="T36"/>
                <a:gd fmla="*/ 14 h 52" name="T37"/>
                <a:gd fmla="*/ 0 w 40" name="T38"/>
                <a:gd fmla="*/ 52 h 52" name="T39"/>
                <a:gd fmla="*/ 35 w 40" name="T40"/>
                <a:gd fmla="*/ 52 h 52" name="T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b="b" l="0" r="r" t="0"/>
              <a:pathLst>
                <a:path h="52" w="40">
                  <a:moveTo>
                    <a:pt x="35" y="52"/>
                  </a:moveTo>
                  <a:lnTo>
                    <a:pt x="26" y="40"/>
                  </a:lnTo>
                  <a:lnTo>
                    <a:pt x="36" y="49"/>
                  </a:lnTo>
                  <a:lnTo>
                    <a:pt x="27" y="37"/>
                  </a:lnTo>
                  <a:lnTo>
                    <a:pt x="37" y="46"/>
                  </a:lnTo>
                  <a:lnTo>
                    <a:pt x="28" y="31"/>
                  </a:lnTo>
                  <a:lnTo>
                    <a:pt x="38" y="40"/>
                  </a:lnTo>
                  <a:lnTo>
                    <a:pt x="30" y="27"/>
                  </a:lnTo>
                  <a:lnTo>
                    <a:pt x="40" y="36"/>
                  </a:lnTo>
                  <a:lnTo>
                    <a:pt x="40" y="0"/>
                  </a:lnTo>
                  <a:lnTo>
                    <a:pt x="5" y="0"/>
                  </a:lnTo>
                  <a:lnTo>
                    <a:pt x="14" y="10"/>
                  </a:lnTo>
                  <a:lnTo>
                    <a:pt x="4" y="1"/>
                  </a:lnTo>
                  <a:lnTo>
                    <a:pt x="12" y="14"/>
                  </a:lnTo>
                  <a:lnTo>
                    <a:pt x="2" y="5"/>
                  </a:lnTo>
                  <a:lnTo>
                    <a:pt x="11" y="20"/>
                  </a:lnTo>
                  <a:lnTo>
                    <a:pt x="1" y="11"/>
                  </a:lnTo>
                  <a:lnTo>
                    <a:pt x="10" y="22"/>
                  </a:lnTo>
                  <a:lnTo>
                    <a:pt x="0" y="14"/>
                  </a:lnTo>
                  <a:lnTo>
                    <a:pt x="0" y="52"/>
                  </a:lnTo>
                  <a:lnTo>
                    <a:pt x="35" y="5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92" name="Freeform 195"/>
            <p:cNvSpPr>
              <a:spLocks/>
            </p:cNvSpPr>
            <p:nvPr/>
          </p:nvSpPr>
          <p:spPr>
            <a:xfrm>
              <a:off x="5229" y="2834"/>
              <a:ext cx="1" cy="3"/>
            </a:xfrm>
            <a:custGeom>
              <a:avLst/>
              <a:gdLst>
                <a:gd fmla="*/ 0 w 5" name="T0"/>
                <a:gd fmla="*/ 13 h 13" name="T1"/>
                <a:gd fmla="*/ 1 w 5" name="T2"/>
                <a:gd fmla="*/ 13 h 13" name="T3"/>
                <a:gd fmla="*/ 1 w 5" name="T4"/>
                <a:gd fmla="*/ 12 h 13" name="T5"/>
                <a:gd fmla="*/ 1 w 5" name="T6"/>
                <a:gd fmla="*/ 11 h 13" name="T7"/>
                <a:gd fmla="*/ 1 w 5" name="T8"/>
                <a:gd fmla="*/ 9 h 13" name="T9"/>
                <a:gd fmla="*/ 2 w 5" name="T10"/>
                <a:gd fmla="*/ 9 h 13" name="T11"/>
                <a:gd fmla="*/ 2 w 5" name="T12"/>
                <a:gd fmla="*/ 8 h 13" name="T13"/>
                <a:gd fmla="*/ 2 w 5" name="T14"/>
                <a:gd fmla="*/ 7 h 13" name="T15"/>
                <a:gd fmla="*/ 2 w 5" name="T16"/>
                <a:gd fmla="*/ 6 h 13" name="T17"/>
                <a:gd fmla="*/ 3 w 5" name="T18"/>
                <a:gd fmla="*/ 6 h 13" name="T19"/>
                <a:gd fmla="*/ 3 w 5" name="T20"/>
                <a:gd fmla="*/ 5 h 13" name="T21"/>
                <a:gd fmla="*/ 3 w 5" name="T22"/>
                <a:gd fmla="*/ 3 h 13" name="T23"/>
                <a:gd fmla="*/ 3 w 5" name="T24"/>
                <a:gd fmla="*/ 2 h 13" name="T25"/>
                <a:gd fmla="*/ 3 w 5" name="T26"/>
                <a:gd fmla="*/ 1 h 13" name="T27"/>
                <a:gd fmla="*/ 5 w 5" name="T28"/>
                <a:gd fmla="*/ 1 h 13" name="T29"/>
                <a:gd fmla="*/ 5 w 5" name="T30"/>
                <a:gd fmla="*/ 0 h 13" name="T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b="b" l="0" r="r" t="0"/>
              <a:pathLst>
                <a:path h="13" w="5">
                  <a:moveTo>
                    <a:pt x="0" y="13"/>
                  </a:moveTo>
                  <a:lnTo>
                    <a:pt x="1" y="13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  <p:sp>
          <p:nvSpPr>
            <p:cNvPr id="13493" name="Freeform 196"/>
            <p:cNvSpPr>
              <a:spLocks/>
            </p:cNvSpPr>
            <p:nvPr/>
          </p:nvSpPr>
          <p:spPr>
            <a:xfrm>
              <a:off x="5203" y="2979"/>
              <a:ext cx="1" cy="3"/>
            </a:xfrm>
            <a:custGeom>
              <a:avLst/>
              <a:gdLst>
                <a:gd fmla="*/ 0 w 4" name="T0"/>
                <a:gd fmla="*/ 12 h 12" name="T1"/>
                <a:gd fmla="*/ 0 w 4" name="T2"/>
                <a:gd fmla="*/ 10 h 12" name="T3"/>
                <a:gd fmla="*/ 0 w 4" name="T4"/>
                <a:gd fmla="*/ 9 h 12" name="T5"/>
                <a:gd fmla="*/ 2 w 4" name="T6"/>
                <a:gd fmla="*/ 9 h 12" name="T7"/>
                <a:gd fmla="*/ 2 w 4" name="T8"/>
                <a:gd fmla="*/ 8 h 12" name="T9"/>
                <a:gd fmla="*/ 2 w 4" name="T10"/>
                <a:gd fmla="*/ 7 h 12" name="T11"/>
                <a:gd fmla="*/ 2 w 4" name="T12"/>
                <a:gd fmla="*/ 5 h 12" name="T13"/>
                <a:gd fmla="*/ 3 w 4" name="T14"/>
                <a:gd fmla="*/ 5 h 12" name="T15"/>
                <a:gd fmla="*/ 3 w 4" name="T16"/>
                <a:gd fmla="*/ 4 h 12" name="T17"/>
                <a:gd fmla="*/ 3 w 4" name="T18"/>
                <a:gd fmla="*/ 3 h 12" name="T19"/>
                <a:gd fmla="*/ 3 w 4" name="T20"/>
                <a:gd fmla="*/ 2 h 12" name="T21"/>
                <a:gd fmla="*/ 4 w 4" name="T22"/>
                <a:gd fmla="*/ 2 h 12" name="T23"/>
                <a:gd fmla="*/ 4 w 4" name="T24"/>
                <a:gd fmla="*/ 0 h 12" name="T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b="b" l="0" r="r" t="0"/>
              <a:pathLst>
                <a:path h="12" w="4">
                  <a:moveTo>
                    <a:pt x="0" y="12"/>
                  </a:moveTo>
                  <a:lnTo>
                    <a:pt x="0" y="10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altLang="en-GB" dirty="0" lang="en-GB"/>
            </a:p>
          </p:txBody>
        </p:sp>
      </p:grpSp>
      <p:sp>
        <p:nvSpPr>
          <p:cNvPr id="27" name="Oval 26"/>
          <p:cNvSpPr/>
          <p:nvPr/>
        </p:nvSpPr>
        <p:spPr>
          <a:xfrm>
            <a:off x="7146399" y="2746385"/>
            <a:ext cx="1089666" cy="746173"/>
          </a:xfrm>
          <a:prstGeom prst="ellipse">
            <a:avLst/>
          </a:prstGeom>
          <a:noFill/>
          <a:ln algn="ctr" cap="flat" cmpd="sng" w="19050">
            <a:solidFill>
              <a:schemeClr val="tx1"/>
            </a:solidFill>
            <a:prstDash val="sysDash"/>
            <a:round/>
            <a:headEnd len="med" type="none" w="med"/>
            <a:tailEnd len="med" type="none" w="med"/>
          </a:ln>
          <a:effectLst/>
          <a:extLst/>
        </p:spPr>
        <p:txBody>
          <a:bodyPr anchor="ctr" anchorCtr="0" bIns="45720" compatLnSpc="1" lIns="91440" numCol="1" rIns="91440" rtlCol="0" tIns="45720" vert="horz" wrap="none">
            <a:prstTxWarp prst="textNoShape">
              <a:avLst/>
            </a:prstTxWarp>
          </a:bodyPr>
          <a:lstStyle/>
          <a:p>
            <a:pPr algn="ctr" defTabSz="914400" eaLnBrk="0" fontAlgn="base" hangingPunct="0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buNone/>
              <a:tabLst/>
            </a:pPr>
            <a:endParaRPr altLang="en-GB" b="0" baseline="0" cap="none" dirty="0" i="0" kumimoji="0" lang="en-GB" normalizeH="0" smtClean="0" strike="noStrike" sz="2200" u="none">
              <a:ln>
                <a:noFill/>
              </a:ln>
              <a:solidFill>
                <a:schemeClr val="tx1"/>
              </a:solidFill>
              <a:effectLst/>
              <a:latin charset="0" typeface="Arial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025008" y="3237748"/>
            <a:ext cx="2175135" cy="844604"/>
          </a:xfrm>
          <a:prstGeom prst="line">
            <a:avLst/>
          </a:prstGeom>
          <a:solidFill>
            <a:schemeClr val="accent1"/>
          </a:solidFill>
          <a:ln algn="ctr" cap="flat" cmpd="sng" w="19050">
            <a:solidFill>
              <a:schemeClr val="tx1"/>
            </a:solidFill>
            <a:prstDash val="sysDash"/>
            <a:round/>
            <a:headEnd len="med" type="none" w="med"/>
            <a:tailEnd len="med" type="non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99" name="Straight Connector 13498"/>
          <p:cNvCxnSpPr/>
          <p:nvPr/>
        </p:nvCxnSpPr>
        <p:spPr>
          <a:xfrm rot="-600000">
            <a:off x="4529253" y="3847485"/>
            <a:ext cx="36004" cy="165346"/>
          </a:xfrm>
          <a:prstGeom prst="line">
            <a:avLst/>
          </a:prstGeom>
          <a:solidFill>
            <a:schemeClr val="accent1"/>
          </a:solidFill>
          <a:ln algn="ctr" cap="flat" cmpd="sng" w="44450">
            <a:solidFill>
              <a:schemeClr val="accent2"/>
            </a:solidFill>
            <a:prstDash val="solid"/>
            <a:round/>
            <a:headEnd len="med" type="none" w="med"/>
            <a:tailEnd len="med" type="non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Oval 5"/>
          <p:cNvSpPr/>
          <p:nvPr/>
        </p:nvSpPr>
        <p:spPr>
          <a:xfrm>
            <a:off x="1972624" y="4328658"/>
            <a:ext cx="508346" cy="4580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dir="t" rig="threeP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en-GB" dirty="0" err="1" lang="en-GB" smtClean="0" sz="2000">
              <a:solidFill>
                <a:schemeClr val="bg1"/>
              </a:solidFill>
              <a:latin charset="0" pitchFamily="34" typeface="Arial"/>
              <a:cs charset="0" pitchFamily="34" typeface="Arial"/>
            </a:endParaRPr>
          </a:p>
        </p:txBody>
      </p:sp>
      <p:cxnSp>
        <p:nvCxnSpPr>
          <p:cNvPr id="218" name="Straight Arrow Connector 217"/>
          <p:cNvCxnSpPr/>
          <p:nvPr/>
        </p:nvCxnSpPr>
        <p:spPr>
          <a:xfrm flipH="1" flipV="1">
            <a:off x="1419322" y="4547809"/>
            <a:ext cx="829347" cy="10599"/>
          </a:xfrm>
          <a:prstGeom prst="straightConnector1">
            <a:avLst/>
          </a:prstGeom>
          <a:solidFill>
            <a:schemeClr val="accent1"/>
          </a:solidFill>
          <a:ln algn="ctr" cap="flat" cmpd="sng" w="50800">
            <a:solidFill>
              <a:schemeClr val="accent2"/>
            </a:solidFill>
            <a:prstDash val="solid"/>
            <a:round/>
            <a:headEnd len="med" type="none" w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9" name="Straight Arrow Connector 228"/>
          <p:cNvCxnSpPr/>
          <p:nvPr/>
        </p:nvCxnSpPr>
        <p:spPr>
          <a:xfrm>
            <a:off x="2239732" y="4547809"/>
            <a:ext cx="17743" cy="799220"/>
          </a:xfrm>
          <a:prstGeom prst="straightConnector1">
            <a:avLst/>
          </a:prstGeom>
          <a:solidFill>
            <a:schemeClr val="accent1"/>
          </a:solidFill>
          <a:ln algn="ctr" cap="flat" cmpd="sng" w="5080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len="med" type="none" w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" name="Straight Arrow Connector 234"/>
          <p:cNvCxnSpPr/>
          <p:nvPr/>
        </p:nvCxnSpPr>
        <p:spPr>
          <a:xfrm flipH="1" flipV="1">
            <a:off x="2233667" y="4114897"/>
            <a:ext cx="23808" cy="444811"/>
          </a:xfrm>
          <a:prstGeom prst="straightConnector1">
            <a:avLst/>
          </a:prstGeom>
          <a:solidFill>
            <a:schemeClr val="accent1"/>
          </a:solidFill>
          <a:ln algn="ctr" cap="flat" cmpd="sng" w="50800">
            <a:solidFill>
              <a:srgbClr val="0000FF"/>
            </a:solidFill>
            <a:prstDash val="solid"/>
            <a:round/>
            <a:headEnd len="med" type="none" w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1" name="Oval 210"/>
          <p:cNvSpPr/>
          <p:nvPr/>
        </p:nvSpPr>
        <p:spPr>
          <a:xfrm>
            <a:off x="4516259" y="4033689"/>
            <a:ext cx="255885" cy="240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dir="t" rig="threeP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en-GB" dirty="0" err="1" lang="en-GB" smtClean="0" sz="2000">
              <a:solidFill>
                <a:schemeClr val="bg1"/>
              </a:solidFill>
              <a:latin charset="0" pitchFamily="34" typeface="Arial"/>
              <a:cs charset="0" pitchFamily="34" typeface="Arial"/>
            </a:endParaRPr>
          </a:p>
        </p:txBody>
      </p:sp>
      <p:cxnSp>
        <p:nvCxnSpPr>
          <p:cNvPr id="220" name="Straight Arrow Connector 219"/>
          <p:cNvCxnSpPr/>
          <p:nvPr/>
        </p:nvCxnSpPr>
        <p:spPr>
          <a:xfrm flipH="1" flipV="1">
            <a:off x="4324093" y="4137448"/>
            <a:ext cx="328230" cy="1"/>
          </a:xfrm>
          <a:prstGeom prst="straightConnector1">
            <a:avLst/>
          </a:prstGeom>
          <a:solidFill>
            <a:schemeClr val="accent1"/>
          </a:solidFill>
          <a:ln algn="ctr" cap="flat" cmpd="sng" w="50800">
            <a:solidFill>
              <a:schemeClr val="accent2"/>
            </a:solidFill>
            <a:prstDash val="solid"/>
            <a:round/>
            <a:headEnd len="med" type="none" w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" name="Straight Arrow Connector 230"/>
          <p:cNvCxnSpPr/>
          <p:nvPr/>
        </p:nvCxnSpPr>
        <p:spPr>
          <a:xfrm>
            <a:off x="4652322" y="4124087"/>
            <a:ext cx="8936" cy="339041"/>
          </a:xfrm>
          <a:prstGeom prst="straightConnector1">
            <a:avLst/>
          </a:prstGeom>
          <a:solidFill>
            <a:schemeClr val="accent1"/>
          </a:solidFill>
          <a:ln algn="ctr" cap="flat" cmpd="sng" w="5080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len="med" type="none" w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9" name="Straight Arrow Connector 238"/>
          <p:cNvCxnSpPr/>
          <p:nvPr/>
        </p:nvCxnSpPr>
        <p:spPr>
          <a:xfrm flipH="1" flipV="1">
            <a:off x="4579340" y="3759275"/>
            <a:ext cx="61260" cy="369471"/>
          </a:xfrm>
          <a:prstGeom prst="straightConnector1">
            <a:avLst/>
          </a:prstGeom>
          <a:solidFill>
            <a:schemeClr val="accent1"/>
          </a:solidFill>
          <a:ln algn="ctr" cap="flat" cmpd="sng" w="50800">
            <a:solidFill>
              <a:srgbClr val="0000FF"/>
            </a:solidFill>
            <a:prstDash val="solid"/>
            <a:round/>
            <a:headEnd len="med" type="none" w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4568470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/>
        <p:txBody>
          <a:bodyPr numCol="1"/>
          <a:lstStyle/>
          <a:p>
            <a:endParaRPr altLang="en-GB" dirty="0" lang="en-GB" smtClean="0"/>
          </a:p>
          <a:p>
            <a:endParaRPr altLang="en-GB" dirty="0" lang="en-GB" smtClean="0"/>
          </a:p>
          <a:p>
            <a:pPr indent="0" marL="0">
              <a:buNone/>
            </a:pPr>
            <a:endParaRPr altLang="en-GB" dirty="0" lang="en-GB" smtClean="0"/>
          </a:p>
          <a:p>
            <a:endParaRPr altLang="en-GB" dirty="0"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Design Features</a:t>
            </a:r>
            <a:endParaRPr altLang="en-GB" dirty="0" lang="en-GB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241032" y="3933056"/>
            <a:ext cx="576064" cy="216024"/>
          </a:xfrm>
          <a:prstGeom prst="line">
            <a:avLst/>
          </a:prstGeom>
          <a:solidFill>
            <a:schemeClr val="accent1"/>
          </a:solidFill>
          <a:ln algn="ctr" cap="flat" cmpd="sng" w="28575">
            <a:solidFill>
              <a:schemeClr val="accent5"/>
            </a:solidFill>
            <a:prstDash val="solid"/>
            <a:round/>
            <a:headEnd len="med" type="none" w="med"/>
            <a:tailEnd len="lg" type="triangle" w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>
          <a:xfrm flipV="1">
            <a:off x="5241032" y="5008821"/>
            <a:ext cx="576064" cy="4355"/>
          </a:xfrm>
          <a:prstGeom prst="line">
            <a:avLst/>
          </a:prstGeom>
          <a:solidFill>
            <a:schemeClr val="accent1"/>
          </a:solidFill>
          <a:ln algn="ctr" cap="flat" cmpd="sng" w="28575">
            <a:solidFill>
              <a:schemeClr val="accent5"/>
            </a:solidFill>
            <a:prstDash val="solid"/>
            <a:round/>
            <a:headEnd len="med" type="none" w="med"/>
            <a:tailEnd len="lg" type="triangle" w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>
          <a:xfrm>
            <a:off x="5241032" y="5840010"/>
            <a:ext cx="576064" cy="1"/>
          </a:xfrm>
          <a:prstGeom prst="line">
            <a:avLst/>
          </a:prstGeom>
          <a:solidFill>
            <a:schemeClr val="accent1"/>
          </a:solidFill>
          <a:ln algn="ctr" cap="flat" cmpd="sng" w="28575">
            <a:solidFill>
              <a:schemeClr val="accent5"/>
            </a:solidFill>
            <a:prstDash val="solid"/>
            <a:round/>
            <a:headEnd len="med" type="none" w="med"/>
            <a:tailEnd len="lg" type="triangle" w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452406" y="1285860"/>
            <a:ext cx="2988426" cy="707886"/>
          </a:xfrm>
          <a:prstGeom prst="rect">
            <a:avLst/>
          </a:prstGeom>
          <a:noFill/>
          <a:ln w="25400">
            <a:noFill/>
          </a:ln>
        </p:spPr>
        <p:txBody>
          <a:bodyPr numCol="1" rtlCol="0" wrap="square">
            <a:spAutoFit/>
          </a:bodyPr>
          <a:lstStyle/>
          <a:p>
            <a:pPr>
              <a:buNone/>
            </a:pPr>
            <a:r>
              <a:rPr altLang="en-GB" dirty="0" lang="en-GB" smtClean="0" sz="2000">
                <a:solidFill>
                  <a:schemeClr val="tx1"/>
                </a:solidFill>
              </a:rPr>
              <a:t>Overview of Air Classifier Types</a:t>
            </a:r>
            <a:endParaRPr altLang="en-GB" dirty="0" lang="en-GB" sz="2000">
              <a:solidFill>
                <a:schemeClr val="tx1"/>
              </a:solidFill>
            </a:endParaRPr>
          </a:p>
        </p:txBody>
      </p:sp>
      <p:grpSp>
        <p:nvGrpSpPr>
          <p:cNvPr id="15" name="Group 10"/>
          <p:cNvGrpSpPr/>
          <p:nvPr/>
        </p:nvGrpSpPr>
        <p:grpSpPr>
          <a:xfrm>
            <a:off x="-303584" y="1052736"/>
            <a:ext cx="6048672" cy="5328592"/>
            <a:chOff x="200472" y="1052736"/>
            <a:chExt cx="6048672" cy="5328592"/>
          </a:xfrm>
        </p:grpSpPr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2744427805"/>
                </p:ext>
              </p:extLst>
            </p:nvPr>
          </p:nvGraphicFramePr>
          <p:xfrm>
            <a:off x="200472" y="1052736"/>
            <a:ext cx="5544616" cy="53285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cs="rId3" r:dm="rId4" r:lo="rId5" r:qs="rId6"/>
            </a:graphicData>
          </a:graphic>
        </p:graphicFrame>
        <p:sp>
          <p:nvSpPr>
            <p:cNvPr id="17" name="Right Brace 16"/>
            <p:cNvSpPr/>
            <p:nvPr/>
          </p:nvSpPr>
          <p:spPr>
            <a:xfrm>
              <a:off x="5817096" y="1268760"/>
              <a:ext cx="432048" cy="2448272"/>
            </a:xfrm>
            <a:prstGeom prst="rightBrace">
              <a:avLst>
                <a:gd fmla="val 8333" name="adj1"/>
                <a:gd fmla="val 48832" name="adj2"/>
              </a:avLst>
            </a:prstGeom>
            <a:noFill/>
            <a:ln w="28575">
              <a:solidFill>
                <a:schemeClr val="accent5"/>
              </a:solidFill>
            </a:ln>
            <a:effectLst/>
            <a:extLst/>
          </p:spPr>
          <p:txBody>
            <a:bodyPr anchor="ctr" anchorCtr="0" bIns="45720" compatLnSpc="1" lIns="91440" numCol="1" rIns="91440" rtlCol="0" tIns="45720" vert="horz" wrap="none">
              <a:prstTxWarp prst="textNoShape">
                <a:avLst/>
              </a:prstTxWarp>
            </a:bodyPr>
            <a:lstStyle/>
            <a:p>
              <a:pPr algn="ctr" defTabSz="914400" eaLnBrk="0" fontAlgn="base" hangingPunct="0" indent="0" latinLnBrk="0" marL="0" marR="0" rtl="0">
                <a:lnSpc>
                  <a:spcPct val="100000"/>
                </a:lnSpc>
                <a:spcBef>
                  <a:spcPct val="20000"/>
                </a:spcBef>
                <a:spcAft>
                  <a:spcPct val="30000"/>
                </a:spcAft>
                <a:buClr>
                  <a:schemeClr val="accent1"/>
                </a:buClr>
                <a:buSzPct val="90000"/>
                <a:buFont charset="2" pitchFamily="2" typeface="Wingdings"/>
                <a:buNone/>
                <a:tabLst/>
              </a:pPr>
              <a:endParaRPr altLang="en-GB" b="0" baseline="0" cap="none" dirty="0" i="0" kumimoji="0" lang="en-GB" normalizeH="0" smtClean="0" strike="noStrike" sz="2200" u="none">
                <a:ln>
                  <a:noFill/>
                </a:ln>
                <a:solidFill>
                  <a:schemeClr val="tx1"/>
                </a:solidFill>
                <a:effectLst/>
                <a:latin charset="0" typeface="Arial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9544" y="2044690"/>
            <a:ext cx="3793976" cy="882293"/>
          </a:xfrm>
          <a:prstGeom prst="rect">
            <a:avLst/>
          </a:prstGeom>
          <a:ln cap="sq" w="25400">
            <a:solidFill>
              <a:schemeClr val="accent5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1" rtlCol="0" wrap="square">
            <a:spAutoFit/>
          </a:bodyPr>
          <a:lstStyle/>
          <a:p>
            <a:pPr algn="l" indent="-180000" marL="18000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65000"/>
              <a:buFont charset="0" pitchFamily="34" typeface="Arial"/>
              <a:buChar char="•"/>
            </a:pPr>
            <a:r>
              <a:rPr altLang="en-GB" dirty="0" lang="en-GB" sz="1600"/>
              <a:t>No moving parts</a:t>
            </a:r>
          </a:p>
          <a:p>
            <a:pPr algn="l" indent="-180000" marL="18000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65000"/>
              <a:buFont charset="0" pitchFamily="34" typeface="Arial"/>
              <a:buChar char="•"/>
            </a:pPr>
            <a:r>
              <a:rPr altLang="en-GB" dirty="0" lang="en-GB" sz="1600"/>
              <a:t>Fineness control by mechanical adjustment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17096" y="3268876"/>
            <a:ext cx="3816424" cy="1374735"/>
          </a:xfrm>
          <a:prstGeom prst="rect">
            <a:avLst/>
          </a:prstGeom>
          <a:ln cap="sq" w="25400">
            <a:solidFill>
              <a:schemeClr val="accent5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1" rtlCol="0" wrap="square">
            <a:spAutoFit/>
          </a:bodyPr>
          <a:lstStyle>
            <a:defPPr>
              <a:defRPr lang="en-US"/>
            </a:defPPr>
            <a:lvl1pPr algn="l" indent="-180000" marL="180000">
              <a:spcBef>
                <a:spcPts val="200"/>
              </a:spcBef>
              <a:spcAft>
                <a:spcPts val="200"/>
              </a:spcAft>
              <a:buChar char="Ø"/>
              <a:defRPr sz="1600"/>
            </a:lvl1pPr>
          </a:lstStyle>
          <a:p>
            <a:pPr>
              <a:buClr>
                <a:schemeClr val="accent1"/>
              </a:buClr>
              <a:buSzPct val="165000"/>
              <a:buFont charset="0" pitchFamily="34" typeface="Arial"/>
              <a:buChar char="•"/>
            </a:pPr>
            <a:r>
              <a:rPr altLang="en-GB" dirty="0" lang="en-GB"/>
              <a:t>Counter blades, distributor plate and internal fan</a:t>
            </a:r>
          </a:p>
          <a:p>
            <a:pPr>
              <a:buClr>
                <a:schemeClr val="accent1"/>
              </a:buClr>
              <a:buSzPct val="165000"/>
              <a:buFont charset="0" pitchFamily="34" typeface="Arial"/>
              <a:buChar char="•"/>
            </a:pPr>
            <a:r>
              <a:rPr altLang="en-GB" dirty="0" lang="en-GB"/>
              <a:t>Fineness control:</a:t>
            </a:r>
            <a:br>
              <a:rPr altLang="en-GB" dirty="0" lang="en-GB"/>
            </a:br>
            <a:r>
              <a:rPr altLang="en-GB" dirty="0" lang="en-GB"/>
              <a:t>by mechanical adjustment or </a:t>
            </a:r>
            <a:br>
              <a:rPr altLang="en-GB" dirty="0" lang="en-GB"/>
            </a:br>
            <a:r>
              <a:rPr altLang="en-GB" dirty="0" lang="en-GB"/>
              <a:t>counter blade speed change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17096" y="4716433"/>
            <a:ext cx="3816424" cy="584775"/>
          </a:xfrm>
          <a:prstGeom prst="rect">
            <a:avLst/>
          </a:prstGeom>
          <a:ln cap="sq" w="25400">
            <a:solidFill>
              <a:schemeClr val="accent5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1" rtlCol="0" wrap="square">
            <a:spAutoFit/>
          </a:bodyPr>
          <a:lstStyle>
            <a:defPPr>
              <a:defRPr lang="en-US"/>
            </a:defPPr>
            <a:lvl1pPr algn="l" indent="-180000" marL="180000">
              <a:spcBef>
                <a:spcPts val="200"/>
              </a:spcBef>
              <a:spcAft>
                <a:spcPts val="200"/>
              </a:spcAft>
              <a:buChar char="Ø"/>
              <a:defRPr sz="1600"/>
            </a:lvl1pPr>
          </a:lstStyle>
          <a:p>
            <a:pPr lvl="0">
              <a:buClr>
                <a:schemeClr val="accent1"/>
              </a:buClr>
              <a:buSzPct val="165000"/>
              <a:buFont charset="0" pitchFamily="34" typeface="Arial"/>
              <a:buChar char="•"/>
            </a:pPr>
            <a:r>
              <a:rPr altLang="en-GB" dirty="0" lang="en-GB" smtClean="0"/>
              <a:t>Same as 1</a:t>
            </a:r>
            <a:r>
              <a:rPr altLang="en-GB" baseline="30000" dirty="0" lang="en-GB" smtClean="0"/>
              <a:t>st</a:t>
            </a:r>
            <a:r>
              <a:rPr altLang="en-GB" dirty="0" lang="en-GB" smtClean="0"/>
              <a:t> generation, but external fan and cyclones</a:t>
            </a:r>
            <a:endParaRPr altLang="en-GB" dirty="0" lang="en-GB"/>
          </a:p>
        </p:txBody>
      </p:sp>
      <p:sp>
        <p:nvSpPr>
          <p:cNvPr id="23" name="TextBox 22"/>
          <p:cNvSpPr txBox="1"/>
          <p:nvPr/>
        </p:nvSpPr>
        <p:spPr>
          <a:xfrm>
            <a:off x="5817096" y="5373216"/>
            <a:ext cx="3816424" cy="933589"/>
          </a:xfrm>
          <a:prstGeom prst="rect">
            <a:avLst/>
          </a:prstGeom>
          <a:ln cap="sq" w="25400">
            <a:solidFill>
              <a:schemeClr val="accent5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1" rtlCol="0" wrap="square">
            <a:spAutoFit/>
          </a:bodyPr>
          <a:lstStyle>
            <a:defPPr>
              <a:defRPr lang="en-US"/>
            </a:defPPr>
            <a:lvl1pPr algn="l" indent="-180000" marL="180000">
              <a:spcBef>
                <a:spcPts val="200"/>
              </a:spcBef>
              <a:spcAft>
                <a:spcPts val="200"/>
              </a:spcAft>
              <a:buChar char="Ø"/>
              <a:defRPr sz="1600"/>
            </a:lvl1pPr>
          </a:lstStyle>
          <a:p>
            <a:pPr>
              <a:buClr>
                <a:schemeClr val="accent1"/>
              </a:buClr>
              <a:buSzPct val="165000"/>
              <a:buFont charset="0" pitchFamily="34" typeface="Arial"/>
              <a:buChar char="•"/>
            </a:pPr>
            <a:r>
              <a:rPr altLang="en-GB" dirty="0" lang="en-GB"/>
              <a:t>Cage rotor with variable speed drive</a:t>
            </a:r>
          </a:p>
          <a:p>
            <a:pPr>
              <a:buClr>
                <a:schemeClr val="accent1"/>
              </a:buClr>
              <a:buSzPct val="165000"/>
              <a:buFont charset="0" pitchFamily="34" typeface="Arial"/>
              <a:buChar char="•"/>
            </a:pPr>
            <a:r>
              <a:rPr altLang="en-GB" dirty="0" lang="en-GB"/>
              <a:t>External fan</a:t>
            </a:r>
          </a:p>
          <a:p>
            <a:pPr>
              <a:buClr>
                <a:schemeClr val="accent1"/>
              </a:buClr>
              <a:buSzPct val="165000"/>
              <a:buFont charset="0" pitchFamily="34" typeface="Arial"/>
              <a:buChar char="•"/>
            </a:pPr>
            <a:r>
              <a:rPr altLang="en-GB" dirty="0" lang="en-GB"/>
              <a:t>Fineness </a:t>
            </a:r>
            <a:r>
              <a:rPr altLang="en-GB" dirty="0" lang="en-GB" smtClean="0"/>
              <a:t>control by rotor speed</a:t>
            </a:r>
            <a:endParaRPr altLang="en-GB" dirty="0" lang="en-GB"/>
          </a:p>
        </p:txBody>
      </p:sp>
    </p:spTree>
    <p:extLst>
      <p:ext uri="{BB962C8B-B14F-4D97-AF65-F5344CB8AC3E}">
        <p14:creationId xmlns:p14="http://schemas.microsoft.com/office/powerpoint/2010/main" val="3522351482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>
          <a:noFill/>
          <a:ln>
            <a:noFill/>
          </a:ln>
        </p:spPr>
        <p:txBody>
          <a:bodyPr anchor="t" anchorCtr="0" bIns="91425" lIns="91425" numCol="1" rIns="91425" tIns="91425"/>
          <a:lstStyle/>
          <a:p>
            <a:endParaRPr altLang="en-GB" dirty="0" lang="en-GB"/>
          </a:p>
          <a:p>
            <a:endParaRPr altLang="en-GB" dirty="0" lang="en-GB"/>
          </a:p>
          <a:p>
            <a:endParaRPr altLang="en-GB" dirty="0" lang="en-GB"/>
          </a:p>
          <a:p>
            <a:endParaRPr altLang="en-GB" dirty="0"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Design Features</a:t>
            </a:r>
            <a:endParaRPr altLang="en-GB" dirty="0" lang="en-GB"/>
          </a:p>
        </p:txBody>
      </p:sp>
      <p:sp>
        <p:nvSpPr>
          <p:cNvPr id="8" name="Cloud Callout 7"/>
          <p:cNvSpPr/>
          <p:nvPr/>
        </p:nvSpPr>
        <p:spPr>
          <a:xfrm>
            <a:off x="142685" y="1928802"/>
            <a:ext cx="1440160" cy="720080"/>
          </a:xfrm>
          <a:prstGeom prst="cloudCallout">
            <a:avLst>
              <a:gd fmla="val 102282" name="adj1"/>
              <a:gd fmla="val 19121" name="adj2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anchor="ctr" anchorCtr="0" bIns="45720" compatLnSpc="1" lIns="91440" numCol="1" rIns="91440" rtlCol="0" tIns="45720" vert="horz" wrap="square">
            <a:prstTxWarp prst="textNoShape">
              <a:avLst/>
            </a:prstTxWarp>
            <a:normAutofit fontScale="55000" lnSpcReduction="20000"/>
          </a:bodyPr>
          <a:lstStyle/>
          <a:p>
            <a:pPr algn="ctr" defTabSz="914400" eaLnBrk="0" fontAlgn="base" hangingPunct="0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buNone/>
              <a:tabLst/>
            </a:pPr>
            <a:r>
              <a:rPr altLang="en-GB" b="0" baseline="0" cap="none" dirty="0" i="0" kumimoji="0" lang="en-GB" normalizeH="0" smtClean="0" strike="noStrike" sz="2200" u="none">
                <a:ln>
                  <a:noFill/>
                </a:ln>
                <a:solidFill>
                  <a:schemeClr val="tx1"/>
                </a:solidFill>
                <a:effectLst/>
              </a:rPr>
              <a:t>no</a:t>
            </a:r>
            <a:r>
              <a:rPr altLang="en-GB" b="0" baseline="0" cap="none" dirty="0" i="0" kumimoji="0" lang="en-GB" normalizeH="0" smtClean="0" strike="noStrike" sz="2200" u="none">
                <a:ln>
                  <a:noFill/>
                </a:ln>
                <a:solidFill>
                  <a:schemeClr val="tx1"/>
                </a:solidFill>
                <a:effectLst/>
                <a:latin charset="0" typeface="Arial"/>
              </a:rPr>
              <a:t> moving parts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70677" y="4628548"/>
            <a:ext cx="1584176" cy="792088"/>
          </a:xfrm>
          <a:prstGeom prst="cloudCallout">
            <a:avLst>
              <a:gd fmla="val 91588" name="adj1"/>
              <a:gd fmla="val 23374" name="adj2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anchor="ctr" anchorCtr="0" bIns="45720" compatLnSpc="1" lIns="91440" numCol="1" rIns="91440" rtlCol="0" tIns="45720" vert="horz" wrap="square">
            <a:prstTxWarp prst="textNoShape">
              <a:avLst/>
            </a:prstTxWarp>
            <a:normAutofit fontScale="55000" lnSpcReduction="20000"/>
          </a:bodyPr>
          <a:lstStyle/>
          <a:p>
            <a:pPr algn="ctr" defTabSz="914400" eaLnBrk="0" fontAlgn="base" hangingPunct="0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buNone/>
              <a:tabLst/>
            </a:pPr>
            <a:r>
              <a:rPr altLang="en-GB" b="0" baseline="0" cap="none" i="0" kumimoji="0" lang="en-GB" normalizeH="0" smtClean="0" strike="noStrike" sz="2200" u="none">
                <a:ln>
                  <a:noFill/>
                </a:ln>
                <a:solidFill>
                  <a:schemeClr val="tx1"/>
                </a:solidFill>
                <a:effectLst/>
                <a:latin charset="0" typeface="Arial"/>
              </a:rPr>
              <a:t>with moving parts</a:t>
            </a:r>
            <a:endParaRPr altLang="en-GB" b="0" baseline="0" cap="none" dirty="0" i="0" kumimoji="0" lang="en-GB" normalizeH="0" smtClean="0" strike="noStrike" sz="2200" u="none">
              <a:ln>
                <a:noFill/>
              </a:ln>
              <a:solidFill>
                <a:schemeClr val="tx1"/>
              </a:solidFill>
              <a:effectLst/>
              <a:latin charset="0" typeface="Arial"/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1856656" y="5741743"/>
            <a:ext cx="1872208" cy="792088"/>
          </a:xfrm>
          <a:prstGeom prst="cloudCallout">
            <a:avLst>
              <a:gd fmla="val 93742" name="adj1"/>
              <a:gd fmla="val -5560" name="adj2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anchor="ctr" anchorCtr="0" bIns="45720" compatLnSpc="1" lIns="91440" numCol="1" rIns="91440" rtlCol="0" tIns="45720" vert="horz" wrap="square">
            <a:prstTxWarp prst="textNoShape">
              <a:avLst/>
            </a:prstTxWarp>
            <a:normAutofit fontScale="62500" lnSpcReduction="20000"/>
          </a:bodyPr>
          <a:lstStyle/>
          <a:p>
            <a:pPr algn="ctr" defTabSz="914400" eaLnBrk="0" fontAlgn="base" hangingPunct="0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buNone/>
              <a:tabLst/>
            </a:pPr>
            <a:r>
              <a:rPr altLang="en-GB" b="0" baseline="0" cap="none" dirty="0" i="0" kumimoji="0" lang="en-GB" normalizeH="0" smtClean="0" strike="noStrike" sz="2200" u="none">
                <a:ln>
                  <a:noFill/>
                </a:ln>
                <a:solidFill>
                  <a:schemeClr val="tx1"/>
                </a:solidFill>
                <a:effectLst/>
              </a:rPr>
              <a:t>Or HES: </a:t>
            </a:r>
            <a:br>
              <a:rPr altLang="en-GB" b="0" baseline="0" cap="none" dirty="0" i="0" kumimoji="0" lang="en-GB" normalizeH="0" smtClean="0" strike="noStrike" sz="2200" u="none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altLang="en-GB" dirty="0" lang="en-GB" smtClean="0"/>
              <a:t>High Efficiency Separator</a:t>
            </a:r>
            <a:endParaRPr altLang="en-GB" b="0" baseline="0" cap="none" dirty="0" i="0" kumimoji="0" lang="en-GB" normalizeH="0" smtClean="0" strike="noStrike" sz="2200" u="none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descr="V:\NFO42\HMC99\ZEMKURS\99-ENG\DATA\B04\B04C09D1\FA001.TIF" id="14" name="Picture 1029"/>
          <p:cNvPicPr>
            <a:picLocks noChangeArrowheads="1" noChangeAspect="1"/>
          </p:cNvPicPr>
          <p:nvPr/>
        </p:nvPicPr>
        <p:blipFill rotWithShape="1"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0" l="10465" r="34253" t="5749"/>
          <a:stretch/>
        </p:blipFill>
        <p:spPr>
          <a:xfrm>
            <a:off x="6696444" y="1034797"/>
            <a:ext cx="668824" cy="1254045"/>
          </a:xfrm>
          <a:prstGeom prst="rect">
            <a:avLst/>
          </a:prstGeom>
          <a:ln cap="sq" w="25400">
            <a:solidFill>
              <a:schemeClr val="accent5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rrowheads="1" noChangeAspect="1"/>
          </p:cNvPicPr>
          <p:nvPr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" r="89"/>
          <a:stretch/>
        </p:blipFill>
        <p:spPr>
          <a:xfrm>
            <a:off x="8265368" y="1143044"/>
            <a:ext cx="1045926" cy="1692188"/>
          </a:xfrm>
          <a:prstGeom prst="rect">
            <a:avLst/>
          </a:prstGeom>
          <a:ln cap="sq" w="25400">
            <a:solidFill>
              <a:schemeClr val="accent5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descr="V:\NFO42\HMC99\ZEMKURS\99-ENG\DATA\B04\B04C09D1\FA003.TIF" id="23" name="Picture 4"/>
          <p:cNvPicPr>
            <a:picLocks noChangeArrowheads="1"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81788" y="2556257"/>
            <a:ext cx="1080120" cy="1169918"/>
          </a:xfrm>
          <a:prstGeom prst="rect">
            <a:avLst/>
          </a:prstGeom>
          <a:ln cap="sq" w="25400">
            <a:solidFill>
              <a:schemeClr val="accent5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V:\NFO42\HMC99\ZEMKURS\99-ENG\DATA\B04\B04C09D1\FA005.TIF" id="24" name="Picture 4"/>
          <p:cNvPicPr>
            <a:picLocks noChangeArrowheads="1" noChangeAspect="1"/>
          </p:cNvPicPr>
          <p:nvPr/>
        </p:nvPicPr>
        <p:blipFill rotWithShape="1"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11" l="9292" r="20567" t="1662"/>
          <a:stretch/>
        </p:blipFill>
        <p:spPr>
          <a:xfrm>
            <a:off x="8462157" y="2949532"/>
            <a:ext cx="1335907" cy="1679016"/>
          </a:xfrm>
          <a:prstGeom prst="rect">
            <a:avLst/>
          </a:prstGeom>
          <a:ln cap="sq" w="25400">
            <a:solidFill>
              <a:schemeClr val="accent5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5241032" y="2420888"/>
            <a:ext cx="3024336" cy="0"/>
          </a:xfrm>
          <a:prstGeom prst="line">
            <a:avLst/>
          </a:prstGeom>
          <a:solidFill>
            <a:schemeClr val="accent1"/>
          </a:solidFill>
          <a:ln algn="ctr" cap="flat" cmpd="sng" w="25400">
            <a:solidFill>
              <a:schemeClr val="accent5"/>
            </a:solidFill>
            <a:prstDash val="solid"/>
            <a:round/>
            <a:headEnd len="med" type="none" w="med"/>
            <a:tailEnd len="med" type="non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endCxn id="24" idx="1"/>
          </p:cNvCxnSpPr>
          <p:nvPr/>
        </p:nvCxnSpPr>
        <p:spPr>
          <a:xfrm flipV="1">
            <a:off x="5241032" y="3789040"/>
            <a:ext cx="3221125" cy="396044"/>
          </a:xfrm>
          <a:prstGeom prst="line">
            <a:avLst/>
          </a:prstGeom>
          <a:solidFill>
            <a:schemeClr val="accent1"/>
          </a:solidFill>
          <a:ln algn="ctr" cap="flat" cmpd="sng" w="25400">
            <a:solidFill>
              <a:schemeClr val="accent5"/>
            </a:solidFill>
            <a:prstDash val="solid"/>
            <a:round/>
            <a:headEnd len="med" type="none" w="med"/>
            <a:tailEnd len="med" type="non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endCxn id="28" idx="1"/>
          </p:cNvCxnSpPr>
          <p:nvPr/>
        </p:nvCxnSpPr>
        <p:spPr>
          <a:xfrm flipV="1">
            <a:off x="5241032" y="5619533"/>
            <a:ext cx="3285829" cy="236881"/>
          </a:xfrm>
          <a:prstGeom prst="line">
            <a:avLst/>
          </a:prstGeom>
          <a:solidFill>
            <a:schemeClr val="accent1"/>
          </a:solidFill>
          <a:ln algn="ctr" cap="flat" cmpd="sng" w="25400">
            <a:solidFill>
              <a:schemeClr val="accent5"/>
            </a:solidFill>
            <a:prstDash val="solid"/>
            <a:round/>
            <a:headEnd len="med" type="none" w="med"/>
            <a:tailEnd len="med" type="non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descr="V:\NFO42\HMC99\ZEMKURS\99-ENG\DATA\B04\B04C09D1\FA006.TIF" id="30" name="Picture 28"/>
          <p:cNvPicPr>
            <a:picLocks noChangeArrowheads="1" noChangeAspect="1"/>
          </p:cNvPicPr>
          <p:nvPr/>
        </p:nvPicPr>
        <p:blipFill rotWithShape="1">
          <a:blip cstate="print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5" l="2913" r="33303" t="2551"/>
          <a:stretch/>
        </p:blipFill>
        <p:spPr>
          <a:xfrm>
            <a:off x="6696139" y="4369878"/>
            <a:ext cx="1338257" cy="1142580"/>
          </a:xfrm>
          <a:prstGeom prst="rect">
            <a:avLst/>
          </a:prstGeom>
          <a:ln cap="sq" w="25400">
            <a:solidFill>
              <a:schemeClr val="accent5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/>
          <p:cNvPicPr>
            <a:picLocks noChangeArrowheads="1" noChangeAspect="1"/>
          </p:cNvPicPr>
          <p:nvPr/>
        </p:nvPicPr>
        <p:blipFill>
          <a:blip cstate="print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26861" y="4762066"/>
            <a:ext cx="1206500" cy="1714934"/>
          </a:xfrm>
          <a:prstGeom prst="rect">
            <a:avLst/>
          </a:prstGeom>
          <a:ln cap="sq" w="25400">
            <a:solidFill>
              <a:schemeClr val="accent5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5241032" y="4973385"/>
            <a:ext cx="1455107" cy="15908"/>
          </a:xfrm>
          <a:prstGeom prst="line">
            <a:avLst/>
          </a:prstGeom>
          <a:solidFill>
            <a:schemeClr val="accent1"/>
          </a:solidFill>
          <a:ln algn="ctr" cap="flat" cmpd="sng" w="25400">
            <a:solidFill>
              <a:schemeClr val="accent5"/>
            </a:solidFill>
            <a:prstDash val="solid"/>
            <a:round/>
            <a:headEnd len="med" type="none" w="med"/>
            <a:tailEnd len="med" type="non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endCxn id="23" idx="1"/>
          </p:cNvCxnSpPr>
          <p:nvPr/>
        </p:nvCxnSpPr>
        <p:spPr>
          <a:xfrm flipV="1">
            <a:off x="5241032" y="3141216"/>
            <a:ext cx="1440756" cy="143768"/>
          </a:xfrm>
          <a:prstGeom prst="line">
            <a:avLst/>
          </a:prstGeom>
          <a:solidFill>
            <a:schemeClr val="accent1"/>
          </a:solidFill>
          <a:ln algn="ctr" cap="flat" cmpd="sng" w="25400">
            <a:solidFill>
              <a:schemeClr val="accent5"/>
            </a:solidFill>
            <a:prstDash val="solid"/>
            <a:round/>
            <a:headEnd len="med" type="none" w="med"/>
            <a:tailEnd len="med" type="non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>
          <a:xfrm>
            <a:off x="5241032" y="1604069"/>
            <a:ext cx="1455412" cy="1"/>
          </a:xfrm>
          <a:prstGeom prst="line">
            <a:avLst/>
          </a:prstGeom>
          <a:solidFill>
            <a:schemeClr val="accent1"/>
          </a:solidFill>
          <a:ln algn="ctr" cap="flat" cmpd="sng" w="25400">
            <a:solidFill>
              <a:schemeClr val="accent5"/>
            </a:solidFill>
            <a:prstDash val="solid"/>
            <a:round/>
            <a:headEnd len="med" type="none" w="med"/>
            <a:tailEnd len="med" type="non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452406" y="1285860"/>
            <a:ext cx="3420474" cy="338554"/>
          </a:xfrm>
          <a:prstGeom prst="rect">
            <a:avLst/>
          </a:prstGeom>
          <a:noFill/>
          <a:ln w="25400">
            <a:noFill/>
          </a:ln>
        </p:spPr>
        <p:txBody>
          <a:bodyPr numCol="1" rtlCol="0" wrap="square">
            <a:spAutoFit/>
          </a:bodyPr>
          <a:lstStyle/>
          <a:p>
            <a:pPr>
              <a:buNone/>
            </a:pPr>
            <a:r>
              <a:rPr altLang="en-GB" dirty="0" lang="en-GB" smtClean="0" sz="1600">
                <a:solidFill>
                  <a:schemeClr val="tx1"/>
                </a:solidFill>
              </a:rPr>
              <a:t>Overview of Air Classifier Types</a:t>
            </a:r>
            <a:endParaRPr altLang="en-GB" dirty="0" lang="en-GB" sz="1600">
              <a:solidFill>
                <a:schemeClr val="tx1"/>
              </a:solidFill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413707934"/>
              </p:ext>
            </p:extLst>
          </p:nvPr>
        </p:nvGraphicFramePr>
        <p:xfrm>
          <a:off x="272480" y="1172242"/>
          <a:ext cx="590465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cs="rId8" r:dm="rId9" r:lo="rId10" r:qs="rId11"/>
          </a:graphicData>
        </a:graphic>
      </p:graphicFrame>
    </p:spTree>
    <p:extLst>
      <p:ext uri="{BB962C8B-B14F-4D97-AF65-F5344CB8AC3E}">
        <p14:creationId xmlns:p14="http://schemas.microsoft.com/office/powerpoint/2010/main" val="3317036870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/>
        <p:txBody>
          <a:bodyPr numCol="1"/>
          <a:lstStyle/>
          <a:p>
            <a:pPr indent="0" marL="0">
              <a:buNone/>
            </a:pPr>
            <a:r>
              <a:rPr altLang="en-GB" dirty="0" lang="en-GB" smtClean="0"/>
              <a:t>There are two basic arrangements of classifiers:</a:t>
            </a:r>
            <a:endParaRPr altLang="en-GB" dirty="0"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 smtClean="0"/>
              <a:t>Classifier Arrangement in the Circuit</a:t>
            </a:r>
            <a:endParaRPr altLang="en-GB" dirty="0" lang="en-GB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07122896"/>
              </p:ext>
            </p:extLst>
          </p:nvPr>
        </p:nvGraphicFramePr>
        <p:xfrm>
          <a:off x="504659" y="704538"/>
          <a:ext cx="9289032" cy="5153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cs="rId3" r:dm="rId4" r:lo="rId5" r:q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52264" y="5175196"/>
            <a:ext cx="2664296" cy="882293"/>
          </a:xfrm>
          <a:prstGeom prst="rect">
            <a:avLst/>
          </a:prstGeom>
          <a:ln cap="sq" w="25400">
            <a:solidFill>
              <a:schemeClr val="accent2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1" rtlCol="0" wrap="square">
            <a:spAutoFit/>
          </a:bodyPr>
          <a:lstStyle>
            <a:defPPr>
              <a:defRPr lang="en-US"/>
            </a:defPPr>
            <a:lvl1pPr algn="l" indent="-180000" marL="180000">
              <a:spcBef>
                <a:spcPts val="200"/>
              </a:spcBef>
              <a:spcAft>
                <a:spcPts val="200"/>
              </a:spcAft>
              <a:buChar char="Ø"/>
              <a:defRPr sz="1600"/>
            </a:lvl1pPr>
          </a:lstStyle>
          <a:p>
            <a:pPr>
              <a:buClr>
                <a:schemeClr val="accent2"/>
              </a:buClr>
              <a:buSzPct val="100000"/>
              <a:buFont charset="0" pitchFamily="34" typeface="Arial"/>
              <a:buChar char="•"/>
            </a:pPr>
            <a:r>
              <a:rPr altLang="en-GB" dirty="0" lang="en-GB"/>
              <a:t>Higher drying and cooling capacity</a:t>
            </a:r>
          </a:p>
          <a:p>
            <a:pPr>
              <a:buClr>
                <a:schemeClr val="accent2"/>
              </a:buClr>
              <a:buSzPct val="100000"/>
              <a:buFont charset="0" pitchFamily="34" typeface="Arial"/>
              <a:buChar char="•"/>
            </a:pPr>
            <a:r>
              <a:rPr altLang="en-GB" dirty="0" lang="en-GB"/>
              <a:t>Big filters </a:t>
            </a:r>
            <a:r>
              <a:rPr altLang="en-GB" dirty="0" lang="en-GB" smtClean="0"/>
              <a:t>required</a:t>
            </a:r>
            <a:endParaRPr altLang="en-GB" dirty="0" lang="en-GB"/>
          </a:p>
        </p:txBody>
      </p:sp>
      <p:sp>
        <p:nvSpPr>
          <p:cNvPr id="8" name="TextBox 7"/>
          <p:cNvSpPr txBox="1"/>
          <p:nvPr/>
        </p:nvSpPr>
        <p:spPr>
          <a:xfrm>
            <a:off x="6472076" y="5175196"/>
            <a:ext cx="2664296" cy="1179810"/>
          </a:xfrm>
          <a:prstGeom prst="rect">
            <a:avLst/>
          </a:prstGeom>
          <a:ln cap="sq" w="25400">
            <a:solidFill>
              <a:schemeClr val="accent2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1" rtlCol="0" wrap="square">
            <a:spAutoFit/>
          </a:bodyPr>
          <a:lstStyle>
            <a:defPPr>
              <a:defRPr lang="en-US"/>
            </a:defPPr>
            <a:lvl1pPr algn="l" indent="-180000" marL="180000">
              <a:spcBef>
                <a:spcPts val="200"/>
              </a:spcBef>
              <a:spcAft>
                <a:spcPts val="200"/>
              </a:spcAft>
              <a:buChar char="Ø"/>
              <a:defRPr sz="1600"/>
            </a:lvl1pPr>
          </a:lstStyle>
          <a:p>
            <a:pPr>
              <a:buClr>
                <a:schemeClr val="accent2"/>
              </a:buClr>
              <a:buSzPct val="100000"/>
              <a:buFont charset="0" pitchFamily="34" typeface="Arial"/>
              <a:buChar char="•"/>
            </a:pPr>
            <a:r>
              <a:rPr altLang="en-GB" dirty="0" lang="en-GB"/>
              <a:t>Lower investment</a:t>
            </a:r>
          </a:p>
          <a:p>
            <a:pPr>
              <a:buClr>
                <a:schemeClr val="accent2"/>
              </a:buClr>
              <a:buSzPct val="100000"/>
              <a:buFont charset="0" pitchFamily="34" typeface="Arial"/>
              <a:buChar char="•"/>
            </a:pPr>
            <a:r>
              <a:rPr altLang="en-GB" dirty="0" lang="en-GB"/>
              <a:t>Lower space requirement</a:t>
            </a:r>
          </a:p>
          <a:p>
            <a:pPr>
              <a:buClr>
                <a:schemeClr val="accent2"/>
              </a:buClr>
              <a:buSzPct val="100000"/>
              <a:buFont charset="0" pitchFamily="34" typeface="Arial"/>
              <a:buChar char="•"/>
            </a:pPr>
            <a:r>
              <a:rPr altLang="en-GB" dirty="0" lang="en-GB"/>
              <a:t>Limited drying and cooling capacity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0512" y="2852936"/>
            <a:ext cx="936104" cy="0"/>
          </a:xfrm>
          <a:prstGeom prst="straightConnector1">
            <a:avLst/>
          </a:prstGeom>
          <a:solidFill>
            <a:schemeClr val="accent1"/>
          </a:solidFill>
          <a:ln algn="ctr" cap="flat" cmpd="sng" w="50800">
            <a:solidFill>
              <a:schemeClr val="accent2"/>
            </a:solidFill>
            <a:prstDash val="solid"/>
            <a:round/>
            <a:headEnd len="med" type="none" w="med"/>
            <a:tailEnd len="med" type="triangl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>
          <a:xfrm flipV="1">
            <a:off x="4953000" y="1700808"/>
            <a:ext cx="0" cy="864096"/>
          </a:xfrm>
          <a:prstGeom prst="straightConnector1">
            <a:avLst/>
          </a:prstGeom>
          <a:solidFill>
            <a:schemeClr val="accent1"/>
          </a:solidFill>
          <a:ln algn="ctr" cap="flat" cmpd="sng" w="50800">
            <a:solidFill>
              <a:schemeClr val="accent2"/>
            </a:solidFill>
            <a:prstDash val="solid"/>
            <a:round/>
            <a:headEnd len="med" type="none" w="med"/>
            <a:tailEnd len="med" type="triangl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37611" y="2357222"/>
            <a:ext cx="801822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pPr>
              <a:buNone/>
            </a:pPr>
            <a:r>
              <a:rPr altLang="en-GB" b="1" lang="en-GB" smtClean="0" sz="1200">
                <a:solidFill>
                  <a:schemeClr val="accent1"/>
                </a:solidFill>
              </a:rPr>
              <a:t>main </a:t>
            </a:r>
            <a:br>
              <a:rPr altLang="en-GB" b="1" lang="en-GB" smtClean="0" sz="1200">
                <a:solidFill>
                  <a:schemeClr val="accent1"/>
                </a:solidFill>
              </a:rPr>
            </a:br>
            <a:r>
              <a:rPr altLang="en-GB" b="1" lang="en-GB" smtClean="0" sz="1200">
                <a:solidFill>
                  <a:schemeClr val="accent1"/>
                </a:solidFill>
              </a:rPr>
              <a:t>gas flow</a:t>
            </a:r>
            <a:endParaRPr altLang="en-GB" b="1" dirty="0" lang="en-GB" sz="120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6560" y="1484784"/>
            <a:ext cx="859531" cy="307777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pPr>
              <a:buNone/>
            </a:pPr>
            <a:r>
              <a:rPr altLang="en-GB" b="1" dirty="0" lang="en-GB" smtClean="0" sz="1400">
                <a:solidFill>
                  <a:schemeClr val="accent1"/>
                </a:solidFill>
              </a:rPr>
              <a:t>to stack</a:t>
            </a:r>
            <a:endParaRPr altLang="en-GB" b="1" dirty="0" lang="en-GB" sz="140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77275" y="2098446"/>
            <a:ext cx="801822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pPr>
              <a:buNone/>
            </a:pPr>
            <a:r>
              <a:rPr altLang="en-GB" b="1" lang="en-GB" smtClean="0" sz="1200">
                <a:solidFill>
                  <a:schemeClr val="accent1"/>
                </a:solidFill>
              </a:rPr>
              <a:t>main </a:t>
            </a:r>
            <a:br>
              <a:rPr altLang="en-GB" b="1" lang="en-GB" smtClean="0" sz="1200">
                <a:solidFill>
                  <a:schemeClr val="accent1"/>
                </a:solidFill>
              </a:rPr>
            </a:br>
            <a:r>
              <a:rPr altLang="en-GB" b="1" lang="en-GB" smtClean="0" sz="1200">
                <a:solidFill>
                  <a:schemeClr val="accent1"/>
                </a:solidFill>
              </a:rPr>
              <a:t>gas flow</a:t>
            </a:r>
            <a:endParaRPr altLang="en-GB" b="1" dirty="0" lang="en-GB" sz="1200">
              <a:solidFill>
                <a:schemeClr val="accent1"/>
              </a:solidFill>
            </a:endParaRPr>
          </a:p>
        </p:txBody>
      </p:sp>
      <p:cxnSp>
        <p:nvCxnSpPr>
          <p:cNvPr id="28" name="Elbow Connector 27"/>
          <p:cNvCxnSpPr/>
          <p:nvPr/>
        </p:nvCxnSpPr>
        <p:spPr>
          <a:xfrm flipH="1" rot="16200000">
            <a:off x="631936" y="584158"/>
            <a:ext cx="576064" cy="505107"/>
          </a:xfrm>
          <a:prstGeom prst="bentConnector3">
            <a:avLst/>
          </a:prstGeom>
          <a:solidFill>
            <a:schemeClr val="accent1"/>
          </a:solidFill>
          <a:ln>
            <a:noFill/>
            <a:tailEnd type="arrow"/>
          </a:ln>
          <a:effectLst/>
          <a:extLst>
            <a:ext uri="{91240B29-F687-4F45-9708-019B960494DF}">
              <a14:hiddenLine xmlns:a14="http://schemas.microsoft.com/office/drawing/2010/main" algn="ctr" cap="flat" cmpd="sng" w="9525">
                <a:solidFill>
                  <a:schemeClr val="tx1"/>
                </a:solidFill>
                <a:prstDash val="solid"/>
                <a:round/>
                <a:headEnd len="med" type="none" w="med"/>
                <a:tailEnd len="med" type="none" w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Elbow Connector 29"/>
          <p:cNvCxnSpPr/>
          <p:nvPr/>
        </p:nvCxnSpPr>
        <p:spPr>
          <a:xfrm flipV="1">
            <a:off x="7001761" y="2977902"/>
            <a:ext cx="697070" cy="576065"/>
          </a:xfrm>
          <a:prstGeom prst="bentConnector3">
            <a:avLst/>
          </a:prstGeom>
          <a:solidFill>
            <a:schemeClr val="accent1"/>
          </a:solidFill>
          <a:ln algn="ctr" cap="flat" cmpd="sng" w="50800">
            <a:solidFill>
              <a:schemeClr val="accent2"/>
            </a:solidFill>
            <a:prstDash val="solid"/>
            <a:round/>
            <a:headEnd len="med" type="none" w="med"/>
            <a:tailEnd len="med" type="triangl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Elbow Connector 31"/>
          <p:cNvCxnSpPr/>
          <p:nvPr/>
        </p:nvCxnSpPr>
        <p:spPr>
          <a:xfrm flipH="1" rot="16200000">
            <a:off x="5990690" y="2630486"/>
            <a:ext cx="444900" cy="360040"/>
          </a:xfrm>
          <a:prstGeom prst="bentConnector3">
            <a:avLst>
              <a:gd fmla="val 105664" name="adj1"/>
            </a:avLst>
          </a:prstGeom>
          <a:solidFill>
            <a:schemeClr val="accent1"/>
          </a:solidFill>
          <a:ln algn="ctr" cap="flat" cmpd="sng" w="50800">
            <a:solidFill>
              <a:schemeClr val="accent2"/>
            </a:solidFill>
            <a:prstDash val="solid"/>
            <a:round/>
            <a:headEnd len="med" type="none" w="med"/>
            <a:tailEnd len="med" type="triangl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Elbow Connector 42"/>
          <p:cNvCxnSpPr/>
          <p:nvPr/>
        </p:nvCxnSpPr>
        <p:spPr>
          <a:xfrm rot="10800000">
            <a:off x="6033120" y="2564904"/>
            <a:ext cx="1814934" cy="294382"/>
          </a:xfrm>
          <a:prstGeom prst="bentConnector3">
            <a:avLst>
              <a:gd fmla="val -907" name="adj1"/>
            </a:avLst>
          </a:prstGeom>
          <a:solidFill>
            <a:schemeClr val="accent1"/>
          </a:solidFill>
          <a:ln algn="ctr" cap="flat" cmpd="sng" w="50800">
            <a:solidFill>
              <a:schemeClr val="accent2"/>
            </a:solidFill>
            <a:prstDash val="solid"/>
            <a:round/>
            <a:headEnd len="med" type="none" w="med"/>
            <a:tailEnd len="med" type="triangl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Elbow Connector 46"/>
          <p:cNvCxnSpPr/>
          <p:nvPr/>
        </p:nvCxnSpPr>
        <p:spPr>
          <a:xfrm flipV="1">
            <a:off x="2000672" y="2636912"/>
            <a:ext cx="2952327" cy="784682"/>
          </a:xfrm>
          <a:prstGeom prst="bentConnector3">
            <a:avLst>
              <a:gd fmla="val 12898" name="adj1"/>
            </a:avLst>
          </a:prstGeom>
          <a:solidFill>
            <a:schemeClr val="accent1"/>
          </a:solidFill>
          <a:ln algn="ctr" cap="flat" cmpd="sng" w="50800">
            <a:solidFill>
              <a:schemeClr val="accent2"/>
            </a:solidFill>
            <a:prstDash val="solid"/>
            <a:round/>
            <a:headEnd len="med" type="none" w="med"/>
            <a:tailEnd len="med" type="triangl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75064138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91" name="Rectangle 7"/>
          <p:cNvSpPr>
            <a:spLocks noChangeArrowheads="1" noGrp="1"/>
          </p:cNvSpPr>
          <p:nvPr>
            <p:ph idx="14" sz="quarter"/>
          </p:nvPr>
        </p:nvSpPr>
        <p:spPr/>
        <p:txBody>
          <a:bodyPr numCol="1"/>
          <a:lstStyle/>
          <a:p>
            <a:pPr indent="-290513" lvl="1" marL="290513">
              <a:spcBef>
                <a:spcPct val="20000"/>
              </a:spcBef>
              <a:spcAft>
                <a:spcPct val="30000"/>
              </a:spcAft>
              <a:buClr>
                <a:schemeClr val="accent2"/>
              </a:buClr>
              <a:buFont charset="0" pitchFamily="34" typeface="Arial"/>
              <a:buChar char="•"/>
            </a:pPr>
            <a:r>
              <a:rPr altLang="en-GB" dirty="0" lang="en-GB" smtClean="0" sz="2000">
                <a:solidFill>
                  <a:schemeClr val="tx1">
                    <a:lumMod val="50000"/>
                  </a:schemeClr>
                </a:solidFill>
                <a:cs typeface="+mn-cs"/>
              </a:rPr>
              <a:t>K</a:t>
            </a:r>
            <a:r>
              <a:rPr dirty="0" err="1" lang="en-US" smtClean="0" sz="2000">
                <a:solidFill>
                  <a:schemeClr val="tx1">
                    <a:lumMod val="50000"/>
                  </a:schemeClr>
                </a:solidFill>
                <a:cs typeface="+mn-cs"/>
              </a:rPr>
              <a:t>eeping</a:t>
            </a:r>
            <a:r>
              <a:rPr dirty="0" lang="en-US" smtClean="0" sz="2000">
                <a:solidFill>
                  <a:schemeClr val="tx1">
                    <a:lumMod val="50000"/>
                  </a:schemeClr>
                </a:solidFill>
                <a:cs typeface="+mn-cs"/>
              </a:rPr>
              <a:t> </a:t>
            </a:r>
            <a:r>
              <a:rPr dirty="0" lang="en-US" sz="2000">
                <a:solidFill>
                  <a:schemeClr val="tx1">
                    <a:lumMod val="50000"/>
                  </a:schemeClr>
                </a:solidFill>
                <a:cs typeface="+mn-cs"/>
              </a:rPr>
              <a:t>the classifier at negative </a:t>
            </a:r>
            <a:r>
              <a:rPr dirty="0" lang="en-US" smtClean="0" sz="2000">
                <a:solidFill>
                  <a:schemeClr val="tx1">
                    <a:lumMod val="50000"/>
                  </a:schemeClr>
                </a:solidFill>
                <a:cs typeface="+mn-cs"/>
              </a:rPr>
              <a:t>pressure</a:t>
            </a:r>
          </a:p>
          <a:p>
            <a:pPr indent="-290513" lvl="1" marL="290513">
              <a:spcBef>
                <a:spcPct val="20000"/>
              </a:spcBef>
              <a:spcAft>
                <a:spcPct val="30000"/>
              </a:spcAft>
              <a:buClr>
                <a:schemeClr val="accent2"/>
              </a:buClr>
              <a:buFont charset="0" pitchFamily="34" typeface="Arial"/>
              <a:buChar char="•"/>
            </a:pPr>
            <a:r>
              <a:rPr dirty="0" lang="en-US" smtClean="0" sz="2000">
                <a:solidFill>
                  <a:schemeClr val="tx1">
                    <a:lumMod val="50000"/>
                  </a:schemeClr>
                </a:solidFill>
                <a:cs typeface="+mn-cs"/>
              </a:rPr>
              <a:t>M</a:t>
            </a:r>
            <a:r>
              <a:rPr altLang="en-GB" dirty="0" err="1" lang="en-GB" smtClean="0" sz="2000">
                <a:solidFill>
                  <a:schemeClr val="tx1">
                    <a:lumMod val="50000"/>
                  </a:schemeClr>
                </a:solidFill>
              </a:rPr>
              <a:t>aterial</a:t>
            </a:r>
            <a:r>
              <a:rPr altLang="en-GB" dirty="0" lang="en-GB" smtClean="0" sz="2000">
                <a:solidFill>
                  <a:schemeClr val="tx1">
                    <a:lumMod val="50000"/>
                  </a:schemeClr>
                </a:solidFill>
              </a:rPr>
              <a:t> cooling (depending on </a:t>
            </a:r>
            <a:r>
              <a:rPr altLang="en-GB" dirty="0" lang="en-GB" sz="2000">
                <a:solidFill>
                  <a:schemeClr val="tx1">
                    <a:lumMod val="50000"/>
                  </a:schemeClr>
                </a:solidFill>
              </a:rPr>
              <a:t>dedusting </a:t>
            </a:r>
            <a:r>
              <a:rPr altLang="en-GB" dirty="0" lang="en-GB" smtClean="0" sz="2000">
                <a:solidFill>
                  <a:schemeClr val="tx1">
                    <a:lumMod val="50000"/>
                  </a:schemeClr>
                </a:solidFill>
              </a:rPr>
              <a:t>system design)</a:t>
            </a:r>
          </a:p>
          <a:p>
            <a:pPr indent="-290513" lvl="1" marL="290513">
              <a:spcBef>
                <a:spcPct val="20000"/>
              </a:spcBef>
              <a:spcAft>
                <a:spcPct val="30000"/>
              </a:spcAft>
              <a:buClr>
                <a:schemeClr val="accent2"/>
              </a:buClr>
              <a:buFont charset="0" pitchFamily="34" typeface="Arial"/>
              <a:buChar char="•"/>
            </a:pPr>
            <a:r>
              <a:rPr altLang="en-GB" dirty="0" lang="en-GB" smtClean="0" sz="2000">
                <a:solidFill>
                  <a:schemeClr val="tx1">
                    <a:lumMod val="50000"/>
                  </a:schemeClr>
                </a:solidFill>
              </a:rPr>
              <a:t>Removing of fines (otherwise circuit will be saturated with fines) </a:t>
            </a:r>
            <a:endParaRPr altLang="en-GB" dirty="0" lang="en-GB" sz="2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3590" name="Rectangle 6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 smtClean="0"/>
              <a:t>Purpose of Classifier Ventilation</a:t>
            </a:r>
            <a:endParaRPr altLang="en-GB" dirty="0" lang="en-GB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18199"/>
              </p:ext>
            </p:extLst>
          </p:nvPr>
        </p:nvGraphicFramePr>
        <p:xfrm>
          <a:off x="200471" y="2871584"/>
          <a:ext cx="9217025" cy="149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6269"/>
                <a:gridCol w="3155378"/>
                <a:gridCol w="3155378"/>
              </a:tblGrid>
              <a:tr h="370840">
                <a:tc>
                  <a:txBody>
                    <a:bodyPr numCol="1"/>
                    <a:lstStyle/>
                    <a:p>
                      <a:endParaRPr dirty="0" lang="en-US" sz="2000">
                        <a:solidFill>
                          <a:sysClr lastClr="000000" val="windowText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2000">
                          <a:solidFill>
                            <a:sysClr lastClr="000000" val="windowText"/>
                          </a:solidFill>
                        </a:rPr>
                        <a:t>Single pass system</a:t>
                      </a:r>
                      <a:endParaRPr dirty="0" lang="en-US" sz="2000">
                        <a:solidFill>
                          <a:sysClr lastClr="000000" val="windowText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2000">
                          <a:solidFill>
                            <a:sysClr lastClr="000000" val="windowText"/>
                          </a:solidFill>
                        </a:rPr>
                        <a:t>Cyclone air system</a:t>
                      </a:r>
                      <a:endParaRPr dirty="0" lang="en-US" sz="2000">
                        <a:solidFill>
                          <a:sysClr lastClr="000000" val="windowText"/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</a:tr>
              <a:tr h="277168">
                <a:tc>
                  <a:txBody>
                    <a:bodyPr numCol="1"/>
                    <a:lstStyle/>
                    <a:p>
                      <a:r>
                        <a:rPr dirty="0" lang="en-US" smtClean="0" sz="20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Amount of fresh air in relation to classifier</a:t>
                      </a:r>
                      <a:r>
                        <a:rPr baseline="0" dirty="0" lang="en-US" smtClean="0" sz="20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dirty="0" lang="en-US" smtClean="0" sz="20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air</a:t>
                      </a:r>
                      <a:endParaRPr dirty="0" lang="en-US" sz="20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20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100</a:t>
                      </a:r>
                      <a:r>
                        <a:rPr baseline="0" dirty="0" lang="en-US" smtClean="0" sz="20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%</a:t>
                      </a:r>
                      <a:endParaRPr dirty="0" lang="en-US" sz="20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20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~10 – 15 %</a:t>
                      </a:r>
                      <a:endParaRPr dirty="0" lang="en-US" sz="20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</a:tr>
              <a:tr h="0">
                <a:tc>
                  <a:txBody>
                    <a:bodyPr numCol="1"/>
                    <a:lstStyle/>
                    <a:p>
                      <a:r>
                        <a:rPr dirty="0" lang="en-US" smtClean="0" sz="20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Cooling potential*</a:t>
                      </a:r>
                      <a:endParaRPr dirty="0" lang="en-US" sz="20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20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30 – 40 °C</a:t>
                      </a:r>
                      <a:endParaRPr dirty="0" lang="en-US" sz="20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20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 – 10 °C</a:t>
                      </a:r>
                      <a:endParaRPr dirty="0" lang="en-US" sz="20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" name="Group 80"/>
          <p:cNvGrpSpPr/>
          <p:nvPr/>
        </p:nvGrpSpPr>
        <p:grpSpPr>
          <a:xfrm>
            <a:off x="6257708" y="4612224"/>
            <a:ext cx="2943872" cy="1960173"/>
            <a:chOff x="6321152" y="3623738"/>
            <a:chExt cx="3169142" cy="22186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1152" y="3882167"/>
              <a:ext cx="3169142" cy="1960173"/>
            </a:xfrm>
            <a:prstGeom prst="rect">
              <a:avLst/>
            </a:prstGeom>
          </p:spPr>
        </p:pic>
        <p:cxnSp>
          <p:nvCxnSpPr>
            <p:cNvPr id="92" name="Straight Connector 91"/>
            <p:cNvCxnSpPr/>
            <p:nvPr/>
          </p:nvCxnSpPr>
          <p:spPr>
            <a:xfrm>
              <a:off x="7761312" y="3968900"/>
              <a:ext cx="1503712" cy="0"/>
            </a:xfrm>
            <a:prstGeom prst="line">
              <a:avLst/>
            </a:prstGeom>
            <a:solidFill>
              <a:schemeClr val="accent1"/>
            </a:solidFill>
            <a:ln algn="ctr" cap="flat" cmpd="sng" w="88900">
              <a:solidFill>
                <a:schemeClr val="accent2"/>
              </a:solidFill>
              <a:prstDash val="solid"/>
              <a:round/>
              <a:headEnd len="med" type="none" w="med"/>
              <a:tailEnd len="med" type="none" w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Straight Connector 92"/>
            <p:cNvCxnSpPr/>
            <p:nvPr/>
          </p:nvCxnSpPr>
          <p:spPr>
            <a:xfrm>
              <a:off x="9265024" y="3933056"/>
              <a:ext cx="0" cy="769552"/>
            </a:xfrm>
            <a:prstGeom prst="line">
              <a:avLst/>
            </a:prstGeom>
            <a:solidFill>
              <a:schemeClr val="accent1"/>
            </a:solidFill>
            <a:ln algn="ctr" cap="flat" cmpd="sng" w="88900">
              <a:solidFill>
                <a:schemeClr val="accent2"/>
              </a:solidFill>
              <a:prstDash val="solid"/>
              <a:round/>
              <a:headEnd len="med" type="none" w="med"/>
              <a:tailEnd len="med" type="none" w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Straight Connector 93"/>
            <p:cNvCxnSpPr/>
            <p:nvPr/>
          </p:nvCxnSpPr>
          <p:spPr>
            <a:xfrm>
              <a:off x="7761312" y="3933056"/>
              <a:ext cx="0" cy="609600"/>
            </a:xfrm>
            <a:prstGeom prst="line">
              <a:avLst/>
            </a:prstGeom>
            <a:solidFill>
              <a:schemeClr val="accent1"/>
            </a:solidFill>
            <a:ln algn="ctr" cap="flat" cmpd="sng" w="88900">
              <a:solidFill>
                <a:schemeClr val="accent2"/>
              </a:solidFill>
              <a:prstDash val="solid"/>
              <a:round/>
              <a:headEnd len="med" type="none" w="med"/>
              <a:tailEnd len="med" type="none" w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Straight Connector 94"/>
            <p:cNvCxnSpPr/>
            <p:nvPr/>
          </p:nvCxnSpPr>
          <p:spPr>
            <a:xfrm flipH="1">
              <a:off x="7967608" y="4622632"/>
              <a:ext cx="535833" cy="0"/>
            </a:xfrm>
            <a:prstGeom prst="line">
              <a:avLst/>
            </a:prstGeom>
            <a:solidFill>
              <a:schemeClr val="accent1"/>
            </a:solidFill>
            <a:ln algn="ctr" cap="flat" cmpd="sng" w="88900">
              <a:solidFill>
                <a:schemeClr val="accent2"/>
              </a:solidFill>
              <a:prstDash val="solid"/>
              <a:round/>
              <a:headEnd len="med" type="none" w="med"/>
              <a:tailEnd len="med" type="none" w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Straight Connector 98"/>
            <p:cNvCxnSpPr/>
            <p:nvPr/>
          </p:nvCxnSpPr>
          <p:spPr>
            <a:xfrm>
              <a:off x="8152542" y="4218400"/>
              <a:ext cx="0" cy="365320"/>
            </a:xfrm>
            <a:prstGeom prst="line">
              <a:avLst/>
            </a:prstGeom>
            <a:solidFill>
              <a:schemeClr val="accent1"/>
            </a:solidFill>
            <a:ln algn="ctr" cap="flat" cmpd="sng" w="25400">
              <a:solidFill>
                <a:schemeClr val="accent2"/>
              </a:solidFill>
              <a:prstDash val="solid"/>
              <a:round/>
              <a:headEnd len="med" type="none" w="med"/>
              <a:tailEnd len="med" type="none" w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Straight Connector 99"/>
            <p:cNvCxnSpPr/>
            <p:nvPr/>
          </p:nvCxnSpPr>
          <p:spPr>
            <a:xfrm>
              <a:off x="8007071" y="4661734"/>
              <a:ext cx="0" cy="404730"/>
            </a:xfrm>
            <a:prstGeom prst="line">
              <a:avLst/>
            </a:prstGeom>
            <a:solidFill>
              <a:schemeClr val="accent1"/>
            </a:solidFill>
            <a:ln algn="ctr" cap="flat" cmpd="sng" w="25400">
              <a:solidFill>
                <a:schemeClr val="accent2"/>
              </a:solidFill>
              <a:prstDash val="solid"/>
              <a:round/>
              <a:headEnd len="med" type="none" w="med"/>
              <a:tailEnd len="med" type="none" w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Straight Connector 100"/>
            <p:cNvCxnSpPr/>
            <p:nvPr/>
          </p:nvCxnSpPr>
          <p:spPr>
            <a:xfrm>
              <a:off x="7325072" y="5072379"/>
              <a:ext cx="701455" cy="0"/>
            </a:xfrm>
            <a:prstGeom prst="line">
              <a:avLst/>
            </a:prstGeom>
            <a:solidFill>
              <a:schemeClr val="accent1"/>
            </a:solidFill>
            <a:ln algn="ctr" cap="flat" cmpd="sng" w="25400">
              <a:solidFill>
                <a:schemeClr val="accent2"/>
              </a:solidFill>
              <a:prstDash val="solid"/>
              <a:round/>
              <a:headEnd len="med" type="none" w="med"/>
              <a:tailEnd len="med" type="none" w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Straight Connector 101"/>
            <p:cNvCxnSpPr/>
            <p:nvPr/>
          </p:nvCxnSpPr>
          <p:spPr>
            <a:xfrm flipH="1">
              <a:off x="6494352" y="4596121"/>
              <a:ext cx="146836" cy="7055"/>
            </a:xfrm>
            <a:prstGeom prst="line">
              <a:avLst/>
            </a:prstGeom>
            <a:solidFill>
              <a:schemeClr val="accent1"/>
            </a:solidFill>
            <a:ln algn="ctr" cap="flat" cmpd="sng" w="25400">
              <a:solidFill>
                <a:schemeClr val="accent2"/>
              </a:solidFill>
              <a:prstDash val="solid"/>
              <a:round/>
              <a:headEnd len="med" type="none" w="med"/>
              <a:tailEnd len="med" type="none" w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Straight Connector 102"/>
            <p:cNvCxnSpPr/>
            <p:nvPr/>
          </p:nvCxnSpPr>
          <p:spPr>
            <a:xfrm flipH="1">
              <a:off x="6494352" y="5056736"/>
              <a:ext cx="262880" cy="0"/>
            </a:xfrm>
            <a:prstGeom prst="line">
              <a:avLst/>
            </a:prstGeom>
            <a:solidFill>
              <a:schemeClr val="accent1"/>
            </a:solidFill>
            <a:ln algn="ctr" cap="flat" cmpd="sng" w="25400">
              <a:solidFill>
                <a:schemeClr val="accent2"/>
              </a:solidFill>
              <a:prstDash val="solid"/>
              <a:round/>
              <a:headEnd len="med" type="none" w="med"/>
              <a:tailEnd len="med" type="none" w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Straight Connector 103"/>
            <p:cNvCxnSpPr/>
            <p:nvPr/>
          </p:nvCxnSpPr>
          <p:spPr>
            <a:xfrm>
              <a:off x="6484624" y="4589799"/>
              <a:ext cx="0" cy="476665"/>
            </a:xfrm>
            <a:prstGeom prst="line">
              <a:avLst/>
            </a:prstGeom>
            <a:solidFill>
              <a:schemeClr val="accent1"/>
            </a:solidFill>
            <a:ln algn="ctr" cap="flat" cmpd="sng" w="25400">
              <a:solidFill>
                <a:schemeClr val="accent2"/>
              </a:solidFill>
              <a:prstDash val="solid"/>
              <a:round/>
              <a:headEnd len="med" type="none" w="med"/>
              <a:tailEnd len="med" type="none" w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/>
            <p:cNvCxnSpPr/>
            <p:nvPr/>
          </p:nvCxnSpPr>
          <p:spPr>
            <a:xfrm flipV="1">
              <a:off x="7185248" y="3623738"/>
              <a:ext cx="0" cy="918918"/>
            </a:xfrm>
            <a:prstGeom prst="straightConnector1">
              <a:avLst/>
            </a:prstGeom>
            <a:solidFill>
              <a:schemeClr val="accent1"/>
            </a:solidFill>
            <a:ln algn="ctr" cap="flat" cmpd="sng" w="25400">
              <a:solidFill>
                <a:schemeClr val="accent2"/>
              </a:solidFill>
              <a:prstDash val="solid"/>
              <a:round/>
              <a:headEnd len="med" type="none" w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TextBox 3"/>
          <p:cNvSpPr txBox="1"/>
          <p:nvPr/>
        </p:nvSpPr>
        <p:spPr>
          <a:xfrm>
            <a:off x="95274" y="4437112"/>
            <a:ext cx="3317494" cy="33855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buNone/>
            </a:pPr>
            <a:r>
              <a:rPr altLang="en-GB" dirty="0" lang="en-GB" smtClean="0" sz="1600"/>
              <a:t>*@ 0.7 Nm</a:t>
            </a:r>
            <a:r>
              <a:rPr altLang="en-GB" baseline="30000" dirty="0" lang="en-GB" smtClean="0" sz="1600"/>
              <a:t>3</a:t>
            </a:r>
            <a:r>
              <a:rPr altLang="en-GB" baseline="-25000" dirty="0" lang="en-GB" smtClean="0" sz="1600"/>
              <a:t>separator air</a:t>
            </a:r>
            <a:r>
              <a:rPr altLang="en-GB" dirty="0" lang="en-GB" smtClean="0" sz="1600"/>
              <a:t> / kg </a:t>
            </a:r>
            <a:r>
              <a:rPr altLang="en-GB" baseline="-25000" dirty="0" lang="en-GB" smtClean="0" sz="1600"/>
              <a:t>product</a:t>
            </a:r>
            <a:endParaRPr altLang="en-GB" baseline="-25000" dirty="0" lang="en-GB" sz="1600"/>
          </a:p>
        </p:txBody>
      </p:sp>
      <p:sp>
        <p:nvSpPr>
          <p:cNvPr id="34" name="Rectangle 33"/>
          <p:cNvSpPr/>
          <p:nvPr/>
        </p:nvSpPr>
        <p:spPr>
          <a:xfrm>
            <a:off x="3342481" y="4815498"/>
            <a:ext cx="2725738" cy="177811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cmpd="sng" w="28575">
            <a:noFill/>
            <a:prstDash val="solid"/>
          </a:ln>
        </p:spPr>
        <p:style>
          <a:lnRef idx="0">
            <a:scrgbClr b="0" g="0" r="0"/>
          </a:lnRef>
          <a:fillRef idx="1">
            <a:scrgbClr b="0" g="0" r="0"/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numCol="1"/>
          <a:lstStyle/>
          <a:p>
            <a:endParaRPr altLang="en-GB"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3014067" y="5526310"/>
            <a:ext cx="862537" cy="1"/>
          </a:xfrm>
          <a:prstGeom prst="line">
            <a:avLst/>
          </a:prstGeom>
          <a:solidFill>
            <a:schemeClr val="accent1"/>
          </a:solidFill>
          <a:ln algn="ctr" cap="flat" cmpd="sng" w="88900">
            <a:solidFill>
              <a:schemeClr val="accent2"/>
            </a:solidFill>
            <a:prstDash val="solid"/>
            <a:round/>
            <a:headEnd len="med" type="none" w="med"/>
            <a:tailEnd len="med" type="triangl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>
          <a:xfrm>
            <a:off x="4382219" y="5382227"/>
            <a:ext cx="792088" cy="0"/>
          </a:xfrm>
          <a:prstGeom prst="line">
            <a:avLst/>
          </a:prstGeom>
          <a:solidFill>
            <a:schemeClr val="accent1"/>
          </a:solidFill>
          <a:ln algn="ctr" cap="flat" cmpd="sng" w="88900">
            <a:solidFill>
              <a:schemeClr val="accent2"/>
            </a:solidFill>
            <a:prstDash val="solid"/>
            <a:round/>
            <a:headEnd len="med" type="none" w="med"/>
            <a:tailEnd len="med" type="non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>
          <a:xfrm>
            <a:off x="5754727" y="5367677"/>
            <a:ext cx="139660" cy="0"/>
          </a:xfrm>
          <a:prstGeom prst="line">
            <a:avLst/>
          </a:prstGeom>
          <a:solidFill>
            <a:schemeClr val="accent1"/>
          </a:solidFill>
          <a:ln algn="ctr" cap="flat" cmpd="sng" w="88900">
            <a:solidFill>
              <a:schemeClr val="accent2"/>
            </a:solidFill>
            <a:prstDash val="solid"/>
            <a:round/>
            <a:headEnd len="med" type="none" w="med"/>
            <a:tailEnd len="med" type="non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>
          <a:xfrm flipV="1">
            <a:off x="5942012" y="4661016"/>
            <a:ext cx="0" cy="615015"/>
          </a:xfrm>
          <a:prstGeom prst="line">
            <a:avLst/>
          </a:prstGeom>
          <a:solidFill>
            <a:schemeClr val="accent1"/>
          </a:solidFill>
          <a:ln algn="ctr" cap="flat" cmpd="sng" w="88900">
            <a:solidFill>
              <a:schemeClr val="accent2"/>
            </a:solidFill>
            <a:prstDash val="solid"/>
            <a:round/>
            <a:headEnd len="med" type="none" w="med"/>
            <a:tailEnd len="med" type="triangl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/>
          <p:nvPr/>
        </p:nvCxnSpPr>
        <p:spPr>
          <a:xfrm>
            <a:off x="4166195" y="5787121"/>
            <a:ext cx="288032" cy="0"/>
          </a:xfrm>
          <a:prstGeom prst="line">
            <a:avLst/>
          </a:prstGeom>
          <a:solidFill>
            <a:schemeClr val="accent1"/>
          </a:solidFill>
          <a:ln algn="ctr" cap="flat" cmpd="sng" w="88900">
            <a:solidFill>
              <a:schemeClr val="accent2"/>
            </a:solidFill>
            <a:prstDash val="solid"/>
            <a:round/>
            <a:headEnd len="med" type="none" w="med"/>
            <a:tailEnd len="med" type="non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/>
          <p:nvPr/>
        </p:nvCxnSpPr>
        <p:spPr>
          <a:xfrm flipV="1">
            <a:off x="4415052" y="5367677"/>
            <a:ext cx="0" cy="419444"/>
          </a:xfrm>
          <a:prstGeom prst="line">
            <a:avLst/>
          </a:prstGeom>
          <a:solidFill>
            <a:schemeClr val="accent1"/>
          </a:solidFill>
          <a:ln algn="ctr" cap="flat" cmpd="sng" w="88900">
            <a:solidFill>
              <a:schemeClr val="accent2"/>
            </a:solidFill>
            <a:prstDash val="solid"/>
            <a:round/>
            <a:headEnd len="med" type="none" w="med"/>
            <a:tailEnd len="med" type="triangl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Isosceles Triangle 2"/>
          <p:cNvSpPr/>
          <p:nvPr/>
        </p:nvSpPr>
        <p:spPr>
          <a:xfrm>
            <a:off x="6366167" y="5412952"/>
            <a:ext cx="97034" cy="116841"/>
          </a:xfrm>
          <a:prstGeom prst="triangle">
            <a:avLst>
              <a:gd fmla="val 49747" name="adj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en-GB" dirty="0" err="1" lang="en-GB" sz="2000">
              <a:solidFill>
                <a:schemeClr val="bg1"/>
              </a:solidFill>
              <a:latin charset="0" pitchFamily="34" typeface="Arial"/>
              <a:cs charset="0" pitchFamily="34" typeface="Arial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7016206" y="4581128"/>
            <a:ext cx="97034" cy="116841"/>
          </a:xfrm>
          <a:prstGeom prst="triangle">
            <a:avLst>
              <a:gd fmla="val 49747" name="adj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en-GB" dirty="0" err="1" lang="en-GB" smtClean="0" sz="2000">
              <a:solidFill>
                <a:schemeClr val="bg1"/>
              </a:solidFill>
              <a:latin charset="0" pitchFamily="34" typeface="Arial"/>
              <a:cs charset="0" pitchFamily="34" typeface="Arial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063534" y="4725144"/>
            <a:ext cx="0" cy="708239"/>
          </a:xfrm>
          <a:prstGeom prst="line">
            <a:avLst/>
          </a:prstGeom>
          <a:solidFill>
            <a:schemeClr val="accent1"/>
          </a:solidFill>
          <a:ln algn="ctr" cap="flat" cmpd="sng" w="25400">
            <a:solidFill>
              <a:schemeClr val="accent2"/>
            </a:solidFill>
            <a:prstDash val="solid"/>
            <a:round/>
            <a:headEnd len="med" type="none" w="med"/>
            <a:tailEnd len="med" type="non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5853914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075"/>
          <p:cNvSpPr>
            <a:spLocks noChangeArrowheads="1" noGrp="1"/>
          </p:cNvSpPr>
          <p:nvPr>
            <p:ph idx="14" sz="quarter"/>
          </p:nvPr>
        </p:nvSpPr>
        <p:spPr/>
        <p:txBody>
          <a:bodyPr numCol="1"/>
          <a:lstStyle/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Objectives and Overview</a:t>
            </a:r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Air classification (air separation)</a:t>
            </a:r>
          </a:p>
          <a:p>
            <a:pPr lvl="1" marL="360363">
              <a:spcBef>
                <a:spcPts val="100"/>
              </a:spcBef>
            </a:pPr>
            <a:r>
              <a:rPr altLang="en-GB" dirty="0" lang="en-GB" smtClean="0"/>
              <a:t> Operating principle and Design Features </a:t>
            </a:r>
          </a:p>
          <a:p>
            <a:pPr lvl="1" marL="360363">
              <a:spcBef>
                <a:spcPts val="100"/>
              </a:spcBef>
            </a:pPr>
            <a:r>
              <a:rPr altLang="en-GB" dirty="0" lang="en-GB" smtClean="0"/>
              <a:t> Separator arrangement in the circuit</a:t>
            </a:r>
          </a:p>
          <a:p>
            <a:pPr>
              <a:spcBef>
                <a:spcPts val="100"/>
              </a:spcBef>
            </a:pP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</a:t>
            </a:r>
            <a:r>
              <a:rPr altLang="en-GB" b="1" dirty="0" lang="en-GB"/>
              <a:t>Key figures of classification</a:t>
            </a:r>
          </a:p>
          <a:p>
            <a:pPr lvl="1" marL="360363">
              <a:spcBef>
                <a:spcPts val="100"/>
              </a:spcBef>
            </a:pPr>
            <a:r>
              <a:rPr altLang="en-GB" dirty="0" lang="en-GB" smtClean="0"/>
              <a:t> Particle Size Distribution (PSD) / RRSB</a:t>
            </a:r>
          </a:p>
          <a:p>
            <a:pPr lvl="1" marL="360363">
              <a:spcBef>
                <a:spcPts val="100"/>
              </a:spcBef>
            </a:pPr>
            <a:r>
              <a:rPr altLang="en-GB" dirty="0" lang="en-GB" smtClean="0"/>
              <a:t> Circulating load u</a:t>
            </a:r>
          </a:p>
          <a:p>
            <a:pPr lvl="1" marL="360363">
              <a:spcBef>
                <a:spcPts val="100"/>
              </a:spcBef>
            </a:pPr>
            <a:r>
              <a:rPr altLang="en-GB" dirty="0" lang="en-GB" smtClean="0"/>
              <a:t> Tromp Curve </a:t>
            </a:r>
            <a:r>
              <a:rPr altLang="en-GB" dirty="0" err="1" lang="en-GB" smtClean="0"/>
              <a:t>t</a:t>
            </a:r>
            <a:r>
              <a:rPr altLang="en-GB" baseline="-25000" dirty="0" err="1" lang="en-GB" smtClean="0"/>
              <a:t>r</a:t>
            </a:r>
            <a:endParaRPr altLang="en-GB" baseline="-25000" dirty="0" lang="en-GB" smtClean="0"/>
          </a:p>
          <a:p>
            <a:pPr>
              <a:spcBef>
                <a:spcPts val="100"/>
              </a:spcBef>
            </a:pP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/>
              <a:t>B – level audit of separator (measurement tasks and requirements)  </a:t>
            </a:r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Classifier </a:t>
            </a:r>
            <a:r>
              <a:rPr altLang="en-GB" dirty="0" lang="en-GB"/>
              <a:t>Operation </a:t>
            </a:r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/>
              <a:t> Conclusion</a:t>
            </a:r>
          </a:p>
        </p:txBody>
      </p:sp>
      <p:sp>
        <p:nvSpPr>
          <p:cNvPr id="282626" name="Rectangle 3074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Content</a:t>
            </a:r>
            <a:endParaRPr altLang="en-GB" dirty="0" lang="en-GB"/>
          </a:p>
        </p:txBody>
      </p:sp>
    </p:spTree>
    <p:extLst>
      <p:ext uri="{BB962C8B-B14F-4D97-AF65-F5344CB8AC3E}">
        <p14:creationId xmlns:p14="http://schemas.microsoft.com/office/powerpoint/2010/main" val="2861774202"/>
      </p:ext>
    </p:extLst>
  </p:cSld>
  <p:clrMapOvr>
    <a:masterClrMapping/>
  </p:clrMapOvr>
  <p:transition/>
  <p:timing>
    <p:tnLst>
      <p:par>
        <p:cTn dur="indefinite" id="1" nodeType="tmRoot" restart="never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>
          <a:xfrm>
            <a:off x="504599" y="1254100"/>
            <a:ext cx="8785223" cy="5112544"/>
          </a:xfrm>
        </p:spPr>
        <p:txBody>
          <a:bodyPr numCol="1">
            <a:noAutofit/>
          </a:bodyPr>
          <a:lstStyle/>
          <a:p>
            <a:pPr indent="0" marL="0">
              <a:buNone/>
            </a:pPr>
            <a:r>
              <a:rPr altLang="en-GB" dirty="0" lang="en-GB" smtClean="0"/>
              <a:t>The PSD shows how many particles of each size class are present in bulk material.</a:t>
            </a:r>
          </a:p>
          <a:p>
            <a:pPr indent="0" marL="0">
              <a:buNone/>
            </a:pPr>
            <a:endParaRPr altLang="en-GB" dirty="0" lang="en-GB" smtClean="0"/>
          </a:p>
          <a:p>
            <a:pPr indent="0" marL="0">
              <a:buNone/>
            </a:pPr>
            <a:endParaRPr altLang="en-GB" dirty="0" lang="en-GB" smtClean="0"/>
          </a:p>
          <a:p>
            <a:pPr indent="0" marL="0">
              <a:buNone/>
            </a:pPr>
            <a:endParaRPr altLang="en-GB" dirty="0" lang="en-GB" smtClean="0"/>
          </a:p>
          <a:p>
            <a:pPr indent="0" marL="0">
              <a:buNone/>
            </a:pPr>
            <a:endParaRPr altLang="en-GB" dirty="0" lang="en-GB" smtClean="0"/>
          </a:p>
          <a:p>
            <a:pPr indent="0" marL="0">
              <a:buNone/>
            </a:pPr>
            <a:endParaRPr altLang="en-GB" dirty="0" lang="en-GB" smtClean="0"/>
          </a:p>
          <a:p>
            <a:pPr indent="0" marL="0">
              <a:buNone/>
            </a:pPr>
            <a:endParaRPr altLang="en-GB" dirty="0" lang="en-GB" smtClean="0"/>
          </a:p>
          <a:p>
            <a:pPr indent="0" marL="0">
              <a:buNone/>
            </a:pPr>
            <a:endParaRPr altLang="en-GB" dirty="0" lang="en-GB" smtClean="0"/>
          </a:p>
          <a:p>
            <a:pPr indent="0" marL="0">
              <a:buNone/>
            </a:pPr>
            <a:endParaRPr altLang="en-GB" dirty="0" lang="en-GB" smtClean="0"/>
          </a:p>
          <a:p>
            <a:pPr indent="0" marL="0">
              <a:buNone/>
            </a:pPr>
            <a:endParaRPr altLang="en-GB" dirty="0" lang="en-GB" smtClean="0">
              <a:solidFill>
                <a:schemeClr val="accent5"/>
              </a:solidFill>
            </a:endParaRPr>
          </a:p>
          <a:p>
            <a:pPr indent="0" marL="0">
              <a:buNone/>
            </a:pPr>
            <a:endParaRPr altLang="en-GB" dirty="0" lang="en-GB" smtClean="0">
              <a:solidFill>
                <a:schemeClr val="accent5"/>
              </a:solidFill>
            </a:endParaRPr>
          </a:p>
          <a:p>
            <a:pPr indent="0" marL="0">
              <a:buNone/>
            </a:pPr>
            <a:r>
              <a:rPr altLang="en-GB" dirty="0" lang="en-GB" smtClean="0" sz="1800">
                <a:solidFill>
                  <a:schemeClr val="tx1"/>
                </a:solidFill>
              </a:rPr>
              <a:t>The PSD is measured by sieving or by laser granulometry</a:t>
            </a:r>
          </a:p>
          <a:p>
            <a:pPr indent="0" marL="0">
              <a:buNone/>
            </a:pPr>
            <a:endParaRPr altLang="en-GB" dirty="0" lang="en-GB" smtClean="0" sz="1800" u="sng">
              <a:solidFill>
                <a:schemeClr val="tx1"/>
              </a:solidFill>
            </a:endParaRPr>
          </a:p>
          <a:p>
            <a:pPr indent="0" marL="0">
              <a:buNone/>
            </a:pPr>
            <a:r>
              <a:rPr altLang="en-GB" dirty="0" lang="en-GB" smtClean="0" sz="1800" u="sng">
                <a:solidFill>
                  <a:schemeClr val="tx1"/>
                </a:solidFill>
              </a:rPr>
              <a:t>Ranges:</a:t>
            </a:r>
          </a:p>
          <a:p>
            <a:pPr indent="0" marL="0">
              <a:buNone/>
            </a:pPr>
            <a:r>
              <a:rPr altLang="en-GB" dirty="0" lang="en-GB" smtClean="0"/>
              <a:t> </a:t>
            </a:r>
            <a:endParaRPr altLang="en-GB" dirty="0"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Key Figures - Particle Size Distribution (PSD)</a:t>
            </a:r>
            <a:endParaRPr altLang="en-GB" dirty="0" lang="en-GB"/>
          </a:p>
        </p:txBody>
      </p:sp>
      <p:grpSp>
        <p:nvGrpSpPr>
          <p:cNvPr id="32" name="Group 31"/>
          <p:cNvGrpSpPr/>
          <p:nvPr/>
        </p:nvGrpSpPr>
        <p:grpSpPr>
          <a:xfrm>
            <a:off x="632520" y="2133972"/>
            <a:ext cx="2743200" cy="2743200"/>
            <a:chOff x="1447800" y="2133600"/>
            <a:chExt cx="3048000" cy="27432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>
            <a:xfrm>
              <a:off x="2971800" y="2895600"/>
              <a:ext cx="7620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>
            <a:xfrm>
              <a:off x="2667000" y="2819400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>
            <a:xfrm>
              <a:off x="3124200" y="2362200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>
            <a:xfrm>
              <a:off x="1981200" y="3657600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>
            <a:xfrm>
              <a:off x="4038600" y="3124200"/>
              <a:ext cx="152400" cy="1524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>
            <a:xfrm>
              <a:off x="2514600" y="3810000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>
            <a:xfrm>
              <a:off x="3429000" y="2514600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>
            <a:xfrm>
              <a:off x="2209800" y="4191000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>
            <a:xfrm>
              <a:off x="2286000" y="2133600"/>
              <a:ext cx="7620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>
            <a:xfrm>
              <a:off x="1447800" y="3886200"/>
              <a:ext cx="7620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>
            <a:xfrm>
              <a:off x="3429000" y="3352800"/>
              <a:ext cx="7620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>
            <a:xfrm>
              <a:off x="1447800" y="2438400"/>
              <a:ext cx="7620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>
            <a:xfrm>
              <a:off x="3733800" y="4267200"/>
              <a:ext cx="7620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>
            <a:xfrm>
              <a:off x="1752600" y="2971800"/>
              <a:ext cx="7620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>
            <a:xfrm>
              <a:off x="2667000" y="4114800"/>
              <a:ext cx="7620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>
            <a:xfrm>
              <a:off x="4191000" y="3276600"/>
              <a:ext cx="152400" cy="1524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>
            <a:xfrm>
              <a:off x="3429000" y="2133600"/>
              <a:ext cx="152400" cy="1524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>
            <a:xfrm>
              <a:off x="3581400" y="2286000"/>
              <a:ext cx="152400" cy="1524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>
            <a:xfrm>
              <a:off x="2133600" y="2209800"/>
              <a:ext cx="152400" cy="1524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26" name="Oval 27"/>
            <p:cNvSpPr>
              <a:spLocks noChangeArrowheads="1"/>
            </p:cNvSpPr>
            <p:nvPr/>
          </p:nvSpPr>
          <p:spPr>
            <a:xfrm>
              <a:off x="1447800" y="3505200"/>
              <a:ext cx="152400" cy="1524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27" name="Oval 28"/>
            <p:cNvSpPr>
              <a:spLocks noChangeArrowheads="1"/>
            </p:cNvSpPr>
            <p:nvPr/>
          </p:nvSpPr>
          <p:spPr>
            <a:xfrm>
              <a:off x="2438400" y="2895600"/>
              <a:ext cx="152400" cy="1524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28" name="Oval 29"/>
            <p:cNvSpPr>
              <a:spLocks noChangeArrowheads="1"/>
            </p:cNvSpPr>
            <p:nvPr/>
          </p:nvSpPr>
          <p:spPr>
            <a:xfrm>
              <a:off x="2971800" y="3581400"/>
              <a:ext cx="152400" cy="1524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29" name="Oval 30"/>
            <p:cNvSpPr>
              <a:spLocks noChangeArrowheads="1"/>
            </p:cNvSpPr>
            <p:nvPr/>
          </p:nvSpPr>
          <p:spPr>
            <a:xfrm>
              <a:off x="3124200" y="3657600"/>
              <a:ext cx="152400" cy="1524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30" name="Oval 31"/>
            <p:cNvSpPr>
              <a:spLocks noChangeArrowheads="1"/>
            </p:cNvSpPr>
            <p:nvPr/>
          </p:nvSpPr>
          <p:spPr>
            <a:xfrm>
              <a:off x="2667000" y="3429000"/>
              <a:ext cx="152400" cy="1524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31" name="Oval 32"/>
            <p:cNvSpPr>
              <a:spLocks noChangeArrowheads="1"/>
            </p:cNvSpPr>
            <p:nvPr/>
          </p:nvSpPr>
          <p:spPr>
            <a:xfrm>
              <a:off x="3200400" y="3810000"/>
              <a:ext cx="152400" cy="1524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</p:grpSp>
      <p:grpSp>
        <p:nvGrpSpPr>
          <p:cNvPr id="33" name="Group 40"/>
          <p:cNvGrpSpPr/>
          <p:nvPr/>
        </p:nvGrpSpPr>
        <p:grpSpPr>
          <a:xfrm>
            <a:off x="3951040" y="2244315"/>
            <a:ext cx="5307841" cy="2696853"/>
            <a:chOff x="4320029" y="2124819"/>
            <a:chExt cx="5307841" cy="2696853"/>
          </a:xfrm>
        </p:grpSpPr>
        <p:pic>
          <p:nvPicPr>
            <p:cNvPr id="34" name="Picture 2"/>
            <p:cNvPicPr>
              <a:picLocks noChangeArrowheads="1" noChangeAspect="1"/>
            </p:cNvPicPr>
            <p:nvPr/>
          </p:nvPicPr>
          <p:blipFill>
            <a:blip cstate="print"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320029" y="2124819"/>
              <a:ext cx="2329883" cy="211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/>
            <p:cNvPicPr>
              <a:picLocks noChangeArrowheads="1"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918960" y="2124820"/>
              <a:ext cx="2708910" cy="2118463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Rectangle 35"/>
            <p:cNvSpPr/>
            <p:nvPr/>
          </p:nvSpPr>
          <p:spPr>
            <a:xfrm>
              <a:off x="7041232" y="2404482"/>
              <a:ext cx="419100" cy="220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altLang="en-GB" dirty="0"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20029" y="4452340"/>
              <a:ext cx="232988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numCol="1" rtlCol="0" wrap="square">
              <a:spAutoFit/>
            </a:bodyPr>
            <a:lstStyle/>
            <a:p>
              <a:pPr algn="ctr">
                <a:buNone/>
              </a:pPr>
              <a:r>
                <a:rPr altLang="en-GB" lang="en-GB" smtClean="0"/>
                <a:t>Sieve Analysis</a:t>
              </a:r>
              <a:endParaRPr altLang="en-GB" dirty="0" lang="en-GB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18960" y="4452340"/>
              <a:ext cx="2708910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numCol="1" rtlCol="0" wrap="square">
              <a:spAutoFit/>
            </a:bodyPr>
            <a:lstStyle/>
            <a:p>
              <a:pPr algn="ctr">
                <a:buNone/>
              </a:pPr>
              <a:r>
                <a:rPr altLang="en-GB" lang="en-GB" smtClean="0"/>
                <a:t>Laser Granulometry</a:t>
              </a:r>
              <a:endParaRPr altLang="en-GB" dirty="0" lang="en-GB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43216"/>
              </p:ext>
            </p:extLst>
          </p:nvPr>
        </p:nvGraphicFramePr>
        <p:xfrm>
          <a:off x="1659793" y="5517232"/>
          <a:ext cx="7117605" cy="741680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429111"/>
                <a:gridCol w="2344247"/>
                <a:gridCol w="2344247"/>
              </a:tblGrid>
              <a:tr h="370840">
                <a:tc>
                  <a:txBody>
                    <a:bodyPr numCol="1"/>
                    <a:lstStyle/>
                    <a:p>
                      <a:r>
                        <a:rPr altLang="en-GB" dirty="0" lang="en-GB" smtClean="0"/>
                        <a:t>Laboratory [µm]</a:t>
                      </a:r>
                      <a:endParaRPr altLang="en-GB" dirty="0" lang="en-GB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en-GB" dirty="0" lang="en-GB" smtClean="0"/>
                        <a:t>10 – 20’000</a:t>
                      </a:r>
                      <a:endParaRPr altLang="en-GB" dirty="0" lang="en-GB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 defTabSz="914400" eaLnBrk="1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GB" dirty="0" lang="en-GB" smtClean="0"/>
                        <a:t>0.01 – 2’000</a:t>
                      </a:r>
                      <a:endParaRPr altLang="en-GB" dirty="0" lang="en-GB"/>
                    </a:p>
                  </a:txBody>
                  <a:tcPr/>
                </a:tc>
              </a:tr>
              <a:tr h="370840">
                <a:tc>
                  <a:txBody>
                    <a:bodyPr numCol="1"/>
                    <a:lstStyle/>
                    <a:p>
                      <a:r>
                        <a:rPr altLang="en-GB" dirty="0" lang="en-GB" smtClean="0"/>
                        <a:t>Industrial screen [µm]</a:t>
                      </a:r>
                      <a:endParaRPr altLang="en-GB" dirty="0" lang="en-GB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en-GB" dirty="0" lang="en-GB" smtClean="0"/>
                        <a:t>100 – 100’000</a:t>
                      </a:r>
                      <a:endParaRPr altLang="en-GB" dirty="0" lang="en-GB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 defTabSz="914400" eaLnBrk="1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GB" dirty="0" lang="en-GB" smtClean="0"/>
                        <a:t>0.01 – 2’000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771440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1796804" y="1628800"/>
            <a:ext cx="7090043" cy="4616882"/>
            <a:chOff x="2013589" y="1988839"/>
            <a:chExt cx="6615009" cy="4176464"/>
          </a:xfrm>
        </p:grpSpPr>
        <p:grpSp>
          <p:nvGrpSpPr>
            <p:cNvPr id="6" name="Group 12"/>
            <p:cNvGrpSpPr/>
            <p:nvPr/>
          </p:nvGrpSpPr>
          <p:grpSpPr>
            <a:xfrm>
              <a:off x="2013763" y="1988839"/>
              <a:ext cx="6611640" cy="4176464"/>
              <a:chOff x="2877860" y="1988840"/>
              <a:chExt cx="6611644" cy="4176464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7860" y="1988840"/>
                <a:ext cx="6611644" cy="4176464"/>
              </a:xfrm>
              <a:prstGeom prst="rect">
                <a:avLst/>
              </a:prstGeom>
            </p:spPr>
          </p:pic>
          <p:sp>
            <p:nvSpPr>
              <p:cNvPr id="11" name="Line Callout 2 10"/>
              <p:cNvSpPr/>
              <p:nvPr/>
            </p:nvSpPr>
            <p:spPr>
              <a:xfrm>
                <a:off x="5241032" y="2450212"/>
                <a:ext cx="1301158" cy="504056"/>
              </a:xfrm>
              <a:prstGeom prst="borderCallout2">
                <a:avLst>
                  <a:gd fmla="val 105675" name="adj1"/>
                  <a:gd fmla="val 48357" name="adj2"/>
                  <a:gd fmla="val 101269" name="adj3"/>
                  <a:gd fmla="val 49131" name="adj4"/>
                  <a:gd fmla="val 220211" name="adj5"/>
                  <a:gd fmla="val 132852" name="adj6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accent5"/>
                </a:solidFill>
                <a:tailEnd len="lg" type="arrow" w="lg"/>
              </a:ln>
              <a:effectLst/>
              <a:extLst/>
            </p:spPr>
            <p:txBody>
              <a:bodyPr anchor="ctr" anchorCtr="0" bIns="45720" compatLnSpc="1" lIns="91440" numCol="1" rIns="91440" rtlCol="0" tIns="45720" vert="horz" wrap="none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 indent="0" latinLnBrk="0" marL="0" marR="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30000"/>
                  </a:spcAft>
                  <a:buClr>
                    <a:schemeClr val="accent1"/>
                  </a:buClr>
                  <a:buSzPct val="90000"/>
                  <a:buFont charset="2" pitchFamily="2" typeface="Wingdings"/>
                  <a:buNone/>
                  <a:tabLst/>
                </a:pPr>
                <a:r>
                  <a:rPr altLang="en-GB" lang="en-GB" smtClean="0" sz="2000"/>
                  <a:t>histogram</a:t>
                </a:r>
                <a:endParaRPr altLang="en-GB" b="0" baseline="0" cap="none" dirty="0" i="0" kumimoji="0" lang="en-GB" normalizeH="0" smtClean="0" strike="noStrike" sz="2000" u="none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4" name="Line Callout 2 13"/>
              <p:cNvSpPr/>
              <p:nvPr/>
            </p:nvSpPr>
            <p:spPr>
              <a:xfrm>
                <a:off x="4023442" y="3293687"/>
                <a:ext cx="2160240" cy="570784"/>
              </a:xfrm>
              <a:prstGeom prst="borderCallout2">
                <a:avLst>
                  <a:gd fmla="val 99637" name="adj1"/>
                  <a:gd fmla="val 50003" name="adj2"/>
                  <a:gd fmla="val 99648" name="adj3"/>
                  <a:gd fmla="val 49432" name="adj4"/>
                  <a:gd fmla="val 226199" name="adj5"/>
                  <a:gd fmla="val 126421" name="adj6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accent5"/>
                </a:solidFill>
                <a:tailEnd len="lg" type="arrow" w="lg"/>
              </a:ln>
              <a:effectLst/>
              <a:extLst/>
            </p:spPr>
            <p:txBody>
              <a:bodyPr anchor="ctr" anchorCtr="0" bIns="45720" compatLnSpc="1" lIns="91440" numCol="1" rIns="91440" rtlCol="0" tIns="45720" vert="horz" wrap="none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 indent="0" latinLnBrk="0" marL="0" marR="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30000"/>
                  </a:spcAft>
                  <a:buClr>
                    <a:schemeClr val="accent1"/>
                  </a:buClr>
                  <a:buSzPct val="90000"/>
                  <a:buFont charset="2" pitchFamily="2" typeface="Wingdings"/>
                  <a:buNone/>
                  <a:tabLst/>
                </a:pPr>
                <a:r>
                  <a:rPr altLang="en-GB" lang="en-GB" smtClean="0" sz="2000"/>
                  <a:t>cumulative PSD</a:t>
                </a:r>
                <a:endParaRPr altLang="en-GB" b="0" baseline="0" cap="none" dirty="0" i="0" kumimoji="0" lang="en-GB" normalizeH="0" smtClean="0" strike="noStrike" sz="2000" u="none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 rot="16200000">
              <a:off x="619825" y="3706534"/>
              <a:ext cx="3103399" cy="315871"/>
            </a:xfrm>
            <a:prstGeom prst="rect">
              <a:avLst/>
            </a:prstGeom>
            <a:solidFill>
              <a:schemeClr val="bg1"/>
            </a:solidFill>
          </p:spPr>
          <p:txBody>
            <a:bodyPr numCol="1" rtlCol="0" wrap="square">
              <a:spAutoFit/>
            </a:bodyPr>
            <a:lstStyle/>
            <a:p>
              <a:pPr>
                <a:buNone/>
              </a:pPr>
              <a:r>
                <a:rPr altLang="en-GB" lang="en-GB" smtClean="0" sz="1600"/>
                <a:t>passing [%] (cumulative PSD)</a:t>
              </a:r>
              <a:endParaRPr altLang="en-GB" dirty="0" lang="en-GB" sz="1600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6564893" y="3597543"/>
              <a:ext cx="3352089" cy="775321"/>
            </a:xfrm>
            <a:prstGeom prst="rect">
              <a:avLst/>
            </a:prstGeom>
            <a:solidFill>
              <a:schemeClr val="bg1"/>
            </a:solidFill>
          </p:spPr>
          <p:txBody>
            <a:bodyPr numCol="1" rtlCol="0" wrap="square">
              <a:spAutoFit/>
            </a:bodyPr>
            <a:lstStyle/>
            <a:p>
              <a:pPr>
                <a:buNone/>
              </a:pPr>
              <a:endParaRPr altLang="en-GB" lang="en-GB" smtClean="0" sz="1600"/>
            </a:p>
            <a:p>
              <a:pPr>
                <a:buNone/>
              </a:pPr>
              <a:r>
                <a:rPr altLang="en-GB" lang="en-GB" smtClean="0" sz="1600"/>
                <a:t>mass fraction of particle size class [%] </a:t>
              </a:r>
              <a:br>
                <a:rPr altLang="en-GB" lang="en-GB" smtClean="0" sz="1600"/>
              </a:br>
              <a:r>
                <a:rPr altLang="en-GB" lang="en-GB" smtClean="0" sz="1600"/>
                <a:t>(histogram)</a:t>
              </a:r>
              <a:endParaRPr altLang="en-GB" dirty="0" lang="en-GB" sz="16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>
          <a:xfrm>
            <a:off x="560512" y="1258698"/>
            <a:ext cx="8785223" cy="5112544"/>
          </a:xfrm>
        </p:spPr>
        <p:txBody>
          <a:bodyPr numCol="1"/>
          <a:lstStyle/>
          <a:p>
            <a:pPr indent="0" marL="0">
              <a:buNone/>
            </a:pPr>
            <a:r>
              <a:rPr altLang="en-GB" dirty="0" lang="en-GB" smtClean="0" sz="2000"/>
              <a:t>The particle size distribution can either show the </a:t>
            </a:r>
            <a:r>
              <a:rPr altLang="en-GB" b="1" dirty="0" lang="en-GB" smtClean="0" sz="2000">
                <a:solidFill>
                  <a:schemeClr val="accent2"/>
                </a:solidFill>
              </a:rPr>
              <a:t>mass fraction of the different particle size classes</a:t>
            </a:r>
            <a:r>
              <a:rPr altLang="en-GB" b="1" dirty="0" lang="en-GB" smtClean="0" sz="2000">
                <a:solidFill>
                  <a:schemeClr val="accent5"/>
                </a:solidFill>
              </a:rPr>
              <a:t> </a:t>
            </a:r>
            <a:r>
              <a:rPr altLang="en-GB" dirty="0" lang="en-GB" smtClean="0" sz="2000"/>
              <a:t>(histogram) or the </a:t>
            </a:r>
            <a:r>
              <a:rPr altLang="en-GB" b="1" dirty="0" lang="en-GB">
                <a:solidFill>
                  <a:schemeClr val="accent2"/>
                </a:solidFill>
              </a:rPr>
              <a:t>cumulative PSD </a:t>
            </a:r>
            <a:r>
              <a:rPr altLang="en-GB" dirty="0" lang="en-GB" smtClean="0" sz="2000"/>
              <a:t>(sum curve).</a:t>
            </a:r>
            <a:endParaRPr altLang="en-GB" dirty="0" lang="en-GB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Key Figures - Particle Size Distribution (PSD)</a:t>
            </a:r>
            <a:endParaRPr altLang="en-GB" dirty="0" lang="en-GB"/>
          </a:p>
        </p:txBody>
      </p:sp>
      <p:sp>
        <p:nvSpPr>
          <p:cNvPr id="9" name="TextBox 8"/>
          <p:cNvSpPr txBox="1"/>
          <p:nvPr/>
        </p:nvSpPr>
        <p:spPr>
          <a:xfrm>
            <a:off x="2264582" y="6245681"/>
            <a:ext cx="6657569" cy="21544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buNone/>
            </a:pPr>
            <a:r>
              <a:rPr altLang="en-GB" lang="en-GB" smtClean="0" sz="800"/>
              <a:t>source: http://www.sympatec.com/Science/Characterisation/02_ParticelSizeDistribution.html</a:t>
            </a:r>
            <a:endParaRPr altLang="en-GB" dirty="0" lang="en-GB" sz="800"/>
          </a:p>
        </p:txBody>
      </p:sp>
      <p:sp>
        <p:nvSpPr>
          <p:cNvPr id="17" name="TextBox 16"/>
          <p:cNvSpPr txBox="1"/>
          <p:nvPr/>
        </p:nvSpPr>
        <p:spPr>
          <a:xfrm>
            <a:off x="7933903" y="1989415"/>
            <a:ext cx="468886" cy="3903633"/>
          </a:xfrm>
          <a:prstGeom prst="rect">
            <a:avLst/>
          </a:prstGeom>
          <a:solidFill>
            <a:schemeClr val="bg1"/>
          </a:solidFill>
        </p:spPr>
        <p:txBody>
          <a:bodyPr numCol="1" rtlCol="0" spcCol="36000" wrap="square">
            <a:spAutoFit/>
          </a:bodyPr>
          <a:lstStyle/>
          <a:p>
            <a:pPr>
              <a:lnSpc>
                <a:spcPct val="200000"/>
              </a:lnSpc>
              <a:spcBef>
                <a:spcPts val="500"/>
              </a:spcBef>
              <a:spcAft>
                <a:spcPts val="700"/>
              </a:spcAft>
              <a:buNone/>
            </a:pPr>
            <a:endParaRPr altLang="en-GB" b="1" lang="en-GB" smtClean="0" sz="1400"/>
          </a:p>
          <a:p>
            <a:pPr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altLang="en-GB" b="1" lang="en-GB" smtClean="0" sz="1400"/>
              <a:t>25</a:t>
            </a:r>
          </a:p>
          <a:p>
            <a:pPr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altLang="en-GB" b="1" lang="en-GB" smtClean="0" sz="1400"/>
              <a:t>20</a:t>
            </a:r>
          </a:p>
          <a:p>
            <a:pPr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altLang="en-GB" b="1" lang="en-GB" smtClean="0" sz="1400"/>
              <a:t>15</a:t>
            </a:r>
          </a:p>
          <a:p>
            <a:pPr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altLang="en-GB" b="1" lang="en-GB" smtClean="0" sz="1400"/>
              <a:t>10</a:t>
            </a:r>
          </a:p>
          <a:p>
            <a:pPr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altLang="en-GB" b="1" lang="en-GB" smtClean="0" sz="1400"/>
              <a:t>5</a:t>
            </a:r>
          </a:p>
          <a:p>
            <a:pPr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altLang="en-GB" b="1" lang="en-GB" smtClean="0" sz="1400"/>
              <a:t>0</a:t>
            </a:r>
            <a:endParaRPr altLang="en-GB" b="1" dirty="0" lang="en-GB" sz="1400"/>
          </a:p>
        </p:txBody>
      </p:sp>
    </p:spTree>
    <p:extLst>
      <p:ext uri="{BB962C8B-B14F-4D97-AF65-F5344CB8AC3E}">
        <p14:creationId xmlns:p14="http://schemas.microsoft.com/office/powerpoint/2010/main" val="160413210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>
          <a:xfrm>
            <a:off x="560512" y="1268760"/>
            <a:ext cx="8785223" cy="5112544"/>
          </a:xfrm>
        </p:spPr>
        <p:txBody>
          <a:bodyPr numCol="1"/>
          <a:lstStyle/>
          <a:p>
            <a:pPr indent="0" marL="0">
              <a:buNone/>
            </a:pPr>
            <a:r>
              <a:rPr altLang="en-GB" dirty="0" lang="en-GB" smtClean="0"/>
              <a:t>For product description only the </a:t>
            </a:r>
            <a:r>
              <a:rPr altLang="en-GB" b="1" dirty="0" lang="en-GB">
                <a:solidFill>
                  <a:schemeClr val="accent2"/>
                </a:solidFill>
              </a:rPr>
              <a:t>cumulative PSD </a:t>
            </a:r>
            <a:r>
              <a:rPr altLang="en-GB" dirty="0" lang="en-GB" smtClean="0"/>
              <a:t>is used: </a:t>
            </a:r>
          </a:p>
          <a:p>
            <a:pPr indent="0" marL="0">
              <a:buNone/>
            </a:pPr>
            <a:endParaRPr altLang="en-GB" dirty="0"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 smtClean="0"/>
              <a:t>Key Figures - Particle Size Distribution (PSD)</a:t>
            </a:r>
            <a:endParaRPr altLang="en-GB" dirty="0" lang="en-GB"/>
          </a:p>
        </p:txBody>
      </p:sp>
      <p:pic>
        <p:nvPicPr>
          <p:cNvPr id="11267" name="Picture 3"/>
          <p:cNvPicPr>
            <a:picLocks noChangeArrowheads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" r="10150" t="9136"/>
          <a:stretch/>
        </p:blipFill>
        <p:spPr>
          <a:xfrm>
            <a:off x="2288704" y="1962149"/>
            <a:ext cx="5514976" cy="380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68624" y="5770264"/>
            <a:ext cx="8337376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l">
              <a:buNone/>
            </a:pPr>
            <a:r>
              <a:rPr altLang="en-GB" dirty="0" lang="en-GB" smtClean="0" sz="2000">
                <a:solidFill>
                  <a:schemeClr val="tx1"/>
                </a:solidFill>
              </a:rPr>
              <a:t>Note: The y-axis can also show residues instead of passing</a:t>
            </a:r>
            <a:endParaRPr altLang="en-GB" dirty="0" lang="en-GB" sz="2000">
              <a:solidFill>
                <a:schemeClr val="tx1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3224808" y="2247335"/>
            <a:ext cx="2315368" cy="630975"/>
          </a:xfrm>
          <a:prstGeom prst="borderCallout2">
            <a:avLst>
              <a:gd fmla="val 99637" name="adj1"/>
              <a:gd fmla="val 49180" name="adj2"/>
              <a:gd fmla="val 99648" name="adj3"/>
              <a:gd fmla="val 49431" name="adj4"/>
              <a:gd fmla="val 265448" name="adj5"/>
              <a:gd fmla="val 98447" name="adj6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5"/>
            </a:solidFill>
            <a:tailEnd len="lg" type="arrow" w="lg"/>
          </a:ln>
          <a:effectLst/>
          <a:extLst/>
        </p:spPr>
        <p:txBody>
          <a:bodyPr anchor="ctr" anchorCtr="0" bIns="45720" compatLnSpc="1" lIns="91440" numCol="1" rIns="91440" rtlCol="0" tIns="45720" vert="horz" wrap="none">
            <a:prstTxWarp prst="textNoShape">
              <a:avLst/>
            </a:prstTxWarp>
          </a:bodyPr>
          <a:lstStyle/>
          <a:p>
            <a:pPr algn="ctr" defTabSz="914400" eaLnBrk="0" fontAlgn="base" hangingPunct="0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buNone/>
              <a:tabLst/>
            </a:pPr>
            <a:r>
              <a:rPr altLang="en-GB" lang="en-GB" smtClean="0" sz="2000"/>
              <a:t>cumulative PSD</a:t>
            </a:r>
            <a:endParaRPr altLang="en-GB" b="0" baseline="0" cap="none" dirty="0" i="0" kumimoji="0" lang="en-GB" normalizeH="0" smtClean="0" strike="noStrike" sz="2000" u="none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601030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075"/>
          <p:cNvSpPr>
            <a:spLocks noChangeArrowheads="1" noGrp="1"/>
          </p:cNvSpPr>
          <p:nvPr>
            <p:ph idx="14" sz="quarter"/>
          </p:nvPr>
        </p:nvSpPr>
        <p:spPr/>
        <p:txBody>
          <a:bodyPr numCol="1"/>
          <a:lstStyle/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Objectives and Overview</a:t>
            </a:r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Air classification (air separation)</a:t>
            </a:r>
          </a:p>
          <a:p>
            <a:pPr indent="-285750" lvl="1" marL="646113">
              <a:spcBef>
                <a:spcPts val="100"/>
              </a:spcBef>
              <a:buClr>
                <a:schemeClr val="accent2"/>
              </a:buClr>
              <a:buFont charset="0" panose="02070309020205020404" pitchFamily="49" typeface="Courier New"/>
              <a:buChar char="o"/>
            </a:pPr>
            <a:r>
              <a:rPr altLang="en-GB" dirty="0" lang="en-GB" smtClean="0"/>
              <a:t> </a:t>
            </a:r>
            <a:r>
              <a:rPr altLang="en-GB" dirty="0" lang="en-GB"/>
              <a:t>Operating principle and Design Features </a:t>
            </a:r>
          </a:p>
          <a:p>
            <a:pPr indent="-285750" lvl="1" marL="646113">
              <a:spcBef>
                <a:spcPts val="100"/>
              </a:spcBef>
              <a:buClr>
                <a:schemeClr val="accent2"/>
              </a:buClr>
              <a:buFont charset="0" panose="02070309020205020404" pitchFamily="49" typeface="Courier New"/>
              <a:buChar char="o"/>
            </a:pPr>
            <a:r>
              <a:rPr altLang="en-GB" dirty="0" lang="en-GB"/>
              <a:t> Separator arrangement in the circuit</a:t>
            </a:r>
          </a:p>
          <a:p>
            <a:pPr indent="-285750" lvl="1" marL="646113">
              <a:spcBef>
                <a:spcPts val="100"/>
              </a:spcBef>
              <a:buClr>
                <a:schemeClr val="accent2"/>
              </a:buClr>
              <a:buFont charset="0" panose="02070309020205020404" pitchFamily="49" typeface="Courier New"/>
              <a:buChar char="o"/>
            </a:pPr>
            <a:endParaRPr altLang="en-GB" dirty="0" lang="en-GB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Key figures of classification</a:t>
            </a:r>
          </a:p>
          <a:p>
            <a:pPr indent="-285750" lvl="1" marL="646113">
              <a:spcBef>
                <a:spcPts val="100"/>
              </a:spcBef>
              <a:buClr>
                <a:schemeClr val="accent2"/>
              </a:buClr>
              <a:buFont charset="0" panose="02070309020205020404" pitchFamily="49" typeface="Courier New"/>
              <a:buChar char="o"/>
            </a:pPr>
            <a:r>
              <a:rPr altLang="en-GB" dirty="0" lang="en-GB" smtClean="0"/>
              <a:t> </a:t>
            </a:r>
            <a:r>
              <a:rPr altLang="en-GB" dirty="0" lang="en-GB"/>
              <a:t>Particle Size Distribution (PSD) / RRSB</a:t>
            </a:r>
          </a:p>
          <a:p>
            <a:pPr indent="-285750" lvl="1" marL="646113">
              <a:spcBef>
                <a:spcPts val="100"/>
              </a:spcBef>
              <a:buClr>
                <a:schemeClr val="accent2"/>
              </a:buClr>
              <a:buFont charset="0" panose="02070309020205020404" pitchFamily="49" typeface="Courier New"/>
              <a:buChar char="o"/>
            </a:pPr>
            <a:r>
              <a:rPr altLang="en-GB" dirty="0" lang="en-GB"/>
              <a:t> Circulating load u</a:t>
            </a:r>
          </a:p>
          <a:p>
            <a:pPr indent="-285750" lvl="1" marL="646113">
              <a:spcBef>
                <a:spcPts val="100"/>
              </a:spcBef>
              <a:buClr>
                <a:schemeClr val="accent2"/>
              </a:buClr>
              <a:buFont charset="0" panose="02070309020205020404" pitchFamily="49" typeface="Courier New"/>
              <a:buChar char="o"/>
            </a:pPr>
            <a:r>
              <a:rPr altLang="en-GB" dirty="0" lang="en-GB"/>
              <a:t> Tromp </a:t>
            </a:r>
            <a:r>
              <a:rPr altLang="en-GB" dirty="0" lang="en-GB" smtClean="0"/>
              <a:t>Curve </a:t>
            </a:r>
            <a:r>
              <a:rPr altLang="en-GB" dirty="0" err="1" lang="en-GB" smtClean="0"/>
              <a:t>t</a:t>
            </a:r>
            <a:r>
              <a:rPr altLang="en-GB" baseline="-25000" dirty="0" err="1" lang="en-GB" smtClean="0"/>
              <a:t>r</a:t>
            </a:r>
            <a:endParaRPr altLang="en-GB" baseline="-25000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B </a:t>
            </a:r>
            <a:r>
              <a:rPr altLang="en-GB" dirty="0" lang="en-GB"/>
              <a:t>– level audit of separator (measurement tasks and requirements)  </a:t>
            </a: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/>
              <a:t>Classifier Operation </a:t>
            </a:r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Conclusion</a:t>
            </a:r>
            <a:endParaRPr altLang="en-GB" dirty="0" lang="en-GB"/>
          </a:p>
        </p:txBody>
      </p:sp>
      <p:sp>
        <p:nvSpPr>
          <p:cNvPr id="282626" name="Rectangle 3074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Content</a:t>
            </a:r>
            <a:endParaRPr altLang="en-GB" dirty="0" lang="en-GB"/>
          </a:p>
        </p:txBody>
      </p:sp>
    </p:spTree>
    <p:extLst>
      <p:ext uri="{BB962C8B-B14F-4D97-AF65-F5344CB8AC3E}">
        <p14:creationId xmlns:p14="http://schemas.microsoft.com/office/powerpoint/2010/main" val="3313105628"/>
      </p:ext>
    </p:extLst>
  </p:cSld>
  <p:clrMapOvr>
    <a:masterClrMapping/>
  </p:clrMapOvr>
  <p:transition/>
  <p:timing>
    <p:tnLst>
      <p:par>
        <p:cTn dur="indefinite" id="1" nodeType="tmRoot" restart="never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>
          <a:xfrm>
            <a:off x="533401" y="1242616"/>
            <a:ext cx="8785223" cy="5112544"/>
          </a:xfrm>
        </p:spPr>
        <p:txBody>
          <a:bodyPr numCol="1"/>
          <a:lstStyle/>
          <a:p>
            <a:pPr indent="0" marL="0">
              <a:buNone/>
            </a:pPr>
            <a:r>
              <a:rPr altLang="en-GB" dirty="0" lang="en-GB" smtClean="0"/>
              <a:t>In the Rosin-</a:t>
            </a:r>
            <a:r>
              <a:rPr altLang="en-GB" dirty="0" err="1" lang="en-GB" smtClean="0"/>
              <a:t>Rammler</a:t>
            </a:r>
            <a:r>
              <a:rPr altLang="en-GB" dirty="0" lang="en-GB" smtClean="0"/>
              <a:t>-</a:t>
            </a:r>
            <a:r>
              <a:rPr altLang="en-GB" dirty="0" err="1" lang="en-GB" smtClean="0"/>
              <a:t>Sperling-Bennet</a:t>
            </a:r>
            <a:r>
              <a:rPr altLang="en-GB" dirty="0" lang="en-GB" smtClean="0"/>
              <a:t> (RRSB) diagram, the </a:t>
            </a:r>
            <a:r>
              <a:rPr altLang="en-GB" b="1" dirty="0" lang="en-GB" smtClean="0">
                <a:solidFill>
                  <a:schemeClr val="accent2"/>
                </a:solidFill>
              </a:rPr>
              <a:t>cumulative PSD </a:t>
            </a:r>
            <a:r>
              <a:rPr altLang="en-GB" dirty="0" lang="en-GB" smtClean="0"/>
              <a:t>is displayed in form of a double logarithmic y-axis and logarithmic x-axis</a:t>
            </a:r>
            <a:endParaRPr altLang="en-GB" dirty="0"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 smtClean="0"/>
              <a:t>Key Figures – RRSB Diagram</a:t>
            </a:r>
            <a:endParaRPr altLang="en-GB" dirty="0" lang="en-GB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>
          <a:xfrm>
            <a:off x="7301072" y="3087769"/>
            <a:ext cx="2188431" cy="1341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square">
            <a:spAutoFit/>
          </a:bodyPr>
          <a:lstStyle>
            <a:lvl1pPr>
              <a:defRPr sz="1600">
                <a:solidFill>
                  <a:schemeClr val="tx1"/>
                </a:solidFill>
                <a:latin charset="0" pitchFamily="34" typeface="Arial"/>
              </a:defRPr>
            </a:lvl1pPr>
            <a:lvl2pPr indent="-285750" marL="742950">
              <a:defRPr sz="1600">
                <a:solidFill>
                  <a:schemeClr val="tx1"/>
                </a:solidFill>
                <a:latin charset="0" pitchFamily="34" typeface="Arial"/>
              </a:defRPr>
            </a:lvl2pPr>
            <a:lvl3pPr indent="-228600" marL="1143000">
              <a:defRPr sz="1600">
                <a:solidFill>
                  <a:schemeClr val="tx1"/>
                </a:solidFill>
                <a:latin charset="0" pitchFamily="34" typeface="Arial"/>
              </a:defRPr>
            </a:lvl3pPr>
            <a:lvl4pPr indent="-228600" marL="1600200">
              <a:defRPr sz="1600">
                <a:solidFill>
                  <a:schemeClr val="tx1"/>
                </a:solidFill>
                <a:latin charset="0" pitchFamily="34" typeface="Arial"/>
              </a:defRPr>
            </a:lvl4pPr>
            <a:lvl5pPr indent="-228600" marL="2057400">
              <a:defRPr sz="1600">
                <a:solidFill>
                  <a:schemeClr val="tx1"/>
                </a:solidFill>
                <a:latin charset="0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1600">
                <a:solidFill>
                  <a:schemeClr val="tx1"/>
                </a:solidFill>
                <a:latin charset="0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1600">
                <a:solidFill>
                  <a:schemeClr val="tx1"/>
                </a:solidFill>
                <a:latin charset="0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1600">
                <a:solidFill>
                  <a:schemeClr val="tx1"/>
                </a:solidFill>
                <a:latin charset="0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1600">
                <a:solidFill>
                  <a:schemeClr val="tx1"/>
                </a:solidFill>
                <a:latin charset="0" pitchFamily="34" typeface="Arial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30000"/>
              </a:spcAft>
              <a:buClr>
                <a:srgbClr val="FF0000"/>
              </a:buClr>
              <a:buSzPct val="90000"/>
              <a:buFont charset="2" pitchFamily="2" typeface="Wingdings"/>
              <a:buNone/>
            </a:pPr>
            <a:r>
              <a:rPr altLang="en-GB" dirty="0" lang="en-GB" smtClean="0" sz="1400"/>
              <a:t>n = slope of the straight line [-]</a:t>
            </a:r>
          </a:p>
          <a:p>
            <a:pPr eaLnBrk="0" fontAlgn="base" hangingPunct="0">
              <a:spcBef>
                <a:spcPct val="50000"/>
              </a:spcBef>
              <a:spcAft>
                <a:spcPct val="30000"/>
              </a:spcAft>
              <a:buClr>
                <a:srgbClr val="FF0000"/>
              </a:buClr>
              <a:buSzPct val="90000"/>
              <a:buFont charset="2" pitchFamily="2" typeface="Wingdings"/>
              <a:buNone/>
            </a:pPr>
            <a:r>
              <a:rPr altLang="en-GB" dirty="0" lang="en-GB" smtClean="0" sz="1400"/>
              <a:t>For x = x’ = characteristic diameter, that  63.2 % of all particles pass</a:t>
            </a:r>
          </a:p>
        </p:txBody>
      </p:sp>
      <p:pic>
        <p:nvPicPr>
          <p:cNvPr id="4" name="Object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296150" y="2284413"/>
            <a:ext cx="1884363" cy="601662"/>
          </a:xfrm>
          <a:prstGeom prst="rect">
            <a:avLst/>
          </a:prstGeom>
          <a:noFill/>
        </p:spPr>
      </p:pic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639888" y="2284413"/>
            <a:ext cx="5661025" cy="4200525"/>
            <a:chOff x="1033" y="1439"/>
            <a:chExt cx="3566" cy="2646"/>
          </a:xfrm>
        </p:grpSpPr>
        <p:sp>
          <p:nvSpPr>
            <p:cNvPr id="6" name="AutoShape 3"/>
            <p:cNvSpPr>
              <a:spLocks noChangeArrowheads="1" noChangeAspect="1" noTextEdit="1"/>
            </p:cNvSpPr>
            <p:nvPr/>
          </p:nvSpPr>
          <p:spPr>
            <a:xfrm>
              <a:off x="1033" y="1439"/>
              <a:ext cx="3566" cy="2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205"/>
            <p:cNvGrpSpPr>
              <a:grpSpLocks/>
            </p:cNvGrpSpPr>
            <p:nvPr/>
          </p:nvGrpSpPr>
          <p:grpSpPr>
            <a:xfrm>
              <a:off x="1286" y="1557"/>
              <a:ext cx="3244" cy="2306"/>
              <a:chOff x="1286" y="1557"/>
              <a:chExt cx="3244" cy="2306"/>
            </a:xfrm>
          </p:grpSpPr>
          <p:sp>
            <p:nvSpPr>
              <p:cNvPr id="74" name="Freeform 5"/>
              <p:cNvSpPr>
                <a:spLocks noEditPoints="1"/>
              </p:cNvSpPr>
              <p:nvPr/>
            </p:nvSpPr>
            <p:spPr>
              <a:xfrm>
                <a:off x="1493" y="1586"/>
                <a:ext cx="2879" cy="2100"/>
              </a:xfrm>
              <a:custGeom>
                <a:avLst/>
                <a:gdLst>
                  <a:gd fmla="*/ 0 w 2879" name="T0"/>
                  <a:gd fmla="*/ 0 h 2100" name="T1"/>
                  <a:gd fmla="*/ 2879 w 2879" name="T2"/>
                  <a:gd fmla="*/ 0 h 2100" name="T3"/>
                  <a:gd fmla="*/ 2879 w 2879" name="T4"/>
                  <a:gd fmla="*/ 2100 h 2100" name="T5"/>
                  <a:gd fmla="*/ 0 w 2879" name="T6"/>
                  <a:gd fmla="*/ 2100 h 2100" name="T7"/>
                  <a:gd fmla="*/ 0 w 2879" name="T8"/>
                  <a:gd fmla="*/ 0 h 2100" name="T9"/>
                  <a:gd fmla="*/ 10 w 2879" name="T10"/>
                  <a:gd fmla="*/ 2095 h 2100" name="T11"/>
                  <a:gd fmla="*/ 5 w 2879" name="T12"/>
                  <a:gd fmla="*/ 2091 h 2100" name="T13"/>
                  <a:gd fmla="*/ 2874 w 2879" name="T14"/>
                  <a:gd fmla="*/ 2091 h 2100" name="T15"/>
                  <a:gd fmla="*/ 2869 w 2879" name="T16"/>
                  <a:gd fmla="*/ 2095 h 2100" name="T17"/>
                  <a:gd fmla="*/ 2869 w 2879" name="T18"/>
                  <a:gd fmla="*/ 5 h 2100" name="T19"/>
                  <a:gd fmla="*/ 2874 w 2879" name="T20"/>
                  <a:gd fmla="*/ 10 h 2100" name="T21"/>
                  <a:gd fmla="*/ 5 w 2879" name="T22"/>
                  <a:gd fmla="*/ 10 h 2100" name="T23"/>
                  <a:gd fmla="*/ 10 w 2879" name="T24"/>
                  <a:gd fmla="*/ 5 h 2100" name="T25"/>
                  <a:gd fmla="*/ 10 w 2879" name="T26"/>
                  <a:gd fmla="*/ 2095 h 2100" name="T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b="b" l="0" r="r" t="0"/>
                <a:pathLst>
                  <a:path h="2100" w="2879">
                    <a:moveTo>
                      <a:pt x="0" y="0"/>
                    </a:moveTo>
                    <a:lnTo>
                      <a:pt x="2879" y="0"/>
                    </a:lnTo>
                    <a:lnTo>
                      <a:pt x="2879" y="2100"/>
                    </a:lnTo>
                    <a:lnTo>
                      <a:pt x="0" y="2100"/>
                    </a:lnTo>
                    <a:lnTo>
                      <a:pt x="0" y="0"/>
                    </a:lnTo>
                    <a:close/>
                    <a:moveTo>
                      <a:pt x="10" y="2095"/>
                    </a:moveTo>
                    <a:lnTo>
                      <a:pt x="5" y="2091"/>
                    </a:lnTo>
                    <a:lnTo>
                      <a:pt x="2874" y="2091"/>
                    </a:lnTo>
                    <a:lnTo>
                      <a:pt x="2869" y="2095"/>
                    </a:lnTo>
                    <a:lnTo>
                      <a:pt x="2869" y="5"/>
                    </a:lnTo>
                    <a:lnTo>
                      <a:pt x="2874" y="10"/>
                    </a:lnTo>
                    <a:lnTo>
                      <a:pt x="5" y="10"/>
                    </a:lnTo>
                    <a:lnTo>
                      <a:pt x="10" y="5"/>
                    </a:lnTo>
                    <a:lnTo>
                      <a:pt x="10" y="2095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"/>
              <p:cNvSpPr>
                <a:spLocks/>
              </p:cNvSpPr>
              <p:nvPr/>
            </p:nvSpPr>
            <p:spPr>
              <a:xfrm>
                <a:off x="1706" y="1589"/>
                <a:ext cx="4" cy="2091"/>
              </a:xfrm>
              <a:custGeom>
                <a:avLst/>
                <a:gdLst>
                  <a:gd fmla="*/ 24 w 24" name="T0"/>
                  <a:gd fmla="*/ 12 h 15864" name="T1"/>
                  <a:gd fmla="*/ 24 w 24" name="T2"/>
                  <a:gd fmla="*/ 15852 h 15864" name="T3"/>
                  <a:gd fmla="*/ 12 w 24" name="T4"/>
                  <a:gd fmla="*/ 15864 h 15864" name="T5"/>
                  <a:gd fmla="*/ 0 w 24" name="T6"/>
                  <a:gd fmla="*/ 15852 h 15864" name="T7"/>
                  <a:gd fmla="*/ 0 w 24" name="T8"/>
                  <a:gd fmla="*/ 12 h 15864" name="T9"/>
                  <a:gd fmla="*/ 12 w 24" name="T10"/>
                  <a:gd fmla="*/ 0 h 15864" name="T11"/>
                  <a:gd fmla="*/ 24 w 24" name="T12"/>
                  <a:gd fmla="*/ 12 h 15864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864" w="24">
                    <a:moveTo>
                      <a:pt x="24" y="12"/>
                    </a:moveTo>
                    <a:lnTo>
                      <a:pt x="24" y="15852"/>
                    </a:lnTo>
                    <a:cubicBezTo>
                      <a:pt x="24" y="15859"/>
                      <a:pt x="19" y="15864"/>
                      <a:pt x="12" y="15864"/>
                    </a:cubicBezTo>
                    <a:cubicBezTo>
                      <a:pt x="6" y="15864"/>
                      <a:pt x="0" y="15859"/>
                      <a:pt x="0" y="15852"/>
                    </a:cubicBezTo>
                    <a:lnTo>
                      <a:pt x="0" y="12"/>
                    </a:ln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>
              <a:xfrm>
                <a:off x="1856" y="1600"/>
                <a:ext cx="3" cy="2085"/>
              </a:xfrm>
              <a:custGeom>
                <a:avLst/>
                <a:gdLst>
                  <a:gd fmla="*/ 24 w 24" name="T0"/>
                  <a:gd fmla="*/ 12 h 15824" name="T1"/>
                  <a:gd fmla="*/ 24 w 24" name="T2"/>
                  <a:gd fmla="*/ 15812 h 15824" name="T3"/>
                  <a:gd fmla="*/ 12 w 24" name="T4"/>
                  <a:gd fmla="*/ 15824 h 15824" name="T5"/>
                  <a:gd fmla="*/ 0 w 24" name="T6"/>
                  <a:gd fmla="*/ 15812 h 15824" name="T7"/>
                  <a:gd fmla="*/ 0 w 24" name="T8"/>
                  <a:gd fmla="*/ 12 h 15824" name="T9"/>
                  <a:gd fmla="*/ 12 w 24" name="T10"/>
                  <a:gd fmla="*/ 0 h 15824" name="T11"/>
                  <a:gd fmla="*/ 24 w 24" name="T12"/>
                  <a:gd fmla="*/ 12 h 15824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824" w="24">
                    <a:moveTo>
                      <a:pt x="24" y="12"/>
                    </a:moveTo>
                    <a:lnTo>
                      <a:pt x="24" y="15812"/>
                    </a:lnTo>
                    <a:cubicBezTo>
                      <a:pt x="24" y="15819"/>
                      <a:pt x="19" y="15824"/>
                      <a:pt x="12" y="15824"/>
                    </a:cubicBezTo>
                    <a:cubicBezTo>
                      <a:pt x="6" y="15824"/>
                      <a:pt x="0" y="15819"/>
                      <a:pt x="0" y="15812"/>
                    </a:cubicBezTo>
                    <a:lnTo>
                      <a:pt x="0" y="12"/>
                    </a:ln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8"/>
              <p:cNvSpPr>
                <a:spLocks/>
              </p:cNvSpPr>
              <p:nvPr/>
            </p:nvSpPr>
            <p:spPr>
              <a:xfrm>
                <a:off x="2076" y="1589"/>
                <a:ext cx="3" cy="2091"/>
              </a:xfrm>
              <a:custGeom>
                <a:avLst/>
                <a:gdLst>
                  <a:gd fmla="*/ 24 w 24" name="T0"/>
                  <a:gd fmla="*/ 12 h 15864" name="T1"/>
                  <a:gd fmla="*/ 24 w 24" name="T2"/>
                  <a:gd fmla="*/ 15852 h 15864" name="T3"/>
                  <a:gd fmla="*/ 12 w 24" name="T4"/>
                  <a:gd fmla="*/ 15864 h 15864" name="T5"/>
                  <a:gd fmla="*/ 0 w 24" name="T6"/>
                  <a:gd fmla="*/ 15852 h 15864" name="T7"/>
                  <a:gd fmla="*/ 0 w 24" name="T8"/>
                  <a:gd fmla="*/ 12 h 15864" name="T9"/>
                  <a:gd fmla="*/ 12 w 24" name="T10"/>
                  <a:gd fmla="*/ 0 h 15864" name="T11"/>
                  <a:gd fmla="*/ 24 w 24" name="T12"/>
                  <a:gd fmla="*/ 12 h 15864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864" w="24">
                    <a:moveTo>
                      <a:pt x="24" y="12"/>
                    </a:moveTo>
                    <a:lnTo>
                      <a:pt x="24" y="15852"/>
                    </a:lnTo>
                    <a:cubicBezTo>
                      <a:pt x="24" y="15859"/>
                      <a:pt x="19" y="15864"/>
                      <a:pt x="12" y="15864"/>
                    </a:cubicBezTo>
                    <a:cubicBezTo>
                      <a:pt x="6" y="15864"/>
                      <a:pt x="0" y="15859"/>
                      <a:pt x="0" y="15852"/>
                    </a:cubicBezTo>
                    <a:lnTo>
                      <a:pt x="0" y="12"/>
                    </a:ln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9"/>
              <p:cNvSpPr>
                <a:spLocks/>
              </p:cNvSpPr>
              <p:nvPr/>
            </p:nvSpPr>
            <p:spPr>
              <a:xfrm>
                <a:off x="2233" y="1589"/>
                <a:ext cx="3" cy="2091"/>
              </a:xfrm>
              <a:custGeom>
                <a:avLst/>
                <a:gdLst>
                  <a:gd fmla="*/ 24 w 24" name="T0"/>
                  <a:gd fmla="*/ 12 h 15864" name="T1"/>
                  <a:gd fmla="*/ 24 w 24" name="T2"/>
                  <a:gd fmla="*/ 15852 h 15864" name="T3"/>
                  <a:gd fmla="*/ 12 w 24" name="T4"/>
                  <a:gd fmla="*/ 15864 h 15864" name="T5"/>
                  <a:gd fmla="*/ 0 w 24" name="T6"/>
                  <a:gd fmla="*/ 15852 h 15864" name="T7"/>
                  <a:gd fmla="*/ 0 w 24" name="T8"/>
                  <a:gd fmla="*/ 12 h 15864" name="T9"/>
                  <a:gd fmla="*/ 12 w 24" name="T10"/>
                  <a:gd fmla="*/ 0 h 15864" name="T11"/>
                  <a:gd fmla="*/ 24 w 24" name="T12"/>
                  <a:gd fmla="*/ 12 h 15864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864" w="24">
                    <a:moveTo>
                      <a:pt x="24" y="12"/>
                    </a:moveTo>
                    <a:lnTo>
                      <a:pt x="24" y="15852"/>
                    </a:lnTo>
                    <a:cubicBezTo>
                      <a:pt x="24" y="15859"/>
                      <a:pt x="19" y="15864"/>
                      <a:pt x="12" y="15864"/>
                    </a:cubicBezTo>
                    <a:cubicBezTo>
                      <a:pt x="6" y="15864"/>
                      <a:pt x="0" y="15859"/>
                      <a:pt x="0" y="15852"/>
                    </a:cubicBezTo>
                    <a:lnTo>
                      <a:pt x="0" y="12"/>
                    </a:ln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0"/>
              <p:cNvSpPr>
                <a:spLocks/>
              </p:cNvSpPr>
              <p:nvPr/>
            </p:nvSpPr>
            <p:spPr>
              <a:xfrm>
                <a:off x="2459" y="1589"/>
                <a:ext cx="4" cy="2096"/>
              </a:xfrm>
              <a:custGeom>
                <a:avLst/>
                <a:gdLst>
                  <a:gd fmla="*/ 24 w 24" name="T0"/>
                  <a:gd fmla="*/ 12 h 15904" name="T1"/>
                  <a:gd fmla="*/ 24 w 24" name="T2"/>
                  <a:gd fmla="*/ 15892 h 15904" name="T3"/>
                  <a:gd fmla="*/ 12 w 24" name="T4"/>
                  <a:gd fmla="*/ 15904 h 15904" name="T5"/>
                  <a:gd fmla="*/ 0 w 24" name="T6"/>
                  <a:gd fmla="*/ 15892 h 15904" name="T7"/>
                  <a:gd fmla="*/ 0 w 24" name="T8"/>
                  <a:gd fmla="*/ 12 h 15904" name="T9"/>
                  <a:gd fmla="*/ 12 w 24" name="T10"/>
                  <a:gd fmla="*/ 0 h 15904" name="T11"/>
                  <a:gd fmla="*/ 24 w 24" name="T12"/>
                  <a:gd fmla="*/ 12 h 15904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904" w="24">
                    <a:moveTo>
                      <a:pt x="24" y="12"/>
                    </a:moveTo>
                    <a:lnTo>
                      <a:pt x="24" y="15892"/>
                    </a:lnTo>
                    <a:cubicBezTo>
                      <a:pt x="24" y="15899"/>
                      <a:pt x="19" y="15904"/>
                      <a:pt x="12" y="15904"/>
                    </a:cubicBezTo>
                    <a:cubicBezTo>
                      <a:pt x="6" y="15904"/>
                      <a:pt x="0" y="15899"/>
                      <a:pt x="0" y="15892"/>
                    </a:cubicBezTo>
                    <a:lnTo>
                      <a:pt x="0" y="12"/>
                    </a:ln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1"/>
              <p:cNvSpPr>
                <a:spLocks/>
              </p:cNvSpPr>
              <p:nvPr/>
            </p:nvSpPr>
            <p:spPr>
              <a:xfrm>
                <a:off x="2614" y="1589"/>
                <a:ext cx="4" cy="2085"/>
              </a:xfrm>
              <a:custGeom>
                <a:avLst/>
                <a:gdLst>
                  <a:gd fmla="*/ 24 w 24" name="T0"/>
                  <a:gd fmla="*/ 12 h 15824" name="T1"/>
                  <a:gd fmla="*/ 24 w 24" name="T2"/>
                  <a:gd fmla="*/ 15812 h 15824" name="T3"/>
                  <a:gd fmla="*/ 12 w 24" name="T4"/>
                  <a:gd fmla="*/ 15824 h 15824" name="T5"/>
                  <a:gd fmla="*/ 0 w 24" name="T6"/>
                  <a:gd fmla="*/ 15812 h 15824" name="T7"/>
                  <a:gd fmla="*/ 0 w 24" name="T8"/>
                  <a:gd fmla="*/ 12 h 15824" name="T9"/>
                  <a:gd fmla="*/ 12 w 24" name="T10"/>
                  <a:gd fmla="*/ 0 h 15824" name="T11"/>
                  <a:gd fmla="*/ 24 w 24" name="T12"/>
                  <a:gd fmla="*/ 12 h 15824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824" w="24">
                    <a:moveTo>
                      <a:pt x="24" y="12"/>
                    </a:moveTo>
                    <a:lnTo>
                      <a:pt x="24" y="15812"/>
                    </a:lnTo>
                    <a:cubicBezTo>
                      <a:pt x="24" y="15819"/>
                      <a:pt x="19" y="15824"/>
                      <a:pt x="12" y="15824"/>
                    </a:cubicBezTo>
                    <a:cubicBezTo>
                      <a:pt x="6" y="15824"/>
                      <a:pt x="0" y="15819"/>
                      <a:pt x="0" y="15812"/>
                    </a:cubicBezTo>
                    <a:lnTo>
                      <a:pt x="0" y="12"/>
                    </a:ln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2"/>
              <p:cNvSpPr>
                <a:spLocks/>
              </p:cNvSpPr>
              <p:nvPr/>
            </p:nvSpPr>
            <p:spPr>
              <a:xfrm>
                <a:off x="2840" y="1589"/>
                <a:ext cx="3" cy="2085"/>
              </a:xfrm>
              <a:custGeom>
                <a:avLst/>
                <a:gdLst>
                  <a:gd fmla="*/ 24 w 24" name="T0"/>
                  <a:gd fmla="*/ 12 h 15824" name="T1"/>
                  <a:gd fmla="*/ 24 w 24" name="T2"/>
                  <a:gd fmla="*/ 15812 h 15824" name="T3"/>
                  <a:gd fmla="*/ 12 w 24" name="T4"/>
                  <a:gd fmla="*/ 15824 h 15824" name="T5"/>
                  <a:gd fmla="*/ 0 w 24" name="T6"/>
                  <a:gd fmla="*/ 15812 h 15824" name="T7"/>
                  <a:gd fmla="*/ 0 w 24" name="T8"/>
                  <a:gd fmla="*/ 12 h 15824" name="T9"/>
                  <a:gd fmla="*/ 12 w 24" name="T10"/>
                  <a:gd fmla="*/ 0 h 15824" name="T11"/>
                  <a:gd fmla="*/ 24 w 24" name="T12"/>
                  <a:gd fmla="*/ 12 h 15824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824" w="24">
                    <a:moveTo>
                      <a:pt x="24" y="12"/>
                    </a:moveTo>
                    <a:lnTo>
                      <a:pt x="24" y="15812"/>
                    </a:lnTo>
                    <a:cubicBezTo>
                      <a:pt x="24" y="15819"/>
                      <a:pt x="19" y="15824"/>
                      <a:pt x="12" y="15824"/>
                    </a:cubicBezTo>
                    <a:cubicBezTo>
                      <a:pt x="6" y="15824"/>
                      <a:pt x="0" y="15819"/>
                      <a:pt x="0" y="15812"/>
                    </a:cubicBezTo>
                    <a:lnTo>
                      <a:pt x="0" y="12"/>
                    </a:ln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3"/>
              <p:cNvSpPr>
                <a:spLocks/>
              </p:cNvSpPr>
              <p:nvPr/>
            </p:nvSpPr>
            <p:spPr>
              <a:xfrm>
                <a:off x="3003" y="1589"/>
                <a:ext cx="3" cy="2091"/>
              </a:xfrm>
              <a:custGeom>
                <a:avLst/>
                <a:gdLst>
                  <a:gd fmla="*/ 24 w 24" name="T0"/>
                  <a:gd fmla="*/ 12 h 15864" name="T1"/>
                  <a:gd fmla="*/ 24 w 24" name="T2"/>
                  <a:gd fmla="*/ 15852 h 15864" name="T3"/>
                  <a:gd fmla="*/ 12 w 24" name="T4"/>
                  <a:gd fmla="*/ 15864 h 15864" name="T5"/>
                  <a:gd fmla="*/ 0 w 24" name="T6"/>
                  <a:gd fmla="*/ 15852 h 15864" name="T7"/>
                  <a:gd fmla="*/ 0 w 24" name="T8"/>
                  <a:gd fmla="*/ 12 h 15864" name="T9"/>
                  <a:gd fmla="*/ 12 w 24" name="T10"/>
                  <a:gd fmla="*/ 0 h 15864" name="T11"/>
                  <a:gd fmla="*/ 24 w 24" name="T12"/>
                  <a:gd fmla="*/ 12 h 15864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864" w="24">
                    <a:moveTo>
                      <a:pt x="24" y="12"/>
                    </a:moveTo>
                    <a:lnTo>
                      <a:pt x="24" y="15852"/>
                    </a:lnTo>
                    <a:cubicBezTo>
                      <a:pt x="24" y="15859"/>
                      <a:pt x="19" y="15864"/>
                      <a:pt x="12" y="15864"/>
                    </a:cubicBezTo>
                    <a:cubicBezTo>
                      <a:pt x="6" y="15864"/>
                      <a:pt x="0" y="15859"/>
                      <a:pt x="0" y="15852"/>
                    </a:cubicBezTo>
                    <a:lnTo>
                      <a:pt x="0" y="12"/>
                    </a:ln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4"/>
              <p:cNvSpPr>
                <a:spLocks/>
              </p:cNvSpPr>
              <p:nvPr/>
            </p:nvSpPr>
            <p:spPr>
              <a:xfrm>
                <a:off x="3223" y="1584"/>
                <a:ext cx="3" cy="2096"/>
              </a:xfrm>
              <a:custGeom>
                <a:avLst/>
                <a:gdLst>
                  <a:gd fmla="*/ 24 w 24" name="T0"/>
                  <a:gd fmla="*/ 12 h 15904" name="T1"/>
                  <a:gd fmla="*/ 24 w 24" name="T2"/>
                  <a:gd fmla="*/ 15892 h 15904" name="T3"/>
                  <a:gd fmla="*/ 12 w 24" name="T4"/>
                  <a:gd fmla="*/ 15904 h 15904" name="T5"/>
                  <a:gd fmla="*/ 0 w 24" name="T6"/>
                  <a:gd fmla="*/ 15892 h 15904" name="T7"/>
                  <a:gd fmla="*/ 0 w 24" name="T8"/>
                  <a:gd fmla="*/ 12 h 15904" name="T9"/>
                  <a:gd fmla="*/ 12 w 24" name="T10"/>
                  <a:gd fmla="*/ 0 h 15904" name="T11"/>
                  <a:gd fmla="*/ 24 w 24" name="T12"/>
                  <a:gd fmla="*/ 12 h 15904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904" w="24">
                    <a:moveTo>
                      <a:pt x="24" y="12"/>
                    </a:moveTo>
                    <a:lnTo>
                      <a:pt x="24" y="15892"/>
                    </a:lnTo>
                    <a:cubicBezTo>
                      <a:pt x="24" y="15899"/>
                      <a:pt x="19" y="15904"/>
                      <a:pt x="12" y="15904"/>
                    </a:cubicBezTo>
                    <a:cubicBezTo>
                      <a:pt x="6" y="15904"/>
                      <a:pt x="0" y="15899"/>
                      <a:pt x="0" y="15892"/>
                    </a:cubicBezTo>
                    <a:lnTo>
                      <a:pt x="0" y="12"/>
                    </a:ln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5"/>
              <p:cNvSpPr>
                <a:spLocks/>
              </p:cNvSpPr>
              <p:nvPr/>
            </p:nvSpPr>
            <p:spPr>
              <a:xfrm>
                <a:off x="3378" y="1584"/>
                <a:ext cx="3" cy="2096"/>
              </a:xfrm>
              <a:custGeom>
                <a:avLst/>
                <a:gdLst>
                  <a:gd fmla="*/ 24 w 24" name="T0"/>
                  <a:gd fmla="*/ 12 h 15904" name="T1"/>
                  <a:gd fmla="*/ 24 w 24" name="T2"/>
                  <a:gd fmla="*/ 15892 h 15904" name="T3"/>
                  <a:gd fmla="*/ 12 w 24" name="T4"/>
                  <a:gd fmla="*/ 15904 h 15904" name="T5"/>
                  <a:gd fmla="*/ 0 w 24" name="T6"/>
                  <a:gd fmla="*/ 15892 h 15904" name="T7"/>
                  <a:gd fmla="*/ 0 w 24" name="T8"/>
                  <a:gd fmla="*/ 12 h 15904" name="T9"/>
                  <a:gd fmla="*/ 12 w 24" name="T10"/>
                  <a:gd fmla="*/ 0 h 15904" name="T11"/>
                  <a:gd fmla="*/ 24 w 24" name="T12"/>
                  <a:gd fmla="*/ 12 h 15904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904" w="24">
                    <a:moveTo>
                      <a:pt x="24" y="12"/>
                    </a:moveTo>
                    <a:lnTo>
                      <a:pt x="24" y="15892"/>
                    </a:lnTo>
                    <a:cubicBezTo>
                      <a:pt x="24" y="15899"/>
                      <a:pt x="19" y="15904"/>
                      <a:pt x="12" y="15904"/>
                    </a:cubicBezTo>
                    <a:cubicBezTo>
                      <a:pt x="6" y="15904"/>
                      <a:pt x="0" y="15899"/>
                      <a:pt x="0" y="15892"/>
                    </a:cubicBezTo>
                    <a:lnTo>
                      <a:pt x="0" y="12"/>
                    </a:ln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/>
              </p:cNvSpPr>
              <p:nvPr/>
            </p:nvSpPr>
            <p:spPr>
              <a:xfrm>
                <a:off x="3594" y="1584"/>
                <a:ext cx="3" cy="2101"/>
              </a:xfrm>
              <a:custGeom>
                <a:avLst/>
                <a:gdLst>
                  <a:gd fmla="*/ 24 w 24" name="T0"/>
                  <a:gd fmla="*/ 12 h 15944" name="T1"/>
                  <a:gd fmla="*/ 24 w 24" name="T2"/>
                  <a:gd fmla="*/ 15932 h 15944" name="T3"/>
                  <a:gd fmla="*/ 12 w 24" name="T4"/>
                  <a:gd fmla="*/ 15944 h 15944" name="T5"/>
                  <a:gd fmla="*/ 0 w 24" name="T6"/>
                  <a:gd fmla="*/ 15932 h 15944" name="T7"/>
                  <a:gd fmla="*/ 0 w 24" name="T8"/>
                  <a:gd fmla="*/ 12 h 15944" name="T9"/>
                  <a:gd fmla="*/ 12 w 24" name="T10"/>
                  <a:gd fmla="*/ 0 h 15944" name="T11"/>
                  <a:gd fmla="*/ 24 w 24" name="T12"/>
                  <a:gd fmla="*/ 12 h 15944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944" w="24">
                    <a:moveTo>
                      <a:pt x="24" y="12"/>
                    </a:moveTo>
                    <a:lnTo>
                      <a:pt x="24" y="15932"/>
                    </a:lnTo>
                    <a:cubicBezTo>
                      <a:pt x="24" y="15939"/>
                      <a:pt x="19" y="15944"/>
                      <a:pt x="12" y="15944"/>
                    </a:cubicBezTo>
                    <a:cubicBezTo>
                      <a:pt x="6" y="15944"/>
                      <a:pt x="0" y="15939"/>
                      <a:pt x="0" y="15932"/>
                    </a:cubicBezTo>
                    <a:lnTo>
                      <a:pt x="0" y="12"/>
                    </a:ln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7"/>
              <p:cNvSpPr>
                <a:spLocks/>
              </p:cNvSpPr>
              <p:nvPr/>
            </p:nvSpPr>
            <p:spPr>
              <a:xfrm>
                <a:off x="3750" y="1589"/>
                <a:ext cx="2" cy="2084"/>
              </a:xfrm>
              <a:custGeom>
                <a:avLst/>
                <a:gdLst>
                  <a:gd fmla="*/ 16 w 16" name="T0"/>
                  <a:gd fmla="*/ 8 h 15816" name="T1"/>
                  <a:gd fmla="*/ 16 w 16" name="T2"/>
                  <a:gd fmla="*/ 15808 h 15816" name="T3"/>
                  <a:gd fmla="*/ 8 w 16" name="T4"/>
                  <a:gd fmla="*/ 15816 h 15816" name="T5"/>
                  <a:gd fmla="*/ 0 w 16" name="T6"/>
                  <a:gd fmla="*/ 15808 h 15816" name="T7"/>
                  <a:gd fmla="*/ 0 w 16" name="T8"/>
                  <a:gd fmla="*/ 8 h 15816" name="T9"/>
                  <a:gd fmla="*/ 8 w 16" name="T10"/>
                  <a:gd fmla="*/ 0 h 15816" name="T11"/>
                  <a:gd fmla="*/ 16 w 16" name="T12"/>
                  <a:gd fmla="*/ 8 h 158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816" w="16">
                    <a:moveTo>
                      <a:pt x="16" y="8"/>
                    </a:moveTo>
                    <a:lnTo>
                      <a:pt x="16" y="15808"/>
                    </a:lnTo>
                    <a:cubicBezTo>
                      <a:pt x="16" y="15813"/>
                      <a:pt x="13" y="15816"/>
                      <a:pt x="8" y="15816"/>
                    </a:cubicBezTo>
                    <a:cubicBezTo>
                      <a:pt x="4" y="15816"/>
                      <a:pt x="0" y="15813"/>
                      <a:pt x="0" y="15808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18"/>
              <p:cNvSpPr>
                <a:spLocks/>
              </p:cNvSpPr>
              <p:nvPr/>
            </p:nvSpPr>
            <p:spPr>
              <a:xfrm>
                <a:off x="3966" y="1584"/>
                <a:ext cx="2" cy="2095"/>
              </a:xfrm>
              <a:custGeom>
                <a:avLst/>
                <a:gdLst>
                  <a:gd fmla="*/ 16 w 16" name="T0"/>
                  <a:gd fmla="*/ 8 h 15896" name="T1"/>
                  <a:gd fmla="*/ 16 w 16" name="T2"/>
                  <a:gd fmla="*/ 15888 h 15896" name="T3"/>
                  <a:gd fmla="*/ 8 w 16" name="T4"/>
                  <a:gd fmla="*/ 15896 h 15896" name="T5"/>
                  <a:gd fmla="*/ 0 w 16" name="T6"/>
                  <a:gd fmla="*/ 15888 h 15896" name="T7"/>
                  <a:gd fmla="*/ 0 w 16" name="T8"/>
                  <a:gd fmla="*/ 8 h 15896" name="T9"/>
                  <a:gd fmla="*/ 8 w 16" name="T10"/>
                  <a:gd fmla="*/ 0 h 15896" name="T11"/>
                  <a:gd fmla="*/ 16 w 16" name="T12"/>
                  <a:gd fmla="*/ 8 h 1589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896" w="16">
                    <a:moveTo>
                      <a:pt x="16" y="8"/>
                    </a:moveTo>
                    <a:lnTo>
                      <a:pt x="16" y="15888"/>
                    </a:lnTo>
                    <a:cubicBezTo>
                      <a:pt x="16" y="15893"/>
                      <a:pt x="13" y="15896"/>
                      <a:pt x="8" y="15896"/>
                    </a:cubicBezTo>
                    <a:cubicBezTo>
                      <a:pt x="4" y="15896"/>
                      <a:pt x="0" y="15893"/>
                      <a:pt x="0" y="15888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19"/>
              <p:cNvSpPr>
                <a:spLocks/>
              </p:cNvSpPr>
              <p:nvPr/>
            </p:nvSpPr>
            <p:spPr>
              <a:xfrm>
                <a:off x="4115" y="1589"/>
                <a:ext cx="2" cy="2095"/>
              </a:xfrm>
              <a:custGeom>
                <a:avLst/>
                <a:gdLst>
                  <a:gd fmla="*/ 16 w 16" name="T0"/>
                  <a:gd fmla="*/ 8 h 15896" name="T1"/>
                  <a:gd fmla="*/ 16 w 16" name="T2"/>
                  <a:gd fmla="*/ 15888 h 15896" name="T3"/>
                  <a:gd fmla="*/ 8 w 16" name="T4"/>
                  <a:gd fmla="*/ 15896 h 15896" name="T5"/>
                  <a:gd fmla="*/ 0 w 16" name="T6"/>
                  <a:gd fmla="*/ 15888 h 15896" name="T7"/>
                  <a:gd fmla="*/ 0 w 16" name="T8"/>
                  <a:gd fmla="*/ 8 h 15896" name="T9"/>
                  <a:gd fmla="*/ 8 w 16" name="T10"/>
                  <a:gd fmla="*/ 0 h 15896" name="T11"/>
                  <a:gd fmla="*/ 16 w 16" name="T12"/>
                  <a:gd fmla="*/ 8 h 1589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896" w="16">
                    <a:moveTo>
                      <a:pt x="16" y="8"/>
                    </a:moveTo>
                    <a:lnTo>
                      <a:pt x="16" y="15888"/>
                    </a:lnTo>
                    <a:cubicBezTo>
                      <a:pt x="16" y="15893"/>
                      <a:pt x="13" y="15896"/>
                      <a:pt x="8" y="15896"/>
                    </a:cubicBezTo>
                    <a:cubicBezTo>
                      <a:pt x="4" y="15896"/>
                      <a:pt x="0" y="15893"/>
                      <a:pt x="0" y="15888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0"/>
              <p:cNvSpPr>
                <a:spLocks/>
              </p:cNvSpPr>
              <p:nvPr/>
            </p:nvSpPr>
            <p:spPr>
              <a:xfrm>
                <a:off x="1499" y="3467"/>
                <a:ext cx="2873" cy="2"/>
              </a:xfrm>
              <a:custGeom>
                <a:avLst/>
                <a:gdLst>
                  <a:gd fmla="*/ 8 w 21792" name="T0"/>
                  <a:gd fmla="*/ 0 h 16" name="T1"/>
                  <a:gd fmla="*/ 21784 w 21792" name="T2"/>
                  <a:gd fmla="*/ 0 h 16" name="T3"/>
                  <a:gd fmla="*/ 21792 w 21792" name="T4"/>
                  <a:gd fmla="*/ 8 h 16" name="T5"/>
                  <a:gd fmla="*/ 21784 w 21792" name="T6"/>
                  <a:gd fmla="*/ 16 h 16" name="T7"/>
                  <a:gd fmla="*/ 8 w 21792" name="T8"/>
                  <a:gd fmla="*/ 16 h 16" name="T9"/>
                  <a:gd fmla="*/ 0 w 21792" name="T10"/>
                  <a:gd fmla="*/ 8 h 16" name="T11"/>
                  <a:gd fmla="*/ 8 w 21792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792">
                    <a:moveTo>
                      <a:pt x="8" y="0"/>
                    </a:moveTo>
                    <a:lnTo>
                      <a:pt x="21784" y="0"/>
                    </a:lnTo>
                    <a:cubicBezTo>
                      <a:pt x="21789" y="0"/>
                      <a:pt x="21792" y="4"/>
                      <a:pt x="21792" y="8"/>
                    </a:cubicBezTo>
                    <a:cubicBezTo>
                      <a:pt x="21792" y="13"/>
                      <a:pt x="21789" y="16"/>
                      <a:pt x="21784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1"/>
              <p:cNvSpPr>
                <a:spLocks/>
              </p:cNvSpPr>
              <p:nvPr/>
            </p:nvSpPr>
            <p:spPr>
              <a:xfrm>
                <a:off x="1495" y="3334"/>
                <a:ext cx="2877" cy="2"/>
              </a:xfrm>
              <a:custGeom>
                <a:avLst/>
                <a:gdLst>
                  <a:gd fmla="*/ 8 w 21816" name="T0"/>
                  <a:gd fmla="*/ 0 h 16" name="T1"/>
                  <a:gd fmla="*/ 21808 w 21816" name="T2"/>
                  <a:gd fmla="*/ 0 h 16" name="T3"/>
                  <a:gd fmla="*/ 21816 w 21816" name="T4"/>
                  <a:gd fmla="*/ 8 h 16" name="T5"/>
                  <a:gd fmla="*/ 21808 w 21816" name="T6"/>
                  <a:gd fmla="*/ 16 h 16" name="T7"/>
                  <a:gd fmla="*/ 8 w 21816" name="T8"/>
                  <a:gd fmla="*/ 16 h 16" name="T9"/>
                  <a:gd fmla="*/ 0 w 21816" name="T10"/>
                  <a:gd fmla="*/ 8 h 16" name="T11"/>
                  <a:gd fmla="*/ 8 w 21816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816">
                    <a:moveTo>
                      <a:pt x="8" y="0"/>
                    </a:moveTo>
                    <a:lnTo>
                      <a:pt x="21808" y="0"/>
                    </a:lnTo>
                    <a:cubicBezTo>
                      <a:pt x="21813" y="0"/>
                      <a:pt x="21816" y="4"/>
                      <a:pt x="21816" y="8"/>
                    </a:cubicBezTo>
                    <a:cubicBezTo>
                      <a:pt x="21816" y="13"/>
                      <a:pt x="21813" y="16"/>
                      <a:pt x="21808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2"/>
              <p:cNvSpPr>
                <a:spLocks/>
              </p:cNvSpPr>
              <p:nvPr/>
            </p:nvSpPr>
            <p:spPr>
              <a:xfrm>
                <a:off x="1499" y="3242"/>
                <a:ext cx="2873" cy="2"/>
              </a:xfrm>
              <a:custGeom>
                <a:avLst/>
                <a:gdLst>
                  <a:gd fmla="*/ 8 w 21792" name="T0"/>
                  <a:gd fmla="*/ 0 h 16" name="T1"/>
                  <a:gd fmla="*/ 21784 w 21792" name="T2"/>
                  <a:gd fmla="*/ 0 h 16" name="T3"/>
                  <a:gd fmla="*/ 21792 w 21792" name="T4"/>
                  <a:gd fmla="*/ 8 h 16" name="T5"/>
                  <a:gd fmla="*/ 21784 w 21792" name="T6"/>
                  <a:gd fmla="*/ 16 h 16" name="T7"/>
                  <a:gd fmla="*/ 8 w 21792" name="T8"/>
                  <a:gd fmla="*/ 16 h 16" name="T9"/>
                  <a:gd fmla="*/ 0 w 21792" name="T10"/>
                  <a:gd fmla="*/ 8 h 16" name="T11"/>
                  <a:gd fmla="*/ 8 w 21792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792">
                    <a:moveTo>
                      <a:pt x="8" y="0"/>
                    </a:moveTo>
                    <a:lnTo>
                      <a:pt x="21784" y="0"/>
                    </a:lnTo>
                    <a:cubicBezTo>
                      <a:pt x="21789" y="0"/>
                      <a:pt x="21792" y="4"/>
                      <a:pt x="21792" y="8"/>
                    </a:cubicBezTo>
                    <a:cubicBezTo>
                      <a:pt x="21792" y="13"/>
                      <a:pt x="21789" y="16"/>
                      <a:pt x="21784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3"/>
              <p:cNvSpPr>
                <a:spLocks/>
              </p:cNvSpPr>
              <p:nvPr/>
            </p:nvSpPr>
            <p:spPr>
              <a:xfrm>
                <a:off x="1495" y="3162"/>
                <a:ext cx="2877" cy="2"/>
              </a:xfrm>
              <a:custGeom>
                <a:avLst/>
                <a:gdLst>
                  <a:gd fmla="*/ 8 w 21816" name="T0"/>
                  <a:gd fmla="*/ 0 h 16" name="T1"/>
                  <a:gd fmla="*/ 21808 w 21816" name="T2"/>
                  <a:gd fmla="*/ 0 h 16" name="T3"/>
                  <a:gd fmla="*/ 21816 w 21816" name="T4"/>
                  <a:gd fmla="*/ 8 h 16" name="T5"/>
                  <a:gd fmla="*/ 21808 w 21816" name="T6"/>
                  <a:gd fmla="*/ 16 h 16" name="T7"/>
                  <a:gd fmla="*/ 8 w 21816" name="T8"/>
                  <a:gd fmla="*/ 16 h 16" name="T9"/>
                  <a:gd fmla="*/ 0 w 21816" name="T10"/>
                  <a:gd fmla="*/ 8 h 16" name="T11"/>
                  <a:gd fmla="*/ 8 w 21816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816">
                    <a:moveTo>
                      <a:pt x="8" y="0"/>
                    </a:moveTo>
                    <a:lnTo>
                      <a:pt x="21808" y="0"/>
                    </a:lnTo>
                    <a:cubicBezTo>
                      <a:pt x="21813" y="0"/>
                      <a:pt x="21816" y="4"/>
                      <a:pt x="21816" y="8"/>
                    </a:cubicBezTo>
                    <a:cubicBezTo>
                      <a:pt x="21816" y="13"/>
                      <a:pt x="21813" y="16"/>
                      <a:pt x="21808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4"/>
              <p:cNvSpPr>
                <a:spLocks/>
              </p:cNvSpPr>
              <p:nvPr/>
            </p:nvSpPr>
            <p:spPr>
              <a:xfrm>
                <a:off x="1493" y="2938"/>
                <a:ext cx="2873" cy="2"/>
              </a:xfrm>
              <a:custGeom>
                <a:avLst/>
                <a:gdLst>
                  <a:gd fmla="*/ 8 w 21792" name="T0"/>
                  <a:gd fmla="*/ 0 h 16" name="T1"/>
                  <a:gd fmla="*/ 21784 w 21792" name="T2"/>
                  <a:gd fmla="*/ 0 h 16" name="T3"/>
                  <a:gd fmla="*/ 21792 w 21792" name="T4"/>
                  <a:gd fmla="*/ 8 h 16" name="T5"/>
                  <a:gd fmla="*/ 21784 w 21792" name="T6"/>
                  <a:gd fmla="*/ 16 h 16" name="T7"/>
                  <a:gd fmla="*/ 8 w 21792" name="T8"/>
                  <a:gd fmla="*/ 16 h 16" name="T9"/>
                  <a:gd fmla="*/ 0 w 21792" name="T10"/>
                  <a:gd fmla="*/ 8 h 16" name="T11"/>
                  <a:gd fmla="*/ 8 w 21792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792">
                    <a:moveTo>
                      <a:pt x="8" y="0"/>
                    </a:moveTo>
                    <a:lnTo>
                      <a:pt x="21784" y="0"/>
                    </a:lnTo>
                    <a:cubicBezTo>
                      <a:pt x="21789" y="0"/>
                      <a:pt x="21792" y="4"/>
                      <a:pt x="21792" y="8"/>
                    </a:cubicBezTo>
                    <a:cubicBezTo>
                      <a:pt x="21792" y="13"/>
                      <a:pt x="21789" y="16"/>
                      <a:pt x="21784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"/>
              <p:cNvSpPr>
                <a:spLocks/>
              </p:cNvSpPr>
              <p:nvPr/>
            </p:nvSpPr>
            <p:spPr>
              <a:xfrm>
                <a:off x="1495" y="2693"/>
                <a:ext cx="2866" cy="2"/>
              </a:xfrm>
              <a:custGeom>
                <a:avLst/>
                <a:gdLst>
                  <a:gd fmla="*/ 8 w 21736" name="T0"/>
                  <a:gd fmla="*/ 0 h 16" name="T1"/>
                  <a:gd fmla="*/ 21728 w 21736" name="T2"/>
                  <a:gd fmla="*/ 0 h 16" name="T3"/>
                  <a:gd fmla="*/ 21736 w 21736" name="T4"/>
                  <a:gd fmla="*/ 8 h 16" name="T5"/>
                  <a:gd fmla="*/ 21728 w 21736" name="T6"/>
                  <a:gd fmla="*/ 16 h 16" name="T7"/>
                  <a:gd fmla="*/ 8 w 21736" name="T8"/>
                  <a:gd fmla="*/ 16 h 16" name="T9"/>
                  <a:gd fmla="*/ 0 w 21736" name="T10"/>
                  <a:gd fmla="*/ 8 h 16" name="T11"/>
                  <a:gd fmla="*/ 8 w 21736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736">
                    <a:moveTo>
                      <a:pt x="8" y="0"/>
                    </a:moveTo>
                    <a:lnTo>
                      <a:pt x="21728" y="0"/>
                    </a:lnTo>
                    <a:cubicBezTo>
                      <a:pt x="21733" y="0"/>
                      <a:pt x="21736" y="4"/>
                      <a:pt x="21736" y="8"/>
                    </a:cubicBezTo>
                    <a:cubicBezTo>
                      <a:pt x="21736" y="13"/>
                      <a:pt x="21733" y="16"/>
                      <a:pt x="21728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"/>
              <p:cNvSpPr>
                <a:spLocks/>
              </p:cNvSpPr>
              <p:nvPr/>
            </p:nvSpPr>
            <p:spPr>
              <a:xfrm>
                <a:off x="1501" y="2544"/>
                <a:ext cx="2871" cy="2"/>
              </a:xfrm>
              <a:custGeom>
                <a:avLst/>
                <a:gdLst>
                  <a:gd fmla="*/ 8 w 21776" name="T0"/>
                  <a:gd fmla="*/ 0 h 16" name="T1"/>
                  <a:gd fmla="*/ 21768 w 21776" name="T2"/>
                  <a:gd fmla="*/ 0 h 16" name="T3"/>
                  <a:gd fmla="*/ 21776 w 21776" name="T4"/>
                  <a:gd fmla="*/ 8 h 16" name="T5"/>
                  <a:gd fmla="*/ 21768 w 21776" name="T6"/>
                  <a:gd fmla="*/ 16 h 16" name="T7"/>
                  <a:gd fmla="*/ 8 w 21776" name="T8"/>
                  <a:gd fmla="*/ 16 h 16" name="T9"/>
                  <a:gd fmla="*/ 0 w 21776" name="T10"/>
                  <a:gd fmla="*/ 8 h 16" name="T11"/>
                  <a:gd fmla="*/ 8 w 21776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776">
                    <a:moveTo>
                      <a:pt x="8" y="0"/>
                    </a:moveTo>
                    <a:lnTo>
                      <a:pt x="21768" y="0"/>
                    </a:lnTo>
                    <a:cubicBezTo>
                      <a:pt x="21773" y="0"/>
                      <a:pt x="21776" y="4"/>
                      <a:pt x="21776" y="8"/>
                    </a:cubicBezTo>
                    <a:cubicBezTo>
                      <a:pt x="21776" y="13"/>
                      <a:pt x="21773" y="16"/>
                      <a:pt x="21768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7"/>
              <p:cNvSpPr>
                <a:spLocks/>
              </p:cNvSpPr>
              <p:nvPr/>
            </p:nvSpPr>
            <p:spPr>
              <a:xfrm>
                <a:off x="1495" y="2433"/>
                <a:ext cx="2871" cy="2"/>
              </a:xfrm>
              <a:custGeom>
                <a:avLst/>
                <a:gdLst>
                  <a:gd fmla="*/ 8 w 21776" name="T0"/>
                  <a:gd fmla="*/ 0 h 16" name="T1"/>
                  <a:gd fmla="*/ 21768 w 21776" name="T2"/>
                  <a:gd fmla="*/ 0 h 16" name="T3"/>
                  <a:gd fmla="*/ 21776 w 21776" name="T4"/>
                  <a:gd fmla="*/ 8 h 16" name="T5"/>
                  <a:gd fmla="*/ 21768 w 21776" name="T6"/>
                  <a:gd fmla="*/ 16 h 16" name="T7"/>
                  <a:gd fmla="*/ 8 w 21776" name="T8"/>
                  <a:gd fmla="*/ 16 h 16" name="T9"/>
                  <a:gd fmla="*/ 0 w 21776" name="T10"/>
                  <a:gd fmla="*/ 8 h 16" name="T11"/>
                  <a:gd fmla="*/ 8 w 21776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776">
                    <a:moveTo>
                      <a:pt x="8" y="0"/>
                    </a:moveTo>
                    <a:lnTo>
                      <a:pt x="21768" y="0"/>
                    </a:lnTo>
                    <a:cubicBezTo>
                      <a:pt x="21773" y="0"/>
                      <a:pt x="21776" y="4"/>
                      <a:pt x="21776" y="8"/>
                    </a:cubicBezTo>
                    <a:cubicBezTo>
                      <a:pt x="21776" y="13"/>
                      <a:pt x="21773" y="16"/>
                      <a:pt x="21768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8"/>
              <p:cNvSpPr>
                <a:spLocks/>
              </p:cNvSpPr>
              <p:nvPr/>
            </p:nvSpPr>
            <p:spPr>
              <a:xfrm>
                <a:off x="1495" y="2328"/>
                <a:ext cx="2877" cy="2"/>
              </a:xfrm>
              <a:custGeom>
                <a:avLst/>
                <a:gdLst>
                  <a:gd fmla="*/ 8 w 21816" name="T0"/>
                  <a:gd fmla="*/ 0 h 16" name="T1"/>
                  <a:gd fmla="*/ 21808 w 21816" name="T2"/>
                  <a:gd fmla="*/ 0 h 16" name="T3"/>
                  <a:gd fmla="*/ 21816 w 21816" name="T4"/>
                  <a:gd fmla="*/ 8 h 16" name="T5"/>
                  <a:gd fmla="*/ 21808 w 21816" name="T6"/>
                  <a:gd fmla="*/ 16 h 16" name="T7"/>
                  <a:gd fmla="*/ 8 w 21816" name="T8"/>
                  <a:gd fmla="*/ 16 h 16" name="T9"/>
                  <a:gd fmla="*/ 0 w 21816" name="T10"/>
                  <a:gd fmla="*/ 8 h 16" name="T11"/>
                  <a:gd fmla="*/ 8 w 21816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816">
                    <a:moveTo>
                      <a:pt x="8" y="0"/>
                    </a:moveTo>
                    <a:lnTo>
                      <a:pt x="21808" y="0"/>
                    </a:lnTo>
                    <a:cubicBezTo>
                      <a:pt x="21813" y="0"/>
                      <a:pt x="21816" y="4"/>
                      <a:pt x="21816" y="8"/>
                    </a:cubicBezTo>
                    <a:cubicBezTo>
                      <a:pt x="21816" y="13"/>
                      <a:pt x="21813" y="16"/>
                      <a:pt x="21808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9"/>
              <p:cNvSpPr>
                <a:spLocks/>
              </p:cNvSpPr>
              <p:nvPr/>
            </p:nvSpPr>
            <p:spPr>
              <a:xfrm>
                <a:off x="1495" y="2246"/>
                <a:ext cx="2877" cy="2"/>
              </a:xfrm>
              <a:custGeom>
                <a:avLst/>
                <a:gdLst>
                  <a:gd fmla="*/ 8 w 21816" name="T0"/>
                  <a:gd fmla="*/ 0 h 16" name="T1"/>
                  <a:gd fmla="*/ 21808 w 21816" name="T2"/>
                  <a:gd fmla="*/ 0 h 16" name="T3"/>
                  <a:gd fmla="*/ 21816 w 21816" name="T4"/>
                  <a:gd fmla="*/ 8 h 16" name="T5"/>
                  <a:gd fmla="*/ 21808 w 21816" name="T6"/>
                  <a:gd fmla="*/ 16 h 16" name="T7"/>
                  <a:gd fmla="*/ 8 w 21816" name="T8"/>
                  <a:gd fmla="*/ 16 h 16" name="T9"/>
                  <a:gd fmla="*/ 0 w 21816" name="T10"/>
                  <a:gd fmla="*/ 8 h 16" name="T11"/>
                  <a:gd fmla="*/ 8 w 21816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816">
                    <a:moveTo>
                      <a:pt x="8" y="0"/>
                    </a:moveTo>
                    <a:lnTo>
                      <a:pt x="21808" y="0"/>
                    </a:lnTo>
                    <a:cubicBezTo>
                      <a:pt x="21813" y="0"/>
                      <a:pt x="21816" y="4"/>
                      <a:pt x="21816" y="8"/>
                    </a:cubicBezTo>
                    <a:cubicBezTo>
                      <a:pt x="21816" y="13"/>
                      <a:pt x="21813" y="16"/>
                      <a:pt x="21808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0"/>
              <p:cNvSpPr>
                <a:spLocks noEditPoints="1"/>
              </p:cNvSpPr>
              <p:nvPr/>
            </p:nvSpPr>
            <p:spPr>
              <a:xfrm>
                <a:off x="1497" y="2205"/>
                <a:ext cx="2853" cy="17"/>
              </a:xfrm>
              <a:custGeom>
                <a:avLst/>
                <a:gdLst>
                  <a:gd fmla="*/ 77 w 2853" name="T0"/>
                  <a:gd fmla="*/ 0 h 17" name="T1"/>
                  <a:gd fmla="*/ 0 w 2853" name="T2"/>
                  <a:gd fmla="*/ 17 h 17" name="T3"/>
                  <a:gd fmla="*/ 136 w 2853" name="T4"/>
                  <a:gd fmla="*/ 0 h 17" name="T5"/>
                  <a:gd fmla="*/ 213 w 2853" name="T6"/>
                  <a:gd fmla="*/ 17 h 17" name="T7"/>
                  <a:gd fmla="*/ 136 w 2853" name="T8"/>
                  <a:gd fmla="*/ 0 h 17" name="T9"/>
                  <a:gd fmla="*/ 348 w 2853" name="T10"/>
                  <a:gd fmla="*/ 0 h 17" name="T11"/>
                  <a:gd fmla="*/ 271 w 2853" name="T12"/>
                  <a:gd fmla="*/ 17 h 17" name="T13"/>
                  <a:gd fmla="*/ 406 w 2853" name="T14"/>
                  <a:gd fmla="*/ 0 h 17" name="T15"/>
                  <a:gd fmla="*/ 484 w 2853" name="T16"/>
                  <a:gd fmla="*/ 17 h 17" name="T17"/>
                  <a:gd fmla="*/ 406 w 2853" name="T18"/>
                  <a:gd fmla="*/ 0 h 17" name="T19"/>
                  <a:gd fmla="*/ 619 w 2853" name="T20"/>
                  <a:gd fmla="*/ 0 h 17" name="T21"/>
                  <a:gd fmla="*/ 542 w 2853" name="T22"/>
                  <a:gd fmla="*/ 17 h 17" name="T23"/>
                  <a:gd fmla="*/ 677 w 2853" name="T24"/>
                  <a:gd fmla="*/ 0 h 17" name="T25"/>
                  <a:gd fmla="*/ 754 w 2853" name="T26"/>
                  <a:gd fmla="*/ 17 h 17" name="T27"/>
                  <a:gd fmla="*/ 677 w 2853" name="T28"/>
                  <a:gd fmla="*/ 0 h 17" name="T29"/>
                  <a:gd fmla="*/ 890 w 2853" name="T30"/>
                  <a:gd fmla="*/ 0 h 17" name="T31"/>
                  <a:gd fmla="*/ 813 w 2853" name="T32"/>
                  <a:gd fmla="*/ 17 h 17" name="T33"/>
                  <a:gd fmla="*/ 948 w 2853" name="T34"/>
                  <a:gd fmla="*/ 0 h 17" name="T35"/>
                  <a:gd fmla="*/ 1025 w 2853" name="T36"/>
                  <a:gd fmla="*/ 17 h 17" name="T37"/>
                  <a:gd fmla="*/ 948 w 2853" name="T38"/>
                  <a:gd fmla="*/ 0 h 17" name="T39"/>
                  <a:gd fmla="*/ 1161 w 2853" name="T40"/>
                  <a:gd fmla="*/ 0 h 17" name="T41"/>
                  <a:gd fmla="*/ 1083 w 2853" name="T42"/>
                  <a:gd fmla="*/ 17 h 17" name="T43"/>
                  <a:gd fmla="*/ 1219 w 2853" name="T44"/>
                  <a:gd fmla="*/ 0 h 17" name="T45"/>
                  <a:gd fmla="*/ 1296 w 2853" name="T46"/>
                  <a:gd fmla="*/ 17 h 17" name="T47"/>
                  <a:gd fmla="*/ 1219 w 2853" name="T48"/>
                  <a:gd fmla="*/ 0 h 17" name="T49"/>
                  <a:gd fmla="*/ 1431 w 2853" name="T50"/>
                  <a:gd fmla="*/ 0 h 17" name="T51"/>
                  <a:gd fmla="*/ 1354 w 2853" name="T52"/>
                  <a:gd fmla="*/ 17 h 17" name="T53"/>
                  <a:gd fmla="*/ 1490 w 2853" name="T54"/>
                  <a:gd fmla="*/ 0 h 17" name="T55"/>
                  <a:gd fmla="*/ 1567 w 2853" name="T56"/>
                  <a:gd fmla="*/ 17 h 17" name="T57"/>
                  <a:gd fmla="*/ 1490 w 2853" name="T58"/>
                  <a:gd fmla="*/ 0 h 17" name="T59"/>
                  <a:gd fmla="*/ 1702 w 2853" name="T60"/>
                  <a:gd fmla="*/ 0 h 17" name="T61"/>
                  <a:gd fmla="*/ 1625 w 2853" name="T62"/>
                  <a:gd fmla="*/ 17 h 17" name="T63"/>
                  <a:gd fmla="*/ 1760 w 2853" name="T64"/>
                  <a:gd fmla="*/ 0 h 17" name="T65"/>
                  <a:gd fmla="*/ 1838 w 2853" name="T66"/>
                  <a:gd fmla="*/ 17 h 17" name="T67"/>
                  <a:gd fmla="*/ 1760 w 2853" name="T68"/>
                  <a:gd fmla="*/ 0 h 17" name="T69"/>
                  <a:gd fmla="*/ 1973 w 2853" name="T70"/>
                  <a:gd fmla="*/ 0 h 17" name="T71"/>
                  <a:gd fmla="*/ 1896 w 2853" name="T72"/>
                  <a:gd fmla="*/ 17 h 17" name="T73"/>
                  <a:gd fmla="*/ 2031 w 2853" name="T74"/>
                  <a:gd fmla="*/ 0 h 17" name="T75"/>
                  <a:gd fmla="*/ 2108 w 2853" name="T76"/>
                  <a:gd fmla="*/ 17 h 17" name="T77"/>
                  <a:gd fmla="*/ 2031 w 2853" name="T78"/>
                  <a:gd fmla="*/ 0 h 17" name="T79"/>
                  <a:gd fmla="*/ 2244 w 2853" name="T80"/>
                  <a:gd fmla="*/ 0 h 17" name="T81"/>
                  <a:gd fmla="*/ 2167 w 2853" name="T82"/>
                  <a:gd fmla="*/ 17 h 17" name="T83"/>
                  <a:gd fmla="*/ 2302 w 2853" name="T84"/>
                  <a:gd fmla="*/ 0 h 17" name="T85"/>
                  <a:gd fmla="*/ 2379 w 2853" name="T86"/>
                  <a:gd fmla="*/ 17 h 17" name="T87"/>
                  <a:gd fmla="*/ 2302 w 2853" name="T88"/>
                  <a:gd fmla="*/ 0 h 17" name="T89"/>
                  <a:gd fmla="*/ 2515 w 2853" name="T90"/>
                  <a:gd fmla="*/ 0 h 17" name="T91"/>
                  <a:gd fmla="*/ 2437 w 2853" name="T92"/>
                  <a:gd fmla="*/ 17 h 17" name="T93"/>
                  <a:gd fmla="*/ 2573 w 2853" name="T94"/>
                  <a:gd fmla="*/ 0 h 17" name="T95"/>
                  <a:gd fmla="*/ 2650 w 2853" name="T96"/>
                  <a:gd fmla="*/ 17 h 17" name="T97"/>
                  <a:gd fmla="*/ 2573 w 2853" name="T98"/>
                  <a:gd fmla="*/ 0 h 17" name="T99"/>
                  <a:gd fmla="*/ 2785 w 2853" name="T100"/>
                  <a:gd fmla="*/ 0 h 17" name="T101"/>
                  <a:gd fmla="*/ 2708 w 2853" name="T102"/>
                  <a:gd fmla="*/ 17 h 17" name="T103"/>
                  <a:gd fmla="*/ 2843 w 2853" name="T104"/>
                  <a:gd fmla="*/ 0 h 17" name="T105"/>
                  <a:gd fmla="*/ 2853 w 2853" name="T106"/>
                  <a:gd fmla="*/ 17 h 17" name="T107"/>
                  <a:gd fmla="*/ 2843 w 2853" name="T108"/>
                  <a:gd fmla="*/ 0 h 17" name="T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b="b" l="0" r="r" t="0"/>
                <a:pathLst>
                  <a:path h="17" w="2853">
                    <a:moveTo>
                      <a:pt x="0" y="0"/>
                    </a:moveTo>
                    <a:lnTo>
                      <a:pt x="77" y="0"/>
                    </a:lnTo>
                    <a:lnTo>
                      <a:pt x="77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136" y="0"/>
                    </a:moveTo>
                    <a:lnTo>
                      <a:pt x="213" y="0"/>
                    </a:lnTo>
                    <a:lnTo>
                      <a:pt x="213" y="17"/>
                    </a:lnTo>
                    <a:lnTo>
                      <a:pt x="136" y="17"/>
                    </a:lnTo>
                    <a:lnTo>
                      <a:pt x="136" y="0"/>
                    </a:lnTo>
                    <a:close/>
                    <a:moveTo>
                      <a:pt x="271" y="0"/>
                    </a:moveTo>
                    <a:lnTo>
                      <a:pt x="348" y="0"/>
                    </a:lnTo>
                    <a:lnTo>
                      <a:pt x="348" y="17"/>
                    </a:lnTo>
                    <a:lnTo>
                      <a:pt x="271" y="17"/>
                    </a:lnTo>
                    <a:lnTo>
                      <a:pt x="271" y="0"/>
                    </a:lnTo>
                    <a:close/>
                    <a:moveTo>
                      <a:pt x="406" y="0"/>
                    </a:moveTo>
                    <a:lnTo>
                      <a:pt x="484" y="0"/>
                    </a:lnTo>
                    <a:lnTo>
                      <a:pt x="484" y="17"/>
                    </a:lnTo>
                    <a:lnTo>
                      <a:pt x="406" y="17"/>
                    </a:lnTo>
                    <a:lnTo>
                      <a:pt x="406" y="0"/>
                    </a:lnTo>
                    <a:close/>
                    <a:moveTo>
                      <a:pt x="542" y="0"/>
                    </a:moveTo>
                    <a:lnTo>
                      <a:pt x="619" y="0"/>
                    </a:lnTo>
                    <a:lnTo>
                      <a:pt x="619" y="17"/>
                    </a:lnTo>
                    <a:lnTo>
                      <a:pt x="542" y="17"/>
                    </a:lnTo>
                    <a:lnTo>
                      <a:pt x="542" y="0"/>
                    </a:lnTo>
                    <a:close/>
                    <a:moveTo>
                      <a:pt x="677" y="0"/>
                    </a:moveTo>
                    <a:lnTo>
                      <a:pt x="754" y="0"/>
                    </a:lnTo>
                    <a:lnTo>
                      <a:pt x="754" y="17"/>
                    </a:lnTo>
                    <a:lnTo>
                      <a:pt x="677" y="17"/>
                    </a:lnTo>
                    <a:lnTo>
                      <a:pt x="677" y="0"/>
                    </a:lnTo>
                    <a:close/>
                    <a:moveTo>
                      <a:pt x="813" y="0"/>
                    </a:moveTo>
                    <a:lnTo>
                      <a:pt x="890" y="0"/>
                    </a:lnTo>
                    <a:lnTo>
                      <a:pt x="890" y="17"/>
                    </a:lnTo>
                    <a:lnTo>
                      <a:pt x="813" y="17"/>
                    </a:lnTo>
                    <a:lnTo>
                      <a:pt x="813" y="0"/>
                    </a:lnTo>
                    <a:close/>
                    <a:moveTo>
                      <a:pt x="948" y="0"/>
                    </a:moveTo>
                    <a:lnTo>
                      <a:pt x="1025" y="0"/>
                    </a:lnTo>
                    <a:lnTo>
                      <a:pt x="1025" y="17"/>
                    </a:lnTo>
                    <a:lnTo>
                      <a:pt x="948" y="17"/>
                    </a:lnTo>
                    <a:lnTo>
                      <a:pt x="948" y="0"/>
                    </a:lnTo>
                    <a:close/>
                    <a:moveTo>
                      <a:pt x="1083" y="0"/>
                    </a:moveTo>
                    <a:lnTo>
                      <a:pt x="1161" y="0"/>
                    </a:lnTo>
                    <a:lnTo>
                      <a:pt x="1161" y="17"/>
                    </a:lnTo>
                    <a:lnTo>
                      <a:pt x="1083" y="17"/>
                    </a:lnTo>
                    <a:lnTo>
                      <a:pt x="1083" y="0"/>
                    </a:lnTo>
                    <a:close/>
                    <a:moveTo>
                      <a:pt x="1219" y="0"/>
                    </a:moveTo>
                    <a:lnTo>
                      <a:pt x="1296" y="0"/>
                    </a:lnTo>
                    <a:lnTo>
                      <a:pt x="1296" y="17"/>
                    </a:lnTo>
                    <a:lnTo>
                      <a:pt x="1219" y="17"/>
                    </a:lnTo>
                    <a:lnTo>
                      <a:pt x="1219" y="0"/>
                    </a:lnTo>
                    <a:close/>
                    <a:moveTo>
                      <a:pt x="1354" y="0"/>
                    </a:moveTo>
                    <a:lnTo>
                      <a:pt x="1431" y="0"/>
                    </a:lnTo>
                    <a:lnTo>
                      <a:pt x="1431" y="17"/>
                    </a:lnTo>
                    <a:lnTo>
                      <a:pt x="1354" y="17"/>
                    </a:lnTo>
                    <a:lnTo>
                      <a:pt x="1354" y="0"/>
                    </a:lnTo>
                    <a:close/>
                    <a:moveTo>
                      <a:pt x="1490" y="0"/>
                    </a:moveTo>
                    <a:lnTo>
                      <a:pt x="1567" y="0"/>
                    </a:lnTo>
                    <a:lnTo>
                      <a:pt x="1567" y="17"/>
                    </a:lnTo>
                    <a:lnTo>
                      <a:pt x="1490" y="17"/>
                    </a:lnTo>
                    <a:lnTo>
                      <a:pt x="1490" y="0"/>
                    </a:lnTo>
                    <a:close/>
                    <a:moveTo>
                      <a:pt x="1625" y="0"/>
                    </a:moveTo>
                    <a:lnTo>
                      <a:pt x="1702" y="0"/>
                    </a:lnTo>
                    <a:lnTo>
                      <a:pt x="1702" y="17"/>
                    </a:lnTo>
                    <a:lnTo>
                      <a:pt x="1625" y="17"/>
                    </a:lnTo>
                    <a:lnTo>
                      <a:pt x="1625" y="0"/>
                    </a:lnTo>
                    <a:close/>
                    <a:moveTo>
                      <a:pt x="1760" y="0"/>
                    </a:moveTo>
                    <a:lnTo>
                      <a:pt x="1838" y="0"/>
                    </a:lnTo>
                    <a:lnTo>
                      <a:pt x="1838" y="17"/>
                    </a:lnTo>
                    <a:lnTo>
                      <a:pt x="1760" y="17"/>
                    </a:lnTo>
                    <a:lnTo>
                      <a:pt x="1760" y="0"/>
                    </a:lnTo>
                    <a:close/>
                    <a:moveTo>
                      <a:pt x="1896" y="0"/>
                    </a:moveTo>
                    <a:lnTo>
                      <a:pt x="1973" y="0"/>
                    </a:lnTo>
                    <a:lnTo>
                      <a:pt x="1973" y="17"/>
                    </a:lnTo>
                    <a:lnTo>
                      <a:pt x="1896" y="17"/>
                    </a:lnTo>
                    <a:lnTo>
                      <a:pt x="1896" y="0"/>
                    </a:lnTo>
                    <a:close/>
                    <a:moveTo>
                      <a:pt x="2031" y="0"/>
                    </a:moveTo>
                    <a:lnTo>
                      <a:pt x="2108" y="0"/>
                    </a:lnTo>
                    <a:lnTo>
                      <a:pt x="2108" y="17"/>
                    </a:lnTo>
                    <a:lnTo>
                      <a:pt x="2031" y="17"/>
                    </a:lnTo>
                    <a:lnTo>
                      <a:pt x="2031" y="0"/>
                    </a:lnTo>
                    <a:close/>
                    <a:moveTo>
                      <a:pt x="2167" y="0"/>
                    </a:moveTo>
                    <a:lnTo>
                      <a:pt x="2244" y="0"/>
                    </a:lnTo>
                    <a:lnTo>
                      <a:pt x="2244" y="17"/>
                    </a:lnTo>
                    <a:lnTo>
                      <a:pt x="2167" y="17"/>
                    </a:lnTo>
                    <a:lnTo>
                      <a:pt x="2167" y="0"/>
                    </a:lnTo>
                    <a:close/>
                    <a:moveTo>
                      <a:pt x="2302" y="0"/>
                    </a:moveTo>
                    <a:lnTo>
                      <a:pt x="2379" y="0"/>
                    </a:lnTo>
                    <a:lnTo>
                      <a:pt x="2379" y="17"/>
                    </a:lnTo>
                    <a:lnTo>
                      <a:pt x="2302" y="17"/>
                    </a:lnTo>
                    <a:lnTo>
                      <a:pt x="2302" y="0"/>
                    </a:lnTo>
                    <a:close/>
                    <a:moveTo>
                      <a:pt x="2437" y="0"/>
                    </a:moveTo>
                    <a:lnTo>
                      <a:pt x="2515" y="0"/>
                    </a:lnTo>
                    <a:lnTo>
                      <a:pt x="2515" y="17"/>
                    </a:lnTo>
                    <a:lnTo>
                      <a:pt x="2437" y="17"/>
                    </a:lnTo>
                    <a:lnTo>
                      <a:pt x="2437" y="0"/>
                    </a:lnTo>
                    <a:close/>
                    <a:moveTo>
                      <a:pt x="2573" y="0"/>
                    </a:moveTo>
                    <a:lnTo>
                      <a:pt x="2650" y="0"/>
                    </a:lnTo>
                    <a:lnTo>
                      <a:pt x="2650" y="17"/>
                    </a:lnTo>
                    <a:lnTo>
                      <a:pt x="2573" y="17"/>
                    </a:lnTo>
                    <a:lnTo>
                      <a:pt x="2573" y="0"/>
                    </a:lnTo>
                    <a:close/>
                    <a:moveTo>
                      <a:pt x="2708" y="0"/>
                    </a:moveTo>
                    <a:lnTo>
                      <a:pt x="2785" y="0"/>
                    </a:lnTo>
                    <a:lnTo>
                      <a:pt x="2785" y="17"/>
                    </a:lnTo>
                    <a:lnTo>
                      <a:pt x="2708" y="17"/>
                    </a:lnTo>
                    <a:lnTo>
                      <a:pt x="2708" y="0"/>
                    </a:lnTo>
                    <a:close/>
                    <a:moveTo>
                      <a:pt x="2843" y="0"/>
                    </a:moveTo>
                    <a:lnTo>
                      <a:pt x="2853" y="0"/>
                    </a:lnTo>
                    <a:lnTo>
                      <a:pt x="2853" y="17"/>
                    </a:lnTo>
                    <a:lnTo>
                      <a:pt x="2843" y="17"/>
                    </a:lnTo>
                    <a:lnTo>
                      <a:pt x="2843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1"/>
              <p:cNvSpPr>
                <a:spLocks noEditPoints="1"/>
              </p:cNvSpPr>
              <p:nvPr/>
            </p:nvSpPr>
            <p:spPr>
              <a:xfrm>
                <a:off x="1497" y="2205"/>
                <a:ext cx="2854" cy="18"/>
              </a:xfrm>
              <a:custGeom>
                <a:avLst/>
                <a:gdLst>
                  <a:gd fmla="*/ 0 w 2854" name="T0"/>
                  <a:gd fmla="*/ 18 h 18" name="T1"/>
                  <a:gd fmla="*/ 77 w 2854" name="T2"/>
                  <a:gd fmla="*/ 0 h 18" name="T3"/>
                  <a:gd fmla="*/ 213 w 2854" name="T4"/>
                  <a:gd fmla="*/ 0 h 18" name="T5"/>
                  <a:gd fmla="*/ 136 w 2854" name="T6"/>
                  <a:gd fmla="*/ 17 h 18" name="T7"/>
                  <a:gd fmla="*/ 136 w 2854" name="T8"/>
                  <a:gd fmla="*/ 0 h 18" name="T9"/>
                  <a:gd fmla="*/ 348 w 2854" name="T10"/>
                  <a:gd fmla="*/ 18 h 18" name="T11"/>
                  <a:gd fmla="*/ 348 w 2854" name="T12"/>
                  <a:gd fmla="*/ 17 h 18" name="T13"/>
                  <a:gd fmla="*/ 406 w 2854" name="T14"/>
                  <a:gd fmla="*/ 0 h 18" name="T15"/>
                  <a:gd fmla="*/ 406 w 2854" name="T16"/>
                  <a:gd fmla="*/ 0 h 18" name="T17"/>
                  <a:gd fmla="*/ 406 w 2854" name="T18"/>
                  <a:gd fmla="*/ 1 h 18" name="T19"/>
                  <a:gd fmla="*/ 619 w 2854" name="T20"/>
                  <a:gd fmla="*/ 17 h 18" name="T21"/>
                  <a:gd fmla="*/ 619 w 2854" name="T22"/>
                  <a:gd fmla="*/ 17 h 18" name="T23"/>
                  <a:gd fmla="*/ 677 w 2854" name="T24"/>
                  <a:gd fmla="*/ 0 h 18" name="T25"/>
                  <a:gd fmla="*/ 677 w 2854" name="T26"/>
                  <a:gd fmla="*/ 17 h 18" name="T27"/>
                  <a:gd fmla="*/ 754 w 2854" name="T28"/>
                  <a:gd fmla="*/ 1 h 18" name="T29"/>
                  <a:gd fmla="*/ 890 w 2854" name="T30"/>
                  <a:gd fmla="*/ 0 h 18" name="T31"/>
                  <a:gd fmla="*/ 813 w 2854" name="T32"/>
                  <a:gd fmla="*/ 17 h 18" name="T33"/>
                  <a:gd fmla="*/ 813 w 2854" name="T34"/>
                  <a:gd fmla="*/ 17 h 18" name="T35"/>
                  <a:gd fmla="*/ 948 w 2854" name="T36"/>
                  <a:gd fmla="*/ 18 h 18" name="T37"/>
                  <a:gd fmla="*/ 1025 w 2854" name="T38"/>
                  <a:gd fmla="*/ 0 h 18" name="T39"/>
                  <a:gd fmla="*/ 1161 w 2854" name="T40"/>
                  <a:gd fmla="*/ 0 h 18" name="T41"/>
                  <a:gd fmla="*/ 1084 w 2854" name="T42"/>
                  <a:gd fmla="*/ 17 h 18" name="T43"/>
                  <a:gd fmla="*/ 1084 w 2854" name="T44"/>
                  <a:gd fmla="*/ 0 h 18" name="T45"/>
                  <a:gd fmla="*/ 1296 w 2854" name="T46"/>
                  <a:gd fmla="*/ 18 h 18" name="T47"/>
                  <a:gd fmla="*/ 1295 w 2854" name="T48"/>
                  <a:gd fmla="*/ 17 h 18" name="T49"/>
                  <a:gd fmla="*/ 1354 w 2854" name="T50"/>
                  <a:gd fmla="*/ 0 h 18" name="T51"/>
                  <a:gd fmla="*/ 1354 w 2854" name="T52"/>
                  <a:gd fmla="*/ 0 h 18" name="T53"/>
                  <a:gd fmla="*/ 1354 w 2854" name="T54"/>
                  <a:gd fmla="*/ 1 h 18" name="T55"/>
                  <a:gd fmla="*/ 1567 w 2854" name="T56"/>
                  <a:gd fmla="*/ 17 h 18" name="T57"/>
                  <a:gd fmla="*/ 1567 w 2854" name="T58"/>
                  <a:gd fmla="*/ 17 h 18" name="T59"/>
                  <a:gd fmla="*/ 1624 w 2854" name="T60"/>
                  <a:gd fmla="*/ 0 h 18" name="T61"/>
                  <a:gd fmla="*/ 1624 w 2854" name="T62"/>
                  <a:gd fmla="*/ 17 h 18" name="T63"/>
                  <a:gd fmla="*/ 1702 w 2854" name="T64"/>
                  <a:gd fmla="*/ 1 h 18" name="T65"/>
                  <a:gd fmla="*/ 1838 w 2854" name="T66"/>
                  <a:gd fmla="*/ 0 h 18" name="T67"/>
                  <a:gd fmla="*/ 1760 w 2854" name="T68"/>
                  <a:gd fmla="*/ 17 h 18" name="T69"/>
                  <a:gd fmla="*/ 1761 w 2854" name="T70"/>
                  <a:gd fmla="*/ 17 h 18" name="T71"/>
                  <a:gd fmla="*/ 1896 w 2854" name="T72"/>
                  <a:gd fmla="*/ 18 h 18" name="T73"/>
                  <a:gd fmla="*/ 1972 w 2854" name="T74"/>
                  <a:gd fmla="*/ 0 h 18" name="T75"/>
                  <a:gd fmla="*/ 2108 w 2854" name="T76"/>
                  <a:gd fmla="*/ 0 h 18" name="T77"/>
                  <a:gd fmla="*/ 2032 w 2854" name="T78"/>
                  <a:gd fmla="*/ 17 h 18" name="T79"/>
                  <a:gd fmla="*/ 2032 w 2854" name="T80"/>
                  <a:gd fmla="*/ 0 h 18" name="T81"/>
                  <a:gd fmla="*/ 2244 w 2854" name="T82"/>
                  <a:gd fmla="*/ 18 h 18" name="T83"/>
                  <a:gd fmla="*/ 2243 w 2854" name="T84"/>
                  <a:gd fmla="*/ 17 h 18" name="T85"/>
                  <a:gd fmla="*/ 2302 w 2854" name="T86"/>
                  <a:gd fmla="*/ 0 h 18" name="T87"/>
                  <a:gd fmla="*/ 2301 w 2854" name="T88"/>
                  <a:gd fmla="*/ 0 h 18" name="T89"/>
                  <a:gd fmla="*/ 2302 w 2854" name="T90"/>
                  <a:gd fmla="*/ 1 h 18" name="T91"/>
                  <a:gd fmla="*/ 2515 w 2854" name="T92"/>
                  <a:gd fmla="*/ 17 h 18" name="T93"/>
                  <a:gd fmla="*/ 2515 w 2854" name="T94"/>
                  <a:gd fmla="*/ 17 h 18" name="T95"/>
                  <a:gd fmla="*/ 2572 w 2854" name="T96"/>
                  <a:gd fmla="*/ 0 h 18" name="T97"/>
                  <a:gd fmla="*/ 2572 w 2854" name="T98"/>
                  <a:gd fmla="*/ 17 h 18" name="T99"/>
                  <a:gd fmla="*/ 2650 w 2854" name="T100"/>
                  <a:gd fmla="*/ 1 h 18" name="T101"/>
                  <a:gd fmla="*/ 2786 w 2854" name="T102"/>
                  <a:gd fmla="*/ 0 h 18" name="T103"/>
                  <a:gd fmla="*/ 2708 w 2854" name="T104"/>
                  <a:gd fmla="*/ 17 h 18" name="T105"/>
                  <a:gd fmla="*/ 2709 w 2854" name="T106"/>
                  <a:gd fmla="*/ 17 h 18" name="T107"/>
                  <a:gd fmla="*/ 2843 w 2854" name="T108"/>
                  <a:gd fmla="*/ 18 h 18" name="T109"/>
                  <a:gd fmla="*/ 2852 w 2854" name="T110"/>
                  <a:gd fmla="*/ 0 h 18" name="T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b="b" l="0" r="r" t="0"/>
                <a:pathLst>
                  <a:path h="18" w="2854">
                    <a:moveTo>
                      <a:pt x="0" y="0"/>
                    </a:moveTo>
                    <a:lnTo>
                      <a:pt x="0" y="0"/>
                    </a:lnTo>
                    <a:lnTo>
                      <a:pt x="77" y="0"/>
                    </a:lnTo>
                    <a:lnTo>
                      <a:pt x="78" y="0"/>
                    </a:lnTo>
                    <a:lnTo>
                      <a:pt x="78" y="17"/>
                    </a:lnTo>
                    <a:lnTo>
                      <a:pt x="77" y="18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1" y="17"/>
                    </a:moveTo>
                    <a:lnTo>
                      <a:pt x="0" y="17"/>
                    </a:lnTo>
                    <a:lnTo>
                      <a:pt x="77" y="17"/>
                    </a:lnTo>
                    <a:lnTo>
                      <a:pt x="77" y="17"/>
                    </a:lnTo>
                    <a:lnTo>
                      <a:pt x="77" y="0"/>
                    </a:lnTo>
                    <a:lnTo>
                      <a:pt x="77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7"/>
                    </a:lnTo>
                    <a:close/>
                    <a:moveTo>
                      <a:pt x="135" y="0"/>
                    </a:moveTo>
                    <a:lnTo>
                      <a:pt x="135" y="0"/>
                    </a:lnTo>
                    <a:lnTo>
                      <a:pt x="213" y="0"/>
                    </a:lnTo>
                    <a:lnTo>
                      <a:pt x="213" y="0"/>
                    </a:lnTo>
                    <a:lnTo>
                      <a:pt x="213" y="17"/>
                    </a:lnTo>
                    <a:lnTo>
                      <a:pt x="213" y="18"/>
                    </a:lnTo>
                    <a:lnTo>
                      <a:pt x="135" y="18"/>
                    </a:lnTo>
                    <a:lnTo>
                      <a:pt x="135" y="17"/>
                    </a:lnTo>
                    <a:lnTo>
                      <a:pt x="135" y="0"/>
                    </a:lnTo>
                    <a:close/>
                    <a:moveTo>
                      <a:pt x="136" y="17"/>
                    </a:moveTo>
                    <a:lnTo>
                      <a:pt x="135" y="17"/>
                    </a:lnTo>
                    <a:lnTo>
                      <a:pt x="213" y="17"/>
                    </a:lnTo>
                    <a:lnTo>
                      <a:pt x="212" y="17"/>
                    </a:lnTo>
                    <a:lnTo>
                      <a:pt x="212" y="0"/>
                    </a:lnTo>
                    <a:lnTo>
                      <a:pt x="213" y="1"/>
                    </a:lnTo>
                    <a:lnTo>
                      <a:pt x="135" y="1"/>
                    </a:lnTo>
                    <a:lnTo>
                      <a:pt x="136" y="0"/>
                    </a:lnTo>
                    <a:lnTo>
                      <a:pt x="136" y="17"/>
                    </a:lnTo>
                    <a:close/>
                    <a:moveTo>
                      <a:pt x="270" y="0"/>
                    </a:moveTo>
                    <a:lnTo>
                      <a:pt x="271" y="0"/>
                    </a:lnTo>
                    <a:lnTo>
                      <a:pt x="348" y="0"/>
                    </a:lnTo>
                    <a:lnTo>
                      <a:pt x="349" y="0"/>
                    </a:lnTo>
                    <a:lnTo>
                      <a:pt x="349" y="17"/>
                    </a:lnTo>
                    <a:lnTo>
                      <a:pt x="348" y="18"/>
                    </a:lnTo>
                    <a:lnTo>
                      <a:pt x="271" y="18"/>
                    </a:lnTo>
                    <a:lnTo>
                      <a:pt x="270" y="17"/>
                    </a:lnTo>
                    <a:lnTo>
                      <a:pt x="270" y="0"/>
                    </a:lnTo>
                    <a:close/>
                    <a:moveTo>
                      <a:pt x="272" y="17"/>
                    </a:moveTo>
                    <a:lnTo>
                      <a:pt x="271" y="17"/>
                    </a:lnTo>
                    <a:lnTo>
                      <a:pt x="348" y="17"/>
                    </a:lnTo>
                    <a:lnTo>
                      <a:pt x="348" y="17"/>
                    </a:lnTo>
                    <a:lnTo>
                      <a:pt x="348" y="0"/>
                    </a:lnTo>
                    <a:lnTo>
                      <a:pt x="348" y="1"/>
                    </a:lnTo>
                    <a:lnTo>
                      <a:pt x="271" y="1"/>
                    </a:lnTo>
                    <a:lnTo>
                      <a:pt x="272" y="0"/>
                    </a:lnTo>
                    <a:lnTo>
                      <a:pt x="272" y="17"/>
                    </a:lnTo>
                    <a:close/>
                    <a:moveTo>
                      <a:pt x="406" y="0"/>
                    </a:moveTo>
                    <a:lnTo>
                      <a:pt x="406" y="0"/>
                    </a:lnTo>
                    <a:lnTo>
                      <a:pt x="484" y="0"/>
                    </a:lnTo>
                    <a:lnTo>
                      <a:pt x="484" y="0"/>
                    </a:lnTo>
                    <a:lnTo>
                      <a:pt x="484" y="17"/>
                    </a:lnTo>
                    <a:lnTo>
                      <a:pt x="484" y="18"/>
                    </a:lnTo>
                    <a:lnTo>
                      <a:pt x="406" y="18"/>
                    </a:lnTo>
                    <a:lnTo>
                      <a:pt x="406" y="17"/>
                    </a:lnTo>
                    <a:lnTo>
                      <a:pt x="406" y="0"/>
                    </a:lnTo>
                    <a:close/>
                    <a:moveTo>
                      <a:pt x="407" y="17"/>
                    </a:moveTo>
                    <a:lnTo>
                      <a:pt x="406" y="17"/>
                    </a:lnTo>
                    <a:lnTo>
                      <a:pt x="484" y="17"/>
                    </a:lnTo>
                    <a:lnTo>
                      <a:pt x="483" y="17"/>
                    </a:lnTo>
                    <a:lnTo>
                      <a:pt x="483" y="0"/>
                    </a:lnTo>
                    <a:lnTo>
                      <a:pt x="484" y="1"/>
                    </a:lnTo>
                    <a:lnTo>
                      <a:pt x="406" y="1"/>
                    </a:lnTo>
                    <a:lnTo>
                      <a:pt x="407" y="0"/>
                    </a:lnTo>
                    <a:lnTo>
                      <a:pt x="407" y="17"/>
                    </a:lnTo>
                    <a:close/>
                    <a:moveTo>
                      <a:pt x="541" y="0"/>
                    </a:moveTo>
                    <a:lnTo>
                      <a:pt x="542" y="0"/>
                    </a:lnTo>
                    <a:lnTo>
                      <a:pt x="619" y="0"/>
                    </a:lnTo>
                    <a:lnTo>
                      <a:pt x="619" y="0"/>
                    </a:lnTo>
                    <a:lnTo>
                      <a:pt x="619" y="17"/>
                    </a:lnTo>
                    <a:lnTo>
                      <a:pt x="619" y="18"/>
                    </a:lnTo>
                    <a:lnTo>
                      <a:pt x="542" y="18"/>
                    </a:lnTo>
                    <a:lnTo>
                      <a:pt x="541" y="17"/>
                    </a:lnTo>
                    <a:lnTo>
                      <a:pt x="541" y="0"/>
                    </a:lnTo>
                    <a:close/>
                    <a:moveTo>
                      <a:pt x="542" y="17"/>
                    </a:moveTo>
                    <a:lnTo>
                      <a:pt x="542" y="17"/>
                    </a:lnTo>
                    <a:lnTo>
                      <a:pt x="619" y="17"/>
                    </a:lnTo>
                    <a:lnTo>
                      <a:pt x="618" y="17"/>
                    </a:lnTo>
                    <a:lnTo>
                      <a:pt x="618" y="0"/>
                    </a:lnTo>
                    <a:lnTo>
                      <a:pt x="619" y="1"/>
                    </a:lnTo>
                    <a:lnTo>
                      <a:pt x="542" y="1"/>
                    </a:lnTo>
                    <a:lnTo>
                      <a:pt x="542" y="0"/>
                    </a:lnTo>
                    <a:lnTo>
                      <a:pt x="542" y="17"/>
                    </a:lnTo>
                    <a:close/>
                    <a:moveTo>
                      <a:pt x="677" y="0"/>
                    </a:moveTo>
                    <a:lnTo>
                      <a:pt x="677" y="0"/>
                    </a:lnTo>
                    <a:lnTo>
                      <a:pt x="754" y="0"/>
                    </a:lnTo>
                    <a:lnTo>
                      <a:pt x="755" y="0"/>
                    </a:lnTo>
                    <a:lnTo>
                      <a:pt x="755" y="17"/>
                    </a:lnTo>
                    <a:lnTo>
                      <a:pt x="754" y="18"/>
                    </a:lnTo>
                    <a:lnTo>
                      <a:pt x="677" y="18"/>
                    </a:lnTo>
                    <a:lnTo>
                      <a:pt x="677" y="17"/>
                    </a:lnTo>
                    <a:lnTo>
                      <a:pt x="677" y="0"/>
                    </a:lnTo>
                    <a:close/>
                    <a:moveTo>
                      <a:pt x="678" y="17"/>
                    </a:moveTo>
                    <a:lnTo>
                      <a:pt x="677" y="17"/>
                    </a:lnTo>
                    <a:lnTo>
                      <a:pt x="754" y="17"/>
                    </a:lnTo>
                    <a:lnTo>
                      <a:pt x="754" y="17"/>
                    </a:lnTo>
                    <a:lnTo>
                      <a:pt x="754" y="0"/>
                    </a:lnTo>
                    <a:lnTo>
                      <a:pt x="754" y="1"/>
                    </a:lnTo>
                    <a:lnTo>
                      <a:pt x="677" y="1"/>
                    </a:lnTo>
                    <a:lnTo>
                      <a:pt x="678" y="0"/>
                    </a:lnTo>
                    <a:lnTo>
                      <a:pt x="678" y="17"/>
                    </a:lnTo>
                    <a:close/>
                    <a:moveTo>
                      <a:pt x="812" y="0"/>
                    </a:moveTo>
                    <a:lnTo>
                      <a:pt x="813" y="0"/>
                    </a:lnTo>
                    <a:lnTo>
                      <a:pt x="890" y="0"/>
                    </a:lnTo>
                    <a:lnTo>
                      <a:pt x="890" y="0"/>
                    </a:lnTo>
                    <a:lnTo>
                      <a:pt x="890" y="17"/>
                    </a:lnTo>
                    <a:lnTo>
                      <a:pt x="890" y="18"/>
                    </a:lnTo>
                    <a:lnTo>
                      <a:pt x="813" y="18"/>
                    </a:lnTo>
                    <a:lnTo>
                      <a:pt x="812" y="17"/>
                    </a:lnTo>
                    <a:lnTo>
                      <a:pt x="812" y="0"/>
                    </a:lnTo>
                    <a:close/>
                    <a:moveTo>
                      <a:pt x="813" y="17"/>
                    </a:moveTo>
                    <a:lnTo>
                      <a:pt x="813" y="17"/>
                    </a:lnTo>
                    <a:lnTo>
                      <a:pt x="890" y="17"/>
                    </a:lnTo>
                    <a:lnTo>
                      <a:pt x="889" y="17"/>
                    </a:lnTo>
                    <a:lnTo>
                      <a:pt x="889" y="0"/>
                    </a:lnTo>
                    <a:lnTo>
                      <a:pt x="890" y="1"/>
                    </a:lnTo>
                    <a:lnTo>
                      <a:pt x="813" y="1"/>
                    </a:lnTo>
                    <a:lnTo>
                      <a:pt x="813" y="0"/>
                    </a:lnTo>
                    <a:lnTo>
                      <a:pt x="813" y="17"/>
                    </a:lnTo>
                    <a:close/>
                    <a:moveTo>
                      <a:pt x="947" y="0"/>
                    </a:moveTo>
                    <a:lnTo>
                      <a:pt x="948" y="0"/>
                    </a:lnTo>
                    <a:lnTo>
                      <a:pt x="1025" y="0"/>
                    </a:lnTo>
                    <a:lnTo>
                      <a:pt x="1026" y="0"/>
                    </a:lnTo>
                    <a:lnTo>
                      <a:pt x="1026" y="17"/>
                    </a:lnTo>
                    <a:lnTo>
                      <a:pt x="1025" y="18"/>
                    </a:lnTo>
                    <a:lnTo>
                      <a:pt x="948" y="18"/>
                    </a:lnTo>
                    <a:lnTo>
                      <a:pt x="947" y="17"/>
                    </a:lnTo>
                    <a:lnTo>
                      <a:pt x="947" y="0"/>
                    </a:lnTo>
                    <a:close/>
                    <a:moveTo>
                      <a:pt x="948" y="17"/>
                    </a:moveTo>
                    <a:lnTo>
                      <a:pt x="948" y="17"/>
                    </a:lnTo>
                    <a:lnTo>
                      <a:pt x="1025" y="17"/>
                    </a:lnTo>
                    <a:lnTo>
                      <a:pt x="1025" y="17"/>
                    </a:lnTo>
                    <a:lnTo>
                      <a:pt x="1025" y="0"/>
                    </a:lnTo>
                    <a:lnTo>
                      <a:pt x="1025" y="1"/>
                    </a:lnTo>
                    <a:lnTo>
                      <a:pt x="948" y="1"/>
                    </a:lnTo>
                    <a:lnTo>
                      <a:pt x="948" y="0"/>
                    </a:lnTo>
                    <a:lnTo>
                      <a:pt x="948" y="17"/>
                    </a:lnTo>
                    <a:close/>
                    <a:moveTo>
                      <a:pt x="1083" y="0"/>
                    </a:moveTo>
                    <a:lnTo>
                      <a:pt x="1083" y="0"/>
                    </a:lnTo>
                    <a:lnTo>
                      <a:pt x="1161" y="0"/>
                    </a:lnTo>
                    <a:lnTo>
                      <a:pt x="1161" y="0"/>
                    </a:lnTo>
                    <a:lnTo>
                      <a:pt x="1161" y="17"/>
                    </a:lnTo>
                    <a:lnTo>
                      <a:pt x="1161" y="18"/>
                    </a:lnTo>
                    <a:lnTo>
                      <a:pt x="1083" y="18"/>
                    </a:lnTo>
                    <a:lnTo>
                      <a:pt x="1083" y="17"/>
                    </a:lnTo>
                    <a:lnTo>
                      <a:pt x="1083" y="0"/>
                    </a:lnTo>
                    <a:close/>
                    <a:moveTo>
                      <a:pt x="1084" y="17"/>
                    </a:moveTo>
                    <a:lnTo>
                      <a:pt x="1083" y="17"/>
                    </a:lnTo>
                    <a:lnTo>
                      <a:pt x="1161" y="17"/>
                    </a:lnTo>
                    <a:lnTo>
                      <a:pt x="1160" y="17"/>
                    </a:lnTo>
                    <a:lnTo>
                      <a:pt x="1160" y="0"/>
                    </a:lnTo>
                    <a:lnTo>
                      <a:pt x="1161" y="1"/>
                    </a:lnTo>
                    <a:lnTo>
                      <a:pt x="1083" y="1"/>
                    </a:lnTo>
                    <a:lnTo>
                      <a:pt x="1084" y="0"/>
                    </a:lnTo>
                    <a:lnTo>
                      <a:pt x="1084" y="17"/>
                    </a:lnTo>
                    <a:close/>
                    <a:moveTo>
                      <a:pt x="1218" y="0"/>
                    </a:moveTo>
                    <a:lnTo>
                      <a:pt x="1219" y="0"/>
                    </a:lnTo>
                    <a:lnTo>
                      <a:pt x="1296" y="0"/>
                    </a:lnTo>
                    <a:lnTo>
                      <a:pt x="1297" y="0"/>
                    </a:lnTo>
                    <a:lnTo>
                      <a:pt x="1297" y="17"/>
                    </a:lnTo>
                    <a:lnTo>
                      <a:pt x="1296" y="18"/>
                    </a:lnTo>
                    <a:lnTo>
                      <a:pt x="1219" y="18"/>
                    </a:lnTo>
                    <a:lnTo>
                      <a:pt x="1218" y="17"/>
                    </a:lnTo>
                    <a:lnTo>
                      <a:pt x="1218" y="0"/>
                    </a:lnTo>
                    <a:close/>
                    <a:moveTo>
                      <a:pt x="1219" y="17"/>
                    </a:moveTo>
                    <a:lnTo>
                      <a:pt x="1219" y="17"/>
                    </a:lnTo>
                    <a:lnTo>
                      <a:pt x="1296" y="17"/>
                    </a:lnTo>
                    <a:lnTo>
                      <a:pt x="1295" y="17"/>
                    </a:lnTo>
                    <a:lnTo>
                      <a:pt x="1295" y="0"/>
                    </a:lnTo>
                    <a:lnTo>
                      <a:pt x="1296" y="1"/>
                    </a:lnTo>
                    <a:lnTo>
                      <a:pt x="1219" y="1"/>
                    </a:lnTo>
                    <a:lnTo>
                      <a:pt x="1219" y="0"/>
                    </a:lnTo>
                    <a:lnTo>
                      <a:pt x="1219" y="17"/>
                    </a:lnTo>
                    <a:close/>
                    <a:moveTo>
                      <a:pt x="1354" y="0"/>
                    </a:moveTo>
                    <a:lnTo>
                      <a:pt x="1354" y="0"/>
                    </a:lnTo>
                    <a:lnTo>
                      <a:pt x="1431" y="0"/>
                    </a:lnTo>
                    <a:lnTo>
                      <a:pt x="1432" y="0"/>
                    </a:lnTo>
                    <a:lnTo>
                      <a:pt x="1432" y="17"/>
                    </a:lnTo>
                    <a:lnTo>
                      <a:pt x="1431" y="18"/>
                    </a:lnTo>
                    <a:lnTo>
                      <a:pt x="1354" y="18"/>
                    </a:lnTo>
                    <a:lnTo>
                      <a:pt x="1354" y="17"/>
                    </a:lnTo>
                    <a:lnTo>
                      <a:pt x="1354" y="0"/>
                    </a:lnTo>
                    <a:close/>
                    <a:moveTo>
                      <a:pt x="1355" y="17"/>
                    </a:moveTo>
                    <a:lnTo>
                      <a:pt x="1354" y="17"/>
                    </a:lnTo>
                    <a:lnTo>
                      <a:pt x="1431" y="17"/>
                    </a:lnTo>
                    <a:lnTo>
                      <a:pt x="1431" y="17"/>
                    </a:lnTo>
                    <a:lnTo>
                      <a:pt x="1431" y="0"/>
                    </a:lnTo>
                    <a:lnTo>
                      <a:pt x="1431" y="1"/>
                    </a:lnTo>
                    <a:lnTo>
                      <a:pt x="1354" y="1"/>
                    </a:lnTo>
                    <a:lnTo>
                      <a:pt x="1355" y="0"/>
                    </a:lnTo>
                    <a:lnTo>
                      <a:pt x="1355" y="17"/>
                    </a:lnTo>
                    <a:close/>
                    <a:moveTo>
                      <a:pt x="1489" y="0"/>
                    </a:moveTo>
                    <a:lnTo>
                      <a:pt x="1490" y="0"/>
                    </a:lnTo>
                    <a:lnTo>
                      <a:pt x="1567" y="0"/>
                    </a:lnTo>
                    <a:lnTo>
                      <a:pt x="1567" y="0"/>
                    </a:lnTo>
                    <a:lnTo>
                      <a:pt x="1567" y="17"/>
                    </a:lnTo>
                    <a:lnTo>
                      <a:pt x="1567" y="18"/>
                    </a:lnTo>
                    <a:lnTo>
                      <a:pt x="1490" y="18"/>
                    </a:lnTo>
                    <a:lnTo>
                      <a:pt x="1489" y="17"/>
                    </a:lnTo>
                    <a:lnTo>
                      <a:pt x="1489" y="0"/>
                    </a:lnTo>
                    <a:close/>
                    <a:moveTo>
                      <a:pt x="1490" y="17"/>
                    </a:moveTo>
                    <a:lnTo>
                      <a:pt x="1490" y="17"/>
                    </a:lnTo>
                    <a:lnTo>
                      <a:pt x="1567" y="17"/>
                    </a:lnTo>
                    <a:lnTo>
                      <a:pt x="1566" y="17"/>
                    </a:lnTo>
                    <a:lnTo>
                      <a:pt x="1566" y="0"/>
                    </a:lnTo>
                    <a:lnTo>
                      <a:pt x="1567" y="1"/>
                    </a:lnTo>
                    <a:lnTo>
                      <a:pt x="1490" y="1"/>
                    </a:lnTo>
                    <a:lnTo>
                      <a:pt x="1490" y="0"/>
                    </a:lnTo>
                    <a:lnTo>
                      <a:pt x="1490" y="17"/>
                    </a:lnTo>
                    <a:close/>
                    <a:moveTo>
                      <a:pt x="1624" y="0"/>
                    </a:moveTo>
                    <a:lnTo>
                      <a:pt x="1625" y="0"/>
                    </a:lnTo>
                    <a:lnTo>
                      <a:pt x="1702" y="0"/>
                    </a:lnTo>
                    <a:lnTo>
                      <a:pt x="1703" y="0"/>
                    </a:lnTo>
                    <a:lnTo>
                      <a:pt x="1703" y="17"/>
                    </a:lnTo>
                    <a:lnTo>
                      <a:pt x="1702" y="18"/>
                    </a:lnTo>
                    <a:lnTo>
                      <a:pt x="1625" y="18"/>
                    </a:lnTo>
                    <a:lnTo>
                      <a:pt x="1624" y="17"/>
                    </a:lnTo>
                    <a:lnTo>
                      <a:pt x="1624" y="0"/>
                    </a:lnTo>
                    <a:close/>
                    <a:moveTo>
                      <a:pt x="1625" y="17"/>
                    </a:moveTo>
                    <a:lnTo>
                      <a:pt x="1625" y="17"/>
                    </a:lnTo>
                    <a:lnTo>
                      <a:pt x="1702" y="17"/>
                    </a:lnTo>
                    <a:lnTo>
                      <a:pt x="1702" y="17"/>
                    </a:lnTo>
                    <a:lnTo>
                      <a:pt x="1702" y="0"/>
                    </a:lnTo>
                    <a:lnTo>
                      <a:pt x="1702" y="1"/>
                    </a:lnTo>
                    <a:lnTo>
                      <a:pt x="1625" y="1"/>
                    </a:lnTo>
                    <a:lnTo>
                      <a:pt x="1625" y="0"/>
                    </a:lnTo>
                    <a:lnTo>
                      <a:pt x="1625" y="17"/>
                    </a:lnTo>
                    <a:close/>
                    <a:moveTo>
                      <a:pt x="1760" y="0"/>
                    </a:moveTo>
                    <a:lnTo>
                      <a:pt x="1760" y="0"/>
                    </a:lnTo>
                    <a:lnTo>
                      <a:pt x="1838" y="0"/>
                    </a:lnTo>
                    <a:lnTo>
                      <a:pt x="1838" y="0"/>
                    </a:lnTo>
                    <a:lnTo>
                      <a:pt x="1838" y="17"/>
                    </a:lnTo>
                    <a:lnTo>
                      <a:pt x="1838" y="18"/>
                    </a:lnTo>
                    <a:lnTo>
                      <a:pt x="1760" y="18"/>
                    </a:lnTo>
                    <a:lnTo>
                      <a:pt x="1760" y="17"/>
                    </a:lnTo>
                    <a:lnTo>
                      <a:pt x="1760" y="0"/>
                    </a:lnTo>
                    <a:close/>
                    <a:moveTo>
                      <a:pt x="1761" y="17"/>
                    </a:moveTo>
                    <a:lnTo>
                      <a:pt x="1760" y="17"/>
                    </a:lnTo>
                    <a:lnTo>
                      <a:pt x="1838" y="17"/>
                    </a:lnTo>
                    <a:lnTo>
                      <a:pt x="1837" y="17"/>
                    </a:lnTo>
                    <a:lnTo>
                      <a:pt x="1837" y="0"/>
                    </a:lnTo>
                    <a:lnTo>
                      <a:pt x="1838" y="1"/>
                    </a:lnTo>
                    <a:lnTo>
                      <a:pt x="1760" y="1"/>
                    </a:lnTo>
                    <a:lnTo>
                      <a:pt x="1761" y="0"/>
                    </a:lnTo>
                    <a:lnTo>
                      <a:pt x="1761" y="17"/>
                    </a:lnTo>
                    <a:close/>
                    <a:moveTo>
                      <a:pt x="1895" y="0"/>
                    </a:moveTo>
                    <a:lnTo>
                      <a:pt x="1896" y="0"/>
                    </a:lnTo>
                    <a:lnTo>
                      <a:pt x="1973" y="0"/>
                    </a:lnTo>
                    <a:lnTo>
                      <a:pt x="1974" y="0"/>
                    </a:lnTo>
                    <a:lnTo>
                      <a:pt x="1974" y="17"/>
                    </a:lnTo>
                    <a:lnTo>
                      <a:pt x="1973" y="18"/>
                    </a:lnTo>
                    <a:lnTo>
                      <a:pt x="1896" y="18"/>
                    </a:lnTo>
                    <a:lnTo>
                      <a:pt x="1895" y="17"/>
                    </a:lnTo>
                    <a:lnTo>
                      <a:pt x="1895" y="0"/>
                    </a:lnTo>
                    <a:close/>
                    <a:moveTo>
                      <a:pt x="1896" y="17"/>
                    </a:moveTo>
                    <a:lnTo>
                      <a:pt x="1896" y="17"/>
                    </a:lnTo>
                    <a:lnTo>
                      <a:pt x="1973" y="17"/>
                    </a:lnTo>
                    <a:lnTo>
                      <a:pt x="1972" y="17"/>
                    </a:lnTo>
                    <a:lnTo>
                      <a:pt x="1972" y="0"/>
                    </a:lnTo>
                    <a:lnTo>
                      <a:pt x="1973" y="1"/>
                    </a:lnTo>
                    <a:lnTo>
                      <a:pt x="1896" y="1"/>
                    </a:lnTo>
                    <a:lnTo>
                      <a:pt x="1896" y="0"/>
                    </a:lnTo>
                    <a:lnTo>
                      <a:pt x="1896" y="17"/>
                    </a:lnTo>
                    <a:close/>
                    <a:moveTo>
                      <a:pt x="2031" y="0"/>
                    </a:moveTo>
                    <a:lnTo>
                      <a:pt x="2031" y="0"/>
                    </a:lnTo>
                    <a:lnTo>
                      <a:pt x="2108" y="0"/>
                    </a:lnTo>
                    <a:lnTo>
                      <a:pt x="2109" y="0"/>
                    </a:lnTo>
                    <a:lnTo>
                      <a:pt x="2109" y="17"/>
                    </a:lnTo>
                    <a:lnTo>
                      <a:pt x="2108" y="18"/>
                    </a:lnTo>
                    <a:lnTo>
                      <a:pt x="2031" y="18"/>
                    </a:lnTo>
                    <a:lnTo>
                      <a:pt x="2031" y="17"/>
                    </a:lnTo>
                    <a:lnTo>
                      <a:pt x="2031" y="0"/>
                    </a:lnTo>
                    <a:close/>
                    <a:moveTo>
                      <a:pt x="2032" y="17"/>
                    </a:moveTo>
                    <a:lnTo>
                      <a:pt x="2031" y="17"/>
                    </a:lnTo>
                    <a:lnTo>
                      <a:pt x="2108" y="17"/>
                    </a:lnTo>
                    <a:lnTo>
                      <a:pt x="2108" y="17"/>
                    </a:lnTo>
                    <a:lnTo>
                      <a:pt x="2108" y="0"/>
                    </a:lnTo>
                    <a:lnTo>
                      <a:pt x="2108" y="1"/>
                    </a:lnTo>
                    <a:lnTo>
                      <a:pt x="2031" y="1"/>
                    </a:lnTo>
                    <a:lnTo>
                      <a:pt x="2032" y="0"/>
                    </a:lnTo>
                    <a:lnTo>
                      <a:pt x="2032" y="17"/>
                    </a:lnTo>
                    <a:close/>
                    <a:moveTo>
                      <a:pt x="2166" y="0"/>
                    </a:moveTo>
                    <a:lnTo>
                      <a:pt x="2167" y="0"/>
                    </a:lnTo>
                    <a:lnTo>
                      <a:pt x="2244" y="0"/>
                    </a:lnTo>
                    <a:lnTo>
                      <a:pt x="2244" y="0"/>
                    </a:lnTo>
                    <a:lnTo>
                      <a:pt x="2244" y="17"/>
                    </a:lnTo>
                    <a:lnTo>
                      <a:pt x="2244" y="18"/>
                    </a:lnTo>
                    <a:lnTo>
                      <a:pt x="2167" y="18"/>
                    </a:lnTo>
                    <a:lnTo>
                      <a:pt x="2166" y="17"/>
                    </a:lnTo>
                    <a:lnTo>
                      <a:pt x="2166" y="0"/>
                    </a:lnTo>
                    <a:close/>
                    <a:moveTo>
                      <a:pt x="2167" y="17"/>
                    </a:moveTo>
                    <a:lnTo>
                      <a:pt x="2167" y="17"/>
                    </a:lnTo>
                    <a:lnTo>
                      <a:pt x="2244" y="17"/>
                    </a:lnTo>
                    <a:lnTo>
                      <a:pt x="2243" y="17"/>
                    </a:lnTo>
                    <a:lnTo>
                      <a:pt x="2243" y="0"/>
                    </a:lnTo>
                    <a:lnTo>
                      <a:pt x="2244" y="1"/>
                    </a:lnTo>
                    <a:lnTo>
                      <a:pt x="2167" y="1"/>
                    </a:lnTo>
                    <a:lnTo>
                      <a:pt x="2167" y="0"/>
                    </a:lnTo>
                    <a:lnTo>
                      <a:pt x="2167" y="17"/>
                    </a:lnTo>
                    <a:close/>
                    <a:moveTo>
                      <a:pt x="2301" y="0"/>
                    </a:moveTo>
                    <a:lnTo>
                      <a:pt x="2302" y="0"/>
                    </a:lnTo>
                    <a:lnTo>
                      <a:pt x="2379" y="0"/>
                    </a:lnTo>
                    <a:lnTo>
                      <a:pt x="2380" y="0"/>
                    </a:lnTo>
                    <a:lnTo>
                      <a:pt x="2380" y="17"/>
                    </a:lnTo>
                    <a:lnTo>
                      <a:pt x="2379" y="18"/>
                    </a:lnTo>
                    <a:lnTo>
                      <a:pt x="2302" y="18"/>
                    </a:lnTo>
                    <a:lnTo>
                      <a:pt x="2301" y="17"/>
                    </a:lnTo>
                    <a:lnTo>
                      <a:pt x="2301" y="0"/>
                    </a:lnTo>
                    <a:close/>
                    <a:moveTo>
                      <a:pt x="2302" y="17"/>
                    </a:moveTo>
                    <a:lnTo>
                      <a:pt x="2302" y="17"/>
                    </a:lnTo>
                    <a:lnTo>
                      <a:pt x="2379" y="17"/>
                    </a:lnTo>
                    <a:lnTo>
                      <a:pt x="2379" y="17"/>
                    </a:lnTo>
                    <a:lnTo>
                      <a:pt x="2379" y="0"/>
                    </a:lnTo>
                    <a:lnTo>
                      <a:pt x="2379" y="1"/>
                    </a:lnTo>
                    <a:lnTo>
                      <a:pt x="2302" y="1"/>
                    </a:lnTo>
                    <a:lnTo>
                      <a:pt x="2302" y="0"/>
                    </a:lnTo>
                    <a:lnTo>
                      <a:pt x="2302" y="17"/>
                    </a:lnTo>
                    <a:close/>
                    <a:moveTo>
                      <a:pt x="2437" y="0"/>
                    </a:moveTo>
                    <a:lnTo>
                      <a:pt x="2437" y="0"/>
                    </a:lnTo>
                    <a:lnTo>
                      <a:pt x="2515" y="0"/>
                    </a:lnTo>
                    <a:lnTo>
                      <a:pt x="2515" y="0"/>
                    </a:lnTo>
                    <a:lnTo>
                      <a:pt x="2515" y="17"/>
                    </a:lnTo>
                    <a:lnTo>
                      <a:pt x="2515" y="18"/>
                    </a:lnTo>
                    <a:lnTo>
                      <a:pt x="2437" y="18"/>
                    </a:lnTo>
                    <a:lnTo>
                      <a:pt x="2437" y="17"/>
                    </a:lnTo>
                    <a:lnTo>
                      <a:pt x="2437" y="0"/>
                    </a:lnTo>
                    <a:close/>
                    <a:moveTo>
                      <a:pt x="2438" y="17"/>
                    </a:moveTo>
                    <a:lnTo>
                      <a:pt x="2437" y="17"/>
                    </a:lnTo>
                    <a:lnTo>
                      <a:pt x="2515" y="17"/>
                    </a:lnTo>
                    <a:lnTo>
                      <a:pt x="2514" y="17"/>
                    </a:lnTo>
                    <a:lnTo>
                      <a:pt x="2514" y="0"/>
                    </a:lnTo>
                    <a:lnTo>
                      <a:pt x="2515" y="1"/>
                    </a:lnTo>
                    <a:lnTo>
                      <a:pt x="2437" y="1"/>
                    </a:lnTo>
                    <a:lnTo>
                      <a:pt x="2438" y="0"/>
                    </a:lnTo>
                    <a:lnTo>
                      <a:pt x="2438" y="17"/>
                    </a:lnTo>
                    <a:close/>
                    <a:moveTo>
                      <a:pt x="2572" y="0"/>
                    </a:moveTo>
                    <a:lnTo>
                      <a:pt x="2573" y="0"/>
                    </a:lnTo>
                    <a:lnTo>
                      <a:pt x="2650" y="0"/>
                    </a:lnTo>
                    <a:lnTo>
                      <a:pt x="2650" y="0"/>
                    </a:lnTo>
                    <a:lnTo>
                      <a:pt x="2650" y="17"/>
                    </a:lnTo>
                    <a:lnTo>
                      <a:pt x="2650" y="18"/>
                    </a:lnTo>
                    <a:lnTo>
                      <a:pt x="2573" y="18"/>
                    </a:lnTo>
                    <a:lnTo>
                      <a:pt x="2572" y="17"/>
                    </a:lnTo>
                    <a:lnTo>
                      <a:pt x="2572" y="0"/>
                    </a:lnTo>
                    <a:close/>
                    <a:moveTo>
                      <a:pt x="2573" y="17"/>
                    </a:moveTo>
                    <a:lnTo>
                      <a:pt x="2573" y="17"/>
                    </a:lnTo>
                    <a:lnTo>
                      <a:pt x="2650" y="17"/>
                    </a:lnTo>
                    <a:lnTo>
                      <a:pt x="2649" y="17"/>
                    </a:lnTo>
                    <a:lnTo>
                      <a:pt x="2649" y="0"/>
                    </a:lnTo>
                    <a:lnTo>
                      <a:pt x="2650" y="1"/>
                    </a:lnTo>
                    <a:lnTo>
                      <a:pt x="2573" y="1"/>
                    </a:lnTo>
                    <a:lnTo>
                      <a:pt x="2573" y="0"/>
                    </a:lnTo>
                    <a:lnTo>
                      <a:pt x="2573" y="17"/>
                    </a:lnTo>
                    <a:close/>
                    <a:moveTo>
                      <a:pt x="2708" y="0"/>
                    </a:moveTo>
                    <a:lnTo>
                      <a:pt x="2708" y="0"/>
                    </a:lnTo>
                    <a:lnTo>
                      <a:pt x="2785" y="0"/>
                    </a:lnTo>
                    <a:lnTo>
                      <a:pt x="2786" y="0"/>
                    </a:lnTo>
                    <a:lnTo>
                      <a:pt x="2786" y="17"/>
                    </a:lnTo>
                    <a:lnTo>
                      <a:pt x="2785" y="18"/>
                    </a:lnTo>
                    <a:lnTo>
                      <a:pt x="2708" y="18"/>
                    </a:lnTo>
                    <a:lnTo>
                      <a:pt x="2708" y="17"/>
                    </a:lnTo>
                    <a:lnTo>
                      <a:pt x="2708" y="0"/>
                    </a:lnTo>
                    <a:close/>
                    <a:moveTo>
                      <a:pt x="2709" y="17"/>
                    </a:moveTo>
                    <a:lnTo>
                      <a:pt x="2708" y="17"/>
                    </a:lnTo>
                    <a:lnTo>
                      <a:pt x="2785" y="17"/>
                    </a:lnTo>
                    <a:lnTo>
                      <a:pt x="2785" y="17"/>
                    </a:lnTo>
                    <a:lnTo>
                      <a:pt x="2785" y="0"/>
                    </a:lnTo>
                    <a:lnTo>
                      <a:pt x="2785" y="1"/>
                    </a:lnTo>
                    <a:lnTo>
                      <a:pt x="2708" y="1"/>
                    </a:lnTo>
                    <a:lnTo>
                      <a:pt x="2709" y="0"/>
                    </a:lnTo>
                    <a:lnTo>
                      <a:pt x="2709" y="17"/>
                    </a:lnTo>
                    <a:close/>
                    <a:moveTo>
                      <a:pt x="2843" y="0"/>
                    </a:moveTo>
                    <a:lnTo>
                      <a:pt x="2843" y="0"/>
                    </a:lnTo>
                    <a:lnTo>
                      <a:pt x="2853" y="0"/>
                    </a:lnTo>
                    <a:lnTo>
                      <a:pt x="2854" y="0"/>
                    </a:lnTo>
                    <a:lnTo>
                      <a:pt x="2854" y="17"/>
                    </a:lnTo>
                    <a:lnTo>
                      <a:pt x="2853" y="18"/>
                    </a:lnTo>
                    <a:lnTo>
                      <a:pt x="2843" y="18"/>
                    </a:lnTo>
                    <a:lnTo>
                      <a:pt x="2843" y="17"/>
                    </a:lnTo>
                    <a:lnTo>
                      <a:pt x="2843" y="0"/>
                    </a:lnTo>
                    <a:close/>
                    <a:moveTo>
                      <a:pt x="2844" y="17"/>
                    </a:moveTo>
                    <a:lnTo>
                      <a:pt x="2843" y="17"/>
                    </a:lnTo>
                    <a:lnTo>
                      <a:pt x="2853" y="17"/>
                    </a:lnTo>
                    <a:lnTo>
                      <a:pt x="2852" y="17"/>
                    </a:lnTo>
                    <a:lnTo>
                      <a:pt x="2852" y="0"/>
                    </a:lnTo>
                    <a:lnTo>
                      <a:pt x="2853" y="1"/>
                    </a:lnTo>
                    <a:lnTo>
                      <a:pt x="2843" y="1"/>
                    </a:lnTo>
                    <a:lnTo>
                      <a:pt x="2844" y="0"/>
                    </a:lnTo>
                    <a:lnTo>
                      <a:pt x="2844" y="17"/>
                    </a:lnTo>
                    <a:close/>
                  </a:path>
                </a:pathLst>
              </a:custGeom>
              <a:solidFill>
                <a:srgbClr val="FF0000"/>
              </a:solidFill>
              <a:ln cap="flat"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2"/>
              <p:cNvSpPr>
                <a:spLocks/>
              </p:cNvSpPr>
              <p:nvPr/>
            </p:nvSpPr>
            <p:spPr>
              <a:xfrm>
                <a:off x="1495" y="2153"/>
                <a:ext cx="2871" cy="2"/>
              </a:xfrm>
              <a:custGeom>
                <a:avLst/>
                <a:gdLst>
                  <a:gd fmla="*/ 8 w 21776" name="T0"/>
                  <a:gd fmla="*/ 0 h 16" name="T1"/>
                  <a:gd fmla="*/ 21768 w 21776" name="T2"/>
                  <a:gd fmla="*/ 0 h 16" name="T3"/>
                  <a:gd fmla="*/ 21776 w 21776" name="T4"/>
                  <a:gd fmla="*/ 8 h 16" name="T5"/>
                  <a:gd fmla="*/ 21768 w 21776" name="T6"/>
                  <a:gd fmla="*/ 16 h 16" name="T7"/>
                  <a:gd fmla="*/ 8 w 21776" name="T8"/>
                  <a:gd fmla="*/ 16 h 16" name="T9"/>
                  <a:gd fmla="*/ 0 w 21776" name="T10"/>
                  <a:gd fmla="*/ 8 h 16" name="T11"/>
                  <a:gd fmla="*/ 8 w 21776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776">
                    <a:moveTo>
                      <a:pt x="8" y="0"/>
                    </a:moveTo>
                    <a:lnTo>
                      <a:pt x="21768" y="0"/>
                    </a:lnTo>
                    <a:cubicBezTo>
                      <a:pt x="21773" y="0"/>
                      <a:pt x="21776" y="4"/>
                      <a:pt x="21776" y="8"/>
                    </a:cubicBezTo>
                    <a:cubicBezTo>
                      <a:pt x="21776" y="13"/>
                      <a:pt x="21773" y="16"/>
                      <a:pt x="21768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3"/>
              <p:cNvSpPr>
                <a:spLocks/>
              </p:cNvSpPr>
              <p:nvPr/>
            </p:nvSpPr>
            <p:spPr>
              <a:xfrm>
                <a:off x="1495" y="2055"/>
                <a:ext cx="2877" cy="2"/>
              </a:xfrm>
              <a:custGeom>
                <a:avLst/>
                <a:gdLst>
                  <a:gd fmla="*/ 8 w 21816" name="T0"/>
                  <a:gd fmla="*/ 0 h 16" name="T1"/>
                  <a:gd fmla="*/ 21808 w 21816" name="T2"/>
                  <a:gd fmla="*/ 0 h 16" name="T3"/>
                  <a:gd fmla="*/ 21816 w 21816" name="T4"/>
                  <a:gd fmla="*/ 8 h 16" name="T5"/>
                  <a:gd fmla="*/ 21808 w 21816" name="T6"/>
                  <a:gd fmla="*/ 16 h 16" name="T7"/>
                  <a:gd fmla="*/ 8 w 21816" name="T8"/>
                  <a:gd fmla="*/ 16 h 16" name="T9"/>
                  <a:gd fmla="*/ 0 w 21816" name="T10"/>
                  <a:gd fmla="*/ 8 h 16" name="T11"/>
                  <a:gd fmla="*/ 8 w 21816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816">
                    <a:moveTo>
                      <a:pt x="8" y="0"/>
                    </a:moveTo>
                    <a:lnTo>
                      <a:pt x="21808" y="0"/>
                    </a:lnTo>
                    <a:cubicBezTo>
                      <a:pt x="21813" y="0"/>
                      <a:pt x="21816" y="4"/>
                      <a:pt x="21816" y="8"/>
                    </a:cubicBezTo>
                    <a:cubicBezTo>
                      <a:pt x="21816" y="13"/>
                      <a:pt x="21813" y="16"/>
                      <a:pt x="21808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4"/>
              <p:cNvSpPr>
                <a:spLocks/>
              </p:cNvSpPr>
              <p:nvPr/>
            </p:nvSpPr>
            <p:spPr>
              <a:xfrm>
                <a:off x="1495" y="1941"/>
                <a:ext cx="2870" cy="2"/>
              </a:xfrm>
              <a:custGeom>
                <a:avLst/>
                <a:gdLst>
                  <a:gd fmla="*/ 8 w 21768" name="T0"/>
                  <a:gd fmla="*/ 0 h 16" name="T1"/>
                  <a:gd fmla="*/ 21760 w 21768" name="T2"/>
                  <a:gd fmla="*/ 0 h 16" name="T3"/>
                  <a:gd fmla="*/ 21768 w 21768" name="T4"/>
                  <a:gd fmla="*/ 8 h 16" name="T5"/>
                  <a:gd fmla="*/ 21760 w 21768" name="T6"/>
                  <a:gd fmla="*/ 16 h 16" name="T7"/>
                  <a:gd fmla="*/ 8 w 21768" name="T8"/>
                  <a:gd fmla="*/ 16 h 16" name="T9"/>
                  <a:gd fmla="*/ 0 w 21768" name="T10"/>
                  <a:gd fmla="*/ 8 h 16" name="T11"/>
                  <a:gd fmla="*/ 8 w 21768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768">
                    <a:moveTo>
                      <a:pt x="8" y="0"/>
                    </a:moveTo>
                    <a:lnTo>
                      <a:pt x="21760" y="0"/>
                    </a:lnTo>
                    <a:cubicBezTo>
                      <a:pt x="21765" y="0"/>
                      <a:pt x="21768" y="4"/>
                      <a:pt x="21768" y="8"/>
                    </a:cubicBezTo>
                    <a:cubicBezTo>
                      <a:pt x="21768" y="13"/>
                      <a:pt x="21765" y="16"/>
                      <a:pt x="21760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5"/>
              <p:cNvSpPr>
                <a:spLocks/>
              </p:cNvSpPr>
              <p:nvPr/>
            </p:nvSpPr>
            <p:spPr>
              <a:xfrm>
                <a:off x="1497" y="1859"/>
                <a:ext cx="2869" cy="2"/>
              </a:xfrm>
              <a:custGeom>
                <a:avLst/>
                <a:gdLst>
                  <a:gd fmla="*/ 8 w 21768" name="T0"/>
                  <a:gd fmla="*/ 0 h 16" name="T1"/>
                  <a:gd fmla="*/ 21760 w 21768" name="T2"/>
                  <a:gd fmla="*/ 0 h 16" name="T3"/>
                  <a:gd fmla="*/ 21768 w 21768" name="T4"/>
                  <a:gd fmla="*/ 8 h 16" name="T5"/>
                  <a:gd fmla="*/ 21760 w 21768" name="T6"/>
                  <a:gd fmla="*/ 16 h 16" name="T7"/>
                  <a:gd fmla="*/ 8 w 21768" name="T8"/>
                  <a:gd fmla="*/ 16 h 16" name="T9"/>
                  <a:gd fmla="*/ 0 w 21768" name="T10"/>
                  <a:gd fmla="*/ 8 h 16" name="T11"/>
                  <a:gd fmla="*/ 8 w 21768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768">
                    <a:moveTo>
                      <a:pt x="8" y="0"/>
                    </a:moveTo>
                    <a:lnTo>
                      <a:pt x="21760" y="0"/>
                    </a:lnTo>
                    <a:cubicBezTo>
                      <a:pt x="21765" y="0"/>
                      <a:pt x="21768" y="4"/>
                      <a:pt x="21768" y="8"/>
                    </a:cubicBezTo>
                    <a:cubicBezTo>
                      <a:pt x="21768" y="13"/>
                      <a:pt x="21765" y="16"/>
                      <a:pt x="21760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6"/>
              <p:cNvSpPr>
                <a:spLocks/>
              </p:cNvSpPr>
              <p:nvPr/>
            </p:nvSpPr>
            <p:spPr>
              <a:xfrm>
                <a:off x="1495" y="1712"/>
                <a:ext cx="2864" cy="7"/>
              </a:xfrm>
              <a:custGeom>
                <a:avLst/>
                <a:gdLst>
                  <a:gd fmla="*/ 8 w 21720" name="T0"/>
                  <a:gd fmla="*/ 56 h 56" name="T1"/>
                  <a:gd fmla="*/ 21712 w 21720" name="T2"/>
                  <a:gd fmla="*/ 16 h 56" name="T3"/>
                  <a:gd fmla="*/ 21720 w 21720" name="T4"/>
                  <a:gd fmla="*/ 8 h 56" name="T5"/>
                  <a:gd fmla="*/ 21712 w 21720" name="T6"/>
                  <a:gd fmla="*/ 0 h 56" name="T7"/>
                  <a:gd fmla="*/ 8 w 21720" name="T8"/>
                  <a:gd fmla="*/ 40 h 56" name="T9"/>
                  <a:gd fmla="*/ 0 w 21720" name="T10"/>
                  <a:gd fmla="*/ 48 h 56" name="T11"/>
                  <a:gd fmla="*/ 8 w 21720" name="T12"/>
                  <a:gd fmla="*/ 56 h 5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56" w="21720">
                    <a:moveTo>
                      <a:pt x="8" y="56"/>
                    </a:moveTo>
                    <a:lnTo>
                      <a:pt x="21712" y="16"/>
                    </a:lnTo>
                    <a:cubicBezTo>
                      <a:pt x="21717" y="16"/>
                      <a:pt x="21720" y="13"/>
                      <a:pt x="21720" y="8"/>
                    </a:cubicBezTo>
                    <a:cubicBezTo>
                      <a:pt x="21720" y="4"/>
                      <a:pt x="21717" y="0"/>
                      <a:pt x="21712" y="0"/>
                    </a:cubicBezTo>
                    <a:lnTo>
                      <a:pt x="8" y="40"/>
                    </a:lnTo>
                    <a:cubicBezTo>
                      <a:pt x="4" y="40"/>
                      <a:pt x="0" y="44"/>
                      <a:pt x="0" y="48"/>
                    </a:cubicBezTo>
                    <a:cubicBezTo>
                      <a:pt x="0" y="53"/>
                      <a:pt x="4" y="56"/>
                      <a:pt x="8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37"/>
              <p:cNvSpPr>
                <a:spLocks noChangeArrowheads="1"/>
              </p:cNvSpPr>
              <p:nvPr/>
            </p:nvSpPr>
            <p:spPr>
              <a:xfrm>
                <a:off x="1481" y="2991"/>
                <a:ext cx="60" cy="5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8"/>
              <p:cNvSpPr>
                <a:spLocks noEditPoints="1"/>
              </p:cNvSpPr>
              <p:nvPr/>
            </p:nvSpPr>
            <p:spPr>
              <a:xfrm>
                <a:off x="1481" y="2990"/>
                <a:ext cx="61" cy="56"/>
              </a:xfrm>
              <a:custGeom>
                <a:avLst/>
                <a:gdLst>
                  <a:gd fmla="*/ 10 w 928" name="T0"/>
                  <a:gd fmla="*/ 340 h 848" name="T1"/>
                  <a:gd fmla="*/ 38 w 928" name="T2"/>
                  <a:gd fmla="*/ 258 h 848" name="T3"/>
                  <a:gd fmla="*/ 137 w 928" name="T4"/>
                  <a:gd fmla="*/ 125 h 848" name="T5"/>
                  <a:gd fmla="*/ 206 w 928" name="T6"/>
                  <a:gd fmla="*/ 72 h 848" name="T7"/>
                  <a:gd fmla="*/ 370 w 928" name="T8"/>
                  <a:gd fmla="*/ 9 h 848" name="T9"/>
                  <a:gd fmla="*/ 465 w 928" name="T10"/>
                  <a:gd fmla="*/ 0 h 848" name="T11"/>
                  <a:gd fmla="*/ 645 w 928" name="T12"/>
                  <a:gd fmla="*/ 34 h 848" name="T13"/>
                  <a:gd fmla="*/ 724 w 928" name="T14"/>
                  <a:gd fmla="*/ 73 h 848" name="T15"/>
                  <a:gd fmla="*/ 848 w 928" name="T16"/>
                  <a:gd fmla="*/ 187 h 848" name="T17"/>
                  <a:gd fmla="*/ 892 w 928" name="T18"/>
                  <a:gd fmla="*/ 260 h 848" name="T19"/>
                  <a:gd fmla="*/ 928 w 928" name="T20"/>
                  <a:gd fmla="*/ 424 h 848" name="T21"/>
                  <a:gd fmla="*/ 919 w 928" name="T22"/>
                  <a:gd fmla="*/ 511 h 848" name="T23"/>
                  <a:gd fmla="*/ 849 w 928" name="T24"/>
                  <a:gd fmla="*/ 662 h 848" name="T25"/>
                  <a:gd fmla="*/ 792 w 928" name="T26"/>
                  <a:gd fmla="*/ 725 h 848" name="T27"/>
                  <a:gd fmla="*/ 646 w 928" name="T28"/>
                  <a:gd fmla="*/ 815 h 848" name="T29"/>
                  <a:gd fmla="*/ 557 w 928" name="T30"/>
                  <a:gd fmla="*/ 840 h 848" name="T31"/>
                  <a:gd fmla="*/ 372 w 928" name="T32"/>
                  <a:gd fmla="*/ 840 h 848" name="T33"/>
                  <a:gd fmla="*/ 284 w 928" name="T34"/>
                  <a:gd fmla="*/ 815 h 848" name="T35"/>
                  <a:gd fmla="*/ 138 w 928" name="T36"/>
                  <a:gd fmla="*/ 725 h 848" name="T37"/>
                  <a:gd fmla="*/ 80 w 928" name="T38"/>
                  <a:gd fmla="*/ 662 h 848" name="T39"/>
                  <a:gd fmla="*/ 10 w 928" name="T40"/>
                  <a:gd fmla="*/ 511 h 848" name="T41"/>
                  <a:gd fmla="*/ 25 w 928" name="T42"/>
                  <a:gd fmla="*/ 508 h 848" name="T43"/>
                  <a:gd fmla="*/ 51 w 928" name="T44"/>
                  <a:gd fmla="*/ 582 h 848" name="T45"/>
                  <a:gd fmla="*/ 148 w 928" name="T46"/>
                  <a:gd fmla="*/ 713 h 848" name="T47"/>
                  <a:gd fmla="*/ 213 w 928" name="T48"/>
                  <a:gd fmla="*/ 762 h 848" name="T49"/>
                  <a:gd fmla="*/ 375 w 928" name="T50"/>
                  <a:gd fmla="*/ 825 h 848" name="T51"/>
                  <a:gd fmla="*/ 464 w 928" name="T52"/>
                  <a:gd fmla="*/ 832 h 848" name="T53"/>
                  <a:gd fmla="*/ 640 w 928" name="T54"/>
                  <a:gd fmla="*/ 800 h 848" name="T55"/>
                  <a:gd fmla="*/ 715 w 928" name="T56"/>
                  <a:gd fmla="*/ 763 h 848" name="T57"/>
                  <a:gd fmla="*/ 837 w 928" name="T58"/>
                  <a:gd fmla="*/ 652 h 848" name="T59"/>
                  <a:gd fmla="*/ 877 w 928" name="T60"/>
                  <a:gd fmla="*/ 584 h 848" name="T61"/>
                  <a:gd fmla="*/ 913 w 928" name="T62"/>
                  <a:gd fmla="*/ 424 h 848" name="T63"/>
                  <a:gd fmla="*/ 904 w 928" name="T64"/>
                  <a:gd fmla="*/ 343 h 848" name="T65"/>
                  <a:gd fmla="*/ 836 w 928" name="T66"/>
                  <a:gd fmla="*/ 197 h 848" name="T67"/>
                  <a:gd fmla="*/ 783 w 928" name="T68"/>
                  <a:gd fmla="*/ 137 h 848" name="T69"/>
                  <a:gd fmla="*/ 639 w 928" name="T70"/>
                  <a:gd fmla="*/ 49 h 848" name="T71"/>
                  <a:gd fmla="*/ 556 w 928" name="T72"/>
                  <a:gd fmla="*/ 24 h 848" name="T73"/>
                  <a:gd fmla="*/ 373 w 928" name="T74"/>
                  <a:gd fmla="*/ 24 h 848" name="T75"/>
                  <a:gd fmla="*/ 291 w 928" name="T76"/>
                  <a:gd fmla="*/ 49 h 848" name="T77"/>
                  <a:gd fmla="*/ 147 w 928" name="T78"/>
                  <a:gd fmla="*/ 137 h 848" name="T79"/>
                  <a:gd fmla="*/ 93 w 928" name="T80"/>
                  <a:gd fmla="*/ 197 h 848" name="T81"/>
                  <a:gd fmla="*/ 25 w 928" name="T82"/>
                  <a:gd fmla="*/ 343 h 848" name="T83"/>
                  <a:gd fmla="*/ 16 w 928" name="T84"/>
                  <a:gd fmla="*/ 424 h 848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848" w="928">
                    <a:moveTo>
                      <a:pt x="1" y="425"/>
                    </a:moveTo>
                    <a:cubicBezTo>
                      <a:pt x="0" y="425"/>
                      <a:pt x="0" y="424"/>
                      <a:pt x="1" y="424"/>
                    </a:cubicBezTo>
                    <a:lnTo>
                      <a:pt x="10" y="340"/>
                    </a:lnTo>
                    <a:cubicBezTo>
                      <a:pt x="10" y="339"/>
                      <a:pt x="10" y="338"/>
                      <a:pt x="10" y="338"/>
                    </a:cubicBezTo>
                    <a:lnTo>
                      <a:pt x="37" y="260"/>
                    </a:lnTo>
                    <a:cubicBezTo>
                      <a:pt x="37" y="259"/>
                      <a:pt x="37" y="259"/>
                      <a:pt x="38" y="258"/>
                    </a:cubicBezTo>
                    <a:lnTo>
                      <a:pt x="80" y="188"/>
                    </a:lnTo>
                    <a:cubicBezTo>
                      <a:pt x="80" y="188"/>
                      <a:pt x="80" y="187"/>
                      <a:pt x="81" y="187"/>
                    </a:cubicBezTo>
                    <a:lnTo>
                      <a:pt x="137" y="125"/>
                    </a:lnTo>
                    <a:cubicBezTo>
                      <a:pt x="137" y="125"/>
                      <a:pt x="137" y="124"/>
                      <a:pt x="138" y="124"/>
                    </a:cubicBezTo>
                    <a:lnTo>
                      <a:pt x="205" y="73"/>
                    </a:lnTo>
                    <a:cubicBezTo>
                      <a:pt x="205" y="73"/>
                      <a:pt x="205" y="72"/>
                      <a:pt x="206" y="72"/>
                    </a:cubicBezTo>
                    <a:lnTo>
                      <a:pt x="284" y="34"/>
                    </a:lnTo>
                    <a:cubicBezTo>
                      <a:pt x="284" y="34"/>
                      <a:pt x="285" y="34"/>
                      <a:pt x="285" y="34"/>
                    </a:cubicBezTo>
                    <a:lnTo>
                      <a:pt x="370" y="9"/>
                    </a:lnTo>
                    <a:cubicBezTo>
                      <a:pt x="371" y="9"/>
                      <a:pt x="371" y="9"/>
                      <a:pt x="372" y="8"/>
                    </a:cubicBezTo>
                    <a:lnTo>
                      <a:pt x="464" y="0"/>
                    </a:lnTo>
                    <a:cubicBezTo>
                      <a:pt x="464" y="0"/>
                      <a:pt x="465" y="0"/>
                      <a:pt x="465" y="0"/>
                    </a:cubicBezTo>
                    <a:lnTo>
                      <a:pt x="557" y="8"/>
                    </a:lnTo>
                    <a:cubicBezTo>
                      <a:pt x="558" y="9"/>
                      <a:pt x="558" y="9"/>
                      <a:pt x="559" y="9"/>
                    </a:cubicBezTo>
                    <a:lnTo>
                      <a:pt x="645" y="34"/>
                    </a:lnTo>
                    <a:cubicBezTo>
                      <a:pt x="645" y="34"/>
                      <a:pt x="646" y="34"/>
                      <a:pt x="646" y="34"/>
                    </a:cubicBezTo>
                    <a:lnTo>
                      <a:pt x="723" y="72"/>
                    </a:lnTo>
                    <a:cubicBezTo>
                      <a:pt x="723" y="73"/>
                      <a:pt x="724" y="73"/>
                      <a:pt x="724" y="73"/>
                    </a:cubicBezTo>
                    <a:lnTo>
                      <a:pt x="792" y="124"/>
                    </a:lnTo>
                    <a:cubicBezTo>
                      <a:pt x="793" y="124"/>
                      <a:pt x="793" y="125"/>
                      <a:pt x="793" y="125"/>
                    </a:cubicBezTo>
                    <a:lnTo>
                      <a:pt x="848" y="187"/>
                    </a:lnTo>
                    <a:cubicBezTo>
                      <a:pt x="849" y="188"/>
                      <a:pt x="849" y="188"/>
                      <a:pt x="849" y="188"/>
                    </a:cubicBezTo>
                    <a:lnTo>
                      <a:pt x="891" y="258"/>
                    </a:lnTo>
                    <a:cubicBezTo>
                      <a:pt x="892" y="259"/>
                      <a:pt x="892" y="259"/>
                      <a:pt x="892" y="260"/>
                    </a:cubicBezTo>
                    <a:lnTo>
                      <a:pt x="919" y="338"/>
                    </a:lnTo>
                    <a:cubicBezTo>
                      <a:pt x="919" y="338"/>
                      <a:pt x="919" y="339"/>
                      <a:pt x="919" y="340"/>
                    </a:cubicBezTo>
                    <a:lnTo>
                      <a:pt x="928" y="424"/>
                    </a:lnTo>
                    <a:cubicBezTo>
                      <a:pt x="928" y="424"/>
                      <a:pt x="928" y="425"/>
                      <a:pt x="928" y="425"/>
                    </a:cubicBezTo>
                    <a:lnTo>
                      <a:pt x="919" y="509"/>
                    </a:lnTo>
                    <a:cubicBezTo>
                      <a:pt x="919" y="510"/>
                      <a:pt x="919" y="511"/>
                      <a:pt x="919" y="511"/>
                    </a:cubicBezTo>
                    <a:lnTo>
                      <a:pt x="892" y="589"/>
                    </a:lnTo>
                    <a:cubicBezTo>
                      <a:pt x="892" y="590"/>
                      <a:pt x="892" y="590"/>
                      <a:pt x="891" y="591"/>
                    </a:cubicBezTo>
                    <a:lnTo>
                      <a:pt x="849" y="662"/>
                    </a:lnTo>
                    <a:cubicBezTo>
                      <a:pt x="849" y="662"/>
                      <a:pt x="849" y="662"/>
                      <a:pt x="848" y="663"/>
                    </a:cubicBezTo>
                    <a:lnTo>
                      <a:pt x="793" y="724"/>
                    </a:lnTo>
                    <a:cubicBezTo>
                      <a:pt x="793" y="724"/>
                      <a:pt x="793" y="725"/>
                      <a:pt x="792" y="725"/>
                    </a:cubicBezTo>
                    <a:lnTo>
                      <a:pt x="724" y="776"/>
                    </a:lnTo>
                    <a:cubicBezTo>
                      <a:pt x="724" y="776"/>
                      <a:pt x="723" y="776"/>
                      <a:pt x="723" y="777"/>
                    </a:cubicBezTo>
                    <a:lnTo>
                      <a:pt x="646" y="815"/>
                    </a:lnTo>
                    <a:cubicBezTo>
                      <a:pt x="646" y="815"/>
                      <a:pt x="645" y="815"/>
                      <a:pt x="645" y="815"/>
                    </a:cubicBezTo>
                    <a:lnTo>
                      <a:pt x="559" y="840"/>
                    </a:lnTo>
                    <a:cubicBezTo>
                      <a:pt x="558" y="840"/>
                      <a:pt x="558" y="840"/>
                      <a:pt x="557" y="840"/>
                    </a:cubicBezTo>
                    <a:lnTo>
                      <a:pt x="465" y="848"/>
                    </a:lnTo>
                    <a:cubicBezTo>
                      <a:pt x="465" y="848"/>
                      <a:pt x="464" y="848"/>
                      <a:pt x="464" y="848"/>
                    </a:cubicBezTo>
                    <a:lnTo>
                      <a:pt x="372" y="840"/>
                    </a:lnTo>
                    <a:cubicBezTo>
                      <a:pt x="371" y="840"/>
                      <a:pt x="371" y="840"/>
                      <a:pt x="370" y="840"/>
                    </a:cubicBezTo>
                    <a:lnTo>
                      <a:pt x="285" y="815"/>
                    </a:lnTo>
                    <a:cubicBezTo>
                      <a:pt x="285" y="815"/>
                      <a:pt x="284" y="815"/>
                      <a:pt x="284" y="815"/>
                    </a:cubicBezTo>
                    <a:lnTo>
                      <a:pt x="206" y="777"/>
                    </a:lnTo>
                    <a:cubicBezTo>
                      <a:pt x="205" y="776"/>
                      <a:pt x="205" y="776"/>
                      <a:pt x="205" y="776"/>
                    </a:cubicBezTo>
                    <a:lnTo>
                      <a:pt x="138" y="725"/>
                    </a:lnTo>
                    <a:cubicBezTo>
                      <a:pt x="137" y="725"/>
                      <a:pt x="137" y="724"/>
                      <a:pt x="137" y="724"/>
                    </a:cubicBezTo>
                    <a:lnTo>
                      <a:pt x="81" y="663"/>
                    </a:lnTo>
                    <a:cubicBezTo>
                      <a:pt x="80" y="662"/>
                      <a:pt x="80" y="662"/>
                      <a:pt x="80" y="662"/>
                    </a:cubicBezTo>
                    <a:lnTo>
                      <a:pt x="38" y="591"/>
                    </a:lnTo>
                    <a:cubicBezTo>
                      <a:pt x="37" y="590"/>
                      <a:pt x="37" y="590"/>
                      <a:pt x="37" y="589"/>
                    </a:cubicBezTo>
                    <a:lnTo>
                      <a:pt x="10" y="511"/>
                    </a:lnTo>
                    <a:cubicBezTo>
                      <a:pt x="10" y="511"/>
                      <a:pt x="10" y="510"/>
                      <a:pt x="10" y="509"/>
                    </a:cubicBezTo>
                    <a:lnTo>
                      <a:pt x="1" y="425"/>
                    </a:lnTo>
                    <a:close/>
                    <a:moveTo>
                      <a:pt x="25" y="508"/>
                    </a:moveTo>
                    <a:lnTo>
                      <a:pt x="25" y="506"/>
                    </a:lnTo>
                    <a:lnTo>
                      <a:pt x="52" y="584"/>
                    </a:lnTo>
                    <a:lnTo>
                      <a:pt x="51" y="582"/>
                    </a:lnTo>
                    <a:lnTo>
                      <a:pt x="93" y="653"/>
                    </a:lnTo>
                    <a:lnTo>
                      <a:pt x="92" y="652"/>
                    </a:lnTo>
                    <a:lnTo>
                      <a:pt x="148" y="713"/>
                    </a:lnTo>
                    <a:lnTo>
                      <a:pt x="147" y="712"/>
                    </a:lnTo>
                    <a:lnTo>
                      <a:pt x="214" y="763"/>
                    </a:lnTo>
                    <a:lnTo>
                      <a:pt x="213" y="762"/>
                    </a:lnTo>
                    <a:lnTo>
                      <a:pt x="291" y="800"/>
                    </a:lnTo>
                    <a:lnTo>
                      <a:pt x="290" y="800"/>
                    </a:lnTo>
                    <a:lnTo>
                      <a:pt x="375" y="825"/>
                    </a:lnTo>
                    <a:lnTo>
                      <a:pt x="373" y="824"/>
                    </a:lnTo>
                    <a:lnTo>
                      <a:pt x="465" y="832"/>
                    </a:lnTo>
                    <a:lnTo>
                      <a:pt x="464" y="832"/>
                    </a:lnTo>
                    <a:lnTo>
                      <a:pt x="556" y="824"/>
                    </a:lnTo>
                    <a:lnTo>
                      <a:pt x="554" y="825"/>
                    </a:lnTo>
                    <a:lnTo>
                      <a:pt x="640" y="800"/>
                    </a:lnTo>
                    <a:lnTo>
                      <a:pt x="639" y="800"/>
                    </a:lnTo>
                    <a:lnTo>
                      <a:pt x="716" y="762"/>
                    </a:lnTo>
                    <a:lnTo>
                      <a:pt x="715" y="763"/>
                    </a:lnTo>
                    <a:lnTo>
                      <a:pt x="783" y="712"/>
                    </a:lnTo>
                    <a:lnTo>
                      <a:pt x="782" y="713"/>
                    </a:lnTo>
                    <a:lnTo>
                      <a:pt x="837" y="652"/>
                    </a:lnTo>
                    <a:lnTo>
                      <a:pt x="836" y="653"/>
                    </a:lnTo>
                    <a:lnTo>
                      <a:pt x="878" y="582"/>
                    </a:lnTo>
                    <a:lnTo>
                      <a:pt x="877" y="584"/>
                    </a:lnTo>
                    <a:lnTo>
                      <a:pt x="904" y="506"/>
                    </a:lnTo>
                    <a:lnTo>
                      <a:pt x="904" y="508"/>
                    </a:lnTo>
                    <a:lnTo>
                      <a:pt x="913" y="424"/>
                    </a:lnTo>
                    <a:lnTo>
                      <a:pt x="913" y="425"/>
                    </a:lnTo>
                    <a:lnTo>
                      <a:pt x="904" y="341"/>
                    </a:lnTo>
                    <a:lnTo>
                      <a:pt x="904" y="343"/>
                    </a:lnTo>
                    <a:lnTo>
                      <a:pt x="877" y="265"/>
                    </a:lnTo>
                    <a:lnTo>
                      <a:pt x="878" y="267"/>
                    </a:lnTo>
                    <a:lnTo>
                      <a:pt x="836" y="197"/>
                    </a:lnTo>
                    <a:lnTo>
                      <a:pt x="836" y="198"/>
                    </a:lnTo>
                    <a:lnTo>
                      <a:pt x="781" y="136"/>
                    </a:lnTo>
                    <a:lnTo>
                      <a:pt x="783" y="137"/>
                    </a:lnTo>
                    <a:lnTo>
                      <a:pt x="715" y="86"/>
                    </a:lnTo>
                    <a:lnTo>
                      <a:pt x="716" y="87"/>
                    </a:lnTo>
                    <a:lnTo>
                      <a:pt x="639" y="49"/>
                    </a:lnTo>
                    <a:lnTo>
                      <a:pt x="640" y="49"/>
                    </a:lnTo>
                    <a:lnTo>
                      <a:pt x="554" y="24"/>
                    </a:lnTo>
                    <a:lnTo>
                      <a:pt x="556" y="24"/>
                    </a:lnTo>
                    <a:lnTo>
                      <a:pt x="464" y="16"/>
                    </a:lnTo>
                    <a:lnTo>
                      <a:pt x="465" y="16"/>
                    </a:lnTo>
                    <a:lnTo>
                      <a:pt x="373" y="24"/>
                    </a:lnTo>
                    <a:lnTo>
                      <a:pt x="375" y="24"/>
                    </a:lnTo>
                    <a:lnTo>
                      <a:pt x="290" y="49"/>
                    </a:lnTo>
                    <a:lnTo>
                      <a:pt x="291" y="49"/>
                    </a:lnTo>
                    <a:lnTo>
                      <a:pt x="213" y="87"/>
                    </a:lnTo>
                    <a:lnTo>
                      <a:pt x="214" y="86"/>
                    </a:lnTo>
                    <a:lnTo>
                      <a:pt x="147" y="137"/>
                    </a:lnTo>
                    <a:lnTo>
                      <a:pt x="148" y="136"/>
                    </a:lnTo>
                    <a:lnTo>
                      <a:pt x="92" y="198"/>
                    </a:lnTo>
                    <a:lnTo>
                      <a:pt x="93" y="197"/>
                    </a:lnTo>
                    <a:lnTo>
                      <a:pt x="51" y="267"/>
                    </a:lnTo>
                    <a:lnTo>
                      <a:pt x="52" y="265"/>
                    </a:lnTo>
                    <a:lnTo>
                      <a:pt x="25" y="343"/>
                    </a:lnTo>
                    <a:lnTo>
                      <a:pt x="25" y="341"/>
                    </a:lnTo>
                    <a:lnTo>
                      <a:pt x="16" y="425"/>
                    </a:lnTo>
                    <a:lnTo>
                      <a:pt x="16" y="424"/>
                    </a:lnTo>
                    <a:lnTo>
                      <a:pt x="25" y="50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9"/>
              <p:cNvSpPr>
                <a:spLocks noEditPoints="1"/>
              </p:cNvSpPr>
              <p:nvPr/>
            </p:nvSpPr>
            <p:spPr>
              <a:xfrm>
                <a:off x="1478" y="2987"/>
                <a:ext cx="67" cy="62"/>
              </a:xfrm>
              <a:custGeom>
                <a:avLst/>
                <a:gdLst>
                  <a:gd fmla="*/ 10 w 1025" name="T0"/>
                  <a:gd fmla="*/ 382 h 945" name="T1"/>
                  <a:gd fmla="*/ 44 w 1025" name="T2"/>
                  <a:gd fmla="*/ 282 h 945" name="T3"/>
                  <a:gd fmla="*/ 149 w 1025" name="T4"/>
                  <a:gd fmla="*/ 141 h 945" name="T5"/>
                  <a:gd fmla="*/ 233 w 1025" name="T6"/>
                  <a:gd fmla="*/ 77 h 945" name="T7"/>
                  <a:gd fmla="*/ 405 w 1025" name="T8"/>
                  <a:gd fmla="*/ 11 h 945" name="T9"/>
                  <a:gd fmla="*/ 517 w 1025" name="T10"/>
                  <a:gd fmla="*/ 1 h 945" name="T11"/>
                  <a:gd fmla="*/ 706 w 1025" name="T12"/>
                  <a:gd fmla="*/ 36 h 945" name="T13"/>
                  <a:gd fmla="*/ 801 w 1025" name="T14"/>
                  <a:gd fmla="*/ 83 h 945" name="T15"/>
                  <a:gd fmla="*/ 932 w 1025" name="T16"/>
                  <a:gd fmla="*/ 203 h 945" name="T17"/>
                  <a:gd fmla="*/ 985 w 1025" name="T18"/>
                  <a:gd fmla="*/ 292 h 945" name="T19"/>
                  <a:gd fmla="*/ 1024 w 1025" name="T20"/>
                  <a:gd fmla="*/ 466 h 945" name="T21"/>
                  <a:gd fmla="*/ 1012 w 1025" name="T22"/>
                  <a:gd fmla="*/ 575 h 945" name="T23"/>
                  <a:gd fmla="*/ 939 w 1025" name="T24"/>
                  <a:gd fmla="*/ 734 h 945" name="T25"/>
                  <a:gd fmla="*/ 869 w 1025" name="T26"/>
                  <a:gd fmla="*/ 811 h 945" name="T27"/>
                  <a:gd fmla="*/ 715 w 1025" name="T28"/>
                  <a:gd fmla="*/ 906 h 945" name="T29"/>
                  <a:gd fmla="*/ 609 w 1025" name="T30"/>
                  <a:gd fmla="*/ 936 h 945" name="T31"/>
                  <a:gd fmla="*/ 416 w 1025" name="T32"/>
                  <a:gd fmla="*/ 936 h 945" name="T33"/>
                  <a:gd fmla="*/ 311 w 1025" name="T34"/>
                  <a:gd fmla="*/ 906 h 945" name="T35"/>
                  <a:gd fmla="*/ 157 w 1025" name="T36"/>
                  <a:gd fmla="*/ 811 h 945" name="T37"/>
                  <a:gd fmla="*/ 86 w 1025" name="T38"/>
                  <a:gd fmla="*/ 734 h 945" name="T39"/>
                  <a:gd fmla="*/ 13 w 1025" name="T40"/>
                  <a:gd fmla="*/ 575 h 945" name="T41"/>
                  <a:gd fmla="*/ 121 w 1025" name="T42"/>
                  <a:gd fmla="*/ 550 h 945" name="T43"/>
                  <a:gd fmla="*/ 141 w 1025" name="T44"/>
                  <a:gd fmla="*/ 606 h 945" name="T45"/>
                  <a:gd fmla="*/ 232 w 1025" name="T46"/>
                  <a:gd fmla="*/ 729 h 945" name="T47"/>
                  <a:gd fmla="*/ 282 w 1025" name="T48"/>
                  <a:gd fmla="*/ 767 h 945" name="T49"/>
                  <a:gd fmla="*/ 436 w 1025" name="T50"/>
                  <a:gd fmla="*/ 827 h 945" name="T51"/>
                  <a:gd fmla="*/ 508 w 1025" name="T52"/>
                  <a:gd fmla="*/ 833 h 945" name="T53"/>
                  <a:gd fmla="*/ 675 w 1025" name="T54"/>
                  <a:gd fmla="*/ 802 h 945" name="T55"/>
                  <a:gd fmla="*/ 734 w 1025" name="T56"/>
                  <a:gd fmla="*/ 773 h 945" name="T57"/>
                  <a:gd fmla="*/ 849 w 1025" name="T58"/>
                  <a:gd fmla="*/ 668 h 945" name="T59"/>
                  <a:gd fmla="*/ 880 w 1025" name="T60"/>
                  <a:gd fmla="*/ 616 h 945" name="T61"/>
                  <a:gd fmla="*/ 913 w 1025" name="T62"/>
                  <a:gd fmla="*/ 466 h 945" name="T63"/>
                  <a:gd fmla="*/ 907 w 1025" name="T64"/>
                  <a:gd fmla="*/ 407 h 945" name="T65"/>
                  <a:gd fmla="*/ 842 w 1025" name="T66"/>
                  <a:gd fmla="*/ 269 h 945" name="T67"/>
                  <a:gd fmla="*/ 802 w 1025" name="T68"/>
                  <a:gd fmla="*/ 223 h 945" name="T69"/>
                  <a:gd fmla="*/ 666 w 1025" name="T70"/>
                  <a:gd fmla="*/ 140 h 945" name="T71"/>
                  <a:gd fmla="*/ 600 w 1025" name="T72"/>
                  <a:gd fmla="*/ 120 h 945" name="T73"/>
                  <a:gd fmla="*/ 425 w 1025" name="T74"/>
                  <a:gd fmla="*/ 120 h 945" name="T75"/>
                  <a:gd fmla="*/ 360 w 1025" name="T76"/>
                  <a:gd fmla="*/ 140 h 945" name="T77"/>
                  <a:gd fmla="*/ 224 w 1025" name="T78"/>
                  <a:gd fmla="*/ 223 h 945" name="T79"/>
                  <a:gd fmla="*/ 182 w 1025" name="T80"/>
                  <a:gd fmla="*/ 269 h 945" name="T81"/>
                  <a:gd fmla="*/ 118 w 1025" name="T82"/>
                  <a:gd fmla="*/ 407 h 945" name="T83"/>
                  <a:gd fmla="*/ 112 w 1025" name="T84"/>
                  <a:gd fmla="*/ 466 h 945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945" w="1025">
                    <a:moveTo>
                      <a:pt x="1" y="478"/>
                    </a:moveTo>
                    <a:cubicBezTo>
                      <a:pt x="0" y="474"/>
                      <a:pt x="0" y="470"/>
                      <a:pt x="1" y="466"/>
                    </a:cubicBezTo>
                    <a:lnTo>
                      <a:pt x="10" y="382"/>
                    </a:lnTo>
                    <a:cubicBezTo>
                      <a:pt x="10" y="378"/>
                      <a:pt x="11" y="374"/>
                      <a:pt x="13" y="370"/>
                    </a:cubicBezTo>
                    <a:lnTo>
                      <a:pt x="40" y="292"/>
                    </a:lnTo>
                    <a:cubicBezTo>
                      <a:pt x="41" y="288"/>
                      <a:pt x="42" y="285"/>
                      <a:pt x="44" y="282"/>
                    </a:cubicBezTo>
                    <a:lnTo>
                      <a:pt x="86" y="212"/>
                    </a:lnTo>
                    <a:cubicBezTo>
                      <a:pt x="88" y="209"/>
                      <a:pt x="90" y="206"/>
                      <a:pt x="93" y="203"/>
                    </a:cubicBezTo>
                    <a:lnTo>
                      <a:pt x="149" y="141"/>
                    </a:lnTo>
                    <a:cubicBezTo>
                      <a:pt x="151" y="138"/>
                      <a:pt x="154" y="136"/>
                      <a:pt x="157" y="134"/>
                    </a:cubicBezTo>
                    <a:lnTo>
                      <a:pt x="224" y="83"/>
                    </a:lnTo>
                    <a:cubicBezTo>
                      <a:pt x="226" y="81"/>
                      <a:pt x="230" y="79"/>
                      <a:pt x="233" y="77"/>
                    </a:cubicBezTo>
                    <a:lnTo>
                      <a:pt x="311" y="39"/>
                    </a:lnTo>
                    <a:cubicBezTo>
                      <a:pt x="314" y="38"/>
                      <a:pt x="317" y="37"/>
                      <a:pt x="320" y="36"/>
                    </a:cubicBezTo>
                    <a:lnTo>
                      <a:pt x="405" y="11"/>
                    </a:lnTo>
                    <a:cubicBezTo>
                      <a:pt x="408" y="10"/>
                      <a:pt x="412" y="9"/>
                      <a:pt x="416" y="9"/>
                    </a:cubicBezTo>
                    <a:lnTo>
                      <a:pt x="508" y="1"/>
                    </a:lnTo>
                    <a:cubicBezTo>
                      <a:pt x="511" y="0"/>
                      <a:pt x="514" y="0"/>
                      <a:pt x="517" y="1"/>
                    </a:cubicBezTo>
                    <a:lnTo>
                      <a:pt x="609" y="9"/>
                    </a:lnTo>
                    <a:cubicBezTo>
                      <a:pt x="613" y="9"/>
                      <a:pt x="617" y="10"/>
                      <a:pt x="620" y="11"/>
                    </a:cubicBezTo>
                    <a:lnTo>
                      <a:pt x="706" y="36"/>
                    </a:lnTo>
                    <a:cubicBezTo>
                      <a:pt x="709" y="37"/>
                      <a:pt x="712" y="38"/>
                      <a:pt x="715" y="39"/>
                    </a:cubicBezTo>
                    <a:lnTo>
                      <a:pt x="792" y="77"/>
                    </a:lnTo>
                    <a:cubicBezTo>
                      <a:pt x="795" y="79"/>
                      <a:pt x="798" y="81"/>
                      <a:pt x="801" y="83"/>
                    </a:cubicBezTo>
                    <a:lnTo>
                      <a:pt x="869" y="134"/>
                    </a:lnTo>
                    <a:cubicBezTo>
                      <a:pt x="872" y="136"/>
                      <a:pt x="875" y="138"/>
                      <a:pt x="877" y="141"/>
                    </a:cubicBezTo>
                    <a:lnTo>
                      <a:pt x="932" y="203"/>
                    </a:lnTo>
                    <a:cubicBezTo>
                      <a:pt x="935" y="206"/>
                      <a:pt x="937" y="209"/>
                      <a:pt x="938" y="212"/>
                    </a:cubicBezTo>
                    <a:lnTo>
                      <a:pt x="980" y="282"/>
                    </a:lnTo>
                    <a:cubicBezTo>
                      <a:pt x="982" y="285"/>
                      <a:pt x="984" y="288"/>
                      <a:pt x="985" y="292"/>
                    </a:cubicBezTo>
                    <a:lnTo>
                      <a:pt x="1012" y="370"/>
                    </a:lnTo>
                    <a:cubicBezTo>
                      <a:pt x="1014" y="374"/>
                      <a:pt x="1015" y="378"/>
                      <a:pt x="1015" y="382"/>
                    </a:cubicBezTo>
                    <a:lnTo>
                      <a:pt x="1024" y="466"/>
                    </a:lnTo>
                    <a:cubicBezTo>
                      <a:pt x="1025" y="470"/>
                      <a:pt x="1025" y="474"/>
                      <a:pt x="1024" y="478"/>
                    </a:cubicBezTo>
                    <a:lnTo>
                      <a:pt x="1015" y="562"/>
                    </a:lnTo>
                    <a:cubicBezTo>
                      <a:pt x="1015" y="567"/>
                      <a:pt x="1014" y="571"/>
                      <a:pt x="1012" y="575"/>
                    </a:cubicBezTo>
                    <a:lnTo>
                      <a:pt x="985" y="653"/>
                    </a:lnTo>
                    <a:cubicBezTo>
                      <a:pt x="984" y="656"/>
                      <a:pt x="983" y="660"/>
                      <a:pt x="981" y="663"/>
                    </a:cubicBezTo>
                    <a:lnTo>
                      <a:pt x="939" y="734"/>
                    </a:lnTo>
                    <a:cubicBezTo>
                      <a:pt x="937" y="737"/>
                      <a:pt x="935" y="740"/>
                      <a:pt x="932" y="743"/>
                    </a:cubicBezTo>
                    <a:lnTo>
                      <a:pt x="877" y="804"/>
                    </a:lnTo>
                    <a:cubicBezTo>
                      <a:pt x="875" y="807"/>
                      <a:pt x="872" y="809"/>
                      <a:pt x="869" y="811"/>
                    </a:cubicBezTo>
                    <a:lnTo>
                      <a:pt x="801" y="862"/>
                    </a:lnTo>
                    <a:cubicBezTo>
                      <a:pt x="798" y="864"/>
                      <a:pt x="795" y="866"/>
                      <a:pt x="792" y="868"/>
                    </a:cubicBezTo>
                    <a:lnTo>
                      <a:pt x="715" y="906"/>
                    </a:lnTo>
                    <a:cubicBezTo>
                      <a:pt x="712" y="907"/>
                      <a:pt x="709" y="908"/>
                      <a:pt x="706" y="909"/>
                    </a:cubicBezTo>
                    <a:lnTo>
                      <a:pt x="620" y="934"/>
                    </a:lnTo>
                    <a:cubicBezTo>
                      <a:pt x="617" y="935"/>
                      <a:pt x="613" y="936"/>
                      <a:pt x="609" y="936"/>
                    </a:cubicBezTo>
                    <a:lnTo>
                      <a:pt x="517" y="944"/>
                    </a:lnTo>
                    <a:cubicBezTo>
                      <a:pt x="514" y="945"/>
                      <a:pt x="511" y="945"/>
                      <a:pt x="508" y="944"/>
                    </a:cubicBezTo>
                    <a:lnTo>
                      <a:pt x="416" y="936"/>
                    </a:lnTo>
                    <a:cubicBezTo>
                      <a:pt x="412" y="936"/>
                      <a:pt x="408" y="935"/>
                      <a:pt x="405" y="934"/>
                    </a:cubicBezTo>
                    <a:lnTo>
                      <a:pt x="320" y="909"/>
                    </a:lnTo>
                    <a:cubicBezTo>
                      <a:pt x="317" y="908"/>
                      <a:pt x="314" y="907"/>
                      <a:pt x="311" y="906"/>
                    </a:cubicBezTo>
                    <a:lnTo>
                      <a:pt x="233" y="868"/>
                    </a:lnTo>
                    <a:cubicBezTo>
                      <a:pt x="230" y="866"/>
                      <a:pt x="226" y="864"/>
                      <a:pt x="224" y="862"/>
                    </a:cubicBezTo>
                    <a:lnTo>
                      <a:pt x="157" y="811"/>
                    </a:lnTo>
                    <a:cubicBezTo>
                      <a:pt x="154" y="809"/>
                      <a:pt x="151" y="807"/>
                      <a:pt x="149" y="804"/>
                    </a:cubicBezTo>
                    <a:lnTo>
                      <a:pt x="93" y="743"/>
                    </a:lnTo>
                    <a:cubicBezTo>
                      <a:pt x="91" y="740"/>
                      <a:pt x="88" y="737"/>
                      <a:pt x="86" y="734"/>
                    </a:cubicBezTo>
                    <a:lnTo>
                      <a:pt x="44" y="663"/>
                    </a:lnTo>
                    <a:cubicBezTo>
                      <a:pt x="42" y="660"/>
                      <a:pt x="41" y="656"/>
                      <a:pt x="40" y="653"/>
                    </a:cubicBezTo>
                    <a:lnTo>
                      <a:pt x="13" y="575"/>
                    </a:lnTo>
                    <a:cubicBezTo>
                      <a:pt x="11" y="571"/>
                      <a:pt x="10" y="567"/>
                      <a:pt x="10" y="562"/>
                    </a:cubicBezTo>
                    <a:lnTo>
                      <a:pt x="1" y="478"/>
                    </a:lnTo>
                    <a:close/>
                    <a:moveTo>
                      <a:pt x="121" y="550"/>
                    </a:moveTo>
                    <a:lnTo>
                      <a:pt x="118" y="538"/>
                    </a:lnTo>
                    <a:lnTo>
                      <a:pt x="145" y="616"/>
                    </a:lnTo>
                    <a:lnTo>
                      <a:pt x="141" y="606"/>
                    </a:lnTo>
                    <a:lnTo>
                      <a:pt x="183" y="677"/>
                    </a:lnTo>
                    <a:lnTo>
                      <a:pt x="176" y="668"/>
                    </a:lnTo>
                    <a:lnTo>
                      <a:pt x="232" y="729"/>
                    </a:lnTo>
                    <a:lnTo>
                      <a:pt x="224" y="722"/>
                    </a:lnTo>
                    <a:lnTo>
                      <a:pt x="291" y="773"/>
                    </a:lnTo>
                    <a:lnTo>
                      <a:pt x="282" y="767"/>
                    </a:lnTo>
                    <a:lnTo>
                      <a:pt x="360" y="805"/>
                    </a:lnTo>
                    <a:lnTo>
                      <a:pt x="351" y="802"/>
                    </a:lnTo>
                    <a:lnTo>
                      <a:pt x="436" y="827"/>
                    </a:lnTo>
                    <a:lnTo>
                      <a:pt x="425" y="825"/>
                    </a:lnTo>
                    <a:lnTo>
                      <a:pt x="517" y="833"/>
                    </a:lnTo>
                    <a:lnTo>
                      <a:pt x="508" y="833"/>
                    </a:lnTo>
                    <a:lnTo>
                      <a:pt x="600" y="825"/>
                    </a:lnTo>
                    <a:lnTo>
                      <a:pt x="589" y="827"/>
                    </a:lnTo>
                    <a:lnTo>
                      <a:pt x="675" y="802"/>
                    </a:lnTo>
                    <a:lnTo>
                      <a:pt x="666" y="805"/>
                    </a:lnTo>
                    <a:lnTo>
                      <a:pt x="743" y="767"/>
                    </a:lnTo>
                    <a:lnTo>
                      <a:pt x="734" y="773"/>
                    </a:lnTo>
                    <a:lnTo>
                      <a:pt x="802" y="722"/>
                    </a:lnTo>
                    <a:lnTo>
                      <a:pt x="794" y="729"/>
                    </a:lnTo>
                    <a:lnTo>
                      <a:pt x="849" y="668"/>
                    </a:lnTo>
                    <a:lnTo>
                      <a:pt x="842" y="677"/>
                    </a:lnTo>
                    <a:lnTo>
                      <a:pt x="884" y="606"/>
                    </a:lnTo>
                    <a:lnTo>
                      <a:pt x="880" y="616"/>
                    </a:lnTo>
                    <a:lnTo>
                      <a:pt x="907" y="538"/>
                    </a:lnTo>
                    <a:lnTo>
                      <a:pt x="904" y="550"/>
                    </a:lnTo>
                    <a:lnTo>
                      <a:pt x="913" y="466"/>
                    </a:lnTo>
                    <a:lnTo>
                      <a:pt x="913" y="478"/>
                    </a:lnTo>
                    <a:lnTo>
                      <a:pt x="904" y="394"/>
                    </a:lnTo>
                    <a:lnTo>
                      <a:pt x="907" y="407"/>
                    </a:lnTo>
                    <a:lnTo>
                      <a:pt x="880" y="329"/>
                    </a:lnTo>
                    <a:lnTo>
                      <a:pt x="884" y="339"/>
                    </a:lnTo>
                    <a:lnTo>
                      <a:pt x="842" y="269"/>
                    </a:lnTo>
                    <a:lnTo>
                      <a:pt x="849" y="278"/>
                    </a:lnTo>
                    <a:lnTo>
                      <a:pt x="794" y="216"/>
                    </a:lnTo>
                    <a:lnTo>
                      <a:pt x="802" y="223"/>
                    </a:lnTo>
                    <a:lnTo>
                      <a:pt x="734" y="172"/>
                    </a:lnTo>
                    <a:lnTo>
                      <a:pt x="743" y="178"/>
                    </a:lnTo>
                    <a:lnTo>
                      <a:pt x="666" y="140"/>
                    </a:lnTo>
                    <a:lnTo>
                      <a:pt x="675" y="143"/>
                    </a:lnTo>
                    <a:lnTo>
                      <a:pt x="589" y="118"/>
                    </a:lnTo>
                    <a:lnTo>
                      <a:pt x="600" y="120"/>
                    </a:lnTo>
                    <a:lnTo>
                      <a:pt x="508" y="112"/>
                    </a:lnTo>
                    <a:lnTo>
                      <a:pt x="517" y="112"/>
                    </a:lnTo>
                    <a:lnTo>
                      <a:pt x="425" y="120"/>
                    </a:lnTo>
                    <a:lnTo>
                      <a:pt x="436" y="118"/>
                    </a:lnTo>
                    <a:lnTo>
                      <a:pt x="351" y="143"/>
                    </a:lnTo>
                    <a:lnTo>
                      <a:pt x="360" y="140"/>
                    </a:lnTo>
                    <a:lnTo>
                      <a:pt x="282" y="178"/>
                    </a:lnTo>
                    <a:lnTo>
                      <a:pt x="291" y="172"/>
                    </a:lnTo>
                    <a:lnTo>
                      <a:pt x="224" y="223"/>
                    </a:lnTo>
                    <a:lnTo>
                      <a:pt x="232" y="216"/>
                    </a:lnTo>
                    <a:lnTo>
                      <a:pt x="176" y="278"/>
                    </a:lnTo>
                    <a:lnTo>
                      <a:pt x="182" y="269"/>
                    </a:lnTo>
                    <a:lnTo>
                      <a:pt x="140" y="339"/>
                    </a:lnTo>
                    <a:lnTo>
                      <a:pt x="145" y="329"/>
                    </a:lnTo>
                    <a:lnTo>
                      <a:pt x="118" y="407"/>
                    </a:lnTo>
                    <a:lnTo>
                      <a:pt x="121" y="394"/>
                    </a:lnTo>
                    <a:lnTo>
                      <a:pt x="112" y="478"/>
                    </a:lnTo>
                    <a:lnTo>
                      <a:pt x="112" y="466"/>
                    </a:lnTo>
                    <a:lnTo>
                      <a:pt x="121" y="550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Oval 40"/>
              <p:cNvSpPr>
                <a:spLocks noChangeArrowheads="1"/>
              </p:cNvSpPr>
              <p:nvPr/>
            </p:nvSpPr>
            <p:spPr>
              <a:xfrm>
                <a:off x="1673" y="2914"/>
                <a:ext cx="60" cy="54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1"/>
              <p:cNvSpPr>
                <a:spLocks noEditPoints="1"/>
              </p:cNvSpPr>
              <p:nvPr/>
            </p:nvSpPr>
            <p:spPr>
              <a:xfrm>
                <a:off x="1673" y="2913"/>
                <a:ext cx="61" cy="55"/>
              </a:xfrm>
              <a:custGeom>
                <a:avLst/>
                <a:gdLst>
                  <a:gd fmla="*/ 10 w 928" name="T0"/>
                  <a:gd fmla="*/ 334 h 832" name="T1"/>
                  <a:gd fmla="*/ 38 w 928" name="T2"/>
                  <a:gd fmla="*/ 253 h 832" name="T3"/>
                  <a:gd fmla="*/ 137 w 928" name="T4"/>
                  <a:gd fmla="*/ 123 h 832" name="T5"/>
                  <a:gd fmla="*/ 206 w 928" name="T6"/>
                  <a:gd fmla="*/ 71 h 832" name="T7"/>
                  <a:gd fmla="*/ 370 w 928" name="T8"/>
                  <a:gd fmla="*/ 9 h 832" name="T9"/>
                  <a:gd fmla="*/ 465 w 928" name="T10"/>
                  <a:gd fmla="*/ 0 h 832" name="T11"/>
                  <a:gd fmla="*/ 645 w 928" name="T12"/>
                  <a:gd fmla="*/ 33 h 832" name="T13"/>
                  <a:gd fmla="*/ 724 w 928" name="T14"/>
                  <a:gd fmla="*/ 72 h 832" name="T15"/>
                  <a:gd fmla="*/ 848 w 928" name="T16"/>
                  <a:gd fmla="*/ 183 h 832" name="T17"/>
                  <a:gd fmla="*/ 892 w 928" name="T18"/>
                  <a:gd fmla="*/ 255 h 832" name="T19"/>
                  <a:gd fmla="*/ 928 w 928" name="T20"/>
                  <a:gd fmla="*/ 416 h 832" name="T21"/>
                  <a:gd fmla="*/ 919 w 928" name="T22"/>
                  <a:gd fmla="*/ 501 h 832" name="T23"/>
                  <a:gd fmla="*/ 849 w 928" name="T24"/>
                  <a:gd fmla="*/ 649 h 832" name="T25"/>
                  <a:gd fmla="*/ 792 w 928" name="T26"/>
                  <a:gd fmla="*/ 712 h 832" name="T27"/>
                  <a:gd fmla="*/ 646 w 928" name="T28"/>
                  <a:gd fmla="*/ 800 h 832" name="T29"/>
                  <a:gd fmla="*/ 557 w 928" name="T30"/>
                  <a:gd fmla="*/ 824 h 832" name="T31"/>
                  <a:gd fmla="*/ 372 w 928" name="T32"/>
                  <a:gd fmla="*/ 824 h 832" name="T33"/>
                  <a:gd fmla="*/ 284 w 928" name="T34"/>
                  <a:gd fmla="*/ 800 h 832" name="T35"/>
                  <a:gd fmla="*/ 138 w 928" name="T36"/>
                  <a:gd fmla="*/ 712 h 832" name="T37"/>
                  <a:gd fmla="*/ 80 w 928" name="T38"/>
                  <a:gd fmla="*/ 649 h 832" name="T39"/>
                  <a:gd fmla="*/ 10 w 928" name="T40"/>
                  <a:gd fmla="*/ 501 h 832" name="T41"/>
                  <a:gd fmla="*/ 25 w 928" name="T42"/>
                  <a:gd fmla="*/ 498 h 832" name="T43"/>
                  <a:gd fmla="*/ 51 w 928" name="T44"/>
                  <a:gd fmla="*/ 571 h 832" name="T45"/>
                  <a:gd fmla="*/ 148 w 928" name="T46"/>
                  <a:gd fmla="*/ 700 h 832" name="T47"/>
                  <a:gd fmla="*/ 213 w 928" name="T48"/>
                  <a:gd fmla="*/ 747 h 832" name="T49"/>
                  <a:gd fmla="*/ 375 w 928" name="T50"/>
                  <a:gd fmla="*/ 809 h 832" name="T51"/>
                  <a:gd fmla="*/ 464 w 928" name="T52"/>
                  <a:gd fmla="*/ 816 h 832" name="T53"/>
                  <a:gd fmla="*/ 640 w 928" name="T54"/>
                  <a:gd fmla="*/ 785 h 832" name="T55"/>
                  <a:gd fmla="*/ 715 w 928" name="T56"/>
                  <a:gd fmla="*/ 748 h 832" name="T57"/>
                  <a:gd fmla="*/ 837 w 928" name="T58"/>
                  <a:gd fmla="*/ 639 h 832" name="T59"/>
                  <a:gd fmla="*/ 877 w 928" name="T60"/>
                  <a:gd fmla="*/ 573 h 832" name="T61"/>
                  <a:gd fmla="*/ 913 w 928" name="T62"/>
                  <a:gd fmla="*/ 416 h 832" name="T63"/>
                  <a:gd fmla="*/ 904 w 928" name="T64"/>
                  <a:gd fmla="*/ 337 h 832" name="T65"/>
                  <a:gd fmla="*/ 836 w 928" name="T66"/>
                  <a:gd fmla="*/ 193 h 832" name="T67"/>
                  <a:gd fmla="*/ 783 w 928" name="T68"/>
                  <a:gd fmla="*/ 135 h 832" name="T69"/>
                  <a:gd fmla="*/ 639 w 928" name="T70"/>
                  <a:gd fmla="*/ 48 h 832" name="T71"/>
                  <a:gd fmla="*/ 556 w 928" name="T72"/>
                  <a:gd fmla="*/ 24 h 832" name="T73"/>
                  <a:gd fmla="*/ 373 w 928" name="T74"/>
                  <a:gd fmla="*/ 24 h 832" name="T75"/>
                  <a:gd fmla="*/ 291 w 928" name="T76"/>
                  <a:gd fmla="*/ 48 h 832" name="T77"/>
                  <a:gd fmla="*/ 147 w 928" name="T78"/>
                  <a:gd fmla="*/ 135 h 832" name="T79"/>
                  <a:gd fmla="*/ 93 w 928" name="T80"/>
                  <a:gd fmla="*/ 193 h 832" name="T81"/>
                  <a:gd fmla="*/ 25 w 928" name="T82"/>
                  <a:gd fmla="*/ 337 h 832" name="T83"/>
                  <a:gd fmla="*/ 16 w 928" name="T84"/>
                  <a:gd fmla="*/ 416 h 832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832" w="928">
                    <a:moveTo>
                      <a:pt x="1" y="417"/>
                    </a:moveTo>
                    <a:cubicBezTo>
                      <a:pt x="0" y="417"/>
                      <a:pt x="0" y="416"/>
                      <a:pt x="1" y="416"/>
                    </a:cubicBezTo>
                    <a:lnTo>
                      <a:pt x="10" y="334"/>
                    </a:lnTo>
                    <a:cubicBezTo>
                      <a:pt x="10" y="333"/>
                      <a:pt x="10" y="332"/>
                      <a:pt x="10" y="332"/>
                    </a:cubicBezTo>
                    <a:lnTo>
                      <a:pt x="37" y="255"/>
                    </a:lnTo>
                    <a:cubicBezTo>
                      <a:pt x="37" y="254"/>
                      <a:pt x="37" y="254"/>
                      <a:pt x="38" y="253"/>
                    </a:cubicBezTo>
                    <a:lnTo>
                      <a:pt x="80" y="184"/>
                    </a:lnTo>
                    <a:cubicBezTo>
                      <a:pt x="80" y="184"/>
                      <a:pt x="80" y="183"/>
                      <a:pt x="81" y="183"/>
                    </a:cubicBezTo>
                    <a:lnTo>
                      <a:pt x="137" y="123"/>
                    </a:lnTo>
                    <a:cubicBezTo>
                      <a:pt x="137" y="123"/>
                      <a:pt x="137" y="122"/>
                      <a:pt x="138" y="122"/>
                    </a:cubicBezTo>
                    <a:lnTo>
                      <a:pt x="205" y="72"/>
                    </a:lnTo>
                    <a:cubicBezTo>
                      <a:pt x="205" y="72"/>
                      <a:pt x="206" y="71"/>
                      <a:pt x="206" y="71"/>
                    </a:cubicBezTo>
                    <a:lnTo>
                      <a:pt x="284" y="33"/>
                    </a:lnTo>
                    <a:cubicBezTo>
                      <a:pt x="284" y="33"/>
                      <a:pt x="285" y="33"/>
                      <a:pt x="285" y="33"/>
                    </a:cubicBezTo>
                    <a:lnTo>
                      <a:pt x="370" y="9"/>
                    </a:lnTo>
                    <a:cubicBezTo>
                      <a:pt x="371" y="9"/>
                      <a:pt x="371" y="9"/>
                      <a:pt x="372" y="8"/>
                    </a:cubicBezTo>
                    <a:lnTo>
                      <a:pt x="464" y="0"/>
                    </a:lnTo>
                    <a:cubicBezTo>
                      <a:pt x="464" y="0"/>
                      <a:pt x="465" y="0"/>
                      <a:pt x="465" y="0"/>
                    </a:cubicBezTo>
                    <a:lnTo>
                      <a:pt x="557" y="8"/>
                    </a:lnTo>
                    <a:cubicBezTo>
                      <a:pt x="558" y="9"/>
                      <a:pt x="558" y="9"/>
                      <a:pt x="559" y="9"/>
                    </a:cubicBezTo>
                    <a:lnTo>
                      <a:pt x="645" y="33"/>
                    </a:lnTo>
                    <a:cubicBezTo>
                      <a:pt x="645" y="33"/>
                      <a:pt x="646" y="33"/>
                      <a:pt x="646" y="33"/>
                    </a:cubicBezTo>
                    <a:lnTo>
                      <a:pt x="723" y="71"/>
                    </a:lnTo>
                    <a:cubicBezTo>
                      <a:pt x="723" y="71"/>
                      <a:pt x="724" y="72"/>
                      <a:pt x="724" y="72"/>
                    </a:cubicBezTo>
                    <a:lnTo>
                      <a:pt x="792" y="122"/>
                    </a:lnTo>
                    <a:cubicBezTo>
                      <a:pt x="793" y="122"/>
                      <a:pt x="793" y="123"/>
                      <a:pt x="793" y="123"/>
                    </a:cubicBezTo>
                    <a:lnTo>
                      <a:pt x="848" y="183"/>
                    </a:lnTo>
                    <a:cubicBezTo>
                      <a:pt x="849" y="183"/>
                      <a:pt x="849" y="184"/>
                      <a:pt x="849" y="184"/>
                    </a:cubicBezTo>
                    <a:lnTo>
                      <a:pt x="891" y="253"/>
                    </a:lnTo>
                    <a:cubicBezTo>
                      <a:pt x="892" y="254"/>
                      <a:pt x="892" y="254"/>
                      <a:pt x="892" y="255"/>
                    </a:cubicBezTo>
                    <a:lnTo>
                      <a:pt x="919" y="332"/>
                    </a:lnTo>
                    <a:cubicBezTo>
                      <a:pt x="919" y="332"/>
                      <a:pt x="919" y="333"/>
                      <a:pt x="919" y="334"/>
                    </a:cubicBezTo>
                    <a:lnTo>
                      <a:pt x="928" y="416"/>
                    </a:lnTo>
                    <a:cubicBezTo>
                      <a:pt x="928" y="416"/>
                      <a:pt x="928" y="417"/>
                      <a:pt x="928" y="417"/>
                    </a:cubicBezTo>
                    <a:lnTo>
                      <a:pt x="919" y="499"/>
                    </a:lnTo>
                    <a:cubicBezTo>
                      <a:pt x="919" y="500"/>
                      <a:pt x="919" y="501"/>
                      <a:pt x="919" y="501"/>
                    </a:cubicBezTo>
                    <a:lnTo>
                      <a:pt x="892" y="578"/>
                    </a:lnTo>
                    <a:cubicBezTo>
                      <a:pt x="892" y="579"/>
                      <a:pt x="892" y="579"/>
                      <a:pt x="891" y="580"/>
                    </a:cubicBezTo>
                    <a:lnTo>
                      <a:pt x="849" y="649"/>
                    </a:lnTo>
                    <a:cubicBezTo>
                      <a:pt x="849" y="649"/>
                      <a:pt x="849" y="649"/>
                      <a:pt x="848" y="650"/>
                    </a:cubicBezTo>
                    <a:lnTo>
                      <a:pt x="793" y="711"/>
                    </a:lnTo>
                    <a:cubicBezTo>
                      <a:pt x="793" y="711"/>
                      <a:pt x="793" y="712"/>
                      <a:pt x="792" y="712"/>
                    </a:cubicBezTo>
                    <a:lnTo>
                      <a:pt x="724" y="761"/>
                    </a:lnTo>
                    <a:cubicBezTo>
                      <a:pt x="724" y="761"/>
                      <a:pt x="723" y="761"/>
                      <a:pt x="723" y="762"/>
                    </a:cubicBezTo>
                    <a:lnTo>
                      <a:pt x="646" y="800"/>
                    </a:lnTo>
                    <a:cubicBezTo>
                      <a:pt x="646" y="800"/>
                      <a:pt x="645" y="800"/>
                      <a:pt x="645" y="800"/>
                    </a:cubicBezTo>
                    <a:lnTo>
                      <a:pt x="559" y="824"/>
                    </a:lnTo>
                    <a:cubicBezTo>
                      <a:pt x="558" y="824"/>
                      <a:pt x="558" y="824"/>
                      <a:pt x="557" y="824"/>
                    </a:cubicBezTo>
                    <a:lnTo>
                      <a:pt x="465" y="832"/>
                    </a:lnTo>
                    <a:cubicBezTo>
                      <a:pt x="465" y="832"/>
                      <a:pt x="464" y="832"/>
                      <a:pt x="464" y="832"/>
                    </a:cubicBezTo>
                    <a:lnTo>
                      <a:pt x="372" y="824"/>
                    </a:lnTo>
                    <a:cubicBezTo>
                      <a:pt x="371" y="824"/>
                      <a:pt x="371" y="824"/>
                      <a:pt x="370" y="824"/>
                    </a:cubicBezTo>
                    <a:lnTo>
                      <a:pt x="285" y="800"/>
                    </a:lnTo>
                    <a:cubicBezTo>
                      <a:pt x="285" y="800"/>
                      <a:pt x="284" y="800"/>
                      <a:pt x="284" y="800"/>
                    </a:cubicBezTo>
                    <a:lnTo>
                      <a:pt x="206" y="762"/>
                    </a:lnTo>
                    <a:cubicBezTo>
                      <a:pt x="206" y="761"/>
                      <a:pt x="205" y="761"/>
                      <a:pt x="205" y="761"/>
                    </a:cubicBezTo>
                    <a:lnTo>
                      <a:pt x="138" y="712"/>
                    </a:lnTo>
                    <a:cubicBezTo>
                      <a:pt x="137" y="712"/>
                      <a:pt x="137" y="711"/>
                      <a:pt x="137" y="711"/>
                    </a:cubicBezTo>
                    <a:lnTo>
                      <a:pt x="81" y="650"/>
                    </a:lnTo>
                    <a:cubicBezTo>
                      <a:pt x="80" y="649"/>
                      <a:pt x="80" y="649"/>
                      <a:pt x="80" y="649"/>
                    </a:cubicBezTo>
                    <a:lnTo>
                      <a:pt x="38" y="580"/>
                    </a:lnTo>
                    <a:cubicBezTo>
                      <a:pt x="37" y="579"/>
                      <a:pt x="37" y="579"/>
                      <a:pt x="37" y="578"/>
                    </a:cubicBezTo>
                    <a:lnTo>
                      <a:pt x="10" y="501"/>
                    </a:lnTo>
                    <a:cubicBezTo>
                      <a:pt x="10" y="501"/>
                      <a:pt x="10" y="500"/>
                      <a:pt x="10" y="499"/>
                    </a:cubicBezTo>
                    <a:lnTo>
                      <a:pt x="1" y="417"/>
                    </a:lnTo>
                    <a:close/>
                    <a:moveTo>
                      <a:pt x="25" y="498"/>
                    </a:moveTo>
                    <a:lnTo>
                      <a:pt x="25" y="496"/>
                    </a:lnTo>
                    <a:lnTo>
                      <a:pt x="52" y="573"/>
                    </a:lnTo>
                    <a:lnTo>
                      <a:pt x="51" y="571"/>
                    </a:lnTo>
                    <a:lnTo>
                      <a:pt x="93" y="640"/>
                    </a:lnTo>
                    <a:lnTo>
                      <a:pt x="92" y="639"/>
                    </a:lnTo>
                    <a:lnTo>
                      <a:pt x="148" y="700"/>
                    </a:lnTo>
                    <a:lnTo>
                      <a:pt x="147" y="699"/>
                    </a:lnTo>
                    <a:lnTo>
                      <a:pt x="214" y="748"/>
                    </a:lnTo>
                    <a:lnTo>
                      <a:pt x="213" y="747"/>
                    </a:lnTo>
                    <a:lnTo>
                      <a:pt x="291" y="785"/>
                    </a:lnTo>
                    <a:lnTo>
                      <a:pt x="290" y="785"/>
                    </a:lnTo>
                    <a:lnTo>
                      <a:pt x="375" y="809"/>
                    </a:lnTo>
                    <a:lnTo>
                      <a:pt x="373" y="808"/>
                    </a:lnTo>
                    <a:lnTo>
                      <a:pt x="465" y="816"/>
                    </a:lnTo>
                    <a:lnTo>
                      <a:pt x="464" y="816"/>
                    </a:lnTo>
                    <a:lnTo>
                      <a:pt x="556" y="808"/>
                    </a:lnTo>
                    <a:lnTo>
                      <a:pt x="554" y="809"/>
                    </a:lnTo>
                    <a:lnTo>
                      <a:pt x="640" y="785"/>
                    </a:lnTo>
                    <a:lnTo>
                      <a:pt x="639" y="785"/>
                    </a:lnTo>
                    <a:lnTo>
                      <a:pt x="716" y="747"/>
                    </a:lnTo>
                    <a:lnTo>
                      <a:pt x="715" y="748"/>
                    </a:lnTo>
                    <a:lnTo>
                      <a:pt x="783" y="699"/>
                    </a:lnTo>
                    <a:lnTo>
                      <a:pt x="782" y="700"/>
                    </a:lnTo>
                    <a:lnTo>
                      <a:pt x="837" y="639"/>
                    </a:lnTo>
                    <a:lnTo>
                      <a:pt x="836" y="640"/>
                    </a:lnTo>
                    <a:lnTo>
                      <a:pt x="878" y="571"/>
                    </a:lnTo>
                    <a:lnTo>
                      <a:pt x="877" y="573"/>
                    </a:lnTo>
                    <a:lnTo>
                      <a:pt x="904" y="496"/>
                    </a:lnTo>
                    <a:lnTo>
                      <a:pt x="904" y="498"/>
                    </a:lnTo>
                    <a:lnTo>
                      <a:pt x="913" y="416"/>
                    </a:lnTo>
                    <a:lnTo>
                      <a:pt x="913" y="417"/>
                    </a:lnTo>
                    <a:lnTo>
                      <a:pt x="904" y="335"/>
                    </a:lnTo>
                    <a:lnTo>
                      <a:pt x="904" y="337"/>
                    </a:lnTo>
                    <a:lnTo>
                      <a:pt x="877" y="260"/>
                    </a:lnTo>
                    <a:lnTo>
                      <a:pt x="878" y="262"/>
                    </a:lnTo>
                    <a:lnTo>
                      <a:pt x="836" y="193"/>
                    </a:lnTo>
                    <a:lnTo>
                      <a:pt x="837" y="194"/>
                    </a:lnTo>
                    <a:lnTo>
                      <a:pt x="782" y="134"/>
                    </a:lnTo>
                    <a:lnTo>
                      <a:pt x="783" y="135"/>
                    </a:lnTo>
                    <a:lnTo>
                      <a:pt x="715" y="85"/>
                    </a:lnTo>
                    <a:lnTo>
                      <a:pt x="716" y="86"/>
                    </a:lnTo>
                    <a:lnTo>
                      <a:pt x="639" y="48"/>
                    </a:lnTo>
                    <a:lnTo>
                      <a:pt x="640" y="48"/>
                    </a:lnTo>
                    <a:lnTo>
                      <a:pt x="554" y="24"/>
                    </a:lnTo>
                    <a:lnTo>
                      <a:pt x="556" y="24"/>
                    </a:lnTo>
                    <a:lnTo>
                      <a:pt x="464" y="16"/>
                    </a:lnTo>
                    <a:lnTo>
                      <a:pt x="465" y="16"/>
                    </a:lnTo>
                    <a:lnTo>
                      <a:pt x="373" y="24"/>
                    </a:lnTo>
                    <a:lnTo>
                      <a:pt x="375" y="24"/>
                    </a:lnTo>
                    <a:lnTo>
                      <a:pt x="290" y="48"/>
                    </a:lnTo>
                    <a:lnTo>
                      <a:pt x="291" y="48"/>
                    </a:lnTo>
                    <a:lnTo>
                      <a:pt x="213" y="86"/>
                    </a:lnTo>
                    <a:lnTo>
                      <a:pt x="214" y="85"/>
                    </a:lnTo>
                    <a:lnTo>
                      <a:pt x="147" y="135"/>
                    </a:lnTo>
                    <a:lnTo>
                      <a:pt x="148" y="134"/>
                    </a:lnTo>
                    <a:lnTo>
                      <a:pt x="92" y="194"/>
                    </a:lnTo>
                    <a:lnTo>
                      <a:pt x="93" y="193"/>
                    </a:lnTo>
                    <a:lnTo>
                      <a:pt x="51" y="262"/>
                    </a:lnTo>
                    <a:lnTo>
                      <a:pt x="52" y="260"/>
                    </a:lnTo>
                    <a:lnTo>
                      <a:pt x="25" y="337"/>
                    </a:lnTo>
                    <a:lnTo>
                      <a:pt x="25" y="335"/>
                    </a:lnTo>
                    <a:lnTo>
                      <a:pt x="16" y="417"/>
                    </a:lnTo>
                    <a:lnTo>
                      <a:pt x="16" y="416"/>
                    </a:lnTo>
                    <a:lnTo>
                      <a:pt x="25" y="49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2"/>
              <p:cNvSpPr>
                <a:spLocks noEditPoints="1"/>
              </p:cNvSpPr>
              <p:nvPr/>
            </p:nvSpPr>
            <p:spPr>
              <a:xfrm>
                <a:off x="1670" y="2910"/>
                <a:ext cx="67" cy="61"/>
              </a:xfrm>
              <a:custGeom>
                <a:avLst/>
                <a:gdLst>
                  <a:gd fmla="*/ 10 w 1025" name="T0"/>
                  <a:gd fmla="*/ 376 h 929" name="T1"/>
                  <a:gd fmla="*/ 45 w 1025" name="T2"/>
                  <a:gd fmla="*/ 276 h 929" name="T3"/>
                  <a:gd fmla="*/ 150 w 1025" name="T4"/>
                  <a:gd fmla="*/ 138 h 929" name="T5"/>
                  <a:gd fmla="*/ 233 w 1025" name="T6"/>
                  <a:gd fmla="*/ 76 h 929" name="T7"/>
                  <a:gd fmla="*/ 405 w 1025" name="T8"/>
                  <a:gd fmla="*/ 11 h 929" name="T9"/>
                  <a:gd fmla="*/ 517 w 1025" name="T10"/>
                  <a:gd fmla="*/ 1 h 929" name="T11"/>
                  <a:gd fmla="*/ 706 w 1025" name="T12"/>
                  <a:gd fmla="*/ 35 h 929" name="T13"/>
                  <a:gd fmla="*/ 801 w 1025" name="T14"/>
                  <a:gd fmla="*/ 81 h 929" name="T15"/>
                  <a:gd fmla="*/ 932 w 1025" name="T16"/>
                  <a:gd fmla="*/ 199 h 929" name="T17"/>
                  <a:gd fmla="*/ 985 w 1025" name="T18"/>
                  <a:gd fmla="*/ 287 h 929" name="T19"/>
                  <a:gd fmla="*/ 1024 w 1025" name="T20"/>
                  <a:gd fmla="*/ 458 h 929" name="T21"/>
                  <a:gd fmla="*/ 1012 w 1025" name="T22"/>
                  <a:gd fmla="*/ 565 h 929" name="T23"/>
                  <a:gd fmla="*/ 938 w 1025" name="T24"/>
                  <a:gd fmla="*/ 722 h 929" name="T25"/>
                  <a:gd fmla="*/ 868 w 1025" name="T26"/>
                  <a:gd fmla="*/ 799 h 929" name="T27"/>
                  <a:gd fmla="*/ 715 w 1025" name="T28"/>
                  <a:gd fmla="*/ 891 h 929" name="T29"/>
                  <a:gd fmla="*/ 609 w 1025" name="T30"/>
                  <a:gd fmla="*/ 920 h 929" name="T31"/>
                  <a:gd fmla="*/ 416 w 1025" name="T32"/>
                  <a:gd fmla="*/ 920 h 929" name="T33"/>
                  <a:gd fmla="*/ 311 w 1025" name="T34"/>
                  <a:gd fmla="*/ 891 h 929" name="T35"/>
                  <a:gd fmla="*/ 157 w 1025" name="T36"/>
                  <a:gd fmla="*/ 799 h 929" name="T37"/>
                  <a:gd fmla="*/ 87 w 1025" name="T38"/>
                  <a:gd fmla="*/ 722 h 929" name="T39"/>
                  <a:gd fmla="*/ 13 w 1025" name="T40"/>
                  <a:gd fmla="*/ 565 h 929" name="T41"/>
                  <a:gd fmla="*/ 121 w 1025" name="T42"/>
                  <a:gd fmla="*/ 540 h 929" name="T43"/>
                  <a:gd fmla="*/ 140 w 1025" name="T44"/>
                  <a:gd fmla="*/ 594 h 929" name="T45"/>
                  <a:gd fmla="*/ 232 w 1025" name="T46"/>
                  <a:gd fmla="*/ 716 h 929" name="T47"/>
                  <a:gd fmla="*/ 282 w 1025" name="T48"/>
                  <a:gd fmla="*/ 752 h 929" name="T49"/>
                  <a:gd fmla="*/ 436 w 1025" name="T50"/>
                  <a:gd fmla="*/ 811 h 929" name="T51"/>
                  <a:gd fmla="*/ 508 w 1025" name="T52"/>
                  <a:gd fmla="*/ 817 h 929" name="T53"/>
                  <a:gd fmla="*/ 675 w 1025" name="T54"/>
                  <a:gd fmla="*/ 787 h 929" name="T55"/>
                  <a:gd fmla="*/ 735 w 1025" name="T56"/>
                  <a:gd fmla="*/ 757 h 929" name="T57"/>
                  <a:gd fmla="*/ 849 w 1025" name="T58"/>
                  <a:gd fmla="*/ 655 h 929" name="T59"/>
                  <a:gd fmla="*/ 880 w 1025" name="T60"/>
                  <a:gd fmla="*/ 605 h 929" name="T61"/>
                  <a:gd fmla="*/ 913 w 1025" name="T62"/>
                  <a:gd fmla="*/ 458 h 929" name="T63"/>
                  <a:gd fmla="*/ 907 w 1025" name="T64"/>
                  <a:gd fmla="*/ 401 h 929" name="T65"/>
                  <a:gd fmla="*/ 843 w 1025" name="T66"/>
                  <a:gd fmla="*/ 266 h 929" name="T67"/>
                  <a:gd fmla="*/ 802 w 1025" name="T68"/>
                  <a:gd fmla="*/ 222 h 929" name="T69"/>
                  <a:gd fmla="*/ 666 w 1025" name="T70"/>
                  <a:gd fmla="*/ 139 h 929" name="T71"/>
                  <a:gd fmla="*/ 600 w 1025" name="T72"/>
                  <a:gd fmla="*/ 120 h 929" name="T73"/>
                  <a:gd fmla="*/ 425 w 1025" name="T74"/>
                  <a:gd fmla="*/ 120 h 929" name="T75"/>
                  <a:gd fmla="*/ 360 w 1025" name="T76"/>
                  <a:gd fmla="*/ 139 h 929" name="T77"/>
                  <a:gd fmla="*/ 224 w 1025" name="T78"/>
                  <a:gd fmla="*/ 221 h 929" name="T79"/>
                  <a:gd fmla="*/ 182 w 1025" name="T80"/>
                  <a:gd fmla="*/ 266 h 929" name="T81"/>
                  <a:gd fmla="*/ 118 w 1025" name="T82"/>
                  <a:gd fmla="*/ 401 h 929" name="T83"/>
                  <a:gd fmla="*/ 112 w 1025" name="T84"/>
                  <a:gd fmla="*/ 458 h 929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929" w="1025">
                    <a:moveTo>
                      <a:pt x="1" y="471"/>
                    </a:moveTo>
                    <a:cubicBezTo>
                      <a:pt x="0" y="467"/>
                      <a:pt x="0" y="462"/>
                      <a:pt x="1" y="458"/>
                    </a:cubicBezTo>
                    <a:lnTo>
                      <a:pt x="10" y="376"/>
                    </a:lnTo>
                    <a:cubicBezTo>
                      <a:pt x="10" y="372"/>
                      <a:pt x="11" y="368"/>
                      <a:pt x="13" y="364"/>
                    </a:cubicBezTo>
                    <a:lnTo>
                      <a:pt x="40" y="287"/>
                    </a:lnTo>
                    <a:cubicBezTo>
                      <a:pt x="41" y="283"/>
                      <a:pt x="43" y="280"/>
                      <a:pt x="45" y="276"/>
                    </a:cubicBezTo>
                    <a:lnTo>
                      <a:pt x="87" y="207"/>
                    </a:lnTo>
                    <a:cubicBezTo>
                      <a:pt x="89" y="204"/>
                      <a:pt x="91" y="201"/>
                      <a:pt x="94" y="198"/>
                    </a:cubicBezTo>
                    <a:lnTo>
                      <a:pt x="150" y="138"/>
                    </a:lnTo>
                    <a:cubicBezTo>
                      <a:pt x="152" y="136"/>
                      <a:pt x="154" y="134"/>
                      <a:pt x="157" y="132"/>
                    </a:cubicBezTo>
                    <a:lnTo>
                      <a:pt x="224" y="82"/>
                    </a:lnTo>
                    <a:cubicBezTo>
                      <a:pt x="227" y="79"/>
                      <a:pt x="230" y="78"/>
                      <a:pt x="233" y="76"/>
                    </a:cubicBezTo>
                    <a:lnTo>
                      <a:pt x="311" y="38"/>
                    </a:lnTo>
                    <a:cubicBezTo>
                      <a:pt x="314" y="37"/>
                      <a:pt x="317" y="35"/>
                      <a:pt x="320" y="35"/>
                    </a:cubicBezTo>
                    <a:lnTo>
                      <a:pt x="405" y="11"/>
                    </a:lnTo>
                    <a:cubicBezTo>
                      <a:pt x="409" y="10"/>
                      <a:pt x="412" y="9"/>
                      <a:pt x="416" y="9"/>
                    </a:cubicBezTo>
                    <a:lnTo>
                      <a:pt x="508" y="1"/>
                    </a:lnTo>
                    <a:cubicBezTo>
                      <a:pt x="511" y="0"/>
                      <a:pt x="514" y="0"/>
                      <a:pt x="517" y="1"/>
                    </a:cubicBezTo>
                    <a:lnTo>
                      <a:pt x="609" y="9"/>
                    </a:lnTo>
                    <a:cubicBezTo>
                      <a:pt x="613" y="9"/>
                      <a:pt x="616" y="10"/>
                      <a:pt x="620" y="11"/>
                    </a:cubicBezTo>
                    <a:lnTo>
                      <a:pt x="706" y="35"/>
                    </a:lnTo>
                    <a:cubicBezTo>
                      <a:pt x="709" y="35"/>
                      <a:pt x="712" y="37"/>
                      <a:pt x="715" y="38"/>
                    </a:cubicBezTo>
                    <a:lnTo>
                      <a:pt x="792" y="76"/>
                    </a:lnTo>
                    <a:cubicBezTo>
                      <a:pt x="795" y="78"/>
                      <a:pt x="798" y="79"/>
                      <a:pt x="801" y="81"/>
                    </a:cubicBezTo>
                    <a:lnTo>
                      <a:pt x="869" y="131"/>
                    </a:lnTo>
                    <a:cubicBezTo>
                      <a:pt x="872" y="134"/>
                      <a:pt x="874" y="136"/>
                      <a:pt x="877" y="139"/>
                    </a:cubicBezTo>
                    <a:lnTo>
                      <a:pt x="932" y="199"/>
                    </a:lnTo>
                    <a:cubicBezTo>
                      <a:pt x="934" y="201"/>
                      <a:pt x="936" y="204"/>
                      <a:pt x="938" y="207"/>
                    </a:cubicBezTo>
                    <a:lnTo>
                      <a:pt x="980" y="276"/>
                    </a:lnTo>
                    <a:cubicBezTo>
                      <a:pt x="982" y="280"/>
                      <a:pt x="984" y="283"/>
                      <a:pt x="985" y="287"/>
                    </a:cubicBezTo>
                    <a:lnTo>
                      <a:pt x="1012" y="364"/>
                    </a:lnTo>
                    <a:cubicBezTo>
                      <a:pt x="1014" y="368"/>
                      <a:pt x="1015" y="372"/>
                      <a:pt x="1015" y="376"/>
                    </a:cubicBezTo>
                    <a:lnTo>
                      <a:pt x="1024" y="458"/>
                    </a:lnTo>
                    <a:cubicBezTo>
                      <a:pt x="1025" y="462"/>
                      <a:pt x="1025" y="467"/>
                      <a:pt x="1024" y="471"/>
                    </a:cubicBezTo>
                    <a:lnTo>
                      <a:pt x="1015" y="553"/>
                    </a:lnTo>
                    <a:cubicBezTo>
                      <a:pt x="1015" y="557"/>
                      <a:pt x="1014" y="561"/>
                      <a:pt x="1012" y="565"/>
                    </a:cubicBezTo>
                    <a:lnTo>
                      <a:pt x="985" y="642"/>
                    </a:lnTo>
                    <a:cubicBezTo>
                      <a:pt x="984" y="646"/>
                      <a:pt x="982" y="649"/>
                      <a:pt x="980" y="653"/>
                    </a:cubicBezTo>
                    <a:lnTo>
                      <a:pt x="938" y="722"/>
                    </a:lnTo>
                    <a:cubicBezTo>
                      <a:pt x="936" y="725"/>
                      <a:pt x="934" y="727"/>
                      <a:pt x="932" y="730"/>
                    </a:cubicBezTo>
                    <a:lnTo>
                      <a:pt x="877" y="791"/>
                    </a:lnTo>
                    <a:cubicBezTo>
                      <a:pt x="874" y="794"/>
                      <a:pt x="871" y="797"/>
                      <a:pt x="868" y="799"/>
                    </a:cubicBezTo>
                    <a:lnTo>
                      <a:pt x="800" y="848"/>
                    </a:lnTo>
                    <a:cubicBezTo>
                      <a:pt x="798" y="850"/>
                      <a:pt x="795" y="851"/>
                      <a:pt x="792" y="853"/>
                    </a:cubicBezTo>
                    <a:lnTo>
                      <a:pt x="715" y="891"/>
                    </a:lnTo>
                    <a:cubicBezTo>
                      <a:pt x="712" y="892"/>
                      <a:pt x="709" y="893"/>
                      <a:pt x="706" y="894"/>
                    </a:cubicBezTo>
                    <a:lnTo>
                      <a:pt x="620" y="918"/>
                    </a:lnTo>
                    <a:cubicBezTo>
                      <a:pt x="616" y="919"/>
                      <a:pt x="613" y="920"/>
                      <a:pt x="609" y="920"/>
                    </a:cubicBezTo>
                    <a:lnTo>
                      <a:pt x="517" y="928"/>
                    </a:lnTo>
                    <a:cubicBezTo>
                      <a:pt x="514" y="929"/>
                      <a:pt x="511" y="929"/>
                      <a:pt x="508" y="928"/>
                    </a:cubicBezTo>
                    <a:lnTo>
                      <a:pt x="416" y="920"/>
                    </a:lnTo>
                    <a:cubicBezTo>
                      <a:pt x="412" y="920"/>
                      <a:pt x="409" y="919"/>
                      <a:pt x="405" y="918"/>
                    </a:cubicBezTo>
                    <a:lnTo>
                      <a:pt x="320" y="894"/>
                    </a:lnTo>
                    <a:cubicBezTo>
                      <a:pt x="317" y="893"/>
                      <a:pt x="314" y="892"/>
                      <a:pt x="311" y="891"/>
                    </a:cubicBezTo>
                    <a:lnTo>
                      <a:pt x="233" y="853"/>
                    </a:lnTo>
                    <a:cubicBezTo>
                      <a:pt x="230" y="851"/>
                      <a:pt x="227" y="850"/>
                      <a:pt x="224" y="848"/>
                    </a:cubicBezTo>
                    <a:lnTo>
                      <a:pt x="157" y="799"/>
                    </a:lnTo>
                    <a:cubicBezTo>
                      <a:pt x="154" y="796"/>
                      <a:pt x="152" y="794"/>
                      <a:pt x="149" y="791"/>
                    </a:cubicBezTo>
                    <a:lnTo>
                      <a:pt x="93" y="730"/>
                    </a:lnTo>
                    <a:cubicBezTo>
                      <a:pt x="91" y="728"/>
                      <a:pt x="89" y="725"/>
                      <a:pt x="87" y="722"/>
                    </a:cubicBezTo>
                    <a:lnTo>
                      <a:pt x="45" y="653"/>
                    </a:lnTo>
                    <a:cubicBezTo>
                      <a:pt x="43" y="649"/>
                      <a:pt x="41" y="646"/>
                      <a:pt x="40" y="642"/>
                    </a:cubicBezTo>
                    <a:lnTo>
                      <a:pt x="13" y="565"/>
                    </a:lnTo>
                    <a:cubicBezTo>
                      <a:pt x="11" y="561"/>
                      <a:pt x="10" y="557"/>
                      <a:pt x="10" y="553"/>
                    </a:cubicBezTo>
                    <a:lnTo>
                      <a:pt x="1" y="471"/>
                    </a:lnTo>
                    <a:close/>
                    <a:moveTo>
                      <a:pt x="121" y="540"/>
                    </a:moveTo>
                    <a:lnTo>
                      <a:pt x="118" y="528"/>
                    </a:lnTo>
                    <a:lnTo>
                      <a:pt x="145" y="605"/>
                    </a:lnTo>
                    <a:lnTo>
                      <a:pt x="140" y="594"/>
                    </a:lnTo>
                    <a:lnTo>
                      <a:pt x="182" y="663"/>
                    </a:lnTo>
                    <a:lnTo>
                      <a:pt x="176" y="655"/>
                    </a:lnTo>
                    <a:lnTo>
                      <a:pt x="232" y="716"/>
                    </a:lnTo>
                    <a:lnTo>
                      <a:pt x="224" y="708"/>
                    </a:lnTo>
                    <a:lnTo>
                      <a:pt x="291" y="757"/>
                    </a:lnTo>
                    <a:lnTo>
                      <a:pt x="282" y="752"/>
                    </a:lnTo>
                    <a:lnTo>
                      <a:pt x="360" y="790"/>
                    </a:lnTo>
                    <a:lnTo>
                      <a:pt x="351" y="787"/>
                    </a:lnTo>
                    <a:lnTo>
                      <a:pt x="436" y="811"/>
                    </a:lnTo>
                    <a:lnTo>
                      <a:pt x="425" y="809"/>
                    </a:lnTo>
                    <a:lnTo>
                      <a:pt x="517" y="817"/>
                    </a:lnTo>
                    <a:lnTo>
                      <a:pt x="508" y="817"/>
                    </a:lnTo>
                    <a:lnTo>
                      <a:pt x="600" y="809"/>
                    </a:lnTo>
                    <a:lnTo>
                      <a:pt x="589" y="811"/>
                    </a:lnTo>
                    <a:lnTo>
                      <a:pt x="675" y="787"/>
                    </a:lnTo>
                    <a:lnTo>
                      <a:pt x="666" y="790"/>
                    </a:lnTo>
                    <a:lnTo>
                      <a:pt x="743" y="752"/>
                    </a:lnTo>
                    <a:lnTo>
                      <a:pt x="735" y="757"/>
                    </a:lnTo>
                    <a:lnTo>
                      <a:pt x="803" y="708"/>
                    </a:lnTo>
                    <a:lnTo>
                      <a:pt x="794" y="716"/>
                    </a:lnTo>
                    <a:lnTo>
                      <a:pt x="849" y="655"/>
                    </a:lnTo>
                    <a:lnTo>
                      <a:pt x="843" y="663"/>
                    </a:lnTo>
                    <a:lnTo>
                      <a:pt x="885" y="594"/>
                    </a:lnTo>
                    <a:lnTo>
                      <a:pt x="880" y="605"/>
                    </a:lnTo>
                    <a:lnTo>
                      <a:pt x="907" y="528"/>
                    </a:lnTo>
                    <a:lnTo>
                      <a:pt x="904" y="540"/>
                    </a:lnTo>
                    <a:lnTo>
                      <a:pt x="913" y="458"/>
                    </a:lnTo>
                    <a:lnTo>
                      <a:pt x="913" y="471"/>
                    </a:lnTo>
                    <a:lnTo>
                      <a:pt x="904" y="389"/>
                    </a:lnTo>
                    <a:lnTo>
                      <a:pt x="907" y="401"/>
                    </a:lnTo>
                    <a:lnTo>
                      <a:pt x="880" y="324"/>
                    </a:lnTo>
                    <a:lnTo>
                      <a:pt x="885" y="335"/>
                    </a:lnTo>
                    <a:lnTo>
                      <a:pt x="843" y="266"/>
                    </a:lnTo>
                    <a:lnTo>
                      <a:pt x="849" y="274"/>
                    </a:lnTo>
                    <a:lnTo>
                      <a:pt x="794" y="214"/>
                    </a:lnTo>
                    <a:lnTo>
                      <a:pt x="802" y="222"/>
                    </a:lnTo>
                    <a:lnTo>
                      <a:pt x="734" y="172"/>
                    </a:lnTo>
                    <a:lnTo>
                      <a:pt x="743" y="177"/>
                    </a:lnTo>
                    <a:lnTo>
                      <a:pt x="666" y="139"/>
                    </a:lnTo>
                    <a:lnTo>
                      <a:pt x="675" y="142"/>
                    </a:lnTo>
                    <a:lnTo>
                      <a:pt x="589" y="118"/>
                    </a:lnTo>
                    <a:lnTo>
                      <a:pt x="600" y="120"/>
                    </a:lnTo>
                    <a:lnTo>
                      <a:pt x="508" y="112"/>
                    </a:lnTo>
                    <a:lnTo>
                      <a:pt x="517" y="112"/>
                    </a:lnTo>
                    <a:lnTo>
                      <a:pt x="425" y="120"/>
                    </a:lnTo>
                    <a:lnTo>
                      <a:pt x="436" y="118"/>
                    </a:lnTo>
                    <a:lnTo>
                      <a:pt x="351" y="142"/>
                    </a:lnTo>
                    <a:lnTo>
                      <a:pt x="360" y="139"/>
                    </a:lnTo>
                    <a:lnTo>
                      <a:pt x="282" y="177"/>
                    </a:lnTo>
                    <a:lnTo>
                      <a:pt x="291" y="171"/>
                    </a:lnTo>
                    <a:lnTo>
                      <a:pt x="224" y="221"/>
                    </a:lnTo>
                    <a:lnTo>
                      <a:pt x="231" y="215"/>
                    </a:lnTo>
                    <a:lnTo>
                      <a:pt x="175" y="275"/>
                    </a:lnTo>
                    <a:lnTo>
                      <a:pt x="182" y="266"/>
                    </a:lnTo>
                    <a:lnTo>
                      <a:pt x="140" y="335"/>
                    </a:lnTo>
                    <a:lnTo>
                      <a:pt x="145" y="324"/>
                    </a:lnTo>
                    <a:lnTo>
                      <a:pt x="118" y="401"/>
                    </a:lnTo>
                    <a:lnTo>
                      <a:pt x="121" y="389"/>
                    </a:lnTo>
                    <a:lnTo>
                      <a:pt x="112" y="471"/>
                    </a:lnTo>
                    <a:lnTo>
                      <a:pt x="112" y="458"/>
                    </a:lnTo>
                    <a:lnTo>
                      <a:pt x="121" y="540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Oval 43"/>
              <p:cNvSpPr>
                <a:spLocks noChangeArrowheads="1"/>
              </p:cNvSpPr>
              <p:nvPr/>
            </p:nvSpPr>
            <p:spPr>
              <a:xfrm>
                <a:off x="1855" y="2776"/>
                <a:ext cx="60" cy="5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4"/>
              <p:cNvSpPr>
                <a:spLocks noEditPoints="1"/>
              </p:cNvSpPr>
              <p:nvPr/>
            </p:nvSpPr>
            <p:spPr>
              <a:xfrm>
                <a:off x="1854" y="2775"/>
                <a:ext cx="61" cy="56"/>
              </a:xfrm>
              <a:custGeom>
                <a:avLst/>
                <a:gdLst>
                  <a:gd fmla="*/ 10 w 928" name="T0"/>
                  <a:gd fmla="*/ 340 h 848" name="T1"/>
                  <a:gd fmla="*/ 38 w 928" name="T2"/>
                  <a:gd fmla="*/ 258 h 848" name="T3"/>
                  <a:gd fmla="*/ 137 w 928" name="T4"/>
                  <a:gd fmla="*/ 125 h 848" name="T5"/>
                  <a:gd fmla="*/ 206 w 928" name="T6"/>
                  <a:gd fmla="*/ 72 h 848" name="T7"/>
                  <a:gd fmla="*/ 370 w 928" name="T8"/>
                  <a:gd fmla="*/ 9 h 848" name="T9"/>
                  <a:gd fmla="*/ 465 w 928" name="T10"/>
                  <a:gd fmla="*/ 0 h 848" name="T11"/>
                  <a:gd fmla="*/ 645 w 928" name="T12"/>
                  <a:gd fmla="*/ 34 h 848" name="T13"/>
                  <a:gd fmla="*/ 724 w 928" name="T14"/>
                  <a:gd fmla="*/ 73 h 848" name="T15"/>
                  <a:gd fmla="*/ 848 w 928" name="T16"/>
                  <a:gd fmla="*/ 187 h 848" name="T17"/>
                  <a:gd fmla="*/ 892 w 928" name="T18"/>
                  <a:gd fmla="*/ 260 h 848" name="T19"/>
                  <a:gd fmla="*/ 928 w 928" name="T20"/>
                  <a:gd fmla="*/ 424 h 848" name="T21"/>
                  <a:gd fmla="*/ 919 w 928" name="T22"/>
                  <a:gd fmla="*/ 511 h 848" name="T23"/>
                  <a:gd fmla="*/ 849 w 928" name="T24"/>
                  <a:gd fmla="*/ 662 h 848" name="T25"/>
                  <a:gd fmla="*/ 792 w 928" name="T26"/>
                  <a:gd fmla="*/ 725 h 848" name="T27"/>
                  <a:gd fmla="*/ 646 w 928" name="T28"/>
                  <a:gd fmla="*/ 815 h 848" name="T29"/>
                  <a:gd fmla="*/ 557 w 928" name="T30"/>
                  <a:gd fmla="*/ 840 h 848" name="T31"/>
                  <a:gd fmla="*/ 372 w 928" name="T32"/>
                  <a:gd fmla="*/ 840 h 848" name="T33"/>
                  <a:gd fmla="*/ 284 w 928" name="T34"/>
                  <a:gd fmla="*/ 815 h 848" name="T35"/>
                  <a:gd fmla="*/ 138 w 928" name="T36"/>
                  <a:gd fmla="*/ 725 h 848" name="T37"/>
                  <a:gd fmla="*/ 80 w 928" name="T38"/>
                  <a:gd fmla="*/ 662 h 848" name="T39"/>
                  <a:gd fmla="*/ 10 w 928" name="T40"/>
                  <a:gd fmla="*/ 511 h 848" name="T41"/>
                  <a:gd fmla="*/ 25 w 928" name="T42"/>
                  <a:gd fmla="*/ 508 h 848" name="T43"/>
                  <a:gd fmla="*/ 51 w 928" name="T44"/>
                  <a:gd fmla="*/ 582 h 848" name="T45"/>
                  <a:gd fmla="*/ 148 w 928" name="T46"/>
                  <a:gd fmla="*/ 713 h 848" name="T47"/>
                  <a:gd fmla="*/ 213 w 928" name="T48"/>
                  <a:gd fmla="*/ 762 h 848" name="T49"/>
                  <a:gd fmla="*/ 375 w 928" name="T50"/>
                  <a:gd fmla="*/ 825 h 848" name="T51"/>
                  <a:gd fmla="*/ 464 w 928" name="T52"/>
                  <a:gd fmla="*/ 832 h 848" name="T53"/>
                  <a:gd fmla="*/ 640 w 928" name="T54"/>
                  <a:gd fmla="*/ 800 h 848" name="T55"/>
                  <a:gd fmla="*/ 715 w 928" name="T56"/>
                  <a:gd fmla="*/ 763 h 848" name="T57"/>
                  <a:gd fmla="*/ 837 w 928" name="T58"/>
                  <a:gd fmla="*/ 652 h 848" name="T59"/>
                  <a:gd fmla="*/ 877 w 928" name="T60"/>
                  <a:gd fmla="*/ 584 h 848" name="T61"/>
                  <a:gd fmla="*/ 913 w 928" name="T62"/>
                  <a:gd fmla="*/ 424 h 848" name="T63"/>
                  <a:gd fmla="*/ 904 w 928" name="T64"/>
                  <a:gd fmla="*/ 343 h 848" name="T65"/>
                  <a:gd fmla="*/ 836 w 928" name="T66"/>
                  <a:gd fmla="*/ 197 h 848" name="T67"/>
                  <a:gd fmla="*/ 783 w 928" name="T68"/>
                  <a:gd fmla="*/ 137 h 848" name="T69"/>
                  <a:gd fmla="*/ 639 w 928" name="T70"/>
                  <a:gd fmla="*/ 49 h 848" name="T71"/>
                  <a:gd fmla="*/ 556 w 928" name="T72"/>
                  <a:gd fmla="*/ 24 h 848" name="T73"/>
                  <a:gd fmla="*/ 373 w 928" name="T74"/>
                  <a:gd fmla="*/ 24 h 848" name="T75"/>
                  <a:gd fmla="*/ 291 w 928" name="T76"/>
                  <a:gd fmla="*/ 49 h 848" name="T77"/>
                  <a:gd fmla="*/ 147 w 928" name="T78"/>
                  <a:gd fmla="*/ 137 h 848" name="T79"/>
                  <a:gd fmla="*/ 93 w 928" name="T80"/>
                  <a:gd fmla="*/ 197 h 848" name="T81"/>
                  <a:gd fmla="*/ 25 w 928" name="T82"/>
                  <a:gd fmla="*/ 343 h 848" name="T83"/>
                  <a:gd fmla="*/ 16 w 928" name="T84"/>
                  <a:gd fmla="*/ 424 h 848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848" w="928">
                    <a:moveTo>
                      <a:pt x="1" y="425"/>
                    </a:moveTo>
                    <a:cubicBezTo>
                      <a:pt x="0" y="425"/>
                      <a:pt x="0" y="424"/>
                      <a:pt x="1" y="424"/>
                    </a:cubicBezTo>
                    <a:lnTo>
                      <a:pt x="10" y="340"/>
                    </a:lnTo>
                    <a:cubicBezTo>
                      <a:pt x="10" y="339"/>
                      <a:pt x="10" y="338"/>
                      <a:pt x="10" y="338"/>
                    </a:cubicBezTo>
                    <a:lnTo>
                      <a:pt x="37" y="260"/>
                    </a:lnTo>
                    <a:cubicBezTo>
                      <a:pt x="37" y="259"/>
                      <a:pt x="37" y="259"/>
                      <a:pt x="38" y="258"/>
                    </a:cubicBezTo>
                    <a:lnTo>
                      <a:pt x="80" y="188"/>
                    </a:lnTo>
                    <a:cubicBezTo>
                      <a:pt x="80" y="188"/>
                      <a:pt x="80" y="187"/>
                      <a:pt x="81" y="187"/>
                    </a:cubicBezTo>
                    <a:lnTo>
                      <a:pt x="137" y="125"/>
                    </a:lnTo>
                    <a:cubicBezTo>
                      <a:pt x="137" y="125"/>
                      <a:pt x="137" y="124"/>
                      <a:pt x="138" y="124"/>
                    </a:cubicBezTo>
                    <a:lnTo>
                      <a:pt x="205" y="73"/>
                    </a:lnTo>
                    <a:cubicBezTo>
                      <a:pt x="205" y="73"/>
                      <a:pt x="205" y="72"/>
                      <a:pt x="206" y="72"/>
                    </a:cubicBezTo>
                    <a:lnTo>
                      <a:pt x="284" y="34"/>
                    </a:lnTo>
                    <a:cubicBezTo>
                      <a:pt x="284" y="34"/>
                      <a:pt x="285" y="34"/>
                      <a:pt x="285" y="34"/>
                    </a:cubicBezTo>
                    <a:lnTo>
                      <a:pt x="370" y="9"/>
                    </a:lnTo>
                    <a:cubicBezTo>
                      <a:pt x="371" y="9"/>
                      <a:pt x="371" y="9"/>
                      <a:pt x="372" y="8"/>
                    </a:cubicBezTo>
                    <a:lnTo>
                      <a:pt x="464" y="0"/>
                    </a:lnTo>
                    <a:cubicBezTo>
                      <a:pt x="464" y="0"/>
                      <a:pt x="465" y="0"/>
                      <a:pt x="465" y="0"/>
                    </a:cubicBezTo>
                    <a:lnTo>
                      <a:pt x="557" y="8"/>
                    </a:lnTo>
                    <a:cubicBezTo>
                      <a:pt x="558" y="9"/>
                      <a:pt x="558" y="9"/>
                      <a:pt x="559" y="9"/>
                    </a:cubicBezTo>
                    <a:lnTo>
                      <a:pt x="645" y="34"/>
                    </a:lnTo>
                    <a:cubicBezTo>
                      <a:pt x="645" y="34"/>
                      <a:pt x="646" y="34"/>
                      <a:pt x="646" y="34"/>
                    </a:cubicBezTo>
                    <a:lnTo>
                      <a:pt x="723" y="72"/>
                    </a:lnTo>
                    <a:cubicBezTo>
                      <a:pt x="723" y="73"/>
                      <a:pt x="724" y="73"/>
                      <a:pt x="724" y="73"/>
                    </a:cubicBezTo>
                    <a:lnTo>
                      <a:pt x="792" y="124"/>
                    </a:lnTo>
                    <a:cubicBezTo>
                      <a:pt x="793" y="124"/>
                      <a:pt x="793" y="125"/>
                      <a:pt x="793" y="125"/>
                    </a:cubicBezTo>
                    <a:lnTo>
                      <a:pt x="848" y="187"/>
                    </a:lnTo>
                    <a:cubicBezTo>
                      <a:pt x="849" y="188"/>
                      <a:pt x="849" y="188"/>
                      <a:pt x="849" y="188"/>
                    </a:cubicBezTo>
                    <a:lnTo>
                      <a:pt x="891" y="258"/>
                    </a:lnTo>
                    <a:cubicBezTo>
                      <a:pt x="892" y="259"/>
                      <a:pt x="892" y="259"/>
                      <a:pt x="892" y="260"/>
                    </a:cubicBezTo>
                    <a:lnTo>
                      <a:pt x="919" y="338"/>
                    </a:lnTo>
                    <a:cubicBezTo>
                      <a:pt x="919" y="338"/>
                      <a:pt x="919" y="339"/>
                      <a:pt x="919" y="340"/>
                    </a:cubicBezTo>
                    <a:lnTo>
                      <a:pt x="928" y="424"/>
                    </a:lnTo>
                    <a:cubicBezTo>
                      <a:pt x="928" y="424"/>
                      <a:pt x="928" y="425"/>
                      <a:pt x="928" y="425"/>
                    </a:cubicBezTo>
                    <a:lnTo>
                      <a:pt x="919" y="509"/>
                    </a:lnTo>
                    <a:cubicBezTo>
                      <a:pt x="919" y="510"/>
                      <a:pt x="919" y="511"/>
                      <a:pt x="919" y="511"/>
                    </a:cubicBezTo>
                    <a:lnTo>
                      <a:pt x="892" y="589"/>
                    </a:lnTo>
                    <a:cubicBezTo>
                      <a:pt x="892" y="590"/>
                      <a:pt x="892" y="590"/>
                      <a:pt x="891" y="591"/>
                    </a:cubicBezTo>
                    <a:lnTo>
                      <a:pt x="849" y="662"/>
                    </a:lnTo>
                    <a:cubicBezTo>
                      <a:pt x="849" y="662"/>
                      <a:pt x="849" y="662"/>
                      <a:pt x="848" y="663"/>
                    </a:cubicBezTo>
                    <a:lnTo>
                      <a:pt x="793" y="724"/>
                    </a:lnTo>
                    <a:cubicBezTo>
                      <a:pt x="793" y="724"/>
                      <a:pt x="793" y="725"/>
                      <a:pt x="792" y="725"/>
                    </a:cubicBezTo>
                    <a:lnTo>
                      <a:pt x="724" y="776"/>
                    </a:lnTo>
                    <a:cubicBezTo>
                      <a:pt x="724" y="776"/>
                      <a:pt x="723" y="776"/>
                      <a:pt x="723" y="777"/>
                    </a:cubicBezTo>
                    <a:lnTo>
                      <a:pt x="646" y="815"/>
                    </a:lnTo>
                    <a:cubicBezTo>
                      <a:pt x="646" y="815"/>
                      <a:pt x="645" y="815"/>
                      <a:pt x="645" y="815"/>
                    </a:cubicBezTo>
                    <a:lnTo>
                      <a:pt x="559" y="840"/>
                    </a:lnTo>
                    <a:cubicBezTo>
                      <a:pt x="558" y="840"/>
                      <a:pt x="558" y="840"/>
                      <a:pt x="557" y="840"/>
                    </a:cubicBezTo>
                    <a:lnTo>
                      <a:pt x="465" y="848"/>
                    </a:lnTo>
                    <a:cubicBezTo>
                      <a:pt x="465" y="848"/>
                      <a:pt x="464" y="848"/>
                      <a:pt x="464" y="848"/>
                    </a:cubicBezTo>
                    <a:lnTo>
                      <a:pt x="372" y="840"/>
                    </a:lnTo>
                    <a:cubicBezTo>
                      <a:pt x="371" y="840"/>
                      <a:pt x="371" y="840"/>
                      <a:pt x="370" y="840"/>
                    </a:cubicBezTo>
                    <a:lnTo>
                      <a:pt x="285" y="815"/>
                    </a:lnTo>
                    <a:cubicBezTo>
                      <a:pt x="285" y="815"/>
                      <a:pt x="284" y="815"/>
                      <a:pt x="284" y="815"/>
                    </a:cubicBezTo>
                    <a:lnTo>
                      <a:pt x="206" y="777"/>
                    </a:lnTo>
                    <a:cubicBezTo>
                      <a:pt x="205" y="776"/>
                      <a:pt x="205" y="776"/>
                      <a:pt x="205" y="776"/>
                    </a:cubicBezTo>
                    <a:lnTo>
                      <a:pt x="138" y="725"/>
                    </a:lnTo>
                    <a:cubicBezTo>
                      <a:pt x="137" y="725"/>
                      <a:pt x="137" y="724"/>
                      <a:pt x="137" y="724"/>
                    </a:cubicBezTo>
                    <a:lnTo>
                      <a:pt x="81" y="663"/>
                    </a:lnTo>
                    <a:cubicBezTo>
                      <a:pt x="80" y="662"/>
                      <a:pt x="80" y="662"/>
                      <a:pt x="80" y="662"/>
                    </a:cubicBezTo>
                    <a:lnTo>
                      <a:pt x="38" y="591"/>
                    </a:lnTo>
                    <a:cubicBezTo>
                      <a:pt x="37" y="590"/>
                      <a:pt x="37" y="590"/>
                      <a:pt x="37" y="589"/>
                    </a:cubicBezTo>
                    <a:lnTo>
                      <a:pt x="10" y="511"/>
                    </a:lnTo>
                    <a:cubicBezTo>
                      <a:pt x="10" y="511"/>
                      <a:pt x="10" y="510"/>
                      <a:pt x="10" y="509"/>
                    </a:cubicBezTo>
                    <a:lnTo>
                      <a:pt x="1" y="425"/>
                    </a:lnTo>
                    <a:close/>
                    <a:moveTo>
                      <a:pt x="25" y="508"/>
                    </a:moveTo>
                    <a:lnTo>
                      <a:pt x="25" y="506"/>
                    </a:lnTo>
                    <a:lnTo>
                      <a:pt x="52" y="584"/>
                    </a:lnTo>
                    <a:lnTo>
                      <a:pt x="51" y="582"/>
                    </a:lnTo>
                    <a:lnTo>
                      <a:pt x="93" y="653"/>
                    </a:lnTo>
                    <a:lnTo>
                      <a:pt x="92" y="652"/>
                    </a:lnTo>
                    <a:lnTo>
                      <a:pt x="148" y="713"/>
                    </a:lnTo>
                    <a:lnTo>
                      <a:pt x="147" y="712"/>
                    </a:lnTo>
                    <a:lnTo>
                      <a:pt x="214" y="763"/>
                    </a:lnTo>
                    <a:lnTo>
                      <a:pt x="213" y="762"/>
                    </a:lnTo>
                    <a:lnTo>
                      <a:pt x="291" y="800"/>
                    </a:lnTo>
                    <a:lnTo>
                      <a:pt x="290" y="800"/>
                    </a:lnTo>
                    <a:lnTo>
                      <a:pt x="375" y="825"/>
                    </a:lnTo>
                    <a:lnTo>
                      <a:pt x="373" y="824"/>
                    </a:lnTo>
                    <a:lnTo>
                      <a:pt x="465" y="832"/>
                    </a:lnTo>
                    <a:lnTo>
                      <a:pt x="464" y="832"/>
                    </a:lnTo>
                    <a:lnTo>
                      <a:pt x="556" y="824"/>
                    </a:lnTo>
                    <a:lnTo>
                      <a:pt x="554" y="825"/>
                    </a:lnTo>
                    <a:lnTo>
                      <a:pt x="640" y="800"/>
                    </a:lnTo>
                    <a:lnTo>
                      <a:pt x="639" y="800"/>
                    </a:lnTo>
                    <a:lnTo>
                      <a:pt x="716" y="762"/>
                    </a:lnTo>
                    <a:lnTo>
                      <a:pt x="715" y="763"/>
                    </a:lnTo>
                    <a:lnTo>
                      <a:pt x="783" y="712"/>
                    </a:lnTo>
                    <a:lnTo>
                      <a:pt x="782" y="713"/>
                    </a:lnTo>
                    <a:lnTo>
                      <a:pt x="837" y="652"/>
                    </a:lnTo>
                    <a:lnTo>
                      <a:pt x="836" y="653"/>
                    </a:lnTo>
                    <a:lnTo>
                      <a:pt x="878" y="582"/>
                    </a:lnTo>
                    <a:lnTo>
                      <a:pt x="877" y="584"/>
                    </a:lnTo>
                    <a:lnTo>
                      <a:pt x="904" y="506"/>
                    </a:lnTo>
                    <a:lnTo>
                      <a:pt x="904" y="508"/>
                    </a:lnTo>
                    <a:lnTo>
                      <a:pt x="913" y="424"/>
                    </a:lnTo>
                    <a:lnTo>
                      <a:pt x="913" y="425"/>
                    </a:lnTo>
                    <a:lnTo>
                      <a:pt x="904" y="341"/>
                    </a:lnTo>
                    <a:lnTo>
                      <a:pt x="904" y="343"/>
                    </a:lnTo>
                    <a:lnTo>
                      <a:pt x="877" y="265"/>
                    </a:lnTo>
                    <a:lnTo>
                      <a:pt x="878" y="267"/>
                    </a:lnTo>
                    <a:lnTo>
                      <a:pt x="836" y="197"/>
                    </a:lnTo>
                    <a:lnTo>
                      <a:pt x="836" y="198"/>
                    </a:lnTo>
                    <a:lnTo>
                      <a:pt x="781" y="136"/>
                    </a:lnTo>
                    <a:lnTo>
                      <a:pt x="783" y="137"/>
                    </a:lnTo>
                    <a:lnTo>
                      <a:pt x="715" y="86"/>
                    </a:lnTo>
                    <a:lnTo>
                      <a:pt x="716" y="87"/>
                    </a:lnTo>
                    <a:lnTo>
                      <a:pt x="639" y="49"/>
                    </a:lnTo>
                    <a:lnTo>
                      <a:pt x="640" y="49"/>
                    </a:lnTo>
                    <a:lnTo>
                      <a:pt x="554" y="24"/>
                    </a:lnTo>
                    <a:lnTo>
                      <a:pt x="556" y="24"/>
                    </a:lnTo>
                    <a:lnTo>
                      <a:pt x="464" y="16"/>
                    </a:lnTo>
                    <a:lnTo>
                      <a:pt x="465" y="16"/>
                    </a:lnTo>
                    <a:lnTo>
                      <a:pt x="373" y="24"/>
                    </a:lnTo>
                    <a:lnTo>
                      <a:pt x="375" y="24"/>
                    </a:lnTo>
                    <a:lnTo>
                      <a:pt x="290" y="49"/>
                    </a:lnTo>
                    <a:lnTo>
                      <a:pt x="291" y="49"/>
                    </a:lnTo>
                    <a:lnTo>
                      <a:pt x="213" y="87"/>
                    </a:lnTo>
                    <a:lnTo>
                      <a:pt x="214" y="86"/>
                    </a:lnTo>
                    <a:lnTo>
                      <a:pt x="147" y="137"/>
                    </a:lnTo>
                    <a:lnTo>
                      <a:pt x="148" y="136"/>
                    </a:lnTo>
                    <a:lnTo>
                      <a:pt x="92" y="198"/>
                    </a:lnTo>
                    <a:lnTo>
                      <a:pt x="93" y="197"/>
                    </a:lnTo>
                    <a:lnTo>
                      <a:pt x="51" y="267"/>
                    </a:lnTo>
                    <a:lnTo>
                      <a:pt x="52" y="265"/>
                    </a:lnTo>
                    <a:lnTo>
                      <a:pt x="25" y="343"/>
                    </a:lnTo>
                    <a:lnTo>
                      <a:pt x="25" y="341"/>
                    </a:lnTo>
                    <a:lnTo>
                      <a:pt x="16" y="425"/>
                    </a:lnTo>
                    <a:lnTo>
                      <a:pt x="16" y="424"/>
                    </a:lnTo>
                    <a:lnTo>
                      <a:pt x="25" y="50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"/>
              <p:cNvSpPr>
                <a:spLocks noEditPoints="1"/>
              </p:cNvSpPr>
              <p:nvPr/>
            </p:nvSpPr>
            <p:spPr>
              <a:xfrm>
                <a:off x="1851" y="2772"/>
                <a:ext cx="67" cy="62"/>
              </a:xfrm>
              <a:custGeom>
                <a:avLst/>
                <a:gdLst>
                  <a:gd fmla="*/ 10 w 1025" name="T0"/>
                  <a:gd fmla="*/ 382 h 945" name="T1"/>
                  <a:gd fmla="*/ 44 w 1025" name="T2"/>
                  <a:gd fmla="*/ 282 h 945" name="T3"/>
                  <a:gd fmla="*/ 149 w 1025" name="T4"/>
                  <a:gd fmla="*/ 141 h 945" name="T5"/>
                  <a:gd fmla="*/ 233 w 1025" name="T6"/>
                  <a:gd fmla="*/ 77 h 945" name="T7"/>
                  <a:gd fmla="*/ 405 w 1025" name="T8"/>
                  <a:gd fmla="*/ 11 h 945" name="T9"/>
                  <a:gd fmla="*/ 517 w 1025" name="T10"/>
                  <a:gd fmla="*/ 1 h 945" name="T11"/>
                  <a:gd fmla="*/ 706 w 1025" name="T12"/>
                  <a:gd fmla="*/ 36 h 945" name="T13"/>
                  <a:gd fmla="*/ 801 w 1025" name="T14"/>
                  <a:gd fmla="*/ 83 h 945" name="T15"/>
                  <a:gd fmla="*/ 932 w 1025" name="T16"/>
                  <a:gd fmla="*/ 203 h 945" name="T17"/>
                  <a:gd fmla="*/ 985 w 1025" name="T18"/>
                  <a:gd fmla="*/ 292 h 945" name="T19"/>
                  <a:gd fmla="*/ 1024 w 1025" name="T20"/>
                  <a:gd fmla="*/ 466 h 945" name="T21"/>
                  <a:gd fmla="*/ 1012 w 1025" name="T22"/>
                  <a:gd fmla="*/ 575 h 945" name="T23"/>
                  <a:gd fmla="*/ 939 w 1025" name="T24"/>
                  <a:gd fmla="*/ 734 h 945" name="T25"/>
                  <a:gd fmla="*/ 869 w 1025" name="T26"/>
                  <a:gd fmla="*/ 811 h 945" name="T27"/>
                  <a:gd fmla="*/ 715 w 1025" name="T28"/>
                  <a:gd fmla="*/ 906 h 945" name="T29"/>
                  <a:gd fmla="*/ 609 w 1025" name="T30"/>
                  <a:gd fmla="*/ 936 h 945" name="T31"/>
                  <a:gd fmla="*/ 416 w 1025" name="T32"/>
                  <a:gd fmla="*/ 936 h 945" name="T33"/>
                  <a:gd fmla="*/ 311 w 1025" name="T34"/>
                  <a:gd fmla="*/ 906 h 945" name="T35"/>
                  <a:gd fmla="*/ 157 w 1025" name="T36"/>
                  <a:gd fmla="*/ 811 h 945" name="T37"/>
                  <a:gd fmla="*/ 86 w 1025" name="T38"/>
                  <a:gd fmla="*/ 734 h 945" name="T39"/>
                  <a:gd fmla="*/ 13 w 1025" name="T40"/>
                  <a:gd fmla="*/ 575 h 945" name="T41"/>
                  <a:gd fmla="*/ 121 w 1025" name="T42"/>
                  <a:gd fmla="*/ 550 h 945" name="T43"/>
                  <a:gd fmla="*/ 141 w 1025" name="T44"/>
                  <a:gd fmla="*/ 606 h 945" name="T45"/>
                  <a:gd fmla="*/ 232 w 1025" name="T46"/>
                  <a:gd fmla="*/ 729 h 945" name="T47"/>
                  <a:gd fmla="*/ 282 w 1025" name="T48"/>
                  <a:gd fmla="*/ 767 h 945" name="T49"/>
                  <a:gd fmla="*/ 436 w 1025" name="T50"/>
                  <a:gd fmla="*/ 827 h 945" name="T51"/>
                  <a:gd fmla="*/ 508 w 1025" name="T52"/>
                  <a:gd fmla="*/ 833 h 945" name="T53"/>
                  <a:gd fmla="*/ 675 w 1025" name="T54"/>
                  <a:gd fmla="*/ 802 h 945" name="T55"/>
                  <a:gd fmla="*/ 734 w 1025" name="T56"/>
                  <a:gd fmla="*/ 773 h 945" name="T57"/>
                  <a:gd fmla="*/ 849 w 1025" name="T58"/>
                  <a:gd fmla="*/ 668 h 945" name="T59"/>
                  <a:gd fmla="*/ 880 w 1025" name="T60"/>
                  <a:gd fmla="*/ 616 h 945" name="T61"/>
                  <a:gd fmla="*/ 913 w 1025" name="T62"/>
                  <a:gd fmla="*/ 466 h 945" name="T63"/>
                  <a:gd fmla="*/ 907 w 1025" name="T64"/>
                  <a:gd fmla="*/ 407 h 945" name="T65"/>
                  <a:gd fmla="*/ 842 w 1025" name="T66"/>
                  <a:gd fmla="*/ 269 h 945" name="T67"/>
                  <a:gd fmla="*/ 802 w 1025" name="T68"/>
                  <a:gd fmla="*/ 223 h 945" name="T69"/>
                  <a:gd fmla="*/ 666 w 1025" name="T70"/>
                  <a:gd fmla="*/ 140 h 945" name="T71"/>
                  <a:gd fmla="*/ 600 w 1025" name="T72"/>
                  <a:gd fmla="*/ 120 h 945" name="T73"/>
                  <a:gd fmla="*/ 425 w 1025" name="T74"/>
                  <a:gd fmla="*/ 120 h 945" name="T75"/>
                  <a:gd fmla="*/ 360 w 1025" name="T76"/>
                  <a:gd fmla="*/ 140 h 945" name="T77"/>
                  <a:gd fmla="*/ 224 w 1025" name="T78"/>
                  <a:gd fmla="*/ 223 h 945" name="T79"/>
                  <a:gd fmla="*/ 182 w 1025" name="T80"/>
                  <a:gd fmla="*/ 269 h 945" name="T81"/>
                  <a:gd fmla="*/ 118 w 1025" name="T82"/>
                  <a:gd fmla="*/ 407 h 945" name="T83"/>
                  <a:gd fmla="*/ 112 w 1025" name="T84"/>
                  <a:gd fmla="*/ 466 h 945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945" w="1025">
                    <a:moveTo>
                      <a:pt x="1" y="478"/>
                    </a:moveTo>
                    <a:cubicBezTo>
                      <a:pt x="0" y="474"/>
                      <a:pt x="0" y="470"/>
                      <a:pt x="1" y="466"/>
                    </a:cubicBezTo>
                    <a:lnTo>
                      <a:pt x="10" y="382"/>
                    </a:lnTo>
                    <a:cubicBezTo>
                      <a:pt x="10" y="378"/>
                      <a:pt x="11" y="374"/>
                      <a:pt x="13" y="370"/>
                    </a:cubicBezTo>
                    <a:lnTo>
                      <a:pt x="40" y="292"/>
                    </a:lnTo>
                    <a:cubicBezTo>
                      <a:pt x="41" y="288"/>
                      <a:pt x="42" y="285"/>
                      <a:pt x="44" y="282"/>
                    </a:cubicBezTo>
                    <a:lnTo>
                      <a:pt x="86" y="212"/>
                    </a:lnTo>
                    <a:cubicBezTo>
                      <a:pt x="88" y="209"/>
                      <a:pt x="90" y="206"/>
                      <a:pt x="93" y="203"/>
                    </a:cubicBezTo>
                    <a:lnTo>
                      <a:pt x="149" y="141"/>
                    </a:lnTo>
                    <a:cubicBezTo>
                      <a:pt x="151" y="138"/>
                      <a:pt x="154" y="136"/>
                      <a:pt x="157" y="134"/>
                    </a:cubicBezTo>
                    <a:lnTo>
                      <a:pt x="224" y="83"/>
                    </a:lnTo>
                    <a:cubicBezTo>
                      <a:pt x="226" y="81"/>
                      <a:pt x="230" y="79"/>
                      <a:pt x="233" y="77"/>
                    </a:cubicBezTo>
                    <a:lnTo>
                      <a:pt x="311" y="39"/>
                    </a:lnTo>
                    <a:cubicBezTo>
                      <a:pt x="314" y="38"/>
                      <a:pt x="317" y="37"/>
                      <a:pt x="320" y="36"/>
                    </a:cubicBezTo>
                    <a:lnTo>
                      <a:pt x="405" y="11"/>
                    </a:lnTo>
                    <a:cubicBezTo>
                      <a:pt x="408" y="10"/>
                      <a:pt x="412" y="9"/>
                      <a:pt x="416" y="9"/>
                    </a:cubicBezTo>
                    <a:lnTo>
                      <a:pt x="508" y="1"/>
                    </a:lnTo>
                    <a:cubicBezTo>
                      <a:pt x="511" y="0"/>
                      <a:pt x="514" y="0"/>
                      <a:pt x="517" y="1"/>
                    </a:cubicBezTo>
                    <a:lnTo>
                      <a:pt x="609" y="9"/>
                    </a:lnTo>
                    <a:cubicBezTo>
                      <a:pt x="613" y="9"/>
                      <a:pt x="617" y="10"/>
                      <a:pt x="620" y="11"/>
                    </a:cubicBezTo>
                    <a:lnTo>
                      <a:pt x="706" y="36"/>
                    </a:lnTo>
                    <a:cubicBezTo>
                      <a:pt x="709" y="37"/>
                      <a:pt x="712" y="38"/>
                      <a:pt x="715" y="39"/>
                    </a:cubicBezTo>
                    <a:lnTo>
                      <a:pt x="792" y="77"/>
                    </a:lnTo>
                    <a:cubicBezTo>
                      <a:pt x="795" y="79"/>
                      <a:pt x="798" y="81"/>
                      <a:pt x="801" y="83"/>
                    </a:cubicBezTo>
                    <a:lnTo>
                      <a:pt x="869" y="134"/>
                    </a:lnTo>
                    <a:cubicBezTo>
                      <a:pt x="872" y="136"/>
                      <a:pt x="875" y="138"/>
                      <a:pt x="877" y="141"/>
                    </a:cubicBezTo>
                    <a:lnTo>
                      <a:pt x="932" y="203"/>
                    </a:lnTo>
                    <a:cubicBezTo>
                      <a:pt x="935" y="206"/>
                      <a:pt x="937" y="209"/>
                      <a:pt x="938" y="212"/>
                    </a:cubicBezTo>
                    <a:lnTo>
                      <a:pt x="980" y="282"/>
                    </a:lnTo>
                    <a:cubicBezTo>
                      <a:pt x="982" y="285"/>
                      <a:pt x="984" y="288"/>
                      <a:pt x="985" y="292"/>
                    </a:cubicBezTo>
                    <a:lnTo>
                      <a:pt x="1012" y="370"/>
                    </a:lnTo>
                    <a:cubicBezTo>
                      <a:pt x="1014" y="374"/>
                      <a:pt x="1015" y="378"/>
                      <a:pt x="1015" y="382"/>
                    </a:cubicBezTo>
                    <a:lnTo>
                      <a:pt x="1024" y="466"/>
                    </a:lnTo>
                    <a:cubicBezTo>
                      <a:pt x="1025" y="470"/>
                      <a:pt x="1025" y="474"/>
                      <a:pt x="1024" y="478"/>
                    </a:cubicBezTo>
                    <a:lnTo>
                      <a:pt x="1015" y="562"/>
                    </a:lnTo>
                    <a:cubicBezTo>
                      <a:pt x="1015" y="567"/>
                      <a:pt x="1014" y="571"/>
                      <a:pt x="1012" y="575"/>
                    </a:cubicBezTo>
                    <a:lnTo>
                      <a:pt x="985" y="653"/>
                    </a:lnTo>
                    <a:cubicBezTo>
                      <a:pt x="984" y="656"/>
                      <a:pt x="983" y="660"/>
                      <a:pt x="981" y="663"/>
                    </a:cubicBezTo>
                    <a:lnTo>
                      <a:pt x="939" y="734"/>
                    </a:lnTo>
                    <a:cubicBezTo>
                      <a:pt x="937" y="737"/>
                      <a:pt x="935" y="740"/>
                      <a:pt x="932" y="743"/>
                    </a:cubicBezTo>
                    <a:lnTo>
                      <a:pt x="877" y="804"/>
                    </a:lnTo>
                    <a:cubicBezTo>
                      <a:pt x="875" y="807"/>
                      <a:pt x="872" y="809"/>
                      <a:pt x="869" y="811"/>
                    </a:cubicBezTo>
                    <a:lnTo>
                      <a:pt x="801" y="862"/>
                    </a:lnTo>
                    <a:cubicBezTo>
                      <a:pt x="798" y="864"/>
                      <a:pt x="795" y="866"/>
                      <a:pt x="792" y="868"/>
                    </a:cubicBezTo>
                    <a:lnTo>
                      <a:pt x="715" y="906"/>
                    </a:lnTo>
                    <a:cubicBezTo>
                      <a:pt x="712" y="907"/>
                      <a:pt x="709" y="908"/>
                      <a:pt x="706" y="909"/>
                    </a:cubicBezTo>
                    <a:lnTo>
                      <a:pt x="620" y="934"/>
                    </a:lnTo>
                    <a:cubicBezTo>
                      <a:pt x="617" y="935"/>
                      <a:pt x="613" y="936"/>
                      <a:pt x="609" y="936"/>
                    </a:cubicBezTo>
                    <a:lnTo>
                      <a:pt x="517" y="944"/>
                    </a:lnTo>
                    <a:cubicBezTo>
                      <a:pt x="514" y="945"/>
                      <a:pt x="511" y="945"/>
                      <a:pt x="508" y="944"/>
                    </a:cubicBezTo>
                    <a:lnTo>
                      <a:pt x="416" y="936"/>
                    </a:lnTo>
                    <a:cubicBezTo>
                      <a:pt x="412" y="936"/>
                      <a:pt x="408" y="935"/>
                      <a:pt x="405" y="934"/>
                    </a:cubicBezTo>
                    <a:lnTo>
                      <a:pt x="320" y="909"/>
                    </a:lnTo>
                    <a:cubicBezTo>
                      <a:pt x="317" y="908"/>
                      <a:pt x="314" y="907"/>
                      <a:pt x="311" y="906"/>
                    </a:cubicBezTo>
                    <a:lnTo>
                      <a:pt x="233" y="868"/>
                    </a:lnTo>
                    <a:cubicBezTo>
                      <a:pt x="230" y="866"/>
                      <a:pt x="226" y="864"/>
                      <a:pt x="224" y="862"/>
                    </a:cubicBezTo>
                    <a:lnTo>
                      <a:pt x="157" y="811"/>
                    </a:lnTo>
                    <a:cubicBezTo>
                      <a:pt x="154" y="809"/>
                      <a:pt x="151" y="807"/>
                      <a:pt x="149" y="804"/>
                    </a:cubicBezTo>
                    <a:lnTo>
                      <a:pt x="93" y="743"/>
                    </a:lnTo>
                    <a:cubicBezTo>
                      <a:pt x="91" y="740"/>
                      <a:pt x="88" y="737"/>
                      <a:pt x="86" y="734"/>
                    </a:cubicBezTo>
                    <a:lnTo>
                      <a:pt x="44" y="663"/>
                    </a:lnTo>
                    <a:cubicBezTo>
                      <a:pt x="42" y="660"/>
                      <a:pt x="41" y="656"/>
                      <a:pt x="40" y="653"/>
                    </a:cubicBezTo>
                    <a:lnTo>
                      <a:pt x="13" y="575"/>
                    </a:lnTo>
                    <a:cubicBezTo>
                      <a:pt x="11" y="571"/>
                      <a:pt x="10" y="567"/>
                      <a:pt x="10" y="562"/>
                    </a:cubicBezTo>
                    <a:lnTo>
                      <a:pt x="1" y="478"/>
                    </a:lnTo>
                    <a:close/>
                    <a:moveTo>
                      <a:pt x="121" y="550"/>
                    </a:moveTo>
                    <a:lnTo>
                      <a:pt x="118" y="538"/>
                    </a:lnTo>
                    <a:lnTo>
                      <a:pt x="145" y="616"/>
                    </a:lnTo>
                    <a:lnTo>
                      <a:pt x="141" y="606"/>
                    </a:lnTo>
                    <a:lnTo>
                      <a:pt x="183" y="677"/>
                    </a:lnTo>
                    <a:lnTo>
                      <a:pt x="176" y="668"/>
                    </a:lnTo>
                    <a:lnTo>
                      <a:pt x="232" y="729"/>
                    </a:lnTo>
                    <a:lnTo>
                      <a:pt x="224" y="722"/>
                    </a:lnTo>
                    <a:lnTo>
                      <a:pt x="291" y="773"/>
                    </a:lnTo>
                    <a:lnTo>
                      <a:pt x="282" y="767"/>
                    </a:lnTo>
                    <a:lnTo>
                      <a:pt x="360" y="805"/>
                    </a:lnTo>
                    <a:lnTo>
                      <a:pt x="351" y="802"/>
                    </a:lnTo>
                    <a:lnTo>
                      <a:pt x="436" y="827"/>
                    </a:lnTo>
                    <a:lnTo>
                      <a:pt x="425" y="825"/>
                    </a:lnTo>
                    <a:lnTo>
                      <a:pt x="517" y="833"/>
                    </a:lnTo>
                    <a:lnTo>
                      <a:pt x="508" y="833"/>
                    </a:lnTo>
                    <a:lnTo>
                      <a:pt x="600" y="825"/>
                    </a:lnTo>
                    <a:lnTo>
                      <a:pt x="589" y="827"/>
                    </a:lnTo>
                    <a:lnTo>
                      <a:pt x="675" y="802"/>
                    </a:lnTo>
                    <a:lnTo>
                      <a:pt x="666" y="805"/>
                    </a:lnTo>
                    <a:lnTo>
                      <a:pt x="743" y="767"/>
                    </a:lnTo>
                    <a:lnTo>
                      <a:pt x="734" y="773"/>
                    </a:lnTo>
                    <a:lnTo>
                      <a:pt x="802" y="722"/>
                    </a:lnTo>
                    <a:lnTo>
                      <a:pt x="794" y="729"/>
                    </a:lnTo>
                    <a:lnTo>
                      <a:pt x="849" y="668"/>
                    </a:lnTo>
                    <a:lnTo>
                      <a:pt x="842" y="677"/>
                    </a:lnTo>
                    <a:lnTo>
                      <a:pt x="884" y="606"/>
                    </a:lnTo>
                    <a:lnTo>
                      <a:pt x="880" y="616"/>
                    </a:lnTo>
                    <a:lnTo>
                      <a:pt x="907" y="538"/>
                    </a:lnTo>
                    <a:lnTo>
                      <a:pt x="904" y="550"/>
                    </a:lnTo>
                    <a:lnTo>
                      <a:pt x="913" y="466"/>
                    </a:lnTo>
                    <a:lnTo>
                      <a:pt x="913" y="478"/>
                    </a:lnTo>
                    <a:lnTo>
                      <a:pt x="904" y="394"/>
                    </a:lnTo>
                    <a:lnTo>
                      <a:pt x="907" y="407"/>
                    </a:lnTo>
                    <a:lnTo>
                      <a:pt x="880" y="329"/>
                    </a:lnTo>
                    <a:lnTo>
                      <a:pt x="884" y="339"/>
                    </a:lnTo>
                    <a:lnTo>
                      <a:pt x="842" y="269"/>
                    </a:lnTo>
                    <a:lnTo>
                      <a:pt x="849" y="278"/>
                    </a:lnTo>
                    <a:lnTo>
                      <a:pt x="794" y="216"/>
                    </a:lnTo>
                    <a:lnTo>
                      <a:pt x="802" y="223"/>
                    </a:lnTo>
                    <a:lnTo>
                      <a:pt x="734" y="172"/>
                    </a:lnTo>
                    <a:lnTo>
                      <a:pt x="743" y="178"/>
                    </a:lnTo>
                    <a:lnTo>
                      <a:pt x="666" y="140"/>
                    </a:lnTo>
                    <a:lnTo>
                      <a:pt x="675" y="143"/>
                    </a:lnTo>
                    <a:lnTo>
                      <a:pt x="589" y="118"/>
                    </a:lnTo>
                    <a:lnTo>
                      <a:pt x="600" y="120"/>
                    </a:lnTo>
                    <a:lnTo>
                      <a:pt x="508" y="112"/>
                    </a:lnTo>
                    <a:lnTo>
                      <a:pt x="517" y="112"/>
                    </a:lnTo>
                    <a:lnTo>
                      <a:pt x="425" y="120"/>
                    </a:lnTo>
                    <a:lnTo>
                      <a:pt x="436" y="118"/>
                    </a:lnTo>
                    <a:lnTo>
                      <a:pt x="351" y="143"/>
                    </a:lnTo>
                    <a:lnTo>
                      <a:pt x="360" y="140"/>
                    </a:lnTo>
                    <a:lnTo>
                      <a:pt x="282" y="178"/>
                    </a:lnTo>
                    <a:lnTo>
                      <a:pt x="291" y="172"/>
                    </a:lnTo>
                    <a:lnTo>
                      <a:pt x="224" y="223"/>
                    </a:lnTo>
                    <a:lnTo>
                      <a:pt x="232" y="216"/>
                    </a:lnTo>
                    <a:lnTo>
                      <a:pt x="176" y="278"/>
                    </a:lnTo>
                    <a:lnTo>
                      <a:pt x="182" y="269"/>
                    </a:lnTo>
                    <a:lnTo>
                      <a:pt x="140" y="339"/>
                    </a:lnTo>
                    <a:lnTo>
                      <a:pt x="145" y="329"/>
                    </a:lnTo>
                    <a:lnTo>
                      <a:pt x="118" y="407"/>
                    </a:lnTo>
                    <a:lnTo>
                      <a:pt x="121" y="394"/>
                    </a:lnTo>
                    <a:lnTo>
                      <a:pt x="112" y="478"/>
                    </a:lnTo>
                    <a:lnTo>
                      <a:pt x="112" y="466"/>
                    </a:lnTo>
                    <a:lnTo>
                      <a:pt x="121" y="550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Oval 46"/>
              <p:cNvSpPr>
                <a:spLocks noChangeArrowheads="1"/>
              </p:cNvSpPr>
              <p:nvPr/>
            </p:nvSpPr>
            <p:spPr>
              <a:xfrm>
                <a:off x="2588" y="2354"/>
                <a:ext cx="60" cy="5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7"/>
              <p:cNvSpPr>
                <a:spLocks noEditPoints="1"/>
              </p:cNvSpPr>
              <p:nvPr/>
            </p:nvSpPr>
            <p:spPr>
              <a:xfrm>
                <a:off x="2587" y="2354"/>
                <a:ext cx="61" cy="55"/>
              </a:xfrm>
              <a:custGeom>
                <a:avLst/>
                <a:gdLst>
                  <a:gd fmla="*/ 10 w 928" name="T0"/>
                  <a:gd fmla="*/ 340 h 848" name="T1"/>
                  <a:gd fmla="*/ 38 w 928" name="T2"/>
                  <a:gd fmla="*/ 258 h 848" name="T3"/>
                  <a:gd fmla="*/ 137 w 928" name="T4"/>
                  <a:gd fmla="*/ 125 h 848" name="T5"/>
                  <a:gd fmla="*/ 206 w 928" name="T6"/>
                  <a:gd fmla="*/ 72 h 848" name="T7"/>
                  <a:gd fmla="*/ 370 w 928" name="T8"/>
                  <a:gd fmla="*/ 9 h 848" name="T9"/>
                  <a:gd fmla="*/ 465 w 928" name="T10"/>
                  <a:gd fmla="*/ 0 h 848" name="T11"/>
                  <a:gd fmla="*/ 645 w 928" name="T12"/>
                  <a:gd fmla="*/ 34 h 848" name="T13"/>
                  <a:gd fmla="*/ 724 w 928" name="T14"/>
                  <a:gd fmla="*/ 73 h 848" name="T15"/>
                  <a:gd fmla="*/ 848 w 928" name="T16"/>
                  <a:gd fmla="*/ 187 h 848" name="T17"/>
                  <a:gd fmla="*/ 892 w 928" name="T18"/>
                  <a:gd fmla="*/ 260 h 848" name="T19"/>
                  <a:gd fmla="*/ 928 w 928" name="T20"/>
                  <a:gd fmla="*/ 424 h 848" name="T21"/>
                  <a:gd fmla="*/ 919 w 928" name="T22"/>
                  <a:gd fmla="*/ 511 h 848" name="T23"/>
                  <a:gd fmla="*/ 849 w 928" name="T24"/>
                  <a:gd fmla="*/ 662 h 848" name="T25"/>
                  <a:gd fmla="*/ 792 w 928" name="T26"/>
                  <a:gd fmla="*/ 725 h 848" name="T27"/>
                  <a:gd fmla="*/ 646 w 928" name="T28"/>
                  <a:gd fmla="*/ 815 h 848" name="T29"/>
                  <a:gd fmla="*/ 557 w 928" name="T30"/>
                  <a:gd fmla="*/ 840 h 848" name="T31"/>
                  <a:gd fmla="*/ 372 w 928" name="T32"/>
                  <a:gd fmla="*/ 840 h 848" name="T33"/>
                  <a:gd fmla="*/ 284 w 928" name="T34"/>
                  <a:gd fmla="*/ 815 h 848" name="T35"/>
                  <a:gd fmla="*/ 138 w 928" name="T36"/>
                  <a:gd fmla="*/ 725 h 848" name="T37"/>
                  <a:gd fmla="*/ 80 w 928" name="T38"/>
                  <a:gd fmla="*/ 662 h 848" name="T39"/>
                  <a:gd fmla="*/ 10 w 928" name="T40"/>
                  <a:gd fmla="*/ 511 h 848" name="T41"/>
                  <a:gd fmla="*/ 25 w 928" name="T42"/>
                  <a:gd fmla="*/ 508 h 848" name="T43"/>
                  <a:gd fmla="*/ 51 w 928" name="T44"/>
                  <a:gd fmla="*/ 582 h 848" name="T45"/>
                  <a:gd fmla="*/ 148 w 928" name="T46"/>
                  <a:gd fmla="*/ 713 h 848" name="T47"/>
                  <a:gd fmla="*/ 213 w 928" name="T48"/>
                  <a:gd fmla="*/ 762 h 848" name="T49"/>
                  <a:gd fmla="*/ 375 w 928" name="T50"/>
                  <a:gd fmla="*/ 825 h 848" name="T51"/>
                  <a:gd fmla="*/ 464 w 928" name="T52"/>
                  <a:gd fmla="*/ 832 h 848" name="T53"/>
                  <a:gd fmla="*/ 640 w 928" name="T54"/>
                  <a:gd fmla="*/ 800 h 848" name="T55"/>
                  <a:gd fmla="*/ 715 w 928" name="T56"/>
                  <a:gd fmla="*/ 763 h 848" name="T57"/>
                  <a:gd fmla="*/ 837 w 928" name="T58"/>
                  <a:gd fmla="*/ 652 h 848" name="T59"/>
                  <a:gd fmla="*/ 877 w 928" name="T60"/>
                  <a:gd fmla="*/ 584 h 848" name="T61"/>
                  <a:gd fmla="*/ 913 w 928" name="T62"/>
                  <a:gd fmla="*/ 424 h 848" name="T63"/>
                  <a:gd fmla="*/ 904 w 928" name="T64"/>
                  <a:gd fmla="*/ 343 h 848" name="T65"/>
                  <a:gd fmla="*/ 836 w 928" name="T66"/>
                  <a:gd fmla="*/ 197 h 848" name="T67"/>
                  <a:gd fmla="*/ 783 w 928" name="T68"/>
                  <a:gd fmla="*/ 137 h 848" name="T69"/>
                  <a:gd fmla="*/ 639 w 928" name="T70"/>
                  <a:gd fmla="*/ 49 h 848" name="T71"/>
                  <a:gd fmla="*/ 556 w 928" name="T72"/>
                  <a:gd fmla="*/ 24 h 848" name="T73"/>
                  <a:gd fmla="*/ 373 w 928" name="T74"/>
                  <a:gd fmla="*/ 24 h 848" name="T75"/>
                  <a:gd fmla="*/ 291 w 928" name="T76"/>
                  <a:gd fmla="*/ 49 h 848" name="T77"/>
                  <a:gd fmla="*/ 147 w 928" name="T78"/>
                  <a:gd fmla="*/ 137 h 848" name="T79"/>
                  <a:gd fmla="*/ 93 w 928" name="T80"/>
                  <a:gd fmla="*/ 197 h 848" name="T81"/>
                  <a:gd fmla="*/ 25 w 928" name="T82"/>
                  <a:gd fmla="*/ 343 h 848" name="T83"/>
                  <a:gd fmla="*/ 16 w 928" name="T84"/>
                  <a:gd fmla="*/ 424 h 848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848" w="928">
                    <a:moveTo>
                      <a:pt x="1" y="425"/>
                    </a:moveTo>
                    <a:cubicBezTo>
                      <a:pt x="0" y="425"/>
                      <a:pt x="0" y="424"/>
                      <a:pt x="1" y="424"/>
                    </a:cubicBezTo>
                    <a:lnTo>
                      <a:pt x="10" y="340"/>
                    </a:lnTo>
                    <a:cubicBezTo>
                      <a:pt x="10" y="339"/>
                      <a:pt x="10" y="338"/>
                      <a:pt x="10" y="338"/>
                    </a:cubicBezTo>
                    <a:lnTo>
                      <a:pt x="37" y="260"/>
                    </a:lnTo>
                    <a:cubicBezTo>
                      <a:pt x="37" y="259"/>
                      <a:pt x="37" y="259"/>
                      <a:pt x="38" y="258"/>
                    </a:cubicBezTo>
                    <a:lnTo>
                      <a:pt x="80" y="188"/>
                    </a:lnTo>
                    <a:cubicBezTo>
                      <a:pt x="80" y="188"/>
                      <a:pt x="80" y="187"/>
                      <a:pt x="81" y="187"/>
                    </a:cubicBezTo>
                    <a:lnTo>
                      <a:pt x="137" y="125"/>
                    </a:lnTo>
                    <a:cubicBezTo>
                      <a:pt x="137" y="125"/>
                      <a:pt x="137" y="124"/>
                      <a:pt x="138" y="124"/>
                    </a:cubicBezTo>
                    <a:lnTo>
                      <a:pt x="205" y="73"/>
                    </a:lnTo>
                    <a:cubicBezTo>
                      <a:pt x="205" y="73"/>
                      <a:pt x="205" y="72"/>
                      <a:pt x="206" y="72"/>
                    </a:cubicBezTo>
                    <a:lnTo>
                      <a:pt x="284" y="34"/>
                    </a:lnTo>
                    <a:cubicBezTo>
                      <a:pt x="284" y="34"/>
                      <a:pt x="285" y="34"/>
                      <a:pt x="285" y="34"/>
                    </a:cubicBezTo>
                    <a:lnTo>
                      <a:pt x="370" y="9"/>
                    </a:lnTo>
                    <a:cubicBezTo>
                      <a:pt x="371" y="9"/>
                      <a:pt x="371" y="9"/>
                      <a:pt x="372" y="8"/>
                    </a:cubicBezTo>
                    <a:lnTo>
                      <a:pt x="464" y="0"/>
                    </a:lnTo>
                    <a:cubicBezTo>
                      <a:pt x="464" y="0"/>
                      <a:pt x="465" y="0"/>
                      <a:pt x="465" y="0"/>
                    </a:cubicBezTo>
                    <a:lnTo>
                      <a:pt x="557" y="8"/>
                    </a:lnTo>
                    <a:cubicBezTo>
                      <a:pt x="558" y="9"/>
                      <a:pt x="558" y="9"/>
                      <a:pt x="559" y="9"/>
                    </a:cubicBezTo>
                    <a:lnTo>
                      <a:pt x="645" y="34"/>
                    </a:lnTo>
                    <a:cubicBezTo>
                      <a:pt x="645" y="34"/>
                      <a:pt x="646" y="34"/>
                      <a:pt x="646" y="34"/>
                    </a:cubicBezTo>
                    <a:lnTo>
                      <a:pt x="723" y="72"/>
                    </a:lnTo>
                    <a:cubicBezTo>
                      <a:pt x="723" y="73"/>
                      <a:pt x="724" y="73"/>
                      <a:pt x="724" y="73"/>
                    </a:cubicBezTo>
                    <a:lnTo>
                      <a:pt x="792" y="124"/>
                    </a:lnTo>
                    <a:cubicBezTo>
                      <a:pt x="793" y="124"/>
                      <a:pt x="793" y="125"/>
                      <a:pt x="793" y="125"/>
                    </a:cubicBezTo>
                    <a:lnTo>
                      <a:pt x="848" y="187"/>
                    </a:lnTo>
                    <a:cubicBezTo>
                      <a:pt x="849" y="188"/>
                      <a:pt x="849" y="188"/>
                      <a:pt x="849" y="188"/>
                    </a:cubicBezTo>
                    <a:lnTo>
                      <a:pt x="891" y="258"/>
                    </a:lnTo>
                    <a:cubicBezTo>
                      <a:pt x="892" y="259"/>
                      <a:pt x="892" y="259"/>
                      <a:pt x="892" y="260"/>
                    </a:cubicBezTo>
                    <a:lnTo>
                      <a:pt x="919" y="338"/>
                    </a:lnTo>
                    <a:cubicBezTo>
                      <a:pt x="919" y="338"/>
                      <a:pt x="919" y="339"/>
                      <a:pt x="919" y="340"/>
                    </a:cubicBezTo>
                    <a:lnTo>
                      <a:pt x="928" y="424"/>
                    </a:lnTo>
                    <a:cubicBezTo>
                      <a:pt x="928" y="424"/>
                      <a:pt x="928" y="425"/>
                      <a:pt x="928" y="425"/>
                    </a:cubicBezTo>
                    <a:lnTo>
                      <a:pt x="919" y="509"/>
                    </a:lnTo>
                    <a:cubicBezTo>
                      <a:pt x="919" y="510"/>
                      <a:pt x="919" y="511"/>
                      <a:pt x="919" y="511"/>
                    </a:cubicBezTo>
                    <a:lnTo>
                      <a:pt x="892" y="589"/>
                    </a:lnTo>
                    <a:cubicBezTo>
                      <a:pt x="892" y="590"/>
                      <a:pt x="892" y="590"/>
                      <a:pt x="891" y="591"/>
                    </a:cubicBezTo>
                    <a:lnTo>
                      <a:pt x="849" y="662"/>
                    </a:lnTo>
                    <a:cubicBezTo>
                      <a:pt x="849" y="662"/>
                      <a:pt x="849" y="662"/>
                      <a:pt x="848" y="663"/>
                    </a:cubicBezTo>
                    <a:lnTo>
                      <a:pt x="793" y="724"/>
                    </a:lnTo>
                    <a:cubicBezTo>
                      <a:pt x="793" y="724"/>
                      <a:pt x="793" y="725"/>
                      <a:pt x="792" y="725"/>
                    </a:cubicBezTo>
                    <a:lnTo>
                      <a:pt x="724" y="776"/>
                    </a:lnTo>
                    <a:cubicBezTo>
                      <a:pt x="724" y="776"/>
                      <a:pt x="723" y="776"/>
                      <a:pt x="723" y="777"/>
                    </a:cubicBezTo>
                    <a:lnTo>
                      <a:pt x="646" y="815"/>
                    </a:lnTo>
                    <a:cubicBezTo>
                      <a:pt x="646" y="815"/>
                      <a:pt x="645" y="815"/>
                      <a:pt x="645" y="815"/>
                    </a:cubicBezTo>
                    <a:lnTo>
                      <a:pt x="559" y="840"/>
                    </a:lnTo>
                    <a:cubicBezTo>
                      <a:pt x="558" y="840"/>
                      <a:pt x="558" y="840"/>
                      <a:pt x="557" y="840"/>
                    </a:cubicBezTo>
                    <a:lnTo>
                      <a:pt x="465" y="848"/>
                    </a:lnTo>
                    <a:cubicBezTo>
                      <a:pt x="465" y="848"/>
                      <a:pt x="464" y="848"/>
                      <a:pt x="464" y="848"/>
                    </a:cubicBezTo>
                    <a:lnTo>
                      <a:pt x="372" y="840"/>
                    </a:lnTo>
                    <a:cubicBezTo>
                      <a:pt x="371" y="840"/>
                      <a:pt x="371" y="840"/>
                      <a:pt x="370" y="840"/>
                    </a:cubicBezTo>
                    <a:lnTo>
                      <a:pt x="285" y="815"/>
                    </a:lnTo>
                    <a:cubicBezTo>
                      <a:pt x="285" y="815"/>
                      <a:pt x="284" y="815"/>
                      <a:pt x="284" y="815"/>
                    </a:cubicBezTo>
                    <a:lnTo>
                      <a:pt x="206" y="777"/>
                    </a:lnTo>
                    <a:cubicBezTo>
                      <a:pt x="205" y="776"/>
                      <a:pt x="205" y="776"/>
                      <a:pt x="205" y="776"/>
                    </a:cubicBezTo>
                    <a:lnTo>
                      <a:pt x="138" y="725"/>
                    </a:lnTo>
                    <a:cubicBezTo>
                      <a:pt x="137" y="725"/>
                      <a:pt x="137" y="724"/>
                      <a:pt x="137" y="724"/>
                    </a:cubicBezTo>
                    <a:lnTo>
                      <a:pt x="81" y="663"/>
                    </a:lnTo>
                    <a:cubicBezTo>
                      <a:pt x="80" y="662"/>
                      <a:pt x="80" y="662"/>
                      <a:pt x="80" y="662"/>
                    </a:cubicBezTo>
                    <a:lnTo>
                      <a:pt x="38" y="591"/>
                    </a:lnTo>
                    <a:cubicBezTo>
                      <a:pt x="37" y="590"/>
                      <a:pt x="37" y="590"/>
                      <a:pt x="37" y="589"/>
                    </a:cubicBezTo>
                    <a:lnTo>
                      <a:pt x="10" y="511"/>
                    </a:lnTo>
                    <a:cubicBezTo>
                      <a:pt x="10" y="511"/>
                      <a:pt x="10" y="510"/>
                      <a:pt x="10" y="509"/>
                    </a:cubicBezTo>
                    <a:lnTo>
                      <a:pt x="1" y="425"/>
                    </a:lnTo>
                    <a:close/>
                    <a:moveTo>
                      <a:pt x="25" y="508"/>
                    </a:moveTo>
                    <a:lnTo>
                      <a:pt x="25" y="506"/>
                    </a:lnTo>
                    <a:lnTo>
                      <a:pt x="52" y="584"/>
                    </a:lnTo>
                    <a:lnTo>
                      <a:pt x="51" y="582"/>
                    </a:lnTo>
                    <a:lnTo>
                      <a:pt x="93" y="653"/>
                    </a:lnTo>
                    <a:lnTo>
                      <a:pt x="92" y="652"/>
                    </a:lnTo>
                    <a:lnTo>
                      <a:pt x="148" y="713"/>
                    </a:lnTo>
                    <a:lnTo>
                      <a:pt x="147" y="712"/>
                    </a:lnTo>
                    <a:lnTo>
                      <a:pt x="214" y="763"/>
                    </a:lnTo>
                    <a:lnTo>
                      <a:pt x="213" y="762"/>
                    </a:lnTo>
                    <a:lnTo>
                      <a:pt x="291" y="800"/>
                    </a:lnTo>
                    <a:lnTo>
                      <a:pt x="290" y="800"/>
                    </a:lnTo>
                    <a:lnTo>
                      <a:pt x="375" y="825"/>
                    </a:lnTo>
                    <a:lnTo>
                      <a:pt x="373" y="824"/>
                    </a:lnTo>
                    <a:lnTo>
                      <a:pt x="465" y="832"/>
                    </a:lnTo>
                    <a:lnTo>
                      <a:pt x="464" y="832"/>
                    </a:lnTo>
                    <a:lnTo>
                      <a:pt x="556" y="824"/>
                    </a:lnTo>
                    <a:lnTo>
                      <a:pt x="554" y="825"/>
                    </a:lnTo>
                    <a:lnTo>
                      <a:pt x="640" y="800"/>
                    </a:lnTo>
                    <a:lnTo>
                      <a:pt x="639" y="800"/>
                    </a:lnTo>
                    <a:lnTo>
                      <a:pt x="716" y="762"/>
                    </a:lnTo>
                    <a:lnTo>
                      <a:pt x="715" y="763"/>
                    </a:lnTo>
                    <a:lnTo>
                      <a:pt x="783" y="712"/>
                    </a:lnTo>
                    <a:lnTo>
                      <a:pt x="782" y="713"/>
                    </a:lnTo>
                    <a:lnTo>
                      <a:pt x="837" y="652"/>
                    </a:lnTo>
                    <a:lnTo>
                      <a:pt x="836" y="653"/>
                    </a:lnTo>
                    <a:lnTo>
                      <a:pt x="878" y="582"/>
                    </a:lnTo>
                    <a:lnTo>
                      <a:pt x="877" y="584"/>
                    </a:lnTo>
                    <a:lnTo>
                      <a:pt x="904" y="506"/>
                    </a:lnTo>
                    <a:lnTo>
                      <a:pt x="904" y="508"/>
                    </a:lnTo>
                    <a:lnTo>
                      <a:pt x="913" y="424"/>
                    </a:lnTo>
                    <a:lnTo>
                      <a:pt x="913" y="425"/>
                    </a:lnTo>
                    <a:lnTo>
                      <a:pt x="904" y="341"/>
                    </a:lnTo>
                    <a:lnTo>
                      <a:pt x="904" y="343"/>
                    </a:lnTo>
                    <a:lnTo>
                      <a:pt x="877" y="265"/>
                    </a:lnTo>
                    <a:lnTo>
                      <a:pt x="878" y="267"/>
                    </a:lnTo>
                    <a:lnTo>
                      <a:pt x="836" y="197"/>
                    </a:lnTo>
                    <a:lnTo>
                      <a:pt x="836" y="198"/>
                    </a:lnTo>
                    <a:lnTo>
                      <a:pt x="781" y="136"/>
                    </a:lnTo>
                    <a:lnTo>
                      <a:pt x="783" y="137"/>
                    </a:lnTo>
                    <a:lnTo>
                      <a:pt x="715" y="86"/>
                    </a:lnTo>
                    <a:lnTo>
                      <a:pt x="716" y="87"/>
                    </a:lnTo>
                    <a:lnTo>
                      <a:pt x="639" y="49"/>
                    </a:lnTo>
                    <a:lnTo>
                      <a:pt x="640" y="49"/>
                    </a:lnTo>
                    <a:lnTo>
                      <a:pt x="554" y="24"/>
                    </a:lnTo>
                    <a:lnTo>
                      <a:pt x="556" y="24"/>
                    </a:lnTo>
                    <a:lnTo>
                      <a:pt x="464" y="16"/>
                    </a:lnTo>
                    <a:lnTo>
                      <a:pt x="465" y="16"/>
                    </a:lnTo>
                    <a:lnTo>
                      <a:pt x="373" y="24"/>
                    </a:lnTo>
                    <a:lnTo>
                      <a:pt x="375" y="24"/>
                    </a:lnTo>
                    <a:lnTo>
                      <a:pt x="290" y="49"/>
                    </a:lnTo>
                    <a:lnTo>
                      <a:pt x="291" y="49"/>
                    </a:lnTo>
                    <a:lnTo>
                      <a:pt x="213" y="87"/>
                    </a:lnTo>
                    <a:lnTo>
                      <a:pt x="214" y="86"/>
                    </a:lnTo>
                    <a:lnTo>
                      <a:pt x="147" y="137"/>
                    </a:lnTo>
                    <a:lnTo>
                      <a:pt x="148" y="136"/>
                    </a:lnTo>
                    <a:lnTo>
                      <a:pt x="92" y="198"/>
                    </a:lnTo>
                    <a:lnTo>
                      <a:pt x="93" y="197"/>
                    </a:lnTo>
                    <a:lnTo>
                      <a:pt x="51" y="267"/>
                    </a:lnTo>
                    <a:lnTo>
                      <a:pt x="52" y="265"/>
                    </a:lnTo>
                    <a:lnTo>
                      <a:pt x="25" y="343"/>
                    </a:lnTo>
                    <a:lnTo>
                      <a:pt x="25" y="341"/>
                    </a:lnTo>
                    <a:lnTo>
                      <a:pt x="16" y="425"/>
                    </a:lnTo>
                    <a:lnTo>
                      <a:pt x="16" y="424"/>
                    </a:lnTo>
                    <a:lnTo>
                      <a:pt x="25" y="50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8"/>
              <p:cNvSpPr>
                <a:spLocks noEditPoints="1"/>
              </p:cNvSpPr>
              <p:nvPr/>
            </p:nvSpPr>
            <p:spPr>
              <a:xfrm>
                <a:off x="2584" y="2350"/>
                <a:ext cx="67" cy="63"/>
              </a:xfrm>
              <a:custGeom>
                <a:avLst/>
                <a:gdLst>
                  <a:gd fmla="*/ 10 w 1025" name="T0"/>
                  <a:gd fmla="*/ 382 h 945" name="T1"/>
                  <a:gd fmla="*/ 44 w 1025" name="T2"/>
                  <a:gd fmla="*/ 282 h 945" name="T3"/>
                  <a:gd fmla="*/ 149 w 1025" name="T4"/>
                  <a:gd fmla="*/ 141 h 945" name="T5"/>
                  <a:gd fmla="*/ 233 w 1025" name="T6"/>
                  <a:gd fmla="*/ 77 h 945" name="T7"/>
                  <a:gd fmla="*/ 405 w 1025" name="T8"/>
                  <a:gd fmla="*/ 11 h 945" name="T9"/>
                  <a:gd fmla="*/ 517 w 1025" name="T10"/>
                  <a:gd fmla="*/ 1 h 945" name="T11"/>
                  <a:gd fmla="*/ 706 w 1025" name="T12"/>
                  <a:gd fmla="*/ 36 h 945" name="T13"/>
                  <a:gd fmla="*/ 801 w 1025" name="T14"/>
                  <a:gd fmla="*/ 83 h 945" name="T15"/>
                  <a:gd fmla="*/ 932 w 1025" name="T16"/>
                  <a:gd fmla="*/ 203 h 945" name="T17"/>
                  <a:gd fmla="*/ 985 w 1025" name="T18"/>
                  <a:gd fmla="*/ 292 h 945" name="T19"/>
                  <a:gd fmla="*/ 1024 w 1025" name="T20"/>
                  <a:gd fmla="*/ 466 h 945" name="T21"/>
                  <a:gd fmla="*/ 1012 w 1025" name="T22"/>
                  <a:gd fmla="*/ 575 h 945" name="T23"/>
                  <a:gd fmla="*/ 939 w 1025" name="T24"/>
                  <a:gd fmla="*/ 734 h 945" name="T25"/>
                  <a:gd fmla="*/ 869 w 1025" name="T26"/>
                  <a:gd fmla="*/ 811 h 945" name="T27"/>
                  <a:gd fmla="*/ 715 w 1025" name="T28"/>
                  <a:gd fmla="*/ 906 h 945" name="T29"/>
                  <a:gd fmla="*/ 609 w 1025" name="T30"/>
                  <a:gd fmla="*/ 936 h 945" name="T31"/>
                  <a:gd fmla="*/ 416 w 1025" name="T32"/>
                  <a:gd fmla="*/ 936 h 945" name="T33"/>
                  <a:gd fmla="*/ 311 w 1025" name="T34"/>
                  <a:gd fmla="*/ 906 h 945" name="T35"/>
                  <a:gd fmla="*/ 157 w 1025" name="T36"/>
                  <a:gd fmla="*/ 811 h 945" name="T37"/>
                  <a:gd fmla="*/ 86 w 1025" name="T38"/>
                  <a:gd fmla="*/ 734 h 945" name="T39"/>
                  <a:gd fmla="*/ 13 w 1025" name="T40"/>
                  <a:gd fmla="*/ 575 h 945" name="T41"/>
                  <a:gd fmla="*/ 121 w 1025" name="T42"/>
                  <a:gd fmla="*/ 550 h 945" name="T43"/>
                  <a:gd fmla="*/ 141 w 1025" name="T44"/>
                  <a:gd fmla="*/ 606 h 945" name="T45"/>
                  <a:gd fmla="*/ 232 w 1025" name="T46"/>
                  <a:gd fmla="*/ 729 h 945" name="T47"/>
                  <a:gd fmla="*/ 282 w 1025" name="T48"/>
                  <a:gd fmla="*/ 767 h 945" name="T49"/>
                  <a:gd fmla="*/ 436 w 1025" name="T50"/>
                  <a:gd fmla="*/ 827 h 945" name="T51"/>
                  <a:gd fmla="*/ 508 w 1025" name="T52"/>
                  <a:gd fmla="*/ 833 h 945" name="T53"/>
                  <a:gd fmla="*/ 675 w 1025" name="T54"/>
                  <a:gd fmla="*/ 802 h 945" name="T55"/>
                  <a:gd fmla="*/ 734 w 1025" name="T56"/>
                  <a:gd fmla="*/ 773 h 945" name="T57"/>
                  <a:gd fmla="*/ 849 w 1025" name="T58"/>
                  <a:gd fmla="*/ 668 h 945" name="T59"/>
                  <a:gd fmla="*/ 880 w 1025" name="T60"/>
                  <a:gd fmla="*/ 616 h 945" name="T61"/>
                  <a:gd fmla="*/ 913 w 1025" name="T62"/>
                  <a:gd fmla="*/ 466 h 945" name="T63"/>
                  <a:gd fmla="*/ 907 w 1025" name="T64"/>
                  <a:gd fmla="*/ 407 h 945" name="T65"/>
                  <a:gd fmla="*/ 842 w 1025" name="T66"/>
                  <a:gd fmla="*/ 269 h 945" name="T67"/>
                  <a:gd fmla="*/ 802 w 1025" name="T68"/>
                  <a:gd fmla="*/ 223 h 945" name="T69"/>
                  <a:gd fmla="*/ 666 w 1025" name="T70"/>
                  <a:gd fmla="*/ 140 h 945" name="T71"/>
                  <a:gd fmla="*/ 600 w 1025" name="T72"/>
                  <a:gd fmla="*/ 120 h 945" name="T73"/>
                  <a:gd fmla="*/ 425 w 1025" name="T74"/>
                  <a:gd fmla="*/ 120 h 945" name="T75"/>
                  <a:gd fmla="*/ 360 w 1025" name="T76"/>
                  <a:gd fmla="*/ 140 h 945" name="T77"/>
                  <a:gd fmla="*/ 224 w 1025" name="T78"/>
                  <a:gd fmla="*/ 223 h 945" name="T79"/>
                  <a:gd fmla="*/ 182 w 1025" name="T80"/>
                  <a:gd fmla="*/ 269 h 945" name="T81"/>
                  <a:gd fmla="*/ 118 w 1025" name="T82"/>
                  <a:gd fmla="*/ 407 h 945" name="T83"/>
                  <a:gd fmla="*/ 112 w 1025" name="T84"/>
                  <a:gd fmla="*/ 466 h 945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945" w="1025">
                    <a:moveTo>
                      <a:pt x="1" y="478"/>
                    </a:moveTo>
                    <a:cubicBezTo>
                      <a:pt x="0" y="474"/>
                      <a:pt x="0" y="470"/>
                      <a:pt x="1" y="466"/>
                    </a:cubicBezTo>
                    <a:lnTo>
                      <a:pt x="10" y="382"/>
                    </a:lnTo>
                    <a:cubicBezTo>
                      <a:pt x="10" y="378"/>
                      <a:pt x="11" y="374"/>
                      <a:pt x="13" y="370"/>
                    </a:cubicBezTo>
                    <a:lnTo>
                      <a:pt x="40" y="292"/>
                    </a:lnTo>
                    <a:cubicBezTo>
                      <a:pt x="41" y="288"/>
                      <a:pt x="42" y="285"/>
                      <a:pt x="44" y="282"/>
                    </a:cubicBezTo>
                    <a:lnTo>
                      <a:pt x="86" y="212"/>
                    </a:lnTo>
                    <a:cubicBezTo>
                      <a:pt x="88" y="209"/>
                      <a:pt x="90" y="206"/>
                      <a:pt x="93" y="203"/>
                    </a:cubicBezTo>
                    <a:lnTo>
                      <a:pt x="149" y="141"/>
                    </a:lnTo>
                    <a:cubicBezTo>
                      <a:pt x="151" y="138"/>
                      <a:pt x="154" y="136"/>
                      <a:pt x="157" y="134"/>
                    </a:cubicBezTo>
                    <a:lnTo>
                      <a:pt x="224" y="83"/>
                    </a:lnTo>
                    <a:cubicBezTo>
                      <a:pt x="226" y="81"/>
                      <a:pt x="230" y="79"/>
                      <a:pt x="233" y="77"/>
                    </a:cubicBezTo>
                    <a:lnTo>
                      <a:pt x="311" y="39"/>
                    </a:lnTo>
                    <a:cubicBezTo>
                      <a:pt x="314" y="38"/>
                      <a:pt x="317" y="37"/>
                      <a:pt x="320" y="36"/>
                    </a:cubicBezTo>
                    <a:lnTo>
                      <a:pt x="405" y="11"/>
                    </a:lnTo>
                    <a:cubicBezTo>
                      <a:pt x="408" y="10"/>
                      <a:pt x="412" y="9"/>
                      <a:pt x="416" y="9"/>
                    </a:cubicBezTo>
                    <a:lnTo>
                      <a:pt x="508" y="1"/>
                    </a:lnTo>
                    <a:cubicBezTo>
                      <a:pt x="511" y="0"/>
                      <a:pt x="514" y="0"/>
                      <a:pt x="517" y="1"/>
                    </a:cubicBezTo>
                    <a:lnTo>
                      <a:pt x="609" y="9"/>
                    </a:lnTo>
                    <a:cubicBezTo>
                      <a:pt x="613" y="9"/>
                      <a:pt x="617" y="10"/>
                      <a:pt x="620" y="11"/>
                    </a:cubicBezTo>
                    <a:lnTo>
                      <a:pt x="706" y="36"/>
                    </a:lnTo>
                    <a:cubicBezTo>
                      <a:pt x="709" y="37"/>
                      <a:pt x="712" y="38"/>
                      <a:pt x="715" y="39"/>
                    </a:cubicBezTo>
                    <a:lnTo>
                      <a:pt x="792" y="77"/>
                    </a:lnTo>
                    <a:cubicBezTo>
                      <a:pt x="795" y="79"/>
                      <a:pt x="798" y="81"/>
                      <a:pt x="801" y="83"/>
                    </a:cubicBezTo>
                    <a:lnTo>
                      <a:pt x="869" y="134"/>
                    </a:lnTo>
                    <a:cubicBezTo>
                      <a:pt x="872" y="136"/>
                      <a:pt x="875" y="138"/>
                      <a:pt x="877" y="141"/>
                    </a:cubicBezTo>
                    <a:lnTo>
                      <a:pt x="932" y="203"/>
                    </a:lnTo>
                    <a:cubicBezTo>
                      <a:pt x="935" y="206"/>
                      <a:pt x="937" y="209"/>
                      <a:pt x="938" y="212"/>
                    </a:cubicBezTo>
                    <a:lnTo>
                      <a:pt x="980" y="282"/>
                    </a:lnTo>
                    <a:cubicBezTo>
                      <a:pt x="982" y="285"/>
                      <a:pt x="984" y="288"/>
                      <a:pt x="985" y="292"/>
                    </a:cubicBezTo>
                    <a:lnTo>
                      <a:pt x="1012" y="370"/>
                    </a:lnTo>
                    <a:cubicBezTo>
                      <a:pt x="1014" y="374"/>
                      <a:pt x="1015" y="378"/>
                      <a:pt x="1015" y="382"/>
                    </a:cubicBezTo>
                    <a:lnTo>
                      <a:pt x="1024" y="466"/>
                    </a:lnTo>
                    <a:cubicBezTo>
                      <a:pt x="1025" y="470"/>
                      <a:pt x="1025" y="474"/>
                      <a:pt x="1024" y="478"/>
                    </a:cubicBezTo>
                    <a:lnTo>
                      <a:pt x="1015" y="562"/>
                    </a:lnTo>
                    <a:cubicBezTo>
                      <a:pt x="1015" y="567"/>
                      <a:pt x="1014" y="571"/>
                      <a:pt x="1012" y="575"/>
                    </a:cubicBezTo>
                    <a:lnTo>
                      <a:pt x="985" y="653"/>
                    </a:lnTo>
                    <a:cubicBezTo>
                      <a:pt x="984" y="656"/>
                      <a:pt x="983" y="660"/>
                      <a:pt x="981" y="663"/>
                    </a:cubicBezTo>
                    <a:lnTo>
                      <a:pt x="939" y="734"/>
                    </a:lnTo>
                    <a:cubicBezTo>
                      <a:pt x="937" y="737"/>
                      <a:pt x="935" y="740"/>
                      <a:pt x="932" y="743"/>
                    </a:cubicBezTo>
                    <a:lnTo>
                      <a:pt x="877" y="804"/>
                    </a:lnTo>
                    <a:cubicBezTo>
                      <a:pt x="875" y="807"/>
                      <a:pt x="872" y="809"/>
                      <a:pt x="869" y="811"/>
                    </a:cubicBezTo>
                    <a:lnTo>
                      <a:pt x="801" y="862"/>
                    </a:lnTo>
                    <a:cubicBezTo>
                      <a:pt x="798" y="864"/>
                      <a:pt x="795" y="866"/>
                      <a:pt x="792" y="868"/>
                    </a:cubicBezTo>
                    <a:lnTo>
                      <a:pt x="715" y="906"/>
                    </a:lnTo>
                    <a:cubicBezTo>
                      <a:pt x="712" y="907"/>
                      <a:pt x="709" y="908"/>
                      <a:pt x="706" y="909"/>
                    </a:cubicBezTo>
                    <a:lnTo>
                      <a:pt x="620" y="934"/>
                    </a:lnTo>
                    <a:cubicBezTo>
                      <a:pt x="617" y="935"/>
                      <a:pt x="613" y="936"/>
                      <a:pt x="609" y="936"/>
                    </a:cubicBezTo>
                    <a:lnTo>
                      <a:pt x="517" y="944"/>
                    </a:lnTo>
                    <a:cubicBezTo>
                      <a:pt x="514" y="945"/>
                      <a:pt x="511" y="945"/>
                      <a:pt x="508" y="944"/>
                    </a:cubicBezTo>
                    <a:lnTo>
                      <a:pt x="416" y="936"/>
                    </a:lnTo>
                    <a:cubicBezTo>
                      <a:pt x="412" y="936"/>
                      <a:pt x="408" y="935"/>
                      <a:pt x="405" y="934"/>
                    </a:cubicBezTo>
                    <a:lnTo>
                      <a:pt x="320" y="909"/>
                    </a:lnTo>
                    <a:cubicBezTo>
                      <a:pt x="317" y="908"/>
                      <a:pt x="314" y="907"/>
                      <a:pt x="311" y="906"/>
                    </a:cubicBezTo>
                    <a:lnTo>
                      <a:pt x="233" y="868"/>
                    </a:lnTo>
                    <a:cubicBezTo>
                      <a:pt x="230" y="866"/>
                      <a:pt x="226" y="864"/>
                      <a:pt x="224" y="862"/>
                    </a:cubicBezTo>
                    <a:lnTo>
                      <a:pt x="157" y="811"/>
                    </a:lnTo>
                    <a:cubicBezTo>
                      <a:pt x="154" y="809"/>
                      <a:pt x="151" y="807"/>
                      <a:pt x="149" y="804"/>
                    </a:cubicBezTo>
                    <a:lnTo>
                      <a:pt x="93" y="743"/>
                    </a:lnTo>
                    <a:cubicBezTo>
                      <a:pt x="91" y="740"/>
                      <a:pt x="88" y="737"/>
                      <a:pt x="86" y="734"/>
                    </a:cubicBezTo>
                    <a:lnTo>
                      <a:pt x="44" y="663"/>
                    </a:lnTo>
                    <a:cubicBezTo>
                      <a:pt x="42" y="660"/>
                      <a:pt x="41" y="656"/>
                      <a:pt x="40" y="653"/>
                    </a:cubicBezTo>
                    <a:lnTo>
                      <a:pt x="13" y="575"/>
                    </a:lnTo>
                    <a:cubicBezTo>
                      <a:pt x="11" y="571"/>
                      <a:pt x="10" y="567"/>
                      <a:pt x="10" y="562"/>
                    </a:cubicBezTo>
                    <a:lnTo>
                      <a:pt x="1" y="478"/>
                    </a:lnTo>
                    <a:close/>
                    <a:moveTo>
                      <a:pt x="121" y="550"/>
                    </a:moveTo>
                    <a:lnTo>
                      <a:pt x="118" y="538"/>
                    </a:lnTo>
                    <a:lnTo>
                      <a:pt x="145" y="616"/>
                    </a:lnTo>
                    <a:lnTo>
                      <a:pt x="141" y="606"/>
                    </a:lnTo>
                    <a:lnTo>
                      <a:pt x="183" y="677"/>
                    </a:lnTo>
                    <a:lnTo>
                      <a:pt x="176" y="668"/>
                    </a:lnTo>
                    <a:lnTo>
                      <a:pt x="232" y="729"/>
                    </a:lnTo>
                    <a:lnTo>
                      <a:pt x="224" y="722"/>
                    </a:lnTo>
                    <a:lnTo>
                      <a:pt x="291" y="773"/>
                    </a:lnTo>
                    <a:lnTo>
                      <a:pt x="282" y="767"/>
                    </a:lnTo>
                    <a:lnTo>
                      <a:pt x="360" y="805"/>
                    </a:lnTo>
                    <a:lnTo>
                      <a:pt x="351" y="802"/>
                    </a:lnTo>
                    <a:lnTo>
                      <a:pt x="436" y="827"/>
                    </a:lnTo>
                    <a:lnTo>
                      <a:pt x="425" y="825"/>
                    </a:lnTo>
                    <a:lnTo>
                      <a:pt x="517" y="833"/>
                    </a:lnTo>
                    <a:lnTo>
                      <a:pt x="508" y="833"/>
                    </a:lnTo>
                    <a:lnTo>
                      <a:pt x="600" y="825"/>
                    </a:lnTo>
                    <a:lnTo>
                      <a:pt x="589" y="827"/>
                    </a:lnTo>
                    <a:lnTo>
                      <a:pt x="675" y="802"/>
                    </a:lnTo>
                    <a:lnTo>
                      <a:pt x="666" y="805"/>
                    </a:lnTo>
                    <a:lnTo>
                      <a:pt x="743" y="767"/>
                    </a:lnTo>
                    <a:lnTo>
                      <a:pt x="734" y="773"/>
                    </a:lnTo>
                    <a:lnTo>
                      <a:pt x="802" y="722"/>
                    </a:lnTo>
                    <a:lnTo>
                      <a:pt x="794" y="729"/>
                    </a:lnTo>
                    <a:lnTo>
                      <a:pt x="849" y="668"/>
                    </a:lnTo>
                    <a:lnTo>
                      <a:pt x="842" y="677"/>
                    </a:lnTo>
                    <a:lnTo>
                      <a:pt x="884" y="606"/>
                    </a:lnTo>
                    <a:lnTo>
                      <a:pt x="880" y="616"/>
                    </a:lnTo>
                    <a:lnTo>
                      <a:pt x="907" y="538"/>
                    </a:lnTo>
                    <a:lnTo>
                      <a:pt x="904" y="550"/>
                    </a:lnTo>
                    <a:lnTo>
                      <a:pt x="913" y="466"/>
                    </a:lnTo>
                    <a:lnTo>
                      <a:pt x="913" y="478"/>
                    </a:lnTo>
                    <a:lnTo>
                      <a:pt x="904" y="394"/>
                    </a:lnTo>
                    <a:lnTo>
                      <a:pt x="907" y="407"/>
                    </a:lnTo>
                    <a:lnTo>
                      <a:pt x="880" y="329"/>
                    </a:lnTo>
                    <a:lnTo>
                      <a:pt x="884" y="339"/>
                    </a:lnTo>
                    <a:lnTo>
                      <a:pt x="842" y="269"/>
                    </a:lnTo>
                    <a:lnTo>
                      <a:pt x="849" y="278"/>
                    </a:lnTo>
                    <a:lnTo>
                      <a:pt x="794" y="216"/>
                    </a:lnTo>
                    <a:lnTo>
                      <a:pt x="802" y="223"/>
                    </a:lnTo>
                    <a:lnTo>
                      <a:pt x="734" y="172"/>
                    </a:lnTo>
                    <a:lnTo>
                      <a:pt x="743" y="178"/>
                    </a:lnTo>
                    <a:lnTo>
                      <a:pt x="666" y="140"/>
                    </a:lnTo>
                    <a:lnTo>
                      <a:pt x="675" y="143"/>
                    </a:lnTo>
                    <a:lnTo>
                      <a:pt x="589" y="118"/>
                    </a:lnTo>
                    <a:lnTo>
                      <a:pt x="600" y="120"/>
                    </a:lnTo>
                    <a:lnTo>
                      <a:pt x="508" y="112"/>
                    </a:lnTo>
                    <a:lnTo>
                      <a:pt x="517" y="112"/>
                    </a:lnTo>
                    <a:lnTo>
                      <a:pt x="425" y="120"/>
                    </a:lnTo>
                    <a:lnTo>
                      <a:pt x="436" y="118"/>
                    </a:lnTo>
                    <a:lnTo>
                      <a:pt x="351" y="143"/>
                    </a:lnTo>
                    <a:lnTo>
                      <a:pt x="360" y="140"/>
                    </a:lnTo>
                    <a:lnTo>
                      <a:pt x="282" y="178"/>
                    </a:lnTo>
                    <a:lnTo>
                      <a:pt x="291" y="172"/>
                    </a:lnTo>
                    <a:lnTo>
                      <a:pt x="224" y="223"/>
                    </a:lnTo>
                    <a:lnTo>
                      <a:pt x="232" y="216"/>
                    </a:lnTo>
                    <a:lnTo>
                      <a:pt x="176" y="278"/>
                    </a:lnTo>
                    <a:lnTo>
                      <a:pt x="182" y="269"/>
                    </a:lnTo>
                    <a:lnTo>
                      <a:pt x="140" y="339"/>
                    </a:lnTo>
                    <a:lnTo>
                      <a:pt x="145" y="329"/>
                    </a:lnTo>
                    <a:lnTo>
                      <a:pt x="118" y="407"/>
                    </a:lnTo>
                    <a:lnTo>
                      <a:pt x="121" y="394"/>
                    </a:lnTo>
                    <a:lnTo>
                      <a:pt x="112" y="478"/>
                    </a:lnTo>
                    <a:lnTo>
                      <a:pt x="112" y="466"/>
                    </a:lnTo>
                    <a:lnTo>
                      <a:pt x="121" y="550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49"/>
              <p:cNvSpPr>
                <a:spLocks noChangeArrowheads="1"/>
              </p:cNvSpPr>
              <p:nvPr/>
            </p:nvSpPr>
            <p:spPr>
              <a:xfrm>
                <a:off x="2813" y="2255"/>
                <a:ext cx="62" cy="5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50"/>
              <p:cNvSpPr>
                <a:spLocks noEditPoints="1"/>
              </p:cNvSpPr>
              <p:nvPr/>
            </p:nvSpPr>
            <p:spPr>
              <a:xfrm>
                <a:off x="2813" y="2254"/>
                <a:ext cx="62" cy="56"/>
              </a:xfrm>
              <a:custGeom>
                <a:avLst/>
                <a:gdLst>
                  <a:gd fmla="*/ 10 w 944" name="T0"/>
                  <a:gd fmla="*/ 340 h 848" name="T1"/>
                  <a:gd fmla="*/ 39 w 944" name="T2"/>
                  <a:gd fmla="*/ 258 h 848" name="T3"/>
                  <a:gd fmla="*/ 139 w 944" name="T4"/>
                  <a:gd fmla="*/ 125 h 848" name="T5"/>
                  <a:gd fmla="*/ 210 w 944" name="T6"/>
                  <a:gd fmla="*/ 72 h 848" name="T7"/>
                  <a:gd fmla="*/ 377 w 944" name="T8"/>
                  <a:gd fmla="*/ 9 h 848" name="T9"/>
                  <a:gd fmla="*/ 473 w 944" name="T10"/>
                  <a:gd fmla="*/ 0 h 848" name="T11"/>
                  <a:gd fmla="*/ 656 w 944" name="T12"/>
                  <a:gd fmla="*/ 34 h 848" name="T13"/>
                  <a:gd fmla="*/ 737 w 944" name="T14"/>
                  <a:gd fmla="*/ 73 h 848" name="T15"/>
                  <a:gd fmla="*/ 863 w 944" name="T16"/>
                  <a:gd fmla="*/ 187 h 848" name="T17"/>
                  <a:gd fmla="*/ 908 w 944" name="T18"/>
                  <a:gd fmla="*/ 260 h 848" name="T19"/>
                  <a:gd fmla="*/ 944 w 944" name="T20"/>
                  <a:gd fmla="*/ 424 h 848" name="T21"/>
                  <a:gd fmla="*/ 935 w 944" name="T22"/>
                  <a:gd fmla="*/ 511 h 848" name="T23"/>
                  <a:gd fmla="*/ 864 w 944" name="T24"/>
                  <a:gd fmla="*/ 662 h 848" name="T25"/>
                  <a:gd fmla="*/ 805 w 944" name="T26"/>
                  <a:gd fmla="*/ 725 h 848" name="T27"/>
                  <a:gd fmla="*/ 657 w 944" name="T28"/>
                  <a:gd fmla="*/ 815 h 848" name="T29"/>
                  <a:gd fmla="*/ 567 w 944" name="T30"/>
                  <a:gd fmla="*/ 840 h 848" name="T31"/>
                  <a:gd fmla="*/ 379 w 944" name="T32"/>
                  <a:gd fmla="*/ 840 h 848" name="T33"/>
                  <a:gd fmla="*/ 289 w 944" name="T34"/>
                  <a:gd fmla="*/ 815 h 848" name="T35"/>
                  <a:gd fmla="*/ 140 w 944" name="T36"/>
                  <a:gd fmla="*/ 725 h 848" name="T37"/>
                  <a:gd fmla="*/ 81 w 944" name="T38"/>
                  <a:gd fmla="*/ 662 h 848" name="T39"/>
                  <a:gd fmla="*/ 10 w 944" name="T40"/>
                  <a:gd fmla="*/ 511 h 848" name="T41"/>
                  <a:gd fmla="*/ 25 w 944" name="T42"/>
                  <a:gd fmla="*/ 508 h 848" name="T43"/>
                  <a:gd fmla="*/ 52 w 944" name="T44"/>
                  <a:gd fmla="*/ 582 h 848" name="T45"/>
                  <a:gd fmla="*/ 150 w 944" name="T46"/>
                  <a:gd fmla="*/ 713 h 848" name="T47"/>
                  <a:gd fmla="*/ 217 w 944" name="T48"/>
                  <a:gd fmla="*/ 762 h 848" name="T49"/>
                  <a:gd fmla="*/ 382 w 944" name="T50"/>
                  <a:gd fmla="*/ 825 h 848" name="T51"/>
                  <a:gd fmla="*/ 472 w 944" name="T52"/>
                  <a:gd fmla="*/ 832 h 848" name="T53"/>
                  <a:gd fmla="*/ 651 w 944" name="T54"/>
                  <a:gd fmla="*/ 800 h 848" name="T55"/>
                  <a:gd fmla="*/ 728 w 944" name="T56"/>
                  <a:gd fmla="*/ 763 h 848" name="T57"/>
                  <a:gd fmla="*/ 852 w 944" name="T58"/>
                  <a:gd fmla="*/ 652 h 848" name="T59"/>
                  <a:gd fmla="*/ 893 w 944" name="T60"/>
                  <a:gd fmla="*/ 584 h 848" name="T61"/>
                  <a:gd fmla="*/ 929 w 944" name="T62"/>
                  <a:gd fmla="*/ 424 h 848" name="T63"/>
                  <a:gd fmla="*/ 920 w 944" name="T64"/>
                  <a:gd fmla="*/ 343 h 848" name="T65"/>
                  <a:gd fmla="*/ 851 w 944" name="T66"/>
                  <a:gd fmla="*/ 197 h 848" name="T67"/>
                  <a:gd fmla="*/ 796 w 944" name="T68"/>
                  <a:gd fmla="*/ 137 h 848" name="T69"/>
                  <a:gd fmla="*/ 650 w 944" name="T70"/>
                  <a:gd fmla="*/ 49 h 848" name="T71"/>
                  <a:gd fmla="*/ 566 w 944" name="T72"/>
                  <a:gd fmla="*/ 24 h 848" name="T73"/>
                  <a:gd fmla="*/ 380 w 944" name="T74"/>
                  <a:gd fmla="*/ 24 h 848" name="T75"/>
                  <a:gd fmla="*/ 296 w 944" name="T76"/>
                  <a:gd fmla="*/ 49 h 848" name="T77"/>
                  <a:gd fmla="*/ 149 w 944" name="T78"/>
                  <a:gd fmla="*/ 137 h 848" name="T79"/>
                  <a:gd fmla="*/ 94 w 944" name="T80"/>
                  <a:gd fmla="*/ 197 h 848" name="T81"/>
                  <a:gd fmla="*/ 25 w 944" name="T82"/>
                  <a:gd fmla="*/ 343 h 848" name="T83"/>
                  <a:gd fmla="*/ 16 w 944" name="T84"/>
                  <a:gd fmla="*/ 424 h 848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848" w="944">
                    <a:moveTo>
                      <a:pt x="1" y="425"/>
                    </a:moveTo>
                    <a:cubicBezTo>
                      <a:pt x="0" y="425"/>
                      <a:pt x="0" y="424"/>
                      <a:pt x="1" y="424"/>
                    </a:cubicBezTo>
                    <a:lnTo>
                      <a:pt x="10" y="340"/>
                    </a:lnTo>
                    <a:cubicBezTo>
                      <a:pt x="10" y="339"/>
                      <a:pt x="10" y="338"/>
                      <a:pt x="10" y="338"/>
                    </a:cubicBezTo>
                    <a:lnTo>
                      <a:pt x="38" y="260"/>
                    </a:lnTo>
                    <a:cubicBezTo>
                      <a:pt x="38" y="259"/>
                      <a:pt x="38" y="259"/>
                      <a:pt x="39" y="258"/>
                    </a:cubicBezTo>
                    <a:lnTo>
                      <a:pt x="81" y="188"/>
                    </a:lnTo>
                    <a:cubicBezTo>
                      <a:pt x="81" y="188"/>
                      <a:pt x="81" y="187"/>
                      <a:pt x="82" y="187"/>
                    </a:cubicBezTo>
                    <a:lnTo>
                      <a:pt x="139" y="125"/>
                    </a:lnTo>
                    <a:cubicBezTo>
                      <a:pt x="139" y="125"/>
                      <a:pt x="139" y="124"/>
                      <a:pt x="140" y="124"/>
                    </a:cubicBezTo>
                    <a:lnTo>
                      <a:pt x="209" y="73"/>
                    </a:lnTo>
                    <a:cubicBezTo>
                      <a:pt x="209" y="73"/>
                      <a:pt x="210" y="72"/>
                      <a:pt x="210" y="72"/>
                    </a:cubicBezTo>
                    <a:lnTo>
                      <a:pt x="289" y="34"/>
                    </a:lnTo>
                    <a:cubicBezTo>
                      <a:pt x="289" y="34"/>
                      <a:pt x="290" y="34"/>
                      <a:pt x="290" y="34"/>
                    </a:cubicBezTo>
                    <a:lnTo>
                      <a:pt x="377" y="9"/>
                    </a:lnTo>
                    <a:cubicBezTo>
                      <a:pt x="378" y="9"/>
                      <a:pt x="378" y="9"/>
                      <a:pt x="379" y="8"/>
                    </a:cubicBezTo>
                    <a:lnTo>
                      <a:pt x="472" y="0"/>
                    </a:lnTo>
                    <a:cubicBezTo>
                      <a:pt x="472" y="0"/>
                      <a:pt x="473" y="0"/>
                      <a:pt x="473" y="0"/>
                    </a:cubicBezTo>
                    <a:lnTo>
                      <a:pt x="567" y="8"/>
                    </a:lnTo>
                    <a:cubicBezTo>
                      <a:pt x="568" y="9"/>
                      <a:pt x="568" y="9"/>
                      <a:pt x="569" y="9"/>
                    </a:cubicBezTo>
                    <a:lnTo>
                      <a:pt x="656" y="34"/>
                    </a:lnTo>
                    <a:cubicBezTo>
                      <a:pt x="656" y="34"/>
                      <a:pt x="657" y="34"/>
                      <a:pt x="657" y="34"/>
                    </a:cubicBezTo>
                    <a:lnTo>
                      <a:pt x="736" y="72"/>
                    </a:lnTo>
                    <a:cubicBezTo>
                      <a:pt x="736" y="72"/>
                      <a:pt x="737" y="73"/>
                      <a:pt x="737" y="73"/>
                    </a:cubicBezTo>
                    <a:lnTo>
                      <a:pt x="805" y="124"/>
                    </a:lnTo>
                    <a:cubicBezTo>
                      <a:pt x="806" y="124"/>
                      <a:pt x="806" y="125"/>
                      <a:pt x="806" y="125"/>
                    </a:cubicBezTo>
                    <a:lnTo>
                      <a:pt x="863" y="187"/>
                    </a:lnTo>
                    <a:cubicBezTo>
                      <a:pt x="864" y="187"/>
                      <a:pt x="864" y="188"/>
                      <a:pt x="864" y="188"/>
                    </a:cubicBezTo>
                    <a:lnTo>
                      <a:pt x="907" y="258"/>
                    </a:lnTo>
                    <a:cubicBezTo>
                      <a:pt x="908" y="259"/>
                      <a:pt x="908" y="259"/>
                      <a:pt x="908" y="260"/>
                    </a:cubicBezTo>
                    <a:lnTo>
                      <a:pt x="935" y="338"/>
                    </a:lnTo>
                    <a:cubicBezTo>
                      <a:pt x="935" y="338"/>
                      <a:pt x="935" y="339"/>
                      <a:pt x="935" y="340"/>
                    </a:cubicBezTo>
                    <a:lnTo>
                      <a:pt x="944" y="424"/>
                    </a:lnTo>
                    <a:cubicBezTo>
                      <a:pt x="944" y="424"/>
                      <a:pt x="944" y="425"/>
                      <a:pt x="944" y="425"/>
                    </a:cubicBezTo>
                    <a:lnTo>
                      <a:pt x="935" y="509"/>
                    </a:lnTo>
                    <a:cubicBezTo>
                      <a:pt x="935" y="510"/>
                      <a:pt x="935" y="511"/>
                      <a:pt x="935" y="511"/>
                    </a:cubicBezTo>
                    <a:lnTo>
                      <a:pt x="908" y="589"/>
                    </a:lnTo>
                    <a:cubicBezTo>
                      <a:pt x="908" y="590"/>
                      <a:pt x="908" y="590"/>
                      <a:pt x="907" y="591"/>
                    </a:cubicBezTo>
                    <a:lnTo>
                      <a:pt x="864" y="662"/>
                    </a:lnTo>
                    <a:cubicBezTo>
                      <a:pt x="864" y="662"/>
                      <a:pt x="864" y="663"/>
                      <a:pt x="863" y="663"/>
                    </a:cubicBezTo>
                    <a:lnTo>
                      <a:pt x="806" y="724"/>
                    </a:lnTo>
                    <a:cubicBezTo>
                      <a:pt x="806" y="724"/>
                      <a:pt x="806" y="725"/>
                      <a:pt x="805" y="725"/>
                    </a:cubicBezTo>
                    <a:lnTo>
                      <a:pt x="737" y="776"/>
                    </a:lnTo>
                    <a:cubicBezTo>
                      <a:pt x="737" y="776"/>
                      <a:pt x="736" y="776"/>
                      <a:pt x="736" y="777"/>
                    </a:cubicBezTo>
                    <a:lnTo>
                      <a:pt x="657" y="815"/>
                    </a:lnTo>
                    <a:cubicBezTo>
                      <a:pt x="657" y="815"/>
                      <a:pt x="656" y="815"/>
                      <a:pt x="656" y="815"/>
                    </a:cubicBezTo>
                    <a:lnTo>
                      <a:pt x="569" y="840"/>
                    </a:lnTo>
                    <a:cubicBezTo>
                      <a:pt x="568" y="840"/>
                      <a:pt x="568" y="840"/>
                      <a:pt x="567" y="840"/>
                    </a:cubicBezTo>
                    <a:lnTo>
                      <a:pt x="473" y="848"/>
                    </a:lnTo>
                    <a:cubicBezTo>
                      <a:pt x="473" y="848"/>
                      <a:pt x="472" y="848"/>
                      <a:pt x="472" y="848"/>
                    </a:cubicBezTo>
                    <a:lnTo>
                      <a:pt x="379" y="840"/>
                    </a:lnTo>
                    <a:cubicBezTo>
                      <a:pt x="378" y="840"/>
                      <a:pt x="378" y="840"/>
                      <a:pt x="377" y="840"/>
                    </a:cubicBezTo>
                    <a:lnTo>
                      <a:pt x="290" y="815"/>
                    </a:lnTo>
                    <a:cubicBezTo>
                      <a:pt x="290" y="815"/>
                      <a:pt x="289" y="815"/>
                      <a:pt x="289" y="815"/>
                    </a:cubicBezTo>
                    <a:lnTo>
                      <a:pt x="210" y="777"/>
                    </a:lnTo>
                    <a:cubicBezTo>
                      <a:pt x="210" y="776"/>
                      <a:pt x="209" y="776"/>
                      <a:pt x="209" y="776"/>
                    </a:cubicBezTo>
                    <a:lnTo>
                      <a:pt x="140" y="725"/>
                    </a:lnTo>
                    <a:cubicBezTo>
                      <a:pt x="139" y="725"/>
                      <a:pt x="139" y="724"/>
                      <a:pt x="139" y="724"/>
                    </a:cubicBezTo>
                    <a:lnTo>
                      <a:pt x="82" y="663"/>
                    </a:lnTo>
                    <a:cubicBezTo>
                      <a:pt x="81" y="663"/>
                      <a:pt x="81" y="662"/>
                      <a:pt x="81" y="662"/>
                    </a:cubicBezTo>
                    <a:lnTo>
                      <a:pt x="39" y="591"/>
                    </a:lnTo>
                    <a:cubicBezTo>
                      <a:pt x="38" y="590"/>
                      <a:pt x="38" y="590"/>
                      <a:pt x="38" y="589"/>
                    </a:cubicBezTo>
                    <a:lnTo>
                      <a:pt x="10" y="511"/>
                    </a:lnTo>
                    <a:cubicBezTo>
                      <a:pt x="10" y="511"/>
                      <a:pt x="10" y="510"/>
                      <a:pt x="10" y="509"/>
                    </a:cubicBezTo>
                    <a:lnTo>
                      <a:pt x="1" y="425"/>
                    </a:lnTo>
                    <a:close/>
                    <a:moveTo>
                      <a:pt x="25" y="508"/>
                    </a:moveTo>
                    <a:lnTo>
                      <a:pt x="25" y="506"/>
                    </a:lnTo>
                    <a:lnTo>
                      <a:pt x="53" y="584"/>
                    </a:lnTo>
                    <a:lnTo>
                      <a:pt x="52" y="582"/>
                    </a:lnTo>
                    <a:lnTo>
                      <a:pt x="94" y="653"/>
                    </a:lnTo>
                    <a:lnTo>
                      <a:pt x="93" y="652"/>
                    </a:lnTo>
                    <a:lnTo>
                      <a:pt x="150" y="713"/>
                    </a:lnTo>
                    <a:lnTo>
                      <a:pt x="149" y="712"/>
                    </a:lnTo>
                    <a:lnTo>
                      <a:pt x="218" y="763"/>
                    </a:lnTo>
                    <a:lnTo>
                      <a:pt x="217" y="762"/>
                    </a:lnTo>
                    <a:lnTo>
                      <a:pt x="296" y="800"/>
                    </a:lnTo>
                    <a:lnTo>
                      <a:pt x="295" y="800"/>
                    </a:lnTo>
                    <a:lnTo>
                      <a:pt x="382" y="825"/>
                    </a:lnTo>
                    <a:lnTo>
                      <a:pt x="380" y="824"/>
                    </a:lnTo>
                    <a:lnTo>
                      <a:pt x="473" y="832"/>
                    </a:lnTo>
                    <a:lnTo>
                      <a:pt x="472" y="832"/>
                    </a:lnTo>
                    <a:lnTo>
                      <a:pt x="566" y="824"/>
                    </a:lnTo>
                    <a:lnTo>
                      <a:pt x="564" y="825"/>
                    </a:lnTo>
                    <a:lnTo>
                      <a:pt x="651" y="800"/>
                    </a:lnTo>
                    <a:lnTo>
                      <a:pt x="650" y="800"/>
                    </a:lnTo>
                    <a:lnTo>
                      <a:pt x="729" y="762"/>
                    </a:lnTo>
                    <a:lnTo>
                      <a:pt x="728" y="763"/>
                    </a:lnTo>
                    <a:lnTo>
                      <a:pt x="796" y="712"/>
                    </a:lnTo>
                    <a:lnTo>
                      <a:pt x="795" y="713"/>
                    </a:lnTo>
                    <a:lnTo>
                      <a:pt x="852" y="652"/>
                    </a:lnTo>
                    <a:lnTo>
                      <a:pt x="851" y="653"/>
                    </a:lnTo>
                    <a:lnTo>
                      <a:pt x="894" y="582"/>
                    </a:lnTo>
                    <a:lnTo>
                      <a:pt x="893" y="584"/>
                    </a:lnTo>
                    <a:lnTo>
                      <a:pt x="920" y="506"/>
                    </a:lnTo>
                    <a:lnTo>
                      <a:pt x="920" y="508"/>
                    </a:lnTo>
                    <a:lnTo>
                      <a:pt x="929" y="424"/>
                    </a:lnTo>
                    <a:lnTo>
                      <a:pt x="929" y="425"/>
                    </a:lnTo>
                    <a:lnTo>
                      <a:pt x="920" y="341"/>
                    </a:lnTo>
                    <a:lnTo>
                      <a:pt x="920" y="343"/>
                    </a:lnTo>
                    <a:lnTo>
                      <a:pt x="893" y="265"/>
                    </a:lnTo>
                    <a:lnTo>
                      <a:pt x="894" y="267"/>
                    </a:lnTo>
                    <a:lnTo>
                      <a:pt x="851" y="197"/>
                    </a:lnTo>
                    <a:lnTo>
                      <a:pt x="852" y="198"/>
                    </a:lnTo>
                    <a:lnTo>
                      <a:pt x="795" y="136"/>
                    </a:lnTo>
                    <a:lnTo>
                      <a:pt x="796" y="137"/>
                    </a:lnTo>
                    <a:lnTo>
                      <a:pt x="728" y="86"/>
                    </a:lnTo>
                    <a:lnTo>
                      <a:pt x="729" y="87"/>
                    </a:lnTo>
                    <a:lnTo>
                      <a:pt x="650" y="49"/>
                    </a:lnTo>
                    <a:lnTo>
                      <a:pt x="651" y="49"/>
                    </a:lnTo>
                    <a:lnTo>
                      <a:pt x="564" y="24"/>
                    </a:lnTo>
                    <a:lnTo>
                      <a:pt x="566" y="24"/>
                    </a:lnTo>
                    <a:lnTo>
                      <a:pt x="472" y="16"/>
                    </a:lnTo>
                    <a:lnTo>
                      <a:pt x="473" y="16"/>
                    </a:lnTo>
                    <a:lnTo>
                      <a:pt x="380" y="24"/>
                    </a:lnTo>
                    <a:lnTo>
                      <a:pt x="382" y="24"/>
                    </a:lnTo>
                    <a:lnTo>
                      <a:pt x="295" y="49"/>
                    </a:lnTo>
                    <a:lnTo>
                      <a:pt x="296" y="49"/>
                    </a:lnTo>
                    <a:lnTo>
                      <a:pt x="217" y="87"/>
                    </a:lnTo>
                    <a:lnTo>
                      <a:pt x="218" y="86"/>
                    </a:lnTo>
                    <a:lnTo>
                      <a:pt x="149" y="137"/>
                    </a:lnTo>
                    <a:lnTo>
                      <a:pt x="150" y="136"/>
                    </a:lnTo>
                    <a:lnTo>
                      <a:pt x="93" y="198"/>
                    </a:lnTo>
                    <a:lnTo>
                      <a:pt x="94" y="197"/>
                    </a:lnTo>
                    <a:lnTo>
                      <a:pt x="52" y="267"/>
                    </a:lnTo>
                    <a:lnTo>
                      <a:pt x="53" y="265"/>
                    </a:lnTo>
                    <a:lnTo>
                      <a:pt x="25" y="343"/>
                    </a:lnTo>
                    <a:lnTo>
                      <a:pt x="25" y="341"/>
                    </a:lnTo>
                    <a:lnTo>
                      <a:pt x="16" y="425"/>
                    </a:lnTo>
                    <a:lnTo>
                      <a:pt x="16" y="424"/>
                    </a:lnTo>
                    <a:lnTo>
                      <a:pt x="25" y="50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51"/>
              <p:cNvSpPr>
                <a:spLocks noEditPoints="1"/>
              </p:cNvSpPr>
              <p:nvPr/>
            </p:nvSpPr>
            <p:spPr>
              <a:xfrm>
                <a:off x="2810" y="2251"/>
                <a:ext cx="68" cy="63"/>
              </a:xfrm>
              <a:custGeom>
                <a:avLst/>
                <a:gdLst>
                  <a:gd fmla="*/ 10 w 1041" name="T0"/>
                  <a:gd fmla="*/ 382 h 945" name="T1"/>
                  <a:gd fmla="*/ 45 w 1041" name="T2"/>
                  <a:gd fmla="*/ 282 h 945" name="T3"/>
                  <a:gd fmla="*/ 151 w 1041" name="T4"/>
                  <a:gd fmla="*/ 141 h 945" name="T5"/>
                  <a:gd fmla="*/ 237 w 1041" name="T6"/>
                  <a:gd fmla="*/ 77 h 945" name="T7"/>
                  <a:gd fmla="*/ 412 w 1041" name="T8"/>
                  <a:gd fmla="*/ 11 h 945" name="T9"/>
                  <a:gd fmla="*/ 525 w 1041" name="T10"/>
                  <a:gd fmla="*/ 1 h 945" name="T11"/>
                  <a:gd fmla="*/ 717 w 1041" name="T12"/>
                  <a:gd fmla="*/ 36 h 945" name="T13"/>
                  <a:gd fmla="*/ 814 w 1041" name="T14"/>
                  <a:gd fmla="*/ 83 h 945" name="T15"/>
                  <a:gd fmla="*/ 947 w 1041" name="T16"/>
                  <a:gd fmla="*/ 203 h 945" name="T17"/>
                  <a:gd fmla="*/ 1001 w 1041" name="T18"/>
                  <a:gd fmla="*/ 292 h 945" name="T19"/>
                  <a:gd fmla="*/ 1040 w 1041" name="T20"/>
                  <a:gd fmla="*/ 466 h 945" name="T21"/>
                  <a:gd fmla="*/ 1028 w 1041" name="T22"/>
                  <a:gd fmla="*/ 575 h 945" name="T23"/>
                  <a:gd fmla="*/ 953 w 1041" name="T24"/>
                  <a:gd fmla="*/ 734 h 945" name="T25"/>
                  <a:gd fmla="*/ 882 w 1041" name="T26"/>
                  <a:gd fmla="*/ 811 h 945" name="T27"/>
                  <a:gd fmla="*/ 726 w 1041" name="T28"/>
                  <a:gd fmla="*/ 906 h 945" name="T29"/>
                  <a:gd fmla="*/ 619 w 1041" name="T30"/>
                  <a:gd fmla="*/ 936 h 945" name="T31"/>
                  <a:gd fmla="*/ 423 w 1041" name="T32"/>
                  <a:gd fmla="*/ 936 h 945" name="T33"/>
                  <a:gd fmla="*/ 316 w 1041" name="T34"/>
                  <a:gd fmla="*/ 906 h 945" name="T35"/>
                  <a:gd fmla="*/ 159 w 1041" name="T36"/>
                  <a:gd fmla="*/ 811 h 945" name="T37"/>
                  <a:gd fmla="*/ 87 w 1041" name="T38"/>
                  <a:gd fmla="*/ 734 h 945" name="T39"/>
                  <a:gd fmla="*/ 13 w 1041" name="T40"/>
                  <a:gd fmla="*/ 575 h 945" name="T41"/>
                  <a:gd fmla="*/ 121 w 1041" name="T42"/>
                  <a:gd fmla="*/ 550 h 945" name="T43"/>
                  <a:gd fmla="*/ 142 w 1041" name="T44"/>
                  <a:gd fmla="*/ 606 h 945" name="T45"/>
                  <a:gd fmla="*/ 233 w 1041" name="T46"/>
                  <a:gd fmla="*/ 728 h 945" name="T47"/>
                  <a:gd fmla="*/ 286 w 1041" name="T48"/>
                  <a:gd fmla="*/ 767 h 945" name="T49"/>
                  <a:gd fmla="*/ 443 w 1041" name="T50"/>
                  <a:gd fmla="*/ 827 h 945" name="T51"/>
                  <a:gd fmla="*/ 516 w 1041" name="T52"/>
                  <a:gd fmla="*/ 833 h 945" name="T53"/>
                  <a:gd fmla="*/ 686 w 1041" name="T54"/>
                  <a:gd fmla="*/ 802 h 945" name="T55"/>
                  <a:gd fmla="*/ 747 w 1041" name="T56"/>
                  <a:gd fmla="*/ 773 h 945" name="T57"/>
                  <a:gd fmla="*/ 865 w 1041" name="T58"/>
                  <a:gd fmla="*/ 667 h 945" name="T59"/>
                  <a:gd fmla="*/ 896 w 1041" name="T60"/>
                  <a:gd fmla="*/ 616 h 945" name="T61"/>
                  <a:gd fmla="*/ 929 w 1041" name="T62"/>
                  <a:gd fmla="*/ 466 h 945" name="T63"/>
                  <a:gd fmla="*/ 923 w 1041" name="T64"/>
                  <a:gd fmla="*/ 407 h 945" name="T65"/>
                  <a:gd fmla="*/ 858 w 1041" name="T66"/>
                  <a:gd fmla="*/ 270 h 945" name="T67"/>
                  <a:gd fmla="*/ 815 w 1041" name="T68"/>
                  <a:gd fmla="*/ 223 h 945" name="T69"/>
                  <a:gd fmla="*/ 677 w 1041" name="T70"/>
                  <a:gd fmla="*/ 140 h 945" name="T71"/>
                  <a:gd fmla="*/ 610 w 1041" name="T72"/>
                  <a:gd fmla="*/ 120 h 945" name="T73"/>
                  <a:gd fmla="*/ 432 w 1041" name="T74"/>
                  <a:gd fmla="*/ 120 h 945" name="T75"/>
                  <a:gd fmla="*/ 365 w 1041" name="T76"/>
                  <a:gd fmla="*/ 140 h 945" name="T77"/>
                  <a:gd fmla="*/ 226 w 1041" name="T78"/>
                  <a:gd fmla="*/ 223 h 945" name="T79"/>
                  <a:gd fmla="*/ 183 w 1041" name="T80"/>
                  <a:gd fmla="*/ 269 h 945" name="T81"/>
                  <a:gd fmla="*/ 118 w 1041" name="T82"/>
                  <a:gd fmla="*/ 407 h 945" name="T83"/>
                  <a:gd fmla="*/ 112 w 1041" name="T84"/>
                  <a:gd fmla="*/ 466 h 945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945" w="1041">
                    <a:moveTo>
                      <a:pt x="1" y="478"/>
                    </a:moveTo>
                    <a:cubicBezTo>
                      <a:pt x="0" y="474"/>
                      <a:pt x="0" y="470"/>
                      <a:pt x="1" y="466"/>
                    </a:cubicBezTo>
                    <a:lnTo>
                      <a:pt x="10" y="382"/>
                    </a:lnTo>
                    <a:cubicBezTo>
                      <a:pt x="10" y="378"/>
                      <a:pt x="11" y="374"/>
                      <a:pt x="13" y="370"/>
                    </a:cubicBezTo>
                    <a:lnTo>
                      <a:pt x="41" y="292"/>
                    </a:lnTo>
                    <a:cubicBezTo>
                      <a:pt x="42" y="288"/>
                      <a:pt x="44" y="285"/>
                      <a:pt x="45" y="282"/>
                    </a:cubicBezTo>
                    <a:lnTo>
                      <a:pt x="87" y="212"/>
                    </a:lnTo>
                    <a:cubicBezTo>
                      <a:pt x="89" y="208"/>
                      <a:pt x="92" y="205"/>
                      <a:pt x="94" y="203"/>
                    </a:cubicBezTo>
                    <a:lnTo>
                      <a:pt x="151" y="141"/>
                    </a:lnTo>
                    <a:cubicBezTo>
                      <a:pt x="154" y="138"/>
                      <a:pt x="156" y="136"/>
                      <a:pt x="159" y="133"/>
                    </a:cubicBezTo>
                    <a:lnTo>
                      <a:pt x="228" y="82"/>
                    </a:lnTo>
                    <a:cubicBezTo>
                      <a:pt x="231" y="80"/>
                      <a:pt x="234" y="79"/>
                      <a:pt x="237" y="77"/>
                    </a:cubicBezTo>
                    <a:lnTo>
                      <a:pt x="316" y="39"/>
                    </a:lnTo>
                    <a:cubicBezTo>
                      <a:pt x="319" y="38"/>
                      <a:pt x="322" y="37"/>
                      <a:pt x="325" y="36"/>
                    </a:cubicBezTo>
                    <a:lnTo>
                      <a:pt x="412" y="11"/>
                    </a:lnTo>
                    <a:cubicBezTo>
                      <a:pt x="415" y="10"/>
                      <a:pt x="419" y="9"/>
                      <a:pt x="423" y="9"/>
                    </a:cubicBezTo>
                    <a:lnTo>
                      <a:pt x="516" y="1"/>
                    </a:lnTo>
                    <a:cubicBezTo>
                      <a:pt x="519" y="0"/>
                      <a:pt x="522" y="0"/>
                      <a:pt x="525" y="1"/>
                    </a:cubicBezTo>
                    <a:lnTo>
                      <a:pt x="619" y="9"/>
                    </a:lnTo>
                    <a:cubicBezTo>
                      <a:pt x="623" y="9"/>
                      <a:pt x="626" y="10"/>
                      <a:pt x="630" y="11"/>
                    </a:cubicBezTo>
                    <a:lnTo>
                      <a:pt x="717" y="36"/>
                    </a:lnTo>
                    <a:cubicBezTo>
                      <a:pt x="720" y="37"/>
                      <a:pt x="723" y="38"/>
                      <a:pt x="726" y="39"/>
                    </a:cubicBezTo>
                    <a:lnTo>
                      <a:pt x="805" y="77"/>
                    </a:lnTo>
                    <a:cubicBezTo>
                      <a:pt x="808" y="79"/>
                      <a:pt x="811" y="80"/>
                      <a:pt x="814" y="83"/>
                    </a:cubicBezTo>
                    <a:lnTo>
                      <a:pt x="882" y="134"/>
                    </a:lnTo>
                    <a:cubicBezTo>
                      <a:pt x="885" y="136"/>
                      <a:pt x="887" y="138"/>
                      <a:pt x="890" y="141"/>
                    </a:cubicBezTo>
                    <a:lnTo>
                      <a:pt x="947" y="203"/>
                    </a:lnTo>
                    <a:cubicBezTo>
                      <a:pt x="949" y="205"/>
                      <a:pt x="951" y="208"/>
                      <a:pt x="953" y="211"/>
                    </a:cubicBezTo>
                    <a:lnTo>
                      <a:pt x="996" y="281"/>
                    </a:lnTo>
                    <a:cubicBezTo>
                      <a:pt x="998" y="285"/>
                      <a:pt x="1000" y="288"/>
                      <a:pt x="1001" y="292"/>
                    </a:cubicBezTo>
                    <a:lnTo>
                      <a:pt x="1028" y="370"/>
                    </a:lnTo>
                    <a:cubicBezTo>
                      <a:pt x="1030" y="374"/>
                      <a:pt x="1031" y="378"/>
                      <a:pt x="1031" y="382"/>
                    </a:cubicBezTo>
                    <a:lnTo>
                      <a:pt x="1040" y="466"/>
                    </a:lnTo>
                    <a:cubicBezTo>
                      <a:pt x="1041" y="470"/>
                      <a:pt x="1041" y="474"/>
                      <a:pt x="1040" y="478"/>
                    </a:cubicBezTo>
                    <a:lnTo>
                      <a:pt x="1031" y="562"/>
                    </a:lnTo>
                    <a:cubicBezTo>
                      <a:pt x="1031" y="567"/>
                      <a:pt x="1030" y="571"/>
                      <a:pt x="1028" y="575"/>
                    </a:cubicBezTo>
                    <a:lnTo>
                      <a:pt x="1001" y="653"/>
                    </a:lnTo>
                    <a:cubicBezTo>
                      <a:pt x="1000" y="657"/>
                      <a:pt x="998" y="660"/>
                      <a:pt x="996" y="663"/>
                    </a:cubicBezTo>
                    <a:lnTo>
                      <a:pt x="953" y="734"/>
                    </a:lnTo>
                    <a:cubicBezTo>
                      <a:pt x="951" y="738"/>
                      <a:pt x="949" y="741"/>
                      <a:pt x="946" y="744"/>
                    </a:cubicBezTo>
                    <a:lnTo>
                      <a:pt x="889" y="805"/>
                    </a:lnTo>
                    <a:cubicBezTo>
                      <a:pt x="887" y="807"/>
                      <a:pt x="885" y="809"/>
                      <a:pt x="882" y="811"/>
                    </a:cubicBezTo>
                    <a:lnTo>
                      <a:pt x="814" y="862"/>
                    </a:lnTo>
                    <a:cubicBezTo>
                      <a:pt x="811" y="864"/>
                      <a:pt x="808" y="866"/>
                      <a:pt x="805" y="868"/>
                    </a:cubicBezTo>
                    <a:lnTo>
                      <a:pt x="726" y="906"/>
                    </a:lnTo>
                    <a:cubicBezTo>
                      <a:pt x="723" y="907"/>
                      <a:pt x="720" y="908"/>
                      <a:pt x="717" y="909"/>
                    </a:cubicBezTo>
                    <a:lnTo>
                      <a:pt x="630" y="934"/>
                    </a:lnTo>
                    <a:cubicBezTo>
                      <a:pt x="626" y="935"/>
                      <a:pt x="623" y="936"/>
                      <a:pt x="619" y="936"/>
                    </a:cubicBezTo>
                    <a:lnTo>
                      <a:pt x="525" y="944"/>
                    </a:lnTo>
                    <a:cubicBezTo>
                      <a:pt x="522" y="945"/>
                      <a:pt x="519" y="945"/>
                      <a:pt x="516" y="944"/>
                    </a:cubicBezTo>
                    <a:lnTo>
                      <a:pt x="423" y="936"/>
                    </a:lnTo>
                    <a:cubicBezTo>
                      <a:pt x="419" y="936"/>
                      <a:pt x="415" y="935"/>
                      <a:pt x="412" y="934"/>
                    </a:cubicBezTo>
                    <a:lnTo>
                      <a:pt x="325" y="909"/>
                    </a:lnTo>
                    <a:cubicBezTo>
                      <a:pt x="322" y="908"/>
                      <a:pt x="319" y="907"/>
                      <a:pt x="316" y="906"/>
                    </a:cubicBezTo>
                    <a:lnTo>
                      <a:pt x="237" y="868"/>
                    </a:lnTo>
                    <a:cubicBezTo>
                      <a:pt x="234" y="866"/>
                      <a:pt x="231" y="865"/>
                      <a:pt x="228" y="862"/>
                    </a:cubicBezTo>
                    <a:lnTo>
                      <a:pt x="159" y="811"/>
                    </a:lnTo>
                    <a:cubicBezTo>
                      <a:pt x="156" y="809"/>
                      <a:pt x="154" y="807"/>
                      <a:pt x="152" y="805"/>
                    </a:cubicBezTo>
                    <a:lnTo>
                      <a:pt x="95" y="744"/>
                    </a:lnTo>
                    <a:cubicBezTo>
                      <a:pt x="92" y="741"/>
                      <a:pt x="89" y="737"/>
                      <a:pt x="87" y="734"/>
                    </a:cubicBezTo>
                    <a:lnTo>
                      <a:pt x="45" y="663"/>
                    </a:lnTo>
                    <a:cubicBezTo>
                      <a:pt x="43" y="660"/>
                      <a:pt x="42" y="657"/>
                      <a:pt x="41" y="653"/>
                    </a:cubicBezTo>
                    <a:lnTo>
                      <a:pt x="13" y="575"/>
                    </a:lnTo>
                    <a:cubicBezTo>
                      <a:pt x="11" y="571"/>
                      <a:pt x="10" y="567"/>
                      <a:pt x="10" y="562"/>
                    </a:cubicBezTo>
                    <a:lnTo>
                      <a:pt x="1" y="478"/>
                    </a:lnTo>
                    <a:close/>
                    <a:moveTo>
                      <a:pt x="121" y="550"/>
                    </a:moveTo>
                    <a:lnTo>
                      <a:pt x="118" y="538"/>
                    </a:lnTo>
                    <a:lnTo>
                      <a:pt x="146" y="616"/>
                    </a:lnTo>
                    <a:lnTo>
                      <a:pt x="142" y="606"/>
                    </a:lnTo>
                    <a:lnTo>
                      <a:pt x="184" y="677"/>
                    </a:lnTo>
                    <a:lnTo>
                      <a:pt x="176" y="667"/>
                    </a:lnTo>
                    <a:lnTo>
                      <a:pt x="233" y="728"/>
                    </a:lnTo>
                    <a:lnTo>
                      <a:pt x="226" y="721"/>
                    </a:lnTo>
                    <a:lnTo>
                      <a:pt x="295" y="772"/>
                    </a:lnTo>
                    <a:lnTo>
                      <a:pt x="286" y="767"/>
                    </a:lnTo>
                    <a:lnTo>
                      <a:pt x="365" y="805"/>
                    </a:lnTo>
                    <a:lnTo>
                      <a:pt x="356" y="802"/>
                    </a:lnTo>
                    <a:lnTo>
                      <a:pt x="443" y="827"/>
                    </a:lnTo>
                    <a:lnTo>
                      <a:pt x="432" y="825"/>
                    </a:lnTo>
                    <a:lnTo>
                      <a:pt x="525" y="833"/>
                    </a:lnTo>
                    <a:lnTo>
                      <a:pt x="516" y="833"/>
                    </a:lnTo>
                    <a:lnTo>
                      <a:pt x="610" y="825"/>
                    </a:lnTo>
                    <a:lnTo>
                      <a:pt x="599" y="827"/>
                    </a:lnTo>
                    <a:lnTo>
                      <a:pt x="686" y="802"/>
                    </a:lnTo>
                    <a:lnTo>
                      <a:pt x="677" y="805"/>
                    </a:lnTo>
                    <a:lnTo>
                      <a:pt x="756" y="767"/>
                    </a:lnTo>
                    <a:lnTo>
                      <a:pt x="747" y="773"/>
                    </a:lnTo>
                    <a:lnTo>
                      <a:pt x="815" y="722"/>
                    </a:lnTo>
                    <a:lnTo>
                      <a:pt x="808" y="728"/>
                    </a:lnTo>
                    <a:lnTo>
                      <a:pt x="865" y="667"/>
                    </a:lnTo>
                    <a:lnTo>
                      <a:pt x="858" y="676"/>
                    </a:lnTo>
                    <a:lnTo>
                      <a:pt x="901" y="605"/>
                    </a:lnTo>
                    <a:lnTo>
                      <a:pt x="896" y="616"/>
                    </a:lnTo>
                    <a:lnTo>
                      <a:pt x="923" y="538"/>
                    </a:lnTo>
                    <a:lnTo>
                      <a:pt x="920" y="550"/>
                    </a:lnTo>
                    <a:lnTo>
                      <a:pt x="929" y="466"/>
                    </a:lnTo>
                    <a:lnTo>
                      <a:pt x="929" y="478"/>
                    </a:lnTo>
                    <a:lnTo>
                      <a:pt x="920" y="394"/>
                    </a:lnTo>
                    <a:lnTo>
                      <a:pt x="923" y="407"/>
                    </a:lnTo>
                    <a:lnTo>
                      <a:pt x="896" y="329"/>
                    </a:lnTo>
                    <a:lnTo>
                      <a:pt x="901" y="340"/>
                    </a:lnTo>
                    <a:lnTo>
                      <a:pt x="858" y="270"/>
                    </a:lnTo>
                    <a:lnTo>
                      <a:pt x="864" y="278"/>
                    </a:lnTo>
                    <a:lnTo>
                      <a:pt x="807" y="216"/>
                    </a:lnTo>
                    <a:lnTo>
                      <a:pt x="815" y="223"/>
                    </a:lnTo>
                    <a:lnTo>
                      <a:pt x="747" y="172"/>
                    </a:lnTo>
                    <a:lnTo>
                      <a:pt x="756" y="178"/>
                    </a:lnTo>
                    <a:lnTo>
                      <a:pt x="677" y="140"/>
                    </a:lnTo>
                    <a:lnTo>
                      <a:pt x="686" y="143"/>
                    </a:lnTo>
                    <a:lnTo>
                      <a:pt x="599" y="118"/>
                    </a:lnTo>
                    <a:lnTo>
                      <a:pt x="610" y="120"/>
                    </a:lnTo>
                    <a:lnTo>
                      <a:pt x="516" y="112"/>
                    </a:lnTo>
                    <a:lnTo>
                      <a:pt x="525" y="112"/>
                    </a:lnTo>
                    <a:lnTo>
                      <a:pt x="432" y="120"/>
                    </a:lnTo>
                    <a:lnTo>
                      <a:pt x="443" y="118"/>
                    </a:lnTo>
                    <a:lnTo>
                      <a:pt x="356" y="143"/>
                    </a:lnTo>
                    <a:lnTo>
                      <a:pt x="365" y="140"/>
                    </a:lnTo>
                    <a:lnTo>
                      <a:pt x="286" y="178"/>
                    </a:lnTo>
                    <a:lnTo>
                      <a:pt x="295" y="172"/>
                    </a:lnTo>
                    <a:lnTo>
                      <a:pt x="226" y="223"/>
                    </a:lnTo>
                    <a:lnTo>
                      <a:pt x="234" y="216"/>
                    </a:lnTo>
                    <a:lnTo>
                      <a:pt x="177" y="278"/>
                    </a:lnTo>
                    <a:lnTo>
                      <a:pt x="183" y="269"/>
                    </a:lnTo>
                    <a:lnTo>
                      <a:pt x="141" y="339"/>
                    </a:lnTo>
                    <a:lnTo>
                      <a:pt x="146" y="329"/>
                    </a:lnTo>
                    <a:lnTo>
                      <a:pt x="118" y="407"/>
                    </a:lnTo>
                    <a:lnTo>
                      <a:pt x="121" y="394"/>
                    </a:lnTo>
                    <a:lnTo>
                      <a:pt x="112" y="478"/>
                    </a:lnTo>
                    <a:lnTo>
                      <a:pt x="112" y="466"/>
                    </a:lnTo>
                    <a:lnTo>
                      <a:pt x="121" y="550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Oval 52"/>
              <p:cNvSpPr>
                <a:spLocks noChangeArrowheads="1"/>
              </p:cNvSpPr>
              <p:nvPr/>
            </p:nvSpPr>
            <p:spPr>
              <a:xfrm>
                <a:off x="2979" y="2179"/>
                <a:ext cx="60" cy="5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53"/>
              <p:cNvSpPr>
                <a:spLocks noEditPoints="1"/>
              </p:cNvSpPr>
              <p:nvPr/>
            </p:nvSpPr>
            <p:spPr>
              <a:xfrm>
                <a:off x="2978" y="2179"/>
                <a:ext cx="62" cy="55"/>
              </a:xfrm>
              <a:custGeom>
                <a:avLst/>
                <a:gdLst>
                  <a:gd fmla="*/ 10 w 928" name="T0"/>
                  <a:gd fmla="*/ 340 h 848" name="T1"/>
                  <a:gd fmla="*/ 38 w 928" name="T2"/>
                  <a:gd fmla="*/ 258 h 848" name="T3"/>
                  <a:gd fmla="*/ 137 w 928" name="T4"/>
                  <a:gd fmla="*/ 125 h 848" name="T5"/>
                  <a:gd fmla="*/ 206 w 928" name="T6"/>
                  <a:gd fmla="*/ 72 h 848" name="T7"/>
                  <a:gd fmla="*/ 370 w 928" name="T8"/>
                  <a:gd fmla="*/ 9 h 848" name="T9"/>
                  <a:gd fmla="*/ 465 w 928" name="T10"/>
                  <a:gd fmla="*/ 0 h 848" name="T11"/>
                  <a:gd fmla="*/ 645 w 928" name="T12"/>
                  <a:gd fmla="*/ 34 h 848" name="T13"/>
                  <a:gd fmla="*/ 724 w 928" name="T14"/>
                  <a:gd fmla="*/ 73 h 848" name="T15"/>
                  <a:gd fmla="*/ 848 w 928" name="T16"/>
                  <a:gd fmla="*/ 187 h 848" name="T17"/>
                  <a:gd fmla="*/ 892 w 928" name="T18"/>
                  <a:gd fmla="*/ 260 h 848" name="T19"/>
                  <a:gd fmla="*/ 928 w 928" name="T20"/>
                  <a:gd fmla="*/ 424 h 848" name="T21"/>
                  <a:gd fmla="*/ 919 w 928" name="T22"/>
                  <a:gd fmla="*/ 511 h 848" name="T23"/>
                  <a:gd fmla="*/ 849 w 928" name="T24"/>
                  <a:gd fmla="*/ 662 h 848" name="T25"/>
                  <a:gd fmla="*/ 792 w 928" name="T26"/>
                  <a:gd fmla="*/ 725 h 848" name="T27"/>
                  <a:gd fmla="*/ 646 w 928" name="T28"/>
                  <a:gd fmla="*/ 815 h 848" name="T29"/>
                  <a:gd fmla="*/ 557 w 928" name="T30"/>
                  <a:gd fmla="*/ 840 h 848" name="T31"/>
                  <a:gd fmla="*/ 372 w 928" name="T32"/>
                  <a:gd fmla="*/ 840 h 848" name="T33"/>
                  <a:gd fmla="*/ 284 w 928" name="T34"/>
                  <a:gd fmla="*/ 815 h 848" name="T35"/>
                  <a:gd fmla="*/ 138 w 928" name="T36"/>
                  <a:gd fmla="*/ 725 h 848" name="T37"/>
                  <a:gd fmla="*/ 80 w 928" name="T38"/>
                  <a:gd fmla="*/ 662 h 848" name="T39"/>
                  <a:gd fmla="*/ 10 w 928" name="T40"/>
                  <a:gd fmla="*/ 511 h 848" name="T41"/>
                  <a:gd fmla="*/ 25 w 928" name="T42"/>
                  <a:gd fmla="*/ 508 h 848" name="T43"/>
                  <a:gd fmla="*/ 51 w 928" name="T44"/>
                  <a:gd fmla="*/ 582 h 848" name="T45"/>
                  <a:gd fmla="*/ 148 w 928" name="T46"/>
                  <a:gd fmla="*/ 713 h 848" name="T47"/>
                  <a:gd fmla="*/ 213 w 928" name="T48"/>
                  <a:gd fmla="*/ 762 h 848" name="T49"/>
                  <a:gd fmla="*/ 375 w 928" name="T50"/>
                  <a:gd fmla="*/ 825 h 848" name="T51"/>
                  <a:gd fmla="*/ 464 w 928" name="T52"/>
                  <a:gd fmla="*/ 832 h 848" name="T53"/>
                  <a:gd fmla="*/ 640 w 928" name="T54"/>
                  <a:gd fmla="*/ 800 h 848" name="T55"/>
                  <a:gd fmla="*/ 715 w 928" name="T56"/>
                  <a:gd fmla="*/ 763 h 848" name="T57"/>
                  <a:gd fmla="*/ 837 w 928" name="T58"/>
                  <a:gd fmla="*/ 652 h 848" name="T59"/>
                  <a:gd fmla="*/ 877 w 928" name="T60"/>
                  <a:gd fmla="*/ 584 h 848" name="T61"/>
                  <a:gd fmla="*/ 912 w 928" name="T62"/>
                  <a:gd fmla="*/ 424 h 848" name="T63"/>
                  <a:gd fmla="*/ 904 w 928" name="T64"/>
                  <a:gd fmla="*/ 343 h 848" name="T65"/>
                  <a:gd fmla="*/ 836 w 928" name="T66"/>
                  <a:gd fmla="*/ 197 h 848" name="T67"/>
                  <a:gd fmla="*/ 783 w 928" name="T68"/>
                  <a:gd fmla="*/ 137 h 848" name="T69"/>
                  <a:gd fmla="*/ 639 w 928" name="T70"/>
                  <a:gd fmla="*/ 49 h 848" name="T71"/>
                  <a:gd fmla="*/ 556 w 928" name="T72"/>
                  <a:gd fmla="*/ 24 h 848" name="T73"/>
                  <a:gd fmla="*/ 373 w 928" name="T74"/>
                  <a:gd fmla="*/ 24 h 848" name="T75"/>
                  <a:gd fmla="*/ 291 w 928" name="T76"/>
                  <a:gd fmla="*/ 49 h 848" name="T77"/>
                  <a:gd fmla="*/ 147 w 928" name="T78"/>
                  <a:gd fmla="*/ 137 h 848" name="T79"/>
                  <a:gd fmla="*/ 93 w 928" name="T80"/>
                  <a:gd fmla="*/ 197 h 848" name="T81"/>
                  <a:gd fmla="*/ 25 w 928" name="T82"/>
                  <a:gd fmla="*/ 343 h 848" name="T83"/>
                  <a:gd fmla="*/ 16 w 928" name="T84"/>
                  <a:gd fmla="*/ 424 h 848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848" w="928">
                    <a:moveTo>
                      <a:pt x="1" y="425"/>
                    </a:moveTo>
                    <a:cubicBezTo>
                      <a:pt x="0" y="425"/>
                      <a:pt x="0" y="424"/>
                      <a:pt x="1" y="424"/>
                    </a:cubicBezTo>
                    <a:lnTo>
                      <a:pt x="10" y="340"/>
                    </a:lnTo>
                    <a:cubicBezTo>
                      <a:pt x="10" y="339"/>
                      <a:pt x="10" y="338"/>
                      <a:pt x="10" y="338"/>
                    </a:cubicBezTo>
                    <a:lnTo>
                      <a:pt x="37" y="260"/>
                    </a:lnTo>
                    <a:cubicBezTo>
                      <a:pt x="37" y="259"/>
                      <a:pt x="37" y="259"/>
                      <a:pt x="38" y="258"/>
                    </a:cubicBezTo>
                    <a:lnTo>
                      <a:pt x="80" y="188"/>
                    </a:lnTo>
                    <a:cubicBezTo>
                      <a:pt x="80" y="188"/>
                      <a:pt x="80" y="187"/>
                      <a:pt x="81" y="187"/>
                    </a:cubicBezTo>
                    <a:lnTo>
                      <a:pt x="137" y="125"/>
                    </a:lnTo>
                    <a:cubicBezTo>
                      <a:pt x="137" y="125"/>
                      <a:pt x="137" y="124"/>
                      <a:pt x="138" y="124"/>
                    </a:cubicBezTo>
                    <a:lnTo>
                      <a:pt x="205" y="73"/>
                    </a:lnTo>
                    <a:cubicBezTo>
                      <a:pt x="205" y="73"/>
                      <a:pt x="205" y="72"/>
                      <a:pt x="206" y="72"/>
                    </a:cubicBezTo>
                    <a:lnTo>
                      <a:pt x="284" y="34"/>
                    </a:lnTo>
                    <a:cubicBezTo>
                      <a:pt x="284" y="34"/>
                      <a:pt x="285" y="34"/>
                      <a:pt x="285" y="34"/>
                    </a:cubicBezTo>
                    <a:lnTo>
                      <a:pt x="370" y="9"/>
                    </a:lnTo>
                    <a:cubicBezTo>
                      <a:pt x="371" y="9"/>
                      <a:pt x="371" y="9"/>
                      <a:pt x="372" y="8"/>
                    </a:cubicBezTo>
                    <a:lnTo>
                      <a:pt x="464" y="0"/>
                    </a:lnTo>
                    <a:cubicBezTo>
                      <a:pt x="464" y="0"/>
                      <a:pt x="465" y="0"/>
                      <a:pt x="465" y="0"/>
                    </a:cubicBezTo>
                    <a:lnTo>
                      <a:pt x="557" y="8"/>
                    </a:lnTo>
                    <a:cubicBezTo>
                      <a:pt x="558" y="9"/>
                      <a:pt x="558" y="9"/>
                      <a:pt x="559" y="9"/>
                    </a:cubicBezTo>
                    <a:lnTo>
                      <a:pt x="645" y="34"/>
                    </a:lnTo>
                    <a:cubicBezTo>
                      <a:pt x="645" y="34"/>
                      <a:pt x="646" y="34"/>
                      <a:pt x="646" y="34"/>
                    </a:cubicBezTo>
                    <a:lnTo>
                      <a:pt x="723" y="72"/>
                    </a:lnTo>
                    <a:cubicBezTo>
                      <a:pt x="723" y="73"/>
                      <a:pt x="724" y="73"/>
                      <a:pt x="724" y="73"/>
                    </a:cubicBezTo>
                    <a:lnTo>
                      <a:pt x="792" y="124"/>
                    </a:lnTo>
                    <a:cubicBezTo>
                      <a:pt x="793" y="124"/>
                      <a:pt x="793" y="125"/>
                      <a:pt x="793" y="125"/>
                    </a:cubicBezTo>
                    <a:lnTo>
                      <a:pt x="848" y="187"/>
                    </a:lnTo>
                    <a:cubicBezTo>
                      <a:pt x="849" y="188"/>
                      <a:pt x="849" y="188"/>
                      <a:pt x="849" y="188"/>
                    </a:cubicBezTo>
                    <a:lnTo>
                      <a:pt x="891" y="258"/>
                    </a:lnTo>
                    <a:cubicBezTo>
                      <a:pt x="892" y="259"/>
                      <a:pt x="892" y="259"/>
                      <a:pt x="892" y="260"/>
                    </a:cubicBezTo>
                    <a:lnTo>
                      <a:pt x="919" y="338"/>
                    </a:lnTo>
                    <a:cubicBezTo>
                      <a:pt x="919" y="338"/>
                      <a:pt x="919" y="339"/>
                      <a:pt x="919" y="340"/>
                    </a:cubicBezTo>
                    <a:lnTo>
                      <a:pt x="928" y="424"/>
                    </a:lnTo>
                    <a:cubicBezTo>
                      <a:pt x="928" y="424"/>
                      <a:pt x="928" y="425"/>
                      <a:pt x="928" y="425"/>
                    </a:cubicBezTo>
                    <a:lnTo>
                      <a:pt x="919" y="509"/>
                    </a:lnTo>
                    <a:cubicBezTo>
                      <a:pt x="919" y="510"/>
                      <a:pt x="919" y="511"/>
                      <a:pt x="919" y="511"/>
                    </a:cubicBezTo>
                    <a:lnTo>
                      <a:pt x="892" y="589"/>
                    </a:lnTo>
                    <a:cubicBezTo>
                      <a:pt x="892" y="590"/>
                      <a:pt x="892" y="590"/>
                      <a:pt x="891" y="591"/>
                    </a:cubicBezTo>
                    <a:lnTo>
                      <a:pt x="849" y="662"/>
                    </a:lnTo>
                    <a:cubicBezTo>
                      <a:pt x="849" y="662"/>
                      <a:pt x="849" y="662"/>
                      <a:pt x="848" y="663"/>
                    </a:cubicBezTo>
                    <a:lnTo>
                      <a:pt x="793" y="724"/>
                    </a:lnTo>
                    <a:cubicBezTo>
                      <a:pt x="793" y="724"/>
                      <a:pt x="793" y="725"/>
                      <a:pt x="792" y="725"/>
                    </a:cubicBezTo>
                    <a:lnTo>
                      <a:pt x="724" y="776"/>
                    </a:lnTo>
                    <a:cubicBezTo>
                      <a:pt x="724" y="776"/>
                      <a:pt x="723" y="776"/>
                      <a:pt x="723" y="777"/>
                    </a:cubicBezTo>
                    <a:lnTo>
                      <a:pt x="646" y="815"/>
                    </a:lnTo>
                    <a:cubicBezTo>
                      <a:pt x="646" y="815"/>
                      <a:pt x="645" y="815"/>
                      <a:pt x="645" y="815"/>
                    </a:cubicBezTo>
                    <a:lnTo>
                      <a:pt x="559" y="840"/>
                    </a:lnTo>
                    <a:cubicBezTo>
                      <a:pt x="558" y="840"/>
                      <a:pt x="558" y="840"/>
                      <a:pt x="557" y="840"/>
                    </a:cubicBezTo>
                    <a:lnTo>
                      <a:pt x="465" y="848"/>
                    </a:lnTo>
                    <a:cubicBezTo>
                      <a:pt x="465" y="848"/>
                      <a:pt x="464" y="848"/>
                      <a:pt x="464" y="848"/>
                    </a:cubicBezTo>
                    <a:lnTo>
                      <a:pt x="372" y="840"/>
                    </a:lnTo>
                    <a:cubicBezTo>
                      <a:pt x="371" y="840"/>
                      <a:pt x="371" y="840"/>
                      <a:pt x="370" y="840"/>
                    </a:cubicBezTo>
                    <a:lnTo>
                      <a:pt x="285" y="815"/>
                    </a:lnTo>
                    <a:cubicBezTo>
                      <a:pt x="285" y="815"/>
                      <a:pt x="284" y="815"/>
                      <a:pt x="284" y="815"/>
                    </a:cubicBezTo>
                    <a:lnTo>
                      <a:pt x="206" y="777"/>
                    </a:lnTo>
                    <a:cubicBezTo>
                      <a:pt x="205" y="776"/>
                      <a:pt x="205" y="776"/>
                      <a:pt x="205" y="776"/>
                    </a:cubicBezTo>
                    <a:lnTo>
                      <a:pt x="138" y="725"/>
                    </a:lnTo>
                    <a:cubicBezTo>
                      <a:pt x="137" y="725"/>
                      <a:pt x="137" y="724"/>
                      <a:pt x="137" y="724"/>
                    </a:cubicBezTo>
                    <a:lnTo>
                      <a:pt x="81" y="663"/>
                    </a:lnTo>
                    <a:cubicBezTo>
                      <a:pt x="80" y="662"/>
                      <a:pt x="80" y="662"/>
                      <a:pt x="80" y="662"/>
                    </a:cubicBezTo>
                    <a:lnTo>
                      <a:pt x="38" y="591"/>
                    </a:lnTo>
                    <a:cubicBezTo>
                      <a:pt x="37" y="590"/>
                      <a:pt x="37" y="590"/>
                      <a:pt x="37" y="589"/>
                    </a:cubicBezTo>
                    <a:lnTo>
                      <a:pt x="10" y="511"/>
                    </a:lnTo>
                    <a:cubicBezTo>
                      <a:pt x="10" y="511"/>
                      <a:pt x="10" y="510"/>
                      <a:pt x="10" y="509"/>
                    </a:cubicBezTo>
                    <a:lnTo>
                      <a:pt x="1" y="425"/>
                    </a:lnTo>
                    <a:close/>
                    <a:moveTo>
                      <a:pt x="25" y="508"/>
                    </a:moveTo>
                    <a:lnTo>
                      <a:pt x="25" y="506"/>
                    </a:lnTo>
                    <a:lnTo>
                      <a:pt x="52" y="584"/>
                    </a:lnTo>
                    <a:lnTo>
                      <a:pt x="51" y="582"/>
                    </a:lnTo>
                    <a:lnTo>
                      <a:pt x="93" y="653"/>
                    </a:lnTo>
                    <a:lnTo>
                      <a:pt x="92" y="652"/>
                    </a:lnTo>
                    <a:lnTo>
                      <a:pt x="148" y="713"/>
                    </a:lnTo>
                    <a:lnTo>
                      <a:pt x="147" y="712"/>
                    </a:lnTo>
                    <a:lnTo>
                      <a:pt x="214" y="763"/>
                    </a:lnTo>
                    <a:lnTo>
                      <a:pt x="213" y="762"/>
                    </a:lnTo>
                    <a:lnTo>
                      <a:pt x="291" y="800"/>
                    </a:lnTo>
                    <a:lnTo>
                      <a:pt x="290" y="800"/>
                    </a:lnTo>
                    <a:lnTo>
                      <a:pt x="375" y="825"/>
                    </a:lnTo>
                    <a:lnTo>
                      <a:pt x="373" y="824"/>
                    </a:lnTo>
                    <a:lnTo>
                      <a:pt x="465" y="832"/>
                    </a:lnTo>
                    <a:lnTo>
                      <a:pt x="464" y="832"/>
                    </a:lnTo>
                    <a:lnTo>
                      <a:pt x="556" y="824"/>
                    </a:lnTo>
                    <a:lnTo>
                      <a:pt x="554" y="825"/>
                    </a:lnTo>
                    <a:lnTo>
                      <a:pt x="640" y="800"/>
                    </a:lnTo>
                    <a:lnTo>
                      <a:pt x="639" y="800"/>
                    </a:lnTo>
                    <a:lnTo>
                      <a:pt x="716" y="762"/>
                    </a:lnTo>
                    <a:lnTo>
                      <a:pt x="715" y="763"/>
                    </a:lnTo>
                    <a:lnTo>
                      <a:pt x="783" y="712"/>
                    </a:lnTo>
                    <a:lnTo>
                      <a:pt x="782" y="713"/>
                    </a:lnTo>
                    <a:lnTo>
                      <a:pt x="837" y="652"/>
                    </a:lnTo>
                    <a:lnTo>
                      <a:pt x="836" y="653"/>
                    </a:lnTo>
                    <a:lnTo>
                      <a:pt x="878" y="582"/>
                    </a:lnTo>
                    <a:lnTo>
                      <a:pt x="877" y="584"/>
                    </a:lnTo>
                    <a:lnTo>
                      <a:pt x="904" y="506"/>
                    </a:lnTo>
                    <a:lnTo>
                      <a:pt x="903" y="508"/>
                    </a:lnTo>
                    <a:lnTo>
                      <a:pt x="912" y="424"/>
                    </a:lnTo>
                    <a:lnTo>
                      <a:pt x="912" y="425"/>
                    </a:lnTo>
                    <a:lnTo>
                      <a:pt x="903" y="341"/>
                    </a:lnTo>
                    <a:lnTo>
                      <a:pt x="904" y="343"/>
                    </a:lnTo>
                    <a:lnTo>
                      <a:pt x="877" y="265"/>
                    </a:lnTo>
                    <a:lnTo>
                      <a:pt x="878" y="267"/>
                    </a:lnTo>
                    <a:lnTo>
                      <a:pt x="836" y="197"/>
                    </a:lnTo>
                    <a:lnTo>
                      <a:pt x="836" y="198"/>
                    </a:lnTo>
                    <a:lnTo>
                      <a:pt x="781" y="136"/>
                    </a:lnTo>
                    <a:lnTo>
                      <a:pt x="783" y="137"/>
                    </a:lnTo>
                    <a:lnTo>
                      <a:pt x="715" y="86"/>
                    </a:lnTo>
                    <a:lnTo>
                      <a:pt x="716" y="87"/>
                    </a:lnTo>
                    <a:lnTo>
                      <a:pt x="639" y="49"/>
                    </a:lnTo>
                    <a:lnTo>
                      <a:pt x="640" y="49"/>
                    </a:lnTo>
                    <a:lnTo>
                      <a:pt x="554" y="24"/>
                    </a:lnTo>
                    <a:lnTo>
                      <a:pt x="556" y="24"/>
                    </a:lnTo>
                    <a:lnTo>
                      <a:pt x="464" y="16"/>
                    </a:lnTo>
                    <a:lnTo>
                      <a:pt x="465" y="16"/>
                    </a:lnTo>
                    <a:lnTo>
                      <a:pt x="373" y="24"/>
                    </a:lnTo>
                    <a:lnTo>
                      <a:pt x="375" y="24"/>
                    </a:lnTo>
                    <a:lnTo>
                      <a:pt x="290" y="49"/>
                    </a:lnTo>
                    <a:lnTo>
                      <a:pt x="291" y="49"/>
                    </a:lnTo>
                    <a:lnTo>
                      <a:pt x="213" y="87"/>
                    </a:lnTo>
                    <a:lnTo>
                      <a:pt x="214" y="86"/>
                    </a:lnTo>
                    <a:lnTo>
                      <a:pt x="147" y="137"/>
                    </a:lnTo>
                    <a:lnTo>
                      <a:pt x="148" y="136"/>
                    </a:lnTo>
                    <a:lnTo>
                      <a:pt x="92" y="198"/>
                    </a:lnTo>
                    <a:lnTo>
                      <a:pt x="93" y="197"/>
                    </a:lnTo>
                    <a:lnTo>
                      <a:pt x="51" y="267"/>
                    </a:lnTo>
                    <a:lnTo>
                      <a:pt x="52" y="265"/>
                    </a:lnTo>
                    <a:lnTo>
                      <a:pt x="25" y="343"/>
                    </a:lnTo>
                    <a:lnTo>
                      <a:pt x="25" y="341"/>
                    </a:lnTo>
                    <a:lnTo>
                      <a:pt x="16" y="425"/>
                    </a:lnTo>
                    <a:lnTo>
                      <a:pt x="16" y="424"/>
                    </a:lnTo>
                    <a:lnTo>
                      <a:pt x="25" y="50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54"/>
              <p:cNvSpPr>
                <a:spLocks noEditPoints="1"/>
              </p:cNvSpPr>
              <p:nvPr/>
            </p:nvSpPr>
            <p:spPr>
              <a:xfrm>
                <a:off x="2975" y="2175"/>
                <a:ext cx="68" cy="63"/>
              </a:xfrm>
              <a:custGeom>
                <a:avLst/>
                <a:gdLst>
                  <a:gd fmla="*/ 10 w 1025" name="T0"/>
                  <a:gd fmla="*/ 383 h 945" name="T1"/>
                  <a:gd fmla="*/ 44 w 1025" name="T2"/>
                  <a:gd fmla="*/ 282 h 945" name="T3"/>
                  <a:gd fmla="*/ 149 w 1025" name="T4"/>
                  <a:gd fmla="*/ 141 h 945" name="T5"/>
                  <a:gd fmla="*/ 233 w 1025" name="T6"/>
                  <a:gd fmla="*/ 77 h 945" name="T7"/>
                  <a:gd fmla="*/ 405 w 1025" name="T8"/>
                  <a:gd fmla="*/ 11 h 945" name="T9"/>
                  <a:gd fmla="*/ 517 w 1025" name="T10"/>
                  <a:gd fmla="*/ 1 h 945" name="T11"/>
                  <a:gd fmla="*/ 706 w 1025" name="T12"/>
                  <a:gd fmla="*/ 36 h 945" name="T13"/>
                  <a:gd fmla="*/ 801 w 1025" name="T14"/>
                  <a:gd fmla="*/ 83 h 945" name="T15"/>
                  <a:gd fmla="*/ 932 w 1025" name="T16"/>
                  <a:gd fmla="*/ 203 h 945" name="T17"/>
                  <a:gd fmla="*/ 985 w 1025" name="T18"/>
                  <a:gd fmla="*/ 292 h 945" name="T19"/>
                  <a:gd fmla="*/ 1024 w 1025" name="T20"/>
                  <a:gd fmla="*/ 467 h 945" name="T21"/>
                  <a:gd fmla="*/ 1012 w 1025" name="T22"/>
                  <a:gd fmla="*/ 575 h 945" name="T23"/>
                  <a:gd fmla="*/ 939 w 1025" name="T24"/>
                  <a:gd fmla="*/ 734 h 945" name="T25"/>
                  <a:gd fmla="*/ 869 w 1025" name="T26"/>
                  <a:gd fmla="*/ 811 h 945" name="T27"/>
                  <a:gd fmla="*/ 715 w 1025" name="T28"/>
                  <a:gd fmla="*/ 906 h 945" name="T29"/>
                  <a:gd fmla="*/ 609 w 1025" name="T30"/>
                  <a:gd fmla="*/ 936 h 945" name="T31"/>
                  <a:gd fmla="*/ 416 w 1025" name="T32"/>
                  <a:gd fmla="*/ 936 h 945" name="T33"/>
                  <a:gd fmla="*/ 311 w 1025" name="T34"/>
                  <a:gd fmla="*/ 906 h 945" name="T35"/>
                  <a:gd fmla="*/ 157 w 1025" name="T36"/>
                  <a:gd fmla="*/ 811 h 945" name="T37"/>
                  <a:gd fmla="*/ 86 w 1025" name="T38"/>
                  <a:gd fmla="*/ 734 h 945" name="T39"/>
                  <a:gd fmla="*/ 13 w 1025" name="T40"/>
                  <a:gd fmla="*/ 575 h 945" name="T41"/>
                  <a:gd fmla="*/ 121 w 1025" name="T42"/>
                  <a:gd fmla="*/ 550 h 945" name="T43"/>
                  <a:gd fmla="*/ 141 w 1025" name="T44"/>
                  <a:gd fmla="*/ 606 h 945" name="T45"/>
                  <a:gd fmla="*/ 232 w 1025" name="T46"/>
                  <a:gd fmla="*/ 729 h 945" name="T47"/>
                  <a:gd fmla="*/ 282 w 1025" name="T48"/>
                  <a:gd fmla="*/ 767 h 945" name="T49"/>
                  <a:gd fmla="*/ 436 w 1025" name="T50"/>
                  <a:gd fmla="*/ 827 h 945" name="T51"/>
                  <a:gd fmla="*/ 508 w 1025" name="T52"/>
                  <a:gd fmla="*/ 833 h 945" name="T53"/>
                  <a:gd fmla="*/ 675 w 1025" name="T54"/>
                  <a:gd fmla="*/ 802 h 945" name="T55"/>
                  <a:gd fmla="*/ 734 w 1025" name="T56"/>
                  <a:gd fmla="*/ 773 h 945" name="T57"/>
                  <a:gd fmla="*/ 849 w 1025" name="T58"/>
                  <a:gd fmla="*/ 668 h 945" name="T59"/>
                  <a:gd fmla="*/ 880 w 1025" name="T60"/>
                  <a:gd fmla="*/ 616 h 945" name="T61"/>
                  <a:gd fmla="*/ 913 w 1025" name="T62"/>
                  <a:gd fmla="*/ 467 h 945" name="T63"/>
                  <a:gd fmla="*/ 907 w 1025" name="T64"/>
                  <a:gd fmla="*/ 407 h 945" name="T65"/>
                  <a:gd fmla="*/ 842 w 1025" name="T66"/>
                  <a:gd fmla="*/ 269 h 945" name="T67"/>
                  <a:gd fmla="*/ 802 w 1025" name="T68"/>
                  <a:gd fmla="*/ 223 h 945" name="T69"/>
                  <a:gd fmla="*/ 666 w 1025" name="T70"/>
                  <a:gd fmla="*/ 140 h 945" name="T71"/>
                  <a:gd fmla="*/ 600 w 1025" name="T72"/>
                  <a:gd fmla="*/ 120 h 945" name="T73"/>
                  <a:gd fmla="*/ 425 w 1025" name="T74"/>
                  <a:gd fmla="*/ 120 h 945" name="T75"/>
                  <a:gd fmla="*/ 360 w 1025" name="T76"/>
                  <a:gd fmla="*/ 140 h 945" name="T77"/>
                  <a:gd fmla="*/ 224 w 1025" name="T78"/>
                  <a:gd fmla="*/ 223 h 945" name="T79"/>
                  <a:gd fmla="*/ 182 w 1025" name="T80"/>
                  <a:gd fmla="*/ 269 h 945" name="T81"/>
                  <a:gd fmla="*/ 118 w 1025" name="T82"/>
                  <a:gd fmla="*/ 407 h 945" name="T83"/>
                  <a:gd fmla="*/ 112 w 1025" name="T84"/>
                  <a:gd fmla="*/ 467 h 945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945" w="1025">
                    <a:moveTo>
                      <a:pt x="1" y="478"/>
                    </a:moveTo>
                    <a:cubicBezTo>
                      <a:pt x="0" y="474"/>
                      <a:pt x="0" y="470"/>
                      <a:pt x="1" y="467"/>
                    </a:cubicBezTo>
                    <a:lnTo>
                      <a:pt x="10" y="383"/>
                    </a:lnTo>
                    <a:cubicBezTo>
                      <a:pt x="10" y="378"/>
                      <a:pt x="11" y="374"/>
                      <a:pt x="13" y="370"/>
                    </a:cubicBezTo>
                    <a:lnTo>
                      <a:pt x="40" y="292"/>
                    </a:lnTo>
                    <a:cubicBezTo>
                      <a:pt x="41" y="288"/>
                      <a:pt x="42" y="285"/>
                      <a:pt x="44" y="282"/>
                    </a:cubicBezTo>
                    <a:lnTo>
                      <a:pt x="86" y="212"/>
                    </a:lnTo>
                    <a:cubicBezTo>
                      <a:pt x="88" y="209"/>
                      <a:pt x="90" y="206"/>
                      <a:pt x="93" y="203"/>
                    </a:cubicBezTo>
                    <a:lnTo>
                      <a:pt x="149" y="141"/>
                    </a:lnTo>
                    <a:cubicBezTo>
                      <a:pt x="151" y="138"/>
                      <a:pt x="154" y="136"/>
                      <a:pt x="157" y="134"/>
                    </a:cubicBezTo>
                    <a:lnTo>
                      <a:pt x="224" y="83"/>
                    </a:lnTo>
                    <a:cubicBezTo>
                      <a:pt x="226" y="81"/>
                      <a:pt x="230" y="79"/>
                      <a:pt x="233" y="77"/>
                    </a:cubicBezTo>
                    <a:lnTo>
                      <a:pt x="311" y="39"/>
                    </a:lnTo>
                    <a:cubicBezTo>
                      <a:pt x="314" y="38"/>
                      <a:pt x="317" y="37"/>
                      <a:pt x="320" y="36"/>
                    </a:cubicBezTo>
                    <a:lnTo>
                      <a:pt x="405" y="11"/>
                    </a:lnTo>
                    <a:cubicBezTo>
                      <a:pt x="408" y="10"/>
                      <a:pt x="412" y="9"/>
                      <a:pt x="416" y="9"/>
                    </a:cubicBezTo>
                    <a:lnTo>
                      <a:pt x="508" y="1"/>
                    </a:lnTo>
                    <a:cubicBezTo>
                      <a:pt x="511" y="0"/>
                      <a:pt x="514" y="0"/>
                      <a:pt x="517" y="1"/>
                    </a:cubicBezTo>
                    <a:lnTo>
                      <a:pt x="609" y="9"/>
                    </a:lnTo>
                    <a:cubicBezTo>
                      <a:pt x="613" y="9"/>
                      <a:pt x="617" y="10"/>
                      <a:pt x="620" y="11"/>
                    </a:cubicBezTo>
                    <a:lnTo>
                      <a:pt x="706" y="36"/>
                    </a:lnTo>
                    <a:cubicBezTo>
                      <a:pt x="709" y="37"/>
                      <a:pt x="712" y="38"/>
                      <a:pt x="715" y="39"/>
                    </a:cubicBezTo>
                    <a:lnTo>
                      <a:pt x="792" y="77"/>
                    </a:lnTo>
                    <a:cubicBezTo>
                      <a:pt x="795" y="79"/>
                      <a:pt x="798" y="81"/>
                      <a:pt x="801" y="83"/>
                    </a:cubicBezTo>
                    <a:lnTo>
                      <a:pt x="869" y="134"/>
                    </a:lnTo>
                    <a:cubicBezTo>
                      <a:pt x="872" y="136"/>
                      <a:pt x="875" y="138"/>
                      <a:pt x="877" y="141"/>
                    </a:cubicBezTo>
                    <a:lnTo>
                      <a:pt x="932" y="203"/>
                    </a:lnTo>
                    <a:cubicBezTo>
                      <a:pt x="935" y="206"/>
                      <a:pt x="937" y="209"/>
                      <a:pt x="938" y="212"/>
                    </a:cubicBezTo>
                    <a:lnTo>
                      <a:pt x="980" y="282"/>
                    </a:lnTo>
                    <a:cubicBezTo>
                      <a:pt x="982" y="285"/>
                      <a:pt x="984" y="288"/>
                      <a:pt x="985" y="292"/>
                    </a:cubicBezTo>
                    <a:lnTo>
                      <a:pt x="1012" y="370"/>
                    </a:lnTo>
                    <a:cubicBezTo>
                      <a:pt x="1014" y="374"/>
                      <a:pt x="1015" y="378"/>
                      <a:pt x="1015" y="383"/>
                    </a:cubicBezTo>
                    <a:lnTo>
                      <a:pt x="1024" y="467"/>
                    </a:lnTo>
                    <a:cubicBezTo>
                      <a:pt x="1025" y="470"/>
                      <a:pt x="1025" y="474"/>
                      <a:pt x="1024" y="478"/>
                    </a:cubicBezTo>
                    <a:lnTo>
                      <a:pt x="1015" y="562"/>
                    </a:lnTo>
                    <a:cubicBezTo>
                      <a:pt x="1015" y="567"/>
                      <a:pt x="1014" y="571"/>
                      <a:pt x="1012" y="575"/>
                    </a:cubicBezTo>
                    <a:lnTo>
                      <a:pt x="985" y="653"/>
                    </a:lnTo>
                    <a:cubicBezTo>
                      <a:pt x="984" y="656"/>
                      <a:pt x="983" y="660"/>
                      <a:pt x="981" y="663"/>
                    </a:cubicBezTo>
                    <a:lnTo>
                      <a:pt x="939" y="734"/>
                    </a:lnTo>
                    <a:cubicBezTo>
                      <a:pt x="937" y="737"/>
                      <a:pt x="935" y="740"/>
                      <a:pt x="932" y="743"/>
                    </a:cubicBezTo>
                    <a:lnTo>
                      <a:pt x="877" y="804"/>
                    </a:lnTo>
                    <a:cubicBezTo>
                      <a:pt x="875" y="807"/>
                      <a:pt x="872" y="809"/>
                      <a:pt x="869" y="811"/>
                    </a:cubicBezTo>
                    <a:lnTo>
                      <a:pt x="801" y="862"/>
                    </a:lnTo>
                    <a:cubicBezTo>
                      <a:pt x="798" y="864"/>
                      <a:pt x="795" y="866"/>
                      <a:pt x="792" y="868"/>
                    </a:cubicBezTo>
                    <a:lnTo>
                      <a:pt x="715" y="906"/>
                    </a:lnTo>
                    <a:cubicBezTo>
                      <a:pt x="712" y="907"/>
                      <a:pt x="709" y="908"/>
                      <a:pt x="706" y="909"/>
                    </a:cubicBezTo>
                    <a:lnTo>
                      <a:pt x="620" y="934"/>
                    </a:lnTo>
                    <a:cubicBezTo>
                      <a:pt x="617" y="935"/>
                      <a:pt x="613" y="936"/>
                      <a:pt x="609" y="936"/>
                    </a:cubicBezTo>
                    <a:lnTo>
                      <a:pt x="517" y="944"/>
                    </a:lnTo>
                    <a:cubicBezTo>
                      <a:pt x="514" y="945"/>
                      <a:pt x="511" y="945"/>
                      <a:pt x="508" y="944"/>
                    </a:cubicBezTo>
                    <a:lnTo>
                      <a:pt x="416" y="936"/>
                    </a:lnTo>
                    <a:cubicBezTo>
                      <a:pt x="412" y="936"/>
                      <a:pt x="408" y="935"/>
                      <a:pt x="405" y="934"/>
                    </a:cubicBezTo>
                    <a:lnTo>
                      <a:pt x="320" y="909"/>
                    </a:lnTo>
                    <a:cubicBezTo>
                      <a:pt x="317" y="908"/>
                      <a:pt x="314" y="907"/>
                      <a:pt x="311" y="906"/>
                    </a:cubicBezTo>
                    <a:lnTo>
                      <a:pt x="233" y="868"/>
                    </a:lnTo>
                    <a:cubicBezTo>
                      <a:pt x="230" y="866"/>
                      <a:pt x="226" y="864"/>
                      <a:pt x="224" y="862"/>
                    </a:cubicBezTo>
                    <a:lnTo>
                      <a:pt x="157" y="811"/>
                    </a:lnTo>
                    <a:cubicBezTo>
                      <a:pt x="154" y="809"/>
                      <a:pt x="151" y="807"/>
                      <a:pt x="149" y="804"/>
                    </a:cubicBezTo>
                    <a:lnTo>
                      <a:pt x="93" y="743"/>
                    </a:lnTo>
                    <a:cubicBezTo>
                      <a:pt x="91" y="740"/>
                      <a:pt x="88" y="737"/>
                      <a:pt x="86" y="734"/>
                    </a:cubicBezTo>
                    <a:lnTo>
                      <a:pt x="44" y="663"/>
                    </a:lnTo>
                    <a:cubicBezTo>
                      <a:pt x="42" y="660"/>
                      <a:pt x="41" y="656"/>
                      <a:pt x="40" y="653"/>
                    </a:cubicBezTo>
                    <a:lnTo>
                      <a:pt x="13" y="575"/>
                    </a:lnTo>
                    <a:cubicBezTo>
                      <a:pt x="11" y="571"/>
                      <a:pt x="10" y="567"/>
                      <a:pt x="10" y="562"/>
                    </a:cubicBezTo>
                    <a:lnTo>
                      <a:pt x="1" y="478"/>
                    </a:lnTo>
                    <a:close/>
                    <a:moveTo>
                      <a:pt x="121" y="550"/>
                    </a:moveTo>
                    <a:lnTo>
                      <a:pt x="118" y="538"/>
                    </a:lnTo>
                    <a:lnTo>
                      <a:pt x="145" y="616"/>
                    </a:lnTo>
                    <a:lnTo>
                      <a:pt x="141" y="606"/>
                    </a:lnTo>
                    <a:lnTo>
                      <a:pt x="183" y="677"/>
                    </a:lnTo>
                    <a:lnTo>
                      <a:pt x="176" y="668"/>
                    </a:lnTo>
                    <a:lnTo>
                      <a:pt x="232" y="729"/>
                    </a:lnTo>
                    <a:lnTo>
                      <a:pt x="224" y="722"/>
                    </a:lnTo>
                    <a:lnTo>
                      <a:pt x="291" y="773"/>
                    </a:lnTo>
                    <a:lnTo>
                      <a:pt x="282" y="767"/>
                    </a:lnTo>
                    <a:lnTo>
                      <a:pt x="360" y="805"/>
                    </a:lnTo>
                    <a:lnTo>
                      <a:pt x="351" y="802"/>
                    </a:lnTo>
                    <a:lnTo>
                      <a:pt x="436" y="827"/>
                    </a:lnTo>
                    <a:lnTo>
                      <a:pt x="425" y="825"/>
                    </a:lnTo>
                    <a:lnTo>
                      <a:pt x="517" y="833"/>
                    </a:lnTo>
                    <a:lnTo>
                      <a:pt x="508" y="833"/>
                    </a:lnTo>
                    <a:lnTo>
                      <a:pt x="600" y="825"/>
                    </a:lnTo>
                    <a:lnTo>
                      <a:pt x="589" y="827"/>
                    </a:lnTo>
                    <a:lnTo>
                      <a:pt x="675" y="802"/>
                    </a:lnTo>
                    <a:lnTo>
                      <a:pt x="666" y="805"/>
                    </a:lnTo>
                    <a:lnTo>
                      <a:pt x="743" y="767"/>
                    </a:lnTo>
                    <a:lnTo>
                      <a:pt x="734" y="773"/>
                    </a:lnTo>
                    <a:lnTo>
                      <a:pt x="802" y="722"/>
                    </a:lnTo>
                    <a:lnTo>
                      <a:pt x="794" y="729"/>
                    </a:lnTo>
                    <a:lnTo>
                      <a:pt x="849" y="668"/>
                    </a:lnTo>
                    <a:lnTo>
                      <a:pt x="842" y="677"/>
                    </a:lnTo>
                    <a:lnTo>
                      <a:pt x="884" y="606"/>
                    </a:lnTo>
                    <a:lnTo>
                      <a:pt x="880" y="616"/>
                    </a:lnTo>
                    <a:lnTo>
                      <a:pt x="907" y="538"/>
                    </a:lnTo>
                    <a:lnTo>
                      <a:pt x="904" y="550"/>
                    </a:lnTo>
                    <a:lnTo>
                      <a:pt x="913" y="467"/>
                    </a:lnTo>
                    <a:lnTo>
                      <a:pt x="913" y="478"/>
                    </a:lnTo>
                    <a:lnTo>
                      <a:pt x="904" y="394"/>
                    </a:lnTo>
                    <a:lnTo>
                      <a:pt x="907" y="407"/>
                    </a:lnTo>
                    <a:lnTo>
                      <a:pt x="880" y="329"/>
                    </a:lnTo>
                    <a:lnTo>
                      <a:pt x="884" y="339"/>
                    </a:lnTo>
                    <a:lnTo>
                      <a:pt x="842" y="269"/>
                    </a:lnTo>
                    <a:lnTo>
                      <a:pt x="849" y="278"/>
                    </a:lnTo>
                    <a:lnTo>
                      <a:pt x="794" y="216"/>
                    </a:lnTo>
                    <a:lnTo>
                      <a:pt x="802" y="223"/>
                    </a:lnTo>
                    <a:lnTo>
                      <a:pt x="734" y="172"/>
                    </a:lnTo>
                    <a:lnTo>
                      <a:pt x="743" y="178"/>
                    </a:lnTo>
                    <a:lnTo>
                      <a:pt x="666" y="140"/>
                    </a:lnTo>
                    <a:lnTo>
                      <a:pt x="675" y="143"/>
                    </a:lnTo>
                    <a:lnTo>
                      <a:pt x="589" y="118"/>
                    </a:lnTo>
                    <a:lnTo>
                      <a:pt x="600" y="120"/>
                    </a:lnTo>
                    <a:lnTo>
                      <a:pt x="508" y="112"/>
                    </a:lnTo>
                    <a:lnTo>
                      <a:pt x="517" y="112"/>
                    </a:lnTo>
                    <a:lnTo>
                      <a:pt x="425" y="120"/>
                    </a:lnTo>
                    <a:lnTo>
                      <a:pt x="436" y="118"/>
                    </a:lnTo>
                    <a:lnTo>
                      <a:pt x="351" y="143"/>
                    </a:lnTo>
                    <a:lnTo>
                      <a:pt x="360" y="140"/>
                    </a:lnTo>
                    <a:lnTo>
                      <a:pt x="282" y="178"/>
                    </a:lnTo>
                    <a:lnTo>
                      <a:pt x="291" y="172"/>
                    </a:lnTo>
                    <a:lnTo>
                      <a:pt x="224" y="223"/>
                    </a:lnTo>
                    <a:lnTo>
                      <a:pt x="232" y="216"/>
                    </a:lnTo>
                    <a:lnTo>
                      <a:pt x="176" y="278"/>
                    </a:lnTo>
                    <a:lnTo>
                      <a:pt x="182" y="269"/>
                    </a:lnTo>
                    <a:lnTo>
                      <a:pt x="140" y="339"/>
                    </a:lnTo>
                    <a:lnTo>
                      <a:pt x="145" y="329"/>
                    </a:lnTo>
                    <a:lnTo>
                      <a:pt x="118" y="407"/>
                    </a:lnTo>
                    <a:lnTo>
                      <a:pt x="121" y="394"/>
                    </a:lnTo>
                    <a:lnTo>
                      <a:pt x="112" y="478"/>
                    </a:lnTo>
                    <a:lnTo>
                      <a:pt x="112" y="467"/>
                    </a:lnTo>
                    <a:lnTo>
                      <a:pt x="121" y="550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Oval 55"/>
              <p:cNvSpPr>
                <a:spLocks noChangeArrowheads="1"/>
              </p:cNvSpPr>
              <p:nvPr/>
            </p:nvSpPr>
            <p:spPr>
              <a:xfrm>
                <a:off x="3725" y="1942"/>
                <a:ext cx="60" cy="5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56"/>
              <p:cNvSpPr>
                <a:spLocks noEditPoints="1"/>
              </p:cNvSpPr>
              <p:nvPr/>
            </p:nvSpPr>
            <p:spPr>
              <a:xfrm>
                <a:off x="3724" y="1941"/>
                <a:ext cx="61" cy="56"/>
              </a:xfrm>
              <a:custGeom>
                <a:avLst/>
                <a:gdLst>
                  <a:gd fmla="*/ 5 w 464" name="T0"/>
                  <a:gd fmla="*/ 170 h 424" name="T1"/>
                  <a:gd fmla="*/ 19 w 464" name="T2"/>
                  <a:gd fmla="*/ 129 h 424" name="T3"/>
                  <a:gd fmla="*/ 68 w 464" name="T4"/>
                  <a:gd fmla="*/ 63 h 424" name="T5"/>
                  <a:gd fmla="*/ 103 w 464" name="T6"/>
                  <a:gd fmla="*/ 36 h 424" name="T7"/>
                  <a:gd fmla="*/ 185 w 464" name="T8"/>
                  <a:gd fmla="*/ 5 h 424" name="T9"/>
                  <a:gd fmla="*/ 233 w 464" name="T10"/>
                  <a:gd fmla="*/ 0 h 424" name="T11"/>
                  <a:gd fmla="*/ 323 w 464" name="T12"/>
                  <a:gd fmla="*/ 17 h 424" name="T13"/>
                  <a:gd fmla="*/ 362 w 464" name="T14"/>
                  <a:gd fmla="*/ 37 h 424" name="T15"/>
                  <a:gd fmla="*/ 424 w 464" name="T16"/>
                  <a:gd fmla="*/ 94 h 424" name="T17"/>
                  <a:gd fmla="*/ 446 w 464" name="T18"/>
                  <a:gd fmla="*/ 130 h 424" name="T19"/>
                  <a:gd fmla="*/ 464 w 464" name="T20"/>
                  <a:gd fmla="*/ 212 h 424" name="T21"/>
                  <a:gd fmla="*/ 460 w 464" name="T22"/>
                  <a:gd fmla="*/ 256 h 424" name="T23"/>
                  <a:gd fmla="*/ 425 w 464" name="T24"/>
                  <a:gd fmla="*/ 331 h 424" name="T25"/>
                  <a:gd fmla="*/ 396 w 464" name="T26"/>
                  <a:gd fmla="*/ 363 h 424" name="T27"/>
                  <a:gd fmla="*/ 323 w 464" name="T28"/>
                  <a:gd fmla="*/ 408 h 424" name="T29"/>
                  <a:gd fmla="*/ 279 w 464" name="T30"/>
                  <a:gd fmla="*/ 420 h 424" name="T31"/>
                  <a:gd fmla="*/ 186 w 464" name="T32"/>
                  <a:gd fmla="*/ 420 h 424" name="T33"/>
                  <a:gd fmla="*/ 142 w 464" name="T34"/>
                  <a:gd fmla="*/ 408 h 424" name="T35"/>
                  <a:gd fmla="*/ 69 w 464" name="T36"/>
                  <a:gd fmla="*/ 363 h 424" name="T37"/>
                  <a:gd fmla="*/ 40 w 464" name="T38"/>
                  <a:gd fmla="*/ 331 h 424" name="T39"/>
                  <a:gd fmla="*/ 5 w 464" name="T40"/>
                  <a:gd fmla="*/ 256 h 424" name="T41"/>
                  <a:gd fmla="*/ 13 w 464" name="T42"/>
                  <a:gd fmla="*/ 254 h 424" name="T43"/>
                  <a:gd fmla="*/ 26 w 464" name="T44"/>
                  <a:gd fmla="*/ 291 h 424" name="T45"/>
                  <a:gd fmla="*/ 74 w 464" name="T46"/>
                  <a:gd fmla="*/ 357 h 424" name="T47"/>
                  <a:gd fmla="*/ 107 w 464" name="T48"/>
                  <a:gd fmla="*/ 381 h 424" name="T49"/>
                  <a:gd fmla="*/ 188 w 464" name="T50"/>
                  <a:gd fmla="*/ 413 h 424" name="T51"/>
                  <a:gd fmla="*/ 232 w 464" name="T52"/>
                  <a:gd fmla="*/ 416 h 424" name="T53"/>
                  <a:gd fmla="*/ 320 w 464" name="T54"/>
                  <a:gd fmla="*/ 400 h 424" name="T55"/>
                  <a:gd fmla="*/ 358 w 464" name="T56"/>
                  <a:gd fmla="*/ 382 h 424" name="T57"/>
                  <a:gd fmla="*/ 418 w 464" name="T58"/>
                  <a:gd fmla="*/ 326 h 424" name="T59"/>
                  <a:gd fmla="*/ 439 w 464" name="T60"/>
                  <a:gd fmla="*/ 292 h 424" name="T61"/>
                  <a:gd fmla="*/ 456 w 464" name="T62"/>
                  <a:gd fmla="*/ 212 h 424" name="T63"/>
                  <a:gd fmla="*/ 452 w 464" name="T64"/>
                  <a:gd fmla="*/ 172 h 424" name="T65"/>
                  <a:gd fmla="*/ 418 w 464" name="T66"/>
                  <a:gd fmla="*/ 99 h 424" name="T67"/>
                  <a:gd fmla="*/ 392 w 464" name="T68"/>
                  <a:gd fmla="*/ 69 h 424" name="T69"/>
                  <a:gd fmla="*/ 320 w 464" name="T70"/>
                  <a:gd fmla="*/ 25 h 424" name="T71"/>
                  <a:gd fmla="*/ 278 w 464" name="T72"/>
                  <a:gd fmla="*/ 12 h 424" name="T73"/>
                  <a:gd fmla="*/ 187 w 464" name="T74"/>
                  <a:gd fmla="*/ 12 h 424" name="T75"/>
                  <a:gd fmla="*/ 146 w 464" name="T76"/>
                  <a:gd fmla="*/ 25 h 424" name="T77"/>
                  <a:gd fmla="*/ 74 w 464" name="T78"/>
                  <a:gd fmla="*/ 69 h 424" name="T79"/>
                  <a:gd fmla="*/ 47 w 464" name="T80"/>
                  <a:gd fmla="*/ 99 h 424" name="T81"/>
                  <a:gd fmla="*/ 13 w 464" name="T82"/>
                  <a:gd fmla="*/ 172 h 424" name="T83"/>
                  <a:gd fmla="*/ 8 w 464" name="T84"/>
                  <a:gd fmla="*/ 212 h 424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424" w="464">
                    <a:moveTo>
                      <a:pt x="0" y="213"/>
                    </a:moveTo>
                    <a:cubicBezTo>
                      <a:pt x="0" y="213"/>
                      <a:pt x="0" y="212"/>
                      <a:pt x="0" y="212"/>
                    </a:cubicBezTo>
                    <a:lnTo>
                      <a:pt x="5" y="170"/>
                    </a:lnTo>
                    <a:cubicBezTo>
                      <a:pt x="5" y="170"/>
                      <a:pt x="5" y="169"/>
                      <a:pt x="5" y="169"/>
                    </a:cubicBezTo>
                    <a:lnTo>
                      <a:pt x="19" y="130"/>
                    </a:lnTo>
                    <a:cubicBezTo>
                      <a:pt x="19" y="130"/>
                      <a:pt x="19" y="130"/>
                      <a:pt x="19" y="129"/>
                    </a:cubicBezTo>
                    <a:lnTo>
                      <a:pt x="40" y="94"/>
                    </a:lnTo>
                    <a:cubicBezTo>
                      <a:pt x="40" y="94"/>
                      <a:pt x="40" y="94"/>
                      <a:pt x="40" y="94"/>
                    </a:cubicBezTo>
                    <a:lnTo>
                      <a:pt x="68" y="63"/>
                    </a:lnTo>
                    <a:cubicBezTo>
                      <a:pt x="69" y="63"/>
                      <a:pt x="69" y="62"/>
                      <a:pt x="69" y="62"/>
                    </a:cubicBezTo>
                    <a:lnTo>
                      <a:pt x="103" y="37"/>
                    </a:lnTo>
                    <a:cubicBezTo>
                      <a:pt x="103" y="37"/>
                      <a:pt x="103" y="36"/>
                      <a:pt x="103" y="36"/>
                    </a:cubicBezTo>
                    <a:lnTo>
                      <a:pt x="142" y="17"/>
                    </a:lnTo>
                    <a:cubicBezTo>
                      <a:pt x="142" y="17"/>
                      <a:pt x="143" y="17"/>
                      <a:pt x="143" y="17"/>
                    </a:cubicBezTo>
                    <a:lnTo>
                      <a:pt x="185" y="5"/>
                    </a:lnTo>
                    <a:cubicBezTo>
                      <a:pt x="186" y="5"/>
                      <a:pt x="186" y="5"/>
                      <a:pt x="186" y="4"/>
                    </a:cubicBezTo>
                    <a:lnTo>
                      <a:pt x="232" y="0"/>
                    </a:lnTo>
                    <a:cubicBezTo>
                      <a:pt x="232" y="0"/>
                      <a:pt x="233" y="0"/>
                      <a:pt x="233" y="0"/>
                    </a:cubicBezTo>
                    <a:lnTo>
                      <a:pt x="279" y="4"/>
                    </a:lnTo>
                    <a:cubicBezTo>
                      <a:pt x="279" y="5"/>
                      <a:pt x="279" y="5"/>
                      <a:pt x="280" y="5"/>
                    </a:cubicBezTo>
                    <a:lnTo>
                      <a:pt x="323" y="17"/>
                    </a:lnTo>
                    <a:cubicBezTo>
                      <a:pt x="323" y="17"/>
                      <a:pt x="323" y="17"/>
                      <a:pt x="323" y="17"/>
                    </a:cubicBezTo>
                    <a:lnTo>
                      <a:pt x="362" y="36"/>
                    </a:lnTo>
                    <a:cubicBezTo>
                      <a:pt x="362" y="36"/>
                      <a:pt x="362" y="37"/>
                      <a:pt x="362" y="37"/>
                    </a:cubicBezTo>
                    <a:lnTo>
                      <a:pt x="396" y="62"/>
                    </a:lnTo>
                    <a:cubicBezTo>
                      <a:pt x="397" y="62"/>
                      <a:pt x="397" y="63"/>
                      <a:pt x="397" y="63"/>
                    </a:cubicBezTo>
                    <a:lnTo>
                      <a:pt x="424" y="94"/>
                    </a:lnTo>
                    <a:cubicBezTo>
                      <a:pt x="425" y="94"/>
                      <a:pt x="425" y="94"/>
                      <a:pt x="425" y="94"/>
                    </a:cubicBezTo>
                    <a:lnTo>
                      <a:pt x="446" y="129"/>
                    </a:lnTo>
                    <a:cubicBezTo>
                      <a:pt x="446" y="130"/>
                      <a:pt x="446" y="130"/>
                      <a:pt x="446" y="130"/>
                    </a:cubicBezTo>
                    <a:lnTo>
                      <a:pt x="460" y="169"/>
                    </a:lnTo>
                    <a:cubicBezTo>
                      <a:pt x="460" y="169"/>
                      <a:pt x="460" y="170"/>
                      <a:pt x="460" y="170"/>
                    </a:cubicBezTo>
                    <a:lnTo>
                      <a:pt x="464" y="212"/>
                    </a:lnTo>
                    <a:cubicBezTo>
                      <a:pt x="464" y="212"/>
                      <a:pt x="464" y="213"/>
                      <a:pt x="464" y="213"/>
                    </a:cubicBezTo>
                    <a:lnTo>
                      <a:pt x="460" y="255"/>
                    </a:lnTo>
                    <a:cubicBezTo>
                      <a:pt x="460" y="255"/>
                      <a:pt x="460" y="255"/>
                      <a:pt x="460" y="256"/>
                    </a:cubicBezTo>
                    <a:lnTo>
                      <a:pt x="446" y="295"/>
                    </a:lnTo>
                    <a:cubicBezTo>
                      <a:pt x="446" y="295"/>
                      <a:pt x="446" y="295"/>
                      <a:pt x="446" y="296"/>
                    </a:cubicBezTo>
                    <a:lnTo>
                      <a:pt x="425" y="331"/>
                    </a:lnTo>
                    <a:cubicBezTo>
                      <a:pt x="425" y="331"/>
                      <a:pt x="425" y="331"/>
                      <a:pt x="424" y="332"/>
                    </a:cubicBezTo>
                    <a:lnTo>
                      <a:pt x="397" y="362"/>
                    </a:lnTo>
                    <a:cubicBezTo>
                      <a:pt x="397" y="362"/>
                      <a:pt x="397" y="363"/>
                      <a:pt x="396" y="363"/>
                    </a:cubicBezTo>
                    <a:lnTo>
                      <a:pt x="362" y="388"/>
                    </a:lnTo>
                    <a:cubicBezTo>
                      <a:pt x="362" y="388"/>
                      <a:pt x="362" y="388"/>
                      <a:pt x="362" y="389"/>
                    </a:cubicBezTo>
                    <a:lnTo>
                      <a:pt x="323" y="408"/>
                    </a:lnTo>
                    <a:cubicBezTo>
                      <a:pt x="323" y="408"/>
                      <a:pt x="323" y="408"/>
                      <a:pt x="323" y="408"/>
                    </a:cubicBezTo>
                    <a:lnTo>
                      <a:pt x="280" y="420"/>
                    </a:lnTo>
                    <a:cubicBezTo>
                      <a:pt x="279" y="420"/>
                      <a:pt x="279" y="420"/>
                      <a:pt x="279" y="420"/>
                    </a:cubicBezTo>
                    <a:lnTo>
                      <a:pt x="233" y="424"/>
                    </a:lnTo>
                    <a:cubicBezTo>
                      <a:pt x="233" y="424"/>
                      <a:pt x="232" y="424"/>
                      <a:pt x="232" y="424"/>
                    </a:cubicBezTo>
                    <a:lnTo>
                      <a:pt x="186" y="420"/>
                    </a:lnTo>
                    <a:cubicBezTo>
                      <a:pt x="186" y="420"/>
                      <a:pt x="186" y="420"/>
                      <a:pt x="185" y="420"/>
                    </a:cubicBezTo>
                    <a:lnTo>
                      <a:pt x="143" y="408"/>
                    </a:lnTo>
                    <a:cubicBezTo>
                      <a:pt x="143" y="408"/>
                      <a:pt x="142" y="408"/>
                      <a:pt x="142" y="408"/>
                    </a:cubicBezTo>
                    <a:lnTo>
                      <a:pt x="103" y="389"/>
                    </a:lnTo>
                    <a:cubicBezTo>
                      <a:pt x="103" y="388"/>
                      <a:pt x="103" y="388"/>
                      <a:pt x="103" y="388"/>
                    </a:cubicBezTo>
                    <a:lnTo>
                      <a:pt x="69" y="363"/>
                    </a:lnTo>
                    <a:cubicBezTo>
                      <a:pt x="69" y="363"/>
                      <a:pt x="69" y="362"/>
                      <a:pt x="69" y="362"/>
                    </a:cubicBezTo>
                    <a:lnTo>
                      <a:pt x="41" y="332"/>
                    </a:lnTo>
                    <a:cubicBezTo>
                      <a:pt x="40" y="331"/>
                      <a:pt x="40" y="331"/>
                      <a:pt x="40" y="331"/>
                    </a:cubicBezTo>
                    <a:lnTo>
                      <a:pt x="19" y="296"/>
                    </a:lnTo>
                    <a:cubicBezTo>
                      <a:pt x="19" y="295"/>
                      <a:pt x="19" y="295"/>
                      <a:pt x="19" y="295"/>
                    </a:cubicBezTo>
                    <a:lnTo>
                      <a:pt x="5" y="256"/>
                    </a:lnTo>
                    <a:cubicBezTo>
                      <a:pt x="5" y="255"/>
                      <a:pt x="5" y="255"/>
                      <a:pt x="5" y="255"/>
                    </a:cubicBezTo>
                    <a:lnTo>
                      <a:pt x="0" y="213"/>
                    </a:lnTo>
                    <a:close/>
                    <a:moveTo>
                      <a:pt x="13" y="254"/>
                    </a:moveTo>
                    <a:lnTo>
                      <a:pt x="13" y="253"/>
                    </a:lnTo>
                    <a:lnTo>
                      <a:pt x="26" y="292"/>
                    </a:lnTo>
                    <a:lnTo>
                      <a:pt x="26" y="291"/>
                    </a:lnTo>
                    <a:lnTo>
                      <a:pt x="47" y="327"/>
                    </a:lnTo>
                    <a:lnTo>
                      <a:pt x="46" y="326"/>
                    </a:lnTo>
                    <a:lnTo>
                      <a:pt x="74" y="357"/>
                    </a:lnTo>
                    <a:lnTo>
                      <a:pt x="74" y="356"/>
                    </a:lnTo>
                    <a:lnTo>
                      <a:pt x="107" y="382"/>
                    </a:lnTo>
                    <a:lnTo>
                      <a:pt x="107" y="381"/>
                    </a:lnTo>
                    <a:lnTo>
                      <a:pt x="146" y="400"/>
                    </a:lnTo>
                    <a:lnTo>
                      <a:pt x="145" y="400"/>
                    </a:lnTo>
                    <a:lnTo>
                      <a:pt x="188" y="413"/>
                    </a:lnTo>
                    <a:lnTo>
                      <a:pt x="187" y="412"/>
                    </a:lnTo>
                    <a:lnTo>
                      <a:pt x="233" y="416"/>
                    </a:lnTo>
                    <a:lnTo>
                      <a:pt x="232" y="416"/>
                    </a:lnTo>
                    <a:lnTo>
                      <a:pt x="278" y="412"/>
                    </a:lnTo>
                    <a:lnTo>
                      <a:pt x="277" y="413"/>
                    </a:lnTo>
                    <a:lnTo>
                      <a:pt x="320" y="400"/>
                    </a:lnTo>
                    <a:lnTo>
                      <a:pt x="320" y="400"/>
                    </a:lnTo>
                    <a:lnTo>
                      <a:pt x="358" y="381"/>
                    </a:lnTo>
                    <a:lnTo>
                      <a:pt x="358" y="382"/>
                    </a:lnTo>
                    <a:lnTo>
                      <a:pt x="392" y="356"/>
                    </a:lnTo>
                    <a:lnTo>
                      <a:pt x="391" y="357"/>
                    </a:lnTo>
                    <a:lnTo>
                      <a:pt x="418" y="326"/>
                    </a:lnTo>
                    <a:lnTo>
                      <a:pt x="418" y="327"/>
                    </a:lnTo>
                    <a:lnTo>
                      <a:pt x="439" y="291"/>
                    </a:lnTo>
                    <a:lnTo>
                      <a:pt x="439" y="292"/>
                    </a:lnTo>
                    <a:lnTo>
                      <a:pt x="452" y="253"/>
                    </a:lnTo>
                    <a:lnTo>
                      <a:pt x="452" y="254"/>
                    </a:lnTo>
                    <a:lnTo>
                      <a:pt x="456" y="212"/>
                    </a:lnTo>
                    <a:lnTo>
                      <a:pt x="456" y="213"/>
                    </a:lnTo>
                    <a:lnTo>
                      <a:pt x="452" y="171"/>
                    </a:lnTo>
                    <a:lnTo>
                      <a:pt x="452" y="172"/>
                    </a:lnTo>
                    <a:lnTo>
                      <a:pt x="439" y="133"/>
                    </a:lnTo>
                    <a:lnTo>
                      <a:pt x="439" y="134"/>
                    </a:lnTo>
                    <a:lnTo>
                      <a:pt x="418" y="99"/>
                    </a:lnTo>
                    <a:lnTo>
                      <a:pt x="418" y="99"/>
                    </a:lnTo>
                    <a:lnTo>
                      <a:pt x="391" y="68"/>
                    </a:lnTo>
                    <a:lnTo>
                      <a:pt x="392" y="69"/>
                    </a:lnTo>
                    <a:lnTo>
                      <a:pt x="358" y="43"/>
                    </a:lnTo>
                    <a:lnTo>
                      <a:pt x="358" y="44"/>
                    </a:lnTo>
                    <a:lnTo>
                      <a:pt x="320" y="25"/>
                    </a:lnTo>
                    <a:lnTo>
                      <a:pt x="320" y="25"/>
                    </a:lnTo>
                    <a:lnTo>
                      <a:pt x="277" y="12"/>
                    </a:lnTo>
                    <a:lnTo>
                      <a:pt x="278" y="12"/>
                    </a:lnTo>
                    <a:lnTo>
                      <a:pt x="232" y="8"/>
                    </a:lnTo>
                    <a:lnTo>
                      <a:pt x="233" y="8"/>
                    </a:lnTo>
                    <a:lnTo>
                      <a:pt x="187" y="12"/>
                    </a:lnTo>
                    <a:lnTo>
                      <a:pt x="188" y="12"/>
                    </a:lnTo>
                    <a:lnTo>
                      <a:pt x="145" y="25"/>
                    </a:lnTo>
                    <a:lnTo>
                      <a:pt x="146" y="25"/>
                    </a:lnTo>
                    <a:lnTo>
                      <a:pt x="107" y="44"/>
                    </a:lnTo>
                    <a:lnTo>
                      <a:pt x="107" y="43"/>
                    </a:lnTo>
                    <a:lnTo>
                      <a:pt x="74" y="69"/>
                    </a:lnTo>
                    <a:lnTo>
                      <a:pt x="74" y="68"/>
                    </a:lnTo>
                    <a:lnTo>
                      <a:pt x="46" y="99"/>
                    </a:lnTo>
                    <a:lnTo>
                      <a:pt x="47" y="99"/>
                    </a:lnTo>
                    <a:lnTo>
                      <a:pt x="26" y="134"/>
                    </a:lnTo>
                    <a:lnTo>
                      <a:pt x="26" y="133"/>
                    </a:lnTo>
                    <a:lnTo>
                      <a:pt x="13" y="172"/>
                    </a:lnTo>
                    <a:lnTo>
                      <a:pt x="13" y="171"/>
                    </a:lnTo>
                    <a:lnTo>
                      <a:pt x="8" y="213"/>
                    </a:lnTo>
                    <a:lnTo>
                      <a:pt x="8" y="212"/>
                    </a:lnTo>
                    <a:lnTo>
                      <a:pt x="13" y="254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57"/>
              <p:cNvSpPr>
                <a:spLocks noEditPoints="1"/>
              </p:cNvSpPr>
              <p:nvPr/>
            </p:nvSpPr>
            <p:spPr>
              <a:xfrm>
                <a:off x="3721" y="1938"/>
                <a:ext cx="67" cy="63"/>
              </a:xfrm>
              <a:custGeom>
                <a:avLst/>
                <a:gdLst>
                  <a:gd fmla="*/ 5 w 513" name="T0"/>
                  <a:gd fmla="*/ 191 h 473" name="T1"/>
                  <a:gd fmla="*/ 22 w 513" name="T2"/>
                  <a:gd fmla="*/ 141 h 473" name="T3"/>
                  <a:gd fmla="*/ 75 w 513" name="T4"/>
                  <a:gd fmla="*/ 71 h 473" name="T5"/>
                  <a:gd fmla="*/ 117 w 513" name="T6"/>
                  <a:gd fmla="*/ 39 h 473" name="T7"/>
                  <a:gd fmla="*/ 203 w 513" name="T8"/>
                  <a:gd fmla="*/ 6 h 473" name="T9"/>
                  <a:gd fmla="*/ 259 w 513" name="T10"/>
                  <a:gd fmla="*/ 1 h 473" name="T11"/>
                  <a:gd fmla="*/ 353 w 513" name="T12"/>
                  <a:gd fmla="*/ 18 h 473" name="T13"/>
                  <a:gd fmla="*/ 401 w 513" name="T14"/>
                  <a:gd fmla="*/ 42 h 473" name="T15"/>
                  <a:gd fmla="*/ 466 w 513" name="T16"/>
                  <a:gd fmla="*/ 102 h 473" name="T17"/>
                  <a:gd fmla="*/ 493 w 513" name="T18"/>
                  <a:gd fmla="*/ 146 h 473" name="T19"/>
                  <a:gd fmla="*/ 512 w 513" name="T20"/>
                  <a:gd fmla="*/ 233 h 473" name="T21"/>
                  <a:gd fmla="*/ 506 w 513" name="T22"/>
                  <a:gd fmla="*/ 288 h 473" name="T23"/>
                  <a:gd fmla="*/ 470 w 513" name="T24"/>
                  <a:gd fmla="*/ 367 h 473" name="T25"/>
                  <a:gd fmla="*/ 435 w 513" name="T26"/>
                  <a:gd fmla="*/ 406 h 473" name="T27"/>
                  <a:gd fmla="*/ 358 w 513" name="T28"/>
                  <a:gd fmla="*/ 453 h 473" name="T29"/>
                  <a:gd fmla="*/ 305 w 513" name="T30"/>
                  <a:gd fmla="*/ 468 h 473" name="T31"/>
                  <a:gd fmla="*/ 208 w 513" name="T32"/>
                  <a:gd fmla="*/ 468 h 473" name="T33"/>
                  <a:gd fmla="*/ 156 w 513" name="T34"/>
                  <a:gd fmla="*/ 453 h 473" name="T35"/>
                  <a:gd fmla="*/ 79 w 513" name="T36"/>
                  <a:gd fmla="*/ 406 h 473" name="T37"/>
                  <a:gd fmla="*/ 43 w 513" name="T38"/>
                  <a:gd fmla="*/ 367 h 473" name="T39"/>
                  <a:gd fmla="*/ 7 w 513" name="T40"/>
                  <a:gd fmla="*/ 288 h 473" name="T41"/>
                  <a:gd fmla="*/ 61 w 513" name="T42"/>
                  <a:gd fmla="*/ 275 h 473" name="T43"/>
                  <a:gd fmla="*/ 71 w 513" name="T44"/>
                  <a:gd fmla="*/ 303 h 473" name="T45"/>
                  <a:gd fmla="*/ 116 w 513" name="T46"/>
                  <a:gd fmla="*/ 365 h 473" name="T47"/>
                  <a:gd fmla="*/ 141 w 513" name="T48"/>
                  <a:gd fmla="*/ 384 h 473" name="T49"/>
                  <a:gd fmla="*/ 218 w 513" name="T50"/>
                  <a:gd fmla="*/ 414 h 473" name="T51"/>
                  <a:gd fmla="*/ 254 w 513" name="T52"/>
                  <a:gd fmla="*/ 417 h 473" name="T53"/>
                  <a:gd fmla="*/ 338 w 513" name="T54"/>
                  <a:gd fmla="*/ 401 h 473" name="T55"/>
                  <a:gd fmla="*/ 367 w 513" name="T56"/>
                  <a:gd fmla="*/ 387 h 473" name="T57"/>
                  <a:gd fmla="*/ 425 w 513" name="T58"/>
                  <a:gd fmla="*/ 334 h 473" name="T59"/>
                  <a:gd fmla="*/ 440 w 513" name="T60"/>
                  <a:gd fmla="*/ 308 h 473" name="T61"/>
                  <a:gd fmla="*/ 457 w 513" name="T62"/>
                  <a:gd fmla="*/ 233 h 473" name="T63"/>
                  <a:gd fmla="*/ 454 w 513" name="T64"/>
                  <a:gd fmla="*/ 204 h 473" name="T65"/>
                  <a:gd fmla="*/ 421 w 513" name="T66"/>
                  <a:gd fmla="*/ 135 h 473" name="T67"/>
                  <a:gd fmla="*/ 401 w 513" name="T68"/>
                  <a:gd fmla="*/ 112 h 473" name="T69"/>
                  <a:gd fmla="*/ 333 w 513" name="T70"/>
                  <a:gd fmla="*/ 70 h 473" name="T71"/>
                  <a:gd fmla="*/ 300 w 513" name="T72"/>
                  <a:gd fmla="*/ 60 h 473" name="T73"/>
                  <a:gd fmla="*/ 213 w 513" name="T74"/>
                  <a:gd fmla="*/ 60 h 473" name="T75"/>
                  <a:gd fmla="*/ 180 w 513" name="T76"/>
                  <a:gd fmla="*/ 70 h 473" name="T77"/>
                  <a:gd fmla="*/ 112 w 513" name="T78"/>
                  <a:gd fmla="*/ 112 h 473" name="T79"/>
                  <a:gd fmla="*/ 91 w 513" name="T80"/>
                  <a:gd fmla="*/ 135 h 473" name="T81"/>
                  <a:gd fmla="*/ 59 w 513" name="T82"/>
                  <a:gd fmla="*/ 204 h 473" name="T83"/>
                  <a:gd fmla="*/ 56 w 513" name="T84"/>
                  <a:gd fmla="*/ 233 h 473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473" w="513">
                    <a:moveTo>
                      <a:pt x="1" y="239"/>
                    </a:moveTo>
                    <a:cubicBezTo>
                      <a:pt x="0" y="237"/>
                      <a:pt x="0" y="235"/>
                      <a:pt x="1" y="233"/>
                    </a:cubicBezTo>
                    <a:lnTo>
                      <a:pt x="5" y="191"/>
                    </a:lnTo>
                    <a:cubicBezTo>
                      <a:pt x="5" y="189"/>
                      <a:pt x="6" y="187"/>
                      <a:pt x="7" y="185"/>
                    </a:cubicBezTo>
                    <a:lnTo>
                      <a:pt x="20" y="146"/>
                    </a:lnTo>
                    <a:cubicBezTo>
                      <a:pt x="21" y="144"/>
                      <a:pt x="21" y="143"/>
                      <a:pt x="22" y="141"/>
                    </a:cubicBezTo>
                    <a:lnTo>
                      <a:pt x="43" y="106"/>
                    </a:lnTo>
                    <a:cubicBezTo>
                      <a:pt x="44" y="105"/>
                      <a:pt x="45" y="103"/>
                      <a:pt x="47" y="102"/>
                    </a:cubicBezTo>
                    <a:lnTo>
                      <a:pt x="75" y="71"/>
                    </a:lnTo>
                    <a:cubicBezTo>
                      <a:pt x="76" y="69"/>
                      <a:pt x="77" y="68"/>
                      <a:pt x="79" y="67"/>
                    </a:cubicBezTo>
                    <a:lnTo>
                      <a:pt x="112" y="42"/>
                    </a:lnTo>
                    <a:cubicBezTo>
                      <a:pt x="113" y="41"/>
                      <a:pt x="115" y="40"/>
                      <a:pt x="117" y="39"/>
                    </a:cubicBezTo>
                    <a:lnTo>
                      <a:pt x="156" y="20"/>
                    </a:lnTo>
                    <a:cubicBezTo>
                      <a:pt x="157" y="19"/>
                      <a:pt x="159" y="19"/>
                      <a:pt x="160" y="18"/>
                    </a:cubicBezTo>
                    <a:lnTo>
                      <a:pt x="203" y="6"/>
                    </a:lnTo>
                    <a:cubicBezTo>
                      <a:pt x="204" y="5"/>
                      <a:pt x="206" y="5"/>
                      <a:pt x="208" y="5"/>
                    </a:cubicBezTo>
                    <a:lnTo>
                      <a:pt x="254" y="1"/>
                    </a:lnTo>
                    <a:cubicBezTo>
                      <a:pt x="256" y="0"/>
                      <a:pt x="257" y="0"/>
                      <a:pt x="259" y="1"/>
                    </a:cubicBezTo>
                    <a:lnTo>
                      <a:pt x="305" y="5"/>
                    </a:lnTo>
                    <a:cubicBezTo>
                      <a:pt x="307" y="5"/>
                      <a:pt x="309" y="5"/>
                      <a:pt x="310" y="6"/>
                    </a:cubicBezTo>
                    <a:lnTo>
                      <a:pt x="353" y="18"/>
                    </a:lnTo>
                    <a:cubicBezTo>
                      <a:pt x="355" y="19"/>
                      <a:pt x="356" y="19"/>
                      <a:pt x="358" y="20"/>
                    </a:cubicBezTo>
                    <a:lnTo>
                      <a:pt x="396" y="39"/>
                    </a:lnTo>
                    <a:cubicBezTo>
                      <a:pt x="398" y="40"/>
                      <a:pt x="399" y="41"/>
                      <a:pt x="401" y="42"/>
                    </a:cubicBezTo>
                    <a:lnTo>
                      <a:pt x="435" y="67"/>
                    </a:lnTo>
                    <a:cubicBezTo>
                      <a:pt x="436" y="68"/>
                      <a:pt x="438" y="69"/>
                      <a:pt x="439" y="71"/>
                    </a:cubicBezTo>
                    <a:lnTo>
                      <a:pt x="466" y="102"/>
                    </a:lnTo>
                    <a:cubicBezTo>
                      <a:pt x="468" y="103"/>
                      <a:pt x="469" y="105"/>
                      <a:pt x="469" y="106"/>
                    </a:cubicBezTo>
                    <a:lnTo>
                      <a:pt x="490" y="141"/>
                    </a:lnTo>
                    <a:cubicBezTo>
                      <a:pt x="491" y="143"/>
                      <a:pt x="492" y="144"/>
                      <a:pt x="493" y="146"/>
                    </a:cubicBezTo>
                    <a:lnTo>
                      <a:pt x="506" y="185"/>
                    </a:lnTo>
                    <a:cubicBezTo>
                      <a:pt x="507" y="187"/>
                      <a:pt x="508" y="189"/>
                      <a:pt x="508" y="191"/>
                    </a:cubicBezTo>
                    <a:lnTo>
                      <a:pt x="512" y="233"/>
                    </a:lnTo>
                    <a:cubicBezTo>
                      <a:pt x="513" y="235"/>
                      <a:pt x="513" y="237"/>
                      <a:pt x="512" y="239"/>
                    </a:cubicBezTo>
                    <a:lnTo>
                      <a:pt x="508" y="281"/>
                    </a:lnTo>
                    <a:cubicBezTo>
                      <a:pt x="508" y="284"/>
                      <a:pt x="507" y="286"/>
                      <a:pt x="506" y="288"/>
                    </a:cubicBezTo>
                    <a:lnTo>
                      <a:pt x="493" y="327"/>
                    </a:lnTo>
                    <a:cubicBezTo>
                      <a:pt x="492" y="328"/>
                      <a:pt x="492" y="330"/>
                      <a:pt x="491" y="332"/>
                    </a:cubicBezTo>
                    <a:lnTo>
                      <a:pt x="470" y="367"/>
                    </a:lnTo>
                    <a:cubicBezTo>
                      <a:pt x="469" y="369"/>
                      <a:pt x="468" y="370"/>
                      <a:pt x="466" y="372"/>
                    </a:cubicBezTo>
                    <a:lnTo>
                      <a:pt x="439" y="402"/>
                    </a:lnTo>
                    <a:cubicBezTo>
                      <a:pt x="438" y="404"/>
                      <a:pt x="436" y="405"/>
                      <a:pt x="435" y="406"/>
                    </a:cubicBezTo>
                    <a:lnTo>
                      <a:pt x="401" y="431"/>
                    </a:lnTo>
                    <a:cubicBezTo>
                      <a:pt x="399" y="432"/>
                      <a:pt x="398" y="433"/>
                      <a:pt x="396" y="434"/>
                    </a:cubicBezTo>
                    <a:lnTo>
                      <a:pt x="358" y="453"/>
                    </a:lnTo>
                    <a:cubicBezTo>
                      <a:pt x="356" y="454"/>
                      <a:pt x="355" y="454"/>
                      <a:pt x="353" y="455"/>
                    </a:cubicBezTo>
                    <a:lnTo>
                      <a:pt x="310" y="467"/>
                    </a:lnTo>
                    <a:cubicBezTo>
                      <a:pt x="309" y="468"/>
                      <a:pt x="307" y="468"/>
                      <a:pt x="305" y="468"/>
                    </a:cubicBezTo>
                    <a:lnTo>
                      <a:pt x="259" y="472"/>
                    </a:lnTo>
                    <a:cubicBezTo>
                      <a:pt x="257" y="473"/>
                      <a:pt x="256" y="473"/>
                      <a:pt x="254" y="472"/>
                    </a:cubicBezTo>
                    <a:lnTo>
                      <a:pt x="208" y="468"/>
                    </a:lnTo>
                    <a:cubicBezTo>
                      <a:pt x="206" y="468"/>
                      <a:pt x="204" y="468"/>
                      <a:pt x="203" y="467"/>
                    </a:cubicBezTo>
                    <a:lnTo>
                      <a:pt x="160" y="455"/>
                    </a:lnTo>
                    <a:cubicBezTo>
                      <a:pt x="159" y="454"/>
                      <a:pt x="157" y="454"/>
                      <a:pt x="156" y="453"/>
                    </a:cubicBezTo>
                    <a:lnTo>
                      <a:pt x="117" y="434"/>
                    </a:lnTo>
                    <a:cubicBezTo>
                      <a:pt x="115" y="433"/>
                      <a:pt x="113" y="432"/>
                      <a:pt x="112" y="431"/>
                    </a:cubicBezTo>
                    <a:lnTo>
                      <a:pt x="79" y="406"/>
                    </a:lnTo>
                    <a:cubicBezTo>
                      <a:pt x="77" y="405"/>
                      <a:pt x="76" y="404"/>
                      <a:pt x="75" y="402"/>
                    </a:cubicBezTo>
                    <a:lnTo>
                      <a:pt x="47" y="372"/>
                    </a:lnTo>
                    <a:cubicBezTo>
                      <a:pt x="46" y="370"/>
                      <a:pt x="44" y="369"/>
                      <a:pt x="43" y="367"/>
                    </a:cubicBezTo>
                    <a:lnTo>
                      <a:pt x="22" y="332"/>
                    </a:lnTo>
                    <a:cubicBezTo>
                      <a:pt x="21" y="330"/>
                      <a:pt x="21" y="328"/>
                      <a:pt x="20" y="327"/>
                    </a:cubicBezTo>
                    <a:lnTo>
                      <a:pt x="7" y="288"/>
                    </a:lnTo>
                    <a:cubicBezTo>
                      <a:pt x="6" y="286"/>
                      <a:pt x="5" y="284"/>
                      <a:pt x="5" y="281"/>
                    </a:cubicBezTo>
                    <a:lnTo>
                      <a:pt x="1" y="239"/>
                    </a:lnTo>
                    <a:close/>
                    <a:moveTo>
                      <a:pt x="61" y="275"/>
                    </a:moveTo>
                    <a:lnTo>
                      <a:pt x="59" y="269"/>
                    </a:lnTo>
                    <a:lnTo>
                      <a:pt x="73" y="308"/>
                    </a:lnTo>
                    <a:lnTo>
                      <a:pt x="71" y="303"/>
                    </a:lnTo>
                    <a:lnTo>
                      <a:pt x="92" y="339"/>
                    </a:lnTo>
                    <a:lnTo>
                      <a:pt x="88" y="334"/>
                    </a:lnTo>
                    <a:lnTo>
                      <a:pt x="116" y="365"/>
                    </a:lnTo>
                    <a:lnTo>
                      <a:pt x="112" y="361"/>
                    </a:lnTo>
                    <a:lnTo>
                      <a:pt x="146" y="387"/>
                    </a:lnTo>
                    <a:lnTo>
                      <a:pt x="141" y="384"/>
                    </a:lnTo>
                    <a:lnTo>
                      <a:pt x="180" y="403"/>
                    </a:lnTo>
                    <a:lnTo>
                      <a:pt x="176" y="401"/>
                    </a:lnTo>
                    <a:lnTo>
                      <a:pt x="218" y="414"/>
                    </a:lnTo>
                    <a:lnTo>
                      <a:pt x="213" y="413"/>
                    </a:lnTo>
                    <a:lnTo>
                      <a:pt x="259" y="417"/>
                    </a:lnTo>
                    <a:lnTo>
                      <a:pt x="254" y="417"/>
                    </a:lnTo>
                    <a:lnTo>
                      <a:pt x="300" y="413"/>
                    </a:lnTo>
                    <a:lnTo>
                      <a:pt x="295" y="414"/>
                    </a:lnTo>
                    <a:lnTo>
                      <a:pt x="338" y="401"/>
                    </a:lnTo>
                    <a:lnTo>
                      <a:pt x="333" y="403"/>
                    </a:lnTo>
                    <a:lnTo>
                      <a:pt x="372" y="384"/>
                    </a:lnTo>
                    <a:lnTo>
                      <a:pt x="367" y="387"/>
                    </a:lnTo>
                    <a:lnTo>
                      <a:pt x="401" y="361"/>
                    </a:lnTo>
                    <a:lnTo>
                      <a:pt x="397" y="365"/>
                    </a:lnTo>
                    <a:lnTo>
                      <a:pt x="425" y="334"/>
                    </a:lnTo>
                    <a:lnTo>
                      <a:pt x="421" y="339"/>
                    </a:lnTo>
                    <a:lnTo>
                      <a:pt x="442" y="303"/>
                    </a:lnTo>
                    <a:lnTo>
                      <a:pt x="440" y="308"/>
                    </a:lnTo>
                    <a:lnTo>
                      <a:pt x="454" y="269"/>
                    </a:lnTo>
                    <a:lnTo>
                      <a:pt x="452" y="275"/>
                    </a:lnTo>
                    <a:lnTo>
                      <a:pt x="457" y="233"/>
                    </a:lnTo>
                    <a:lnTo>
                      <a:pt x="457" y="239"/>
                    </a:lnTo>
                    <a:lnTo>
                      <a:pt x="452" y="197"/>
                    </a:lnTo>
                    <a:lnTo>
                      <a:pt x="454" y="204"/>
                    </a:lnTo>
                    <a:lnTo>
                      <a:pt x="440" y="165"/>
                    </a:lnTo>
                    <a:lnTo>
                      <a:pt x="442" y="170"/>
                    </a:lnTo>
                    <a:lnTo>
                      <a:pt x="421" y="135"/>
                    </a:lnTo>
                    <a:lnTo>
                      <a:pt x="425" y="139"/>
                    </a:lnTo>
                    <a:lnTo>
                      <a:pt x="397" y="108"/>
                    </a:lnTo>
                    <a:lnTo>
                      <a:pt x="401" y="112"/>
                    </a:lnTo>
                    <a:lnTo>
                      <a:pt x="367" y="86"/>
                    </a:lnTo>
                    <a:lnTo>
                      <a:pt x="372" y="89"/>
                    </a:lnTo>
                    <a:lnTo>
                      <a:pt x="333" y="70"/>
                    </a:lnTo>
                    <a:lnTo>
                      <a:pt x="338" y="72"/>
                    </a:lnTo>
                    <a:lnTo>
                      <a:pt x="295" y="59"/>
                    </a:lnTo>
                    <a:lnTo>
                      <a:pt x="300" y="60"/>
                    </a:lnTo>
                    <a:lnTo>
                      <a:pt x="254" y="56"/>
                    </a:lnTo>
                    <a:lnTo>
                      <a:pt x="259" y="56"/>
                    </a:lnTo>
                    <a:lnTo>
                      <a:pt x="213" y="60"/>
                    </a:lnTo>
                    <a:lnTo>
                      <a:pt x="218" y="59"/>
                    </a:lnTo>
                    <a:lnTo>
                      <a:pt x="176" y="72"/>
                    </a:lnTo>
                    <a:lnTo>
                      <a:pt x="180" y="70"/>
                    </a:lnTo>
                    <a:lnTo>
                      <a:pt x="141" y="89"/>
                    </a:lnTo>
                    <a:lnTo>
                      <a:pt x="146" y="86"/>
                    </a:lnTo>
                    <a:lnTo>
                      <a:pt x="112" y="112"/>
                    </a:lnTo>
                    <a:lnTo>
                      <a:pt x="116" y="108"/>
                    </a:lnTo>
                    <a:lnTo>
                      <a:pt x="88" y="139"/>
                    </a:lnTo>
                    <a:lnTo>
                      <a:pt x="91" y="135"/>
                    </a:lnTo>
                    <a:lnTo>
                      <a:pt x="70" y="170"/>
                    </a:lnTo>
                    <a:lnTo>
                      <a:pt x="73" y="165"/>
                    </a:lnTo>
                    <a:lnTo>
                      <a:pt x="59" y="204"/>
                    </a:lnTo>
                    <a:lnTo>
                      <a:pt x="61" y="197"/>
                    </a:lnTo>
                    <a:lnTo>
                      <a:pt x="56" y="239"/>
                    </a:lnTo>
                    <a:lnTo>
                      <a:pt x="56" y="233"/>
                    </a:lnTo>
                    <a:lnTo>
                      <a:pt x="61" y="275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Oval 58"/>
              <p:cNvSpPr>
                <a:spLocks noChangeArrowheads="1"/>
              </p:cNvSpPr>
              <p:nvPr/>
            </p:nvSpPr>
            <p:spPr>
              <a:xfrm>
                <a:off x="3938" y="1852"/>
                <a:ext cx="60" cy="5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59"/>
              <p:cNvSpPr>
                <a:spLocks noEditPoints="1"/>
              </p:cNvSpPr>
              <p:nvPr/>
            </p:nvSpPr>
            <p:spPr>
              <a:xfrm>
                <a:off x="3937" y="1852"/>
                <a:ext cx="61" cy="56"/>
              </a:xfrm>
              <a:custGeom>
                <a:avLst/>
                <a:gdLst>
                  <a:gd fmla="*/ 5 w 464" name="T0"/>
                  <a:gd fmla="*/ 170 h 424" name="T1"/>
                  <a:gd fmla="*/ 19 w 464" name="T2"/>
                  <a:gd fmla="*/ 129 h 424" name="T3"/>
                  <a:gd fmla="*/ 68 w 464" name="T4"/>
                  <a:gd fmla="*/ 63 h 424" name="T5"/>
                  <a:gd fmla="*/ 103 w 464" name="T6"/>
                  <a:gd fmla="*/ 36 h 424" name="T7"/>
                  <a:gd fmla="*/ 185 w 464" name="T8"/>
                  <a:gd fmla="*/ 5 h 424" name="T9"/>
                  <a:gd fmla="*/ 233 w 464" name="T10"/>
                  <a:gd fmla="*/ 0 h 424" name="T11"/>
                  <a:gd fmla="*/ 323 w 464" name="T12"/>
                  <a:gd fmla="*/ 17 h 424" name="T13"/>
                  <a:gd fmla="*/ 362 w 464" name="T14"/>
                  <a:gd fmla="*/ 37 h 424" name="T15"/>
                  <a:gd fmla="*/ 424 w 464" name="T16"/>
                  <a:gd fmla="*/ 94 h 424" name="T17"/>
                  <a:gd fmla="*/ 446 w 464" name="T18"/>
                  <a:gd fmla="*/ 130 h 424" name="T19"/>
                  <a:gd fmla="*/ 464 w 464" name="T20"/>
                  <a:gd fmla="*/ 212 h 424" name="T21"/>
                  <a:gd fmla="*/ 460 w 464" name="T22"/>
                  <a:gd fmla="*/ 256 h 424" name="T23"/>
                  <a:gd fmla="*/ 425 w 464" name="T24"/>
                  <a:gd fmla="*/ 331 h 424" name="T25"/>
                  <a:gd fmla="*/ 396 w 464" name="T26"/>
                  <a:gd fmla="*/ 363 h 424" name="T27"/>
                  <a:gd fmla="*/ 323 w 464" name="T28"/>
                  <a:gd fmla="*/ 408 h 424" name="T29"/>
                  <a:gd fmla="*/ 279 w 464" name="T30"/>
                  <a:gd fmla="*/ 420 h 424" name="T31"/>
                  <a:gd fmla="*/ 186 w 464" name="T32"/>
                  <a:gd fmla="*/ 420 h 424" name="T33"/>
                  <a:gd fmla="*/ 142 w 464" name="T34"/>
                  <a:gd fmla="*/ 408 h 424" name="T35"/>
                  <a:gd fmla="*/ 69 w 464" name="T36"/>
                  <a:gd fmla="*/ 363 h 424" name="T37"/>
                  <a:gd fmla="*/ 40 w 464" name="T38"/>
                  <a:gd fmla="*/ 331 h 424" name="T39"/>
                  <a:gd fmla="*/ 5 w 464" name="T40"/>
                  <a:gd fmla="*/ 256 h 424" name="T41"/>
                  <a:gd fmla="*/ 13 w 464" name="T42"/>
                  <a:gd fmla="*/ 254 h 424" name="T43"/>
                  <a:gd fmla="*/ 26 w 464" name="T44"/>
                  <a:gd fmla="*/ 291 h 424" name="T45"/>
                  <a:gd fmla="*/ 74 w 464" name="T46"/>
                  <a:gd fmla="*/ 357 h 424" name="T47"/>
                  <a:gd fmla="*/ 107 w 464" name="T48"/>
                  <a:gd fmla="*/ 381 h 424" name="T49"/>
                  <a:gd fmla="*/ 188 w 464" name="T50"/>
                  <a:gd fmla="*/ 413 h 424" name="T51"/>
                  <a:gd fmla="*/ 232 w 464" name="T52"/>
                  <a:gd fmla="*/ 416 h 424" name="T53"/>
                  <a:gd fmla="*/ 320 w 464" name="T54"/>
                  <a:gd fmla="*/ 400 h 424" name="T55"/>
                  <a:gd fmla="*/ 358 w 464" name="T56"/>
                  <a:gd fmla="*/ 382 h 424" name="T57"/>
                  <a:gd fmla="*/ 418 w 464" name="T58"/>
                  <a:gd fmla="*/ 326 h 424" name="T59"/>
                  <a:gd fmla="*/ 439 w 464" name="T60"/>
                  <a:gd fmla="*/ 292 h 424" name="T61"/>
                  <a:gd fmla="*/ 456 w 464" name="T62"/>
                  <a:gd fmla="*/ 212 h 424" name="T63"/>
                  <a:gd fmla="*/ 452 w 464" name="T64"/>
                  <a:gd fmla="*/ 172 h 424" name="T65"/>
                  <a:gd fmla="*/ 418 w 464" name="T66"/>
                  <a:gd fmla="*/ 99 h 424" name="T67"/>
                  <a:gd fmla="*/ 392 w 464" name="T68"/>
                  <a:gd fmla="*/ 69 h 424" name="T69"/>
                  <a:gd fmla="*/ 320 w 464" name="T70"/>
                  <a:gd fmla="*/ 25 h 424" name="T71"/>
                  <a:gd fmla="*/ 278 w 464" name="T72"/>
                  <a:gd fmla="*/ 12 h 424" name="T73"/>
                  <a:gd fmla="*/ 187 w 464" name="T74"/>
                  <a:gd fmla="*/ 12 h 424" name="T75"/>
                  <a:gd fmla="*/ 146 w 464" name="T76"/>
                  <a:gd fmla="*/ 25 h 424" name="T77"/>
                  <a:gd fmla="*/ 74 w 464" name="T78"/>
                  <a:gd fmla="*/ 69 h 424" name="T79"/>
                  <a:gd fmla="*/ 47 w 464" name="T80"/>
                  <a:gd fmla="*/ 99 h 424" name="T81"/>
                  <a:gd fmla="*/ 13 w 464" name="T82"/>
                  <a:gd fmla="*/ 172 h 424" name="T83"/>
                  <a:gd fmla="*/ 8 w 464" name="T84"/>
                  <a:gd fmla="*/ 212 h 424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424" w="464">
                    <a:moveTo>
                      <a:pt x="0" y="213"/>
                    </a:moveTo>
                    <a:cubicBezTo>
                      <a:pt x="0" y="213"/>
                      <a:pt x="0" y="212"/>
                      <a:pt x="0" y="212"/>
                    </a:cubicBezTo>
                    <a:lnTo>
                      <a:pt x="5" y="170"/>
                    </a:lnTo>
                    <a:cubicBezTo>
                      <a:pt x="5" y="170"/>
                      <a:pt x="5" y="169"/>
                      <a:pt x="5" y="169"/>
                    </a:cubicBezTo>
                    <a:lnTo>
                      <a:pt x="19" y="130"/>
                    </a:lnTo>
                    <a:cubicBezTo>
                      <a:pt x="19" y="130"/>
                      <a:pt x="19" y="130"/>
                      <a:pt x="19" y="129"/>
                    </a:cubicBezTo>
                    <a:lnTo>
                      <a:pt x="40" y="94"/>
                    </a:lnTo>
                    <a:cubicBezTo>
                      <a:pt x="40" y="94"/>
                      <a:pt x="40" y="94"/>
                      <a:pt x="40" y="94"/>
                    </a:cubicBezTo>
                    <a:lnTo>
                      <a:pt x="68" y="63"/>
                    </a:lnTo>
                    <a:cubicBezTo>
                      <a:pt x="69" y="63"/>
                      <a:pt x="69" y="62"/>
                      <a:pt x="69" y="62"/>
                    </a:cubicBezTo>
                    <a:lnTo>
                      <a:pt x="103" y="37"/>
                    </a:lnTo>
                    <a:cubicBezTo>
                      <a:pt x="103" y="37"/>
                      <a:pt x="103" y="36"/>
                      <a:pt x="103" y="36"/>
                    </a:cubicBezTo>
                    <a:lnTo>
                      <a:pt x="142" y="17"/>
                    </a:lnTo>
                    <a:cubicBezTo>
                      <a:pt x="142" y="17"/>
                      <a:pt x="143" y="17"/>
                      <a:pt x="143" y="17"/>
                    </a:cubicBezTo>
                    <a:lnTo>
                      <a:pt x="185" y="5"/>
                    </a:lnTo>
                    <a:cubicBezTo>
                      <a:pt x="186" y="5"/>
                      <a:pt x="186" y="5"/>
                      <a:pt x="186" y="4"/>
                    </a:cubicBezTo>
                    <a:lnTo>
                      <a:pt x="232" y="0"/>
                    </a:lnTo>
                    <a:cubicBezTo>
                      <a:pt x="232" y="0"/>
                      <a:pt x="233" y="0"/>
                      <a:pt x="233" y="0"/>
                    </a:cubicBezTo>
                    <a:lnTo>
                      <a:pt x="279" y="4"/>
                    </a:lnTo>
                    <a:cubicBezTo>
                      <a:pt x="279" y="5"/>
                      <a:pt x="279" y="5"/>
                      <a:pt x="280" y="5"/>
                    </a:cubicBezTo>
                    <a:lnTo>
                      <a:pt x="323" y="17"/>
                    </a:lnTo>
                    <a:cubicBezTo>
                      <a:pt x="323" y="17"/>
                      <a:pt x="323" y="17"/>
                      <a:pt x="323" y="17"/>
                    </a:cubicBezTo>
                    <a:lnTo>
                      <a:pt x="362" y="36"/>
                    </a:lnTo>
                    <a:cubicBezTo>
                      <a:pt x="362" y="36"/>
                      <a:pt x="362" y="37"/>
                      <a:pt x="362" y="37"/>
                    </a:cubicBezTo>
                    <a:lnTo>
                      <a:pt x="396" y="62"/>
                    </a:lnTo>
                    <a:cubicBezTo>
                      <a:pt x="397" y="62"/>
                      <a:pt x="397" y="63"/>
                      <a:pt x="397" y="63"/>
                    </a:cubicBezTo>
                    <a:lnTo>
                      <a:pt x="424" y="94"/>
                    </a:lnTo>
                    <a:cubicBezTo>
                      <a:pt x="425" y="94"/>
                      <a:pt x="425" y="94"/>
                      <a:pt x="425" y="94"/>
                    </a:cubicBezTo>
                    <a:lnTo>
                      <a:pt x="446" y="129"/>
                    </a:lnTo>
                    <a:cubicBezTo>
                      <a:pt x="446" y="130"/>
                      <a:pt x="446" y="130"/>
                      <a:pt x="446" y="130"/>
                    </a:cubicBezTo>
                    <a:lnTo>
                      <a:pt x="460" y="169"/>
                    </a:lnTo>
                    <a:cubicBezTo>
                      <a:pt x="460" y="169"/>
                      <a:pt x="460" y="170"/>
                      <a:pt x="460" y="170"/>
                    </a:cubicBezTo>
                    <a:lnTo>
                      <a:pt x="464" y="212"/>
                    </a:lnTo>
                    <a:cubicBezTo>
                      <a:pt x="464" y="212"/>
                      <a:pt x="464" y="213"/>
                      <a:pt x="464" y="213"/>
                    </a:cubicBezTo>
                    <a:lnTo>
                      <a:pt x="460" y="255"/>
                    </a:lnTo>
                    <a:cubicBezTo>
                      <a:pt x="460" y="255"/>
                      <a:pt x="460" y="255"/>
                      <a:pt x="460" y="256"/>
                    </a:cubicBezTo>
                    <a:lnTo>
                      <a:pt x="446" y="295"/>
                    </a:lnTo>
                    <a:cubicBezTo>
                      <a:pt x="446" y="295"/>
                      <a:pt x="446" y="295"/>
                      <a:pt x="446" y="296"/>
                    </a:cubicBezTo>
                    <a:lnTo>
                      <a:pt x="425" y="331"/>
                    </a:lnTo>
                    <a:cubicBezTo>
                      <a:pt x="425" y="331"/>
                      <a:pt x="425" y="331"/>
                      <a:pt x="424" y="332"/>
                    </a:cubicBezTo>
                    <a:lnTo>
                      <a:pt x="397" y="362"/>
                    </a:lnTo>
                    <a:cubicBezTo>
                      <a:pt x="397" y="362"/>
                      <a:pt x="397" y="363"/>
                      <a:pt x="396" y="363"/>
                    </a:cubicBezTo>
                    <a:lnTo>
                      <a:pt x="362" y="388"/>
                    </a:lnTo>
                    <a:cubicBezTo>
                      <a:pt x="362" y="388"/>
                      <a:pt x="362" y="388"/>
                      <a:pt x="362" y="389"/>
                    </a:cubicBezTo>
                    <a:lnTo>
                      <a:pt x="323" y="408"/>
                    </a:lnTo>
                    <a:cubicBezTo>
                      <a:pt x="323" y="408"/>
                      <a:pt x="323" y="408"/>
                      <a:pt x="323" y="408"/>
                    </a:cubicBezTo>
                    <a:lnTo>
                      <a:pt x="280" y="420"/>
                    </a:lnTo>
                    <a:cubicBezTo>
                      <a:pt x="279" y="420"/>
                      <a:pt x="279" y="420"/>
                      <a:pt x="279" y="420"/>
                    </a:cubicBezTo>
                    <a:lnTo>
                      <a:pt x="233" y="424"/>
                    </a:lnTo>
                    <a:cubicBezTo>
                      <a:pt x="233" y="424"/>
                      <a:pt x="232" y="424"/>
                      <a:pt x="232" y="424"/>
                    </a:cubicBezTo>
                    <a:lnTo>
                      <a:pt x="186" y="420"/>
                    </a:lnTo>
                    <a:cubicBezTo>
                      <a:pt x="186" y="420"/>
                      <a:pt x="186" y="420"/>
                      <a:pt x="185" y="420"/>
                    </a:cubicBezTo>
                    <a:lnTo>
                      <a:pt x="143" y="408"/>
                    </a:lnTo>
                    <a:cubicBezTo>
                      <a:pt x="143" y="408"/>
                      <a:pt x="142" y="408"/>
                      <a:pt x="142" y="408"/>
                    </a:cubicBezTo>
                    <a:lnTo>
                      <a:pt x="103" y="389"/>
                    </a:lnTo>
                    <a:cubicBezTo>
                      <a:pt x="103" y="388"/>
                      <a:pt x="103" y="388"/>
                      <a:pt x="103" y="388"/>
                    </a:cubicBezTo>
                    <a:lnTo>
                      <a:pt x="69" y="363"/>
                    </a:lnTo>
                    <a:cubicBezTo>
                      <a:pt x="69" y="363"/>
                      <a:pt x="69" y="362"/>
                      <a:pt x="69" y="362"/>
                    </a:cubicBezTo>
                    <a:lnTo>
                      <a:pt x="41" y="332"/>
                    </a:lnTo>
                    <a:cubicBezTo>
                      <a:pt x="40" y="331"/>
                      <a:pt x="40" y="331"/>
                      <a:pt x="40" y="331"/>
                    </a:cubicBezTo>
                    <a:lnTo>
                      <a:pt x="19" y="296"/>
                    </a:lnTo>
                    <a:cubicBezTo>
                      <a:pt x="19" y="295"/>
                      <a:pt x="19" y="295"/>
                      <a:pt x="19" y="295"/>
                    </a:cubicBezTo>
                    <a:lnTo>
                      <a:pt x="5" y="256"/>
                    </a:lnTo>
                    <a:cubicBezTo>
                      <a:pt x="5" y="255"/>
                      <a:pt x="5" y="255"/>
                      <a:pt x="5" y="255"/>
                    </a:cubicBezTo>
                    <a:lnTo>
                      <a:pt x="0" y="213"/>
                    </a:lnTo>
                    <a:close/>
                    <a:moveTo>
                      <a:pt x="13" y="254"/>
                    </a:moveTo>
                    <a:lnTo>
                      <a:pt x="13" y="253"/>
                    </a:lnTo>
                    <a:lnTo>
                      <a:pt x="26" y="292"/>
                    </a:lnTo>
                    <a:lnTo>
                      <a:pt x="26" y="291"/>
                    </a:lnTo>
                    <a:lnTo>
                      <a:pt x="47" y="327"/>
                    </a:lnTo>
                    <a:lnTo>
                      <a:pt x="46" y="326"/>
                    </a:lnTo>
                    <a:lnTo>
                      <a:pt x="74" y="357"/>
                    </a:lnTo>
                    <a:lnTo>
                      <a:pt x="74" y="356"/>
                    </a:lnTo>
                    <a:lnTo>
                      <a:pt x="107" y="382"/>
                    </a:lnTo>
                    <a:lnTo>
                      <a:pt x="107" y="381"/>
                    </a:lnTo>
                    <a:lnTo>
                      <a:pt x="146" y="400"/>
                    </a:lnTo>
                    <a:lnTo>
                      <a:pt x="145" y="400"/>
                    </a:lnTo>
                    <a:lnTo>
                      <a:pt x="188" y="413"/>
                    </a:lnTo>
                    <a:lnTo>
                      <a:pt x="187" y="412"/>
                    </a:lnTo>
                    <a:lnTo>
                      <a:pt x="233" y="416"/>
                    </a:lnTo>
                    <a:lnTo>
                      <a:pt x="232" y="416"/>
                    </a:lnTo>
                    <a:lnTo>
                      <a:pt x="278" y="412"/>
                    </a:lnTo>
                    <a:lnTo>
                      <a:pt x="277" y="413"/>
                    </a:lnTo>
                    <a:lnTo>
                      <a:pt x="320" y="400"/>
                    </a:lnTo>
                    <a:lnTo>
                      <a:pt x="320" y="400"/>
                    </a:lnTo>
                    <a:lnTo>
                      <a:pt x="358" y="381"/>
                    </a:lnTo>
                    <a:lnTo>
                      <a:pt x="358" y="382"/>
                    </a:lnTo>
                    <a:lnTo>
                      <a:pt x="392" y="356"/>
                    </a:lnTo>
                    <a:lnTo>
                      <a:pt x="391" y="357"/>
                    </a:lnTo>
                    <a:lnTo>
                      <a:pt x="418" y="326"/>
                    </a:lnTo>
                    <a:lnTo>
                      <a:pt x="418" y="327"/>
                    </a:lnTo>
                    <a:lnTo>
                      <a:pt x="439" y="291"/>
                    </a:lnTo>
                    <a:lnTo>
                      <a:pt x="439" y="292"/>
                    </a:lnTo>
                    <a:lnTo>
                      <a:pt x="452" y="253"/>
                    </a:lnTo>
                    <a:lnTo>
                      <a:pt x="452" y="254"/>
                    </a:lnTo>
                    <a:lnTo>
                      <a:pt x="456" y="212"/>
                    </a:lnTo>
                    <a:lnTo>
                      <a:pt x="456" y="213"/>
                    </a:lnTo>
                    <a:lnTo>
                      <a:pt x="452" y="171"/>
                    </a:lnTo>
                    <a:lnTo>
                      <a:pt x="452" y="172"/>
                    </a:lnTo>
                    <a:lnTo>
                      <a:pt x="439" y="133"/>
                    </a:lnTo>
                    <a:lnTo>
                      <a:pt x="439" y="134"/>
                    </a:lnTo>
                    <a:lnTo>
                      <a:pt x="418" y="99"/>
                    </a:lnTo>
                    <a:lnTo>
                      <a:pt x="418" y="99"/>
                    </a:lnTo>
                    <a:lnTo>
                      <a:pt x="391" y="68"/>
                    </a:lnTo>
                    <a:lnTo>
                      <a:pt x="392" y="69"/>
                    </a:lnTo>
                    <a:lnTo>
                      <a:pt x="358" y="43"/>
                    </a:lnTo>
                    <a:lnTo>
                      <a:pt x="358" y="44"/>
                    </a:lnTo>
                    <a:lnTo>
                      <a:pt x="320" y="25"/>
                    </a:lnTo>
                    <a:lnTo>
                      <a:pt x="320" y="25"/>
                    </a:lnTo>
                    <a:lnTo>
                      <a:pt x="277" y="12"/>
                    </a:lnTo>
                    <a:lnTo>
                      <a:pt x="278" y="12"/>
                    </a:lnTo>
                    <a:lnTo>
                      <a:pt x="232" y="8"/>
                    </a:lnTo>
                    <a:lnTo>
                      <a:pt x="233" y="8"/>
                    </a:lnTo>
                    <a:lnTo>
                      <a:pt x="187" y="12"/>
                    </a:lnTo>
                    <a:lnTo>
                      <a:pt x="188" y="12"/>
                    </a:lnTo>
                    <a:lnTo>
                      <a:pt x="145" y="25"/>
                    </a:lnTo>
                    <a:lnTo>
                      <a:pt x="146" y="25"/>
                    </a:lnTo>
                    <a:lnTo>
                      <a:pt x="107" y="44"/>
                    </a:lnTo>
                    <a:lnTo>
                      <a:pt x="107" y="43"/>
                    </a:lnTo>
                    <a:lnTo>
                      <a:pt x="74" y="69"/>
                    </a:lnTo>
                    <a:lnTo>
                      <a:pt x="74" y="68"/>
                    </a:lnTo>
                    <a:lnTo>
                      <a:pt x="46" y="99"/>
                    </a:lnTo>
                    <a:lnTo>
                      <a:pt x="47" y="99"/>
                    </a:lnTo>
                    <a:lnTo>
                      <a:pt x="26" y="134"/>
                    </a:lnTo>
                    <a:lnTo>
                      <a:pt x="26" y="133"/>
                    </a:lnTo>
                    <a:lnTo>
                      <a:pt x="13" y="172"/>
                    </a:lnTo>
                    <a:lnTo>
                      <a:pt x="13" y="171"/>
                    </a:lnTo>
                    <a:lnTo>
                      <a:pt x="8" y="213"/>
                    </a:lnTo>
                    <a:lnTo>
                      <a:pt x="8" y="212"/>
                    </a:lnTo>
                    <a:lnTo>
                      <a:pt x="13" y="254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60"/>
              <p:cNvSpPr>
                <a:spLocks noEditPoints="1"/>
              </p:cNvSpPr>
              <p:nvPr/>
            </p:nvSpPr>
            <p:spPr>
              <a:xfrm>
                <a:off x="3934" y="1849"/>
                <a:ext cx="68" cy="62"/>
              </a:xfrm>
              <a:custGeom>
                <a:avLst/>
                <a:gdLst>
                  <a:gd fmla="*/ 5 w 513" name="T0"/>
                  <a:gd fmla="*/ 191 h 473" name="T1"/>
                  <a:gd fmla="*/ 22 w 513" name="T2"/>
                  <a:gd fmla="*/ 141 h 473" name="T3"/>
                  <a:gd fmla="*/ 75 w 513" name="T4"/>
                  <a:gd fmla="*/ 71 h 473" name="T5"/>
                  <a:gd fmla="*/ 117 w 513" name="T6"/>
                  <a:gd fmla="*/ 39 h 473" name="T7"/>
                  <a:gd fmla="*/ 203 w 513" name="T8"/>
                  <a:gd fmla="*/ 6 h 473" name="T9"/>
                  <a:gd fmla="*/ 259 w 513" name="T10"/>
                  <a:gd fmla="*/ 1 h 473" name="T11"/>
                  <a:gd fmla="*/ 353 w 513" name="T12"/>
                  <a:gd fmla="*/ 18 h 473" name="T13"/>
                  <a:gd fmla="*/ 401 w 513" name="T14"/>
                  <a:gd fmla="*/ 42 h 473" name="T15"/>
                  <a:gd fmla="*/ 466 w 513" name="T16"/>
                  <a:gd fmla="*/ 102 h 473" name="T17"/>
                  <a:gd fmla="*/ 493 w 513" name="T18"/>
                  <a:gd fmla="*/ 146 h 473" name="T19"/>
                  <a:gd fmla="*/ 512 w 513" name="T20"/>
                  <a:gd fmla="*/ 233 h 473" name="T21"/>
                  <a:gd fmla="*/ 506 w 513" name="T22"/>
                  <a:gd fmla="*/ 288 h 473" name="T23"/>
                  <a:gd fmla="*/ 470 w 513" name="T24"/>
                  <a:gd fmla="*/ 367 h 473" name="T25"/>
                  <a:gd fmla="*/ 435 w 513" name="T26"/>
                  <a:gd fmla="*/ 406 h 473" name="T27"/>
                  <a:gd fmla="*/ 358 w 513" name="T28"/>
                  <a:gd fmla="*/ 453 h 473" name="T29"/>
                  <a:gd fmla="*/ 305 w 513" name="T30"/>
                  <a:gd fmla="*/ 468 h 473" name="T31"/>
                  <a:gd fmla="*/ 208 w 513" name="T32"/>
                  <a:gd fmla="*/ 468 h 473" name="T33"/>
                  <a:gd fmla="*/ 156 w 513" name="T34"/>
                  <a:gd fmla="*/ 453 h 473" name="T35"/>
                  <a:gd fmla="*/ 79 w 513" name="T36"/>
                  <a:gd fmla="*/ 406 h 473" name="T37"/>
                  <a:gd fmla="*/ 43 w 513" name="T38"/>
                  <a:gd fmla="*/ 367 h 473" name="T39"/>
                  <a:gd fmla="*/ 7 w 513" name="T40"/>
                  <a:gd fmla="*/ 288 h 473" name="T41"/>
                  <a:gd fmla="*/ 61 w 513" name="T42"/>
                  <a:gd fmla="*/ 275 h 473" name="T43"/>
                  <a:gd fmla="*/ 71 w 513" name="T44"/>
                  <a:gd fmla="*/ 303 h 473" name="T45"/>
                  <a:gd fmla="*/ 116 w 513" name="T46"/>
                  <a:gd fmla="*/ 365 h 473" name="T47"/>
                  <a:gd fmla="*/ 141 w 513" name="T48"/>
                  <a:gd fmla="*/ 384 h 473" name="T49"/>
                  <a:gd fmla="*/ 218 w 513" name="T50"/>
                  <a:gd fmla="*/ 414 h 473" name="T51"/>
                  <a:gd fmla="*/ 254 w 513" name="T52"/>
                  <a:gd fmla="*/ 417 h 473" name="T53"/>
                  <a:gd fmla="*/ 338 w 513" name="T54"/>
                  <a:gd fmla="*/ 401 h 473" name="T55"/>
                  <a:gd fmla="*/ 367 w 513" name="T56"/>
                  <a:gd fmla="*/ 387 h 473" name="T57"/>
                  <a:gd fmla="*/ 425 w 513" name="T58"/>
                  <a:gd fmla="*/ 334 h 473" name="T59"/>
                  <a:gd fmla="*/ 440 w 513" name="T60"/>
                  <a:gd fmla="*/ 308 h 473" name="T61"/>
                  <a:gd fmla="*/ 457 w 513" name="T62"/>
                  <a:gd fmla="*/ 233 h 473" name="T63"/>
                  <a:gd fmla="*/ 454 w 513" name="T64"/>
                  <a:gd fmla="*/ 204 h 473" name="T65"/>
                  <a:gd fmla="*/ 421 w 513" name="T66"/>
                  <a:gd fmla="*/ 135 h 473" name="T67"/>
                  <a:gd fmla="*/ 401 w 513" name="T68"/>
                  <a:gd fmla="*/ 112 h 473" name="T69"/>
                  <a:gd fmla="*/ 333 w 513" name="T70"/>
                  <a:gd fmla="*/ 70 h 473" name="T71"/>
                  <a:gd fmla="*/ 300 w 513" name="T72"/>
                  <a:gd fmla="*/ 60 h 473" name="T73"/>
                  <a:gd fmla="*/ 213 w 513" name="T74"/>
                  <a:gd fmla="*/ 60 h 473" name="T75"/>
                  <a:gd fmla="*/ 180 w 513" name="T76"/>
                  <a:gd fmla="*/ 70 h 473" name="T77"/>
                  <a:gd fmla="*/ 112 w 513" name="T78"/>
                  <a:gd fmla="*/ 112 h 473" name="T79"/>
                  <a:gd fmla="*/ 91 w 513" name="T80"/>
                  <a:gd fmla="*/ 135 h 473" name="T81"/>
                  <a:gd fmla="*/ 59 w 513" name="T82"/>
                  <a:gd fmla="*/ 204 h 473" name="T83"/>
                  <a:gd fmla="*/ 56 w 513" name="T84"/>
                  <a:gd fmla="*/ 233 h 473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473" w="513">
                    <a:moveTo>
                      <a:pt x="1" y="239"/>
                    </a:moveTo>
                    <a:cubicBezTo>
                      <a:pt x="0" y="237"/>
                      <a:pt x="0" y="235"/>
                      <a:pt x="1" y="233"/>
                    </a:cubicBezTo>
                    <a:lnTo>
                      <a:pt x="5" y="191"/>
                    </a:lnTo>
                    <a:cubicBezTo>
                      <a:pt x="5" y="189"/>
                      <a:pt x="6" y="187"/>
                      <a:pt x="7" y="185"/>
                    </a:cubicBezTo>
                    <a:lnTo>
                      <a:pt x="20" y="146"/>
                    </a:lnTo>
                    <a:cubicBezTo>
                      <a:pt x="21" y="144"/>
                      <a:pt x="21" y="143"/>
                      <a:pt x="22" y="141"/>
                    </a:cubicBezTo>
                    <a:lnTo>
                      <a:pt x="43" y="106"/>
                    </a:lnTo>
                    <a:cubicBezTo>
                      <a:pt x="44" y="105"/>
                      <a:pt x="45" y="103"/>
                      <a:pt x="47" y="102"/>
                    </a:cubicBezTo>
                    <a:lnTo>
                      <a:pt x="75" y="71"/>
                    </a:lnTo>
                    <a:cubicBezTo>
                      <a:pt x="76" y="69"/>
                      <a:pt x="77" y="68"/>
                      <a:pt x="79" y="67"/>
                    </a:cubicBezTo>
                    <a:lnTo>
                      <a:pt x="112" y="42"/>
                    </a:lnTo>
                    <a:cubicBezTo>
                      <a:pt x="113" y="41"/>
                      <a:pt x="115" y="40"/>
                      <a:pt x="117" y="39"/>
                    </a:cubicBezTo>
                    <a:lnTo>
                      <a:pt x="156" y="20"/>
                    </a:lnTo>
                    <a:cubicBezTo>
                      <a:pt x="157" y="19"/>
                      <a:pt x="159" y="19"/>
                      <a:pt x="160" y="18"/>
                    </a:cubicBezTo>
                    <a:lnTo>
                      <a:pt x="203" y="6"/>
                    </a:lnTo>
                    <a:cubicBezTo>
                      <a:pt x="204" y="5"/>
                      <a:pt x="206" y="5"/>
                      <a:pt x="208" y="5"/>
                    </a:cubicBezTo>
                    <a:lnTo>
                      <a:pt x="254" y="1"/>
                    </a:lnTo>
                    <a:cubicBezTo>
                      <a:pt x="256" y="0"/>
                      <a:pt x="257" y="0"/>
                      <a:pt x="259" y="1"/>
                    </a:cubicBezTo>
                    <a:lnTo>
                      <a:pt x="305" y="5"/>
                    </a:lnTo>
                    <a:cubicBezTo>
                      <a:pt x="307" y="5"/>
                      <a:pt x="309" y="5"/>
                      <a:pt x="310" y="6"/>
                    </a:cubicBezTo>
                    <a:lnTo>
                      <a:pt x="353" y="18"/>
                    </a:lnTo>
                    <a:cubicBezTo>
                      <a:pt x="355" y="19"/>
                      <a:pt x="356" y="19"/>
                      <a:pt x="358" y="20"/>
                    </a:cubicBezTo>
                    <a:lnTo>
                      <a:pt x="396" y="39"/>
                    </a:lnTo>
                    <a:cubicBezTo>
                      <a:pt x="398" y="40"/>
                      <a:pt x="399" y="41"/>
                      <a:pt x="401" y="42"/>
                    </a:cubicBezTo>
                    <a:lnTo>
                      <a:pt x="435" y="67"/>
                    </a:lnTo>
                    <a:cubicBezTo>
                      <a:pt x="436" y="68"/>
                      <a:pt x="438" y="69"/>
                      <a:pt x="439" y="71"/>
                    </a:cubicBezTo>
                    <a:lnTo>
                      <a:pt x="466" y="102"/>
                    </a:lnTo>
                    <a:cubicBezTo>
                      <a:pt x="468" y="103"/>
                      <a:pt x="469" y="105"/>
                      <a:pt x="469" y="106"/>
                    </a:cubicBezTo>
                    <a:lnTo>
                      <a:pt x="490" y="141"/>
                    </a:lnTo>
                    <a:cubicBezTo>
                      <a:pt x="491" y="143"/>
                      <a:pt x="492" y="144"/>
                      <a:pt x="493" y="146"/>
                    </a:cubicBezTo>
                    <a:lnTo>
                      <a:pt x="506" y="185"/>
                    </a:lnTo>
                    <a:cubicBezTo>
                      <a:pt x="507" y="187"/>
                      <a:pt x="508" y="189"/>
                      <a:pt x="508" y="191"/>
                    </a:cubicBezTo>
                    <a:lnTo>
                      <a:pt x="512" y="233"/>
                    </a:lnTo>
                    <a:cubicBezTo>
                      <a:pt x="513" y="235"/>
                      <a:pt x="513" y="237"/>
                      <a:pt x="512" y="239"/>
                    </a:cubicBezTo>
                    <a:lnTo>
                      <a:pt x="508" y="281"/>
                    </a:lnTo>
                    <a:cubicBezTo>
                      <a:pt x="508" y="284"/>
                      <a:pt x="507" y="286"/>
                      <a:pt x="506" y="288"/>
                    </a:cubicBezTo>
                    <a:lnTo>
                      <a:pt x="493" y="327"/>
                    </a:lnTo>
                    <a:cubicBezTo>
                      <a:pt x="492" y="328"/>
                      <a:pt x="492" y="330"/>
                      <a:pt x="491" y="332"/>
                    </a:cubicBezTo>
                    <a:lnTo>
                      <a:pt x="470" y="367"/>
                    </a:lnTo>
                    <a:cubicBezTo>
                      <a:pt x="469" y="369"/>
                      <a:pt x="468" y="370"/>
                      <a:pt x="466" y="372"/>
                    </a:cubicBezTo>
                    <a:lnTo>
                      <a:pt x="439" y="402"/>
                    </a:lnTo>
                    <a:cubicBezTo>
                      <a:pt x="438" y="404"/>
                      <a:pt x="436" y="405"/>
                      <a:pt x="435" y="406"/>
                    </a:cubicBezTo>
                    <a:lnTo>
                      <a:pt x="401" y="431"/>
                    </a:lnTo>
                    <a:cubicBezTo>
                      <a:pt x="399" y="432"/>
                      <a:pt x="398" y="433"/>
                      <a:pt x="396" y="434"/>
                    </a:cubicBezTo>
                    <a:lnTo>
                      <a:pt x="358" y="453"/>
                    </a:lnTo>
                    <a:cubicBezTo>
                      <a:pt x="356" y="454"/>
                      <a:pt x="355" y="454"/>
                      <a:pt x="353" y="455"/>
                    </a:cubicBezTo>
                    <a:lnTo>
                      <a:pt x="310" y="467"/>
                    </a:lnTo>
                    <a:cubicBezTo>
                      <a:pt x="309" y="468"/>
                      <a:pt x="307" y="468"/>
                      <a:pt x="305" y="468"/>
                    </a:cubicBezTo>
                    <a:lnTo>
                      <a:pt x="259" y="472"/>
                    </a:lnTo>
                    <a:cubicBezTo>
                      <a:pt x="257" y="473"/>
                      <a:pt x="256" y="473"/>
                      <a:pt x="254" y="472"/>
                    </a:cubicBezTo>
                    <a:lnTo>
                      <a:pt x="208" y="468"/>
                    </a:lnTo>
                    <a:cubicBezTo>
                      <a:pt x="206" y="468"/>
                      <a:pt x="204" y="468"/>
                      <a:pt x="203" y="467"/>
                    </a:cubicBezTo>
                    <a:lnTo>
                      <a:pt x="160" y="455"/>
                    </a:lnTo>
                    <a:cubicBezTo>
                      <a:pt x="159" y="454"/>
                      <a:pt x="157" y="454"/>
                      <a:pt x="156" y="453"/>
                    </a:cubicBezTo>
                    <a:lnTo>
                      <a:pt x="117" y="434"/>
                    </a:lnTo>
                    <a:cubicBezTo>
                      <a:pt x="115" y="433"/>
                      <a:pt x="113" y="432"/>
                      <a:pt x="112" y="431"/>
                    </a:cubicBezTo>
                    <a:lnTo>
                      <a:pt x="79" y="406"/>
                    </a:lnTo>
                    <a:cubicBezTo>
                      <a:pt x="77" y="405"/>
                      <a:pt x="76" y="404"/>
                      <a:pt x="75" y="402"/>
                    </a:cubicBezTo>
                    <a:lnTo>
                      <a:pt x="47" y="372"/>
                    </a:lnTo>
                    <a:cubicBezTo>
                      <a:pt x="46" y="370"/>
                      <a:pt x="44" y="369"/>
                      <a:pt x="43" y="367"/>
                    </a:cubicBezTo>
                    <a:lnTo>
                      <a:pt x="22" y="332"/>
                    </a:lnTo>
                    <a:cubicBezTo>
                      <a:pt x="21" y="330"/>
                      <a:pt x="21" y="328"/>
                      <a:pt x="20" y="327"/>
                    </a:cubicBezTo>
                    <a:lnTo>
                      <a:pt x="7" y="288"/>
                    </a:lnTo>
                    <a:cubicBezTo>
                      <a:pt x="6" y="286"/>
                      <a:pt x="5" y="284"/>
                      <a:pt x="5" y="281"/>
                    </a:cubicBezTo>
                    <a:lnTo>
                      <a:pt x="1" y="239"/>
                    </a:lnTo>
                    <a:close/>
                    <a:moveTo>
                      <a:pt x="61" y="275"/>
                    </a:moveTo>
                    <a:lnTo>
                      <a:pt x="59" y="269"/>
                    </a:lnTo>
                    <a:lnTo>
                      <a:pt x="73" y="308"/>
                    </a:lnTo>
                    <a:lnTo>
                      <a:pt x="71" y="303"/>
                    </a:lnTo>
                    <a:lnTo>
                      <a:pt x="92" y="339"/>
                    </a:lnTo>
                    <a:lnTo>
                      <a:pt x="88" y="334"/>
                    </a:lnTo>
                    <a:lnTo>
                      <a:pt x="116" y="365"/>
                    </a:lnTo>
                    <a:lnTo>
                      <a:pt x="112" y="361"/>
                    </a:lnTo>
                    <a:lnTo>
                      <a:pt x="146" y="387"/>
                    </a:lnTo>
                    <a:lnTo>
                      <a:pt x="141" y="384"/>
                    </a:lnTo>
                    <a:lnTo>
                      <a:pt x="180" y="403"/>
                    </a:lnTo>
                    <a:lnTo>
                      <a:pt x="176" y="401"/>
                    </a:lnTo>
                    <a:lnTo>
                      <a:pt x="218" y="414"/>
                    </a:lnTo>
                    <a:lnTo>
                      <a:pt x="213" y="413"/>
                    </a:lnTo>
                    <a:lnTo>
                      <a:pt x="259" y="417"/>
                    </a:lnTo>
                    <a:lnTo>
                      <a:pt x="254" y="417"/>
                    </a:lnTo>
                    <a:lnTo>
                      <a:pt x="300" y="413"/>
                    </a:lnTo>
                    <a:lnTo>
                      <a:pt x="295" y="414"/>
                    </a:lnTo>
                    <a:lnTo>
                      <a:pt x="338" y="401"/>
                    </a:lnTo>
                    <a:lnTo>
                      <a:pt x="333" y="403"/>
                    </a:lnTo>
                    <a:lnTo>
                      <a:pt x="372" y="384"/>
                    </a:lnTo>
                    <a:lnTo>
                      <a:pt x="367" y="387"/>
                    </a:lnTo>
                    <a:lnTo>
                      <a:pt x="401" y="361"/>
                    </a:lnTo>
                    <a:lnTo>
                      <a:pt x="397" y="365"/>
                    </a:lnTo>
                    <a:lnTo>
                      <a:pt x="425" y="334"/>
                    </a:lnTo>
                    <a:lnTo>
                      <a:pt x="421" y="339"/>
                    </a:lnTo>
                    <a:lnTo>
                      <a:pt x="442" y="303"/>
                    </a:lnTo>
                    <a:lnTo>
                      <a:pt x="440" y="308"/>
                    </a:lnTo>
                    <a:lnTo>
                      <a:pt x="454" y="269"/>
                    </a:lnTo>
                    <a:lnTo>
                      <a:pt x="452" y="275"/>
                    </a:lnTo>
                    <a:lnTo>
                      <a:pt x="457" y="233"/>
                    </a:lnTo>
                    <a:lnTo>
                      <a:pt x="457" y="239"/>
                    </a:lnTo>
                    <a:lnTo>
                      <a:pt x="452" y="197"/>
                    </a:lnTo>
                    <a:lnTo>
                      <a:pt x="454" y="204"/>
                    </a:lnTo>
                    <a:lnTo>
                      <a:pt x="440" y="165"/>
                    </a:lnTo>
                    <a:lnTo>
                      <a:pt x="442" y="170"/>
                    </a:lnTo>
                    <a:lnTo>
                      <a:pt x="421" y="135"/>
                    </a:lnTo>
                    <a:lnTo>
                      <a:pt x="425" y="139"/>
                    </a:lnTo>
                    <a:lnTo>
                      <a:pt x="397" y="108"/>
                    </a:lnTo>
                    <a:lnTo>
                      <a:pt x="401" y="112"/>
                    </a:lnTo>
                    <a:lnTo>
                      <a:pt x="367" y="86"/>
                    </a:lnTo>
                    <a:lnTo>
                      <a:pt x="372" y="89"/>
                    </a:lnTo>
                    <a:lnTo>
                      <a:pt x="333" y="70"/>
                    </a:lnTo>
                    <a:lnTo>
                      <a:pt x="338" y="72"/>
                    </a:lnTo>
                    <a:lnTo>
                      <a:pt x="295" y="59"/>
                    </a:lnTo>
                    <a:lnTo>
                      <a:pt x="300" y="60"/>
                    </a:lnTo>
                    <a:lnTo>
                      <a:pt x="254" y="56"/>
                    </a:lnTo>
                    <a:lnTo>
                      <a:pt x="259" y="56"/>
                    </a:lnTo>
                    <a:lnTo>
                      <a:pt x="213" y="60"/>
                    </a:lnTo>
                    <a:lnTo>
                      <a:pt x="218" y="59"/>
                    </a:lnTo>
                    <a:lnTo>
                      <a:pt x="176" y="72"/>
                    </a:lnTo>
                    <a:lnTo>
                      <a:pt x="180" y="70"/>
                    </a:lnTo>
                    <a:lnTo>
                      <a:pt x="141" y="89"/>
                    </a:lnTo>
                    <a:lnTo>
                      <a:pt x="146" y="86"/>
                    </a:lnTo>
                    <a:lnTo>
                      <a:pt x="112" y="112"/>
                    </a:lnTo>
                    <a:lnTo>
                      <a:pt x="116" y="108"/>
                    </a:lnTo>
                    <a:lnTo>
                      <a:pt x="88" y="139"/>
                    </a:lnTo>
                    <a:lnTo>
                      <a:pt x="91" y="135"/>
                    </a:lnTo>
                    <a:lnTo>
                      <a:pt x="70" y="170"/>
                    </a:lnTo>
                    <a:lnTo>
                      <a:pt x="73" y="165"/>
                    </a:lnTo>
                    <a:lnTo>
                      <a:pt x="59" y="204"/>
                    </a:lnTo>
                    <a:lnTo>
                      <a:pt x="61" y="197"/>
                    </a:lnTo>
                    <a:lnTo>
                      <a:pt x="56" y="239"/>
                    </a:lnTo>
                    <a:lnTo>
                      <a:pt x="56" y="233"/>
                    </a:lnTo>
                    <a:lnTo>
                      <a:pt x="61" y="275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Oval 61"/>
              <p:cNvSpPr>
                <a:spLocks noChangeArrowheads="1"/>
              </p:cNvSpPr>
              <p:nvPr/>
            </p:nvSpPr>
            <p:spPr>
              <a:xfrm>
                <a:off x="4091" y="1830"/>
                <a:ext cx="60" cy="5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62"/>
              <p:cNvSpPr>
                <a:spLocks noEditPoints="1"/>
              </p:cNvSpPr>
              <p:nvPr/>
            </p:nvSpPr>
            <p:spPr>
              <a:xfrm>
                <a:off x="4090" y="1830"/>
                <a:ext cx="61" cy="55"/>
              </a:xfrm>
              <a:custGeom>
                <a:avLst/>
                <a:gdLst>
                  <a:gd fmla="*/ 5 w 464" name="T0"/>
                  <a:gd fmla="*/ 170 h 424" name="T1"/>
                  <a:gd fmla="*/ 19 w 464" name="T2"/>
                  <a:gd fmla="*/ 129 h 424" name="T3"/>
                  <a:gd fmla="*/ 68 w 464" name="T4"/>
                  <a:gd fmla="*/ 63 h 424" name="T5"/>
                  <a:gd fmla="*/ 103 w 464" name="T6"/>
                  <a:gd fmla="*/ 36 h 424" name="T7"/>
                  <a:gd fmla="*/ 185 w 464" name="T8"/>
                  <a:gd fmla="*/ 5 h 424" name="T9"/>
                  <a:gd fmla="*/ 233 w 464" name="T10"/>
                  <a:gd fmla="*/ 0 h 424" name="T11"/>
                  <a:gd fmla="*/ 323 w 464" name="T12"/>
                  <a:gd fmla="*/ 17 h 424" name="T13"/>
                  <a:gd fmla="*/ 362 w 464" name="T14"/>
                  <a:gd fmla="*/ 37 h 424" name="T15"/>
                  <a:gd fmla="*/ 424 w 464" name="T16"/>
                  <a:gd fmla="*/ 94 h 424" name="T17"/>
                  <a:gd fmla="*/ 446 w 464" name="T18"/>
                  <a:gd fmla="*/ 130 h 424" name="T19"/>
                  <a:gd fmla="*/ 464 w 464" name="T20"/>
                  <a:gd fmla="*/ 212 h 424" name="T21"/>
                  <a:gd fmla="*/ 460 w 464" name="T22"/>
                  <a:gd fmla="*/ 256 h 424" name="T23"/>
                  <a:gd fmla="*/ 425 w 464" name="T24"/>
                  <a:gd fmla="*/ 331 h 424" name="T25"/>
                  <a:gd fmla="*/ 396 w 464" name="T26"/>
                  <a:gd fmla="*/ 363 h 424" name="T27"/>
                  <a:gd fmla="*/ 323 w 464" name="T28"/>
                  <a:gd fmla="*/ 408 h 424" name="T29"/>
                  <a:gd fmla="*/ 279 w 464" name="T30"/>
                  <a:gd fmla="*/ 420 h 424" name="T31"/>
                  <a:gd fmla="*/ 186 w 464" name="T32"/>
                  <a:gd fmla="*/ 420 h 424" name="T33"/>
                  <a:gd fmla="*/ 142 w 464" name="T34"/>
                  <a:gd fmla="*/ 408 h 424" name="T35"/>
                  <a:gd fmla="*/ 69 w 464" name="T36"/>
                  <a:gd fmla="*/ 363 h 424" name="T37"/>
                  <a:gd fmla="*/ 40 w 464" name="T38"/>
                  <a:gd fmla="*/ 331 h 424" name="T39"/>
                  <a:gd fmla="*/ 5 w 464" name="T40"/>
                  <a:gd fmla="*/ 256 h 424" name="T41"/>
                  <a:gd fmla="*/ 13 w 464" name="T42"/>
                  <a:gd fmla="*/ 254 h 424" name="T43"/>
                  <a:gd fmla="*/ 26 w 464" name="T44"/>
                  <a:gd fmla="*/ 291 h 424" name="T45"/>
                  <a:gd fmla="*/ 74 w 464" name="T46"/>
                  <a:gd fmla="*/ 357 h 424" name="T47"/>
                  <a:gd fmla="*/ 107 w 464" name="T48"/>
                  <a:gd fmla="*/ 381 h 424" name="T49"/>
                  <a:gd fmla="*/ 188 w 464" name="T50"/>
                  <a:gd fmla="*/ 413 h 424" name="T51"/>
                  <a:gd fmla="*/ 232 w 464" name="T52"/>
                  <a:gd fmla="*/ 416 h 424" name="T53"/>
                  <a:gd fmla="*/ 320 w 464" name="T54"/>
                  <a:gd fmla="*/ 400 h 424" name="T55"/>
                  <a:gd fmla="*/ 358 w 464" name="T56"/>
                  <a:gd fmla="*/ 382 h 424" name="T57"/>
                  <a:gd fmla="*/ 418 w 464" name="T58"/>
                  <a:gd fmla="*/ 326 h 424" name="T59"/>
                  <a:gd fmla="*/ 439 w 464" name="T60"/>
                  <a:gd fmla="*/ 292 h 424" name="T61"/>
                  <a:gd fmla="*/ 456 w 464" name="T62"/>
                  <a:gd fmla="*/ 212 h 424" name="T63"/>
                  <a:gd fmla="*/ 452 w 464" name="T64"/>
                  <a:gd fmla="*/ 172 h 424" name="T65"/>
                  <a:gd fmla="*/ 418 w 464" name="T66"/>
                  <a:gd fmla="*/ 99 h 424" name="T67"/>
                  <a:gd fmla="*/ 392 w 464" name="T68"/>
                  <a:gd fmla="*/ 69 h 424" name="T69"/>
                  <a:gd fmla="*/ 320 w 464" name="T70"/>
                  <a:gd fmla="*/ 25 h 424" name="T71"/>
                  <a:gd fmla="*/ 278 w 464" name="T72"/>
                  <a:gd fmla="*/ 12 h 424" name="T73"/>
                  <a:gd fmla="*/ 187 w 464" name="T74"/>
                  <a:gd fmla="*/ 12 h 424" name="T75"/>
                  <a:gd fmla="*/ 146 w 464" name="T76"/>
                  <a:gd fmla="*/ 25 h 424" name="T77"/>
                  <a:gd fmla="*/ 74 w 464" name="T78"/>
                  <a:gd fmla="*/ 69 h 424" name="T79"/>
                  <a:gd fmla="*/ 47 w 464" name="T80"/>
                  <a:gd fmla="*/ 99 h 424" name="T81"/>
                  <a:gd fmla="*/ 13 w 464" name="T82"/>
                  <a:gd fmla="*/ 172 h 424" name="T83"/>
                  <a:gd fmla="*/ 8 w 464" name="T84"/>
                  <a:gd fmla="*/ 212 h 424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424" w="464">
                    <a:moveTo>
                      <a:pt x="0" y="213"/>
                    </a:moveTo>
                    <a:cubicBezTo>
                      <a:pt x="0" y="213"/>
                      <a:pt x="0" y="212"/>
                      <a:pt x="0" y="212"/>
                    </a:cubicBezTo>
                    <a:lnTo>
                      <a:pt x="5" y="170"/>
                    </a:lnTo>
                    <a:cubicBezTo>
                      <a:pt x="5" y="170"/>
                      <a:pt x="5" y="169"/>
                      <a:pt x="5" y="169"/>
                    </a:cubicBezTo>
                    <a:lnTo>
                      <a:pt x="19" y="130"/>
                    </a:lnTo>
                    <a:cubicBezTo>
                      <a:pt x="19" y="130"/>
                      <a:pt x="19" y="130"/>
                      <a:pt x="19" y="129"/>
                    </a:cubicBezTo>
                    <a:lnTo>
                      <a:pt x="40" y="94"/>
                    </a:lnTo>
                    <a:cubicBezTo>
                      <a:pt x="40" y="94"/>
                      <a:pt x="40" y="94"/>
                      <a:pt x="40" y="94"/>
                    </a:cubicBezTo>
                    <a:lnTo>
                      <a:pt x="68" y="63"/>
                    </a:lnTo>
                    <a:cubicBezTo>
                      <a:pt x="69" y="63"/>
                      <a:pt x="69" y="62"/>
                      <a:pt x="69" y="62"/>
                    </a:cubicBezTo>
                    <a:lnTo>
                      <a:pt x="103" y="37"/>
                    </a:lnTo>
                    <a:cubicBezTo>
                      <a:pt x="103" y="37"/>
                      <a:pt x="103" y="36"/>
                      <a:pt x="103" y="36"/>
                    </a:cubicBezTo>
                    <a:lnTo>
                      <a:pt x="142" y="17"/>
                    </a:lnTo>
                    <a:cubicBezTo>
                      <a:pt x="142" y="17"/>
                      <a:pt x="143" y="17"/>
                      <a:pt x="143" y="17"/>
                    </a:cubicBezTo>
                    <a:lnTo>
                      <a:pt x="185" y="5"/>
                    </a:lnTo>
                    <a:cubicBezTo>
                      <a:pt x="186" y="5"/>
                      <a:pt x="186" y="5"/>
                      <a:pt x="186" y="4"/>
                    </a:cubicBezTo>
                    <a:lnTo>
                      <a:pt x="232" y="0"/>
                    </a:lnTo>
                    <a:cubicBezTo>
                      <a:pt x="232" y="0"/>
                      <a:pt x="233" y="0"/>
                      <a:pt x="233" y="0"/>
                    </a:cubicBezTo>
                    <a:lnTo>
                      <a:pt x="279" y="4"/>
                    </a:lnTo>
                    <a:cubicBezTo>
                      <a:pt x="279" y="5"/>
                      <a:pt x="279" y="5"/>
                      <a:pt x="280" y="5"/>
                    </a:cubicBezTo>
                    <a:lnTo>
                      <a:pt x="323" y="17"/>
                    </a:lnTo>
                    <a:cubicBezTo>
                      <a:pt x="323" y="17"/>
                      <a:pt x="323" y="17"/>
                      <a:pt x="323" y="17"/>
                    </a:cubicBezTo>
                    <a:lnTo>
                      <a:pt x="362" y="36"/>
                    </a:lnTo>
                    <a:cubicBezTo>
                      <a:pt x="362" y="36"/>
                      <a:pt x="362" y="37"/>
                      <a:pt x="362" y="37"/>
                    </a:cubicBezTo>
                    <a:lnTo>
                      <a:pt x="396" y="62"/>
                    </a:lnTo>
                    <a:cubicBezTo>
                      <a:pt x="397" y="62"/>
                      <a:pt x="397" y="63"/>
                      <a:pt x="397" y="63"/>
                    </a:cubicBezTo>
                    <a:lnTo>
                      <a:pt x="424" y="94"/>
                    </a:lnTo>
                    <a:cubicBezTo>
                      <a:pt x="425" y="94"/>
                      <a:pt x="425" y="94"/>
                      <a:pt x="425" y="94"/>
                    </a:cubicBezTo>
                    <a:lnTo>
                      <a:pt x="446" y="129"/>
                    </a:lnTo>
                    <a:cubicBezTo>
                      <a:pt x="446" y="130"/>
                      <a:pt x="446" y="130"/>
                      <a:pt x="446" y="130"/>
                    </a:cubicBezTo>
                    <a:lnTo>
                      <a:pt x="460" y="169"/>
                    </a:lnTo>
                    <a:cubicBezTo>
                      <a:pt x="460" y="169"/>
                      <a:pt x="460" y="170"/>
                      <a:pt x="460" y="170"/>
                    </a:cubicBezTo>
                    <a:lnTo>
                      <a:pt x="464" y="212"/>
                    </a:lnTo>
                    <a:cubicBezTo>
                      <a:pt x="464" y="212"/>
                      <a:pt x="464" y="213"/>
                      <a:pt x="464" y="213"/>
                    </a:cubicBezTo>
                    <a:lnTo>
                      <a:pt x="460" y="255"/>
                    </a:lnTo>
                    <a:cubicBezTo>
                      <a:pt x="460" y="255"/>
                      <a:pt x="460" y="255"/>
                      <a:pt x="460" y="256"/>
                    </a:cubicBezTo>
                    <a:lnTo>
                      <a:pt x="446" y="295"/>
                    </a:lnTo>
                    <a:cubicBezTo>
                      <a:pt x="446" y="295"/>
                      <a:pt x="446" y="295"/>
                      <a:pt x="446" y="296"/>
                    </a:cubicBezTo>
                    <a:lnTo>
                      <a:pt x="425" y="331"/>
                    </a:lnTo>
                    <a:cubicBezTo>
                      <a:pt x="425" y="331"/>
                      <a:pt x="425" y="331"/>
                      <a:pt x="424" y="332"/>
                    </a:cubicBezTo>
                    <a:lnTo>
                      <a:pt x="397" y="362"/>
                    </a:lnTo>
                    <a:cubicBezTo>
                      <a:pt x="397" y="362"/>
                      <a:pt x="397" y="363"/>
                      <a:pt x="396" y="363"/>
                    </a:cubicBezTo>
                    <a:lnTo>
                      <a:pt x="362" y="388"/>
                    </a:lnTo>
                    <a:cubicBezTo>
                      <a:pt x="362" y="388"/>
                      <a:pt x="362" y="388"/>
                      <a:pt x="362" y="389"/>
                    </a:cubicBezTo>
                    <a:lnTo>
                      <a:pt x="323" y="408"/>
                    </a:lnTo>
                    <a:cubicBezTo>
                      <a:pt x="323" y="408"/>
                      <a:pt x="323" y="408"/>
                      <a:pt x="323" y="408"/>
                    </a:cubicBezTo>
                    <a:lnTo>
                      <a:pt x="280" y="420"/>
                    </a:lnTo>
                    <a:cubicBezTo>
                      <a:pt x="279" y="420"/>
                      <a:pt x="279" y="420"/>
                      <a:pt x="279" y="420"/>
                    </a:cubicBezTo>
                    <a:lnTo>
                      <a:pt x="233" y="424"/>
                    </a:lnTo>
                    <a:cubicBezTo>
                      <a:pt x="233" y="424"/>
                      <a:pt x="232" y="424"/>
                      <a:pt x="232" y="424"/>
                    </a:cubicBezTo>
                    <a:lnTo>
                      <a:pt x="186" y="420"/>
                    </a:lnTo>
                    <a:cubicBezTo>
                      <a:pt x="186" y="420"/>
                      <a:pt x="186" y="420"/>
                      <a:pt x="185" y="420"/>
                    </a:cubicBezTo>
                    <a:lnTo>
                      <a:pt x="143" y="408"/>
                    </a:lnTo>
                    <a:cubicBezTo>
                      <a:pt x="143" y="408"/>
                      <a:pt x="142" y="408"/>
                      <a:pt x="142" y="408"/>
                    </a:cubicBezTo>
                    <a:lnTo>
                      <a:pt x="103" y="389"/>
                    </a:lnTo>
                    <a:cubicBezTo>
                      <a:pt x="103" y="388"/>
                      <a:pt x="103" y="388"/>
                      <a:pt x="103" y="388"/>
                    </a:cubicBezTo>
                    <a:lnTo>
                      <a:pt x="69" y="363"/>
                    </a:lnTo>
                    <a:cubicBezTo>
                      <a:pt x="69" y="363"/>
                      <a:pt x="69" y="362"/>
                      <a:pt x="69" y="362"/>
                    </a:cubicBezTo>
                    <a:lnTo>
                      <a:pt x="41" y="332"/>
                    </a:lnTo>
                    <a:cubicBezTo>
                      <a:pt x="40" y="331"/>
                      <a:pt x="40" y="331"/>
                      <a:pt x="40" y="331"/>
                    </a:cubicBezTo>
                    <a:lnTo>
                      <a:pt x="19" y="296"/>
                    </a:lnTo>
                    <a:cubicBezTo>
                      <a:pt x="19" y="295"/>
                      <a:pt x="19" y="295"/>
                      <a:pt x="19" y="295"/>
                    </a:cubicBezTo>
                    <a:lnTo>
                      <a:pt x="5" y="256"/>
                    </a:lnTo>
                    <a:cubicBezTo>
                      <a:pt x="5" y="255"/>
                      <a:pt x="5" y="255"/>
                      <a:pt x="5" y="255"/>
                    </a:cubicBezTo>
                    <a:lnTo>
                      <a:pt x="0" y="213"/>
                    </a:lnTo>
                    <a:close/>
                    <a:moveTo>
                      <a:pt x="13" y="254"/>
                    </a:moveTo>
                    <a:lnTo>
                      <a:pt x="13" y="253"/>
                    </a:lnTo>
                    <a:lnTo>
                      <a:pt x="26" y="292"/>
                    </a:lnTo>
                    <a:lnTo>
                      <a:pt x="26" y="291"/>
                    </a:lnTo>
                    <a:lnTo>
                      <a:pt x="47" y="327"/>
                    </a:lnTo>
                    <a:lnTo>
                      <a:pt x="46" y="326"/>
                    </a:lnTo>
                    <a:lnTo>
                      <a:pt x="74" y="357"/>
                    </a:lnTo>
                    <a:lnTo>
                      <a:pt x="74" y="356"/>
                    </a:lnTo>
                    <a:lnTo>
                      <a:pt x="107" y="382"/>
                    </a:lnTo>
                    <a:lnTo>
                      <a:pt x="107" y="381"/>
                    </a:lnTo>
                    <a:lnTo>
                      <a:pt x="146" y="400"/>
                    </a:lnTo>
                    <a:lnTo>
                      <a:pt x="145" y="400"/>
                    </a:lnTo>
                    <a:lnTo>
                      <a:pt x="188" y="413"/>
                    </a:lnTo>
                    <a:lnTo>
                      <a:pt x="187" y="412"/>
                    </a:lnTo>
                    <a:lnTo>
                      <a:pt x="233" y="416"/>
                    </a:lnTo>
                    <a:lnTo>
                      <a:pt x="232" y="416"/>
                    </a:lnTo>
                    <a:lnTo>
                      <a:pt x="278" y="412"/>
                    </a:lnTo>
                    <a:lnTo>
                      <a:pt x="277" y="413"/>
                    </a:lnTo>
                    <a:lnTo>
                      <a:pt x="320" y="400"/>
                    </a:lnTo>
                    <a:lnTo>
                      <a:pt x="320" y="400"/>
                    </a:lnTo>
                    <a:lnTo>
                      <a:pt x="358" y="381"/>
                    </a:lnTo>
                    <a:lnTo>
                      <a:pt x="358" y="382"/>
                    </a:lnTo>
                    <a:lnTo>
                      <a:pt x="392" y="356"/>
                    </a:lnTo>
                    <a:lnTo>
                      <a:pt x="391" y="357"/>
                    </a:lnTo>
                    <a:lnTo>
                      <a:pt x="418" y="326"/>
                    </a:lnTo>
                    <a:lnTo>
                      <a:pt x="418" y="327"/>
                    </a:lnTo>
                    <a:lnTo>
                      <a:pt x="439" y="291"/>
                    </a:lnTo>
                    <a:lnTo>
                      <a:pt x="439" y="292"/>
                    </a:lnTo>
                    <a:lnTo>
                      <a:pt x="452" y="253"/>
                    </a:lnTo>
                    <a:lnTo>
                      <a:pt x="452" y="254"/>
                    </a:lnTo>
                    <a:lnTo>
                      <a:pt x="456" y="212"/>
                    </a:lnTo>
                    <a:lnTo>
                      <a:pt x="456" y="213"/>
                    </a:lnTo>
                    <a:lnTo>
                      <a:pt x="452" y="171"/>
                    </a:lnTo>
                    <a:lnTo>
                      <a:pt x="452" y="172"/>
                    </a:lnTo>
                    <a:lnTo>
                      <a:pt x="439" y="133"/>
                    </a:lnTo>
                    <a:lnTo>
                      <a:pt x="439" y="134"/>
                    </a:lnTo>
                    <a:lnTo>
                      <a:pt x="418" y="99"/>
                    </a:lnTo>
                    <a:lnTo>
                      <a:pt x="418" y="99"/>
                    </a:lnTo>
                    <a:lnTo>
                      <a:pt x="391" y="68"/>
                    </a:lnTo>
                    <a:lnTo>
                      <a:pt x="392" y="69"/>
                    </a:lnTo>
                    <a:lnTo>
                      <a:pt x="358" y="43"/>
                    </a:lnTo>
                    <a:lnTo>
                      <a:pt x="358" y="44"/>
                    </a:lnTo>
                    <a:lnTo>
                      <a:pt x="320" y="25"/>
                    </a:lnTo>
                    <a:lnTo>
                      <a:pt x="320" y="25"/>
                    </a:lnTo>
                    <a:lnTo>
                      <a:pt x="277" y="12"/>
                    </a:lnTo>
                    <a:lnTo>
                      <a:pt x="278" y="12"/>
                    </a:lnTo>
                    <a:lnTo>
                      <a:pt x="232" y="8"/>
                    </a:lnTo>
                    <a:lnTo>
                      <a:pt x="233" y="8"/>
                    </a:lnTo>
                    <a:lnTo>
                      <a:pt x="187" y="12"/>
                    </a:lnTo>
                    <a:lnTo>
                      <a:pt x="188" y="12"/>
                    </a:lnTo>
                    <a:lnTo>
                      <a:pt x="145" y="25"/>
                    </a:lnTo>
                    <a:lnTo>
                      <a:pt x="146" y="25"/>
                    </a:lnTo>
                    <a:lnTo>
                      <a:pt x="107" y="44"/>
                    </a:lnTo>
                    <a:lnTo>
                      <a:pt x="107" y="43"/>
                    </a:lnTo>
                    <a:lnTo>
                      <a:pt x="74" y="69"/>
                    </a:lnTo>
                    <a:lnTo>
                      <a:pt x="74" y="68"/>
                    </a:lnTo>
                    <a:lnTo>
                      <a:pt x="46" y="99"/>
                    </a:lnTo>
                    <a:lnTo>
                      <a:pt x="47" y="99"/>
                    </a:lnTo>
                    <a:lnTo>
                      <a:pt x="26" y="134"/>
                    </a:lnTo>
                    <a:lnTo>
                      <a:pt x="26" y="133"/>
                    </a:lnTo>
                    <a:lnTo>
                      <a:pt x="13" y="172"/>
                    </a:lnTo>
                    <a:lnTo>
                      <a:pt x="13" y="171"/>
                    </a:lnTo>
                    <a:lnTo>
                      <a:pt x="8" y="213"/>
                    </a:lnTo>
                    <a:lnTo>
                      <a:pt x="8" y="212"/>
                    </a:lnTo>
                    <a:lnTo>
                      <a:pt x="13" y="254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63"/>
              <p:cNvSpPr>
                <a:spLocks noEditPoints="1"/>
              </p:cNvSpPr>
              <p:nvPr/>
            </p:nvSpPr>
            <p:spPr>
              <a:xfrm>
                <a:off x="4087" y="1826"/>
                <a:ext cx="67" cy="63"/>
              </a:xfrm>
              <a:custGeom>
                <a:avLst/>
                <a:gdLst>
                  <a:gd fmla="*/ 5 w 513" name="T0"/>
                  <a:gd fmla="*/ 191 h 473" name="T1"/>
                  <a:gd fmla="*/ 22 w 513" name="T2"/>
                  <a:gd fmla="*/ 141 h 473" name="T3"/>
                  <a:gd fmla="*/ 75 w 513" name="T4"/>
                  <a:gd fmla="*/ 71 h 473" name="T5"/>
                  <a:gd fmla="*/ 117 w 513" name="T6"/>
                  <a:gd fmla="*/ 39 h 473" name="T7"/>
                  <a:gd fmla="*/ 203 w 513" name="T8"/>
                  <a:gd fmla="*/ 6 h 473" name="T9"/>
                  <a:gd fmla="*/ 259 w 513" name="T10"/>
                  <a:gd fmla="*/ 1 h 473" name="T11"/>
                  <a:gd fmla="*/ 353 w 513" name="T12"/>
                  <a:gd fmla="*/ 18 h 473" name="T13"/>
                  <a:gd fmla="*/ 401 w 513" name="T14"/>
                  <a:gd fmla="*/ 42 h 473" name="T15"/>
                  <a:gd fmla="*/ 466 w 513" name="T16"/>
                  <a:gd fmla="*/ 102 h 473" name="T17"/>
                  <a:gd fmla="*/ 493 w 513" name="T18"/>
                  <a:gd fmla="*/ 146 h 473" name="T19"/>
                  <a:gd fmla="*/ 512 w 513" name="T20"/>
                  <a:gd fmla="*/ 233 h 473" name="T21"/>
                  <a:gd fmla="*/ 506 w 513" name="T22"/>
                  <a:gd fmla="*/ 288 h 473" name="T23"/>
                  <a:gd fmla="*/ 470 w 513" name="T24"/>
                  <a:gd fmla="*/ 367 h 473" name="T25"/>
                  <a:gd fmla="*/ 435 w 513" name="T26"/>
                  <a:gd fmla="*/ 406 h 473" name="T27"/>
                  <a:gd fmla="*/ 358 w 513" name="T28"/>
                  <a:gd fmla="*/ 453 h 473" name="T29"/>
                  <a:gd fmla="*/ 305 w 513" name="T30"/>
                  <a:gd fmla="*/ 468 h 473" name="T31"/>
                  <a:gd fmla="*/ 208 w 513" name="T32"/>
                  <a:gd fmla="*/ 468 h 473" name="T33"/>
                  <a:gd fmla="*/ 156 w 513" name="T34"/>
                  <a:gd fmla="*/ 453 h 473" name="T35"/>
                  <a:gd fmla="*/ 79 w 513" name="T36"/>
                  <a:gd fmla="*/ 406 h 473" name="T37"/>
                  <a:gd fmla="*/ 43 w 513" name="T38"/>
                  <a:gd fmla="*/ 367 h 473" name="T39"/>
                  <a:gd fmla="*/ 7 w 513" name="T40"/>
                  <a:gd fmla="*/ 288 h 473" name="T41"/>
                  <a:gd fmla="*/ 61 w 513" name="T42"/>
                  <a:gd fmla="*/ 275 h 473" name="T43"/>
                  <a:gd fmla="*/ 71 w 513" name="T44"/>
                  <a:gd fmla="*/ 303 h 473" name="T45"/>
                  <a:gd fmla="*/ 116 w 513" name="T46"/>
                  <a:gd fmla="*/ 365 h 473" name="T47"/>
                  <a:gd fmla="*/ 141 w 513" name="T48"/>
                  <a:gd fmla="*/ 384 h 473" name="T49"/>
                  <a:gd fmla="*/ 218 w 513" name="T50"/>
                  <a:gd fmla="*/ 414 h 473" name="T51"/>
                  <a:gd fmla="*/ 254 w 513" name="T52"/>
                  <a:gd fmla="*/ 417 h 473" name="T53"/>
                  <a:gd fmla="*/ 338 w 513" name="T54"/>
                  <a:gd fmla="*/ 401 h 473" name="T55"/>
                  <a:gd fmla="*/ 367 w 513" name="T56"/>
                  <a:gd fmla="*/ 387 h 473" name="T57"/>
                  <a:gd fmla="*/ 425 w 513" name="T58"/>
                  <a:gd fmla="*/ 334 h 473" name="T59"/>
                  <a:gd fmla="*/ 440 w 513" name="T60"/>
                  <a:gd fmla="*/ 308 h 473" name="T61"/>
                  <a:gd fmla="*/ 457 w 513" name="T62"/>
                  <a:gd fmla="*/ 233 h 473" name="T63"/>
                  <a:gd fmla="*/ 454 w 513" name="T64"/>
                  <a:gd fmla="*/ 204 h 473" name="T65"/>
                  <a:gd fmla="*/ 421 w 513" name="T66"/>
                  <a:gd fmla="*/ 135 h 473" name="T67"/>
                  <a:gd fmla="*/ 401 w 513" name="T68"/>
                  <a:gd fmla="*/ 112 h 473" name="T69"/>
                  <a:gd fmla="*/ 333 w 513" name="T70"/>
                  <a:gd fmla="*/ 70 h 473" name="T71"/>
                  <a:gd fmla="*/ 300 w 513" name="T72"/>
                  <a:gd fmla="*/ 60 h 473" name="T73"/>
                  <a:gd fmla="*/ 213 w 513" name="T74"/>
                  <a:gd fmla="*/ 60 h 473" name="T75"/>
                  <a:gd fmla="*/ 180 w 513" name="T76"/>
                  <a:gd fmla="*/ 70 h 473" name="T77"/>
                  <a:gd fmla="*/ 112 w 513" name="T78"/>
                  <a:gd fmla="*/ 112 h 473" name="T79"/>
                  <a:gd fmla="*/ 91 w 513" name="T80"/>
                  <a:gd fmla="*/ 135 h 473" name="T81"/>
                  <a:gd fmla="*/ 59 w 513" name="T82"/>
                  <a:gd fmla="*/ 204 h 473" name="T83"/>
                  <a:gd fmla="*/ 56 w 513" name="T84"/>
                  <a:gd fmla="*/ 233 h 473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473" w="513">
                    <a:moveTo>
                      <a:pt x="1" y="239"/>
                    </a:moveTo>
                    <a:cubicBezTo>
                      <a:pt x="0" y="237"/>
                      <a:pt x="0" y="235"/>
                      <a:pt x="1" y="233"/>
                    </a:cubicBezTo>
                    <a:lnTo>
                      <a:pt x="5" y="191"/>
                    </a:lnTo>
                    <a:cubicBezTo>
                      <a:pt x="5" y="189"/>
                      <a:pt x="6" y="187"/>
                      <a:pt x="7" y="185"/>
                    </a:cubicBezTo>
                    <a:lnTo>
                      <a:pt x="20" y="146"/>
                    </a:lnTo>
                    <a:cubicBezTo>
                      <a:pt x="21" y="144"/>
                      <a:pt x="21" y="143"/>
                      <a:pt x="22" y="141"/>
                    </a:cubicBezTo>
                    <a:lnTo>
                      <a:pt x="43" y="106"/>
                    </a:lnTo>
                    <a:cubicBezTo>
                      <a:pt x="44" y="105"/>
                      <a:pt x="45" y="103"/>
                      <a:pt x="47" y="102"/>
                    </a:cubicBezTo>
                    <a:lnTo>
                      <a:pt x="75" y="71"/>
                    </a:lnTo>
                    <a:cubicBezTo>
                      <a:pt x="76" y="69"/>
                      <a:pt x="77" y="68"/>
                      <a:pt x="79" y="67"/>
                    </a:cubicBezTo>
                    <a:lnTo>
                      <a:pt x="112" y="42"/>
                    </a:lnTo>
                    <a:cubicBezTo>
                      <a:pt x="113" y="41"/>
                      <a:pt x="115" y="40"/>
                      <a:pt x="117" y="39"/>
                    </a:cubicBezTo>
                    <a:lnTo>
                      <a:pt x="156" y="20"/>
                    </a:lnTo>
                    <a:cubicBezTo>
                      <a:pt x="157" y="19"/>
                      <a:pt x="159" y="19"/>
                      <a:pt x="160" y="18"/>
                    </a:cubicBezTo>
                    <a:lnTo>
                      <a:pt x="203" y="6"/>
                    </a:lnTo>
                    <a:cubicBezTo>
                      <a:pt x="204" y="5"/>
                      <a:pt x="206" y="5"/>
                      <a:pt x="208" y="5"/>
                    </a:cubicBezTo>
                    <a:lnTo>
                      <a:pt x="254" y="1"/>
                    </a:lnTo>
                    <a:cubicBezTo>
                      <a:pt x="256" y="0"/>
                      <a:pt x="257" y="0"/>
                      <a:pt x="259" y="1"/>
                    </a:cubicBezTo>
                    <a:lnTo>
                      <a:pt x="305" y="5"/>
                    </a:lnTo>
                    <a:cubicBezTo>
                      <a:pt x="307" y="5"/>
                      <a:pt x="309" y="5"/>
                      <a:pt x="310" y="6"/>
                    </a:cubicBezTo>
                    <a:lnTo>
                      <a:pt x="353" y="18"/>
                    </a:lnTo>
                    <a:cubicBezTo>
                      <a:pt x="355" y="19"/>
                      <a:pt x="356" y="19"/>
                      <a:pt x="358" y="20"/>
                    </a:cubicBezTo>
                    <a:lnTo>
                      <a:pt x="396" y="39"/>
                    </a:lnTo>
                    <a:cubicBezTo>
                      <a:pt x="398" y="40"/>
                      <a:pt x="399" y="41"/>
                      <a:pt x="401" y="42"/>
                    </a:cubicBezTo>
                    <a:lnTo>
                      <a:pt x="435" y="67"/>
                    </a:lnTo>
                    <a:cubicBezTo>
                      <a:pt x="436" y="68"/>
                      <a:pt x="438" y="69"/>
                      <a:pt x="439" y="71"/>
                    </a:cubicBezTo>
                    <a:lnTo>
                      <a:pt x="466" y="102"/>
                    </a:lnTo>
                    <a:cubicBezTo>
                      <a:pt x="468" y="103"/>
                      <a:pt x="469" y="105"/>
                      <a:pt x="469" y="106"/>
                    </a:cubicBezTo>
                    <a:lnTo>
                      <a:pt x="490" y="141"/>
                    </a:lnTo>
                    <a:cubicBezTo>
                      <a:pt x="491" y="143"/>
                      <a:pt x="492" y="144"/>
                      <a:pt x="493" y="146"/>
                    </a:cubicBezTo>
                    <a:lnTo>
                      <a:pt x="506" y="185"/>
                    </a:lnTo>
                    <a:cubicBezTo>
                      <a:pt x="507" y="187"/>
                      <a:pt x="508" y="189"/>
                      <a:pt x="508" y="191"/>
                    </a:cubicBezTo>
                    <a:lnTo>
                      <a:pt x="512" y="233"/>
                    </a:lnTo>
                    <a:cubicBezTo>
                      <a:pt x="513" y="235"/>
                      <a:pt x="513" y="237"/>
                      <a:pt x="512" y="239"/>
                    </a:cubicBezTo>
                    <a:lnTo>
                      <a:pt x="508" y="281"/>
                    </a:lnTo>
                    <a:cubicBezTo>
                      <a:pt x="508" y="284"/>
                      <a:pt x="507" y="286"/>
                      <a:pt x="506" y="288"/>
                    </a:cubicBezTo>
                    <a:lnTo>
                      <a:pt x="493" y="327"/>
                    </a:lnTo>
                    <a:cubicBezTo>
                      <a:pt x="492" y="328"/>
                      <a:pt x="492" y="330"/>
                      <a:pt x="491" y="332"/>
                    </a:cubicBezTo>
                    <a:lnTo>
                      <a:pt x="470" y="367"/>
                    </a:lnTo>
                    <a:cubicBezTo>
                      <a:pt x="469" y="369"/>
                      <a:pt x="468" y="370"/>
                      <a:pt x="466" y="372"/>
                    </a:cubicBezTo>
                    <a:lnTo>
                      <a:pt x="439" y="402"/>
                    </a:lnTo>
                    <a:cubicBezTo>
                      <a:pt x="438" y="404"/>
                      <a:pt x="436" y="405"/>
                      <a:pt x="435" y="406"/>
                    </a:cubicBezTo>
                    <a:lnTo>
                      <a:pt x="401" y="431"/>
                    </a:lnTo>
                    <a:cubicBezTo>
                      <a:pt x="399" y="432"/>
                      <a:pt x="398" y="433"/>
                      <a:pt x="396" y="434"/>
                    </a:cubicBezTo>
                    <a:lnTo>
                      <a:pt x="358" y="453"/>
                    </a:lnTo>
                    <a:cubicBezTo>
                      <a:pt x="356" y="454"/>
                      <a:pt x="355" y="454"/>
                      <a:pt x="353" y="455"/>
                    </a:cubicBezTo>
                    <a:lnTo>
                      <a:pt x="310" y="467"/>
                    </a:lnTo>
                    <a:cubicBezTo>
                      <a:pt x="309" y="468"/>
                      <a:pt x="307" y="468"/>
                      <a:pt x="305" y="468"/>
                    </a:cubicBezTo>
                    <a:lnTo>
                      <a:pt x="259" y="472"/>
                    </a:lnTo>
                    <a:cubicBezTo>
                      <a:pt x="257" y="473"/>
                      <a:pt x="256" y="473"/>
                      <a:pt x="254" y="472"/>
                    </a:cubicBezTo>
                    <a:lnTo>
                      <a:pt x="208" y="468"/>
                    </a:lnTo>
                    <a:cubicBezTo>
                      <a:pt x="206" y="468"/>
                      <a:pt x="204" y="468"/>
                      <a:pt x="203" y="467"/>
                    </a:cubicBezTo>
                    <a:lnTo>
                      <a:pt x="160" y="455"/>
                    </a:lnTo>
                    <a:cubicBezTo>
                      <a:pt x="159" y="454"/>
                      <a:pt x="157" y="454"/>
                      <a:pt x="156" y="453"/>
                    </a:cubicBezTo>
                    <a:lnTo>
                      <a:pt x="117" y="434"/>
                    </a:lnTo>
                    <a:cubicBezTo>
                      <a:pt x="115" y="433"/>
                      <a:pt x="113" y="432"/>
                      <a:pt x="112" y="431"/>
                    </a:cubicBezTo>
                    <a:lnTo>
                      <a:pt x="79" y="406"/>
                    </a:lnTo>
                    <a:cubicBezTo>
                      <a:pt x="77" y="405"/>
                      <a:pt x="76" y="404"/>
                      <a:pt x="75" y="402"/>
                    </a:cubicBezTo>
                    <a:lnTo>
                      <a:pt x="47" y="372"/>
                    </a:lnTo>
                    <a:cubicBezTo>
                      <a:pt x="46" y="370"/>
                      <a:pt x="44" y="369"/>
                      <a:pt x="43" y="367"/>
                    </a:cubicBezTo>
                    <a:lnTo>
                      <a:pt x="22" y="332"/>
                    </a:lnTo>
                    <a:cubicBezTo>
                      <a:pt x="21" y="330"/>
                      <a:pt x="21" y="328"/>
                      <a:pt x="20" y="327"/>
                    </a:cubicBezTo>
                    <a:lnTo>
                      <a:pt x="7" y="288"/>
                    </a:lnTo>
                    <a:cubicBezTo>
                      <a:pt x="6" y="286"/>
                      <a:pt x="5" y="284"/>
                      <a:pt x="5" y="281"/>
                    </a:cubicBezTo>
                    <a:lnTo>
                      <a:pt x="1" y="239"/>
                    </a:lnTo>
                    <a:close/>
                    <a:moveTo>
                      <a:pt x="61" y="275"/>
                    </a:moveTo>
                    <a:lnTo>
                      <a:pt x="59" y="269"/>
                    </a:lnTo>
                    <a:lnTo>
                      <a:pt x="73" y="308"/>
                    </a:lnTo>
                    <a:lnTo>
                      <a:pt x="71" y="303"/>
                    </a:lnTo>
                    <a:lnTo>
                      <a:pt x="92" y="339"/>
                    </a:lnTo>
                    <a:lnTo>
                      <a:pt x="88" y="334"/>
                    </a:lnTo>
                    <a:lnTo>
                      <a:pt x="116" y="365"/>
                    </a:lnTo>
                    <a:lnTo>
                      <a:pt x="112" y="361"/>
                    </a:lnTo>
                    <a:lnTo>
                      <a:pt x="146" y="387"/>
                    </a:lnTo>
                    <a:lnTo>
                      <a:pt x="141" y="384"/>
                    </a:lnTo>
                    <a:lnTo>
                      <a:pt x="180" y="403"/>
                    </a:lnTo>
                    <a:lnTo>
                      <a:pt x="176" y="401"/>
                    </a:lnTo>
                    <a:lnTo>
                      <a:pt x="218" y="414"/>
                    </a:lnTo>
                    <a:lnTo>
                      <a:pt x="213" y="413"/>
                    </a:lnTo>
                    <a:lnTo>
                      <a:pt x="259" y="417"/>
                    </a:lnTo>
                    <a:lnTo>
                      <a:pt x="254" y="417"/>
                    </a:lnTo>
                    <a:lnTo>
                      <a:pt x="300" y="413"/>
                    </a:lnTo>
                    <a:lnTo>
                      <a:pt x="295" y="414"/>
                    </a:lnTo>
                    <a:lnTo>
                      <a:pt x="338" y="401"/>
                    </a:lnTo>
                    <a:lnTo>
                      <a:pt x="333" y="403"/>
                    </a:lnTo>
                    <a:lnTo>
                      <a:pt x="372" y="384"/>
                    </a:lnTo>
                    <a:lnTo>
                      <a:pt x="367" y="387"/>
                    </a:lnTo>
                    <a:lnTo>
                      <a:pt x="401" y="361"/>
                    </a:lnTo>
                    <a:lnTo>
                      <a:pt x="397" y="365"/>
                    </a:lnTo>
                    <a:lnTo>
                      <a:pt x="425" y="334"/>
                    </a:lnTo>
                    <a:lnTo>
                      <a:pt x="421" y="339"/>
                    </a:lnTo>
                    <a:lnTo>
                      <a:pt x="442" y="303"/>
                    </a:lnTo>
                    <a:lnTo>
                      <a:pt x="440" y="308"/>
                    </a:lnTo>
                    <a:lnTo>
                      <a:pt x="454" y="269"/>
                    </a:lnTo>
                    <a:lnTo>
                      <a:pt x="452" y="275"/>
                    </a:lnTo>
                    <a:lnTo>
                      <a:pt x="457" y="233"/>
                    </a:lnTo>
                    <a:lnTo>
                      <a:pt x="457" y="239"/>
                    </a:lnTo>
                    <a:lnTo>
                      <a:pt x="452" y="197"/>
                    </a:lnTo>
                    <a:lnTo>
                      <a:pt x="454" y="204"/>
                    </a:lnTo>
                    <a:lnTo>
                      <a:pt x="440" y="165"/>
                    </a:lnTo>
                    <a:lnTo>
                      <a:pt x="442" y="170"/>
                    </a:lnTo>
                    <a:lnTo>
                      <a:pt x="421" y="135"/>
                    </a:lnTo>
                    <a:lnTo>
                      <a:pt x="425" y="139"/>
                    </a:lnTo>
                    <a:lnTo>
                      <a:pt x="397" y="108"/>
                    </a:lnTo>
                    <a:lnTo>
                      <a:pt x="401" y="112"/>
                    </a:lnTo>
                    <a:lnTo>
                      <a:pt x="367" y="86"/>
                    </a:lnTo>
                    <a:lnTo>
                      <a:pt x="372" y="89"/>
                    </a:lnTo>
                    <a:lnTo>
                      <a:pt x="333" y="70"/>
                    </a:lnTo>
                    <a:lnTo>
                      <a:pt x="338" y="72"/>
                    </a:lnTo>
                    <a:lnTo>
                      <a:pt x="295" y="59"/>
                    </a:lnTo>
                    <a:lnTo>
                      <a:pt x="300" y="60"/>
                    </a:lnTo>
                    <a:lnTo>
                      <a:pt x="254" y="56"/>
                    </a:lnTo>
                    <a:lnTo>
                      <a:pt x="259" y="56"/>
                    </a:lnTo>
                    <a:lnTo>
                      <a:pt x="213" y="60"/>
                    </a:lnTo>
                    <a:lnTo>
                      <a:pt x="218" y="59"/>
                    </a:lnTo>
                    <a:lnTo>
                      <a:pt x="176" y="72"/>
                    </a:lnTo>
                    <a:lnTo>
                      <a:pt x="180" y="70"/>
                    </a:lnTo>
                    <a:lnTo>
                      <a:pt x="141" y="89"/>
                    </a:lnTo>
                    <a:lnTo>
                      <a:pt x="146" y="86"/>
                    </a:lnTo>
                    <a:lnTo>
                      <a:pt x="112" y="112"/>
                    </a:lnTo>
                    <a:lnTo>
                      <a:pt x="116" y="108"/>
                    </a:lnTo>
                    <a:lnTo>
                      <a:pt x="88" y="139"/>
                    </a:lnTo>
                    <a:lnTo>
                      <a:pt x="91" y="135"/>
                    </a:lnTo>
                    <a:lnTo>
                      <a:pt x="70" y="170"/>
                    </a:lnTo>
                    <a:lnTo>
                      <a:pt x="73" y="165"/>
                    </a:lnTo>
                    <a:lnTo>
                      <a:pt x="59" y="204"/>
                    </a:lnTo>
                    <a:lnTo>
                      <a:pt x="61" y="197"/>
                    </a:lnTo>
                    <a:lnTo>
                      <a:pt x="56" y="239"/>
                    </a:lnTo>
                    <a:lnTo>
                      <a:pt x="56" y="233"/>
                    </a:lnTo>
                    <a:lnTo>
                      <a:pt x="61" y="275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Oval 64"/>
              <p:cNvSpPr>
                <a:spLocks noChangeArrowheads="1"/>
              </p:cNvSpPr>
              <p:nvPr/>
            </p:nvSpPr>
            <p:spPr>
              <a:xfrm>
                <a:off x="4331" y="1743"/>
                <a:ext cx="60" cy="54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65"/>
              <p:cNvSpPr>
                <a:spLocks noEditPoints="1"/>
              </p:cNvSpPr>
              <p:nvPr/>
            </p:nvSpPr>
            <p:spPr>
              <a:xfrm>
                <a:off x="4330" y="1742"/>
                <a:ext cx="62" cy="56"/>
              </a:xfrm>
              <a:custGeom>
                <a:avLst/>
                <a:gdLst>
                  <a:gd fmla="*/ 5 w 464" name="T0"/>
                  <a:gd fmla="*/ 170 h 424" name="T1"/>
                  <a:gd fmla="*/ 19 w 464" name="T2"/>
                  <a:gd fmla="*/ 129 h 424" name="T3"/>
                  <a:gd fmla="*/ 68 w 464" name="T4"/>
                  <a:gd fmla="*/ 63 h 424" name="T5"/>
                  <a:gd fmla="*/ 103 w 464" name="T6"/>
                  <a:gd fmla="*/ 36 h 424" name="T7"/>
                  <a:gd fmla="*/ 185 w 464" name="T8"/>
                  <a:gd fmla="*/ 5 h 424" name="T9"/>
                  <a:gd fmla="*/ 233 w 464" name="T10"/>
                  <a:gd fmla="*/ 0 h 424" name="T11"/>
                  <a:gd fmla="*/ 323 w 464" name="T12"/>
                  <a:gd fmla="*/ 17 h 424" name="T13"/>
                  <a:gd fmla="*/ 362 w 464" name="T14"/>
                  <a:gd fmla="*/ 37 h 424" name="T15"/>
                  <a:gd fmla="*/ 424 w 464" name="T16"/>
                  <a:gd fmla="*/ 94 h 424" name="T17"/>
                  <a:gd fmla="*/ 446 w 464" name="T18"/>
                  <a:gd fmla="*/ 130 h 424" name="T19"/>
                  <a:gd fmla="*/ 464 w 464" name="T20"/>
                  <a:gd fmla="*/ 212 h 424" name="T21"/>
                  <a:gd fmla="*/ 460 w 464" name="T22"/>
                  <a:gd fmla="*/ 256 h 424" name="T23"/>
                  <a:gd fmla="*/ 425 w 464" name="T24"/>
                  <a:gd fmla="*/ 331 h 424" name="T25"/>
                  <a:gd fmla="*/ 396 w 464" name="T26"/>
                  <a:gd fmla="*/ 363 h 424" name="T27"/>
                  <a:gd fmla="*/ 323 w 464" name="T28"/>
                  <a:gd fmla="*/ 408 h 424" name="T29"/>
                  <a:gd fmla="*/ 279 w 464" name="T30"/>
                  <a:gd fmla="*/ 420 h 424" name="T31"/>
                  <a:gd fmla="*/ 186 w 464" name="T32"/>
                  <a:gd fmla="*/ 420 h 424" name="T33"/>
                  <a:gd fmla="*/ 142 w 464" name="T34"/>
                  <a:gd fmla="*/ 408 h 424" name="T35"/>
                  <a:gd fmla="*/ 69 w 464" name="T36"/>
                  <a:gd fmla="*/ 363 h 424" name="T37"/>
                  <a:gd fmla="*/ 40 w 464" name="T38"/>
                  <a:gd fmla="*/ 331 h 424" name="T39"/>
                  <a:gd fmla="*/ 5 w 464" name="T40"/>
                  <a:gd fmla="*/ 256 h 424" name="T41"/>
                  <a:gd fmla="*/ 13 w 464" name="T42"/>
                  <a:gd fmla="*/ 254 h 424" name="T43"/>
                  <a:gd fmla="*/ 26 w 464" name="T44"/>
                  <a:gd fmla="*/ 291 h 424" name="T45"/>
                  <a:gd fmla="*/ 74 w 464" name="T46"/>
                  <a:gd fmla="*/ 357 h 424" name="T47"/>
                  <a:gd fmla="*/ 107 w 464" name="T48"/>
                  <a:gd fmla="*/ 381 h 424" name="T49"/>
                  <a:gd fmla="*/ 188 w 464" name="T50"/>
                  <a:gd fmla="*/ 413 h 424" name="T51"/>
                  <a:gd fmla="*/ 232 w 464" name="T52"/>
                  <a:gd fmla="*/ 416 h 424" name="T53"/>
                  <a:gd fmla="*/ 320 w 464" name="T54"/>
                  <a:gd fmla="*/ 400 h 424" name="T55"/>
                  <a:gd fmla="*/ 358 w 464" name="T56"/>
                  <a:gd fmla="*/ 382 h 424" name="T57"/>
                  <a:gd fmla="*/ 418 w 464" name="T58"/>
                  <a:gd fmla="*/ 326 h 424" name="T59"/>
                  <a:gd fmla="*/ 439 w 464" name="T60"/>
                  <a:gd fmla="*/ 292 h 424" name="T61"/>
                  <a:gd fmla="*/ 456 w 464" name="T62"/>
                  <a:gd fmla="*/ 212 h 424" name="T63"/>
                  <a:gd fmla="*/ 452 w 464" name="T64"/>
                  <a:gd fmla="*/ 172 h 424" name="T65"/>
                  <a:gd fmla="*/ 418 w 464" name="T66"/>
                  <a:gd fmla="*/ 99 h 424" name="T67"/>
                  <a:gd fmla="*/ 392 w 464" name="T68"/>
                  <a:gd fmla="*/ 69 h 424" name="T69"/>
                  <a:gd fmla="*/ 320 w 464" name="T70"/>
                  <a:gd fmla="*/ 25 h 424" name="T71"/>
                  <a:gd fmla="*/ 278 w 464" name="T72"/>
                  <a:gd fmla="*/ 12 h 424" name="T73"/>
                  <a:gd fmla="*/ 187 w 464" name="T74"/>
                  <a:gd fmla="*/ 12 h 424" name="T75"/>
                  <a:gd fmla="*/ 146 w 464" name="T76"/>
                  <a:gd fmla="*/ 25 h 424" name="T77"/>
                  <a:gd fmla="*/ 74 w 464" name="T78"/>
                  <a:gd fmla="*/ 69 h 424" name="T79"/>
                  <a:gd fmla="*/ 47 w 464" name="T80"/>
                  <a:gd fmla="*/ 99 h 424" name="T81"/>
                  <a:gd fmla="*/ 13 w 464" name="T82"/>
                  <a:gd fmla="*/ 172 h 424" name="T83"/>
                  <a:gd fmla="*/ 8 w 464" name="T84"/>
                  <a:gd fmla="*/ 212 h 424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424" w="464">
                    <a:moveTo>
                      <a:pt x="0" y="213"/>
                    </a:moveTo>
                    <a:cubicBezTo>
                      <a:pt x="0" y="213"/>
                      <a:pt x="0" y="212"/>
                      <a:pt x="0" y="212"/>
                    </a:cubicBezTo>
                    <a:lnTo>
                      <a:pt x="5" y="170"/>
                    </a:lnTo>
                    <a:cubicBezTo>
                      <a:pt x="5" y="170"/>
                      <a:pt x="5" y="169"/>
                      <a:pt x="5" y="169"/>
                    </a:cubicBezTo>
                    <a:lnTo>
                      <a:pt x="19" y="130"/>
                    </a:lnTo>
                    <a:cubicBezTo>
                      <a:pt x="19" y="130"/>
                      <a:pt x="19" y="130"/>
                      <a:pt x="19" y="129"/>
                    </a:cubicBezTo>
                    <a:lnTo>
                      <a:pt x="40" y="94"/>
                    </a:lnTo>
                    <a:cubicBezTo>
                      <a:pt x="40" y="94"/>
                      <a:pt x="40" y="94"/>
                      <a:pt x="40" y="94"/>
                    </a:cubicBezTo>
                    <a:lnTo>
                      <a:pt x="68" y="63"/>
                    </a:lnTo>
                    <a:cubicBezTo>
                      <a:pt x="69" y="63"/>
                      <a:pt x="69" y="62"/>
                      <a:pt x="69" y="62"/>
                    </a:cubicBezTo>
                    <a:lnTo>
                      <a:pt x="103" y="37"/>
                    </a:lnTo>
                    <a:cubicBezTo>
                      <a:pt x="103" y="37"/>
                      <a:pt x="103" y="36"/>
                      <a:pt x="103" y="36"/>
                    </a:cubicBezTo>
                    <a:lnTo>
                      <a:pt x="142" y="17"/>
                    </a:lnTo>
                    <a:cubicBezTo>
                      <a:pt x="142" y="17"/>
                      <a:pt x="143" y="17"/>
                      <a:pt x="143" y="17"/>
                    </a:cubicBezTo>
                    <a:lnTo>
                      <a:pt x="185" y="5"/>
                    </a:lnTo>
                    <a:cubicBezTo>
                      <a:pt x="186" y="5"/>
                      <a:pt x="186" y="5"/>
                      <a:pt x="186" y="4"/>
                    </a:cubicBezTo>
                    <a:lnTo>
                      <a:pt x="232" y="0"/>
                    </a:lnTo>
                    <a:cubicBezTo>
                      <a:pt x="232" y="0"/>
                      <a:pt x="233" y="0"/>
                      <a:pt x="233" y="0"/>
                    </a:cubicBezTo>
                    <a:lnTo>
                      <a:pt x="279" y="4"/>
                    </a:lnTo>
                    <a:cubicBezTo>
                      <a:pt x="279" y="5"/>
                      <a:pt x="279" y="5"/>
                      <a:pt x="280" y="5"/>
                    </a:cubicBezTo>
                    <a:lnTo>
                      <a:pt x="323" y="17"/>
                    </a:lnTo>
                    <a:cubicBezTo>
                      <a:pt x="323" y="17"/>
                      <a:pt x="323" y="17"/>
                      <a:pt x="323" y="17"/>
                    </a:cubicBezTo>
                    <a:lnTo>
                      <a:pt x="362" y="36"/>
                    </a:lnTo>
                    <a:cubicBezTo>
                      <a:pt x="362" y="36"/>
                      <a:pt x="362" y="37"/>
                      <a:pt x="362" y="37"/>
                    </a:cubicBezTo>
                    <a:lnTo>
                      <a:pt x="396" y="62"/>
                    </a:lnTo>
                    <a:cubicBezTo>
                      <a:pt x="397" y="62"/>
                      <a:pt x="397" y="63"/>
                      <a:pt x="397" y="63"/>
                    </a:cubicBezTo>
                    <a:lnTo>
                      <a:pt x="424" y="94"/>
                    </a:lnTo>
                    <a:cubicBezTo>
                      <a:pt x="425" y="94"/>
                      <a:pt x="425" y="94"/>
                      <a:pt x="425" y="94"/>
                    </a:cubicBezTo>
                    <a:lnTo>
                      <a:pt x="446" y="129"/>
                    </a:lnTo>
                    <a:cubicBezTo>
                      <a:pt x="446" y="130"/>
                      <a:pt x="446" y="130"/>
                      <a:pt x="446" y="130"/>
                    </a:cubicBezTo>
                    <a:lnTo>
                      <a:pt x="460" y="169"/>
                    </a:lnTo>
                    <a:cubicBezTo>
                      <a:pt x="460" y="169"/>
                      <a:pt x="460" y="170"/>
                      <a:pt x="460" y="170"/>
                    </a:cubicBezTo>
                    <a:lnTo>
                      <a:pt x="464" y="212"/>
                    </a:lnTo>
                    <a:cubicBezTo>
                      <a:pt x="464" y="212"/>
                      <a:pt x="464" y="213"/>
                      <a:pt x="464" y="213"/>
                    </a:cubicBezTo>
                    <a:lnTo>
                      <a:pt x="460" y="255"/>
                    </a:lnTo>
                    <a:cubicBezTo>
                      <a:pt x="460" y="255"/>
                      <a:pt x="460" y="255"/>
                      <a:pt x="460" y="256"/>
                    </a:cubicBezTo>
                    <a:lnTo>
                      <a:pt x="446" y="295"/>
                    </a:lnTo>
                    <a:cubicBezTo>
                      <a:pt x="446" y="295"/>
                      <a:pt x="446" y="295"/>
                      <a:pt x="446" y="296"/>
                    </a:cubicBezTo>
                    <a:lnTo>
                      <a:pt x="425" y="331"/>
                    </a:lnTo>
                    <a:cubicBezTo>
                      <a:pt x="425" y="331"/>
                      <a:pt x="425" y="331"/>
                      <a:pt x="424" y="332"/>
                    </a:cubicBezTo>
                    <a:lnTo>
                      <a:pt x="397" y="362"/>
                    </a:lnTo>
                    <a:cubicBezTo>
                      <a:pt x="397" y="362"/>
                      <a:pt x="397" y="363"/>
                      <a:pt x="396" y="363"/>
                    </a:cubicBezTo>
                    <a:lnTo>
                      <a:pt x="362" y="388"/>
                    </a:lnTo>
                    <a:cubicBezTo>
                      <a:pt x="362" y="388"/>
                      <a:pt x="362" y="388"/>
                      <a:pt x="362" y="389"/>
                    </a:cubicBezTo>
                    <a:lnTo>
                      <a:pt x="323" y="408"/>
                    </a:lnTo>
                    <a:cubicBezTo>
                      <a:pt x="323" y="408"/>
                      <a:pt x="323" y="408"/>
                      <a:pt x="323" y="408"/>
                    </a:cubicBezTo>
                    <a:lnTo>
                      <a:pt x="280" y="420"/>
                    </a:lnTo>
                    <a:cubicBezTo>
                      <a:pt x="279" y="420"/>
                      <a:pt x="279" y="420"/>
                      <a:pt x="279" y="420"/>
                    </a:cubicBezTo>
                    <a:lnTo>
                      <a:pt x="233" y="424"/>
                    </a:lnTo>
                    <a:cubicBezTo>
                      <a:pt x="233" y="424"/>
                      <a:pt x="232" y="424"/>
                      <a:pt x="232" y="424"/>
                    </a:cubicBezTo>
                    <a:lnTo>
                      <a:pt x="186" y="420"/>
                    </a:lnTo>
                    <a:cubicBezTo>
                      <a:pt x="186" y="420"/>
                      <a:pt x="186" y="420"/>
                      <a:pt x="185" y="420"/>
                    </a:cubicBezTo>
                    <a:lnTo>
                      <a:pt x="143" y="408"/>
                    </a:lnTo>
                    <a:cubicBezTo>
                      <a:pt x="143" y="408"/>
                      <a:pt x="142" y="408"/>
                      <a:pt x="142" y="408"/>
                    </a:cubicBezTo>
                    <a:lnTo>
                      <a:pt x="103" y="389"/>
                    </a:lnTo>
                    <a:cubicBezTo>
                      <a:pt x="103" y="388"/>
                      <a:pt x="103" y="388"/>
                      <a:pt x="103" y="388"/>
                    </a:cubicBezTo>
                    <a:lnTo>
                      <a:pt x="69" y="363"/>
                    </a:lnTo>
                    <a:cubicBezTo>
                      <a:pt x="69" y="363"/>
                      <a:pt x="69" y="362"/>
                      <a:pt x="69" y="362"/>
                    </a:cubicBezTo>
                    <a:lnTo>
                      <a:pt x="41" y="332"/>
                    </a:lnTo>
                    <a:cubicBezTo>
                      <a:pt x="40" y="331"/>
                      <a:pt x="40" y="331"/>
                      <a:pt x="40" y="331"/>
                    </a:cubicBezTo>
                    <a:lnTo>
                      <a:pt x="19" y="296"/>
                    </a:lnTo>
                    <a:cubicBezTo>
                      <a:pt x="19" y="295"/>
                      <a:pt x="19" y="295"/>
                      <a:pt x="19" y="295"/>
                    </a:cubicBezTo>
                    <a:lnTo>
                      <a:pt x="5" y="256"/>
                    </a:lnTo>
                    <a:cubicBezTo>
                      <a:pt x="5" y="255"/>
                      <a:pt x="5" y="255"/>
                      <a:pt x="5" y="255"/>
                    </a:cubicBezTo>
                    <a:lnTo>
                      <a:pt x="0" y="213"/>
                    </a:lnTo>
                    <a:close/>
                    <a:moveTo>
                      <a:pt x="13" y="254"/>
                    </a:moveTo>
                    <a:lnTo>
                      <a:pt x="13" y="253"/>
                    </a:lnTo>
                    <a:lnTo>
                      <a:pt x="26" y="292"/>
                    </a:lnTo>
                    <a:lnTo>
                      <a:pt x="26" y="291"/>
                    </a:lnTo>
                    <a:lnTo>
                      <a:pt x="47" y="327"/>
                    </a:lnTo>
                    <a:lnTo>
                      <a:pt x="46" y="326"/>
                    </a:lnTo>
                    <a:lnTo>
                      <a:pt x="74" y="357"/>
                    </a:lnTo>
                    <a:lnTo>
                      <a:pt x="74" y="356"/>
                    </a:lnTo>
                    <a:lnTo>
                      <a:pt x="107" y="382"/>
                    </a:lnTo>
                    <a:lnTo>
                      <a:pt x="107" y="381"/>
                    </a:lnTo>
                    <a:lnTo>
                      <a:pt x="146" y="400"/>
                    </a:lnTo>
                    <a:lnTo>
                      <a:pt x="145" y="400"/>
                    </a:lnTo>
                    <a:lnTo>
                      <a:pt x="188" y="413"/>
                    </a:lnTo>
                    <a:lnTo>
                      <a:pt x="187" y="412"/>
                    </a:lnTo>
                    <a:lnTo>
                      <a:pt x="233" y="416"/>
                    </a:lnTo>
                    <a:lnTo>
                      <a:pt x="232" y="416"/>
                    </a:lnTo>
                    <a:lnTo>
                      <a:pt x="278" y="412"/>
                    </a:lnTo>
                    <a:lnTo>
                      <a:pt x="277" y="413"/>
                    </a:lnTo>
                    <a:lnTo>
                      <a:pt x="320" y="400"/>
                    </a:lnTo>
                    <a:lnTo>
                      <a:pt x="320" y="400"/>
                    </a:lnTo>
                    <a:lnTo>
                      <a:pt x="358" y="381"/>
                    </a:lnTo>
                    <a:lnTo>
                      <a:pt x="358" y="382"/>
                    </a:lnTo>
                    <a:lnTo>
                      <a:pt x="392" y="356"/>
                    </a:lnTo>
                    <a:lnTo>
                      <a:pt x="391" y="357"/>
                    </a:lnTo>
                    <a:lnTo>
                      <a:pt x="418" y="326"/>
                    </a:lnTo>
                    <a:lnTo>
                      <a:pt x="418" y="327"/>
                    </a:lnTo>
                    <a:lnTo>
                      <a:pt x="439" y="291"/>
                    </a:lnTo>
                    <a:lnTo>
                      <a:pt x="439" y="292"/>
                    </a:lnTo>
                    <a:lnTo>
                      <a:pt x="452" y="253"/>
                    </a:lnTo>
                    <a:lnTo>
                      <a:pt x="452" y="254"/>
                    </a:lnTo>
                    <a:lnTo>
                      <a:pt x="456" y="212"/>
                    </a:lnTo>
                    <a:lnTo>
                      <a:pt x="456" y="213"/>
                    </a:lnTo>
                    <a:lnTo>
                      <a:pt x="452" y="171"/>
                    </a:lnTo>
                    <a:lnTo>
                      <a:pt x="452" y="172"/>
                    </a:lnTo>
                    <a:lnTo>
                      <a:pt x="439" y="133"/>
                    </a:lnTo>
                    <a:lnTo>
                      <a:pt x="439" y="134"/>
                    </a:lnTo>
                    <a:lnTo>
                      <a:pt x="418" y="99"/>
                    </a:lnTo>
                    <a:lnTo>
                      <a:pt x="418" y="99"/>
                    </a:lnTo>
                    <a:lnTo>
                      <a:pt x="391" y="68"/>
                    </a:lnTo>
                    <a:lnTo>
                      <a:pt x="392" y="69"/>
                    </a:lnTo>
                    <a:lnTo>
                      <a:pt x="358" y="43"/>
                    </a:lnTo>
                    <a:lnTo>
                      <a:pt x="358" y="44"/>
                    </a:lnTo>
                    <a:lnTo>
                      <a:pt x="320" y="25"/>
                    </a:lnTo>
                    <a:lnTo>
                      <a:pt x="320" y="25"/>
                    </a:lnTo>
                    <a:lnTo>
                      <a:pt x="277" y="12"/>
                    </a:lnTo>
                    <a:lnTo>
                      <a:pt x="278" y="12"/>
                    </a:lnTo>
                    <a:lnTo>
                      <a:pt x="232" y="8"/>
                    </a:lnTo>
                    <a:lnTo>
                      <a:pt x="233" y="8"/>
                    </a:lnTo>
                    <a:lnTo>
                      <a:pt x="187" y="12"/>
                    </a:lnTo>
                    <a:lnTo>
                      <a:pt x="188" y="12"/>
                    </a:lnTo>
                    <a:lnTo>
                      <a:pt x="145" y="25"/>
                    </a:lnTo>
                    <a:lnTo>
                      <a:pt x="146" y="25"/>
                    </a:lnTo>
                    <a:lnTo>
                      <a:pt x="107" y="44"/>
                    </a:lnTo>
                    <a:lnTo>
                      <a:pt x="107" y="43"/>
                    </a:lnTo>
                    <a:lnTo>
                      <a:pt x="74" y="69"/>
                    </a:lnTo>
                    <a:lnTo>
                      <a:pt x="74" y="68"/>
                    </a:lnTo>
                    <a:lnTo>
                      <a:pt x="46" y="99"/>
                    </a:lnTo>
                    <a:lnTo>
                      <a:pt x="47" y="99"/>
                    </a:lnTo>
                    <a:lnTo>
                      <a:pt x="26" y="134"/>
                    </a:lnTo>
                    <a:lnTo>
                      <a:pt x="26" y="133"/>
                    </a:lnTo>
                    <a:lnTo>
                      <a:pt x="13" y="172"/>
                    </a:lnTo>
                    <a:lnTo>
                      <a:pt x="13" y="171"/>
                    </a:lnTo>
                    <a:lnTo>
                      <a:pt x="8" y="213"/>
                    </a:lnTo>
                    <a:lnTo>
                      <a:pt x="8" y="212"/>
                    </a:lnTo>
                    <a:lnTo>
                      <a:pt x="13" y="254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66"/>
              <p:cNvSpPr>
                <a:spLocks noEditPoints="1"/>
              </p:cNvSpPr>
              <p:nvPr/>
            </p:nvSpPr>
            <p:spPr>
              <a:xfrm>
                <a:off x="4327" y="1739"/>
                <a:ext cx="68" cy="62"/>
              </a:xfrm>
              <a:custGeom>
                <a:avLst/>
                <a:gdLst>
                  <a:gd fmla="*/ 5 w 513" name="T0"/>
                  <a:gd fmla="*/ 191 h 473" name="T1"/>
                  <a:gd fmla="*/ 22 w 513" name="T2"/>
                  <a:gd fmla="*/ 141 h 473" name="T3"/>
                  <a:gd fmla="*/ 75 w 513" name="T4"/>
                  <a:gd fmla="*/ 71 h 473" name="T5"/>
                  <a:gd fmla="*/ 117 w 513" name="T6"/>
                  <a:gd fmla="*/ 39 h 473" name="T7"/>
                  <a:gd fmla="*/ 203 w 513" name="T8"/>
                  <a:gd fmla="*/ 6 h 473" name="T9"/>
                  <a:gd fmla="*/ 259 w 513" name="T10"/>
                  <a:gd fmla="*/ 1 h 473" name="T11"/>
                  <a:gd fmla="*/ 353 w 513" name="T12"/>
                  <a:gd fmla="*/ 18 h 473" name="T13"/>
                  <a:gd fmla="*/ 401 w 513" name="T14"/>
                  <a:gd fmla="*/ 42 h 473" name="T15"/>
                  <a:gd fmla="*/ 466 w 513" name="T16"/>
                  <a:gd fmla="*/ 102 h 473" name="T17"/>
                  <a:gd fmla="*/ 493 w 513" name="T18"/>
                  <a:gd fmla="*/ 146 h 473" name="T19"/>
                  <a:gd fmla="*/ 512 w 513" name="T20"/>
                  <a:gd fmla="*/ 233 h 473" name="T21"/>
                  <a:gd fmla="*/ 506 w 513" name="T22"/>
                  <a:gd fmla="*/ 288 h 473" name="T23"/>
                  <a:gd fmla="*/ 470 w 513" name="T24"/>
                  <a:gd fmla="*/ 367 h 473" name="T25"/>
                  <a:gd fmla="*/ 435 w 513" name="T26"/>
                  <a:gd fmla="*/ 406 h 473" name="T27"/>
                  <a:gd fmla="*/ 358 w 513" name="T28"/>
                  <a:gd fmla="*/ 453 h 473" name="T29"/>
                  <a:gd fmla="*/ 305 w 513" name="T30"/>
                  <a:gd fmla="*/ 468 h 473" name="T31"/>
                  <a:gd fmla="*/ 208 w 513" name="T32"/>
                  <a:gd fmla="*/ 468 h 473" name="T33"/>
                  <a:gd fmla="*/ 156 w 513" name="T34"/>
                  <a:gd fmla="*/ 453 h 473" name="T35"/>
                  <a:gd fmla="*/ 79 w 513" name="T36"/>
                  <a:gd fmla="*/ 406 h 473" name="T37"/>
                  <a:gd fmla="*/ 43 w 513" name="T38"/>
                  <a:gd fmla="*/ 367 h 473" name="T39"/>
                  <a:gd fmla="*/ 7 w 513" name="T40"/>
                  <a:gd fmla="*/ 288 h 473" name="T41"/>
                  <a:gd fmla="*/ 61 w 513" name="T42"/>
                  <a:gd fmla="*/ 275 h 473" name="T43"/>
                  <a:gd fmla="*/ 71 w 513" name="T44"/>
                  <a:gd fmla="*/ 303 h 473" name="T45"/>
                  <a:gd fmla="*/ 116 w 513" name="T46"/>
                  <a:gd fmla="*/ 365 h 473" name="T47"/>
                  <a:gd fmla="*/ 141 w 513" name="T48"/>
                  <a:gd fmla="*/ 384 h 473" name="T49"/>
                  <a:gd fmla="*/ 218 w 513" name="T50"/>
                  <a:gd fmla="*/ 414 h 473" name="T51"/>
                  <a:gd fmla="*/ 254 w 513" name="T52"/>
                  <a:gd fmla="*/ 417 h 473" name="T53"/>
                  <a:gd fmla="*/ 338 w 513" name="T54"/>
                  <a:gd fmla="*/ 401 h 473" name="T55"/>
                  <a:gd fmla="*/ 367 w 513" name="T56"/>
                  <a:gd fmla="*/ 387 h 473" name="T57"/>
                  <a:gd fmla="*/ 425 w 513" name="T58"/>
                  <a:gd fmla="*/ 334 h 473" name="T59"/>
                  <a:gd fmla="*/ 440 w 513" name="T60"/>
                  <a:gd fmla="*/ 308 h 473" name="T61"/>
                  <a:gd fmla="*/ 457 w 513" name="T62"/>
                  <a:gd fmla="*/ 233 h 473" name="T63"/>
                  <a:gd fmla="*/ 454 w 513" name="T64"/>
                  <a:gd fmla="*/ 204 h 473" name="T65"/>
                  <a:gd fmla="*/ 421 w 513" name="T66"/>
                  <a:gd fmla="*/ 135 h 473" name="T67"/>
                  <a:gd fmla="*/ 401 w 513" name="T68"/>
                  <a:gd fmla="*/ 112 h 473" name="T69"/>
                  <a:gd fmla="*/ 333 w 513" name="T70"/>
                  <a:gd fmla="*/ 70 h 473" name="T71"/>
                  <a:gd fmla="*/ 300 w 513" name="T72"/>
                  <a:gd fmla="*/ 60 h 473" name="T73"/>
                  <a:gd fmla="*/ 213 w 513" name="T74"/>
                  <a:gd fmla="*/ 60 h 473" name="T75"/>
                  <a:gd fmla="*/ 180 w 513" name="T76"/>
                  <a:gd fmla="*/ 70 h 473" name="T77"/>
                  <a:gd fmla="*/ 112 w 513" name="T78"/>
                  <a:gd fmla="*/ 112 h 473" name="T79"/>
                  <a:gd fmla="*/ 91 w 513" name="T80"/>
                  <a:gd fmla="*/ 135 h 473" name="T81"/>
                  <a:gd fmla="*/ 59 w 513" name="T82"/>
                  <a:gd fmla="*/ 204 h 473" name="T83"/>
                  <a:gd fmla="*/ 56 w 513" name="T84"/>
                  <a:gd fmla="*/ 233 h 473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473" w="513">
                    <a:moveTo>
                      <a:pt x="1" y="239"/>
                    </a:moveTo>
                    <a:cubicBezTo>
                      <a:pt x="0" y="237"/>
                      <a:pt x="0" y="235"/>
                      <a:pt x="1" y="233"/>
                    </a:cubicBezTo>
                    <a:lnTo>
                      <a:pt x="5" y="191"/>
                    </a:lnTo>
                    <a:cubicBezTo>
                      <a:pt x="5" y="189"/>
                      <a:pt x="6" y="187"/>
                      <a:pt x="7" y="185"/>
                    </a:cubicBezTo>
                    <a:lnTo>
                      <a:pt x="20" y="146"/>
                    </a:lnTo>
                    <a:cubicBezTo>
                      <a:pt x="21" y="144"/>
                      <a:pt x="21" y="143"/>
                      <a:pt x="22" y="141"/>
                    </a:cubicBezTo>
                    <a:lnTo>
                      <a:pt x="43" y="106"/>
                    </a:lnTo>
                    <a:cubicBezTo>
                      <a:pt x="44" y="105"/>
                      <a:pt x="45" y="103"/>
                      <a:pt x="47" y="102"/>
                    </a:cubicBezTo>
                    <a:lnTo>
                      <a:pt x="75" y="71"/>
                    </a:lnTo>
                    <a:cubicBezTo>
                      <a:pt x="76" y="69"/>
                      <a:pt x="77" y="68"/>
                      <a:pt x="79" y="67"/>
                    </a:cubicBezTo>
                    <a:lnTo>
                      <a:pt x="112" y="42"/>
                    </a:lnTo>
                    <a:cubicBezTo>
                      <a:pt x="113" y="41"/>
                      <a:pt x="115" y="40"/>
                      <a:pt x="117" y="39"/>
                    </a:cubicBezTo>
                    <a:lnTo>
                      <a:pt x="156" y="20"/>
                    </a:lnTo>
                    <a:cubicBezTo>
                      <a:pt x="157" y="19"/>
                      <a:pt x="159" y="19"/>
                      <a:pt x="160" y="18"/>
                    </a:cubicBezTo>
                    <a:lnTo>
                      <a:pt x="203" y="6"/>
                    </a:lnTo>
                    <a:cubicBezTo>
                      <a:pt x="204" y="5"/>
                      <a:pt x="206" y="5"/>
                      <a:pt x="208" y="5"/>
                    </a:cubicBezTo>
                    <a:lnTo>
                      <a:pt x="254" y="1"/>
                    </a:lnTo>
                    <a:cubicBezTo>
                      <a:pt x="256" y="0"/>
                      <a:pt x="257" y="0"/>
                      <a:pt x="259" y="1"/>
                    </a:cubicBezTo>
                    <a:lnTo>
                      <a:pt x="305" y="5"/>
                    </a:lnTo>
                    <a:cubicBezTo>
                      <a:pt x="307" y="5"/>
                      <a:pt x="309" y="5"/>
                      <a:pt x="310" y="6"/>
                    </a:cubicBezTo>
                    <a:lnTo>
                      <a:pt x="353" y="18"/>
                    </a:lnTo>
                    <a:cubicBezTo>
                      <a:pt x="355" y="19"/>
                      <a:pt x="356" y="19"/>
                      <a:pt x="358" y="20"/>
                    </a:cubicBezTo>
                    <a:lnTo>
                      <a:pt x="396" y="39"/>
                    </a:lnTo>
                    <a:cubicBezTo>
                      <a:pt x="398" y="40"/>
                      <a:pt x="399" y="41"/>
                      <a:pt x="401" y="42"/>
                    </a:cubicBezTo>
                    <a:lnTo>
                      <a:pt x="435" y="67"/>
                    </a:lnTo>
                    <a:cubicBezTo>
                      <a:pt x="436" y="68"/>
                      <a:pt x="438" y="69"/>
                      <a:pt x="439" y="71"/>
                    </a:cubicBezTo>
                    <a:lnTo>
                      <a:pt x="466" y="102"/>
                    </a:lnTo>
                    <a:cubicBezTo>
                      <a:pt x="468" y="103"/>
                      <a:pt x="469" y="105"/>
                      <a:pt x="469" y="106"/>
                    </a:cubicBezTo>
                    <a:lnTo>
                      <a:pt x="490" y="141"/>
                    </a:lnTo>
                    <a:cubicBezTo>
                      <a:pt x="491" y="143"/>
                      <a:pt x="492" y="144"/>
                      <a:pt x="493" y="146"/>
                    </a:cubicBezTo>
                    <a:lnTo>
                      <a:pt x="506" y="185"/>
                    </a:lnTo>
                    <a:cubicBezTo>
                      <a:pt x="507" y="187"/>
                      <a:pt x="508" y="189"/>
                      <a:pt x="508" y="191"/>
                    </a:cubicBezTo>
                    <a:lnTo>
                      <a:pt x="512" y="233"/>
                    </a:lnTo>
                    <a:cubicBezTo>
                      <a:pt x="513" y="235"/>
                      <a:pt x="513" y="237"/>
                      <a:pt x="512" y="239"/>
                    </a:cubicBezTo>
                    <a:lnTo>
                      <a:pt x="508" y="281"/>
                    </a:lnTo>
                    <a:cubicBezTo>
                      <a:pt x="508" y="284"/>
                      <a:pt x="507" y="286"/>
                      <a:pt x="506" y="288"/>
                    </a:cubicBezTo>
                    <a:lnTo>
                      <a:pt x="493" y="327"/>
                    </a:lnTo>
                    <a:cubicBezTo>
                      <a:pt x="492" y="328"/>
                      <a:pt x="492" y="330"/>
                      <a:pt x="491" y="332"/>
                    </a:cubicBezTo>
                    <a:lnTo>
                      <a:pt x="470" y="367"/>
                    </a:lnTo>
                    <a:cubicBezTo>
                      <a:pt x="469" y="369"/>
                      <a:pt x="468" y="370"/>
                      <a:pt x="466" y="372"/>
                    </a:cubicBezTo>
                    <a:lnTo>
                      <a:pt x="439" y="402"/>
                    </a:lnTo>
                    <a:cubicBezTo>
                      <a:pt x="438" y="404"/>
                      <a:pt x="436" y="405"/>
                      <a:pt x="435" y="406"/>
                    </a:cubicBezTo>
                    <a:lnTo>
                      <a:pt x="401" y="431"/>
                    </a:lnTo>
                    <a:cubicBezTo>
                      <a:pt x="399" y="432"/>
                      <a:pt x="398" y="433"/>
                      <a:pt x="396" y="434"/>
                    </a:cubicBezTo>
                    <a:lnTo>
                      <a:pt x="358" y="453"/>
                    </a:lnTo>
                    <a:cubicBezTo>
                      <a:pt x="356" y="454"/>
                      <a:pt x="355" y="454"/>
                      <a:pt x="353" y="455"/>
                    </a:cubicBezTo>
                    <a:lnTo>
                      <a:pt x="310" y="467"/>
                    </a:lnTo>
                    <a:cubicBezTo>
                      <a:pt x="309" y="468"/>
                      <a:pt x="307" y="468"/>
                      <a:pt x="305" y="468"/>
                    </a:cubicBezTo>
                    <a:lnTo>
                      <a:pt x="259" y="472"/>
                    </a:lnTo>
                    <a:cubicBezTo>
                      <a:pt x="257" y="473"/>
                      <a:pt x="256" y="473"/>
                      <a:pt x="254" y="472"/>
                    </a:cubicBezTo>
                    <a:lnTo>
                      <a:pt x="208" y="468"/>
                    </a:lnTo>
                    <a:cubicBezTo>
                      <a:pt x="206" y="468"/>
                      <a:pt x="204" y="468"/>
                      <a:pt x="203" y="467"/>
                    </a:cubicBezTo>
                    <a:lnTo>
                      <a:pt x="160" y="455"/>
                    </a:lnTo>
                    <a:cubicBezTo>
                      <a:pt x="159" y="454"/>
                      <a:pt x="157" y="454"/>
                      <a:pt x="156" y="453"/>
                    </a:cubicBezTo>
                    <a:lnTo>
                      <a:pt x="117" y="434"/>
                    </a:lnTo>
                    <a:cubicBezTo>
                      <a:pt x="115" y="433"/>
                      <a:pt x="113" y="432"/>
                      <a:pt x="112" y="431"/>
                    </a:cubicBezTo>
                    <a:lnTo>
                      <a:pt x="79" y="406"/>
                    </a:lnTo>
                    <a:cubicBezTo>
                      <a:pt x="77" y="405"/>
                      <a:pt x="76" y="404"/>
                      <a:pt x="75" y="402"/>
                    </a:cubicBezTo>
                    <a:lnTo>
                      <a:pt x="47" y="372"/>
                    </a:lnTo>
                    <a:cubicBezTo>
                      <a:pt x="46" y="370"/>
                      <a:pt x="44" y="369"/>
                      <a:pt x="43" y="367"/>
                    </a:cubicBezTo>
                    <a:lnTo>
                      <a:pt x="22" y="332"/>
                    </a:lnTo>
                    <a:cubicBezTo>
                      <a:pt x="21" y="330"/>
                      <a:pt x="21" y="328"/>
                      <a:pt x="20" y="327"/>
                    </a:cubicBezTo>
                    <a:lnTo>
                      <a:pt x="7" y="288"/>
                    </a:lnTo>
                    <a:cubicBezTo>
                      <a:pt x="6" y="286"/>
                      <a:pt x="5" y="284"/>
                      <a:pt x="5" y="281"/>
                    </a:cubicBezTo>
                    <a:lnTo>
                      <a:pt x="1" y="239"/>
                    </a:lnTo>
                    <a:close/>
                    <a:moveTo>
                      <a:pt x="61" y="275"/>
                    </a:moveTo>
                    <a:lnTo>
                      <a:pt x="59" y="269"/>
                    </a:lnTo>
                    <a:lnTo>
                      <a:pt x="73" y="308"/>
                    </a:lnTo>
                    <a:lnTo>
                      <a:pt x="71" y="303"/>
                    </a:lnTo>
                    <a:lnTo>
                      <a:pt x="92" y="339"/>
                    </a:lnTo>
                    <a:lnTo>
                      <a:pt x="88" y="334"/>
                    </a:lnTo>
                    <a:lnTo>
                      <a:pt x="116" y="365"/>
                    </a:lnTo>
                    <a:lnTo>
                      <a:pt x="112" y="361"/>
                    </a:lnTo>
                    <a:lnTo>
                      <a:pt x="146" y="387"/>
                    </a:lnTo>
                    <a:lnTo>
                      <a:pt x="141" y="384"/>
                    </a:lnTo>
                    <a:lnTo>
                      <a:pt x="180" y="403"/>
                    </a:lnTo>
                    <a:lnTo>
                      <a:pt x="176" y="401"/>
                    </a:lnTo>
                    <a:lnTo>
                      <a:pt x="218" y="414"/>
                    </a:lnTo>
                    <a:lnTo>
                      <a:pt x="213" y="413"/>
                    </a:lnTo>
                    <a:lnTo>
                      <a:pt x="259" y="417"/>
                    </a:lnTo>
                    <a:lnTo>
                      <a:pt x="254" y="417"/>
                    </a:lnTo>
                    <a:lnTo>
                      <a:pt x="300" y="413"/>
                    </a:lnTo>
                    <a:lnTo>
                      <a:pt x="295" y="414"/>
                    </a:lnTo>
                    <a:lnTo>
                      <a:pt x="338" y="401"/>
                    </a:lnTo>
                    <a:lnTo>
                      <a:pt x="333" y="403"/>
                    </a:lnTo>
                    <a:lnTo>
                      <a:pt x="372" y="384"/>
                    </a:lnTo>
                    <a:lnTo>
                      <a:pt x="367" y="387"/>
                    </a:lnTo>
                    <a:lnTo>
                      <a:pt x="401" y="361"/>
                    </a:lnTo>
                    <a:lnTo>
                      <a:pt x="397" y="365"/>
                    </a:lnTo>
                    <a:lnTo>
                      <a:pt x="425" y="334"/>
                    </a:lnTo>
                    <a:lnTo>
                      <a:pt x="421" y="339"/>
                    </a:lnTo>
                    <a:lnTo>
                      <a:pt x="442" y="303"/>
                    </a:lnTo>
                    <a:lnTo>
                      <a:pt x="440" y="308"/>
                    </a:lnTo>
                    <a:lnTo>
                      <a:pt x="454" y="269"/>
                    </a:lnTo>
                    <a:lnTo>
                      <a:pt x="452" y="275"/>
                    </a:lnTo>
                    <a:lnTo>
                      <a:pt x="457" y="233"/>
                    </a:lnTo>
                    <a:lnTo>
                      <a:pt x="457" y="239"/>
                    </a:lnTo>
                    <a:lnTo>
                      <a:pt x="452" y="197"/>
                    </a:lnTo>
                    <a:lnTo>
                      <a:pt x="454" y="204"/>
                    </a:lnTo>
                    <a:lnTo>
                      <a:pt x="440" y="165"/>
                    </a:lnTo>
                    <a:lnTo>
                      <a:pt x="442" y="170"/>
                    </a:lnTo>
                    <a:lnTo>
                      <a:pt x="421" y="135"/>
                    </a:lnTo>
                    <a:lnTo>
                      <a:pt x="425" y="139"/>
                    </a:lnTo>
                    <a:lnTo>
                      <a:pt x="397" y="108"/>
                    </a:lnTo>
                    <a:lnTo>
                      <a:pt x="401" y="112"/>
                    </a:lnTo>
                    <a:lnTo>
                      <a:pt x="367" y="86"/>
                    </a:lnTo>
                    <a:lnTo>
                      <a:pt x="372" y="89"/>
                    </a:lnTo>
                    <a:lnTo>
                      <a:pt x="333" y="70"/>
                    </a:lnTo>
                    <a:lnTo>
                      <a:pt x="338" y="72"/>
                    </a:lnTo>
                    <a:lnTo>
                      <a:pt x="295" y="59"/>
                    </a:lnTo>
                    <a:lnTo>
                      <a:pt x="300" y="60"/>
                    </a:lnTo>
                    <a:lnTo>
                      <a:pt x="254" y="56"/>
                    </a:lnTo>
                    <a:lnTo>
                      <a:pt x="259" y="56"/>
                    </a:lnTo>
                    <a:lnTo>
                      <a:pt x="213" y="60"/>
                    </a:lnTo>
                    <a:lnTo>
                      <a:pt x="218" y="59"/>
                    </a:lnTo>
                    <a:lnTo>
                      <a:pt x="176" y="72"/>
                    </a:lnTo>
                    <a:lnTo>
                      <a:pt x="180" y="70"/>
                    </a:lnTo>
                    <a:lnTo>
                      <a:pt x="141" y="89"/>
                    </a:lnTo>
                    <a:lnTo>
                      <a:pt x="146" y="86"/>
                    </a:lnTo>
                    <a:lnTo>
                      <a:pt x="112" y="112"/>
                    </a:lnTo>
                    <a:lnTo>
                      <a:pt x="116" y="108"/>
                    </a:lnTo>
                    <a:lnTo>
                      <a:pt x="88" y="139"/>
                    </a:lnTo>
                    <a:lnTo>
                      <a:pt x="91" y="135"/>
                    </a:lnTo>
                    <a:lnTo>
                      <a:pt x="70" y="170"/>
                    </a:lnTo>
                    <a:lnTo>
                      <a:pt x="73" y="165"/>
                    </a:lnTo>
                    <a:lnTo>
                      <a:pt x="59" y="204"/>
                    </a:lnTo>
                    <a:lnTo>
                      <a:pt x="61" y="197"/>
                    </a:lnTo>
                    <a:lnTo>
                      <a:pt x="56" y="239"/>
                    </a:lnTo>
                    <a:lnTo>
                      <a:pt x="56" y="233"/>
                    </a:lnTo>
                    <a:lnTo>
                      <a:pt x="61" y="275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67"/>
              <p:cNvSpPr>
                <a:spLocks/>
              </p:cNvSpPr>
              <p:nvPr/>
            </p:nvSpPr>
            <p:spPr>
              <a:xfrm>
                <a:off x="1873" y="1902"/>
                <a:ext cx="1892" cy="862"/>
              </a:xfrm>
              <a:custGeom>
                <a:avLst/>
                <a:gdLst>
                  <a:gd fmla="*/ 9 w 1892" name="T0"/>
                  <a:gd fmla="*/ 862 h 862" name="T1"/>
                  <a:gd fmla="*/ 1892 w 1892" name="T2"/>
                  <a:gd fmla="*/ 22 h 862" name="T3"/>
                  <a:gd fmla="*/ 1882 w 1892" name="T4"/>
                  <a:gd fmla="*/ 0 h 862" name="T5"/>
                  <a:gd fmla="*/ 0 w 1892" name="T6"/>
                  <a:gd fmla="*/ 841 h 862" name="T7"/>
                  <a:gd fmla="*/ 9 w 1892" name="T8"/>
                  <a:gd fmla="*/ 862 h 862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862" w="1892">
                    <a:moveTo>
                      <a:pt x="9" y="862"/>
                    </a:moveTo>
                    <a:lnTo>
                      <a:pt x="1892" y="22"/>
                    </a:lnTo>
                    <a:lnTo>
                      <a:pt x="1882" y="0"/>
                    </a:lnTo>
                    <a:lnTo>
                      <a:pt x="0" y="841"/>
                    </a:lnTo>
                    <a:lnTo>
                      <a:pt x="9" y="862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Oval 68"/>
              <p:cNvSpPr>
                <a:spLocks noChangeArrowheads="1"/>
              </p:cNvSpPr>
              <p:nvPr/>
            </p:nvSpPr>
            <p:spPr>
              <a:xfrm>
                <a:off x="2202" y="2564"/>
                <a:ext cx="60" cy="5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69"/>
              <p:cNvSpPr>
                <a:spLocks noEditPoints="1"/>
              </p:cNvSpPr>
              <p:nvPr/>
            </p:nvSpPr>
            <p:spPr>
              <a:xfrm>
                <a:off x="2201" y="2563"/>
                <a:ext cx="61" cy="56"/>
              </a:xfrm>
              <a:custGeom>
                <a:avLst/>
                <a:gdLst>
                  <a:gd fmla="*/ 10 w 928" name="T0"/>
                  <a:gd fmla="*/ 340 h 848" name="T1"/>
                  <a:gd fmla="*/ 38 w 928" name="T2"/>
                  <a:gd fmla="*/ 258 h 848" name="T3"/>
                  <a:gd fmla="*/ 137 w 928" name="T4"/>
                  <a:gd fmla="*/ 125 h 848" name="T5"/>
                  <a:gd fmla="*/ 206 w 928" name="T6"/>
                  <a:gd fmla="*/ 72 h 848" name="T7"/>
                  <a:gd fmla="*/ 370 w 928" name="T8"/>
                  <a:gd fmla="*/ 9 h 848" name="T9"/>
                  <a:gd fmla="*/ 465 w 928" name="T10"/>
                  <a:gd fmla="*/ 0 h 848" name="T11"/>
                  <a:gd fmla="*/ 645 w 928" name="T12"/>
                  <a:gd fmla="*/ 34 h 848" name="T13"/>
                  <a:gd fmla="*/ 724 w 928" name="T14"/>
                  <a:gd fmla="*/ 73 h 848" name="T15"/>
                  <a:gd fmla="*/ 848 w 928" name="T16"/>
                  <a:gd fmla="*/ 187 h 848" name="T17"/>
                  <a:gd fmla="*/ 892 w 928" name="T18"/>
                  <a:gd fmla="*/ 260 h 848" name="T19"/>
                  <a:gd fmla="*/ 928 w 928" name="T20"/>
                  <a:gd fmla="*/ 424 h 848" name="T21"/>
                  <a:gd fmla="*/ 919 w 928" name="T22"/>
                  <a:gd fmla="*/ 511 h 848" name="T23"/>
                  <a:gd fmla="*/ 849 w 928" name="T24"/>
                  <a:gd fmla="*/ 662 h 848" name="T25"/>
                  <a:gd fmla="*/ 792 w 928" name="T26"/>
                  <a:gd fmla="*/ 725 h 848" name="T27"/>
                  <a:gd fmla="*/ 646 w 928" name="T28"/>
                  <a:gd fmla="*/ 815 h 848" name="T29"/>
                  <a:gd fmla="*/ 557 w 928" name="T30"/>
                  <a:gd fmla="*/ 840 h 848" name="T31"/>
                  <a:gd fmla="*/ 372 w 928" name="T32"/>
                  <a:gd fmla="*/ 840 h 848" name="T33"/>
                  <a:gd fmla="*/ 284 w 928" name="T34"/>
                  <a:gd fmla="*/ 815 h 848" name="T35"/>
                  <a:gd fmla="*/ 138 w 928" name="T36"/>
                  <a:gd fmla="*/ 725 h 848" name="T37"/>
                  <a:gd fmla="*/ 80 w 928" name="T38"/>
                  <a:gd fmla="*/ 662 h 848" name="T39"/>
                  <a:gd fmla="*/ 10 w 928" name="T40"/>
                  <a:gd fmla="*/ 511 h 848" name="T41"/>
                  <a:gd fmla="*/ 25 w 928" name="T42"/>
                  <a:gd fmla="*/ 508 h 848" name="T43"/>
                  <a:gd fmla="*/ 51 w 928" name="T44"/>
                  <a:gd fmla="*/ 582 h 848" name="T45"/>
                  <a:gd fmla="*/ 148 w 928" name="T46"/>
                  <a:gd fmla="*/ 713 h 848" name="T47"/>
                  <a:gd fmla="*/ 213 w 928" name="T48"/>
                  <a:gd fmla="*/ 762 h 848" name="T49"/>
                  <a:gd fmla="*/ 375 w 928" name="T50"/>
                  <a:gd fmla="*/ 825 h 848" name="T51"/>
                  <a:gd fmla="*/ 464 w 928" name="T52"/>
                  <a:gd fmla="*/ 832 h 848" name="T53"/>
                  <a:gd fmla="*/ 640 w 928" name="T54"/>
                  <a:gd fmla="*/ 800 h 848" name="T55"/>
                  <a:gd fmla="*/ 715 w 928" name="T56"/>
                  <a:gd fmla="*/ 763 h 848" name="T57"/>
                  <a:gd fmla="*/ 837 w 928" name="T58"/>
                  <a:gd fmla="*/ 652 h 848" name="T59"/>
                  <a:gd fmla="*/ 877 w 928" name="T60"/>
                  <a:gd fmla="*/ 584 h 848" name="T61"/>
                  <a:gd fmla="*/ 913 w 928" name="T62"/>
                  <a:gd fmla="*/ 424 h 848" name="T63"/>
                  <a:gd fmla="*/ 904 w 928" name="T64"/>
                  <a:gd fmla="*/ 343 h 848" name="T65"/>
                  <a:gd fmla="*/ 836 w 928" name="T66"/>
                  <a:gd fmla="*/ 197 h 848" name="T67"/>
                  <a:gd fmla="*/ 783 w 928" name="T68"/>
                  <a:gd fmla="*/ 137 h 848" name="T69"/>
                  <a:gd fmla="*/ 639 w 928" name="T70"/>
                  <a:gd fmla="*/ 49 h 848" name="T71"/>
                  <a:gd fmla="*/ 556 w 928" name="T72"/>
                  <a:gd fmla="*/ 24 h 848" name="T73"/>
                  <a:gd fmla="*/ 373 w 928" name="T74"/>
                  <a:gd fmla="*/ 24 h 848" name="T75"/>
                  <a:gd fmla="*/ 291 w 928" name="T76"/>
                  <a:gd fmla="*/ 49 h 848" name="T77"/>
                  <a:gd fmla="*/ 147 w 928" name="T78"/>
                  <a:gd fmla="*/ 137 h 848" name="T79"/>
                  <a:gd fmla="*/ 93 w 928" name="T80"/>
                  <a:gd fmla="*/ 197 h 848" name="T81"/>
                  <a:gd fmla="*/ 25 w 928" name="T82"/>
                  <a:gd fmla="*/ 343 h 848" name="T83"/>
                  <a:gd fmla="*/ 16 w 928" name="T84"/>
                  <a:gd fmla="*/ 424 h 848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848" w="928">
                    <a:moveTo>
                      <a:pt x="1" y="425"/>
                    </a:moveTo>
                    <a:cubicBezTo>
                      <a:pt x="0" y="425"/>
                      <a:pt x="0" y="424"/>
                      <a:pt x="1" y="424"/>
                    </a:cubicBezTo>
                    <a:lnTo>
                      <a:pt x="10" y="340"/>
                    </a:lnTo>
                    <a:cubicBezTo>
                      <a:pt x="10" y="339"/>
                      <a:pt x="10" y="338"/>
                      <a:pt x="10" y="338"/>
                    </a:cubicBezTo>
                    <a:lnTo>
                      <a:pt x="37" y="260"/>
                    </a:lnTo>
                    <a:cubicBezTo>
                      <a:pt x="37" y="259"/>
                      <a:pt x="37" y="259"/>
                      <a:pt x="38" y="258"/>
                    </a:cubicBezTo>
                    <a:lnTo>
                      <a:pt x="80" y="188"/>
                    </a:lnTo>
                    <a:cubicBezTo>
                      <a:pt x="80" y="188"/>
                      <a:pt x="80" y="187"/>
                      <a:pt x="81" y="187"/>
                    </a:cubicBezTo>
                    <a:lnTo>
                      <a:pt x="137" y="125"/>
                    </a:lnTo>
                    <a:cubicBezTo>
                      <a:pt x="137" y="125"/>
                      <a:pt x="137" y="124"/>
                      <a:pt x="138" y="124"/>
                    </a:cubicBezTo>
                    <a:lnTo>
                      <a:pt x="205" y="73"/>
                    </a:lnTo>
                    <a:cubicBezTo>
                      <a:pt x="205" y="73"/>
                      <a:pt x="205" y="72"/>
                      <a:pt x="206" y="72"/>
                    </a:cubicBezTo>
                    <a:lnTo>
                      <a:pt x="284" y="34"/>
                    </a:lnTo>
                    <a:cubicBezTo>
                      <a:pt x="284" y="34"/>
                      <a:pt x="285" y="34"/>
                      <a:pt x="285" y="34"/>
                    </a:cubicBezTo>
                    <a:lnTo>
                      <a:pt x="370" y="9"/>
                    </a:lnTo>
                    <a:cubicBezTo>
                      <a:pt x="371" y="9"/>
                      <a:pt x="371" y="9"/>
                      <a:pt x="372" y="8"/>
                    </a:cubicBezTo>
                    <a:lnTo>
                      <a:pt x="464" y="0"/>
                    </a:lnTo>
                    <a:cubicBezTo>
                      <a:pt x="464" y="0"/>
                      <a:pt x="465" y="0"/>
                      <a:pt x="465" y="0"/>
                    </a:cubicBezTo>
                    <a:lnTo>
                      <a:pt x="557" y="8"/>
                    </a:lnTo>
                    <a:cubicBezTo>
                      <a:pt x="558" y="9"/>
                      <a:pt x="558" y="9"/>
                      <a:pt x="559" y="9"/>
                    </a:cubicBezTo>
                    <a:lnTo>
                      <a:pt x="645" y="34"/>
                    </a:lnTo>
                    <a:cubicBezTo>
                      <a:pt x="645" y="34"/>
                      <a:pt x="646" y="34"/>
                      <a:pt x="646" y="34"/>
                    </a:cubicBezTo>
                    <a:lnTo>
                      <a:pt x="723" y="72"/>
                    </a:lnTo>
                    <a:cubicBezTo>
                      <a:pt x="723" y="73"/>
                      <a:pt x="724" y="73"/>
                      <a:pt x="724" y="73"/>
                    </a:cubicBezTo>
                    <a:lnTo>
                      <a:pt x="792" y="124"/>
                    </a:lnTo>
                    <a:cubicBezTo>
                      <a:pt x="793" y="124"/>
                      <a:pt x="793" y="125"/>
                      <a:pt x="793" y="125"/>
                    </a:cubicBezTo>
                    <a:lnTo>
                      <a:pt x="848" y="187"/>
                    </a:lnTo>
                    <a:cubicBezTo>
                      <a:pt x="849" y="188"/>
                      <a:pt x="849" y="188"/>
                      <a:pt x="849" y="188"/>
                    </a:cubicBezTo>
                    <a:lnTo>
                      <a:pt x="891" y="258"/>
                    </a:lnTo>
                    <a:cubicBezTo>
                      <a:pt x="892" y="259"/>
                      <a:pt x="892" y="259"/>
                      <a:pt x="892" y="260"/>
                    </a:cubicBezTo>
                    <a:lnTo>
                      <a:pt x="919" y="338"/>
                    </a:lnTo>
                    <a:cubicBezTo>
                      <a:pt x="919" y="338"/>
                      <a:pt x="919" y="339"/>
                      <a:pt x="919" y="340"/>
                    </a:cubicBezTo>
                    <a:lnTo>
                      <a:pt x="928" y="424"/>
                    </a:lnTo>
                    <a:cubicBezTo>
                      <a:pt x="928" y="424"/>
                      <a:pt x="928" y="425"/>
                      <a:pt x="928" y="425"/>
                    </a:cubicBezTo>
                    <a:lnTo>
                      <a:pt x="919" y="509"/>
                    </a:lnTo>
                    <a:cubicBezTo>
                      <a:pt x="919" y="510"/>
                      <a:pt x="919" y="511"/>
                      <a:pt x="919" y="511"/>
                    </a:cubicBezTo>
                    <a:lnTo>
                      <a:pt x="892" y="589"/>
                    </a:lnTo>
                    <a:cubicBezTo>
                      <a:pt x="892" y="590"/>
                      <a:pt x="892" y="590"/>
                      <a:pt x="891" y="591"/>
                    </a:cubicBezTo>
                    <a:lnTo>
                      <a:pt x="849" y="662"/>
                    </a:lnTo>
                    <a:cubicBezTo>
                      <a:pt x="849" y="662"/>
                      <a:pt x="849" y="662"/>
                      <a:pt x="848" y="663"/>
                    </a:cubicBezTo>
                    <a:lnTo>
                      <a:pt x="793" y="724"/>
                    </a:lnTo>
                    <a:cubicBezTo>
                      <a:pt x="793" y="724"/>
                      <a:pt x="793" y="725"/>
                      <a:pt x="792" y="725"/>
                    </a:cubicBezTo>
                    <a:lnTo>
                      <a:pt x="724" y="776"/>
                    </a:lnTo>
                    <a:cubicBezTo>
                      <a:pt x="724" y="776"/>
                      <a:pt x="723" y="776"/>
                      <a:pt x="723" y="777"/>
                    </a:cubicBezTo>
                    <a:lnTo>
                      <a:pt x="646" y="815"/>
                    </a:lnTo>
                    <a:cubicBezTo>
                      <a:pt x="646" y="815"/>
                      <a:pt x="645" y="815"/>
                      <a:pt x="645" y="815"/>
                    </a:cubicBezTo>
                    <a:lnTo>
                      <a:pt x="559" y="840"/>
                    </a:lnTo>
                    <a:cubicBezTo>
                      <a:pt x="558" y="840"/>
                      <a:pt x="558" y="840"/>
                      <a:pt x="557" y="840"/>
                    </a:cubicBezTo>
                    <a:lnTo>
                      <a:pt x="465" y="848"/>
                    </a:lnTo>
                    <a:cubicBezTo>
                      <a:pt x="465" y="848"/>
                      <a:pt x="464" y="848"/>
                      <a:pt x="464" y="848"/>
                    </a:cubicBezTo>
                    <a:lnTo>
                      <a:pt x="372" y="840"/>
                    </a:lnTo>
                    <a:cubicBezTo>
                      <a:pt x="371" y="840"/>
                      <a:pt x="371" y="840"/>
                      <a:pt x="370" y="840"/>
                    </a:cubicBezTo>
                    <a:lnTo>
                      <a:pt x="285" y="815"/>
                    </a:lnTo>
                    <a:cubicBezTo>
                      <a:pt x="285" y="815"/>
                      <a:pt x="284" y="815"/>
                      <a:pt x="284" y="815"/>
                    </a:cubicBezTo>
                    <a:lnTo>
                      <a:pt x="206" y="777"/>
                    </a:lnTo>
                    <a:cubicBezTo>
                      <a:pt x="205" y="776"/>
                      <a:pt x="205" y="776"/>
                      <a:pt x="205" y="776"/>
                    </a:cubicBezTo>
                    <a:lnTo>
                      <a:pt x="138" y="725"/>
                    </a:lnTo>
                    <a:cubicBezTo>
                      <a:pt x="137" y="725"/>
                      <a:pt x="137" y="724"/>
                      <a:pt x="137" y="724"/>
                    </a:cubicBezTo>
                    <a:lnTo>
                      <a:pt x="81" y="663"/>
                    </a:lnTo>
                    <a:cubicBezTo>
                      <a:pt x="80" y="662"/>
                      <a:pt x="80" y="662"/>
                      <a:pt x="80" y="662"/>
                    </a:cubicBezTo>
                    <a:lnTo>
                      <a:pt x="38" y="591"/>
                    </a:lnTo>
                    <a:cubicBezTo>
                      <a:pt x="37" y="590"/>
                      <a:pt x="37" y="590"/>
                      <a:pt x="37" y="589"/>
                    </a:cubicBezTo>
                    <a:lnTo>
                      <a:pt x="10" y="511"/>
                    </a:lnTo>
                    <a:cubicBezTo>
                      <a:pt x="10" y="511"/>
                      <a:pt x="10" y="510"/>
                      <a:pt x="10" y="509"/>
                    </a:cubicBezTo>
                    <a:lnTo>
                      <a:pt x="1" y="425"/>
                    </a:lnTo>
                    <a:close/>
                    <a:moveTo>
                      <a:pt x="25" y="508"/>
                    </a:moveTo>
                    <a:lnTo>
                      <a:pt x="25" y="506"/>
                    </a:lnTo>
                    <a:lnTo>
                      <a:pt x="52" y="584"/>
                    </a:lnTo>
                    <a:lnTo>
                      <a:pt x="51" y="582"/>
                    </a:lnTo>
                    <a:lnTo>
                      <a:pt x="93" y="653"/>
                    </a:lnTo>
                    <a:lnTo>
                      <a:pt x="92" y="652"/>
                    </a:lnTo>
                    <a:lnTo>
                      <a:pt x="148" y="713"/>
                    </a:lnTo>
                    <a:lnTo>
                      <a:pt x="147" y="712"/>
                    </a:lnTo>
                    <a:lnTo>
                      <a:pt x="214" y="763"/>
                    </a:lnTo>
                    <a:lnTo>
                      <a:pt x="213" y="762"/>
                    </a:lnTo>
                    <a:lnTo>
                      <a:pt x="291" y="800"/>
                    </a:lnTo>
                    <a:lnTo>
                      <a:pt x="290" y="800"/>
                    </a:lnTo>
                    <a:lnTo>
                      <a:pt x="375" y="825"/>
                    </a:lnTo>
                    <a:lnTo>
                      <a:pt x="373" y="824"/>
                    </a:lnTo>
                    <a:lnTo>
                      <a:pt x="465" y="832"/>
                    </a:lnTo>
                    <a:lnTo>
                      <a:pt x="464" y="832"/>
                    </a:lnTo>
                    <a:lnTo>
                      <a:pt x="556" y="824"/>
                    </a:lnTo>
                    <a:lnTo>
                      <a:pt x="554" y="825"/>
                    </a:lnTo>
                    <a:lnTo>
                      <a:pt x="640" y="800"/>
                    </a:lnTo>
                    <a:lnTo>
                      <a:pt x="639" y="800"/>
                    </a:lnTo>
                    <a:lnTo>
                      <a:pt x="716" y="762"/>
                    </a:lnTo>
                    <a:lnTo>
                      <a:pt x="715" y="763"/>
                    </a:lnTo>
                    <a:lnTo>
                      <a:pt x="783" y="712"/>
                    </a:lnTo>
                    <a:lnTo>
                      <a:pt x="782" y="713"/>
                    </a:lnTo>
                    <a:lnTo>
                      <a:pt x="837" y="652"/>
                    </a:lnTo>
                    <a:lnTo>
                      <a:pt x="836" y="653"/>
                    </a:lnTo>
                    <a:lnTo>
                      <a:pt x="878" y="582"/>
                    </a:lnTo>
                    <a:lnTo>
                      <a:pt x="877" y="584"/>
                    </a:lnTo>
                    <a:lnTo>
                      <a:pt x="904" y="506"/>
                    </a:lnTo>
                    <a:lnTo>
                      <a:pt x="904" y="508"/>
                    </a:lnTo>
                    <a:lnTo>
                      <a:pt x="913" y="424"/>
                    </a:lnTo>
                    <a:lnTo>
                      <a:pt x="913" y="425"/>
                    </a:lnTo>
                    <a:lnTo>
                      <a:pt x="904" y="341"/>
                    </a:lnTo>
                    <a:lnTo>
                      <a:pt x="904" y="343"/>
                    </a:lnTo>
                    <a:lnTo>
                      <a:pt x="877" y="265"/>
                    </a:lnTo>
                    <a:lnTo>
                      <a:pt x="878" y="267"/>
                    </a:lnTo>
                    <a:lnTo>
                      <a:pt x="836" y="197"/>
                    </a:lnTo>
                    <a:lnTo>
                      <a:pt x="836" y="198"/>
                    </a:lnTo>
                    <a:lnTo>
                      <a:pt x="781" y="136"/>
                    </a:lnTo>
                    <a:lnTo>
                      <a:pt x="783" y="137"/>
                    </a:lnTo>
                    <a:lnTo>
                      <a:pt x="715" y="86"/>
                    </a:lnTo>
                    <a:lnTo>
                      <a:pt x="716" y="87"/>
                    </a:lnTo>
                    <a:lnTo>
                      <a:pt x="639" y="49"/>
                    </a:lnTo>
                    <a:lnTo>
                      <a:pt x="640" y="49"/>
                    </a:lnTo>
                    <a:lnTo>
                      <a:pt x="554" y="24"/>
                    </a:lnTo>
                    <a:lnTo>
                      <a:pt x="556" y="24"/>
                    </a:lnTo>
                    <a:lnTo>
                      <a:pt x="464" y="16"/>
                    </a:lnTo>
                    <a:lnTo>
                      <a:pt x="465" y="16"/>
                    </a:lnTo>
                    <a:lnTo>
                      <a:pt x="373" y="24"/>
                    </a:lnTo>
                    <a:lnTo>
                      <a:pt x="375" y="24"/>
                    </a:lnTo>
                    <a:lnTo>
                      <a:pt x="290" y="49"/>
                    </a:lnTo>
                    <a:lnTo>
                      <a:pt x="291" y="49"/>
                    </a:lnTo>
                    <a:lnTo>
                      <a:pt x="213" y="87"/>
                    </a:lnTo>
                    <a:lnTo>
                      <a:pt x="214" y="86"/>
                    </a:lnTo>
                    <a:lnTo>
                      <a:pt x="147" y="137"/>
                    </a:lnTo>
                    <a:lnTo>
                      <a:pt x="148" y="136"/>
                    </a:lnTo>
                    <a:lnTo>
                      <a:pt x="92" y="198"/>
                    </a:lnTo>
                    <a:lnTo>
                      <a:pt x="93" y="197"/>
                    </a:lnTo>
                    <a:lnTo>
                      <a:pt x="51" y="267"/>
                    </a:lnTo>
                    <a:lnTo>
                      <a:pt x="52" y="265"/>
                    </a:lnTo>
                    <a:lnTo>
                      <a:pt x="25" y="343"/>
                    </a:lnTo>
                    <a:lnTo>
                      <a:pt x="25" y="341"/>
                    </a:lnTo>
                    <a:lnTo>
                      <a:pt x="16" y="425"/>
                    </a:lnTo>
                    <a:lnTo>
                      <a:pt x="16" y="424"/>
                    </a:lnTo>
                    <a:lnTo>
                      <a:pt x="25" y="50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70"/>
              <p:cNvSpPr>
                <a:spLocks noEditPoints="1"/>
              </p:cNvSpPr>
              <p:nvPr/>
            </p:nvSpPr>
            <p:spPr>
              <a:xfrm>
                <a:off x="2198" y="2560"/>
                <a:ext cx="67" cy="62"/>
              </a:xfrm>
              <a:custGeom>
                <a:avLst/>
                <a:gdLst>
                  <a:gd fmla="*/ 10 w 1025" name="T0"/>
                  <a:gd fmla="*/ 382 h 945" name="T1"/>
                  <a:gd fmla="*/ 44 w 1025" name="T2"/>
                  <a:gd fmla="*/ 282 h 945" name="T3"/>
                  <a:gd fmla="*/ 149 w 1025" name="T4"/>
                  <a:gd fmla="*/ 141 h 945" name="T5"/>
                  <a:gd fmla="*/ 233 w 1025" name="T6"/>
                  <a:gd fmla="*/ 77 h 945" name="T7"/>
                  <a:gd fmla="*/ 405 w 1025" name="T8"/>
                  <a:gd fmla="*/ 11 h 945" name="T9"/>
                  <a:gd fmla="*/ 517 w 1025" name="T10"/>
                  <a:gd fmla="*/ 1 h 945" name="T11"/>
                  <a:gd fmla="*/ 706 w 1025" name="T12"/>
                  <a:gd fmla="*/ 36 h 945" name="T13"/>
                  <a:gd fmla="*/ 801 w 1025" name="T14"/>
                  <a:gd fmla="*/ 83 h 945" name="T15"/>
                  <a:gd fmla="*/ 932 w 1025" name="T16"/>
                  <a:gd fmla="*/ 203 h 945" name="T17"/>
                  <a:gd fmla="*/ 985 w 1025" name="T18"/>
                  <a:gd fmla="*/ 292 h 945" name="T19"/>
                  <a:gd fmla="*/ 1024 w 1025" name="T20"/>
                  <a:gd fmla="*/ 466 h 945" name="T21"/>
                  <a:gd fmla="*/ 1012 w 1025" name="T22"/>
                  <a:gd fmla="*/ 575 h 945" name="T23"/>
                  <a:gd fmla="*/ 939 w 1025" name="T24"/>
                  <a:gd fmla="*/ 734 h 945" name="T25"/>
                  <a:gd fmla="*/ 869 w 1025" name="T26"/>
                  <a:gd fmla="*/ 811 h 945" name="T27"/>
                  <a:gd fmla="*/ 715 w 1025" name="T28"/>
                  <a:gd fmla="*/ 906 h 945" name="T29"/>
                  <a:gd fmla="*/ 609 w 1025" name="T30"/>
                  <a:gd fmla="*/ 936 h 945" name="T31"/>
                  <a:gd fmla="*/ 416 w 1025" name="T32"/>
                  <a:gd fmla="*/ 936 h 945" name="T33"/>
                  <a:gd fmla="*/ 311 w 1025" name="T34"/>
                  <a:gd fmla="*/ 906 h 945" name="T35"/>
                  <a:gd fmla="*/ 157 w 1025" name="T36"/>
                  <a:gd fmla="*/ 811 h 945" name="T37"/>
                  <a:gd fmla="*/ 86 w 1025" name="T38"/>
                  <a:gd fmla="*/ 734 h 945" name="T39"/>
                  <a:gd fmla="*/ 13 w 1025" name="T40"/>
                  <a:gd fmla="*/ 575 h 945" name="T41"/>
                  <a:gd fmla="*/ 121 w 1025" name="T42"/>
                  <a:gd fmla="*/ 550 h 945" name="T43"/>
                  <a:gd fmla="*/ 141 w 1025" name="T44"/>
                  <a:gd fmla="*/ 606 h 945" name="T45"/>
                  <a:gd fmla="*/ 232 w 1025" name="T46"/>
                  <a:gd fmla="*/ 729 h 945" name="T47"/>
                  <a:gd fmla="*/ 282 w 1025" name="T48"/>
                  <a:gd fmla="*/ 767 h 945" name="T49"/>
                  <a:gd fmla="*/ 436 w 1025" name="T50"/>
                  <a:gd fmla="*/ 827 h 945" name="T51"/>
                  <a:gd fmla="*/ 508 w 1025" name="T52"/>
                  <a:gd fmla="*/ 833 h 945" name="T53"/>
                  <a:gd fmla="*/ 675 w 1025" name="T54"/>
                  <a:gd fmla="*/ 802 h 945" name="T55"/>
                  <a:gd fmla="*/ 734 w 1025" name="T56"/>
                  <a:gd fmla="*/ 773 h 945" name="T57"/>
                  <a:gd fmla="*/ 849 w 1025" name="T58"/>
                  <a:gd fmla="*/ 668 h 945" name="T59"/>
                  <a:gd fmla="*/ 880 w 1025" name="T60"/>
                  <a:gd fmla="*/ 616 h 945" name="T61"/>
                  <a:gd fmla="*/ 913 w 1025" name="T62"/>
                  <a:gd fmla="*/ 466 h 945" name="T63"/>
                  <a:gd fmla="*/ 907 w 1025" name="T64"/>
                  <a:gd fmla="*/ 407 h 945" name="T65"/>
                  <a:gd fmla="*/ 842 w 1025" name="T66"/>
                  <a:gd fmla="*/ 269 h 945" name="T67"/>
                  <a:gd fmla="*/ 802 w 1025" name="T68"/>
                  <a:gd fmla="*/ 223 h 945" name="T69"/>
                  <a:gd fmla="*/ 666 w 1025" name="T70"/>
                  <a:gd fmla="*/ 140 h 945" name="T71"/>
                  <a:gd fmla="*/ 600 w 1025" name="T72"/>
                  <a:gd fmla="*/ 120 h 945" name="T73"/>
                  <a:gd fmla="*/ 425 w 1025" name="T74"/>
                  <a:gd fmla="*/ 120 h 945" name="T75"/>
                  <a:gd fmla="*/ 360 w 1025" name="T76"/>
                  <a:gd fmla="*/ 140 h 945" name="T77"/>
                  <a:gd fmla="*/ 224 w 1025" name="T78"/>
                  <a:gd fmla="*/ 223 h 945" name="T79"/>
                  <a:gd fmla="*/ 182 w 1025" name="T80"/>
                  <a:gd fmla="*/ 269 h 945" name="T81"/>
                  <a:gd fmla="*/ 118 w 1025" name="T82"/>
                  <a:gd fmla="*/ 407 h 945" name="T83"/>
                  <a:gd fmla="*/ 112 w 1025" name="T84"/>
                  <a:gd fmla="*/ 466 h 945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945" w="1025">
                    <a:moveTo>
                      <a:pt x="1" y="478"/>
                    </a:moveTo>
                    <a:cubicBezTo>
                      <a:pt x="0" y="474"/>
                      <a:pt x="0" y="470"/>
                      <a:pt x="1" y="466"/>
                    </a:cubicBezTo>
                    <a:lnTo>
                      <a:pt x="10" y="382"/>
                    </a:lnTo>
                    <a:cubicBezTo>
                      <a:pt x="10" y="378"/>
                      <a:pt x="11" y="374"/>
                      <a:pt x="13" y="370"/>
                    </a:cubicBezTo>
                    <a:lnTo>
                      <a:pt x="40" y="292"/>
                    </a:lnTo>
                    <a:cubicBezTo>
                      <a:pt x="41" y="288"/>
                      <a:pt x="42" y="285"/>
                      <a:pt x="44" y="282"/>
                    </a:cubicBezTo>
                    <a:lnTo>
                      <a:pt x="86" y="212"/>
                    </a:lnTo>
                    <a:cubicBezTo>
                      <a:pt x="88" y="209"/>
                      <a:pt x="90" y="206"/>
                      <a:pt x="93" y="203"/>
                    </a:cubicBezTo>
                    <a:lnTo>
                      <a:pt x="149" y="141"/>
                    </a:lnTo>
                    <a:cubicBezTo>
                      <a:pt x="151" y="138"/>
                      <a:pt x="154" y="136"/>
                      <a:pt x="157" y="134"/>
                    </a:cubicBezTo>
                    <a:lnTo>
                      <a:pt x="224" y="83"/>
                    </a:lnTo>
                    <a:cubicBezTo>
                      <a:pt x="226" y="81"/>
                      <a:pt x="230" y="79"/>
                      <a:pt x="233" y="77"/>
                    </a:cubicBezTo>
                    <a:lnTo>
                      <a:pt x="311" y="39"/>
                    </a:lnTo>
                    <a:cubicBezTo>
                      <a:pt x="314" y="38"/>
                      <a:pt x="317" y="37"/>
                      <a:pt x="320" y="36"/>
                    </a:cubicBezTo>
                    <a:lnTo>
                      <a:pt x="405" y="11"/>
                    </a:lnTo>
                    <a:cubicBezTo>
                      <a:pt x="408" y="10"/>
                      <a:pt x="412" y="9"/>
                      <a:pt x="416" y="9"/>
                    </a:cubicBezTo>
                    <a:lnTo>
                      <a:pt x="508" y="1"/>
                    </a:lnTo>
                    <a:cubicBezTo>
                      <a:pt x="511" y="0"/>
                      <a:pt x="514" y="0"/>
                      <a:pt x="517" y="1"/>
                    </a:cubicBezTo>
                    <a:lnTo>
                      <a:pt x="609" y="9"/>
                    </a:lnTo>
                    <a:cubicBezTo>
                      <a:pt x="613" y="9"/>
                      <a:pt x="617" y="10"/>
                      <a:pt x="620" y="11"/>
                    </a:cubicBezTo>
                    <a:lnTo>
                      <a:pt x="706" y="36"/>
                    </a:lnTo>
                    <a:cubicBezTo>
                      <a:pt x="709" y="37"/>
                      <a:pt x="712" y="38"/>
                      <a:pt x="715" y="39"/>
                    </a:cubicBezTo>
                    <a:lnTo>
                      <a:pt x="792" y="77"/>
                    </a:lnTo>
                    <a:cubicBezTo>
                      <a:pt x="795" y="79"/>
                      <a:pt x="798" y="81"/>
                      <a:pt x="801" y="83"/>
                    </a:cubicBezTo>
                    <a:lnTo>
                      <a:pt x="869" y="134"/>
                    </a:lnTo>
                    <a:cubicBezTo>
                      <a:pt x="872" y="136"/>
                      <a:pt x="875" y="138"/>
                      <a:pt x="877" y="141"/>
                    </a:cubicBezTo>
                    <a:lnTo>
                      <a:pt x="932" y="203"/>
                    </a:lnTo>
                    <a:cubicBezTo>
                      <a:pt x="935" y="206"/>
                      <a:pt x="937" y="209"/>
                      <a:pt x="938" y="212"/>
                    </a:cubicBezTo>
                    <a:lnTo>
                      <a:pt x="980" y="282"/>
                    </a:lnTo>
                    <a:cubicBezTo>
                      <a:pt x="982" y="285"/>
                      <a:pt x="984" y="288"/>
                      <a:pt x="985" y="292"/>
                    </a:cubicBezTo>
                    <a:lnTo>
                      <a:pt x="1012" y="370"/>
                    </a:lnTo>
                    <a:cubicBezTo>
                      <a:pt x="1014" y="374"/>
                      <a:pt x="1015" y="378"/>
                      <a:pt x="1015" y="382"/>
                    </a:cubicBezTo>
                    <a:lnTo>
                      <a:pt x="1024" y="466"/>
                    </a:lnTo>
                    <a:cubicBezTo>
                      <a:pt x="1025" y="470"/>
                      <a:pt x="1025" y="474"/>
                      <a:pt x="1024" y="478"/>
                    </a:cubicBezTo>
                    <a:lnTo>
                      <a:pt x="1015" y="562"/>
                    </a:lnTo>
                    <a:cubicBezTo>
                      <a:pt x="1015" y="567"/>
                      <a:pt x="1014" y="571"/>
                      <a:pt x="1012" y="575"/>
                    </a:cubicBezTo>
                    <a:lnTo>
                      <a:pt x="985" y="653"/>
                    </a:lnTo>
                    <a:cubicBezTo>
                      <a:pt x="984" y="656"/>
                      <a:pt x="983" y="660"/>
                      <a:pt x="981" y="663"/>
                    </a:cubicBezTo>
                    <a:lnTo>
                      <a:pt x="939" y="734"/>
                    </a:lnTo>
                    <a:cubicBezTo>
                      <a:pt x="937" y="737"/>
                      <a:pt x="935" y="740"/>
                      <a:pt x="932" y="743"/>
                    </a:cubicBezTo>
                    <a:lnTo>
                      <a:pt x="877" y="804"/>
                    </a:lnTo>
                    <a:cubicBezTo>
                      <a:pt x="875" y="807"/>
                      <a:pt x="872" y="809"/>
                      <a:pt x="869" y="811"/>
                    </a:cubicBezTo>
                    <a:lnTo>
                      <a:pt x="801" y="862"/>
                    </a:lnTo>
                    <a:cubicBezTo>
                      <a:pt x="798" y="864"/>
                      <a:pt x="795" y="866"/>
                      <a:pt x="792" y="868"/>
                    </a:cubicBezTo>
                    <a:lnTo>
                      <a:pt x="715" y="906"/>
                    </a:lnTo>
                    <a:cubicBezTo>
                      <a:pt x="712" y="907"/>
                      <a:pt x="709" y="908"/>
                      <a:pt x="706" y="909"/>
                    </a:cubicBezTo>
                    <a:lnTo>
                      <a:pt x="620" y="934"/>
                    </a:lnTo>
                    <a:cubicBezTo>
                      <a:pt x="617" y="935"/>
                      <a:pt x="613" y="936"/>
                      <a:pt x="609" y="936"/>
                    </a:cubicBezTo>
                    <a:lnTo>
                      <a:pt x="517" y="944"/>
                    </a:lnTo>
                    <a:cubicBezTo>
                      <a:pt x="514" y="945"/>
                      <a:pt x="511" y="945"/>
                      <a:pt x="508" y="944"/>
                    </a:cubicBezTo>
                    <a:lnTo>
                      <a:pt x="416" y="936"/>
                    </a:lnTo>
                    <a:cubicBezTo>
                      <a:pt x="412" y="936"/>
                      <a:pt x="408" y="935"/>
                      <a:pt x="405" y="934"/>
                    </a:cubicBezTo>
                    <a:lnTo>
                      <a:pt x="320" y="909"/>
                    </a:lnTo>
                    <a:cubicBezTo>
                      <a:pt x="317" y="908"/>
                      <a:pt x="314" y="907"/>
                      <a:pt x="311" y="906"/>
                    </a:cubicBezTo>
                    <a:lnTo>
                      <a:pt x="233" y="868"/>
                    </a:lnTo>
                    <a:cubicBezTo>
                      <a:pt x="230" y="866"/>
                      <a:pt x="226" y="864"/>
                      <a:pt x="224" y="862"/>
                    </a:cubicBezTo>
                    <a:lnTo>
                      <a:pt x="157" y="811"/>
                    </a:lnTo>
                    <a:cubicBezTo>
                      <a:pt x="154" y="809"/>
                      <a:pt x="151" y="807"/>
                      <a:pt x="149" y="804"/>
                    </a:cubicBezTo>
                    <a:lnTo>
                      <a:pt x="93" y="743"/>
                    </a:lnTo>
                    <a:cubicBezTo>
                      <a:pt x="91" y="740"/>
                      <a:pt x="88" y="737"/>
                      <a:pt x="86" y="734"/>
                    </a:cubicBezTo>
                    <a:lnTo>
                      <a:pt x="44" y="663"/>
                    </a:lnTo>
                    <a:cubicBezTo>
                      <a:pt x="42" y="660"/>
                      <a:pt x="41" y="656"/>
                      <a:pt x="40" y="653"/>
                    </a:cubicBezTo>
                    <a:lnTo>
                      <a:pt x="13" y="575"/>
                    </a:lnTo>
                    <a:cubicBezTo>
                      <a:pt x="11" y="571"/>
                      <a:pt x="10" y="567"/>
                      <a:pt x="10" y="562"/>
                    </a:cubicBezTo>
                    <a:lnTo>
                      <a:pt x="1" y="478"/>
                    </a:lnTo>
                    <a:close/>
                    <a:moveTo>
                      <a:pt x="121" y="550"/>
                    </a:moveTo>
                    <a:lnTo>
                      <a:pt x="118" y="538"/>
                    </a:lnTo>
                    <a:lnTo>
                      <a:pt x="145" y="616"/>
                    </a:lnTo>
                    <a:lnTo>
                      <a:pt x="141" y="606"/>
                    </a:lnTo>
                    <a:lnTo>
                      <a:pt x="183" y="677"/>
                    </a:lnTo>
                    <a:lnTo>
                      <a:pt x="176" y="668"/>
                    </a:lnTo>
                    <a:lnTo>
                      <a:pt x="232" y="729"/>
                    </a:lnTo>
                    <a:lnTo>
                      <a:pt x="224" y="722"/>
                    </a:lnTo>
                    <a:lnTo>
                      <a:pt x="291" y="773"/>
                    </a:lnTo>
                    <a:lnTo>
                      <a:pt x="282" y="767"/>
                    </a:lnTo>
                    <a:lnTo>
                      <a:pt x="360" y="805"/>
                    </a:lnTo>
                    <a:lnTo>
                      <a:pt x="351" y="802"/>
                    </a:lnTo>
                    <a:lnTo>
                      <a:pt x="436" y="827"/>
                    </a:lnTo>
                    <a:lnTo>
                      <a:pt x="425" y="825"/>
                    </a:lnTo>
                    <a:lnTo>
                      <a:pt x="517" y="833"/>
                    </a:lnTo>
                    <a:lnTo>
                      <a:pt x="508" y="833"/>
                    </a:lnTo>
                    <a:lnTo>
                      <a:pt x="600" y="825"/>
                    </a:lnTo>
                    <a:lnTo>
                      <a:pt x="589" y="827"/>
                    </a:lnTo>
                    <a:lnTo>
                      <a:pt x="675" y="802"/>
                    </a:lnTo>
                    <a:lnTo>
                      <a:pt x="666" y="805"/>
                    </a:lnTo>
                    <a:lnTo>
                      <a:pt x="743" y="767"/>
                    </a:lnTo>
                    <a:lnTo>
                      <a:pt x="734" y="773"/>
                    </a:lnTo>
                    <a:lnTo>
                      <a:pt x="802" y="722"/>
                    </a:lnTo>
                    <a:lnTo>
                      <a:pt x="794" y="729"/>
                    </a:lnTo>
                    <a:lnTo>
                      <a:pt x="849" y="668"/>
                    </a:lnTo>
                    <a:lnTo>
                      <a:pt x="842" y="677"/>
                    </a:lnTo>
                    <a:lnTo>
                      <a:pt x="884" y="606"/>
                    </a:lnTo>
                    <a:lnTo>
                      <a:pt x="880" y="616"/>
                    </a:lnTo>
                    <a:lnTo>
                      <a:pt x="907" y="538"/>
                    </a:lnTo>
                    <a:lnTo>
                      <a:pt x="904" y="550"/>
                    </a:lnTo>
                    <a:lnTo>
                      <a:pt x="913" y="466"/>
                    </a:lnTo>
                    <a:lnTo>
                      <a:pt x="913" y="478"/>
                    </a:lnTo>
                    <a:lnTo>
                      <a:pt x="904" y="394"/>
                    </a:lnTo>
                    <a:lnTo>
                      <a:pt x="907" y="407"/>
                    </a:lnTo>
                    <a:lnTo>
                      <a:pt x="880" y="329"/>
                    </a:lnTo>
                    <a:lnTo>
                      <a:pt x="884" y="339"/>
                    </a:lnTo>
                    <a:lnTo>
                      <a:pt x="842" y="269"/>
                    </a:lnTo>
                    <a:lnTo>
                      <a:pt x="849" y="278"/>
                    </a:lnTo>
                    <a:lnTo>
                      <a:pt x="794" y="216"/>
                    </a:lnTo>
                    <a:lnTo>
                      <a:pt x="802" y="223"/>
                    </a:lnTo>
                    <a:lnTo>
                      <a:pt x="734" y="172"/>
                    </a:lnTo>
                    <a:lnTo>
                      <a:pt x="743" y="178"/>
                    </a:lnTo>
                    <a:lnTo>
                      <a:pt x="666" y="140"/>
                    </a:lnTo>
                    <a:lnTo>
                      <a:pt x="675" y="143"/>
                    </a:lnTo>
                    <a:lnTo>
                      <a:pt x="589" y="118"/>
                    </a:lnTo>
                    <a:lnTo>
                      <a:pt x="600" y="120"/>
                    </a:lnTo>
                    <a:lnTo>
                      <a:pt x="508" y="112"/>
                    </a:lnTo>
                    <a:lnTo>
                      <a:pt x="517" y="112"/>
                    </a:lnTo>
                    <a:lnTo>
                      <a:pt x="425" y="120"/>
                    </a:lnTo>
                    <a:lnTo>
                      <a:pt x="436" y="118"/>
                    </a:lnTo>
                    <a:lnTo>
                      <a:pt x="351" y="143"/>
                    </a:lnTo>
                    <a:lnTo>
                      <a:pt x="360" y="140"/>
                    </a:lnTo>
                    <a:lnTo>
                      <a:pt x="282" y="178"/>
                    </a:lnTo>
                    <a:lnTo>
                      <a:pt x="291" y="172"/>
                    </a:lnTo>
                    <a:lnTo>
                      <a:pt x="224" y="223"/>
                    </a:lnTo>
                    <a:lnTo>
                      <a:pt x="232" y="216"/>
                    </a:lnTo>
                    <a:lnTo>
                      <a:pt x="176" y="278"/>
                    </a:lnTo>
                    <a:lnTo>
                      <a:pt x="182" y="269"/>
                    </a:lnTo>
                    <a:lnTo>
                      <a:pt x="140" y="339"/>
                    </a:lnTo>
                    <a:lnTo>
                      <a:pt x="145" y="329"/>
                    </a:lnTo>
                    <a:lnTo>
                      <a:pt x="118" y="407"/>
                    </a:lnTo>
                    <a:lnTo>
                      <a:pt x="121" y="394"/>
                    </a:lnTo>
                    <a:lnTo>
                      <a:pt x="112" y="478"/>
                    </a:lnTo>
                    <a:lnTo>
                      <a:pt x="112" y="466"/>
                    </a:lnTo>
                    <a:lnTo>
                      <a:pt x="121" y="550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Oval 71"/>
              <p:cNvSpPr>
                <a:spLocks noChangeArrowheads="1"/>
              </p:cNvSpPr>
              <p:nvPr/>
            </p:nvSpPr>
            <p:spPr>
              <a:xfrm>
                <a:off x="2046" y="2636"/>
                <a:ext cx="60" cy="54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72"/>
              <p:cNvSpPr>
                <a:spLocks noEditPoints="1"/>
              </p:cNvSpPr>
              <p:nvPr/>
            </p:nvSpPr>
            <p:spPr>
              <a:xfrm>
                <a:off x="2045" y="2635"/>
                <a:ext cx="61" cy="56"/>
              </a:xfrm>
              <a:custGeom>
                <a:avLst/>
                <a:gdLst>
                  <a:gd fmla="*/ 10 w 928" name="T0"/>
                  <a:gd fmla="*/ 340 h 848" name="T1"/>
                  <a:gd fmla="*/ 38 w 928" name="T2"/>
                  <a:gd fmla="*/ 258 h 848" name="T3"/>
                  <a:gd fmla="*/ 137 w 928" name="T4"/>
                  <a:gd fmla="*/ 125 h 848" name="T5"/>
                  <a:gd fmla="*/ 206 w 928" name="T6"/>
                  <a:gd fmla="*/ 72 h 848" name="T7"/>
                  <a:gd fmla="*/ 370 w 928" name="T8"/>
                  <a:gd fmla="*/ 9 h 848" name="T9"/>
                  <a:gd fmla="*/ 465 w 928" name="T10"/>
                  <a:gd fmla="*/ 0 h 848" name="T11"/>
                  <a:gd fmla="*/ 645 w 928" name="T12"/>
                  <a:gd fmla="*/ 34 h 848" name="T13"/>
                  <a:gd fmla="*/ 724 w 928" name="T14"/>
                  <a:gd fmla="*/ 73 h 848" name="T15"/>
                  <a:gd fmla="*/ 848 w 928" name="T16"/>
                  <a:gd fmla="*/ 187 h 848" name="T17"/>
                  <a:gd fmla="*/ 892 w 928" name="T18"/>
                  <a:gd fmla="*/ 260 h 848" name="T19"/>
                  <a:gd fmla="*/ 928 w 928" name="T20"/>
                  <a:gd fmla="*/ 424 h 848" name="T21"/>
                  <a:gd fmla="*/ 919 w 928" name="T22"/>
                  <a:gd fmla="*/ 511 h 848" name="T23"/>
                  <a:gd fmla="*/ 849 w 928" name="T24"/>
                  <a:gd fmla="*/ 662 h 848" name="T25"/>
                  <a:gd fmla="*/ 792 w 928" name="T26"/>
                  <a:gd fmla="*/ 725 h 848" name="T27"/>
                  <a:gd fmla="*/ 646 w 928" name="T28"/>
                  <a:gd fmla="*/ 815 h 848" name="T29"/>
                  <a:gd fmla="*/ 557 w 928" name="T30"/>
                  <a:gd fmla="*/ 840 h 848" name="T31"/>
                  <a:gd fmla="*/ 372 w 928" name="T32"/>
                  <a:gd fmla="*/ 840 h 848" name="T33"/>
                  <a:gd fmla="*/ 284 w 928" name="T34"/>
                  <a:gd fmla="*/ 815 h 848" name="T35"/>
                  <a:gd fmla="*/ 138 w 928" name="T36"/>
                  <a:gd fmla="*/ 725 h 848" name="T37"/>
                  <a:gd fmla="*/ 80 w 928" name="T38"/>
                  <a:gd fmla="*/ 662 h 848" name="T39"/>
                  <a:gd fmla="*/ 10 w 928" name="T40"/>
                  <a:gd fmla="*/ 511 h 848" name="T41"/>
                  <a:gd fmla="*/ 25 w 928" name="T42"/>
                  <a:gd fmla="*/ 508 h 848" name="T43"/>
                  <a:gd fmla="*/ 51 w 928" name="T44"/>
                  <a:gd fmla="*/ 582 h 848" name="T45"/>
                  <a:gd fmla="*/ 148 w 928" name="T46"/>
                  <a:gd fmla="*/ 713 h 848" name="T47"/>
                  <a:gd fmla="*/ 213 w 928" name="T48"/>
                  <a:gd fmla="*/ 762 h 848" name="T49"/>
                  <a:gd fmla="*/ 375 w 928" name="T50"/>
                  <a:gd fmla="*/ 825 h 848" name="T51"/>
                  <a:gd fmla="*/ 464 w 928" name="T52"/>
                  <a:gd fmla="*/ 832 h 848" name="T53"/>
                  <a:gd fmla="*/ 640 w 928" name="T54"/>
                  <a:gd fmla="*/ 800 h 848" name="T55"/>
                  <a:gd fmla="*/ 715 w 928" name="T56"/>
                  <a:gd fmla="*/ 763 h 848" name="T57"/>
                  <a:gd fmla="*/ 837 w 928" name="T58"/>
                  <a:gd fmla="*/ 652 h 848" name="T59"/>
                  <a:gd fmla="*/ 877 w 928" name="T60"/>
                  <a:gd fmla="*/ 584 h 848" name="T61"/>
                  <a:gd fmla="*/ 913 w 928" name="T62"/>
                  <a:gd fmla="*/ 424 h 848" name="T63"/>
                  <a:gd fmla="*/ 904 w 928" name="T64"/>
                  <a:gd fmla="*/ 343 h 848" name="T65"/>
                  <a:gd fmla="*/ 836 w 928" name="T66"/>
                  <a:gd fmla="*/ 197 h 848" name="T67"/>
                  <a:gd fmla="*/ 783 w 928" name="T68"/>
                  <a:gd fmla="*/ 137 h 848" name="T69"/>
                  <a:gd fmla="*/ 639 w 928" name="T70"/>
                  <a:gd fmla="*/ 49 h 848" name="T71"/>
                  <a:gd fmla="*/ 556 w 928" name="T72"/>
                  <a:gd fmla="*/ 24 h 848" name="T73"/>
                  <a:gd fmla="*/ 373 w 928" name="T74"/>
                  <a:gd fmla="*/ 24 h 848" name="T75"/>
                  <a:gd fmla="*/ 291 w 928" name="T76"/>
                  <a:gd fmla="*/ 49 h 848" name="T77"/>
                  <a:gd fmla="*/ 147 w 928" name="T78"/>
                  <a:gd fmla="*/ 137 h 848" name="T79"/>
                  <a:gd fmla="*/ 93 w 928" name="T80"/>
                  <a:gd fmla="*/ 197 h 848" name="T81"/>
                  <a:gd fmla="*/ 25 w 928" name="T82"/>
                  <a:gd fmla="*/ 343 h 848" name="T83"/>
                  <a:gd fmla="*/ 16 w 928" name="T84"/>
                  <a:gd fmla="*/ 424 h 848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848" w="928">
                    <a:moveTo>
                      <a:pt x="1" y="425"/>
                    </a:moveTo>
                    <a:cubicBezTo>
                      <a:pt x="0" y="425"/>
                      <a:pt x="0" y="424"/>
                      <a:pt x="1" y="424"/>
                    </a:cubicBezTo>
                    <a:lnTo>
                      <a:pt x="10" y="340"/>
                    </a:lnTo>
                    <a:cubicBezTo>
                      <a:pt x="10" y="339"/>
                      <a:pt x="10" y="338"/>
                      <a:pt x="10" y="338"/>
                    </a:cubicBezTo>
                    <a:lnTo>
                      <a:pt x="37" y="260"/>
                    </a:lnTo>
                    <a:cubicBezTo>
                      <a:pt x="37" y="259"/>
                      <a:pt x="37" y="259"/>
                      <a:pt x="38" y="258"/>
                    </a:cubicBezTo>
                    <a:lnTo>
                      <a:pt x="80" y="188"/>
                    </a:lnTo>
                    <a:cubicBezTo>
                      <a:pt x="80" y="188"/>
                      <a:pt x="80" y="187"/>
                      <a:pt x="81" y="187"/>
                    </a:cubicBezTo>
                    <a:lnTo>
                      <a:pt x="137" y="125"/>
                    </a:lnTo>
                    <a:cubicBezTo>
                      <a:pt x="137" y="125"/>
                      <a:pt x="137" y="124"/>
                      <a:pt x="138" y="124"/>
                    </a:cubicBezTo>
                    <a:lnTo>
                      <a:pt x="205" y="73"/>
                    </a:lnTo>
                    <a:cubicBezTo>
                      <a:pt x="205" y="73"/>
                      <a:pt x="205" y="72"/>
                      <a:pt x="206" y="72"/>
                    </a:cubicBezTo>
                    <a:lnTo>
                      <a:pt x="284" y="34"/>
                    </a:lnTo>
                    <a:cubicBezTo>
                      <a:pt x="284" y="34"/>
                      <a:pt x="285" y="34"/>
                      <a:pt x="285" y="34"/>
                    </a:cubicBezTo>
                    <a:lnTo>
                      <a:pt x="370" y="9"/>
                    </a:lnTo>
                    <a:cubicBezTo>
                      <a:pt x="371" y="9"/>
                      <a:pt x="371" y="9"/>
                      <a:pt x="372" y="8"/>
                    </a:cubicBezTo>
                    <a:lnTo>
                      <a:pt x="464" y="0"/>
                    </a:lnTo>
                    <a:cubicBezTo>
                      <a:pt x="464" y="0"/>
                      <a:pt x="465" y="0"/>
                      <a:pt x="465" y="0"/>
                    </a:cubicBezTo>
                    <a:lnTo>
                      <a:pt x="557" y="8"/>
                    </a:lnTo>
                    <a:cubicBezTo>
                      <a:pt x="558" y="9"/>
                      <a:pt x="558" y="9"/>
                      <a:pt x="559" y="9"/>
                    </a:cubicBezTo>
                    <a:lnTo>
                      <a:pt x="645" y="34"/>
                    </a:lnTo>
                    <a:cubicBezTo>
                      <a:pt x="645" y="34"/>
                      <a:pt x="646" y="34"/>
                      <a:pt x="646" y="34"/>
                    </a:cubicBezTo>
                    <a:lnTo>
                      <a:pt x="723" y="72"/>
                    </a:lnTo>
                    <a:cubicBezTo>
                      <a:pt x="723" y="73"/>
                      <a:pt x="724" y="73"/>
                      <a:pt x="724" y="73"/>
                    </a:cubicBezTo>
                    <a:lnTo>
                      <a:pt x="792" y="124"/>
                    </a:lnTo>
                    <a:cubicBezTo>
                      <a:pt x="793" y="124"/>
                      <a:pt x="793" y="125"/>
                      <a:pt x="793" y="125"/>
                    </a:cubicBezTo>
                    <a:lnTo>
                      <a:pt x="848" y="187"/>
                    </a:lnTo>
                    <a:cubicBezTo>
                      <a:pt x="849" y="188"/>
                      <a:pt x="849" y="188"/>
                      <a:pt x="849" y="188"/>
                    </a:cubicBezTo>
                    <a:lnTo>
                      <a:pt x="891" y="258"/>
                    </a:lnTo>
                    <a:cubicBezTo>
                      <a:pt x="892" y="259"/>
                      <a:pt x="892" y="259"/>
                      <a:pt x="892" y="260"/>
                    </a:cubicBezTo>
                    <a:lnTo>
                      <a:pt x="919" y="338"/>
                    </a:lnTo>
                    <a:cubicBezTo>
                      <a:pt x="919" y="338"/>
                      <a:pt x="919" y="339"/>
                      <a:pt x="919" y="340"/>
                    </a:cubicBezTo>
                    <a:lnTo>
                      <a:pt x="928" y="424"/>
                    </a:lnTo>
                    <a:cubicBezTo>
                      <a:pt x="928" y="424"/>
                      <a:pt x="928" y="425"/>
                      <a:pt x="928" y="425"/>
                    </a:cubicBezTo>
                    <a:lnTo>
                      <a:pt x="919" y="509"/>
                    </a:lnTo>
                    <a:cubicBezTo>
                      <a:pt x="919" y="510"/>
                      <a:pt x="919" y="511"/>
                      <a:pt x="919" y="511"/>
                    </a:cubicBezTo>
                    <a:lnTo>
                      <a:pt x="892" y="589"/>
                    </a:lnTo>
                    <a:cubicBezTo>
                      <a:pt x="892" y="590"/>
                      <a:pt x="892" y="590"/>
                      <a:pt x="891" y="591"/>
                    </a:cubicBezTo>
                    <a:lnTo>
                      <a:pt x="849" y="662"/>
                    </a:lnTo>
                    <a:cubicBezTo>
                      <a:pt x="849" y="662"/>
                      <a:pt x="849" y="662"/>
                      <a:pt x="848" y="663"/>
                    </a:cubicBezTo>
                    <a:lnTo>
                      <a:pt x="793" y="724"/>
                    </a:lnTo>
                    <a:cubicBezTo>
                      <a:pt x="793" y="724"/>
                      <a:pt x="793" y="725"/>
                      <a:pt x="792" y="725"/>
                    </a:cubicBezTo>
                    <a:lnTo>
                      <a:pt x="724" y="776"/>
                    </a:lnTo>
                    <a:cubicBezTo>
                      <a:pt x="724" y="776"/>
                      <a:pt x="723" y="776"/>
                      <a:pt x="723" y="777"/>
                    </a:cubicBezTo>
                    <a:lnTo>
                      <a:pt x="646" y="815"/>
                    </a:lnTo>
                    <a:cubicBezTo>
                      <a:pt x="646" y="815"/>
                      <a:pt x="645" y="815"/>
                      <a:pt x="645" y="815"/>
                    </a:cubicBezTo>
                    <a:lnTo>
                      <a:pt x="559" y="840"/>
                    </a:lnTo>
                    <a:cubicBezTo>
                      <a:pt x="558" y="840"/>
                      <a:pt x="558" y="840"/>
                      <a:pt x="557" y="840"/>
                    </a:cubicBezTo>
                    <a:lnTo>
                      <a:pt x="465" y="848"/>
                    </a:lnTo>
                    <a:cubicBezTo>
                      <a:pt x="465" y="848"/>
                      <a:pt x="464" y="848"/>
                      <a:pt x="464" y="848"/>
                    </a:cubicBezTo>
                    <a:lnTo>
                      <a:pt x="372" y="840"/>
                    </a:lnTo>
                    <a:cubicBezTo>
                      <a:pt x="371" y="840"/>
                      <a:pt x="371" y="840"/>
                      <a:pt x="370" y="840"/>
                    </a:cubicBezTo>
                    <a:lnTo>
                      <a:pt x="285" y="815"/>
                    </a:lnTo>
                    <a:cubicBezTo>
                      <a:pt x="285" y="815"/>
                      <a:pt x="284" y="815"/>
                      <a:pt x="284" y="815"/>
                    </a:cubicBezTo>
                    <a:lnTo>
                      <a:pt x="206" y="777"/>
                    </a:lnTo>
                    <a:cubicBezTo>
                      <a:pt x="205" y="776"/>
                      <a:pt x="205" y="776"/>
                      <a:pt x="205" y="776"/>
                    </a:cubicBezTo>
                    <a:lnTo>
                      <a:pt x="138" y="725"/>
                    </a:lnTo>
                    <a:cubicBezTo>
                      <a:pt x="137" y="725"/>
                      <a:pt x="137" y="724"/>
                      <a:pt x="137" y="724"/>
                    </a:cubicBezTo>
                    <a:lnTo>
                      <a:pt x="81" y="663"/>
                    </a:lnTo>
                    <a:cubicBezTo>
                      <a:pt x="80" y="662"/>
                      <a:pt x="80" y="662"/>
                      <a:pt x="80" y="662"/>
                    </a:cubicBezTo>
                    <a:lnTo>
                      <a:pt x="38" y="591"/>
                    </a:lnTo>
                    <a:cubicBezTo>
                      <a:pt x="37" y="590"/>
                      <a:pt x="37" y="590"/>
                      <a:pt x="37" y="589"/>
                    </a:cubicBezTo>
                    <a:lnTo>
                      <a:pt x="10" y="511"/>
                    </a:lnTo>
                    <a:cubicBezTo>
                      <a:pt x="10" y="511"/>
                      <a:pt x="10" y="510"/>
                      <a:pt x="10" y="509"/>
                    </a:cubicBezTo>
                    <a:lnTo>
                      <a:pt x="1" y="425"/>
                    </a:lnTo>
                    <a:close/>
                    <a:moveTo>
                      <a:pt x="25" y="508"/>
                    </a:moveTo>
                    <a:lnTo>
                      <a:pt x="25" y="506"/>
                    </a:lnTo>
                    <a:lnTo>
                      <a:pt x="52" y="584"/>
                    </a:lnTo>
                    <a:lnTo>
                      <a:pt x="51" y="582"/>
                    </a:lnTo>
                    <a:lnTo>
                      <a:pt x="93" y="653"/>
                    </a:lnTo>
                    <a:lnTo>
                      <a:pt x="92" y="652"/>
                    </a:lnTo>
                    <a:lnTo>
                      <a:pt x="148" y="713"/>
                    </a:lnTo>
                    <a:lnTo>
                      <a:pt x="147" y="712"/>
                    </a:lnTo>
                    <a:lnTo>
                      <a:pt x="214" y="763"/>
                    </a:lnTo>
                    <a:lnTo>
                      <a:pt x="213" y="762"/>
                    </a:lnTo>
                    <a:lnTo>
                      <a:pt x="291" y="800"/>
                    </a:lnTo>
                    <a:lnTo>
                      <a:pt x="290" y="800"/>
                    </a:lnTo>
                    <a:lnTo>
                      <a:pt x="375" y="825"/>
                    </a:lnTo>
                    <a:lnTo>
                      <a:pt x="373" y="824"/>
                    </a:lnTo>
                    <a:lnTo>
                      <a:pt x="465" y="832"/>
                    </a:lnTo>
                    <a:lnTo>
                      <a:pt x="464" y="832"/>
                    </a:lnTo>
                    <a:lnTo>
                      <a:pt x="556" y="824"/>
                    </a:lnTo>
                    <a:lnTo>
                      <a:pt x="554" y="825"/>
                    </a:lnTo>
                    <a:lnTo>
                      <a:pt x="640" y="800"/>
                    </a:lnTo>
                    <a:lnTo>
                      <a:pt x="639" y="800"/>
                    </a:lnTo>
                    <a:lnTo>
                      <a:pt x="716" y="762"/>
                    </a:lnTo>
                    <a:lnTo>
                      <a:pt x="715" y="763"/>
                    </a:lnTo>
                    <a:lnTo>
                      <a:pt x="783" y="712"/>
                    </a:lnTo>
                    <a:lnTo>
                      <a:pt x="782" y="713"/>
                    </a:lnTo>
                    <a:lnTo>
                      <a:pt x="837" y="652"/>
                    </a:lnTo>
                    <a:lnTo>
                      <a:pt x="836" y="653"/>
                    </a:lnTo>
                    <a:lnTo>
                      <a:pt x="878" y="582"/>
                    </a:lnTo>
                    <a:lnTo>
                      <a:pt x="877" y="584"/>
                    </a:lnTo>
                    <a:lnTo>
                      <a:pt x="904" y="506"/>
                    </a:lnTo>
                    <a:lnTo>
                      <a:pt x="904" y="508"/>
                    </a:lnTo>
                    <a:lnTo>
                      <a:pt x="913" y="424"/>
                    </a:lnTo>
                    <a:lnTo>
                      <a:pt x="913" y="425"/>
                    </a:lnTo>
                    <a:lnTo>
                      <a:pt x="904" y="341"/>
                    </a:lnTo>
                    <a:lnTo>
                      <a:pt x="904" y="343"/>
                    </a:lnTo>
                    <a:lnTo>
                      <a:pt x="877" y="265"/>
                    </a:lnTo>
                    <a:lnTo>
                      <a:pt x="878" y="267"/>
                    </a:lnTo>
                    <a:lnTo>
                      <a:pt x="836" y="197"/>
                    </a:lnTo>
                    <a:lnTo>
                      <a:pt x="836" y="198"/>
                    </a:lnTo>
                    <a:lnTo>
                      <a:pt x="781" y="136"/>
                    </a:lnTo>
                    <a:lnTo>
                      <a:pt x="783" y="137"/>
                    </a:lnTo>
                    <a:lnTo>
                      <a:pt x="715" y="86"/>
                    </a:lnTo>
                    <a:lnTo>
                      <a:pt x="716" y="87"/>
                    </a:lnTo>
                    <a:lnTo>
                      <a:pt x="639" y="49"/>
                    </a:lnTo>
                    <a:lnTo>
                      <a:pt x="640" y="49"/>
                    </a:lnTo>
                    <a:lnTo>
                      <a:pt x="554" y="24"/>
                    </a:lnTo>
                    <a:lnTo>
                      <a:pt x="556" y="24"/>
                    </a:lnTo>
                    <a:lnTo>
                      <a:pt x="464" y="16"/>
                    </a:lnTo>
                    <a:lnTo>
                      <a:pt x="465" y="16"/>
                    </a:lnTo>
                    <a:lnTo>
                      <a:pt x="373" y="24"/>
                    </a:lnTo>
                    <a:lnTo>
                      <a:pt x="375" y="24"/>
                    </a:lnTo>
                    <a:lnTo>
                      <a:pt x="290" y="49"/>
                    </a:lnTo>
                    <a:lnTo>
                      <a:pt x="291" y="49"/>
                    </a:lnTo>
                    <a:lnTo>
                      <a:pt x="213" y="87"/>
                    </a:lnTo>
                    <a:lnTo>
                      <a:pt x="214" y="86"/>
                    </a:lnTo>
                    <a:lnTo>
                      <a:pt x="147" y="137"/>
                    </a:lnTo>
                    <a:lnTo>
                      <a:pt x="148" y="136"/>
                    </a:lnTo>
                    <a:lnTo>
                      <a:pt x="92" y="198"/>
                    </a:lnTo>
                    <a:lnTo>
                      <a:pt x="93" y="197"/>
                    </a:lnTo>
                    <a:lnTo>
                      <a:pt x="51" y="267"/>
                    </a:lnTo>
                    <a:lnTo>
                      <a:pt x="52" y="265"/>
                    </a:lnTo>
                    <a:lnTo>
                      <a:pt x="25" y="343"/>
                    </a:lnTo>
                    <a:lnTo>
                      <a:pt x="25" y="341"/>
                    </a:lnTo>
                    <a:lnTo>
                      <a:pt x="16" y="425"/>
                    </a:lnTo>
                    <a:lnTo>
                      <a:pt x="16" y="424"/>
                    </a:lnTo>
                    <a:lnTo>
                      <a:pt x="25" y="50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73"/>
              <p:cNvSpPr>
                <a:spLocks noEditPoints="1"/>
              </p:cNvSpPr>
              <p:nvPr/>
            </p:nvSpPr>
            <p:spPr>
              <a:xfrm>
                <a:off x="2042" y="2632"/>
                <a:ext cx="67" cy="62"/>
              </a:xfrm>
              <a:custGeom>
                <a:avLst/>
                <a:gdLst>
                  <a:gd fmla="*/ 10 w 1025" name="T0"/>
                  <a:gd fmla="*/ 382 h 945" name="T1"/>
                  <a:gd fmla="*/ 44 w 1025" name="T2"/>
                  <a:gd fmla="*/ 282 h 945" name="T3"/>
                  <a:gd fmla="*/ 149 w 1025" name="T4"/>
                  <a:gd fmla="*/ 141 h 945" name="T5"/>
                  <a:gd fmla="*/ 233 w 1025" name="T6"/>
                  <a:gd fmla="*/ 77 h 945" name="T7"/>
                  <a:gd fmla="*/ 405 w 1025" name="T8"/>
                  <a:gd fmla="*/ 11 h 945" name="T9"/>
                  <a:gd fmla="*/ 517 w 1025" name="T10"/>
                  <a:gd fmla="*/ 1 h 945" name="T11"/>
                  <a:gd fmla="*/ 706 w 1025" name="T12"/>
                  <a:gd fmla="*/ 36 h 945" name="T13"/>
                  <a:gd fmla="*/ 801 w 1025" name="T14"/>
                  <a:gd fmla="*/ 83 h 945" name="T15"/>
                  <a:gd fmla="*/ 932 w 1025" name="T16"/>
                  <a:gd fmla="*/ 203 h 945" name="T17"/>
                  <a:gd fmla="*/ 985 w 1025" name="T18"/>
                  <a:gd fmla="*/ 292 h 945" name="T19"/>
                  <a:gd fmla="*/ 1024 w 1025" name="T20"/>
                  <a:gd fmla="*/ 466 h 945" name="T21"/>
                  <a:gd fmla="*/ 1012 w 1025" name="T22"/>
                  <a:gd fmla="*/ 575 h 945" name="T23"/>
                  <a:gd fmla="*/ 939 w 1025" name="T24"/>
                  <a:gd fmla="*/ 734 h 945" name="T25"/>
                  <a:gd fmla="*/ 869 w 1025" name="T26"/>
                  <a:gd fmla="*/ 811 h 945" name="T27"/>
                  <a:gd fmla="*/ 715 w 1025" name="T28"/>
                  <a:gd fmla="*/ 906 h 945" name="T29"/>
                  <a:gd fmla="*/ 609 w 1025" name="T30"/>
                  <a:gd fmla="*/ 936 h 945" name="T31"/>
                  <a:gd fmla="*/ 416 w 1025" name="T32"/>
                  <a:gd fmla="*/ 936 h 945" name="T33"/>
                  <a:gd fmla="*/ 311 w 1025" name="T34"/>
                  <a:gd fmla="*/ 906 h 945" name="T35"/>
                  <a:gd fmla="*/ 157 w 1025" name="T36"/>
                  <a:gd fmla="*/ 811 h 945" name="T37"/>
                  <a:gd fmla="*/ 86 w 1025" name="T38"/>
                  <a:gd fmla="*/ 734 h 945" name="T39"/>
                  <a:gd fmla="*/ 13 w 1025" name="T40"/>
                  <a:gd fmla="*/ 575 h 945" name="T41"/>
                  <a:gd fmla="*/ 121 w 1025" name="T42"/>
                  <a:gd fmla="*/ 550 h 945" name="T43"/>
                  <a:gd fmla="*/ 141 w 1025" name="T44"/>
                  <a:gd fmla="*/ 606 h 945" name="T45"/>
                  <a:gd fmla="*/ 232 w 1025" name="T46"/>
                  <a:gd fmla="*/ 729 h 945" name="T47"/>
                  <a:gd fmla="*/ 282 w 1025" name="T48"/>
                  <a:gd fmla="*/ 767 h 945" name="T49"/>
                  <a:gd fmla="*/ 436 w 1025" name="T50"/>
                  <a:gd fmla="*/ 827 h 945" name="T51"/>
                  <a:gd fmla="*/ 508 w 1025" name="T52"/>
                  <a:gd fmla="*/ 833 h 945" name="T53"/>
                  <a:gd fmla="*/ 675 w 1025" name="T54"/>
                  <a:gd fmla="*/ 802 h 945" name="T55"/>
                  <a:gd fmla="*/ 734 w 1025" name="T56"/>
                  <a:gd fmla="*/ 773 h 945" name="T57"/>
                  <a:gd fmla="*/ 849 w 1025" name="T58"/>
                  <a:gd fmla="*/ 668 h 945" name="T59"/>
                  <a:gd fmla="*/ 880 w 1025" name="T60"/>
                  <a:gd fmla="*/ 616 h 945" name="T61"/>
                  <a:gd fmla="*/ 913 w 1025" name="T62"/>
                  <a:gd fmla="*/ 466 h 945" name="T63"/>
                  <a:gd fmla="*/ 907 w 1025" name="T64"/>
                  <a:gd fmla="*/ 407 h 945" name="T65"/>
                  <a:gd fmla="*/ 842 w 1025" name="T66"/>
                  <a:gd fmla="*/ 269 h 945" name="T67"/>
                  <a:gd fmla="*/ 802 w 1025" name="T68"/>
                  <a:gd fmla="*/ 223 h 945" name="T69"/>
                  <a:gd fmla="*/ 666 w 1025" name="T70"/>
                  <a:gd fmla="*/ 140 h 945" name="T71"/>
                  <a:gd fmla="*/ 600 w 1025" name="T72"/>
                  <a:gd fmla="*/ 120 h 945" name="T73"/>
                  <a:gd fmla="*/ 425 w 1025" name="T74"/>
                  <a:gd fmla="*/ 120 h 945" name="T75"/>
                  <a:gd fmla="*/ 360 w 1025" name="T76"/>
                  <a:gd fmla="*/ 140 h 945" name="T77"/>
                  <a:gd fmla="*/ 224 w 1025" name="T78"/>
                  <a:gd fmla="*/ 223 h 945" name="T79"/>
                  <a:gd fmla="*/ 182 w 1025" name="T80"/>
                  <a:gd fmla="*/ 269 h 945" name="T81"/>
                  <a:gd fmla="*/ 118 w 1025" name="T82"/>
                  <a:gd fmla="*/ 407 h 945" name="T83"/>
                  <a:gd fmla="*/ 112 w 1025" name="T84"/>
                  <a:gd fmla="*/ 466 h 945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945" w="1025">
                    <a:moveTo>
                      <a:pt x="1" y="478"/>
                    </a:moveTo>
                    <a:cubicBezTo>
                      <a:pt x="0" y="474"/>
                      <a:pt x="0" y="470"/>
                      <a:pt x="1" y="466"/>
                    </a:cubicBezTo>
                    <a:lnTo>
                      <a:pt x="10" y="382"/>
                    </a:lnTo>
                    <a:cubicBezTo>
                      <a:pt x="10" y="378"/>
                      <a:pt x="11" y="374"/>
                      <a:pt x="13" y="370"/>
                    </a:cubicBezTo>
                    <a:lnTo>
                      <a:pt x="40" y="292"/>
                    </a:lnTo>
                    <a:cubicBezTo>
                      <a:pt x="41" y="288"/>
                      <a:pt x="42" y="285"/>
                      <a:pt x="44" y="282"/>
                    </a:cubicBezTo>
                    <a:lnTo>
                      <a:pt x="86" y="212"/>
                    </a:lnTo>
                    <a:cubicBezTo>
                      <a:pt x="88" y="209"/>
                      <a:pt x="90" y="206"/>
                      <a:pt x="93" y="203"/>
                    </a:cubicBezTo>
                    <a:lnTo>
                      <a:pt x="149" y="141"/>
                    </a:lnTo>
                    <a:cubicBezTo>
                      <a:pt x="151" y="138"/>
                      <a:pt x="154" y="136"/>
                      <a:pt x="157" y="134"/>
                    </a:cubicBezTo>
                    <a:lnTo>
                      <a:pt x="224" y="83"/>
                    </a:lnTo>
                    <a:cubicBezTo>
                      <a:pt x="226" y="81"/>
                      <a:pt x="230" y="79"/>
                      <a:pt x="233" y="77"/>
                    </a:cubicBezTo>
                    <a:lnTo>
                      <a:pt x="311" y="39"/>
                    </a:lnTo>
                    <a:cubicBezTo>
                      <a:pt x="314" y="38"/>
                      <a:pt x="317" y="37"/>
                      <a:pt x="320" y="36"/>
                    </a:cubicBezTo>
                    <a:lnTo>
                      <a:pt x="405" y="11"/>
                    </a:lnTo>
                    <a:cubicBezTo>
                      <a:pt x="408" y="10"/>
                      <a:pt x="412" y="9"/>
                      <a:pt x="416" y="9"/>
                    </a:cubicBezTo>
                    <a:lnTo>
                      <a:pt x="508" y="1"/>
                    </a:lnTo>
                    <a:cubicBezTo>
                      <a:pt x="511" y="0"/>
                      <a:pt x="514" y="0"/>
                      <a:pt x="517" y="1"/>
                    </a:cubicBezTo>
                    <a:lnTo>
                      <a:pt x="609" y="9"/>
                    </a:lnTo>
                    <a:cubicBezTo>
                      <a:pt x="613" y="9"/>
                      <a:pt x="617" y="10"/>
                      <a:pt x="620" y="11"/>
                    </a:cubicBezTo>
                    <a:lnTo>
                      <a:pt x="706" y="36"/>
                    </a:lnTo>
                    <a:cubicBezTo>
                      <a:pt x="709" y="37"/>
                      <a:pt x="712" y="38"/>
                      <a:pt x="715" y="39"/>
                    </a:cubicBezTo>
                    <a:lnTo>
                      <a:pt x="792" y="77"/>
                    </a:lnTo>
                    <a:cubicBezTo>
                      <a:pt x="795" y="79"/>
                      <a:pt x="798" y="81"/>
                      <a:pt x="801" y="83"/>
                    </a:cubicBezTo>
                    <a:lnTo>
                      <a:pt x="869" y="134"/>
                    </a:lnTo>
                    <a:cubicBezTo>
                      <a:pt x="872" y="136"/>
                      <a:pt x="875" y="138"/>
                      <a:pt x="877" y="141"/>
                    </a:cubicBezTo>
                    <a:lnTo>
                      <a:pt x="932" y="203"/>
                    </a:lnTo>
                    <a:cubicBezTo>
                      <a:pt x="935" y="206"/>
                      <a:pt x="937" y="209"/>
                      <a:pt x="938" y="212"/>
                    </a:cubicBezTo>
                    <a:lnTo>
                      <a:pt x="980" y="282"/>
                    </a:lnTo>
                    <a:cubicBezTo>
                      <a:pt x="982" y="285"/>
                      <a:pt x="984" y="288"/>
                      <a:pt x="985" y="292"/>
                    </a:cubicBezTo>
                    <a:lnTo>
                      <a:pt x="1012" y="370"/>
                    </a:lnTo>
                    <a:cubicBezTo>
                      <a:pt x="1014" y="374"/>
                      <a:pt x="1015" y="378"/>
                      <a:pt x="1015" y="382"/>
                    </a:cubicBezTo>
                    <a:lnTo>
                      <a:pt x="1024" y="466"/>
                    </a:lnTo>
                    <a:cubicBezTo>
                      <a:pt x="1025" y="470"/>
                      <a:pt x="1025" y="474"/>
                      <a:pt x="1024" y="478"/>
                    </a:cubicBezTo>
                    <a:lnTo>
                      <a:pt x="1015" y="562"/>
                    </a:lnTo>
                    <a:cubicBezTo>
                      <a:pt x="1015" y="567"/>
                      <a:pt x="1014" y="571"/>
                      <a:pt x="1012" y="575"/>
                    </a:cubicBezTo>
                    <a:lnTo>
                      <a:pt x="985" y="653"/>
                    </a:lnTo>
                    <a:cubicBezTo>
                      <a:pt x="984" y="656"/>
                      <a:pt x="983" y="660"/>
                      <a:pt x="981" y="663"/>
                    </a:cubicBezTo>
                    <a:lnTo>
                      <a:pt x="939" y="734"/>
                    </a:lnTo>
                    <a:cubicBezTo>
                      <a:pt x="937" y="737"/>
                      <a:pt x="935" y="740"/>
                      <a:pt x="932" y="743"/>
                    </a:cubicBezTo>
                    <a:lnTo>
                      <a:pt x="877" y="804"/>
                    </a:lnTo>
                    <a:cubicBezTo>
                      <a:pt x="875" y="807"/>
                      <a:pt x="872" y="809"/>
                      <a:pt x="869" y="811"/>
                    </a:cubicBezTo>
                    <a:lnTo>
                      <a:pt x="801" y="862"/>
                    </a:lnTo>
                    <a:cubicBezTo>
                      <a:pt x="798" y="864"/>
                      <a:pt x="795" y="866"/>
                      <a:pt x="792" y="868"/>
                    </a:cubicBezTo>
                    <a:lnTo>
                      <a:pt x="715" y="906"/>
                    </a:lnTo>
                    <a:cubicBezTo>
                      <a:pt x="712" y="907"/>
                      <a:pt x="709" y="908"/>
                      <a:pt x="706" y="909"/>
                    </a:cubicBezTo>
                    <a:lnTo>
                      <a:pt x="620" y="934"/>
                    </a:lnTo>
                    <a:cubicBezTo>
                      <a:pt x="617" y="935"/>
                      <a:pt x="613" y="936"/>
                      <a:pt x="609" y="936"/>
                    </a:cubicBezTo>
                    <a:lnTo>
                      <a:pt x="517" y="944"/>
                    </a:lnTo>
                    <a:cubicBezTo>
                      <a:pt x="514" y="945"/>
                      <a:pt x="511" y="945"/>
                      <a:pt x="508" y="944"/>
                    </a:cubicBezTo>
                    <a:lnTo>
                      <a:pt x="416" y="936"/>
                    </a:lnTo>
                    <a:cubicBezTo>
                      <a:pt x="412" y="936"/>
                      <a:pt x="408" y="935"/>
                      <a:pt x="405" y="934"/>
                    </a:cubicBezTo>
                    <a:lnTo>
                      <a:pt x="320" y="909"/>
                    </a:lnTo>
                    <a:cubicBezTo>
                      <a:pt x="317" y="908"/>
                      <a:pt x="314" y="907"/>
                      <a:pt x="311" y="906"/>
                    </a:cubicBezTo>
                    <a:lnTo>
                      <a:pt x="233" y="868"/>
                    </a:lnTo>
                    <a:cubicBezTo>
                      <a:pt x="230" y="866"/>
                      <a:pt x="226" y="864"/>
                      <a:pt x="224" y="862"/>
                    </a:cubicBezTo>
                    <a:lnTo>
                      <a:pt x="157" y="811"/>
                    </a:lnTo>
                    <a:cubicBezTo>
                      <a:pt x="154" y="809"/>
                      <a:pt x="151" y="807"/>
                      <a:pt x="149" y="804"/>
                    </a:cubicBezTo>
                    <a:lnTo>
                      <a:pt x="93" y="743"/>
                    </a:lnTo>
                    <a:cubicBezTo>
                      <a:pt x="91" y="740"/>
                      <a:pt x="88" y="737"/>
                      <a:pt x="86" y="734"/>
                    </a:cubicBezTo>
                    <a:lnTo>
                      <a:pt x="44" y="663"/>
                    </a:lnTo>
                    <a:cubicBezTo>
                      <a:pt x="42" y="660"/>
                      <a:pt x="41" y="656"/>
                      <a:pt x="40" y="653"/>
                    </a:cubicBezTo>
                    <a:lnTo>
                      <a:pt x="13" y="575"/>
                    </a:lnTo>
                    <a:cubicBezTo>
                      <a:pt x="11" y="571"/>
                      <a:pt x="10" y="567"/>
                      <a:pt x="10" y="562"/>
                    </a:cubicBezTo>
                    <a:lnTo>
                      <a:pt x="1" y="478"/>
                    </a:lnTo>
                    <a:close/>
                    <a:moveTo>
                      <a:pt x="121" y="550"/>
                    </a:moveTo>
                    <a:lnTo>
                      <a:pt x="118" y="538"/>
                    </a:lnTo>
                    <a:lnTo>
                      <a:pt x="145" y="616"/>
                    </a:lnTo>
                    <a:lnTo>
                      <a:pt x="141" y="606"/>
                    </a:lnTo>
                    <a:lnTo>
                      <a:pt x="183" y="677"/>
                    </a:lnTo>
                    <a:lnTo>
                      <a:pt x="176" y="668"/>
                    </a:lnTo>
                    <a:lnTo>
                      <a:pt x="232" y="729"/>
                    </a:lnTo>
                    <a:lnTo>
                      <a:pt x="224" y="722"/>
                    </a:lnTo>
                    <a:lnTo>
                      <a:pt x="291" y="773"/>
                    </a:lnTo>
                    <a:lnTo>
                      <a:pt x="282" y="767"/>
                    </a:lnTo>
                    <a:lnTo>
                      <a:pt x="360" y="805"/>
                    </a:lnTo>
                    <a:lnTo>
                      <a:pt x="351" y="802"/>
                    </a:lnTo>
                    <a:lnTo>
                      <a:pt x="436" y="827"/>
                    </a:lnTo>
                    <a:lnTo>
                      <a:pt x="425" y="825"/>
                    </a:lnTo>
                    <a:lnTo>
                      <a:pt x="517" y="833"/>
                    </a:lnTo>
                    <a:lnTo>
                      <a:pt x="508" y="833"/>
                    </a:lnTo>
                    <a:lnTo>
                      <a:pt x="600" y="825"/>
                    </a:lnTo>
                    <a:lnTo>
                      <a:pt x="589" y="827"/>
                    </a:lnTo>
                    <a:lnTo>
                      <a:pt x="675" y="802"/>
                    </a:lnTo>
                    <a:lnTo>
                      <a:pt x="666" y="805"/>
                    </a:lnTo>
                    <a:lnTo>
                      <a:pt x="743" y="767"/>
                    </a:lnTo>
                    <a:lnTo>
                      <a:pt x="734" y="773"/>
                    </a:lnTo>
                    <a:lnTo>
                      <a:pt x="802" y="722"/>
                    </a:lnTo>
                    <a:lnTo>
                      <a:pt x="794" y="729"/>
                    </a:lnTo>
                    <a:lnTo>
                      <a:pt x="849" y="668"/>
                    </a:lnTo>
                    <a:lnTo>
                      <a:pt x="842" y="677"/>
                    </a:lnTo>
                    <a:lnTo>
                      <a:pt x="884" y="606"/>
                    </a:lnTo>
                    <a:lnTo>
                      <a:pt x="880" y="616"/>
                    </a:lnTo>
                    <a:lnTo>
                      <a:pt x="907" y="538"/>
                    </a:lnTo>
                    <a:lnTo>
                      <a:pt x="904" y="550"/>
                    </a:lnTo>
                    <a:lnTo>
                      <a:pt x="913" y="466"/>
                    </a:lnTo>
                    <a:lnTo>
                      <a:pt x="913" y="478"/>
                    </a:lnTo>
                    <a:lnTo>
                      <a:pt x="904" y="394"/>
                    </a:lnTo>
                    <a:lnTo>
                      <a:pt x="907" y="407"/>
                    </a:lnTo>
                    <a:lnTo>
                      <a:pt x="880" y="329"/>
                    </a:lnTo>
                    <a:lnTo>
                      <a:pt x="884" y="339"/>
                    </a:lnTo>
                    <a:lnTo>
                      <a:pt x="842" y="269"/>
                    </a:lnTo>
                    <a:lnTo>
                      <a:pt x="849" y="278"/>
                    </a:lnTo>
                    <a:lnTo>
                      <a:pt x="794" y="216"/>
                    </a:lnTo>
                    <a:lnTo>
                      <a:pt x="802" y="223"/>
                    </a:lnTo>
                    <a:lnTo>
                      <a:pt x="734" y="172"/>
                    </a:lnTo>
                    <a:lnTo>
                      <a:pt x="743" y="178"/>
                    </a:lnTo>
                    <a:lnTo>
                      <a:pt x="666" y="140"/>
                    </a:lnTo>
                    <a:lnTo>
                      <a:pt x="675" y="143"/>
                    </a:lnTo>
                    <a:lnTo>
                      <a:pt x="589" y="118"/>
                    </a:lnTo>
                    <a:lnTo>
                      <a:pt x="600" y="120"/>
                    </a:lnTo>
                    <a:lnTo>
                      <a:pt x="508" y="112"/>
                    </a:lnTo>
                    <a:lnTo>
                      <a:pt x="517" y="112"/>
                    </a:lnTo>
                    <a:lnTo>
                      <a:pt x="425" y="120"/>
                    </a:lnTo>
                    <a:lnTo>
                      <a:pt x="436" y="118"/>
                    </a:lnTo>
                    <a:lnTo>
                      <a:pt x="351" y="143"/>
                    </a:lnTo>
                    <a:lnTo>
                      <a:pt x="360" y="140"/>
                    </a:lnTo>
                    <a:lnTo>
                      <a:pt x="282" y="178"/>
                    </a:lnTo>
                    <a:lnTo>
                      <a:pt x="291" y="172"/>
                    </a:lnTo>
                    <a:lnTo>
                      <a:pt x="224" y="223"/>
                    </a:lnTo>
                    <a:lnTo>
                      <a:pt x="232" y="216"/>
                    </a:lnTo>
                    <a:lnTo>
                      <a:pt x="176" y="278"/>
                    </a:lnTo>
                    <a:lnTo>
                      <a:pt x="182" y="269"/>
                    </a:lnTo>
                    <a:lnTo>
                      <a:pt x="140" y="339"/>
                    </a:lnTo>
                    <a:lnTo>
                      <a:pt x="145" y="329"/>
                    </a:lnTo>
                    <a:lnTo>
                      <a:pt x="118" y="407"/>
                    </a:lnTo>
                    <a:lnTo>
                      <a:pt x="121" y="394"/>
                    </a:lnTo>
                    <a:lnTo>
                      <a:pt x="112" y="478"/>
                    </a:lnTo>
                    <a:lnTo>
                      <a:pt x="112" y="466"/>
                    </a:lnTo>
                    <a:lnTo>
                      <a:pt x="121" y="550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74"/>
              <p:cNvSpPr>
                <a:spLocks noEditPoints="1"/>
              </p:cNvSpPr>
              <p:nvPr/>
            </p:nvSpPr>
            <p:spPr>
              <a:xfrm>
                <a:off x="3074" y="2208"/>
                <a:ext cx="58" cy="1462"/>
              </a:xfrm>
              <a:custGeom>
                <a:avLst/>
                <a:gdLst>
                  <a:gd fmla="*/ 39 w 58" name="T0"/>
                  <a:gd fmla="*/ 70 h 1462" name="T1"/>
                  <a:gd fmla="*/ 19 w 58" name="T2"/>
                  <a:gd fmla="*/ 0 h 1462" name="T3"/>
                  <a:gd fmla="*/ 39 w 58" name="T4"/>
                  <a:gd fmla="*/ 122 h 1462" name="T5"/>
                  <a:gd fmla="*/ 19 w 58" name="T6"/>
                  <a:gd fmla="*/ 193 h 1462" name="T7"/>
                  <a:gd fmla="*/ 39 w 58" name="T8"/>
                  <a:gd fmla="*/ 122 h 1462" name="T9"/>
                  <a:gd fmla="*/ 39 w 58" name="T10"/>
                  <a:gd fmla="*/ 316 h 1462" name="T11"/>
                  <a:gd fmla="*/ 19 w 58" name="T12"/>
                  <a:gd fmla="*/ 246 h 1462" name="T13"/>
                  <a:gd fmla="*/ 39 w 58" name="T14"/>
                  <a:gd fmla="*/ 369 h 1462" name="T15"/>
                  <a:gd fmla="*/ 19 w 58" name="T16"/>
                  <a:gd fmla="*/ 440 h 1462" name="T17"/>
                  <a:gd fmla="*/ 39 w 58" name="T18"/>
                  <a:gd fmla="*/ 369 h 1462" name="T19"/>
                  <a:gd fmla="*/ 39 w 58" name="T20"/>
                  <a:gd fmla="*/ 563 h 1462" name="T21"/>
                  <a:gd fmla="*/ 19 w 58" name="T22"/>
                  <a:gd fmla="*/ 492 h 1462" name="T23"/>
                  <a:gd fmla="*/ 39 w 58" name="T24"/>
                  <a:gd fmla="*/ 616 h 1462" name="T25"/>
                  <a:gd fmla="*/ 19 w 58" name="T26"/>
                  <a:gd fmla="*/ 686 h 1462" name="T27"/>
                  <a:gd fmla="*/ 39 w 58" name="T28"/>
                  <a:gd fmla="*/ 616 h 1462" name="T29"/>
                  <a:gd fmla="*/ 39 w 58" name="T30"/>
                  <a:gd fmla="*/ 810 h 1462" name="T31"/>
                  <a:gd fmla="*/ 19 w 58" name="T32"/>
                  <a:gd fmla="*/ 739 h 1462" name="T33"/>
                  <a:gd fmla="*/ 39 w 58" name="T34"/>
                  <a:gd fmla="*/ 862 h 1462" name="T35"/>
                  <a:gd fmla="*/ 19 w 58" name="T36"/>
                  <a:gd fmla="*/ 933 h 1462" name="T37"/>
                  <a:gd fmla="*/ 39 w 58" name="T38"/>
                  <a:gd fmla="*/ 862 h 1462" name="T39"/>
                  <a:gd fmla="*/ 39 w 58" name="T40"/>
                  <a:gd fmla="*/ 1056 h 1462" name="T41"/>
                  <a:gd fmla="*/ 19 w 58" name="T42"/>
                  <a:gd fmla="*/ 986 h 1462" name="T43"/>
                  <a:gd fmla="*/ 39 w 58" name="T44"/>
                  <a:gd fmla="*/ 1109 h 1462" name="T45"/>
                  <a:gd fmla="*/ 19 w 58" name="T46"/>
                  <a:gd fmla="*/ 1180 h 1462" name="T47"/>
                  <a:gd fmla="*/ 39 w 58" name="T48"/>
                  <a:gd fmla="*/ 1109 h 1462" name="T49"/>
                  <a:gd fmla="*/ 39 w 58" name="T50"/>
                  <a:gd fmla="*/ 1303 h 1462" name="T51"/>
                  <a:gd fmla="*/ 19 w 58" name="T52"/>
                  <a:gd fmla="*/ 1233 h 1462" name="T53"/>
                  <a:gd fmla="*/ 39 w 58" name="T54"/>
                  <a:gd fmla="*/ 1356 h 1462" name="T55"/>
                  <a:gd fmla="*/ 19 w 58" name="T56"/>
                  <a:gd fmla="*/ 1417 h 1462" name="T57"/>
                  <a:gd fmla="*/ 39 w 58" name="T58"/>
                  <a:gd fmla="*/ 1356 h 1462" name="T59"/>
                  <a:gd fmla="*/ 29 w 58" name="T60"/>
                  <a:gd fmla="*/ 1462 h 1462" name="T61"/>
                  <a:gd fmla="*/ 58 w 58" name="T62"/>
                  <a:gd fmla="*/ 1409 h 1462" name="T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b="b" l="0" r="r" t="0"/>
                <a:pathLst>
                  <a:path h="1462" w="58">
                    <a:moveTo>
                      <a:pt x="39" y="0"/>
                    </a:moveTo>
                    <a:lnTo>
                      <a:pt x="39" y="70"/>
                    </a:lnTo>
                    <a:lnTo>
                      <a:pt x="19" y="70"/>
                    </a:lnTo>
                    <a:lnTo>
                      <a:pt x="19" y="0"/>
                    </a:lnTo>
                    <a:lnTo>
                      <a:pt x="39" y="0"/>
                    </a:lnTo>
                    <a:close/>
                    <a:moveTo>
                      <a:pt x="39" y="122"/>
                    </a:moveTo>
                    <a:lnTo>
                      <a:pt x="39" y="193"/>
                    </a:lnTo>
                    <a:lnTo>
                      <a:pt x="19" y="193"/>
                    </a:lnTo>
                    <a:lnTo>
                      <a:pt x="19" y="122"/>
                    </a:lnTo>
                    <a:lnTo>
                      <a:pt x="39" y="122"/>
                    </a:lnTo>
                    <a:close/>
                    <a:moveTo>
                      <a:pt x="39" y="246"/>
                    </a:moveTo>
                    <a:lnTo>
                      <a:pt x="39" y="316"/>
                    </a:lnTo>
                    <a:lnTo>
                      <a:pt x="19" y="316"/>
                    </a:lnTo>
                    <a:lnTo>
                      <a:pt x="19" y="246"/>
                    </a:lnTo>
                    <a:lnTo>
                      <a:pt x="39" y="246"/>
                    </a:lnTo>
                    <a:close/>
                    <a:moveTo>
                      <a:pt x="39" y="369"/>
                    </a:moveTo>
                    <a:lnTo>
                      <a:pt x="39" y="440"/>
                    </a:lnTo>
                    <a:lnTo>
                      <a:pt x="19" y="440"/>
                    </a:lnTo>
                    <a:lnTo>
                      <a:pt x="19" y="369"/>
                    </a:lnTo>
                    <a:lnTo>
                      <a:pt x="39" y="369"/>
                    </a:lnTo>
                    <a:close/>
                    <a:moveTo>
                      <a:pt x="39" y="492"/>
                    </a:moveTo>
                    <a:lnTo>
                      <a:pt x="39" y="563"/>
                    </a:lnTo>
                    <a:lnTo>
                      <a:pt x="19" y="563"/>
                    </a:lnTo>
                    <a:lnTo>
                      <a:pt x="19" y="492"/>
                    </a:lnTo>
                    <a:lnTo>
                      <a:pt x="39" y="492"/>
                    </a:lnTo>
                    <a:close/>
                    <a:moveTo>
                      <a:pt x="39" y="616"/>
                    </a:moveTo>
                    <a:lnTo>
                      <a:pt x="39" y="686"/>
                    </a:lnTo>
                    <a:lnTo>
                      <a:pt x="19" y="686"/>
                    </a:lnTo>
                    <a:lnTo>
                      <a:pt x="19" y="616"/>
                    </a:lnTo>
                    <a:lnTo>
                      <a:pt x="39" y="616"/>
                    </a:lnTo>
                    <a:close/>
                    <a:moveTo>
                      <a:pt x="39" y="739"/>
                    </a:moveTo>
                    <a:lnTo>
                      <a:pt x="39" y="810"/>
                    </a:lnTo>
                    <a:lnTo>
                      <a:pt x="19" y="810"/>
                    </a:lnTo>
                    <a:lnTo>
                      <a:pt x="19" y="739"/>
                    </a:lnTo>
                    <a:lnTo>
                      <a:pt x="39" y="739"/>
                    </a:lnTo>
                    <a:close/>
                    <a:moveTo>
                      <a:pt x="39" y="862"/>
                    </a:moveTo>
                    <a:lnTo>
                      <a:pt x="39" y="933"/>
                    </a:lnTo>
                    <a:lnTo>
                      <a:pt x="19" y="933"/>
                    </a:lnTo>
                    <a:lnTo>
                      <a:pt x="19" y="862"/>
                    </a:lnTo>
                    <a:lnTo>
                      <a:pt x="39" y="862"/>
                    </a:lnTo>
                    <a:close/>
                    <a:moveTo>
                      <a:pt x="39" y="986"/>
                    </a:moveTo>
                    <a:lnTo>
                      <a:pt x="39" y="1056"/>
                    </a:lnTo>
                    <a:lnTo>
                      <a:pt x="19" y="1056"/>
                    </a:lnTo>
                    <a:lnTo>
                      <a:pt x="19" y="986"/>
                    </a:lnTo>
                    <a:lnTo>
                      <a:pt x="39" y="986"/>
                    </a:lnTo>
                    <a:close/>
                    <a:moveTo>
                      <a:pt x="39" y="1109"/>
                    </a:moveTo>
                    <a:lnTo>
                      <a:pt x="39" y="1180"/>
                    </a:lnTo>
                    <a:lnTo>
                      <a:pt x="19" y="1180"/>
                    </a:lnTo>
                    <a:lnTo>
                      <a:pt x="19" y="1109"/>
                    </a:lnTo>
                    <a:lnTo>
                      <a:pt x="39" y="1109"/>
                    </a:lnTo>
                    <a:close/>
                    <a:moveTo>
                      <a:pt x="39" y="1233"/>
                    </a:moveTo>
                    <a:lnTo>
                      <a:pt x="39" y="1303"/>
                    </a:lnTo>
                    <a:lnTo>
                      <a:pt x="19" y="1303"/>
                    </a:lnTo>
                    <a:lnTo>
                      <a:pt x="19" y="1233"/>
                    </a:lnTo>
                    <a:lnTo>
                      <a:pt x="39" y="1233"/>
                    </a:lnTo>
                    <a:close/>
                    <a:moveTo>
                      <a:pt x="39" y="1356"/>
                    </a:moveTo>
                    <a:lnTo>
                      <a:pt x="39" y="1417"/>
                    </a:lnTo>
                    <a:lnTo>
                      <a:pt x="19" y="1417"/>
                    </a:lnTo>
                    <a:lnTo>
                      <a:pt x="19" y="1356"/>
                    </a:lnTo>
                    <a:lnTo>
                      <a:pt x="39" y="1356"/>
                    </a:lnTo>
                    <a:close/>
                    <a:moveTo>
                      <a:pt x="58" y="1409"/>
                    </a:moveTo>
                    <a:lnTo>
                      <a:pt x="29" y="1462"/>
                    </a:lnTo>
                    <a:lnTo>
                      <a:pt x="0" y="1409"/>
                    </a:lnTo>
                    <a:lnTo>
                      <a:pt x="58" y="140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75"/>
              <p:cNvSpPr>
                <a:spLocks noEditPoints="1"/>
              </p:cNvSpPr>
              <p:nvPr/>
            </p:nvSpPr>
            <p:spPr>
              <a:xfrm>
                <a:off x="3073" y="2207"/>
                <a:ext cx="59" cy="1463"/>
              </a:xfrm>
              <a:custGeom>
                <a:avLst/>
                <a:gdLst>
                  <a:gd fmla="*/ 40 w 59" name="T0"/>
                  <a:gd fmla="*/ 72 h 1463" name="T1"/>
                  <a:gd fmla="*/ 20 w 59" name="T2"/>
                  <a:gd fmla="*/ 0 h 1463" name="T3"/>
                  <a:gd fmla="*/ 20 w 59" name="T4"/>
                  <a:gd fmla="*/ 71 h 1463" name="T5"/>
                  <a:gd fmla="*/ 39 w 59" name="T6"/>
                  <a:gd fmla="*/ 1 h 1463" name="T7"/>
                  <a:gd fmla="*/ 40 w 59" name="T8"/>
                  <a:gd fmla="*/ 123 h 1463" name="T9"/>
                  <a:gd fmla="*/ 19 w 59" name="T10"/>
                  <a:gd fmla="*/ 194 h 1463" name="T11"/>
                  <a:gd fmla="*/ 20 w 59" name="T12"/>
                  <a:gd fmla="*/ 124 h 1463" name="T13"/>
                  <a:gd fmla="*/ 40 w 59" name="T14"/>
                  <a:gd fmla="*/ 193 h 1463" name="T15"/>
                  <a:gd fmla="*/ 20 w 59" name="T16"/>
                  <a:gd fmla="*/ 124 h 1463" name="T17"/>
                  <a:gd fmla="*/ 40 w 59" name="T18"/>
                  <a:gd fmla="*/ 318 h 1463" name="T19"/>
                  <a:gd fmla="*/ 20 w 59" name="T20"/>
                  <a:gd fmla="*/ 246 h 1463" name="T21"/>
                  <a:gd fmla="*/ 20 w 59" name="T22"/>
                  <a:gd fmla="*/ 317 h 1463" name="T23"/>
                  <a:gd fmla="*/ 39 w 59" name="T24"/>
                  <a:gd fmla="*/ 247 h 1463" name="T25"/>
                  <a:gd fmla="*/ 40 w 59" name="T26"/>
                  <a:gd fmla="*/ 370 h 1463" name="T27"/>
                  <a:gd fmla="*/ 19 w 59" name="T28"/>
                  <a:gd fmla="*/ 441 h 1463" name="T29"/>
                  <a:gd fmla="*/ 20 w 59" name="T30"/>
                  <a:gd fmla="*/ 371 h 1463" name="T31"/>
                  <a:gd fmla="*/ 40 w 59" name="T32"/>
                  <a:gd fmla="*/ 440 h 1463" name="T33"/>
                  <a:gd fmla="*/ 20 w 59" name="T34"/>
                  <a:gd fmla="*/ 371 h 1463" name="T35"/>
                  <a:gd fmla="*/ 40 w 59" name="T36"/>
                  <a:gd fmla="*/ 564 h 1463" name="T37"/>
                  <a:gd fmla="*/ 20 w 59" name="T38"/>
                  <a:gd fmla="*/ 493 h 1463" name="T39"/>
                  <a:gd fmla="*/ 20 w 59" name="T40"/>
                  <a:gd fmla="*/ 564 h 1463" name="T41"/>
                  <a:gd fmla="*/ 39 w 59" name="T42"/>
                  <a:gd fmla="*/ 493 h 1463" name="T43"/>
                  <a:gd fmla="*/ 40 w 59" name="T44"/>
                  <a:gd fmla="*/ 617 h 1463" name="T45"/>
                  <a:gd fmla="*/ 19 w 59" name="T46"/>
                  <a:gd fmla="*/ 687 h 1463" name="T47"/>
                  <a:gd fmla="*/ 20 w 59" name="T48"/>
                  <a:gd fmla="*/ 617 h 1463" name="T49"/>
                  <a:gd fmla="*/ 40 w 59" name="T50"/>
                  <a:gd fmla="*/ 687 h 1463" name="T51"/>
                  <a:gd fmla="*/ 20 w 59" name="T52"/>
                  <a:gd fmla="*/ 617 h 1463" name="T53"/>
                  <a:gd fmla="*/ 40 w 59" name="T54"/>
                  <a:gd fmla="*/ 811 h 1463" name="T55"/>
                  <a:gd fmla="*/ 20 w 59" name="T56"/>
                  <a:gd fmla="*/ 740 h 1463" name="T57"/>
                  <a:gd fmla="*/ 20 w 59" name="T58"/>
                  <a:gd fmla="*/ 811 h 1463" name="T59"/>
                  <a:gd fmla="*/ 39 w 59" name="T60"/>
                  <a:gd fmla="*/ 740 h 1463" name="T61"/>
                  <a:gd fmla="*/ 40 w 59" name="T62"/>
                  <a:gd fmla="*/ 863 h 1463" name="T63"/>
                  <a:gd fmla="*/ 19 w 59" name="T64"/>
                  <a:gd fmla="*/ 934 h 1463" name="T65"/>
                  <a:gd fmla="*/ 20 w 59" name="T66"/>
                  <a:gd fmla="*/ 864 h 1463" name="T67"/>
                  <a:gd fmla="*/ 40 w 59" name="T68"/>
                  <a:gd fmla="*/ 933 h 1463" name="T69"/>
                  <a:gd fmla="*/ 20 w 59" name="T70"/>
                  <a:gd fmla="*/ 864 h 1463" name="T71"/>
                  <a:gd fmla="*/ 40 w 59" name="T72"/>
                  <a:gd fmla="*/ 1058 h 1463" name="T73"/>
                  <a:gd fmla="*/ 20 w 59" name="T74"/>
                  <a:gd fmla="*/ 986 h 1463" name="T75"/>
                  <a:gd fmla="*/ 20 w 59" name="T76"/>
                  <a:gd fmla="*/ 1057 h 1463" name="T77"/>
                  <a:gd fmla="*/ 39 w 59" name="T78"/>
                  <a:gd fmla="*/ 987 h 1463" name="T79"/>
                  <a:gd fmla="*/ 40 w 59" name="T80"/>
                  <a:gd fmla="*/ 1110 h 1463" name="T81"/>
                  <a:gd fmla="*/ 19 w 59" name="T82"/>
                  <a:gd fmla="*/ 1181 h 1463" name="T83"/>
                  <a:gd fmla="*/ 20 w 59" name="T84"/>
                  <a:gd fmla="*/ 1111 h 1463" name="T85"/>
                  <a:gd fmla="*/ 40 w 59" name="T86"/>
                  <a:gd fmla="*/ 1180 h 1463" name="T87"/>
                  <a:gd fmla="*/ 20 w 59" name="T88"/>
                  <a:gd fmla="*/ 1111 h 1463" name="T89"/>
                  <a:gd fmla="*/ 40 w 59" name="T90"/>
                  <a:gd fmla="*/ 1304 h 1463" name="T91"/>
                  <a:gd fmla="*/ 20 w 59" name="T92"/>
                  <a:gd fmla="*/ 1233 h 1463" name="T93"/>
                  <a:gd fmla="*/ 20 w 59" name="T94"/>
                  <a:gd fmla="*/ 1304 h 1463" name="T95"/>
                  <a:gd fmla="*/ 39 w 59" name="T96"/>
                  <a:gd fmla="*/ 1234 h 1463" name="T97"/>
                  <a:gd fmla="*/ 40 w 59" name="T98"/>
                  <a:gd fmla="*/ 1357 h 1463" name="T99"/>
                  <a:gd fmla="*/ 19 w 59" name="T100"/>
                  <a:gd fmla="*/ 1418 h 1463" name="T101"/>
                  <a:gd fmla="*/ 20 w 59" name="T102"/>
                  <a:gd fmla="*/ 1357 h 1463" name="T103"/>
                  <a:gd fmla="*/ 40 w 59" name="T104"/>
                  <a:gd fmla="*/ 1418 h 1463" name="T105"/>
                  <a:gd fmla="*/ 20 w 59" name="T106"/>
                  <a:gd fmla="*/ 1357 h 1463" name="T107"/>
                  <a:gd fmla="*/ 30 w 59" name="T108"/>
                  <a:gd fmla="*/ 1463 h 1463" name="T109"/>
                  <a:gd fmla="*/ 1 w 59" name="T110"/>
                  <a:gd fmla="*/ 1410 h 1463" name="T111"/>
                  <a:gd fmla="*/ 58 w 59" name="T112"/>
                  <a:gd fmla="*/ 1410 h 1463" name="T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b="b" l="0" r="r" t="0"/>
                <a:pathLst>
                  <a:path h="1463" w="59">
                    <a:moveTo>
                      <a:pt x="40" y="0"/>
                    </a:moveTo>
                    <a:lnTo>
                      <a:pt x="40" y="1"/>
                    </a:lnTo>
                    <a:lnTo>
                      <a:pt x="40" y="71"/>
                    </a:lnTo>
                    <a:lnTo>
                      <a:pt x="40" y="72"/>
                    </a:lnTo>
                    <a:lnTo>
                      <a:pt x="20" y="72"/>
                    </a:lnTo>
                    <a:lnTo>
                      <a:pt x="19" y="71"/>
                    </a:lnTo>
                    <a:lnTo>
                      <a:pt x="19" y="1"/>
                    </a:lnTo>
                    <a:lnTo>
                      <a:pt x="20" y="0"/>
                    </a:lnTo>
                    <a:lnTo>
                      <a:pt x="40" y="0"/>
                    </a:lnTo>
                    <a:close/>
                    <a:moveTo>
                      <a:pt x="20" y="1"/>
                    </a:moveTo>
                    <a:lnTo>
                      <a:pt x="20" y="1"/>
                    </a:lnTo>
                    <a:lnTo>
                      <a:pt x="20" y="71"/>
                    </a:lnTo>
                    <a:lnTo>
                      <a:pt x="20" y="71"/>
                    </a:lnTo>
                    <a:lnTo>
                      <a:pt x="40" y="71"/>
                    </a:lnTo>
                    <a:lnTo>
                      <a:pt x="39" y="71"/>
                    </a:lnTo>
                    <a:lnTo>
                      <a:pt x="39" y="1"/>
                    </a:lnTo>
                    <a:lnTo>
                      <a:pt x="40" y="1"/>
                    </a:lnTo>
                    <a:lnTo>
                      <a:pt x="20" y="1"/>
                    </a:lnTo>
                    <a:close/>
                    <a:moveTo>
                      <a:pt x="40" y="123"/>
                    </a:moveTo>
                    <a:lnTo>
                      <a:pt x="40" y="123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20" y="194"/>
                    </a:lnTo>
                    <a:lnTo>
                      <a:pt x="19" y="194"/>
                    </a:lnTo>
                    <a:lnTo>
                      <a:pt x="19" y="123"/>
                    </a:lnTo>
                    <a:lnTo>
                      <a:pt x="20" y="123"/>
                    </a:lnTo>
                    <a:lnTo>
                      <a:pt x="40" y="123"/>
                    </a:lnTo>
                    <a:close/>
                    <a:moveTo>
                      <a:pt x="20" y="124"/>
                    </a:moveTo>
                    <a:lnTo>
                      <a:pt x="20" y="123"/>
                    </a:lnTo>
                    <a:lnTo>
                      <a:pt x="20" y="194"/>
                    </a:lnTo>
                    <a:lnTo>
                      <a:pt x="20" y="193"/>
                    </a:lnTo>
                    <a:lnTo>
                      <a:pt x="40" y="193"/>
                    </a:lnTo>
                    <a:lnTo>
                      <a:pt x="39" y="194"/>
                    </a:lnTo>
                    <a:lnTo>
                      <a:pt x="39" y="123"/>
                    </a:lnTo>
                    <a:lnTo>
                      <a:pt x="40" y="124"/>
                    </a:lnTo>
                    <a:lnTo>
                      <a:pt x="20" y="124"/>
                    </a:lnTo>
                    <a:close/>
                    <a:moveTo>
                      <a:pt x="40" y="246"/>
                    </a:moveTo>
                    <a:lnTo>
                      <a:pt x="40" y="247"/>
                    </a:lnTo>
                    <a:lnTo>
                      <a:pt x="40" y="317"/>
                    </a:lnTo>
                    <a:lnTo>
                      <a:pt x="40" y="318"/>
                    </a:lnTo>
                    <a:lnTo>
                      <a:pt x="20" y="318"/>
                    </a:lnTo>
                    <a:lnTo>
                      <a:pt x="19" y="317"/>
                    </a:lnTo>
                    <a:lnTo>
                      <a:pt x="19" y="247"/>
                    </a:lnTo>
                    <a:lnTo>
                      <a:pt x="20" y="246"/>
                    </a:lnTo>
                    <a:lnTo>
                      <a:pt x="40" y="246"/>
                    </a:lnTo>
                    <a:close/>
                    <a:moveTo>
                      <a:pt x="20" y="247"/>
                    </a:moveTo>
                    <a:lnTo>
                      <a:pt x="20" y="247"/>
                    </a:lnTo>
                    <a:lnTo>
                      <a:pt x="20" y="317"/>
                    </a:lnTo>
                    <a:lnTo>
                      <a:pt x="20" y="317"/>
                    </a:lnTo>
                    <a:lnTo>
                      <a:pt x="40" y="317"/>
                    </a:lnTo>
                    <a:lnTo>
                      <a:pt x="39" y="317"/>
                    </a:lnTo>
                    <a:lnTo>
                      <a:pt x="39" y="247"/>
                    </a:lnTo>
                    <a:lnTo>
                      <a:pt x="40" y="247"/>
                    </a:lnTo>
                    <a:lnTo>
                      <a:pt x="20" y="247"/>
                    </a:lnTo>
                    <a:close/>
                    <a:moveTo>
                      <a:pt x="40" y="370"/>
                    </a:moveTo>
                    <a:lnTo>
                      <a:pt x="40" y="370"/>
                    </a:lnTo>
                    <a:lnTo>
                      <a:pt x="40" y="441"/>
                    </a:lnTo>
                    <a:lnTo>
                      <a:pt x="40" y="441"/>
                    </a:lnTo>
                    <a:lnTo>
                      <a:pt x="20" y="441"/>
                    </a:lnTo>
                    <a:lnTo>
                      <a:pt x="19" y="441"/>
                    </a:lnTo>
                    <a:lnTo>
                      <a:pt x="19" y="370"/>
                    </a:lnTo>
                    <a:lnTo>
                      <a:pt x="20" y="370"/>
                    </a:lnTo>
                    <a:lnTo>
                      <a:pt x="40" y="370"/>
                    </a:lnTo>
                    <a:close/>
                    <a:moveTo>
                      <a:pt x="20" y="371"/>
                    </a:moveTo>
                    <a:lnTo>
                      <a:pt x="20" y="370"/>
                    </a:lnTo>
                    <a:lnTo>
                      <a:pt x="20" y="441"/>
                    </a:lnTo>
                    <a:lnTo>
                      <a:pt x="20" y="440"/>
                    </a:lnTo>
                    <a:lnTo>
                      <a:pt x="40" y="440"/>
                    </a:lnTo>
                    <a:lnTo>
                      <a:pt x="39" y="441"/>
                    </a:lnTo>
                    <a:lnTo>
                      <a:pt x="39" y="370"/>
                    </a:lnTo>
                    <a:lnTo>
                      <a:pt x="40" y="371"/>
                    </a:lnTo>
                    <a:lnTo>
                      <a:pt x="20" y="371"/>
                    </a:lnTo>
                    <a:close/>
                    <a:moveTo>
                      <a:pt x="40" y="493"/>
                    </a:moveTo>
                    <a:lnTo>
                      <a:pt x="40" y="493"/>
                    </a:lnTo>
                    <a:lnTo>
                      <a:pt x="40" y="564"/>
                    </a:lnTo>
                    <a:lnTo>
                      <a:pt x="40" y="564"/>
                    </a:lnTo>
                    <a:lnTo>
                      <a:pt x="20" y="564"/>
                    </a:lnTo>
                    <a:lnTo>
                      <a:pt x="19" y="564"/>
                    </a:lnTo>
                    <a:lnTo>
                      <a:pt x="19" y="493"/>
                    </a:lnTo>
                    <a:lnTo>
                      <a:pt x="20" y="493"/>
                    </a:lnTo>
                    <a:lnTo>
                      <a:pt x="40" y="493"/>
                    </a:lnTo>
                    <a:close/>
                    <a:moveTo>
                      <a:pt x="20" y="494"/>
                    </a:moveTo>
                    <a:lnTo>
                      <a:pt x="20" y="493"/>
                    </a:lnTo>
                    <a:lnTo>
                      <a:pt x="20" y="564"/>
                    </a:lnTo>
                    <a:lnTo>
                      <a:pt x="20" y="563"/>
                    </a:lnTo>
                    <a:lnTo>
                      <a:pt x="40" y="563"/>
                    </a:lnTo>
                    <a:lnTo>
                      <a:pt x="39" y="564"/>
                    </a:lnTo>
                    <a:lnTo>
                      <a:pt x="39" y="493"/>
                    </a:lnTo>
                    <a:lnTo>
                      <a:pt x="40" y="494"/>
                    </a:lnTo>
                    <a:lnTo>
                      <a:pt x="20" y="494"/>
                    </a:lnTo>
                    <a:close/>
                    <a:moveTo>
                      <a:pt x="40" y="616"/>
                    </a:moveTo>
                    <a:lnTo>
                      <a:pt x="40" y="617"/>
                    </a:lnTo>
                    <a:lnTo>
                      <a:pt x="40" y="687"/>
                    </a:lnTo>
                    <a:lnTo>
                      <a:pt x="40" y="688"/>
                    </a:lnTo>
                    <a:lnTo>
                      <a:pt x="20" y="688"/>
                    </a:lnTo>
                    <a:lnTo>
                      <a:pt x="19" y="687"/>
                    </a:lnTo>
                    <a:lnTo>
                      <a:pt x="19" y="617"/>
                    </a:lnTo>
                    <a:lnTo>
                      <a:pt x="20" y="616"/>
                    </a:lnTo>
                    <a:lnTo>
                      <a:pt x="40" y="616"/>
                    </a:lnTo>
                    <a:close/>
                    <a:moveTo>
                      <a:pt x="20" y="617"/>
                    </a:moveTo>
                    <a:lnTo>
                      <a:pt x="20" y="617"/>
                    </a:lnTo>
                    <a:lnTo>
                      <a:pt x="20" y="687"/>
                    </a:lnTo>
                    <a:lnTo>
                      <a:pt x="20" y="687"/>
                    </a:lnTo>
                    <a:lnTo>
                      <a:pt x="40" y="687"/>
                    </a:lnTo>
                    <a:lnTo>
                      <a:pt x="39" y="687"/>
                    </a:lnTo>
                    <a:lnTo>
                      <a:pt x="39" y="617"/>
                    </a:lnTo>
                    <a:lnTo>
                      <a:pt x="40" y="617"/>
                    </a:lnTo>
                    <a:lnTo>
                      <a:pt x="20" y="617"/>
                    </a:lnTo>
                    <a:close/>
                    <a:moveTo>
                      <a:pt x="40" y="740"/>
                    </a:moveTo>
                    <a:lnTo>
                      <a:pt x="40" y="740"/>
                    </a:lnTo>
                    <a:lnTo>
                      <a:pt x="40" y="811"/>
                    </a:lnTo>
                    <a:lnTo>
                      <a:pt x="40" y="811"/>
                    </a:lnTo>
                    <a:lnTo>
                      <a:pt x="20" y="811"/>
                    </a:lnTo>
                    <a:lnTo>
                      <a:pt x="19" y="811"/>
                    </a:lnTo>
                    <a:lnTo>
                      <a:pt x="19" y="740"/>
                    </a:lnTo>
                    <a:lnTo>
                      <a:pt x="20" y="740"/>
                    </a:lnTo>
                    <a:lnTo>
                      <a:pt x="40" y="740"/>
                    </a:lnTo>
                    <a:close/>
                    <a:moveTo>
                      <a:pt x="20" y="741"/>
                    </a:moveTo>
                    <a:lnTo>
                      <a:pt x="20" y="740"/>
                    </a:lnTo>
                    <a:lnTo>
                      <a:pt x="20" y="811"/>
                    </a:lnTo>
                    <a:lnTo>
                      <a:pt x="20" y="810"/>
                    </a:lnTo>
                    <a:lnTo>
                      <a:pt x="40" y="810"/>
                    </a:lnTo>
                    <a:lnTo>
                      <a:pt x="39" y="811"/>
                    </a:lnTo>
                    <a:lnTo>
                      <a:pt x="39" y="740"/>
                    </a:lnTo>
                    <a:lnTo>
                      <a:pt x="40" y="741"/>
                    </a:lnTo>
                    <a:lnTo>
                      <a:pt x="20" y="741"/>
                    </a:lnTo>
                    <a:close/>
                    <a:moveTo>
                      <a:pt x="40" y="863"/>
                    </a:moveTo>
                    <a:lnTo>
                      <a:pt x="40" y="863"/>
                    </a:lnTo>
                    <a:lnTo>
                      <a:pt x="40" y="934"/>
                    </a:lnTo>
                    <a:lnTo>
                      <a:pt x="40" y="934"/>
                    </a:lnTo>
                    <a:lnTo>
                      <a:pt x="20" y="934"/>
                    </a:lnTo>
                    <a:lnTo>
                      <a:pt x="19" y="934"/>
                    </a:lnTo>
                    <a:lnTo>
                      <a:pt x="19" y="863"/>
                    </a:lnTo>
                    <a:lnTo>
                      <a:pt x="20" y="863"/>
                    </a:lnTo>
                    <a:lnTo>
                      <a:pt x="40" y="863"/>
                    </a:lnTo>
                    <a:close/>
                    <a:moveTo>
                      <a:pt x="20" y="864"/>
                    </a:moveTo>
                    <a:lnTo>
                      <a:pt x="20" y="863"/>
                    </a:lnTo>
                    <a:lnTo>
                      <a:pt x="20" y="934"/>
                    </a:lnTo>
                    <a:lnTo>
                      <a:pt x="20" y="933"/>
                    </a:lnTo>
                    <a:lnTo>
                      <a:pt x="40" y="933"/>
                    </a:lnTo>
                    <a:lnTo>
                      <a:pt x="39" y="934"/>
                    </a:lnTo>
                    <a:lnTo>
                      <a:pt x="39" y="863"/>
                    </a:lnTo>
                    <a:lnTo>
                      <a:pt x="40" y="864"/>
                    </a:lnTo>
                    <a:lnTo>
                      <a:pt x="20" y="864"/>
                    </a:lnTo>
                    <a:close/>
                    <a:moveTo>
                      <a:pt x="40" y="986"/>
                    </a:moveTo>
                    <a:lnTo>
                      <a:pt x="40" y="987"/>
                    </a:lnTo>
                    <a:lnTo>
                      <a:pt x="40" y="1057"/>
                    </a:lnTo>
                    <a:lnTo>
                      <a:pt x="40" y="1058"/>
                    </a:lnTo>
                    <a:lnTo>
                      <a:pt x="20" y="1058"/>
                    </a:lnTo>
                    <a:lnTo>
                      <a:pt x="19" y="1057"/>
                    </a:lnTo>
                    <a:lnTo>
                      <a:pt x="19" y="987"/>
                    </a:lnTo>
                    <a:lnTo>
                      <a:pt x="20" y="986"/>
                    </a:lnTo>
                    <a:lnTo>
                      <a:pt x="40" y="986"/>
                    </a:lnTo>
                    <a:close/>
                    <a:moveTo>
                      <a:pt x="20" y="987"/>
                    </a:moveTo>
                    <a:lnTo>
                      <a:pt x="20" y="987"/>
                    </a:lnTo>
                    <a:lnTo>
                      <a:pt x="20" y="1057"/>
                    </a:lnTo>
                    <a:lnTo>
                      <a:pt x="20" y="1057"/>
                    </a:lnTo>
                    <a:lnTo>
                      <a:pt x="40" y="1057"/>
                    </a:lnTo>
                    <a:lnTo>
                      <a:pt x="39" y="1057"/>
                    </a:lnTo>
                    <a:lnTo>
                      <a:pt x="39" y="987"/>
                    </a:lnTo>
                    <a:lnTo>
                      <a:pt x="40" y="987"/>
                    </a:lnTo>
                    <a:lnTo>
                      <a:pt x="20" y="987"/>
                    </a:lnTo>
                    <a:close/>
                    <a:moveTo>
                      <a:pt x="40" y="1110"/>
                    </a:moveTo>
                    <a:lnTo>
                      <a:pt x="40" y="1110"/>
                    </a:lnTo>
                    <a:lnTo>
                      <a:pt x="40" y="1181"/>
                    </a:lnTo>
                    <a:lnTo>
                      <a:pt x="40" y="1181"/>
                    </a:lnTo>
                    <a:lnTo>
                      <a:pt x="20" y="1181"/>
                    </a:lnTo>
                    <a:lnTo>
                      <a:pt x="19" y="1181"/>
                    </a:lnTo>
                    <a:lnTo>
                      <a:pt x="19" y="1110"/>
                    </a:lnTo>
                    <a:lnTo>
                      <a:pt x="20" y="1110"/>
                    </a:lnTo>
                    <a:lnTo>
                      <a:pt x="40" y="1110"/>
                    </a:lnTo>
                    <a:close/>
                    <a:moveTo>
                      <a:pt x="20" y="1111"/>
                    </a:moveTo>
                    <a:lnTo>
                      <a:pt x="20" y="1110"/>
                    </a:lnTo>
                    <a:lnTo>
                      <a:pt x="20" y="1181"/>
                    </a:lnTo>
                    <a:lnTo>
                      <a:pt x="20" y="1180"/>
                    </a:lnTo>
                    <a:lnTo>
                      <a:pt x="40" y="1180"/>
                    </a:lnTo>
                    <a:lnTo>
                      <a:pt x="39" y="1181"/>
                    </a:lnTo>
                    <a:lnTo>
                      <a:pt x="39" y="1110"/>
                    </a:lnTo>
                    <a:lnTo>
                      <a:pt x="40" y="1111"/>
                    </a:lnTo>
                    <a:lnTo>
                      <a:pt x="20" y="1111"/>
                    </a:lnTo>
                    <a:close/>
                    <a:moveTo>
                      <a:pt x="40" y="1233"/>
                    </a:moveTo>
                    <a:lnTo>
                      <a:pt x="40" y="1234"/>
                    </a:lnTo>
                    <a:lnTo>
                      <a:pt x="40" y="1304"/>
                    </a:lnTo>
                    <a:lnTo>
                      <a:pt x="40" y="1304"/>
                    </a:lnTo>
                    <a:lnTo>
                      <a:pt x="20" y="1304"/>
                    </a:lnTo>
                    <a:lnTo>
                      <a:pt x="19" y="1304"/>
                    </a:lnTo>
                    <a:lnTo>
                      <a:pt x="19" y="1234"/>
                    </a:lnTo>
                    <a:lnTo>
                      <a:pt x="20" y="1233"/>
                    </a:lnTo>
                    <a:lnTo>
                      <a:pt x="40" y="1233"/>
                    </a:lnTo>
                    <a:close/>
                    <a:moveTo>
                      <a:pt x="20" y="1234"/>
                    </a:moveTo>
                    <a:lnTo>
                      <a:pt x="20" y="1234"/>
                    </a:lnTo>
                    <a:lnTo>
                      <a:pt x="20" y="1304"/>
                    </a:lnTo>
                    <a:lnTo>
                      <a:pt x="20" y="1303"/>
                    </a:lnTo>
                    <a:lnTo>
                      <a:pt x="40" y="1303"/>
                    </a:lnTo>
                    <a:lnTo>
                      <a:pt x="39" y="1304"/>
                    </a:lnTo>
                    <a:lnTo>
                      <a:pt x="39" y="1234"/>
                    </a:lnTo>
                    <a:lnTo>
                      <a:pt x="40" y="1234"/>
                    </a:lnTo>
                    <a:lnTo>
                      <a:pt x="20" y="1234"/>
                    </a:lnTo>
                    <a:close/>
                    <a:moveTo>
                      <a:pt x="40" y="1356"/>
                    </a:moveTo>
                    <a:lnTo>
                      <a:pt x="40" y="1357"/>
                    </a:lnTo>
                    <a:lnTo>
                      <a:pt x="40" y="1418"/>
                    </a:lnTo>
                    <a:lnTo>
                      <a:pt x="40" y="1419"/>
                    </a:lnTo>
                    <a:lnTo>
                      <a:pt x="20" y="1419"/>
                    </a:lnTo>
                    <a:lnTo>
                      <a:pt x="19" y="1418"/>
                    </a:lnTo>
                    <a:lnTo>
                      <a:pt x="19" y="1357"/>
                    </a:lnTo>
                    <a:lnTo>
                      <a:pt x="20" y="1356"/>
                    </a:lnTo>
                    <a:lnTo>
                      <a:pt x="40" y="1356"/>
                    </a:lnTo>
                    <a:close/>
                    <a:moveTo>
                      <a:pt x="20" y="1357"/>
                    </a:moveTo>
                    <a:lnTo>
                      <a:pt x="20" y="1357"/>
                    </a:lnTo>
                    <a:lnTo>
                      <a:pt x="20" y="1418"/>
                    </a:lnTo>
                    <a:lnTo>
                      <a:pt x="20" y="1418"/>
                    </a:lnTo>
                    <a:lnTo>
                      <a:pt x="40" y="1418"/>
                    </a:lnTo>
                    <a:lnTo>
                      <a:pt x="39" y="1418"/>
                    </a:lnTo>
                    <a:lnTo>
                      <a:pt x="39" y="1357"/>
                    </a:lnTo>
                    <a:lnTo>
                      <a:pt x="40" y="1357"/>
                    </a:lnTo>
                    <a:lnTo>
                      <a:pt x="20" y="1357"/>
                    </a:lnTo>
                    <a:close/>
                    <a:moveTo>
                      <a:pt x="59" y="1409"/>
                    </a:moveTo>
                    <a:lnTo>
                      <a:pt x="59" y="1410"/>
                    </a:lnTo>
                    <a:lnTo>
                      <a:pt x="31" y="1463"/>
                    </a:lnTo>
                    <a:lnTo>
                      <a:pt x="30" y="1463"/>
                    </a:lnTo>
                    <a:lnTo>
                      <a:pt x="0" y="1410"/>
                    </a:lnTo>
                    <a:lnTo>
                      <a:pt x="1" y="1409"/>
                    </a:lnTo>
                    <a:lnTo>
                      <a:pt x="59" y="1409"/>
                    </a:lnTo>
                    <a:close/>
                    <a:moveTo>
                      <a:pt x="1" y="1410"/>
                    </a:moveTo>
                    <a:lnTo>
                      <a:pt x="1" y="1410"/>
                    </a:lnTo>
                    <a:lnTo>
                      <a:pt x="31" y="1463"/>
                    </a:lnTo>
                    <a:lnTo>
                      <a:pt x="30" y="1463"/>
                    </a:lnTo>
                    <a:lnTo>
                      <a:pt x="58" y="1410"/>
                    </a:lnTo>
                    <a:lnTo>
                      <a:pt x="59" y="1410"/>
                    </a:lnTo>
                    <a:lnTo>
                      <a:pt x="1" y="1410"/>
                    </a:lnTo>
                    <a:close/>
                  </a:path>
                </a:pathLst>
              </a:custGeom>
              <a:solidFill>
                <a:srgbClr val="FF0000"/>
              </a:solidFill>
              <a:ln cap="flat"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Oval 76"/>
              <p:cNvSpPr>
                <a:spLocks noChangeArrowheads="1"/>
              </p:cNvSpPr>
              <p:nvPr/>
            </p:nvSpPr>
            <p:spPr>
              <a:xfrm>
                <a:off x="3351" y="2043"/>
                <a:ext cx="60" cy="5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77"/>
              <p:cNvSpPr>
                <a:spLocks noEditPoints="1"/>
              </p:cNvSpPr>
              <p:nvPr/>
            </p:nvSpPr>
            <p:spPr>
              <a:xfrm>
                <a:off x="3351" y="2043"/>
                <a:ext cx="61" cy="55"/>
              </a:xfrm>
              <a:custGeom>
                <a:avLst/>
                <a:gdLst>
                  <a:gd fmla="*/ 5 w 464" name="T0"/>
                  <a:gd fmla="*/ 170 h 424" name="T1"/>
                  <a:gd fmla="*/ 19 w 464" name="T2"/>
                  <a:gd fmla="*/ 129 h 424" name="T3"/>
                  <a:gd fmla="*/ 68 w 464" name="T4"/>
                  <a:gd fmla="*/ 63 h 424" name="T5"/>
                  <a:gd fmla="*/ 103 w 464" name="T6"/>
                  <a:gd fmla="*/ 36 h 424" name="T7"/>
                  <a:gd fmla="*/ 185 w 464" name="T8"/>
                  <a:gd fmla="*/ 5 h 424" name="T9"/>
                  <a:gd fmla="*/ 233 w 464" name="T10"/>
                  <a:gd fmla="*/ 0 h 424" name="T11"/>
                  <a:gd fmla="*/ 323 w 464" name="T12"/>
                  <a:gd fmla="*/ 17 h 424" name="T13"/>
                  <a:gd fmla="*/ 362 w 464" name="T14"/>
                  <a:gd fmla="*/ 37 h 424" name="T15"/>
                  <a:gd fmla="*/ 424 w 464" name="T16"/>
                  <a:gd fmla="*/ 94 h 424" name="T17"/>
                  <a:gd fmla="*/ 446 w 464" name="T18"/>
                  <a:gd fmla="*/ 130 h 424" name="T19"/>
                  <a:gd fmla="*/ 464 w 464" name="T20"/>
                  <a:gd fmla="*/ 212 h 424" name="T21"/>
                  <a:gd fmla="*/ 460 w 464" name="T22"/>
                  <a:gd fmla="*/ 256 h 424" name="T23"/>
                  <a:gd fmla="*/ 425 w 464" name="T24"/>
                  <a:gd fmla="*/ 331 h 424" name="T25"/>
                  <a:gd fmla="*/ 396 w 464" name="T26"/>
                  <a:gd fmla="*/ 363 h 424" name="T27"/>
                  <a:gd fmla="*/ 323 w 464" name="T28"/>
                  <a:gd fmla="*/ 408 h 424" name="T29"/>
                  <a:gd fmla="*/ 279 w 464" name="T30"/>
                  <a:gd fmla="*/ 420 h 424" name="T31"/>
                  <a:gd fmla="*/ 186 w 464" name="T32"/>
                  <a:gd fmla="*/ 420 h 424" name="T33"/>
                  <a:gd fmla="*/ 142 w 464" name="T34"/>
                  <a:gd fmla="*/ 408 h 424" name="T35"/>
                  <a:gd fmla="*/ 69 w 464" name="T36"/>
                  <a:gd fmla="*/ 363 h 424" name="T37"/>
                  <a:gd fmla="*/ 40 w 464" name="T38"/>
                  <a:gd fmla="*/ 331 h 424" name="T39"/>
                  <a:gd fmla="*/ 5 w 464" name="T40"/>
                  <a:gd fmla="*/ 256 h 424" name="T41"/>
                  <a:gd fmla="*/ 13 w 464" name="T42"/>
                  <a:gd fmla="*/ 254 h 424" name="T43"/>
                  <a:gd fmla="*/ 26 w 464" name="T44"/>
                  <a:gd fmla="*/ 291 h 424" name="T45"/>
                  <a:gd fmla="*/ 74 w 464" name="T46"/>
                  <a:gd fmla="*/ 357 h 424" name="T47"/>
                  <a:gd fmla="*/ 107 w 464" name="T48"/>
                  <a:gd fmla="*/ 381 h 424" name="T49"/>
                  <a:gd fmla="*/ 188 w 464" name="T50"/>
                  <a:gd fmla="*/ 413 h 424" name="T51"/>
                  <a:gd fmla="*/ 232 w 464" name="T52"/>
                  <a:gd fmla="*/ 416 h 424" name="T53"/>
                  <a:gd fmla="*/ 320 w 464" name="T54"/>
                  <a:gd fmla="*/ 400 h 424" name="T55"/>
                  <a:gd fmla="*/ 358 w 464" name="T56"/>
                  <a:gd fmla="*/ 382 h 424" name="T57"/>
                  <a:gd fmla="*/ 418 w 464" name="T58"/>
                  <a:gd fmla="*/ 326 h 424" name="T59"/>
                  <a:gd fmla="*/ 439 w 464" name="T60"/>
                  <a:gd fmla="*/ 292 h 424" name="T61"/>
                  <a:gd fmla="*/ 456 w 464" name="T62"/>
                  <a:gd fmla="*/ 212 h 424" name="T63"/>
                  <a:gd fmla="*/ 452 w 464" name="T64"/>
                  <a:gd fmla="*/ 172 h 424" name="T65"/>
                  <a:gd fmla="*/ 418 w 464" name="T66"/>
                  <a:gd fmla="*/ 99 h 424" name="T67"/>
                  <a:gd fmla="*/ 392 w 464" name="T68"/>
                  <a:gd fmla="*/ 69 h 424" name="T69"/>
                  <a:gd fmla="*/ 320 w 464" name="T70"/>
                  <a:gd fmla="*/ 25 h 424" name="T71"/>
                  <a:gd fmla="*/ 278 w 464" name="T72"/>
                  <a:gd fmla="*/ 12 h 424" name="T73"/>
                  <a:gd fmla="*/ 187 w 464" name="T74"/>
                  <a:gd fmla="*/ 12 h 424" name="T75"/>
                  <a:gd fmla="*/ 146 w 464" name="T76"/>
                  <a:gd fmla="*/ 25 h 424" name="T77"/>
                  <a:gd fmla="*/ 74 w 464" name="T78"/>
                  <a:gd fmla="*/ 69 h 424" name="T79"/>
                  <a:gd fmla="*/ 47 w 464" name="T80"/>
                  <a:gd fmla="*/ 99 h 424" name="T81"/>
                  <a:gd fmla="*/ 13 w 464" name="T82"/>
                  <a:gd fmla="*/ 172 h 424" name="T83"/>
                  <a:gd fmla="*/ 8 w 464" name="T84"/>
                  <a:gd fmla="*/ 212 h 424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424" w="464">
                    <a:moveTo>
                      <a:pt x="0" y="213"/>
                    </a:moveTo>
                    <a:cubicBezTo>
                      <a:pt x="0" y="213"/>
                      <a:pt x="0" y="212"/>
                      <a:pt x="0" y="212"/>
                    </a:cubicBezTo>
                    <a:lnTo>
                      <a:pt x="5" y="170"/>
                    </a:lnTo>
                    <a:cubicBezTo>
                      <a:pt x="5" y="170"/>
                      <a:pt x="5" y="169"/>
                      <a:pt x="5" y="169"/>
                    </a:cubicBezTo>
                    <a:lnTo>
                      <a:pt x="19" y="130"/>
                    </a:lnTo>
                    <a:cubicBezTo>
                      <a:pt x="19" y="130"/>
                      <a:pt x="19" y="130"/>
                      <a:pt x="19" y="129"/>
                    </a:cubicBezTo>
                    <a:lnTo>
                      <a:pt x="40" y="94"/>
                    </a:lnTo>
                    <a:cubicBezTo>
                      <a:pt x="40" y="94"/>
                      <a:pt x="40" y="94"/>
                      <a:pt x="40" y="94"/>
                    </a:cubicBezTo>
                    <a:lnTo>
                      <a:pt x="68" y="63"/>
                    </a:lnTo>
                    <a:cubicBezTo>
                      <a:pt x="69" y="63"/>
                      <a:pt x="69" y="62"/>
                      <a:pt x="69" y="62"/>
                    </a:cubicBezTo>
                    <a:lnTo>
                      <a:pt x="103" y="37"/>
                    </a:lnTo>
                    <a:cubicBezTo>
                      <a:pt x="103" y="37"/>
                      <a:pt x="103" y="36"/>
                      <a:pt x="103" y="36"/>
                    </a:cubicBezTo>
                    <a:lnTo>
                      <a:pt x="142" y="17"/>
                    </a:lnTo>
                    <a:cubicBezTo>
                      <a:pt x="142" y="17"/>
                      <a:pt x="143" y="17"/>
                      <a:pt x="143" y="17"/>
                    </a:cubicBezTo>
                    <a:lnTo>
                      <a:pt x="185" y="5"/>
                    </a:lnTo>
                    <a:cubicBezTo>
                      <a:pt x="186" y="5"/>
                      <a:pt x="186" y="5"/>
                      <a:pt x="186" y="4"/>
                    </a:cubicBezTo>
                    <a:lnTo>
                      <a:pt x="232" y="0"/>
                    </a:lnTo>
                    <a:cubicBezTo>
                      <a:pt x="232" y="0"/>
                      <a:pt x="233" y="0"/>
                      <a:pt x="233" y="0"/>
                    </a:cubicBezTo>
                    <a:lnTo>
                      <a:pt x="279" y="4"/>
                    </a:lnTo>
                    <a:cubicBezTo>
                      <a:pt x="279" y="5"/>
                      <a:pt x="279" y="5"/>
                      <a:pt x="280" y="5"/>
                    </a:cubicBezTo>
                    <a:lnTo>
                      <a:pt x="323" y="17"/>
                    </a:lnTo>
                    <a:cubicBezTo>
                      <a:pt x="323" y="17"/>
                      <a:pt x="323" y="17"/>
                      <a:pt x="323" y="17"/>
                    </a:cubicBezTo>
                    <a:lnTo>
                      <a:pt x="362" y="36"/>
                    </a:lnTo>
                    <a:cubicBezTo>
                      <a:pt x="362" y="36"/>
                      <a:pt x="362" y="37"/>
                      <a:pt x="362" y="37"/>
                    </a:cubicBezTo>
                    <a:lnTo>
                      <a:pt x="396" y="62"/>
                    </a:lnTo>
                    <a:cubicBezTo>
                      <a:pt x="397" y="62"/>
                      <a:pt x="397" y="63"/>
                      <a:pt x="397" y="63"/>
                    </a:cubicBezTo>
                    <a:lnTo>
                      <a:pt x="424" y="94"/>
                    </a:lnTo>
                    <a:cubicBezTo>
                      <a:pt x="425" y="94"/>
                      <a:pt x="425" y="94"/>
                      <a:pt x="425" y="94"/>
                    </a:cubicBezTo>
                    <a:lnTo>
                      <a:pt x="446" y="129"/>
                    </a:lnTo>
                    <a:cubicBezTo>
                      <a:pt x="446" y="130"/>
                      <a:pt x="446" y="130"/>
                      <a:pt x="446" y="130"/>
                    </a:cubicBezTo>
                    <a:lnTo>
                      <a:pt x="460" y="169"/>
                    </a:lnTo>
                    <a:cubicBezTo>
                      <a:pt x="460" y="169"/>
                      <a:pt x="460" y="170"/>
                      <a:pt x="460" y="170"/>
                    </a:cubicBezTo>
                    <a:lnTo>
                      <a:pt x="464" y="212"/>
                    </a:lnTo>
                    <a:cubicBezTo>
                      <a:pt x="464" y="212"/>
                      <a:pt x="464" y="213"/>
                      <a:pt x="464" y="213"/>
                    </a:cubicBezTo>
                    <a:lnTo>
                      <a:pt x="460" y="255"/>
                    </a:lnTo>
                    <a:cubicBezTo>
                      <a:pt x="460" y="255"/>
                      <a:pt x="460" y="255"/>
                      <a:pt x="460" y="256"/>
                    </a:cubicBezTo>
                    <a:lnTo>
                      <a:pt x="446" y="295"/>
                    </a:lnTo>
                    <a:cubicBezTo>
                      <a:pt x="446" y="295"/>
                      <a:pt x="446" y="295"/>
                      <a:pt x="446" y="296"/>
                    </a:cubicBezTo>
                    <a:lnTo>
                      <a:pt x="425" y="331"/>
                    </a:lnTo>
                    <a:cubicBezTo>
                      <a:pt x="425" y="331"/>
                      <a:pt x="425" y="331"/>
                      <a:pt x="424" y="332"/>
                    </a:cubicBezTo>
                    <a:lnTo>
                      <a:pt x="397" y="362"/>
                    </a:lnTo>
                    <a:cubicBezTo>
                      <a:pt x="397" y="362"/>
                      <a:pt x="397" y="363"/>
                      <a:pt x="396" y="363"/>
                    </a:cubicBezTo>
                    <a:lnTo>
                      <a:pt x="362" y="388"/>
                    </a:lnTo>
                    <a:cubicBezTo>
                      <a:pt x="362" y="388"/>
                      <a:pt x="362" y="388"/>
                      <a:pt x="362" y="389"/>
                    </a:cubicBezTo>
                    <a:lnTo>
                      <a:pt x="323" y="408"/>
                    </a:lnTo>
                    <a:cubicBezTo>
                      <a:pt x="323" y="408"/>
                      <a:pt x="323" y="408"/>
                      <a:pt x="323" y="408"/>
                    </a:cubicBezTo>
                    <a:lnTo>
                      <a:pt x="280" y="420"/>
                    </a:lnTo>
                    <a:cubicBezTo>
                      <a:pt x="279" y="420"/>
                      <a:pt x="279" y="420"/>
                      <a:pt x="279" y="420"/>
                    </a:cubicBezTo>
                    <a:lnTo>
                      <a:pt x="233" y="424"/>
                    </a:lnTo>
                    <a:cubicBezTo>
                      <a:pt x="233" y="424"/>
                      <a:pt x="232" y="424"/>
                      <a:pt x="232" y="424"/>
                    </a:cubicBezTo>
                    <a:lnTo>
                      <a:pt x="186" y="420"/>
                    </a:lnTo>
                    <a:cubicBezTo>
                      <a:pt x="186" y="420"/>
                      <a:pt x="186" y="420"/>
                      <a:pt x="185" y="420"/>
                    </a:cubicBezTo>
                    <a:lnTo>
                      <a:pt x="143" y="408"/>
                    </a:lnTo>
                    <a:cubicBezTo>
                      <a:pt x="143" y="408"/>
                      <a:pt x="142" y="408"/>
                      <a:pt x="142" y="408"/>
                    </a:cubicBezTo>
                    <a:lnTo>
                      <a:pt x="103" y="389"/>
                    </a:lnTo>
                    <a:cubicBezTo>
                      <a:pt x="103" y="388"/>
                      <a:pt x="103" y="388"/>
                      <a:pt x="103" y="388"/>
                    </a:cubicBezTo>
                    <a:lnTo>
                      <a:pt x="69" y="363"/>
                    </a:lnTo>
                    <a:cubicBezTo>
                      <a:pt x="69" y="363"/>
                      <a:pt x="69" y="362"/>
                      <a:pt x="69" y="362"/>
                    </a:cubicBezTo>
                    <a:lnTo>
                      <a:pt x="41" y="332"/>
                    </a:lnTo>
                    <a:cubicBezTo>
                      <a:pt x="40" y="331"/>
                      <a:pt x="40" y="331"/>
                      <a:pt x="40" y="331"/>
                    </a:cubicBezTo>
                    <a:lnTo>
                      <a:pt x="19" y="296"/>
                    </a:lnTo>
                    <a:cubicBezTo>
                      <a:pt x="19" y="295"/>
                      <a:pt x="19" y="295"/>
                      <a:pt x="19" y="295"/>
                    </a:cubicBezTo>
                    <a:lnTo>
                      <a:pt x="5" y="256"/>
                    </a:lnTo>
                    <a:cubicBezTo>
                      <a:pt x="5" y="255"/>
                      <a:pt x="5" y="255"/>
                      <a:pt x="5" y="255"/>
                    </a:cubicBezTo>
                    <a:lnTo>
                      <a:pt x="0" y="213"/>
                    </a:lnTo>
                    <a:close/>
                    <a:moveTo>
                      <a:pt x="13" y="254"/>
                    </a:moveTo>
                    <a:lnTo>
                      <a:pt x="13" y="253"/>
                    </a:lnTo>
                    <a:lnTo>
                      <a:pt x="26" y="292"/>
                    </a:lnTo>
                    <a:lnTo>
                      <a:pt x="26" y="291"/>
                    </a:lnTo>
                    <a:lnTo>
                      <a:pt x="47" y="327"/>
                    </a:lnTo>
                    <a:lnTo>
                      <a:pt x="46" y="326"/>
                    </a:lnTo>
                    <a:lnTo>
                      <a:pt x="74" y="357"/>
                    </a:lnTo>
                    <a:lnTo>
                      <a:pt x="74" y="356"/>
                    </a:lnTo>
                    <a:lnTo>
                      <a:pt x="107" y="382"/>
                    </a:lnTo>
                    <a:lnTo>
                      <a:pt x="107" y="381"/>
                    </a:lnTo>
                    <a:lnTo>
                      <a:pt x="146" y="400"/>
                    </a:lnTo>
                    <a:lnTo>
                      <a:pt x="145" y="400"/>
                    </a:lnTo>
                    <a:lnTo>
                      <a:pt x="188" y="413"/>
                    </a:lnTo>
                    <a:lnTo>
                      <a:pt x="187" y="412"/>
                    </a:lnTo>
                    <a:lnTo>
                      <a:pt x="233" y="416"/>
                    </a:lnTo>
                    <a:lnTo>
                      <a:pt x="232" y="416"/>
                    </a:lnTo>
                    <a:lnTo>
                      <a:pt x="278" y="412"/>
                    </a:lnTo>
                    <a:lnTo>
                      <a:pt x="277" y="413"/>
                    </a:lnTo>
                    <a:lnTo>
                      <a:pt x="320" y="400"/>
                    </a:lnTo>
                    <a:lnTo>
                      <a:pt x="320" y="400"/>
                    </a:lnTo>
                    <a:lnTo>
                      <a:pt x="358" y="381"/>
                    </a:lnTo>
                    <a:lnTo>
                      <a:pt x="358" y="382"/>
                    </a:lnTo>
                    <a:lnTo>
                      <a:pt x="392" y="356"/>
                    </a:lnTo>
                    <a:lnTo>
                      <a:pt x="391" y="357"/>
                    </a:lnTo>
                    <a:lnTo>
                      <a:pt x="418" y="326"/>
                    </a:lnTo>
                    <a:lnTo>
                      <a:pt x="418" y="327"/>
                    </a:lnTo>
                    <a:lnTo>
                      <a:pt x="439" y="291"/>
                    </a:lnTo>
                    <a:lnTo>
                      <a:pt x="439" y="292"/>
                    </a:lnTo>
                    <a:lnTo>
                      <a:pt x="452" y="253"/>
                    </a:lnTo>
                    <a:lnTo>
                      <a:pt x="452" y="254"/>
                    </a:lnTo>
                    <a:lnTo>
                      <a:pt x="456" y="212"/>
                    </a:lnTo>
                    <a:lnTo>
                      <a:pt x="456" y="213"/>
                    </a:lnTo>
                    <a:lnTo>
                      <a:pt x="452" y="171"/>
                    </a:lnTo>
                    <a:lnTo>
                      <a:pt x="452" y="172"/>
                    </a:lnTo>
                    <a:lnTo>
                      <a:pt x="439" y="133"/>
                    </a:lnTo>
                    <a:lnTo>
                      <a:pt x="439" y="134"/>
                    </a:lnTo>
                    <a:lnTo>
                      <a:pt x="418" y="99"/>
                    </a:lnTo>
                    <a:lnTo>
                      <a:pt x="418" y="99"/>
                    </a:lnTo>
                    <a:lnTo>
                      <a:pt x="391" y="68"/>
                    </a:lnTo>
                    <a:lnTo>
                      <a:pt x="392" y="69"/>
                    </a:lnTo>
                    <a:lnTo>
                      <a:pt x="358" y="43"/>
                    </a:lnTo>
                    <a:lnTo>
                      <a:pt x="358" y="44"/>
                    </a:lnTo>
                    <a:lnTo>
                      <a:pt x="320" y="25"/>
                    </a:lnTo>
                    <a:lnTo>
                      <a:pt x="320" y="25"/>
                    </a:lnTo>
                    <a:lnTo>
                      <a:pt x="277" y="12"/>
                    </a:lnTo>
                    <a:lnTo>
                      <a:pt x="278" y="12"/>
                    </a:lnTo>
                    <a:lnTo>
                      <a:pt x="232" y="8"/>
                    </a:lnTo>
                    <a:lnTo>
                      <a:pt x="233" y="8"/>
                    </a:lnTo>
                    <a:lnTo>
                      <a:pt x="187" y="12"/>
                    </a:lnTo>
                    <a:lnTo>
                      <a:pt x="188" y="12"/>
                    </a:lnTo>
                    <a:lnTo>
                      <a:pt x="145" y="25"/>
                    </a:lnTo>
                    <a:lnTo>
                      <a:pt x="146" y="25"/>
                    </a:lnTo>
                    <a:lnTo>
                      <a:pt x="107" y="44"/>
                    </a:lnTo>
                    <a:lnTo>
                      <a:pt x="107" y="43"/>
                    </a:lnTo>
                    <a:lnTo>
                      <a:pt x="74" y="69"/>
                    </a:lnTo>
                    <a:lnTo>
                      <a:pt x="74" y="68"/>
                    </a:lnTo>
                    <a:lnTo>
                      <a:pt x="46" y="99"/>
                    </a:lnTo>
                    <a:lnTo>
                      <a:pt x="47" y="99"/>
                    </a:lnTo>
                    <a:lnTo>
                      <a:pt x="26" y="134"/>
                    </a:lnTo>
                    <a:lnTo>
                      <a:pt x="26" y="133"/>
                    </a:lnTo>
                    <a:lnTo>
                      <a:pt x="13" y="172"/>
                    </a:lnTo>
                    <a:lnTo>
                      <a:pt x="13" y="171"/>
                    </a:lnTo>
                    <a:lnTo>
                      <a:pt x="8" y="213"/>
                    </a:lnTo>
                    <a:lnTo>
                      <a:pt x="8" y="212"/>
                    </a:lnTo>
                    <a:lnTo>
                      <a:pt x="13" y="254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78"/>
              <p:cNvSpPr>
                <a:spLocks noEditPoints="1"/>
              </p:cNvSpPr>
              <p:nvPr/>
            </p:nvSpPr>
            <p:spPr>
              <a:xfrm>
                <a:off x="3348" y="2039"/>
                <a:ext cx="67" cy="63"/>
              </a:xfrm>
              <a:custGeom>
                <a:avLst/>
                <a:gdLst>
                  <a:gd fmla="*/ 5 w 513" name="T0"/>
                  <a:gd fmla="*/ 191 h 473" name="T1"/>
                  <a:gd fmla="*/ 22 w 513" name="T2"/>
                  <a:gd fmla="*/ 141 h 473" name="T3"/>
                  <a:gd fmla="*/ 75 w 513" name="T4"/>
                  <a:gd fmla="*/ 71 h 473" name="T5"/>
                  <a:gd fmla="*/ 117 w 513" name="T6"/>
                  <a:gd fmla="*/ 39 h 473" name="T7"/>
                  <a:gd fmla="*/ 203 w 513" name="T8"/>
                  <a:gd fmla="*/ 6 h 473" name="T9"/>
                  <a:gd fmla="*/ 259 w 513" name="T10"/>
                  <a:gd fmla="*/ 1 h 473" name="T11"/>
                  <a:gd fmla="*/ 353 w 513" name="T12"/>
                  <a:gd fmla="*/ 18 h 473" name="T13"/>
                  <a:gd fmla="*/ 401 w 513" name="T14"/>
                  <a:gd fmla="*/ 42 h 473" name="T15"/>
                  <a:gd fmla="*/ 466 w 513" name="T16"/>
                  <a:gd fmla="*/ 102 h 473" name="T17"/>
                  <a:gd fmla="*/ 493 w 513" name="T18"/>
                  <a:gd fmla="*/ 146 h 473" name="T19"/>
                  <a:gd fmla="*/ 512 w 513" name="T20"/>
                  <a:gd fmla="*/ 233 h 473" name="T21"/>
                  <a:gd fmla="*/ 506 w 513" name="T22"/>
                  <a:gd fmla="*/ 288 h 473" name="T23"/>
                  <a:gd fmla="*/ 470 w 513" name="T24"/>
                  <a:gd fmla="*/ 367 h 473" name="T25"/>
                  <a:gd fmla="*/ 435 w 513" name="T26"/>
                  <a:gd fmla="*/ 406 h 473" name="T27"/>
                  <a:gd fmla="*/ 358 w 513" name="T28"/>
                  <a:gd fmla="*/ 453 h 473" name="T29"/>
                  <a:gd fmla="*/ 305 w 513" name="T30"/>
                  <a:gd fmla="*/ 468 h 473" name="T31"/>
                  <a:gd fmla="*/ 208 w 513" name="T32"/>
                  <a:gd fmla="*/ 468 h 473" name="T33"/>
                  <a:gd fmla="*/ 156 w 513" name="T34"/>
                  <a:gd fmla="*/ 453 h 473" name="T35"/>
                  <a:gd fmla="*/ 79 w 513" name="T36"/>
                  <a:gd fmla="*/ 406 h 473" name="T37"/>
                  <a:gd fmla="*/ 43 w 513" name="T38"/>
                  <a:gd fmla="*/ 367 h 473" name="T39"/>
                  <a:gd fmla="*/ 7 w 513" name="T40"/>
                  <a:gd fmla="*/ 288 h 473" name="T41"/>
                  <a:gd fmla="*/ 61 w 513" name="T42"/>
                  <a:gd fmla="*/ 275 h 473" name="T43"/>
                  <a:gd fmla="*/ 71 w 513" name="T44"/>
                  <a:gd fmla="*/ 303 h 473" name="T45"/>
                  <a:gd fmla="*/ 116 w 513" name="T46"/>
                  <a:gd fmla="*/ 365 h 473" name="T47"/>
                  <a:gd fmla="*/ 141 w 513" name="T48"/>
                  <a:gd fmla="*/ 384 h 473" name="T49"/>
                  <a:gd fmla="*/ 218 w 513" name="T50"/>
                  <a:gd fmla="*/ 414 h 473" name="T51"/>
                  <a:gd fmla="*/ 254 w 513" name="T52"/>
                  <a:gd fmla="*/ 417 h 473" name="T53"/>
                  <a:gd fmla="*/ 338 w 513" name="T54"/>
                  <a:gd fmla="*/ 401 h 473" name="T55"/>
                  <a:gd fmla="*/ 367 w 513" name="T56"/>
                  <a:gd fmla="*/ 387 h 473" name="T57"/>
                  <a:gd fmla="*/ 425 w 513" name="T58"/>
                  <a:gd fmla="*/ 334 h 473" name="T59"/>
                  <a:gd fmla="*/ 440 w 513" name="T60"/>
                  <a:gd fmla="*/ 308 h 473" name="T61"/>
                  <a:gd fmla="*/ 457 w 513" name="T62"/>
                  <a:gd fmla="*/ 233 h 473" name="T63"/>
                  <a:gd fmla="*/ 454 w 513" name="T64"/>
                  <a:gd fmla="*/ 204 h 473" name="T65"/>
                  <a:gd fmla="*/ 421 w 513" name="T66"/>
                  <a:gd fmla="*/ 135 h 473" name="T67"/>
                  <a:gd fmla="*/ 401 w 513" name="T68"/>
                  <a:gd fmla="*/ 112 h 473" name="T69"/>
                  <a:gd fmla="*/ 333 w 513" name="T70"/>
                  <a:gd fmla="*/ 70 h 473" name="T71"/>
                  <a:gd fmla="*/ 300 w 513" name="T72"/>
                  <a:gd fmla="*/ 60 h 473" name="T73"/>
                  <a:gd fmla="*/ 213 w 513" name="T74"/>
                  <a:gd fmla="*/ 60 h 473" name="T75"/>
                  <a:gd fmla="*/ 180 w 513" name="T76"/>
                  <a:gd fmla="*/ 70 h 473" name="T77"/>
                  <a:gd fmla="*/ 112 w 513" name="T78"/>
                  <a:gd fmla="*/ 112 h 473" name="T79"/>
                  <a:gd fmla="*/ 91 w 513" name="T80"/>
                  <a:gd fmla="*/ 135 h 473" name="T81"/>
                  <a:gd fmla="*/ 59 w 513" name="T82"/>
                  <a:gd fmla="*/ 204 h 473" name="T83"/>
                  <a:gd fmla="*/ 56 w 513" name="T84"/>
                  <a:gd fmla="*/ 233 h 473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473" w="513">
                    <a:moveTo>
                      <a:pt x="1" y="239"/>
                    </a:moveTo>
                    <a:cubicBezTo>
                      <a:pt x="0" y="237"/>
                      <a:pt x="0" y="235"/>
                      <a:pt x="1" y="233"/>
                    </a:cubicBezTo>
                    <a:lnTo>
                      <a:pt x="5" y="191"/>
                    </a:lnTo>
                    <a:cubicBezTo>
                      <a:pt x="5" y="189"/>
                      <a:pt x="6" y="187"/>
                      <a:pt x="7" y="185"/>
                    </a:cubicBezTo>
                    <a:lnTo>
                      <a:pt x="20" y="146"/>
                    </a:lnTo>
                    <a:cubicBezTo>
                      <a:pt x="21" y="144"/>
                      <a:pt x="21" y="143"/>
                      <a:pt x="22" y="141"/>
                    </a:cubicBezTo>
                    <a:lnTo>
                      <a:pt x="43" y="106"/>
                    </a:lnTo>
                    <a:cubicBezTo>
                      <a:pt x="44" y="105"/>
                      <a:pt x="45" y="103"/>
                      <a:pt x="47" y="102"/>
                    </a:cubicBezTo>
                    <a:lnTo>
                      <a:pt x="75" y="71"/>
                    </a:lnTo>
                    <a:cubicBezTo>
                      <a:pt x="76" y="69"/>
                      <a:pt x="77" y="68"/>
                      <a:pt x="79" y="67"/>
                    </a:cubicBezTo>
                    <a:lnTo>
                      <a:pt x="112" y="42"/>
                    </a:lnTo>
                    <a:cubicBezTo>
                      <a:pt x="113" y="41"/>
                      <a:pt x="115" y="40"/>
                      <a:pt x="117" y="39"/>
                    </a:cubicBezTo>
                    <a:lnTo>
                      <a:pt x="156" y="20"/>
                    </a:lnTo>
                    <a:cubicBezTo>
                      <a:pt x="157" y="19"/>
                      <a:pt x="159" y="19"/>
                      <a:pt x="160" y="18"/>
                    </a:cubicBezTo>
                    <a:lnTo>
                      <a:pt x="203" y="6"/>
                    </a:lnTo>
                    <a:cubicBezTo>
                      <a:pt x="204" y="5"/>
                      <a:pt x="206" y="5"/>
                      <a:pt x="208" y="5"/>
                    </a:cubicBezTo>
                    <a:lnTo>
                      <a:pt x="254" y="1"/>
                    </a:lnTo>
                    <a:cubicBezTo>
                      <a:pt x="256" y="0"/>
                      <a:pt x="257" y="0"/>
                      <a:pt x="259" y="1"/>
                    </a:cubicBezTo>
                    <a:lnTo>
                      <a:pt x="305" y="5"/>
                    </a:lnTo>
                    <a:cubicBezTo>
                      <a:pt x="307" y="5"/>
                      <a:pt x="309" y="5"/>
                      <a:pt x="310" y="6"/>
                    </a:cubicBezTo>
                    <a:lnTo>
                      <a:pt x="353" y="18"/>
                    </a:lnTo>
                    <a:cubicBezTo>
                      <a:pt x="355" y="19"/>
                      <a:pt x="356" y="19"/>
                      <a:pt x="358" y="20"/>
                    </a:cubicBezTo>
                    <a:lnTo>
                      <a:pt x="396" y="39"/>
                    </a:lnTo>
                    <a:cubicBezTo>
                      <a:pt x="398" y="40"/>
                      <a:pt x="399" y="41"/>
                      <a:pt x="401" y="42"/>
                    </a:cubicBezTo>
                    <a:lnTo>
                      <a:pt x="435" y="67"/>
                    </a:lnTo>
                    <a:cubicBezTo>
                      <a:pt x="436" y="68"/>
                      <a:pt x="438" y="69"/>
                      <a:pt x="439" y="71"/>
                    </a:cubicBezTo>
                    <a:lnTo>
                      <a:pt x="466" y="102"/>
                    </a:lnTo>
                    <a:cubicBezTo>
                      <a:pt x="468" y="103"/>
                      <a:pt x="469" y="105"/>
                      <a:pt x="469" y="106"/>
                    </a:cubicBezTo>
                    <a:lnTo>
                      <a:pt x="490" y="141"/>
                    </a:lnTo>
                    <a:cubicBezTo>
                      <a:pt x="491" y="143"/>
                      <a:pt x="492" y="144"/>
                      <a:pt x="493" y="146"/>
                    </a:cubicBezTo>
                    <a:lnTo>
                      <a:pt x="506" y="185"/>
                    </a:lnTo>
                    <a:cubicBezTo>
                      <a:pt x="507" y="187"/>
                      <a:pt x="508" y="189"/>
                      <a:pt x="508" y="191"/>
                    </a:cubicBezTo>
                    <a:lnTo>
                      <a:pt x="512" y="233"/>
                    </a:lnTo>
                    <a:cubicBezTo>
                      <a:pt x="513" y="235"/>
                      <a:pt x="513" y="237"/>
                      <a:pt x="512" y="239"/>
                    </a:cubicBezTo>
                    <a:lnTo>
                      <a:pt x="508" y="281"/>
                    </a:lnTo>
                    <a:cubicBezTo>
                      <a:pt x="508" y="284"/>
                      <a:pt x="507" y="286"/>
                      <a:pt x="506" y="288"/>
                    </a:cubicBezTo>
                    <a:lnTo>
                      <a:pt x="493" y="327"/>
                    </a:lnTo>
                    <a:cubicBezTo>
                      <a:pt x="492" y="328"/>
                      <a:pt x="492" y="330"/>
                      <a:pt x="491" y="332"/>
                    </a:cubicBezTo>
                    <a:lnTo>
                      <a:pt x="470" y="367"/>
                    </a:lnTo>
                    <a:cubicBezTo>
                      <a:pt x="469" y="369"/>
                      <a:pt x="468" y="370"/>
                      <a:pt x="466" y="372"/>
                    </a:cubicBezTo>
                    <a:lnTo>
                      <a:pt x="439" y="402"/>
                    </a:lnTo>
                    <a:cubicBezTo>
                      <a:pt x="438" y="404"/>
                      <a:pt x="436" y="405"/>
                      <a:pt x="435" y="406"/>
                    </a:cubicBezTo>
                    <a:lnTo>
                      <a:pt x="401" y="431"/>
                    </a:lnTo>
                    <a:cubicBezTo>
                      <a:pt x="399" y="432"/>
                      <a:pt x="398" y="433"/>
                      <a:pt x="396" y="434"/>
                    </a:cubicBezTo>
                    <a:lnTo>
                      <a:pt x="358" y="453"/>
                    </a:lnTo>
                    <a:cubicBezTo>
                      <a:pt x="356" y="454"/>
                      <a:pt x="355" y="454"/>
                      <a:pt x="353" y="455"/>
                    </a:cubicBezTo>
                    <a:lnTo>
                      <a:pt x="310" y="467"/>
                    </a:lnTo>
                    <a:cubicBezTo>
                      <a:pt x="309" y="468"/>
                      <a:pt x="307" y="468"/>
                      <a:pt x="305" y="468"/>
                    </a:cubicBezTo>
                    <a:lnTo>
                      <a:pt x="259" y="472"/>
                    </a:lnTo>
                    <a:cubicBezTo>
                      <a:pt x="257" y="473"/>
                      <a:pt x="256" y="473"/>
                      <a:pt x="254" y="472"/>
                    </a:cubicBezTo>
                    <a:lnTo>
                      <a:pt x="208" y="468"/>
                    </a:lnTo>
                    <a:cubicBezTo>
                      <a:pt x="206" y="468"/>
                      <a:pt x="204" y="468"/>
                      <a:pt x="203" y="467"/>
                    </a:cubicBezTo>
                    <a:lnTo>
                      <a:pt x="160" y="455"/>
                    </a:lnTo>
                    <a:cubicBezTo>
                      <a:pt x="159" y="454"/>
                      <a:pt x="157" y="454"/>
                      <a:pt x="156" y="453"/>
                    </a:cubicBezTo>
                    <a:lnTo>
                      <a:pt x="117" y="434"/>
                    </a:lnTo>
                    <a:cubicBezTo>
                      <a:pt x="115" y="433"/>
                      <a:pt x="113" y="432"/>
                      <a:pt x="112" y="431"/>
                    </a:cubicBezTo>
                    <a:lnTo>
                      <a:pt x="79" y="406"/>
                    </a:lnTo>
                    <a:cubicBezTo>
                      <a:pt x="77" y="405"/>
                      <a:pt x="76" y="404"/>
                      <a:pt x="75" y="402"/>
                    </a:cubicBezTo>
                    <a:lnTo>
                      <a:pt x="47" y="372"/>
                    </a:lnTo>
                    <a:cubicBezTo>
                      <a:pt x="46" y="370"/>
                      <a:pt x="44" y="369"/>
                      <a:pt x="43" y="367"/>
                    </a:cubicBezTo>
                    <a:lnTo>
                      <a:pt x="22" y="332"/>
                    </a:lnTo>
                    <a:cubicBezTo>
                      <a:pt x="21" y="330"/>
                      <a:pt x="21" y="328"/>
                      <a:pt x="20" y="327"/>
                    </a:cubicBezTo>
                    <a:lnTo>
                      <a:pt x="7" y="288"/>
                    </a:lnTo>
                    <a:cubicBezTo>
                      <a:pt x="6" y="286"/>
                      <a:pt x="5" y="284"/>
                      <a:pt x="5" y="281"/>
                    </a:cubicBezTo>
                    <a:lnTo>
                      <a:pt x="1" y="239"/>
                    </a:lnTo>
                    <a:close/>
                    <a:moveTo>
                      <a:pt x="61" y="275"/>
                    </a:moveTo>
                    <a:lnTo>
                      <a:pt x="59" y="269"/>
                    </a:lnTo>
                    <a:lnTo>
                      <a:pt x="73" y="308"/>
                    </a:lnTo>
                    <a:lnTo>
                      <a:pt x="71" y="303"/>
                    </a:lnTo>
                    <a:lnTo>
                      <a:pt x="92" y="339"/>
                    </a:lnTo>
                    <a:lnTo>
                      <a:pt x="88" y="334"/>
                    </a:lnTo>
                    <a:lnTo>
                      <a:pt x="116" y="365"/>
                    </a:lnTo>
                    <a:lnTo>
                      <a:pt x="112" y="361"/>
                    </a:lnTo>
                    <a:lnTo>
                      <a:pt x="146" y="387"/>
                    </a:lnTo>
                    <a:lnTo>
                      <a:pt x="141" y="384"/>
                    </a:lnTo>
                    <a:lnTo>
                      <a:pt x="180" y="403"/>
                    </a:lnTo>
                    <a:lnTo>
                      <a:pt x="176" y="401"/>
                    </a:lnTo>
                    <a:lnTo>
                      <a:pt x="218" y="414"/>
                    </a:lnTo>
                    <a:lnTo>
                      <a:pt x="213" y="413"/>
                    </a:lnTo>
                    <a:lnTo>
                      <a:pt x="259" y="417"/>
                    </a:lnTo>
                    <a:lnTo>
                      <a:pt x="254" y="417"/>
                    </a:lnTo>
                    <a:lnTo>
                      <a:pt x="300" y="413"/>
                    </a:lnTo>
                    <a:lnTo>
                      <a:pt x="295" y="414"/>
                    </a:lnTo>
                    <a:lnTo>
                      <a:pt x="338" y="401"/>
                    </a:lnTo>
                    <a:lnTo>
                      <a:pt x="333" y="403"/>
                    </a:lnTo>
                    <a:lnTo>
                      <a:pt x="372" y="384"/>
                    </a:lnTo>
                    <a:lnTo>
                      <a:pt x="367" y="387"/>
                    </a:lnTo>
                    <a:lnTo>
                      <a:pt x="401" y="361"/>
                    </a:lnTo>
                    <a:lnTo>
                      <a:pt x="397" y="365"/>
                    </a:lnTo>
                    <a:lnTo>
                      <a:pt x="425" y="334"/>
                    </a:lnTo>
                    <a:lnTo>
                      <a:pt x="421" y="339"/>
                    </a:lnTo>
                    <a:lnTo>
                      <a:pt x="442" y="303"/>
                    </a:lnTo>
                    <a:lnTo>
                      <a:pt x="440" y="308"/>
                    </a:lnTo>
                    <a:lnTo>
                      <a:pt x="454" y="269"/>
                    </a:lnTo>
                    <a:lnTo>
                      <a:pt x="452" y="275"/>
                    </a:lnTo>
                    <a:lnTo>
                      <a:pt x="457" y="233"/>
                    </a:lnTo>
                    <a:lnTo>
                      <a:pt x="457" y="239"/>
                    </a:lnTo>
                    <a:lnTo>
                      <a:pt x="452" y="197"/>
                    </a:lnTo>
                    <a:lnTo>
                      <a:pt x="454" y="204"/>
                    </a:lnTo>
                    <a:lnTo>
                      <a:pt x="440" y="165"/>
                    </a:lnTo>
                    <a:lnTo>
                      <a:pt x="442" y="170"/>
                    </a:lnTo>
                    <a:lnTo>
                      <a:pt x="421" y="135"/>
                    </a:lnTo>
                    <a:lnTo>
                      <a:pt x="425" y="139"/>
                    </a:lnTo>
                    <a:lnTo>
                      <a:pt x="397" y="108"/>
                    </a:lnTo>
                    <a:lnTo>
                      <a:pt x="401" y="112"/>
                    </a:lnTo>
                    <a:lnTo>
                      <a:pt x="367" y="86"/>
                    </a:lnTo>
                    <a:lnTo>
                      <a:pt x="372" y="89"/>
                    </a:lnTo>
                    <a:lnTo>
                      <a:pt x="333" y="70"/>
                    </a:lnTo>
                    <a:lnTo>
                      <a:pt x="338" y="72"/>
                    </a:lnTo>
                    <a:lnTo>
                      <a:pt x="295" y="59"/>
                    </a:lnTo>
                    <a:lnTo>
                      <a:pt x="300" y="60"/>
                    </a:lnTo>
                    <a:lnTo>
                      <a:pt x="254" y="56"/>
                    </a:lnTo>
                    <a:lnTo>
                      <a:pt x="259" y="56"/>
                    </a:lnTo>
                    <a:lnTo>
                      <a:pt x="213" y="60"/>
                    </a:lnTo>
                    <a:lnTo>
                      <a:pt x="218" y="59"/>
                    </a:lnTo>
                    <a:lnTo>
                      <a:pt x="176" y="72"/>
                    </a:lnTo>
                    <a:lnTo>
                      <a:pt x="180" y="70"/>
                    </a:lnTo>
                    <a:lnTo>
                      <a:pt x="141" y="89"/>
                    </a:lnTo>
                    <a:lnTo>
                      <a:pt x="146" y="86"/>
                    </a:lnTo>
                    <a:lnTo>
                      <a:pt x="112" y="112"/>
                    </a:lnTo>
                    <a:lnTo>
                      <a:pt x="116" y="108"/>
                    </a:lnTo>
                    <a:lnTo>
                      <a:pt x="88" y="139"/>
                    </a:lnTo>
                    <a:lnTo>
                      <a:pt x="91" y="135"/>
                    </a:lnTo>
                    <a:lnTo>
                      <a:pt x="70" y="170"/>
                    </a:lnTo>
                    <a:lnTo>
                      <a:pt x="73" y="165"/>
                    </a:lnTo>
                    <a:lnTo>
                      <a:pt x="59" y="204"/>
                    </a:lnTo>
                    <a:lnTo>
                      <a:pt x="61" y="197"/>
                    </a:lnTo>
                    <a:lnTo>
                      <a:pt x="56" y="239"/>
                    </a:lnTo>
                    <a:lnTo>
                      <a:pt x="56" y="233"/>
                    </a:lnTo>
                    <a:lnTo>
                      <a:pt x="61" y="275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Oval 79"/>
              <p:cNvSpPr>
                <a:spLocks noChangeArrowheads="1"/>
              </p:cNvSpPr>
              <p:nvPr/>
            </p:nvSpPr>
            <p:spPr>
              <a:xfrm>
                <a:off x="3195" y="2104"/>
                <a:ext cx="61" cy="5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80"/>
              <p:cNvSpPr>
                <a:spLocks noEditPoints="1"/>
              </p:cNvSpPr>
              <p:nvPr/>
            </p:nvSpPr>
            <p:spPr>
              <a:xfrm>
                <a:off x="3195" y="2104"/>
                <a:ext cx="62" cy="56"/>
              </a:xfrm>
              <a:custGeom>
                <a:avLst/>
                <a:gdLst>
                  <a:gd fmla="*/ 5 w 472" name="T0"/>
                  <a:gd fmla="*/ 170 h 424" name="T1"/>
                  <a:gd fmla="*/ 20 w 472" name="T2"/>
                  <a:gd fmla="*/ 129 h 424" name="T3"/>
                  <a:gd fmla="*/ 70 w 472" name="T4"/>
                  <a:gd fmla="*/ 63 h 424" name="T5"/>
                  <a:gd fmla="*/ 105 w 472" name="T6"/>
                  <a:gd fmla="*/ 36 h 424" name="T7"/>
                  <a:gd fmla="*/ 189 w 472" name="T8"/>
                  <a:gd fmla="*/ 5 h 424" name="T9"/>
                  <a:gd fmla="*/ 237 w 472" name="T10"/>
                  <a:gd fmla="*/ 0 h 424" name="T11"/>
                  <a:gd fmla="*/ 328 w 472" name="T12"/>
                  <a:gd fmla="*/ 17 h 424" name="T13"/>
                  <a:gd fmla="*/ 369 w 472" name="T14"/>
                  <a:gd fmla="*/ 37 h 424" name="T15"/>
                  <a:gd fmla="*/ 432 w 472" name="T16"/>
                  <a:gd fmla="*/ 94 h 424" name="T17"/>
                  <a:gd fmla="*/ 454 w 472" name="T18"/>
                  <a:gd fmla="*/ 130 h 424" name="T19"/>
                  <a:gd fmla="*/ 472 w 472" name="T20"/>
                  <a:gd fmla="*/ 212 h 424" name="T21"/>
                  <a:gd fmla="*/ 468 w 472" name="T22"/>
                  <a:gd fmla="*/ 256 h 424" name="T23"/>
                  <a:gd fmla="*/ 432 w 472" name="T24"/>
                  <a:gd fmla="*/ 331 h 424" name="T25"/>
                  <a:gd fmla="*/ 403 w 472" name="T26"/>
                  <a:gd fmla="*/ 363 h 424" name="T27"/>
                  <a:gd fmla="*/ 329 w 472" name="T28"/>
                  <a:gd fmla="*/ 408 h 424" name="T29"/>
                  <a:gd fmla="*/ 284 w 472" name="T30"/>
                  <a:gd fmla="*/ 420 h 424" name="T31"/>
                  <a:gd fmla="*/ 190 w 472" name="T32"/>
                  <a:gd fmla="*/ 420 h 424" name="T33"/>
                  <a:gd fmla="*/ 145 w 472" name="T34"/>
                  <a:gd fmla="*/ 408 h 424" name="T35"/>
                  <a:gd fmla="*/ 70 w 472" name="T36"/>
                  <a:gd fmla="*/ 363 h 424" name="T37"/>
                  <a:gd fmla="*/ 41 w 472" name="T38"/>
                  <a:gd fmla="*/ 331 h 424" name="T39"/>
                  <a:gd fmla="*/ 5 w 472" name="T40"/>
                  <a:gd fmla="*/ 256 h 424" name="T41"/>
                  <a:gd fmla="*/ 13 w 472" name="T42"/>
                  <a:gd fmla="*/ 254 h 424" name="T43"/>
                  <a:gd fmla="*/ 26 w 472" name="T44"/>
                  <a:gd fmla="*/ 291 h 424" name="T45"/>
                  <a:gd fmla="*/ 75 w 472" name="T46"/>
                  <a:gd fmla="*/ 357 h 424" name="T47"/>
                  <a:gd fmla="*/ 109 w 472" name="T48"/>
                  <a:gd fmla="*/ 381 h 424" name="T49"/>
                  <a:gd fmla="*/ 191 w 472" name="T50"/>
                  <a:gd fmla="*/ 413 h 424" name="T51"/>
                  <a:gd fmla="*/ 236 w 472" name="T52"/>
                  <a:gd fmla="*/ 416 h 424" name="T53"/>
                  <a:gd fmla="*/ 326 w 472" name="T54"/>
                  <a:gd fmla="*/ 400 h 424" name="T55"/>
                  <a:gd fmla="*/ 364 w 472" name="T56"/>
                  <a:gd fmla="*/ 382 h 424" name="T57"/>
                  <a:gd fmla="*/ 426 w 472" name="T58"/>
                  <a:gd fmla="*/ 326 h 424" name="T59"/>
                  <a:gd fmla="*/ 447 w 472" name="T60"/>
                  <a:gd fmla="*/ 292 h 424" name="T61"/>
                  <a:gd fmla="*/ 464 w 472" name="T62"/>
                  <a:gd fmla="*/ 212 h 424" name="T63"/>
                  <a:gd fmla="*/ 460 w 472" name="T64"/>
                  <a:gd fmla="*/ 172 h 424" name="T65"/>
                  <a:gd fmla="*/ 426 w 472" name="T66"/>
                  <a:gd fmla="*/ 99 h 424" name="T67"/>
                  <a:gd fmla="*/ 398 w 472" name="T68"/>
                  <a:gd fmla="*/ 69 h 424" name="T69"/>
                  <a:gd fmla="*/ 325 w 472" name="T70"/>
                  <a:gd fmla="*/ 25 h 424" name="T71"/>
                  <a:gd fmla="*/ 283 w 472" name="T72"/>
                  <a:gd fmla="*/ 12 h 424" name="T73"/>
                  <a:gd fmla="*/ 190 w 472" name="T74"/>
                  <a:gd fmla="*/ 12 h 424" name="T75"/>
                  <a:gd fmla="*/ 148 w 472" name="T76"/>
                  <a:gd fmla="*/ 25 h 424" name="T77"/>
                  <a:gd fmla="*/ 75 w 472" name="T78"/>
                  <a:gd fmla="*/ 69 h 424" name="T79"/>
                  <a:gd fmla="*/ 47 w 472" name="T80"/>
                  <a:gd fmla="*/ 99 h 424" name="T81"/>
                  <a:gd fmla="*/ 13 w 472" name="T82"/>
                  <a:gd fmla="*/ 172 h 424" name="T83"/>
                  <a:gd fmla="*/ 8 w 472" name="T84"/>
                  <a:gd fmla="*/ 212 h 424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424" w="472">
                    <a:moveTo>
                      <a:pt x="0" y="213"/>
                    </a:moveTo>
                    <a:cubicBezTo>
                      <a:pt x="0" y="213"/>
                      <a:pt x="0" y="212"/>
                      <a:pt x="0" y="212"/>
                    </a:cubicBezTo>
                    <a:lnTo>
                      <a:pt x="5" y="170"/>
                    </a:lnTo>
                    <a:cubicBezTo>
                      <a:pt x="5" y="170"/>
                      <a:pt x="5" y="169"/>
                      <a:pt x="5" y="169"/>
                    </a:cubicBezTo>
                    <a:lnTo>
                      <a:pt x="19" y="130"/>
                    </a:lnTo>
                    <a:cubicBezTo>
                      <a:pt x="19" y="130"/>
                      <a:pt x="19" y="130"/>
                      <a:pt x="20" y="129"/>
                    </a:cubicBezTo>
                    <a:lnTo>
                      <a:pt x="41" y="94"/>
                    </a:lnTo>
                    <a:cubicBezTo>
                      <a:pt x="41" y="94"/>
                      <a:pt x="41" y="94"/>
                      <a:pt x="41" y="94"/>
                    </a:cubicBezTo>
                    <a:lnTo>
                      <a:pt x="70" y="63"/>
                    </a:lnTo>
                    <a:cubicBezTo>
                      <a:pt x="70" y="63"/>
                      <a:pt x="70" y="62"/>
                      <a:pt x="70" y="62"/>
                    </a:cubicBezTo>
                    <a:lnTo>
                      <a:pt x="105" y="37"/>
                    </a:lnTo>
                    <a:cubicBezTo>
                      <a:pt x="105" y="37"/>
                      <a:pt x="105" y="36"/>
                      <a:pt x="105" y="36"/>
                    </a:cubicBezTo>
                    <a:lnTo>
                      <a:pt x="145" y="17"/>
                    </a:lnTo>
                    <a:cubicBezTo>
                      <a:pt x="145" y="17"/>
                      <a:pt x="145" y="17"/>
                      <a:pt x="145" y="17"/>
                    </a:cubicBezTo>
                    <a:lnTo>
                      <a:pt x="189" y="5"/>
                    </a:lnTo>
                    <a:cubicBezTo>
                      <a:pt x="189" y="5"/>
                      <a:pt x="189" y="5"/>
                      <a:pt x="190" y="4"/>
                    </a:cubicBezTo>
                    <a:lnTo>
                      <a:pt x="236" y="0"/>
                    </a:lnTo>
                    <a:cubicBezTo>
                      <a:pt x="236" y="0"/>
                      <a:pt x="237" y="0"/>
                      <a:pt x="237" y="0"/>
                    </a:cubicBezTo>
                    <a:lnTo>
                      <a:pt x="284" y="4"/>
                    </a:lnTo>
                    <a:cubicBezTo>
                      <a:pt x="284" y="5"/>
                      <a:pt x="284" y="5"/>
                      <a:pt x="285" y="5"/>
                    </a:cubicBezTo>
                    <a:lnTo>
                      <a:pt x="328" y="17"/>
                    </a:lnTo>
                    <a:cubicBezTo>
                      <a:pt x="328" y="17"/>
                      <a:pt x="328" y="17"/>
                      <a:pt x="329" y="17"/>
                    </a:cubicBezTo>
                    <a:lnTo>
                      <a:pt x="368" y="36"/>
                    </a:lnTo>
                    <a:cubicBezTo>
                      <a:pt x="368" y="36"/>
                      <a:pt x="369" y="37"/>
                      <a:pt x="369" y="37"/>
                    </a:cubicBezTo>
                    <a:lnTo>
                      <a:pt x="403" y="62"/>
                    </a:lnTo>
                    <a:cubicBezTo>
                      <a:pt x="403" y="62"/>
                      <a:pt x="403" y="63"/>
                      <a:pt x="403" y="63"/>
                    </a:cubicBezTo>
                    <a:lnTo>
                      <a:pt x="432" y="94"/>
                    </a:lnTo>
                    <a:cubicBezTo>
                      <a:pt x="432" y="94"/>
                      <a:pt x="432" y="94"/>
                      <a:pt x="432" y="94"/>
                    </a:cubicBezTo>
                    <a:lnTo>
                      <a:pt x="454" y="129"/>
                    </a:lnTo>
                    <a:cubicBezTo>
                      <a:pt x="454" y="130"/>
                      <a:pt x="454" y="130"/>
                      <a:pt x="454" y="130"/>
                    </a:cubicBezTo>
                    <a:lnTo>
                      <a:pt x="468" y="169"/>
                    </a:lnTo>
                    <a:cubicBezTo>
                      <a:pt x="468" y="169"/>
                      <a:pt x="468" y="170"/>
                      <a:pt x="468" y="170"/>
                    </a:cubicBezTo>
                    <a:lnTo>
                      <a:pt x="472" y="212"/>
                    </a:lnTo>
                    <a:cubicBezTo>
                      <a:pt x="472" y="212"/>
                      <a:pt x="472" y="213"/>
                      <a:pt x="472" y="213"/>
                    </a:cubicBezTo>
                    <a:lnTo>
                      <a:pt x="468" y="255"/>
                    </a:lnTo>
                    <a:cubicBezTo>
                      <a:pt x="468" y="255"/>
                      <a:pt x="468" y="255"/>
                      <a:pt x="468" y="256"/>
                    </a:cubicBezTo>
                    <a:lnTo>
                      <a:pt x="454" y="295"/>
                    </a:lnTo>
                    <a:cubicBezTo>
                      <a:pt x="454" y="295"/>
                      <a:pt x="454" y="295"/>
                      <a:pt x="454" y="296"/>
                    </a:cubicBezTo>
                    <a:lnTo>
                      <a:pt x="432" y="331"/>
                    </a:lnTo>
                    <a:cubicBezTo>
                      <a:pt x="432" y="331"/>
                      <a:pt x="432" y="331"/>
                      <a:pt x="432" y="332"/>
                    </a:cubicBezTo>
                    <a:lnTo>
                      <a:pt x="403" y="362"/>
                    </a:lnTo>
                    <a:cubicBezTo>
                      <a:pt x="403" y="362"/>
                      <a:pt x="403" y="363"/>
                      <a:pt x="403" y="363"/>
                    </a:cubicBezTo>
                    <a:lnTo>
                      <a:pt x="369" y="388"/>
                    </a:lnTo>
                    <a:cubicBezTo>
                      <a:pt x="369" y="388"/>
                      <a:pt x="368" y="388"/>
                      <a:pt x="368" y="389"/>
                    </a:cubicBezTo>
                    <a:lnTo>
                      <a:pt x="329" y="408"/>
                    </a:lnTo>
                    <a:cubicBezTo>
                      <a:pt x="328" y="408"/>
                      <a:pt x="328" y="408"/>
                      <a:pt x="328" y="408"/>
                    </a:cubicBezTo>
                    <a:lnTo>
                      <a:pt x="285" y="420"/>
                    </a:lnTo>
                    <a:cubicBezTo>
                      <a:pt x="284" y="420"/>
                      <a:pt x="284" y="420"/>
                      <a:pt x="284" y="420"/>
                    </a:cubicBezTo>
                    <a:lnTo>
                      <a:pt x="237" y="424"/>
                    </a:lnTo>
                    <a:cubicBezTo>
                      <a:pt x="237" y="424"/>
                      <a:pt x="236" y="424"/>
                      <a:pt x="236" y="424"/>
                    </a:cubicBezTo>
                    <a:lnTo>
                      <a:pt x="190" y="420"/>
                    </a:lnTo>
                    <a:cubicBezTo>
                      <a:pt x="189" y="420"/>
                      <a:pt x="189" y="420"/>
                      <a:pt x="189" y="420"/>
                    </a:cubicBezTo>
                    <a:lnTo>
                      <a:pt x="145" y="408"/>
                    </a:lnTo>
                    <a:cubicBezTo>
                      <a:pt x="145" y="408"/>
                      <a:pt x="145" y="408"/>
                      <a:pt x="145" y="408"/>
                    </a:cubicBezTo>
                    <a:lnTo>
                      <a:pt x="105" y="389"/>
                    </a:lnTo>
                    <a:cubicBezTo>
                      <a:pt x="105" y="388"/>
                      <a:pt x="105" y="388"/>
                      <a:pt x="105" y="388"/>
                    </a:cubicBezTo>
                    <a:lnTo>
                      <a:pt x="70" y="363"/>
                    </a:lnTo>
                    <a:cubicBezTo>
                      <a:pt x="70" y="363"/>
                      <a:pt x="70" y="362"/>
                      <a:pt x="70" y="362"/>
                    </a:cubicBezTo>
                    <a:lnTo>
                      <a:pt x="41" y="332"/>
                    </a:lnTo>
                    <a:cubicBezTo>
                      <a:pt x="41" y="331"/>
                      <a:pt x="41" y="331"/>
                      <a:pt x="41" y="331"/>
                    </a:cubicBezTo>
                    <a:lnTo>
                      <a:pt x="20" y="296"/>
                    </a:lnTo>
                    <a:cubicBezTo>
                      <a:pt x="19" y="295"/>
                      <a:pt x="19" y="295"/>
                      <a:pt x="19" y="295"/>
                    </a:cubicBezTo>
                    <a:lnTo>
                      <a:pt x="5" y="256"/>
                    </a:lnTo>
                    <a:cubicBezTo>
                      <a:pt x="5" y="256"/>
                      <a:pt x="5" y="255"/>
                      <a:pt x="5" y="255"/>
                    </a:cubicBezTo>
                    <a:lnTo>
                      <a:pt x="0" y="213"/>
                    </a:lnTo>
                    <a:close/>
                    <a:moveTo>
                      <a:pt x="13" y="254"/>
                    </a:moveTo>
                    <a:lnTo>
                      <a:pt x="13" y="253"/>
                    </a:lnTo>
                    <a:lnTo>
                      <a:pt x="27" y="292"/>
                    </a:lnTo>
                    <a:lnTo>
                      <a:pt x="26" y="291"/>
                    </a:lnTo>
                    <a:lnTo>
                      <a:pt x="47" y="327"/>
                    </a:lnTo>
                    <a:lnTo>
                      <a:pt x="47" y="326"/>
                    </a:lnTo>
                    <a:lnTo>
                      <a:pt x="75" y="357"/>
                    </a:lnTo>
                    <a:lnTo>
                      <a:pt x="75" y="356"/>
                    </a:lnTo>
                    <a:lnTo>
                      <a:pt x="109" y="382"/>
                    </a:lnTo>
                    <a:lnTo>
                      <a:pt x="109" y="381"/>
                    </a:lnTo>
                    <a:lnTo>
                      <a:pt x="148" y="400"/>
                    </a:lnTo>
                    <a:lnTo>
                      <a:pt x="148" y="400"/>
                    </a:lnTo>
                    <a:lnTo>
                      <a:pt x="191" y="413"/>
                    </a:lnTo>
                    <a:lnTo>
                      <a:pt x="190" y="412"/>
                    </a:lnTo>
                    <a:lnTo>
                      <a:pt x="237" y="416"/>
                    </a:lnTo>
                    <a:lnTo>
                      <a:pt x="236" y="416"/>
                    </a:lnTo>
                    <a:lnTo>
                      <a:pt x="283" y="412"/>
                    </a:lnTo>
                    <a:lnTo>
                      <a:pt x="282" y="413"/>
                    </a:lnTo>
                    <a:lnTo>
                      <a:pt x="326" y="400"/>
                    </a:lnTo>
                    <a:lnTo>
                      <a:pt x="325" y="400"/>
                    </a:lnTo>
                    <a:lnTo>
                      <a:pt x="365" y="381"/>
                    </a:lnTo>
                    <a:lnTo>
                      <a:pt x="364" y="382"/>
                    </a:lnTo>
                    <a:lnTo>
                      <a:pt x="398" y="356"/>
                    </a:lnTo>
                    <a:lnTo>
                      <a:pt x="398" y="357"/>
                    </a:lnTo>
                    <a:lnTo>
                      <a:pt x="426" y="326"/>
                    </a:lnTo>
                    <a:lnTo>
                      <a:pt x="426" y="327"/>
                    </a:lnTo>
                    <a:lnTo>
                      <a:pt x="447" y="291"/>
                    </a:lnTo>
                    <a:lnTo>
                      <a:pt x="447" y="292"/>
                    </a:lnTo>
                    <a:lnTo>
                      <a:pt x="460" y="253"/>
                    </a:lnTo>
                    <a:lnTo>
                      <a:pt x="460" y="254"/>
                    </a:lnTo>
                    <a:lnTo>
                      <a:pt x="464" y="212"/>
                    </a:lnTo>
                    <a:lnTo>
                      <a:pt x="464" y="213"/>
                    </a:lnTo>
                    <a:lnTo>
                      <a:pt x="460" y="171"/>
                    </a:lnTo>
                    <a:lnTo>
                      <a:pt x="460" y="172"/>
                    </a:lnTo>
                    <a:lnTo>
                      <a:pt x="447" y="133"/>
                    </a:lnTo>
                    <a:lnTo>
                      <a:pt x="447" y="134"/>
                    </a:lnTo>
                    <a:lnTo>
                      <a:pt x="426" y="99"/>
                    </a:lnTo>
                    <a:lnTo>
                      <a:pt x="426" y="99"/>
                    </a:lnTo>
                    <a:lnTo>
                      <a:pt x="398" y="68"/>
                    </a:lnTo>
                    <a:lnTo>
                      <a:pt x="398" y="69"/>
                    </a:lnTo>
                    <a:lnTo>
                      <a:pt x="364" y="43"/>
                    </a:lnTo>
                    <a:lnTo>
                      <a:pt x="365" y="44"/>
                    </a:lnTo>
                    <a:lnTo>
                      <a:pt x="325" y="25"/>
                    </a:lnTo>
                    <a:lnTo>
                      <a:pt x="326" y="25"/>
                    </a:lnTo>
                    <a:lnTo>
                      <a:pt x="282" y="12"/>
                    </a:lnTo>
                    <a:lnTo>
                      <a:pt x="283" y="12"/>
                    </a:lnTo>
                    <a:lnTo>
                      <a:pt x="236" y="8"/>
                    </a:lnTo>
                    <a:lnTo>
                      <a:pt x="237" y="8"/>
                    </a:lnTo>
                    <a:lnTo>
                      <a:pt x="190" y="12"/>
                    </a:lnTo>
                    <a:lnTo>
                      <a:pt x="191" y="12"/>
                    </a:lnTo>
                    <a:lnTo>
                      <a:pt x="148" y="25"/>
                    </a:lnTo>
                    <a:lnTo>
                      <a:pt x="148" y="25"/>
                    </a:lnTo>
                    <a:lnTo>
                      <a:pt x="109" y="44"/>
                    </a:lnTo>
                    <a:lnTo>
                      <a:pt x="109" y="43"/>
                    </a:lnTo>
                    <a:lnTo>
                      <a:pt x="75" y="69"/>
                    </a:lnTo>
                    <a:lnTo>
                      <a:pt x="75" y="68"/>
                    </a:lnTo>
                    <a:lnTo>
                      <a:pt x="47" y="99"/>
                    </a:lnTo>
                    <a:lnTo>
                      <a:pt x="47" y="99"/>
                    </a:lnTo>
                    <a:lnTo>
                      <a:pt x="26" y="134"/>
                    </a:lnTo>
                    <a:lnTo>
                      <a:pt x="27" y="133"/>
                    </a:lnTo>
                    <a:lnTo>
                      <a:pt x="13" y="172"/>
                    </a:lnTo>
                    <a:lnTo>
                      <a:pt x="13" y="171"/>
                    </a:lnTo>
                    <a:lnTo>
                      <a:pt x="8" y="213"/>
                    </a:lnTo>
                    <a:lnTo>
                      <a:pt x="8" y="212"/>
                    </a:lnTo>
                    <a:lnTo>
                      <a:pt x="13" y="254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81"/>
              <p:cNvSpPr>
                <a:spLocks noEditPoints="1"/>
              </p:cNvSpPr>
              <p:nvPr/>
            </p:nvSpPr>
            <p:spPr>
              <a:xfrm>
                <a:off x="3191" y="2101"/>
                <a:ext cx="69" cy="62"/>
              </a:xfrm>
              <a:custGeom>
                <a:avLst/>
                <a:gdLst>
                  <a:gd fmla="*/ 5 w 521" name="T0"/>
                  <a:gd fmla="*/ 191 h 473" name="T1"/>
                  <a:gd fmla="*/ 23 w 521" name="T2"/>
                  <a:gd fmla="*/ 141 h 473" name="T3"/>
                  <a:gd fmla="*/ 76 w 521" name="T4"/>
                  <a:gd fmla="*/ 71 h 473" name="T5"/>
                  <a:gd fmla="*/ 119 w 521" name="T6"/>
                  <a:gd fmla="*/ 39 h 473" name="T7"/>
                  <a:gd fmla="*/ 206 w 521" name="T8"/>
                  <a:gd fmla="*/ 6 h 473" name="T9"/>
                  <a:gd fmla="*/ 263 w 521" name="T10"/>
                  <a:gd fmla="*/ 1 h 473" name="T11"/>
                  <a:gd fmla="*/ 359 w 521" name="T12"/>
                  <a:gd fmla="*/ 18 h 473" name="T13"/>
                  <a:gd fmla="*/ 407 w 521" name="T14"/>
                  <a:gd fmla="*/ 42 h 473" name="T15"/>
                  <a:gd fmla="*/ 474 w 521" name="T16"/>
                  <a:gd fmla="*/ 102 h 473" name="T17"/>
                  <a:gd fmla="*/ 501 w 521" name="T18"/>
                  <a:gd fmla="*/ 146 h 473" name="T19"/>
                  <a:gd fmla="*/ 520 w 521" name="T20"/>
                  <a:gd fmla="*/ 233 h 473" name="T21"/>
                  <a:gd fmla="*/ 514 w 521" name="T22"/>
                  <a:gd fmla="*/ 288 h 473" name="T23"/>
                  <a:gd fmla="*/ 477 w 521" name="T24"/>
                  <a:gd fmla="*/ 367 h 473" name="T25"/>
                  <a:gd fmla="*/ 441 w 521" name="T26"/>
                  <a:gd fmla="*/ 406 h 473" name="T27"/>
                  <a:gd fmla="*/ 363 w 521" name="T28"/>
                  <a:gd fmla="*/ 453 h 473" name="T29"/>
                  <a:gd fmla="*/ 310 w 521" name="T30"/>
                  <a:gd fmla="*/ 468 h 473" name="T31"/>
                  <a:gd fmla="*/ 212 w 521" name="T32"/>
                  <a:gd fmla="*/ 468 h 473" name="T33"/>
                  <a:gd fmla="*/ 158 w 521" name="T34"/>
                  <a:gd fmla="*/ 453 h 473" name="T35"/>
                  <a:gd fmla="*/ 80 w 521" name="T36"/>
                  <a:gd fmla="*/ 406 h 473" name="T37"/>
                  <a:gd fmla="*/ 44 w 521" name="T38"/>
                  <a:gd fmla="*/ 367 h 473" name="T39"/>
                  <a:gd fmla="*/ 7 w 521" name="T40"/>
                  <a:gd fmla="*/ 288 h 473" name="T41"/>
                  <a:gd fmla="*/ 61 w 521" name="T42"/>
                  <a:gd fmla="*/ 275 h 473" name="T43"/>
                  <a:gd fmla="*/ 71 w 521" name="T44"/>
                  <a:gd fmla="*/ 303 h 473" name="T45"/>
                  <a:gd fmla="*/ 117 w 521" name="T46"/>
                  <a:gd fmla="*/ 364 h 473" name="T47"/>
                  <a:gd fmla="*/ 143 w 521" name="T48"/>
                  <a:gd fmla="*/ 384 h 473" name="T49"/>
                  <a:gd fmla="*/ 222 w 521" name="T50"/>
                  <a:gd fmla="*/ 414 h 473" name="T51"/>
                  <a:gd fmla="*/ 258 w 521" name="T52"/>
                  <a:gd fmla="*/ 417 h 473" name="T53"/>
                  <a:gd fmla="*/ 343 w 521" name="T54"/>
                  <a:gd fmla="*/ 401 h 473" name="T55"/>
                  <a:gd fmla="*/ 374 w 521" name="T56"/>
                  <a:gd fmla="*/ 387 h 473" name="T57"/>
                  <a:gd fmla="*/ 433 w 521" name="T58"/>
                  <a:gd fmla="*/ 334 h 473" name="T59"/>
                  <a:gd fmla="*/ 448 w 521" name="T60"/>
                  <a:gd fmla="*/ 308 h 473" name="T61"/>
                  <a:gd fmla="*/ 465 w 521" name="T62"/>
                  <a:gd fmla="*/ 233 h 473" name="T63"/>
                  <a:gd fmla="*/ 462 w 521" name="T64"/>
                  <a:gd fmla="*/ 204 h 473" name="T65"/>
                  <a:gd fmla="*/ 429 w 521" name="T66"/>
                  <a:gd fmla="*/ 135 h 473" name="T67"/>
                  <a:gd fmla="*/ 408 w 521" name="T68"/>
                  <a:gd fmla="*/ 112 h 473" name="T69"/>
                  <a:gd fmla="*/ 339 w 521" name="T70"/>
                  <a:gd fmla="*/ 70 h 473" name="T71"/>
                  <a:gd fmla="*/ 305 w 521" name="T72"/>
                  <a:gd fmla="*/ 60 h 473" name="T73"/>
                  <a:gd fmla="*/ 216 w 521" name="T74"/>
                  <a:gd fmla="*/ 60 h 473" name="T75"/>
                  <a:gd fmla="*/ 183 w 521" name="T76"/>
                  <a:gd fmla="*/ 70 h 473" name="T77"/>
                  <a:gd fmla="*/ 113 w 521" name="T78"/>
                  <a:gd fmla="*/ 112 h 473" name="T79"/>
                  <a:gd fmla="*/ 92 w 521" name="T80"/>
                  <a:gd fmla="*/ 135 h 473" name="T81"/>
                  <a:gd fmla="*/ 59 w 521" name="T82"/>
                  <a:gd fmla="*/ 204 h 473" name="T83"/>
                  <a:gd fmla="*/ 56 w 521" name="T84"/>
                  <a:gd fmla="*/ 233 h 473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473" w="521">
                    <a:moveTo>
                      <a:pt x="1" y="239"/>
                    </a:moveTo>
                    <a:cubicBezTo>
                      <a:pt x="0" y="237"/>
                      <a:pt x="0" y="235"/>
                      <a:pt x="1" y="233"/>
                    </a:cubicBezTo>
                    <a:lnTo>
                      <a:pt x="5" y="191"/>
                    </a:lnTo>
                    <a:cubicBezTo>
                      <a:pt x="5" y="189"/>
                      <a:pt x="6" y="187"/>
                      <a:pt x="7" y="185"/>
                    </a:cubicBezTo>
                    <a:lnTo>
                      <a:pt x="21" y="146"/>
                    </a:lnTo>
                    <a:cubicBezTo>
                      <a:pt x="21" y="144"/>
                      <a:pt x="22" y="143"/>
                      <a:pt x="23" y="141"/>
                    </a:cubicBezTo>
                    <a:lnTo>
                      <a:pt x="44" y="106"/>
                    </a:lnTo>
                    <a:cubicBezTo>
                      <a:pt x="45" y="104"/>
                      <a:pt x="46" y="103"/>
                      <a:pt x="47" y="102"/>
                    </a:cubicBezTo>
                    <a:lnTo>
                      <a:pt x="76" y="71"/>
                    </a:lnTo>
                    <a:cubicBezTo>
                      <a:pt x="77" y="69"/>
                      <a:pt x="78" y="68"/>
                      <a:pt x="80" y="67"/>
                    </a:cubicBezTo>
                    <a:lnTo>
                      <a:pt x="114" y="41"/>
                    </a:lnTo>
                    <a:cubicBezTo>
                      <a:pt x="116" y="40"/>
                      <a:pt x="117" y="39"/>
                      <a:pt x="119" y="39"/>
                    </a:cubicBezTo>
                    <a:lnTo>
                      <a:pt x="158" y="20"/>
                    </a:lnTo>
                    <a:cubicBezTo>
                      <a:pt x="160" y="19"/>
                      <a:pt x="161" y="18"/>
                      <a:pt x="163" y="18"/>
                    </a:cubicBezTo>
                    <a:lnTo>
                      <a:pt x="206" y="6"/>
                    </a:lnTo>
                    <a:cubicBezTo>
                      <a:pt x="208" y="5"/>
                      <a:pt x="210" y="5"/>
                      <a:pt x="212" y="5"/>
                    </a:cubicBezTo>
                    <a:lnTo>
                      <a:pt x="258" y="1"/>
                    </a:lnTo>
                    <a:cubicBezTo>
                      <a:pt x="260" y="0"/>
                      <a:pt x="261" y="0"/>
                      <a:pt x="263" y="1"/>
                    </a:cubicBezTo>
                    <a:lnTo>
                      <a:pt x="310" y="5"/>
                    </a:lnTo>
                    <a:cubicBezTo>
                      <a:pt x="312" y="5"/>
                      <a:pt x="313" y="5"/>
                      <a:pt x="315" y="6"/>
                    </a:cubicBezTo>
                    <a:lnTo>
                      <a:pt x="359" y="18"/>
                    </a:lnTo>
                    <a:cubicBezTo>
                      <a:pt x="360" y="18"/>
                      <a:pt x="362" y="19"/>
                      <a:pt x="363" y="20"/>
                    </a:cubicBezTo>
                    <a:lnTo>
                      <a:pt x="403" y="39"/>
                    </a:lnTo>
                    <a:cubicBezTo>
                      <a:pt x="404" y="40"/>
                      <a:pt x="406" y="40"/>
                      <a:pt x="407" y="42"/>
                    </a:cubicBezTo>
                    <a:lnTo>
                      <a:pt x="441" y="67"/>
                    </a:lnTo>
                    <a:cubicBezTo>
                      <a:pt x="443" y="68"/>
                      <a:pt x="444" y="69"/>
                      <a:pt x="445" y="71"/>
                    </a:cubicBezTo>
                    <a:lnTo>
                      <a:pt x="474" y="102"/>
                    </a:lnTo>
                    <a:cubicBezTo>
                      <a:pt x="475" y="103"/>
                      <a:pt x="476" y="104"/>
                      <a:pt x="477" y="106"/>
                    </a:cubicBezTo>
                    <a:lnTo>
                      <a:pt x="498" y="141"/>
                    </a:lnTo>
                    <a:cubicBezTo>
                      <a:pt x="499" y="143"/>
                      <a:pt x="500" y="144"/>
                      <a:pt x="501" y="146"/>
                    </a:cubicBezTo>
                    <a:lnTo>
                      <a:pt x="514" y="185"/>
                    </a:lnTo>
                    <a:cubicBezTo>
                      <a:pt x="515" y="187"/>
                      <a:pt x="516" y="189"/>
                      <a:pt x="516" y="191"/>
                    </a:cubicBezTo>
                    <a:lnTo>
                      <a:pt x="520" y="233"/>
                    </a:lnTo>
                    <a:cubicBezTo>
                      <a:pt x="521" y="235"/>
                      <a:pt x="521" y="237"/>
                      <a:pt x="520" y="239"/>
                    </a:cubicBezTo>
                    <a:lnTo>
                      <a:pt x="516" y="281"/>
                    </a:lnTo>
                    <a:cubicBezTo>
                      <a:pt x="516" y="284"/>
                      <a:pt x="515" y="286"/>
                      <a:pt x="514" y="288"/>
                    </a:cubicBezTo>
                    <a:lnTo>
                      <a:pt x="501" y="327"/>
                    </a:lnTo>
                    <a:cubicBezTo>
                      <a:pt x="500" y="328"/>
                      <a:pt x="499" y="330"/>
                      <a:pt x="498" y="332"/>
                    </a:cubicBezTo>
                    <a:lnTo>
                      <a:pt x="477" y="367"/>
                    </a:lnTo>
                    <a:cubicBezTo>
                      <a:pt x="476" y="369"/>
                      <a:pt x="475" y="371"/>
                      <a:pt x="473" y="372"/>
                    </a:cubicBezTo>
                    <a:lnTo>
                      <a:pt x="445" y="403"/>
                    </a:lnTo>
                    <a:cubicBezTo>
                      <a:pt x="444" y="404"/>
                      <a:pt x="443" y="405"/>
                      <a:pt x="441" y="406"/>
                    </a:cubicBezTo>
                    <a:lnTo>
                      <a:pt x="407" y="431"/>
                    </a:lnTo>
                    <a:cubicBezTo>
                      <a:pt x="406" y="432"/>
                      <a:pt x="404" y="433"/>
                      <a:pt x="403" y="434"/>
                    </a:cubicBezTo>
                    <a:lnTo>
                      <a:pt x="363" y="453"/>
                    </a:lnTo>
                    <a:cubicBezTo>
                      <a:pt x="362" y="454"/>
                      <a:pt x="360" y="454"/>
                      <a:pt x="359" y="455"/>
                    </a:cubicBezTo>
                    <a:lnTo>
                      <a:pt x="315" y="467"/>
                    </a:lnTo>
                    <a:cubicBezTo>
                      <a:pt x="313" y="468"/>
                      <a:pt x="312" y="468"/>
                      <a:pt x="310" y="468"/>
                    </a:cubicBezTo>
                    <a:lnTo>
                      <a:pt x="263" y="472"/>
                    </a:lnTo>
                    <a:cubicBezTo>
                      <a:pt x="261" y="473"/>
                      <a:pt x="260" y="473"/>
                      <a:pt x="258" y="472"/>
                    </a:cubicBezTo>
                    <a:lnTo>
                      <a:pt x="212" y="468"/>
                    </a:lnTo>
                    <a:cubicBezTo>
                      <a:pt x="210" y="468"/>
                      <a:pt x="208" y="468"/>
                      <a:pt x="206" y="467"/>
                    </a:cubicBezTo>
                    <a:lnTo>
                      <a:pt x="163" y="455"/>
                    </a:lnTo>
                    <a:cubicBezTo>
                      <a:pt x="161" y="454"/>
                      <a:pt x="160" y="454"/>
                      <a:pt x="158" y="453"/>
                    </a:cubicBezTo>
                    <a:lnTo>
                      <a:pt x="119" y="434"/>
                    </a:lnTo>
                    <a:cubicBezTo>
                      <a:pt x="117" y="433"/>
                      <a:pt x="116" y="433"/>
                      <a:pt x="114" y="431"/>
                    </a:cubicBezTo>
                    <a:lnTo>
                      <a:pt x="80" y="406"/>
                    </a:lnTo>
                    <a:cubicBezTo>
                      <a:pt x="78" y="405"/>
                      <a:pt x="77" y="404"/>
                      <a:pt x="76" y="403"/>
                    </a:cubicBezTo>
                    <a:lnTo>
                      <a:pt x="48" y="372"/>
                    </a:lnTo>
                    <a:cubicBezTo>
                      <a:pt x="46" y="371"/>
                      <a:pt x="45" y="369"/>
                      <a:pt x="44" y="367"/>
                    </a:cubicBezTo>
                    <a:lnTo>
                      <a:pt x="23" y="332"/>
                    </a:lnTo>
                    <a:cubicBezTo>
                      <a:pt x="22" y="330"/>
                      <a:pt x="21" y="329"/>
                      <a:pt x="21" y="327"/>
                    </a:cubicBezTo>
                    <a:lnTo>
                      <a:pt x="7" y="288"/>
                    </a:lnTo>
                    <a:cubicBezTo>
                      <a:pt x="6" y="286"/>
                      <a:pt x="5" y="284"/>
                      <a:pt x="5" y="281"/>
                    </a:cubicBezTo>
                    <a:lnTo>
                      <a:pt x="1" y="239"/>
                    </a:lnTo>
                    <a:close/>
                    <a:moveTo>
                      <a:pt x="61" y="275"/>
                    </a:moveTo>
                    <a:lnTo>
                      <a:pt x="59" y="269"/>
                    </a:lnTo>
                    <a:lnTo>
                      <a:pt x="73" y="308"/>
                    </a:lnTo>
                    <a:lnTo>
                      <a:pt x="71" y="303"/>
                    </a:lnTo>
                    <a:lnTo>
                      <a:pt x="92" y="339"/>
                    </a:lnTo>
                    <a:lnTo>
                      <a:pt x="88" y="334"/>
                    </a:lnTo>
                    <a:lnTo>
                      <a:pt x="117" y="364"/>
                    </a:lnTo>
                    <a:lnTo>
                      <a:pt x="113" y="361"/>
                    </a:lnTo>
                    <a:lnTo>
                      <a:pt x="148" y="386"/>
                    </a:lnTo>
                    <a:lnTo>
                      <a:pt x="143" y="384"/>
                    </a:lnTo>
                    <a:lnTo>
                      <a:pt x="183" y="403"/>
                    </a:lnTo>
                    <a:lnTo>
                      <a:pt x="178" y="401"/>
                    </a:lnTo>
                    <a:lnTo>
                      <a:pt x="222" y="414"/>
                    </a:lnTo>
                    <a:lnTo>
                      <a:pt x="216" y="413"/>
                    </a:lnTo>
                    <a:lnTo>
                      <a:pt x="263" y="417"/>
                    </a:lnTo>
                    <a:lnTo>
                      <a:pt x="258" y="417"/>
                    </a:lnTo>
                    <a:lnTo>
                      <a:pt x="305" y="413"/>
                    </a:lnTo>
                    <a:lnTo>
                      <a:pt x="300" y="414"/>
                    </a:lnTo>
                    <a:lnTo>
                      <a:pt x="343" y="401"/>
                    </a:lnTo>
                    <a:lnTo>
                      <a:pt x="339" y="403"/>
                    </a:lnTo>
                    <a:lnTo>
                      <a:pt x="378" y="384"/>
                    </a:lnTo>
                    <a:lnTo>
                      <a:pt x="374" y="387"/>
                    </a:lnTo>
                    <a:lnTo>
                      <a:pt x="408" y="361"/>
                    </a:lnTo>
                    <a:lnTo>
                      <a:pt x="404" y="364"/>
                    </a:lnTo>
                    <a:lnTo>
                      <a:pt x="433" y="334"/>
                    </a:lnTo>
                    <a:lnTo>
                      <a:pt x="429" y="338"/>
                    </a:lnTo>
                    <a:lnTo>
                      <a:pt x="451" y="303"/>
                    </a:lnTo>
                    <a:lnTo>
                      <a:pt x="448" y="308"/>
                    </a:lnTo>
                    <a:lnTo>
                      <a:pt x="462" y="269"/>
                    </a:lnTo>
                    <a:lnTo>
                      <a:pt x="460" y="275"/>
                    </a:lnTo>
                    <a:lnTo>
                      <a:pt x="465" y="233"/>
                    </a:lnTo>
                    <a:lnTo>
                      <a:pt x="465" y="239"/>
                    </a:lnTo>
                    <a:lnTo>
                      <a:pt x="460" y="197"/>
                    </a:lnTo>
                    <a:lnTo>
                      <a:pt x="462" y="204"/>
                    </a:lnTo>
                    <a:lnTo>
                      <a:pt x="448" y="165"/>
                    </a:lnTo>
                    <a:lnTo>
                      <a:pt x="451" y="170"/>
                    </a:lnTo>
                    <a:lnTo>
                      <a:pt x="429" y="135"/>
                    </a:lnTo>
                    <a:lnTo>
                      <a:pt x="432" y="139"/>
                    </a:lnTo>
                    <a:lnTo>
                      <a:pt x="404" y="108"/>
                    </a:lnTo>
                    <a:lnTo>
                      <a:pt x="408" y="112"/>
                    </a:lnTo>
                    <a:lnTo>
                      <a:pt x="374" y="86"/>
                    </a:lnTo>
                    <a:lnTo>
                      <a:pt x="378" y="89"/>
                    </a:lnTo>
                    <a:lnTo>
                      <a:pt x="339" y="70"/>
                    </a:lnTo>
                    <a:lnTo>
                      <a:pt x="343" y="72"/>
                    </a:lnTo>
                    <a:lnTo>
                      <a:pt x="300" y="59"/>
                    </a:lnTo>
                    <a:lnTo>
                      <a:pt x="305" y="60"/>
                    </a:lnTo>
                    <a:lnTo>
                      <a:pt x="258" y="56"/>
                    </a:lnTo>
                    <a:lnTo>
                      <a:pt x="263" y="56"/>
                    </a:lnTo>
                    <a:lnTo>
                      <a:pt x="216" y="60"/>
                    </a:lnTo>
                    <a:lnTo>
                      <a:pt x="222" y="59"/>
                    </a:lnTo>
                    <a:lnTo>
                      <a:pt x="178" y="72"/>
                    </a:lnTo>
                    <a:lnTo>
                      <a:pt x="183" y="70"/>
                    </a:lnTo>
                    <a:lnTo>
                      <a:pt x="143" y="89"/>
                    </a:lnTo>
                    <a:lnTo>
                      <a:pt x="148" y="86"/>
                    </a:lnTo>
                    <a:lnTo>
                      <a:pt x="113" y="112"/>
                    </a:lnTo>
                    <a:lnTo>
                      <a:pt x="117" y="108"/>
                    </a:lnTo>
                    <a:lnTo>
                      <a:pt x="89" y="139"/>
                    </a:lnTo>
                    <a:lnTo>
                      <a:pt x="92" y="135"/>
                    </a:lnTo>
                    <a:lnTo>
                      <a:pt x="71" y="170"/>
                    </a:lnTo>
                    <a:lnTo>
                      <a:pt x="73" y="165"/>
                    </a:lnTo>
                    <a:lnTo>
                      <a:pt x="59" y="204"/>
                    </a:lnTo>
                    <a:lnTo>
                      <a:pt x="61" y="197"/>
                    </a:lnTo>
                    <a:lnTo>
                      <a:pt x="56" y="239"/>
                    </a:lnTo>
                    <a:lnTo>
                      <a:pt x="56" y="233"/>
                    </a:lnTo>
                    <a:lnTo>
                      <a:pt x="61" y="275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Oval 82"/>
              <p:cNvSpPr>
                <a:spLocks noChangeArrowheads="1"/>
              </p:cNvSpPr>
              <p:nvPr/>
            </p:nvSpPr>
            <p:spPr>
              <a:xfrm>
                <a:off x="3562" y="1980"/>
                <a:ext cx="60" cy="5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83"/>
              <p:cNvSpPr>
                <a:spLocks noEditPoints="1"/>
              </p:cNvSpPr>
              <p:nvPr/>
            </p:nvSpPr>
            <p:spPr>
              <a:xfrm>
                <a:off x="3562" y="1979"/>
                <a:ext cx="61" cy="56"/>
              </a:xfrm>
              <a:custGeom>
                <a:avLst/>
                <a:gdLst>
                  <a:gd fmla="*/ 5 w 464" name="T0"/>
                  <a:gd fmla="*/ 170 h 424" name="T1"/>
                  <a:gd fmla="*/ 19 w 464" name="T2"/>
                  <a:gd fmla="*/ 129 h 424" name="T3"/>
                  <a:gd fmla="*/ 68 w 464" name="T4"/>
                  <a:gd fmla="*/ 63 h 424" name="T5"/>
                  <a:gd fmla="*/ 103 w 464" name="T6"/>
                  <a:gd fmla="*/ 36 h 424" name="T7"/>
                  <a:gd fmla="*/ 185 w 464" name="T8"/>
                  <a:gd fmla="*/ 5 h 424" name="T9"/>
                  <a:gd fmla="*/ 233 w 464" name="T10"/>
                  <a:gd fmla="*/ 0 h 424" name="T11"/>
                  <a:gd fmla="*/ 323 w 464" name="T12"/>
                  <a:gd fmla="*/ 17 h 424" name="T13"/>
                  <a:gd fmla="*/ 362 w 464" name="T14"/>
                  <a:gd fmla="*/ 37 h 424" name="T15"/>
                  <a:gd fmla="*/ 424 w 464" name="T16"/>
                  <a:gd fmla="*/ 94 h 424" name="T17"/>
                  <a:gd fmla="*/ 446 w 464" name="T18"/>
                  <a:gd fmla="*/ 130 h 424" name="T19"/>
                  <a:gd fmla="*/ 464 w 464" name="T20"/>
                  <a:gd fmla="*/ 212 h 424" name="T21"/>
                  <a:gd fmla="*/ 460 w 464" name="T22"/>
                  <a:gd fmla="*/ 256 h 424" name="T23"/>
                  <a:gd fmla="*/ 425 w 464" name="T24"/>
                  <a:gd fmla="*/ 331 h 424" name="T25"/>
                  <a:gd fmla="*/ 396 w 464" name="T26"/>
                  <a:gd fmla="*/ 363 h 424" name="T27"/>
                  <a:gd fmla="*/ 323 w 464" name="T28"/>
                  <a:gd fmla="*/ 408 h 424" name="T29"/>
                  <a:gd fmla="*/ 279 w 464" name="T30"/>
                  <a:gd fmla="*/ 420 h 424" name="T31"/>
                  <a:gd fmla="*/ 186 w 464" name="T32"/>
                  <a:gd fmla="*/ 420 h 424" name="T33"/>
                  <a:gd fmla="*/ 142 w 464" name="T34"/>
                  <a:gd fmla="*/ 408 h 424" name="T35"/>
                  <a:gd fmla="*/ 69 w 464" name="T36"/>
                  <a:gd fmla="*/ 363 h 424" name="T37"/>
                  <a:gd fmla="*/ 40 w 464" name="T38"/>
                  <a:gd fmla="*/ 331 h 424" name="T39"/>
                  <a:gd fmla="*/ 5 w 464" name="T40"/>
                  <a:gd fmla="*/ 256 h 424" name="T41"/>
                  <a:gd fmla="*/ 13 w 464" name="T42"/>
                  <a:gd fmla="*/ 254 h 424" name="T43"/>
                  <a:gd fmla="*/ 26 w 464" name="T44"/>
                  <a:gd fmla="*/ 291 h 424" name="T45"/>
                  <a:gd fmla="*/ 74 w 464" name="T46"/>
                  <a:gd fmla="*/ 357 h 424" name="T47"/>
                  <a:gd fmla="*/ 107 w 464" name="T48"/>
                  <a:gd fmla="*/ 381 h 424" name="T49"/>
                  <a:gd fmla="*/ 188 w 464" name="T50"/>
                  <a:gd fmla="*/ 413 h 424" name="T51"/>
                  <a:gd fmla="*/ 232 w 464" name="T52"/>
                  <a:gd fmla="*/ 416 h 424" name="T53"/>
                  <a:gd fmla="*/ 320 w 464" name="T54"/>
                  <a:gd fmla="*/ 400 h 424" name="T55"/>
                  <a:gd fmla="*/ 358 w 464" name="T56"/>
                  <a:gd fmla="*/ 382 h 424" name="T57"/>
                  <a:gd fmla="*/ 418 w 464" name="T58"/>
                  <a:gd fmla="*/ 326 h 424" name="T59"/>
                  <a:gd fmla="*/ 439 w 464" name="T60"/>
                  <a:gd fmla="*/ 292 h 424" name="T61"/>
                  <a:gd fmla="*/ 456 w 464" name="T62"/>
                  <a:gd fmla="*/ 212 h 424" name="T63"/>
                  <a:gd fmla="*/ 452 w 464" name="T64"/>
                  <a:gd fmla="*/ 172 h 424" name="T65"/>
                  <a:gd fmla="*/ 418 w 464" name="T66"/>
                  <a:gd fmla="*/ 99 h 424" name="T67"/>
                  <a:gd fmla="*/ 392 w 464" name="T68"/>
                  <a:gd fmla="*/ 69 h 424" name="T69"/>
                  <a:gd fmla="*/ 320 w 464" name="T70"/>
                  <a:gd fmla="*/ 25 h 424" name="T71"/>
                  <a:gd fmla="*/ 278 w 464" name="T72"/>
                  <a:gd fmla="*/ 12 h 424" name="T73"/>
                  <a:gd fmla="*/ 187 w 464" name="T74"/>
                  <a:gd fmla="*/ 12 h 424" name="T75"/>
                  <a:gd fmla="*/ 146 w 464" name="T76"/>
                  <a:gd fmla="*/ 25 h 424" name="T77"/>
                  <a:gd fmla="*/ 74 w 464" name="T78"/>
                  <a:gd fmla="*/ 69 h 424" name="T79"/>
                  <a:gd fmla="*/ 47 w 464" name="T80"/>
                  <a:gd fmla="*/ 99 h 424" name="T81"/>
                  <a:gd fmla="*/ 13 w 464" name="T82"/>
                  <a:gd fmla="*/ 172 h 424" name="T83"/>
                  <a:gd fmla="*/ 8 w 464" name="T84"/>
                  <a:gd fmla="*/ 212 h 424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424" w="464">
                    <a:moveTo>
                      <a:pt x="0" y="213"/>
                    </a:moveTo>
                    <a:cubicBezTo>
                      <a:pt x="0" y="213"/>
                      <a:pt x="0" y="212"/>
                      <a:pt x="0" y="212"/>
                    </a:cubicBezTo>
                    <a:lnTo>
                      <a:pt x="5" y="170"/>
                    </a:lnTo>
                    <a:cubicBezTo>
                      <a:pt x="5" y="170"/>
                      <a:pt x="5" y="169"/>
                      <a:pt x="5" y="169"/>
                    </a:cubicBezTo>
                    <a:lnTo>
                      <a:pt x="19" y="130"/>
                    </a:lnTo>
                    <a:cubicBezTo>
                      <a:pt x="19" y="130"/>
                      <a:pt x="19" y="130"/>
                      <a:pt x="19" y="129"/>
                    </a:cubicBezTo>
                    <a:lnTo>
                      <a:pt x="40" y="94"/>
                    </a:lnTo>
                    <a:cubicBezTo>
                      <a:pt x="40" y="94"/>
                      <a:pt x="40" y="94"/>
                      <a:pt x="40" y="94"/>
                    </a:cubicBezTo>
                    <a:lnTo>
                      <a:pt x="68" y="63"/>
                    </a:lnTo>
                    <a:cubicBezTo>
                      <a:pt x="69" y="63"/>
                      <a:pt x="69" y="62"/>
                      <a:pt x="69" y="62"/>
                    </a:cubicBezTo>
                    <a:lnTo>
                      <a:pt x="103" y="37"/>
                    </a:lnTo>
                    <a:cubicBezTo>
                      <a:pt x="103" y="37"/>
                      <a:pt x="103" y="36"/>
                      <a:pt x="103" y="36"/>
                    </a:cubicBezTo>
                    <a:lnTo>
                      <a:pt x="142" y="17"/>
                    </a:lnTo>
                    <a:cubicBezTo>
                      <a:pt x="142" y="17"/>
                      <a:pt x="143" y="17"/>
                      <a:pt x="143" y="17"/>
                    </a:cubicBezTo>
                    <a:lnTo>
                      <a:pt x="185" y="5"/>
                    </a:lnTo>
                    <a:cubicBezTo>
                      <a:pt x="186" y="5"/>
                      <a:pt x="186" y="5"/>
                      <a:pt x="186" y="4"/>
                    </a:cubicBezTo>
                    <a:lnTo>
                      <a:pt x="232" y="0"/>
                    </a:lnTo>
                    <a:cubicBezTo>
                      <a:pt x="232" y="0"/>
                      <a:pt x="233" y="0"/>
                      <a:pt x="233" y="0"/>
                    </a:cubicBezTo>
                    <a:lnTo>
                      <a:pt x="279" y="4"/>
                    </a:lnTo>
                    <a:cubicBezTo>
                      <a:pt x="279" y="5"/>
                      <a:pt x="279" y="5"/>
                      <a:pt x="280" y="5"/>
                    </a:cubicBezTo>
                    <a:lnTo>
                      <a:pt x="323" y="17"/>
                    </a:lnTo>
                    <a:cubicBezTo>
                      <a:pt x="323" y="17"/>
                      <a:pt x="323" y="17"/>
                      <a:pt x="323" y="17"/>
                    </a:cubicBezTo>
                    <a:lnTo>
                      <a:pt x="362" y="36"/>
                    </a:lnTo>
                    <a:cubicBezTo>
                      <a:pt x="362" y="36"/>
                      <a:pt x="362" y="37"/>
                      <a:pt x="362" y="37"/>
                    </a:cubicBezTo>
                    <a:lnTo>
                      <a:pt x="396" y="62"/>
                    </a:lnTo>
                    <a:cubicBezTo>
                      <a:pt x="397" y="62"/>
                      <a:pt x="397" y="63"/>
                      <a:pt x="397" y="63"/>
                    </a:cubicBezTo>
                    <a:lnTo>
                      <a:pt x="424" y="94"/>
                    </a:lnTo>
                    <a:cubicBezTo>
                      <a:pt x="425" y="94"/>
                      <a:pt x="425" y="94"/>
                      <a:pt x="425" y="94"/>
                    </a:cubicBezTo>
                    <a:lnTo>
                      <a:pt x="446" y="129"/>
                    </a:lnTo>
                    <a:cubicBezTo>
                      <a:pt x="446" y="130"/>
                      <a:pt x="446" y="130"/>
                      <a:pt x="446" y="130"/>
                    </a:cubicBezTo>
                    <a:lnTo>
                      <a:pt x="460" y="169"/>
                    </a:lnTo>
                    <a:cubicBezTo>
                      <a:pt x="460" y="169"/>
                      <a:pt x="460" y="170"/>
                      <a:pt x="460" y="170"/>
                    </a:cubicBezTo>
                    <a:lnTo>
                      <a:pt x="464" y="212"/>
                    </a:lnTo>
                    <a:cubicBezTo>
                      <a:pt x="464" y="212"/>
                      <a:pt x="464" y="213"/>
                      <a:pt x="464" y="213"/>
                    </a:cubicBezTo>
                    <a:lnTo>
                      <a:pt x="460" y="255"/>
                    </a:lnTo>
                    <a:cubicBezTo>
                      <a:pt x="460" y="255"/>
                      <a:pt x="460" y="255"/>
                      <a:pt x="460" y="256"/>
                    </a:cubicBezTo>
                    <a:lnTo>
                      <a:pt x="446" y="295"/>
                    </a:lnTo>
                    <a:cubicBezTo>
                      <a:pt x="446" y="295"/>
                      <a:pt x="446" y="295"/>
                      <a:pt x="446" y="296"/>
                    </a:cubicBezTo>
                    <a:lnTo>
                      <a:pt x="425" y="331"/>
                    </a:lnTo>
                    <a:cubicBezTo>
                      <a:pt x="425" y="331"/>
                      <a:pt x="425" y="331"/>
                      <a:pt x="424" y="332"/>
                    </a:cubicBezTo>
                    <a:lnTo>
                      <a:pt x="397" y="362"/>
                    </a:lnTo>
                    <a:cubicBezTo>
                      <a:pt x="397" y="362"/>
                      <a:pt x="397" y="363"/>
                      <a:pt x="396" y="363"/>
                    </a:cubicBezTo>
                    <a:lnTo>
                      <a:pt x="362" y="388"/>
                    </a:lnTo>
                    <a:cubicBezTo>
                      <a:pt x="362" y="388"/>
                      <a:pt x="362" y="388"/>
                      <a:pt x="362" y="389"/>
                    </a:cubicBezTo>
                    <a:lnTo>
                      <a:pt x="323" y="408"/>
                    </a:lnTo>
                    <a:cubicBezTo>
                      <a:pt x="323" y="408"/>
                      <a:pt x="323" y="408"/>
                      <a:pt x="323" y="408"/>
                    </a:cubicBezTo>
                    <a:lnTo>
                      <a:pt x="280" y="420"/>
                    </a:lnTo>
                    <a:cubicBezTo>
                      <a:pt x="279" y="420"/>
                      <a:pt x="279" y="420"/>
                      <a:pt x="279" y="420"/>
                    </a:cubicBezTo>
                    <a:lnTo>
                      <a:pt x="233" y="424"/>
                    </a:lnTo>
                    <a:cubicBezTo>
                      <a:pt x="233" y="424"/>
                      <a:pt x="232" y="424"/>
                      <a:pt x="232" y="424"/>
                    </a:cubicBezTo>
                    <a:lnTo>
                      <a:pt x="186" y="420"/>
                    </a:lnTo>
                    <a:cubicBezTo>
                      <a:pt x="186" y="420"/>
                      <a:pt x="186" y="420"/>
                      <a:pt x="185" y="420"/>
                    </a:cubicBezTo>
                    <a:lnTo>
                      <a:pt x="143" y="408"/>
                    </a:lnTo>
                    <a:cubicBezTo>
                      <a:pt x="143" y="408"/>
                      <a:pt x="142" y="408"/>
                      <a:pt x="142" y="408"/>
                    </a:cubicBezTo>
                    <a:lnTo>
                      <a:pt x="103" y="389"/>
                    </a:lnTo>
                    <a:cubicBezTo>
                      <a:pt x="103" y="388"/>
                      <a:pt x="103" y="388"/>
                      <a:pt x="103" y="388"/>
                    </a:cubicBezTo>
                    <a:lnTo>
                      <a:pt x="69" y="363"/>
                    </a:lnTo>
                    <a:cubicBezTo>
                      <a:pt x="69" y="363"/>
                      <a:pt x="69" y="362"/>
                      <a:pt x="69" y="362"/>
                    </a:cubicBezTo>
                    <a:lnTo>
                      <a:pt x="41" y="332"/>
                    </a:lnTo>
                    <a:cubicBezTo>
                      <a:pt x="40" y="331"/>
                      <a:pt x="40" y="331"/>
                      <a:pt x="40" y="331"/>
                    </a:cubicBezTo>
                    <a:lnTo>
                      <a:pt x="19" y="296"/>
                    </a:lnTo>
                    <a:cubicBezTo>
                      <a:pt x="19" y="295"/>
                      <a:pt x="19" y="295"/>
                      <a:pt x="19" y="295"/>
                    </a:cubicBezTo>
                    <a:lnTo>
                      <a:pt x="5" y="256"/>
                    </a:lnTo>
                    <a:cubicBezTo>
                      <a:pt x="5" y="255"/>
                      <a:pt x="5" y="255"/>
                      <a:pt x="5" y="255"/>
                    </a:cubicBezTo>
                    <a:lnTo>
                      <a:pt x="0" y="213"/>
                    </a:lnTo>
                    <a:close/>
                    <a:moveTo>
                      <a:pt x="13" y="254"/>
                    </a:moveTo>
                    <a:lnTo>
                      <a:pt x="13" y="253"/>
                    </a:lnTo>
                    <a:lnTo>
                      <a:pt x="26" y="292"/>
                    </a:lnTo>
                    <a:lnTo>
                      <a:pt x="26" y="291"/>
                    </a:lnTo>
                    <a:lnTo>
                      <a:pt x="47" y="327"/>
                    </a:lnTo>
                    <a:lnTo>
                      <a:pt x="46" y="326"/>
                    </a:lnTo>
                    <a:lnTo>
                      <a:pt x="74" y="357"/>
                    </a:lnTo>
                    <a:lnTo>
                      <a:pt x="74" y="356"/>
                    </a:lnTo>
                    <a:lnTo>
                      <a:pt x="107" y="382"/>
                    </a:lnTo>
                    <a:lnTo>
                      <a:pt x="107" y="381"/>
                    </a:lnTo>
                    <a:lnTo>
                      <a:pt x="146" y="400"/>
                    </a:lnTo>
                    <a:lnTo>
                      <a:pt x="145" y="400"/>
                    </a:lnTo>
                    <a:lnTo>
                      <a:pt x="188" y="413"/>
                    </a:lnTo>
                    <a:lnTo>
                      <a:pt x="187" y="412"/>
                    </a:lnTo>
                    <a:lnTo>
                      <a:pt x="233" y="416"/>
                    </a:lnTo>
                    <a:lnTo>
                      <a:pt x="232" y="416"/>
                    </a:lnTo>
                    <a:lnTo>
                      <a:pt x="278" y="412"/>
                    </a:lnTo>
                    <a:lnTo>
                      <a:pt x="277" y="413"/>
                    </a:lnTo>
                    <a:lnTo>
                      <a:pt x="320" y="400"/>
                    </a:lnTo>
                    <a:lnTo>
                      <a:pt x="320" y="400"/>
                    </a:lnTo>
                    <a:lnTo>
                      <a:pt x="358" y="381"/>
                    </a:lnTo>
                    <a:lnTo>
                      <a:pt x="358" y="382"/>
                    </a:lnTo>
                    <a:lnTo>
                      <a:pt x="392" y="356"/>
                    </a:lnTo>
                    <a:lnTo>
                      <a:pt x="391" y="357"/>
                    </a:lnTo>
                    <a:lnTo>
                      <a:pt x="418" y="326"/>
                    </a:lnTo>
                    <a:lnTo>
                      <a:pt x="418" y="327"/>
                    </a:lnTo>
                    <a:lnTo>
                      <a:pt x="439" y="291"/>
                    </a:lnTo>
                    <a:lnTo>
                      <a:pt x="439" y="292"/>
                    </a:lnTo>
                    <a:lnTo>
                      <a:pt x="452" y="253"/>
                    </a:lnTo>
                    <a:lnTo>
                      <a:pt x="452" y="254"/>
                    </a:lnTo>
                    <a:lnTo>
                      <a:pt x="456" y="212"/>
                    </a:lnTo>
                    <a:lnTo>
                      <a:pt x="456" y="213"/>
                    </a:lnTo>
                    <a:lnTo>
                      <a:pt x="452" y="171"/>
                    </a:lnTo>
                    <a:lnTo>
                      <a:pt x="452" y="172"/>
                    </a:lnTo>
                    <a:lnTo>
                      <a:pt x="439" y="133"/>
                    </a:lnTo>
                    <a:lnTo>
                      <a:pt x="439" y="134"/>
                    </a:lnTo>
                    <a:lnTo>
                      <a:pt x="418" y="99"/>
                    </a:lnTo>
                    <a:lnTo>
                      <a:pt x="418" y="99"/>
                    </a:lnTo>
                    <a:lnTo>
                      <a:pt x="391" y="68"/>
                    </a:lnTo>
                    <a:lnTo>
                      <a:pt x="392" y="69"/>
                    </a:lnTo>
                    <a:lnTo>
                      <a:pt x="358" y="43"/>
                    </a:lnTo>
                    <a:lnTo>
                      <a:pt x="358" y="44"/>
                    </a:lnTo>
                    <a:lnTo>
                      <a:pt x="320" y="25"/>
                    </a:lnTo>
                    <a:lnTo>
                      <a:pt x="320" y="25"/>
                    </a:lnTo>
                    <a:lnTo>
                      <a:pt x="277" y="12"/>
                    </a:lnTo>
                    <a:lnTo>
                      <a:pt x="278" y="12"/>
                    </a:lnTo>
                    <a:lnTo>
                      <a:pt x="232" y="8"/>
                    </a:lnTo>
                    <a:lnTo>
                      <a:pt x="233" y="8"/>
                    </a:lnTo>
                    <a:lnTo>
                      <a:pt x="187" y="12"/>
                    </a:lnTo>
                    <a:lnTo>
                      <a:pt x="188" y="12"/>
                    </a:lnTo>
                    <a:lnTo>
                      <a:pt x="145" y="25"/>
                    </a:lnTo>
                    <a:lnTo>
                      <a:pt x="146" y="25"/>
                    </a:lnTo>
                    <a:lnTo>
                      <a:pt x="107" y="44"/>
                    </a:lnTo>
                    <a:lnTo>
                      <a:pt x="107" y="43"/>
                    </a:lnTo>
                    <a:lnTo>
                      <a:pt x="74" y="69"/>
                    </a:lnTo>
                    <a:lnTo>
                      <a:pt x="74" y="68"/>
                    </a:lnTo>
                    <a:lnTo>
                      <a:pt x="46" y="99"/>
                    </a:lnTo>
                    <a:lnTo>
                      <a:pt x="47" y="99"/>
                    </a:lnTo>
                    <a:lnTo>
                      <a:pt x="26" y="134"/>
                    </a:lnTo>
                    <a:lnTo>
                      <a:pt x="26" y="133"/>
                    </a:lnTo>
                    <a:lnTo>
                      <a:pt x="13" y="172"/>
                    </a:lnTo>
                    <a:lnTo>
                      <a:pt x="13" y="171"/>
                    </a:lnTo>
                    <a:lnTo>
                      <a:pt x="8" y="213"/>
                    </a:lnTo>
                    <a:lnTo>
                      <a:pt x="8" y="212"/>
                    </a:lnTo>
                    <a:lnTo>
                      <a:pt x="13" y="254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84"/>
              <p:cNvSpPr>
                <a:spLocks noEditPoints="1"/>
              </p:cNvSpPr>
              <p:nvPr/>
            </p:nvSpPr>
            <p:spPr>
              <a:xfrm>
                <a:off x="3558" y="1976"/>
                <a:ext cx="68" cy="62"/>
              </a:xfrm>
              <a:custGeom>
                <a:avLst/>
                <a:gdLst>
                  <a:gd fmla="*/ 5 w 513" name="T0"/>
                  <a:gd fmla="*/ 191 h 473" name="T1"/>
                  <a:gd fmla="*/ 22 w 513" name="T2"/>
                  <a:gd fmla="*/ 141 h 473" name="T3"/>
                  <a:gd fmla="*/ 75 w 513" name="T4"/>
                  <a:gd fmla="*/ 71 h 473" name="T5"/>
                  <a:gd fmla="*/ 117 w 513" name="T6"/>
                  <a:gd fmla="*/ 39 h 473" name="T7"/>
                  <a:gd fmla="*/ 203 w 513" name="T8"/>
                  <a:gd fmla="*/ 6 h 473" name="T9"/>
                  <a:gd fmla="*/ 259 w 513" name="T10"/>
                  <a:gd fmla="*/ 1 h 473" name="T11"/>
                  <a:gd fmla="*/ 353 w 513" name="T12"/>
                  <a:gd fmla="*/ 18 h 473" name="T13"/>
                  <a:gd fmla="*/ 401 w 513" name="T14"/>
                  <a:gd fmla="*/ 42 h 473" name="T15"/>
                  <a:gd fmla="*/ 466 w 513" name="T16"/>
                  <a:gd fmla="*/ 102 h 473" name="T17"/>
                  <a:gd fmla="*/ 493 w 513" name="T18"/>
                  <a:gd fmla="*/ 146 h 473" name="T19"/>
                  <a:gd fmla="*/ 512 w 513" name="T20"/>
                  <a:gd fmla="*/ 233 h 473" name="T21"/>
                  <a:gd fmla="*/ 506 w 513" name="T22"/>
                  <a:gd fmla="*/ 288 h 473" name="T23"/>
                  <a:gd fmla="*/ 470 w 513" name="T24"/>
                  <a:gd fmla="*/ 367 h 473" name="T25"/>
                  <a:gd fmla="*/ 435 w 513" name="T26"/>
                  <a:gd fmla="*/ 406 h 473" name="T27"/>
                  <a:gd fmla="*/ 358 w 513" name="T28"/>
                  <a:gd fmla="*/ 453 h 473" name="T29"/>
                  <a:gd fmla="*/ 305 w 513" name="T30"/>
                  <a:gd fmla="*/ 468 h 473" name="T31"/>
                  <a:gd fmla="*/ 208 w 513" name="T32"/>
                  <a:gd fmla="*/ 468 h 473" name="T33"/>
                  <a:gd fmla="*/ 156 w 513" name="T34"/>
                  <a:gd fmla="*/ 453 h 473" name="T35"/>
                  <a:gd fmla="*/ 79 w 513" name="T36"/>
                  <a:gd fmla="*/ 406 h 473" name="T37"/>
                  <a:gd fmla="*/ 43 w 513" name="T38"/>
                  <a:gd fmla="*/ 367 h 473" name="T39"/>
                  <a:gd fmla="*/ 7 w 513" name="T40"/>
                  <a:gd fmla="*/ 288 h 473" name="T41"/>
                  <a:gd fmla="*/ 61 w 513" name="T42"/>
                  <a:gd fmla="*/ 275 h 473" name="T43"/>
                  <a:gd fmla="*/ 71 w 513" name="T44"/>
                  <a:gd fmla="*/ 303 h 473" name="T45"/>
                  <a:gd fmla="*/ 116 w 513" name="T46"/>
                  <a:gd fmla="*/ 365 h 473" name="T47"/>
                  <a:gd fmla="*/ 141 w 513" name="T48"/>
                  <a:gd fmla="*/ 384 h 473" name="T49"/>
                  <a:gd fmla="*/ 218 w 513" name="T50"/>
                  <a:gd fmla="*/ 414 h 473" name="T51"/>
                  <a:gd fmla="*/ 254 w 513" name="T52"/>
                  <a:gd fmla="*/ 417 h 473" name="T53"/>
                  <a:gd fmla="*/ 338 w 513" name="T54"/>
                  <a:gd fmla="*/ 401 h 473" name="T55"/>
                  <a:gd fmla="*/ 367 w 513" name="T56"/>
                  <a:gd fmla="*/ 387 h 473" name="T57"/>
                  <a:gd fmla="*/ 425 w 513" name="T58"/>
                  <a:gd fmla="*/ 334 h 473" name="T59"/>
                  <a:gd fmla="*/ 440 w 513" name="T60"/>
                  <a:gd fmla="*/ 308 h 473" name="T61"/>
                  <a:gd fmla="*/ 457 w 513" name="T62"/>
                  <a:gd fmla="*/ 233 h 473" name="T63"/>
                  <a:gd fmla="*/ 454 w 513" name="T64"/>
                  <a:gd fmla="*/ 204 h 473" name="T65"/>
                  <a:gd fmla="*/ 421 w 513" name="T66"/>
                  <a:gd fmla="*/ 135 h 473" name="T67"/>
                  <a:gd fmla="*/ 401 w 513" name="T68"/>
                  <a:gd fmla="*/ 112 h 473" name="T69"/>
                  <a:gd fmla="*/ 333 w 513" name="T70"/>
                  <a:gd fmla="*/ 70 h 473" name="T71"/>
                  <a:gd fmla="*/ 300 w 513" name="T72"/>
                  <a:gd fmla="*/ 60 h 473" name="T73"/>
                  <a:gd fmla="*/ 213 w 513" name="T74"/>
                  <a:gd fmla="*/ 60 h 473" name="T75"/>
                  <a:gd fmla="*/ 180 w 513" name="T76"/>
                  <a:gd fmla="*/ 70 h 473" name="T77"/>
                  <a:gd fmla="*/ 112 w 513" name="T78"/>
                  <a:gd fmla="*/ 112 h 473" name="T79"/>
                  <a:gd fmla="*/ 91 w 513" name="T80"/>
                  <a:gd fmla="*/ 135 h 473" name="T81"/>
                  <a:gd fmla="*/ 59 w 513" name="T82"/>
                  <a:gd fmla="*/ 204 h 473" name="T83"/>
                  <a:gd fmla="*/ 56 w 513" name="T84"/>
                  <a:gd fmla="*/ 233 h 473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473" w="513">
                    <a:moveTo>
                      <a:pt x="1" y="239"/>
                    </a:moveTo>
                    <a:cubicBezTo>
                      <a:pt x="0" y="237"/>
                      <a:pt x="0" y="235"/>
                      <a:pt x="1" y="233"/>
                    </a:cubicBezTo>
                    <a:lnTo>
                      <a:pt x="5" y="191"/>
                    </a:lnTo>
                    <a:cubicBezTo>
                      <a:pt x="5" y="189"/>
                      <a:pt x="6" y="187"/>
                      <a:pt x="7" y="185"/>
                    </a:cubicBezTo>
                    <a:lnTo>
                      <a:pt x="20" y="146"/>
                    </a:lnTo>
                    <a:cubicBezTo>
                      <a:pt x="21" y="144"/>
                      <a:pt x="21" y="143"/>
                      <a:pt x="22" y="141"/>
                    </a:cubicBezTo>
                    <a:lnTo>
                      <a:pt x="43" y="106"/>
                    </a:lnTo>
                    <a:cubicBezTo>
                      <a:pt x="44" y="105"/>
                      <a:pt x="45" y="103"/>
                      <a:pt x="47" y="102"/>
                    </a:cubicBezTo>
                    <a:lnTo>
                      <a:pt x="75" y="71"/>
                    </a:lnTo>
                    <a:cubicBezTo>
                      <a:pt x="76" y="69"/>
                      <a:pt x="77" y="68"/>
                      <a:pt x="79" y="67"/>
                    </a:cubicBezTo>
                    <a:lnTo>
                      <a:pt x="112" y="42"/>
                    </a:lnTo>
                    <a:cubicBezTo>
                      <a:pt x="113" y="41"/>
                      <a:pt x="115" y="40"/>
                      <a:pt x="117" y="39"/>
                    </a:cubicBezTo>
                    <a:lnTo>
                      <a:pt x="156" y="20"/>
                    </a:lnTo>
                    <a:cubicBezTo>
                      <a:pt x="157" y="19"/>
                      <a:pt x="159" y="19"/>
                      <a:pt x="160" y="18"/>
                    </a:cubicBezTo>
                    <a:lnTo>
                      <a:pt x="203" y="6"/>
                    </a:lnTo>
                    <a:cubicBezTo>
                      <a:pt x="204" y="5"/>
                      <a:pt x="206" y="5"/>
                      <a:pt x="208" y="5"/>
                    </a:cubicBezTo>
                    <a:lnTo>
                      <a:pt x="254" y="1"/>
                    </a:lnTo>
                    <a:cubicBezTo>
                      <a:pt x="256" y="0"/>
                      <a:pt x="257" y="0"/>
                      <a:pt x="259" y="1"/>
                    </a:cubicBezTo>
                    <a:lnTo>
                      <a:pt x="305" y="5"/>
                    </a:lnTo>
                    <a:cubicBezTo>
                      <a:pt x="307" y="5"/>
                      <a:pt x="309" y="5"/>
                      <a:pt x="310" y="6"/>
                    </a:cubicBezTo>
                    <a:lnTo>
                      <a:pt x="353" y="18"/>
                    </a:lnTo>
                    <a:cubicBezTo>
                      <a:pt x="355" y="19"/>
                      <a:pt x="356" y="19"/>
                      <a:pt x="358" y="20"/>
                    </a:cubicBezTo>
                    <a:lnTo>
                      <a:pt x="396" y="39"/>
                    </a:lnTo>
                    <a:cubicBezTo>
                      <a:pt x="398" y="40"/>
                      <a:pt x="399" y="41"/>
                      <a:pt x="401" y="42"/>
                    </a:cubicBezTo>
                    <a:lnTo>
                      <a:pt x="435" y="67"/>
                    </a:lnTo>
                    <a:cubicBezTo>
                      <a:pt x="436" y="68"/>
                      <a:pt x="438" y="69"/>
                      <a:pt x="439" y="71"/>
                    </a:cubicBezTo>
                    <a:lnTo>
                      <a:pt x="466" y="102"/>
                    </a:lnTo>
                    <a:cubicBezTo>
                      <a:pt x="468" y="103"/>
                      <a:pt x="469" y="105"/>
                      <a:pt x="469" y="106"/>
                    </a:cubicBezTo>
                    <a:lnTo>
                      <a:pt x="490" y="141"/>
                    </a:lnTo>
                    <a:cubicBezTo>
                      <a:pt x="491" y="143"/>
                      <a:pt x="492" y="144"/>
                      <a:pt x="493" y="146"/>
                    </a:cubicBezTo>
                    <a:lnTo>
                      <a:pt x="506" y="185"/>
                    </a:lnTo>
                    <a:cubicBezTo>
                      <a:pt x="507" y="187"/>
                      <a:pt x="508" y="189"/>
                      <a:pt x="508" y="191"/>
                    </a:cubicBezTo>
                    <a:lnTo>
                      <a:pt x="512" y="233"/>
                    </a:lnTo>
                    <a:cubicBezTo>
                      <a:pt x="513" y="235"/>
                      <a:pt x="513" y="237"/>
                      <a:pt x="512" y="239"/>
                    </a:cubicBezTo>
                    <a:lnTo>
                      <a:pt x="508" y="281"/>
                    </a:lnTo>
                    <a:cubicBezTo>
                      <a:pt x="508" y="284"/>
                      <a:pt x="507" y="286"/>
                      <a:pt x="506" y="288"/>
                    </a:cubicBezTo>
                    <a:lnTo>
                      <a:pt x="493" y="327"/>
                    </a:lnTo>
                    <a:cubicBezTo>
                      <a:pt x="492" y="328"/>
                      <a:pt x="492" y="330"/>
                      <a:pt x="491" y="332"/>
                    </a:cubicBezTo>
                    <a:lnTo>
                      <a:pt x="470" y="367"/>
                    </a:lnTo>
                    <a:cubicBezTo>
                      <a:pt x="469" y="369"/>
                      <a:pt x="468" y="370"/>
                      <a:pt x="466" y="372"/>
                    </a:cubicBezTo>
                    <a:lnTo>
                      <a:pt x="439" y="402"/>
                    </a:lnTo>
                    <a:cubicBezTo>
                      <a:pt x="438" y="404"/>
                      <a:pt x="436" y="405"/>
                      <a:pt x="435" y="406"/>
                    </a:cubicBezTo>
                    <a:lnTo>
                      <a:pt x="401" y="431"/>
                    </a:lnTo>
                    <a:cubicBezTo>
                      <a:pt x="399" y="432"/>
                      <a:pt x="398" y="433"/>
                      <a:pt x="396" y="434"/>
                    </a:cubicBezTo>
                    <a:lnTo>
                      <a:pt x="358" y="453"/>
                    </a:lnTo>
                    <a:cubicBezTo>
                      <a:pt x="356" y="454"/>
                      <a:pt x="355" y="454"/>
                      <a:pt x="353" y="455"/>
                    </a:cubicBezTo>
                    <a:lnTo>
                      <a:pt x="310" y="467"/>
                    </a:lnTo>
                    <a:cubicBezTo>
                      <a:pt x="309" y="468"/>
                      <a:pt x="307" y="468"/>
                      <a:pt x="305" y="468"/>
                    </a:cubicBezTo>
                    <a:lnTo>
                      <a:pt x="259" y="472"/>
                    </a:lnTo>
                    <a:cubicBezTo>
                      <a:pt x="257" y="473"/>
                      <a:pt x="256" y="473"/>
                      <a:pt x="254" y="472"/>
                    </a:cubicBezTo>
                    <a:lnTo>
                      <a:pt x="208" y="468"/>
                    </a:lnTo>
                    <a:cubicBezTo>
                      <a:pt x="206" y="468"/>
                      <a:pt x="204" y="468"/>
                      <a:pt x="203" y="467"/>
                    </a:cubicBezTo>
                    <a:lnTo>
                      <a:pt x="160" y="455"/>
                    </a:lnTo>
                    <a:cubicBezTo>
                      <a:pt x="159" y="454"/>
                      <a:pt x="157" y="454"/>
                      <a:pt x="156" y="453"/>
                    </a:cubicBezTo>
                    <a:lnTo>
                      <a:pt x="117" y="434"/>
                    </a:lnTo>
                    <a:cubicBezTo>
                      <a:pt x="115" y="433"/>
                      <a:pt x="113" y="432"/>
                      <a:pt x="112" y="431"/>
                    </a:cubicBezTo>
                    <a:lnTo>
                      <a:pt x="79" y="406"/>
                    </a:lnTo>
                    <a:cubicBezTo>
                      <a:pt x="77" y="405"/>
                      <a:pt x="76" y="404"/>
                      <a:pt x="75" y="402"/>
                    </a:cubicBezTo>
                    <a:lnTo>
                      <a:pt x="47" y="372"/>
                    </a:lnTo>
                    <a:cubicBezTo>
                      <a:pt x="46" y="370"/>
                      <a:pt x="44" y="369"/>
                      <a:pt x="43" y="367"/>
                    </a:cubicBezTo>
                    <a:lnTo>
                      <a:pt x="22" y="332"/>
                    </a:lnTo>
                    <a:cubicBezTo>
                      <a:pt x="21" y="330"/>
                      <a:pt x="21" y="328"/>
                      <a:pt x="20" y="327"/>
                    </a:cubicBezTo>
                    <a:lnTo>
                      <a:pt x="7" y="288"/>
                    </a:lnTo>
                    <a:cubicBezTo>
                      <a:pt x="6" y="286"/>
                      <a:pt x="5" y="284"/>
                      <a:pt x="5" y="281"/>
                    </a:cubicBezTo>
                    <a:lnTo>
                      <a:pt x="1" y="239"/>
                    </a:lnTo>
                    <a:close/>
                    <a:moveTo>
                      <a:pt x="61" y="275"/>
                    </a:moveTo>
                    <a:lnTo>
                      <a:pt x="59" y="269"/>
                    </a:lnTo>
                    <a:lnTo>
                      <a:pt x="73" y="308"/>
                    </a:lnTo>
                    <a:lnTo>
                      <a:pt x="71" y="303"/>
                    </a:lnTo>
                    <a:lnTo>
                      <a:pt x="92" y="339"/>
                    </a:lnTo>
                    <a:lnTo>
                      <a:pt x="88" y="334"/>
                    </a:lnTo>
                    <a:lnTo>
                      <a:pt x="116" y="365"/>
                    </a:lnTo>
                    <a:lnTo>
                      <a:pt x="112" y="361"/>
                    </a:lnTo>
                    <a:lnTo>
                      <a:pt x="146" y="387"/>
                    </a:lnTo>
                    <a:lnTo>
                      <a:pt x="141" y="384"/>
                    </a:lnTo>
                    <a:lnTo>
                      <a:pt x="180" y="403"/>
                    </a:lnTo>
                    <a:lnTo>
                      <a:pt x="176" y="401"/>
                    </a:lnTo>
                    <a:lnTo>
                      <a:pt x="218" y="414"/>
                    </a:lnTo>
                    <a:lnTo>
                      <a:pt x="213" y="413"/>
                    </a:lnTo>
                    <a:lnTo>
                      <a:pt x="259" y="417"/>
                    </a:lnTo>
                    <a:lnTo>
                      <a:pt x="254" y="417"/>
                    </a:lnTo>
                    <a:lnTo>
                      <a:pt x="300" y="413"/>
                    </a:lnTo>
                    <a:lnTo>
                      <a:pt x="295" y="414"/>
                    </a:lnTo>
                    <a:lnTo>
                      <a:pt x="338" y="401"/>
                    </a:lnTo>
                    <a:lnTo>
                      <a:pt x="333" y="403"/>
                    </a:lnTo>
                    <a:lnTo>
                      <a:pt x="372" y="384"/>
                    </a:lnTo>
                    <a:lnTo>
                      <a:pt x="367" y="387"/>
                    </a:lnTo>
                    <a:lnTo>
                      <a:pt x="401" y="361"/>
                    </a:lnTo>
                    <a:lnTo>
                      <a:pt x="397" y="365"/>
                    </a:lnTo>
                    <a:lnTo>
                      <a:pt x="425" y="334"/>
                    </a:lnTo>
                    <a:lnTo>
                      <a:pt x="421" y="339"/>
                    </a:lnTo>
                    <a:lnTo>
                      <a:pt x="442" y="303"/>
                    </a:lnTo>
                    <a:lnTo>
                      <a:pt x="440" y="308"/>
                    </a:lnTo>
                    <a:lnTo>
                      <a:pt x="454" y="269"/>
                    </a:lnTo>
                    <a:lnTo>
                      <a:pt x="452" y="275"/>
                    </a:lnTo>
                    <a:lnTo>
                      <a:pt x="457" y="233"/>
                    </a:lnTo>
                    <a:lnTo>
                      <a:pt x="457" y="239"/>
                    </a:lnTo>
                    <a:lnTo>
                      <a:pt x="452" y="197"/>
                    </a:lnTo>
                    <a:lnTo>
                      <a:pt x="454" y="204"/>
                    </a:lnTo>
                    <a:lnTo>
                      <a:pt x="440" y="165"/>
                    </a:lnTo>
                    <a:lnTo>
                      <a:pt x="442" y="170"/>
                    </a:lnTo>
                    <a:lnTo>
                      <a:pt x="421" y="135"/>
                    </a:lnTo>
                    <a:lnTo>
                      <a:pt x="425" y="139"/>
                    </a:lnTo>
                    <a:lnTo>
                      <a:pt x="397" y="108"/>
                    </a:lnTo>
                    <a:lnTo>
                      <a:pt x="401" y="112"/>
                    </a:lnTo>
                    <a:lnTo>
                      <a:pt x="367" y="86"/>
                    </a:lnTo>
                    <a:lnTo>
                      <a:pt x="372" y="89"/>
                    </a:lnTo>
                    <a:lnTo>
                      <a:pt x="333" y="70"/>
                    </a:lnTo>
                    <a:lnTo>
                      <a:pt x="338" y="72"/>
                    </a:lnTo>
                    <a:lnTo>
                      <a:pt x="295" y="59"/>
                    </a:lnTo>
                    <a:lnTo>
                      <a:pt x="300" y="60"/>
                    </a:lnTo>
                    <a:lnTo>
                      <a:pt x="254" y="56"/>
                    </a:lnTo>
                    <a:lnTo>
                      <a:pt x="259" y="56"/>
                    </a:lnTo>
                    <a:lnTo>
                      <a:pt x="213" y="60"/>
                    </a:lnTo>
                    <a:lnTo>
                      <a:pt x="218" y="59"/>
                    </a:lnTo>
                    <a:lnTo>
                      <a:pt x="176" y="72"/>
                    </a:lnTo>
                    <a:lnTo>
                      <a:pt x="180" y="70"/>
                    </a:lnTo>
                    <a:lnTo>
                      <a:pt x="141" y="89"/>
                    </a:lnTo>
                    <a:lnTo>
                      <a:pt x="146" y="86"/>
                    </a:lnTo>
                    <a:lnTo>
                      <a:pt x="112" y="112"/>
                    </a:lnTo>
                    <a:lnTo>
                      <a:pt x="116" y="108"/>
                    </a:lnTo>
                    <a:lnTo>
                      <a:pt x="88" y="139"/>
                    </a:lnTo>
                    <a:lnTo>
                      <a:pt x="91" y="135"/>
                    </a:lnTo>
                    <a:lnTo>
                      <a:pt x="70" y="170"/>
                    </a:lnTo>
                    <a:lnTo>
                      <a:pt x="73" y="165"/>
                    </a:lnTo>
                    <a:lnTo>
                      <a:pt x="59" y="204"/>
                    </a:lnTo>
                    <a:lnTo>
                      <a:pt x="61" y="197"/>
                    </a:lnTo>
                    <a:lnTo>
                      <a:pt x="56" y="239"/>
                    </a:lnTo>
                    <a:lnTo>
                      <a:pt x="56" y="233"/>
                    </a:lnTo>
                    <a:lnTo>
                      <a:pt x="61" y="275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85"/>
              <p:cNvSpPr>
                <a:spLocks noEditPoints="1"/>
              </p:cNvSpPr>
              <p:nvPr/>
            </p:nvSpPr>
            <p:spPr>
              <a:xfrm>
                <a:off x="2336" y="2540"/>
                <a:ext cx="554" cy="12"/>
              </a:xfrm>
              <a:custGeom>
                <a:avLst/>
                <a:gdLst>
                  <a:gd fmla="*/ 0 w 554" name="T0"/>
                  <a:gd fmla="*/ 0 h 12" name="T1"/>
                  <a:gd fmla="*/ 51 w 554" name="T2"/>
                  <a:gd fmla="*/ 0 h 12" name="T3"/>
                  <a:gd fmla="*/ 51 w 554" name="T4"/>
                  <a:gd fmla="*/ 12 h 12" name="T5"/>
                  <a:gd fmla="*/ 0 w 554" name="T6"/>
                  <a:gd fmla="*/ 12 h 12" name="T7"/>
                  <a:gd fmla="*/ 0 w 554" name="T8"/>
                  <a:gd fmla="*/ 0 h 12" name="T9"/>
                  <a:gd fmla="*/ 90 w 554" name="T10"/>
                  <a:gd fmla="*/ 0 h 12" name="T11"/>
                  <a:gd fmla="*/ 142 w 554" name="T12"/>
                  <a:gd fmla="*/ 0 h 12" name="T13"/>
                  <a:gd fmla="*/ 142 w 554" name="T14"/>
                  <a:gd fmla="*/ 12 h 12" name="T15"/>
                  <a:gd fmla="*/ 90 w 554" name="T16"/>
                  <a:gd fmla="*/ 12 h 12" name="T17"/>
                  <a:gd fmla="*/ 90 w 554" name="T18"/>
                  <a:gd fmla="*/ 0 h 12" name="T19"/>
                  <a:gd fmla="*/ 180 w 554" name="T20"/>
                  <a:gd fmla="*/ 0 h 12" name="T21"/>
                  <a:gd fmla="*/ 232 w 554" name="T22"/>
                  <a:gd fmla="*/ 0 h 12" name="T23"/>
                  <a:gd fmla="*/ 232 w 554" name="T24"/>
                  <a:gd fmla="*/ 12 h 12" name="T25"/>
                  <a:gd fmla="*/ 180 w 554" name="T26"/>
                  <a:gd fmla="*/ 12 h 12" name="T27"/>
                  <a:gd fmla="*/ 180 w 554" name="T28"/>
                  <a:gd fmla="*/ 0 h 12" name="T29"/>
                  <a:gd fmla="*/ 271 w 554" name="T30"/>
                  <a:gd fmla="*/ 0 h 12" name="T31"/>
                  <a:gd fmla="*/ 322 w 554" name="T32"/>
                  <a:gd fmla="*/ 0 h 12" name="T33"/>
                  <a:gd fmla="*/ 322 w 554" name="T34"/>
                  <a:gd fmla="*/ 12 h 12" name="T35"/>
                  <a:gd fmla="*/ 271 w 554" name="T36"/>
                  <a:gd fmla="*/ 12 h 12" name="T37"/>
                  <a:gd fmla="*/ 271 w 554" name="T38"/>
                  <a:gd fmla="*/ 0 h 12" name="T39"/>
                  <a:gd fmla="*/ 361 w 554" name="T40"/>
                  <a:gd fmla="*/ 0 h 12" name="T41"/>
                  <a:gd fmla="*/ 413 w 554" name="T42"/>
                  <a:gd fmla="*/ 0 h 12" name="T43"/>
                  <a:gd fmla="*/ 413 w 554" name="T44"/>
                  <a:gd fmla="*/ 12 h 12" name="T45"/>
                  <a:gd fmla="*/ 361 w 554" name="T46"/>
                  <a:gd fmla="*/ 12 h 12" name="T47"/>
                  <a:gd fmla="*/ 361 w 554" name="T48"/>
                  <a:gd fmla="*/ 0 h 12" name="T49"/>
                  <a:gd fmla="*/ 451 w 554" name="T50"/>
                  <a:gd fmla="*/ 0 h 12" name="T51"/>
                  <a:gd fmla="*/ 503 w 554" name="T52"/>
                  <a:gd fmla="*/ 0 h 12" name="T53"/>
                  <a:gd fmla="*/ 503 w 554" name="T54"/>
                  <a:gd fmla="*/ 12 h 12" name="T55"/>
                  <a:gd fmla="*/ 451 w 554" name="T56"/>
                  <a:gd fmla="*/ 12 h 12" name="T57"/>
                  <a:gd fmla="*/ 451 w 554" name="T58"/>
                  <a:gd fmla="*/ 0 h 12" name="T59"/>
                  <a:gd fmla="*/ 542 w 554" name="T60"/>
                  <a:gd fmla="*/ 0 h 12" name="T61"/>
                  <a:gd fmla="*/ 554 w 554" name="T62"/>
                  <a:gd fmla="*/ 0 h 12" name="T63"/>
                  <a:gd fmla="*/ 554 w 554" name="T64"/>
                  <a:gd fmla="*/ 12 h 12" name="T65"/>
                  <a:gd fmla="*/ 542 w 554" name="T66"/>
                  <a:gd fmla="*/ 12 h 12" name="T67"/>
                  <a:gd fmla="*/ 542 w 554" name="T68"/>
                  <a:gd fmla="*/ 0 h 12" name="T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b="b" l="0" r="r" t="0"/>
                <a:pathLst>
                  <a:path h="12" w="554">
                    <a:moveTo>
                      <a:pt x="0" y="0"/>
                    </a:moveTo>
                    <a:lnTo>
                      <a:pt x="51" y="0"/>
                    </a:lnTo>
                    <a:lnTo>
                      <a:pt x="51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90" y="0"/>
                    </a:moveTo>
                    <a:lnTo>
                      <a:pt x="142" y="0"/>
                    </a:lnTo>
                    <a:lnTo>
                      <a:pt x="142" y="12"/>
                    </a:lnTo>
                    <a:lnTo>
                      <a:pt x="90" y="12"/>
                    </a:lnTo>
                    <a:lnTo>
                      <a:pt x="90" y="0"/>
                    </a:lnTo>
                    <a:close/>
                    <a:moveTo>
                      <a:pt x="180" y="0"/>
                    </a:moveTo>
                    <a:lnTo>
                      <a:pt x="232" y="0"/>
                    </a:lnTo>
                    <a:lnTo>
                      <a:pt x="232" y="12"/>
                    </a:lnTo>
                    <a:lnTo>
                      <a:pt x="180" y="12"/>
                    </a:lnTo>
                    <a:lnTo>
                      <a:pt x="180" y="0"/>
                    </a:lnTo>
                    <a:close/>
                    <a:moveTo>
                      <a:pt x="271" y="0"/>
                    </a:moveTo>
                    <a:lnTo>
                      <a:pt x="322" y="0"/>
                    </a:lnTo>
                    <a:lnTo>
                      <a:pt x="322" y="12"/>
                    </a:lnTo>
                    <a:lnTo>
                      <a:pt x="271" y="12"/>
                    </a:lnTo>
                    <a:lnTo>
                      <a:pt x="271" y="0"/>
                    </a:lnTo>
                    <a:close/>
                    <a:moveTo>
                      <a:pt x="361" y="0"/>
                    </a:moveTo>
                    <a:lnTo>
                      <a:pt x="413" y="0"/>
                    </a:lnTo>
                    <a:lnTo>
                      <a:pt x="413" y="12"/>
                    </a:lnTo>
                    <a:lnTo>
                      <a:pt x="361" y="12"/>
                    </a:lnTo>
                    <a:lnTo>
                      <a:pt x="361" y="0"/>
                    </a:lnTo>
                    <a:close/>
                    <a:moveTo>
                      <a:pt x="451" y="0"/>
                    </a:moveTo>
                    <a:lnTo>
                      <a:pt x="503" y="0"/>
                    </a:lnTo>
                    <a:lnTo>
                      <a:pt x="503" y="12"/>
                    </a:lnTo>
                    <a:lnTo>
                      <a:pt x="451" y="12"/>
                    </a:lnTo>
                    <a:lnTo>
                      <a:pt x="451" y="0"/>
                    </a:lnTo>
                    <a:close/>
                    <a:moveTo>
                      <a:pt x="542" y="0"/>
                    </a:moveTo>
                    <a:lnTo>
                      <a:pt x="554" y="0"/>
                    </a:lnTo>
                    <a:lnTo>
                      <a:pt x="554" y="12"/>
                    </a:lnTo>
                    <a:lnTo>
                      <a:pt x="542" y="12"/>
                    </a:lnTo>
                    <a:lnTo>
                      <a:pt x="542" y="0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86"/>
              <p:cNvSpPr>
                <a:spLocks noEditPoints="1"/>
              </p:cNvSpPr>
              <p:nvPr/>
            </p:nvSpPr>
            <p:spPr>
              <a:xfrm>
                <a:off x="2335" y="2539"/>
                <a:ext cx="556" cy="14"/>
              </a:xfrm>
              <a:custGeom>
                <a:avLst/>
                <a:gdLst>
                  <a:gd fmla="*/ 1 w 556" name="T0"/>
                  <a:gd fmla="*/ 0 h 14" name="T1"/>
                  <a:gd fmla="*/ 53 w 556" name="T2"/>
                  <a:gd fmla="*/ 1 h 14" name="T3"/>
                  <a:gd fmla="*/ 52 w 556" name="T4"/>
                  <a:gd fmla="*/ 14 h 14" name="T5"/>
                  <a:gd fmla="*/ 0 w 556" name="T6"/>
                  <a:gd fmla="*/ 13 h 14" name="T7"/>
                  <a:gd fmla="*/ 1 w 556" name="T8"/>
                  <a:gd fmla="*/ 13 h 14" name="T9"/>
                  <a:gd fmla="*/ 52 w 556" name="T10"/>
                  <a:gd fmla="*/ 13 h 14" name="T11"/>
                  <a:gd fmla="*/ 52 w 556" name="T12"/>
                  <a:gd fmla="*/ 1 h 14" name="T13"/>
                  <a:gd fmla="*/ 1 w 556" name="T14"/>
                  <a:gd fmla="*/ 1 h 14" name="T15"/>
                  <a:gd fmla="*/ 1 w 556" name="T16"/>
                  <a:gd fmla="*/ 13 h 14" name="T17"/>
                  <a:gd fmla="*/ 91 w 556" name="T18"/>
                  <a:gd fmla="*/ 0 h 14" name="T19"/>
                  <a:gd fmla="*/ 143 w 556" name="T20"/>
                  <a:gd fmla="*/ 1 h 14" name="T21"/>
                  <a:gd fmla="*/ 143 w 556" name="T22"/>
                  <a:gd fmla="*/ 14 h 14" name="T23"/>
                  <a:gd fmla="*/ 91 w 556" name="T24"/>
                  <a:gd fmla="*/ 13 h 14" name="T25"/>
                  <a:gd fmla="*/ 92 w 556" name="T26"/>
                  <a:gd fmla="*/ 13 h 14" name="T27"/>
                  <a:gd fmla="*/ 143 w 556" name="T28"/>
                  <a:gd fmla="*/ 13 h 14" name="T29"/>
                  <a:gd fmla="*/ 142 w 556" name="T30"/>
                  <a:gd fmla="*/ 1 h 14" name="T31"/>
                  <a:gd fmla="*/ 91 w 556" name="T32"/>
                  <a:gd fmla="*/ 1 h 14" name="T33"/>
                  <a:gd fmla="*/ 92 w 556" name="T34"/>
                  <a:gd fmla="*/ 13 h 14" name="T35"/>
                  <a:gd fmla="*/ 181 w 556" name="T36"/>
                  <a:gd fmla="*/ 0 h 14" name="T37"/>
                  <a:gd fmla="*/ 233 w 556" name="T38"/>
                  <a:gd fmla="*/ 1 h 14" name="T39"/>
                  <a:gd fmla="*/ 233 w 556" name="T40"/>
                  <a:gd fmla="*/ 14 h 14" name="T41"/>
                  <a:gd fmla="*/ 180 w 556" name="T42"/>
                  <a:gd fmla="*/ 13 h 14" name="T43"/>
                  <a:gd fmla="*/ 182 w 556" name="T44"/>
                  <a:gd fmla="*/ 13 h 14" name="T45"/>
                  <a:gd fmla="*/ 233 w 556" name="T46"/>
                  <a:gd fmla="*/ 13 h 14" name="T47"/>
                  <a:gd fmla="*/ 232 w 556" name="T48"/>
                  <a:gd fmla="*/ 1 h 14" name="T49"/>
                  <a:gd fmla="*/ 181 w 556" name="T50"/>
                  <a:gd fmla="*/ 1 h 14" name="T51"/>
                  <a:gd fmla="*/ 182 w 556" name="T52"/>
                  <a:gd fmla="*/ 13 h 14" name="T53"/>
                  <a:gd fmla="*/ 272 w 556" name="T54"/>
                  <a:gd fmla="*/ 0 h 14" name="T55"/>
                  <a:gd fmla="*/ 324 w 556" name="T56"/>
                  <a:gd fmla="*/ 1 h 14" name="T57"/>
                  <a:gd fmla="*/ 323 w 556" name="T58"/>
                  <a:gd fmla="*/ 14 h 14" name="T59"/>
                  <a:gd fmla="*/ 271 w 556" name="T60"/>
                  <a:gd fmla="*/ 13 h 14" name="T61"/>
                  <a:gd fmla="*/ 272 w 556" name="T62"/>
                  <a:gd fmla="*/ 13 h 14" name="T63"/>
                  <a:gd fmla="*/ 323 w 556" name="T64"/>
                  <a:gd fmla="*/ 13 h 14" name="T65"/>
                  <a:gd fmla="*/ 323 w 556" name="T66"/>
                  <a:gd fmla="*/ 1 h 14" name="T67"/>
                  <a:gd fmla="*/ 272 w 556" name="T68"/>
                  <a:gd fmla="*/ 1 h 14" name="T69"/>
                  <a:gd fmla="*/ 272 w 556" name="T70"/>
                  <a:gd fmla="*/ 13 h 14" name="T71"/>
                  <a:gd fmla="*/ 362 w 556" name="T72"/>
                  <a:gd fmla="*/ 0 h 14" name="T73"/>
                  <a:gd fmla="*/ 415 w 556" name="T74"/>
                  <a:gd fmla="*/ 1 h 14" name="T75"/>
                  <a:gd fmla="*/ 414 w 556" name="T76"/>
                  <a:gd fmla="*/ 14 h 14" name="T77"/>
                  <a:gd fmla="*/ 362 w 556" name="T78"/>
                  <a:gd fmla="*/ 13 h 14" name="T79"/>
                  <a:gd fmla="*/ 363 w 556" name="T80"/>
                  <a:gd fmla="*/ 13 h 14" name="T81"/>
                  <a:gd fmla="*/ 414 w 556" name="T82"/>
                  <a:gd fmla="*/ 13 h 14" name="T83"/>
                  <a:gd fmla="*/ 414 w 556" name="T84"/>
                  <a:gd fmla="*/ 1 h 14" name="T85"/>
                  <a:gd fmla="*/ 362 w 556" name="T86"/>
                  <a:gd fmla="*/ 1 h 14" name="T87"/>
                  <a:gd fmla="*/ 363 w 556" name="T88"/>
                  <a:gd fmla="*/ 13 h 14" name="T89"/>
                  <a:gd fmla="*/ 452 w 556" name="T90"/>
                  <a:gd fmla="*/ 0 h 14" name="T91"/>
                  <a:gd fmla="*/ 504 w 556" name="T92"/>
                  <a:gd fmla="*/ 1 h 14" name="T93"/>
                  <a:gd fmla="*/ 504 w 556" name="T94"/>
                  <a:gd fmla="*/ 14 h 14" name="T95"/>
                  <a:gd fmla="*/ 452 w 556" name="T96"/>
                  <a:gd fmla="*/ 13 h 14" name="T97"/>
                  <a:gd fmla="*/ 453 w 556" name="T98"/>
                  <a:gd fmla="*/ 13 h 14" name="T99"/>
                  <a:gd fmla="*/ 504 w 556" name="T100"/>
                  <a:gd fmla="*/ 13 h 14" name="T101"/>
                  <a:gd fmla="*/ 503 w 556" name="T102"/>
                  <a:gd fmla="*/ 1 h 14" name="T103"/>
                  <a:gd fmla="*/ 452 w 556" name="T104"/>
                  <a:gd fmla="*/ 1 h 14" name="T105"/>
                  <a:gd fmla="*/ 453 w 556" name="T106"/>
                  <a:gd fmla="*/ 13 h 14" name="T107"/>
                  <a:gd fmla="*/ 543 w 556" name="T108"/>
                  <a:gd fmla="*/ 0 h 14" name="T109"/>
                  <a:gd fmla="*/ 556 w 556" name="T110"/>
                  <a:gd fmla="*/ 1 h 14" name="T111"/>
                  <a:gd fmla="*/ 555 w 556" name="T112"/>
                  <a:gd fmla="*/ 14 h 14" name="T113"/>
                  <a:gd fmla="*/ 542 w 556" name="T114"/>
                  <a:gd fmla="*/ 13 h 14" name="T115"/>
                  <a:gd fmla="*/ 543 w 556" name="T116"/>
                  <a:gd fmla="*/ 13 h 14" name="T117"/>
                  <a:gd fmla="*/ 555 w 556" name="T118"/>
                  <a:gd fmla="*/ 13 h 14" name="T119"/>
                  <a:gd fmla="*/ 555 w 556" name="T120"/>
                  <a:gd fmla="*/ 1 h 14" name="T121"/>
                  <a:gd fmla="*/ 543 w 556" name="T122"/>
                  <a:gd fmla="*/ 1 h 14" name="T123"/>
                  <a:gd fmla="*/ 543 w 556" name="T124"/>
                  <a:gd fmla="*/ 13 h 14" name="T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b="b" l="0" r="r" t="0"/>
                <a:pathLst>
                  <a:path h="14" w="556">
                    <a:moveTo>
                      <a:pt x="0" y="1"/>
                    </a:moveTo>
                    <a:lnTo>
                      <a:pt x="1" y="0"/>
                    </a:lnTo>
                    <a:lnTo>
                      <a:pt x="52" y="0"/>
                    </a:lnTo>
                    <a:lnTo>
                      <a:pt x="53" y="1"/>
                    </a:lnTo>
                    <a:lnTo>
                      <a:pt x="53" y="13"/>
                    </a:lnTo>
                    <a:lnTo>
                      <a:pt x="52" y="14"/>
                    </a:lnTo>
                    <a:lnTo>
                      <a:pt x="1" y="14"/>
                    </a:lnTo>
                    <a:lnTo>
                      <a:pt x="0" y="13"/>
                    </a:lnTo>
                    <a:lnTo>
                      <a:pt x="0" y="1"/>
                    </a:lnTo>
                    <a:close/>
                    <a:moveTo>
                      <a:pt x="1" y="13"/>
                    </a:moveTo>
                    <a:lnTo>
                      <a:pt x="1" y="13"/>
                    </a:lnTo>
                    <a:lnTo>
                      <a:pt x="52" y="13"/>
                    </a:lnTo>
                    <a:lnTo>
                      <a:pt x="52" y="13"/>
                    </a:lnTo>
                    <a:lnTo>
                      <a:pt x="52" y="1"/>
                    </a:lnTo>
                    <a:lnTo>
                      <a:pt x="52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3"/>
                    </a:lnTo>
                    <a:close/>
                    <a:moveTo>
                      <a:pt x="91" y="1"/>
                    </a:moveTo>
                    <a:lnTo>
                      <a:pt x="91" y="0"/>
                    </a:lnTo>
                    <a:lnTo>
                      <a:pt x="143" y="0"/>
                    </a:lnTo>
                    <a:lnTo>
                      <a:pt x="143" y="1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91" y="14"/>
                    </a:lnTo>
                    <a:lnTo>
                      <a:pt x="91" y="13"/>
                    </a:lnTo>
                    <a:lnTo>
                      <a:pt x="91" y="1"/>
                    </a:lnTo>
                    <a:close/>
                    <a:moveTo>
                      <a:pt x="92" y="13"/>
                    </a:moveTo>
                    <a:lnTo>
                      <a:pt x="91" y="13"/>
                    </a:lnTo>
                    <a:lnTo>
                      <a:pt x="143" y="13"/>
                    </a:lnTo>
                    <a:lnTo>
                      <a:pt x="142" y="13"/>
                    </a:lnTo>
                    <a:lnTo>
                      <a:pt x="142" y="1"/>
                    </a:lnTo>
                    <a:lnTo>
                      <a:pt x="143" y="1"/>
                    </a:lnTo>
                    <a:lnTo>
                      <a:pt x="91" y="1"/>
                    </a:lnTo>
                    <a:lnTo>
                      <a:pt x="92" y="1"/>
                    </a:lnTo>
                    <a:lnTo>
                      <a:pt x="92" y="13"/>
                    </a:lnTo>
                    <a:close/>
                    <a:moveTo>
                      <a:pt x="180" y="1"/>
                    </a:moveTo>
                    <a:lnTo>
                      <a:pt x="181" y="0"/>
                    </a:lnTo>
                    <a:lnTo>
                      <a:pt x="233" y="0"/>
                    </a:lnTo>
                    <a:lnTo>
                      <a:pt x="233" y="1"/>
                    </a:lnTo>
                    <a:lnTo>
                      <a:pt x="233" y="13"/>
                    </a:lnTo>
                    <a:lnTo>
                      <a:pt x="233" y="14"/>
                    </a:lnTo>
                    <a:lnTo>
                      <a:pt x="181" y="14"/>
                    </a:lnTo>
                    <a:lnTo>
                      <a:pt x="180" y="13"/>
                    </a:lnTo>
                    <a:lnTo>
                      <a:pt x="180" y="1"/>
                    </a:lnTo>
                    <a:close/>
                    <a:moveTo>
                      <a:pt x="182" y="13"/>
                    </a:moveTo>
                    <a:lnTo>
                      <a:pt x="181" y="13"/>
                    </a:lnTo>
                    <a:lnTo>
                      <a:pt x="233" y="13"/>
                    </a:lnTo>
                    <a:lnTo>
                      <a:pt x="232" y="13"/>
                    </a:lnTo>
                    <a:lnTo>
                      <a:pt x="232" y="1"/>
                    </a:lnTo>
                    <a:lnTo>
                      <a:pt x="233" y="1"/>
                    </a:lnTo>
                    <a:lnTo>
                      <a:pt x="181" y="1"/>
                    </a:lnTo>
                    <a:lnTo>
                      <a:pt x="182" y="1"/>
                    </a:lnTo>
                    <a:lnTo>
                      <a:pt x="182" y="13"/>
                    </a:lnTo>
                    <a:close/>
                    <a:moveTo>
                      <a:pt x="271" y="1"/>
                    </a:moveTo>
                    <a:lnTo>
                      <a:pt x="272" y="0"/>
                    </a:lnTo>
                    <a:lnTo>
                      <a:pt x="323" y="0"/>
                    </a:lnTo>
                    <a:lnTo>
                      <a:pt x="324" y="1"/>
                    </a:lnTo>
                    <a:lnTo>
                      <a:pt x="324" y="13"/>
                    </a:lnTo>
                    <a:lnTo>
                      <a:pt x="323" y="14"/>
                    </a:lnTo>
                    <a:lnTo>
                      <a:pt x="272" y="14"/>
                    </a:lnTo>
                    <a:lnTo>
                      <a:pt x="271" y="13"/>
                    </a:lnTo>
                    <a:lnTo>
                      <a:pt x="271" y="1"/>
                    </a:lnTo>
                    <a:close/>
                    <a:moveTo>
                      <a:pt x="272" y="13"/>
                    </a:moveTo>
                    <a:lnTo>
                      <a:pt x="272" y="13"/>
                    </a:lnTo>
                    <a:lnTo>
                      <a:pt x="323" y="13"/>
                    </a:lnTo>
                    <a:lnTo>
                      <a:pt x="323" y="13"/>
                    </a:lnTo>
                    <a:lnTo>
                      <a:pt x="323" y="1"/>
                    </a:lnTo>
                    <a:lnTo>
                      <a:pt x="323" y="1"/>
                    </a:lnTo>
                    <a:lnTo>
                      <a:pt x="272" y="1"/>
                    </a:lnTo>
                    <a:lnTo>
                      <a:pt x="272" y="1"/>
                    </a:lnTo>
                    <a:lnTo>
                      <a:pt x="272" y="13"/>
                    </a:lnTo>
                    <a:close/>
                    <a:moveTo>
                      <a:pt x="362" y="1"/>
                    </a:moveTo>
                    <a:lnTo>
                      <a:pt x="362" y="0"/>
                    </a:lnTo>
                    <a:lnTo>
                      <a:pt x="414" y="0"/>
                    </a:lnTo>
                    <a:lnTo>
                      <a:pt x="415" y="1"/>
                    </a:lnTo>
                    <a:lnTo>
                      <a:pt x="415" y="13"/>
                    </a:lnTo>
                    <a:lnTo>
                      <a:pt x="414" y="14"/>
                    </a:lnTo>
                    <a:lnTo>
                      <a:pt x="362" y="14"/>
                    </a:lnTo>
                    <a:lnTo>
                      <a:pt x="362" y="13"/>
                    </a:lnTo>
                    <a:lnTo>
                      <a:pt x="362" y="1"/>
                    </a:lnTo>
                    <a:close/>
                    <a:moveTo>
                      <a:pt x="363" y="13"/>
                    </a:moveTo>
                    <a:lnTo>
                      <a:pt x="362" y="13"/>
                    </a:lnTo>
                    <a:lnTo>
                      <a:pt x="414" y="13"/>
                    </a:lnTo>
                    <a:lnTo>
                      <a:pt x="414" y="13"/>
                    </a:lnTo>
                    <a:lnTo>
                      <a:pt x="414" y="1"/>
                    </a:lnTo>
                    <a:lnTo>
                      <a:pt x="414" y="1"/>
                    </a:lnTo>
                    <a:lnTo>
                      <a:pt x="362" y="1"/>
                    </a:lnTo>
                    <a:lnTo>
                      <a:pt x="363" y="1"/>
                    </a:lnTo>
                    <a:lnTo>
                      <a:pt x="363" y="13"/>
                    </a:lnTo>
                    <a:close/>
                    <a:moveTo>
                      <a:pt x="452" y="1"/>
                    </a:moveTo>
                    <a:lnTo>
                      <a:pt x="452" y="0"/>
                    </a:lnTo>
                    <a:lnTo>
                      <a:pt x="504" y="0"/>
                    </a:lnTo>
                    <a:lnTo>
                      <a:pt x="504" y="1"/>
                    </a:lnTo>
                    <a:lnTo>
                      <a:pt x="504" y="13"/>
                    </a:lnTo>
                    <a:lnTo>
                      <a:pt x="504" y="14"/>
                    </a:lnTo>
                    <a:lnTo>
                      <a:pt x="452" y="14"/>
                    </a:lnTo>
                    <a:lnTo>
                      <a:pt x="452" y="13"/>
                    </a:lnTo>
                    <a:lnTo>
                      <a:pt x="452" y="1"/>
                    </a:lnTo>
                    <a:close/>
                    <a:moveTo>
                      <a:pt x="453" y="13"/>
                    </a:moveTo>
                    <a:lnTo>
                      <a:pt x="452" y="13"/>
                    </a:lnTo>
                    <a:lnTo>
                      <a:pt x="504" y="13"/>
                    </a:lnTo>
                    <a:lnTo>
                      <a:pt x="503" y="13"/>
                    </a:lnTo>
                    <a:lnTo>
                      <a:pt x="503" y="1"/>
                    </a:lnTo>
                    <a:lnTo>
                      <a:pt x="504" y="1"/>
                    </a:lnTo>
                    <a:lnTo>
                      <a:pt x="452" y="1"/>
                    </a:lnTo>
                    <a:lnTo>
                      <a:pt x="453" y="1"/>
                    </a:lnTo>
                    <a:lnTo>
                      <a:pt x="453" y="13"/>
                    </a:lnTo>
                    <a:close/>
                    <a:moveTo>
                      <a:pt x="542" y="1"/>
                    </a:moveTo>
                    <a:lnTo>
                      <a:pt x="543" y="0"/>
                    </a:lnTo>
                    <a:lnTo>
                      <a:pt x="555" y="0"/>
                    </a:lnTo>
                    <a:lnTo>
                      <a:pt x="556" y="1"/>
                    </a:lnTo>
                    <a:lnTo>
                      <a:pt x="556" y="13"/>
                    </a:lnTo>
                    <a:lnTo>
                      <a:pt x="555" y="14"/>
                    </a:lnTo>
                    <a:lnTo>
                      <a:pt x="543" y="14"/>
                    </a:lnTo>
                    <a:lnTo>
                      <a:pt x="542" y="13"/>
                    </a:lnTo>
                    <a:lnTo>
                      <a:pt x="542" y="1"/>
                    </a:lnTo>
                    <a:close/>
                    <a:moveTo>
                      <a:pt x="543" y="13"/>
                    </a:moveTo>
                    <a:lnTo>
                      <a:pt x="543" y="13"/>
                    </a:lnTo>
                    <a:lnTo>
                      <a:pt x="555" y="13"/>
                    </a:lnTo>
                    <a:lnTo>
                      <a:pt x="555" y="13"/>
                    </a:lnTo>
                    <a:lnTo>
                      <a:pt x="555" y="1"/>
                    </a:lnTo>
                    <a:lnTo>
                      <a:pt x="555" y="1"/>
                    </a:lnTo>
                    <a:lnTo>
                      <a:pt x="543" y="1"/>
                    </a:lnTo>
                    <a:lnTo>
                      <a:pt x="543" y="1"/>
                    </a:lnTo>
                    <a:lnTo>
                      <a:pt x="543" y="13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87"/>
              <p:cNvSpPr>
                <a:spLocks noEditPoints="1"/>
              </p:cNvSpPr>
              <p:nvPr/>
            </p:nvSpPr>
            <p:spPr>
              <a:xfrm>
                <a:off x="2685" y="2393"/>
                <a:ext cx="28" cy="153"/>
              </a:xfrm>
              <a:custGeom>
                <a:avLst/>
                <a:gdLst>
                  <a:gd fmla="*/ 12 w 28" name="T0"/>
                  <a:gd fmla="*/ 0 h 153" name="T1"/>
                  <a:gd fmla="*/ 15 w 28" name="T2"/>
                  <a:gd fmla="*/ 10 h 153" name="T3"/>
                  <a:gd fmla="*/ 16 w 28" name="T4"/>
                  <a:gd fmla="*/ 11 h 153" name="T5"/>
                  <a:gd fmla="*/ 3 w 28" name="T6"/>
                  <a:gd fmla="*/ 15 h 153" name="T7"/>
                  <a:gd fmla="*/ 3 w 28" name="T8"/>
                  <a:gd fmla="*/ 13 h 153" name="T9"/>
                  <a:gd fmla="*/ 0 w 28" name="T10"/>
                  <a:gd fmla="*/ 4 h 153" name="T11"/>
                  <a:gd fmla="*/ 12 w 28" name="T12"/>
                  <a:gd fmla="*/ 0 h 153" name="T13"/>
                  <a:gd fmla="*/ 20 w 28" name="T14"/>
                  <a:gd fmla="*/ 23 h 153" name="T15"/>
                  <a:gd fmla="*/ 22 w 28" name="T16"/>
                  <a:gd fmla="*/ 28 h 153" name="T17"/>
                  <a:gd fmla="*/ 22 w 28" name="T18"/>
                  <a:gd fmla="*/ 35 h 153" name="T19"/>
                  <a:gd fmla="*/ 10 w 28" name="T20"/>
                  <a:gd fmla="*/ 37 h 153" name="T21"/>
                  <a:gd fmla="*/ 9 w 28" name="T22"/>
                  <a:gd fmla="*/ 31 h 153" name="T23"/>
                  <a:gd fmla="*/ 7 w 28" name="T24"/>
                  <a:gd fmla="*/ 26 h 153" name="T25"/>
                  <a:gd fmla="*/ 20 w 28" name="T26"/>
                  <a:gd fmla="*/ 23 h 153" name="T27"/>
                  <a:gd fmla="*/ 25 w 28" name="T28"/>
                  <a:gd fmla="*/ 46 h 153" name="T29"/>
                  <a:gd fmla="*/ 25 w 28" name="T30"/>
                  <a:gd fmla="*/ 47 h 153" name="T31"/>
                  <a:gd fmla="*/ 27 w 28" name="T32"/>
                  <a:gd fmla="*/ 57 h 153" name="T33"/>
                  <a:gd fmla="*/ 27 w 28" name="T34"/>
                  <a:gd fmla="*/ 58 h 153" name="T35"/>
                  <a:gd fmla="*/ 14 w 28" name="T36"/>
                  <a:gd fmla="*/ 60 h 153" name="T37"/>
                  <a:gd fmla="*/ 14 w 28" name="T38"/>
                  <a:gd fmla="*/ 58 h 153" name="T39"/>
                  <a:gd fmla="*/ 13 w 28" name="T40"/>
                  <a:gd fmla="*/ 50 h 153" name="T41"/>
                  <a:gd fmla="*/ 13 w 28" name="T42"/>
                  <a:gd fmla="*/ 49 h 153" name="T43"/>
                  <a:gd fmla="*/ 25 w 28" name="T44"/>
                  <a:gd fmla="*/ 46 h 153" name="T45"/>
                  <a:gd fmla="*/ 28 w 28" name="T46"/>
                  <a:gd fmla="*/ 70 h 153" name="T47"/>
                  <a:gd fmla="*/ 28 w 28" name="T48"/>
                  <a:gd fmla="*/ 76 h 153" name="T49"/>
                  <a:gd fmla="*/ 28 w 28" name="T50"/>
                  <a:gd fmla="*/ 83 h 153" name="T51"/>
                  <a:gd fmla="*/ 16 w 28" name="T52"/>
                  <a:gd fmla="*/ 83 h 153" name="T53"/>
                  <a:gd fmla="*/ 16 w 28" name="T54"/>
                  <a:gd fmla="*/ 77 h 153" name="T55"/>
                  <a:gd fmla="*/ 15 w 28" name="T56"/>
                  <a:gd fmla="*/ 71 h 153" name="T57"/>
                  <a:gd fmla="*/ 28 w 28" name="T58"/>
                  <a:gd fmla="*/ 70 h 153" name="T59"/>
                  <a:gd fmla="*/ 28 w 28" name="T60"/>
                  <a:gd fmla="*/ 95 h 153" name="T61"/>
                  <a:gd fmla="*/ 28 w 28" name="T62"/>
                  <a:gd fmla="*/ 96 h 153" name="T63"/>
                  <a:gd fmla="*/ 27 w 28" name="T64"/>
                  <a:gd fmla="*/ 105 h 153" name="T65"/>
                  <a:gd fmla="*/ 27 w 28" name="T66"/>
                  <a:gd fmla="*/ 106 h 153" name="T67"/>
                  <a:gd fmla="*/ 14 w 28" name="T68"/>
                  <a:gd fmla="*/ 105 h 153" name="T69"/>
                  <a:gd fmla="*/ 15 w 28" name="T70"/>
                  <a:gd fmla="*/ 104 h 153" name="T71"/>
                  <a:gd fmla="*/ 15 w 28" name="T72"/>
                  <a:gd fmla="*/ 95 h 153" name="T73"/>
                  <a:gd fmla="*/ 15 w 28" name="T74"/>
                  <a:gd fmla="*/ 94 h 153" name="T75"/>
                  <a:gd fmla="*/ 28 w 28" name="T76"/>
                  <a:gd fmla="*/ 95 h 153" name="T77"/>
                  <a:gd fmla="*/ 25 w 28" name="T78"/>
                  <a:gd fmla="*/ 118 h 153" name="T79"/>
                  <a:gd fmla="*/ 24 w 28" name="T80"/>
                  <a:gd fmla="*/ 124 h 153" name="T81"/>
                  <a:gd fmla="*/ 22 w 28" name="T82"/>
                  <a:gd fmla="*/ 130 h 153" name="T83"/>
                  <a:gd fmla="*/ 10 w 28" name="T84"/>
                  <a:gd fmla="*/ 128 h 153" name="T85"/>
                  <a:gd fmla="*/ 12 w 28" name="T86"/>
                  <a:gd fmla="*/ 123 h 153" name="T87"/>
                  <a:gd fmla="*/ 13 w 28" name="T88"/>
                  <a:gd fmla="*/ 117 h 153" name="T89"/>
                  <a:gd fmla="*/ 25 w 28" name="T90"/>
                  <a:gd fmla="*/ 118 h 153" name="T91"/>
                  <a:gd fmla="*/ 20 w 28" name="T92"/>
                  <a:gd fmla="*/ 142 h 153" name="T93"/>
                  <a:gd fmla="*/ 20 w 28" name="T94"/>
                  <a:gd fmla="*/ 143 h 153" name="T95"/>
                  <a:gd fmla="*/ 17 w 28" name="T96"/>
                  <a:gd fmla="*/ 153 h 153" name="T97"/>
                  <a:gd fmla="*/ 4 w 28" name="T98"/>
                  <a:gd fmla="*/ 150 h 153" name="T99"/>
                  <a:gd fmla="*/ 7 w 28" name="T100"/>
                  <a:gd fmla="*/ 141 h 153" name="T101"/>
                  <a:gd fmla="*/ 7 w 28" name="T102"/>
                  <a:gd fmla="*/ 139 h 153" name="T103"/>
                  <a:gd fmla="*/ 20 w 28" name="T104"/>
                  <a:gd fmla="*/ 142 h 153" name="T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b="b" l="0" r="r" t="0"/>
                <a:pathLst>
                  <a:path h="153" w="28">
                    <a:moveTo>
                      <a:pt x="12" y="0"/>
                    </a:moveTo>
                    <a:lnTo>
                      <a:pt x="15" y="10"/>
                    </a:lnTo>
                    <a:lnTo>
                      <a:pt x="16" y="11"/>
                    </a:lnTo>
                    <a:lnTo>
                      <a:pt x="3" y="15"/>
                    </a:lnTo>
                    <a:lnTo>
                      <a:pt x="3" y="13"/>
                    </a:lnTo>
                    <a:lnTo>
                      <a:pt x="0" y="4"/>
                    </a:lnTo>
                    <a:lnTo>
                      <a:pt x="12" y="0"/>
                    </a:lnTo>
                    <a:close/>
                    <a:moveTo>
                      <a:pt x="20" y="23"/>
                    </a:moveTo>
                    <a:lnTo>
                      <a:pt x="22" y="28"/>
                    </a:lnTo>
                    <a:lnTo>
                      <a:pt x="22" y="35"/>
                    </a:lnTo>
                    <a:lnTo>
                      <a:pt x="10" y="37"/>
                    </a:lnTo>
                    <a:lnTo>
                      <a:pt x="9" y="31"/>
                    </a:lnTo>
                    <a:lnTo>
                      <a:pt x="7" y="26"/>
                    </a:lnTo>
                    <a:lnTo>
                      <a:pt x="20" y="23"/>
                    </a:lnTo>
                    <a:close/>
                    <a:moveTo>
                      <a:pt x="25" y="46"/>
                    </a:moveTo>
                    <a:lnTo>
                      <a:pt x="25" y="47"/>
                    </a:lnTo>
                    <a:lnTo>
                      <a:pt x="27" y="57"/>
                    </a:lnTo>
                    <a:lnTo>
                      <a:pt x="27" y="58"/>
                    </a:lnTo>
                    <a:lnTo>
                      <a:pt x="14" y="60"/>
                    </a:lnTo>
                    <a:lnTo>
                      <a:pt x="14" y="58"/>
                    </a:lnTo>
                    <a:lnTo>
                      <a:pt x="13" y="50"/>
                    </a:lnTo>
                    <a:lnTo>
                      <a:pt x="13" y="49"/>
                    </a:lnTo>
                    <a:lnTo>
                      <a:pt x="25" y="46"/>
                    </a:lnTo>
                    <a:close/>
                    <a:moveTo>
                      <a:pt x="28" y="70"/>
                    </a:moveTo>
                    <a:lnTo>
                      <a:pt x="28" y="76"/>
                    </a:lnTo>
                    <a:lnTo>
                      <a:pt x="28" y="83"/>
                    </a:lnTo>
                    <a:lnTo>
                      <a:pt x="16" y="83"/>
                    </a:lnTo>
                    <a:lnTo>
                      <a:pt x="16" y="77"/>
                    </a:lnTo>
                    <a:lnTo>
                      <a:pt x="15" y="71"/>
                    </a:lnTo>
                    <a:lnTo>
                      <a:pt x="28" y="70"/>
                    </a:lnTo>
                    <a:close/>
                    <a:moveTo>
                      <a:pt x="28" y="95"/>
                    </a:moveTo>
                    <a:lnTo>
                      <a:pt x="28" y="96"/>
                    </a:lnTo>
                    <a:lnTo>
                      <a:pt x="27" y="105"/>
                    </a:lnTo>
                    <a:lnTo>
                      <a:pt x="27" y="106"/>
                    </a:lnTo>
                    <a:lnTo>
                      <a:pt x="14" y="105"/>
                    </a:lnTo>
                    <a:lnTo>
                      <a:pt x="15" y="104"/>
                    </a:lnTo>
                    <a:lnTo>
                      <a:pt x="15" y="95"/>
                    </a:lnTo>
                    <a:lnTo>
                      <a:pt x="15" y="94"/>
                    </a:lnTo>
                    <a:lnTo>
                      <a:pt x="28" y="95"/>
                    </a:lnTo>
                    <a:close/>
                    <a:moveTo>
                      <a:pt x="25" y="118"/>
                    </a:moveTo>
                    <a:lnTo>
                      <a:pt x="24" y="124"/>
                    </a:lnTo>
                    <a:lnTo>
                      <a:pt x="22" y="130"/>
                    </a:lnTo>
                    <a:lnTo>
                      <a:pt x="10" y="128"/>
                    </a:lnTo>
                    <a:lnTo>
                      <a:pt x="12" y="123"/>
                    </a:lnTo>
                    <a:lnTo>
                      <a:pt x="13" y="117"/>
                    </a:lnTo>
                    <a:lnTo>
                      <a:pt x="25" y="118"/>
                    </a:lnTo>
                    <a:close/>
                    <a:moveTo>
                      <a:pt x="20" y="142"/>
                    </a:moveTo>
                    <a:lnTo>
                      <a:pt x="20" y="143"/>
                    </a:lnTo>
                    <a:lnTo>
                      <a:pt x="17" y="153"/>
                    </a:lnTo>
                    <a:lnTo>
                      <a:pt x="4" y="150"/>
                    </a:lnTo>
                    <a:lnTo>
                      <a:pt x="7" y="141"/>
                    </a:lnTo>
                    <a:lnTo>
                      <a:pt x="7" y="139"/>
                    </a:lnTo>
                    <a:lnTo>
                      <a:pt x="20" y="142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88"/>
              <p:cNvSpPr>
                <a:spLocks noEditPoints="1"/>
              </p:cNvSpPr>
              <p:nvPr/>
            </p:nvSpPr>
            <p:spPr>
              <a:xfrm>
                <a:off x="2684" y="2393"/>
                <a:ext cx="30" cy="153"/>
              </a:xfrm>
              <a:custGeom>
                <a:avLst/>
                <a:gdLst>
                  <a:gd fmla="*/ 16 w 30" name="T0"/>
                  <a:gd fmla="*/ 9 h 153" name="T1"/>
                  <a:gd fmla="*/ 4 w 30" name="T2"/>
                  <a:gd fmla="*/ 15 h 153" name="T3"/>
                  <a:gd fmla="*/ 1 w 30" name="T4"/>
                  <a:gd fmla="*/ 4 h 153" name="T5"/>
                  <a:gd fmla="*/ 5 w 30" name="T6"/>
                  <a:gd fmla="*/ 13 h 153" name="T7"/>
                  <a:gd fmla="*/ 17 w 30" name="T8"/>
                  <a:gd fmla="*/ 11 h 153" name="T9"/>
                  <a:gd fmla="*/ 12 w 30" name="T10"/>
                  <a:gd fmla="*/ 0 h 153" name="T11"/>
                  <a:gd fmla="*/ 21 w 30" name="T12"/>
                  <a:gd fmla="*/ 22 h 153" name="T13"/>
                  <a:gd fmla="*/ 24 w 30" name="T14"/>
                  <a:gd fmla="*/ 35 h 153" name="T15"/>
                  <a:gd fmla="*/ 10 w 30" name="T16"/>
                  <a:gd fmla="*/ 32 h 153" name="T17"/>
                  <a:gd fmla="*/ 8 w 30" name="T18"/>
                  <a:gd fmla="*/ 27 h 153" name="T19"/>
                  <a:gd fmla="*/ 12 w 30" name="T20"/>
                  <a:gd fmla="*/ 37 h 153" name="T21"/>
                  <a:gd fmla="*/ 22 w 30" name="T22"/>
                  <a:gd fmla="*/ 28 h 153" name="T23"/>
                  <a:gd fmla="*/ 8 w 30" name="T24"/>
                  <a:gd fmla="*/ 27 h 153" name="T25"/>
                  <a:gd fmla="*/ 27 w 30" name="T26"/>
                  <a:gd fmla="*/ 47 h 153" name="T27"/>
                  <a:gd fmla="*/ 28 w 30" name="T28"/>
                  <a:gd fmla="*/ 59 h 153" name="T29"/>
                  <a:gd fmla="*/ 14 w 30" name="T30"/>
                  <a:gd fmla="*/ 58 h 153" name="T31"/>
                  <a:gd fmla="*/ 14 w 30" name="T32"/>
                  <a:gd fmla="*/ 48 h 153" name="T33"/>
                  <a:gd fmla="*/ 14 w 30" name="T34"/>
                  <a:gd fmla="*/ 50 h 153" name="T35"/>
                  <a:gd fmla="*/ 15 w 30" name="T36"/>
                  <a:gd fmla="*/ 60 h 153" name="T37"/>
                  <a:gd fmla="*/ 28 w 30" name="T38"/>
                  <a:gd fmla="*/ 57 h 153" name="T39"/>
                  <a:gd fmla="*/ 26 w 30" name="T40"/>
                  <a:gd fmla="*/ 46 h 153" name="T41"/>
                  <a:gd fmla="*/ 30 w 30" name="T42"/>
                  <a:gd fmla="*/ 70 h 153" name="T43"/>
                  <a:gd fmla="*/ 17 w 30" name="T44"/>
                  <a:gd fmla="*/ 83 h 153" name="T45"/>
                  <a:gd fmla="*/ 15 w 30" name="T46"/>
                  <a:gd fmla="*/ 71 h 153" name="T47"/>
                  <a:gd fmla="*/ 16 w 30" name="T48"/>
                  <a:gd fmla="*/ 71 h 153" name="T49"/>
                  <a:gd fmla="*/ 17 w 30" name="T50"/>
                  <a:gd fmla="*/ 82 h 153" name="T51"/>
                  <a:gd fmla="*/ 29 w 30" name="T52"/>
                  <a:gd fmla="*/ 70 h 153" name="T53"/>
                  <a:gd fmla="*/ 30 w 30" name="T54"/>
                  <a:gd fmla="*/ 95 h 153" name="T55"/>
                  <a:gd fmla="*/ 29 w 30" name="T56"/>
                  <a:gd fmla="*/ 105 h 153" name="T57"/>
                  <a:gd fmla="*/ 15 w 30" name="T58"/>
                  <a:gd fmla="*/ 105 h 153" name="T59"/>
                  <a:gd fmla="*/ 15 w 30" name="T60"/>
                  <a:gd fmla="*/ 94 h 153" name="T61"/>
                  <a:gd fmla="*/ 16 w 30" name="T62"/>
                  <a:gd fmla="*/ 94 h 153" name="T63"/>
                  <a:gd fmla="*/ 15 w 30" name="T64"/>
                  <a:gd fmla="*/ 106 h 153" name="T65"/>
                  <a:gd fmla="*/ 28 w 30" name="T66"/>
                  <a:gd fmla="*/ 105 h 153" name="T67"/>
                  <a:gd fmla="*/ 29 w 30" name="T68"/>
                  <a:gd fmla="*/ 95 h 153" name="T69"/>
                  <a:gd fmla="*/ 27 w 30" name="T70"/>
                  <a:gd fmla="*/ 118 h 153" name="T71"/>
                  <a:gd fmla="*/ 23 w 30" name="T72"/>
                  <a:gd fmla="*/ 131 h 153" name="T73"/>
                  <a:gd fmla="*/ 12 w 30" name="T74"/>
                  <a:gd fmla="*/ 122 h 153" name="T75"/>
                  <a:gd fmla="*/ 14 w 30" name="T76"/>
                  <a:gd fmla="*/ 117 h 153" name="T77"/>
                  <a:gd fmla="*/ 12 w 30" name="T78"/>
                  <a:gd fmla="*/ 128 h 153" name="T79"/>
                  <a:gd fmla="*/ 25 w 30" name="T80"/>
                  <a:gd fmla="*/ 124 h 153" name="T81"/>
                  <a:gd fmla="*/ 14 w 30" name="T82"/>
                  <a:gd fmla="*/ 117 h 153" name="T83"/>
                  <a:gd fmla="*/ 21 w 30" name="T84"/>
                  <a:gd fmla="*/ 144 h 153" name="T85"/>
                  <a:gd fmla="*/ 5 w 30" name="T86"/>
                  <a:gd fmla="*/ 149 h 153" name="T87"/>
                  <a:gd fmla="*/ 8 w 30" name="T88"/>
                  <a:gd fmla="*/ 139 h 153" name="T89"/>
                  <a:gd fmla="*/ 9 w 30" name="T90"/>
                  <a:gd fmla="*/ 141 h 153" name="T91"/>
                  <a:gd fmla="*/ 18 w 30" name="T92"/>
                  <a:gd fmla="*/ 152 h 153" name="T93"/>
                  <a:gd fmla="*/ 20 w 30" name="T94"/>
                  <a:gd fmla="*/ 142 h 153" name="T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b="b" l="0" r="r" t="0"/>
                <a:pathLst>
                  <a:path h="153" w="30">
                    <a:moveTo>
                      <a:pt x="13" y="0"/>
                    </a:move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17" y="11"/>
                    </a:lnTo>
                    <a:lnTo>
                      <a:pt x="17" y="12"/>
                    </a:lnTo>
                    <a:lnTo>
                      <a:pt x="5" y="15"/>
                    </a:lnTo>
                    <a:lnTo>
                      <a:pt x="4" y="15"/>
                    </a:lnTo>
                    <a:lnTo>
                      <a:pt x="4" y="13"/>
                    </a:lnTo>
                    <a:lnTo>
                      <a:pt x="4" y="13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13" y="0"/>
                    </a:lnTo>
                    <a:close/>
                    <a:moveTo>
                      <a:pt x="1" y="5"/>
                    </a:moveTo>
                    <a:lnTo>
                      <a:pt x="1" y="4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5"/>
                    </a:lnTo>
                    <a:lnTo>
                      <a:pt x="4" y="14"/>
                    </a:lnTo>
                    <a:lnTo>
                      <a:pt x="17" y="11"/>
                    </a:lnTo>
                    <a:lnTo>
                      <a:pt x="16" y="12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2" y="0"/>
                    </a:lnTo>
                    <a:lnTo>
                      <a:pt x="13" y="1"/>
                    </a:lnTo>
                    <a:lnTo>
                      <a:pt x="1" y="5"/>
                    </a:lnTo>
                    <a:close/>
                    <a:moveTo>
                      <a:pt x="20" y="22"/>
                    </a:moveTo>
                    <a:lnTo>
                      <a:pt x="21" y="22"/>
                    </a:lnTo>
                    <a:lnTo>
                      <a:pt x="23" y="28"/>
                    </a:lnTo>
                    <a:lnTo>
                      <a:pt x="23" y="28"/>
                    </a:lnTo>
                    <a:lnTo>
                      <a:pt x="24" y="35"/>
                    </a:lnTo>
                    <a:lnTo>
                      <a:pt x="24" y="35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10" y="31"/>
                    </a:lnTo>
                    <a:lnTo>
                      <a:pt x="10" y="32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20" y="22"/>
                    </a:lnTo>
                    <a:close/>
                    <a:moveTo>
                      <a:pt x="8" y="27"/>
                    </a:moveTo>
                    <a:lnTo>
                      <a:pt x="9" y="26"/>
                    </a:lnTo>
                    <a:lnTo>
                      <a:pt x="11" y="31"/>
                    </a:lnTo>
                    <a:lnTo>
                      <a:pt x="11" y="31"/>
                    </a:lnTo>
                    <a:lnTo>
                      <a:pt x="12" y="37"/>
                    </a:lnTo>
                    <a:lnTo>
                      <a:pt x="11" y="37"/>
                    </a:lnTo>
                    <a:lnTo>
                      <a:pt x="23" y="34"/>
                    </a:lnTo>
                    <a:lnTo>
                      <a:pt x="23" y="35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0" y="23"/>
                    </a:lnTo>
                    <a:lnTo>
                      <a:pt x="21" y="23"/>
                    </a:lnTo>
                    <a:lnTo>
                      <a:pt x="8" y="27"/>
                    </a:lnTo>
                    <a:close/>
                    <a:moveTo>
                      <a:pt x="26" y="46"/>
                    </a:moveTo>
                    <a:lnTo>
                      <a:pt x="27" y="46"/>
                    </a:lnTo>
                    <a:lnTo>
                      <a:pt x="27" y="47"/>
                    </a:lnTo>
                    <a:lnTo>
                      <a:pt x="27" y="47"/>
                    </a:lnTo>
                    <a:lnTo>
                      <a:pt x="29" y="56"/>
                    </a:lnTo>
                    <a:lnTo>
                      <a:pt x="29" y="57"/>
                    </a:lnTo>
                    <a:lnTo>
                      <a:pt x="29" y="58"/>
                    </a:lnTo>
                    <a:lnTo>
                      <a:pt x="28" y="59"/>
                    </a:lnTo>
                    <a:lnTo>
                      <a:pt x="15" y="61"/>
                    </a:lnTo>
                    <a:lnTo>
                      <a:pt x="14" y="60"/>
                    </a:lnTo>
                    <a:lnTo>
                      <a:pt x="14" y="58"/>
                    </a:lnTo>
                    <a:lnTo>
                      <a:pt x="14" y="58"/>
                    </a:lnTo>
                    <a:lnTo>
                      <a:pt x="13" y="50"/>
                    </a:lnTo>
                    <a:lnTo>
                      <a:pt x="13" y="50"/>
                    </a:lnTo>
                    <a:lnTo>
                      <a:pt x="13" y="49"/>
                    </a:lnTo>
                    <a:lnTo>
                      <a:pt x="14" y="48"/>
                    </a:lnTo>
                    <a:lnTo>
                      <a:pt x="26" y="46"/>
                    </a:lnTo>
                    <a:close/>
                    <a:moveTo>
                      <a:pt x="14" y="49"/>
                    </a:moveTo>
                    <a:lnTo>
                      <a:pt x="14" y="49"/>
                    </a:lnTo>
                    <a:lnTo>
                      <a:pt x="14" y="50"/>
                    </a:lnTo>
                    <a:lnTo>
                      <a:pt x="14" y="50"/>
                    </a:lnTo>
                    <a:lnTo>
                      <a:pt x="15" y="58"/>
                    </a:lnTo>
                    <a:lnTo>
                      <a:pt x="15" y="58"/>
                    </a:lnTo>
                    <a:lnTo>
                      <a:pt x="15" y="60"/>
                    </a:lnTo>
                    <a:lnTo>
                      <a:pt x="15" y="60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28" y="57"/>
                    </a:lnTo>
                    <a:lnTo>
                      <a:pt x="28" y="57"/>
                    </a:lnTo>
                    <a:lnTo>
                      <a:pt x="26" y="47"/>
                    </a:lnTo>
                    <a:lnTo>
                      <a:pt x="26" y="47"/>
                    </a:lnTo>
                    <a:lnTo>
                      <a:pt x="26" y="46"/>
                    </a:lnTo>
                    <a:lnTo>
                      <a:pt x="26" y="47"/>
                    </a:lnTo>
                    <a:lnTo>
                      <a:pt x="14" y="49"/>
                    </a:lnTo>
                    <a:close/>
                    <a:moveTo>
                      <a:pt x="29" y="70"/>
                    </a:moveTo>
                    <a:lnTo>
                      <a:pt x="30" y="70"/>
                    </a:lnTo>
                    <a:lnTo>
                      <a:pt x="30" y="76"/>
                    </a:lnTo>
                    <a:lnTo>
                      <a:pt x="30" y="83"/>
                    </a:lnTo>
                    <a:lnTo>
                      <a:pt x="29" y="83"/>
                    </a:lnTo>
                    <a:lnTo>
                      <a:pt x="17" y="83"/>
                    </a:lnTo>
                    <a:lnTo>
                      <a:pt x="16" y="83"/>
                    </a:lnTo>
                    <a:lnTo>
                      <a:pt x="16" y="77"/>
                    </a:lnTo>
                    <a:lnTo>
                      <a:pt x="16" y="77"/>
                    </a:lnTo>
                    <a:lnTo>
                      <a:pt x="15" y="71"/>
                    </a:lnTo>
                    <a:lnTo>
                      <a:pt x="16" y="71"/>
                    </a:lnTo>
                    <a:lnTo>
                      <a:pt x="29" y="70"/>
                    </a:lnTo>
                    <a:close/>
                    <a:moveTo>
                      <a:pt x="16" y="72"/>
                    </a:moveTo>
                    <a:lnTo>
                      <a:pt x="16" y="71"/>
                    </a:lnTo>
                    <a:lnTo>
                      <a:pt x="17" y="76"/>
                    </a:lnTo>
                    <a:lnTo>
                      <a:pt x="17" y="77"/>
                    </a:lnTo>
                    <a:lnTo>
                      <a:pt x="17" y="83"/>
                    </a:lnTo>
                    <a:lnTo>
                      <a:pt x="17" y="82"/>
                    </a:lnTo>
                    <a:lnTo>
                      <a:pt x="29" y="82"/>
                    </a:lnTo>
                    <a:lnTo>
                      <a:pt x="29" y="83"/>
                    </a:lnTo>
                    <a:lnTo>
                      <a:pt x="29" y="76"/>
                    </a:lnTo>
                    <a:lnTo>
                      <a:pt x="29" y="70"/>
                    </a:lnTo>
                    <a:lnTo>
                      <a:pt x="29" y="71"/>
                    </a:lnTo>
                    <a:lnTo>
                      <a:pt x="16" y="72"/>
                    </a:lnTo>
                    <a:close/>
                    <a:moveTo>
                      <a:pt x="29" y="94"/>
                    </a:moveTo>
                    <a:lnTo>
                      <a:pt x="30" y="95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29" y="105"/>
                    </a:lnTo>
                    <a:lnTo>
                      <a:pt x="29" y="105"/>
                    </a:lnTo>
                    <a:lnTo>
                      <a:pt x="29" y="106"/>
                    </a:lnTo>
                    <a:lnTo>
                      <a:pt x="28" y="107"/>
                    </a:lnTo>
                    <a:lnTo>
                      <a:pt x="15" y="106"/>
                    </a:lnTo>
                    <a:lnTo>
                      <a:pt x="15" y="105"/>
                    </a:lnTo>
                    <a:lnTo>
                      <a:pt x="15" y="104"/>
                    </a:lnTo>
                    <a:lnTo>
                      <a:pt x="15" y="104"/>
                    </a:lnTo>
                    <a:lnTo>
                      <a:pt x="15" y="95"/>
                    </a:lnTo>
                    <a:lnTo>
                      <a:pt x="15" y="94"/>
                    </a:lnTo>
                    <a:lnTo>
                      <a:pt x="16" y="93"/>
                    </a:lnTo>
                    <a:lnTo>
                      <a:pt x="29" y="94"/>
                    </a:lnTo>
                    <a:close/>
                    <a:moveTo>
                      <a:pt x="16" y="94"/>
                    </a:moveTo>
                    <a:lnTo>
                      <a:pt x="16" y="94"/>
                    </a:lnTo>
                    <a:lnTo>
                      <a:pt x="16" y="95"/>
                    </a:lnTo>
                    <a:lnTo>
                      <a:pt x="16" y="104"/>
                    </a:lnTo>
                    <a:lnTo>
                      <a:pt x="16" y="105"/>
                    </a:lnTo>
                    <a:lnTo>
                      <a:pt x="15" y="106"/>
                    </a:lnTo>
                    <a:lnTo>
                      <a:pt x="15" y="105"/>
                    </a:lnTo>
                    <a:lnTo>
                      <a:pt x="28" y="106"/>
                    </a:lnTo>
                    <a:lnTo>
                      <a:pt x="28" y="106"/>
                    </a:lnTo>
                    <a:lnTo>
                      <a:pt x="28" y="105"/>
                    </a:lnTo>
                    <a:lnTo>
                      <a:pt x="28" y="105"/>
                    </a:lnTo>
                    <a:lnTo>
                      <a:pt x="29" y="96"/>
                    </a:lnTo>
                    <a:lnTo>
                      <a:pt x="29" y="96"/>
                    </a:lnTo>
                    <a:lnTo>
                      <a:pt x="29" y="95"/>
                    </a:lnTo>
                    <a:lnTo>
                      <a:pt x="29" y="95"/>
                    </a:lnTo>
                    <a:lnTo>
                      <a:pt x="16" y="94"/>
                    </a:lnTo>
                    <a:close/>
                    <a:moveTo>
                      <a:pt x="26" y="118"/>
                    </a:moveTo>
                    <a:lnTo>
                      <a:pt x="27" y="118"/>
                    </a:lnTo>
                    <a:lnTo>
                      <a:pt x="26" y="124"/>
                    </a:lnTo>
                    <a:lnTo>
                      <a:pt x="26" y="124"/>
                    </a:lnTo>
                    <a:lnTo>
                      <a:pt x="24" y="131"/>
                    </a:lnTo>
                    <a:lnTo>
                      <a:pt x="23" y="131"/>
                    </a:lnTo>
                    <a:lnTo>
                      <a:pt x="11" y="128"/>
                    </a:lnTo>
                    <a:lnTo>
                      <a:pt x="11" y="128"/>
                    </a:lnTo>
                    <a:lnTo>
                      <a:pt x="12" y="122"/>
                    </a:lnTo>
                    <a:lnTo>
                      <a:pt x="12" y="122"/>
                    </a:lnTo>
                    <a:lnTo>
                      <a:pt x="13" y="116"/>
                    </a:lnTo>
                    <a:lnTo>
                      <a:pt x="14" y="116"/>
                    </a:lnTo>
                    <a:lnTo>
                      <a:pt x="26" y="118"/>
                    </a:lnTo>
                    <a:close/>
                    <a:moveTo>
                      <a:pt x="14" y="117"/>
                    </a:moveTo>
                    <a:lnTo>
                      <a:pt x="14" y="117"/>
                    </a:lnTo>
                    <a:lnTo>
                      <a:pt x="14" y="123"/>
                    </a:lnTo>
                    <a:lnTo>
                      <a:pt x="13" y="123"/>
                    </a:lnTo>
                    <a:lnTo>
                      <a:pt x="12" y="128"/>
                    </a:lnTo>
                    <a:lnTo>
                      <a:pt x="11" y="127"/>
                    </a:lnTo>
                    <a:lnTo>
                      <a:pt x="24" y="130"/>
                    </a:lnTo>
                    <a:lnTo>
                      <a:pt x="23" y="130"/>
                    </a:lnTo>
                    <a:lnTo>
                      <a:pt x="25" y="124"/>
                    </a:lnTo>
                    <a:lnTo>
                      <a:pt x="25" y="124"/>
                    </a:lnTo>
                    <a:lnTo>
                      <a:pt x="26" y="118"/>
                    </a:lnTo>
                    <a:lnTo>
                      <a:pt x="26" y="119"/>
                    </a:lnTo>
                    <a:lnTo>
                      <a:pt x="14" y="117"/>
                    </a:lnTo>
                    <a:close/>
                    <a:moveTo>
                      <a:pt x="21" y="141"/>
                    </a:moveTo>
                    <a:lnTo>
                      <a:pt x="21" y="142"/>
                    </a:lnTo>
                    <a:lnTo>
                      <a:pt x="21" y="143"/>
                    </a:lnTo>
                    <a:lnTo>
                      <a:pt x="21" y="144"/>
                    </a:lnTo>
                    <a:lnTo>
                      <a:pt x="18" y="153"/>
                    </a:lnTo>
                    <a:lnTo>
                      <a:pt x="18" y="153"/>
                    </a:lnTo>
                    <a:lnTo>
                      <a:pt x="5" y="150"/>
                    </a:lnTo>
                    <a:lnTo>
                      <a:pt x="5" y="149"/>
                    </a:lnTo>
                    <a:lnTo>
                      <a:pt x="8" y="141"/>
                    </a:lnTo>
                    <a:lnTo>
                      <a:pt x="8" y="141"/>
                    </a:lnTo>
                    <a:lnTo>
                      <a:pt x="8" y="139"/>
                    </a:lnTo>
                    <a:lnTo>
                      <a:pt x="8" y="139"/>
                    </a:lnTo>
                    <a:lnTo>
                      <a:pt x="21" y="141"/>
                    </a:lnTo>
                    <a:close/>
                    <a:moveTo>
                      <a:pt x="8" y="140"/>
                    </a:moveTo>
                    <a:lnTo>
                      <a:pt x="9" y="139"/>
                    </a:lnTo>
                    <a:lnTo>
                      <a:pt x="9" y="141"/>
                    </a:lnTo>
                    <a:lnTo>
                      <a:pt x="9" y="141"/>
                    </a:lnTo>
                    <a:lnTo>
                      <a:pt x="6" y="150"/>
                    </a:lnTo>
                    <a:lnTo>
                      <a:pt x="6" y="149"/>
                    </a:lnTo>
                    <a:lnTo>
                      <a:pt x="18" y="152"/>
                    </a:lnTo>
                    <a:lnTo>
                      <a:pt x="17" y="153"/>
                    </a:lnTo>
                    <a:lnTo>
                      <a:pt x="20" y="143"/>
                    </a:lnTo>
                    <a:lnTo>
                      <a:pt x="20" y="143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8" y="140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Rectangle 89"/>
              <p:cNvSpPr>
                <a:spLocks noChangeArrowheads="1"/>
              </p:cNvSpPr>
              <p:nvPr/>
            </p:nvSpPr>
            <p:spPr>
              <a:xfrm>
                <a:off x="2389" y="2584"/>
                <a:ext cx="567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90"/>
              <p:cNvSpPr>
                <a:spLocks noEditPoints="1"/>
              </p:cNvSpPr>
              <p:nvPr/>
            </p:nvSpPr>
            <p:spPr>
              <a:xfrm>
                <a:off x="2386" y="2581"/>
                <a:ext cx="574" cy="202"/>
              </a:xfrm>
              <a:custGeom>
                <a:avLst/>
                <a:gdLst>
                  <a:gd fmla="*/ 0 w 574" name="T0"/>
                  <a:gd fmla="*/ 0 h 202" name="T1"/>
                  <a:gd fmla="*/ 574 w 574" name="T2"/>
                  <a:gd fmla="*/ 0 h 202" name="T3"/>
                  <a:gd fmla="*/ 574 w 574" name="T4"/>
                  <a:gd fmla="*/ 202 h 202" name="T5"/>
                  <a:gd fmla="*/ 0 w 574" name="T6"/>
                  <a:gd fmla="*/ 202 h 202" name="T7"/>
                  <a:gd fmla="*/ 0 w 574" name="T8"/>
                  <a:gd fmla="*/ 0 h 202" name="T9"/>
                  <a:gd fmla="*/ 7 w 574" name="T10"/>
                  <a:gd fmla="*/ 198 h 202" name="T11"/>
                  <a:gd fmla="*/ 3 w 574" name="T12"/>
                  <a:gd fmla="*/ 194 h 202" name="T13"/>
                  <a:gd fmla="*/ 571 w 574" name="T14"/>
                  <a:gd fmla="*/ 194 h 202" name="T15"/>
                  <a:gd fmla="*/ 567 w 574" name="T16"/>
                  <a:gd fmla="*/ 198 h 202" name="T17"/>
                  <a:gd fmla="*/ 567 w 574" name="T18"/>
                  <a:gd fmla="*/ 4 h 202" name="T19"/>
                  <a:gd fmla="*/ 571 w 574" name="T20"/>
                  <a:gd fmla="*/ 8 h 202" name="T21"/>
                  <a:gd fmla="*/ 3 w 574" name="T22"/>
                  <a:gd fmla="*/ 8 h 202" name="T23"/>
                  <a:gd fmla="*/ 7 w 574" name="T24"/>
                  <a:gd fmla="*/ 4 h 202" name="T25"/>
                  <a:gd fmla="*/ 7 w 574" name="T26"/>
                  <a:gd fmla="*/ 198 h 202" name="T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b="b" l="0" r="r" t="0"/>
                <a:pathLst>
                  <a:path h="202" w="574">
                    <a:moveTo>
                      <a:pt x="0" y="0"/>
                    </a:moveTo>
                    <a:lnTo>
                      <a:pt x="574" y="0"/>
                    </a:lnTo>
                    <a:lnTo>
                      <a:pt x="574" y="202"/>
                    </a:lnTo>
                    <a:lnTo>
                      <a:pt x="0" y="202"/>
                    </a:lnTo>
                    <a:lnTo>
                      <a:pt x="0" y="0"/>
                    </a:lnTo>
                    <a:close/>
                    <a:moveTo>
                      <a:pt x="7" y="198"/>
                    </a:moveTo>
                    <a:lnTo>
                      <a:pt x="3" y="194"/>
                    </a:lnTo>
                    <a:lnTo>
                      <a:pt x="571" y="194"/>
                    </a:lnTo>
                    <a:lnTo>
                      <a:pt x="567" y="198"/>
                    </a:lnTo>
                    <a:lnTo>
                      <a:pt x="567" y="4"/>
                    </a:lnTo>
                    <a:lnTo>
                      <a:pt x="571" y="8"/>
                    </a:lnTo>
                    <a:lnTo>
                      <a:pt x="3" y="8"/>
                    </a:lnTo>
                    <a:lnTo>
                      <a:pt x="7" y="4"/>
                    </a:lnTo>
                    <a:lnTo>
                      <a:pt x="7" y="198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Rectangle 91"/>
              <p:cNvSpPr>
                <a:spLocks noChangeArrowheads="1"/>
              </p:cNvSpPr>
              <p:nvPr/>
            </p:nvSpPr>
            <p:spPr>
              <a:xfrm>
                <a:off x="2447" y="2637"/>
                <a:ext cx="588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800" u="none">
                    <a:ln>
                      <a:noFill/>
                    </a:ln>
                    <a:solidFill>
                      <a:srgbClr val="3333CC"/>
                    </a:solidFill>
                    <a:effectLst/>
                    <a:latin charset="0" pitchFamily="34" typeface="Arial"/>
                    <a:cs charset="0" pitchFamily="34" typeface="Arial"/>
                  </a:rPr>
                  <a:t>n = 0.74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61" name="Rectangle 92"/>
              <p:cNvSpPr>
                <a:spLocks noChangeArrowheads="1"/>
              </p:cNvSpPr>
              <p:nvPr/>
            </p:nvSpPr>
            <p:spPr>
              <a:xfrm>
                <a:off x="3156" y="2753"/>
                <a:ext cx="79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93"/>
              <p:cNvSpPr>
                <a:spLocks noEditPoints="1"/>
              </p:cNvSpPr>
              <p:nvPr/>
            </p:nvSpPr>
            <p:spPr>
              <a:xfrm>
                <a:off x="3152" y="2750"/>
                <a:ext cx="798" cy="201"/>
              </a:xfrm>
              <a:custGeom>
                <a:avLst/>
                <a:gdLst>
                  <a:gd fmla="*/ 0 w 798" name="T0"/>
                  <a:gd fmla="*/ 0 h 201" name="T1"/>
                  <a:gd fmla="*/ 798 w 798" name="T2"/>
                  <a:gd fmla="*/ 0 h 201" name="T3"/>
                  <a:gd fmla="*/ 798 w 798" name="T4"/>
                  <a:gd fmla="*/ 201 h 201" name="T5"/>
                  <a:gd fmla="*/ 0 w 798" name="T6"/>
                  <a:gd fmla="*/ 201 h 201" name="T7"/>
                  <a:gd fmla="*/ 0 w 798" name="T8"/>
                  <a:gd fmla="*/ 0 h 201" name="T9"/>
                  <a:gd fmla="*/ 8 w 798" name="T10"/>
                  <a:gd fmla="*/ 198 h 201" name="T11"/>
                  <a:gd fmla="*/ 4 w 798" name="T12"/>
                  <a:gd fmla="*/ 194 h 201" name="T13"/>
                  <a:gd fmla="*/ 794 w 798" name="T14"/>
                  <a:gd fmla="*/ 194 h 201" name="T15"/>
                  <a:gd fmla="*/ 790 w 798" name="T16"/>
                  <a:gd fmla="*/ 198 h 201" name="T17"/>
                  <a:gd fmla="*/ 790 w 798" name="T18"/>
                  <a:gd fmla="*/ 4 h 201" name="T19"/>
                  <a:gd fmla="*/ 794 w 798" name="T20"/>
                  <a:gd fmla="*/ 7 h 201" name="T21"/>
                  <a:gd fmla="*/ 4 w 798" name="T22"/>
                  <a:gd fmla="*/ 7 h 201" name="T23"/>
                  <a:gd fmla="*/ 8 w 798" name="T24"/>
                  <a:gd fmla="*/ 4 h 201" name="T25"/>
                  <a:gd fmla="*/ 8 w 798" name="T26"/>
                  <a:gd fmla="*/ 198 h 201" name="T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b="b" l="0" r="r" t="0"/>
                <a:pathLst>
                  <a:path h="201" w="798">
                    <a:moveTo>
                      <a:pt x="0" y="0"/>
                    </a:moveTo>
                    <a:lnTo>
                      <a:pt x="798" y="0"/>
                    </a:lnTo>
                    <a:lnTo>
                      <a:pt x="798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  <a:moveTo>
                      <a:pt x="8" y="198"/>
                    </a:moveTo>
                    <a:lnTo>
                      <a:pt x="4" y="194"/>
                    </a:lnTo>
                    <a:lnTo>
                      <a:pt x="794" y="194"/>
                    </a:lnTo>
                    <a:lnTo>
                      <a:pt x="790" y="198"/>
                    </a:lnTo>
                    <a:lnTo>
                      <a:pt x="790" y="4"/>
                    </a:lnTo>
                    <a:lnTo>
                      <a:pt x="794" y="7"/>
                    </a:lnTo>
                    <a:lnTo>
                      <a:pt x="4" y="7"/>
                    </a:lnTo>
                    <a:lnTo>
                      <a:pt x="8" y="4"/>
                    </a:lnTo>
                    <a:lnTo>
                      <a:pt x="8" y="198"/>
                    </a:lnTo>
                    <a:close/>
                  </a:path>
                </a:pathLst>
              </a:custGeom>
              <a:solidFill>
                <a:srgbClr val="FF0000"/>
              </a:solidFill>
              <a:ln cap="flat"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94"/>
              <p:cNvSpPr>
                <a:spLocks noChangeArrowheads="1"/>
              </p:cNvSpPr>
              <p:nvPr/>
            </p:nvSpPr>
            <p:spPr>
              <a:xfrm>
                <a:off x="3245" y="2805"/>
                <a:ext cx="134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800" u="none">
                    <a:ln>
                      <a:noFill/>
                    </a:ln>
                    <a:solidFill>
                      <a:srgbClr val="FF0000"/>
                    </a:solidFill>
                    <a:effectLst/>
                    <a:latin charset="0" pitchFamily="34" typeface="Arial"/>
                    <a:cs charset="0" pitchFamily="34" typeface="Arial"/>
                  </a:rPr>
                  <a:t>x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64" name="Rectangle 95"/>
              <p:cNvSpPr>
                <a:spLocks noChangeArrowheads="1"/>
              </p:cNvSpPr>
              <p:nvPr/>
            </p:nvSpPr>
            <p:spPr>
              <a:xfrm>
                <a:off x="3306" y="2805"/>
                <a:ext cx="94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800" u="none">
                    <a:ln>
                      <a:noFill/>
                    </a:ln>
                    <a:solidFill>
                      <a:srgbClr val="FF0000"/>
                    </a:solidFill>
                    <a:effectLst/>
                    <a:latin charset="0" pitchFamily="34" typeface="Arial"/>
                    <a:cs charset="0" pitchFamily="34" typeface="Arial"/>
                  </a:rPr>
                  <a:t>‘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65" name="Rectangle 96"/>
              <p:cNvSpPr>
                <a:spLocks noChangeArrowheads="1"/>
              </p:cNvSpPr>
              <p:nvPr/>
            </p:nvSpPr>
            <p:spPr>
              <a:xfrm>
                <a:off x="3339" y="2805"/>
                <a:ext cx="507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800" u="none">
                    <a:ln>
                      <a:noFill/>
                    </a:ln>
                    <a:solidFill>
                      <a:srgbClr val="FF0000"/>
                    </a:solidFill>
                    <a:effectLst/>
                    <a:latin charset="0" pitchFamily="34" typeface="Arial"/>
                    <a:cs charset="0" pitchFamily="34" typeface="Arial"/>
                  </a:rPr>
                  <a:t>= 19.6 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66" name="Rectangle 97"/>
              <p:cNvSpPr>
                <a:spLocks noChangeArrowheads="1"/>
              </p:cNvSpPr>
              <p:nvPr/>
            </p:nvSpPr>
            <p:spPr>
              <a:xfrm>
                <a:off x="3735" y="2805"/>
                <a:ext cx="146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800" u="none">
                    <a:ln>
                      <a:noFill/>
                    </a:ln>
                    <a:solidFill>
                      <a:srgbClr val="FF0000"/>
                    </a:solidFill>
                    <a:effectLst/>
                    <a:latin charset="0" pitchFamily="34" typeface="Arial"/>
                    <a:cs charset="0" pitchFamily="34" typeface="Arial"/>
                  </a:rPr>
                  <a:t>µ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67" name="Rectangle 98"/>
              <p:cNvSpPr>
                <a:spLocks noChangeArrowheads="1"/>
              </p:cNvSpPr>
              <p:nvPr/>
            </p:nvSpPr>
            <p:spPr>
              <a:xfrm>
                <a:off x="3800" y="2805"/>
                <a:ext cx="184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800" u="none">
                    <a:ln>
                      <a:noFill/>
                    </a:ln>
                    <a:solidFill>
                      <a:srgbClr val="FF0000"/>
                    </a:solidFill>
                    <a:effectLst/>
                    <a:latin charset="0" pitchFamily="34" typeface="Arial"/>
                    <a:cs charset="0" pitchFamily="34" typeface="Arial"/>
                  </a:rPr>
                  <a:t>m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68" name="Oval 99"/>
              <p:cNvSpPr>
                <a:spLocks noChangeArrowheads="1"/>
              </p:cNvSpPr>
              <p:nvPr/>
            </p:nvSpPr>
            <p:spPr>
              <a:xfrm>
                <a:off x="2432" y="2442"/>
                <a:ext cx="60" cy="54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00"/>
              <p:cNvSpPr>
                <a:spLocks noEditPoints="1"/>
              </p:cNvSpPr>
              <p:nvPr/>
            </p:nvSpPr>
            <p:spPr>
              <a:xfrm>
                <a:off x="2431" y="2441"/>
                <a:ext cx="61" cy="56"/>
              </a:xfrm>
              <a:custGeom>
                <a:avLst/>
                <a:gdLst>
                  <a:gd fmla="*/ 10 w 928" name="T0"/>
                  <a:gd fmla="*/ 340 h 848" name="T1"/>
                  <a:gd fmla="*/ 38 w 928" name="T2"/>
                  <a:gd fmla="*/ 258 h 848" name="T3"/>
                  <a:gd fmla="*/ 137 w 928" name="T4"/>
                  <a:gd fmla="*/ 125 h 848" name="T5"/>
                  <a:gd fmla="*/ 206 w 928" name="T6"/>
                  <a:gd fmla="*/ 72 h 848" name="T7"/>
                  <a:gd fmla="*/ 370 w 928" name="T8"/>
                  <a:gd fmla="*/ 9 h 848" name="T9"/>
                  <a:gd fmla="*/ 465 w 928" name="T10"/>
                  <a:gd fmla="*/ 0 h 848" name="T11"/>
                  <a:gd fmla="*/ 645 w 928" name="T12"/>
                  <a:gd fmla="*/ 34 h 848" name="T13"/>
                  <a:gd fmla="*/ 724 w 928" name="T14"/>
                  <a:gd fmla="*/ 73 h 848" name="T15"/>
                  <a:gd fmla="*/ 848 w 928" name="T16"/>
                  <a:gd fmla="*/ 187 h 848" name="T17"/>
                  <a:gd fmla="*/ 892 w 928" name="T18"/>
                  <a:gd fmla="*/ 260 h 848" name="T19"/>
                  <a:gd fmla="*/ 928 w 928" name="T20"/>
                  <a:gd fmla="*/ 424 h 848" name="T21"/>
                  <a:gd fmla="*/ 919 w 928" name="T22"/>
                  <a:gd fmla="*/ 511 h 848" name="T23"/>
                  <a:gd fmla="*/ 849 w 928" name="T24"/>
                  <a:gd fmla="*/ 662 h 848" name="T25"/>
                  <a:gd fmla="*/ 792 w 928" name="T26"/>
                  <a:gd fmla="*/ 725 h 848" name="T27"/>
                  <a:gd fmla="*/ 646 w 928" name="T28"/>
                  <a:gd fmla="*/ 815 h 848" name="T29"/>
                  <a:gd fmla="*/ 557 w 928" name="T30"/>
                  <a:gd fmla="*/ 840 h 848" name="T31"/>
                  <a:gd fmla="*/ 372 w 928" name="T32"/>
                  <a:gd fmla="*/ 840 h 848" name="T33"/>
                  <a:gd fmla="*/ 284 w 928" name="T34"/>
                  <a:gd fmla="*/ 815 h 848" name="T35"/>
                  <a:gd fmla="*/ 138 w 928" name="T36"/>
                  <a:gd fmla="*/ 725 h 848" name="T37"/>
                  <a:gd fmla="*/ 80 w 928" name="T38"/>
                  <a:gd fmla="*/ 662 h 848" name="T39"/>
                  <a:gd fmla="*/ 10 w 928" name="T40"/>
                  <a:gd fmla="*/ 511 h 848" name="T41"/>
                  <a:gd fmla="*/ 25 w 928" name="T42"/>
                  <a:gd fmla="*/ 508 h 848" name="T43"/>
                  <a:gd fmla="*/ 51 w 928" name="T44"/>
                  <a:gd fmla="*/ 582 h 848" name="T45"/>
                  <a:gd fmla="*/ 148 w 928" name="T46"/>
                  <a:gd fmla="*/ 713 h 848" name="T47"/>
                  <a:gd fmla="*/ 213 w 928" name="T48"/>
                  <a:gd fmla="*/ 762 h 848" name="T49"/>
                  <a:gd fmla="*/ 375 w 928" name="T50"/>
                  <a:gd fmla="*/ 825 h 848" name="T51"/>
                  <a:gd fmla="*/ 464 w 928" name="T52"/>
                  <a:gd fmla="*/ 832 h 848" name="T53"/>
                  <a:gd fmla="*/ 640 w 928" name="T54"/>
                  <a:gd fmla="*/ 800 h 848" name="T55"/>
                  <a:gd fmla="*/ 715 w 928" name="T56"/>
                  <a:gd fmla="*/ 763 h 848" name="T57"/>
                  <a:gd fmla="*/ 837 w 928" name="T58"/>
                  <a:gd fmla="*/ 652 h 848" name="T59"/>
                  <a:gd fmla="*/ 877 w 928" name="T60"/>
                  <a:gd fmla="*/ 584 h 848" name="T61"/>
                  <a:gd fmla="*/ 913 w 928" name="T62"/>
                  <a:gd fmla="*/ 424 h 848" name="T63"/>
                  <a:gd fmla="*/ 904 w 928" name="T64"/>
                  <a:gd fmla="*/ 343 h 848" name="T65"/>
                  <a:gd fmla="*/ 836 w 928" name="T66"/>
                  <a:gd fmla="*/ 197 h 848" name="T67"/>
                  <a:gd fmla="*/ 783 w 928" name="T68"/>
                  <a:gd fmla="*/ 137 h 848" name="T69"/>
                  <a:gd fmla="*/ 639 w 928" name="T70"/>
                  <a:gd fmla="*/ 49 h 848" name="T71"/>
                  <a:gd fmla="*/ 556 w 928" name="T72"/>
                  <a:gd fmla="*/ 24 h 848" name="T73"/>
                  <a:gd fmla="*/ 373 w 928" name="T74"/>
                  <a:gd fmla="*/ 24 h 848" name="T75"/>
                  <a:gd fmla="*/ 291 w 928" name="T76"/>
                  <a:gd fmla="*/ 49 h 848" name="T77"/>
                  <a:gd fmla="*/ 147 w 928" name="T78"/>
                  <a:gd fmla="*/ 137 h 848" name="T79"/>
                  <a:gd fmla="*/ 93 w 928" name="T80"/>
                  <a:gd fmla="*/ 197 h 848" name="T81"/>
                  <a:gd fmla="*/ 25 w 928" name="T82"/>
                  <a:gd fmla="*/ 343 h 848" name="T83"/>
                  <a:gd fmla="*/ 16 w 928" name="T84"/>
                  <a:gd fmla="*/ 424 h 848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848" w="928">
                    <a:moveTo>
                      <a:pt x="1" y="425"/>
                    </a:moveTo>
                    <a:cubicBezTo>
                      <a:pt x="0" y="425"/>
                      <a:pt x="0" y="424"/>
                      <a:pt x="1" y="424"/>
                    </a:cubicBezTo>
                    <a:lnTo>
                      <a:pt x="10" y="340"/>
                    </a:lnTo>
                    <a:cubicBezTo>
                      <a:pt x="10" y="339"/>
                      <a:pt x="10" y="338"/>
                      <a:pt x="10" y="338"/>
                    </a:cubicBezTo>
                    <a:lnTo>
                      <a:pt x="37" y="260"/>
                    </a:lnTo>
                    <a:cubicBezTo>
                      <a:pt x="37" y="259"/>
                      <a:pt x="37" y="259"/>
                      <a:pt x="38" y="258"/>
                    </a:cubicBezTo>
                    <a:lnTo>
                      <a:pt x="80" y="188"/>
                    </a:lnTo>
                    <a:cubicBezTo>
                      <a:pt x="80" y="188"/>
                      <a:pt x="80" y="187"/>
                      <a:pt x="81" y="187"/>
                    </a:cubicBezTo>
                    <a:lnTo>
                      <a:pt x="137" y="125"/>
                    </a:lnTo>
                    <a:cubicBezTo>
                      <a:pt x="137" y="125"/>
                      <a:pt x="137" y="124"/>
                      <a:pt x="138" y="124"/>
                    </a:cubicBezTo>
                    <a:lnTo>
                      <a:pt x="205" y="73"/>
                    </a:lnTo>
                    <a:cubicBezTo>
                      <a:pt x="205" y="73"/>
                      <a:pt x="205" y="72"/>
                      <a:pt x="206" y="72"/>
                    </a:cubicBezTo>
                    <a:lnTo>
                      <a:pt x="284" y="34"/>
                    </a:lnTo>
                    <a:cubicBezTo>
                      <a:pt x="284" y="34"/>
                      <a:pt x="285" y="34"/>
                      <a:pt x="285" y="34"/>
                    </a:cubicBezTo>
                    <a:lnTo>
                      <a:pt x="370" y="9"/>
                    </a:lnTo>
                    <a:cubicBezTo>
                      <a:pt x="371" y="9"/>
                      <a:pt x="371" y="9"/>
                      <a:pt x="372" y="8"/>
                    </a:cubicBezTo>
                    <a:lnTo>
                      <a:pt x="464" y="0"/>
                    </a:lnTo>
                    <a:cubicBezTo>
                      <a:pt x="464" y="0"/>
                      <a:pt x="465" y="0"/>
                      <a:pt x="465" y="0"/>
                    </a:cubicBezTo>
                    <a:lnTo>
                      <a:pt x="557" y="8"/>
                    </a:lnTo>
                    <a:cubicBezTo>
                      <a:pt x="558" y="9"/>
                      <a:pt x="558" y="9"/>
                      <a:pt x="559" y="9"/>
                    </a:cubicBezTo>
                    <a:lnTo>
                      <a:pt x="645" y="34"/>
                    </a:lnTo>
                    <a:cubicBezTo>
                      <a:pt x="645" y="34"/>
                      <a:pt x="646" y="34"/>
                      <a:pt x="646" y="34"/>
                    </a:cubicBezTo>
                    <a:lnTo>
                      <a:pt x="723" y="72"/>
                    </a:lnTo>
                    <a:cubicBezTo>
                      <a:pt x="723" y="73"/>
                      <a:pt x="724" y="73"/>
                      <a:pt x="724" y="73"/>
                    </a:cubicBezTo>
                    <a:lnTo>
                      <a:pt x="792" y="124"/>
                    </a:lnTo>
                    <a:cubicBezTo>
                      <a:pt x="793" y="124"/>
                      <a:pt x="793" y="125"/>
                      <a:pt x="793" y="125"/>
                    </a:cubicBezTo>
                    <a:lnTo>
                      <a:pt x="848" y="187"/>
                    </a:lnTo>
                    <a:cubicBezTo>
                      <a:pt x="849" y="188"/>
                      <a:pt x="849" y="188"/>
                      <a:pt x="849" y="188"/>
                    </a:cubicBezTo>
                    <a:lnTo>
                      <a:pt x="891" y="258"/>
                    </a:lnTo>
                    <a:cubicBezTo>
                      <a:pt x="892" y="259"/>
                      <a:pt x="892" y="259"/>
                      <a:pt x="892" y="260"/>
                    </a:cubicBezTo>
                    <a:lnTo>
                      <a:pt x="919" y="338"/>
                    </a:lnTo>
                    <a:cubicBezTo>
                      <a:pt x="919" y="338"/>
                      <a:pt x="919" y="339"/>
                      <a:pt x="919" y="340"/>
                    </a:cubicBezTo>
                    <a:lnTo>
                      <a:pt x="928" y="424"/>
                    </a:lnTo>
                    <a:cubicBezTo>
                      <a:pt x="928" y="424"/>
                      <a:pt x="928" y="425"/>
                      <a:pt x="928" y="425"/>
                    </a:cubicBezTo>
                    <a:lnTo>
                      <a:pt x="919" y="509"/>
                    </a:lnTo>
                    <a:cubicBezTo>
                      <a:pt x="919" y="510"/>
                      <a:pt x="919" y="511"/>
                      <a:pt x="919" y="511"/>
                    </a:cubicBezTo>
                    <a:lnTo>
                      <a:pt x="892" y="589"/>
                    </a:lnTo>
                    <a:cubicBezTo>
                      <a:pt x="892" y="590"/>
                      <a:pt x="892" y="590"/>
                      <a:pt x="891" y="591"/>
                    </a:cubicBezTo>
                    <a:lnTo>
                      <a:pt x="849" y="662"/>
                    </a:lnTo>
                    <a:cubicBezTo>
                      <a:pt x="849" y="662"/>
                      <a:pt x="849" y="662"/>
                      <a:pt x="848" y="663"/>
                    </a:cubicBezTo>
                    <a:lnTo>
                      <a:pt x="793" y="724"/>
                    </a:lnTo>
                    <a:cubicBezTo>
                      <a:pt x="793" y="724"/>
                      <a:pt x="793" y="725"/>
                      <a:pt x="792" y="725"/>
                    </a:cubicBezTo>
                    <a:lnTo>
                      <a:pt x="724" y="776"/>
                    </a:lnTo>
                    <a:cubicBezTo>
                      <a:pt x="724" y="776"/>
                      <a:pt x="723" y="776"/>
                      <a:pt x="723" y="777"/>
                    </a:cubicBezTo>
                    <a:lnTo>
                      <a:pt x="646" y="815"/>
                    </a:lnTo>
                    <a:cubicBezTo>
                      <a:pt x="646" y="815"/>
                      <a:pt x="645" y="815"/>
                      <a:pt x="645" y="815"/>
                    </a:cubicBezTo>
                    <a:lnTo>
                      <a:pt x="559" y="840"/>
                    </a:lnTo>
                    <a:cubicBezTo>
                      <a:pt x="558" y="840"/>
                      <a:pt x="558" y="840"/>
                      <a:pt x="557" y="840"/>
                    </a:cubicBezTo>
                    <a:lnTo>
                      <a:pt x="465" y="848"/>
                    </a:lnTo>
                    <a:cubicBezTo>
                      <a:pt x="465" y="848"/>
                      <a:pt x="464" y="848"/>
                      <a:pt x="464" y="848"/>
                    </a:cubicBezTo>
                    <a:lnTo>
                      <a:pt x="372" y="840"/>
                    </a:lnTo>
                    <a:cubicBezTo>
                      <a:pt x="371" y="840"/>
                      <a:pt x="371" y="840"/>
                      <a:pt x="370" y="840"/>
                    </a:cubicBezTo>
                    <a:lnTo>
                      <a:pt x="285" y="815"/>
                    </a:lnTo>
                    <a:cubicBezTo>
                      <a:pt x="285" y="815"/>
                      <a:pt x="284" y="815"/>
                      <a:pt x="284" y="815"/>
                    </a:cubicBezTo>
                    <a:lnTo>
                      <a:pt x="206" y="777"/>
                    </a:lnTo>
                    <a:cubicBezTo>
                      <a:pt x="205" y="776"/>
                      <a:pt x="205" y="776"/>
                      <a:pt x="205" y="776"/>
                    </a:cubicBezTo>
                    <a:lnTo>
                      <a:pt x="138" y="725"/>
                    </a:lnTo>
                    <a:cubicBezTo>
                      <a:pt x="137" y="725"/>
                      <a:pt x="137" y="724"/>
                      <a:pt x="137" y="724"/>
                    </a:cubicBezTo>
                    <a:lnTo>
                      <a:pt x="81" y="663"/>
                    </a:lnTo>
                    <a:cubicBezTo>
                      <a:pt x="80" y="662"/>
                      <a:pt x="80" y="662"/>
                      <a:pt x="80" y="662"/>
                    </a:cubicBezTo>
                    <a:lnTo>
                      <a:pt x="38" y="591"/>
                    </a:lnTo>
                    <a:cubicBezTo>
                      <a:pt x="37" y="590"/>
                      <a:pt x="37" y="590"/>
                      <a:pt x="37" y="589"/>
                    </a:cubicBezTo>
                    <a:lnTo>
                      <a:pt x="10" y="511"/>
                    </a:lnTo>
                    <a:cubicBezTo>
                      <a:pt x="10" y="511"/>
                      <a:pt x="10" y="510"/>
                      <a:pt x="10" y="509"/>
                    </a:cubicBezTo>
                    <a:lnTo>
                      <a:pt x="1" y="425"/>
                    </a:lnTo>
                    <a:close/>
                    <a:moveTo>
                      <a:pt x="25" y="508"/>
                    </a:moveTo>
                    <a:lnTo>
                      <a:pt x="25" y="506"/>
                    </a:lnTo>
                    <a:lnTo>
                      <a:pt x="52" y="584"/>
                    </a:lnTo>
                    <a:lnTo>
                      <a:pt x="51" y="582"/>
                    </a:lnTo>
                    <a:lnTo>
                      <a:pt x="93" y="653"/>
                    </a:lnTo>
                    <a:lnTo>
                      <a:pt x="92" y="652"/>
                    </a:lnTo>
                    <a:lnTo>
                      <a:pt x="148" y="713"/>
                    </a:lnTo>
                    <a:lnTo>
                      <a:pt x="147" y="712"/>
                    </a:lnTo>
                    <a:lnTo>
                      <a:pt x="214" y="763"/>
                    </a:lnTo>
                    <a:lnTo>
                      <a:pt x="213" y="762"/>
                    </a:lnTo>
                    <a:lnTo>
                      <a:pt x="291" y="800"/>
                    </a:lnTo>
                    <a:lnTo>
                      <a:pt x="290" y="800"/>
                    </a:lnTo>
                    <a:lnTo>
                      <a:pt x="375" y="825"/>
                    </a:lnTo>
                    <a:lnTo>
                      <a:pt x="373" y="824"/>
                    </a:lnTo>
                    <a:lnTo>
                      <a:pt x="465" y="832"/>
                    </a:lnTo>
                    <a:lnTo>
                      <a:pt x="464" y="832"/>
                    </a:lnTo>
                    <a:lnTo>
                      <a:pt x="556" y="824"/>
                    </a:lnTo>
                    <a:lnTo>
                      <a:pt x="554" y="825"/>
                    </a:lnTo>
                    <a:lnTo>
                      <a:pt x="640" y="800"/>
                    </a:lnTo>
                    <a:lnTo>
                      <a:pt x="639" y="800"/>
                    </a:lnTo>
                    <a:lnTo>
                      <a:pt x="716" y="762"/>
                    </a:lnTo>
                    <a:lnTo>
                      <a:pt x="715" y="763"/>
                    </a:lnTo>
                    <a:lnTo>
                      <a:pt x="783" y="712"/>
                    </a:lnTo>
                    <a:lnTo>
                      <a:pt x="782" y="713"/>
                    </a:lnTo>
                    <a:lnTo>
                      <a:pt x="837" y="652"/>
                    </a:lnTo>
                    <a:lnTo>
                      <a:pt x="836" y="653"/>
                    </a:lnTo>
                    <a:lnTo>
                      <a:pt x="878" y="582"/>
                    </a:lnTo>
                    <a:lnTo>
                      <a:pt x="877" y="584"/>
                    </a:lnTo>
                    <a:lnTo>
                      <a:pt x="904" y="506"/>
                    </a:lnTo>
                    <a:lnTo>
                      <a:pt x="904" y="508"/>
                    </a:lnTo>
                    <a:lnTo>
                      <a:pt x="913" y="424"/>
                    </a:lnTo>
                    <a:lnTo>
                      <a:pt x="913" y="425"/>
                    </a:lnTo>
                    <a:lnTo>
                      <a:pt x="904" y="341"/>
                    </a:lnTo>
                    <a:lnTo>
                      <a:pt x="904" y="343"/>
                    </a:lnTo>
                    <a:lnTo>
                      <a:pt x="877" y="265"/>
                    </a:lnTo>
                    <a:lnTo>
                      <a:pt x="878" y="267"/>
                    </a:lnTo>
                    <a:lnTo>
                      <a:pt x="836" y="197"/>
                    </a:lnTo>
                    <a:lnTo>
                      <a:pt x="836" y="198"/>
                    </a:lnTo>
                    <a:lnTo>
                      <a:pt x="781" y="136"/>
                    </a:lnTo>
                    <a:lnTo>
                      <a:pt x="783" y="137"/>
                    </a:lnTo>
                    <a:lnTo>
                      <a:pt x="715" y="86"/>
                    </a:lnTo>
                    <a:lnTo>
                      <a:pt x="716" y="87"/>
                    </a:lnTo>
                    <a:lnTo>
                      <a:pt x="639" y="49"/>
                    </a:lnTo>
                    <a:lnTo>
                      <a:pt x="640" y="49"/>
                    </a:lnTo>
                    <a:lnTo>
                      <a:pt x="554" y="24"/>
                    </a:lnTo>
                    <a:lnTo>
                      <a:pt x="556" y="24"/>
                    </a:lnTo>
                    <a:lnTo>
                      <a:pt x="464" y="16"/>
                    </a:lnTo>
                    <a:lnTo>
                      <a:pt x="465" y="16"/>
                    </a:lnTo>
                    <a:lnTo>
                      <a:pt x="373" y="24"/>
                    </a:lnTo>
                    <a:lnTo>
                      <a:pt x="375" y="24"/>
                    </a:lnTo>
                    <a:lnTo>
                      <a:pt x="290" y="49"/>
                    </a:lnTo>
                    <a:lnTo>
                      <a:pt x="291" y="49"/>
                    </a:lnTo>
                    <a:lnTo>
                      <a:pt x="213" y="87"/>
                    </a:lnTo>
                    <a:lnTo>
                      <a:pt x="214" y="86"/>
                    </a:lnTo>
                    <a:lnTo>
                      <a:pt x="147" y="137"/>
                    </a:lnTo>
                    <a:lnTo>
                      <a:pt x="148" y="136"/>
                    </a:lnTo>
                    <a:lnTo>
                      <a:pt x="92" y="198"/>
                    </a:lnTo>
                    <a:lnTo>
                      <a:pt x="93" y="197"/>
                    </a:lnTo>
                    <a:lnTo>
                      <a:pt x="51" y="267"/>
                    </a:lnTo>
                    <a:lnTo>
                      <a:pt x="52" y="265"/>
                    </a:lnTo>
                    <a:lnTo>
                      <a:pt x="25" y="343"/>
                    </a:lnTo>
                    <a:lnTo>
                      <a:pt x="25" y="341"/>
                    </a:lnTo>
                    <a:lnTo>
                      <a:pt x="16" y="425"/>
                    </a:lnTo>
                    <a:lnTo>
                      <a:pt x="16" y="424"/>
                    </a:lnTo>
                    <a:lnTo>
                      <a:pt x="25" y="50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01"/>
              <p:cNvSpPr>
                <a:spLocks noEditPoints="1"/>
              </p:cNvSpPr>
              <p:nvPr/>
            </p:nvSpPr>
            <p:spPr>
              <a:xfrm>
                <a:off x="2428" y="2438"/>
                <a:ext cx="67" cy="62"/>
              </a:xfrm>
              <a:custGeom>
                <a:avLst/>
                <a:gdLst>
                  <a:gd fmla="*/ 10 w 1025" name="T0"/>
                  <a:gd fmla="*/ 382 h 945" name="T1"/>
                  <a:gd fmla="*/ 44 w 1025" name="T2"/>
                  <a:gd fmla="*/ 282 h 945" name="T3"/>
                  <a:gd fmla="*/ 149 w 1025" name="T4"/>
                  <a:gd fmla="*/ 141 h 945" name="T5"/>
                  <a:gd fmla="*/ 233 w 1025" name="T6"/>
                  <a:gd fmla="*/ 77 h 945" name="T7"/>
                  <a:gd fmla="*/ 405 w 1025" name="T8"/>
                  <a:gd fmla="*/ 11 h 945" name="T9"/>
                  <a:gd fmla="*/ 517 w 1025" name="T10"/>
                  <a:gd fmla="*/ 1 h 945" name="T11"/>
                  <a:gd fmla="*/ 706 w 1025" name="T12"/>
                  <a:gd fmla="*/ 36 h 945" name="T13"/>
                  <a:gd fmla="*/ 801 w 1025" name="T14"/>
                  <a:gd fmla="*/ 83 h 945" name="T15"/>
                  <a:gd fmla="*/ 932 w 1025" name="T16"/>
                  <a:gd fmla="*/ 203 h 945" name="T17"/>
                  <a:gd fmla="*/ 985 w 1025" name="T18"/>
                  <a:gd fmla="*/ 292 h 945" name="T19"/>
                  <a:gd fmla="*/ 1024 w 1025" name="T20"/>
                  <a:gd fmla="*/ 466 h 945" name="T21"/>
                  <a:gd fmla="*/ 1012 w 1025" name="T22"/>
                  <a:gd fmla="*/ 575 h 945" name="T23"/>
                  <a:gd fmla="*/ 939 w 1025" name="T24"/>
                  <a:gd fmla="*/ 734 h 945" name="T25"/>
                  <a:gd fmla="*/ 869 w 1025" name="T26"/>
                  <a:gd fmla="*/ 811 h 945" name="T27"/>
                  <a:gd fmla="*/ 715 w 1025" name="T28"/>
                  <a:gd fmla="*/ 906 h 945" name="T29"/>
                  <a:gd fmla="*/ 609 w 1025" name="T30"/>
                  <a:gd fmla="*/ 936 h 945" name="T31"/>
                  <a:gd fmla="*/ 416 w 1025" name="T32"/>
                  <a:gd fmla="*/ 936 h 945" name="T33"/>
                  <a:gd fmla="*/ 311 w 1025" name="T34"/>
                  <a:gd fmla="*/ 906 h 945" name="T35"/>
                  <a:gd fmla="*/ 157 w 1025" name="T36"/>
                  <a:gd fmla="*/ 811 h 945" name="T37"/>
                  <a:gd fmla="*/ 86 w 1025" name="T38"/>
                  <a:gd fmla="*/ 734 h 945" name="T39"/>
                  <a:gd fmla="*/ 13 w 1025" name="T40"/>
                  <a:gd fmla="*/ 575 h 945" name="T41"/>
                  <a:gd fmla="*/ 121 w 1025" name="T42"/>
                  <a:gd fmla="*/ 550 h 945" name="T43"/>
                  <a:gd fmla="*/ 141 w 1025" name="T44"/>
                  <a:gd fmla="*/ 606 h 945" name="T45"/>
                  <a:gd fmla="*/ 232 w 1025" name="T46"/>
                  <a:gd fmla="*/ 729 h 945" name="T47"/>
                  <a:gd fmla="*/ 282 w 1025" name="T48"/>
                  <a:gd fmla="*/ 767 h 945" name="T49"/>
                  <a:gd fmla="*/ 436 w 1025" name="T50"/>
                  <a:gd fmla="*/ 827 h 945" name="T51"/>
                  <a:gd fmla="*/ 508 w 1025" name="T52"/>
                  <a:gd fmla="*/ 833 h 945" name="T53"/>
                  <a:gd fmla="*/ 675 w 1025" name="T54"/>
                  <a:gd fmla="*/ 802 h 945" name="T55"/>
                  <a:gd fmla="*/ 734 w 1025" name="T56"/>
                  <a:gd fmla="*/ 773 h 945" name="T57"/>
                  <a:gd fmla="*/ 849 w 1025" name="T58"/>
                  <a:gd fmla="*/ 668 h 945" name="T59"/>
                  <a:gd fmla="*/ 880 w 1025" name="T60"/>
                  <a:gd fmla="*/ 616 h 945" name="T61"/>
                  <a:gd fmla="*/ 913 w 1025" name="T62"/>
                  <a:gd fmla="*/ 466 h 945" name="T63"/>
                  <a:gd fmla="*/ 907 w 1025" name="T64"/>
                  <a:gd fmla="*/ 407 h 945" name="T65"/>
                  <a:gd fmla="*/ 842 w 1025" name="T66"/>
                  <a:gd fmla="*/ 269 h 945" name="T67"/>
                  <a:gd fmla="*/ 802 w 1025" name="T68"/>
                  <a:gd fmla="*/ 223 h 945" name="T69"/>
                  <a:gd fmla="*/ 666 w 1025" name="T70"/>
                  <a:gd fmla="*/ 140 h 945" name="T71"/>
                  <a:gd fmla="*/ 600 w 1025" name="T72"/>
                  <a:gd fmla="*/ 120 h 945" name="T73"/>
                  <a:gd fmla="*/ 425 w 1025" name="T74"/>
                  <a:gd fmla="*/ 120 h 945" name="T75"/>
                  <a:gd fmla="*/ 360 w 1025" name="T76"/>
                  <a:gd fmla="*/ 140 h 945" name="T77"/>
                  <a:gd fmla="*/ 224 w 1025" name="T78"/>
                  <a:gd fmla="*/ 223 h 945" name="T79"/>
                  <a:gd fmla="*/ 182 w 1025" name="T80"/>
                  <a:gd fmla="*/ 269 h 945" name="T81"/>
                  <a:gd fmla="*/ 118 w 1025" name="T82"/>
                  <a:gd fmla="*/ 407 h 945" name="T83"/>
                  <a:gd fmla="*/ 112 w 1025" name="T84"/>
                  <a:gd fmla="*/ 466 h 945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945" w="1025">
                    <a:moveTo>
                      <a:pt x="1" y="478"/>
                    </a:moveTo>
                    <a:cubicBezTo>
                      <a:pt x="0" y="474"/>
                      <a:pt x="0" y="470"/>
                      <a:pt x="1" y="466"/>
                    </a:cubicBezTo>
                    <a:lnTo>
                      <a:pt x="10" y="382"/>
                    </a:lnTo>
                    <a:cubicBezTo>
                      <a:pt x="10" y="378"/>
                      <a:pt x="11" y="374"/>
                      <a:pt x="13" y="370"/>
                    </a:cubicBezTo>
                    <a:lnTo>
                      <a:pt x="40" y="292"/>
                    </a:lnTo>
                    <a:cubicBezTo>
                      <a:pt x="41" y="288"/>
                      <a:pt x="42" y="285"/>
                      <a:pt x="44" y="282"/>
                    </a:cubicBezTo>
                    <a:lnTo>
                      <a:pt x="86" y="212"/>
                    </a:lnTo>
                    <a:cubicBezTo>
                      <a:pt x="88" y="209"/>
                      <a:pt x="90" y="206"/>
                      <a:pt x="93" y="203"/>
                    </a:cubicBezTo>
                    <a:lnTo>
                      <a:pt x="149" y="141"/>
                    </a:lnTo>
                    <a:cubicBezTo>
                      <a:pt x="151" y="138"/>
                      <a:pt x="154" y="136"/>
                      <a:pt x="157" y="134"/>
                    </a:cubicBezTo>
                    <a:lnTo>
                      <a:pt x="224" y="83"/>
                    </a:lnTo>
                    <a:cubicBezTo>
                      <a:pt x="226" y="81"/>
                      <a:pt x="230" y="79"/>
                      <a:pt x="233" y="77"/>
                    </a:cubicBezTo>
                    <a:lnTo>
                      <a:pt x="311" y="39"/>
                    </a:lnTo>
                    <a:cubicBezTo>
                      <a:pt x="314" y="38"/>
                      <a:pt x="317" y="37"/>
                      <a:pt x="320" y="36"/>
                    </a:cubicBezTo>
                    <a:lnTo>
                      <a:pt x="405" y="11"/>
                    </a:lnTo>
                    <a:cubicBezTo>
                      <a:pt x="408" y="10"/>
                      <a:pt x="412" y="9"/>
                      <a:pt x="416" y="9"/>
                    </a:cubicBezTo>
                    <a:lnTo>
                      <a:pt x="508" y="1"/>
                    </a:lnTo>
                    <a:cubicBezTo>
                      <a:pt x="511" y="0"/>
                      <a:pt x="514" y="0"/>
                      <a:pt x="517" y="1"/>
                    </a:cubicBezTo>
                    <a:lnTo>
                      <a:pt x="609" y="9"/>
                    </a:lnTo>
                    <a:cubicBezTo>
                      <a:pt x="613" y="9"/>
                      <a:pt x="617" y="10"/>
                      <a:pt x="620" y="11"/>
                    </a:cubicBezTo>
                    <a:lnTo>
                      <a:pt x="706" y="36"/>
                    </a:lnTo>
                    <a:cubicBezTo>
                      <a:pt x="709" y="37"/>
                      <a:pt x="712" y="38"/>
                      <a:pt x="715" y="39"/>
                    </a:cubicBezTo>
                    <a:lnTo>
                      <a:pt x="792" y="77"/>
                    </a:lnTo>
                    <a:cubicBezTo>
                      <a:pt x="795" y="79"/>
                      <a:pt x="798" y="81"/>
                      <a:pt x="801" y="83"/>
                    </a:cubicBezTo>
                    <a:lnTo>
                      <a:pt x="869" y="134"/>
                    </a:lnTo>
                    <a:cubicBezTo>
                      <a:pt x="872" y="136"/>
                      <a:pt x="875" y="138"/>
                      <a:pt x="877" y="141"/>
                    </a:cubicBezTo>
                    <a:lnTo>
                      <a:pt x="932" y="203"/>
                    </a:lnTo>
                    <a:cubicBezTo>
                      <a:pt x="935" y="206"/>
                      <a:pt x="937" y="209"/>
                      <a:pt x="938" y="212"/>
                    </a:cubicBezTo>
                    <a:lnTo>
                      <a:pt x="980" y="282"/>
                    </a:lnTo>
                    <a:cubicBezTo>
                      <a:pt x="982" y="285"/>
                      <a:pt x="984" y="288"/>
                      <a:pt x="985" y="292"/>
                    </a:cubicBezTo>
                    <a:lnTo>
                      <a:pt x="1012" y="370"/>
                    </a:lnTo>
                    <a:cubicBezTo>
                      <a:pt x="1014" y="374"/>
                      <a:pt x="1015" y="378"/>
                      <a:pt x="1015" y="382"/>
                    </a:cubicBezTo>
                    <a:lnTo>
                      <a:pt x="1024" y="466"/>
                    </a:lnTo>
                    <a:cubicBezTo>
                      <a:pt x="1025" y="470"/>
                      <a:pt x="1025" y="474"/>
                      <a:pt x="1024" y="478"/>
                    </a:cubicBezTo>
                    <a:lnTo>
                      <a:pt x="1015" y="562"/>
                    </a:lnTo>
                    <a:cubicBezTo>
                      <a:pt x="1015" y="567"/>
                      <a:pt x="1014" y="571"/>
                      <a:pt x="1012" y="575"/>
                    </a:cubicBezTo>
                    <a:lnTo>
                      <a:pt x="985" y="653"/>
                    </a:lnTo>
                    <a:cubicBezTo>
                      <a:pt x="984" y="656"/>
                      <a:pt x="983" y="660"/>
                      <a:pt x="981" y="663"/>
                    </a:cubicBezTo>
                    <a:lnTo>
                      <a:pt x="939" y="734"/>
                    </a:lnTo>
                    <a:cubicBezTo>
                      <a:pt x="937" y="737"/>
                      <a:pt x="935" y="740"/>
                      <a:pt x="932" y="743"/>
                    </a:cubicBezTo>
                    <a:lnTo>
                      <a:pt x="877" y="804"/>
                    </a:lnTo>
                    <a:cubicBezTo>
                      <a:pt x="875" y="807"/>
                      <a:pt x="872" y="809"/>
                      <a:pt x="869" y="811"/>
                    </a:cubicBezTo>
                    <a:lnTo>
                      <a:pt x="801" y="862"/>
                    </a:lnTo>
                    <a:cubicBezTo>
                      <a:pt x="798" y="864"/>
                      <a:pt x="795" y="866"/>
                      <a:pt x="792" y="868"/>
                    </a:cubicBezTo>
                    <a:lnTo>
                      <a:pt x="715" y="906"/>
                    </a:lnTo>
                    <a:cubicBezTo>
                      <a:pt x="712" y="907"/>
                      <a:pt x="709" y="908"/>
                      <a:pt x="706" y="909"/>
                    </a:cubicBezTo>
                    <a:lnTo>
                      <a:pt x="620" y="934"/>
                    </a:lnTo>
                    <a:cubicBezTo>
                      <a:pt x="617" y="935"/>
                      <a:pt x="613" y="936"/>
                      <a:pt x="609" y="936"/>
                    </a:cubicBezTo>
                    <a:lnTo>
                      <a:pt x="517" y="944"/>
                    </a:lnTo>
                    <a:cubicBezTo>
                      <a:pt x="514" y="945"/>
                      <a:pt x="511" y="945"/>
                      <a:pt x="508" y="944"/>
                    </a:cubicBezTo>
                    <a:lnTo>
                      <a:pt x="416" y="936"/>
                    </a:lnTo>
                    <a:cubicBezTo>
                      <a:pt x="412" y="936"/>
                      <a:pt x="408" y="935"/>
                      <a:pt x="405" y="934"/>
                    </a:cubicBezTo>
                    <a:lnTo>
                      <a:pt x="320" y="909"/>
                    </a:lnTo>
                    <a:cubicBezTo>
                      <a:pt x="317" y="908"/>
                      <a:pt x="314" y="907"/>
                      <a:pt x="311" y="906"/>
                    </a:cubicBezTo>
                    <a:lnTo>
                      <a:pt x="233" y="868"/>
                    </a:lnTo>
                    <a:cubicBezTo>
                      <a:pt x="230" y="866"/>
                      <a:pt x="226" y="864"/>
                      <a:pt x="224" y="862"/>
                    </a:cubicBezTo>
                    <a:lnTo>
                      <a:pt x="157" y="811"/>
                    </a:lnTo>
                    <a:cubicBezTo>
                      <a:pt x="154" y="809"/>
                      <a:pt x="151" y="807"/>
                      <a:pt x="149" y="804"/>
                    </a:cubicBezTo>
                    <a:lnTo>
                      <a:pt x="93" y="743"/>
                    </a:lnTo>
                    <a:cubicBezTo>
                      <a:pt x="91" y="740"/>
                      <a:pt x="88" y="737"/>
                      <a:pt x="86" y="734"/>
                    </a:cubicBezTo>
                    <a:lnTo>
                      <a:pt x="44" y="663"/>
                    </a:lnTo>
                    <a:cubicBezTo>
                      <a:pt x="42" y="660"/>
                      <a:pt x="41" y="656"/>
                      <a:pt x="40" y="653"/>
                    </a:cubicBezTo>
                    <a:lnTo>
                      <a:pt x="13" y="575"/>
                    </a:lnTo>
                    <a:cubicBezTo>
                      <a:pt x="11" y="571"/>
                      <a:pt x="10" y="567"/>
                      <a:pt x="10" y="562"/>
                    </a:cubicBezTo>
                    <a:lnTo>
                      <a:pt x="1" y="478"/>
                    </a:lnTo>
                    <a:close/>
                    <a:moveTo>
                      <a:pt x="121" y="550"/>
                    </a:moveTo>
                    <a:lnTo>
                      <a:pt x="118" y="538"/>
                    </a:lnTo>
                    <a:lnTo>
                      <a:pt x="145" y="616"/>
                    </a:lnTo>
                    <a:lnTo>
                      <a:pt x="141" y="606"/>
                    </a:lnTo>
                    <a:lnTo>
                      <a:pt x="183" y="677"/>
                    </a:lnTo>
                    <a:lnTo>
                      <a:pt x="176" y="668"/>
                    </a:lnTo>
                    <a:lnTo>
                      <a:pt x="232" y="729"/>
                    </a:lnTo>
                    <a:lnTo>
                      <a:pt x="224" y="722"/>
                    </a:lnTo>
                    <a:lnTo>
                      <a:pt x="291" y="773"/>
                    </a:lnTo>
                    <a:lnTo>
                      <a:pt x="282" y="767"/>
                    </a:lnTo>
                    <a:lnTo>
                      <a:pt x="360" y="805"/>
                    </a:lnTo>
                    <a:lnTo>
                      <a:pt x="351" y="802"/>
                    </a:lnTo>
                    <a:lnTo>
                      <a:pt x="436" y="827"/>
                    </a:lnTo>
                    <a:lnTo>
                      <a:pt x="425" y="825"/>
                    </a:lnTo>
                    <a:lnTo>
                      <a:pt x="517" y="833"/>
                    </a:lnTo>
                    <a:lnTo>
                      <a:pt x="508" y="833"/>
                    </a:lnTo>
                    <a:lnTo>
                      <a:pt x="600" y="825"/>
                    </a:lnTo>
                    <a:lnTo>
                      <a:pt x="589" y="827"/>
                    </a:lnTo>
                    <a:lnTo>
                      <a:pt x="675" y="802"/>
                    </a:lnTo>
                    <a:lnTo>
                      <a:pt x="666" y="805"/>
                    </a:lnTo>
                    <a:lnTo>
                      <a:pt x="743" y="767"/>
                    </a:lnTo>
                    <a:lnTo>
                      <a:pt x="734" y="773"/>
                    </a:lnTo>
                    <a:lnTo>
                      <a:pt x="802" y="722"/>
                    </a:lnTo>
                    <a:lnTo>
                      <a:pt x="794" y="729"/>
                    </a:lnTo>
                    <a:lnTo>
                      <a:pt x="849" y="668"/>
                    </a:lnTo>
                    <a:lnTo>
                      <a:pt x="842" y="677"/>
                    </a:lnTo>
                    <a:lnTo>
                      <a:pt x="884" y="606"/>
                    </a:lnTo>
                    <a:lnTo>
                      <a:pt x="880" y="616"/>
                    </a:lnTo>
                    <a:lnTo>
                      <a:pt x="907" y="538"/>
                    </a:lnTo>
                    <a:lnTo>
                      <a:pt x="904" y="550"/>
                    </a:lnTo>
                    <a:lnTo>
                      <a:pt x="913" y="466"/>
                    </a:lnTo>
                    <a:lnTo>
                      <a:pt x="913" y="478"/>
                    </a:lnTo>
                    <a:lnTo>
                      <a:pt x="904" y="394"/>
                    </a:lnTo>
                    <a:lnTo>
                      <a:pt x="907" y="407"/>
                    </a:lnTo>
                    <a:lnTo>
                      <a:pt x="880" y="329"/>
                    </a:lnTo>
                    <a:lnTo>
                      <a:pt x="884" y="339"/>
                    </a:lnTo>
                    <a:lnTo>
                      <a:pt x="842" y="269"/>
                    </a:lnTo>
                    <a:lnTo>
                      <a:pt x="849" y="278"/>
                    </a:lnTo>
                    <a:lnTo>
                      <a:pt x="794" y="216"/>
                    </a:lnTo>
                    <a:lnTo>
                      <a:pt x="802" y="223"/>
                    </a:lnTo>
                    <a:lnTo>
                      <a:pt x="734" y="172"/>
                    </a:lnTo>
                    <a:lnTo>
                      <a:pt x="743" y="178"/>
                    </a:lnTo>
                    <a:lnTo>
                      <a:pt x="666" y="140"/>
                    </a:lnTo>
                    <a:lnTo>
                      <a:pt x="675" y="143"/>
                    </a:lnTo>
                    <a:lnTo>
                      <a:pt x="589" y="118"/>
                    </a:lnTo>
                    <a:lnTo>
                      <a:pt x="600" y="120"/>
                    </a:lnTo>
                    <a:lnTo>
                      <a:pt x="508" y="112"/>
                    </a:lnTo>
                    <a:lnTo>
                      <a:pt x="517" y="112"/>
                    </a:lnTo>
                    <a:lnTo>
                      <a:pt x="425" y="120"/>
                    </a:lnTo>
                    <a:lnTo>
                      <a:pt x="436" y="118"/>
                    </a:lnTo>
                    <a:lnTo>
                      <a:pt x="351" y="143"/>
                    </a:lnTo>
                    <a:lnTo>
                      <a:pt x="360" y="140"/>
                    </a:lnTo>
                    <a:lnTo>
                      <a:pt x="282" y="178"/>
                    </a:lnTo>
                    <a:lnTo>
                      <a:pt x="291" y="172"/>
                    </a:lnTo>
                    <a:lnTo>
                      <a:pt x="224" y="223"/>
                    </a:lnTo>
                    <a:lnTo>
                      <a:pt x="232" y="216"/>
                    </a:lnTo>
                    <a:lnTo>
                      <a:pt x="176" y="278"/>
                    </a:lnTo>
                    <a:lnTo>
                      <a:pt x="182" y="269"/>
                    </a:lnTo>
                    <a:lnTo>
                      <a:pt x="140" y="339"/>
                    </a:lnTo>
                    <a:lnTo>
                      <a:pt x="145" y="329"/>
                    </a:lnTo>
                    <a:lnTo>
                      <a:pt x="118" y="407"/>
                    </a:lnTo>
                    <a:lnTo>
                      <a:pt x="121" y="394"/>
                    </a:lnTo>
                    <a:lnTo>
                      <a:pt x="112" y="478"/>
                    </a:lnTo>
                    <a:lnTo>
                      <a:pt x="112" y="466"/>
                    </a:lnTo>
                    <a:lnTo>
                      <a:pt x="121" y="550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Rectangle 102"/>
              <p:cNvSpPr>
                <a:spLocks noChangeArrowheads="1"/>
              </p:cNvSpPr>
              <p:nvPr/>
            </p:nvSpPr>
            <p:spPr>
              <a:xfrm>
                <a:off x="1488" y="3724"/>
                <a:ext cx="10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1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72" name="Rectangle 103"/>
              <p:cNvSpPr>
                <a:spLocks noChangeArrowheads="1"/>
              </p:cNvSpPr>
              <p:nvPr/>
            </p:nvSpPr>
            <p:spPr>
              <a:xfrm>
                <a:off x="1853" y="3724"/>
                <a:ext cx="10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2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73" name="Rectangle 104"/>
              <p:cNvSpPr>
                <a:spLocks noChangeArrowheads="1"/>
              </p:cNvSpPr>
              <p:nvPr/>
            </p:nvSpPr>
            <p:spPr>
              <a:xfrm>
                <a:off x="2069" y="3724"/>
                <a:ext cx="104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3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74" name="Rectangle 105"/>
              <p:cNvSpPr>
                <a:spLocks noChangeArrowheads="1"/>
              </p:cNvSpPr>
              <p:nvPr/>
            </p:nvSpPr>
            <p:spPr>
              <a:xfrm>
                <a:off x="2223" y="3724"/>
                <a:ext cx="10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4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75" name="Rectangle 106"/>
              <p:cNvSpPr>
                <a:spLocks noChangeArrowheads="1"/>
              </p:cNvSpPr>
              <p:nvPr/>
            </p:nvSpPr>
            <p:spPr>
              <a:xfrm>
                <a:off x="2453" y="3724"/>
                <a:ext cx="10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6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76" name="Rectangle 107"/>
              <p:cNvSpPr>
                <a:spLocks noChangeArrowheads="1"/>
              </p:cNvSpPr>
              <p:nvPr/>
            </p:nvSpPr>
            <p:spPr>
              <a:xfrm>
                <a:off x="2605" y="3724"/>
                <a:ext cx="104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8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77" name="Rectangle 108"/>
              <p:cNvSpPr>
                <a:spLocks noChangeArrowheads="1"/>
              </p:cNvSpPr>
              <p:nvPr/>
            </p:nvSpPr>
            <p:spPr>
              <a:xfrm>
                <a:off x="2808" y="3724"/>
                <a:ext cx="162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12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78" name="Rectangle 109"/>
              <p:cNvSpPr>
                <a:spLocks noChangeArrowheads="1"/>
              </p:cNvSpPr>
              <p:nvPr/>
            </p:nvSpPr>
            <p:spPr>
              <a:xfrm>
                <a:off x="2973" y="3724"/>
                <a:ext cx="162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16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79" name="Rectangle 110"/>
              <p:cNvSpPr>
                <a:spLocks noChangeArrowheads="1"/>
              </p:cNvSpPr>
              <p:nvPr/>
            </p:nvSpPr>
            <p:spPr>
              <a:xfrm>
                <a:off x="3190" y="3724"/>
                <a:ext cx="163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24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80" name="Rectangle 111"/>
              <p:cNvSpPr>
                <a:spLocks noChangeArrowheads="1"/>
              </p:cNvSpPr>
              <p:nvPr/>
            </p:nvSpPr>
            <p:spPr>
              <a:xfrm>
                <a:off x="3348" y="3724"/>
                <a:ext cx="162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32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81" name="Rectangle 112"/>
              <p:cNvSpPr>
                <a:spLocks noChangeArrowheads="1"/>
              </p:cNvSpPr>
              <p:nvPr/>
            </p:nvSpPr>
            <p:spPr>
              <a:xfrm>
                <a:off x="3724" y="3724"/>
                <a:ext cx="163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64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82" name="Rectangle 113"/>
              <p:cNvSpPr>
                <a:spLocks noChangeArrowheads="1"/>
              </p:cNvSpPr>
              <p:nvPr/>
            </p:nvSpPr>
            <p:spPr>
              <a:xfrm>
                <a:off x="3566" y="3724"/>
                <a:ext cx="162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48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83" name="Rectangle 114"/>
              <p:cNvSpPr>
                <a:spLocks noChangeArrowheads="1"/>
              </p:cNvSpPr>
              <p:nvPr/>
            </p:nvSpPr>
            <p:spPr>
              <a:xfrm>
                <a:off x="3934" y="3724"/>
                <a:ext cx="162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96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84" name="Rectangle 115"/>
              <p:cNvSpPr>
                <a:spLocks noChangeArrowheads="1"/>
              </p:cNvSpPr>
              <p:nvPr/>
            </p:nvSpPr>
            <p:spPr>
              <a:xfrm>
                <a:off x="4057" y="3724"/>
                <a:ext cx="220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128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85" name="Rectangle 116"/>
              <p:cNvSpPr>
                <a:spLocks noChangeArrowheads="1"/>
              </p:cNvSpPr>
              <p:nvPr/>
            </p:nvSpPr>
            <p:spPr>
              <a:xfrm>
                <a:off x="4310" y="3724"/>
                <a:ext cx="220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200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86" name="Rectangle 117"/>
              <p:cNvSpPr>
                <a:spLocks noChangeArrowheads="1"/>
              </p:cNvSpPr>
              <p:nvPr/>
            </p:nvSpPr>
            <p:spPr>
              <a:xfrm>
                <a:off x="1666" y="3724"/>
                <a:ext cx="190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1.5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87" name="Rectangle 118"/>
              <p:cNvSpPr>
                <a:spLocks noChangeArrowheads="1"/>
              </p:cNvSpPr>
              <p:nvPr/>
            </p:nvSpPr>
            <p:spPr>
              <a:xfrm>
                <a:off x="1286" y="1557"/>
                <a:ext cx="249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99.9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88" name="Rectangle 119"/>
              <p:cNvSpPr>
                <a:spLocks noChangeArrowheads="1"/>
              </p:cNvSpPr>
              <p:nvPr/>
            </p:nvSpPr>
            <p:spPr>
              <a:xfrm>
                <a:off x="1360" y="1683"/>
                <a:ext cx="162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99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89" name="Rectangle 120"/>
              <p:cNvSpPr>
                <a:spLocks noChangeArrowheads="1"/>
              </p:cNvSpPr>
              <p:nvPr/>
            </p:nvSpPr>
            <p:spPr>
              <a:xfrm>
                <a:off x="1360" y="1825"/>
                <a:ext cx="162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95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90" name="Rectangle 121"/>
              <p:cNvSpPr>
                <a:spLocks noChangeArrowheads="1"/>
              </p:cNvSpPr>
              <p:nvPr/>
            </p:nvSpPr>
            <p:spPr>
              <a:xfrm>
                <a:off x="1360" y="1911"/>
                <a:ext cx="162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90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91" name="Rectangle 122"/>
              <p:cNvSpPr>
                <a:spLocks noChangeArrowheads="1"/>
              </p:cNvSpPr>
              <p:nvPr/>
            </p:nvSpPr>
            <p:spPr>
              <a:xfrm>
                <a:off x="1360" y="2020"/>
                <a:ext cx="162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80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92" name="Rectangle 123"/>
              <p:cNvSpPr>
                <a:spLocks noChangeArrowheads="1"/>
              </p:cNvSpPr>
              <p:nvPr/>
            </p:nvSpPr>
            <p:spPr>
              <a:xfrm>
                <a:off x="1288" y="2171"/>
                <a:ext cx="25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1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FF0000"/>
                    </a:solidFill>
                    <a:effectLst/>
                    <a:latin charset="0" pitchFamily="34" typeface="Arial"/>
                    <a:cs charset="0" pitchFamily="34" typeface="Arial"/>
                  </a:rPr>
                  <a:t>63.2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93" name="Rectangle 124"/>
              <p:cNvSpPr>
                <a:spLocks noChangeArrowheads="1"/>
              </p:cNvSpPr>
              <p:nvPr/>
            </p:nvSpPr>
            <p:spPr>
              <a:xfrm>
                <a:off x="1360" y="2297"/>
                <a:ext cx="162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50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94" name="Rectangle 125"/>
              <p:cNvSpPr>
                <a:spLocks noChangeArrowheads="1"/>
              </p:cNvSpPr>
              <p:nvPr/>
            </p:nvSpPr>
            <p:spPr>
              <a:xfrm>
                <a:off x="1360" y="2400"/>
                <a:ext cx="162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40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95" name="Rectangle 126"/>
              <p:cNvSpPr>
                <a:spLocks noChangeArrowheads="1"/>
              </p:cNvSpPr>
              <p:nvPr/>
            </p:nvSpPr>
            <p:spPr>
              <a:xfrm>
                <a:off x="1360" y="2510"/>
                <a:ext cx="14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30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96" name="Rectangle 127"/>
              <p:cNvSpPr>
                <a:spLocks noChangeArrowheads="1"/>
              </p:cNvSpPr>
              <p:nvPr/>
            </p:nvSpPr>
            <p:spPr>
              <a:xfrm>
                <a:off x="1360" y="2658"/>
                <a:ext cx="162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20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97" name="Rectangle 128"/>
              <p:cNvSpPr>
                <a:spLocks noChangeArrowheads="1"/>
              </p:cNvSpPr>
              <p:nvPr/>
            </p:nvSpPr>
            <p:spPr>
              <a:xfrm>
                <a:off x="1360" y="2906"/>
                <a:ext cx="162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10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98" name="Rectangle 129"/>
              <p:cNvSpPr>
                <a:spLocks noChangeArrowheads="1"/>
              </p:cNvSpPr>
              <p:nvPr/>
            </p:nvSpPr>
            <p:spPr>
              <a:xfrm>
                <a:off x="1384" y="3128"/>
                <a:ext cx="10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5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199" name="Rectangle 130"/>
              <p:cNvSpPr>
                <a:spLocks noChangeArrowheads="1"/>
              </p:cNvSpPr>
              <p:nvPr/>
            </p:nvSpPr>
            <p:spPr>
              <a:xfrm>
                <a:off x="1384" y="3208"/>
                <a:ext cx="10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4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200" name="Rectangle 131"/>
              <p:cNvSpPr>
                <a:spLocks noChangeArrowheads="1"/>
              </p:cNvSpPr>
              <p:nvPr/>
            </p:nvSpPr>
            <p:spPr>
              <a:xfrm>
                <a:off x="1384" y="3299"/>
                <a:ext cx="10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3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201" name="Rectangle 132"/>
              <p:cNvSpPr>
                <a:spLocks noChangeArrowheads="1"/>
              </p:cNvSpPr>
              <p:nvPr/>
            </p:nvSpPr>
            <p:spPr>
              <a:xfrm>
                <a:off x="1384" y="3436"/>
                <a:ext cx="10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2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202" name="Rectangle 133"/>
              <p:cNvSpPr>
                <a:spLocks noChangeArrowheads="1"/>
              </p:cNvSpPr>
              <p:nvPr/>
            </p:nvSpPr>
            <p:spPr>
              <a:xfrm>
                <a:off x="1384" y="3645"/>
                <a:ext cx="10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0" compatLnSpc="1" lIns="0" numCol="1" rIns="0" tIns="0" vert="horz" wrap="none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1pPr>
                <a:lvl2pPr fontAlgn="base" marL="457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2pPr>
                <a:lvl3pPr fontAlgn="base" marL="914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3pPr>
                <a:lvl4pPr fontAlgn="base" marL="1371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4pPr>
                <a:lvl5pPr fontAlgn="base" marL="1828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5pPr>
                <a:lvl6pPr fontAlgn="base" marL="2286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6pPr>
                <a:lvl7pPr fontAlgn="base" marL="2743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7pPr>
                <a:lvl8pPr fontAlgn="base" marL="32004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8pPr>
                <a:lvl9pPr fontAlgn="base" marL="3657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itchFamily="34" typeface="Arial"/>
                    <a:cs charset="0" pitchFamily="34" typeface="Arial"/>
                  </a:defRPr>
                </a:lvl9pPr>
              </a:lstStyle>
              <a:p>
                <a:pPr algn="l" defTabSz="914400" eaLnBrk="1" fontAlgn="base" hangingPunct="1" indent="0" latinLnBrk="0" lvl="0" marL="0" marR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b="0" baseline="0" cap="none" i="0" kumimoji="0" lang="en-US" normalizeH="0" smtClean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latin charset="0" pitchFamily="34" typeface="Arial"/>
                    <a:cs charset="0" pitchFamily="34" typeface="Arial"/>
                  </a:rPr>
                  <a:t>1</a:t>
                </a:r>
                <a:endParaRPr b="0" baseline="0" cap="none" i="0" kumimoji="0" lang="en-US" normalizeH="0" smtClean="0" strike="noStrike" sz="1800" u="none">
                  <a:ln>
                    <a:noFill/>
                  </a:ln>
                  <a:solidFill>
                    <a:schemeClr val="tx1"/>
                  </a:solidFill>
                  <a:effectLst/>
                  <a:latin charset="0" pitchFamily="34" typeface="Arial"/>
                  <a:cs charset="0" pitchFamily="34" typeface="Arial"/>
                </a:endParaRPr>
              </a:p>
            </p:txBody>
          </p:sp>
          <p:sp>
            <p:nvSpPr>
              <p:cNvPr id="203" name="Freeform 134"/>
              <p:cNvSpPr>
                <a:spLocks noEditPoints="1"/>
              </p:cNvSpPr>
              <p:nvPr/>
            </p:nvSpPr>
            <p:spPr>
              <a:xfrm>
                <a:off x="1493" y="1586"/>
                <a:ext cx="2879" cy="2100"/>
              </a:xfrm>
              <a:custGeom>
                <a:avLst/>
                <a:gdLst>
                  <a:gd fmla="*/ 0 w 2879" name="T0"/>
                  <a:gd fmla="*/ 0 h 2100" name="T1"/>
                  <a:gd fmla="*/ 2879 w 2879" name="T2"/>
                  <a:gd fmla="*/ 0 h 2100" name="T3"/>
                  <a:gd fmla="*/ 2879 w 2879" name="T4"/>
                  <a:gd fmla="*/ 2100 h 2100" name="T5"/>
                  <a:gd fmla="*/ 0 w 2879" name="T6"/>
                  <a:gd fmla="*/ 2100 h 2100" name="T7"/>
                  <a:gd fmla="*/ 0 w 2879" name="T8"/>
                  <a:gd fmla="*/ 0 h 2100" name="T9"/>
                  <a:gd fmla="*/ 10 w 2879" name="T10"/>
                  <a:gd fmla="*/ 2095 h 2100" name="T11"/>
                  <a:gd fmla="*/ 5 w 2879" name="T12"/>
                  <a:gd fmla="*/ 2091 h 2100" name="T13"/>
                  <a:gd fmla="*/ 2874 w 2879" name="T14"/>
                  <a:gd fmla="*/ 2091 h 2100" name="T15"/>
                  <a:gd fmla="*/ 2869 w 2879" name="T16"/>
                  <a:gd fmla="*/ 2095 h 2100" name="T17"/>
                  <a:gd fmla="*/ 2869 w 2879" name="T18"/>
                  <a:gd fmla="*/ 5 h 2100" name="T19"/>
                  <a:gd fmla="*/ 2874 w 2879" name="T20"/>
                  <a:gd fmla="*/ 10 h 2100" name="T21"/>
                  <a:gd fmla="*/ 5 w 2879" name="T22"/>
                  <a:gd fmla="*/ 10 h 2100" name="T23"/>
                  <a:gd fmla="*/ 10 w 2879" name="T24"/>
                  <a:gd fmla="*/ 5 h 2100" name="T25"/>
                  <a:gd fmla="*/ 10 w 2879" name="T26"/>
                  <a:gd fmla="*/ 2095 h 2100" name="T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b="b" l="0" r="r" t="0"/>
                <a:pathLst>
                  <a:path h="2100" w="2879">
                    <a:moveTo>
                      <a:pt x="0" y="0"/>
                    </a:moveTo>
                    <a:lnTo>
                      <a:pt x="2879" y="0"/>
                    </a:lnTo>
                    <a:lnTo>
                      <a:pt x="2879" y="2100"/>
                    </a:lnTo>
                    <a:lnTo>
                      <a:pt x="0" y="2100"/>
                    </a:lnTo>
                    <a:lnTo>
                      <a:pt x="0" y="0"/>
                    </a:lnTo>
                    <a:close/>
                    <a:moveTo>
                      <a:pt x="10" y="2095"/>
                    </a:moveTo>
                    <a:lnTo>
                      <a:pt x="5" y="2091"/>
                    </a:lnTo>
                    <a:lnTo>
                      <a:pt x="2874" y="2091"/>
                    </a:lnTo>
                    <a:lnTo>
                      <a:pt x="2869" y="2095"/>
                    </a:lnTo>
                    <a:lnTo>
                      <a:pt x="2869" y="5"/>
                    </a:lnTo>
                    <a:lnTo>
                      <a:pt x="2874" y="10"/>
                    </a:lnTo>
                    <a:lnTo>
                      <a:pt x="5" y="10"/>
                    </a:lnTo>
                    <a:lnTo>
                      <a:pt x="10" y="5"/>
                    </a:lnTo>
                    <a:lnTo>
                      <a:pt x="10" y="2095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35"/>
              <p:cNvSpPr>
                <a:spLocks/>
              </p:cNvSpPr>
              <p:nvPr/>
            </p:nvSpPr>
            <p:spPr>
              <a:xfrm>
                <a:off x="1706" y="1589"/>
                <a:ext cx="4" cy="2091"/>
              </a:xfrm>
              <a:custGeom>
                <a:avLst/>
                <a:gdLst>
                  <a:gd fmla="*/ 24 w 24" name="T0"/>
                  <a:gd fmla="*/ 12 h 15864" name="T1"/>
                  <a:gd fmla="*/ 24 w 24" name="T2"/>
                  <a:gd fmla="*/ 15852 h 15864" name="T3"/>
                  <a:gd fmla="*/ 12 w 24" name="T4"/>
                  <a:gd fmla="*/ 15864 h 15864" name="T5"/>
                  <a:gd fmla="*/ 0 w 24" name="T6"/>
                  <a:gd fmla="*/ 15852 h 15864" name="T7"/>
                  <a:gd fmla="*/ 0 w 24" name="T8"/>
                  <a:gd fmla="*/ 12 h 15864" name="T9"/>
                  <a:gd fmla="*/ 12 w 24" name="T10"/>
                  <a:gd fmla="*/ 0 h 15864" name="T11"/>
                  <a:gd fmla="*/ 24 w 24" name="T12"/>
                  <a:gd fmla="*/ 12 h 15864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864" w="24">
                    <a:moveTo>
                      <a:pt x="24" y="12"/>
                    </a:moveTo>
                    <a:lnTo>
                      <a:pt x="24" y="15852"/>
                    </a:lnTo>
                    <a:cubicBezTo>
                      <a:pt x="24" y="15859"/>
                      <a:pt x="19" y="15864"/>
                      <a:pt x="12" y="15864"/>
                    </a:cubicBezTo>
                    <a:cubicBezTo>
                      <a:pt x="6" y="15864"/>
                      <a:pt x="0" y="15859"/>
                      <a:pt x="0" y="15852"/>
                    </a:cubicBezTo>
                    <a:lnTo>
                      <a:pt x="0" y="12"/>
                    </a:ln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36"/>
              <p:cNvSpPr>
                <a:spLocks/>
              </p:cNvSpPr>
              <p:nvPr/>
            </p:nvSpPr>
            <p:spPr>
              <a:xfrm>
                <a:off x="1856" y="1600"/>
                <a:ext cx="3" cy="2085"/>
              </a:xfrm>
              <a:custGeom>
                <a:avLst/>
                <a:gdLst>
                  <a:gd fmla="*/ 24 w 24" name="T0"/>
                  <a:gd fmla="*/ 12 h 15824" name="T1"/>
                  <a:gd fmla="*/ 24 w 24" name="T2"/>
                  <a:gd fmla="*/ 15812 h 15824" name="T3"/>
                  <a:gd fmla="*/ 12 w 24" name="T4"/>
                  <a:gd fmla="*/ 15824 h 15824" name="T5"/>
                  <a:gd fmla="*/ 0 w 24" name="T6"/>
                  <a:gd fmla="*/ 15812 h 15824" name="T7"/>
                  <a:gd fmla="*/ 0 w 24" name="T8"/>
                  <a:gd fmla="*/ 12 h 15824" name="T9"/>
                  <a:gd fmla="*/ 12 w 24" name="T10"/>
                  <a:gd fmla="*/ 0 h 15824" name="T11"/>
                  <a:gd fmla="*/ 24 w 24" name="T12"/>
                  <a:gd fmla="*/ 12 h 15824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824" w="24">
                    <a:moveTo>
                      <a:pt x="24" y="12"/>
                    </a:moveTo>
                    <a:lnTo>
                      <a:pt x="24" y="15812"/>
                    </a:lnTo>
                    <a:cubicBezTo>
                      <a:pt x="24" y="15819"/>
                      <a:pt x="19" y="15824"/>
                      <a:pt x="12" y="15824"/>
                    </a:cubicBezTo>
                    <a:cubicBezTo>
                      <a:pt x="6" y="15824"/>
                      <a:pt x="0" y="15819"/>
                      <a:pt x="0" y="15812"/>
                    </a:cubicBezTo>
                    <a:lnTo>
                      <a:pt x="0" y="12"/>
                    </a:ln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37"/>
              <p:cNvSpPr>
                <a:spLocks/>
              </p:cNvSpPr>
              <p:nvPr/>
            </p:nvSpPr>
            <p:spPr>
              <a:xfrm>
                <a:off x="2076" y="1589"/>
                <a:ext cx="3" cy="2091"/>
              </a:xfrm>
              <a:custGeom>
                <a:avLst/>
                <a:gdLst>
                  <a:gd fmla="*/ 24 w 24" name="T0"/>
                  <a:gd fmla="*/ 12 h 15864" name="T1"/>
                  <a:gd fmla="*/ 24 w 24" name="T2"/>
                  <a:gd fmla="*/ 15852 h 15864" name="T3"/>
                  <a:gd fmla="*/ 12 w 24" name="T4"/>
                  <a:gd fmla="*/ 15864 h 15864" name="T5"/>
                  <a:gd fmla="*/ 0 w 24" name="T6"/>
                  <a:gd fmla="*/ 15852 h 15864" name="T7"/>
                  <a:gd fmla="*/ 0 w 24" name="T8"/>
                  <a:gd fmla="*/ 12 h 15864" name="T9"/>
                  <a:gd fmla="*/ 12 w 24" name="T10"/>
                  <a:gd fmla="*/ 0 h 15864" name="T11"/>
                  <a:gd fmla="*/ 24 w 24" name="T12"/>
                  <a:gd fmla="*/ 12 h 15864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864" w="24">
                    <a:moveTo>
                      <a:pt x="24" y="12"/>
                    </a:moveTo>
                    <a:lnTo>
                      <a:pt x="24" y="15852"/>
                    </a:lnTo>
                    <a:cubicBezTo>
                      <a:pt x="24" y="15859"/>
                      <a:pt x="19" y="15864"/>
                      <a:pt x="12" y="15864"/>
                    </a:cubicBezTo>
                    <a:cubicBezTo>
                      <a:pt x="6" y="15864"/>
                      <a:pt x="0" y="15859"/>
                      <a:pt x="0" y="15852"/>
                    </a:cubicBezTo>
                    <a:lnTo>
                      <a:pt x="0" y="12"/>
                    </a:ln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38"/>
              <p:cNvSpPr>
                <a:spLocks/>
              </p:cNvSpPr>
              <p:nvPr/>
            </p:nvSpPr>
            <p:spPr>
              <a:xfrm>
                <a:off x="2233" y="1589"/>
                <a:ext cx="3" cy="2091"/>
              </a:xfrm>
              <a:custGeom>
                <a:avLst/>
                <a:gdLst>
                  <a:gd fmla="*/ 24 w 24" name="T0"/>
                  <a:gd fmla="*/ 12 h 15864" name="T1"/>
                  <a:gd fmla="*/ 24 w 24" name="T2"/>
                  <a:gd fmla="*/ 15852 h 15864" name="T3"/>
                  <a:gd fmla="*/ 12 w 24" name="T4"/>
                  <a:gd fmla="*/ 15864 h 15864" name="T5"/>
                  <a:gd fmla="*/ 0 w 24" name="T6"/>
                  <a:gd fmla="*/ 15852 h 15864" name="T7"/>
                  <a:gd fmla="*/ 0 w 24" name="T8"/>
                  <a:gd fmla="*/ 12 h 15864" name="T9"/>
                  <a:gd fmla="*/ 12 w 24" name="T10"/>
                  <a:gd fmla="*/ 0 h 15864" name="T11"/>
                  <a:gd fmla="*/ 24 w 24" name="T12"/>
                  <a:gd fmla="*/ 12 h 15864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864" w="24">
                    <a:moveTo>
                      <a:pt x="24" y="12"/>
                    </a:moveTo>
                    <a:lnTo>
                      <a:pt x="24" y="15852"/>
                    </a:lnTo>
                    <a:cubicBezTo>
                      <a:pt x="24" y="15859"/>
                      <a:pt x="19" y="15864"/>
                      <a:pt x="12" y="15864"/>
                    </a:cubicBezTo>
                    <a:cubicBezTo>
                      <a:pt x="6" y="15864"/>
                      <a:pt x="0" y="15859"/>
                      <a:pt x="0" y="15852"/>
                    </a:cubicBezTo>
                    <a:lnTo>
                      <a:pt x="0" y="12"/>
                    </a:ln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39"/>
              <p:cNvSpPr>
                <a:spLocks/>
              </p:cNvSpPr>
              <p:nvPr/>
            </p:nvSpPr>
            <p:spPr>
              <a:xfrm>
                <a:off x="2459" y="1589"/>
                <a:ext cx="4" cy="2096"/>
              </a:xfrm>
              <a:custGeom>
                <a:avLst/>
                <a:gdLst>
                  <a:gd fmla="*/ 24 w 24" name="T0"/>
                  <a:gd fmla="*/ 12 h 15904" name="T1"/>
                  <a:gd fmla="*/ 24 w 24" name="T2"/>
                  <a:gd fmla="*/ 15892 h 15904" name="T3"/>
                  <a:gd fmla="*/ 12 w 24" name="T4"/>
                  <a:gd fmla="*/ 15904 h 15904" name="T5"/>
                  <a:gd fmla="*/ 0 w 24" name="T6"/>
                  <a:gd fmla="*/ 15892 h 15904" name="T7"/>
                  <a:gd fmla="*/ 0 w 24" name="T8"/>
                  <a:gd fmla="*/ 12 h 15904" name="T9"/>
                  <a:gd fmla="*/ 12 w 24" name="T10"/>
                  <a:gd fmla="*/ 0 h 15904" name="T11"/>
                  <a:gd fmla="*/ 24 w 24" name="T12"/>
                  <a:gd fmla="*/ 12 h 15904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904" w="24">
                    <a:moveTo>
                      <a:pt x="24" y="12"/>
                    </a:moveTo>
                    <a:lnTo>
                      <a:pt x="24" y="15892"/>
                    </a:lnTo>
                    <a:cubicBezTo>
                      <a:pt x="24" y="15899"/>
                      <a:pt x="19" y="15904"/>
                      <a:pt x="12" y="15904"/>
                    </a:cubicBezTo>
                    <a:cubicBezTo>
                      <a:pt x="6" y="15904"/>
                      <a:pt x="0" y="15899"/>
                      <a:pt x="0" y="15892"/>
                    </a:cubicBezTo>
                    <a:lnTo>
                      <a:pt x="0" y="12"/>
                    </a:ln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40"/>
              <p:cNvSpPr>
                <a:spLocks/>
              </p:cNvSpPr>
              <p:nvPr/>
            </p:nvSpPr>
            <p:spPr>
              <a:xfrm>
                <a:off x="2614" y="1589"/>
                <a:ext cx="4" cy="2085"/>
              </a:xfrm>
              <a:custGeom>
                <a:avLst/>
                <a:gdLst>
                  <a:gd fmla="*/ 24 w 24" name="T0"/>
                  <a:gd fmla="*/ 12 h 15824" name="T1"/>
                  <a:gd fmla="*/ 24 w 24" name="T2"/>
                  <a:gd fmla="*/ 15812 h 15824" name="T3"/>
                  <a:gd fmla="*/ 12 w 24" name="T4"/>
                  <a:gd fmla="*/ 15824 h 15824" name="T5"/>
                  <a:gd fmla="*/ 0 w 24" name="T6"/>
                  <a:gd fmla="*/ 15812 h 15824" name="T7"/>
                  <a:gd fmla="*/ 0 w 24" name="T8"/>
                  <a:gd fmla="*/ 12 h 15824" name="T9"/>
                  <a:gd fmla="*/ 12 w 24" name="T10"/>
                  <a:gd fmla="*/ 0 h 15824" name="T11"/>
                  <a:gd fmla="*/ 24 w 24" name="T12"/>
                  <a:gd fmla="*/ 12 h 15824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824" w="24">
                    <a:moveTo>
                      <a:pt x="24" y="12"/>
                    </a:moveTo>
                    <a:lnTo>
                      <a:pt x="24" y="15812"/>
                    </a:lnTo>
                    <a:cubicBezTo>
                      <a:pt x="24" y="15819"/>
                      <a:pt x="19" y="15824"/>
                      <a:pt x="12" y="15824"/>
                    </a:cubicBezTo>
                    <a:cubicBezTo>
                      <a:pt x="6" y="15824"/>
                      <a:pt x="0" y="15819"/>
                      <a:pt x="0" y="15812"/>
                    </a:cubicBezTo>
                    <a:lnTo>
                      <a:pt x="0" y="12"/>
                    </a:ln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41"/>
              <p:cNvSpPr>
                <a:spLocks/>
              </p:cNvSpPr>
              <p:nvPr/>
            </p:nvSpPr>
            <p:spPr>
              <a:xfrm>
                <a:off x="2840" y="1589"/>
                <a:ext cx="3" cy="2085"/>
              </a:xfrm>
              <a:custGeom>
                <a:avLst/>
                <a:gdLst>
                  <a:gd fmla="*/ 24 w 24" name="T0"/>
                  <a:gd fmla="*/ 12 h 15824" name="T1"/>
                  <a:gd fmla="*/ 24 w 24" name="T2"/>
                  <a:gd fmla="*/ 15812 h 15824" name="T3"/>
                  <a:gd fmla="*/ 12 w 24" name="T4"/>
                  <a:gd fmla="*/ 15824 h 15824" name="T5"/>
                  <a:gd fmla="*/ 0 w 24" name="T6"/>
                  <a:gd fmla="*/ 15812 h 15824" name="T7"/>
                  <a:gd fmla="*/ 0 w 24" name="T8"/>
                  <a:gd fmla="*/ 12 h 15824" name="T9"/>
                  <a:gd fmla="*/ 12 w 24" name="T10"/>
                  <a:gd fmla="*/ 0 h 15824" name="T11"/>
                  <a:gd fmla="*/ 24 w 24" name="T12"/>
                  <a:gd fmla="*/ 12 h 15824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824" w="24">
                    <a:moveTo>
                      <a:pt x="24" y="12"/>
                    </a:moveTo>
                    <a:lnTo>
                      <a:pt x="24" y="15812"/>
                    </a:lnTo>
                    <a:cubicBezTo>
                      <a:pt x="24" y="15819"/>
                      <a:pt x="19" y="15824"/>
                      <a:pt x="12" y="15824"/>
                    </a:cubicBezTo>
                    <a:cubicBezTo>
                      <a:pt x="6" y="15824"/>
                      <a:pt x="0" y="15819"/>
                      <a:pt x="0" y="15812"/>
                    </a:cubicBezTo>
                    <a:lnTo>
                      <a:pt x="0" y="12"/>
                    </a:ln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42"/>
              <p:cNvSpPr>
                <a:spLocks/>
              </p:cNvSpPr>
              <p:nvPr/>
            </p:nvSpPr>
            <p:spPr>
              <a:xfrm>
                <a:off x="3003" y="1589"/>
                <a:ext cx="3" cy="2091"/>
              </a:xfrm>
              <a:custGeom>
                <a:avLst/>
                <a:gdLst>
                  <a:gd fmla="*/ 24 w 24" name="T0"/>
                  <a:gd fmla="*/ 12 h 15864" name="T1"/>
                  <a:gd fmla="*/ 24 w 24" name="T2"/>
                  <a:gd fmla="*/ 15852 h 15864" name="T3"/>
                  <a:gd fmla="*/ 12 w 24" name="T4"/>
                  <a:gd fmla="*/ 15864 h 15864" name="T5"/>
                  <a:gd fmla="*/ 0 w 24" name="T6"/>
                  <a:gd fmla="*/ 15852 h 15864" name="T7"/>
                  <a:gd fmla="*/ 0 w 24" name="T8"/>
                  <a:gd fmla="*/ 12 h 15864" name="T9"/>
                  <a:gd fmla="*/ 12 w 24" name="T10"/>
                  <a:gd fmla="*/ 0 h 15864" name="T11"/>
                  <a:gd fmla="*/ 24 w 24" name="T12"/>
                  <a:gd fmla="*/ 12 h 15864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864" w="24">
                    <a:moveTo>
                      <a:pt x="24" y="12"/>
                    </a:moveTo>
                    <a:lnTo>
                      <a:pt x="24" y="15852"/>
                    </a:lnTo>
                    <a:cubicBezTo>
                      <a:pt x="24" y="15859"/>
                      <a:pt x="19" y="15864"/>
                      <a:pt x="12" y="15864"/>
                    </a:cubicBezTo>
                    <a:cubicBezTo>
                      <a:pt x="6" y="15864"/>
                      <a:pt x="0" y="15859"/>
                      <a:pt x="0" y="15852"/>
                    </a:cubicBezTo>
                    <a:lnTo>
                      <a:pt x="0" y="12"/>
                    </a:ln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43"/>
              <p:cNvSpPr>
                <a:spLocks/>
              </p:cNvSpPr>
              <p:nvPr/>
            </p:nvSpPr>
            <p:spPr>
              <a:xfrm>
                <a:off x="3223" y="1584"/>
                <a:ext cx="3" cy="2096"/>
              </a:xfrm>
              <a:custGeom>
                <a:avLst/>
                <a:gdLst>
                  <a:gd fmla="*/ 24 w 24" name="T0"/>
                  <a:gd fmla="*/ 12 h 15904" name="T1"/>
                  <a:gd fmla="*/ 24 w 24" name="T2"/>
                  <a:gd fmla="*/ 15892 h 15904" name="T3"/>
                  <a:gd fmla="*/ 12 w 24" name="T4"/>
                  <a:gd fmla="*/ 15904 h 15904" name="T5"/>
                  <a:gd fmla="*/ 0 w 24" name="T6"/>
                  <a:gd fmla="*/ 15892 h 15904" name="T7"/>
                  <a:gd fmla="*/ 0 w 24" name="T8"/>
                  <a:gd fmla="*/ 12 h 15904" name="T9"/>
                  <a:gd fmla="*/ 12 w 24" name="T10"/>
                  <a:gd fmla="*/ 0 h 15904" name="T11"/>
                  <a:gd fmla="*/ 24 w 24" name="T12"/>
                  <a:gd fmla="*/ 12 h 15904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904" w="24">
                    <a:moveTo>
                      <a:pt x="24" y="12"/>
                    </a:moveTo>
                    <a:lnTo>
                      <a:pt x="24" y="15892"/>
                    </a:lnTo>
                    <a:cubicBezTo>
                      <a:pt x="24" y="15899"/>
                      <a:pt x="19" y="15904"/>
                      <a:pt x="12" y="15904"/>
                    </a:cubicBezTo>
                    <a:cubicBezTo>
                      <a:pt x="6" y="15904"/>
                      <a:pt x="0" y="15899"/>
                      <a:pt x="0" y="15892"/>
                    </a:cubicBezTo>
                    <a:lnTo>
                      <a:pt x="0" y="12"/>
                    </a:ln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44"/>
              <p:cNvSpPr>
                <a:spLocks/>
              </p:cNvSpPr>
              <p:nvPr/>
            </p:nvSpPr>
            <p:spPr>
              <a:xfrm>
                <a:off x="3378" y="1584"/>
                <a:ext cx="3" cy="2096"/>
              </a:xfrm>
              <a:custGeom>
                <a:avLst/>
                <a:gdLst>
                  <a:gd fmla="*/ 24 w 24" name="T0"/>
                  <a:gd fmla="*/ 12 h 15904" name="T1"/>
                  <a:gd fmla="*/ 24 w 24" name="T2"/>
                  <a:gd fmla="*/ 15892 h 15904" name="T3"/>
                  <a:gd fmla="*/ 12 w 24" name="T4"/>
                  <a:gd fmla="*/ 15904 h 15904" name="T5"/>
                  <a:gd fmla="*/ 0 w 24" name="T6"/>
                  <a:gd fmla="*/ 15892 h 15904" name="T7"/>
                  <a:gd fmla="*/ 0 w 24" name="T8"/>
                  <a:gd fmla="*/ 12 h 15904" name="T9"/>
                  <a:gd fmla="*/ 12 w 24" name="T10"/>
                  <a:gd fmla="*/ 0 h 15904" name="T11"/>
                  <a:gd fmla="*/ 24 w 24" name="T12"/>
                  <a:gd fmla="*/ 12 h 15904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904" w="24">
                    <a:moveTo>
                      <a:pt x="24" y="12"/>
                    </a:moveTo>
                    <a:lnTo>
                      <a:pt x="24" y="15892"/>
                    </a:lnTo>
                    <a:cubicBezTo>
                      <a:pt x="24" y="15899"/>
                      <a:pt x="19" y="15904"/>
                      <a:pt x="12" y="15904"/>
                    </a:cubicBezTo>
                    <a:cubicBezTo>
                      <a:pt x="6" y="15904"/>
                      <a:pt x="0" y="15899"/>
                      <a:pt x="0" y="15892"/>
                    </a:cubicBezTo>
                    <a:lnTo>
                      <a:pt x="0" y="12"/>
                    </a:ln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45"/>
              <p:cNvSpPr>
                <a:spLocks/>
              </p:cNvSpPr>
              <p:nvPr/>
            </p:nvSpPr>
            <p:spPr>
              <a:xfrm>
                <a:off x="3594" y="1584"/>
                <a:ext cx="3" cy="2101"/>
              </a:xfrm>
              <a:custGeom>
                <a:avLst/>
                <a:gdLst>
                  <a:gd fmla="*/ 24 w 24" name="T0"/>
                  <a:gd fmla="*/ 12 h 15944" name="T1"/>
                  <a:gd fmla="*/ 24 w 24" name="T2"/>
                  <a:gd fmla="*/ 15932 h 15944" name="T3"/>
                  <a:gd fmla="*/ 12 w 24" name="T4"/>
                  <a:gd fmla="*/ 15944 h 15944" name="T5"/>
                  <a:gd fmla="*/ 0 w 24" name="T6"/>
                  <a:gd fmla="*/ 15932 h 15944" name="T7"/>
                  <a:gd fmla="*/ 0 w 24" name="T8"/>
                  <a:gd fmla="*/ 12 h 15944" name="T9"/>
                  <a:gd fmla="*/ 12 w 24" name="T10"/>
                  <a:gd fmla="*/ 0 h 15944" name="T11"/>
                  <a:gd fmla="*/ 24 w 24" name="T12"/>
                  <a:gd fmla="*/ 12 h 15944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944" w="24">
                    <a:moveTo>
                      <a:pt x="24" y="12"/>
                    </a:moveTo>
                    <a:lnTo>
                      <a:pt x="24" y="15932"/>
                    </a:lnTo>
                    <a:cubicBezTo>
                      <a:pt x="24" y="15939"/>
                      <a:pt x="19" y="15944"/>
                      <a:pt x="12" y="15944"/>
                    </a:cubicBezTo>
                    <a:cubicBezTo>
                      <a:pt x="6" y="15944"/>
                      <a:pt x="0" y="15939"/>
                      <a:pt x="0" y="15932"/>
                    </a:cubicBezTo>
                    <a:lnTo>
                      <a:pt x="0" y="12"/>
                    </a:ln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46"/>
              <p:cNvSpPr>
                <a:spLocks/>
              </p:cNvSpPr>
              <p:nvPr/>
            </p:nvSpPr>
            <p:spPr>
              <a:xfrm>
                <a:off x="3750" y="1589"/>
                <a:ext cx="2" cy="2084"/>
              </a:xfrm>
              <a:custGeom>
                <a:avLst/>
                <a:gdLst>
                  <a:gd fmla="*/ 16 w 16" name="T0"/>
                  <a:gd fmla="*/ 8 h 15816" name="T1"/>
                  <a:gd fmla="*/ 16 w 16" name="T2"/>
                  <a:gd fmla="*/ 15808 h 15816" name="T3"/>
                  <a:gd fmla="*/ 8 w 16" name="T4"/>
                  <a:gd fmla="*/ 15816 h 15816" name="T5"/>
                  <a:gd fmla="*/ 0 w 16" name="T6"/>
                  <a:gd fmla="*/ 15808 h 15816" name="T7"/>
                  <a:gd fmla="*/ 0 w 16" name="T8"/>
                  <a:gd fmla="*/ 8 h 15816" name="T9"/>
                  <a:gd fmla="*/ 8 w 16" name="T10"/>
                  <a:gd fmla="*/ 0 h 15816" name="T11"/>
                  <a:gd fmla="*/ 16 w 16" name="T12"/>
                  <a:gd fmla="*/ 8 h 158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816" w="16">
                    <a:moveTo>
                      <a:pt x="16" y="8"/>
                    </a:moveTo>
                    <a:lnTo>
                      <a:pt x="16" y="15808"/>
                    </a:lnTo>
                    <a:cubicBezTo>
                      <a:pt x="16" y="15813"/>
                      <a:pt x="13" y="15816"/>
                      <a:pt x="8" y="15816"/>
                    </a:cubicBezTo>
                    <a:cubicBezTo>
                      <a:pt x="4" y="15816"/>
                      <a:pt x="0" y="15813"/>
                      <a:pt x="0" y="15808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47"/>
              <p:cNvSpPr>
                <a:spLocks/>
              </p:cNvSpPr>
              <p:nvPr/>
            </p:nvSpPr>
            <p:spPr>
              <a:xfrm>
                <a:off x="3966" y="1584"/>
                <a:ext cx="2" cy="2095"/>
              </a:xfrm>
              <a:custGeom>
                <a:avLst/>
                <a:gdLst>
                  <a:gd fmla="*/ 16 w 16" name="T0"/>
                  <a:gd fmla="*/ 8 h 15896" name="T1"/>
                  <a:gd fmla="*/ 16 w 16" name="T2"/>
                  <a:gd fmla="*/ 15888 h 15896" name="T3"/>
                  <a:gd fmla="*/ 8 w 16" name="T4"/>
                  <a:gd fmla="*/ 15896 h 15896" name="T5"/>
                  <a:gd fmla="*/ 0 w 16" name="T6"/>
                  <a:gd fmla="*/ 15888 h 15896" name="T7"/>
                  <a:gd fmla="*/ 0 w 16" name="T8"/>
                  <a:gd fmla="*/ 8 h 15896" name="T9"/>
                  <a:gd fmla="*/ 8 w 16" name="T10"/>
                  <a:gd fmla="*/ 0 h 15896" name="T11"/>
                  <a:gd fmla="*/ 16 w 16" name="T12"/>
                  <a:gd fmla="*/ 8 h 1589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896" w="16">
                    <a:moveTo>
                      <a:pt x="16" y="8"/>
                    </a:moveTo>
                    <a:lnTo>
                      <a:pt x="16" y="15888"/>
                    </a:lnTo>
                    <a:cubicBezTo>
                      <a:pt x="16" y="15893"/>
                      <a:pt x="13" y="15896"/>
                      <a:pt x="8" y="15896"/>
                    </a:cubicBezTo>
                    <a:cubicBezTo>
                      <a:pt x="4" y="15896"/>
                      <a:pt x="0" y="15893"/>
                      <a:pt x="0" y="15888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48"/>
              <p:cNvSpPr>
                <a:spLocks/>
              </p:cNvSpPr>
              <p:nvPr/>
            </p:nvSpPr>
            <p:spPr>
              <a:xfrm>
                <a:off x="4115" y="1589"/>
                <a:ext cx="2" cy="2095"/>
              </a:xfrm>
              <a:custGeom>
                <a:avLst/>
                <a:gdLst>
                  <a:gd fmla="*/ 16 w 16" name="T0"/>
                  <a:gd fmla="*/ 8 h 15896" name="T1"/>
                  <a:gd fmla="*/ 16 w 16" name="T2"/>
                  <a:gd fmla="*/ 15888 h 15896" name="T3"/>
                  <a:gd fmla="*/ 8 w 16" name="T4"/>
                  <a:gd fmla="*/ 15896 h 15896" name="T5"/>
                  <a:gd fmla="*/ 0 w 16" name="T6"/>
                  <a:gd fmla="*/ 15888 h 15896" name="T7"/>
                  <a:gd fmla="*/ 0 w 16" name="T8"/>
                  <a:gd fmla="*/ 8 h 15896" name="T9"/>
                  <a:gd fmla="*/ 8 w 16" name="T10"/>
                  <a:gd fmla="*/ 0 h 15896" name="T11"/>
                  <a:gd fmla="*/ 16 w 16" name="T12"/>
                  <a:gd fmla="*/ 8 h 1589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5896" w="16">
                    <a:moveTo>
                      <a:pt x="16" y="8"/>
                    </a:moveTo>
                    <a:lnTo>
                      <a:pt x="16" y="15888"/>
                    </a:lnTo>
                    <a:cubicBezTo>
                      <a:pt x="16" y="15893"/>
                      <a:pt x="13" y="15896"/>
                      <a:pt x="8" y="15896"/>
                    </a:cubicBezTo>
                    <a:cubicBezTo>
                      <a:pt x="4" y="15896"/>
                      <a:pt x="0" y="15893"/>
                      <a:pt x="0" y="15888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49"/>
              <p:cNvSpPr>
                <a:spLocks/>
              </p:cNvSpPr>
              <p:nvPr/>
            </p:nvSpPr>
            <p:spPr>
              <a:xfrm>
                <a:off x="1499" y="3467"/>
                <a:ext cx="2873" cy="2"/>
              </a:xfrm>
              <a:custGeom>
                <a:avLst/>
                <a:gdLst>
                  <a:gd fmla="*/ 8 w 21792" name="T0"/>
                  <a:gd fmla="*/ 0 h 16" name="T1"/>
                  <a:gd fmla="*/ 21784 w 21792" name="T2"/>
                  <a:gd fmla="*/ 0 h 16" name="T3"/>
                  <a:gd fmla="*/ 21792 w 21792" name="T4"/>
                  <a:gd fmla="*/ 8 h 16" name="T5"/>
                  <a:gd fmla="*/ 21784 w 21792" name="T6"/>
                  <a:gd fmla="*/ 16 h 16" name="T7"/>
                  <a:gd fmla="*/ 8 w 21792" name="T8"/>
                  <a:gd fmla="*/ 16 h 16" name="T9"/>
                  <a:gd fmla="*/ 0 w 21792" name="T10"/>
                  <a:gd fmla="*/ 8 h 16" name="T11"/>
                  <a:gd fmla="*/ 8 w 21792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792">
                    <a:moveTo>
                      <a:pt x="8" y="0"/>
                    </a:moveTo>
                    <a:lnTo>
                      <a:pt x="21784" y="0"/>
                    </a:lnTo>
                    <a:cubicBezTo>
                      <a:pt x="21789" y="0"/>
                      <a:pt x="21792" y="4"/>
                      <a:pt x="21792" y="8"/>
                    </a:cubicBezTo>
                    <a:cubicBezTo>
                      <a:pt x="21792" y="13"/>
                      <a:pt x="21789" y="16"/>
                      <a:pt x="21784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50"/>
              <p:cNvSpPr>
                <a:spLocks/>
              </p:cNvSpPr>
              <p:nvPr/>
            </p:nvSpPr>
            <p:spPr>
              <a:xfrm>
                <a:off x="1495" y="3334"/>
                <a:ext cx="2877" cy="2"/>
              </a:xfrm>
              <a:custGeom>
                <a:avLst/>
                <a:gdLst>
                  <a:gd fmla="*/ 8 w 21816" name="T0"/>
                  <a:gd fmla="*/ 0 h 16" name="T1"/>
                  <a:gd fmla="*/ 21808 w 21816" name="T2"/>
                  <a:gd fmla="*/ 0 h 16" name="T3"/>
                  <a:gd fmla="*/ 21816 w 21816" name="T4"/>
                  <a:gd fmla="*/ 8 h 16" name="T5"/>
                  <a:gd fmla="*/ 21808 w 21816" name="T6"/>
                  <a:gd fmla="*/ 16 h 16" name="T7"/>
                  <a:gd fmla="*/ 8 w 21816" name="T8"/>
                  <a:gd fmla="*/ 16 h 16" name="T9"/>
                  <a:gd fmla="*/ 0 w 21816" name="T10"/>
                  <a:gd fmla="*/ 8 h 16" name="T11"/>
                  <a:gd fmla="*/ 8 w 21816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816">
                    <a:moveTo>
                      <a:pt x="8" y="0"/>
                    </a:moveTo>
                    <a:lnTo>
                      <a:pt x="21808" y="0"/>
                    </a:lnTo>
                    <a:cubicBezTo>
                      <a:pt x="21813" y="0"/>
                      <a:pt x="21816" y="4"/>
                      <a:pt x="21816" y="8"/>
                    </a:cubicBezTo>
                    <a:cubicBezTo>
                      <a:pt x="21816" y="13"/>
                      <a:pt x="21813" y="16"/>
                      <a:pt x="21808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51"/>
              <p:cNvSpPr>
                <a:spLocks/>
              </p:cNvSpPr>
              <p:nvPr/>
            </p:nvSpPr>
            <p:spPr>
              <a:xfrm>
                <a:off x="1499" y="3242"/>
                <a:ext cx="2873" cy="2"/>
              </a:xfrm>
              <a:custGeom>
                <a:avLst/>
                <a:gdLst>
                  <a:gd fmla="*/ 8 w 21792" name="T0"/>
                  <a:gd fmla="*/ 0 h 16" name="T1"/>
                  <a:gd fmla="*/ 21784 w 21792" name="T2"/>
                  <a:gd fmla="*/ 0 h 16" name="T3"/>
                  <a:gd fmla="*/ 21792 w 21792" name="T4"/>
                  <a:gd fmla="*/ 8 h 16" name="T5"/>
                  <a:gd fmla="*/ 21784 w 21792" name="T6"/>
                  <a:gd fmla="*/ 16 h 16" name="T7"/>
                  <a:gd fmla="*/ 8 w 21792" name="T8"/>
                  <a:gd fmla="*/ 16 h 16" name="T9"/>
                  <a:gd fmla="*/ 0 w 21792" name="T10"/>
                  <a:gd fmla="*/ 8 h 16" name="T11"/>
                  <a:gd fmla="*/ 8 w 21792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792">
                    <a:moveTo>
                      <a:pt x="8" y="0"/>
                    </a:moveTo>
                    <a:lnTo>
                      <a:pt x="21784" y="0"/>
                    </a:lnTo>
                    <a:cubicBezTo>
                      <a:pt x="21789" y="0"/>
                      <a:pt x="21792" y="4"/>
                      <a:pt x="21792" y="8"/>
                    </a:cubicBezTo>
                    <a:cubicBezTo>
                      <a:pt x="21792" y="13"/>
                      <a:pt x="21789" y="16"/>
                      <a:pt x="21784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52"/>
              <p:cNvSpPr>
                <a:spLocks/>
              </p:cNvSpPr>
              <p:nvPr/>
            </p:nvSpPr>
            <p:spPr>
              <a:xfrm>
                <a:off x="1495" y="3162"/>
                <a:ext cx="2877" cy="2"/>
              </a:xfrm>
              <a:custGeom>
                <a:avLst/>
                <a:gdLst>
                  <a:gd fmla="*/ 8 w 21816" name="T0"/>
                  <a:gd fmla="*/ 0 h 16" name="T1"/>
                  <a:gd fmla="*/ 21808 w 21816" name="T2"/>
                  <a:gd fmla="*/ 0 h 16" name="T3"/>
                  <a:gd fmla="*/ 21816 w 21816" name="T4"/>
                  <a:gd fmla="*/ 8 h 16" name="T5"/>
                  <a:gd fmla="*/ 21808 w 21816" name="T6"/>
                  <a:gd fmla="*/ 16 h 16" name="T7"/>
                  <a:gd fmla="*/ 8 w 21816" name="T8"/>
                  <a:gd fmla="*/ 16 h 16" name="T9"/>
                  <a:gd fmla="*/ 0 w 21816" name="T10"/>
                  <a:gd fmla="*/ 8 h 16" name="T11"/>
                  <a:gd fmla="*/ 8 w 21816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816">
                    <a:moveTo>
                      <a:pt x="8" y="0"/>
                    </a:moveTo>
                    <a:lnTo>
                      <a:pt x="21808" y="0"/>
                    </a:lnTo>
                    <a:cubicBezTo>
                      <a:pt x="21813" y="0"/>
                      <a:pt x="21816" y="4"/>
                      <a:pt x="21816" y="8"/>
                    </a:cubicBezTo>
                    <a:cubicBezTo>
                      <a:pt x="21816" y="13"/>
                      <a:pt x="21813" y="16"/>
                      <a:pt x="21808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53"/>
              <p:cNvSpPr>
                <a:spLocks/>
              </p:cNvSpPr>
              <p:nvPr/>
            </p:nvSpPr>
            <p:spPr>
              <a:xfrm>
                <a:off x="1493" y="2938"/>
                <a:ext cx="2873" cy="2"/>
              </a:xfrm>
              <a:custGeom>
                <a:avLst/>
                <a:gdLst>
                  <a:gd fmla="*/ 8 w 21792" name="T0"/>
                  <a:gd fmla="*/ 0 h 16" name="T1"/>
                  <a:gd fmla="*/ 21784 w 21792" name="T2"/>
                  <a:gd fmla="*/ 0 h 16" name="T3"/>
                  <a:gd fmla="*/ 21792 w 21792" name="T4"/>
                  <a:gd fmla="*/ 8 h 16" name="T5"/>
                  <a:gd fmla="*/ 21784 w 21792" name="T6"/>
                  <a:gd fmla="*/ 16 h 16" name="T7"/>
                  <a:gd fmla="*/ 8 w 21792" name="T8"/>
                  <a:gd fmla="*/ 16 h 16" name="T9"/>
                  <a:gd fmla="*/ 0 w 21792" name="T10"/>
                  <a:gd fmla="*/ 8 h 16" name="T11"/>
                  <a:gd fmla="*/ 8 w 21792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792">
                    <a:moveTo>
                      <a:pt x="8" y="0"/>
                    </a:moveTo>
                    <a:lnTo>
                      <a:pt x="21784" y="0"/>
                    </a:lnTo>
                    <a:cubicBezTo>
                      <a:pt x="21789" y="0"/>
                      <a:pt x="21792" y="4"/>
                      <a:pt x="21792" y="8"/>
                    </a:cubicBezTo>
                    <a:cubicBezTo>
                      <a:pt x="21792" y="13"/>
                      <a:pt x="21789" y="16"/>
                      <a:pt x="21784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54"/>
              <p:cNvSpPr>
                <a:spLocks/>
              </p:cNvSpPr>
              <p:nvPr/>
            </p:nvSpPr>
            <p:spPr>
              <a:xfrm>
                <a:off x="1495" y="2693"/>
                <a:ext cx="2866" cy="2"/>
              </a:xfrm>
              <a:custGeom>
                <a:avLst/>
                <a:gdLst>
                  <a:gd fmla="*/ 8 w 21736" name="T0"/>
                  <a:gd fmla="*/ 0 h 16" name="T1"/>
                  <a:gd fmla="*/ 21728 w 21736" name="T2"/>
                  <a:gd fmla="*/ 0 h 16" name="T3"/>
                  <a:gd fmla="*/ 21736 w 21736" name="T4"/>
                  <a:gd fmla="*/ 8 h 16" name="T5"/>
                  <a:gd fmla="*/ 21728 w 21736" name="T6"/>
                  <a:gd fmla="*/ 16 h 16" name="T7"/>
                  <a:gd fmla="*/ 8 w 21736" name="T8"/>
                  <a:gd fmla="*/ 16 h 16" name="T9"/>
                  <a:gd fmla="*/ 0 w 21736" name="T10"/>
                  <a:gd fmla="*/ 8 h 16" name="T11"/>
                  <a:gd fmla="*/ 8 w 21736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736">
                    <a:moveTo>
                      <a:pt x="8" y="0"/>
                    </a:moveTo>
                    <a:lnTo>
                      <a:pt x="21728" y="0"/>
                    </a:lnTo>
                    <a:cubicBezTo>
                      <a:pt x="21733" y="0"/>
                      <a:pt x="21736" y="4"/>
                      <a:pt x="21736" y="8"/>
                    </a:cubicBezTo>
                    <a:cubicBezTo>
                      <a:pt x="21736" y="13"/>
                      <a:pt x="21733" y="16"/>
                      <a:pt x="21728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55"/>
              <p:cNvSpPr>
                <a:spLocks/>
              </p:cNvSpPr>
              <p:nvPr/>
            </p:nvSpPr>
            <p:spPr>
              <a:xfrm>
                <a:off x="1501" y="2544"/>
                <a:ext cx="2871" cy="2"/>
              </a:xfrm>
              <a:custGeom>
                <a:avLst/>
                <a:gdLst>
                  <a:gd fmla="*/ 8 w 21776" name="T0"/>
                  <a:gd fmla="*/ 0 h 16" name="T1"/>
                  <a:gd fmla="*/ 21768 w 21776" name="T2"/>
                  <a:gd fmla="*/ 0 h 16" name="T3"/>
                  <a:gd fmla="*/ 21776 w 21776" name="T4"/>
                  <a:gd fmla="*/ 8 h 16" name="T5"/>
                  <a:gd fmla="*/ 21768 w 21776" name="T6"/>
                  <a:gd fmla="*/ 16 h 16" name="T7"/>
                  <a:gd fmla="*/ 8 w 21776" name="T8"/>
                  <a:gd fmla="*/ 16 h 16" name="T9"/>
                  <a:gd fmla="*/ 0 w 21776" name="T10"/>
                  <a:gd fmla="*/ 8 h 16" name="T11"/>
                  <a:gd fmla="*/ 8 w 21776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776">
                    <a:moveTo>
                      <a:pt x="8" y="0"/>
                    </a:moveTo>
                    <a:lnTo>
                      <a:pt x="21768" y="0"/>
                    </a:lnTo>
                    <a:cubicBezTo>
                      <a:pt x="21773" y="0"/>
                      <a:pt x="21776" y="4"/>
                      <a:pt x="21776" y="8"/>
                    </a:cubicBezTo>
                    <a:cubicBezTo>
                      <a:pt x="21776" y="13"/>
                      <a:pt x="21773" y="16"/>
                      <a:pt x="21768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56"/>
              <p:cNvSpPr>
                <a:spLocks/>
              </p:cNvSpPr>
              <p:nvPr/>
            </p:nvSpPr>
            <p:spPr>
              <a:xfrm>
                <a:off x="1495" y="2433"/>
                <a:ext cx="2871" cy="2"/>
              </a:xfrm>
              <a:custGeom>
                <a:avLst/>
                <a:gdLst>
                  <a:gd fmla="*/ 8 w 21776" name="T0"/>
                  <a:gd fmla="*/ 0 h 16" name="T1"/>
                  <a:gd fmla="*/ 21768 w 21776" name="T2"/>
                  <a:gd fmla="*/ 0 h 16" name="T3"/>
                  <a:gd fmla="*/ 21776 w 21776" name="T4"/>
                  <a:gd fmla="*/ 8 h 16" name="T5"/>
                  <a:gd fmla="*/ 21768 w 21776" name="T6"/>
                  <a:gd fmla="*/ 16 h 16" name="T7"/>
                  <a:gd fmla="*/ 8 w 21776" name="T8"/>
                  <a:gd fmla="*/ 16 h 16" name="T9"/>
                  <a:gd fmla="*/ 0 w 21776" name="T10"/>
                  <a:gd fmla="*/ 8 h 16" name="T11"/>
                  <a:gd fmla="*/ 8 w 21776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776">
                    <a:moveTo>
                      <a:pt x="8" y="0"/>
                    </a:moveTo>
                    <a:lnTo>
                      <a:pt x="21768" y="0"/>
                    </a:lnTo>
                    <a:cubicBezTo>
                      <a:pt x="21773" y="0"/>
                      <a:pt x="21776" y="4"/>
                      <a:pt x="21776" y="8"/>
                    </a:cubicBezTo>
                    <a:cubicBezTo>
                      <a:pt x="21776" y="13"/>
                      <a:pt x="21773" y="16"/>
                      <a:pt x="21768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57"/>
              <p:cNvSpPr>
                <a:spLocks/>
              </p:cNvSpPr>
              <p:nvPr/>
            </p:nvSpPr>
            <p:spPr>
              <a:xfrm>
                <a:off x="1495" y="2328"/>
                <a:ext cx="2877" cy="2"/>
              </a:xfrm>
              <a:custGeom>
                <a:avLst/>
                <a:gdLst>
                  <a:gd fmla="*/ 8 w 21816" name="T0"/>
                  <a:gd fmla="*/ 0 h 16" name="T1"/>
                  <a:gd fmla="*/ 21808 w 21816" name="T2"/>
                  <a:gd fmla="*/ 0 h 16" name="T3"/>
                  <a:gd fmla="*/ 21816 w 21816" name="T4"/>
                  <a:gd fmla="*/ 8 h 16" name="T5"/>
                  <a:gd fmla="*/ 21808 w 21816" name="T6"/>
                  <a:gd fmla="*/ 16 h 16" name="T7"/>
                  <a:gd fmla="*/ 8 w 21816" name="T8"/>
                  <a:gd fmla="*/ 16 h 16" name="T9"/>
                  <a:gd fmla="*/ 0 w 21816" name="T10"/>
                  <a:gd fmla="*/ 8 h 16" name="T11"/>
                  <a:gd fmla="*/ 8 w 21816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816">
                    <a:moveTo>
                      <a:pt x="8" y="0"/>
                    </a:moveTo>
                    <a:lnTo>
                      <a:pt x="21808" y="0"/>
                    </a:lnTo>
                    <a:cubicBezTo>
                      <a:pt x="21813" y="0"/>
                      <a:pt x="21816" y="4"/>
                      <a:pt x="21816" y="8"/>
                    </a:cubicBezTo>
                    <a:cubicBezTo>
                      <a:pt x="21816" y="13"/>
                      <a:pt x="21813" y="16"/>
                      <a:pt x="21808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58"/>
              <p:cNvSpPr>
                <a:spLocks/>
              </p:cNvSpPr>
              <p:nvPr/>
            </p:nvSpPr>
            <p:spPr>
              <a:xfrm>
                <a:off x="1495" y="2246"/>
                <a:ext cx="2877" cy="2"/>
              </a:xfrm>
              <a:custGeom>
                <a:avLst/>
                <a:gdLst>
                  <a:gd fmla="*/ 8 w 21816" name="T0"/>
                  <a:gd fmla="*/ 0 h 16" name="T1"/>
                  <a:gd fmla="*/ 21808 w 21816" name="T2"/>
                  <a:gd fmla="*/ 0 h 16" name="T3"/>
                  <a:gd fmla="*/ 21816 w 21816" name="T4"/>
                  <a:gd fmla="*/ 8 h 16" name="T5"/>
                  <a:gd fmla="*/ 21808 w 21816" name="T6"/>
                  <a:gd fmla="*/ 16 h 16" name="T7"/>
                  <a:gd fmla="*/ 8 w 21816" name="T8"/>
                  <a:gd fmla="*/ 16 h 16" name="T9"/>
                  <a:gd fmla="*/ 0 w 21816" name="T10"/>
                  <a:gd fmla="*/ 8 h 16" name="T11"/>
                  <a:gd fmla="*/ 8 w 21816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816">
                    <a:moveTo>
                      <a:pt x="8" y="0"/>
                    </a:moveTo>
                    <a:lnTo>
                      <a:pt x="21808" y="0"/>
                    </a:lnTo>
                    <a:cubicBezTo>
                      <a:pt x="21813" y="0"/>
                      <a:pt x="21816" y="4"/>
                      <a:pt x="21816" y="8"/>
                    </a:cubicBezTo>
                    <a:cubicBezTo>
                      <a:pt x="21816" y="13"/>
                      <a:pt x="21813" y="16"/>
                      <a:pt x="21808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159"/>
              <p:cNvSpPr>
                <a:spLocks noEditPoints="1"/>
              </p:cNvSpPr>
              <p:nvPr/>
            </p:nvSpPr>
            <p:spPr>
              <a:xfrm>
                <a:off x="1497" y="2205"/>
                <a:ext cx="2853" cy="17"/>
              </a:xfrm>
              <a:custGeom>
                <a:avLst/>
                <a:gdLst>
                  <a:gd fmla="*/ 77 w 2853" name="T0"/>
                  <a:gd fmla="*/ 0 h 17" name="T1"/>
                  <a:gd fmla="*/ 0 w 2853" name="T2"/>
                  <a:gd fmla="*/ 17 h 17" name="T3"/>
                  <a:gd fmla="*/ 136 w 2853" name="T4"/>
                  <a:gd fmla="*/ 0 h 17" name="T5"/>
                  <a:gd fmla="*/ 213 w 2853" name="T6"/>
                  <a:gd fmla="*/ 17 h 17" name="T7"/>
                  <a:gd fmla="*/ 136 w 2853" name="T8"/>
                  <a:gd fmla="*/ 0 h 17" name="T9"/>
                  <a:gd fmla="*/ 348 w 2853" name="T10"/>
                  <a:gd fmla="*/ 0 h 17" name="T11"/>
                  <a:gd fmla="*/ 271 w 2853" name="T12"/>
                  <a:gd fmla="*/ 17 h 17" name="T13"/>
                  <a:gd fmla="*/ 406 w 2853" name="T14"/>
                  <a:gd fmla="*/ 0 h 17" name="T15"/>
                  <a:gd fmla="*/ 484 w 2853" name="T16"/>
                  <a:gd fmla="*/ 17 h 17" name="T17"/>
                  <a:gd fmla="*/ 406 w 2853" name="T18"/>
                  <a:gd fmla="*/ 0 h 17" name="T19"/>
                  <a:gd fmla="*/ 619 w 2853" name="T20"/>
                  <a:gd fmla="*/ 0 h 17" name="T21"/>
                  <a:gd fmla="*/ 542 w 2853" name="T22"/>
                  <a:gd fmla="*/ 17 h 17" name="T23"/>
                  <a:gd fmla="*/ 677 w 2853" name="T24"/>
                  <a:gd fmla="*/ 0 h 17" name="T25"/>
                  <a:gd fmla="*/ 754 w 2853" name="T26"/>
                  <a:gd fmla="*/ 17 h 17" name="T27"/>
                  <a:gd fmla="*/ 677 w 2853" name="T28"/>
                  <a:gd fmla="*/ 0 h 17" name="T29"/>
                  <a:gd fmla="*/ 890 w 2853" name="T30"/>
                  <a:gd fmla="*/ 0 h 17" name="T31"/>
                  <a:gd fmla="*/ 813 w 2853" name="T32"/>
                  <a:gd fmla="*/ 17 h 17" name="T33"/>
                  <a:gd fmla="*/ 948 w 2853" name="T34"/>
                  <a:gd fmla="*/ 0 h 17" name="T35"/>
                  <a:gd fmla="*/ 1025 w 2853" name="T36"/>
                  <a:gd fmla="*/ 17 h 17" name="T37"/>
                  <a:gd fmla="*/ 948 w 2853" name="T38"/>
                  <a:gd fmla="*/ 0 h 17" name="T39"/>
                  <a:gd fmla="*/ 1161 w 2853" name="T40"/>
                  <a:gd fmla="*/ 0 h 17" name="T41"/>
                  <a:gd fmla="*/ 1083 w 2853" name="T42"/>
                  <a:gd fmla="*/ 17 h 17" name="T43"/>
                  <a:gd fmla="*/ 1219 w 2853" name="T44"/>
                  <a:gd fmla="*/ 0 h 17" name="T45"/>
                  <a:gd fmla="*/ 1296 w 2853" name="T46"/>
                  <a:gd fmla="*/ 17 h 17" name="T47"/>
                  <a:gd fmla="*/ 1219 w 2853" name="T48"/>
                  <a:gd fmla="*/ 0 h 17" name="T49"/>
                  <a:gd fmla="*/ 1431 w 2853" name="T50"/>
                  <a:gd fmla="*/ 0 h 17" name="T51"/>
                  <a:gd fmla="*/ 1354 w 2853" name="T52"/>
                  <a:gd fmla="*/ 17 h 17" name="T53"/>
                  <a:gd fmla="*/ 1490 w 2853" name="T54"/>
                  <a:gd fmla="*/ 0 h 17" name="T55"/>
                  <a:gd fmla="*/ 1567 w 2853" name="T56"/>
                  <a:gd fmla="*/ 17 h 17" name="T57"/>
                  <a:gd fmla="*/ 1490 w 2853" name="T58"/>
                  <a:gd fmla="*/ 0 h 17" name="T59"/>
                  <a:gd fmla="*/ 1702 w 2853" name="T60"/>
                  <a:gd fmla="*/ 0 h 17" name="T61"/>
                  <a:gd fmla="*/ 1625 w 2853" name="T62"/>
                  <a:gd fmla="*/ 17 h 17" name="T63"/>
                  <a:gd fmla="*/ 1760 w 2853" name="T64"/>
                  <a:gd fmla="*/ 0 h 17" name="T65"/>
                  <a:gd fmla="*/ 1838 w 2853" name="T66"/>
                  <a:gd fmla="*/ 17 h 17" name="T67"/>
                  <a:gd fmla="*/ 1760 w 2853" name="T68"/>
                  <a:gd fmla="*/ 0 h 17" name="T69"/>
                  <a:gd fmla="*/ 1973 w 2853" name="T70"/>
                  <a:gd fmla="*/ 0 h 17" name="T71"/>
                  <a:gd fmla="*/ 1896 w 2853" name="T72"/>
                  <a:gd fmla="*/ 17 h 17" name="T73"/>
                  <a:gd fmla="*/ 2031 w 2853" name="T74"/>
                  <a:gd fmla="*/ 0 h 17" name="T75"/>
                  <a:gd fmla="*/ 2108 w 2853" name="T76"/>
                  <a:gd fmla="*/ 17 h 17" name="T77"/>
                  <a:gd fmla="*/ 2031 w 2853" name="T78"/>
                  <a:gd fmla="*/ 0 h 17" name="T79"/>
                  <a:gd fmla="*/ 2244 w 2853" name="T80"/>
                  <a:gd fmla="*/ 0 h 17" name="T81"/>
                  <a:gd fmla="*/ 2167 w 2853" name="T82"/>
                  <a:gd fmla="*/ 17 h 17" name="T83"/>
                  <a:gd fmla="*/ 2302 w 2853" name="T84"/>
                  <a:gd fmla="*/ 0 h 17" name="T85"/>
                  <a:gd fmla="*/ 2379 w 2853" name="T86"/>
                  <a:gd fmla="*/ 17 h 17" name="T87"/>
                  <a:gd fmla="*/ 2302 w 2853" name="T88"/>
                  <a:gd fmla="*/ 0 h 17" name="T89"/>
                  <a:gd fmla="*/ 2515 w 2853" name="T90"/>
                  <a:gd fmla="*/ 0 h 17" name="T91"/>
                  <a:gd fmla="*/ 2437 w 2853" name="T92"/>
                  <a:gd fmla="*/ 17 h 17" name="T93"/>
                  <a:gd fmla="*/ 2573 w 2853" name="T94"/>
                  <a:gd fmla="*/ 0 h 17" name="T95"/>
                  <a:gd fmla="*/ 2650 w 2853" name="T96"/>
                  <a:gd fmla="*/ 17 h 17" name="T97"/>
                  <a:gd fmla="*/ 2573 w 2853" name="T98"/>
                  <a:gd fmla="*/ 0 h 17" name="T99"/>
                  <a:gd fmla="*/ 2785 w 2853" name="T100"/>
                  <a:gd fmla="*/ 0 h 17" name="T101"/>
                  <a:gd fmla="*/ 2708 w 2853" name="T102"/>
                  <a:gd fmla="*/ 17 h 17" name="T103"/>
                  <a:gd fmla="*/ 2843 w 2853" name="T104"/>
                  <a:gd fmla="*/ 0 h 17" name="T105"/>
                  <a:gd fmla="*/ 2853 w 2853" name="T106"/>
                  <a:gd fmla="*/ 17 h 17" name="T107"/>
                  <a:gd fmla="*/ 2843 w 2853" name="T108"/>
                  <a:gd fmla="*/ 0 h 17" name="T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b="b" l="0" r="r" t="0"/>
                <a:pathLst>
                  <a:path h="17" w="2853">
                    <a:moveTo>
                      <a:pt x="0" y="0"/>
                    </a:moveTo>
                    <a:lnTo>
                      <a:pt x="77" y="0"/>
                    </a:lnTo>
                    <a:lnTo>
                      <a:pt x="77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136" y="0"/>
                    </a:moveTo>
                    <a:lnTo>
                      <a:pt x="213" y="0"/>
                    </a:lnTo>
                    <a:lnTo>
                      <a:pt x="213" y="17"/>
                    </a:lnTo>
                    <a:lnTo>
                      <a:pt x="136" y="17"/>
                    </a:lnTo>
                    <a:lnTo>
                      <a:pt x="136" y="0"/>
                    </a:lnTo>
                    <a:close/>
                    <a:moveTo>
                      <a:pt x="271" y="0"/>
                    </a:moveTo>
                    <a:lnTo>
                      <a:pt x="348" y="0"/>
                    </a:lnTo>
                    <a:lnTo>
                      <a:pt x="348" y="17"/>
                    </a:lnTo>
                    <a:lnTo>
                      <a:pt x="271" y="17"/>
                    </a:lnTo>
                    <a:lnTo>
                      <a:pt x="271" y="0"/>
                    </a:lnTo>
                    <a:close/>
                    <a:moveTo>
                      <a:pt x="406" y="0"/>
                    </a:moveTo>
                    <a:lnTo>
                      <a:pt x="484" y="0"/>
                    </a:lnTo>
                    <a:lnTo>
                      <a:pt x="484" y="17"/>
                    </a:lnTo>
                    <a:lnTo>
                      <a:pt x="406" y="17"/>
                    </a:lnTo>
                    <a:lnTo>
                      <a:pt x="406" y="0"/>
                    </a:lnTo>
                    <a:close/>
                    <a:moveTo>
                      <a:pt x="542" y="0"/>
                    </a:moveTo>
                    <a:lnTo>
                      <a:pt x="619" y="0"/>
                    </a:lnTo>
                    <a:lnTo>
                      <a:pt x="619" y="17"/>
                    </a:lnTo>
                    <a:lnTo>
                      <a:pt x="542" y="17"/>
                    </a:lnTo>
                    <a:lnTo>
                      <a:pt x="542" y="0"/>
                    </a:lnTo>
                    <a:close/>
                    <a:moveTo>
                      <a:pt x="677" y="0"/>
                    </a:moveTo>
                    <a:lnTo>
                      <a:pt x="754" y="0"/>
                    </a:lnTo>
                    <a:lnTo>
                      <a:pt x="754" y="17"/>
                    </a:lnTo>
                    <a:lnTo>
                      <a:pt x="677" y="17"/>
                    </a:lnTo>
                    <a:lnTo>
                      <a:pt x="677" y="0"/>
                    </a:lnTo>
                    <a:close/>
                    <a:moveTo>
                      <a:pt x="813" y="0"/>
                    </a:moveTo>
                    <a:lnTo>
                      <a:pt x="890" y="0"/>
                    </a:lnTo>
                    <a:lnTo>
                      <a:pt x="890" y="17"/>
                    </a:lnTo>
                    <a:lnTo>
                      <a:pt x="813" y="17"/>
                    </a:lnTo>
                    <a:lnTo>
                      <a:pt x="813" y="0"/>
                    </a:lnTo>
                    <a:close/>
                    <a:moveTo>
                      <a:pt x="948" y="0"/>
                    </a:moveTo>
                    <a:lnTo>
                      <a:pt x="1025" y="0"/>
                    </a:lnTo>
                    <a:lnTo>
                      <a:pt x="1025" y="17"/>
                    </a:lnTo>
                    <a:lnTo>
                      <a:pt x="948" y="17"/>
                    </a:lnTo>
                    <a:lnTo>
                      <a:pt x="948" y="0"/>
                    </a:lnTo>
                    <a:close/>
                    <a:moveTo>
                      <a:pt x="1083" y="0"/>
                    </a:moveTo>
                    <a:lnTo>
                      <a:pt x="1161" y="0"/>
                    </a:lnTo>
                    <a:lnTo>
                      <a:pt x="1161" y="17"/>
                    </a:lnTo>
                    <a:lnTo>
                      <a:pt x="1083" y="17"/>
                    </a:lnTo>
                    <a:lnTo>
                      <a:pt x="1083" y="0"/>
                    </a:lnTo>
                    <a:close/>
                    <a:moveTo>
                      <a:pt x="1219" y="0"/>
                    </a:moveTo>
                    <a:lnTo>
                      <a:pt x="1296" y="0"/>
                    </a:lnTo>
                    <a:lnTo>
                      <a:pt x="1296" y="17"/>
                    </a:lnTo>
                    <a:lnTo>
                      <a:pt x="1219" y="17"/>
                    </a:lnTo>
                    <a:lnTo>
                      <a:pt x="1219" y="0"/>
                    </a:lnTo>
                    <a:close/>
                    <a:moveTo>
                      <a:pt x="1354" y="0"/>
                    </a:moveTo>
                    <a:lnTo>
                      <a:pt x="1431" y="0"/>
                    </a:lnTo>
                    <a:lnTo>
                      <a:pt x="1431" y="17"/>
                    </a:lnTo>
                    <a:lnTo>
                      <a:pt x="1354" y="17"/>
                    </a:lnTo>
                    <a:lnTo>
                      <a:pt x="1354" y="0"/>
                    </a:lnTo>
                    <a:close/>
                    <a:moveTo>
                      <a:pt x="1490" y="0"/>
                    </a:moveTo>
                    <a:lnTo>
                      <a:pt x="1567" y="0"/>
                    </a:lnTo>
                    <a:lnTo>
                      <a:pt x="1567" y="17"/>
                    </a:lnTo>
                    <a:lnTo>
                      <a:pt x="1490" y="17"/>
                    </a:lnTo>
                    <a:lnTo>
                      <a:pt x="1490" y="0"/>
                    </a:lnTo>
                    <a:close/>
                    <a:moveTo>
                      <a:pt x="1625" y="0"/>
                    </a:moveTo>
                    <a:lnTo>
                      <a:pt x="1702" y="0"/>
                    </a:lnTo>
                    <a:lnTo>
                      <a:pt x="1702" y="17"/>
                    </a:lnTo>
                    <a:lnTo>
                      <a:pt x="1625" y="17"/>
                    </a:lnTo>
                    <a:lnTo>
                      <a:pt x="1625" y="0"/>
                    </a:lnTo>
                    <a:close/>
                    <a:moveTo>
                      <a:pt x="1760" y="0"/>
                    </a:moveTo>
                    <a:lnTo>
                      <a:pt x="1838" y="0"/>
                    </a:lnTo>
                    <a:lnTo>
                      <a:pt x="1838" y="17"/>
                    </a:lnTo>
                    <a:lnTo>
                      <a:pt x="1760" y="17"/>
                    </a:lnTo>
                    <a:lnTo>
                      <a:pt x="1760" y="0"/>
                    </a:lnTo>
                    <a:close/>
                    <a:moveTo>
                      <a:pt x="1896" y="0"/>
                    </a:moveTo>
                    <a:lnTo>
                      <a:pt x="1973" y="0"/>
                    </a:lnTo>
                    <a:lnTo>
                      <a:pt x="1973" y="17"/>
                    </a:lnTo>
                    <a:lnTo>
                      <a:pt x="1896" y="17"/>
                    </a:lnTo>
                    <a:lnTo>
                      <a:pt x="1896" y="0"/>
                    </a:lnTo>
                    <a:close/>
                    <a:moveTo>
                      <a:pt x="2031" y="0"/>
                    </a:moveTo>
                    <a:lnTo>
                      <a:pt x="2108" y="0"/>
                    </a:lnTo>
                    <a:lnTo>
                      <a:pt x="2108" y="17"/>
                    </a:lnTo>
                    <a:lnTo>
                      <a:pt x="2031" y="17"/>
                    </a:lnTo>
                    <a:lnTo>
                      <a:pt x="2031" y="0"/>
                    </a:lnTo>
                    <a:close/>
                    <a:moveTo>
                      <a:pt x="2167" y="0"/>
                    </a:moveTo>
                    <a:lnTo>
                      <a:pt x="2244" y="0"/>
                    </a:lnTo>
                    <a:lnTo>
                      <a:pt x="2244" y="17"/>
                    </a:lnTo>
                    <a:lnTo>
                      <a:pt x="2167" y="17"/>
                    </a:lnTo>
                    <a:lnTo>
                      <a:pt x="2167" y="0"/>
                    </a:lnTo>
                    <a:close/>
                    <a:moveTo>
                      <a:pt x="2302" y="0"/>
                    </a:moveTo>
                    <a:lnTo>
                      <a:pt x="2379" y="0"/>
                    </a:lnTo>
                    <a:lnTo>
                      <a:pt x="2379" y="17"/>
                    </a:lnTo>
                    <a:lnTo>
                      <a:pt x="2302" y="17"/>
                    </a:lnTo>
                    <a:lnTo>
                      <a:pt x="2302" y="0"/>
                    </a:lnTo>
                    <a:close/>
                    <a:moveTo>
                      <a:pt x="2437" y="0"/>
                    </a:moveTo>
                    <a:lnTo>
                      <a:pt x="2515" y="0"/>
                    </a:lnTo>
                    <a:lnTo>
                      <a:pt x="2515" y="17"/>
                    </a:lnTo>
                    <a:lnTo>
                      <a:pt x="2437" y="17"/>
                    </a:lnTo>
                    <a:lnTo>
                      <a:pt x="2437" y="0"/>
                    </a:lnTo>
                    <a:close/>
                    <a:moveTo>
                      <a:pt x="2573" y="0"/>
                    </a:moveTo>
                    <a:lnTo>
                      <a:pt x="2650" y="0"/>
                    </a:lnTo>
                    <a:lnTo>
                      <a:pt x="2650" y="17"/>
                    </a:lnTo>
                    <a:lnTo>
                      <a:pt x="2573" y="17"/>
                    </a:lnTo>
                    <a:lnTo>
                      <a:pt x="2573" y="0"/>
                    </a:lnTo>
                    <a:close/>
                    <a:moveTo>
                      <a:pt x="2708" y="0"/>
                    </a:moveTo>
                    <a:lnTo>
                      <a:pt x="2785" y="0"/>
                    </a:lnTo>
                    <a:lnTo>
                      <a:pt x="2785" y="17"/>
                    </a:lnTo>
                    <a:lnTo>
                      <a:pt x="2708" y="17"/>
                    </a:lnTo>
                    <a:lnTo>
                      <a:pt x="2708" y="0"/>
                    </a:lnTo>
                    <a:close/>
                    <a:moveTo>
                      <a:pt x="2843" y="0"/>
                    </a:moveTo>
                    <a:lnTo>
                      <a:pt x="2853" y="0"/>
                    </a:lnTo>
                    <a:lnTo>
                      <a:pt x="2853" y="17"/>
                    </a:lnTo>
                    <a:lnTo>
                      <a:pt x="2843" y="17"/>
                    </a:lnTo>
                    <a:lnTo>
                      <a:pt x="2843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160"/>
              <p:cNvSpPr>
                <a:spLocks noEditPoints="1"/>
              </p:cNvSpPr>
              <p:nvPr/>
            </p:nvSpPr>
            <p:spPr>
              <a:xfrm>
                <a:off x="1497" y="2205"/>
                <a:ext cx="2854" cy="18"/>
              </a:xfrm>
              <a:custGeom>
                <a:avLst/>
                <a:gdLst>
                  <a:gd fmla="*/ 0 w 2854" name="T0"/>
                  <a:gd fmla="*/ 18 h 18" name="T1"/>
                  <a:gd fmla="*/ 77 w 2854" name="T2"/>
                  <a:gd fmla="*/ 0 h 18" name="T3"/>
                  <a:gd fmla="*/ 213 w 2854" name="T4"/>
                  <a:gd fmla="*/ 0 h 18" name="T5"/>
                  <a:gd fmla="*/ 136 w 2854" name="T6"/>
                  <a:gd fmla="*/ 17 h 18" name="T7"/>
                  <a:gd fmla="*/ 136 w 2854" name="T8"/>
                  <a:gd fmla="*/ 0 h 18" name="T9"/>
                  <a:gd fmla="*/ 348 w 2854" name="T10"/>
                  <a:gd fmla="*/ 18 h 18" name="T11"/>
                  <a:gd fmla="*/ 348 w 2854" name="T12"/>
                  <a:gd fmla="*/ 17 h 18" name="T13"/>
                  <a:gd fmla="*/ 406 w 2854" name="T14"/>
                  <a:gd fmla="*/ 0 h 18" name="T15"/>
                  <a:gd fmla="*/ 406 w 2854" name="T16"/>
                  <a:gd fmla="*/ 0 h 18" name="T17"/>
                  <a:gd fmla="*/ 406 w 2854" name="T18"/>
                  <a:gd fmla="*/ 1 h 18" name="T19"/>
                  <a:gd fmla="*/ 619 w 2854" name="T20"/>
                  <a:gd fmla="*/ 17 h 18" name="T21"/>
                  <a:gd fmla="*/ 619 w 2854" name="T22"/>
                  <a:gd fmla="*/ 17 h 18" name="T23"/>
                  <a:gd fmla="*/ 677 w 2854" name="T24"/>
                  <a:gd fmla="*/ 0 h 18" name="T25"/>
                  <a:gd fmla="*/ 677 w 2854" name="T26"/>
                  <a:gd fmla="*/ 17 h 18" name="T27"/>
                  <a:gd fmla="*/ 754 w 2854" name="T28"/>
                  <a:gd fmla="*/ 1 h 18" name="T29"/>
                  <a:gd fmla="*/ 890 w 2854" name="T30"/>
                  <a:gd fmla="*/ 0 h 18" name="T31"/>
                  <a:gd fmla="*/ 813 w 2854" name="T32"/>
                  <a:gd fmla="*/ 17 h 18" name="T33"/>
                  <a:gd fmla="*/ 813 w 2854" name="T34"/>
                  <a:gd fmla="*/ 17 h 18" name="T35"/>
                  <a:gd fmla="*/ 948 w 2854" name="T36"/>
                  <a:gd fmla="*/ 18 h 18" name="T37"/>
                  <a:gd fmla="*/ 1025 w 2854" name="T38"/>
                  <a:gd fmla="*/ 0 h 18" name="T39"/>
                  <a:gd fmla="*/ 1161 w 2854" name="T40"/>
                  <a:gd fmla="*/ 0 h 18" name="T41"/>
                  <a:gd fmla="*/ 1084 w 2854" name="T42"/>
                  <a:gd fmla="*/ 17 h 18" name="T43"/>
                  <a:gd fmla="*/ 1084 w 2854" name="T44"/>
                  <a:gd fmla="*/ 0 h 18" name="T45"/>
                  <a:gd fmla="*/ 1296 w 2854" name="T46"/>
                  <a:gd fmla="*/ 18 h 18" name="T47"/>
                  <a:gd fmla="*/ 1295 w 2854" name="T48"/>
                  <a:gd fmla="*/ 17 h 18" name="T49"/>
                  <a:gd fmla="*/ 1354 w 2854" name="T50"/>
                  <a:gd fmla="*/ 0 h 18" name="T51"/>
                  <a:gd fmla="*/ 1354 w 2854" name="T52"/>
                  <a:gd fmla="*/ 0 h 18" name="T53"/>
                  <a:gd fmla="*/ 1354 w 2854" name="T54"/>
                  <a:gd fmla="*/ 1 h 18" name="T55"/>
                  <a:gd fmla="*/ 1567 w 2854" name="T56"/>
                  <a:gd fmla="*/ 17 h 18" name="T57"/>
                  <a:gd fmla="*/ 1567 w 2854" name="T58"/>
                  <a:gd fmla="*/ 17 h 18" name="T59"/>
                  <a:gd fmla="*/ 1624 w 2854" name="T60"/>
                  <a:gd fmla="*/ 0 h 18" name="T61"/>
                  <a:gd fmla="*/ 1624 w 2854" name="T62"/>
                  <a:gd fmla="*/ 17 h 18" name="T63"/>
                  <a:gd fmla="*/ 1702 w 2854" name="T64"/>
                  <a:gd fmla="*/ 1 h 18" name="T65"/>
                  <a:gd fmla="*/ 1838 w 2854" name="T66"/>
                  <a:gd fmla="*/ 0 h 18" name="T67"/>
                  <a:gd fmla="*/ 1760 w 2854" name="T68"/>
                  <a:gd fmla="*/ 17 h 18" name="T69"/>
                  <a:gd fmla="*/ 1761 w 2854" name="T70"/>
                  <a:gd fmla="*/ 17 h 18" name="T71"/>
                  <a:gd fmla="*/ 1896 w 2854" name="T72"/>
                  <a:gd fmla="*/ 18 h 18" name="T73"/>
                  <a:gd fmla="*/ 1972 w 2854" name="T74"/>
                  <a:gd fmla="*/ 0 h 18" name="T75"/>
                  <a:gd fmla="*/ 2108 w 2854" name="T76"/>
                  <a:gd fmla="*/ 0 h 18" name="T77"/>
                  <a:gd fmla="*/ 2032 w 2854" name="T78"/>
                  <a:gd fmla="*/ 17 h 18" name="T79"/>
                  <a:gd fmla="*/ 2032 w 2854" name="T80"/>
                  <a:gd fmla="*/ 0 h 18" name="T81"/>
                  <a:gd fmla="*/ 2244 w 2854" name="T82"/>
                  <a:gd fmla="*/ 18 h 18" name="T83"/>
                  <a:gd fmla="*/ 2243 w 2854" name="T84"/>
                  <a:gd fmla="*/ 17 h 18" name="T85"/>
                  <a:gd fmla="*/ 2302 w 2854" name="T86"/>
                  <a:gd fmla="*/ 0 h 18" name="T87"/>
                  <a:gd fmla="*/ 2301 w 2854" name="T88"/>
                  <a:gd fmla="*/ 0 h 18" name="T89"/>
                  <a:gd fmla="*/ 2302 w 2854" name="T90"/>
                  <a:gd fmla="*/ 1 h 18" name="T91"/>
                  <a:gd fmla="*/ 2515 w 2854" name="T92"/>
                  <a:gd fmla="*/ 17 h 18" name="T93"/>
                  <a:gd fmla="*/ 2515 w 2854" name="T94"/>
                  <a:gd fmla="*/ 17 h 18" name="T95"/>
                  <a:gd fmla="*/ 2572 w 2854" name="T96"/>
                  <a:gd fmla="*/ 0 h 18" name="T97"/>
                  <a:gd fmla="*/ 2572 w 2854" name="T98"/>
                  <a:gd fmla="*/ 17 h 18" name="T99"/>
                  <a:gd fmla="*/ 2650 w 2854" name="T100"/>
                  <a:gd fmla="*/ 1 h 18" name="T101"/>
                  <a:gd fmla="*/ 2786 w 2854" name="T102"/>
                  <a:gd fmla="*/ 0 h 18" name="T103"/>
                  <a:gd fmla="*/ 2708 w 2854" name="T104"/>
                  <a:gd fmla="*/ 17 h 18" name="T105"/>
                  <a:gd fmla="*/ 2709 w 2854" name="T106"/>
                  <a:gd fmla="*/ 17 h 18" name="T107"/>
                  <a:gd fmla="*/ 2843 w 2854" name="T108"/>
                  <a:gd fmla="*/ 18 h 18" name="T109"/>
                  <a:gd fmla="*/ 2852 w 2854" name="T110"/>
                  <a:gd fmla="*/ 0 h 18" name="T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b="b" l="0" r="r" t="0"/>
                <a:pathLst>
                  <a:path h="18" w="2854">
                    <a:moveTo>
                      <a:pt x="0" y="0"/>
                    </a:moveTo>
                    <a:lnTo>
                      <a:pt x="0" y="0"/>
                    </a:lnTo>
                    <a:lnTo>
                      <a:pt x="77" y="0"/>
                    </a:lnTo>
                    <a:lnTo>
                      <a:pt x="78" y="0"/>
                    </a:lnTo>
                    <a:lnTo>
                      <a:pt x="78" y="17"/>
                    </a:lnTo>
                    <a:lnTo>
                      <a:pt x="77" y="18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1" y="17"/>
                    </a:moveTo>
                    <a:lnTo>
                      <a:pt x="0" y="17"/>
                    </a:lnTo>
                    <a:lnTo>
                      <a:pt x="77" y="17"/>
                    </a:lnTo>
                    <a:lnTo>
                      <a:pt x="77" y="17"/>
                    </a:lnTo>
                    <a:lnTo>
                      <a:pt x="77" y="0"/>
                    </a:lnTo>
                    <a:lnTo>
                      <a:pt x="77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7"/>
                    </a:lnTo>
                    <a:close/>
                    <a:moveTo>
                      <a:pt x="135" y="0"/>
                    </a:moveTo>
                    <a:lnTo>
                      <a:pt x="135" y="0"/>
                    </a:lnTo>
                    <a:lnTo>
                      <a:pt x="213" y="0"/>
                    </a:lnTo>
                    <a:lnTo>
                      <a:pt x="213" y="0"/>
                    </a:lnTo>
                    <a:lnTo>
                      <a:pt x="213" y="17"/>
                    </a:lnTo>
                    <a:lnTo>
                      <a:pt x="213" y="18"/>
                    </a:lnTo>
                    <a:lnTo>
                      <a:pt x="135" y="18"/>
                    </a:lnTo>
                    <a:lnTo>
                      <a:pt x="135" y="17"/>
                    </a:lnTo>
                    <a:lnTo>
                      <a:pt x="135" y="0"/>
                    </a:lnTo>
                    <a:close/>
                    <a:moveTo>
                      <a:pt x="136" y="17"/>
                    </a:moveTo>
                    <a:lnTo>
                      <a:pt x="135" y="17"/>
                    </a:lnTo>
                    <a:lnTo>
                      <a:pt x="213" y="17"/>
                    </a:lnTo>
                    <a:lnTo>
                      <a:pt x="212" y="17"/>
                    </a:lnTo>
                    <a:lnTo>
                      <a:pt x="212" y="0"/>
                    </a:lnTo>
                    <a:lnTo>
                      <a:pt x="213" y="1"/>
                    </a:lnTo>
                    <a:lnTo>
                      <a:pt x="135" y="1"/>
                    </a:lnTo>
                    <a:lnTo>
                      <a:pt x="136" y="0"/>
                    </a:lnTo>
                    <a:lnTo>
                      <a:pt x="136" y="17"/>
                    </a:lnTo>
                    <a:close/>
                    <a:moveTo>
                      <a:pt x="270" y="0"/>
                    </a:moveTo>
                    <a:lnTo>
                      <a:pt x="271" y="0"/>
                    </a:lnTo>
                    <a:lnTo>
                      <a:pt x="348" y="0"/>
                    </a:lnTo>
                    <a:lnTo>
                      <a:pt x="349" y="0"/>
                    </a:lnTo>
                    <a:lnTo>
                      <a:pt x="349" y="17"/>
                    </a:lnTo>
                    <a:lnTo>
                      <a:pt x="348" y="18"/>
                    </a:lnTo>
                    <a:lnTo>
                      <a:pt x="271" y="18"/>
                    </a:lnTo>
                    <a:lnTo>
                      <a:pt x="270" y="17"/>
                    </a:lnTo>
                    <a:lnTo>
                      <a:pt x="270" y="0"/>
                    </a:lnTo>
                    <a:close/>
                    <a:moveTo>
                      <a:pt x="272" y="17"/>
                    </a:moveTo>
                    <a:lnTo>
                      <a:pt x="271" y="17"/>
                    </a:lnTo>
                    <a:lnTo>
                      <a:pt x="348" y="17"/>
                    </a:lnTo>
                    <a:lnTo>
                      <a:pt x="348" y="17"/>
                    </a:lnTo>
                    <a:lnTo>
                      <a:pt x="348" y="0"/>
                    </a:lnTo>
                    <a:lnTo>
                      <a:pt x="348" y="1"/>
                    </a:lnTo>
                    <a:lnTo>
                      <a:pt x="271" y="1"/>
                    </a:lnTo>
                    <a:lnTo>
                      <a:pt x="272" y="0"/>
                    </a:lnTo>
                    <a:lnTo>
                      <a:pt x="272" y="17"/>
                    </a:lnTo>
                    <a:close/>
                    <a:moveTo>
                      <a:pt x="406" y="0"/>
                    </a:moveTo>
                    <a:lnTo>
                      <a:pt x="406" y="0"/>
                    </a:lnTo>
                    <a:lnTo>
                      <a:pt x="484" y="0"/>
                    </a:lnTo>
                    <a:lnTo>
                      <a:pt x="484" y="0"/>
                    </a:lnTo>
                    <a:lnTo>
                      <a:pt x="484" y="17"/>
                    </a:lnTo>
                    <a:lnTo>
                      <a:pt x="484" y="18"/>
                    </a:lnTo>
                    <a:lnTo>
                      <a:pt x="406" y="18"/>
                    </a:lnTo>
                    <a:lnTo>
                      <a:pt x="406" y="17"/>
                    </a:lnTo>
                    <a:lnTo>
                      <a:pt x="406" y="0"/>
                    </a:lnTo>
                    <a:close/>
                    <a:moveTo>
                      <a:pt x="407" y="17"/>
                    </a:moveTo>
                    <a:lnTo>
                      <a:pt x="406" y="17"/>
                    </a:lnTo>
                    <a:lnTo>
                      <a:pt x="484" y="17"/>
                    </a:lnTo>
                    <a:lnTo>
                      <a:pt x="483" y="17"/>
                    </a:lnTo>
                    <a:lnTo>
                      <a:pt x="483" y="0"/>
                    </a:lnTo>
                    <a:lnTo>
                      <a:pt x="484" y="1"/>
                    </a:lnTo>
                    <a:lnTo>
                      <a:pt x="406" y="1"/>
                    </a:lnTo>
                    <a:lnTo>
                      <a:pt x="407" y="0"/>
                    </a:lnTo>
                    <a:lnTo>
                      <a:pt x="407" y="17"/>
                    </a:lnTo>
                    <a:close/>
                    <a:moveTo>
                      <a:pt x="541" y="0"/>
                    </a:moveTo>
                    <a:lnTo>
                      <a:pt x="542" y="0"/>
                    </a:lnTo>
                    <a:lnTo>
                      <a:pt x="619" y="0"/>
                    </a:lnTo>
                    <a:lnTo>
                      <a:pt x="619" y="0"/>
                    </a:lnTo>
                    <a:lnTo>
                      <a:pt x="619" y="17"/>
                    </a:lnTo>
                    <a:lnTo>
                      <a:pt x="619" y="18"/>
                    </a:lnTo>
                    <a:lnTo>
                      <a:pt x="542" y="18"/>
                    </a:lnTo>
                    <a:lnTo>
                      <a:pt x="541" y="17"/>
                    </a:lnTo>
                    <a:lnTo>
                      <a:pt x="541" y="0"/>
                    </a:lnTo>
                    <a:close/>
                    <a:moveTo>
                      <a:pt x="542" y="17"/>
                    </a:moveTo>
                    <a:lnTo>
                      <a:pt x="542" y="17"/>
                    </a:lnTo>
                    <a:lnTo>
                      <a:pt x="619" y="17"/>
                    </a:lnTo>
                    <a:lnTo>
                      <a:pt x="618" y="17"/>
                    </a:lnTo>
                    <a:lnTo>
                      <a:pt x="618" y="0"/>
                    </a:lnTo>
                    <a:lnTo>
                      <a:pt x="619" y="1"/>
                    </a:lnTo>
                    <a:lnTo>
                      <a:pt x="542" y="1"/>
                    </a:lnTo>
                    <a:lnTo>
                      <a:pt x="542" y="0"/>
                    </a:lnTo>
                    <a:lnTo>
                      <a:pt x="542" y="17"/>
                    </a:lnTo>
                    <a:close/>
                    <a:moveTo>
                      <a:pt x="677" y="0"/>
                    </a:moveTo>
                    <a:lnTo>
                      <a:pt x="677" y="0"/>
                    </a:lnTo>
                    <a:lnTo>
                      <a:pt x="754" y="0"/>
                    </a:lnTo>
                    <a:lnTo>
                      <a:pt x="755" y="0"/>
                    </a:lnTo>
                    <a:lnTo>
                      <a:pt x="755" y="17"/>
                    </a:lnTo>
                    <a:lnTo>
                      <a:pt x="754" y="18"/>
                    </a:lnTo>
                    <a:lnTo>
                      <a:pt x="677" y="18"/>
                    </a:lnTo>
                    <a:lnTo>
                      <a:pt x="677" y="17"/>
                    </a:lnTo>
                    <a:lnTo>
                      <a:pt x="677" y="0"/>
                    </a:lnTo>
                    <a:close/>
                    <a:moveTo>
                      <a:pt x="678" y="17"/>
                    </a:moveTo>
                    <a:lnTo>
                      <a:pt x="677" y="17"/>
                    </a:lnTo>
                    <a:lnTo>
                      <a:pt x="754" y="17"/>
                    </a:lnTo>
                    <a:lnTo>
                      <a:pt x="754" y="17"/>
                    </a:lnTo>
                    <a:lnTo>
                      <a:pt x="754" y="0"/>
                    </a:lnTo>
                    <a:lnTo>
                      <a:pt x="754" y="1"/>
                    </a:lnTo>
                    <a:lnTo>
                      <a:pt x="677" y="1"/>
                    </a:lnTo>
                    <a:lnTo>
                      <a:pt x="678" y="0"/>
                    </a:lnTo>
                    <a:lnTo>
                      <a:pt x="678" y="17"/>
                    </a:lnTo>
                    <a:close/>
                    <a:moveTo>
                      <a:pt x="812" y="0"/>
                    </a:moveTo>
                    <a:lnTo>
                      <a:pt x="813" y="0"/>
                    </a:lnTo>
                    <a:lnTo>
                      <a:pt x="890" y="0"/>
                    </a:lnTo>
                    <a:lnTo>
                      <a:pt x="890" y="0"/>
                    </a:lnTo>
                    <a:lnTo>
                      <a:pt x="890" y="17"/>
                    </a:lnTo>
                    <a:lnTo>
                      <a:pt x="890" y="18"/>
                    </a:lnTo>
                    <a:lnTo>
                      <a:pt x="813" y="18"/>
                    </a:lnTo>
                    <a:lnTo>
                      <a:pt x="812" y="17"/>
                    </a:lnTo>
                    <a:lnTo>
                      <a:pt x="812" y="0"/>
                    </a:lnTo>
                    <a:close/>
                    <a:moveTo>
                      <a:pt x="813" y="17"/>
                    </a:moveTo>
                    <a:lnTo>
                      <a:pt x="813" y="17"/>
                    </a:lnTo>
                    <a:lnTo>
                      <a:pt x="890" y="17"/>
                    </a:lnTo>
                    <a:lnTo>
                      <a:pt x="889" y="17"/>
                    </a:lnTo>
                    <a:lnTo>
                      <a:pt x="889" y="0"/>
                    </a:lnTo>
                    <a:lnTo>
                      <a:pt x="890" y="1"/>
                    </a:lnTo>
                    <a:lnTo>
                      <a:pt x="813" y="1"/>
                    </a:lnTo>
                    <a:lnTo>
                      <a:pt x="813" y="0"/>
                    </a:lnTo>
                    <a:lnTo>
                      <a:pt x="813" y="17"/>
                    </a:lnTo>
                    <a:close/>
                    <a:moveTo>
                      <a:pt x="947" y="0"/>
                    </a:moveTo>
                    <a:lnTo>
                      <a:pt x="948" y="0"/>
                    </a:lnTo>
                    <a:lnTo>
                      <a:pt x="1025" y="0"/>
                    </a:lnTo>
                    <a:lnTo>
                      <a:pt x="1026" y="0"/>
                    </a:lnTo>
                    <a:lnTo>
                      <a:pt x="1026" y="17"/>
                    </a:lnTo>
                    <a:lnTo>
                      <a:pt x="1025" y="18"/>
                    </a:lnTo>
                    <a:lnTo>
                      <a:pt x="948" y="18"/>
                    </a:lnTo>
                    <a:lnTo>
                      <a:pt x="947" y="17"/>
                    </a:lnTo>
                    <a:lnTo>
                      <a:pt x="947" y="0"/>
                    </a:lnTo>
                    <a:close/>
                    <a:moveTo>
                      <a:pt x="948" y="17"/>
                    </a:moveTo>
                    <a:lnTo>
                      <a:pt x="948" y="17"/>
                    </a:lnTo>
                    <a:lnTo>
                      <a:pt x="1025" y="17"/>
                    </a:lnTo>
                    <a:lnTo>
                      <a:pt x="1025" y="17"/>
                    </a:lnTo>
                    <a:lnTo>
                      <a:pt x="1025" y="0"/>
                    </a:lnTo>
                    <a:lnTo>
                      <a:pt x="1025" y="1"/>
                    </a:lnTo>
                    <a:lnTo>
                      <a:pt x="948" y="1"/>
                    </a:lnTo>
                    <a:lnTo>
                      <a:pt x="948" y="0"/>
                    </a:lnTo>
                    <a:lnTo>
                      <a:pt x="948" y="17"/>
                    </a:lnTo>
                    <a:close/>
                    <a:moveTo>
                      <a:pt x="1083" y="0"/>
                    </a:moveTo>
                    <a:lnTo>
                      <a:pt x="1083" y="0"/>
                    </a:lnTo>
                    <a:lnTo>
                      <a:pt x="1161" y="0"/>
                    </a:lnTo>
                    <a:lnTo>
                      <a:pt x="1161" y="0"/>
                    </a:lnTo>
                    <a:lnTo>
                      <a:pt x="1161" y="17"/>
                    </a:lnTo>
                    <a:lnTo>
                      <a:pt x="1161" y="18"/>
                    </a:lnTo>
                    <a:lnTo>
                      <a:pt x="1083" y="18"/>
                    </a:lnTo>
                    <a:lnTo>
                      <a:pt x="1083" y="17"/>
                    </a:lnTo>
                    <a:lnTo>
                      <a:pt x="1083" y="0"/>
                    </a:lnTo>
                    <a:close/>
                    <a:moveTo>
                      <a:pt x="1084" y="17"/>
                    </a:moveTo>
                    <a:lnTo>
                      <a:pt x="1083" y="17"/>
                    </a:lnTo>
                    <a:lnTo>
                      <a:pt x="1161" y="17"/>
                    </a:lnTo>
                    <a:lnTo>
                      <a:pt x="1160" y="17"/>
                    </a:lnTo>
                    <a:lnTo>
                      <a:pt x="1160" y="0"/>
                    </a:lnTo>
                    <a:lnTo>
                      <a:pt x="1161" y="1"/>
                    </a:lnTo>
                    <a:lnTo>
                      <a:pt x="1083" y="1"/>
                    </a:lnTo>
                    <a:lnTo>
                      <a:pt x="1084" y="0"/>
                    </a:lnTo>
                    <a:lnTo>
                      <a:pt x="1084" y="17"/>
                    </a:lnTo>
                    <a:close/>
                    <a:moveTo>
                      <a:pt x="1218" y="0"/>
                    </a:moveTo>
                    <a:lnTo>
                      <a:pt x="1219" y="0"/>
                    </a:lnTo>
                    <a:lnTo>
                      <a:pt x="1296" y="0"/>
                    </a:lnTo>
                    <a:lnTo>
                      <a:pt x="1297" y="0"/>
                    </a:lnTo>
                    <a:lnTo>
                      <a:pt x="1297" y="17"/>
                    </a:lnTo>
                    <a:lnTo>
                      <a:pt x="1296" y="18"/>
                    </a:lnTo>
                    <a:lnTo>
                      <a:pt x="1219" y="18"/>
                    </a:lnTo>
                    <a:lnTo>
                      <a:pt x="1218" y="17"/>
                    </a:lnTo>
                    <a:lnTo>
                      <a:pt x="1218" y="0"/>
                    </a:lnTo>
                    <a:close/>
                    <a:moveTo>
                      <a:pt x="1219" y="17"/>
                    </a:moveTo>
                    <a:lnTo>
                      <a:pt x="1219" y="17"/>
                    </a:lnTo>
                    <a:lnTo>
                      <a:pt x="1296" y="17"/>
                    </a:lnTo>
                    <a:lnTo>
                      <a:pt x="1295" y="17"/>
                    </a:lnTo>
                    <a:lnTo>
                      <a:pt x="1295" y="0"/>
                    </a:lnTo>
                    <a:lnTo>
                      <a:pt x="1296" y="1"/>
                    </a:lnTo>
                    <a:lnTo>
                      <a:pt x="1219" y="1"/>
                    </a:lnTo>
                    <a:lnTo>
                      <a:pt x="1219" y="0"/>
                    </a:lnTo>
                    <a:lnTo>
                      <a:pt x="1219" y="17"/>
                    </a:lnTo>
                    <a:close/>
                    <a:moveTo>
                      <a:pt x="1354" y="0"/>
                    </a:moveTo>
                    <a:lnTo>
                      <a:pt x="1354" y="0"/>
                    </a:lnTo>
                    <a:lnTo>
                      <a:pt x="1431" y="0"/>
                    </a:lnTo>
                    <a:lnTo>
                      <a:pt x="1432" y="0"/>
                    </a:lnTo>
                    <a:lnTo>
                      <a:pt x="1432" y="17"/>
                    </a:lnTo>
                    <a:lnTo>
                      <a:pt x="1431" y="18"/>
                    </a:lnTo>
                    <a:lnTo>
                      <a:pt x="1354" y="18"/>
                    </a:lnTo>
                    <a:lnTo>
                      <a:pt x="1354" y="17"/>
                    </a:lnTo>
                    <a:lnTo>
                      <a:pt x="1354" y="0"/>
                    </a:lnTo>
                    <a:close/>
                    <a:moveTo>
                      <a:pt x="1355" y="17"/>
                    </a:moveTo>
                    <a:lnTo>
                      <a:pt x="1354" y="17"/>
                    </a:lnTo>
                    <a:lnTo>
                      <a:pt x="1431" y="17"/>
                    </a:lnTo>
                    <a:lnTo>
                      <a:pt x="1431" y="17"/>
                    </a:lnTo>
                    <a:lnTo>
                      <a:pt x="1431" y="0"/>
                    </a:lnTo>
                    <a:lnTo>
                      <a:pt x="1431" y="1"/>
                    </a:lnTo>
                    <a:lnTo>
                      <a:pt x="1354" y="1"/>
                    </a:lnTo>
                    <a:lnTo>
                      <a:pt x="1355" y="0"/>
                    </a:lnTo>
                    <a:lnTo>
                      <a:pt x="1355" y="17"/>
                    </a:lnTo>
                    <a:close/>
                    <a:moveTo>
                      <a:pt x="1489" y="0"/>
                    </a:moveTo>
                    <a:lnTo>
                      <a:pt x="1490" y="0"/>
                    </a:lnTo>
                    <a:lnTo>
                      <a:pt x="1567" y="0"/>
                    </a:lnTo>
                    <a:lnTo>
                      <a:pt x="1567" y="0"/>
                    </a:lnTo>
                    <a:lnTo>
                      <a:pt x="1567" y="17"/>
                    </a:lnTo>
                    <a:lnTo>
                      <a:pt x="1567" y="18"/>
                    </a:lnTo>
                    <a:lnTo>
                      <a:pt x="1490" y="18"/>
                    </a:lnTo>
                    <a:lnTo>
                      <a:pt x="1489" y="17"/>
                    </a:lnTo>
                    <a:lnTo>
                      <a:pt x="1489" y="0"/>
                    </a:lnTo>
                    <a:close/>
                    <a:moveTo>
                      <a:pt x="1490" y="17"/>
                    </a:moveTo>
                    <a:lnTo>
                      <a:pt x="1490" y="17"/>
                    </a:lnTo>
                    <a:lnTo>
                      <a:pt x="1567" y="17"/>
                    </a:lnTo>
                    <a:lnTo>
                      <a:pt x="1566" y="17"/>
                    </a:lnTo>
                    <a:lnTo>
                      <a:pt x="1566" y="0"/>
                    </a:lnTo>
                    <a:lnTo>
                      <a:pt x="1567" y="1"/>
                    </a:lnTo>
                    <a:lnTo>
                      <a:pt x="1490" y="1"/>
                    </a:lnTo>
                    <a:lnTo>
                      <a:pt x="1490" y="0"/>
                    </a:lnTo>
                    <a:lnTo>
                      <a:pt x="1490" y="17"/>
                    </a:lnTo>
                    <a:close/>
                    <a:moveTo>
                      <a:pt x="1624" y="0"/>
                    </a:moveTo>
                    <a:lnTo>
                      <a:pt x="1625" y="0"/>
                    </a:lnTo>
                    <a:lnTo>
                      <a:pt x="1702" y="0"/>
                    </a:lnTo>
                    <a:lnTo>
                      <a:pt x="1703" y="0"/>
                    </a:lnTo>
                    <a:lnTo>
                      <a:pt x="1703" y="17"/>
                    </a:lnTo>
                    <a:lnTo>
                      <a:pt x="1702" y="18"/>
                    </a:lnTo>
                    <a:lnTo>
                      <a:pt x="1625" y="18"/>
                    </a:lnTo>
                    <a:lnTo>
                      <a:pt x="1624" y="17"/>
                    </a:lnTo>
                    <a:lnTo>
                      <a:pt x="1624" y="0"/>
                    </a:lnTo>
                    <a:close/>
                    <a:moveTo>
                      <a:pt x="1625" y="17"/>
                    </a:moveTo>
                    <a:lnTo>
                      <a:pt x="1625" y="17"/>
                    </a:lnTo>
                    <a:lnTo>
                      <a:pt x="1702" y="17"/>
                    </a:lnTo>
                    <a:lnTo>
                      <a:pt x="1702" y="17"/>
                    </a:lnTo>
                    <a:lnTo>
                      <a:pt x="1702" y="0"/>
                    </a:lnTo>
                    <a:lnTo>
                      <a:pt x="1702" y="1"/>
                    </a:lnTo>
                    <a:lnTo>
                      <a:pt x="1625" y="1"/>
                    </a:lnTo>
                    <a:lnTo>
                      <a:pt x="1625" y="0"/>
                    </a:lnTo>
                    <a:lnTo>
                      <a:pt x="1625" y="17"/>
                    </a:lnTo>
                    <a:close/>
                    <a:moveTo>
                      <a:pt x="1760" y="0"/>
                    </a:moveTo>
                    <a:lnTo>
                      <a:pt x="1760" y="0"/>
                    </a:lnTo>
                    <a:lnTo>
                      <a:pt x="1838" y="0"/>
                    </a:lnTo>
                    <a:lnTo>
                      <a:pt x="1838" y="0"/>
                    </a:lnTo>
                    <a:lnTo>
                      <a:pt x="1838" y="17"/>
                    </a:lnTo>
                    <a:lnTo>
                      <a:pt x="1838" y="18"/>
                    </a:lnTo>
                    <a:lnTo>
                      <a:pt x="1760" y="18"/>
                    </a:lnTo>
                    <a:lnTo>
                      <a:pt x="1760" y="17"/>
                    </a:lnTo>
                    <a:lnTo>
                      <a:pt x="1760" y="0"/>
                    </a:lnTo>
                    <a:close/>
                    <a:moveTo>
                      <a:pt x="1761" y="17"/>
                    </a:moveTo>
                    <a:lnTo>
                      <a:pt x="1760" y="17"/>
                    </a:lnTo>
                    <a:lnTo>
                      <a:pt x="1838" y="17"/>
                    </a:lnTo>
                    <a:lnTo>
                      <a:pt x="1837" y="17"/>
                    </a:lnTo>
                    <a:lnTo>
                      <a:pt x="1837" y="0"/>
                    </a:lnTo>
                    <a:lnTo>
                      <a:pt x="1838" y="1"/>
                    </a:lnTo>
                    <a:lnTo>
                      <a:pt x="1760" y="1"/>
                    </a:lnTo>
                    <a:lnTo>
                      <a:pt x="1761" y="0"/>
                    </a:lnTo>
                    <a:lnTo>
                      <a:pt x="1761" y="17"/>
                    </a:lnTo>
                    <a:close/>
                    <a:moveTo>
                      <a:pt x="1895" y="0"/>
                    </a:moveTo>
                    <a:lnTo>
                      <a:pt x="1896" y="0"/>
                    </a:lnTo>
                    <a:lnTo>
                      <a:pt x="1973" y="0"/>
                    </a:lnTo>
                    <a:lnTo>
                      <a:pt x="1974" y="0"/>
                    </a:lnTo>
                    <a:lnTo>
                      <a:pt x="1974" y="17"/>
                    </a:lnTo>
                    <a:lnTo>
                      <a:pt x="1973" y="18"/>
                    </a:lnTo>
                    <a:lnTo>
                      <a:pt x="1896" y="18"/>
                    </a:lnTo>
                    <a:lnTo>
                      <a:pt x="1895" y="17"/>
                    </a:lnTo>
                    <a:lnTo>
                      <a:pt x="1895" y="0"/>
                    </a:lnTo>
                    <a:close/>
                    <a:moveTo>
                      <a:pt x="1896" y="17"/>
                    </a:moveTo>
                    <a:lnTo>
                      <a:pt x="1896" y="17"/>
                    </a:lnTo>
                    <a:lnTo>
                      <a:pt x="1973" y="17"/>
                    </a:lnTo>
                    <a:lnTo>
                      <a:pt x="1972" y="17"/>
                    </a:lnTo>
                    <a:lnTo>
                      <a:pt x="1972" y="0"/>
                    </a:lnTo>
                    <a:lnTo>
                      <a:pt x="1973" y="1"/>
                    </a:lnTo>
                    <a:lnTo>
                      <a:pt x="1896" y="1"/>
                    </a:lnTo>
                    <a:lnTo>
                      <a:pt x="1896" y="0"/>
                    </a:lnTo>
                    <a:lnTo>
                      <a:pt x="1896" y="17"/>
                    </a:lnTo>
                    <a:close/>
                    <a:moveTo>
                      <a:pt x="2031" y="0"/>
                    </a:moveTo>
                    <a:lnTo>
                      <a:pt x="2031" y="0"/>
                    </a:lnTo>
                    <a:lnTo>
                      <a:pt x="2108" y="0"/>
                    </a:lnTo>
                    <a:lnTo>
                      <a:pt x="2109" y="0"/>
                    </a:lnTo>
                    <a:lnTo>
                      <a:pt x="2109" y="17"/>
                    </a:lnTo>
                    <a:lnTo>
                      <a:pt x="2108" y="18"/>
                    </a:lnTo>
                    <a:lnTo>
                      <a:pt x="2031" y="18"/>
                    </a:lnTo>
                    <a:lnTo>
                      <a:pt x="2031" y="17"/>
                    </a:lnTo>
                    <a:lnTo>
                      <a:pt x="2031" y="0"/>
                    </a:lnTo>
                    <a:close/>
                    <a:moveTo>
                      <a:pt x="2032" y="17"/>
                    </a:moveTo>
                    <a:lnTo>
                      <a:pt x="2031" y="17"/>
                    </a:lnTo>
                    <a:lnTo>
                      <a:pt x="2108" y="17"/>
                    </a:lnTo>
                    <a:lnTo>
                      <a:pt x="2108" y="17"/>
                    </a:lnTo>
                    <a:lnTo>
                      <a:pt x="2108" y="0"/>
                    </a:lnTo>
                    <a:lnTo>
                      <a:pt x="2108" y="1"/>
                    </a:lnTo>
                    <a:lnTo>
                      <a:pt x="2031" y="1"/>
                    </a:lnTo>
                    <a:lnTo>
                      <a:pt x="2032" y="0"/>
                    </a:lnTo>
                    <a:lnTo>
                      <a:pt x="2032" y="17"/>
                    </a:lnTo>
                    <a:close/>
                    <a:moveTo>
                      <a:pt x="2166" y="0"/>
                    </a:moveTo>
                    <a:lnTo>
                      <a:pt x="2167" y="0"/>
                    </a:lnTo>
                    <a:lnTo>
                      <a:pt x="2244" y="0"/>
                    </a:lnTo>
                    <a:lnTo>
                      <a:pt x="2244" y="0"/>
                    </a:lnTo>
                    <a:lnTo>
                      <a:pt x="2244" y="17"/>
                    </a:lnTo>
                    <a:lnTo>
                      <a:pt x="2244" y="18"/>
                    </a:lnTo>
                    <a:lnTo>
                      <a:pt x="2167" y="18"/>
                    </a:lnTo>
                    <a:lnTo>
                      <a:pt x="2166" y="17"/>
                    </a:lnTo>
                    <a:lnTo>
                      <a:pt x="2166" y="0"/>
                    </a:lnTo>
                    <a:close/>
                    <a:moveTo>
                      <a:pt x="2167" y="17"/>
                    </a:moveTo>
                    <a:lnTo>
                      <a:pt x="2167" y="17"/>
                    </a:lnTo>
                    <a:lnTo>
                      <a:pt x="2244" y="17"/>
                    </a:lnTo>
                    <a:lnTo>
                      <a:pt x="2243" y="17"/>
                    </a:lnTo>
                    <a:lnTo>
                      <a:pt x="2243" y="0"/>
                    </a:lnTo>
                    <a:lnTo>
                      <a:pt x="2244" y="1"/>
                    </a:lnTo>
                    <a:lnTo>
                      <a:pt x="2167" y="1"/>
                    </a:lnTo>
                    <a:lnTo>
                      <a:pt x="2167" y="0"/>
                    </a:lnTo>
                    <a:lnTo>
                      <a:pt x="2167" y="17"/>
                    </a:lnTo>
                    <a:close/>
                    <a:moveTo>
                      <a:pt x="2301" y="0"/>
                    </a:moveTo>
                    <a:lnTo>
                      <a:pt x="2302" y="0"/>
                    </a:lnTo>
                    <a:lnTo>
                      <a:pt x="2379" y="0"/>
                    </a:lnTo>
                    <a:lnTo>
                      <a:pt x="2380" y="0"/>
                    </a:lnTo>
                    <a:lnTo>
                      <a:pt x="2380" y="17"/>
                    </a:lnTo>
                    <a:lnTo>
                      <a:pt x="2379" y="18"/>
                    </a:lnTo>
                    <a:lnTo>
                      <a:pt x="2302" y="18"/>
                    </a:lnTo>
                    <a:lnTo>
                      <a:pt x="2301" y="17"/>
                    </a:lnTo>
                    <a:lnTo>
                      <a:pt x="2301" y="0"/>
                    </a:lnTo>
                    <a:close/>
                    <a:moveTo>
                      <a:pt x="2302" y="17"/>
                    </a:moveTo>
                    <a:lnTo>
                      <a:pt x="2302" y="17"/>
                    </a:lnTo>
                    <a:lnTo>
                      <a:pt x="2379" y="17"/>
                    </a:lnTo>
                    <a:lnTo>
                      <a:pt x="2379" y="17"/>
                    </a:lnTo>
                    <a:lnTo>
                      <a:pt x="2379" y="0"/>
                    </a:lnTo>
                    <a:lnTo>
                      <a:pt x="2379" y="1"/>
                    </a:lnTo>
                    <a:lnTo>
                      <a:pt x="2302" y="1"/>
                    </a:lnTo>
                    <a:lnTo>
                      <a:pt x="2302" y="0"/>
                    </a:lnTo>
                    <a:lnTo>
                      <a:pt x="2302" y="17"/>
                    </a:lnTo>
                    <a:close/>
                    <a:moveTo>
                      <a:pt x="2437" y="0"/>
                    </a:moveTo>
                    <a:lnTo>
                      <a:pt x="2437" y="0"/>
                    </a:lnTo>
                    <a:lnTo>
                      <a:pt x="2515" y="0"/>
                    </a:lnTo>
                    <a:lnTo>
                      <a:pt x="2515" y="0"/>
                    </a:lnTo>
                    <a:lnTo>
                      <a:pt x="2515" y="17"/>
                    </a:lnTo>
                    <a:lnTo>
                      <a:pt x="2515" y="18"/>
                    </a:lnTo>
                    <a:lnTo>
                      <a:pt x="2437" y="18"/>
                    </a:lnTo>
                    <a:lnTo>
                      <a:pt x="2437" y="17"/>
                    </a:lnTo>
                    <a:lnTo>
                      <a:pt x="2437" y="0"/>
                    </a:lnTo>
                    <a:close/>
                    <a:moveTo>
                      <a:pt x="2438" y="17"/>
                    </a:moveTo>
                    <a:lnTo>
                      <a:pt x="2437" y="17"/>
                    </a:lnTo>
                    <a:lnTo>
                      <a:pt x="2515" y="17"/>
                    </a:lnTo>
                    <a:lnTo>
                      <a:pt x="2514" y="17"/>
                    </a:lnTo>
                    <a:lnTo>
                      <a:pt x="2514" y="0"/>
                    </a:lnTo>
                    <a:lnTo>
                      <a:pt x="2515" y="1"/>
                    </a:lnTo>
                    <a:lnTo>
                      <a:pt x="2437" y="1"/>
                    </a:lnTo>
                    <a:lnTo>
                      <a:pt x="2438" y="0"/>
                    </a:lnTo>
                    <a:lnTo>
                      <a:pt x="2438" y="17"/>
                    </a:lnTo>
                    <a:close/>
                    <a:moveTo>
                      <a:pt x="2572" y="0"/>
                    </a:moveTo>
                    <a:lnTo>
                      <a:pt x="2573" y="0"/>
                    </a:lnTo>
                    <a:lnTo>
                      <a:pt x="2650" y="0"/>
                    </a:lnTo>
                    <a:lnTo>
                      <a:pt x="2650" y="0"/>
                    </a:lnTo>
                    <a:lnTo>
                      <a:pt x="2650" y="17"/>
                    </a:lnTo>
                    <a:lnTo>
                      <a:pt x="2650" y="18"/>
                    </a:lnTo>
                    <a:lnTo>
                      <a:pt x="2573" y="18"/>
                    </a:lnTo>
                    <a:lnTo>
                      <a:pt x="2572" y="17"/>
                    </a:lnTo>
                    <a:lnTo>
                      <a:pt x="2572" y="0"/>
                    </a:lnTo>
                    <a:close/>
                    <a:moveTo>
                      <a:pt x="2573" y="17"/>
                    </a:moveTo>
                    <a:lnTo>
                      <a:pt x="2573" y="17"/>
                    </a:lnTo>
                    <a:lnTo>
                      <a:pt x="2650" y="17"/>
                    </a:lnTo>
                    <a:lnTo>
                      <a:pt x="2649" y="17"/>
                    </a:lnTo>
                    <a:lnTo>
                      <a:pt x="2649" y="0"/>
                    </a:lnTo>
                    <a:lnTo>
                      <a:pt x="2650" y="1"/>
                    </a:lnTo>
                    <a:lnTo>
                      <a:pt x="2573" y="1"/>
                    </a:lnTo>
                    <a:lnTo>
                      <a:pt x="2573" y="0"/>
                    </a:lnTo>
                    <a:lnTo>
                      <a:pt x="2573" y="17"/>
                    </a:lnTo>
                    <a:close/>
                    <a:moveTo>
                      <a:pt x="2708" y="0"/>
                    </a:moveTo>
                    <a:lnTo>
                      <a:pt x="2708" y="0"/>
                    </a:lnTo>
                    <a:lnTo>
                      <a:pt x="2785" y="0"/>
                    </a:lnTo>
                    <a:lnTo>
                      <a:pt x="2786" y="0"/>
                    </a:lnTo>
                    <a:lnTo>
                      <a:pt x="2786" y="17"/>
                    </a:lnTo>
                    <a:lnTo>
                      <a:pt x="2785" y="18"/>
                    </a:lnTo>
                    <a:lnTo>
                      <a:pt x="2708" y="18"/>
                    </a:lnTo>
                    <a:lnTo>
                      <a:pt x="2708" y="17"/>
                    </a:lnTo>
                    <a:lnTo>
                      <a:pt x="2708" y="0"/>
                    </a:lnTo>
                    <a:close/>
                    <a:moveTo>
                      <a:pt x="2709" y="17"/>
                    </a:moveTo>
                    <a:lnTo>
                      <a:pt x="2708" y="17"/>
                    </a:lnTo>
                    <a:lnTo>
                      <a:pt x="2785" y="17"/>
                    </a:lnTo>
                    <a:lnTo>
                      <a:pt x="2785" y="17"/>
                    </a:lnTo>
                    <a:lnTo>
                      <a:pt x="2785" y="0"/>
                    </a:lnTo>
                    <a:lnTo>
                      <a:pt x="2785" y="1"/>
                    </a:lnTo>
                    <a:lnTo>
                      <a:pt x="2708" y="1"/>
                    </a:lnTo>
                    <a:lnTo>
                      <a:pt x="2709" y="0"/>
                    </a:lnTo>
                    <a:lnTo>
                      <a:pt x="2709" y="17"/>
                    </a:lnTo>
                    <a:close/>
                    <a:moveTo>
                      <a:pt x="2843" y="0"/>
                    </a:moveTo>
                    <a:lnTo>
                      <a:pt x="2843" y="0"/>
                    </a:lnTo>
                    <a:lnTo>
                      <a:pt x="2853" y="0"/>
                    </a:lnTo>
                    <a:lnTo>
                      <a:pt x="2854" y="0"/>
                    </a:lnTo>
                    <a:lnTo>
                      <a:pt x="2854" y="17"/>
                    </a:lnTo>
                    <a:lnTo>
                      <a:pt x="2853" y="18"/>
                    </a:lnTo>
                    <a:lnTo>
                      <a:pt x="2843" y="18"/>
                    </a:lnTo>
                    <a:lnTo>
                      <a:pt x="2843" y="17"/>
                    </a:lnTo>
                    <a:lnTo>
                      <a:pt x="2843" y="0"/>
                    </a:lnTo>
                    <a:close/>
                    <a:moveTo>
                      <a:pt x="2844" y="17"/>
                    </a:moveTo>
                    <a:lnTo>
                      <a:pt x="2843" y="17"/>
                    </a:lnTo>
                    <a:lnTo>
                      <a:pt x="2853" y="17"/>
                    </a:lnTo>
                    <a:lnTo>
                      <a:pt x="2852" y="17"/>
                    </a:lnTo>
                    <a:lnTo>
                      <a:pt x="2852" y="0"/>
                    </a:lnTo>
                    <a:lnTo>
                      <a:pt x="2853" y="1"/>
                    </a:lnTo>
                    <a:lnTo>
                      <a:pt x="2843" y="1"/>
                    </a:lnTo>
                    <a:lnTo>
                      <a:pt x="2844" y="0"/>
                    </a:lnTo>
                    <a:lnTo>
                      <a:pt x="2844" y="17"/>
                    </a:lnTo>
                    <a:close/>
                  </a:path>
                </a:pathLst>
              </a:custGeom>
              <a:solidFill>
                <a:srgbClr val="FF0000"/>
              </a:solidFill>
              <a:ln cap="flat"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61"/>
              <p:cNvSpPr>
                <a:spLocks/>
              </p:cNvSpPr>
              <p:nvPr/>
            </p:nvSpPr>
            <p:spPr>
              <a:xfrm>
                <a:off x="1495" y="2153"/>
                <a:ext cx="2871" cy="2"/>
              </a:xfrm>
              <a:custGeom>
                <a:avLst/>
                <a:gdLst>
                  <a:gd fmla="*/ 8 w 21776" name="T0"/>
                  <a:gd fmla="*/ 0 h 16" name="T1"/>
                  <a:gd fmla="*/ 21768 w 21776" name="T2"/>
                  <a:gd fmla="*/ 0 h 16" name="T3"/>
                  <a:gd fmla="*/ 21776 w 21776" name="T4"/>
                  <a:gd fmla="*/ 8 h 16" name="T5"/>
                  <a:gd fmla="*/ 21768 w 21776" name="T6"/>
                  <a:gd fmla="*/ 16 h 16" name="T7"/>
                  <a:gd fmla="*/ 8 w 21776" name="T8"/>
                  <a:gd fmla="*/ 16 h 16" name="T9"/>
                  <a:gd fmla="*/ 0 w 21776" name="T10"/>
                  <a:gd fmla="*/ 8 h 16" name="T11"/>
                  <a:gd fmla="*/ 8 w 21776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776">
                    <a:moveTo>
                      <a:pt x="8" y="0"/>
                    </a:moveTo>
                    <a:lnTo>
                      <a:pt x="21768" y="0"/>
                    </a:lnTo>
                    <a:cubicBezTo>
                      <a:pt x="21773" y="0"/>
                      <a:pt x="21776" y="4"/>
                      <a:pt x="21776" y="8"/>
                    </a:cubicBezTo>
                    <a:cubicBezTo>
                      <a:pt x="21776" y="13"/>
                      <a:pt x="21773" y="16"/>
                      <a:pt x="21768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162"/>
              <p:cNvSpPr>
                <a:spLocks/>
              </p:cNvSpPr>
              <p:nvPr/>
            </p:nvSpPr>
            <p:spPr>
              <a:xfrm>
                <a:off x="1495" y="2055"/>
                <a:ext cx="2877" cy="2"/>
              </a:xfrm>
              <a:custGeom>
                <a:avLst/>
                <a:gdLst>
                  <a:gd fmla="*/ 8 w 21816" name="T0"/>
                  <a:gd fmla="*/ 0 h 16" name="T1"/>
                  <a:gd fmla="*/ 21808 w 21816" name="T2"/>
                  <a:gd fmla="*/ 0 h 16" name="T3"/>
                  <a:gd fmla="*/ 21816 w 21816" name="T4"/>
                  <a:gd fmla="*/ 8 h 16" name="T5"/>
                  <a:gd fmla="*/ 21808 w 21816" name="T6"/>
                  <a:gd fmla="*/ 16 h 16" name="T7"/>
                  <a:gd fmla="*/ 8 w 21816" name="T8"/>
                  <a:gd fmla="*/ 16 h 16" name="T9"/>
                  <a:gd fmla="*/ 0 w 21816" name="T10"/>
                  <a:gd fmla="*/ 8 h 16" name="T11"/>
                  <a:gd fmla="*/ 8 w 21816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816">
                    <a:moveTo>
                      <a:pt x="8" y="0"/>
                    </a:moveTo>
                    <a:lnTo>
                      <a:pt x="21808" y="0"/>
                    </a:lnTo>
                    <a:cubicBezTo>
                      <a:pt x="21813" y="0"/>
                      <a:pt x="21816" y="4"/>
                      <a:pt x="21816" y="8"/>
                    </a:cubicBezTo>
                    <a:cubicBezTo>
                      <a:pt x="21816" y="13"/>
                      <a:pt x="21813" y="16"/>
                      <a:pt x="21808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163"/>
              <p:cNvSpPr>
                <a:spLocks/>
              </p:cNvSpPr>
              <p:nvPr/>
            </p:nvSpPr>
            <p:spPr>
              <a:xfrm>
                <a:off x="1495" y="1941"/>
                <a:ext cx="2870" cy="2"/>
              </a:xfrm>
              <a:custGeom>
                <a:avLst/>
                <a:gdLst>
                  <a:gd fmla="*/ 8 w 21768" name="T0"/>
                  <a:gd fmla="*/ 0 h 16" name="T1"/>
                  <a:gd fmla="*/ 21760 w 21768" name="T2"/>
                  <a:gd fmla="*/ 0 h 16" name="T3"/>
                  <a:gd fmla="*/ 21768 w 21768" name="T4"/>
                  <a:gd fmla="*/ 8 h 16" name="T5"/>
                  <a:gd fmla="*/ 21760 w 21768" name="T6"/>
                  <a:gd fmla="*/ 16 h 16" name="T7"/>
                  <a:gd fmla="*/ 8 w 21768" name="T8"/>
                  <a:gd fmla="*/ 16 h 16" name="T9"/>
                  <a:gd fmla="*/ 0 w 21768" name="T10"/>
                  <a:gd fmla="*/ 8 h 16" name="T11"/>
                  <a:gd fmla="*/ 8 w 21768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768">
                    <a:moveTo>
                      <a:pt x="8" y="0"/>
                    </a:moveTo>
                    <a:lnTo>
                      <a:pt x="21760" y="0"/>
                    </a:lnTo>
                    <a:cubicBezTo>
                      <a:pt x="21765" y="0"/>
                      <a:pt x="21768" y="4"/>
                      <a:pt x="21768" y="8"/>
                    </a:cubicBezTo>
                    <a:cubicBezTo>
                      <a:pt x="21768" y="13"/>
                      <a:pt x="21765" y="16"/>
                      <a:pt x="21760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164"/>
              <p:cNvSpPr>
                <a:spLocks/>
              </p:cNvSpPr>
              <p:nvPr/>
            </p:nvSpPr>
            <p:spPr>
              <a:xfrm>
                <a:off x="1497" y="1859"/>
                <a:ext cx="2869" cy="2"/>
              </a:xfrm>
              <a:custGeom>
                <a:avLst/>
                <a:gdLst>
                  <a:gd fmla="*/ 8 w 21768" name="T0"/>
                  <a:gd fmla="*/ 0 h 16" name="T1"/>
                  <a:gd fmla="*/ 21760 w 21768" name="T2"/>
                  <a:gd fmla="*/ 0 h 16" name="T3"/>
                  <a:gd fmla="*/ 21768 w 21768" name="T4"/>
                  <a:gd fmla="*/ 8 h 16" name="T5"/>
                  <a:gd fmla="*/ 21760 w 21768" name="T6"/>
                  <a:gd fmla="*/ 16 h 16" name="T7"/>
                  <a:gd fmla="*/ 8 w 21768" name="T8"/>
                  <a:gd fmla="*/ 16 h 16" name="T9"/>
                  <a:gd fmla="*/ 0 w 21768" name="T10"/>
                  <a:gd fmla="*/ 8 h 16" name="T11"/>
                  <a:gd fmla="*/ 8 w 21768" name="T12"/>
                  <a:gd fmla="*/ 0 h 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" w="21768">
                    <a:moveTo>
                      <a:pt x="8" y="0"/>
                    </a:moveTo>
                    <a:lnTo>
                      <a:pt x="21760" y="0"/>
                    </a:lnTo>
                    <a:cubicBezTo>
                      <a:pt x="21765" y="0"/>
                      <a:pt x="21768" y="4"/>
                      <a:pt x="21768" y="8"/>
                    </a:cubicBezTo>
                    <a:cubicBezTo>
                      <a:pt x="21768" y="13"/>
                      <a:pt x="21765" y="16"/>
                      <a:pt x="21760" y="16"/>
                    </a:cubicBezTo>
                    <a:lnTo>
                      <a:pt x="8" y="16"/>
                    </a:ln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165"/>
              <p:cNvSpPr>
                <a:spLocks/>
              </p:cNvSpPr>
              <p:nvPr/>
            </p:nvSpPr>
            <p:spPr>
              <a:xfrm>
                <a:off x="1495" y="1712"/>
                <a:ext cx="2864" cy="7"/>
              </a:xfrm>
              <a:custGeom>
                <a:avLst/>
                <a:gdLst>
                  <a:gd fmla="*/ 8 w 21720" name="T0"/>
                  <a:gd fmla="*/ 56 h 56" name="T1"/>
                  <a:gd fmla="*/ 21712 w 21720" name="T2"/>
                  <a:gd fmla="*/ 16 h 56" name="T3"/>
                  <a:gd fmla="*/ 21720 w 21720" name="T4"/>
                  <a:gd fmla="*/ 8 h 56" name="T5"/>
                  <a:gd fmla="*/ 21712 w 21720" name="T6"/>
                  <a:gd fmla="*/ 0 h 56" name="T7"/>
                  <a:gd fmla="*/ 8 w 21720" name="T8"/>
                  <a:gd fmla="*/ 40 h 56" name="T9"/>
                  <a:gd fmla="*/ 0 w 21720" name="T10"/>
                  <a:gd fmla="*/ 48 h 56" name="T11"/>
                  <a:gd fmla="*/ 8 w 21720" name="T12"/>
                  <a:gd fmla="*/ 56 h 5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56" w="21720">
                    <a:moveTo>
                      <a:pt x="8" y="56"/>
                    </a:moveTo>
                    <a:lnTo>
                      <a:pt x="21712" y="16"/>
                    </a:lnTo>
                    <a:cubicBezTo>
                      <a:pt x="21717" y="16"/>
                      <a:pt x="21720" y="13"/>
                      <a:pt x="21720" y="8"/>
                    </a:cubicBezTo>
                    <a:cubicBezTo>
                      <a:pt x="21720" y="4"/>
                      <a:pt x="21717" y="0"/>
                      <a:pt x="21712" y="0"/>
                    </a:cubicBezTo>
                    <a:lnTo>
                      <a:pt x="8" y="40"/>
                    </a:lnTo>
                    <a:cubicBezTo>
                      <a:pt x="4" y="40"/>
                      <a:pt x="0" y="44"/>
                      <a:pt x="0" y="48"/>
                    </a:cubicBezTo>
                    <a:cubicBezTo>
                      <a:pt x="0" y="53"/>
                      <a:pt x="4" y="56"/>
                      <a:pt x="8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Oval 166"/>
              <p:cNvSpPr>
                <a:spLocks noChangeArrowheads="1"/>
              </p:cNvSpPr>
              <p:nvPr/>
            </p:nvSpPr>
            <p:spPr>
              <a:xfrm>
                <a:off x="1481" y="2991"/>
                <a:ext cx="60" cy="5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167"/>
              <p:cNvSpPr>
                <a:spLocks noEditPoints="1"/>
              </p:cNvSpPr>
              <p:nvPr/>
            </p:nvSpPr>
            <p:spPr>
              <a:xfrm>
                <a:off x="1481" y="2990"/>
                <a:ext cx="61" cy="56"/>
              </a:xfrm>
              <a:custGeom>
                <a:avLst/>
                <a:gdLst>
                  <a:gd fmla="*/ 10 w 928" name="T0"/>
                  <a:gd fmla="*/ 340 h 848" name="T1"/>
                  <a:gd fmla="*/ 38 w 928" name="T2"/>
                  <a:gd fmla="*/ 258 h 848" name="T3"/>
                  <a:gd fmla="*/ 137 w 928" name="T4"/>
                  <a:gd fmla="*/ 125 h 848" name="T5"/>
                  <a:gd fmla="*/ 206 w 928" name="T6"/>
                  <a:gd fmla="*/ 72 h 848" name="T7"/>
                  <a:gd fmla="*/ 370 w 928" name="T8"/>
                  <a:gd fmla="*/ 9 h 848" name="T9"/>
                  <a:gd fmla="*/ 465 w 928" name="T10"/>
                  <a:gd fmla="*/ 0 h 848" name="T11"/>
                  <a:gd fmla="*/ 645 w 928" name="T12"/>
                  <a:gd fmla="*/ 34 h 848" name="T13"/>
                  <a:gd fmla="*/ 724 w 928" name="T14"/>
                  <a:gd fmla="*/ 73 h 848" name="T15"/>
                  <a:gd fmla="*/ 848 w 928" name="T16"/>
                  <a:gd fmla="*/ 187 h 848" name="T17"/>
                  <a:gd fmla="*/ 892 w 928" name="T18"/>
                  <a:gd fmla="*/ 260 h 848" name="T19"/>
                  <a:gd fmla="*/ 928 w 928" name="T20"/>
                  <a:gd fmla="*/ 424 h 848" name="T21"/>
                  <a:gd fmla="*/ 919 w 928" name="T22"/>
                  <a:gd fmla="*/ 511 h 848" name="T23"/>
                  <a:gd fmla="*/ 849 w 928" name="T24"/>
                  <a:gd fmla="*/ 662 h 848" name="T25"/>
                  <a:gd fmla="*/ 792 w 928" name="T26"/>
                  <a:gd fmla="*/ 725 h 848" name="T27"/>
                  <a:gd fmla="*/ 646 w 928" name="T28"/>
                  <a:gd fmla="*/ 815 h 848" name="T29"/>
                  <a:gd fmla="*/ 557 w 928" name="T30"/>
                  <a:gd fmla="*/ 840 h 848" name="T31"/>
                  <a:gd fmla="*/ 372 w 928" name="T32"/>
                  <a:gd fmla="*/ 840 h 848" name="T33"/>
                  <a:gd fmla="*/ 284 w 928" name="T34"/>
                  <a:gd fmla="*/ 815 h 848" name="T35"/>
                  <a:gd fmla="*/ 138 w 928" name="T36"/>
                  <a:gd fmla="*/ 725 h 848" name="T37"/>
                  <a:gd fmla="*/ 80 w 928" name="T38"/>
                  <a:gd fmla="*/ 662 h 848" name="T39"/>
                  <a:gd fmla="*/ 10 w 928" name="T40"/>
                  <a:gd fmla="*/ 511 h 848" name="T41"/>
                  <a:gd fmla="*/ 25 w 928" name="T42"/>
                  <a:gd fmla="*/ 508 h 848" name="T43"/>
                  <a:gd fmla="*/ 51 w 928" name="T44"/>
                  <a:gd fmla="*/ 582 h 848" name="T45"/>
                  <a:gd fmla="*/ 148 w 928" name="T46"/>
                  <a:gd fmla="*/ 713 h 848" name="T47"/>
                  <a:gd fmla="*/ 213 w 928" name="T48"/>
                  <a:gd fmla="*/ 762 h 848" name="T49"/>
                  <a:gd fmla="*/ 375 w 928" name="T50"/>
                  <a:gd fmla="*/ 825 h 848" name="T51"/>
                  <a:gd fmla="*/ 464 w 928" name="T52"/>
                  <a:gd fmla="*/ 832 h 848" name="T53"/>
                  <a:gd fmla="*/ 640 w 928" name="T54"/>
                  <a:gd fmla="*/ 800 h 848" name="T55"/>
                  <a:gd fmla="*/ 715 w 928" name="T56"/>
                  <a:gd fmla="*/ 763 h 848" name="T57"/>
                  <a:gd fmla="*/ 837 w 928" name="T58"/>
                  <a:gd fmla="*/ 652 h 848" name="T59"/>
                  <a:gd fmla="*/ 877 w 928" name="T60"/>
                  <a:gd fmla="*/ 584 h 848" name="T61"/>
                  <a:gd fmla="*/ 913 w 928" name="T62"/>
                  <a:gd fmla="*/ 424 h 848" name="T63"/>
                  <a:gd fmla="*/ 904 w 928" name="T64"/>
                  <a:gd fmla="*/ 343 h 848" name="T65"/>
                  <a:gd fmla="*/ 836 w 928" name="T66"/>
                  <a:gd fmla="*/ 197 h 848" name="T67"/>
                  <a:gd fmla="*/ 783 w 928" name="T68"/>
                  <a:gd fmla="*/ 137 h 848" name="T69"/>
                  <a:gd fmla="*/ 639 w 928" name="T70"/>
                  <a:gd fmla="*/ 49 h 848" name="T71"/>
                  <a:gd fmla="*/ 556 w 928" name="T72"/>
                  <a:gd fmla="*/ 24 h 848" name="T73"/>
                  <a:gd fmla="*/ 373 w 928" name="T74"/>
                  <a:gd fmla="*/ 24 h 848" name="T75"/>
                  <a:gd fmla="*/ 291 w 928" name="T76"/>
                  <a:gd fmla="*/ 49 h 848" name="T77"/>
                  <a:gd fmla="*/ 147 w 928" name="T78"/>
                  <a:gd fmla="*/ 137 h 848" name="T79"/>
                  <a:gd fmla="*/ 93 w 928" name="T80"/>
                  <a:gd fmla="*/ 197 h 848" name="T81"/>
                  <a:gd fmla="*/ 25 w 928" name="T82"/>
                  <a:gd fmla="*/ 343 h 848" name="T83"/>
                  <a:gd fmla="*/ 16 w 928" name="T84"/>
                  <a:gd fmla="*/ 424 h 848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848" w="928">
                    <a:moveTo>
                      <a:pt x="1" y="425"/>
                    </a:moveTo>
                    <a:cubicBezTo>
                      <a:pt x="0" y="425"/>
                      <a:pt x="0" y="424"/>
                      <a:pt x="1" y="424"/>
                    </a:cubicBezTo>
                    <a:lnTo>
                      <a:pt x="10" y="340"/>
                    </a:lnTo>
                    <a:cubicBezTo>
                      <a:pt x="10" y="339"/>
                      <a:pt x="10" y="338"/>
                      <a:pt x="10" y="338"/>
                    </a:cubicBezTo>
                    <a:lnTo>
                      <a:pt x="37" y="260"/>
                    </a:lnTo>
                    <a:cubicBezTo>
                      <a:pt x="37" y="259"/>
                      <a:pt x="37" y="259"/>
                      <a:pt x="38" y="258"/>
                    </a:cubicBezTo>
                    <a:lnTo>
                      <a:pt x="80" y="188"/>
                    </a:lnTo>
                    <a:cubicBezTo>
                      <a:pt x="80" y="188"/>
                      <a:pt x="80" y="187"/>
                      <a:pt x="81" y="187"/>
                    </a:cubicBezTo>
                    <a:lnTo>
                      <a:pt x="137" y="125"/>
                    </a:lnTo>
                    <a:cubicBezTo>
                      <a:pt x="137" y="125"/>
                      <a:pt x="137" y="124"/>
                      <a:pt x="138" y="124"/>
                    </a:cubicBezTo>
                    <a:lnTo>
                      <a:pt x="205" y="73"/>
                    </a:lnTo>
                    <a:cubicBezTo>
                      <a:pt x="205" y="73"/>
                      <a:pt x="205" y="72"/>
                      <a:pt x="206" y="72"/>
                    </a:cubicBezTo>
                    <a:lnTo>
                      <a:pt x="284" y="34"/>
                    </a:lnTo>
                    <a:cubicBezTo>
                      <a:pt x="284" y="34"/>
                      <a:pt x="285" y="34"/>
                      <a:pt x="285" y="34"/>
                    </a:cubicBezTo>
                    <a:lnTo>
                      <a:pt x="370" y="9"/>
                    </a:lnTo>
                    <a:cubicBezTo>
                      <a:pt x="371" y="9"/>
                      <a:pt x="371" y="9"/>
                      <a:pt x="372" y="8"/>
                    </a:cubicBezTo>
                    <a:lnTo>
                      <a:pt x="464" y="0"/>
                    </a:lnTo>
                    <a:cubicBezTo>
                      <a:pt x="464" y="0"/>
                      <a:pt x="465" y="0"/>
                      <a:pt x="465" y="0"/>
                    </a:cubicBezTo>
                    <a:lnTo>
                      <a:pt x="557" y="8"/>
                    </a:lnTo>
                    <a:cubicBezTo>
                      <a:pt x="558" y="9"/>
                      <a:pt x="558" y="9"/>
                      <a:pt x="559" y="9"/>
                    </a:cubicBezTo>
                    <a:lnTo>
                      <a:pt x="645" y="34"/>
                    </a:lnTo>
                    <a:cubicBezTo>
                      <a:pt x="645" y="34"/>
                      <a:pt x="646" y="34"/>
                      <a:pt x="646" y="34"/>
                    </a:cubicBezTo>
                    <a:lnTo>
                      <a:pt x="723" y="72"/>
                    </a:lnTo>
                    <a:cubicBezTo>
                      <a:pt x="723" y="73"/>
                      <a:pt x="724" y="73"/>
                      <a:pt x="724" y="73"/>
                    </a:cubicBezTo>
                    <a:lnTo>
                      <a:pt x="792" y="124"/>
                    </a:lnTo>
                    <a:cubicBezTo>
                      <a:pt x="793" y="124"/>
                      <a:pt x="793" y="125"/>
                      <a:pt x="793" y="125"/>
                    </a:cubicBezTo>
                    <a:lnTo>
                      <a:pt x="848" y="187"/>
                    </a:lnTo>
                    <a:cubicBezTo>
                      <a:pt x="849" y="188"/>
                      <a:pt x="849" y="188"/>
                      <a:pt x="849" y="188"/>
                    </a:cubicBezTo>
                    <a:lnTo>
                      <a:pt x="891" y="258"/>
                    </a:lnTo>
                    <a:cubicBezTo>
                      <a:pt x="892" y="259"/>
                      <a:pt x="892" y="259"/>
                      <a:pt x="892" y="260"/>
                    </a:cubicBezTo>
                    <a:lnTo>
                      <a:pt x="919" y="338"/>
                    </a:lnTo>
                    <a:cubicBezTo>
                      <a:pt x="919" y="338"/>
                      <a:pt x="919" y="339"/>
                      <a:pt x="919" y="340"/>
                    </a:cubicBezTo>
                    <a:lnTo>
                      <a:pt x="928" y="424"/>
                    </a:lnTo>
                    <a:cubicBezTo>
                      <a:pt x="928" y="424"/>
                      <a:pt x="928" y="425"/>
                      <a:pt x="928" y="425"/>
                    </a:cubicBezTo>
                    <a:lnTo>
                      <a:pt x="919" y="509"/>
                    </a:lnTo>
                    <a:cubicBezTo>
                      <a:pt x="919" y="510"/>
                      <a:pt x="919" y="511"/>
                      <a:pt x="919" y="511"/>
                    </a:cubicBezTo>
                    <a:lnTo>
                      <a:pt x="892" y="589"/>
                    </a:lnTo>
                    <a:cubicBezTo>
                      <a:pt x="892" y="590"/>
                      <a:pt x="892" y="590"/>
                      <a:pt x="891" y="591"/>
                    </a:cubicBezTo>
                    <a:lnTo>
                      <a:pt x="849" y="662"/>
                    </a:lnTo>
                    <a:cubicBezTo>
                      <a:pt x="849" y="662"/>
                      <a:pt x="849" y="662"/>
                      <a:pt x="848" y="663"/>
                    </a:cubicBezTo>
                    <a:lnTo>
                      <a:pt x="793" y="724"/>
                    </a:lnTo>
                    <a:cubicBezTo>
                      <a:pt x="793" y="724"/>
                      <a:pt x="793" y="725"/>
                      <a:pt x="792" y="725"/>
                    </a:cubicBezTo>
                    <a:lnTo>
                      <a:pt x="724" y="776"/>
                    </a:lnTo>
                    <a:cubicBezTo>
                      <a:pt x="724" y="776"/>
                      <a:pt x="723" y="776"/>
                      <a:pt x="723" y="777"/>
                    </a:cubicBezTo>
                    <a:lnTo>
                      <a:pt x="646" y="815"/>
                    </a:lnTo>
                    <a:cubicBezTo>
                      <a:pt x="646" y="815"/>
                      <a:pt x="645" y="815"/>
                      <a:pt x="645" y="815"/>
                    </a:cubicBezTo>
                    <a:lnTo>
                      <a:pt x="559" y="840"/>
                    </a:lnTo>
                    <a:cubicBezTo>
                      <a:pt x="558" y="840"/>
                      <a:pt x="558" y="840"/>
                      <a:pt x="557" y="840"/>
                    </a:cubicBezTo>
                    <a:lnTo>
                      <a:pt x="465" y="848"/>
                    </a:lnTo>
                    <a:cubicBezTo>
                      <a:pt x="465" y="848"/>
                      <a:pt x="464" y="848"/>
                      <a:pt x="464" y="848"/>
                    </a:cubicBezTo>
                    <a:lnTo>
                      <a:pt x="372" y="840"/>
                    </a:lnTo>
                    <a:cubicBezTo>
                      <a:pt x="371" y="840"/>
                      <a:pt x="371" y="840"/>
                      <a:pt x="370" y="840"/>
                    </a:cubicBezTo>
                    <a:lnTo>
                      <a:pt x="285" y="815"/>
                    </a:lnTo>
                    <a:cubicBezTo>
                      <a:pt x="285" y="815"/>
                      <a:pt x="284" y="815"/>
                      <a:pt x="284" y="815"/>
                    </a:cubicBezTo>
                    <a:lnTo>
                      <a:pt x="206" y="777"/>
                    </a:lnTo>
                    <a:cubicBezTo>
                      <a:pt x="205" y="776"/>
                      <a:pt x="205" y="776"/>
                      <a:pt x="205" y="776"/>
                    </a:cubicBezTo>
                    <a:lnTo>
                      <a:pt x="138" y="725"/>
                    </a:lnTo>
                    <a:cubicBezTo>
                      <a:pt x="137" y="725"/>
                      <a:pt x="137" y="724"/>
                      <a:pt x="137" y="724"/>
                    </a:cubicBezTo>
                    <a:lnTo>
                      <a:pt x="81" y="663"/>
                    </a:lnTo>
                    <a:cubicBezTo>
                      <a:pt x="80" y="662"/>
                      <a:pt x="80" y="662"/>
                      <a:pt x="80" y="662"/>
                    </a:cubicBezTo>
                    <a:lnTo>
                      <a:pt x="38" y="591"/>
                    </a:lnTo>
                    <a:cubicBezTo>
                      <a:pt x="37" y="590"/>
                      <a:pt x="37" y="590"/>
                      <a:pt x="37" y="589"/>
                    </a:cubicBezTo>
                    <a:lnTo>
                      <a:pt x="10" y="511"/>
                    </a:lnTo>
                    <a:cubicBezTo>
                      <a:pt x="10" y="511"/>
                      <a:pt x="10" y="510"/>
                      <a:pt x="10" y="509"/>
                    </a:cubicBezTo>
                    <a:lnTo>
                      <a:pt x="1" y="425"/>
                    </a:lnTo>
                    <a:close/>
                    <a:moveTo>
                      <a:pt x="25" y="508"/>
                    </a:moveTo>
                    <a:lnTo>
                      <a:pt x="25" y="506"/>
                    </a:lnTo>
                    <a:lnTo>
                      <a:pt x="52" y="584"/>
                    </a:lnTo>
                    <a:lnTo>
                      <a:pt x="51" y="582"/>
                    </a:lnTo>
                    <a:lnTo>
                      <a:pt x="93" y="653"/>
                    </a:lnTo>
                    <a:lnTo>
                      <a:pt x="92" y="652"/>
                    </a:lnTo>
                    <a:lnTo>
                      <a:pt x="148" y="713"/>
                    </a:lnTo>
                    <a:lnTo>
                      <a:pt x="147" y="712"/>
                    </a:lnTo>
                    <a:lnTo>
                      <a:pt x="214" y="763"/>
                    </a:lnTo>
                    <a:lnTo>
                      <a:pt x="213" y="762"/>
                    </a:lnTo>
                    <a:lnTo>
                      <a:pt x="291" y="800"/>
                    </a:lnTo>
                    <a:lnTo>
                      <a:pt x="290" y="800"/>
                    </a:lnTo>
                    <a:lnTo>
                      <a:pt x="375" y="825"/>
                    </a:lnTo>
                    <a:lnTo>
                      <a:pt x="373" y="824"/>
                    </a:lnTo>
                    <a:lnTo>
                      <a:pt x="465" y="832"/>
                    </a:lnTo>
                    <a:lnTo>
                      <a:pt x="464" y="832"/>
                    </a:lnTo>
                    <a:lnTo>
                      <a:pt x="556" y="824"/>
                    </a:lnTo>
                    <a:lnTo>
                      <a:pt x="554" y="825"/>
                    </a:lnTo>
                    <a:lnTo>
                      <a:pt x="640" y="800"/>
                    </a:lnTo>
                    <a:lnTo>
                      <a:pt x="639" y="800"/>
                    </a:lnTo>
                    <a:lnTo>
                      <a:pt x="716" y="762"/>
                    </a:lnTo>
                    <a:lnTo>
                      <a:pt x="715" y="763"/>
                    </a:lnTo>
                    <a:lnTo>
                      <a:pt x="783" y="712"/>
                    </a:lnTo>
                    <a:lnTo>
                      <a:pt x="782" y="713"/>
                    </a:lnTo>
                    <a:lnTo>
                      <a:pt x="837" y="652"/>
                    </a:lnTo>
                    <a:lnTo>
                      <a:pt x="836" y="653"/>
                    </a:lnTo>
                    <a:lnTo>
                      <a:pt x="878" y="582"/>
                    </a:lnTo>
                    <a:lnTo>
                      <a:pt x="877" y="584"/>
                    </a:lnTo>
                    <a:lnTo>
                      <a:pt x="904" y="506"/>
                    </a:lnTo>
                    <a:lnTo>
                      <a:pt x="904" y="508"/>
                    </a:lnTo>
                    <a:lnTo>
                      <a:pt x="913" y="424"/>
                    </a:lnTo>
                    <a:lnTo>
                      <a:pt x="913" y="425"/>
                    </a:lnTo>
                    <a:lnTo>
                      <a:pt x="904" y="341"/>
                    </a:lnTo>
                    <a:lnTo>
                      <a:pt x="904" y="343"/>
                    </a:lnTo>
                    <a:lnTo>
                      <a:pt x="877" y="265"/>
                    </a:lnTo>
                    <a:lnTo>
                      <a:pt x="878" y="267"/>
                    </a:lnTo>
                    <a:lnTo>
                      <a:pt x="836" y="197"/>
                    </a:lnTo>
                    <a:lnTo>
                      <a:pt x="836" y="198"/>
                    </a:lnTo>
                    <a:lnTo>
                      <a:pt x="781" y="136"/>
                    </a:lnTo>
                    <a:lnTo>
                      <a:pt x="783" y="137"/>
                    </a:lnTo>
                    <a:lnTo>
                      <a:pt x="715" y="86"/>
                    </a:lnTo>
                    <a:lnTo>
                      <a:pt x="716" y="87"/>
                    </a:lnTo>
                    <a:lnTo>
                      <a:pt x="639" y="49"/>
                    </a:lnTo>
                    <a:lnTo>
                      <a:pt x="640" y="49"/>
                    </a:lnTo>
                    <a:lnTo>
                      <a:pt x="554" y="24"/>
                    </a:lnTo>
                    <a:lnTo>
                      <a:pt x="556" y="24"/>
                    </a:lnTo>
                    <a:lnTo>
                      <a:pt x="464" y="16"/>
                    </a:lnTo>
                    <a:lnTo>
                      <a:pt x="465" y="16"/>
                    </a:lnTo>
                    <a:lnTo>
                      <a:pt x="373" y="24"/>
                    </a:lnTo>
                    <a:lnTo>
                      <a:pt x="375" y="24"/>
                    </a:lnTo>
                    <a:lnTo>
                      <a:pt x="290" y="49"/>
                    </a:lnTo>
                    <a:lnTo>
                      <a:pt x="291" y="49"/>
                    </a:lnTo>
                    <a:lnTo>
                      <a:pt x="213" y="87"/>
                    </a:lnTo>
                    <a:lnTo>
                      <a:pt x="214" y="86"/>
                    </a:lnTo>
                    <a:lnTo>
                      <a:pt x="147" y="137"/>
                    </a:lnTo>
                    <a:lnTo>
                      <a:pt x="148" y="136"/>
                    </a:lnTo>
                    <a:lnTo>
                      <a:pt x="92" y="198"/>
                    </a:lnTo>
                    <a:lnTo>
                      <a:pt x="93" y="197"/>
                    </a:lnTo>
                    <a:lnTo>
                      <a:pt x="51" y="267"/>
                    </a:lnTo>
                    <a:lnTo>
                      <a:pt x="52" y="265"/>
                    </a:lnTo>
                    <a:lnTo>
                      <a:pt x="25" y="343"/>
                    </a:lnTo>
                    <a:lnTo>
                      <a:pt x="25" y="341"/>
                    </a:lnTo>
                    <a:lnTo>
                      <a:pt x="16" y="425"/>
                    </a:lnTo>
                    <a:lnTo>
                      <a:pt x="16" y="424"/>
                    </a:lnTo>
                    <a:lnTo>
                      <a:pt x="25" y="50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168"/>
              <p:cNvSpPr>
                <a:spLocks noEditPoints="1"/>
              </p:cNvSpPr>
              <p:nvPr/>
            </p:nvSpPr>
            <p:spPr>
              <a:xfrm>
                <a:off x="1478" y="2987"/>
                <a:ext cx="67" cy="62"/>
              </a:xfrm>
              <a:custGeom>
                <a:avLst/>
                <a:gdLst>
                  <a:gd fmla="*/ 10 w 1025" name="T0"/>
                  <a:gd fmla="*/ 382 h 945" name="T1"/>
                  <a:gd fmla="*/ 44 w 1025" name="T2"/>
                  <a:gd fmla="*/ 282 h 945" name="T3"/>
                  <a:gd fmla="*/ 149 w 1025" name="T4"/>
                  <a:gd fmla="*/ 141 h 945" name="T5"/>
                  <a:gd fmla="*/ 233 w 1025" name="T6"/>
                  <a:gd fmla="*/ 77 h 945" name="T7"/>
                  <a:gd fmla="*/ 405 w 1025" name="T8"/>
                  <a:gd fmla="*/ 11 h 945" name="T9"/>
                  <a:gd fmla="*/ 517 w 1025" name="T10"/>
                  <a:gd fmla="*/ 1 h 945" name="T11"/>
                  <a:gd fmla="*/ 706 w 1025" name="T12"/>
                  <a:gd fmla="*/ 36 h 945" name="T13"/>
                  <a:gd fmla="*/ 801 w 1025" name="T14"/>
                  <a:gd fmla="*/ 83 h 945" name="T15"/>
                  <a:gd fmla="*/ 932 w 1025" name="T16"/>
                  <a:gd fmla="*/ 203 h 945" name="T17"/>
                  <a:gd fmla="*/ 985 w 1025" name="T18"/>
                  <a:gd fmla="*/ 292 h 945" name="T19"/>
                  <a:gd fmla="*/ 1024 w 1025" name="T20"/>
                  <a:gd fmla="*/ 466 h 945" name="T21"/>
                  <a:gd fmla="*/ 1012 w 1025" name="T22"/>
                  <a:gd fmla="*/ 575 h 945" name="T23"/>
                  <a:gd fmla="*/ 939 w 1025" name="T24"/>
                  <a:gd fmla="*/ 734 h 945" name="T25"/>
                  <a:gd fmla="*/ 869 w 1025" name="T26"/>
                  <a:gd fmla="*/ 811 h 945" name="T27"/>
                  <a:gd fmla="*/ 715 w 1025" name="T28"/>
                  <a:gd fmla="*/ 906 h 945" name="T29"/>
                  <a:gd fmla="*/ 609 w 1025" name="T30"/>
                  <a:gd fmla="*/ 936 h 945" name="T31"/>
                  <a:gd fmla="*/ 416 w 1025" name="T32"/>
                  <a:gd fmla="*/ 936 h 945" name="T33"/>
                  <a:gd fmla="*/ 311 w 1025" name="T34"/>
                  <a:gd fmla="*/ 906 h 945" name="T35"/>
                  <a:gd fmla="*/ 157 w 1025" name="T36"/>
                  <a:gd fmla="*/ 811 h 945" name="T37"/>
                  <a:gd fmla="*/ 86 w 1025" name="T38"/>
                  <a:gd fmla="*/ 734 h 945" name="T39"/>
                  <a:gd fmla="*/ 13 w 1025" name="T40"/>
                  <a:gd fmla="*/ 575 h 945" name="T41"/>
                  <a:gd fmla="*/ 121 w 1025" name="T42"/>
                  <a:gd fmla="*/ 550 h 945" name="T43"/>
                  <a:gd fmla="*/ 141 w 1025" name="T44"/>
                  <a:gd fmla="*/ 606 h 945" name="T45"/>
                  <a:gd fmla="*/ 232 w 1025" name="T46"/>
                  <a:gd fmla="*/ 729 h 945" name="T47"/>
                  <a:gd fmla="*/ 282 w 1025" name="T48"/>
                  <a:gd fmla="*/ 767 h 945" name="T49"/>
                  <a:gd fmla="*/ 436 w 1025" name="T50"/>
                  <a:gd fmla="*/ 827 h 945" name="T51"/>
                  <a:gd fmla="*/ 508 w 1025" name="T52"/>
                  <a:gd fmla="*/ 833 h 945" name="T53"/>
                  <a:gd fmla="*/ 675 w 1025" name="T54"/>
                  <a:gd fmla="*/ 802 h 945" name="T55"/>
                  <a:gd fmla="*/ 734 w 1025" name="T56"/>
                  <a:gd fmla="*/ 773 h 945" name="T57"/>
                  <a:gd fmla="*/ 849 w 1025" name="T58"/>
                  <a:gd fmla="*/ 668 h 945" name="T59"/>
                  <a:gd fmla="*/ 880 w 1025" name="T60"/>
                  <a:gd fmla="*/ 616 h 945" name="T61"/>
                  <a:gd fmla="*/ 913 w 1025" name="T62"/>
                  <a:gd fmla="*/ 466 h 945" name="T63"/>
                  <a:gd fmla="*/ 907 w 1025" name="T64"/>
                  <a:gd fmla="*/ 407 h 945" name="T65"/>
                  <a:gd fmla="*/ 842 w 1025" name="T66"/>
                  <a:gd fmla="*/ 269 h 945" name="T67"/>
                  <a:gd fmla="*/ 802 w 1025" name="T68"/>
                  <a:gd fmla="*/ 223 h 945" name="T69"/>
                  <a:gd fmla="*/ 666 w 1025" name="T70"/>
                  <a:gd fmla="*/ 140 h 945" name="T71"/>
                  <a:gd fmla="*/ 600 w 1025" name="T72"/>
                  <a:gd fmla="*/ 120 h 945" name="T73"/>
                  <a:gd fmla="*/ 425 w 1025" name="T74"/>
                  <a:gd fmla="*/ 120 h 945" name="T75"/>
                  <a:gd fmla="*/ 360 w 1025" name="T76"/>
                  <a:gd fmla="*/ 140 h 945" name="T77"/>
                  <a:gd fmla="*/ 224 w 1025" name="T78"/>
                  <a:gd fmla="*/ 223 h 945" name="T79"/>
                  <a:gd fmla="*/ 182 w 1025" name="T80"/>
                  <a:gd fmla="*/ 269 h 945" name="T81"/>
                  <a:gd fmla="*/ 118 w 1025" name="T82"/>
                  <a:gd fmla="*/ 407 h 945" name="T83"/>
                  <a:gd fmla="*/ 112 w 1025" name="T84"/>
                  <a:gd fmla="*/ 466 h 945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945" w="1025">
                    <a:moveTo>
                      <a:pt x="1" y="478"/>
                    </a:moveTo>
                    <a:cubicBezTo>
                      <a:pt x="0" y="474"/>
                      <a:pt x="0" y="470"/>
                      <a:pt x="1" y="466"/>
                    </a:cubicBezTo>
                    <a:lnTo>
                      <a:pt x="10" y="382"/>
                    </a:lnTo>
                    <a:cubicBezTo>
                      <a:pt x="10" y="378"/>
                      <a:pt x="11" y="374"/>
                      <a:pt x="13" y="370"/>
                    </a:cubicBezTo>
                    <a:lnTo>
                      <a:pt x="40" y="292"/>
                    </a:lnTo>
                    <a:cubicBezTo>
                      <a:pt x="41" y="288"/>
                      <a:pt x="42" y="285"/>
                      <a:pt x="44" y="282"/>
                    </a:cubicBezTo>
                    <a:lnTo>
                      <a:pt x="86" y="212"/>
                    </a:lnTo>
                    <a:cubicBezTo>
                      <a:pt x="88" y="209"/>
                      <a:pt x="90" y="206"/>
                      <a:pt x="93" y="203"/>
                    </a:cubicBezTo>
                    <a:lnTo>
                      <a:pt x="149" y="141"/>
                    </a:lnTo>
                    <a:cubicBezTo>
                      <a:pt x="151" y="138"/>
                      <a:pt x="154" y="136"/>
                      <a:pt x="157" y="134"/>
                    </a:cubicBezTo>
                    <a:lnTo>
                      <a:pt x="224" y="83"/>
                    </a:lnTo>
                    <a:cubicBezTo>
                      <a:pt x="226" y="81"/>
                      <a:pt x="230" y="79"/>
                      <a:pt x="233" y="77"/>
                    </a:cubicBezTo>
                    <a:lnTo>
                      <a:pt x="311" y="39"/>
                    </a:lnTo>
                    <a:cubicBezTo>
                      <a:pt x="314" y="38"/>
                      <a:pt x="317" y="37"/>
                      <a:pt x="320" y="36"/>
                    </a:cubicBezTo>
                    <a:lnTo>
                      <a:pt x="405" y="11"/>
                    </a:lnTo>
                    <a:cubicBezTo>
                      <a:pt x="408" y="10"/>
                      <a:pt x="412" y="9"/>
                      <a:pt x="416" y="9"/>
                    </a:cubicBezTo>
                    <a:lnTo>
                      <a:pt x="508" y="1"/>
                    </a:lnTo>
                    <a:cubicBezTo>
                      <a:pt x="511" y="0"/>
                      <a:pt x="514" y="0"/>
                      <a:pt x="517" y="1"/>
                    </a:cubicBezTo>
                    <a:lnTo>
                      <a:pt x="609" y="9"/>
                    </a:lnTo>
                    <a:cubicBezTo>
                      <a:pt x="613" y="9"/>
                      <a:pt x="617" y="10"/>
                      <a:pt x="620" y="11"/>
                    </a:cubicBezTo>
                    <a:lnTo>
                      <a:pt x="706" y="36"/>
                    </a:lnTo>
                    <a:cubicBezTo>
                      <a:pt x="709" y="37"/>
                      <a:pt x="712" y="38"/>
                      <a:pt x="715" y="39"/>
                    </a:cubicBezTo>
                    <a:lnTo>
                      <a:pt x="792" y="77"/>
                    </a:lnTo>
                    <a:cubicBezTo>
                      <a:pt x="795" y="79"/>
                      <a:pt x="798" y="81"/>
                      <a:pt x="801" y="83"/>
                    </a:cubicBezTo>
                    <a:lnTo>
                      <a:pt x="869" y="134"/>
                    </a:lnTo>
                    <a:cubicBezTo>
                      <a:pt x="872" y="136"/>
                      <a:pt x="875" y="138"/>
                      <a:pt x="877" y="141"/>
                    </a:cubicBezTo>
                    <a:lnTo>
                      <a:pt x="932" y="203"/>
                    </a:lnTo>
                    <a:cubicBezTo>
                      <a:pt x="935" y="206"/>
                      <a:pt x="937" y="209"/>
                      <a:pt x="938" y="212"/>
                    </a:cubicBezTo>
                    <a:lnTo>
                      <a:pt x="980" y="282"/>
                    </a:lnTo>
                    <a:cubicBezTo>
                      <a:pt x="982" y="285"/>
                      <a:pt x="984" y="288"/>
                      <a:pt x="985" y="292"/>
                    </a:cubicBezTo>
                    <a:lnTo>
                      <a:pt x="1012" y="370"/>
                    </a:lnTo>
                    <a:cubicBezTo>
                      <a:pt x="1014" y="374"/>
                      <a:pt x="1015" y="378"/>
                      <a:pt x="1015" y="382"/>
                    </a:cubicBezTo>
                    <a:lnTo>
                      <a:pt x="1024" y="466"/>
                    </a:lnTo>
                    <a:cubicBezTo>
                      <a:pt x="1025" y="470"/>
                      <a:pt x="1025" y="474"/>
                      <a:pt x="1024" y="478"/>
                    </a:cubicBezTo>
                    <a:lnTo>
                      <a:pt x="1015" y="562"/>
                    </a:lnTo>
                    <a:cubicBezTo>
                      <a:pt x="1015" y="567"/>
                      <a:pt x="1014" y="571"/>
                      <a:pt x="1012" y="575"/>
                    </a:cubicBezTo>
                    <a:lnTo>
                      <a:pt x="985" y="653"/>
                    </a:lnTo>
                    <a:cubicBezTo>
                      <a:pt x="984" y="656"/>
                      <a:pt x="983" y="660"/>
                      <a:pt x="981" y="663"/>
                    </a:cubicBezTo>
                    <a:lnTo>
                      <a:pt x="939" y="734"/>
                    </a:lnTo>
                    <a:cubicBezTo>
                      <a:pt x="937" y="737"/>
                      <a:pt x="935" y="740"/>
                      <a:pt x="932" y="743"/>
                    </a:cubicBezTo>
                    <a:lnTo>
                      <a:pt x="877" y="804"/>
                    </a:lnTo>
                    <a:cubicBezTo>
                      <a:pt x="875" y="807"/>
                      <a:pt x="872" y="809"/>
                      <a:pt x="869" y="811"/>
                    </a:cubicBezTo>
                    <a:lnTo>
                      <a:pt x="801" y="862"/>
                    </a:lnTo>
                    <a:cubicBezTo>
                      <a:pt x="798" y="864"/>
                      <a:pt x="795" y="866"/>
                      <a:pt x="792" y="868"/>
                    </a:cubicBezTo>
                    <a:lnTo>
                      <a:pt x="715" y="906"/>
                    </a:lnTo>
                    <a:cubicBezTo>
                      <a:pt x="712" y="907"/>
                      <a:pt x="709" y="908"/>
                      <a:pt x="706" y="909"/>
                    </a:cubicBezTo>
                    <a:lnTo>
                      <a:pt x="620" y="934"/>
                    </a:lnTo>
                    <a:cubicBezTo>
                      <a:pt x="617" y="935"/>
                      <a:pt x="613" y="936"/>
                      <a:pt x="609" y="936"/>
                    </a:cubicBezTo>
                    <a:lnTo>
                      <a:pt x="517" y="944"/>
                    </a:lnTo>
                    <a:cubicBezTo>
                      <a:pt x="514" y="945"/>
                      <a:pt x="511" y="945"/>
                      <a:pt x="508" y="944"/>
                    </a:cubicBezTo>
                    <a:lnTo>
                      <a:pt x="416" y="936"/>
                    </a:lnTo>
                    <a:cubicBezTo>
                      <a:pt x="412" y="936"/>
                      <a:pt x="408" y="935"/>
                      <a:pt x="405" y="934"/>
                    </a:cubicBezTo>
                    <a:lnTo>
                      <a:pt x="320" y="909"/>
                    </a:lnTo>
                    <a:cubicBezTo>
                      <a:pt x="317" y="908"/>
                      <a:pt x="314" y="907"/>
                      <a:pt x="311" y="906"/>
                    </a:cubicBezTo>
                    <a:lnTo>
                      <a:pt x="233" y="868"/>
                    </a:lnTo>
                    <a:cubicBezTo>
                      <a:pt x="230" y="866"/>
                      <a:pt x="226" y="864"/>
                      <a:pt x="224" y="862"/>
                    </a:cubicBezTo>
                    <a:lnTo>
                      <a:pt x="157" y="811"/>
                    </a:lnTo>
                    <a:cubicBezTo>
                      <a:pt x="154" y="809"/>
                      <a:pt x="151" y="807"/>
                      <a:pt x="149" y="804"/>
                    </a:cubicBezTo>
                    <a:lnTo>
                      <a:pt x="93" y="743"/>
                    </a:lnTo>
                    <a:cubicBezTo>
                      <a:pt x="91" y="740"/>
                      <a:pt x="88" y="737"/>
                      <a:pt x="86" y="734"/>
                    </a:cubicBezTo>
                    <a:lnTo>
                      <a:pt x="44" y="663"/>
                    </a:lnTo>
                    <a:cubicBezTo>
                      <a:pt x="42" y="660"/>
                      <a:pt x="41" y="656"/>
                      <a:pt x="40" y="653"/>
                    </a:cubicBezTo>
                    <a:lnTo>
                      <a:pt x="13" y="575"/>
                    </a:lnTo>
                    <a:cubicBezTo>
                      <a:pt x="11" y="571"/>
                      <a:pt x="10" y="567"/>
                      <a:pt x="10" y="562"/>
                    </a:cubicBezTo>
                    <a:lnTo>
                      <a:pt x="1" y="478"/>
                    </a:lnTo>
                    <a:close/>
                    <a:moveTo>
                      <a:pt x="121" y="550"/>
                    </a:moveTo>
                    <a:lnTo>
                      <a:pt x="118" y="538"/>
                    </a:lnTo>
                    <a:lnTo>
                      <a:pt x="145" y="616"/>
                    </a:lnTo>
                    <a:lnTo>
                      <a:pt x="141" y="606"/>
                    </a:lnTo>
                    <a:lnTo>
                      <a:pt x="183" y="677"/>
                    </a:lnTo>
                    <a:lnTo>
                      <a:pt x="176" y="668"/>
                    </a:lnTo>
                    <a:lnTo>
                      <a:pt x="232" y="729"/>
                    </a:lnTo>
                    <a:lnTo>
                      <a:pt x="224" y="722"/>
                    </a:lnTo>
                    <a:lnTo>
                      <a:pt x="291" y="773"/>
                    </a:lnTo>
                    <a:lnTo>
                      <a:pt x="282" y="767"/>
                    </a:lnTo>
                    <a:lnTo>
                      <a:pt x="360" y="805"/>
                    </a:lnTo>
                    <a:lnTo>
                      <a:pt x="351" y="802"/>
                    </a:lnTo>
                    <a:lnTo>
                      <a:pt x="436" y="827"/>
                    </a:lnTo>
                    <a:lnTo>
                      <a:pt x="425" y="825"/>
                    </a:lnTo>
                    <a:lnTo>
                      <a:pt x="517" y="833"/>
                    </a:lnTo>
                    <a:lnTo>
                      <a:pt x="508" y="833"/>
                    </a:lnTo>
                    <a:lnTo>
                      <a:pt x="600" y="825"/>
                    </a:lnTo>
                    <a:lnTo>
                      <a:pt x="589" y="827"/>
                    </a:lnTo>
                    <a:lnTo>
                      <a:pt x="675" y="802"/>
                    </a:lnTo>
                    <a:lnTo>
                      <a:pt x="666" y="805"/>
                    </a:lnTo>
                    <a:lnTo>
                      <a:pt x="743" y="767"/>
                    </a:lnTo>
                    <a:lnTo>
                      <a:pt x="734" y="773"/>
                    </a:lnTo>
                    <a:lnTo>
                      <a:pt x="802" y="722"/>
                    </a:lnTo>
                    <a:lnTo>
                      <a:pt x="794" y="729"/>
                    </a:lnTo>
                    <a:lnTo>
                      <a:pt x="849" y="668"/>
                    </a:lnTo>
                    <a:lnTo>
                      <a:pt x="842" y="677"/>
                    </a:lnTo>
                    <a:lnTo>
                      <a:pt x="884" y="606"/>
                    </a:lnTo>
                    <a:lnTo>
                      <a:pt x="880" y="616"/>
                    </a:lnTo>
                    <a:lnTo>
                      <a:pt x="907" y="538"/>
                    </a:lnTo>
                    <a:lnTo>
                      <a:pt x="904" y="550"/>
                    </a:lnTo>
                    <a:lnTo>
                      <a:pt x="913" y="466"/>
                    </a:lnTo>
                    <a:lnTo>
                      <a:pt x="913" y="478"/>
                    </a:lnTo>
                    <a:lnTo>
                      <a:pt x="904" y="394"/>
                    </a:lnTo>
                    <a:lnTo>
                      <a:pt x="907" y="407"/>
                    </a:lnTo>
                    <a:lnTo>
                      <a:pt x="880" y="329"/>
                    </a:lnTo>
                    <a:lnTo>
                      <a:pt x="884" y="339"/>
                    </a:lnTo>
                    <a:lnTo>
                      <a:pt x="842" y="269"/>
                    </a:lnTo>
                    <a:lnTo>
                      <a:pt x="849" y="278"/>
                    </a:lnTo>
                    <a:lnTo>
                      <a:pt x="794" y="216"/>
                    </a:lnTo>
                    <a:lnTo>
                      <a:pt x="802" y="223"/>
                    </a:lnTo>
                    <a:lnTo>
                      <a:pt x="734" y="172"/>
                    </a:lnTo>
                    <a:lnTo>
                      <a:pt x="743" y="178"/>
                    </a:lnTo>
                    <a:lnTo>
                      <a:pt x="666" y="140"/>
                    </a:lnTo>
                    <a:lnTo>
                      <a:pt x="675" y="143"/>
                    </a:lnTo>
                    <a:lnTo>
                      <a:pt x="589" y="118"/>
                    </a:lnTo>
                    <a:lnTo>
                      <a:pt x="600" y="120"/>
                    </a:lnTo>
                    <a:lnTo>
                      <a:pt x="508" y="112"/>
                    </a:lnTo>
                    <a:lnTo>
                      <a:pt x="517" y="112"/>
                    </a:lnTo>
                    <a:lnTo>
                      <a:pt x="425" y="120"/>
                    </a:lnTo>
                    <a:lnTo>
                      <a:pt x="436" y="118"/>
                    </a:lnTo>
                    <a:lnTo>
                      <a:pt x="351" y="143"/>
                    </a:lnTo>
                    <a:lnTo>
                      <a:pt x="360" y="140"/>
                    </a:lnTo>
                    <a:lnTo>
                      <a:pt x="282" y="178"/>
                    </a:lnTo>
                    <a:lnTo>
                      <a:pt x="291" y="172"/>
                    </a:lnTo>
                    <a:lnTo>
                      <a:pt x="224" y="223"/>
                    </a:lnTo>
                    <a:lnTo>
                      <a:pt x="232" y="216"/>
                    </a:lnTo>
                    <a:lnTo>
                      <a:pt x="176" y="278"/>
                    </a:lnTo>
                    <a:lnTo>
                      <a:pt x="182" y="269"/>
                    </a:lnTo>
                    <a:lnTo>
                      <a:pt x="140" y="339"/>
                    </a:lnTo>
                    <a:lnTo>
                      <a:pt x="145" y="329"/>
                    </a:lnTo>
                    <a:lnTo>
                      <a:pt x="118" y="407"/>
                    </a:lnTo>
                    <a:lnTo>
                      <a:pt x="121" y="394"/>
                    </a:lnTo>
                    <a:lnTo>
                      <a:pt x="112" y="478"/>
                    </a:lnTo>
                    <a:lnTo>
                      <a:pt x="112" y="466"/>
                    </a:lnTo>
                    <a:lnTo>
                      <a:pt x="121" y="550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Oval 169"/>
              <p:cNvSpPr>
                <a:spLocks noChangeArrowheads="1"/>
              </p:cNvSpPr>
              <p:nvPr/>
            </p:nvSpPr>
            <p:spPr>
              <a:xfrm>
                <a:off x="1673" y="2914"/>
                <a:ext cx="60" cy="54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170"/>
              <p:cNvSpPr>
                <a:spLocks noEditPoints="1"/>
              </p:cNvSpPr>
              <p:nvPr/>
            </p:nvSpPr>
            <p:spPr>
              <a:xfrm>
                <a:off x="1673" y="2913"/>
                <a:ext cx="61" cy="55"/>
              </a:xfrm>
              <a:custGeom>
                <a:avLst/>
                <a:gdLst>
                  <a:gd fmla="*/ 10 w 928" name="T0"/>
                  <a:gd fmla="*/ 334 h 832" name="T1"/>
                  <a:gd fmla="*/ 38 w 928" name="T2"/>
                  <a:gd fmla="*/ 253 h 832" name="T3"/>
                  <a:gd fmla="*/ 137 w 928" name="T4"/>
                  <a:gd fmla="*/ 123 h 832" name="T5"/>
                  <a:gd fmla="*/ 206 w 928" name="T6"/>
                  <a:gd fmla="*/ 71 h 832" name="T7"/>
                  <a:gd fmla="*/ 370 w 928" name="T8"/>
                  <a:gd fmla="*/ 9 h 832" name="T9"/>
                  <a:gd fmla="*/ 465 w 928" name="T10"/>
                  <a:gd fmla="*/ 0 h 832" name="T11"/>
                  <a:gd fmla="*/ 645 w 928" name="T12"/>
                  <a:gd fmla="*/ 33 h 832" name="T13"/>
                  <a:gd fmla="*/ 724 w 928" name="T14"/>
                  <a:gd fmla="*/ 72 h 832" name="T15"/>
                  <a:gd fmla="*/ 848 w 928" name="T16"/>
                  <a:gd fmla="*/ 183 h 832" name="T17"/>
                  <a:gd fmla="*/ 892 w 928" name="T18"/>
                  <a:gd fmla="*/ 255 h 832" name="T19"/>
                  <a:gd fmla="*/ 928 w 928" name="T20"/>
                  <a:gd fmla="*/ 416 h 832" name="T21"/>
                  <a:gd fmla="*/ 919 w 928" name="T22"/>
                  <a:gd fmla="*/ 501 h 832" name="T23"/>
                  <a:gd fmla="*/ 849 w 928" name="T24"/>
                  <a:gd fmla="*/ 649 h 832" name="T25"/>
                  <a:gd fmla="*/ 792 w 928" name="T26"/>
                  <a:gd fmla="*/ 712 h 832" name="T27"/>
                  <a:gd fmla="*/ 646 w 928" name="T28"/>
                  <a:gd fmla="*/ 800 h 832" name="T29"/>
                  <a:gd fmla="*/ 557 w 928" name="T30"/>
                  <a:gd fmla="*/ 824 h 832" name="T31"/>
                  <a:gd fmla="*/ 372 w 928" name="T32"/>
                  <a:gd fmla="*/ 824 h 832" name="T33"/>
                  <a:gd fmla="*/ 284 w 928" name="T34"/>
                  <a:gd fmla="*/ 800 h 832" name="T35"/>
                  <a:gd fmla="*/ 138 w 928" name="T36"/>
                  <a:gd fmla="*/ 712 h 832" name="T37"/>
                  <a:gd fmla="*/ 80 w 928" name="T38"/>
                  <a:gd fmla="*/ 649 h 832" name="T39"/>
                  <a:gd fmla="*/ 10 w 928" name="T40"/>
                  <a:gd fmla="*/ 501 h 832" name="T41"/>
                  <a:gd fmla="*/ 25 w 928" name="T42"/>
                  <a:gd fmla="*/ 498 h 832" name="T43"/>
                  <a:gd fmla="*/ 51 w 928" name="T44"/>
                  <a:gd fmla="*/ 571 h 832" name="T45"/>
                  <a:gd fmla="*/ 148 w 928" name="T46"/>
                  <a:gd fmla="*/ 700 h 832" name="T47"/>
                  <a:gd fmla="*/ 213 w 928" name="T48"/>
                  <a:gd fmla="*/ 747 h 832" name="T49"/>
                  <a:gd fmla="*/ 375 w 928" name="T50"/>
                  <a:gd fmla="*/ 809 h 832" name="T51"/>
                  <a:gd fmla="*/ 464 w 928" name="T52"/>
                  <a:gd fmla="*/ 816 h 832" name="T53"/>
                  <a:gd fmla="*/ 640 w 928" name="T54"/>
                  <a:gd fmla="*/ 785 h 832" name="T55"/>
                  <a:gd fmla="*/ 715 w 928" name="T56"/>
                  <a:gd fmla="*/ 748 h 832" name="T57"/>
                  <a:gd fmla="*/ 837 w 928" name="T58"/>
                  <a:gd fmla="*/ 639 h 832" name="T59"/>
                  <a:gd fmla="*/ 877 w 928" name="T60"/>
                  <a:gd fmla="*/ 573 h 832" name="T61"/>
                  <a:gd fmla="*/ 913 w 928" name="T62"/>
                  <a:gd fmla="*/ 416 h 832" name="T63"/>
                  <a:gd fmla="*/ 904 w 928" name="T64"/>
                  <a:gd fmla="*/ 337 h 832" name="T65"/>
                  <a:gd fmla="*/ 836 w 928" name="T66"/>
                  <a:gd fmla="*/ 193 h 832" name="T67"/>
                  <a:gd fmla="*/ 783 w 928" name="T68"/>
                  <a:gd fmla="*/ 135 h 832" name="T69"/>
                  <a:gd fmla="*/ 639 w 928" name="T70"/>
                  <a:gd fmla="*/ 48 h 832" name="T71"/>
                  <a:gd fmla="*/ 556 w 928" name="T72"/>
                  <a:gd fmla="*/ 24 h 832" name="T73"/>
                  <a:gd fmla="*/ 373 w 928" name="T74"/>
                  <a:gd fmla="*/ 24 h 832" name="T75"/>
                  <a:gd fmla="*/ 291 w 928" name="T76"/>
                  <a:gd fmla="*/ 48 h 832" name="T77"/>
                  <a:gd fmla="*/ 147 w 928" name="T78"/>
                  <a:gd fmla="*/ 135 h 832" name="T79"/>
                  <a:gd fmla="*/ 93 w 928" name="T80"/>
                  <a:gd fmla="*/ 193 h 832" name="T81"/>
                  <a:gd fmla="*/ 25 w 928" name="T82"/>
                  <a:gd fmla="*/ 337 h 832" name="T83"/>
                  <a:gd fmla="*/ 16 w 928" name="T84"/>
                  <a:gd fmla="*/ 416 h 832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832" w="928">
                    <a:moveTo>
                      <a:pt x="1" y="417"/>
                    </a:moveTo>
                    <a:cubicBezTo>
                      <a:pt x="0" y="417"/>
                      <a:pt x="0" y="416"/>
                      <a:pt x="1" y="416"/>
                    </a:cubicBezTo>
                    <a:lnTo>
                      <a:pt x="10" y="334"/>
                    </a:lnTo>
                    <a:cubicBezTo>
                      <a:pt x="10" y="333"/>
                      <a:pt x="10" y="332"/>
                      <a:pt x="10" y="332"/>
                    </a:cubicBezTo>
                    <a:lnTo>
                      <a:pt x="37" y="255"/>
                    </a:lnTo>
                    <a:cubicBezTo>
                      <a:pt x="37" y="254"/>
                      <a:pt x="37" y="254"/>
                      <a:pt x="38" y="253"/>
                    </a:cubicBezTo>
                    <a:lnTo>
                      <a:pt x="80" y="184"/>
                    </a:lnTo>
                    <a:cubicBezTo>
                      <a:pt x="80" y="184"/>
                      <a:pt x="80" y="183"/>
                      <a:pt x="81" y="183"/>
                    </a:cubicBezTo>
                    <a:lnTo>
                      <a:pt x="137" y="123"/>
                    </a:lnTo>
                    <a:cubicBezTo>
                      <a:pt x="137" y="123"/>
                      <a:pt x="137" y="122"/>
                      <a:pt x="138" y="122"/>
                    </a:cubicBezTo>
                    <a:lnTo>
                      <a:pt x="205" y="72"/>
                    </a:lnTo>
                    <a:cubicBezTo>
                      <a:pt x="205" y="72"/>
                      <a:pt x="206" y="71"/>
                      <a:pt x="206" y="71"/>
                    </a:cubicBezTo>
                    <a:lnTo>
                      <a:pt x="284" y="33"/>
                    </a:lnTo>
                    <a:cubicBezTo>
                      <a:pt x="284" y="33"/>
                      <a:pt x="285" y="33"/>
                      <a:pt x="285" y="33"/>
                    </a:cubicBezTo>
                    <a:lnTo>
                      <a:pt x="370" y="9"/>
                    </a:lnTo>
                    <a:cubicBezTo>
                      <a:pt x="371" y="9"/>
                      <a:pt x="371" y="9"/>
                      <a:pt x="372" y="8"/>
                    </a:cubicBezTo>
                    <a:lnTo>
                      <a:pt x="464" y="0"/>
                    </a:lnTo>
                    <a:cubicBezTo>
                      <a:pt x="464" y="0"/>
                      <a:pt x="465" y="0"/>
                      <a:pt x="465" y="0"/>
                    </a:cubicBezTo>
                    <a:lnTo>
                      <a:pt x="557" y="8"/>
                    </a:lnTo>
                    <a:cubicBezTo>
                      <a:pt x="558" y="9"/>
                      <a:pt x="558" y="9"/>
                      <a:pt x="559" y="9"/>
                    </a:cubicBezTo>
                    <a:lnTo>
                      <a:pt x="645" y="33"/>
                    </a:lnTo>
                    <a:cubicBezTo>
                      <a:pt x="645" y="33"/>
                      <a:pt x="646" y="33"/>
                      <a:pt x="646" y="33"/>
                    </a:cubicBezTo>
                    <a:lnTo>
                      <a:pt x="723" y="71"/>
                    </a:lnTo>
                    <a:cubicBezTo>
                      <a:pt x="723" y="71"/>
                      <a:pt x="724" y="72"/>
                      <a:pt x="724" y="72"/>
                    </a:cubicBezTo>
                    <a:lnTo>
                      <a:pt x="792" y="122"/>
                    </a:lnTo>
                    <a:cubicBezTo>
                      <a:pt x="793" y="122"/>
                      <a:pt x="793" y="123"/>
                      <a:pt x="793" y="123"/>
                    </a:cubicBezTo>
                    <a:lnTo>
                      <a:pt x="848" y="183"/>
                    </a:lnTo>
                    <a:cubicBezTo>
                      <a:pt x="849" y="183"/>
                      <a:pt x="849" y="184"/>
                      <a:pt x="849" y="184"/>
                    </a:cubicBezTo>
                    <a:lnTo>
                      <a:pt x="891" y="253"/>
                    </a:lnTo>
                    <a:cubicBezTo>
                      <a:pt x="892" y="254"/>
                      <a:pt x="892" y="254"/>
                      <a:pt x="892" y="255"/>
                    </a:cubicBezTo>
                    <a:lnTo>
                      <a:pt x="919" y="332"/>
                    </a:lnTo>
                    <a:cubicBezTo>
                      <a:pt x="919" y="332"/>
                      <a:pt x="919" y="333"/>
                      <a:pt x="919" y="334"/>
                    </a:cubicBezTo>
                    <a:lnTo>
                      <a:pt x="928" y="416"/>
                    </a:lnTo>
                    <a:cubicBezTo>
                      <a:pt x="928" y="416"/>
                      <a:pt x="928" y="417"/>
                      <a:pt x="928" y="417"/>
                    </a:cubicBezTo>
                    <a:lnTo>
                      <a:pt x="919" y="499"/>
                    </a:lnTo>
                    <a:cubicBezTo>
                      <a:pt x="919" y="500"/>
                      <a:pt x="919" y="501"/>
                      <a:pt x="919" y="501"/>
                    </a:cubicBezTo>
                    <a:lnTo>
                      <a:pt x="892" y="578"/>
                    </a:lnTo>
                    <a:cubicBezTo>
                      <a:pt x="892" y="579"/>
                      <a:pt x="892" y="579"/>
                      <a:pt x="891" y="580"/>
                    </a:cubicBezTo>
                    <a:lnTo>
                      <a:pt x="849" y="649"/>
                    </a:lnTo>
                    <a:cubicBezTo>
                      <a:pt x="849" y="649"/>
                      <a:pt x="849" y="649"/>
                      <a:pt x="848" y="650"/>
                    </a:cubicBezTo>
                    <a:lnTo>
                      <a:pt x="793" y="711"/>
                    </a:lnTo>
                    <a:cubicBezTo>
                      <a:pt x="793" y="711"/>
                      <a:pt x="793" y="712"/>
                      <a:pt x="792" y="712"/>
                    </a:cubicBezTo>
                    <a:lnTo>
                      <a:pt x="724" y="761"/>
                    </a:lnTo>
                    <a:cubicBezTo>
                      <a:pt x="724" y="761"/>
                      <a:pt x="723" y="761"/>
                      <a:pt x="723" y="762"/>
                    </a:cubicBezTo>
                    <a:lnTo>
                      <a:pt x="646" y="800"/>
                    </a:lnTo>
                    <a:cubicBezTo>
                      <a:pt x="646" y="800"/>
                      <a:pt x="645" y="800"/>
                      <a:pt x="645" y="800"/>
                    </a:cubicBezTo>
                    <a:lnTo>
                      <a:pt x="559" y="824"/>
                    </a:lnTo>
                    <a:cubicBezTo>
                      <a:pt x="558" y="824"/>
                      <a:pt x="558" y="824"/>
                      <a:pt x="557" y="824"/>
                    </a:cubicBezTo>
                    <a:lnTo>
                      <a:pt x="465" y="832"/>
                    </a:lnTo>
                    <a:cubicBezTo>
                      <a:pt x="465" y="832"/>
                      <a:pt x="464" y="832"/>
                      <a:pt x="464" y="832"/>
                    </a:cubicBezTo>
                    <a:lnTo>
                      <a:pt x="372" y="824"/>
                    </a:lnTo>
                    <a:cubicBezTo>
                      <a:pt x="371" y="824"/>
                      <a:pt x="371" y="824"/>
                      <a:pt x="370" y="824"/>
                    </a:cubicBezTo>
                    <a:lnTo>
                      <a:pt x="285" y="800"/>
                    </a:lnTo>
                    <a:cubicBezTo>
                      <a:pt x="285" y="800"/>
                      <a:pt x="284" y="800"/>
                      <a:pt x="284" y="800"/>
                    </a:cubicBezTo>
                    <a:lnTo>
                      <a:pt x="206" y="762"/>
                    </a:lnTo>
                    <a:cubicBezTo>
                      <a:pt x="206" y="761"/>
                      <a:pt x="205" y="761"/>
                      <a:pt x="205" y="761"/>
                    </a:cubicBezTo>
                    <a:lnTo>
                      <a:pt x="138" y="712"/>
                    </a:lnTo>
                    <a:cubicBezTo>
                      <a:pt x="137" y="712"/>
                      <a:pt x="137" y="711"/>
                      <a:pt x="137" y="711"/>
                    </a:cubicBezTo>
                    <a:lnTo>
                      <a:pt x="81" y="650"/>
                    </a:lnTo>
                    <a:cubicBezTo>
                      <a:pt x="80" y="649"/>
                      <a:pt x="80" y="649"/>
                      <a:pt x="80" y="649"/>
                    </a:cubicBezTo>
                    <a:lnTo>
                      <a:pt x="38" y="580"/>
                    </a:lnTo>
                    <a:cubicBezTo>
                      <a:pt x="37" y="579"/>
                      <a:pt x="37" y="579"/>
                      <a:pt x="37" y="578"/>
                    </a:cubicBezTo>
                    <a:lnTo>
                      <a:pt x="10" y="501"/>
                    </a:lnTo>
                    <a:cubicBezTo>
                      <a:pt x="10" y="501"/>
                      <a:pt x="10" y="500"/>
                      <a:pt x="10" y="499"/>
                    </a:cubicBezTo>
                    <a:lnTo>
                      <a:pt x="1" y="417"/>
                    </a:lnTo>
                    <a:close/>
                    <a:moveTo>
                      <a:pt x="25" y="498"/>
                    </a:moveTo>
                    <a:lnTo>
                      <a:pt x="25" y="496"/>
                    </a:lnTo>
                    <a:lnTo>
                      <a:pt x="52" y="573"/>
                    </a:lnTo>
                    <a:lnTo>
                      <a:pt x="51" y="571"/>
                    </a:lnTo>
                    <a:lnTo>
                      <a:pt x="93" y="640"/>
                    </a:lnTo>
                    <a:lnTo>
                      <a:pt x="92" y="639"/>
                    </a:lnTo>
                    <a:lnTo>
                      <a:pt x="148" y="700"/>
                    </a:lnTo>
                    <a:lnTo>
                      <a:pt x="147" y="699"/>
                    </a:lnTo>
                    <a:lnTo>
                      <a:pt x="214" y="748"/>
                    </a:lnTo>
                    <a:lnTo>
                      <a:pt x="213" y="747"/>
                    </a:lnTo>
                    <a:lnTo>
                      <a:pt x="291" y="785"/>
                    </a:lnTo>
                    <a:lnTo>
                      <a:pt x="290" y="785"/>
                    </a:lnTo>
                    <a:lnTo>
                      <a:pt x="375" y="809"/>
                    </a:lnTo>
                    <a:lnTo>
                      <a:pt x="373" y="808"/>
                    </a:lnTo>
                    <a:lnTo>
                      <a:pt x="465" y="816"/>
                    </a:lnTo>
                    <a:lnTo>
                      <a:pt x="464" y="816"/>
                    </a:lnTo>
                    <a:lnTo>
                      <a:pt x="556" y="808"/>
                    </a:lnTo>
                    <a:lnTo>
                      <a:pt x="554" y="809"/>
                    </a:lnTo>
                    <a:lnTo>
                      <a:pt x="640" y="785"/>
                    </a:lnTo>
                    <a:lnTo>
                      <a:pt x="639" y="785"/>
                    </a:lnTo>
                    <a:lnTo>
                      <a:pt x="716" y="747"/>
                    </a:lnTo>
                    <a:lnTo>
                      <a:pt x="715" y="748"/>
                    </a:lnTo>
                    <a:lnTo>
                      <a:pt x="783" y="699"/>
                    </a:lnTo>
                    <a:lnTo>
                      <a:pt x="782" y="700"/>
                    </a:lnTo>
                    <a:lnTo>
                      <a:pt x="837" y="639"/>
                    </a:lnTo>
                    <a:lnTo>
                      <a:pt x="836" y="640"/>
                    </a:lnTo>
                    <a:lnTo>
                      <a:pt x="878" y="571"/>
                    </a:lnTo>
                    <a:lnTo>
                      <a:pt x="877" y="573"/>
                    </a:lnTo>
                    <a:lnTo>
                      <a:pt x="904" y="496"/>
                    </a:lnTo>
                    <a:lnTo>
                      <a:pt x="904" y="498"/>
                    </a:lnTo>
                    <a:lnTo>
                      <a:pt x="913" y="416"/>
                    </a:lnTo>
                    <a:lnTo>
                      <a:pt x="913" y="417"/>
                    </a:lnTo>
                    <a:lnTo>
                      <a:pt x="904" y="335"/>
                    </a:lnTo>
                    <a:lnTo>
                      <a:pt x="904" y="337"/>
                    </a:lnTo>
                    <a:lnTo>
                      <a:pt x="877" y="260"/>
                    </a:lnTo>
                    <a:lnTo>
                      <a:pt x="878" y="262"/>
                    </a:lnTo>
                    <a:lnTo>
                      <a:pt x="836" y="193"/>
                    </a:lnTo>
                    <a:lnTo>
                      <a:pt x="837" y="194"/>
                    </a:lnTo>
                    <a:lnTo>
                      <a:pt x="782" y="134"/>
                    </a:lnTo>
                    <a:lnTo>
                      <a:pt x="783" y="135"/>
                    </a:lnTo>
                    <a:lnTo>
                      <a:pt x="715" y="85"/>
                    </a:lnTo>
                    <a:lnTo>
                      <a:pt x="716" y="86"/>
                    </a:lnTo>
                    <a:lnTo>
                      <a:pt x="639" y="48"/>
                    </a:lnTo>
                    <a:lnTo>
                      <a:pt x="640" y="48"/>
                    </a:lnTo>
                    <a:lnTo>
                      <a:pt x="554" y="24"/>
                    </a:lnTo>
                    <a:lnTo>
                      <a:pt x="556" y="24"/>
                    </a:lnTo>
                    <a:lnTo>
                      <a:pt x="464" y="16"/>
                    </a:lnTo>
                    <a:lnTo>
                      <a:pt x="465" y="16"/>
                    </a:lnTo>
                    <a:lnTo>
                      <a:pt x="373" y="24"/>
                    </a:lnTo>
                    <a:lnTo>
                      <a:pt x="375" y="24"/>
                    </a:lnTo>
                    <a:lnTo>
                      <a:pt x="290" y="48"/>
                    </a:lnTo>
                    <a:lnTo>
                      <a:pt x="291" y="48"/>
                    </a:lnTo>
                    <a:lnTo>
                      <a:pt x="213" y="86"/>
                    </a:lnTo>
                    <a:lnTo>
                      <a:pt x="214" y="85"/>
                    </a:lnTo>
                    <a:lnTo>
                      <a:pt x="147" y="135"/>
                    </a:lnTo>
                    <a:lnTo>
                      <a:pt x="148" y="134"/>
                    </a:lnTo>
                    <a:lnTo>
                      <a:pt x="92" y="194"/>
                    </a:lnTo>
                    <a:lnTo>
                      <a:pt x="93" y="193"/>
                    </a:lnTo>
                    <a:lnTo>
                      <a:pt x="51" y="262"/>
                    </a:lnTo>
                    <a:lnTo>
                      <a:pt x="52" y="260"/>
                    </a:lnTo>
                    <a:lnTo>
                      <a:pt x="25" y="337"/>
                    </a:lnTo>
                    <a:lnTo>
                      <a:pt x="25" y="335"/>
                    </a:lnTo>
                    <a:lnTo>
                      <a:pt x="16" y="417"/>
                    </a:lnTo>
                    <a:lnTo>
                      <a:pt x="16" y="416"/>
                    </a:lnTo>
                    <a:lnTo>
                      <a:pt x="25" y="49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171"/>
              <p:cNvSpPr>
                <a:spLocks noEditPoints="1"/>
              </p:cNvSpPr>
              <p:nvPr/>
            </p:nvSpPr>
            <p:spPr>
              <a:xfrm>
                <a:off x="1670" y="2910"/>
                <a:ext cx="67" cy="61"/>
              </a:xfrm>
              <a:custGeom>
                <a:avLst/>
                <a:gdLst>
                  <a:gd fmla="*/ 10 w 1025" name="T0"/>
                  <a:gd fmla="*/ 376 h 929" name="T1"/>
                  <a:gd fmla="*/ 45 w 1025" name="T2"/>
                  <a:gd fmla="*/ 276 h 929" name="T3"/>
                  <a:gd fmla="*/ 150 w 1025" name="T4"/>
                  <a:gd fmla="*/ 138 h 929" name="T5"/>
                  <a:gd fmla="*/ 233 w 1025" name="T6"/>
                  <a:gd fmla="*/ 76 h 929" name="T7"/>
                  <a:gd fmla="*/ 405 w 1025" name="T8"/>
                  <a:gd fmla="*/ 11 h 929" name="T9"/>
                  <a:gd fmla="*/ 517 w 1025" name="T10"/>
                  <a:gd fmla="*/ 1 h 929" name="T11"/>
                  <a:gd fmla="*/ 706 w 1025" name="T12"/>
                  <a:gd fmla="*/ 35 h 929" name="T13"/>
                  <a:gd fmla="*/ 801 w 1025" name="T14"/>
                  <a:gd fmla="*/ 81 h 929" name="T15"/>
                  <a:gd fmla="*/ 932 w 1025" name="T16"/>
                  <a:gd fmla="*/ 199 h 929" name="T17"/>
                  <a:gd fmla="*/ 985 w 1025" name="T18"/>
                  <a:gd fmla="*/ 287 h 929" name="T19"/>
                  <a:gd fmla="*/ 1024 w 1025" name="T20"/>
                  <a:gd fmla="*/ 458 h 929" name="T21"/>
                  <a:gd fmla="*/ 1012 w 1025" name="T22"/>
                  <a:gd fmla="*/ 565 h 929" name="T23"/>
                  <a:gd fmla="*/ 938 w 1025" name="T24"/>
                  <a:gd fmla="*/ 722 h 929" name="T25"/>
                  <a:gd fmla="*/ 868 w 1025" name="T26"/>
                  <a:gd fmla="*/ 799 h 929" name="T27"/>
                  <a:gd fmla="*/ 715 w 1025" name="T28"/>
                  <a:gd fmla="*/ 891 h 929" name="T29"/>
                  <a:gd fmla="*/ 609 w 1025" name="T30"/>
                  <a:gd fmla="*/ 920 h 929" name="T31"/>
                  <a:gd fmla="*/ 416 w 1025" name="T32"/>
                  <a:gd fmla="*/ 920 h 929" name="T33"/>
                  <a:gd fmla="*/ 311 w 1025" name="T34"/>
                  <a:gd fmla="*/ 891 h 929" name="T35"/>
                  <a:gd fmla="*/ 157 w 1025" name="T36"/>
                  <a:gd fmla="*/ 799 h 929" name="T37"/>
                  <a:gd fmla="*/ 87 w 1025" name="T38"/>
                  <a:gd fmla="*/ 722 h 929" name="T39"/>
                  <a:gd fmla="*/ 13 w 1025" name="T40"/>
                  <a:gd fmla="*/ 565 h 929" name="T41"/>
                  <a:gd fmla="*/ 121 w 1025" name="T42"/>
                  <a:gd fmla="*/ 540 h 929" name="T43"/>
                  <a:gd fmla="*/ 140 w 1025" name="T44"/>
                  <a:gd fmla="*/ 594 h 929" name="T45"/>
                  <a:gd fmla="*/ 232 w 1025" name="T46"/>
                  <a:gd fmla="*/ 716 h 929" name="T47"/>
                  <a:gd fmla="*/ 282 w 1025" name="T48"/>
                  <a:gd fmla="*/ 752 h 929" name="T49"/>
                  <a:gd fmla="*/ 436 w 1025" name="T50"/>
                  <a:gd fmla="*/ 811 h 929" name="T51"/>
                  <a:gd fmla="*/ 508 w 1025" name="T52"/>
                  <a:gd fmla="*/ 817 h 929" name="T53"/>
                  <a:gd fmla="*/ 675 w 1025" name="T54"/>
                  <a:gd fmla="*/ 787 h 929" name="T55"/>
                  <a:gd fmla="*/ 735 w 1025" name="T56"/>
                  <a:gd fmla="*/ 757 h 929" name="T57"/>
                  <a:gd fmla="*/ 849 w 1025" name="T58"/>
                  <a:gd fmla="*/ 655 h 929" name="T59"/>
                  <a:gd fmla="*/ 880 w 1025" name="T60"/>
                  <a:gd fmla="*/ 605 h 929" name="T61"/>
                  <a:gd fmla="*/ 913 w 1025" name="T62"/>
                  <a:gd fmla="*/ 458 h 929" name="T63"/>
                  <a:gd fmla="*/ 907 w 1025" name="T64"/>
                  <a:gd fmla="*/ 401 h 929" name="T65"/>
                  <a:gd fmla="*/ 843 w 1025" name="T66"/>
                  <a:gd fmla="*/ 266 h 929" name="T67"/>
                  <a:gd fmla="*/ 802 w 1025" name="T68"/>
                  <a:gd fmla="*/ 222 h 929" name="T69"/>
                  <a:gd fmla="*/ 666 w 1025" name="T70"/>
                  <a:gd fmla="*/ 139 h 929" name="T71"/>
                  <a:gd fmla="*/ 600 w 1025" name="T72"/>
                  <a:gd fmla="*/ 120 h 929" name="T73"/>
                  <a:gd fmla="*/ 425 w 1025" name="T74"/>
                  <a:gd fmla="*/ 120 h 929" name="T75"/>
                  <a:gd fmla="*/ 360 w 1025" name="T76"/>
                  <a:gd fmla="*/ 139 h 929" name="T77"/>
                  <a:gd fmla="*/ 224 w 1025" name="T78"/>
                  <a:gd fmla="*/ 221 h 929" name="T79"/>
                  <a:gd fmla="*/ 182 w 1025" name="T80"/>
                  <a:gd fmla="*/ 266 h 929" name="T81"/>
                  <a:gd fmla="*/ 118 w 1025" name="T82"/>
                  <a:gd fmla="*/ 401 h 929" name="T83"/>
                  <a:gd fmla="*/ 112 w 1025" name="T84"/>
                  <a:gd fmla="*/ 458 h 929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929" w="1025">
                    <a:moveTo>
                      <a:pt x="1" y="471"/>
                    </a:moveTo>
                    <a:cubicBezTo>
                      <a:pt x="0" y="467"/>
                      <a:pt x="0" y="462"/>
                      <a:pt x="1" y="458"/>
                    </a:cubicBezTo>
                    <a:lnTo>
                      <a:pt x="10" y="376"/>
                    </a:lnTo>
                    <a:cubicBezTo>
                      <a:pt x="10" y="372"/>
                      <a:pt x="11" y="368"/>
                      <a:pt x="13" y="364"/>
                    </a:cubicBezTo>
                    <a:lnTo>
                      <a:pt x="40" y="287"/>
                    </a:lnTo>
                    <a:cubicBezTo>
                      <a:pt x="41" y="283"/>
                      <a:pt x="43" y="280"/>
                      <a:pt x="45" y="276"/>
                    </a:cubicBezTo>
                    <a:lnTo>
                      <a:pt x="87" y="207"/>
                    </a:lnTo>
                    <a:cubicBezTo>
                      <a:pt x="89" y="204"/>
                      <a:pt x="91" y="201"/>
                      <a:pt x="94" y="198"/>
                    </a:cubicBezTo>
                    <a:lnTo>
                      <a:pt x="150" y="138"/>
                    </a:lnTo>
                    <a:cubicBezTo>
                      <a:pt x="152" y="136"/>
                      <a:pt x="154" y="134"/>
                      <a:pt x="157" y="132"/>
                    </a:cubicBezTo>
                    <a:lnTo>
                      <a:pt x="224" y="82"/>
                    </a:lnTo>
                    <a:cubicBezTo>
                      <a:pt x="227" y="79"/>
                      <a:pt x="230" y="78"/>
                      <a:pt x="233" y="76"/>
                    </a:cubicBezTo>
                    <a:lnTo>
                      <a:pt x="311" y="38"/>
                    </a:lnTo>
                    <a:cubicBezTo>
                      <a:pt x="314" y="37"/>
                      <a:pt x="317" y="35"/>
                      <a:pt x="320" y="35"/>
                    </a:cubicBezTo>
                    <a:lnTo>
                      <a:pt x="405" y="11"/>
                    </a:lnTo>
                    <a:cubicBezTo>
                      <a:pt x="409" y="10"/>
                      <a:pt x="412" y="9"/>
                      <a:pt x="416" y="9"/>
                    </a:cubicBezTo>
                    <a:lnTo>
                      <a:pt x="508" y="1"/>
                    </a:lnTo>
                    <a:cubicBezTo>
                      <a:pt x="511" y="0"/>
                      <a:pt x="514" y="0"/>
                      <a:pt x="517" y="1"/>
                    </a:cubicBezTo>
                    <a:lnTo>
                      <a:pt x="609" y="9"/>
                    </a:lnTo>
                    <a:cubicBezTo>
                      <a:pt x="613" y="9"/>
                      <a:pt x="616" y="10"/>
                      <a:pt x="620" y="11"/>
                    </a:cubicBezTo>
                    <a:lnTo>
                      <a:pt x="706" y="35"/>
                    </a:lnTo>
                    <a:cubicBezTo>
                      <a:pt x="709" y="35"/>
                      <a:pt x="712" y="37"/>
                      <a:pt x="715" y="38"/>
                    </a:cubicBezTo>
                    <a:lnTo>
                      <a:pt x="792" y="76"/>
                    </a:lnTo>
                    <a:cubicBezTo>
                      <a:pt x="795" y="78"/>
                      <a:pt x="798" y="79"/>
                      <a:pt x="801" y="81"/>
                    </a:cubicBezTo>
                    <a:lnTo>
                      <a:pt x="869" y="131"/>
                    </a:lnTo>
                    <a:cubicBezTo>
                      <a:pt x="872" y="134"/>
                      <a:pt x="874" y="136"/>
                      <a:pt x="877" y="139"/>
                    </a:cubicBezTo>
                    <a:lnTo>
                      <a:pt x="932" y="199"/>
                    </a:lnTo>
                    <a:cubicBezTo>
                      <a:pt x="934" y="201"/>
                      <a:pt x="936" y="204"/>
                      <a:pt x="938" y="207"/>
                    </a:cubicBezTo>
                    <a:lnTo>
                      <a:pt x="980" y="276"/>
                    </a:lnTo>
                    <a:cubicBezTo>
                      <a:pt x="982" y="280"/>
                      <a:pt x="984" y="283"/>
                      <a:pt x="985" y="287"/>
                    </a:cubicBezTo>
                    <a:lnTo>
                      <a:pt x="1012" y="364"/>
                    </a:lnTo>
                    <a:cubicBezTo>
                      <a:pt x="1014" y="368"/>
                      <a:pt x="1015" y="372"/>
                      <a:pt x="1015" y="376"/>
                    </a:cubicBezTo>
                    <a:lnTo>
                      <a:pt x="1024" y="458"/>
                    </a:lnTo>
                    <a:cubicBezTo>
                      <a:pt x="1025" y="462"/>
                      <a:pt x="1025" y="467"/>
                      <a:pt x="1024" y="471"/>
                    </a:cubicBezTo>
                    <a:lnTo>
                      <a:pt x="1015" y="553"/>
                    </a:lnTo>
                    <a:cubicBezTo>
                      <a:pt x="1015" y="557"/>
                      <a:pt x="1014" y="561"/>
                      <a:pt x="1012" y="565"/>
                    </a:cubicBezTo>
                    <a:lnTo>
                      <a:pt x="985" y="642"/>
                    </a:lnTo>
                    <a:cubicBezTo>
                      <a:pt x="984" y="646"/>
                      <a:pt x="982" y="649"/>
                      <a:pt x="980" y="653"/>
                    </a:cubicBezTo>
                    <a:lnTo>
                      <a:pt x="938" y="722"/>
                    </a:lnTo>
                    <a:cubicBezTo>
                      <a:pt x="936" y="725"/>
                      <a:pt x="934" y="727"/>
                      <a:pt x="932" y="730"/>
                    </a:cubicBezTo>
                    <a:lnTo>
                      <a:pt x="877" y="791"/>
                    </a:lnTo>
                    <a:cubicBezTo>
                      <a:pt x="874" y="794"/>
                      <a:pt x="871" y="797"/>
                      <a:pt x="868" y="799"/>
                    </a:cubicBezTo>
                    <a:lnTo>
                      <a:pt x="800" y="848"/>
                    </a:lnTo>
                    <a:cubicBezTo>
                      <a:pt x="798" y="850"/>
                      <a:pt x="795" y="851"/>
                      <a:pt x="792" y="853"/>
                    </a:cubicBezTo>
                    <a:lnTo>
                      <a:pt x="715" y="891"/>
                    </a:lnTo>
                    <a:cubicBezTo>
                      <a:pt x="712" y="892"/>
                      <a:pt x="709" y="893"/>
                      <a:pt x="706" y="894"/>
                    </a:cubicBezTo>
                    <a:lnTo>
                      <a:pt x="620" y="918"/>
                    </a:lnTo>
                    <a:cubicBezTo>
                      <a:pt x="616" y="919"/>
                      <a:pt x="613" y="920"/>
                      <a:pt x="609" y="920"/>
                    </a:cubicBezTo>
                    <a:lnTo>
                      <a:pt x="517" y="928"/>
                    </a:lnTo>
                    <a:cubicBezTo>
                      <a:pt x="514" y="929"/>
                      <a:pt x="511" y="929"/>
                      <a:pt x="508" y="928"/>
                    </a:cubicBezTo>
                    <a:lnTo>
                      <a:pt x="416" y="920"/>
                    </a:lnTo>
                    <a:cubicBezTo>
                      <a:pt x="412" y="920"/>
                      <a:pt x="409" y="919"/>
                      <a:pt x="405" y="918"/>
                    </a:cubicBezTo>
                    <a:lnTo>
                      <a:pt x="320" y="894"/>
                    </a:lnTo>
                    <a:cubicBezTo>
                      <a:pt x="317" y="893"/>
                      <a:pt x="314" y="892"/>
                      <a:pt x="311" y="891"/>
                    </a:cubicBezTo>
                    <a:lnTo>
                      <a:pt x="233" y="853"/>
                    </a:lnTo>
                    <a:cubicBezTo>
                      <a:pt x="230" y="851"/>
                      <a:pt x="227" y="850"/>
                      <a:pt x="224" y="848"/>
                    </a:cubicBezTo>
                    <a:lnTo>
                      <a:pt x="157" y="799"/>
                    </a:lnTo>
                    <a:cubicBezTo>
                      <a:pt x="154" y="796"/>
                      <a:pt x="152" y="794"/>
                      <a:pt x="149" y="791"/>
                    </a:cubicBezTo>
                    <a:lnTo>
                      <a:pt x="93" y="730"/>
                    </a:lnTo>
                    <a:cubicBezTo>
                      <a:pt x="91" y="728"/>
                      <a:pt x="89" y="725"/>
                      <a:pt x="87" y="722"/>
                    </a:cubicBezTo>
                    <a:lnTo>
                      <a:pt x="45" y="653"/>
                    </a:lnTo>
                    <a:cubicBezTo>
                      <a:pt x="43" y="649"/>
                      <a:pt x="41" y="646"/>
                      <a:pt x="40" y="642"/>
                    </a:cubicBezTo>
                    <a:lnTo>
                      <a:pt x="13" y="565"/>
                    </a:lnTo>
                    <a:cubicBezTo>
                      <a:pt x="11" y="561"/>
                      <a:pt x="10" y="557"/>
                      <a:pt x="10" y="553"/>
                    </a:cubicBezTo>
                    <a:lnTo>
                      <a:pt x="1" y="471"/>
                    </a:lnTo>
                    <a:close/>
                    <a:moveTo>
                      <a:pt x="121" y="540"/>
                    </a:moveTo>
                    <a:lnTo>
                      <a:pt x="118" y="528"/>
                    </a:lnTo>
                    <a:lnTo>
                      <a:pt x="145" y="605"/>
                    </a:lnTo>
                    <a:lnTo>
                      <a:pt x="140" y="594"/>
                    </a:lnTo>
                    <a:lnTo>
                      <a:pt x="182" y="663"/>
                    </a:lnTo>
                    <a:lnTo>
                      <a:pt x="176" y="655"/>
                    </a:lnTo>
                    <a:lnTo>
                      <a:pt x="232" y="716"/>
                    </a:lnTo>
                    <a:lnTo>
                      <a:pt x="224" y="708"/>
                    </a:lnTo>
                    <a:lnTo>
                      <a:pt x="291" y="757"/>
                    </a:lnTo>
                    <a:lnTo>
                      <a:pt x="282" y="752"/>
                    </a:lnTo>
                    <a:lnTo>
                      <a:pt x="360" y="790"/>
                    </a:lnTo>
                    <a:lnTo>
                      <a:pt x="351" y="787"/>
                    </a:lnTo>
                    <a:lnTo>
                      <a:pt x="436" y="811"/>
                    </a:lnTo>
                    <a:lnTo>
                      <a:pt x="425" y="809"/>
                    </a:lnTo>
                    <a:lnTo>
                      <a:pt x="517" y="817"/>
                    </a:lnTo>
                    <a:lnTo>
                      <a:pt x="508" y="817"/>
                    </a:lnTo>
                    <a:lnTo>
                      <a:pt x="600" y="809"/>
                    </a:lnTo>
                    <a:lnTo>
                      <a:pt x="589" y="811"/>
                    </a:lnTo>
                    <a:lnTo>
                      <a:pt x="675" y="787"/>
                    </a:lnTo>
                    <a:lnTo>
                      <a:pt x="666" y="790"/>
                    </a:lnTo>
                    <a:lnTo>
                      <a:pt x="743" y="752"/>
                    </a:lnTo>
                    <a:lnTo>
                      <a:pt x="735" y="757"/>
                    </a:lnTo>
                    <a:lnTo>
                      <a:pt x="803" y="708"/>
                    </a:lnTo>
                    <a:lnTo>
                      <a:pt x="794" y="716"/>
                    </a:lnTo>
                    <a:lnTo>
                      <a:pt x="849" y="655"/>
                    </a:lnTo>
                    <a:lnTo>
                      <a:pt x="843" y="663"/>
                    </a:lnTo>
                    <a:lnTo>
                      <a:pt x="885" y="594"/>
                    </a:lnTo>
                    <a:lnTo>
                      <a:pt x="880" y="605"/>
                    </a:lnTo>
                    <a:lnTo>
                      <a:pt x="907" y="528"/>
                    </a:lnTo>
                    <a:lnTo>
                      <a:pt x="904" y="540"/>
                    </a:lnTo>
                    <a:lnTo>
                      <a:pt x="913" y="458"/>
                    </a:lnTo>
                    <a:lnTo>
                      <a:pt x="913" y="471"/>
                    </a:lnTo>
                    <a:lnTo>
                      <a:pt x="904" y="389"/>
                    </a:lnTo>
                    <a:lnTo>
                      <a:pt x="907" y="401"/>
                    </a:lnTo>
                    <a:lnTo>
                      <a:pt x="880" y="324"/>
                    </a:lnTo>
                    <a:lnTo>
                      <a:pt x="885" y="335"/>
                    </a:lnTo>
                    <a:lnTo>
                      <a:pt x="843" y="266"/>
                    </a:lnTo>
                    <a:lnTo>
                      <a:pt x="849" y="274"/>
                    </a:lnTo>
                    <a:lnTo>
                      <a:pt x="794" y="214"/>
                    </a:lnTo>
                    <a:lnTo>
                      <a:pt x="802" y="222"/>
                    </a:lnTo>
                    <a:lnTo>
                      <a:pt x="734" y="172"/>
                    </a:lnTo>
                    <a:lnTo>
                      <a:pt x="743" y="177"/>
                    </a:lnTo>
                    <a:lnTo>
                      <a:pt x="666" y="139"/>
                    </a:lnTo>
                    <a:lnTo>
                      <a:pt x="675" y="142"/>
                    </a:lnTo>
                    <a:lnTo>
                      <a:pt x="589" y="118"/>
                    </a:lnTo>
                    <a:lnTo>
                      <a:pt x="600" y="120"/>
                    </a:lnTo>
                    <a:lnTo>
                      <a:pt x="508" y="112"/>
                    </a:lnTo>
                    <a:lnTo>
                      <a:pt x="517" y="112"/>
                    </a:lnTo>
                    <a:lnTo>
                      <a:pt x="425" y="120"/>
                    </a:lnTo>
                    <a:lnTo>
                      <a:pt x="436" y="118"/>
                    </a:lnTo>
                    <a:lnTo>
                      <a:pt x="351" y="142"/>
                    </a:lnTo>
                    <a:lnTo>
                      <a:pt x="360" y="139"/>
                    </a:lnTo>
                    <a:lnTo>
                      <a:pt x="282" y="177"/>
                    </a:lnTo>
                    <a:lnTo>
                      <a:pt x="291" y="171"/>
                    </a:lnTo>
                    <a:lnTo>
                      <a:pt x="224" y="221"/>
                    </a:lnTo>
                    <a:lnTo>
                      <a:pt x="231" y="215"/>
                    </a:lnTo>
                    <a:lnTo>
                      <a:pt x="175" y="275"/>
                    </a:lnTo>
                    <a:lnTo>
                      <a:pt x="182" y="266"/>
                    </a:lnTo>
                    <a:lnTo>
                      <a:pt x="140" y="335"/>
                    </a:lnTo>
                    <a:lnTo>
                      <a:pt x="145" y="324"/>
                    </a:lnTo>
                    <a:lnTo>
                      <a:pt x="118" y="401"/>
                    </a:lnTo>
                    <a:lnTo>
                      <a:pt x="121" y="389"/>
                    </a:lnTo>
                    <a:lnTo>
                      <a:pt x="112" y="471"/>
                    </a:lnTo>
                    <a:lnTo>
                      <a:pt x="112" y="458"/>
                    </a:lnTo>
                    <a:lnTo>
                      <a:pt x="121" y="540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172"/>
              <p:cNvSpPr>
                <a:spLocks noChangeArrowheads="1"/>
              </p:cNvSpPr>
              <p:nvPr/>
            </p:nvSpPr>
            <p:spPr>
              <a:xfrm>
                <a:off x="1855" y="2776"/>
                <a:ext cx="60" cy="5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173"/>
              <p:cNvSpPr>
                <a:spLocks noEditPoints="1"/>
              </p:cNvSpPr>
              <p:nvPr/>
            </p:nvSpPr>
            <p:spPr>
              <a:xfrm>
                <a:off x="1854" y="2775"/>
                <a:ext cx="61" cy="56"/>
              </a:xfrm>
              <a:custGeom>
                <a:avLst/>
                <a:gdLst>
                  <a:gd fmla="*/ 10 w 928" name="T0"/>
                  <a:gd fmla="*/ 340 h 848" name="T1"/>
                  <a:gd fmla="*/ 38 w 928" name="T2"/>
                  <a:gd fmla="*/ 258 h 848" name="T3"/>
                  <a:gd fmla="*/ 137 w 928" name="T4"/>
                  <a:gd fmla="*/ 125 h 848" name="T5"/>
                  <a:gd fmla="*/ 206 w 928" name="T6"/>
                  <a:gd fmla="*/ 72 h 848" name="T7"/>
                  <a:gd fmla="*/ 370 w 928" name="T8"/>
                  <a:gd fmla="*/ 9 h 848" name="T9"/>
                  <a:gd fmla="*/ 465 w 928" name="T10"/>
                  <a:gd fmla="*/ 0 h 848" name="T11"/>
                  <a:gd fmla="*/ 645 w 928" name="T12"/>
                  <a:gd fmla="*/ 34 h 848" name="T13"/>
                  <a:gd fmla="*/ 724 w 928" name="T14"/>
                  <a:gd fmla="*/ 73 h 848" name="T15"/>
                  <a:gd fmla="*/ 848 w 928" name="T16"/>
                  <a:gd fmla="*/ 187 h 848" name="T17"/>
                  <a:gd fmla="*/ 892 w 928" name="T18"/>
                  <a:gd fmla="*/ 260 h 848" name="T19"/>
                  <a:gd fmla="*/ 928 w 928" name="T20"/>
                  <a:gd fmla="*/ 424 h 848" name="T21"/>
                  <a:gd fmla="*/ 919 w 928" name="T22"/>
                  <a:gd fmla="*/ 511 h 848" name="T23"/>
                  <a:gd fmla="*/ 849 w 928" name="T24"/>
                  <a:gd fmla="*/ 662 h 848" name="T25"/>
                  <a:gd fmla="*/ 792 w 928" name="T26"/>
                  <a:gd fmla="*/ 725 h 848" name="T27"/>
                  <a:gd fmla="*/ 646 w 928" name="T28"/>
                  <a:gd fmla="*/ 815 h 848" name="T29"/>
                  <a:gd fmla="*/ 557 w 928" name="T30"/>
                  <a:gd fmla="*/ 840 h 848" name="T31"/>
                  <a:gd fmla="*/ 372 w 928" name="T32"/>
                  <a:gd fmla="*/ 840 h 848" name="T33"/>
                  <a:gd fmla="*/ 284 w 928" name="T34"/>
                  <a:gd fmla="*/ 815 h 848" name="T35"/>
                  <a:gd fmla="*/ 138 w 928" name="T36"/>
                  <a:gd fmla="*/ 725 h 848" name="T37"/>
                  <a:gd fmla="*/ 80 w 928" name="T38"/>
                  <a:gd fmla="*/ 662 h 848" name="T39"/>
                  <a:gd fmla="*/ 10 w 928" name="T40"/>
                  <a:gd fmla="*/ 511 h 848" name="T41"/>
                  <a:gd fmla="*/ 25 w 928" name="T42"/>
                  <a:gd fmla="*/ 508 h 848" name="T43"/>
                  <a:gd fmla="*/ 51 w 928" name="T44"/>
                  <a:gd fmla="*/ 582 h 848" name="T45"/>
                  <a:gd fmla="*/ 148 w 928" name="T46"/>
                  <a:gd fmla="*/ 713 h 848" name="T47"/>
                  <a:gd fmla="*/ 213 w 928" name="T48"/>
                  <a:gd fmla="*/ 762 h 848" name="T49"/>
                  <a:gd fmla="*/ 375 w 928" name="T50"/>
                  <a:gd fmla="*/ 825 h 848" name="T51"/>
                  <a:gd fmla="*/ 464 w 928" name="T52"/>
                  <a:gd fmla="*/ 832 h 848" name="T53"/>
                  <a:gd fmla="*/ 640 w 928" name="T54"/>
                  <a:gd fmla="*/ 800 h 848" name="T55"/>
                  <a:gd fmla="*/ 715 w 928" name="T56"/>
                  <a:gd fmla="*/ 763 h 848" name="T57"/>
                  <a:gd fmla="*/ 837 w 928" name="T58"/>
                  <a:gd fmla="*/ 652 h 848" name="T59"/>
                  <a:gd fmla="*/ 877 w 928" name="T60"/>
                  <a:gd fmla="*/ 584 h 848" name="T61"/>
                  <a:gd fmla="*/ 913 w 928" name="T62"/>
                  <a:gd fmla="*/ 424 h 848" name="T63"/>
                  <a:gd fmla="*/ 904 w 928" name="T64"/>
                  <a:gd fmla="*/ 343 h 848" name="T65"/>
                  <a:gd fmla="*/ 836 w 928" name="T66"/>
                  <a:gd fmla="*/ 197 h 848" name="T67"/>
                  <a:gd fmla="*/ 783 w 928" name="T68"/>
                  <a:gd fmla="*/ 137 h 848" name="T69"/>
                  <a:gd fmla="*/ 639 w 928" name="T70"/>
                  <a:gd fmla="*/ 49 h 848" name="T71"/>
                  <a:gd fmla="*/ 556 w 928" name="T72"/>
                  <a:gd fmla="*/ 24 h 848" name="T73"/>
                  <a:gd fmla="*/ 373 w 928" name="T74"/>
                  <a:gd fmla="*/ 24 h 848" name="T75"/>
                  <a:gd fmla="*/ 291 w 928" name="T76"/>
                  <a:gd fmla="*/ 49 h 848" name="T77"/>
                  <a:gd fmla="*/ 147 w 928" name="T78"/>
                  <a:gd fmla="*/ 137 h 848" name="T79"/>
                  <a:gd fmla="*/ 93 w 928" name="T80"/>
                  <a:gd fmla="*/ 197 h 848" name="T81"/>
                  <a:gd fmla="*/ 25 w 928" name="T82"/>
                  <a:gd fmla="*/ 343 h 848" name="T83"/>
                  <a:gd fmla="*/ 16 w 928" name="T84"/>
                  <a:gd fmla="*/ 424 h 848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848" w="928">
                    <a:moveTo>
                      <a:pt x="1" y="425"/>
                    </a:moveTo>
                    <a:cubicBezTo>
                      <a:pt x="0" y="425"/>
                      <a:pt x="0" y="424"/>
                      <a:pt x="1" y="424"/>
                    </a:cubicBezTo>
                    <a:lnTo>
                      <a:pt x="10" y="340"/>
                    </a:lnTo>
                    <a:cubicBezTo>
                      <a:pt x="10" y="339"/>
                      <a:pt x="10" y="338"/>
                      <a:pt x="10" y="338"/>
                    </a:cubicBezTo>
                    <a:lnTo>
                      <a:pt x="37" y="260"/>
                    </a:lnTo>
                    <a:cubicBezTo>
                      <a:pt x="37" y="259"/>
                      <a:pt x="37" y="259"/>
                      <a:pt x="38" y="258"/>
                    </a:cubicBezTo>
                    <a:lnTo>
                      <a:pt x="80" y="188"/>
                    </a:lnTo>
                    <a:cubicBezTo>
                      <a:pt x="80" y="188"/>
                      <a:pt x="80" y="187"/>
                      <a:pt x="81" y="187"/>
                    </a:cubicBezTo>
                    <a:lnTo>
                      <a:pt x="137" y="125"/>
                    </a:lnTo>
                    <a:cubicBezTo>
                      <a:pt x="137" y="125"/>
                      <a:pt x="137" y="124"/>
                      <a:pt x="138" y="124"/>
                    </a:cubicBezTo>
                    <a:lnTo>
                      <a:pt x="205" y="73"/>
                    </a:lnTo>
                    <a:cubicBezTo>
                      <a:pt x="205" y="73"/>
                      <a:pt x="205" y="72"/>
                      <a:pt x="206" y="72"/>
                    </a:cubicBezTo>
                    <a:lnTo>
                      <a:pt x="284" y="34"/>
                    </a:lnTo>
                    <a:cubicBezTo>
                      <a:pt x="284" y="34"/>
                      <a:pt x="285" y="34"/>
                      <a:pt x="285" y="34"/>
                    </a:cubicBezTo>
                    <a:lnTo>
                      <a:pt x="370" y="9"/>
                    </a:lnTo>
                    <a:cubicBezTo>
                      <a:pt x="371" y="9"/>
                      <a:pt x="371" y="9"/>
                      <a:pt x="372" y="8"/>
                    </a:cubicBezTo>
                    <a:lnTo>
                      <a:pt x="464" y="0"/>
                    </a:lnTo>
                    <a:cubicBezTo>
                      <a:pt x="464" y="0"/>
                      <a:pt x="465" y="0"/>
                      <a:pt x="465" y="0"/>
                    </a:cubicBezTo>
                    <a:lnTo>
                      <a:pt x="557" y="8"/>
                    </a:lnTo>
                    <a:cubicBezTo>
                      <a:pt x="558" y="9"/>
                      <a:pt x="558" y="9"/>
                      <a:pt x="559" y="9"/>
                    </a:cubicBezTo>
                    <a:lnTo>
                      <a:pt x="645" y="34"/>
                    </a:lnTo>
                    <a:cubicBezTo>
                      <a:pt x="645" y="34"/>
                      <a:pt x="646" y="34"/>
                      <a:pt x="646" y="34"/>
                    </a:cubicBezTo>
                    <a:lnTo>
                      <a:pt x="723" y="72"/>
                    </a:lnTo>
                    <a:cubicBezTo>
                      <a:pt x="723" y="73"/>
                      <a:pt x="724" y="73"/>
                      <a:pt x="724" y="73"/>
                    </a:cubicBezTo>
                    <a:lnTo>
                      <a:pt x="792" y="124"/>
                    </a:lnTo>
                    <a:cubicBezTo>
                      <a:pt x="793" y="124"/>
                      <a:pt x="793" y="125"/>
                      <a:pt x="793" y="125"/>
                    </a:cubicBezTo>
                    <a:lnTo>
                      <a:pt x="848" y="187"/>
                    </a:lnTo>
                    <a:cubicBezTo>
                      <a:pt x="849" y="188"/>
                      <a:pt x="849" y="188"/>
                      <a:pt x="849" y="188"/>
                    </a:cubicBezTo>
                    <a:lnTo>
                      <a:pt x="891" y="258"/>
                    </a:lnTo>
                    <a:cubicBezTo>
                      <a:pt x="892" y="259"/>
                      <a:pt x="892" y="259"/>
                      <a:pt x="892" y="260"/>
                    </a:cubicBezTo>
                    <a:lnTo>
                      <a:pt x="919" y="338"/>
                    </a:lnTo>
                    <a:cubicBezTo>
                      <a:pt x="919" y="338"/>
                      <a:pt x="919" y="339"/>
                      <a:pt x="919" y="340"/>
                    </a:cubicBezTo>
                    <a:lnTo>
                      <a:pt x="928" y="424"/>
                    </a:lnTo>
                    <a:cubicBezTo>
                      <a:pt x="928" y="424"/>
                      <a:pt x="928" y="425"/>
                      <a:pt x="928" y="425"/>
                    </a:cubicBezTo>
                    <a:lnTo>
                      <a:pt x="919" y="509"/>
                    </a:lnTo>
                    <a:cubicBezTo>
                      <a:pt x="919" y="510"/>
                      <a:pt x="919" y="511"/>
                      <a:pt x="919" y="511"/>
                    </a:cubicBezTo>
                    <a:lnTo>
                      <a:pt x="892" y="589"/>
                    </a:lnTo>
                    <a:cubicBezTo>
                      <a:pt x="892" y="590"/>
                      <a:pt x="892" y="590"/>
                      <a:pt x="891" y="591"/>
                    </a:cubicBezTo>
                    <a:lnTo>
                      <a:pt x="849" y="662"/>
                    </a:lnTo>
                    <a:cubicBezTo>
                      <a:pt x="849" y="662"/>
                      <a:pt x="849" y="662"/>
                      <a:pt x="848" y="663"/>
                    </a:cubicBezTo>
                    <a:lnTo>
                      <a:pt x="793" y="724"/>
                    </a:lnTo>
                    <a:cubicBezTo>
                      <a:pt x="793" y="724"/>
                      <a:pt x="793" y="725"/>
                      <a:pt x="792" y="725"/>
                    </a:cubicBezTo>
                    <a:lnTo>
                      <a:pt x="724" y="776"/>
                    </a:lnTo>
                    <a:cubicBezTo>
                      <a:pt x="724" y="776"/>
                      <a:pt x="723" y="776"/>
                      <a:pt x="723" y="777"/>
                    </a:cubicBezTo>
                    <a:lnTo>
                      <a:pt x="646" y="815"/>
                    </a:lnTo>
                    <a:cubicBezTo>
                      <a:pt x="646" y="815"/>
                      <a:pt x="645" y="815"/>
                      <a:pt x="645" y="815"/>
                    </a:cubicBezTo>
                    <a:lnTo>
                      <a:pt x="559" y="840"/>
                    </a:lnTo>
                    <a:cubicBezTo>
                      <a:pt x="558" y="840"/>
                      <a:pt x="558" y="840"/>
                      <a:pt x="557" y="840"/>
                    </a:cubicBezTo>
                    <a:lnTo>
                      <a:pt x="465" y="848"/>
                    </a:lnTo>
                    <a:cubicBezTo>
                      <a:pt x="465" y="848"/>
                      <a:pt x="464" y="848"/>
                      <a:pt x="464" y="848"/>
                    </a:cubicBezTo>
                    <a:lnTo>
                      <a:pt x="372" y="840"/>
                    </a:lnTo>
                    <a:cubicBezTo>
                      <a:pt x="371" y="840"/>
                      <a:pt x="371" y="840"/>
                      <a:pt x="370" y="840"/>
                    </a:cubicBezTo>
                    <a:lnTo>
                      <a:pt x="285" y="815"/>
                    </a:lnTo>
                    <a:cubicBezTo>
                      <a:pt x="285" y="815"/>
                      <a:pt x="284" y="815"/>
                      <a:pt x="284" y="815"/>
                    </a:cubicBezTo>
                    <a:lnTo>
                      <a:pt x="206" y="777"/>
                    </a:lnTo>
                    <a:cubicBezTo>
                      <a:pt x="205" y="776"/>
                      <a:pt x="205" y="776"/>
                      <a:pt x="205" y="776"/>
                    </a:cubicBezTo>
                    <a:lnTo>
                      <a:pt x="138" y="725"/>
                    </a:lnTo>
                    <a:cubicBezTo>
                      <a:pt x="137" y="725"/>
                      <a:pt x="137" y="724"/>
                      <a:pt x="137" y="724"/>
                    </a:cubicBezTo>
                    <a:lnTo>
                      <a:pt x="81" y="663"/>
                    </a:lnTo>
                    <a:cubicBezTo>
                      <a:pt x="80" y="662"/>
                      <a:pt x="80" y="662"/>
                      <a:pt x="80" y="662"/>
                    </a:cubicBezTo>
                    <a:lnTo>
                      <a:pt x="38" y="591"/>
                    </a:lnTo>
                    <a:cubicBezTo>
                      <a:pt x="37" y="590"/>
                      <a:pt x="37" y="590"/>
                      <a:pt x="37" y="589"/>
                    </a:cubicBezTo>
                    <a:lnTo>
                      <a:pt x="10" y="511"/>
                    </a:lnTo>
                    <a:cubicBezTo>
                      <a:pt x="10" y="511"/>
                      <a:pt x="10" y="510"/>
                      <a:pt x="10" y="509"/>
                    </a:cubicBezTo>
                    <a:lnTo>
                      <a:pt x="1" y="425"/>
                    </a:lnTo>
                    <a:close/>
                    <a:moveTo>
                      <a:pt x="25" y="508"/>
                    </a:moveTo>
                    <a:lnTo>
                      <a:pt x="25" y="506"/>
                    </a:lnTo>
                    <a:lnTo>
                      <a:pt x="52" y="584"/>
                    </a:lnTo>
                    <a:lnTo>
                      <a:pt x="51" y="582"/>
                    </a:lnTo>
                    <a:lnTo>
                      <a:pt x="93" y="653"/>
                    </a:lnTo>
                    <a:lnTo>
                      <a:pt x="92" y="652"/>
                    </a:lnTo>
                    <a:lnTo>
                      <a:pt x="148" y="713"/>
                    </a:lnTo>
                    <a:lnTo>
                      <a:pt x="147" y="712"/>
                    </a:lnTo>
                    <a:lnTo>
                      <a:pt x="214" y="763"/>
                    </a:lnTo>
                    <a:lnTo>
                      <a:pt x="213" y="762"/>
                    </a:lnTo>
                    <a:lnTo>
                      <a:pt x="291" y="800"/>
                    </a:lnTo>
                    <a:lnTo>
                      <a:pt x="290" y="800"/>
                    </a:lnTo>
                    <a:lnTo>
                      <a:pt x="375" y="825"/>
                    </a:lnTo>
                    <a:lnTo>
                      <a:pt x="373" y="824"/>
                    </a:lnTo>
                    <a:lnTo>
                      <a:pt x="465" y="832"/>
                    </a:lnTo>
                    <a:lnTo>
                      <a:pt x="464" y="832"/>
                    </a:lnTo>
                    <a:lnTo>
                      <a:pt x="556" y="824"/>
                    </a:lnTo>
                    <a:lnTo>
                      <a:pt x="554" y="825"/>
                    </a:lnTo>
                    <a:lnTo>
                      <a:pt x="640" y="800"/>
                    </a:lnTo>
                    <a:lnTo>
                      <a:pt x="639" y="800"/>
                    </a:lnTo>
                    <a:lnTo>
                      <a:pt x="716" y="762"/>
                    </a:lnTo>
                    <a:lnTo>
                      <a:pt x="715" y="763"/>
                    </a:lnTo>
                    <a:lnTo>
                      <a:pt x="783" y="712"/>
                    </a:lnTo>
                    <a:lnTo>
                      <a:pt x="782" y="713"/>
                    </a:lnTo>
                    <a:lnTo>
                      <a:pt x="837" y="652"/>
                    </a:lnTo>
                    <a:lnTo>
                      <a:pt x="836" y="653"/>
                    </a:lnTo>
                    <a:lnTo>
                      <a:pt x="878" y="582"/>
                    </a:lnTo>
                    <a:lnTo>
                      <a:pt x="877" y="584"/>
                    </a:lnTo>
                    <a:lnTo>
                      <a:pt x="904" y="506"/>
                    </a:lnTo>
                    <a:lnTo>
                      <a:pt x="904" y="508"/>
                    </a:lnTo>
                    <a:lnTo>
                      <a:pt x="913" y="424"/>
                    </a:lnTo>
                    <a:lnTo>
                      <a:pt x="913" y="425"/>
                    </a:lnTo>
                    <a:lnTo>
                      <a:pt x="904" y="341"/>
                    </a:lnTo>
                    <a:lnTo>
                      <a:pt x="904" y="343"/>
                    </a:lnTo>
                    <a:lnTo>
                      <a:pt x="877" y="265"/>
                    </a:lnTo>
                    <a:lnTo>
                      <a:pt x="878" y="267"/>
                    </a:lnTo>
                    <a:lnTo>
                      <a:pt x="836" y="197"/>
                    </a:lnTo>
                    <a:lnTo>
                      <a:pt x="836" y="198"/>
                    </a:lnTo>
                    <a:lnTo>
                      <a:pt x="781" y="136"/>
                    </a:lnTo>
                    <a:lnTo>
                      <a:pt x="783" y="137"/>
                    </a:lnTo>
                    <a:lnTo>
                      <a:pt x="715" y="86"/>
                    </a:lnTo>
                    <a:lnTo>
                      <a:pt x="716" y="87"/>
                    </a:lnTo>
                    <a:lnTo>
                      <a:pt x="639" y="49"/>
                    </a:lnTo>
                    <a:lnTo>
                      <a:pt x="640" y="49"/>
                    </a:lnTo>
                    <a:lnTo>
                      <a:pt x="554" y="24"/>
                    </a:lnTo>
                    <a:lnTo>
                      <a:pt x="556" y="24"/>
                    </a:lnTo>
                    <a:lnTo>
                      <a:pt x="464" y="16"/>
                    </a:lnTo>
                    <a:lnTo>
                      <a:pt x="465" y="16"/>
                    </a:lnTo>
                    <a:lnTo>
                      <a:pt x="373" y="24"/>
                    </a:lnTo>
                    <a:lnTo>
                      <a:pt x="375" y="24"/>
                    </a:lnTo>
                    <a:lnTo>
                      <a:pt x="290" y="49"/>
                    </a:lnTo>
                    <a:lnTo>
                      <a:pt x="291" y="49"/>
                    </a:lnTo>
                    <a:lnTo>
                      <a:pt x="213" y="87"/>
                    </a:lnTo>
                    <a:lnTo>
                      <a:pt x="214" y="86"/>
                    </a:lnTo>
                    <a:lnTo>
                      <a:pt x="147" y="137"/>
                    </a:lnTo>
                    <a:lnTo>
                      <a:pt x="148" y="136"/>
                    </a:lnTo>
                    <a:lnTo>
                      <a:pt x="92" y="198"/>
                    </a:lnTo>
                    <a:lnTo>
                      <a:pt x="93" y="197"/>
                    </a:lnTo>
                    <a:lnTo>
                      <a:pt x="51" y="267"/>
                    </a:lnTo>
                    <a:lnTo>
                      <a:pt x="52" y="265"/>
                    </a:lnTo>
                    <a:lnTo>
                      <a:pt x="25" y="343"/>
                    </a:lnTo>
                    <a:lnTo>
                      <a:pt x="25" y="341"/>
                    </a:lnTo>
                    <a:lnTo>
                      <a:pt x="16" y="425"/>
                    </a:lnTo>
                    <a:lnTo>
                      <a:pt x="16" y="424"/>
                    </a:lnTo>
                    <a:lnTo>
                      <a:pt x="25" y="50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174"/>
              <p:cNvSpPr>
                <a:spLocks noEditPoints="1"/>
              </p:cNvSpPr>
              <p:nvPr/>
            </p:nvSpPr>
            <p:spPr>
              <a:xfrm>
                <a:off x="1851" y="2772"/>
                <a:ext cx="67" cy="62"/>
              </a:xfrm>
              <a:custGeom>
                <a:avLst/>
                <a:gdLst>
                  <a:gd fmla="*/ 10 w 1025" name="T0"/>
                  <a:gd fmla="*/ 382 h 945" name="T1"/>
                  <a:gd fmla="*/ 44 w 1025" name="T2"/>
                  <a:gd fmla="*/ 282 h 945" name="T3"/>
                  <a:gd fmla="*/ 149 w 1025" name="T4"/>
                  <a:gd fmla="*/ 141 h 945" name="T5"/>
                  <a:gd fmla="*/ 233 w 1025" name="T6"/>
                  <a:gd fmla="*/ 77 h 945" name="T7"/>
                  <a:gd fmla="*/ 405 w 1025" name="T8"/>
                  <a:gd fmla="*/ 11 h 945" name="T9"/>
                  <a:gd fmla="*/ 517 w 1025" name="T10"/>
                  <a:gd fmla="*/ 1 h 945" name="T11"/>
                  <a:gd fmla="*/ 706 w 1025" name="T12"/>
                  <a:gd fmla="*/ 36 h 945" name="T13"/>
                  <a:gd fmla="*/ 801 w 1025" name="T14"/>
                  <a:gd fmla="*/ 83 h 945" name="T15"/>
                  <a:gd fmla="*/ 932 w 1025" name="T16"/>
                  <a:gd fmla="*/ 203 h 945" name="T17"/>
                  <a:gd fmla="*/ 985 w 1025" name="T18"/>
                  <a:gd fmla="*/ 292 h 945" name="T19"/>
                  <a:gd fmla="*/ 1024 w 1025" name="T20"/>
                  <a:gd fmla="*/ 466 h 945" name="T21"/>
                  <a:gd fmla="*/ 1012 w 1025" name="T22"/>
                  <a:gd fmla="*/ 575 h 945" name="T23"/>
                  <a:gd fmla="*/ 939 w 1025" name="T24"/>
                  <a:gd fmla="*/ 734 h 945" name="T25"/>
                  <a:gd fmla="*/ 869 w 1025" name="T26"/>
                  <a:gd fmla="*/ 811 h 945" name="T27"/>
                  <a:gd fmla="*/ 715 w 1025" name="T28"/>
                  <a:gd fmla="*/ 906 h 945" name="T29"/>
                  <a:gd fmla="*/ 609 w 1025" name="T30"/>
                  <a:gd fmla="*/ 936 h 945" name="T31"/>
                  <a:gd fmla="*/ 416 w 1025" name="T32"/>
                  <a:gd fmla="*/ 936 h 945" name="T33"/>
                  <a:gd fmla="*/ 311 w 1025" name="T34"/>
                  <a:gd fmla="*/ 906 h 945" name="T35"/>
                  <a:gd fmla="*/ 157 w 1025" name="T36"/>
                  <a:gd fmla="*/ 811 h 945" name="T37"/>
                  <a:gd fmla="*/ 86 w 1025" name="T38"/>
                  <a:gd fmla="*/ 734 h 945" name="T39"/>
                  <a:gd fmla="*/ 13 w 1025" name="T40"/>
                  <a:gd fmla="*/ 575 h 945" name="T41"/>
                  <a:gd fmla="*/ 121 w 1025" name="T42"/>
                  <a:gd fmla="*/ 550 h 945" name="T43"/>
                  <a:gd fmla="*/ 141 w 1025" name="T44"/>
                  <a:gd fmla="*/ 606 h 945" name="T45"/>
                  <a:gd fmla="*/ 232 w 1025" name="T46"/>
                  <a:gd fmla="*/ 729 h 945" name="T47"/>
                  <a:gd fmla="*/ 282 w 1025" name="T48"/>
                  <a:gd fmla="*/ 767 h 945" name="T49"/>
                  <a:gd fmla="*/ 436 w 1025" name="T50"/>
                  <a:gd fmla="*/ 827 h 945" name="T51"/>
                  <a:gd fmla="*/ 508 w 1025" name="T52"/>
                  <a:gd fmla="*/ 833 h 945" name="T53"/>
                  <a:gd fmla="*/ 675 w 1025" name="T54"/>
                  <a:gd fmla="*/ 802 h 945" name="T55"/>
                  <a:gd fmla="*/ 734 w 1025" name="T56"/>
                  <a:gd fmla="*/ 773 h 945" name="T57"/>
                  <a:gd fmla="*/ 849 w 1025" name="T58"/>
                  <a:gd fmla="*/ 668 h 945" name="T59"/>
                  <a:gd fmla="*/ 880 w 1025" name="T60"/>
                  <a:gd fmla="*/ 616 h 945" name="T61"/>
                  <a:gd fmla="*/ 913 w 1025" name="T62"/>
                  <a:gd fmla="*/ 466 h 945" name="T63"/>
                  <a:gd fmla="*/ 907 w 1025" name="T64"/>
                  <a:gd fmla="*/ 407 h 945" name="T65"/>
                  <a:gd fmla="*/ 842 w 1025" name="T66"/>
                  <a:gd fmla="*/ 269 h 945" name="T67"/>
                  <a:gd fmla="*/ 802 w 1025" name="T68"/>
                  <a:gd fmla="*/ 223 h 945" name="T69"/>
                  <a:gd fmla="*/ 666 w 1025" name="T70"/>
                  <a:gd fmla="*/ 140 h 945" name="T71"/>
                  <a:gd fmla="*/ 600 w 1025" name="T72"/>
                  <a:gd fmla="*/ 120 h 945" name="T73"/>
                  <a:gd fmla="*/ 425 w 1025" name="T74"/>
                  <a:gd fmla="*/ 120 h 945" name="T75"/>
                  <a:gd fmla="*/ 360 w 1025" name="T76"/>
                  <a:gd fmla="*/ 140 h 945" name="T77"/>
                  <a:gd fmla="*/ 224 w 1025" name="T78"/>
                  <a:gd fmla="*/ 223 h 945" name="T79"/>
                  <a:gd fmla="*/ 182 w 1025" name="T80"/>
                  <a:gd fmla="*/ 269 h 945" name="T81"/>
                  <a:gd fmla="*/ 118 w 1025" name="T82"/>
                  <a:gd fmla="*/ 407 h 945" name="T83"/>
                  <a:gd fmla="*/ 112 w 1025" name="T84"/>
                  <a:gd fmla="*/ 466 h 945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945" w="1025">
                    <a:moveTo>
                      <a:pt x="1" y="478"/>
                    </a:moveTo>
                    <a:cubicBezTo>
                      <a:pt x="0" y="474"/>
                      <a:pt x="0" y="470"/>
                      <a:pt x="1" y="466"/>
                    </a:cubicBezTo>
                    <a:lnTo>
                      <a:pt x="10" y="382"/>
                    </a:lnTo>
                    <a:cubicBezTo>
                      <a:pt x="10" y="378"/>
                      <a:pt x="11" y="374"/>
                      <a:pt x="13" y="370"/>
                    </a:cubicBezTo>
                    <a:lnTo>
                      <a:pt x="40" y="292"/>
                    </a:lnTo>
                    <a:cubicBezTo>
                      <a:pt x="41" y="288"/>
                      <a:pt x="42" y="285"/>
                      <a:pt x="44" y="282"/>
                    </a:cubicBezTo>
                    <a:lnTo>
                      <a:pt x="86" y="212"/>
                    </a:lnTo>
                    <a:cubicBezTo>
                      <a:pt x="88" y="209"/>
                      <a:pt x="90" y="206"/>
                      <a:pt x="93" y="203"/>
                    </a:cubicBezTo>
                    <a:lnTo>
                      <a:pt x="149" y="141"/>
                    </a:lnTo>
                    <a:cubicBezTo>
                      <a:pt x="151" y="138"/>
                      <a:pt x="154" y="136"/>
                      <a:pt x="157" y="134"/>
                    </a:cubicBezTo>
                    <a:lnTo>
                      <a:pt x="224" y="83"/>
                    </a:lnTo>
                    <a:cubicBezTo>
                      <a:pt x="226" y="81"/>
                      <a:pt x="230" y="79"/>
                      <a:pt x="233" y="77"/>
                    </a:cubicBezTo>
                    <a:lnTo>
                      <a:pt x="311" y="39"/>
                    </a:lnTo>
                    <a:cubicBezTo>
                      <a:pt x="314" y="38"/>
                      <a:pt x="317" y="37"/>
                      <a:pt x="320" y="36"/>
                    </a:cubicBezTo>
                    <a:lnTo>
                      <a:pt x="405" y="11"/>
                    </a:lnTo>
                    <a:cubicBezTo>
                      <a:pt x="408" y="10"/>
                      <a:pt x="412" y="9"/>
                      <a:pt x="416" y="9"/>
                    </a:cubicBezTo>
                    <a:lnTo>
                      <a:pt x="508" y="1"/>
                    </a:lnTo>
                    <a:cubicBezTo>
                      <a:pt x="511" y="0"/>
                      <a:pt x="514" y="0"/>
                      <a:pt x="517" y="1"/>
                    </a:cubicBezTo>
                    <a:lnTo>
                      <a:pt x="609" y="9"/>
                    </a:lnTo>
                    <a:cubicBezTo>
                      <a:pt x="613" y="9"/>
                      <a:pt x="617" y="10"/>
                      <a:pt x="620" y="11"/>
                    </a:cubicBezTo>
                    <a:lnTo>
                      <a:pt x="706" y="36"/>
                    </a:lnTo>
                    <a:cubicBezTo>
                      <a:pt x="709" y="37"/>
                      <a:pt x="712" y="38"/>
                      <a:pt x="715" y="39"/>
                    </a:cubicBezTo>
                    <a:lnTo>
                      <a:pt x="792" y="77"/>
                    </a:lnTo>
                    <a:cubicBezTo>
                      <a:pt x="795" y="79"/>
                      <a:pt x="798" y="81"/>
                      <a:pt x="801" y="83"/>
                    </a:cubicBezTo>
                    <a:lnTo>
                      <a:pt x="869" y="134"/>
                    </a:lnTo>
                    <a:cubicBezTo>
                      <a:pt x="872" y="136"/>
                      <a:pt x="875" y="138"/>
                      <a:pt x="877" y="141"/>
                    </a:cubicBezTo>
                    <a:lnTo>
                      <a:pt x="932" y="203"/>
                    </a:lnTo>
                    <a:cubicBezTo>
                      <a:pt x="935" y="206"/>
                      <a:pt x="937" y="209"/>
                      <a:pt x="938" y="212"/>
                    </a:cubicBezTo>
                    <a:lnTo>
                      <a:pt x="980" y="282"/>
                    </a:lnTo>
                    <a:cubicBezTo>
                      <a:pt x="982" y="285"/>
                      <a:pt x="984" y="288"/>
                      <a:pt x="985" y="292"/>
                    </a:cubicBezTo>
                    <a:lnTo>
                      <a:pt x="1012" y="370"/>
                    </a:lnTo>
                    <a:cubicBezTo>
                      <a:pt x="1014" y="374"/>
                      <a:pt x="1015" y="378"/>
                      <a:pt x="1015" y="382"/>
                    </a:cubicBezTo>
                    <a:lnTo>
                      <a:pt x="1024" y="466"/>
                    </a:lnTo>
                    <a:cubicBezTo>
                      <a:pt x="1025" y="470"/>
                      <a:pt x="1025" y="474"/>
                      <a:pt x="1024" y="478"/>
                    </a:cubicBezTo>
                    <a:lnTo>
                      <a:pt x="1015" y="562"/>
                    </a:lnTo>
                    <a:cubicBezTo>
                      <a:pt x="1015" y="567"/>
                      <a:pt x="1014" y="571"/>
                      <a:pt x="1012" y="575"/>
                    </a:cubicBezTo>
                    <a:lnTo>
                      <a:pt x="985" y="653"/>
                    </a:lnTo>
                    <a:cubicBezTo>
                      <a:pt x="984" y="656"/>
                      <a:pt x="983" y="660"/>
                      <a:pt x="981" y="663"/>
                    </a:cubicBezTo>
                    <a:lnTo>
                      <a:pt x="939" y="734"/>
                    </a:lnTo>
                    <a:cubicBezTo>
                      <a:pt x="937" y="737"/>
                      <a:pt x="935" y="740"/>
                      <a:pt x="932" y="743"/>
                    </a:cubicBezTo>
                    <a:lnTo>
                      <a:pt x="877" y="804"/>
                    </a:lnTo>
                    <a:cubicBezTo>
                      <a:pt x="875" y="807"/>
                      <a:pt x="872" y="809"/>
                      <a:pt x="869" y="811"/>
                    </a:cubicBezTo>
                    <a:lnTo>
                      <a:pt x="801" y="862"/>
                    </a:lnTo>
                    <a:cubicBezTo>
                      <a:pt x="798" y="864"/>
                      <a:pt x="795" y="866"/>
                      <a:pt x="792" y="868"/>
                    </a:cubicBezTo>
                    <a:lnTo>
                      <a:pt x="715" y="906"/>
                    </a:lnTo>
                    <a:cubicBezTo>
                      <a:pt x="712" y="907"/>
                      <a:pt x="709" y="908"/>
                      <a:pt x="706" y="909"/>
                    </a:cubicBezTo>
                    <a:lnTo>
                      <a:pt x="620" y="934"/>
                    </a:lnTo>
                    <a:cubicBezTo>
                      <a:pt x="617" y="935"/>
                      <a:pt x="613" y="936"/>
                      <a:pt x="609" y="936"/>
                    </a:cubicBezTo>
                    <a:lnTo>
                      <a:pt x="517" y="944"/>
                    </a:lnTo>
                    <a:cubicBezTo>
                      <a:pt x="514" y="945"/>
                      <a:pt x="511" y="945"/>
                      <a:pt x="508" y="944"/>
                    </a:cubicBezTo>
                    <a:lnTo>
                      <a:pt x="416" y="936"/>
                    </a:lnTo>
                    <a:cubicBezTo>
                      <a:pt x="412" y="936"/>
                      <a:pt x="408" y="935"/>
                      <a:pt x="405" y="934"/>
                    </a:cubicBezTo>
                    <a:lnTo>
                      <a:pt x="320" y="909"/>
                    </a:lnTo>
                    <a:cubicBezTo>
                      <a:pt x="317" y="908"/>
                      <a:pt x="314" y="907"/>
                      <a:pt x="311" y="906"/>
                    </a:cubicBezTo>
                    <a:lnTo>
                      <a:pt x="233" y="868"/>
                    </a:lnTo>
                    <a:cubicBezTo>
                      <a:pt x="230" y="866"/>
                      <a:pt x="226" y="864"/>
                      <a:pt x="224" y="862"/>
                    </a:cubicBezTo>
                    <a:lnTo>
                      <a:pt x="157" y="811"/>
                    </a:lnTo>
                    <a:cubicBezTo>
                      <a:pt x="154" y="809"/>
                      <a:pt x="151" y="807"/>
                      <a:pt x="149" y="804"/>
                    </a:cubicBezTo>
                    <a:lnTo>
                      <a:pt x="93" y="743"/>
                    </a:lnTo>
                    <a:cubicBezTo>
                      <a:pt x="91" y="740"/>
                      <a:pt x="88" y="737"/>
                      <a:pt x="86" y="734"/>
                    </a:cubicBezTo>
                    <a:lnTo>
                      <a:pt x="44" y="663"/>
                    </a:lnTo>
                    <a:cubicBezTo>
                      <a:pt x="42" y="660"/>
                      <a:pt x="41" y="656"/>
                      <a:pt x="40" y="653"/>
                    </a:cubicBezTo>
                    <a:lnTo>
                      <a:pt x="13" y="575"/>
                    </a:lnTo>
                    <a:cubicBezTo>
                      <a:pt x="11" y="571"/>
                      <a:pt x="10" y="567"/>
                      <a:pt x="10" y="562"/>
                    </a:cubicBezTo>
                    <a:lnTo>
                      <a:pt x="1" y="478"/>
                    </a:lnTo>
                    <a:close/>
                    <a:moveTo>
                      <a:pt x="121" y="550"/>
                    </a:moveTo>
                    <a:lnTo>
                      <a:pt x="118" y="538"/>
                    </a:lnTo>
                    <a:lnTo>
                      <a:pt x="145" y="616"/>
                    </a:lnTo>
                    <a:lnTo>
                      <a:pt x="141" y="606"/>
                    </a:lnTo>
                    <a:lnTo>
                      <a:pt x="183" y="677"/>
                    </a:lnTo>
                    <a:lnTo>
                      <a:pt x="176" y="668"/>
                    </a:lnTo>
                    <a:lnTo>
                      <a:pt x="232" y="729"/>
                    </a:lnTo>
                    <a:lnTo>
                      <a:pt x="224" y="722"/>
                    </a:lnTo>
                    <a:lnTo>
                      <a:pt x="291" y="773"/>
                    </a:lnTo>
                    <a:lnTo>
                      <a:pt x="282" y="767"/>
                    </a:lnTo>
                    <a:lnTo>
                      <a:pt x="360" y="805"/>
                    </a:lnTo>
                    <a:lnTo>
                      <a:pt x="351" y="802"/>
                    </a:lnTo>
                    <a:lnTo>
                      <a:pt x="436" y="827"/>
                    </a:lnTo>
                    <a:lnTo>
                      <a:pt x="425" y="825"/>
                    </a:lnTo>
                    <a:lnTo>
                      <a:pt x="517" y="833"/>
                    </a:lnTo>
                    <a:lnTo>
                      <a:pt x="508" y="833"/>
                    </a:lnTo>
                    <a:lnTo>
                      <a:pt x="600" y="825"/>
                    </a:lnTo>
                    <a:lnTo>
                      <a:pt x="589" y="827"/>
                    </a:lnTo>
                    <a:lnTo>
                      <a:pt x="675" y="802"/>
                    </a:lnTo>
                    <a:lnTo>
                      <a:pt x="666" y="805"/>
                    </a:lnTo>
                    <a:lnTo>
                      <a:pt x="743" y="767"/>
                    </a:lnTo>
                    <a:lnTo>
                      <a:pt x="734" y="773"/>
                    </a:lnTo>
                    <a:lnTo>
                      <a:pt x="802" y="722"/>
                    </a:lnTo>
                    <a:lnTo>
                      <a:pt x="794" y="729"/>
                    </a:lnTo>
                    <a:lnTo>
                      <a:pt x="849" y="668"/>
                    </a:lnTo>
                    <a:lnTo>
                      <a:pt x="842" y="677"/>
                    </a:lnTo>
                    <a:lnTo>
                      <a:pt x="884" y="606"/>
                    </a:lnTo>
                    <a:lnTo>
                      <a:pt x="880" y="616"/>
                    </a:lnTo>
                    <a:lnTo>
                      <a:pt x="907" y="538"/>
                    </a:lnTo>
                    <a:lnTo>
                      <a:pt x="904" y="550"/>
                    </a:lnTo>
                    <a:lnTo>
                      <a:pt x="913" y="466"/>
                    </a:lnTo>
                    <a:lnTo>
                      <a:pt x="913" y="478"/>
                    </a:lnTo>
                    <a:lnTo>
                      <a:pt x="904" y="394"/>
                    </a:lnTo>
                    <a:lnTo>
                      <a:pt x="907" y="407"/>
                    </a:lnTo>
                    <a:lnTo>
                      <a:pt x="880" y="329"/>
                    </a:lnTo>
                    <a:lnTo>
                      <a:pt x="884" y="339"/>
                    </a:lnTo>
                    <a:lnTo>
                      <a:pt x="842" y="269"/>
                    </a:lnTo>
                    <a:lnTo>
                      <a:pt x="849" y="278"/>
                    </a:lnTo>
                    <a:lnTo>
                      <a:pt x="794" y="216"/>
                    </a:lnTo>
                    <a:lnTo>
                      <a:pt x="802" y="223"/>
                    </a:lnTo>
                    <a:lnTo>
                      <a:pt x="734" y="172"/>
                    </a:lnTo>
                    <a:lnTo>
                      <a:pt x="743" y="178"/>
                    </a:lnTo>
                    <a:lnTo>
                      <a:pt x="666" y="140"/>
                    </a:lnTo>
                    <a:lnTo>
                      <a:pt x="675" y="143"/>
                    </a:lnTo>
                    <a:lnTo>
                      <a:pt x="589" y="118"/>
                    </a:lnTo>
                    <a:lnTo>
                      <a:pt x="600" y="120"/>
                    </a:lnTo>
                    <a:lnTo>
                      <a:pt x="508" y="112"/>
                    </a:lnTo>
                    <a:lnTo>
                      <a:pt x="517" y="112"/>
                    </a:lnTo>
                    <a:lnTo>
                      <a:pt x="425" y="120"/>
                    </a:lnTo>
                    <a:lnTo>
                      <a:pt x="436" y="118"/>
                    </a:lnTo>
                    <a:lnTo>
                      <a:pt x="351" y="143"/>
                    </a:lnTo>
                    <a:lnTo>
                      <a:pt x="360" y="140"/>
                    </a:lnTo>
                    <a:lnTo>
                      <a:pt x="282" y="178"/>
                    </a:lnTo>
                    <a:lnTo>
                      <a:pt x="291" y="172"/>
                    </a:lnTo>
                    <a:lnTo>
                      <a:pt x="224" y="223"/>
                    </a:lnTo>
                    <a:lnTo>
                      <a:pt x="232" y="216"/>
                    </a:lnTo>
                    <a:lnTo>
                      <a:pt x="176" y="278"/>
                    </a:lnTo>
                    <a:lnTo>
                      <a:pt x="182" y="269"/>
                    </a:lnTo>
                    <a:lnTo>
                      <a:pt x="140" y="339"/>
                    </a:lnTo>
                    <a:lnTo>
                      <a:pt x="145" y="329"/>
                    </a:lnTo>
                    <a:lnTo>
                      <a:pt x="118" y="407"/>
                    </a:lnTo>
                    <a:lnTo>
                      <a:pt x="121" y="394"/>
                    </a:lnTo>
                    <a:lnTo>
                      <a:pt x="112" y="478"/>
                    </a:lnTo>
                    <a:lnTo>
                      <a:pt x="112" y="466"/>
                    </a:lnTo>
                    <a:lnTo>
                      <a:pt x="121" y="550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Oval 175"/>
              <p:cNvSpPr>
                <a:spLocks noChangeArrowheads="1"/>
              </p:cNvSpPr>
              <p:nvPr/>
            </p:nvSpPr>
            <p:spPr>
              <a:xfrm>
                <a:off x="2588" y="2354"/>
                <a:ext cx="60" cy="5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76"/>
              <p:cNvSpPr>
                <a:spLocks noEditPoints="1"/>
              </p:cNvSpPr>
              <p:nvPr/>
            </p:nvSpPr>
            <p:spPr>
              <a:xfrm>
                <a:off x="2587" y="2354"/>
                <a:ext cx="61" cy="55"/>
              </a:xfrm>
              <a:custGeom>
                <a:avLst/>
                <a:gdLst>
                  <a:gd fmla="*/ 10 w 928" name="T0"/>
                  <a:gd fmla="*/ 340 h 848" name="T1"/>
                  <a:gd fmla="*/ 38 w 928" name="T2"/>
                  <a:gd fmla="*/ 258 h 848" name="T3"/>
                  <a:gd fmla="*/ 137 w 928" name="T4"/>
                  <a:gd fmla="*/ 125 h 848" name="T5"/>
                  <a:gd fmla="*/ 206 w 928" name="T6"/>
                  <a:gd fmla="*/ 72 h 848" name="T7"/>
                  <a:gd fmla="*/ 370 w 928" name="T8"/>
                  <a:gd fmla="*/ 9 h 848" name="T9"/>
                  <a:gd fmla="*/ 465 w 928" name="T10"/>
                  <a:gd fmla="*/ 0 h 848" name="T11"/>
                  <a:gd fmla="*/ 645 w 928" name="T12"/>
                  <a:gd fmla="*/ 34 h 848" name="T13"/>
                  <a:gd fmla="*/ 724 w 928" name="T14"/>
                  <a:gd fmla="*/ 73 h 848" name="T15"/>
                  <a:gd fmla="*/ 848 w 928" name="T16"/>
                  <a:gd fmla="*/ 187 h 848" name="T17"/>
                  <a:gd fmla="*/ 892 w 928" name="T18"/>
                  <a:gd fmla="*/ 260 h 848" name="T19"/>
                  <a:gd fmla="*/ 928 w 928" name="T20"/>
                  <a:gd fmla="*/ 424 h 848" name="T21"/>
                  <a:gd fmla="*/ 919 w 928" name="T22"/>
                  <a:gd fmla="*/ 511 h 848" name="T23"/>
                  <a:gd fmla="*/ 849 w 928" name="T24"/>
                  <a:gd fmla="*/ 662 h 848" name="T25"/>
                  <a:gd fmla="*/ 792 w 928" name="T26"/>
                  <a:gd fmla="*/ 725 h 848" name="T27"/>
                  <a:gd fmla="*/ 646 w 928" name="T28"/>
                  <a:gd fmla="*/ 815 h 848" name="T29"/>
                  <a:gd fmla="*/ 557 w 928" name="T30"/>
                  <a:gd fmla="*/ 840 h 848" name="T31"/>
                  <a:gd fmla="*/ 372 w 928" name="T32"/>
                  <a:gd fmla="*/ 840 h 848" name="T33"/>
                  <a:gd fmla="*/ 284 w 928" name="T34"/>
                  <a:gd fmla="*/ 815 h 848" name="T35"/>
                  <a:gd fmla="*/ 138 w 928" name="T36"/>
                  <a:gd fmla="*/ 725 h 848" name="T37"/>
                  <a:gd fmla="*/ 80 w 928" name="T38"/>
                  <a:gd fmla="*/ 662 h 848" name="T39"/>
                  <a:gd fmla="*/ 10 w 928" name="T40"/>
                  <a:gd fmla="*/ 511 h 848" name="T41"/>
                  <a:gd fmla="*/ 25 w 928" name="T42"/>
                  <a:gd fmla="*/ 508 h 848" name="T43"/>
                  <a:gd fmla="*/ 51 w 928" name="T44"/>
                  <a:gd fmla="*/ 582 h 848" name="T45"/>
                  <a:gd fmla="*/ 148 w 928" name="T46"/>
                  <a:gd fmla="*/ 713 h 848" name="T47"/>
                  <a:gd fmla="*/ 213 w 928" name="T48"/>
                  <a:gd fmla="*/ 762 h 848" name="T49"/>
                  <a:gd fmla="*/ 375 w 928" name="T50"/>
                  <a:gd fmla="*/ 825 h 848" name="T51"/>
                  <a:gd fmla="*/ 464 w 928" name="T52"/>
                  <a:gd fmla="*/ 832 h 848" name="T53"/>
                  <a:gd fmla="*/ 640 w 928" name="T54"/>
                  <a:gd fmla="*/ 800 h 848" name="T55"/>
                  <a:gd fmla="*/ 715 w 928" name="T56"/>
                  <a:gd fmla="*/ 763 h 848" name="T57"/>
                  <a:gd fmla="*/ 837 w 928" name="T58"/>
                  <a:gd fmla="*/ 652 h 848" name="T59"/>
                  <a:gd fmla="*/ 877 w 928" name="T60"/>
                  <a:gd fmla="*/ 584 h 848" name="T61"/>
                  <a:gd fmla="*/ 913 w 928" name="T62"/>
                  <a:gd fmla="*/ 424 h 848" name="T63"/>
                  <a:gd fmla="*/ 904 w 928" name="T64"/>
                  <a:gd fmla="*/ 343 h 848" name="T65"/>
                  <a:gd fmla="*/ 836 w 928" name="T66"/>
                  <a:gd fmla="*/ 197 h 848" name="T67"/>
                  <a:gd fmla="*/ 783 w 928" name="T68"/>
                  <a:gd fmla="*/ 137 h 848" name="T69"/>
                  <a:gd fmla="*/ 639 w 928" name="T70"/>
                  <a:gd fmla="*/ 49 h 848" name="T71"/>
                  <a:gd fmla="*/ 556 w 928" name="T72"/>
                  <a:gd fmla="*/ 24 h 848" name="T73"/>
                  <a:gd fmla="*/ 373 w 928" name="T74"/>
                  <a:gd fmla="*/ 24 h 848" name="T75"/>
                  <a:gd fmla="*/ 291 w 928" name="T76"/>
                  <a:gd fmla="*/ 49 h 848" name="T77"/>
                  <a:gd fmla="*/ 147 w 928" name="T78"/>
                  <a:gd fmla="*/ 137 h 848" name="T79"/>
                  <a:gd fmla="*/ 93 w 928" name="T80"/>
                  <a:gd fmla="*/ 197 h 848" name="T81"/>
                  <a:gd fmla="*/ 25 w 928" name="T82"/>
                  <a:gd fmla="*/ 343 h 848" name="T83"/>
                  <a:gd fmla="*/ 16 w 928" name="T84"/>
                  <a:gd fmla="*/ 424 h 848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848" w="928">
                    <a:moveTo>
                      <a:pt x="1" y="425"/>
                    </a:moveTo>
                    <a:cubicBezTo>
                      <a:pt x="0" y="425"/>
                      <a:pt x="0" y="424"/>
                      <a:pt x="1" y="424"/>
                    </a:cubicBezTo>
                    <a:lnTo>
                      <a:pt x="10" y="340"/>
                    </a:lnTo>
                    <a:cubicBezTo>
                      <a:pt x="10" y="339"/>
                      <a:pt x="10" y="338"/>
                      <a:pt x="10" y="338"/>
                    </a:cubicBezTo>
                    <a:lnTo>
                      <a:pt x="37" y="260"/>
                    </a:lnTo>
                    <a:cubicBezTo>
                      <a:pt x="37" y="259"/>
                      <a:pt x="37" y="259"/>
                      <a:pt x="38" y="258"/>
                    </a:cubicBezTo>
                    <a:lnTo>
                      <a:pt x="80" y="188"/>
                    </a:lnTo>
                    <a:cubicBezTo>
                      <a:pt x="80" y="188"/>
                      <a:pt x="80" y="187"/>
                      <a:pt x="81" y="187"/>
                    </a:cubicBezTo>
                    <a:lnTo>
                      <a:pt x="137" y="125"/>
                    </a:lnTo>
                    <a:cubicBezTo>
                      <a:pt x="137" y="125"/>
                      <a:pt x="137" y="124"/>
                      <a:pt x="138" y="124"/>
                    </a:cubicBezTo>
                    <a:lnTo>
                      <a:pt x="205" y="73"/>
                    </a:lnTo>
                    <a:cubicBezTo>
                      <a:pt x="205" y="73"/>
                      <a:pt x="205" y="72"/>
                      <a:pt x="206" y="72"/>
                    </a:cubicBezTo>
                    <a:lnTo>
                      <a:pt x="284" y="34"/>
                    </a:lnTo>
                    <a:cubicBezTo>
                      <a:pt x="284" y="34"/>
                      <a:pt x="285" y="34"/>
                      <a:pt x="285" y="34"/>
                    </a:cubicBezTo>
                    <a:lnTo>
                      <a:pt x="370" y="9"/>
                    </a:lnTo>
                    <a:cubicBezTo>
                      <a:pt x="371" y="9"/>
                      <a:pt x="371" y="9"/>
                      <a:pt x="372" y="8"/>
                    </a:cubicBezTo>
                    <a:lnTo>
                      <a:pt x="464" y="0"/>
                    </a:lnTo>
                    <a:cubicBezTo>
                      <a:pt x="464" y="0"/>
                      <a:pt x="465" y="0"/>
                      <a:pt x="465" y="0"/>
                    </a:cubicBezTo>
                    <a:lnTo>
                      <a:pt x="557" y="8"/>
                    </a:lnTo>
                    <a:cubicBezTo>
                      <a:pt x="558" y="9"/>
                      <a:pt x="558" y="9"/>
                      <a:pt x="559" y="9"/>
                    </a:cubicBezTo>
                    <a:lnTo>
                      <a:pt x="645" y="34"/>
                    </a:lnTo>
                    <a:cubicBezTo>
                      <a:pt x="645" y="34"/>
                      <a:pt x="646" y="34"/>
                      <a:pt x="646" y="34"/>
                    </a:cubicBezTo>
                    <a:lnTo>
                      <a:pt x="723" y="72"/>
                    </a:lnTo>
                    <a:cubicBezTo>
                      <a:pt x="723" y="73"/>
                      <a:pt x="724" y="73"/>
                      <a:pt x="724" y="73"/>
                    </a:cubicBezTo>
                    <a:lnTo>
                      <a:pt x="792" y="124"/>
                    </a:lnTo>
                    <a:cubicBezTo>
                      <a:pt x="793" y="124"/>
                      <a:pt x="793" y="125"/>
                      <a:pt x="793" y="125"/>
                    </a:cubicBezTo>
                    <a:lnTo>
                      <a:pt x="848" y="187"/>
                    </a:lnTo>
                    <a:cubicBezTo>
                      <a:pt x="849" y="188"/>
                      <a:pt x="849" y="188"/>
                      <a:pt x="849" y="188"/>
                    </a:cubicBezTo>
                    <a:lnTo>
                      <a:pt x="891" y="258"/>
                    </a:lnTo>
                    <a:cubicBezTo>
                      <a:pt x="892" y="259"/>
                      <a:pt x="892" y="259"/>
                      <a:pt x="892" y="260"/>
                    </a:cubicBezTo>
                    <a:lnTo>
                      <a:pt x="919" y="338"/>
                    </a:lnTo>
                    <a:cubicBezTo>
                      <a:pt x="919" y="338"/>
                      <a:pt x="919" y="339"/>
                      <a:pt x="919" y="340"/>
                    </a:cubicBezTo>
                    <a:lnTo>
                      <a:pt x="928" y="424"/>
                    </a:lnTo>
                    <a:cubicBezTo>
                      <a:pt x="928" y="424"/>
                      <a:pt x="928" y="425"/>
                      <a:pt x="928" y="425"/>
                    </a:cubicBezTo>
                    <a:lnTo>
                      <a:pt x="919" y="509"/>
                    </a:lnTo>
                    <a:cubicBezTo>
                      <a:pt x="919" y="510"/>
                      <a:pt x="919" y="511"/>
                      <a:pt x="919" y="511"/>
                    </a:cubicBezTo>
                    <a:lnTo>
                      <a:pt x="892" y="589"/>
                    </a:lnTo>
                    <a:cubicBezTo>
                      <a:pt x="892" y="590"/>
                      <a:pt x="892" y="590"/>
                      <a:pt x="891" y="591"/>
                    </a:cubicBezTo>
                    <a:lnTo>
                      <a:pt x="849" y="662"/>
                    </a:lnTo>
                    <a:cubicBezTo>
                      <a:pt x="849" y="662"/>
                      <a:pt x="849" y="662"/>
                      <a:pt x="848" y="663"/>
                    </a:cubicBezTo>
                    <a:lnTo>
                      <a:pt x="793" y="724"/>
                    </a:lnTo>
                    <a:cubicBezTo>
                      <a:pt x="793" y="724"/>
                      <a:pt x="793" y="725"/>
                      <a:pt x="792" y="725"/>
                    </a:cubicBezTo>
                    <a:lnTo>
                      <a:pt x="724" y="776"/>
                    </a:lnTo>
                    <a:cubicBezTo>
                      <a:pt x="724" y="776"/>
                      <a:pt x="723" y="776"/>
                      <a:pt x="723" y="777"/>
                    </a:cubicBezTo>
                    <a:lnTo>
                      <a:pt x="646" y="815"/>
                    </a:lnTo>
                    <a:cubicBezTo>
                      <a:pt x="646" y="815"/>
                      <a:pt x="645" y="815"/>
                      <a:pt x="645" y="815"/>
                    </a:cubicBezTo>
                    <a:lnTo>
                      <a:pt x="559" y="840"/>
                    </a:lnTo>
                    <a:cubicBezTo>
                      <a:pt x="558" y="840"/>
                      <a:pt x="558" y="840"/>
                      <a:pt x="557" y="840"/>
                    </a:cubicBezTo>
                    <a:lnTo>
                      <a:pt x="465" y="848"/>
                    </a:lnTo>
                    <a:cubicBezTo>
                      <a:pt x="465" y="848"/>
                      <a:pt x="464" y="848"/>
                      <a:pt x="464" y="848"/>
                    </a:cubicBezTo>
                    <a:lnTo>
                      <a:pt x="372" y="840"/>
                    </a:lnTo>
                    <a:cubicBezTo>
                      <a:pt x="371" y="840"/>
                      <a:pt x="371" y="840"/>
                      <a:pt x="370" y="840"/>
                    </a:cubicBezTo>
                    <a:lnTo>
                      <a:pt x="285" y="815"/>
                    </a:lnTo>
                    <a:cubicBezTo>
                      <a:pt x="285" y="815"/>
                      <a:pt x="284" y="815"/>
                      <a:pt x="284" y="815"/>
                    </a:cubicBezTo>
                    <a:lnTo>
                      <a:pt x="206" y="777"/>
                    </a:lnTo>
                    <a:cubicBezTo>
                      <a:pt x="205" y="776"/>
                      <a:pt x="205" y="776"/>
                      <a:pt x="205" y="776"/>
                    </a:cubicBezTo>
                    <a:lnTo>
                      <a:pt x="138" y="725"/>
                    </a:lnTo>
                    <a:cubicBezTo>
                      <a:pt x="137" y="725"/>
                      <a:pt x="137" y="724"/>
                      <a:pt x="137" y="724"/>
                    </a:cubicBezTo>
                    <a:lnTo>
                      <a:pt x="81" y="663"/>
                    </a:lnTo>
                    <a:cubicBezTo>
                      <a:pt x="80" y="662"/>
                      <a:pt x="80" y="662"/>
                      <a:pt x="80" y="662"/>
                    </a:cubicBezTo>
                    <a:lnTo>
                      <a:pt x="38" y="591"/>
                    </a:lnTo>
                    <a:cubicBezTo>
                      <a:pt x="37" y="590"/>
                      <a:pt x="37" y="590"/>
                      <a:pt x="37" y="589"/>
                    </a:cubicBezTo>
                    <a:lnTo>
                      <a:pt x="10" y="511"/>
                    </a:lnTo>
                    <a:cubicBezTo>
                      <a:pt x="10" y="511"/>
                      <a:pt x="10" y="510"/>
                      <a:pt x="10" y="509"/>
                    </a:cubicBezTo>
                    <a:lnTo>
                      <a:pt x="1" y="425"/>
                    </a:lnTo>
                    <a:close/>
                    <a:moveTo>
                      <a:pt x="25" y="508"/>
                    </a:moveTo>
                    <a:lnTo>
                      <a:pt x="25" y="506"/>
                    </a:lnTo>
                    <a:lnTo>
                      <a:pt x="52" y="584"/>
                    </a:lnTo>
                    <a:lnTo>
                      <a:pt x="51" y="582"/>
                    </a:lnTo>
                    <a:lnTo>
                      <a:pt x="93" y="653"/>
                    </a:lnTo>
                    <a:lnTo>
                      <a:pt x="92" y="652"/>
                    </a:lnTo>
                    <a:lnTo>
                      <a:pt x="148" y="713"/>
                    </a:lnTo>
                    <a:lnTo>
                      <a:pt x="147" y="712"/>
                    </a:lnTo>
                    <a:lnTo>
                      <a:pt x="214" y="763"/>
                    </a:lnTo>
                    <a:lnTo>
                      <a:pt x="213" y="762"/>
                    </a:lnTo>
                    <a:lnTo>
                      <a:pt x="291" y="800"/>
                    </a:lnTo>
                    <a:lnTo>
                      <a:pt x="290" y="800"/>
                    </a:lnTo>
                    <a:lnTo>
                      <a:pt x="375" y="825"/>
                    </a:lnTo>
                    <a:lnTo>
                      <a:pt x="373" y="824"/>
                    </a:lnTo>
                    <a:lnTo>
                      <a:pt x="465" y="832"/>
                    </a:lnTo>
                    <a:lnTo>
                      <a:pt x="464" y="832"/>
                    </a:lnTo>
                    <a:lnTo>
                      <a:pt x="556" y="824"/>
                    </a:lnTo>
                    <a:lnTo>
                      <a:pt x="554" y="825"/>
                    </a:lnTo>
                    <a:lnTo>
                      <a:pt x="640" y="800"/>
                    </a:lnTo>
                    <a:lnTo>
                      <a:pt x="639" y="800"/>
                    </a:lnTo>
                    <a:lnTo>
                      <a:pt x="716" y="762"/>
                    </a:lnTo>
                    <a:lnTo>
                      <a:pt x="715" y="763"/>
                    </a:lnTo>
                    <a:lnTo>
                      <a:pt x="783" y="712"/>
                    </a:lnTo>
                    <a:lnTo>
                      <a:pt x="782" y="713"/>
                    </a:lnTo>
                    <a:lnTo>
                      <a:pt x="837" y="652"/>
                    </a:lnTo>
                    <a:lnTo>
                      <a:pt x="836" y="653"/>
                    </a:lnTo>
                    <a:lnTo>
                      <a:pt x="878" y="582"/>
                    </a:lnTo>
                    <a:lnTo>
                      <a:pt x="877" y="584"/>
                    </a:lnTo>
                    <a:lnTo>
                      <a:pt x="904" y="506"/>
                    </a:lnTo>
                    <a:lnTo>
                      <a:pt x="904" y="508"/>
                    </a:lnTo>
                    <a:lnTo>
                      <a:pt x="913" y="424"/>
                    </a:lnTo>
                    <a:lnTo>
                      <a:pt x="913" y="425"/>
                    </a:lnTo>
                    <a:lnTo>
                      <a:pt x="904" y="341"/>
                    </a:lnTo>
                    <a:lnTo>
                      <a:pt x="904" y="343"/>
                    </a:lnTo>
                    <a:lnTo>
                      <a:pt x="877" y="265"/>
                    </a:lnTo>
                    <a:lnTo>
                      <a:pt x="878" y="267"/>
                    </a:lnTo>
                    <a:lnTo>
                      <a:pt x="836" y="197"/>
                    </a:lnTo>
                    <a:lnTo>
                      <a:pt x="836" y="198"/>
                    </a:lnTo>
                    <a:lnTo>
                      <a:pt x="781" y="136"/>
                    </a:lnTo>
                    <a:lnTo>
                      <a:pt x="783" y="137"/>
                    </a:lnTo>
                    <a:lnTo>
                      <a:pt x="715" y="86"/>
                    </a:lnTo>
                    <a:lnTo>
                      <a:pt x="716" y="87"/>
                    </a:lnTo>
                    <a:lnTo>
                      <a:pt x="639" y="49"/>
                    </a:lnTo>
                    <a:lnTo>
                      <a:pt x="640" y="49"/>
                    </a:lnTo>
                    <a:lnTo>
                      <a:pt x="554" y="24"/>
                    </a:lnTo>
                    <a:lnTo>
                      <a:pt x="556" y="24"/>
                    </a:lnTo>
                    <a:lnTo>
                      <a:pt x="464" y="16"/>
                    </a:lnTo>
                    <a:lnTo>
                      <a:pt x="465" y="16"/>
                    </a:lnTo>
                    <a:lnTo>
                      <a:pt x="373" y="24"/>
                    </a:lnTo>
                    <a:lnTo>
                      <a:pt x="375" y="24"/>
                    </a:lnTo>
                    <a:lnTo>
                      <a:pt x="290" y="49"/>
                    </a:lnTo>
                    <a:lnTo>
                      <a:pt x="291" y="49"/>
                    </a:lnTo>
                    <a:lnTo>
                      <a:pt x="213" y="87"/>
                    </a:lnTo>
                    <a:lnTo>
                      <a:pt x="214" y="86"/>
                    </a:lnTo>
                    <a:lnTo>
                      <a:pt x="147" y="137"/>
                    </a:lnTo>
                    <a:lnTo>
                      <a:pt x="148" y="136"/>
                    </a:lnTo>
                    <a:lnTo>
                      <a:pt x="92" y="198"/>
                    </a:lnTo>
                    <a:lnTo>
                      <a:pt x="93" y="197"/>
                    </a:lnTo>
                    <a:lnTo>
                      <a:pt x="51" y="267"/>
                    </a:lnTo>
                    <a:lnTo>
                      <a:pt x="52" y="265"/>
                    </a:lnTo>
                    <a:lnTo>
                      <a:pt x="25" y="343"/>
                    </a:lnTo>
                    <a:lnTo>
                      <a:pt x="25" y="341"/>
                    </a:lnTo>
                    <a:lnTo>
                      <a:pt x="16" y="425"/>
                    </a:lnTo>
                    <a:lnTo>
                      <a:pt x="16" y="424"/>
                    </a:lnTo>
                    <a:lnTo>
                      <a:pt x="25" y="50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177"/>
              <p:cNvSpPr>
                <a:spLocks noEditPoints="1"/>
              </p:cNvSpPr>
              <p:nvPr/>
            </p:nvSpPr>
            <p:spPr>
              <a:xfrm>
                <a:off x="2584" y="2350"/>
                <a:ext cx="67" cy="63"/>
              </a:xfrm>
              <a:custGeom>
                <a:avLst/>
                <a:gdLst>
                  <a:gd fmla="*/ 10 w 1025" name="T0"/>
                  <a:gd fmla="*/ 382 h 945" name="T1"/>
                  <a:gd fmla="*/ 44 w 1025" name="T2"/>
                  <a:gd fmla="*/ 282 h 945" name="T3"/>
                  <a:gd fmla="*/ 149 w 1025" name="T4"/>
                  <a:gd fmla="*/ 141 h 945" name="T5"/>
                  <a:gd fmla="*/ 233 w 1025" name="T6"/>
                  <a:gd fmla="*/ 77 h 945" name="T7"/>
                  <a:gd fmla="*/ 405 w 1025" name="T8"/>
                  <a:gd fmla="*/ 11 h 945" name="T9"/>
                  <a:gd fmla="*/ 517 w 1025" name="T10"/>
                  <a:gd fmla="*/ 1 h 945" name="T11"/>
                  <a:gd fmla="*/ 706 w 1025" name="T12"/>
                  <a:gd fmla="*/ 36 h 945" name="T13"/>
                  <a:gd fmla="*/ 801 w 1025" name="T14"/>
                  <a:gd fmla="*/ 83 h 945" name="T15"/>
                  <a:gd fmla="*/ 932 w 1025" name="T16"/>
                  <a:gd fmla="*/ 203 h 945" name="T17"/>
                  <a:gd fmla="*/ 985 w 1025" name="T18"/>
                  <a:gd fmla="*/ 292 h 945" name="T19"/>
                  <a:gd fmla="*/ 1024 w 1025" name="T20"/>
                  <a:gd fmla="*/ 466 h 945" name="T21"/>
                  <a:gd fmla="*/ 1012 w 1025" name="T22"/>
                  <a:gd fmla="*/ 575 h 945" name="T23"/>
                  <a:gd fmla="*/ 939 w 1025" name="T24"/>
                  <a:gd fmla="*/ 734 h 945" name="T25"/>
                  <a:gd fmla="*/ 869 w 1025" name="T26"/>
                  <a:gd fmla="*/ 811 h 945" name="T27"/>
                  <a:gd fmla="*/ 715 w 1025" name="T28"/>
                  <a:gd fmla="*/ 906 h 945" name="T29"/>
                  <a:gd fmla="*/ 609 w 1025" name="T30"/>
                  <a:gd fmla="*/ 936 h 945" name="T31"/>
                  <a:gd fmla="*/ 416 w 1025" name="T32"/>
                  <a:gd fmla="*/ 936 h 945" name="T33"/>
                  <a:gd fmla="*/ 311 w 1025" name="T34"/>
                  <a:gd fmla="*/ 906 h 945" name="T35"/>
                  <a:gd fmla="*/ 157 w 1025" name="T36"/>
                  <a:gd fmla="*/ 811 h 945" name="T37"/>
                  <a:gd fmla="*/ 86 w 1025" name="T38"/>
                  <a:gd fmla="*/ 734 h 945" name="T39"/>
                  <a:gd fmla="*/ 13 w 1025" name="T40"/>
                  <a:gd fmla="*/ 575 h 945" name="T41"/>
                  <a:gd fmla="*/ 121 w 1025" name="T42"/>
                  <a:gd fmla="*/ 550 h 945" name="T43"/>
                  <a:gd fmla="*/ 141 w 1025" name="T44"/>
                  <a:gd fmla="*/ 606 h 945" name="T45"/>
                  <a:gd fmla="*/ 232 w 1025" name="T46"/>
                  <a:gd fmla="*/ 729 h 945" name="T47"/>
                  <a:gd fmla="*/ 282 w 1025" name="T48"/>
                  <a:gd fmla="*/ 767 h 945" name="T49"/>
                  <a:gd fmla="*/ 436 w 1025" name="T50"/>
                  <a:gd fmla="*/ 827 h 945" name="T51"/>
                  <a:gd fmla="*/ 508 w 1025" name="T52"/>
                  <a:gd fmla="*/ 833 h 945" name="T53"/>
                  <a:gd fmla="*/ 675 w 1025" name="T54"/>
                  <a:gd fmla="*/ 802 h 945" name="T55"/>
                  <a:gd fmla="*/ 734 w 1025" name="T56"/>
                  <a:gd fmla="*/ 773 h 945" name="T57"/>
                  <a:gd fmla="*/ 849 w 1025" name="T58"/>
                  <a:gd fmla="*/ 668 h 945" name="T59"/>
                  <a:gd fmla="*/ 880 w 1025" name="T60"/>
                  <a:gd fmla="*/ 616 h 945" name="T61"/>
                  <a:gd fmla="*/ 913 w 1025" name="T62"/>
                  <a:gd fmla="*/ 466 h 945" name="T63"/>
                  <a:gd fmla="*/ 907 w 1025" name="T64"/>
                  <a:gd fmla="*/ 407 h 945" name="T65"/>
                  <a:gd fmla="*/ 842 w 1025" name="T66"/>
                  <a:gd fmla="*/ 269 h 945" name="T67"/>
                  <a:gd fmla="*/ 802 w 1025" name="T68"/>
                  <a:gd fmla="*/ 223 h 945" name="T69"/>
                  <a:gd fmla="*/ 666 w 1025" name="T70"/>
                  <a:gd fmla="*/ 140 h 945" name="T71"/>
                  <a:gd fmla="*/ 600 w 1025" name="T72"/>
                  <a:gd fmla="*/ 120 h 945" name="T73"/>
                  <a:gd fmla="*/ 425 w 1025" name="T74"/>
                  <a:gd fmla="*/ 120 h 945" name="T75"/>
                  <a:gd fmla="*/ 360 w 1025" name="T76"/>
                  <a:gd fmla="*/ 140 h 945" name="T77"/>
                  <a:gd fmla="*/ 224 w 1025" name="T78"/>
                  <a:gd fmla="*/ 223 h 945" name="T79"/>
                  <a:gd fmla="*/ 182 w 1025" name="T80"/>
                  <a:gd fmla="*/ 269 h 945" name="T81"/>
                  <a:gd fmla="*/ 118 w 1025" name="T82"/>
                  <a:gd fmla="*/ 407 h 945" name="T83"/>
                  <a:gd fmla="*/ 112 w 1025" name="T84"/>
                  <a:gd fmla="*/ 466 h 945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945" w="1025">
                    <a:moveTo>
                      <a:pt x="1" y="478"/>
                    </a:moveTo>
                    <a:cubicBezTo>
                      <a:pt x="0" y="474"/>
                      <a:pt x="0" y="470"/>
                      <a:pt x="1" y="466"/>
                    </a:cubicBezTo>
                    <a:lnTo>
                      <a:pt x="10" y="382"/>
                    </a:lnTo>
                    <a:cubicBezTo>
                      <a:pt x="10" y="378"/>
                      <a:pt x="11" y="374"/>
                      <a:pt x="13" y="370"/>
                    </a:cubicBezTo>
                    <a:lnTo>
                      <a:pt x="40" y="292"/>
                    </a:lnTo>
                    <a:cubicBezTo>
                      <a:pt x="41" y="288"/>
                      <a:pt x="42" y="285"/>
                      <a:pt x="44" y="282"/>
                    </a:cubicBezTo>
                    <a:lnTo>
                      <a:pt x="86" y="212"/>
                    </a:lnTo>
                    <a:cubicBezTo>
                      <a:pt x="88" y="209"/>
                      <a:pt x="90" y="206"/>
                      <a:pt x="93" y="203"/>
                    </a:cubicBezTo>
                    <a:lnTo>
                      <a:pt x="149" y="141"/>
                    </a:lnTo>
                    <a:cubicBezTo>
                      <a:pt x="151" y="138"/>
                      <a:pt x="154" y="136"/>
                      <a:pt x="157" y="134"/>
                    </a:cubicBezTo>
                    <a:lnTo>
                      <a:pt x="224" y="83"/>
                    </a:lnTo>
                    <a:cubicBezTo>
                      <a:pt x="226" y="81"/>
                      <a:pt x="230" y="79"/>
                      <a:pt x="233" y="77"/>
                    </a:cubicBezTo>
                    <a:lnTo>
                      <a:pt x="311" y="39"/>
                    </a:lnTo>
                    <a:cubicBezTo>
                      <a:pt x="314" y="38"/>
                      <a:pt x="317" y="37"/>
                      <a:pt x="320" y="36"/>
                    </a:cubicBezTo>
                    <a:lnTo>
                      <a:pt x="405" y="11"/>
                    </a:lnTo>
                    <a:cubicBezTo>
                      <a:pt x="408" y="10"/>
                      <a:pt x="412" y="9"/>
                      <a:pt x="416" y="9"/>
                    </a:cubicBezTo>
                    <a:lnTo>
                      <a:pt x="508" y="1"/>
                    </a:lnTo>
                    <a:cubicBezTo>
                      <a:pt x="511" y="0"/>
                      <a:pt x="514" y="0"/>
                      <a:pt x="517" y="1"/>
                    </a:cubicBezTo>
                    <a:lnTo>
                      <a:pt x="609" y="9"/>
                    </a:lnTo>
                    <a:cubicBezTo>
                      <a:pt x="613" y="9"/>
                      <a:pt x="617" y="10"/>
                      <a:pt x="620" y="11"/>
                    </a:cubicBezTo>
                    <a:lnTo>
                      <a:pt x="706" y="36"/>
                    </a:lnTo>
                    <a:cubicBezTo>
                      <a:pt x="709" y="37"/>
                      <a:pt x="712" y="38"/>
                      <a:pt x="715" y="39"/>
                    </a:cubicBezTo>
                    <a:lnTo>
                      <a:pt x="792" y="77"/>
                    </a:lnTo>
                    <a:cubicBezTo>
                      <a:pt x="795" y="79"/>
                      <a:pt x="798" y="81"/>
                      <a:pt x="801" y="83"/>
                    </a:cubicBezTo>
                    <a:lnTo>
                      <a:pt x="869" y="134"/>
                    </a:lnTo>
                    <a:cubicBezTo>
                      <a:pt x="872" y="136"/>
                      <a:pt x="875" y="138"/>
                      <a:pt x="877" y="141"/>
                    </a:cubicBezTo>
                    <a:lnTo>
                      <a:pt x="932" y="203"/>
                    </a:lnTo>
                    <a:cubicBezTo>
                      <a:pt x="935" y="206"/>
                      <a:pt x="937" y="209"/>
                      <a:pt x="938" y="212"/>
                    </a:cubicBezTo>
                    <a:lnTo>
                      <a:pt x="980" y="282"/>
                    </a:lnTo>
                    <a:cubicBezTo>
                      <a:pt x="982" y="285"/>
                      <a:pt x="984" y="288"/>
                      <a:pt x="985" y="292"/>
                    </a:cubicBezTo>
                    <a:lnTo>
                      <a:pt x="1012" y="370"/>
                    </a:lnTo>
                    <a:cubicBezTo>
                      <a:pt x="1014" y="374"/>
                      <a:pt x="1015" y="378"/>
                      <a:pt x="1015" y="382"/>
                    </a:cubicBezTo>
                    <a:lnTo>
                      <a:pt x="1024" y="466"/>
                    </a:lnTo>
                    <a:cubicBezTo>
                      <a:pt x="1025" y="470"/>
                      <a:pt x="1025" y="474"/>
                      <a:pt x="1024" y="478"/>
                    </a:cubicBezTo>
                    <a:lnTo>
                      <a:pt x="1015" y="562"/>
                    </a:lnTo>
                    <a:cubicBezTo>
                      <a:pt x="1015" y="567"/>
                      <a:pt x="1014" y="571"/>
                      <a:pt x="1012" y="575"/>
                    </a:cubicBezTo>
                    <a:lnTo>
                      <a:pt x="985" y="653"/>
                    </a:lnTo>
                    <a:cubicBezTo>
                      <a:pt x="984" y="656"/>
                      <a:pt x="983" y="660"/>
                      <a:pt x="981" y="663"/>
                    </a:cubicBezTo>
                    <a:lnTo>
                      <a:pt x="939" y="734"/>
                    </a:lnTo>
                    <a:cubicBezTo>
                      <a:pt x="937" y="737"/>
                      <a:pt x="935" y="740"/>
                      <a:pt x="932" y="743"/>
                    </a:cubicBezTo>
                    <a:lnTo>
                      <a:pt x="877" y="804"/>
                    </a:lnTo>
                    <a:cubicBezTo>
                      <a:pt x="875" y="807"/>
                      <a:pt x="872" y="809"/>
                      <a:pt x="869" y="811"/>
                    </a:cubicBezTo>
                    <a:lnTo>
                      <a:pt x="801" y="862"/>
                    </a:lnTo>
                    <a:cubicBezTo>
                      <a:pt x="798" y="864"/>
                      <a:pt x="795" y="866"/>
                      <a:pt x="792" y="868"/>
                    </a:cubicBezTo>
                    <a:lnTo>
                      <a:pt x="715" y="906"/>
                    </a:lnTo>
                    <a:cubicBezTo>
                      <a:pt x="712" y="907"/>
                      <a:pt x="709" y="908"/>
                      <a:pt x="706" y="909"/>
                    </a:cubicBezTo>
                    <a:lnTo>
                      <a:pt x="620" y="934"/>
                    </a:lnTo>
                    <a:cubicBezTo>
                      <a:pt x="617" y="935"/>
                      <a:pt x="613" y="936"/>
                      <a:pt x="609" y="936"/>
                    </a:cubicBezTo>
                    <a:lnTo>
                      <a:pt x="517" y="944"/>
                    </a:lnTo>
                    <a:cubicBezTo>
                      <a:pt x="514" y="945"/>
                      <a:pt x="511" y="945"/>
                      <a:pt x="508" y="944"/>
                    </a:cubicBezTo>
                    <a:lnTo>
                      <a:pt x="416" y="936"/>
                    </a:lnTo>
                    <a:cubicBezTo>
                      <a:pt x="412" y="936"/>
                      <a:pt x="408" y="935"/>
                      <a:pt x="405" y="934"/>
                    </a:cubicBezTo>
                    <a:lnTo>
                      <a:pt x="320" y="909"/>
                    </a:lnTo>
                    <a:cubicBezTo>
                      <a:pt x="317" y="908"/>
                      <a:pt x="314" y="907"/>
                      <a:pt x="311" y="906"/>
                    </a:cubicBezTo>
                    <a:lnTo>
                      <a:pt x="233" y="868"/>
                    </a:lnTo>
                    <a:cubicBezTo>
                      <a:pt x="230" y="866"/>
                      <a:pt x="226" y="864"/>
                      <a:pt x="224" y="862"/>
                    </a:cubicBezTo>
                    <a:lnTo>
                      <a:pt x="157" y="811"/>
                    </a:lnTo>
                    <a:cubicBezTo>
                      <a:pt x="154" y="809"/>
                      <a:pt x="151" y="807"/>
                      <a:pt x="149" y="804"/>
                    </a:cubicBezTo>
                    <a:lnTo>
                      <a:pt x="93" y="743"/>
                    </a:lnTo>
                    <a:cubicBezTo>
                      <a:pt x="91" y="740"/>
                      <a:pt x="88" y="737"/>
                      <a:pt x="86" y="734"/>
                    </a:cubicBezTo>
                    <a:lnTo>
                      <a:pt x="44" y="663"/>
                    </a:lnTo>
                    <a:cubicBezTo>
                      <a:pt x="42" y="660"/>
                      <a:pt x="41" y="656"/>
                      <a:pt x="40" y="653"/>
                    </a:cubicBezTo>
                    <a:lnTo>
                      <a:pt x="13" y="575"/>
                    </a:lnTo>
                    <a:cubicBezTo>
                      <a:pt x="11" y="571"/>
                      <a:pt x="10" y="567"/>
                      <a:pt x="10" y="562"/>
                    </a:cubicBezTo>
                    <a:lnTo>
                      <a:pt x="1" y="478"/>
                    </a:lnTo>
                    <a:close/>
                    <a:moveTo>
                      <a:pt x="121" y="550"/>
                    </a:moveTo>
                    <a:lnTo>
                      <a:pt x="118" y="538"/>
                    </a:lnTo>
                    <a:lnTo>
                      <a:pt x="145" y="616"/>
                    </a:lnTo>
                    <a:lnTo>
                      <a:pt x="141" y="606"/>
                    </a:lnTo>
                    <a:lnTo>
                      <a:pt x="183" y="677"/>
                    </a:lnTo>
                    <a:lnTo>
                      <a:pt x="176" y="668"/>
                    </a:lnTo>
                    <a:lnTo>
                      <a:pt x="232" y="729"/>
                    </a:lnTo>
                    <a:lnTo>
                      <a:pt x="224" y="722"/>
                    </a:lnTo>
                    <a:lnTo>
                      <a:pt x="291" y="773"/>
                    </a:lnTo>
                    <a:lnTo>
                      <a:pt x="282" y="767"/>
                    </a:lnTo>
                    <a:lnTo>
                      <a:pt x="360" y="805"/>
                    </a:lnTo>
                    <a:lnTo>
                      <a:pt x="351" y="802"/>
                    </a:lnTo>
                    <a:lnTo>
                      <a:pt x="436" y="827"/>
                    </a:lnTo>
                    <a:lnTo>
                      <a:pt x="425" y="825"/>
                    </a:lnTo>
                    <a:lnTo>
                      <a:pt x="517" y="833"/>
                    </a:lnTo>
                    <a:lnTo>
                      <a:pt x="508" y="833"/>
                    </a:lnTo>
                    <a:lnTo>
                      <a:pt x="600" y="825"/>
                    </a:lnTo>
                    <a:lnTo>
                      <a:pt x="589" y="827"/>
                    </a:lnTo>
                    <a:lnTo>
                      <a:pt x="675" y="802"/>
                    </a:lnTo>
                    <a:lnTo>
                      <a:pt x="666" y="805"/>
                    </a:lnTo>
                    <a:lnTo>
                      <a:pt x="743" y="767"/>
                    </a:lnTo>
                    <a:lnTo>
                      <a:pt x="734" y="773"/>
                    </a:lnTo>
                    <a:lnTo>
                      <a:pt x="802" y="722"/>
                    </a:lnTo>
                    <a:lnTo>
                      <a:pt x="794" y="729"/>
                    </a:lnTo>
                    <a:lnTo>
                      <a:pt x="849" y="668"/>
                    </a:lnTo>
                    <a:lnTo>
                      <a:pt x="842" y="677"/>
                    </a:lnTo>
                    <a:lnTo>
                      <a:pt x="884" y="606"/>
                    </a:lnTo>
                    <a:lnTo>
                      <a:pt x="880" y="616"/>
                    </a:lnTo>
                    <a:lnTo>
                      <a:pt x="907" y="538"/>
                    </a:lnTo>
                    <a:lnTo>
                      <a:pt x="904" y="550"/>
                    </a:lnTo>
                    <a:lnTo>
                      <a:pt x="913" y="466"/>
                    </a:lnTo>
                    <a:lnTo>
                      <a:pt x="913" y="478"/>
                    </a:lnTo>
                    <a:lnTo>
                      <a:pt x="904" y="394"/>
                    </a:lnTo>
                    <a:lnTo>
                      <a:pt x="907" y="407"/>
                    </a:lnTo>
                    <a:lnTo>
                      <a:pt x="880" y="329"/>
                    </a:lnTo>
                    <a:lnTo>
                      <a:pt x="884" y="339"/>
                    </a:lnTo>
                    <a:lnTo>
                      <a:pt x="842" y="269"/>
                    </a:lnTo>
                    <a:lnTo>
                      <a:pt x="849" y="278"/>
                    </a:lnTo>
                    <a:lnTo>
                      <a:pt x="794" y="216"/>
                    </a:lnTo>
                    <a:lnTo>
                      <a:pt x="802" y="223"/>
                    </a:lnTo>
                    <a:lnTo>
                      <a:pt x="734" y="172"/>
                    </a:lnTo>
                    <a:lnTo>
                      <a:pt x="743" y="178"/>
                    </a:lnTo>
                    <a:lnTo>
                      <a:pt x="666" y="140"/>
                    </a:lnTo>
                    <a:lnTo>
                      <a:pt x="675" y="143"/>
                    </a:lnTo>
                    <a:lnTo>
                      <a:pt x="589" y="118"/>
                    </a:lnTo>
                    <a:lnTo>
                      <a:pt x="600" y="120"/>
                    </a:lnTo>
                    <a:lnTo>
                      <a:pt x="508" y="112"/>
                    </a:lnTo>
                    <a:lnTo>
                      <a:pt x="517" y="112"/>
                    </a:lnTo>
                    <a:lnTo>
                      <a:pt x="425" y="120"/>
                    </a:lnTo>
                    <a:lnTo>
                      <a:pt x="436" y="118"/>
                    </a:lnTo>
                    <a:lnTo>
                      <a:pt x="351" y="143"/>
                    </a:lnTo>
                    <a:lnTo>
                      <a:pt x="360" y="140"/>
                    </a:lnTo>
                    <a:lnTo>
                      <a:pt x="282" y="178"/>
                    </a:lnTo>
                    <a:lnTo>
                      <a:pt x="291" y="172"/>
                    </a:lnTo>
                    <a:lnTo>
                      <a:pt x="224" y="223"/>
                    </a:lnTo>
                    <a:lnTo>
                      <a:pt x="232" y="216"/>
                    </a:lnTo>
                    <a:lnTo>
                      <a:pt x="176" y="278"/>
                    </a:lnTo>
                    <a:lnTo>
                      <a:pt x="182" y="269"/>
                    </a:lnTo>
                    <a:lnTo>
                      <a:pt x="140" y="339"/>
                    </a:lnTo>
                    <a:lnTo>
                      <a:pt x="145" y="329"/>
                    </a:lnTo>
                    <a:lnTo>
                      <a:pt x="118" y="407"/>
                    </a:lnTo>
                    <a:lnTo>
                      <a:pt x="121" y="394"/>
                    </a:lnTo>
                    <a:lnTo>
                      <a:pt x="112" y="478"/>
                    </a:lnTo>
                    <a:lnTo>
                      <a:pt x="112" y="466"/>
                    </a:lnTo>
                    <a:lnTo>
                      <a:pt x="121" y="550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Oval 178"/>
              <p:cNvSpPr>
                <a:spLocks noChangeArrowheads="1"/>
              </p:cNvSpPr>
              <p:nvPr/>
            </p:nvSpPr>
            <p:spPr>
              <a:xfrm>
                <a:off x="2813" y="2255"/>
                <a:ext cx="62" cy="5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179"/>
              <p:cNvSpPr>
                <a:spLocks noEditPoints="1"/>
              </p:cNvSpPr>
              <p:nvPr/>
            </p:nvSpPr>
            <p:spPr>
              <a:xfrm>
                <a:off x="2813" y="2254"/>
                <a:ext cx="62" cy="56"/>
              </a:xfrm>
              <a:custGeom>
                <a:avLst/>
                <a:gdLst>
                  <a:gd fmla="*/ 10 w 944" name="T0"/>
                  <a:gd fmla="*/ 340 h 848" name="T1"/>
                  <a:gd fmla="*/ 39 w 944" name="T2"/>
                  <a:gd fmla="*/ 258 h 848" name="T3"/>
                  <a:gd fmla="*/ 139 w 944" name="T4"/>
                  <a:gd fmla="*/ 125 h 848" name="T5"/>
                  <a:gd fmla="*/ 210 w 944" name="T6"/>
                  <a:gd fmla="*/ 72 h 848" name="T7"/>
                  <a:gd fmla="*/ 377 w 944" name="T8"/>
                  <a:gd fmla="*/ 9 h 848" name="T9"/>
                  <a:gd fmla="*/ 473 w 944" name="T10"/>
                  <a:gd fmla="*/ 0 h 848" name="T11"/>
                  <a:gd fmla="*/ 656 w 944" name="T12"/>
                  <a:gd fmla="*/ 34 h 848" name="T13"/>
                  <a:gd fmla="*/ 737 w 944" name="T14"/>
                  <a:gd fmla="*/ 73 h 848" name="T15"/>
                  <a:gd fmla="*/ 863 w 944" name="T16"/>
                  <a:gd fmla="*/ 187 h 848" name="T17"/>
                  <a:gd fmla="*/ 908 w 944" name="T18"/>
                  <a:gd fmla="*/ 260 h 848" name="T19"/>
                  <a:gd fmla="*/ 944 w 944" name="T20"/>
                  <a:gd fmla="*/ 424 h 848" name="T21"/>
                  <a:gd fmla="*/ 935 w 944" name="T22"/>
                  <a:gd fmla="*/ 511 h 848" name="T23"/>
                  <a:gd fmla="*/ 864 w 944" name="T24"/>
                  <a:gd fmla="*/ 662 h 848" name="T25"/>
                  <a:gd fmla="*/ 805 w 944" name="T26"/>
                  <a:gd fmla="*/ 725 h 848" name="T27"/>
                  <a:gd fmla="*/ 657 w 944" name="T28"/>
                  <a:gd fmla="*/ 815 h 848" name="T29"/>
                  <a:gd fmla="*/ 567 w 944" name="T30"/>
                  <a:gd fmla="*/ 840 h 848" name="T31"/>
                  <a:gd fmla="*/ 379 w 944" name="T32"/>
                  <a:gd fmla="*/ 840 h 848" name="T33"/>
                  <a:gd fmla="*/ 289 w 944" name="T34"/>
                  <a:gd fmla="*/ 815 h 848" name="T35"/>
                  <a:gd fmla="*/ 140 w 944" name="T36"/>
                  <a:gd fmla="*/ 725 h 848" name="T37"/>
                  <a:gd fmla="*/ 81 w 944" name="T38"/>
                  <a:gd fmla="*/ 662 h 848" name="T39"/>
                  <a:gd fmla="*/ 10 w 944" name="T40"/>
                  <a:gd fmla="*/ 511 h 848" name="T41"/>
                  <a:gd fmla="*/ 25 w 944" name="T42"/>
                  <a:gd fmla="*/ 508 h 848" name="T43"/>
                  <a:gd fmla="*/ 52 w 944" name="T44"/>
                  <a:gd fmla="*/ 582 h 848" name="T45"/>
                  <a:gd fmla="*/ 150 w 944" name="T46"/>
                  <a:gd fmla="*/ 713 h 848" name="T47"/>
                  <a:gd fmla="*/ 217 w 944" name="T48"/>
                  <a:gd fmla="*/ 762 h 848" name="T49"/>
                  <a:gd fmla="*/ 382 w 944" name="T50"/>
                  <a:gd fmla="*/ 825 h 848" name="T51"/>
                  <a:gd fmla="*/ 472 w 944" name="T52"/>
                  <a:gd fmla="*/ 832 h 848" name="T53"/>
                  <a:gd fmla="*/ 651 w 944" name="T54"/>
                  <a:gd fmla="*/ 800 h 848" name="T55"/>
                  <a:gd fmla="*/ 728 w 944" name="T56"/>
                  <a:gd fmla="*/ 763 h 848" name="T57"/>
                  <a:gd fmla="*/ 852 w 944" name="T58"/>
                  <a:gd fmla="*/ 652 h 848" name="T59"/>
                  <a:gd fmla="*/ 893 w 944" name="T60"/>
                  <a:gd fmla="*/ 584 h 848" name="T61"/>
                  <a:gd fmla="*/ 929 w 944" name="T62"/>
                  <a:gd fmla="*/ 424 h 848" name="T63"/>
                  <a:gd fmla="*/ 920 w 944" name="T64"/>
                  <a:gd fmla="*/ 343 h 848" name="T65"/>
                  <a:gd fmla="*/ 851 w 944" name="T66"/>
                  <a:gd fmla="*/ 197 h 848" name="T67"/>
                  <a:gd fmla="*/ 796 w 944" name="T68"/>
                  <a:gd fmla="*/ 137 h 848" name="T69"/>
                  <a:gd fmla="*/ 650 w 944" name="T70"/>
                  <a:gd fmla="*/ 49 h 848" name="T71"/>
                  <a:gd fmla="*/ 566 w 944" name="T72"/>
                  <a:gd fmla="*/ 24 h 848" name="T73"/>
                  <a:gd fmla="*/ 380 w 944" name="T74"/>
                  <a:gd fmla="*/ 24 h 848" name="T75"/>
                  <a:gd fmla="*/ 296 w 944" name="T76"/>
                  <a:gd fmla="*/ 49 h 848" name="T77"/>
                  <a:gd fmla="*/ 149 w 944" name="T78"/>
                  <a:gd fmla="*/ 137 h 848" name="T79"/>
                  <a:gd fmla="*/ 94 w 944" name="T80"/>
                  <a:gd fmla="*/ 197 h 848" name="T81"/>
                  <a:gd fmla="*/ 25 w 944" name="T82"/>
                  <a:gd fmla="*/ 343 h 848" name="T83"/>
                  <a:gd fmla="*/ 16 w 944" name="T84"/>
                  <a:gd fmla="*/ 424 h 848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848" w="944">
                    <a:moveTo>
                      <a:pt x="1" y="425"/>
                    </a:moveTo>
                    <a:cubicBezTo>
                      <a:pt x="0" y="425"/>
                      <a:pt x="0" y="424"/>
                      <a:pt x="1" y="424"/>
                    </a:cubicBezTo>
                    <a:lnTo>
                      <a:pt x="10" y="340"/>
                    </a:lnTo>
                    <a:cubicBezTo>
                      <a:pt x="10" y="339"/>
                      <a:pt x="10" y="338"/>
                      <a:pt x="10" y="338"/>
                    </a:cubicBezTo>
                    <a:lnTo>
                      <a:pt x="38" y="260"/>
                    </a:lnTo>
                    <a:cubicBezTo>
                      <a:pt x="38" y="259"/>
                      <a:pt x="38" y="259"/>
                      <a:pt x="39" y="258"/>
                    </a:cubicBezTo>
                    <a:lnTo>
                      <a:pt x="81" y="188"/>
                    </a:lnTo>
                    <a:cubicBezTo>
                      <a:pt x="81" y="188"/>
                      <a:pt x="81" y="187"/>
                      <a:pt x="82" y="187"/>
                    </a:cubicBezTo>
                    <a:lnTo>
                      <a:pt x="139" y="125"/>
                    </a:lnTo>
                    <a:cubicBezTo>
                      <a:pt x="139" y="125"/>
                      <a:pt x="139" y="124"/>
                      <a:pt x="140" y="124"/>
                    </a:cubicBezTo>
                    <a:lnTo>
                      <a:pt x="209" y="73"/>
                    </a:lnTo>
                    <a:cubicBezTo>
                      <a:pt x="209" y="73"/>
                      <a:pt x="210" y="72"/>
                      <a:pt x="210" y="72"/>
                    </a:cubicBezTo>
                    <a:lnTo>
                      <a:pt x="289" y="34"/>
                    </a:lnTo>
                    <a:cubicBezTo>
                      <a:pt x="289" y="34"/>
                      <a:pt x="290" y="34"/>
                      <a:pt x="290" y="34"/>
                    </a:cubicBezTo>
                    <a:lnTo>
                      <a:pt x="377" y="9"/>
                    </a:lnTo>
                    <a:cubicBezTo>
                      <a:pt x="378" y="9"/>
                      <a:pt x="378" y="9"/>
                      <a:pt x="379" y="8"/>
                    </a:cubicBezTo>
                    <a:lnTo>
                      <a:pt x="472" y="0"/>
                    </a:lnTo>
                    <a:cubicBezTo>
                      <a:pt x="472" y="0"/>
                      <a:pt x="473" y="0"/>
                      <a:pt x="473" y="0"/>
                    </a:cubicBezTo>
                    <a:lnTo>
                      <a:pt x="567" y="8"/>
                    </a:lnTo>
                    <a:cubicBezTo>
                      <a:pt x="568" y="9"/>
                      <a:pt x="568" y="9"/>
                      <a:pt x="569" y="9"/>
                    </a:cubicBezTo>
                    <a:lnTo>
                      <a:pt x="656" y="34"/>
                    </a:lnTo>
                    <a:cubicBezTo>
                      <a:pt x="656" y="34"/>
                      <a:pt x="657" y="34"/>
                      <a:pt x="657" y="34"/>
                    </a:cubicBezTo>
                    <a:lnTo>
                      <a:pt x="736" y="72"/>
                    </a:lnTo>
                    <a:cubicBezTo>
                      <a:pt x="736" y="72"/>
                      <a:pt x="737" y="73"/>
                      <a:pt x="737" y="73"/>
                    </a:cubicBezTo>
                    <a:lnTo>
                      <a:pt x="805" y="124"/>
                    </a:lnTo>
                    <a:cubicBezTo>
                      <a:pt x="806" y="124"/>
                      <a:pt x="806" y="125"/>
                      <a:pt x="806" y="125"/>
                    </a:cubicBezTo>
                    <a:lnTo>
                      <a:pt x="863" y="187"/>
                    </a:lnTo>
                    <a:cubicBezTo>
                      <a:pt x="864" y="187"/>
                      <a:pt x="864" y="188"/>
                      <a:pt x="864" y="188"/>
                    </a:cubicBezTo>
                    <a:lnTo>
                      <a:pt x="907" y="258"/>
                    </a:lnTo>
                    <a:cubicBezTo>
                      <a:pt x="908" y="259"/>
                      <a:pt x="908" y="259"/>
                      <a:pt x="908" y="260"/>
                    </a:cubicBezTo>
                    <a:lnTo>
                      <a:pt x="935" y="338"/>
                    </a:lnTo>
                    <a:cubicBezTo>
                      <a:pt x="935" y="338"/>
                      <a:pt x="935" y="339"/>
                      <a:pt x="935" y="340"/>
                    </a:cubicBezTo>
                    <a:lnTo>
                      <a:pt x="944" y="424"/>
                    </a:lnTo>
                    <a:cubicBezTo>
                      <a:pt x="944" y="424"/>
                      <a:pt x="944" y="425"/>
                      <a:pt x="944" y="425"/>
                    </a:cubicBezTo>
                    <a:lnTo>
                      <a:pt x="935" y="509"/>
                    </a:lnTo>
                    <a:cubicBezTo>
                      <a:pt x="935" y="510"/>
                      <a:pt x="935" y="511"/>
                      <a:pt x="935" y="511"/>
                    </a:cubicBezTo>
                    <a:lnTo>
                      <a:pt x="908" y="589"/>
                    </a:lnTo>
                    <a:cubicBezTo>
                      <a:pt x="908" y="590"/>
                      <a:pt x="908" y="590"/>
                      <a:pt x="907" y="591"/>
                    </a:cubicBezTo>
                    <a:lnTo>
                      <a:pt x="864" y="662"/>
                    </a:lnTo>
                    <a:cubicBezTo>
                      <a:pt x="864" y="662"/>
                      <a:pt x="864" y="663"/>
                      <a:pt x="863" y="663"/>
                    </a:cubicBezTo>
                    <a:lnTo>
                      <a:pt x="806" y="724"/>
                    </a:lnTo>
                    <a:cubicBezTo>
                      <a:pt x="806" y="724"/>
                      <a:pt x="806" y="725"/>
                      <a:pt x="805" y="725"/>
                    </a:cubicBezTo>
                    <a:lnTo>
                      <a:pt x="737" y="776"/>
                    </a:lnTo>
                    <a:cubicBezTo>
                      <a:pt x="737" y="776"/>
                      <a:pt x="736" y="776"/>
                      <a:pt x="736" y="777"/>
                    </a:cubicBezTo>
                    <a:lnTo>
                      <a:pt x="657" y="815"/>
                    </a:lnTo>
                    <a:cubicBezTo>
                      <a:pt x="657" y="815"/>
                      <a:pt x="656" y="815"/>
                      <a:pt x="656" y="815"/>
                    </a:cubicBezTo>
                    <a:lnTo>
                      <a:pt x="569" y="840"/>
                    </a:lnTo>
                    <a:cubicBezTo>
                      <a:pt x="568" y="840"/>
                      <a:pt x="568" y="840"/>
                      <a:pt x="567" y="840"/>
                    </a:cubicBezTo>
                    <a:lnTo>
                      <a:pt x="473" y="848"/>
                    </a:lnTo>
                    <a:cubicBezTo>
                      <a:pt x="473" y="848"/>
                      <a:pt x="472" y="848"/>
                      <a:pt x="472" y="848"/>
                    </a:cubicBezTo>
                    <a:lnTo>
                      <a:pt x="379" y="840"/>
                    </a:lnTo>
                    <a:cubicBezTo>
                      <a:pt x="378" y="840"/>
                      <a:pt x="378" y="840"/>
                      <a:pt x="377" y="840"/>
                    </a:cubicBezTo>
                    <a:lnTo>
                      <a:pt x="290" y="815"/>
                    </a:lnTo>
                    <a:cubicBezTo>
                      <a:pt x="290" y="815"/>
                      <a:pt x="289" y="815"/>
                      <a:pt x="289" y="815"/>
                    </a:cubicBezTo>
                    <a:lnTo>
                      <a:pt x="210" y="777"/>
                    </a:lnTo>
                    <a:cubicBezTo>
                      <a:pt x="210" y="776"/>
                      <a:pt x="209" y="776"/>
                      <a:pt x="209" y="776"/>
                    </a:cubicBezTo>
                    <a:lnTo>
                      <a:pt x="140" y="725"/>
                    </a:lnTo>
                    <a:cubicBezTo>
                      <a:pt x="139" y="725"/>
                      <a:pt x="139" y="724"/>
                      <a:pt x="139" y="724"/>
                    </a:cubicBezTo>
                    <a:lnTo>
                      <a:pt x="82" y="663"/>
                    </a:lnTo>
                    <a:cubicBezTo>
                      <a:pt x="81" y="663"/>
                      <a:pt x="81" y="662"/>
                      <a:pt x="81" y="662"/>
                    </a:cubicBezTo>
                    <a:lnTo>
                      <a:pt x="39" y="591"/>
                    </a:lnTo>
                    <a:cubicBezTo>
                      <a:pt x="38" y="590"/>
                      <a:pt x="38" y="590"/>
                      <a:pt x="38" y="589"/>
                    </a:cubicBezTo>
                    <a:lnTo>
                      <a:pt x="10" y="511"/>
                    </a:lnTo>
                    <a:cubicBezTo>
                      <a:pt x="10" y="511"/>
                      <a:pt x="10" y="510"/>
                      <a:pt x="10" y="509"/>
                    </a:cubicBezTo>
                    <a:lnTo>
                      <a:pt x="1" y="425"/>
                    </a:lnTo>
                    <a:close/>
                    <a:moveTo>
                      <a:pt x="25" y="508"/>
                    </a:moveTo>
                    <a:lnTo>
                      <a:pt x="25" y="506"/>
                    </a:lnTo>
                    <a:lnTo>
                      <a:pt x="53" y="584"/>
                    </a:lnTo>
                    <a:lnTo>
                      <a:pt x="52" y="582"/>
                    </a:lnTo>
                    <a:lnTo>
                      <a:pt x="94" y="653"/>
                    </a:lnTo>
                    <a:lnTo>
                      <a:pt x="93" y="652"/>
                    </a:lnTo>
                    <a:lnTo>
                      <a:pt x="150" y="713"/>
                    </a:lnTo>
                    <a:lnTo>
                      <a:pt x="149" y="712"/>
                    </a:lnTo>
                    <a:lnTo>
                      <a:pt x="218" y="763"/>
                    </a:lnTo>
                    <a:lnTo>
                      <a:pt x="217" y="762"/>
                    </a:lnTo>
                    <a:lnTo>
                      <a:pt x="296" y="800"/>
                    </a:lnTo>
                    <a:lnTo>
                      <a:pt x="295" y="800"/>
                    </a:lnTo>
                    <a:lnTo>
                      <a:pt x="382" y="825"/>
                    </a:lnTo>
                    <a:lnTo>
                      <a:pt x="380" y="824"/>
                    </a:lnTo>
                    <a:lnTo>
                      <a:pt x="473" y="832"/>
                    </a:lnTo>
                    <a:lnTo>
                      <a:pt x="472" y="832"/>
                    </a:lnTo>
                    <a:lnTo>
                      <a:pt x="566" y="824"/>
                    </a:lnTo>
                    <a:lnTo>
                      <a:pt x="564" y="825"/>
                    </a:lnTo>
                    <a:lnTo>
                      <a:pt x="651" y="800"/>
                    </a:lnTo>
                    <a:lnTo>
                      <a:pt x="650" y="800"/>
                    </a:lnTo>
                    <a:lnTo>
                      <a:pt x="729" y="762"/>
                    </a:lnTo>
                    <a:lnTo>
                      <a:pt x="728" y="763"/>
                    </a:lnTo>
                    <a:lnTo>
                      <a:pt x="796" y="712"/>
                    </a:lnTo>
                    <a:lnTo>
                      <a:pt x="795" y="713"/>
                    </a:lnTo>
                    <a:lnTo>
                      <a:pt x="852" y="652"/>
                    </a:lnTo>
                    <a:lnTo>
                      <a:pt x="851" y="653"/>
                    </a:lnTo>
                    <a:lnTo>
                      <a:pt x="894" y="582"/>
                    </a:lnTo>
                    <a:lnTo>
                      <a:pt x="893" y="584"/>
                    </a:lnTo>
                    <a:lnTo>
                      <a:pt x="920" y="506"/>
                    </a:lnTo>
                    <a:lnTo>
                      <a:pt x="920" y="508"/>
                    </a:lnTo>
                    <a:lnTo>
                      <a:pt x="929" y="424"/>
                    </a:lnTo>
                    <a:lnTo>
                      <a:pt x="929" y="425"/>
                    </a:lnTo>
                    <a:lnTo>
                      <a:pt x="920" y="341"/>
                    </a:lnTo>
                    <a:lnTo>
                      <a:pt x="920" y="343"/>
                    </a:lnTo>
                    <a:lnTo>
                      <a:pt x="893" y="265"/>
                    </a:lnTo>
                    <a:lnTo>
                      <a:pt x="894" y="267"/>
                    </a:lnTo>
                    <a:lnTo>
                      <a:pt x="851" y="197"/>
                    </a:lnTo>
                    <a:lnTo>
                      <a:pt x="852" y="198"/>
                    </a:lnTo>
                    <a:lnTo>
                      <a:pt x="795" y="136"/>
                    </a:lnTo>
                    <a:lnTo>
                      <a:pt x="796" y="137"/>
                    </a:lnTo>
                    <a:lnTo>
                      <a:pt x="728" y="86"/>
                    </a:lnTo>
                    <a:lnTo>
                      <a:pt x="729" y="87"/>
                    </a:lnTo>
                    <a:lnTo>
                      <a:pt x="650" y="49"/>
                    </a:lnTo>
                    <a:lnTo>
                      <a:pt x="651" y="49"/>
                    </a:lnTo>
                    <a:lnTo>
                      <a:pt x="564" y="24"/>
                    </a:lnTo>
                    <a:lnTo>
                      <a:pt x="566" y="24"/>
                    </a:lnTo>
                    <a:lnTo>
                      <a:pt x="472" y="16"/>
                    </a:lnTo>
                    <a:lnTo>
                      <a:pt x="473" y="16"/>
                    </a:lnTo>
                    <a:lnTo>
                      <a:pt x="380" y="24"/>
                    </a:lnTo>
                    <a:lnTo>
                      <a:pt x="382" y="24"/>
                    </a:lnTo>
                    <a:lnTo>
                      <a:pt x="295" y="49"/>
                    </a:lnTo>
                    <a:lnTo>
                      <a:pt x="296" y="49"/>
                    </a:lnTo>
                    <a:lnTo>
                      <a:pt x="217" y="87"/>
                    </a:lnTo>
                    <a:lnTo>
                      <a:pt x="218" y="86"/>
                    </a:lnTo>
                    <a:lnTo>
                      <a:pt x="149" y="137"/>
                    </a:lnTo>
                    <a:lnTo>
                      <a:pt x="150" y="136"/>
                    </a:lnTo>
                    <a:lnTo>
                      <a:pt x="93" y="198"/>
                    </a:lnTo>
                    <a:lnTo>
                      <a:pt x="94" y="197"/>
                    </a:lnTo>
                    <a:lnTo>
                      <a:pt x="52" y="267"/>
                    </a:lnTo>
                    <a:lnTo>
                      <a:pt x="53" y="265"/>
                    </a:lnTo>
                    <a:lnTo>
                      <a:pt x="25" y="343"/>
                    </a:lnTo>
                    <a:lnTo>
                      <a:pt x="25" y="341"/>
                    </a:lnTo>
                    <a:lnTo>
                      <a:pt x="16" y="425"/>
                    </a:lnTo>
                    <a:lnTo>
                      <a:pt x="16" y="424"/>
                    </a:lnTo>
                    <a:lnTo>
                      <a:pt x="25" y="50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180"/>
              <p:cNvSpPr>
                <a:spLocks noEditPoints="1"/>
              </p:cNvSpPr>
              <p:nvPr/>
            </p:nvSpPr>
            <p:spPr>
              <a:xfrm>
                <a:off x="2810" y="2251"/>
                <a:ext cx="68" cy="63"/>
              </a:xfrm>
              <a:custGeom>
                <a:avLst/>
                <a:gdLst>
                  <a:gd fmla="*/ 10 w 1041" name="T0"/>
                  <a:gd fmla="*/ 382 h 945" name="T1"/>
                  <a:gd fmla="*/ 45 w 1041" name="T2"/>
                  <a:gd fmla="*/ 282 h 945" name="T3"/>
                  <a:gd fmla="*/ 151 w 1041" name="T4"/>
                  <a:gd fmla="*/ 141 h 945" name="T5"/>
                  <a:gd fmla="*/ 237 w 1041" name="T6"/>
                  <a:gd fmla="*/ 77 h 945" name="T7"/>
                  <a:gd fmla="*/ 412 w 1041" name="T8"/>
                  <a:gd fmla="*/ 11 h 945" name="T9"/>
                  <a:gd fmla="*/ 525 w 1041" name="T10"/>
                  <a:gd fmla="*/ 1 h 945" name="T11"/>
                  <a:gd fmla="*/ 717 w 1041" name="T12"/>
                  <a:gd fmla="*/ 36 h 945" name="T13"/>
                  <a:gd fmla="*/ 814 w 1041" name="T14"/>
                  <a:gd fmla="*/ 83 h 945" name="T15"/>
                  <a:gd fmla="*/ 947 w 1041" name="T16"/>
                  <a:gd fmla="*/ 203 h 945" name="T17"/>
                  <a:gd fmla="*/ 1001 w 1041" name="T18"/>
                  <a:gd fmla="*/ 292 h 945" name="T19"/>
                  <a:gd fmla="*/ 1040 w 1041" name="T20"/>
                  <a:gd fmla="*/ 466 h 945" name="T21"/>
                  <a:gd fmla="*/ 1028 w 1041" name="T22"/>
                  <a:gd fmla="*/ 575 h 945" name="T23"/>
                  <a:gd fmla="*/ 953 w 1041" name="T24"/>
                  <a:gd fmla="*/ 734 h 945" name="T25"/>
                  <a:gd fmla="*/ 882 w 1041" name="T26"/>
                  <a:gd fmla="*/ 811 h 945" name="T27"/>
                  <a:gd fmla="*/ 726 w 1041" name="T28"/>
                  <a:gd fmla="*/ 906 h 945" name="T29"/>
                  <a:gd fmla="*/ 619 w 1041" name="T30"/>
                  <a:gd fmla="*/ 936 h 945" name="T31"/>
                  <a:gd fmla="*/ 423 w 1041" name="T32"/>
                  <a:gd fmla="*/ 936 h 945" name="T33"/>
                  <a:gd fmla="*/ 316 w 1041" name="T34"/>
                  <a:gd fmla="*/ 906 h 945" name="T35"/>
                  <a:gd fmla="*/ 159 w 1041" name="T36"/>
                  <a:gd fmla="*/ 811 h 945" name="T37"/>
                  <a:gd fmla="*/ 87 w 1041" name="T38"/>
                  <a:gd fmla="*/ 734 h 945" name="T39"/>
                  <a:gd fmla="*/ 13 w 1041" name="T40"/>
                  <a:gd fmla="*/ 575 h 945" name="T41"/>
                  <a:gd fmla="*/ 121 w 1041" name="T42"/>
                  <a:gd fmla="*/ 550 h 945" name="T43"/>
                  <a:gd fmla="*/ 142 w 1041" name="T44"/>
                  <a:gd fmla="*/ 606 h 945" name="T45"/>
                  <a:gd fmla="*/ 233 w 1041" name="T46"/>
                  <a:gd fmla="*/ 728 h 945" name="T47"/>
                  <a:gd fmla="*/ 286 w 1041" name="T48"/>
                  <a:gd fmla="*/ 767 h 945" name="T49"/>
                  <a:gd fmla="*/ 443 w 1041" name="T50"/>
                  <a:gd fmla="*/ 827 h 945" name="T51"/>
                  <a:gd fmla="*/ 516 w 1041" name="T52"/>
                  <a:gd fmla="*/ 833 h 945" name="T53"/>
                  <a:gd fmla="*/ 686 w 1041" name="T54"/>
                  <a:gd fmla="*/ 802 h 945" name="T55"/>
                  <a:gd fmla="*/ 747 w 1041" name="T56"/>
                  <a:gd fmla="*/ 773 h 945" name="T57"/>
                  <a:gd fmla="*/ 865 w 1041" name="T58"/>
                  <a:gd fmla="*/ 667 h 945" name="T59"/>
                  <a:gd fmla="*/ 896 w 1041" name="T60"/>
                  <a:gd fmla="*/ 616 h 945" name="T61"/>
                  <a:gd fmla="*/ 929 w 1041" name="T62"/>
                  <a:gd fmla="*/ 466 h 945" name="T63"/>
                  <a:gd fmla="*/ 923 w 1041" name="T64"/>
                  <a:gd fmla="*/ 407 h 945" name="T65"/>
                  <a:gd fmla="*/ 858 w 1041" name="T66"/>
                  <a:gd fmla="*/ 270 h 945" name="T67"/>
                  <a:gd fmla="*/ 815 w 1041" name="T68"/>
                  <a:gd fmla="*/ 223 h 945" name="T69"/>
                  <a:gd fmla="*/ 677 w 1041" name="T70"/>
                  <a:gd fmla="*/ 140 h 945" name="T71"/>
                  <a:gd fmla="*/ 610 w 1041" name="T72"/>
                  <a:gd fmla="*/ 120 h 945" name="T73"/>
                  <a:gd fmla="*/ 432 w 1041" name="T74"/>
                  <a:gd fmla="*/ 120 h 945" name="T75"/>
                  <a:gd fmla="*/ 365 w 1041" name="T76"/>
                  <a:gd fmla="*/ 140 h 945" name="T77"/>
                  <a:gd fmla="*/ 226 w 1041" name="T78"/>
                  <a:gd fmla="*/ 223 h 945" name="T79"/>
                  <a:gd fmla="*/ 183 w 1041" name="T80"/>
                  <a:gd fmla="*/ 269 h 945" name="T81"/>
                  <a:gd fmla="*/ 118 w 1041" name="T82"/>
                  <a:gd fmla="*/ 407 h 945" name="T83"/>
                  <a:gd fmla="*/ 112 w 1041" name="T84"/>
                  <a:gd fmla="*/ 466 h 945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945" w="1041">
                    <a:moveTo>
                      <a:pt x="1" y="478"/>
                    </a:moveTo>
                    <a:cubicBezTo>
                      <a:pt x="0" y="474"/>
                      <a:pt x="0" y="470"/>
                      <a:pt x="1" y="466"/>
                    </a:cubicBezTo>
                    <a:lnTo>
                      <a:pt x="10" y="382"/>
                    </a:lnTo>
                    <a:cubicBezTo>
                      <a:pt x="10" y="378"/>
                      <a:pt x="11" y="374"/>
                      <a:pt x="13" y="370"/>
                    </a:cubicBezTo>
                    <a:lnTo>
                      <a:pt x="41" y="292"/>
                    </a:lnTo>
                    <a:cubicBezTo>
                      <a:pt x="42" y="288"/>
                      <a:pt x="44" y="285"/>
                      <a:pt x="45" y="282"/>
                    </a:cubicBezTo>
                    <a:lnTo>
                      <a:pt x="87" y="212"/>
                    </a:lnTo>
                    <a:cubicBezTo>
                      <a:pt x="89" y="208"/>
                      <a:pt x="92" y="205"/>
                      <a:pt x="94" y="203"/>
                    </a:cubicBezTo>
                    <a:lnTo>
                      <a:pt x="151" y="141"/>
                    </a:lnTo>
                    <a:cubicBezTo>
                      <a:pt x="154" y="138"/>
                      <a:pt x="156" y="136"/>
                      <a:pt x="159" y="133"/>
                    </a:cubicBezTo>
                    <a:lnTo>
                      <a:pt x="228" y="82"/>
                    </a:lnTo>
                    <a:cubicBezTo>
                      <a:pt x="231" y="80"/>
                      <a:pt x="234" y="79"/>
                      <a:pt x="237" y="77"/>
                    </a:cubicBezTo>
                    <a:lnTo>
                      <a:pt x="316" y="39"/>
                    </a:lnTo>
                    <a:cubicBezTo>
                      <a:pt x="319" y="38"/>
                      <a:pt x="322" y="37"/>
                      <a:pt x="325" y="36"/>
                    </a:cubicBezTo>
                    <a:lnTo>
                      <a:pt x="412" y="11"/>
                    </a:lnTo>
                    <a:cubicBezTo>
                      <a:pt x="415" y="10"/>
                      <a:pt x="419" y="9"/>
                      <a:pt x="423" y="9"/>
                    </a:cubicBezTo>
                    <a:lnTo>
                      <a:pt x="516" y="1"/>
                    </a:lnTo>
                    <a:cubicBezTo>
                      <a:pt x="519" y="0"/>
                      <a:pt x="522" y="0"/>
                      <a:pt x="525" y="1"/>
                    </a:cubicBezTo>
                    <a:lnTo>
                      <a:pt x="619" y="9"/>
                    </a:lnTo>
                    <a:cubicBezTo>
                      <a:pt x="623" y="9"/>
                      <a:pt x="626" y="10"/>
                      <a:pt x="630" y="11"/>
                    </a:cubicBezTo>
                    <a:lnTo>
                      <a:pt x="717" y="36"/>
                    </a:lnTo>
                    <a:cubicBezTo>
                      <a:pt x="720" y="37"/>
                      <a:pt x="723" y="38"/>
                      <a:pt x="726" y="39"/>
                    </a:cubicBezTo>
                    <a:lnTo>
                      <a:pt x="805" y="77"/>
                    </a:lnTo>
                    <a:cubicBezTo>
                      <a:pt x="808" y="79"/>
                      <a:pt x="811" y="80"/>
                      <a:pt x="814" y="83"/>
                    </a:cubicBezTo>
                    <a:lnTo>
                      <a:pt x="882" y="134"/>
                    </a:lnTo>
                    <a:cubicBezTo>
                      <a:pt x="885" y="136"/>
                      <a:pt x="887" y="138"/>
                      <a:pt x="890" y="141"/>
                    </a:cubicBezTo>
                    <a:lnTo>
                      <a:pt x="947" y="203"/>
                    </a:lnTo>
                    <a:cubicBezTo>
                      <a:pt x="949" y="205"/>
                      <a:pt x="951" y="208"/>
                      <a:pt x="953" y="211"/>
                    </a:cubicBezTo>
                    <a:lnTo>
                      <a:pt x="996" y="281"/>
                    </a:lnTo>
                    <a:cubicBezTo>
                      <a:pt x="998" y="285"/>
                      <a:pt x="1000" y="288"/>
                      <a:pt x="1001" y="292"/>
                    </a:cubicBezTo>
                    <a:lnTo>
                      <a:pt x="1028" y="370"/>
                    </a:lnTo>
                    <a:cubicBezTo>
                      <a:pt x="1030" y="374"/>
                      <a:pt x="1031" y="378"/>
                      <a:pt x="1031" y="382"/>
                    </a:cubicBezTo>
                    <a:lnTo>
                      <a:pt x="1040" y="466"/>
                    </a:lnTo>
                    <a:cubicBezTo>
                      <a:pt x="1041" y="470"/>
                      <a:pt x="1041" y="474"/>
                      <a:pt x="1040" y="478"/>
                    </a:cubicBezTo>
                    <a:lnTo>
                      <a:pt x="1031" y="562"/>
                    </a:lnTo>
                    <a:cubicBezTo>
                      <a:pt x="1031" y="567"/>
                      <a:pt x="1030" y="571"/>
                      <a:pt x="1028" y="575"/>
                    </a:cubicBezTo>
                    <a:lnTo>
                      <a:pt x="1001" y="653"/>
                    </a:lnTo>
                    <a:cubicBezTo>
                      <a:pt x="1000" y="657"/>
                      <a:pt x="998" y="660"/>
                      <a:pt x="996" y="663"/>
                    </a:cubicBezTo>
                    <a:lnTo>
                      <a:pt x="953" y="734"/>
                    </a:lnTo>
                    <a:cubicBezTo>
                      <a:pt x="951" y="738"/>
                      <a:pt x="949" y="741"/>
                      <a:pt x="946" y="744"/>
                    </a:cubicBezTo>
                    <a:lnTo>
                      <a:pt x="889" y="805"/>
                    </a:lnTo>
                    <a:cubicBezTo>
                      <a:pt x="887" y="807"/>
                      <a:pt x="885" y="809"/>
                      <a:pt x="882" y="811"/>
                    </a:cubicBezTo>
                    <a:lnTo>
                      <a:pt x="814" y="862"/>
                    </a:lnTo>
                    <a:cubicBezTo>
                      <a:pt x="811" y="864"/>
                      <a:pt x="808" y="866"/>
                      <a:pt x="805" y="868"/>
                    </a:cubicBezTo>
                    <a:lnTo>
                      <a:pt x="726" y="906"/>
                    </a:lnTo>
                    <a:cubicBezTo>
                      <a:pt x="723" y="907"/>
                      <a:pt x="720" y="908"/>
                      <a:pt x="717" y="909"/>
                    </a:cubicBezTo>
                    <a:lnTo>
                      <a:pt x="630" y="934"/>
                    </a:lnTo>
                    <a:cubicBezTo>
                      <a:pt x="626" y="935"/>
                      <a:pt x="623" y="936"/>
                      <a:pt x="619" y="936"/>
                    </a:cubicBezTo>
                    <a:lnTo>
                      <a:pt x="525" y="944"/>
                    </a:lnTo>
                    <a:cubicBezTo>
                      <a:pt x="522" y="945"/>
                      <a:pt x="519" y="945"/>
                      <a:pt x="516" y="944"/>
                    </a:cubicBezTo>
                    <a:lnTo>
                      <a:pt x="423" y="936"/>
                    </a:lnTo>
                    <a:cubicBezTo>
                      <a:pt x="419" y="936"/>
                      <a:pt x="415" y="935"/>
                      <a:pt x="412" y="934"/>
                    </a:cubicBezTo>
                    <a:lnTo>
                      <a:pt x="325" y="909"/>
                    </a:lnTo>
                    <a:cubicBezTo>
                      <a:pt x="322" y="908"/>
                      <a:pt x="319" y="907"/>
                      <a:pt x="316" y="906"/>
                    </a:cubicBezTo>
                    <a:lnTo>
                      <a:pt x="237" y="868"/>
                    </a:lnTo>
                    <a:cubicBezTo>
                      <a:pt x="234" y="866"/>
                      <a:pt x="231" y="865"/>
                      <a:pt x="228" y="862"/>
                    </a:cubicBezTo>
                    <a:lnTo>
                      <a:pt x="159" y="811"/>
                    </a:lnTo>
                    <a:cubicBezTo>
                      <a:pt x="156" y="809"/>
                      <a:pt x="154" y="807"/>
                      <a:pt x="152" y="805"/>
                    </a:cubicBezTo>
                    <a:lnTo>
                      <a:pt x="95" y="744"/>
                    </a:lnTo>
                    <a:cubicBezTo>
                      <a:pt x="92" y="741"/>
                      <a:pt x="89" y="737"/>
                      <a:pt x="87" y="734"/>
                    </a:cubicBezTo>
                    <a:lnTo>
                      <a:pt x="45" y="663"/>
                    </a:lnTo>
                    <a:cubicBezTo>
                      <a:pt x="43" y="660"/>
                      <a:pt x="42" y="657"/>
                      <a:pt x="41" y="653"/>
                    </a:cubicBezTo>
                    <a:lnTo>
                      <a:pt x="13" y="575"/>
                    </a:lnTo>
                    <a:cubicBezTo>
                      <a:pt x="11" y="571"/>
                      <a:pt x="10" y="567"/>
                      <a:pt x="10" y="562"/>
                    </a:cubicBezTo>
                    <a:lnTo>
                      <a:pt x="1" y="478"/>
                    </a:lnTo>
                    <a:close/>
                    <a:moveTo>
                      <a:pt x="121" y="550"/>
                    </a:moveTo>
                    <a:lnTo>
                      <a:pt x="118" y="538"/>
                    </a:lnTo>
                    <a:lnTo>
                      <a:pt x="146" y="616"/>
                    </a:lnTo>
                    <a:lnTo>
                      <a:pt x="142" y="606"/>
                    </a:lnTo>
                    <a:lnTo>
                      <a:pt x="184" y="677"/>
                    </a:lnTo>
                    <a:lnTo>
                      <a:pt x="176" y="667"/>
                    </a:lnTo>
                    <a:lnTo>
                      <a:pt x="233" y="728"/>
                    </a:lnTo>
                    <a:lnTo>
                      <a:pt x="226" y="721"/>
                    </a:lnTo>
                    <a:lnTo>
                      <a:pt x="295" y="772"/>
                    </a:lnTo>
                    <a:lnTo>
                      <a:pt x="286" y="767"/>
                    </a:lnTo>
                    <a:lnTo>
                      <a:pt x="365" y="805"/>
                    </a:lnTo>
                    <a:lnTo>
                      <a:pt x="356" y="802"/>
                    </a:lnTo>
                    <a:lnTo>
                      <a:pt x="443" y="827"/>
                    </a:lnTo>
                    <a:lnTo>
                      <a:pt x="432" y="825"/>
                    </a:lnTo>
                    <a:lnTo>
                      <a:pt x="525" y="833"/>
                    </a:lnTo>
                    <a:lnTo>
                      <a:pt x="516" y="833"/>
                    </a:lnTo>
                    <a:lnTo>
                      <a:pt x="610" y="825"/>
                    </a:lnTo>
                    <a:lnTo>
                      <a:pt x="599" y="827"/>
                    </a:lnTo>
                    <a:lnTo>
                      <a:pt x="686" y="802"/>
                    </a:lnTo>
                    <a:lnTo>
                      <a:pt x="677" y="805"/>
                    </a:lnTo>
                    <a:lnTo>
                      <a:pt x="756" y="767"/>
                    </a:lnTo>
                    <a:lnTo>
                      <a:pt x="747" y="773"/>
                    </a:lnTo>
                    <a:lnTo>
                      <a:pt x="815" y="722"/>
                    </a:lnTo>
                    <a:lnTo>
                      <a:pt x="808" y="728"/>
                    </a:lnTo>
                    <a:lnTo>
                      <a:pt x="865" y="667"/>
                    </a:lnTo>
                    <a:lnTo>
                      <a:pt x="858" y="676"/>
                    </a:lnTo>
                    <a:lnTo>
                      <a:pt x="901" y="605"/>
                    </a:lnTo>
                    <a:lnTo>
                      <a:pt x="896" y="616"/>
                    </a:lnTo>
                    <a:lnTo>
                      <a:pt x="923" y="538"/>
                    </a:lnTo>
                    <a:lnTo>
                      <a:pt x="920" y="550"/>
                    </a:lnTo>
                    <a:lnTo>
                      <a:pt x="929" y="466"/>
                    </a:lnTo>
                    <a:lnTo>
                      <a:pt x="929" y="478"/>
                    </a:lnTo>
                    <a:lnTo>
                      <a:pt x="920" y="394"/>
                    </a:lnTo>
                    <a:lnTo>
                      <a:pt x="923" y="407"/>
                    </a:lnTo>
                    <a:lnTo>
                      <a:pt x="896" y="329"/>
                    </a:lnTo>
                    <a:lnTo>
                      <a:pt x="901" y="340"/>
                    </a:lnTo>
                    <a:lnTo>
                      <a:pt x="858" y="270"/>
                    </a:lnTo>
                    <a:lnTo>
                      <a:pt x="864" y="278"/>
                    </a:lnTo>
                    <a:lnTo>
                      <a:pt x="807" y="216"/>
                    </a:lnTo>
                    <a:lnTo>
                      <a:pt x="815" y="223"/>
                    </a:lnTo>
                    <a:lnTo>
                      <a:pt x="747" y="172"/>
                    </a:lnTo>
                    <a:lnTo>
                      <a:pt x="756" y="178"/>
                    </a:lnTo>
                    <a:lnTo>
                      <a:pt x="677" y="140"/>
                    </a:lnTo>
                    <a:lnTo>
                      <a:pt x="686" y="143"/>
                    </a:lnTo>
                    <a:lnTo>
                      <a:pt x="599" y="118"/>
                    </a:lnTo>
                    <a:lnTo>
                      <a:pt x="610" y="120"/>
                    </a:lnTo>
                    <a:lnTo>
                      <a:pt x="516" y="112"/>
                    </a:lnTo>
                    <a:lnTo>
                      <a:pt x="525" y="112"/>
                    </a:lnTo>
                    <a:lnTo>
                      <a:pt x="432" y="120"/>
                    </a:lnTo>
                    <a:lnTo>
                      <a:pt x="443" y="118"/>
                    </a:lnTo>
                    <a:lnTo>
                      <a:pt x="356" y="143"/>
                    </a:lnTo>
                    <a:lnTo>
                      <a:pt x="365" y="140"/>
                    </a:lnTo>
                    <a:lnTo>
                      <a:pt x="286" y="178"/>
                    </a:lnTo>
                    <a:lnTo>
                      <a:pt x="295" y="172"/>
                    </a:lnTo>
                    <a:lnTo>
                      <a:pt x="226" y="223"/>
                    </a:lnTo>
                    <a:lnTo>
                      <a:pt x="234" y="216"/>
                    </a:lnTo>
                    <a:lnTo>
                      <a:pt x="177" y="278"/>
                    </a:lnTo>
                    <a:lnTo>
                      <a:pt x="183" y="269"/>
                    </a:lnTo>
                    <a:lnTo>
                      <a:pt x="141" y="339"/>
                    </a:lnTo>
                    <a:lnTo>
                      <a:pt x="146" y="329"/>
                    </a:lnTo>
                    <a:lnTo>
                      <a:pt x="118" y="407"/>
                    </a:lnTo>
                    <a:lnTo>
                      <a:pt x="121" y="394"/>
                    </a:lnTo>
                    <a:lnTo>
                      <a:pt x="112" y="478"/>
                    </a:lnTo>
                    <a:lnTo>
                      <a:pt x="112" y="466"/>
                    </a:lnTo>
                    <a:lnTo>
                      <a:pt x="121" y="550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Oval 181"/>
              <p:cNvSpPr>
                <a:spLocks noChangeArrowheads="1"/>
              </p:cNvSpPr>
              <p:nvPr/>
            </p:nvSpPr>
            <p:spPr>
              <a:xfrm>
                <a:off x="2979" y="2179"/>
                <a:ext cx="60" cy="5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182"/>
              <p:cNvSpPr>
                <a:spLocks noEditPoints="1"/>
              </p:cNvSpPr>
              <p:nvPr/>
            </p:nvSpPr>
            <p:spPr>
              <a:xfrm>
                <a:off x="2978" y="2179"/>
                <a:ext cx="62" cy="55"/>
              </a:xfrm>
              <a:custGeom>
                <a:avLst/>
                <a:gdLst>
                  <a:gd fmla="*/ 10 w 928" name="T0"/>
                  <a:gd fmla="*/ 340 h 848" name="T1"/>
                  <a:gd fmla="*/ 38 w 928" name="T2"/>
                  <a:gd fmla="*/ 258 h 848" name="T3"/>
                  <a:gd fmla="*/ 137 w 928" name="T4"/>
                  <a:gd fmla="*/ 125 h 848" name="T5"/>
                  <a:gd fmla="*/ 206 w 928" name="T6"/>
                  <a:gd fmla="*/ 72 h 848" name="T7"/>
                  <a:gd fmla="*/ 370 w 928" name="T8"/>
                  <a:gd fmla="*/ 9 h 848" name="T9"/>
                  <a:gd fmla="*/ 465 w 928" name="T10"/>
                  <a:gd fmla="*/ 0 h 848" name="T11"/>
                  <a:gd fmla="*/ 645 w 928" name="T12"/>
                  <a:gd fmla="*/ 34 h 848" name="T13"/>
                  <a:gd fmla="*/ 724 w 928" name="T14"/>
                  <a:gd fmla="*/ 73 h 848" name="T15"/>
                  <a:gd fmla="*/ 848 w 928" name="T16"/>
                  <a:gd fmla="*/ 187 h 848" name="T17"/>
                  <a:gd fmla="*/ 892 w 928" name="T18"/>
                  <a:gd fmla="*/ 260 h 848" name="T19"/>
                  <a:gd fmla="*/ 928 w 928" name="T20"/>
                  <a:gd fmla="*/ 424 h 848" name="T21"/>
                  <a:gd fmla="*/ 919 w 928" name="T22"/>
                  <a:gd fmla="*/ 511 h 848" name="T23"/>
                  <a:gd fmla="*/ 849 w 928" name="T24"/>
                  <a:gd fmla="*/ 662 h 848" name="T25"/>
                  <a:gd fmla="*/ 792 w 928" name="T26"/>
                  <a:gd fmla="*/ 725 h 848" name="T27"/>
                  <a:gd fmla="*/ 646 w 928" name="T28"/>
                  <a:gd fmla="*/ 815 h 848" name="T29"/>
                  <a:gd fmla="*/ 557 w 928" name="T30"/>
                  <a:gd fmla="*/ 840 h 848" name="T31"/>
                  <a:gd fmla="*/ 372 w 928" name="T32"/>
                  <a:gd fmla="*/ 840 h 848" name="T33"/>
                  <a:gd fmla="*/ 284 w 928" name="T34"/>
                  <a:gd fmla="*/ 815 h 848" name="T35"/>
                  <a:gd fmla="*/ 138 w 928" name="T36"/>
                  <a:gd fmla="*/ 725 h 848" name="T37"/>
                  <a:gd fmla="*/ 80 w 928" name="T38"/>
                  <a:gd fmla="*/ 662 h 848" name="T39"/>
                  <a:gd fmla="*/ 10 w 928" name="T40"/>
                  <a:gd fmla="*/ 511 h 848" name="T41"/>
                  <a:gd fmla="*/ 25 w 928" name="T42"/>
                  <a:gd fmla="*/ 508 h 848" name="T43"/>
                  <a:gd fmla="*/ 51 w 928" name="T44"/>
                  <a:gd fmla="*/ 582 h 848" name="T45"/>
                  <a:gd fmla="*/ 148 w 928" name="T46"/>
                  <a:gd fmla="*/ 713 h 848" name="T47"/>
                  <a:gd fmla="*/ 213 w 928" name="T48"/>
                  <a:gd fmla="*/ 762 h 848" name="T49"/>
                  <a:gd fmla="*/ 375 w 928" name="T50"/>
                  <a:gd fmla="*/ 825 h 848" name="T51"/>
                  <a:gd fmla="*/ 464 w 928" name="T52"/>
                  <a:gd fmla="*/ 832 h 848" name="T53"/>
                  <a:gd fmla="*/ 640 w 928" name="T54"/>
                  <a:gd fmla="*/ 800 h 848" name="T55"/>
                  <a:gd fmla="*/ 715 w 928" name="T56"/>
                  <a:gd fmla="*/ 763 h 848" name="T57"/>
                  <a:gd fmla="*/ 837 w 928" name="T58"/>
                  <a:gd fmla="*/ 652 h 848" name="T59"/>
                  <a:gd fmla="*/ 877 w 928" name="T60"/>
                  <a:gd fmla="*/ 584 h 848" name="T61"/>
                  <a:gd fmla="*/ 912 w 928" name="T62"/>
                  <a:gd fmla="*/ 424 h 848" name="T63"/>
                  <a:gd fmla="*/ 904 w 928" name="T64"/>
                  <a:gd fmla="*/ 343 h 848" name="T65"/>
                  <a:gd fmla="*/ 836 w 928" name="T66"/>
                  <a:gd fmla="*/ 197 h 848" name="T67"/>
                  <a:gd fmla="*/ 783 w 928" name="T68"/>
                  <a:gd fmla="*/ 137 h 848" name="T69"/>
                  <a:gd fmla="*/ 639 w 928" name="T70"/>
                  <a:gd fmla="*/ 49 h 848" name="T71"/>
                  <a:gd fmla="*/ 556 w 928" name="T72"/>
                  <a:gd fmla="*/ 24 h 848" name="T73"/>
                  <a:gd fmla="*/ 373 w 928" name="T74"/>
                  <a:gd fmla="*/ 24 h 848" name="T75"/>
                  <a:gd fmla="*/ 291 w 928" name="T76"/>
                  <a:gd fmla="*/ 49 h 848" name="T77"/>
                  <a:gd fmla="*/ 147 w 928" name="T78"/>
                  <a:gd fmla="*/ 137 h 848" name="T79"/>
                  <a:gd fmla="*/ 93 w 928" name="T80"/>
                  <a:gd fmla="*/ 197 h 848" name="T81"/>
                  <a:gd fmla="*/ 25 w 928" name="T82"/>
                  <a:gd fmla="*/ 343 h 848" name="T83"/>
                  <a:gd fmla="*/ 16 w 928" name="T84"/>
                  <a:gd fmla="*/ 424 h 848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848" w="928">
                    <a:moveTo>
                      <a:pt x="1" y="425"/>
                    </a:moveTo>
                    <a:cubicBezTo>
                      <a:pt x="0" y="425"/>
                      <a:pt x="0" y="424"/>
                      <a:pt x="1" y="424"/>
                    </a:cubicBezTo>
                    <a:lnTo>
                      <a:pt x="10" y="340"/>
                    </a:lnTo>
                    <a:cubicBezTo>
                      <a:pt x="10" y="339"/>
                      <a:pt x="10" y="338"/>
                      <a:pt x="10" y="338"/>
                    </a:cubicBezTo>
                    <a:lnTo>
                      <a:pt x="37" y="260"/>
                    </a:lnTo>
                    <a:cubicBezTo>
                      <a:pt x="37" y="259"/>
                      <a:pt x="37" y="259"/>
                      <a:pt x="38" y="258"/>
                    </a:cubicBezTo>
                    <a:lnTo>
                      <a:pt x="80" y="188"/>
                    </a:lnTo>
                    <a:cubicBezTo>
                      <a:pt x="80" y="188"/>
                      <a:pt x="80" y="187"/>
                      <a:pt x="81" y="187"/>
                    </a:cubicBezTo>
                    <a:lnTo>
                      <a:pt x="137" y="125"/>
                    </a:lnTo>
                    <a:cubicBezTo>
                      <a:pt x="137" y="125"/>
                      <a:pt x="137" y="124"/>
                      <a:pt x="138" y="124"/>
                    </a:cubicBezTo>
                    <a:lnTo>
                      <a:pt x="205" y="73"/>
                    </a:lnTo>
                    <a:cubicBezTo>
                      <a:pt x="205" y="73"/>
                      <a:pt x="205" y="72"/>
                      <a:pt x="206" y="72"/>
                    </a:cubicBezTo>
                    <a:lnTo>
                      <a:pt x="284" y="34"/>
                    </a:lnTo>
                    <a:cubicBezTo>
                      <a:pt x="284" y="34"/>
                      <a:pt x="285" y="34"/>
                      <a:pt x="285" y="34"/>
                    </a:cubicBezTo>
                    <a:lnTo>
                      <a:pt x="370" y="9"/>
                    </a:lnTo>
                    <a:cubicBezTo>
                      <a:pt x="371" y="9"/>
                      <a:pt x="371" y="9"/>
                      <a:pt x="372" y="8"/>
                    </a:cubicBezTo>
                    <a:lnTo>
                      <a:pt x="464" y="0"/>
                    </a:lnTo>
                    <a:cubicBezTo>
                      <a:pt x="464" y="0"/>
                      <a:pt x="465" y="0"/>
                      <a:pt x="465" y="0"/>
                    </a:cubicBezTo>
                    <a:lnTo>
                      <a:pt x="557" y="8"/>
                    </a:lnTo>
                    <a:cubicBezTo>
                      <a:pt x="558" y="9"/>
                      <a:pt x="558" y="9"/>
                      <a:pt x="559" y="9"/>
                    </a:cubicBezTo>
                    <a:lnTo>
                      <a:pt x="645" y="34"/>
                    </a:lnTo>
                    <a:cubicBezTo>
                      <a:pt x="645" y="34"/>
                      <a:pt x="646" y="34"/>
                      <a:pt x="646" y="34"/>
                    </a:cubicBezTo>
                    <a:lnTo>
                      <a:pt x="723" y="72"/>
                    </a:lnTo>
                    <a:cubicBezTo>
                      <a:pt x="723" y="73"/>
                      <a:pt x="724" y="73"/>
                      <a:pt x="724" y="73"/>
                    </a:cubicBezTo>
                    <a:lnTo>
                      <a:pt x="792" y="124"/>
                    </a:lnTo>
                    <a:cubicBezTo>
                      <a:pt x="793" y="124"/>
                      <a:pt x="793" y="125"/>
                      <a:pt x="793" y="125"/>
                    </a:cubicBezTo>
                    <a:lnTo>
                      <a:pt x="848" y="187"/>
                    </a:lnTo>
                    <a:cubicBezTo>
                      <a:pt x="849" y="188"/>
                      <a:pt x="849" y="188"/>
                      <a:pt x="849" y="188"/>
                    </a:cubicBezTo>
                    <a:lnTo>
                      <a:pt x="891" y="258"/>
                    </a:lnTo>
                    <a:cubicBezTo>
                      <a:pt x="892" y="259"/>
                      <a:pt x="892" y="259"/>
                      <a:pt x="892" y="260"/>
                    </a:cubicBezTo>
                    <a:lnTo>
                      <a:pt x="919" y="338"/>
                    </a:lnTo>
                    <a:cubicBezTo>
                      <a:pt x="919" y="338"/>
                      <a:pt x="919" y="339"/>
                      <a:pt x="919" y="340"/>
                    </a:cubicBezTo>
                    <a:lnTo>
                      <a:pt x="928" y="424"/>
                    </a:lnTo>
                    <a:cubicBezTo>
                      <a:pt x="928" y="424"/>
                      <a:pt x="928" y="425"/>
                      <a:pt x="928" y="425"/>
                    </a:cubicBezTo>
                    <a:lnTo>
                      <a:pt x="919" y="509"/>
                    </a:lnTo>
                    <a:cubicBezTo>
                      <a:pt x="919" y="510"/>
                      <a:pt x="919" y="511"/>
                      <a:pt x="919" y="511"/>
                    </a:cubicBezTo>
                    <a:lnTo>
                      <a:pt x="892" y="589"/>
                    </a:lnTo>
                    <a:cubicBezTo>
                      <a:pt x="892" y="590"/>
                      <a:pt x="892" y="590"/>
                      <a:pt x="891" y="591"/>
                    </a:cubicBezTo>
                    <a:lnTo>
                      <a:pt x="849" y="662"/>
                    </a:lnTo>
                    <a:cubicBezTo>
                      <a:pt x="849" y="662"/>
                      <a:pt x="849" y="662"/>
                      <a:pt x="848" y="663"/>
                    </a:cubicBezTo>
                    <a:lnTo>
                      <a:pt x="793" y="724"/>
                    </a:lnTo>
                    <a:cubicBezTo>
                      <a:pt x="793" y="724"/>
                      <a:pt x="793" y="725"/>
                      <a:pt x="792" y="725"/>
                    </a:cubicBezTo>
                    <a:lnTo>
                      <a:pt x="724" y="776"/>
                    </a:lnTo>
                    <a:cubicBezTo>
                      <a:pt x="724" y="776"/>
                      <a:pt x="723" y="776"/>
                      <a:pt x="723" y="777"/>
                    </a:cubicBezTo>
                    <a:lnTo>
                      <a:pt x="646" y="815"/>
                    </a:lnTo>
                    <a:cubicBezTo>
                      <a:pt x="646" y="815"/>
                      <a:pt x="645" y="815"/>
                      <a:pt x="645" y="815"/>
                    </a:cubicBezTo>
                    <a:lnTo>
                      <a:pt x="559" y="840"/>
                    </a:lnTo>
                    <a:cubicBezTo>
                      <a:pt x="558" y="840"/>
                      <a:pt x="558" y="840"/>
                      <a:pt x="557" y="840"/>
                    </a:cubicBezTo>
                    <a:lnTo>
                      <a:pt x="465" y="848"/>
                    </a:lnTo>
                    <a:cubicBezTo>
                      <a:pt x="465" y="848"/>
                      <a:pt x="464" y="848"/>
                      <a:pt x="464" y="848"/>
                    </a:cubicBezTo>
                    <a:lnTo>
                      <a:pt x="372" y="840"/>
                    </a:lnTo>
                    <a:cubicBezTo>
                      <a:pt x="371" y="840"/>
                      <a:pt x="371" y="840"/>
                      <a:pt x="370" y="840"/>
                    </a:cubicBezTo>
                    <a:lnTo>
                      <a:pt x="285" y="815"/>
                    </a:lnTo>
                    <a:cubicBezTo>
                      <a:pt x="285" y="815"/>
                      <a:pt x="284" y="815"/>
                      <a:pt x="284" y="815"/>
                    </a:cubicBezTo>
                    <a:lnTo>
                      <a:pt x="206" y="777"/>
                    </a:lnTo>
                    <a:cubicBezTo>
                      <a:pt x="205" y="776"/>
                      <a:pt x="205" y="776"/>
                      <a:pt x="205" y="776"/>
                    </a:cubicBezTo>
                    <a:lnTo>
                      <a:pt x="138" y="725"/>
                    </a:lnTo>
                    <a:cubicBezTo>
                      <a:pt x="137" y="725"/>
                      <a:pt x="137" y="724"/>
                      <a:pt x="137" y="724"/>
                    </a:cubicBezTo>
                    <a:lnTo>
                      <a:pt x="81" y="663"/>
                    </a:lnTo>
                    <a:cubicBezTo>
                      <a:pt x="80" y="662"/>
                      <a:pt x="80" y="662"/>
                      <a:pt x="80" y="662"/>
                    </a:cubicBezTo>
                    <a:lnTo>
                      <a:pt x="38" y="591"/>
                    </a:lnTo>
                    <a:cubicBezTo>
                      <a:pt x="37" y="590"/>
                      <a:pt x="37" y="590"/>
                      <a:pt x="37" y="589"/>
                    </a:cubicBezTo>
                    <a:lnTo>
                      <a:pt x="10" y="511"/>
                    </a:lnTo>
                    <a:cubicBezTo>
                      <a:pt x="10" y="511"/>
                      <a:pt x="10" y="510"/>
                      <a:pt x="10" y="509"/>
                    </a:cubicBezTo>
                    <a:lnTo>
                      <a:pt x="1" y="425"/>
                    </a:lnTo>
                    <a:close/>
                    <a:moveTo>
                      <a:pt x="25" y="508"/>
                    </a:moveTo>
                    <a:lnTo>
                      <a:pt x="25" y="506"/>
                    </a:lnTo>
                    <a:lnTo>
                      <a:pt x="52" y="584"/>
                    </a:lnTo>
                    <a:lnTo>
                      <a:pt x="51" y="582"/>
                    </a:lnTo>
                    <a:lnTo>
                      <a:pt x="93" y="653"/>
                    </a:lnTo>
                    <a:lnTo>
                      <a:pt x="92" y="652"/>
                    </a:lnTo>
                    <a:lnTo>
                      <a:pt x="148" y="713"/>
                    </a:lnTo>
                    <a:lnTo>
                      <a:pt x="147" y="712"/>
                    </a:lnTo>
                    <a:lnTo>
                      <a:pt x="214" y="763"/>
                    </a:lnTo>
                    <a:lnTo>
                      <a:pt x="213" y="762"/>
                    </a:lnTo>
                    <a:lnTo>
                      <a:pt x="291" y="800"/>
                    </a:lnTo>
                    <a:lnTo>
                      <a:pt x="290" y="800"/>
                    </a:lnTo>
                    <a:lnTo>
                      <a:pt x="375" y="825"/>
                    </a:lnTo>
                    <a:lnTo>
                      <a:pt x="373" y="824"/>
                    </a:lnTo>
                    <a:lnTo>
                      <a:pt x="465" y="832"/>
                    </a:lnTo>
                    <a:lnTo>
                      <a:pt x="464" y="832"/>
                    </a:lnTo>
                    <a:lnTo>
                      <a:pt x="556" y="824"/>
                    </a:lnTo>
                    <a:lnTo>
                      <a:pt x="554" y="825"/>
                    </a:lnTo>
                    <a:lnTo>
                      <a:pt x="640" y="800"/>
                    </a:lnTo>
                    <a:lnTo>
                      <a:pt x="639" y="800"/>
                    </a:lnTo>
                    <a:lnTo>
                      <a:pt x="716" y="762"/>
                    </a:lnTo>
                    <a:lnTo>
                      <a:pt x="715" y="763"/>
                    </a:lnTo>
                    <a:lnTo>
                      <a:pt x="783" y="712"/>
                    </a:lnTo>
                    <a:lnTo>
                      <a:pt x="782" y="713"/>
                    </a:lnTo>
                    <a:lnTo>
                      <a:pt x="837" y="652"/>
                    </a:lnTo>
                    <a:lnTo>
                      <a:pt x="836" y="653"/>
                    </a:lnTo>
                    <a:lnTo>
                      <a:pt x="878" y="582"/>
                    </a:lnTo>
                    <a:lnTo>
                      <a:pt x="877" y="584"/>
                    </a:lnTo>
                    <a:lnTo>
                      <a:pt x="904" y="506"/>
                    </a:lnTo>
                    <a:lnTo>
                      <a:pt x="903" y="508"/>
                    </a:lnTo>
                    <a:lnTo>
                      <a:pt x="912" y="424"/>
                    </a:lnTo>
                    <a:lnTo>
                      <a:pt x="912" y="425"/>
                    </a:lnTo>
                    <a:lnTo>
                      <a:pt x="903" y="341"/>
                    </a:lnTo>
                    <a:lnTo>
                      <a:pt x="904" y="343"/>
                    </a:lnTo>
                    <a:lnTo>
                      <a:pt x="877" y="265"/>
                    </a:lnTo>
                    <a:lnTo>
                      <a:pt x="878" y="267"/>
                    </a:lnTo>
                    <a:lnTo>
                      <a:pt x="836" y="197"/>
                    </a:lnTo>
                    <a:lnTo>
                      <a:pt x="836" y="198"/>
                    </a:lnTo>
                    <a:lnTo>
                      <a:pt x="781" y="136"/>
                    </a:lnTo>
                    <a:lnTo>
                      <a:pt x="783" y="137"/>
                    </a:lnTo>
                    <a:lnTo>
                      <a:pt x="715" y="86"/>
                    </a:lnTo>
                    <a:lnTo>
                      <a:pt x="716" y="87"/>
                    </a:lnTo>
                    <a:lnTo>
                      <a:pt x="639" y="49"/>
                    </a:lnTo>
                    <a:lnTo>
                      <a:pt x="640" y="49"/>
                    </a:lnTo>
                    <a:lnTo>
                      <a:pt x="554" y="24"/>
                    </a:lnTo>
                    <a:lnTo>
                      <a:pt x="556" y="24"/>
                    </a:lnTo>
                    <a:lnTo>
                      <a:pt x="464" y="16"/>
                    </a:lnTo>
                    <a:lnTo>
                      <a:pt x="465" y="16"/>
                    </a:lnTo>
                    <a:lnTo>
                      <a:pt x="373" y="24"/>
                    </a:lnTo>
                    <a:lnTo>
                      <a:pt x="375" y="24"/>
                    </a:lnTo>
                    <a:lnTo>
                      <a:pt x="290" y="49"/>
                    </a:lnTo>
                    <a:lnTo>
                      <a:pt x="291" y="49"/>
                    </a:lnTo>
                    <a:lnTo>
                      <a:pt x="213" y="87"/>
                    </a:lnTo>
                    <a:lnTo>
                      <a:pt x="214" y="86"/>
                    </a:lnTo>
                    <a:lnTo>
                      <a:pt x="147" y="137"/>
                    </a:lnTo>
                    <a:lnTo>
                      <a:pt x="148" y="136"/>
                    </a:lnTo>
                    <a:lnTo>
                      <a:pt x="92" y="198"/>
                    </a:lnTo>
                    <a:lnTo>
                      <a:pt x="93" y="197"/>
                    </a:lnTo>
                    <a:lnTo>
                      <a:pt x="51" y="267"/>
                    </a:lnTo>
                    <a:lnTo>
                      <a:pt x="52" y="265"/>
                    </a:lnTo>
                    <a:lnTo>
                      <a:pt x="25" y="343"/>
                    </a:lnTo>
                    <a:lnTo>
                      <a:pt x="25" y="341"/>
                    </a:lnTo>
                    <a:lnTo>
                      <a:pt x="16" y="425"/>
                    </a:lnTo>
                    <a:lnTo>
                      <a:pt x="16" y="424"/>
                    </a:lnTo>
                    <a:lnTo>
                      <a:pt x="25" y="50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183"/>
              <p:cNvSpPr>
                <a:spLocks noEditPoints="1"/>
              </p:cNvSpPr>
              <p:nvPr/>
            </p:nvSpPr>
            <p:spPr>
              <a:xfrm>
                <a:off x="2975" y="2175"/>
                <a:ext cx="68" cy="63"/>
              </a:xfrm>
              <a:custGeom>
                <a:avLst/>
                <a:gdLst>
                  <a:gd fmla="*/ 10 w 1025" name="T0"/>
                  <a:gd fmla="*/ 383 h 945" name="T1"/>
                  <a:gd fmla="*/ 44 w 1025" name="T2"/>
                  <a:gd fmla="*/ 282 h 945" name="T3"/>
                  <a:gd fmla="*/ 149 w 1025" name="T4"/>
                  <a:gd fmla="*/ 141 h 945" name="T5"/>
                  <a:gd fmla="*/ 233 w 1025" name="T6"/>
                  <a:gd fmla="*/ 77 h 945" name="T7"/>
                  <a:gd fmla="*/ 405 w 1025" name="T8"/>
                  <a:gd fmla="*/ 11 h 945" name="T9"/>
                  <a:gd fmla="*/ 517 w 1025" name="T10"/>
                  <a:gd fmla="*/ 1 h 945" name="T11"/>
                  <a:gd fmla="*/ 706 w 1025" name="T12"/>
                  <a:gd fmla="*/ 36 h 945" name="T13"/>
                  <a:gd fmla="*/ 801 w 1025" name="T14"/>
                  <a:gd fmla="*/ 83 h 945" name="T15"/>
                  <a:gd fmla="*/ 932 w 1025" name="T16"/>
                  <a:gd fmla="*/ 203 h 945" name="T17"/>
                  <a:gd fmla="*/ 985 w 1025" name="T18"/>
                  <a:gd fmla="*/ 292 h 945" name="T19"/>
                  <a:gd fmla="*/ 1024 w 1025" name="T20"/>
                  <a:gd fmla="*/ 467 h 945" name="T21"/>
                  <a:gd fmla="*/ 1012 w 1025" name="T22"/>
                  <a:gd fmla="*/ 575 h 945" name="T23"/>
                  <a:gd fmla="*/ 939 w 1025" name="T24"/>
                  <a:gd fmla="*/ 734 h 945" name="T25"/>
                  <a:gd fmla="*/ 869 w 1025" name="T26"/>
                  <a:gd fmla="*/ 811 h 945" name="T27"/>
                  <a:gd fmla="*/ 715 w 1025" name="T28"/>
                  <a:gd fmla="*/ 906 h 945" name="T29"/>
                  <a:gd fmla="*/ 609 w 1025" name="T30"/>
                  <a:gd fmla="*/ 936 h 945" name="T31"/>
                  <a:gd fmla="*/ 416 w 1025" name="T32"/>
                  <a:gd fmla="*/ 936 h 945" name="T33"/>
                  <a:gd fmla="*/ 311 w 1025" name="T34"/>
                  <a:gd fmla="*/ 906 h 945" name="T35"/>
                  <a:gd fmla="*/ 157 w 1025" name="T36"/>
                  <a:gd fmla="*/ 811 h 945" name="T37"/>
                  <a:gd fmla="*/ 86 w 1025" name="T38"/>
                  <a:gd fmla="*/ 734 h 945" name="T39"/>
                  <a:gd fmla="*/ 13 w 1025" name="T40"/>
                  <a:gd fmla="*/ 575 h 945" name="T41"/>
                  <a:gd fmla="*/ 121 w 1025" name="T42"/>
                  <a:gd fmla="*/ 550 h 945" name="T43"/>
                  <a:gd fmla="*/ 141 w 1025" name="T44"/>
                  <a:gd fmla="*/ 606 h 945" name="T45"/>
                  <a:gd fmla="*/ 232 w 1025" name="T46"/>
                  <a:gd fmla="*/ 729 h 945" name="T47"/>
                  <a:gd fmla="*/ 282 w 1025" name="T48"/>
                  <a:gd fmla="*/ 767 h 945" name="T49"/>
                  <a:gd fmla="*/ 436 w 1025" name="T50"/>
                  <a:gd fmla="*/ 827 h 945" name="T51"/>
                  <a:gd fmla="*/ 508 w 1025" name="T52"/>
                  <a:gd fmla="*/ 833 h 945" name="T53"/>
                  <a:gd fmla="*/ 675 w 1025" name="T54"/>
                  <a:gd fmla="*/ 802 h 945" name="T55"/>
                  <a:gd fmla="*/ 734 w 1025" name="T56"/>
                  <a:gd fmla="*/ 773 h 945" name="T57"/>
                  <a:gd fmla="*/ 849 w 1025" name="T58"/>
                  <a:gd fmla="*/ 668 h 945" name="T59"/>
                  <a:gd fmla="*/ 880 w 1025" name="T60"/>
                  <a:gd fmla="*/ 616 h 945" name="T61"/>
                  <a:gd fmla="*/ 913 w 1025" name="T62"/>
                  <a:gd fmla="*/ 467 h 945" name="T63"/>
                  <a:gd fmla="*/ 907 w 1025" name="T64"/>
                  <a:gd fmla="*/ 407 h 945" name="T65"/>
                  <a:gd fmla="*/ 842 w 1025" name="T66"/>
                  <a:gd fmla="*/ 269 h 945" name="T67"/>
                  <a:gd fmla="*/ 802 w 1025" name="T68"/>
                  <a:gd fmla="*/ 223 h 945" name="T69"/>
                  <a:gd fmla="*/ 666 w 1025" name="T70"/>
                  <a:gd fmla="*/ 140 h 945" name="T71"/>
                  <a:gd fmla="*/ 600 w 1025" name="T72"/>
                  <a:gd fmla="*/ 120 h 945" name="T73"/>
                  <a:gd fmla="*/ 425 w 1025" name="T74"/>
                  <a:gd fmla="*/ 120 h 945" name="T75"/>
                  <a:gd fmla="*/ 360 w 1025" name="T76"/>
                  <a:gd fmla="*/ 140 h 945" name="T77"/>
                  <a:gd fmla="*/ 224 w 1025" name="T78"/>
                  <a:gd fmla="*/ 223 h 945" name="T79"/>
                  <a:gd fmla="*/ 182 w 1025" name="T80"/>
                  <a:gd fmla="*/ 269 h 945" name="T81"/>
                  <a:gd fmla="*/ 118 w 1025" name="T82"/>
                  <a:gd fmla="*/ 407 h 945" name="T83"/>
                  <a:gd fmla="*/ 112 w 1025" name="T84"/>
                  <a:gd fmla="*/ 467 h 945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945" w="1025">
                    <a:moveTo>
                      <a:pt x="1" y="478"/>
                    </a:moveTo>
                    <a:cubicBezTo>
                      <a:pt x="0" y="474"/>
                      <a:pt x="0" y="470"/>
                      <a:pt x="1" y="467"/>
                    </a:cubicBezTo>
                    <a:lnTo>
                      <a:pt x="10" y="383"/>
                    </a:lnTo>
                    <a:cubicBezTo>
                      <a:pt x="10" y="378"/>
                      <a:pt x="11" y="374"/>
                      <a:pt x="13" y="370"/>
                    </a:cubicBezTo>
                    <a:lnTo>
                      <a:pt x="40" y="292"/>
                    </a:lnTo>
                    <a:cubicBezTo>
                      <a:pt x="41" y="288"/>
                      <a:pt x="42" y="285"/>
                      <a:pt x="44" y="282"/>
                    </a:cubicBezTo>
                    <a:lnTo>
                      <a:pt x="86" y="212"/>
                    </a:lnTo>
                    <a:cubicBezTo>
                      <a:pt x="88" y="209"/>
                      <a:pt x="90" y="206"/>
                      <a:pt x="93" y="203"/>
                    </a:cubicBezTo>
                    <a:lnTo>
                      <a:pt x="149" y="141"/>
                    </a:lnTo>
                    <a:cubicBezTo>
                      <a:pt x="151" y="138"/>
                      <a:pt x="154" y="136"/>
                      <a:pt x="157" y="134"/>
                    </a:cubicBezTo>
                    <a:lnTo>
                      <a:pt x="224" y="83"/>
                    </a:lnTo>
                    <a:cubicBezTo>
                      <a:pt x="226" y="81"/>
                      <a:pt x="230" y="79"/>
                      <a:pt x="233" y="77"/>
                    </a:cubicBezTo>
                    <a:lnTo>
                      <a:pt x="311" y="39"/>
                    </a:lnTo>
                    <a:cubicBezTo>
                      <a:pt x="314" y="38"/>
                      <a:pt x="317" y="37"/>
                      <a:pt x="320" y="36"/>
                    </a:cubicBezTo>
                    <a:lnTo>
                      <a:pt x="405" y="11"/>
                    </a:lnTo>
                    <a:cubicBezTo>
                      <a:pt x="408" y="10"/>
                      <a:pt x="412" y="9"/>
                      <a:pt x="416" y="9"/>
                    </a:cubicBezTo>
                    <a:lnTo>
                      <a:pt x="508" y="1"/>
                    </a:lnTo>
                    <a:cubicBezTo>
                      <a:pt x="511" y="0"/>
                      <a:pt x="514" y="0"/>
                      <a:pt x="517" y="1"/>
                    </a:cubicBezTo>
                    <a:lnTo>
                      <a:pt x="609" y="9"/>
                    </a:lnTo>
                    <a:cubicBezTo>
                      <a:pt x="613" y="9"/>
                      <a:pt x="617" y="10"/>
                      <a:pt x="620" y="11"/>
                    </a:cubicBezTo>
                    <a:lnTo>
                      <a:pt x="706" y="36"/>
                    </a:lnTo>
                    <a:cubicBezTo>
                      <a:pt x="709" y="37"/>
                      <a:pt x="712" y="38"/>
                      <a:pt x="715" y="39"/>
                    </a:cubicBezTo>
                    <a:lnTo>
                      <a:pt x="792" y="77"/>
                    </a:lnTo>
                    <a:cubicBezTo>
                      <a:pt x="795" y="79"/>
                      <a:pt x="798" y="81"/>
                      <a:pt x="801" y="83"/>
                    </a:cubicBezTo>
                    <a:lnTo>
                      <a:pt x="869" y="134"/>
                    </a:lnTo>
                    <a:cubicBezTo>
                      <a:pt x="872" y="136"/>
                      <a:pt x="875" y="138"/>
                      <a:pt x="877" y="141"/>
                    </a:cubicBezTo>
                    <a:lnTo>
                      <a:pt x="932" y="203"/>
                    </a:lnTo>
                    <a:cubicBezTo>
                      <a:pt x="935" y="206"/>
                      <a:pt x="937" y="209"/>
                      <a:pt x="938" y="212"/>
                    </a:cubicBezTo>
                    <a:lnTo>
                      <a:pt x="980" y="282"/>
                    </a:lnTo>
                    <a:cubicBezTo>
                      <a:pt x="982" y="285"/>
                      <a:pt x="984" y="288"/>
                      <a:pt x="985" y="292"/>
                    </a:cubicBezTo>
                    <a:lnTo>
                      <a:pt x="1012" y="370"/>
                    </a:lnTo>
                    <a:cubicBezTo>
                      <a:pt x="1014" y="374"/>
                      <a:pt x="1015" y="378"/>
                      <a:pt x="1015" y="383"/>
                    </a:cubicBezTo>
                    <a:lnTo>
                      <a:pt x="1024" y="467"/>
                    </a:lnTo>
                    <a:cubicBezTo>
                      <a:pt x="1025" y="470"/>
                      <a:pt x="1025" y="474"/>
                      <a:pt x="1024" y="478"/>
                    </a:cubicBezTo>
                    <a:lnTo>
                      <a:pt x="1015" y="562"/>
                    </a:lnTo>
                    <a:cubicBezTo>
                      <a:pt x="1015" y="567"/>
                      <a:pt x="1014" y="571"/>
                      <a:pt x="1012" y="575"/>
                    </a:cubicBezTo>
                    <a:lnTo>
                      <a:pt x="985" y="653"/>
                    </a:lnTo>
                    <a:cubicBezTo>
                      <a:pt x="984" y="656"/>
                      <a:pt x="983" y="660"/>
                      <a:pt x="981" y="663"/>
                    </a:cubicBezTo>
                    <a:lnTo>
                      <a:pt x="939" y="734"/>
                    </a:lnTo>
                    <a:cubicBezTo>
                      <a:pt x="937" y="737"/>
                      <a:pt x="935" y="740"/>
                      <a:pt x="932" y="743"/>
                    </a:cubicBezTo>
                    <a:lnTo>
                      <a:pt x="877" y="804"/>
                    </a:lnTo>
                    <a:cubicBezTo>
                      <a:pt x="875" y="807"/>
                      <a:pt x="872" y="809"/>
                      <a:pt x="869" y="811"/>
                    </a:cubicBezTo>
                    <a:lnTo>
                      <a:pt x="801" y="862"/>
                    </a:lnTo>
                    <a:cubicBezTo>
                      <a:pt x="798" y="864"/>
                      <a:pt x="795" y="866"/>
                      <a:pt x="792" y="868"/>
                    </a:cubicBezTo>
                    <a:lnTo>
                      <a:pt x="715" y="906"/>
                    </a:lnTo>
                    <a:cubicBezTo>
                      <a:pt x="712" y="907"/>
                      <a:pt x="709" y="908"/>
                      <a:pt x="706" y="909"/>
                    </a:cubicBezTo>
                    <a:lnTo>
                      <a:pt x="620" y="934"/>
                    </a:lnTo>
                    <a:cubicBezTo>
                      <a:pt x="617" y="935"/>
                      <a:pt x="613" y="936"/>
                      <a:pt x="609" y="936"/>
                    </a:cubicBezTo>
                    <a:lnTo>
                      <a:pt x="517" y="944"/>
                    </a:lnTo>
                    <a:cubicBezTo>
                      <a:pt x="514" y="945"/>
                      <a:pt x="511" y="945"/>
                      <a:pt x="508" y="944"/>
                    </a:cubicBezTo>
                    <a:lnTo>
                      <a:pt x="416" y="936"/>
                    </a:lnTo>
                    <a:cubicBezTo>
                      <a:pt x="412" y="936"/>
                      <a:pt x="408" y="935"/>
                      <a:pt x="405" y="934"/>
                    </a:cubicBezTo>
                    <a:lnTo>
                      <a:pt x="320" y="909"/>
                    </a:lnTo>
                    <a:cubicBezTo>
                      <a:pt x="317" y="908"/>
                      <a:pt x="314" y="907"/>
                      <a:pt x="311" y="906"/>
                    </a:cubicBezTo>
                    <a:lnTo>
                      <a:pt x="233" y="868"/>
                    </a:lnTo>
                    <a:cubicBezTo>
                      <a:pt x="230" y="866"/>
                      <a:pt x="226" y="864"/>
                      <a:pt x="224" y="862"/>
                    </a:cubicBezTo>
                    <a:lnTo>
                      <a:pt x="157" y="811"/>
                    </a:lnTo>
                    <a:cubicBezTo>
                      <a:pt x="154" y="809"/>
                      <a:pt x="151" y="807"/>
                      <a:pt x="149" y="804"/>
                    </a:cubicBezTo>
                    <a:lnTo>
                      <a:pt x="93" y="743"/>
                    </a:lnTo>
                    <a:cubicBezTo>
                      <a:pt x="91" y="740"/>
                      <a:pt x="88" y="737"/>
                      <a:pt x="86" y="734"/>
                    </a:cubicBezTo>
                    <a:lnTo>
                      <a:pt x="44" y="663"/>
                    </a:lnTo>
                    <a:cubicBezTo>
                      <a:pt x="42" y="660"/>
                      <a:pt x="41" y="656"/>
                      <a:pt x="40" y="653"/>
                    </a:cubicBezTo>
                    <a:lnTo>
                      <a:pt x="13" y="575"/>
                    </a:lnTo>
                    <a:cubicBezTo>
                      <a:pt x="11" y="571"/>
                      <a:pt x="10" y="567"/>
                      <a:pt x="10" y="562"/>
                    </a:cubicBezTo>
                    <a:lnTo>
                      <a:pt x="1" y="478"/>
                    </a:lnTo>
                    <a:close/>
                    <a:moveTo>
                      <a:pt x="121" y="550"/>
                    </a:moveTo>
                    <a:lnTo>
                      <a:pt x="118" y="538"/>
                    </a:lnTo>
                    <a:lnTo>
                      <a:pt x="145" y="616"/>
                    </a:lnTo>
                    <a:lnTo>
                      <a:pt x="141" y="606"/>
                    </a:lnTo>
                    <a:lnTo>
                      <a:pt x="183" y="677"/>
                    </a:lnTo>
                    <a:lnTo>
                      <a:pt x="176" y="668"/>
                    </a:lnTo>
                    <a:lnTo>
                      <a:pt x="232" y="729"/>
                    </a:lnTo>
                    <a:lnTo>
                      <a:pt x="224" y="722"/>
                    </a:lnTo>
                    <a:lnTo>
                      <a:pt x="291" y="773"/>
                    </a:lnTo>
                    <a:lnTo>
                      <a:pt x="282" y="767"/>
                    </a:lnTo>
                    <a:lnTo>
                      <a:pt x="360" y="805"/>
                    </a:lnTo>
                    <a:lnTo>
                      <a:pt x="351" y="802"/>
                    </a:lnTo>
                    <a:lnTo>
                      <a:pt x="436" y="827"/>
                    </a:lnTo>
                    <a:lnTo>
                      <a:pt x="425" y="825"/>
                    </a:lnTo>
                    <a:lnTo>
                      <a:pt x="517" y="833"/>
                    </a:lnTo>
                    <a:lnTo>
                      <a:pt x="508" y="833"/>
                    </a:lnTo>
                    <a:lnTo>
                      <a:pt x="600" y="825"/>
                    </a:lnTo>
                    <a:lnTo>
                      <a:pt x="589" y="827"/>
                    </a:lnTo>
                    <a:lnTo>
                      <a:pt x="675" y="802"/>
                    </a:lnTo>
                    <a:lnTo>
                      <a:pt x="666" y="805"/>
                    </a:lnTo>
                    <a:lnTo>
                      <a:pt x="743" y="767"/>
                    </a:lnTo>
                    <a:lnTo>
                      <a:pt x="734" y="773"/>
                    </a:lnTo>
                    <a:lnTo>
                      <a:pt x="802" y="722"/>
                    </a:lnTo>
                    <a:lnTo>
                      <a:pt x="794" y="729"/>
                    </a:lnTo>
                    <a:lnTo>
                      <a:pt x="849" y="668"/>
                    </a:lnTo>
                    <a:lnTo>
                      <a:pt x="842" y="677"/>
                    </a:lnTo>
                    <a:lnTo>
                      <a:pt x="884" y="606"/>
                    </a:lnTo>
                    <a:lnTo>
                      <a:pt x="880" y="616"/>
                    </a:lnTo>
                    <a:lnTo>
                      <a:pt x="907" y="538"/>
                    </a:lnTo>
                    <a:lnTo>
                      <a:pt x="904" y="550"/>
                    </a:lnTo>
                    <a:lnTo>
                      <a:pt x="913" y="467"/>
                    </a:lnTo>
                    <a:lnTo>
                      <a:pt x="913" y="478"/>
                    </a:lnTo>
                    <a:lnTo>
                      <a:pt x="904" y="394"/>
                    </a:lnTo>
                    <a:lnTo>
                      <a:pt x="907" y="407"/>
                    </a:lnTo>
                    <a:lnTo>
                      <a:pt x="880" y="329"/>
                    </a:lnTo>
                    <a:lnTo>
                      <a:pt x="884" y="339"/>
                    </a:lnTo>
                    <a:lnTo>
                      <a:pt x="842" y="269"/>
                    </a:lnTo>
                    <a:lnTo>
                      <a:pt x="849" y="278"/>
                    </a:lnTo>
                    <a:lnTo>
                      <a:pt x="794" y="216"/>
                    </a:lnTo>
                    <a:lnTo>
                      <a:pt x="802" y="223"/>
                    </a:lnTo>
                    <a:lnTo>
                      <a:pt x="734" y="172"/>
                    </a:lnTo>
                    <a:lnTo>
                      <a:pt x="743" y="178"/>
                    </a:lnTo>
                    <a:lnTo>
                      <a:pt x="666" y="140"/>
                    </a:lnTo>
                    <a:lnTo>
                      <a:pt x="675" y="143"/>
                    </a:lnTo>
                    <a:lnTo>
                      <a:pt x="589" y="118"/>
                    </a:lnTo>
                    <a:lnTo>
                      <a:pt x="600" y="120"/>
                    </a:lnTo>
                    <a:lnTo>
                      <a:pt x="508" y="112"/>
                    </a:lnTo>
                    <a:lnTo>
                      <a:pt x="517" y="112"/>
                    </a:lnTo>
                    <a:lnTo>
                      <a:pt x="425" y="120"/>
                    </a:lnTo>
                    <a:lnTo>
                      <a:pt x="436" y="118"/>
                    </a:lnTo>
                    <a:lnTo>
                      <a:pt x="351" y="143"/>
                    </a:lnTo>
                    <a:lnTo>
                      <a:pt x="360" y="140"/>
                    </a:lnTo>
                    <a:lnTo>
                      <a:pt x="282" y="178"/>
                    </a:lnTo>
                    <a:lnTo>
                      <a:pt x="291" y="172"/>
                    </a:lnTo>
                    <a:lnTo>
                      <a:pt x="224" y="223"/>
                    </a:lnTo>
                    <a:lnTo>
                      <a:pt x="232" y="216"/>
                    </a:lnTo>
                    <a:lnTo>
                      <a:pt x="176" y="278"/>
                    </a:lnTo>
                    <a:lnTo>
                      <a:pt x="182" y="269"/>
                    </a:lnTo>
                    <a:lnTo>
                      <a:pt x="140" y="339"/>
                    </a:lnTo>
                    <a:lnTo>
                      <a:pt x="145" y="329"/>
                    </a:lnTo>
                    <a:lnTo>
                      <a:pt x="118" y="407"/>
                    </a:lnTo>
                    <a:lnTo>
                      <a:pt x="121" y="394"/>
                    </a:lnTo>
                    <a:lnTo>
                      <a:pt x="112" y="478"/>
                    </a:lnTo>
                    <a:lnTo>
                      <a:pt x="112" y="467"/>
                    </a:lnTo>
                    <a:lnTo>
                      <a:pt x="121" y="550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Oval 184"/>
              <p:cNvSpPr>
                <a:spLocks noChangeArrowheads="1"/>
              </p:cNvSpPr>
              <p:nvPr/>
            </p:nvSpPr>
            <p:spPr>
              <a:xfrm>
                <a:off x="3725" y="1942"/>
                <a:ext cx="60" cy="5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185"/>
              <p:cNvSpPr>
                <a:spLocks noEditPoints="1"/>
              </p:cNvSpPr>
              <p:nvPr/>
            </p:nvSpPr>
            <p:spPr>
              <a:xfrm>
                <a:off x="3724" y="1941"/>
                <a:ext cx="61" cy="56"/>
              </a:xfrm>
              <a:custGeom>
                <a:avLst/>
                <a:gdLst>
                  <a:gd fmla="*/ 5 w 464" name="T0"/>
                  <a:gd fmla="*/ 170 h 424" name="T1"/>
                  <a:gd fmla="*/ 19 w 464" name="T2"/>
                  <a:gd fmla="*/ 129 h 424" name="T3"/>
                  <a:gd fmla="*/ 68 w 464" name="T4"/>
                  <a:gd fmla="*/ 63 h 424" name="T5"/>
                  <a:gd fmla="*/ 103 w 464" name="T6"/>
                  <a:gd fmla="*/ 36 h 424" name="T7"/>
                  <a:gd fmla="*/ 185 w 464" name="T8"/>
                  <a:gd fmla="*/ 5 h 424" name="T9"/>
                  <a:gd fmla="*/ 233 w 464" name="T10"/>
                  <a:gd fmla="*/ 0 h 424" name="T11"/>
                  <a:gd fmla="*/ 323 w 464" name="T12"/>
                  <a:gd fmla="*/ 17 h 424" name="T13"/>
                  <a:gd fmla="*/ 362 w 464" name="T14"/>
                  <a:gd fmla="*/ 37 h 424" name="T15"/>
                  <a:gd fmla="*/ 424 w 464" name="T16"/>
                  <a:gd fmla="*/ 94 h 424" name="T17"/>
                  <a:gd fmla="*/ 446 w 464" name="T18"/>
                  <a:gd fmla="*/ 130 h 424" name="T19"/>
                  <a:gd fmla="*/ 464 w 464" name="T20"/>
                  <a:gd fmla="*/ 212 h 424" name="T21"/>
                  <a:gd fmla="*/ 460 w 464" name="T22"/>
                  <a:gd fmla="*/ 256 h 424" name="T23"/>
                  <a:gd fmla="*/ 425 w 464" name="T24"/>
                  <a:gd fmla="*/ 331 h 424" name="T25"/>
                  <a:gd fmla="*/ 396 w 464" name="T26"/>
                  <a:gd fmla="*/ 363 h 424" name="T27"/>
                  <a:gd fmla="*/ 323 w 464" name="T28"/>
                  <a:gd fmla="*/ 408 h 424" name="T29"/>
                  <a:gd fmla="*/ 279 w 464" name="T30"/>
                  <a:gd fmla="*/ 420 h 424" name="T31"/>
                  <a:gd fmla="*/ 186 w 464" name="T32"/>
                  <a:gd fmla="*/ 420 h 424" name="T33"/>
                  <a:gd fmla="*/ 142 w 464" name="T34"/>
                  <a:gd fmla="*/ 408 h 424" name="T35"/>
                  <a:gd fmla="*/ 69 w 464" name="T36"/>
                  <a:gd fmla="*/ 363 h 424" name="T37"/>
                  <a:gd fmla="*/ 40 w 464" name="T38"/>
                  <a:gd fmla="*/ 331 h 424" name="T39"/>
                  <a:gd fmla="*/ 5 w 464" name="T40"/>
                  <a:gd fmla="*/ 256 h 424" name="T41"/>
                  <a:gd fmla="*/ 13 w 464" name="T42"/>
                  <a:gd fmla="*/ 254 h 424" name="T43"/>
                  <a:gd fmla="*/ 26 w 464" name="T44"/>
                  <a:gd fmla="*/ 291 h 424" name="T45"/>
                  <a:gd fmla="*/ 74 w 464" name="T46"/>
                  <a:gd fmla="*/ 357 h 424" name="T47"/>
                  <a:gd fmla="*/ 107 w 464" name="T48"/>
                  <a:gd fmla="*/ 381 h 424" name="T49"/>
                  <a:gd fmla="*/ 188 w 464" name="T50"/>
                  <a:gd fmla="*/ 413 h 424" name="T51"/>
                  <a:gd fmla="*/ 232 w 464" name="T52"/>
                  <a:gd fmla="*/ 416 h 424" name="T53"/>
                  <a:gd fmla="*/ 320 w 464" name="T54"/>
                  <a:gd fmla="*/ 400 h 424" name="T55"/>
                  <a:gd fmla="*/ 358 w 464" name="T56"/>
                  <a:gd fmla="*/ 382 h 424" name="T57"/>
                  <a:gd fmla="*/ 418 w 464" name="T58"/>
                  <a:gd fmla="*/ 326 h 424" name="T59"/>
                  <a:gd fmla="*/ 439 w 464" name="T60"/>
                  <a:gd fmla="*/ 292 h 424" name="T61"/>
                  <a:gd fmla="*/ 456 w 464" name="T62"/>
                  <a:gd fmla="*/ 212 h 424" name="T63"/>
                  <a:gd fmla="*/ 452 w 464" name="T64"/>
                  <a:gd fmla="*/ 172 h 424" name="T65"/>
                  <a:gd fmla="*/ 418 w 464" name="T66"/>
                  <a:gd fmla="*/ 99 h 424" name="T67"/>
                  <a:gd fmla="*/ 392 w 464" name="T68"/>
                  <a:gd fmla="*/ 69 h 424" name="T69"/>
                  <a:gd fmla="*/ 320 w 464" name="T70"/>
                  <a:gd fmla="*/ 25 h 424" name="T71"/>
                  <a:gd fmla="*/ 278 w 464" name="T72"/>
                  <a:gd fmla="*/ 12 h 424" name="T73"/>
                  <a:gd fmla="*/ 187 w 464" name="T74"/>
                  <a:gd fmla="*/ 12 h 424" name="T75"/>
                  <a:gd fmla="*/ 146 w 464" name="T76"/>
                  <a:gd fmla="*/ 25 h 424" name="T77"/>
                  <a:gd fmla="*/ 74 w 464" name="T78"/>
                  <a:gd fmla="*/ 69 h 424" name="T79"/>
                  <a:gd fmla="*/ 47 w 464" name="T80"/>
                  <a:gd fmla="*/ 99 h 424" name="T81"/>
                  <a:gd fmla="*/ 13 w 464" name="T82"/>
                  <a:gd fmla="*/ 172 h 424" name="T83"/>
                  <a:gd fmla="*/ 8 w 464" name="T84"/>
                  <a:gd fmla="*/ 212 h 424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424" w="464">
                    <a:moveTo>
                      <a:pt x="0" y="213"/>
                    </a:moveTo>
                    <a:cubicBezTo>
                      <a:pt x="0" y="213"/>
                      <a:pt x="0" y="212"/>
                      <a:pt x="0" y="212"/>
                    </a:cubicBezTo>
                    <a:lnTo>
                      <a:pt x="5" y="170"/>
                    </a:lnTo>
                    <a:cubicBezTo>
                      <a:pt x="5" y="170"/>
                      <a:pt x="5" y="169"/>
                      <a:pt x="5" y="169"/>
                    </a:cubicBezTo>
                    <a:lnTo>
                      <a:pt x="19" y="130"/>
                    </a:lnTo>
                    <a:cubicBezTo>
                      <a:pt x="19" y="130"/>
                      <a:pt x="19" y="130"/>
                      <a:pt x="19" y="129"/>
                    </a:cubicBezTo>
                    <a:lnTo>
                      <a:pt x="40" y="94"/>
                    </a:lnTo>
                    <a:cubicBezTo>
                      <a:pt x="40" y="94"/>
                      <a:pt x="40" y="94"/>
                      <a:pt x="40" y="94"/>
                    </a:cubicBezTo>
                    <a:lnTo>
                      <a:pt x="68" y="63"/>
                    </a:lnTo>
                    <a:cubicBezTo>
                      <a:pt x="69" y="63"/>
                      <a:pt x="69" y="62"/>
                      <a:pt x="69" y="62"/>
                    </a:cubicBezTo>
                    <a:lnTo>
                      <a:pt x="103" y="37"/>
                    </a:lnTo>
                    <a:cubicBezTo>
                      <a:pt x="103" y="37"/>
                      <a:pt x="103" y="36"/>
                      <a:pt x="103" y="36"/>
                    </a:cubicBezTo>
                    <a:lnTo>
                      <a:pt x="142" y="17"/>
                    </a:lnTo>
                    <a:cubicBezTo>
                      <a:pt x="142" y="17"/>
                      <a:pt x="143" y="17"/>
                      <a:pt x="143" y="17"/>
                    </a:cubicBezTo>
                    <a:lnTo>
                      <a:pt x="185" y="5"/>
                    </a:lnTo>
                    <a:cubicBezTo>
                      <a:pt x="186" y="5"/>
                      <a:pt x="186" y="5"/>
                      <a:pt x="186" y="4"/>
                    </a:cubicBezTo>
                    <a:lnTo>
                      <a:pt x="232" y="0"/>
                    </a:lnTo>
                    <a:cubicBezTo>
                      <a:pt x="232" y="0"/>
                      <a:pt x="233" y="0"/>
                      <a:pt x="233" y="0"/>
                    </a:cubicBezTo>
                    <a:lnTo>
                      <a:pt x="279" y="4"/>
                    </a:lnTo>
                    <a:cubicBezTo>
                      <a:pt x="279" y="5"/>
                      <a:pt x="279" y="5"/>
                      <a:pt x="280" y="5"/>
                    </a:cubicBezTo>
                    <a:lnTo>
                      <a:pt x="323" y="17"/>
                    </a:lnTo>
                    <a:cubicBezTo>
                      <a:pt x="323" y="17"/>
                      <a:pt x="323" y="17"/>
                      <a:pt x="323" y="17"/>
                    </a:cubicBezTo>
                    <a:lnTo>
                      <a:pt x="362" y="36"/>
                    </a:lnTo>
                    <a:cubicBezTo>
                      <a:pt x="362" y="36"/>
                      <a:pt x="362" y="37"/>
                      <a:pt x="362" y="37"/>
                    </a:cubicBezTo>
                    <a:lnTo>
                      <a:pt x="396" y="62"/>
                    </a:lnTo>
                    <a:cubicBezTo>
                      <a:pt x="397" y="62"/>
                      <a:pt x="397" y="63"/>
                      <a:pt x="397" y="63"/>
                    </a:cubicBezTo>
                    <a:lnTo>
                      <a:pt x="424" y="94"/>
                    </a:lnTo>
                    <a:cubicBezTo>
                      <a:pt x="425" y="94"/>
                      <a:pt x="425" y="94"/>
                      <a:pt x="425" y="94"/>
                    </a:cubicBezTo>
                    <a:lnTo>
                      <a:pt x="446" y="129"/>
                    </a:lnTo>
                    <a:cubicBezTo>
                      <a:pt x="446" y="130"/>
                      <a:pt x="446" y="130"/>
                      <a:pt x="446" y="130"/>
                    </a:cubicBezTo>
                    <a:lnTo>
                      <a:pt x="460" y="169"/>
                    </a:lnTo>
                    <a:cubicBezTo>
                      <a:pt x="460" y="169"/>
                      <a:pt x="460" y="170"/>
                      <a:pt x="460" y="170"/>
                    </a:cubicBezTo>
                    <a:lnTo>
                      <a:pt x="464" y="212"/>
                    </a:lnTo>
                    <a:cubicBezTo>
                      <a:pt x="464" y="212"/>
                      <a:pt x="464" y="213"/>
                      <a:pt x="464" y="213"/>
                    </a:cubicBezTo>
                    <a:lnTo>
                      <a:pt x="460" y="255"/>
                    </a:lnTo>
                    <a:cubicBezTo>
                      <a:pt x="460" y="255"/>
                      <a:pt x="460" y="255"/>
                      <a:pt x="460" y="256"/>
                    </a:cubicBezTo>
                    <a:lnTo>
                      <a:pt x="446" y="295"/>
                    </a:lnTo>
                    <a:cubicBezTo>
                      <a:pt x="446" y="295"/>
                      <a:pt x="446" y="295"/>
                      <a:pt x="446" y="296"/>
                    </a:cubicBezTo>
                    <a:lnTo>
                      <a:pt x="425" y="331"/>
                    </a:lnTo>
                    <a:cubicBezTo>
                      <a:pt x="425" y="331"/>
                      <a:pt x="425" y="331"/>
                      <a:pt x="424" y="332"/>
                    </a:cubicBezTo>
                    <a:lnTo>
                      <a:pt x="397" y="362"/>
                    </a:lnTo>
                    <a:cubicBezTo>
                      <a:pt x="397" y="362"/>
                      <a:pt x="397" y="363"/>
                      <a:pt x="396" y="363"/>
                    </a:cubicBezTo>
                    <a:lnTo>
                      <a:pt x="362" y="388"/>
                    </a:lnTo>
                    <a:cubicBezTo>
                      <a:pt x="362" y="388"/>
                      <a:pt x="362" y="388"/>
                      <a:pt x="362" y="389"/>
                    </a:cubicBezTo>
                    <a:lnTo>
                      <a:pt x="323" y="408"/>
                    </a:lnTo>
                    <a:cubicBezTo>
                      <a:pt x="323" y="408"/>
                      <a:pt x="323" y="408"/>
                      <a:pt x="323" y="408"/>
                    </a:cubicBezTo>
                    <a:lnTo>
                      <a:pt x="280" y="420"/>
                    </a:lnTo>
                    <a:cubicBezTo>
                      <a:pt x="279" y="420"/>
                      <a:pt x="279" y="420"/>
                      <a:pt x="279" y="420"/>
                    </a:cubicBezTo>
                    <a:lnTo>
                      <a:pt x="233" y="424"/>
                    </a:lnTo>
                    <a:cubicBezTo>
                      <a:pt x="233" y="424"/>
                      <a:pt x="232" y="424"/>
                      <a:pt x="232" y="424"/>
                    </a:cubicBezTo>
                    <a:lnTo>
                      <a:pt x="186" y="420"/>
                    </a:lnTo>
                    <a:cubicBezTo>
                      <a:pt x="186" y="420"/>
                      <a:pt x="186" y="420"/>
                      <a:pt x="185" y="420"/>
                    </a:cubicBezTo>
                    <a:lnTo>
                      <a:pt x="143" y="408"/>
                    </a:lnTo>
                    <a:cubicBezTo>
                      <a:pt x="143" y="408"/>
                      <a:pt x="142" y="408"/>
                      <a:pt x="142" y="408"/>
                    </a:cubicBezTo>
                    <a:lnTo>
                      <a:pt x="103" y="389"/>
                    </a:lnTo>
                    <a:cubicBezTo>
                      <a:pt x="103" y="388"/>
                      <a:pt x="103" y="388"/>
                      <a:pt x="103" y="388"/>
                    </a:cubicBezTo>
                    <a:lnTo>
                      <a:pt x="69" y="363"/>
                    </a:lnTo>
                    <a:cubicBezTo>
                      <a:pt x="69" y="363"/>
                      <a:pt x="69" y="362"/>
                      <a:pt x="69" y="362"/>
                    </a:cubicBezTo>
                    <a:lnTo>
                      <a:pt x="41" y="332"/>
                    </a:lnTo>
                    <a:cubicBezTo>
                      <a:pt x="40" y="331"/>
                      <a:pt x="40" y="331"/>
                      <a:pt x="40" y="331"/>
                    </a:cubicBezTo>
                    <a:lnTo>
                      <a:pt x="19" y="296"/>
                    </a:lnTo>
                    <a:cubicBezTo>
                      <a:pt x="19" y="295"/>
                      <a:pt x="19" y="295"/>
                      <a:pt x="19" y="295"/>
                    </a:cubicBezTo>
                    <a:lnTo>
                      <a:pt x="5" y="256"/>
                    </a:lnTo>
                    <a:cubicBezTo>
                      <a:pt x="5" y="255"/>
                      <a:pt x="5" y="255"/>
                      <a:pt x="5" y="255"/>
                    </a:cubicBezTo>
                    <a:lnTo>
                      <a:pt x="0" y="213"/>
                    </a:lnTo>
                    <a:close/>
                    <a:moveTo>
                      <a:pt x="13" y="254"/>
                    </a:moveTo>
                    <a:lnTo>
                      <a:pt x="13" y="253"/>
                    </a:lnTo>
                    <a:lnTo>
                      <a:pt x="26" y="292"/>
                    </a:lnTo>
                    <a:lnTo>
                      <a:pt x="26" y="291"/>
                    </a:lnTo>
                    <a:lnTo>
                      <a:pt x="47" y="327"/>
                    </a:lnTo>
                    <a:lnTo>
                      <a:pt x="46" y="326"/>
                    </a:lnTo>
                    <a:lnTo>
                      <a:pt x="74" y="357"/>
                    </a:lnTo>
                    <a:lnTo>
                      <a:pt x="74" y="356"/>
                    </a:lnTo>
                    <a:lnTo>
                      <a:pt x="107" y="382"/>
                    </a:lnTo>
                    <a:lnTo>
                      <a:pt x="107" y="381"/>
                    </a:lnTo>
                    <a:lnTo>
                      <a:pt x="146" y="400"/>
                    </a:lnTo>
                    <a:lnTo>
                      <a:pt x="145" y="400"/>
                    </a:lnTo>
                    <a:lnTo>
                      <a:pt x="188" y="413"/>
                    </a:lnTo>
                    <a:lnTo>
                      <a:pt x="187" y="412"/>
                    </a:lnTo>
                    <a:lnTo>
                      <a:pt x="233" y="416"/>
                    </a:lnTo>
                    <a:lnTo>
                      <a:pt x="232" y="416"/>
                    </a:lnTo>
                    <a:lnTo>
                      <a:pt x="278" y="412"/>
                    </a:lnTo>
                    <a:lnTo>
                      <a:pt x="277" y="413"/>
                    </a:lnTo>
                    <a:lnTo>
                      <a:pt x="320" y="400"/>
                    </a:lnTo>
                    <a:lnTo>
                      <a:pt x="320" y="400"/>
                    </a:lnTo>
                    <a:lnTo>
                      <a:pt x="358" y="381"/>
                    </a:lnTo>
                    <a:lnTo>
                      <a:pt x="358" y="382"/>
                    </a:lnTo>
                    <a:lnTo>
                      <a:pt x="392" y="356"/>
                    </a:lnTo>
                    <a:lnTo>
                      <a:pt x="391" y="357"/>
                    </a:lnTo>
                    <a:lnTo>
                      <a:pt x="418" y="326"/>
                    </a:lnTo>
                    <a:lnTo>
                      <a:pt x="418" y="327"/>
                    </a:lnTo>
                    <a:lnTo>
                      <a:pt x="439" y="291"/>
                    </a:lnTo>
                    <a:lnTo>
                      <a:pt x="439" y="292"/>
                    </a:lnTo>
                    <a:lnTo>
                      <a:pt x="452" y="253"/>
                    </a:lnTo>
                    <a:lnTo>
                      <a:pt x="452" y="254"/>
                    </a:lnTo>
                    <a:lnTo>
                      <a:pt x="456" y="212"/>
                    </a:lnTo>
                    <a:lnTo>
                      <a:pt x="456" y="213"/>
                    </a:lnTo>
                    <a:lnTo>
                      <a:pt x="452" y="171"/>
                    </a:lnTo>
                    <a:lnTo>
                      <a:pt x="452" y="172"/>
                    </a:lnTo>
                    <a:lnTo>
                      <a:pt x="439" y="133"/>
                    </a:lnTo>
                    <a:lnTo>
                      <a:pt x="439" y="134"/>
                    </a:lnTo>
                    <a:lnTo>
                      <a:pt x="418" y="99"/>
                    </a:lnTo>
                    <a:lnTo>
                      <a:pt x="418" y="99"/>
                    </a:lnTo>
                    <a:lnTo>
                      <a:pt x="391" y="68"/>
                    </a:lnTo>
                    <a:lnTo>
                      <a:pt x="392" y="69"/>
                    </a:lnTo>
                    <a:lnTo>
                      <a:pt x="358" y="43"/>
                    </a:lnTo>
                    <a:lnTo>
                      <a:pt x="358" y="44"/>
                    </a:lnTo>
                    <a:lnTo>
                      <a:pt x="320" y="25"/>
                    </a:lnTo>
                    <a:lnTo>
                      <a:pt x="320" y="25"/>
                    </a:lnTo>
                    <a:lnTo>
                      <a:pt x="277" y="12"/>
                    </a:lnTo>
                    <a:lnTo>
                      <a:pt x="278" y="12"/>
                    </a:lnTo>
                    <a:lnTo>
                      <a:pt x="232" y="8"/>
                    </a:lnTo>
                    <a:lnTo>
                      <a:pt x="233" y="8"/>
                    </a:lnTo>
                    <a:lnTo>
                      <a:pt x="187" y="12"/>
                    </a:lnTo>
                    <a:lnTo>
                      <a:pt x="188" y="12"/>
                    </a:lnTo>
                    <a:lnTo>
                      <a:pt x="145" y="25"/>
                    </a:lnTo>
                    <a:lnTo>
                      <a:pt x="146" y="25"/>
                    </a:lnTo>
                    <a:lnTo>
                      <a:pt x="107" y="44"/>
                    </a:lnTo>
                    <a:lnTo>
                      <a:pt x="107" y="43"/>
                    </a:lnTo>
                    <a:lnTo>
                      <a:pt x="74" y="69"/>
                    </a:lnTo>
                    <a:lnTo>
                      <a:pt x="74" y="68"/>
                    </a:lnTo>
                    <a:lnTo>
                      <a:pt x="46" y="99"/>
                    </a:lnTo>
                    <a:lnTo>
                      <a:pt x="47" y="99"/>
                    </a:lnTo>
                    <a:lnTo>
                      <a:pt x="26" y="134"/>
                    </a:lnTo>
                    <a:lnTo>
                      <a:pt x="26" y="133"/>
                    </a:lnTo>
                    <a:lnTo>
                      <a:pt x="13" y="172"/>
                    </a:lnTo>
                    <a:lnTo>
                      <a:pt x="13" y="171"/>
                    </a:lnTo>
                    <a:lnTo>
                      <a:pt x="8" y="213"/>
                    </a:lnTo>
                    <a:lnTo>
                      <a:pt x="8" y="212"/>
                    </a:lnTo>
                    <a:lnTo>
                      <a:pt x="13" y="254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186"/>
              <p:cNvSpPr>
                <a:spLocks noEditPoints="1"/>
              </p:cNvSpPr>
              <p:nvPr/>
            </p:nvSpPr>
            <p:spPr>
              <a:xfrm>
                <a:off x="3721" y="1938"/>
                <a:ext cx="67" cy="63"/>
              </a:xfrm>
              <a:custGeom>
                <a:avLst/>
                <a:gdLst>
                  <a:gd fmla="*/ 5 w 513" name="T0"/>
                  <a:gd fmla="*/ 191 h 473" name="T1"/>
                  <a:gd fmla="*/ 22 w 513" name="T2"/>
                  <a:gd fmla="*/ 141 h 473" name="T3"/>
                  <a:gd fmla="*/ 75 w 513" name="T4"/>
                  <a:gd fmla="*/ 71 h 473" name="T5"/>
                  <a:gd fmla="*/ 117 w 513" name="T6"/>
                  <a:gd fmla="*/ 39 h 473" name="T7"/>
                  <a:gd fmla="*/ 203 w 513" name="T8"/>
                  <a:gd fmla="*/ 6 h 473" name="T9"/>
                  <a:gd fmla="*/ 259 w 513" name="T10"/>
                  <a:gd fmla="*/ 1 h 473" name="T11"/>
                  <a:gd fmla="*/ 353 w 513" name="T12"/>
                  <a:gd fmla="*/ 18 h 473" name="T13"/>
                  <a:gd fmla="*/ 401 w 513" name="T14"/>
                  <a:gd fmla="*/ 42 h 473" name="T15"/>
                  <a:gd fmla="*/ 466 w 513" name="T16"/>
                  <a:gd fmla="*/ 102 h 473" name="T17"/>
                  <a:gd fmla="*/ 493 w 513" name="T18"/>
                  <a:gd fmla="*/ 146 h 473" name="T19"/>
                  <a:gd fmla="*/ 512 w 513" name="T20"/>
                  <a:gd fmla="*/ 233 h 473" name="T21"/>
                  <a:gd fmla="*/ 506 w 513" name="T22"/>
                  <a:gd fmla="*/ 288 h 473" name="T23"/>
                  <a:gd fmla="*/ 470 w 513" name="T24"/>
                  <a:gd fmla="*/ 367 h 473" name="T25"/>
                  <a:gd fmla="*/ 435 w 513" name="T26"/>
                  <a:gd fmla="*/ 406 h 473" name="T27"/>
                  <a:gd fmla="*/ 358 w 513" name="T28"/>
                  <a:gd fmla="*/ 453 h 473" name="T29"/>
                  <a:gd fmla="*/ 305 w 513" name="T30"/>
                  <a:gd fmla="*/ 468 h 473" name="T31"/>
                  <a:gd fmla="*/ 208 w 513" name="T32"/>
                  <a:gd fmla="*/ 468 h 473" name="T33"/>
                  <a:gd fmla="*/ 156 w 513" name="T34"/>
                  <a:gd fmla="*/ 453 h 473" name="T35"/>
                  <a:gd fmla="*/ 79 w 513" name="T36"/>
                  <a:gd fmla="*/ 406 h 473" name="T37"/>
                  <a:gd fmla="*/ 43 w 513" name="T38"/>
                  <a:gd fmla="*/ 367 h 473" name="T39"/>
                  <a:gd fmla="*/ 7 w 513" name="T40"/>
                  <a:gd fmla="*/ 288 h 473" name="T41"/>
                  <a:gd fmla="*/ 61 w 513" name="T42"/>
                  <a:gd fmla="*/ 275 h 473" name="T43"/>
                  <a:gd fmla="*/ 71 w 513" name="T44"/>
                  <a:gd fmla="*/ 303 h 473" name="T45"/>
                  <a:gd fmla="*/ 116 w 513" name="T46"/>
                  <a:gd fmla="*/ 365 h 473" name="T47"/>
                  <a:gd fmla="*/ 141 w 513" name="T48"/>
                  <a:gd fmla="*/ 384 h 473" name="T49"/>
                  <a:gd fmla="*/ 218 w 513" name="T50"/>
                  <a:gd fmla="*/ 414 h 473" name="T51"/>
                  <a:gd fmla="*/ 254 w 513" name="T52"/>
                  <a:gd fmla="*/ 417 h 473" name="T53"/>
                  <a:gd fmla="*/ 338 w 513" name="T54"/>
                  <a:gd fmla="*/ 401 h 473" name="T55"/>
                  <a:gd fmla="*/ 367 w 513" name="T56"/>
                  <a:gd fmla="*/ 387 h 473" name="T57"/>
                  <a:gd fmla="*/ 425 w 513" name="T58"/>
                  <a:gd fmla="*/ 334 h 473" name="T59"/>
                  <a:gd fmla="*/ 440 w 513" name="T60"/>
                  <a:gd fmla="*/ 308 h 473" name="T61"/>
                  <a:gd fmla="*/ 457 w 513" name="T62"/>
                  <a:gd fmla="*/ 233 h 473" name="T63"/>
                  <a:gd fmla="*/ 454 w 513" name="T64"/>
                  <a:gd fmla="*/ 204 h 473" name="T65"/>
                  <a:gd fmla="*/ 421 w 513" name="T66"/>
                  <a:gd fmla="*/ 135 h 473" name="T67"/>
                  <a:gd fmla="*/ 401 w 513" name="T68"/>
                  <a:gd fmla="*/ 112 h 473" name="T69"/>
                  <a:gd fmla="*/ 333 w 513" name="T70"/>
                  <a:gd fmla="*/ 70 h 473" name="T71"/>
                  <a:gd fmla="*/ 300 w 513" name="T72"/>
                  <a:gd fmla="*/ 60 h 473" name="T73"/>
                  <a:gd fmla="*/ 213 w 513" name="T74"/>
                  <a:gd fmla="*/ 60 h 473" name="T75"/>
                  <a:gd fmla="*/ 180 w 513" name="T76"/>
                  <a:gd fmla="*/ 70 h 473" name="T77"/>
                  <a:gd fmla="*/ 112 w 513" name="T78"/>
                  <a:gd fmla="*/ 112 h 473" name="T79"/>
                  <a:gd fmla="*/ 91 w 513" name="T80"/>
                  <a:gd fmla="*/ 135 h 473" name="T81"/>
                  <a:gd fmla="*/ 59 w 513" name="T82"/>
                  <a:gd fmla="*/ 204 h 473" name="T83"/>
                  <a:gd fmla="*/ 56 w 513" name="T84"/>
                  <a:gd fmla="*/ 233 h 473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473" w="513">
                    <a:moveTo>
                      <a:pt x="1" y="239"/>
                    </a:moveTo>
                    <a:cubicBezTo>
                      <a:pt x="0" y="237"/>
                      <a:pt x="0" y="235"/>
                      <a:pt x="1" y="233"/>
                    </a:cubicBezTo>
                    <a:lnTo>
                      <a:pt x="5" y="191"/>
                    </a:lnTo>
                    <a:cubicBezTo>
                      <a:pt x="5" y="189"/>
                      <a:pt x="6" y="187"/>
                      <a:pt x="7" y="185"/>
                    </a:cubicBezTo>
                    <a:lnTo>
                      <a:pt x="20" y="146"/>
                    </a:lnTo>
                    <a:cubicBezTo>
                      <a:pt x="21" y="144"/>
                      <a:pt x="21" y="143"/>
                      <a:pt x="22" y="141"/>
                    </a:cubicBezTo>
                    <a:lnTo>
                      <a:pt x="43" y="106"/>
                    </a:lnTo>
                    <a:cubicBezTo>
                      <a:pt x="44" y="105"/>
                      <a:pt x="45" y="103"/>
                      <a:pt x="47" y="102"/>
                    </a:cubicBezTo>
                    <a:lnTo>
                      <a:pt x="75" y="71"/>
                    </a:lnTo>
                    <a:cubicBezTo>
                      <a:pt x="76" y="69"/>
                      <a:pt x="77" y="68"/>
                      <a:pt x="79" y="67"/>
                    </a:cubicBezTo>
                    <a:lnTo>
                      <a:pt x="112" y="42"/>
                    </a:lnTo>
                    <a:cubicBezTo>
                      <a:pt x="113" y="41"/>
                      <a:pt x="115" y="40"/>
                      <a:pt x="117" y="39"/>
                    </a:cubicBezTo>
                    <a:lnTo>
                      <a:pt x="156" y="20"/>
                    </a:lnTo>
                    <a:cubicBezTo>
                      <a:pt x="157" y="19"/>
                      <a:pt x="159" y="19"/>
                      <a:pt x="160" y="18"/>
                    </a:cubicBezTo>
                    <a:lnTo>
                      <a:pt x="203" y="6"/>
                    </a:lnTo>
                    <a:cubicBezTo>
                      <a:pt x="204" y="5"/>
                      <a:pt x="206" y="5"/>
                      <a:pt x="208" y="5"/>
                    </a:cubicBezTo>
                    <a:lnTo>
                      <a:pt x="254" y="1"/>
                    </a:lnTo>
                    <a:cubicBezTo>
                      <a:pt x="256" y="0"/>
                      <a:pt x="257" y="0"/>
                      <a:pt x="259" y="1"/>
                    </a:cubicBezTo>
                    <a:lnTo>
                      <a:pt x="305" y="5"/>
                    </a:lnTo>
                    <a:cubicBezTo>
                      <a:pt x="307" y="5"/>
                      <a:pt x="309" y="5"/>
                      <a:pt x="310" y="6"/>
                    </a:cubicBezTo>
                    <a:lnTo>
                      <a:pt x="353" y="18"/>
                    </a:lnTo>
                    <a:cubicBezTo>
                      <a:pt x="355" y="19"/>
                      <a:pt x="356" y="19"/>
                      <a:pt x="358" y="20"/>
                    </a:cubicBezTo>
                    <a:lnTo>
                      <a:pt x="396" y="39"/>
                    </a:lnTo>
                    <a:cubicBezTo>
                      <a:pt x="398" y="40"/>
                      <a:pt x="399" y="41"/>
                      <a:pt x="401" y="42"/>
                    </a:cubicBezTo>
                    <a:lnTo>
                      <a:pt x="435" y="67"/>
                    </a:lnTo>
                    <a:cubicBezTo>
                      <a:pt x="436" y="68"/>
                      <a:pt x="438" y="69"/>
                      <a:pt x="439" y="71"/>
                    </a:cubicBezTo>
                    <a:lnTo>
                      <a:pt x="466" y="102"/>
                    </a:lnTo>
                    <a:cubicBezTo>
                      <a:pt x="468" y="103"/>
                      <a:pt x="469" y="105"/>
                      <a:pt x="469" y="106"/>
                    </a:cubicBezTo>
                    <a:lnTo>
                      <a:pt x="490" y="141"/>
                    </a:lnTo>
                    <a:cubicBezTo>
                      <a:pt x="491" y="143"/>
                      <a:pt x="492" y="144"/>
                      <a:pt x="493" y="146"/>
                    </a:cubicBezTo>
                    <a:lnTo>
                      <a:pt x="506" y="185"/>
                    </a:lnTo>
                    <a:cubicBezTo>
                      <a:pt x="507" y="187"/>
                      <a:pt x="508" y="189"/>
                      <a:pt x="508" y="191"/>
                    </a:cubicBezTo>
                    <a:lnTo>
                      <a:pt x="512" y="233"/>
                    </a:lnTo>
                    <a:cubicBezTo>
                      <a:pt x="513" y="235"/>
                      <a:pt x="513" y="237"/>
                      <a:pt x="512" y="239"/>
                    </a:cubicBezTo>
                    <a:lnTo>
                      <a:pt x="508" y="281"/>
                    </a:lnTo>
                    <a:cubicBezTo>
                      <a:pt x="508" y="284"/>
                      <a:pt x="507" y="286"/>
                      <a:pt x="506" y="288"/>
                    </a:cubicBezTo>
                    <a:lnTo>
                      <a:pt x="493" y="327"/>
                    </a:lnTo>
                    <a:cubicBezTo>
                      <a:pt x="492" y="328"/>
                      <a:pt x="492" y="330"/>
                      <a:pt x="491" y="332"/>
                    </a:cubicBezTo>
                    <a:lnTo>
                      <a:pt x="470" y="367"/>
                    </a:lnTo>
                    <a:cubicBezTo>
                      <a:pt x="469" y="369"/>
                      <a:pt x="468" y="370"/>
                      <a:pt x="466" y="372"/>
                    </a:cubicBezTo>
                    <a:lnTo>
                      <a:pt x="439" y="402"/>
                    </a:lnTo>
                    <a:cubicBezTo>
                      <a:pt x="438" y="404"/>
                      <a:pt x="436" y="405"/>
                      <a:pt x="435" y="406"/>
                    </a:cubicBezTo>
                    <a:lnTo>
                      <a:pt x="401" y="431"/>
                    </a:lnTo>
                    <a:cubicBezTo>
                      <a:pt x="399" y="432"/>
                      <a:pt x="398" y="433"/>
                      <a:pt x="396" y="434"/>
                    </a:cubicBezTo>
                    <a:lnTo>
                      <a:pt x="358" y="453"/>
                    </a:lnTo>
                    <a:cubicBezTo>
                      <a:pt x="356" y="454"/>
                      <a:pt x="355" y="454"/>
                      <a:pt x="353" y="455"/>
                    </a:cubicBezTo>
                    <a:lnTo>
                      <a:pt x="310" y="467"/>
                    </a:lnTo>
                    <a:cubicBezTo>
                      <a:pt x="309" y="468"/>
                      <a:pt x="307" y="468"/>
                      <a:pt x="305" y="468"/>
                    </a:cubicBezTo>
                    <a:lnTo>
                      <a:pt x="259" y="472"/>
                    </a:lnTo>
                    <a:cubicBezTo>
                      <a:pt x="257" y="473"/>
                      <a:pt x="256" y="473"/>
                      <a:pt x="254" y="472"/>
                    </a:cubicBezTo>
                    <a:lnTo>
                      <a:pt x="208" y="468"/>
                    </a:lnTo>
                    <a:cubicBezTo>
                      <a:pt x="206" y="468"/>
                      <a:pt x="204" y="468"/>
                      <a:pt x="203" y="467"/>
                    </a:cubicBezTo>
                    <a:lnTo>
                      <a:pt x="160" y="455"/>
                    </a:lnTo>
                    <a:cubicBezTo>
                      <a:pt x="159" y="454"/>
                      <a:pt x="157" y="454"/>
                      <a:pt x="156" y="453"/>
                    </a:cubicBezTo>
                    <a:lnTo>
                      <a:pt x="117" y="434"/>
                    </a:lnTo>
                    <a:cubicBezTo>
                      <a:pt x="115" y="433"/>
                      <a:pt x="113" y="432"/>
                      <a:pt x="112" y="431"/>
                    </a:cubicBezTo>
                    <a:lnTo>
                      <a:pt x="79" y="406"/>
                    </a:lnTo>
                    <a:cubicBezTo>
                      <a:pt x="77" y="405"/>
                      <a:pt x="76" y="404"/>
                      <a:pt x="75" y="402"/>
                    </a:cubicBezTo>
                    <a:lnTo>
                      <a:pt x="47" y="372"/>
                    </a:lnTo>
                    <a:cubicBezTo>
                      <a:pt x="46" y="370"/>
                      <a:pt x="44" y="369"/>
                      <a:pt x="43" y="367"/>
                    </a:cubicBezTo>
                    <a:lnTo>
                      <a:pt x="22" y="332"/>
                    </a:lnTo>
                    <a:cubicBezTo>
                      <a:pt x="21" y="330"/>
                      <a:pt x="21" y="328"/>
                      <a:pt x="20" y="327"/>
                    </a:cubicBezTo>
                    <a:lnTo>
                      <a:pt x="7" y="288"/>
                    </a:lnTo>
                    <a:cubicBezTo>
                      <a:pt x="6" y="286"/>
                      <a:pt x="5" y="284"/>
                      <a:pt x="5" y="281"/>
                    </a:cubicBezTo>
                    <a:lnTo>
                      <a:pt x="1" y="239"/>
                    </a:lnTo>
                    <a:close/>
                    <a:moveTo>
                      <a:pt x="61" y="275"/>
                    </a:moveTo>
                    <a:lnTo>
                      <a:pt x="59" y="269"/>
                    </a:lnTo>
                    <a:lnTo>
                      <a:pt x="73" y="308"/>
                    </a:lnTo>
                    <a:lnTo>
                      <a:pt x="71" y="303"/>
                    </a:lnTo>
                    <a:lnTo>
                      <a:pt x="92" y="339"/>
                    </a:lnTo>
                    <a:lnTo>
                      <a:pt x="88" y="334"/>
                    </a:lnTo>
                    <a:lnTo>
                      <a:pt x="116" y="365"/>
                    </a:lnTo>
                    <a:lnTo>
                      <a:pt x="112" y="361"/>
                    </a:lnTo>
                    <a:lnTo>
                      <a:pt x="146" y="387"/>
                    </a:lnTo>
                    <a:lnTo>
                      <a:pt x="141" y="384"/>
                    </a:lnTo>
                    <a:lnTo>
                      <a:pt x="180" y="403"/>
                    </a:lnTo>
                    <a:lnTo>
                      <a:pt x="176" y="401"/>
                    </a:lnTo>
                    <a:lnTo>
                      <a:pt x="218" y="414"/>
                    </a:lnTo>
                    <a:lnTo>
                      <a:pt x="213" y="413"/>
                    </a:lnTo>
                    <a:lnTo>
                      <a:pt x="259" y="417"/>
                    </a:lnTo>
                    <a:lnTo>
                      <a:pt x="254" y="417"/>
                    </a:lnTo>
                    <a:lnTo>
                      <a:pt x="300" y="413"/>
                    </a:lnTo>
                    <a:lnTo>
                      <a:pt x="295" y="414"/>
                    </a:lnTo>
                    <a:lnTo>
                      <a:pt x="338" y="401"/>
                    </a:lnTo>
                    <a:lnTo>
                      <a:pt x="333" y="403"/>
                    </a:lnTo>
                    <a:lnTo>
                      <a:pt x="372" y="384"/>
                    </a:lnTo>
                    <a:lnTo>
                      <a:pt x="367" y="387"/>
                    </a:lnTo>
                    <a:lnTo>
                      <a:pt x="401" y="361"/>
                    </a:lnTo>
                    <a:lnTo>
                      <a:pt x="397" y="365"/>
                    </a:lnTo>
                    <a:lnTo>
                      <a:pt x="425" y="334"/>
                    </a:lnTo>
                    <a:lnTo>
                      <a:pt x="421" y="339"/>
                    </a:lnTo>
                    <a:lnTo>
                      <a:pt x="442" y="303"/>
                    </a:lnTo>
                    <a:lnTo>
                      <a:pt x="440" y="308"/>
                    </a:lnTo>
                    <a:lnTo>
                      <a:pt x="454" y="269"/>
                    </a:lnTo>
                    <a:lnTo>
                      <a:pt x="452" y="275"/>
                    </a:lnTo>
                    <a:lnTo>
                      <a:pt x="457" y="233"/>
                    </a:lnTo>
                    <a:lnTo>
                      <a:pt x="457" y="239"/>
                    </a:lnTo>
                    <a:lnTo>
                      <a:pt x="452" y="197"/>
                    </a:lnTo>
                    <a:lnTo>
                      <a:pt x="454" y="204"/>
                    </a:lnTo>
                    <a:lnTo>
                      <a:pt x="440" y="165"/>
                    </a:lnTo>
                    <a:lnTo>
                      <a:pt x="442" y="170"/>
                    </a:lnTo>
                    <a:lnTo>
                      <a:pt x="421" y="135"/>
                    </a:lnTo>
                    <a:lnTo>
                      <a:pt x="425" y="139"/>
                    </a:lnTo>
                    <a:lnTo>
                      <a:pt x="397" y="108"/>
                    </a:lnTo>
                    <a:lnTo>
                      <a:pt x="401" y="112"/>
                    </a:lnTo>
                    <a:lnTo>
                      <a:pt x="367" y="86"/>
                    </a:lnTo>
                    <a:lnTo>
                      <a:pt x="372" y="89"/>
                    </a:lnTo>
                    <a:lnTo>
                      <a:pt x="333" y="70"/>
                    </a:lnTo>
                    <a:lnTo>
                      <a:pt x="338" y="72"/>
                    </a:lnTo>
                    <a:lnTo>
                      <a:pt x="295" y="59"/>
                    </a:lnTo>
                    <a:lnTo>
                      <a:pt x="300" y="60"/>
                    </a:lnTo>
                    <a:lnTo>
                      <a:pt x="254" y="56"/>
                    </a:lnTo>
                    <a:lnTo>
                      <a:pt x="259" y="56"/>
                    </a:lnTo>
                    <a:lnTo>
                      <a:pt x="213" y="60"/>
                    </a:lnTo>
                    <a:lnTo>
                      <a:pt x="218" y="59"/>
                    </a:lnTo>
                    <a:lnTo>
                      <a:pt x="176" y="72"/>
                    </a:lnTo>
                    <a:lnTo>
                      <a:pt x="180" y="70"/>
                    </a:lnTo>
                    <a:lnTo>
                      <a:pt x="141" y="89"/>
                    </a:lnTo>
                    <a:lnTo>
                      <a:pt x="146" y="86"/>
                    </a:lnTo>
                    <a:lnTo>
                      <a:pt x="112" y="112"/>
                    </a:lnTo>
                    <a:lnTo>
                      <a:pt x="116" y="108"/>
                    </a:lnTo>
                    <a:lnTo>
                      <a:pt x="88" y="139"/>
                    </a:lnTo>
                    <a:lnTo>
                      <a:pt x="91" y="135"/>
                    </a:lnTo>
                    <a:lnTo>
                      <a:pt x="70" y="170"/>
                    </a:lnTo>
                    <a:lnTo>
                      <a:pt x="73" y="165"/>
                    </a:lnTo>
                    <a:lnTo>
                      <a:pt x="59" y="204"/>
                    </a:lnTo>
                    <a:lnTo>
                      <a:pt x="61" y="197"/>
                    </a:lnTo>
                    <a:lnTo>
                      <a:pt x="56" y="239"/>
                    </a:lnTo>
                    <a:lnTo>
                      <a:pt x="56" y="233"/>
                    </a:lnTo>
                    <a:lnTo>
                      <a:pt x="61" y="275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187"/>
              <p:cNvSpPr>
                <a:spLocks noChangeArrowheads="1"/>
              </p:cNvSpPr>
              <p:nvPr/>
            </p:nvSpPr>
            <p:spPr>
              <a:xfrm>
                <a:off x="3938" y="1852"/>
                <a:ext cx="60" cy="5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88"/>
              <p:cNvSpPr>
                <a:spLocks noEditPoints="1"/>
              </p:cNvSpPr>
              <p:nvPr/>
            </p:nvSpPr>
            <p:spPr>
              <a:xfrm>
                <a:off x="3937" y="1852"/>
                <a:ext cx="61" cy="56"/>
              </a:xfrm>
              <a:custGeom>
                <a:avLst/>
                <a:gdLst>
                  <a:gd fmla="*/ 5 w 464" name="T0"/>
                  <a:gd fmla="*/ 170 h 424" name="T1"/>
                  <a:gd fmla="*/ 19 w 464" name="T2"/>
                  <a:gd fmla="*/ 129 h 424" name="T3"/>
                  <a:gd fmla="*/ 68 w 464" name="T4"/>
                  <a:gd fmla="*/ 63 h 424" name="T5"/>
                  <a:gd fmla="*/ 103 w 464" name="T6"/>
                  <a:gd fmla="*/ 36 h 424" name="T7"/>
                  <a:gd fmla="*/ 185 w 464" name="T8"/>
                  <a:gd fmla="*/ 5 h 424" name="T9"/>
                  <a:gd fmla="*/ 233 w 464" name="T10"/>
                  <a:gd fmla="*/ 0 h 424" name="T11"/>
                  <a:gd fmla="*/ 323 w 464" name="T12"/>
                  <a:gd fmla="*/ 17 h 424" name="T13"/>
                  <a:gd fmla="*/ 362 w 464" name="T14"/>
                  <a:gd fmla="*/ 37 h 424" name="T15"/>
                  <a:gd fmla="*/ 424 w 464" name="T16"/>
                  <a:gd fmla="*/ 94 h 424" name="T17"/>
                  <a:gd fmla="*/ 446 w 464" name="T18"/>
                  <a:gd fmla="*/ 130 h 424" name="T19"/>
                  <a:gd fmla="*/ 464 w 464" name="T20"/>
                  <a:gd fmla="*/ 212 h 424" name="T21"/>
                  <a:gd fmla="*/ 460 w 464" name="T22"/>
                  <a:gd fmla="*/ 256 h 424" name="T23"/>
                  <a:gd fmla="*/ 425 w 464" name="T24"/>
                  <a:gd fmla="*/ 331 h 424" name="T25"/>
                  <a:gd fmla="*/ 396 w 464" name="T26"/>
                  <a:gd fmla="*/ 363 h 424" name="T27"/>
                  <a:gd fmla="*/ 323 w 464" name="T28"/>
                  <a:gd fmla="*/ 408 h 424" name="T29"/>
                  <a:gd fmla="*/ 279 w 464" name="T30"/>
                  <a:gd fmla="*/ 420 h 424" name="T31"/>
                  <a:gd fmla="*/ 186 w 464" name="T32"/>
                  <a:gd fmla="*/ 420 h 424" name="T33"/>
                  <a:gd fmla="*/ 142 w 464" name="T34"/>
                  <a:gd fmla="*/ 408 h 424" name="T35"/>
                  <a:gd fmla="*/ 69 w 464" name="T36"/>
                  <a:gd fmla="*/ 363 h 424" name="T37"/>
                  <a:gd fmla="*/ 40 w 464" name="T38"/>
                  <a:gd fmla="*/ 331 h 424" name="T39"/>
                  <a:gd fmla="*/ 5 w 464" name="T40"/>
                  <a:gd fmla="*/ 256 h 424" name="T41"/>
                  <a:gd fmla="*/ 13 w 464" name="T42"/>
                  <a:gd fmla="*/ 254 h 424" name="T43"/>
                  <a:gd fmla="*/ 26 w 464" name="T44"/>
                  <a:gd fmla="*/ 291 h 424" name="T45"/>
                  <a:gd fmla="*/ 74 w 464" name="T46"/>
                  <a:gd fmla="*/ 357 h 424" name="T47"/>
                  <a:gd fmla="*/ 107 w 464" name="T48"/>
                  <a:gd fmla="*/ 381 h 424" name="T49"/>
                  <a:gd fmla="*/ 188 w 464" name="T50"/>
                  <a:gd fmla="*/ 413 h 424" name="T51"/>
                  <a:gd fmla="*/ 232 w 464" name="T52"/>
                  <a:gd fmla="*/ 416 h 424" name="T53"/>
                  <a:gd fmla="*/ 320 w 464" name="T54"/>
                  <a:gd fmla="*/ 400 h 424" name="T55"/>
                  <a:gd fmla="*/ 358 w 464" name="T56"/>
                  <a:gd fmla="*/ 382 h 424" name="T57"/>
                  <a:gd fmla="*/ 418 w 464" name="T58"/>
                  <a:gd fmla="*/ 326 h 424" name="T59"/>
                  <a:gd fmla="*/ 439 w 464" name="T60"/>
                  <a:gd fmla="*/ 292 h 424" name="T61"/>
                  <a:gd fmla="*/ 456 w 464" name="T62"/>
                  <a:gd fmla="*/ 212 h 424" name="T63"/>
                  <a:gd fmla="*/ 452 w 464" name="T64"/>
                  <a:gd fmla="*/ 172 h 424" name="T65"/>
                  <a:gd fmla="*/ 418 w 464" name="T66"/>
                  <a:gd fmla="*/ 99 h 424" name="T67"/>
                  <a:gd fmla="*/ 392 w 464" name="T68"/>
                  <a:gd fmla="*/ 69 h 424" name="T69"/>
                  <a:gd fmla="*/ 320 w 464" name="T70"/>
                  <a:gd fmla="*/ 25 h 424" name="T71"/>
                  <a:gd fmla="*/ 278 w 464" name="T72"/>
                  <a:gd fmla="*/ 12 h 424" name="T73"/>
                  <a:gd fmla="*/ 187 w 464" name="T74"/>
                  <a:gd fmla="*/ 12 h 424" name="T75"/>
                  <a:gd fmla="*/ 146 w 464" name="T76"/>
                  <a:gd fmla="*/ 25 h 424" name="T77"/>
                  <a:gd fmla="*/ 74 w 464" name="T78"/>
                  <a:gd fmla="*/ 69 h 424" name="T79"/>
                  <a:gd fmla="*/ 47 w 464" name="T80"/>
                  <a:gd fmla="*/ 99 h 424" name="T81"/>
                  <a:gd fmla="*/ 13 w 464" name="T82"/>
                  <a:gd fmla="*/ 172 h 424" name="T83"/>
                  <a:gd fmla="*/ 8 w 464" name="T84"/>
                  <a:gd fmla="*/ 212 h 424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424" w="464">
                    <a:moveTo>
                      <a:pt x="0" y="213"/>
                    </a:moveTo>
                    <a:cubicBezTo>
                      <a:pt x="0" y="213"/>
                      <a:pt x="0" y="212"/>
                      <a:pt x="0" y="212"/>
                    </a:cubicBezTo>
                    <a:lnTo>
                      <a:pt x="5" y="170"/>
                    </a:lnTo>
                    <a:cubicBezTo>
                      <a:pt x="5" y="170"/>
                      <a:pt x="5" y="169"/>
                      <a:pt x="5" y="169"/>
                    </a:cubicBezTo>
                    <a:lnTo>
                      <a:pt x="19" y="130"/>
                    </a:lnTo>
                    <a:cubicBezTo>
                      <a:pt x="19" y="130"/>
                      <a:pt x="19" y="130"/>
                      <a:pt x="19" y="129"/>
                    </a:cubicBezTo>
                    <a:lnTo>
                      <a:pt x="40" y="94"/>
                    </a:lnTo>
                    <a:cubicBezTo>
                      <a:pt x="40" y="94"/>
                      <a:pt x="40" y="94"/>
                      <a:pt x="40" y="94"/>
                    </a:cubicBezTo>
                    <a:lnTo>
                      <a:pt x="68" y="63"/>
                    </a:lnTo>
                    <a:cubicBezTo>
                      <a:pt x="69" y="63"/>
                      <a:pt x="69" y="62"/>
                      <a:pt x="69" y="62"/>
                    </a:cubicBezTo>
                    <a:lnTo>
                      <a:pt x="103" y="37"/>
                    </a:lnTo>
                    <a:cubicBezTo>
                      <a:pt x="103" y="37"/>
                      <a:pt x="103" y="36"/>
                      <a:pt x="103" y="36"/>
                    </a:cubicBezTo>
                    <a:lnTo>
                      <a:pt x="142" y="17"/>
                    </a:lnTo>
                    <a:cubicBezTo>
                      <a:pt x="142" y="17"/>
                      <a:pt x="143" y="17"/>
                      <a:pt x="143" y="17"/>
                    </a:cubicBezTo>
                    <a:lnTo>
                      <a:pt x="185" y="5"/>
                    </a:lnTo>
                    <a:cubicBezTo>
                      <a:pt x="186" y="5"/>
                      <a:pt x="186" y="5"/>
                      <a:pt x="186" y="4"/>
                    </a:cubicBezTo>
                    <a:lnTo>
                      <a:pt x="232" y="0"/>
                    </a:lnTo>
                    <a:cubicBezTo>
                      <a:pt x="232" y="0"/>
                      <a:pt x="233" y="0"/>
                      <a:pt x="233" y="0"/>
                    </a:cubicBezTo>
                    <a:lnTo>
                      <a:pt x="279" y="4"/>
                    </a:lnTo>
                    <a:cubicBezTo>
                      <a:pt x="279" y="5"/>
                      <a:pt x="279" y="5"/>
                      <a:pt x="280" y="5"/>
                    </a:cubicBezTo>
                    <a:lnTo>
                      <a:pt x="323" y="17"/>
                    </a:lnTo>
                    <a:cubicBezTo>
                      <a:pt x="323" y="17"/>
                      <a:pt x="323" y="17"/>
                      <a:pt x="323" y="17"/>
                    </a:cubicBezTo>
                    <a:lnTo>
                      <a:pt x="362" y="36"/>
                    </a:lnTo>
                    <a:cubicBezTo>
                      <a:pt x="362" y="36"/>
                      <a:pt x="362" y="37"/>
                      <a:pt x="362" y="37"/>
                    </a:cubicBezTo>
                    <a:lnTo>
                      <a:pt x="396" y="62"/>
                    </a:lnTo>
                    <a:cubicBezTo>
                      <a:pt x="397" y="62"/>
                      <a:pt x="397" y="63"/>
                      <a:pt x="397" y="63"/>
                    </a:cubicBezTo>
                    <a:lnTo>
                      <a:pt x="424" y="94"/>
                    </a:lnTo>
                    <a:cubicBezTo>
                      <a:pt x="425" y="94"/>
                      <a:pt x="425" y="94"/>
                      <a:pt x="425" y="94"/>
                    </a:cubicBezTo>
                    <a:lnTo>
                      <a:pt x="446" y="129"/>
                    </a:lnTo>
                    <a:cubicBezTo>
                      <a:pt x="446" y="130"/>
                      <a:pt x="446" y="130"/>
                      <a:pt x="446" y="130"/>
                    </a:cubicBezTo>
                    <a:lnTo>
                      <a:pt x="460" y="169"/>
                    </a:lnTo>
                    <a:cubicBezTo>
                      <a:pt x="460" y="169"/>
                      <a:pt x="460" y="170"/>
                      <a:pt x="460" y="170"/>
                    </a:cubicBezTo>
                    <a:lnTo>
                      <a:pt x="464" y="212"/>
                    </a:lnTo>
                    <a:cubicBezTo>
                      <a:pt x="464" y="212"/>
                      <a:pt x="464" y="213"/>
                      <a:pt x="464" y="213"/>
                    </a:cubicBezTo>
                    <a:lnTo>
                      <a:pt x="460" y="255"/>
                    </a:lnTo>
                    <a:cubicBezTo>
                      <a:pt x="460" y="255"/>
                      <a:pt x="460" y="255"/>
                      <a:pt x="460" y="256"/>
                    </a:cubicBezTo>
                    <a:lnTo>
                      <a:pt x="446" y="295"/>
                    </a:lnTo>
                    <a:cubicBezTo>
                      <a:pt x="446" y="295"/>
                      <a:pt x="446" y="295"/>
                      <a:pt x="446" y="296"/>
                    </a:cubicBezTo>
                    <a:lnTo>
                      <a:pt x="425" y="331"/>
                    </a:lnTo>
                    <a:cubicBezTo>
                      <a:pt x="425" y="331"/>
                      <a:pt x="425" y="331"/>
                      <a:pt x="424" y="332"/>
                    </a:cubicBezTo>
                    <a:lnTo>
                      <a:pt x="397" y="362"/>
                    </a:lnTo>
                    <a:cubicBezTo>
                      <a:pt x="397" y="362"/>
                      <a:pt x="397" y="363"/>
                      <a:pt x="396" y="363"/>
                    </a:cubicBezTo>
                    <a:lnTo>
                      <a:pt x="362" y="388"/>
                    </a:lnTo>
                    <a:cubicBezTo>
                      <a:pt x="362" y="388"/>
                      <a:pt x="362" y="388"/>
                      <a:pt x="362" y="389"/>
                    </a:cubicBezTo>
                    <a:lnTo>
                      <a:pt x="323" y="408"/>
                    </a:lnTo>
                    <a:cubicBezTo>
                      <a:pt x="323" y="408"/>
                      <a:pt x="323" y="408"/>
                      <a:pt x="323" y="408"/>
                    </a:cubicBezTo>
                    <a:lnTo>
                      <a:pt x="280" y="420"/>
                    </a:lnTo>
                    <a:cubicBezTo>
                      <a:pt x="279" y="420"/>
                      <a:pt x="279" y="420"/>
                      <a:pt x="279" y="420"/>
                    </a:cubicBezTo>
                    <a:lnTo>
                      <a:pt x="233" y="424"/>
                    </a:lnTo>
                    <a:cubicBezTo>
                      <a:pt x="233" y="424"/>
                      <a:pt x="232" y="424"/>
                      <a:pt x="232" y="424"/>
                    </a:cubicBezTo>
                    <a:lnTo>
                      <a:pt x="186" y="420"/>
                    </a:lnTo>
                    <a:cubicBezTo>
                      <a:pt x="186" y="420"/>
                      <a:pt x="186" y="420"/>
                      <a:pt x="185" y="420"/>
                    </a:cubicBezTo>
                    <a:lnTo>
                      <a:pt x="143" y="408"/>
                    </a:lnTo>
                    <a:cubicBezTo>
                      <a:pt x="143" y="408"/>
                      <a:pt x="142" y="408"/>
                      <a:pt x="142" y="408"/>
                    </a:cubicBezTo>
                    <a:lnTo>
                      <a:pt x="103" y="389"/>
                    </a:lnTo>
                    <a:cubicBezTo>
                      <a:pt x="103" y="388"/>
                      <a:pt x="103" y="388"/>
                      <a:pt x="103" y="388"/>
                    </a:cubicBezTo>
                    <a:lnTo>
                      <a:pt x="69" y="363"/>
                    </a:lnTo>
                    <a:cubicBezTo>
                      <a:pt x="69" y="363"/>
                      <a:pt x="69" y="362"/>
                      <a:pt x="69" y="362"/>
                    </a:cubicBezTo>
                    <a:lnTo>
                      <a:pt x="41" y="332"/>
                    </a:lnTo>
                    <a:cubicBezTo>
                      <a:pt x="40" y="331"/>
                      <a:pt x="40" y="331"/>
                      <a:pt x="40" y="331"/>
                    </a:cubicBezTo>
                    <a:lnTo>
                      <a:pt x="19" y="296"/>
                    </a:lnTo>
                    <a:cubicBezTo>
                      <a:pt x="19" y="295"/>
                      <a:pt x="19" y="295"/>
                      <a:pt x="19" y="295"/>
                    </a:cubicBezTo>
                    <a:lnTo>
                      <a:pt x="5" y="256"/>
                    </a:lnTo>
                    <a:cubicBezTo>
                      <a:pt x="5" y="255"/>
                      <a:pt x="5" y="255"/>
                      <a:pt x="5" y="255"/>
                    </a:cubicBezTo>
                    <a:lnTo>
                      <a:pt x="0" y="213"/>
                    </a:lnTo>
                    <a:close/>
                    <a:moveTo>
                      <a:pt x="13" y="254"/>
                    </a:moveTo>
                    <a:lnTo>
                      <a:pt x="13" y="253"/>
                    </a:lnTo>
                    <a:lnTo>
                      <a:pt x="26" y="292"/>
                    </a:lnTo>
                    <a:lnTo>
                      <a:pt x="26" y="291"/>
                    </a:lnTo>
                    <a:lnTo>
                      <a:pt x="47" y="327"/>
                    </a:lnTo>
                    <a:lnTo>
                      <a:pt x="46" y="326"/>
                    </a:lnTo>
                    <a:lnTo>
                      <a:pt x="74" y="357"/>
                    </a:lnTo>
                    <a:lnTo>
                      <a:pt x="74" y="356"/>
                    </a:lnTo>
                    <a:lnTo>
                      <a:pt x="107" y="382"/>
                    </a:lnTo>
                    <a:lnTo>
                      <a:pt x="107" y="381"/>
                    </a:lnTo>
                    <a:lnTo>
                      <a:pt x="146" y="400"/>
                    </a:lnTo>
                    <a:lnTo>
                      <a:pt x="145" y="400"/>
                    </a:lnTo>
                    <a:lnTo>
                      <a:pt x="188" y="413"/>
                    </a:lnTo>
                    <a:lnTo>
                      <a:pt x="187" y="412"/>
                    </a:lnTo>
                    <a:lnTo>
                      <a:pt x="233" y="416"/>
                    </a:lnTo>
                    <a:lnTo>
                      <a:pt x="232" y="416"/>
                    </a:lnTo>
                    <a:lnTo>
                      <a:pt x="278" y="412"/>
                    </a:lnTo>
                    <a:lnTo>
                      <a:pt x="277" y="413"/>
                    </a:lnTo>
                    <a:lnTo>
                      <a:pt x="320" y="400"/>
                    </a:lnTo>
                    <a:lnTo>
                      <a:pt x="320" y="400"/>
                    </a:lnTo>
                    <a:lnTo>
                      <a:pt x="358" y="381"/>
                    </a:lnTo>
                    <a:lnTo>
                      <a:pt x="358" y="382"/>
                    </a:lnTo>
                    <a:lnTo>
                      <a:pt x="392" y="356"/>
                    </a:lnTo>
                    <a:lnTo>
                      <a:pt x="391" y="357"/>
                    </a:lnTo>
                    <a:lnTo>
                      <a:pt x="418" y="326"/>
                    </a:lnTo>
                    <a:lnTo>
                      <a:pt x="418" y="327"/>
                    </a:lnTo>
                    <a:lnTo>
                      <a:pt x="439" y="291"/>
                    </a:lnTo>
                    <a:lnTo>
                      <a:pt x="439" y="292"/>
                    </a:lnTo>
                    <a:lnTo>
                      <a:pt x="452" y="253"/>
                    </a:lnTo>
                    <a:lnTo>
                      <a:pt x="452" y="254"/>
                    </a:lnTo>
                    <a:lnTo>
                      <a:pt x="456" y="212"/>
                    </a:lnTo>
                    <a:lnTo>
                      <a:pt x="456" y="213"/>
                    </a:lnTo>
                    <a:lnTo>
                      <a:pt x="452" y="171"/>
                    </a:lnTo>
                    <a:lnTo>
                      <a:pt x="452" y="172"/>
                    </a:lnTo>
                    <a:lnTo>
                      <a:pt x="439" y="133"/>
                    </a:lnTo>
                    <a:lnTo>
                      <a:pt x="439" y="134"/>
                    </a:lnTo>
                    <a:lnTo>
                      <a:pt x="418" y="99"/>
                    </a:lnTo>
                    <a:lnTo>
                      <a:pt x="418" y="99"/>
                    </a:lnTo>
                    <a:lnTo>
                      <a:pt x="391" y="68"/>
                    </a:lnTo>
                    <a:lnTo>
                      <a:pt x="392" y="69"/>
                    </a:lnTo>
                    <a:lnTo>
                      <a:pt x="358" y="43"/>
                    </a:lnTo>
                    <a:lnTo>
                      <a:pt x="358" y="44"/>
                    </a:lnTo>
                    <a:lnTo>
                      <a:pt x="320" y="25"/>
                    </a:lnTo>
                    <a:lnTo>
                      <a:pt x="320" y="25"/>
                    </a:lnTo>
                    <a:lnTo>
                      <a:pt x="277" y="12"/>
                    </a:lnTo>
                    <a:lnTo>
                      <a:pt x="278" y="12"/>
                    </a:lnTo>
                    <a:lnTo>
                      <a:pt x="232" y="8"/>
                    </a:lnTo>
                    <a:lnTo>
                      <a:pt x="233" y="8"/>
                    </a:lnTo>
                    <a:lnTo>
                      <a:pt x="187" y="12"/>
                    </a:lnTo>
                    <a:lnTo>
                      <a:pt x="188" y="12"/>
                    </a:lnTo>
                    <a:lnTo>
                      <a:pt x="145" y="25"/>
                    </a:lnTo>
                    <a:lnTo>
                      <a:pt x="146" y="25"/>
                    </a:lnTo>
                    <a:lnTo>
                      <a:pt x="107" y="44"/>
                    </a:lnTo>
                    <a:lnTo>
                      <a:pt x="107" y="43"/>
                    </a:lnTo>
                    <a:lnTo>
                      <a:pt x="74" y="69"/>
                    </a:lnTo>
                    <a:lnTo>
                      <a:pt x="74" y="68"/>
                    </a:lnTo>
                    <a:lnTo>
                      <a:pt x="46" y="99"/>
                    </a:lnTo>
                    <a:lnTo>
                      <a:pt x="47" y="99"/>
                    </a:lnTo>
                    <a:lnTo>
                      <a:pt x="26" y="134"/>
                    </a:lnTo>
                    <a:lnTo>
                      <a:pt x="26" y="133"/>
                    </a:lnTo>
                    <a:lnTo>
                      <a:pt x="13" y="172"/>
                    </a:lnTo>
                    <a:lnTo>
                      <a:pt x="13" y="171"/>
                    </a:lnTo>
                    <a:lnTo>
                      <a:pt x="8" y="213"/>
                    </a:lnTo>
                    <a:lnTo>
                      <a:pt x="8" y="212"/>
                    </a:lnTo>
                    <a:lnTo>
                      <a:pt x="13" y="254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89"/>
              <p:cNvSpPr>
                <a:spLocks noEditPoints="1"/>
              </p:cNvSpPr>
              <p:nvPr/>
            </p:nvSpPr>
            <p:spPr>
              <a:xfrm>
                <a:off x="3934" y="1849"/>
                <a:ext cx="68" cy="62"/>
              </a:xfrm>
              <a:custGeom>
                <a:avLst/>
                <a:gdLst>
                  <a:gd fmla="*/ 5 w 513" name="T0"/>
                  <a:gd fmla="*/ 191 h 473" name="T1"/>
                  <a:gd fmla="*/ 22 w 513" name="T2"/>
                  <a:gd fmla="*/ 141 h 473" name="T3"/>
                  <a:gd fmla="*/ 75 w 513" name="T4"/>
                  <a:gd fmla="*/ 71 h 473" name="T5"/>
                  <a:gd fmla="*/ 117 w 513" name="T6"/>
                  <a:gd fmla="*/ 39 h 473" name="T7"/>
                  <a:gd fmla="*/ 203 w 513" name="T8"/>
                  <a:gd fmla="*/ 6 h 473" name="T9"/>
                  <a:gd fmla="*/ 259 w 513" name="T10"/>
                  <a:gd fmla="*/ 1 h 473" name="T11"/>
                  <a:gd fmla="*/ 353 w 513" name="T12"/>
                  <a:gd fmla="*/ 18 h 473" name="T13"/>
                  <a:gd fmla="*/ 401 w 513" name="T14"/>
                  <a:gd fmla="*/ 42 h 473" name="T15"/>
                  <a:gd fmla="*/ 466 w 513" name="T16"/>
                  <a:gd fmla="*/ 102 h 473" name="T17"/>
                  <a:gd fmla="*/ 493 w 513" name="T18"/>
                  <a:gd fmla="*/ 146 h 473" name="T19"/>
                  <a:gd fmla="*/ 512 w 513" name="T20"/>
                  <a:gd fmla="*/ 233 h 473" name="T21"/>
                  <a:gd fmla="*/ 506 w 513" name="T22"/>
                  <a:gd fmla="*/ 288 h 473" name="T23"/>
                  <a:gd fmla="*/ 470 w 513" name="T24"/>
                  <a:gd fmla="*/ 367 h 473" name="T25"/>
                  <a:gd fmla="*/ 435 w 513" name="T26"/>
                  <a:gd fmla="*/ 406 h 473" name="T27"/>
                  <a:gd fmla="*/ 358 w 513" name="T28"/>
                  <a:gd fmla="*/ 453 h 473" name="T29"/>
                  <a:gd fmla="*/ 305 w 513" name="T30"/>
                  <a:gd fmla="*/ 468 h 473" name="T31"/>
                  <a:gd fmla="*/ 208 w 513" name="T32"/>
                  <a:gd fmla="*/ 468 h 473" name="T33"/>
                  <a:gd fmla="*/ 156 w 513" name="T34"/>
                  <a:gd fmla="*/ 453 h 473" name="T35"/>
                  <a:gd fmla="*/ 79 w 513" name="T36"/>
                  <a:gd fmla="*/ 406 h 473" name="T37"/>
                  <a:gd fmla="*/ 43 w 513" name="T38"/>
                  <a:gd fmla="*/ 367 h 473" name="T39"/>
                  <a:gd fmla="*/ 7 w 513" name="T40"/>
                  <a:gd fmla="*/ 288 h 473" name="T41"/>
                  <a:gd fmla="*/ 61 w 513" name="T42"/>
                  <a:gd fmla="*/ 275 h 473" name="T43"/>
                  <a:gd fmla="*/ 71 w 513" name="T44"/>
                  <a:gd fmla="*/ 303 h 473" name="T45"/>
                  <a:gd fmla="*/ 116 w 513" name="T46"/>
                  <a:gd fmla="*/ 365 h 473" name="T47"/>
                  <a:gd fmla="*/ 141 w 513" name="T48"/>
                  <a:gd fmla="*/ 384 h 473" name="T49"/>
                  <a:gd fmla="*/ 218 w 513" name="T50"/>
                  <a:gd fmla="*/ 414 h 473" name="T51"/>
                  <a:gd fmla="*/ 254 w 513" name="T52"/>
                  <a:gd fmla="*/ 417 h 473" name="T53"/>
                  <a:gd fmla="*/ 338 w 513" name="T54"/>
                  <a:gd fmla="*/ 401 h 473" name="T55"/>
                  <a:gd fmla="*/ 367 w 513" name="T56"/>
                  <a:gd fmla="*/ 387 h 473" name="T57"/>
                  <a:gd fmla="*/ 425 w 513" name="T58"/>
                  <a:gd fmla="*/ 334 h 473" name="T59"/>
                  <a:gd fmla="*/ 440 w 513" name="T60"/>
                  <a:gd fmla="*/ 308 h 473" name="T61"/>
                  <a:gd fmla="*/ 457 w 513" name="T62"/>
                  <a:gd fmla="*/ 233 h 473" name="T63"/>
                  <a:gd fmla="*/ 454 w 513" name="T64"/>
                  <a:gd fmla="*/ 204 h 473" name="T65"/>
                  <a:gd fmla="*/ 421 w 513" name="T66"/>
                  <a:gd fmla="*/ 135 h 473" name="T67"/>
                  <a:gd fmla="*/ 401 w 513" name="T68"/>
                  <a:gd fmla="*/ 112 h 473" name="T69"/>
                  <a:gd fmla="*/ 333 w 513" name="T70"/>
                  <a:gd fmla="*/ 70 h 473" name="T71"/>
                  <a:gd fmla="*/ 300 w 513" name="T72"/>
                  <a:gd fmla="*/ 60 h 473" name="T73"/>
                  <a:gd fmla="*/ 213 w 513" name="T74"/>
                  <a:gd fmla="*/ 60 h 473" name="T75"/>
                  <a:gd fmla="*/ 180 w 513" name="T76"/>
                  <a:gd fmla="*/ 70 h 473" name="T77"/>
                  <a:gd fmla="*/ 112 w 513" name="T78"/>
                  <a:gd fmla="*/ 112 h 473" name="T79"/>
                  <a:gd fmla="*/ 91 w 513" name="T80"/>
                  <a:gd fmla="*/ 135 h 473" name="T81"/>
                  <a:gd fmla="*/ 59 w 513" name="T82"/>
                  <a:gd fmla="*/ 204 h 473" name="T83"/>
                  <a:gd fmla="*/ 56 w 513" name="T84"/>
                  <a:gd fmla="*/ 233 h 473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473" w="513">
                    <a:moveTo>
                      <a:pt x="1" y="239"/>
                    </a:moveTo>
                    <a:cubicBezTo>
                      <a:pt x="0" y="237"/>
                      <a:pt x="0" y="235"/>
                      <a:pt x="1" y="233"/>
                    </a:cubicBezTo>
                    <a:lnTo>
                      <a:pt x="5" y="191"/>
                    </a:lnTo>
                    <a:cubicBezTo>
                      <a:pt x="5" y="189"/>
                      <a:pt x="6" y="187"/>
                      <a:pt x="7" y="185"/>
                    </a:cubicBezTo>
                    <a:lnTo>
                      <a:pt x="20" y="146"/>
                    </a:lnTo>
                    <a:cubicBezTo>
                      <a:pt x="21" y="144"/>
                      <a:pt x="21" y="143"/>
                      <a:pt x="22" y="141"/>
                    </a:cubicBezTo>
                    <a:lnTo>
                      <a:pt x="43" y="106"/>
                    </a:lnTo>
                    <a:cubicBezTo>
                      <a:pt x="44" y="105"/>
                      <a:pt x="45" y="103"/>
                      <a:pt x="47" y="102"/>
                    </a:cubicBezTo>
                    <a:lnTo>
                      <a:pt x="75" y="71"/>
                    </a:lnTo>
                    <a:cubicBezTo>
                      <a:pt x="76" y="69"/>
                      <a:pt x="77" y="68"/>
                      <a:pt x="79" y="67"/>
                    </a:cubicBezTo>
                    <a:lnTo>
                      <a:pt x="112" y="42"/>
                    </a:lnTo>
                    <a:cubicBezTo>
                      <a:pt x="113" y="41"/>
                      <a:pt x="115" y="40"/>
                      <a:pt x="117" y="39"/>
                    </a:cubicBezTo>
                    <a:lnTo>
                      <a:pt x="156" y="20"/>
                    </a:lnTo>
                    <a:cubicBezTo>
                      <a:pt x="157" y="19"/>
                      <a:pt x="159" y="19"/>
                      <a:pt x="160" y="18"/>
                    </a:cubicBezTo>
                    <a:lnTo>
                      <a:pt x="203" y="6"/>
                    </a:lnTo>
                    <a:cubicBezTo>
                      <a:pt x="204" y="5"/>
                      <a:pt x="206" y="5"/>
                      <a:pt x="208" y="5"/>
                    </a:cubicBezTo>
                    <a:lnTo>
                      <a:pt x="254" y="1"/>
                    </a:lnTo>
                    <a:cubicBezTo>
                      <a:pt x="256" y="0"/>
                      <a:pt x="257" y="0"/>
                      <a:pt x="259" y="1"/>
                    </a:cubicBezTo>
                    <a:lnTo>
                      <a:pt x="305" y="5"/>
                    </a:lnTo>
                    <a:cubicBezTo>
                      <a:pt x="307" y="5"/>
                      <a:pt x="309" y="5"/>
                      <a:pt x="310" y="6"/>
                    </a:cubicBezTo>
                    <a:lnTo>
                      <a:pt x="353" y="18"/>
                    </a:lnTo>
                    <a:cubicBezTo>
                      <a:pt x="355" y="19"/>
                      <a:pt x="356" y="19"/>
                      <a:pt x="358" y="20"/>
                    </a:cubicBezTo>
                    <a:lnTo>
                      <a:pt x="396" y="39"/>
                    </a:lnTo>
                    <a:cubicBezTo>
                      <a:pt x="398" y="40"/>
                      <a:pt x="399" y="41"/>
                      <a:pt x="401" y="42"/>
                    </a:cubicBezTo>
                    <a:lnTo>
                      <a:pt x="435" y="67"/>
                    </a:lnTo>
                    <a:cubicBezTo>
                      <a:pt x="436" y="68"/>
                      <a:pt x="438" y="69"/>
                      <a:pt x="439" y="71"/>
                    </a:cubicBezTo>
                    <a:lnTo>
                      <a:pt x="466" y="102"/>
                    </a:lnTo>
                    <a:cubicBezTo>
                      <a:pt x="468" y="103"/>
                      <a:pt x="469" y="105"/>
                      <a:pt x="469" y="106"/>
                    </a:cubicBezTo>
                    <a:lnTo>
                      <a:pt x="490" y="141"/>
                    </a:lnTo>
                    <a:cubicBezTo>
                      <a:pt x="491" y="143"/>
                      <a:pt x="492" y="144"/>
                      <a:pt x="493" y="146"/>
                    </a:cubicBezTo>
                    <a:lnTo>
                      <a:pt x="506" y="185"/>
                    </a:lnTo>
                    <a:cubicBezTo>
                      <a:pt x="507" y="187"/>
                      <a:pt x="508" y="189"/>
                      <a:pt x="508" y="191"/>
                    </a:cubicBezTo>
                    <a:lnTo>
                      <a:pt x="512" y="233"/>
                    </a:lnTo>
                    <a:cubicBezTo>
                      <a:pt x="513" y="235"/>
                      <a:pt x="513" y="237"/>
                      <a:pt x="512" y="239"/>
                    </a:cubicBezTo>
                    <a:lnTo>
                      <a:pt x="508" y="281"/>
                    </a:lnTo>
                    <a:cubicBezTo>
                      <a:pt x="508" y="284"/>
                      <a:pt x="507" y="286"/>
                      <a:pt x="506" y="288"/>
                    </a:cubicBezTo>
                    <a:lnTo>
                      <a:pt x="493" y="327"/>
                    </a:lnTo>
                    <a:cubicBezTo>
                      <a:pt x="492" y="328"/>
                      <a:pt x="492" y="330"/>
                      <a:pt x="491" y="332"/>
                    </a:cubicBezTo>
                    <a:lnTo>
                      <a:pt x="470" y="367"/>
                    </a:lnTo>
                    <a:cubicBezTo>
                      <a:pt x="469" y="369"/>
                      <a:pt x="468" y="370"/>
                      <a:pt x="466" y="372"/>
                    </a:cubicBezTo>
                    <a:lnTo>
                      <a:pt x="439" y="402"/>
                    </a:lnTo>
                    <a:cubicBezTo>
                      <a:pt x="438" y="404"/>
                      <a:pt x="436" y="405"/>
                      <a:pt x="435" y="406"/>
                    </a:cubicBezTo>
                    <a:lnTo>
                      <a:pt x="401" y="431"/>
                    </a:lnTo>
                    <a:cubicBezTo>
                      <a:pt x="399" y="432"/>
                      <a:pt x="398" y="433"/>
                      <a:pt x="396" y="434"/>
                    </a:cubicBezTo>
                    <a:lnTo>
                      <a:pt x="358" y="453"/>
                    </a:lnTo>
                    <a:cubicBezTo>
                      <a:pt x="356" y="454"/>
                      <a:pt x="355" y="454"/>
                      <a:pt x="353" y="455"/>
                    </a:cubicBezTo>
                    <a:lnTo>
                      <a:pt x="310" y="467"/>
                    </a:lnTo>
                    <a:cubicBezTo>
                      <a:pt x="309" y="468"/>
                      <a:pt x="307" y="468"/>
                      <a:pt x="305" y="468"/>
                    </a:cubicBezTo>
                    <a:lnTo>
                      <a:pt x="259" y="472"/>
                    </a:lnTo>
                    <a:cubicBezTo>
                      <a:pt x="257" y="473"/>
                      <a:pt x="256" y="473"/>
                      <a:pt x="254" y="472"/>
                    </a:cubicBezTo>
                    <a:lnTo>
                      <a:pt x="208" y="468"/>
                    </a:lnTo>
                    <a:cubicBezTo>
                      <a:pt x="206" y="468"/>
                      <a:pt x="204" y="468"/>
                      <a:pt x="203" y="467"/>
                    </a:cubicBezTo>
                    <a:lnTo>
                      <a:pt x="160" y="455"/>
                    </a:lnTo>
                    <a:cubicBezTo>
                      <a:pt x="159" y="454"/>
                      <a:pt x="157" y="454"/>
                      <a:pt x="156" y="453"/>
                    </a:cubicBezTo>
                    <a:lnTo>
                      <a:pt x="117" y="434"/>
                    </a:lnTo>
                    <a:cubicBezTo>
                      <a:pt x="115" y="433"/>
                      <a:pt x="113" y="432"/>
                      <a:pt x="112" y="431"/>
                    </a:cubicBezTo>
                    <a:lnTo>
                      <a:pt x="79" y="406"/>
                    </a:lnTo>
                    <a:cubicBezTo>
                      <a:pt x="77" y="405"/>
                      <a:pt x="76" y="404"/>
                      <a:pt x="75" y="402"/>
                    </a:cubicBezTo>
                    <a:lnTo>
                      <a:pt x="47" y="372"/>
                    </a:lnTo>
                    <a:cubicBezTo>
                      <a:pt x="46" y="370"/>
                      <a:pt x="44" y="369"/>
                      <a:pt x="43" y="367"/>
                    </a:cubicBezTo>
                    <a:lnTo>
                      <a:pt x="22" y="332"/>
                    </a:lnTo>
                    <a:cubicBezTo>
                      <a:pt x="21" y="330"/>
                      <a:pt x="21" y="328"/>
                      <a:pt x="20" y="327"/>
                    </a:cubicBezTo>
                    <a:lnTo>
                      <a:pt x="7" y="288"/>
                    </a:lnTo>
                    <a:cubicBezTo>
                      <a:pt x="6" y="286"/>
                      <a:pt x="5" y="284"/>
                      <a:pt x="5" y="281"/>
                    </a:cubicBezTo>
                    <a:lnTo>
                      <a:pt x="1" y="239"/>
                    </a:lnTo>
                    <a:close/>
                    <a:moveTo>
                      <a:pt x="61" y="275"/>
                    </a:moveTo>
                    <a:lnTo>
                      <a:pt x="59" y="269"/>
                    </a:lnTo>
                    <a:lnTo>
                      <a:pt x="73" y="308"/>
                    </a:lnTo>
                    <a:lnTo>
                      <a:pt x="71" y="303"/>
                    </a:lnTo>
                    <a:lnTo>
                      <a:pt x="92" y="339"/>
                    </a:lnTo>
                    <a:lnTo>
                      <a:pt x="88" y="334"/>
                    </a:lnTo>
                    <a:lnTo>
                      <a:pt x="116" y="365"/>
                    </a:lnTo>
                    <a:lnTo>
                      <a:pt x="112" y="361"/>
                    </a:lnTo>
                    <a:lnTo>
                      <a:pt x="146" y="387"/>
                    </a:lnTo>
                    <a:lnTo>
                      <a:pt x="141" y="384"/>
                    </a:lnTo>
                    <a:lnTo>
                      <a:pt x="180" y="403"/>
                    </a:lnTo>
                    <a:lnTo>
                      <a:pt x="176" y="401"/>
                    </a:lnTo>
                    <a:lnTo>
                      <a:pt x="218" y="414"/>
                    </a:lnTo>
                    <a:lnTo>
                      <a:pt x="213" y="413"/>
                    </a:lnTo>
                    <a:lnTo>
                      <a:pt x="259" y="417"/>
                    </a:lnTo>
                    <a:lnTo>
                      <a:pt x="254" y="417"/>
                    </a:lnTo>
                    <a:lnTo>
                      <a:pt x="300" y="413"/>
                    </a:lnTo>
                    <a:lnTo>
                      <a:pt x="295" y="414"/>
                    </a:lnTo>
                    <a:lnTo>
                      <a:pt x="338" y="401"/>
                    </a:lnTo>
                    <a:lnTo>
                      <a:pt x="333" y="403"/>
                    </a:lnTo>
                    <a:lnTo>
                      <a:pt x="372" y="384"/>
                    </a:lnTo>
                    <a:lnTo>
                      <a:pt x="367" y="387"/>
                    </a:lnTo>
                    <a:lnTo>
                      <a:pt x="401" y="361"/>
                    </a:lnTo>
                    <a:lnTo>
                      <a:pt x="397" y="365"/>
                    </a:lnTo>
                    <a:lnTo>
                      <a:pt x="425" y="334"/>
                    </a:lnTo>
                    <a:lnTo>
                      <a:pt x="421" y="339"/>
                    </a:lnTo>
                    <a:lnTo>
                      <a:pt x="442" y="303"/>
                    </a:lnTo>
                    <a:lnTo>
                      <a:pt x="440" y="308"/>
                    </a:lnTo>
                    <a:lnTo>
                      <a:pt x="454" y="269"/>
                    </a:lnTo>
                    <a:lnTo>
                      <a:pt x="452" y="275"/>
                    </a:lnTo>
                    <a:lnTo>
                      <a:pt x="457" y="233"/>
                    </a:lnTo>
                    <a:lnTo>
                      <a:pt x="457" y="239"/>
                    </a:lnTo>
                    <a:lnTo>
                      <a:pt x="452" y="197"/>
                    </a:lnTo>
                    <a:lnTo>
                      <a:pt x="454" y="204"/>
                    </a:lnTo>
                    <a:lnTo>
                      <a:pt x="440" y="165"/>
                    </a:lnTo>
                    <a:lnTo>
                      <a:pt x="442" y="170"/>
                    </a:lnTo>
                    <a:lnTo>
                      <a:pt x="421" y="135"/>
                    </a:lnTo>
                    <a:lnTo>
                      <a:pt x="425" y="139"/>
                    </a:lnTo>
                    <a:lnTo>
                      <a:pt x="397" y="108"/>
                    </a:lnTo>
                    <a:lnTo>
                      <a:pt x="401" y="112"/>
                    </a:lnTo>
                    <a:lnTo>
                      <a:pt x="367" y="86"/>
                    </a:lnTo>
                    <a:lnTo>
                      <a:pt x="372" y="89"/>
                    </a:lnTo>
                    <a:lnTo>
                      <a:pt x="333" y="70"/>
                    </a:lnTo>
                    <a:lnTo>
                      <a:pt x="338" y="72"/>
                    </a:lnTo>
                    <a:lnTo>
                      <a:pt x="295" y="59"/>
                    </a:lnTo>
                    <a:lnTo>
                      <a:pt x="300" y="60"/>
                    </a:lnTo>
                    <a:lnTo>
                      <a:pt x="254" y="56"/>
                    </a:lnTo>
                    <a:lnTo>
                      <a:pt x="259" y="56"/>
                    </a:lnTo>
                    <a:lnTo>
                      <a:pt x="213" y="60"/>
                    </a:lnTo>
                    <a:lnTo>
                      <a:pt x="218" y="59"/>
                    </a:lnTo>
                    <a:lnTo>
                      <a:pt x="176" y="72"/>
                    </a:lnTo>
                    <a:lnTo>
                      <a:pt x="180" y="70"/>
                    </a:lnTo>
                    <a:lnTo>
                      <a:pt x="141" y="89"/>
                    </a:lnTo>
                    <a:lnTo>
                      <a:pt x="146" y="86"/>
                    </a:lnTo>
                    <a:lnTo>
                      <a:pt x="112" y="112"/>
                    </a:lnTo>
                    <a:lnTo>
                      <a:pt x="116" y="108"/>
                    </a:lnTo>
                    <a:lnTo>
                      <a:pt x="88" y="139"/>
                    </a:lnTo>
                    <a:lnTo>
                      <a:pt x="91" y="135"/>
                    </a:lnTo>
                    <a:lnTo>
                      <a:pt x="70" y="170"/>
                    </a:lnTo>
                    <a:lnTo>
                      <a:pt x="73" y="165"/>
                    </a:lnTo>
                    <a:lnTo>
                      <a:pt x="59" y="204"/>
                    </a:lnTo>
                    <a:lnTo>
                      <a:pt x="61" y="197"/>
                    </a:lnTo>
                    <a:lnTo>
                      <a:pt x="56" y="239"/>
                    </a:lnTo>
                    <a:lnTo>
                      <a:pt x="56" y="233"/>
                    </a:lnTo>
                    <a:lnTo>
                      <a:pt x="61" y="275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190"/>
              <p:cNvSpPr>
                <a:spLocks noChangeArrowheads="1"/>
              </p:cNvSpPr>
              <p:nvPr/>
            </p:nvSpPr>
            <p:spPr>
              <a:xfrm>
                <a:off x="4091" y="1830"/>
                <a:ext cx="60" cy="5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91"/>
              <p:cNvSpPr>
                <a:spLocks noEditPoints="1"/>
              </p:cNvSpPr>
              <p:nvPr/>
            </p:nvSpPr>
            <p:spPr>
              <a:xfrm>
                <a:off x="4090" y="1830"/>
                <a:ext cx="61" cy="55"/>
              </a:xfrm>
              <a:custGeom>
                <a:avLst/>
                <a:gdLst>
                  <a:gd fmla="*/ 5 w 464" name="T0"/>
                  <a:gd fmla="*/ 170 h 424" name="T1"/>
                  <a:gd fmla="*/ 19 w 464" name="T2"/>
                  <a:gd fmla="*/ 129 h 424" name="T3"/>
                  <a:gd fmla="*/ 68 w 464" name="T4"/>
                  <a:gd fmla="*/ 63 h 424" name="T5"/>
                  <a:gd fmla="*/ 103 w 464" name="T6"/>
                  <a:gd fmla="*/ 36 h 424" name="T7"/>
                  <a:gd fmla="*/ 185 w 464" name="T8"/>
                  <a:gd fmla="*/ 5 h 424" name="T9"/>
                  <a:gd fmla="*/ 233 w 464" name="T10"/>
                  <a:gd fmla="*/ 0 h 424" name="T11"/>
                  <a:gd fmla="*/ 323 w 464" name="T12"/>
                  <a:gd fmla="*/ 17 h 424" name="T13"/>
                  <a:gd fmla="*/ 362 w 464" name="T14"/>
                  <a:gd fmla="*/ 37 h 424" name="T15"/>
                  <a:gd fmla="*/ 424 w 464" name="T16"/>
                  <a:gd fmla="*/ 94 h 424" name="T17"/>
                  <a:gd fmla="*/ 446 w 464" name="T18"/>
                  <a:gd fmla="*/ 130 h 424" name="T19"/>
                  <a:gd fmla="*/ 464 w 464" name="T20"/>
                  <a:gd fmla="*/ 212 h 424" name="T21"/>
                  <a:gd fmla="*/ 460 w 464" name="T22"/>
                  <a:gd fmla="*/ 256 h 424" name="T23"/>
                  <a:gd fmla="*/ 425 w 464" name="T24"/>
                  <a:gd fmla="*/ 331 h 424" name="T25"/>
                  <a:gd fmla="*/ 396 w 464" name="T26"/>
                  <a:gd fmla="*/ 363 h 424" name="T27"/>
                  <a:gd fmla="*/ 323 w 464" name="T28"/>
                  <a:gd fmla="*/ 408 h 424" name="T29"/>
                  <a:gd fmla="*/ 279 w 464" name="T30"/>
                  <a:gd fmla="*/ 420 h 424" name="T31"/>
                  <a:gd fmla="*/ 186 w 464" name="T32"/>
                  <a:gd fmla="*/ 420 h 424" name="T33"/>
                  <a:gd fmla="*/ 142 w 464" name="T34"/>
                  <a:gd fmla="*/ 408 h 424" name="T35"/>
                  <a:gd fmla="*/ 69 w 464" name="T36"/>
                  <a:gd fmla="*/ 363 h 424" name="T37"/>
                  <a:gd fmla="*/ 40 w 464" name="T38"/>
                  <a:gd fmla="*/ 331 h 424" name="T39"/>
                  <a:gd fmla="*/ 5 w 464" name="T40"/>
                  <a:gd fmla="*/ 256 h 424" name="T41"/>
                  <a:gd fmla="*/ 13 w 464" name="T42"/>
                  <a:gd fmla="*/ 254 h 424" name="T43"/>
                  <a:gd fmla="*/ 26 w 464" name="T44"/>
                  <a:gd fmla="*/ 291 h 424" name="T45"/>
                  <a:gd fmla="*/ 74 w 464" name="T46"/>
                  <a:gd fmla="*/ 357 h 424" name="T47"/>
                  <a:gd fmla="*/ 107 w 464" name="T48"/>
                  <a:gd fmla="*/ 381 h 424" name="T49"/>
                  <a:gd fmla="*/ 188 w 464" name="T50"/>
                  <a:gd fmla="*/ 413 h 424" name="T51"/>
                  <a:gd fmla="*/ 232 w 464" name="T52"/>
                  <a:gd fmla="*/ 416 h 424" name="T53"/>
                  <a:gd fmla="*/ 320 w 464" name="T54"/>
                  <a:gd fmla="*/ 400 h 424" name="T55"/>
                  <a:gd fmla="*/ 358 w 464" name="T56"/>
                  <a:gd fmla="*/ 382 h 424" name="T57"/>
                  <a:gd fmla="*/ 418 w 464" name="T58"/>
                  <a:gd fmla="*/ 326 h 424" name="T59"/>
                  <a:gd fmla="*/ 439 w 464" name="T60"/>
                  <a:gd fmla="*/ 292 h 424" name="T61"/>
                  <a:gd fmla="*/ 456 w 464" name="T62"/>
                  <a:gd fmla="*/ 212 h 424" name="T63"/>
                  <a:gd fmla="*/ 452 w 464" name="T64"/>
                  <a:gd fmla="*/ 172 h 424" name="T65"/>
                  <a:gd fmla="*/ 418 w 464" name="T66"/>
                  <a:gd fmla="*/ 99 h 424" name="T67"/>
                  <a:gd fmla="*/ 392 w 464" name="T68"/>
                  <a:gd fmla="*/ 69 h 424" name="T69"/>
                  <a:gd fmla="*/ 320 w 464" name="T70"/>
                  <a:gd fmla="*/ 25 h 424" name="T71"/>
                  <a:gd fmla="*/ 278 w 464" name="T72"/>
                  <a:gd fmla="*/ 12 h 424" name="T73"/>
                  <a:gd fmla="*/ 187 w 464" name="T74"/>
                  <a:gd fmla="*/ 12 h 424" name="T75"/>
                  <a:gd fmla="*/ 146 w 464" name="T76"/>
                  <a:gd fmla="*/ 25 h 424" name="T77"/>
                  <a:gd fmla="*/ 74 w 464" name="T78"/>
                  <a:gd fmla="*/ 69 h 424" name="T79"/>
                  <a:gd fmla="*/ 47 w 464" name="T80"/>
                  <a:gd fmla="*/ 99 h 424" name="T81"/>
                  <a:gd fmla="*/ 13 w 464" name="T82"/>
                  <a:gd fmla="*/ 172 h 424" name="T83"/>
                  <a:gd fmla="*/ 8 w 464" name="T84"/>
                  <a:gd fmla="*/ 212 h 424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424" w="464">
                    <a:moveTo>
                      <a:pt x="0" y="213"/>
                    </a:moveTo>
                    <a:cubicBezTo>
                      <a:pt x="0" y="213"/>
                      <a:pt x="0" y="212"/>
                      <a:pt x="0" y="212"/>
                    </a:cubicBezTo>
                    <a:lnTo>
                      <a:pt x="5" y="170"/>
                    </a:lnTo>
                    <a:cubicBezTo>
                      <a:pt x="5" y="170"/>
                      <a:pt x="5" y="169"/>
                      <a:pt x="5" y="169"/>
                    </a:cubicBezTo>
                    <a:lnTo>
                      <a:pt x="19" y="130"/>
                    </a:lnTo>
                    <a:cubicBezTo>
                      <a:pt x="19" y="130"/>
                      <a:pt x="19" y="130"/>
                      <a:pt x="19" y="129"/>
                    </a:cubicBezTo>
                    <a:lnTo>
                      <a:pt x="40" y="94"/>
                    </a:lnTo>
                    <a:cubicBezTo>
                      <a:pt x="40" y="94"/>
                      <a:pt x="40" y="94"/>
                      <a:pt x="40" y="94"/>
                    </a:cubicBezTo>
                    <a:lnTo>
                      <a:pt x="68" y="63"/>
                    </a:lnTo>
                    <a:cubicBezTo>
                      <a:pt x="69" y="63"/>
                      <a:pt x="69" y="62"/>
                      <a:pt x="69" y="62"/>
                    </a:cubicBezTo>
                    <a:lnTo>
                      <a:pt x="103" y="37"/>
                    </a:lnTo>
                    <a:cubicBezTo>
                      <a:pt x="103" y="37"/>
                      <a:pt x="103" y="36"/>
                      <a:pt x="103" y="36"/>
                    </a:cubicBezTo>
                    <a:lnTo>
                      <a:pt x="142" y="17"/>
                    </a:lnTo>
                    <a:cubicBezTo>
                      <a:pt x="142" y="17"/>
                      <a:pt x="143" y="17"/>
                      <a:pt x="143" y="17"/>
                    </a:cubicBezTo>
                    <a:lnTo>
                      <a:pt x="185" y="5"/>
                    </a:lnTo>
                    <a:cubicBezTo>
                      <a:pt x="186" y="5"/>
                      <a:pt x="186" y="5"/>
                      <a:pt x="186" y="4"/>
                    </a:cubicBezTo>
                    <a:lnTo>
                      <a:pt x="232" y="0"/>
                    </a:lnTo>
                    <a:cubicBezTo>
                      <a:pt x="232" y="0"/>
                      <a:pt x="233" y="0"/>
                      <a:pt x="233" y="0"/>
                    </a:cubicBezTo>
                    <a:lnTo>
                      <a:pt x="279" y="4"/>
                    </a:lnTo>
                    <a:cubicBezTo>
                      <a:pt x="279" y="5"/>
                      <a:pt x="279" y="5"/>
                      <a:pt x="280" y="5"/>
                    </a:cubicBezTo>
                    <a:lnTo>
                      <a:pt x="323" y="17"/>
                    </a:lnTo>
                    <a:cubicBezTo>
                      <a:pt x="323" y="17"/>
                      <a:pt x="323" y="17"/>
                      <a:pt x="323" y="17"/>
                    </a:cubicBezTo>
                    <a:lnTo>
                      <a:pt x="362" y="36"/>
                    </a:lnTo>
                    <a:cubicBezTo>
                      <a:pt x="362" y="36"/>
                      <a:pt x="362" y="37"/>
                      <a:pt x="362" y="37"/>
                    </a:cubicBezTo>
                    <a:lnTo>
                      <a:pt x="396" y="62"/>
                    </a:lnTo>
                    <a:cubicBezTo>
                      <a:pt x="397" y="62"/>
                      <a:pt x="397" y="63"/>
                      <a:pt x="397" y="63"/>
                    </a:cubicBezTo>
                    <a:lnTo>
                      <a:pt x="424" y="94"/>
                    </a:lnTo>
                    <a:cubicBezTo>
                      <a:pt x="425" y="94"/>
                      <a:pt x="425" y="94"/>
                      <a:pt x="425" y="94"/>
                    </a:cubicBezTo>
                    <a:lnTo>
                      <a:pt x="446" y="129"/>
                    </a:lnTo>
                    <a:cubicBezTo>
                      <a:pt x="446" y="130"/>
                      <a:pt x="446" y="130"/>
                      <a:pt x="446" y="130"/>
                    </a:cubicBezTo>
                    <a:lnTo>
                      <a:pt x="460" y="169"/>
                    </a:lnTo>
                    <a:cubicBezTo>
                      <a:pt x="460" y="169"/>
                      <a:pt x="460" y="170"/>
                      <a:pt x="460" y="170"/>
                    </a:cubicBezTo>
                    <a:lnTo>
                      <a:pt x="464" y="212"/>
                    </a:lnTo>
                    <a:cubicBezTo>
                      <a:pt x="464" y="212"/>
                      <a:pt x="464" y="213"/>
                      <a:pt x="464" y="213"/>
                    </a:cubicBezTo>
                    <a:lnTo>
                      <a:pt x="460" y="255"/>
                    </a:lnTo>
                    <a:cubicBezTo>
                      <a:pt x="460" y="255"/>
                      <a:pt x="460" y="255"/>
                      <a:pt x="460" y="256"/>
                    </a:cubicBezTo>
                    <a:lnTo>
                      <a:pt x="446" y="295"/>
                    </a:lnTo>
                    <a:cubicBezTo>
                      <a:pt x="446" y="295"/>
                      <a:pt x="446" y="295"/>
                      <a:pt x="446" y="296"/>
                    </a:cubicBezTo>
                    <a:lnTo>
                      <a:pt x="425" y="331"/>
                    </a:lnTo>
                    <a:cubicBezTo>
                      <a:pt x="425" y="331"/>
                      <a:pt x="425" y="331"/>
                      <a:pt x="424" y="332"/>
                    </a:cubicBezTo>
                    <a:lnTo>
                      <a:pt x="397" y="362"/>
                    </a:lnTo>
                    <a:cubicBezTo>
                      <a:pt x="397" y="362"/>
                      <a:pt x="397" y="363"/>
                      <a:pt x="396" y="363"/>
                    </a:cubicBezTo>
                    <a:lnTo>
                      <a:pt x="362" y="388"/>
                    </a:lnTo>
                    <a:cubicBezTo>
                      <a:pt x="362" y="388"/>
                      <a:pt x="362" y="388"/>
                      <a:pt x="362" y="389"/>
                    </a:cubicBezTo>
                    <a:lnTo>
                      <a:pt x="323" y="408"/>
                    </a:lnTo>
                    <a:cubicBezTo>
                      <a:pt x="323" y="408"/>
                      <a:pt x="323" y="408"/>
                      <a:pt x="323" y="408"/>
                    </a:cubicBezTo>
                    <a:lnTo>
                      <a:pt x="280" y="420"/>
                    </a:lnTo>
                    <a:cubicBezTo>
                      <a:pt x="279" y="420"/>
                      <a:pt x="279" y="420"/>
                      <a:pt x="279" y="420"/>
                    </a:cubicBezTo>
                    <a:lnTo>
                      <a:pt x="233" y="424"/>
                    </a:lnTo>
                    <a:cubicBezTo>
                      <a:pt x="233" y="424"/>
                      <a:pt x="232" y="424"/>
                      <a:pt x="232" y="424"/>
                    </a:cubicBezTo>
                    <a:lnTo>
                      <a:pt x="186" y="420"/>
                    </a:lnTo>
                    <a:cubicBezTo>
                      <a:pt x="186" y="420"/>
                      <a:pt x="186" y="420"/>
                      <a:pt x="185" y="420"/>
                    </a:cubicBezTo>
                    <a:lnTo>
                      <a:pt x="143" y="408"/>
                    </a:lnTo>
                    <a:cubicBezTo>
                      <a:pt x="143" y="408"/>
                      <a:pt x="142" y="408"/>
                      <a:pt x="142" y="408"/>
                    </a:cubicBezTo>
                    <a:lnTo>
                      <a:pt x="103" y="389"/>
                    </a:lnTo>
                    <a:cubicBezTo>
                      <a:pt x="103" y="388"/>
                      <a:pt x="103" y="388"/>
                      <a:pt x="103" y="388"/>
                    </a:cubicBezTo>
                    <a:lnTo>
                      <a:pt x="69" y="363"/>
                    </a:lnTo>
                    <a:cubicBezTo>
                      <a:pt x="69" y="363"/>
                      <a:pt x="69" y="362"/>
                      <a:pt x="69" y="362"/>
                    </a:cubicBezTo>
                    <a:lnTo>
                      <a:pt x="41" y="332"/>
                    </a:lnTo>
                    <a:cubicBezTo>
                      <a:pt x="40" y="331"/>
                      <a:pt x="40" y="331"/>
                      <a:pt x="40" y="331"/>
                    </a:cubicBezTo>
                    <a:lnTo>
                      <a:pt x="19" y="296"/>
                    </a:lnTo>
                    <a:cubicBezTo>
                      <a:pt x="19" y="295"/>
                      <a:pt x="19" y="295"/>
                      <a:pt x="19" y="295"/>
                    </a:cubicBezTo>
                    <a:lnTo>
                      <a:pt x="5" y="256"/>
                    </a:lnTo>
                    <a:cubicBezTo>
                      <a:pt x="5" y="255"/>
                      <a:pt x="5" y="255"/>
                      <a:pt x="5" y="255"/>
                    </a:cubicBezTo>
                    <a:lnTo>
                      <a:pt x="0" y="213"/>
                    </a:lnTo>
                    <a:close/>
                    <a:moveTo>
                      <a:pt x="13" y="254"/>
                    </a:moveTo>
                    <a:lnTo>
                      <a:pt x="13" y="253"/>
                    </a:lnTo>
                    <a:lnTo>
                      <a:pt x="26" y="292"/>
                    </a:lnTo>
                    <a:lnTo>
                      <a:pt x="26" y="291"/>
                    </a:lnTo>
                    <a:lnTo>
                      <a:pt x="47" y="327"/>
                    </a:lnTo>
                    <a:lnTo>
                      <a:pt x="46" y="326"/>
                    </a:lnTo>
                    <a:lnTo>
                      <a:pt x="74" y="357"/>
                    </a:lnTo>
                    <a:lnTo>
                      <a:pt x="74" y="356"/>
                    </a:lnTo>
                    <a:lnTo>
                      <a:pt x="107" y="382"/>
                    </a:lnTo>
                    <a:lnTo>
                      <a:pt x="107" y="381"/>
                    </a:lnTo>
                    <a:lnTo>
                      <a:pt x="146" y="400"/>
                    </a:lnTo>
                    <a:lnTo>
                      <a:pt x="145" y="400"/>
                    </a:lnTo>
                    <a:lnTo>
                      <a:pt x="188" y="413"/>
                    </a:lnTo>
                    <a:lnTo>
                      <a:pt x="187" y="412"/>
                    </a:lnTo>
                    <a:lnTo>
                      <a:pt x="233" y="416"/>
                    </a:lnTo>
                    <a:lnTo>
                      <a:pt x="232" y="416"/>
                    </a:lnTo>
                    <a:lnTo>
                      <a:pt x="278" y="412"/>
                    </a:lnTo>
                    <a:lnTo>
                      <a:pt x="277" y="413"/>
                    </a:lnTo>
                    <a:lnTo>
                      <a:pt x="320" y="400"/>
                    </a:lnTo>
                    <a:lnTo>
                      <a:pt x="320" y="400"/>
                    </a:lnTo>
                    <a:lnTo>
                      <a:pt x="358" y="381"/>
                    </a:lnTo>
                    <a:lnTo>
                      <a:pt x="358" y="382"/>
                    </a:lnTo>
                    <a:lnTo>
                      <a:pt x="392" y="356"/>
                    </a:lnTo>
                    <a:lnTo>
                      <a:pt x="391" y="357"/>
                    </a:lnTo>
                    <a:lnTo>
                      <a:pt x="418" y="326"/>
                    </a:lnTo>
                    <a:lnTo>
                      <a:pt x="418" y="327"/>
                    </a:lnTo>
                    <a:lnTo>
                      <a:pt x="439" y="291"/>
                    </a:lnTo>
                    <a:lnTo>
                      <a:pt x="439" y="292"/>
                    </a:lnTo>
                    <a:lnTo>
                      <a:pt x="452" y="253"/>
                    </a:lnTo>
                    <a:lnTo>
                      <a:pt x="452" y="254"/>
                    </a:lnTo>
                    <a:lnTo>
                      <a:pt x="456" y="212"/>
                    </a:lnTo>
                    <a:lnTo>
                      <a:pt x="456" y="213"/>
                    </a:lnTo>
                    <a:lnTo>
                      <a:pt x="452" y="171"/>
                    </a:lnTo>
                    <a:lnTo>
                      <a:pt x="452" y="172"/>
                    </a:lnTo>
                    <a:lnTo>
                      <a:pt x="439" y="133"/>
                    </a:lnTo>
                    <a:lnTo>
                      <a:pt x="439" y="134"/>
                    </a:lnTo>
                    <a:lnTo>
                      <a:pt x="418" y="99"/>
                    </a:lnTo>
                    <a:lnTo>
                      <a:pt x="418" y="99"/>
                    </a:lnTo>
                    <a:lnTo>
                      <a:pt x="391" y="68"/>
                    </a:lnTo>
                    <a:lnTo>
                      <a:pt x="392" y="69"/>
                    </a:lnTo>
                    <a:lnTo>
                      <a:pt x="358" y="43"/>
                    </a:lnTo>
                    <a:lnTo>
                      <a:pt x="358" y="44"/>
                    </a:lnTo>
                    <a:lnTo>
                      <a:pt x="320" y="25"/>
                    </a:lnTo>
                    <a:lnTo>
                      <a:pt x="320" y="25"/>
                    </a:lnTo>
                    <a:lnTo>
                      <a:pt x="277" y="12"/>
                    </a:lnTo>
                    <a:lnTo>
                      <a:pt x="278" y="12"/>
                    </a:lnTo>
                    <a:lnTo>
                      <a:pt x="232" y="8"/>
                    </a:lnTo>
                    <a:lnTo>
                      <a:pt x="233" y="8"/>
                    </a:lnTo>
                    <a:lnTo>
                      <a:pt x="187" y="12"/>
                    </a:lnTo>
                    <a:lnTo>
                      <a:pt x="188" y="12"/>
                    </a:lnTo>
                    <a:lnTo>
                      <a:pt x="145" y="25"/>
                    </a:lnTo>
                    <a:lnTo>
                      <a:pt x="146" y="25"/>
                    </a:lnTo>
                    <a:lnTo>
                      <a:pt x="107" y="44"/>
                    </a:lnTo>
                    <a:lnTo>
                      <a:pt x="107" y="43"/>
                    </a:lnTo>
                    <a:lnTo>
                      <a:pt x="74" y="69"/>
                    </a:lnTo>
                    <a:lnTo>
                      <a:pt x="74" y="68"/>
                    </a:lnTo>
                    <a:lnTo>
                      <a:pt x="46" y="99"/>
                    </a:lnTo>
                    <a:lnTo>
                      <a:pt x="47" y="99"/>
                    </a:lnTo>
                    <a:lnTo>
                      <a:pt x="26" y="134"/>
                    </a:lnTo>
                    <a:lnTo>
                      <a:pt x="26" y="133"/>
                    </a:lnTo>
                    <a:lnTo>
                      <a:pt x="13" y="172"/>
                    </a:lnTo>
                    <a:lnTo>
                      <a:pt x="13" y="171"/>
                    </a:lnTo>
                    <a:lnTo>
                      <a:pt x="8" y="213"/>
                    </a:lnTo>
                    <a:lnTo>
                      <a:pt x="8" y="212"/>
                    </a:lnTo>
                    <a:lnTo>
                      <a:pt x="13" y="254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92"/>
              <p:cNvSpPr>
                <a:spLocks noEditPoints="1"/>
              </p:cNvSpPr>
              <p:nvPr/>
            </p:nvSpPr>
            <p:spPr>
              <a:xfrm>
                <a:off x="4087" y="1826"/>
                <a:ext cx="67" cy="63"/>
              </a:xfrm>
              <a:custGeom>
                <a:avLst/>
                <a:gdLst>
                  <a:gd fmla="*/ 5 w 513" name="T0"/>
                  <a:gd fmla="*/ 191 h 473" name="T1"/>
                  <a:gd fmla="*/ 22 w 513" name="T2"/>
                  <a:gd fmla="*/ 141 h 473" name="T3"/>
                  <a:gd fmla="*/ 75 w 513" name="T4"/>
                  <a:gd fmla="*/ 71 h 473" name="T5"/>
                  <a:gd fmla="*/ 117 w 513" name="T6"/>
                  <a:gd fmla="*/ 39 h 473" name="T7"/>
                  <a:gd fmla="*/ 203 w 513" name="T8"/>
                  <a:gd fmla="*/ 6 h 473" name="T9"/>
                  <a:gd fmla="*/ 259 w 513" name="T10"/>
                  <a:gd fmla="*/ 1 h 473" name="T11"/>
                  <a:gd fmla="*/ 353 w 513" name="T12"/>
                  <a:gd fmla="*/ 18 h 473" name="T13"/>
                  <a:gd fmla="*/ 401 w 513" name="T14"/>
                  <a:gd fmla="*/ 42 h 473" name="T15"/>
                  <a:gd fmla="*/ 466 w 513" name="T16"/>
                  <a:gd fmla="*/ 102 h 473" name="T17"/>
                  <a:gd fmla="*/ 493 w 513" name="T18"/>
                  <a:gd fmla="*/ 146 h 473" name="T19"/>
                  <a:gd fmla="*/ 512 w 513" name="T20"/>
                  <a:gd fmla="*/ 233 h 473" name="T21"/>
                  <a:gd fmla="*/ 506 w 513" name="T22"/>
                  <a:gd fmla="*/ 288 h 473" name="T23"/>
                  <a:gd fmla="*/ 470 w 513" name="T24"/>
                  <a:gd fmla="*/ 367 h 473" name="T25"/>
                  <a:gd fmla="*/ 435 w 513" name="T26"/>
                  <a:gd fmla="*/ 406 h 473" name="T27"/>
                  <a:gd fmla="*/ 358 w 513" name="T28"/>
                  <a:gd fmla="*/ 453 h 473" name="T29"/>
                  <a:gd fmla="*/ 305 w 513" name="T30"/>
                  <a:gd fmla="*/ 468 h 473" name="T31"/>
                  <a:gd fmla="*/ 208 w 513" name="T32"/>
                  <a:gd fmla="*/ 468 h 473" name="T33"/>
                  <a:gd fmla="*/ 156 w 513" name="T34"/>
                  <a:gd fmla="*/ 453 h 473" name="T35"/>
                  <a:gd fmla="*/ 79 w 513" name="T36"/>
                  <a:gd fmla="*/ 406 h 473" name="T37"/>
                  <a:gd fmla="*/ 43 w 513" name="T38"/>
                  <a:gd fmla="*/ 367 h 473" name="T39"/>
                  <a:gd fmla="*/ 7 w 513" name="T40"/>
                  <a:gd fmla="*/ 288 h 473" name="T41"/>
                  <a:gd fmla="*/ 61 w 513" name="T42"/>
                  <a:gd fmla="*/ 275 h 473" name="T43"/>
                  <a:gd fmla="*/ 71 w 513" name="T44"/>
                  <a:gd fmla="*/ 303 h 473" name="T45"/>
                  <a:gd fmla="*/ 116 w 513" name="T46"/>
                  <a:gd fmla="*/ 365 h 473" name="T47"/>
                  <a:gd fmla="*/ 141 w 513" name="T48"/>
                  <a:gd fmla="*/ 384 h 473" name="T49"/>
                  <a:gd fmla="*/ 218 w 513" name="T50"/>
                  <a:gd fmla="*/ 414 h 473" name="T51"/>
                  <a:gd fmla="*/ 254 w 513" name="T52"/>
                  <a:gd fmla="*/ 417 h 473" name="T53"/>
                  <a:gd fmla="*/ 338 w 513" name="T54"/>
                  <a:gd fmla="*/ 401 h 473" name="T55"/>
                  <a:gd fmla="*/ 367 w 513" name="T56"/>
                  <a:gd fmla="*/ 387 h 473" name="T57"/>
                  <a:gd fmla="*/ 425 w 513" name="T58"/>
                  <a:gd fmla="*/ 334 h 473" name="T59"/>
                  <a:gd fmla="*/ 440 w 513" name="T60"/>
                  <a:gd fmla="*/ 308 h 473" name="T61"/>
                  <a:gd fmla="*/ 457 w 513" name="T62"/>
                  <a:gd fmla="*/ 233 h 473" name="T63"/>
                  <a:gd fmla="*/ 454 w 513" name="T64"/>
                  <a:gd fmla="*/ 204 h 473" name="T65"/>
                  <a:gd fmla="*/ 421 w 513" name="T66"/>
                  <a:gd fmla="*/ 135 h 473" name="T67"/>
                  <a:gd fmla="*/ 401 w 513" name="T68"/>
                  <a:gd fmla="*/ 112 h 473" name="T69"/>
                  <a:gd fmla="*/ 333 w 513" name="T70"/>
                  <a:gd fmla="*/ 70 h 473" name="T71"/>
                  <a:gd fmla="*/ 300 w 513" name="T72"/>
                  <a:gd fmla="*/ 60 h 473" name="T73"/>
                  <a:gd fmla="*/ 213 w 513" name="T74"/>
                  <a:gd fmla="*/ 60 h 473" name="T75"/>
                  <a:gd fmla="*/ 180 w 513" name="T76"/>
                  <a:gd fmla="*/ 70 h 473" name="T77"/>
                  <a:gd fmla="*/ 112 w 513" name="T78"/>
                  <a:gd fmla="*/ 112 h 473" name="T79"/>
                  <a:gd fmla="*/ 91 w 513" name="T80"/>
                  <a:gd fmla="*/ 135 h 473" name="T81"/>
                  <a:gd fmla="*/ 59 w 513" name="T82"/>
                  <a:gd fmla="*/ 204 h 473" name="T83"/>
                  <a:gd fmla="*/ 56 w 513" name="T84"/>
                  <a:gd fmla="*/ 233 h 473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473" w="513">
                    <a:moveTo>
                      <a:pt x="1" y="239"/>
                    </a:moveTo>
                    <a:cubicBezTo>
                      <a:pt x="0" y="237"/>
                      <a:pt x="0" y="235"/>
                      <a:pt x="1" y="233"/>
                    </a:cubicBezTo>
                    <a:lnTo>
                      <a:pt x="5" y="191"/>
                    </a:lnTo>
                    <a:cubicBezTo>
                      <a:pt x="5" y="189"/>
                      <a:pt x="6" y="187"/>
                      <a:pt x="7" y="185"/>
                    </a:cubicBezTo>
                    <a:lnTo>
                      <a:pt x="20" y="146"/>
                    </a:lnTo>
                    <a:cubicBezTo>
                      <a:pt x="21" y="144"/>
                      <a:pt x="21" y="143"/>
                      <a:pt x="22" y="141"/>
                    </a:cubicBezTo>
                    <a:lnTo>
                      <a:pt x="43" y="106"/>
                    </a:lnTo>
                    <a:cubicBezTo>
                      <a:pt x="44" y="105"/>
                      <a:pt x="45" y="103"/>
                      <a:pt x="47" y="102"/>
                    </a:cubicBezTo>
                    <a:lnTo>
                      <a:pt x="75" y="71"/>
                    </a:lnTo>
                    <a:cubicBezTo>
                      <a:pt x="76" y="69"/>
                      <a:pt x="77" y="68"/>
                      <a:pt x="79" y="67"/>
                    </a:cubicBezTo>
                    <a:lnTo>
                      <a:pt x="112" y="42"/>
                    </a:lnTo>
                    <a:cubicBezTo>
                      <a:pt x="113" y="41"/>
                      <a:pt x="115" y="40"/>
                      <a:pt x="117" y="39"/>
                    </a:cubicBezTo>
                    <a:lnTo>
                      <a:pt x="156" y="20"/>
                    </a:lnTo>
                    <a:cubicBezTo>
                      <a:pt x="157" y="19"/>
                      <a:pt x="159" y="19"/>
                      <a:pt x="160" y="18"/>
                    </a:cubicBezTo>
                    <a:lnTo>
                      <a:pt x="203" y="6"/>
                    </a:lnTo>
                    <a:cubicBezTo>
                      <a:pt x="204" y="5"/>
                      <a:pt x="206" y="5"/>
                      <a:pt x="208" y="5"/>
                    </a:cubicBezTo>
                    <a:lnTo>
                      <a:pt x="254" y="1"/>
                    </a:lnTo>
                    <a:cubicBezTo>
                      <a:pt x="256" y="0"/>
                      <a:pt x="257" y="0"/>
                      <a:pt x="259" y="1"/>
                    </a:cubicBezTo>
                    <a:lnTo>
                      <a:pt x="305" y="5"/>
                    </a:lnTo>
                    <a:cubicBezTo>
                      <a:pt x="307" y="5"/>
                      <a:pt x="309" y="5"/>
                      <a:pt x="310" y="6"/>
                    </a:cubicBezTo>
                    <a:lnTo>
                      <a:pt x="353" y="18"/>
                    </a:lnTo>
                    <a:cubicBezTo>
                      <a:pt x="355" y="19"/>
                      <a:pt x="356" y="19"/>
                      <a:pt x="358" y="20"/>
                    </a:cubicBezTo>
                    <a:lnTo>
                      <a:pt x="396" y="39"/>
                    </a:lnTo>
                    <a:cubicBezTo>
                      <a:pt x="398" y="40"/>
                      <a:pt x="399" y="41"/>
                      <a:pt x="401" y="42"/>
                    </a:cubicBezTo>
                    <a:lnTo>
                      <a:pt x="435" y="67"/>
                    </a:lnTo>
                    <a:cubicBezTo>
                      <a:pt x="436" y="68"/>
                      <a:pt x="438" y="69"/>
                      <a:pt x="439" y="71"/>
                    </a:cubicBezTo>
                    <a:lnTo>
                      <a:pt x="466" y="102"/>
                    </a:lnTo>
                    <a:cubicBezTo>
                      <a:pt x="468" y="103"/>
                      <a:pt x="469" y="105"/>
                      <a:pt x="469" y="106"/>
                    </a:cubicBezTo>
                    <a:lnTo>
                      <a:pt x="490" y="141"/>
                    </a:lnTo>
                    <a:cubicBezTo>
                      <a:pt x="491" y="143"/>
                      <a:pt x="492" y="144"/>
                      <a:pt x="493" y="146"/>
                    </a:cubicBezTo>
                    <a:lnTo>
                      <a:pt x="506" y="185"/>
                    </a:lnTo>
                    <a:cubicBezTo>
                      <a:pt x="507" y="187"/>
                      <a:pt x="508" y="189"/>
                      <a:pt x="508" y="191"/>
                    </a:cubicBezTo>
                    <a:lnTo>
                      <a:pt x="512" y="233"/>
                    </a:lnTo>
                    <a:cubicBezTo>
                      <a:pt x="513" y="235"/>
                      <a:pt x="513" y="237"/>
                      <a:pt x="512" y="239"/>
                    </a:cubicBezTo>
                    <a:lnTo>
                      <a:pt x="508" y="281"/>
                    </a:lnTo>
                    <a:cubicBezTo>
                      <a:pt x="508" y="284"/>
                      <a:pt x="507" y="286"/>
                      <a:pt x="506" y="288"/>
                    </a:cubicBezTo>
                    <a:lnTo>
                      <a:pt x="493" y="327"/>
                    </a:lnTo>
                    <a:cubicBezTo>
                      <a:pt x="492" y="328"/>
                      <a:pt x="492" y="330"/>
                      <a:pt x="491" y="332"/>
                    </a:cubicBezTo>
                    <a:lnTo>
                      <a:pt x="470" y="367"/>
                    </a:lnTo>
                    <a:cubicBezTo>
                      <a:pt x="469" y="369"/>
                      <a:pt x="468" y="370"/>
                      <a:pt x="466" y="372"/>
                    </a:cubicBezTo>
                    <a:lnTo>
                      <a:pt x="439" y="402"/>
                    </a:lnTo>
                    <a:cubicBezTo>
                      <a:pt x="438" y="404"/>
                      <a:pt x="436" y="405"/>
                      <a:pt x="435" y="406"/>
                    </a:cubicBezTo>
                    <a:lnTo>
                      <a:pt x="401" y="431"/>
                    </a:lnTo>
                    <a:cubicBezTo>
                      <a:pt x="399" y="432"/>
                      <a:pt x="398" y="433"/>
                      <a:pt x="396" y="434"/>
                    </a:cubicBezTo>
                    <a:lnTo>
                      <a:pt x="358" y="453"/>
                    </a:lnTo>
                    <a:cubicBezTo>
                      <a:pt x="356" y="454"/>
                      <a:pt x="355" y="454"/>
                      <a:pt x="353" y="455"/>
                    </a:cubicBezTo>
                    <a:lnTo>
                      <a:pt x="310" y="467"/>
                    </a:lnTo>
                    <a:cubicBezTo>
                      <a:pt x="309" y="468"/>
                      <a:pt x="307" y="468"/>
                      <a:pt x="305" y="468"/>
                    </a:cubicBezTo>
                    <a:lnTo>
                      <a:pt x="259" y="472"/>
                    </a:lnTo>
                    <a:cubicBezTo>
                      <a:pt x="257" y="473"/>
                      <a:pt x="256" y="473"/>
                      <a:pt x="254" y="472"/>
                    </a:cubicBezTo>
                    <a:lnTo>
                      <a:pt x="208" y="468"/>
                    </a:lnTo>
                    <a:cubicBezTo>
                      <a:pt x="206" y="468"/>
                      <a:pt x="204" y="468"/>
                      <a:pt x="203" y="467"/>
                    </a:cubicBezTo>
                    <a:lnTo>
                      <a:pt x="160" y="455"/>
                    </a:lnTo>
                    <a:cubicBezTo>
                      <a:pt x="159" y="454"/>
                      <a:pt x="157" y="454"/>
                      <a:pt x="156" y="453"/>
                    </a:cubicBezTo>
                    <a:lnTo>
                      <a:pt x="117" y="434"/>
                    </a:lnTo>
                    <a:cubicBezTo>
                      <a:pt x="115" y="433"/>
                      <a:pt x="113" y="432"/>
                      <a:pt x="112" y="431"/>
                    </a:cubicBezTo>
                    <a:lnTo>
                      <a:pt x="79" y="406"/>
                    </a:lnTo>
                    <a:cubicBezTo>
                      <a:pt x="77" y="405"/>
                      <a:pt x="76" y="404"/>
                      <a:pt x="75" y="402"/>
                    </a:cubicBezTo>
                    <a:lnTo>
                      <a:pt x="47" y="372"/>
                    </a:lnTo>
                    <a:cubicBezTo>
                      <a:pt x="46" y="370"/>
                      <a:pt x="44" y="369"/>
                      <a:pt x="43" y="367"/>
                    </a:cubicBezTo>
                    <a:lnTo>
                      <a:pt x="22" y="332"/>
                    </a:lnTo>
                    <a:cubicBezTo>
                      <a:pt x="21" y="330"/>
                      <a:pt x="21" y="328"/>
                      <a:pt x="20" y="327"/>
                    </a:cubicBezTo>
                    <a:lnTo>
                      <a:pt x="7" y="288"/>
                    </a:lnTo>
                    <a:cubicBezTo>
                      <a:pt x="6" y="286"/>
                      <a:pt x="5" y="284"/>
                      <a:pt x="5" y="281"/>
                    </a:cubicBezTo>
                    <a:lnTo>
                      <a:pt x="1" y="239"/>
                    </a:lnTo>
                    <a:close/>
                    <a:moveTo>
                      <a:pt x="61" y="275"/>
                    </a:moveTo>
                    <a:lnTo>
                      <a:pt x="59" y="269"/>
                    </a:lnTo>
                    <a:lnTo>
                      <a:pt x="73" y="308"/>
                    </a:lnTo>
                    <a:lnTo>
                      <a:pt x="71" y="303"/>
                    </a:lnTo>
                    <a:lnTo>
                      <a:pt x="92" y="339"/>
                    </a:lnTo>
                    <a:lnTo>
                      <a:pt x="88" y="334"/>
                    </a:lnTo>
                    <a:lnTo>
                      <a:pt x="116" y="365"/>
                    </a:lnTo>
                    <a:lnTo>
                      <a:pt x="112" y="361"/>
                    </a:lnTo>
                    <a:lnTo>
                      <a:pt x="146" y="387"/>
                    </a:lnTo>
                    <a:lnTo>
                      <a:pt x="141" y="384"/>
                    </a:lnTo>
                    <a:lnTo>
                      <a:pt x="180" y="403"/>
                    </a:lnTo>
                    <a:lnTo>
                      <a:pt x="176" y="401"/>
                    </a:lnTo>
                    <a:lnTo>
                      <a:pt x="218" y="414"/>
                    </a:lnTo>
                    <a:lnTo>
                      <a:pt x="213" y="413"/>
                    </a:lnTo>
                    <a:lnTo>
                      <a:pt x="259" y="417"/>
                    </a:lnTo>
                    <a:lnTo>
                      <a:pt x="254" y="417"/>
                    </a:lnTo>
                    <a:lnTo>
                      <a:pt x="300" y="413"/>
                    </a:lnTo>
                    <a:lnTo>
                      <a:pt x="295" y="414"/>
                    </a:lnTo>
                    <a:lnTo>
                      <a:pt x="338" y="401"/>
                    </a:lnTo>
                    <a:lnTo>
                      <a:pt x="333" y="403"/>
                    </a:lnTo>
                    <a:lnTo>
                      <a:pt x="372" y="384"/>
                    </a:lnTo>
                    <a:lnTo>
                      <a:pt x="367" y="387"/>
                    </a:lnTo>
                    <a:lnTo>
                      <a:pt x="401" y="361"/>
                    </a:lnTo>
                    <a:lnTo>
                      <a:pt x="397" y="365"/>
                    </a:lnTo>
                    <a:lnTo>
                      <a:pt x="425" y="334"/>
                    </a:lnTo>
                    <a:lnTo>
                      <a:pt x="421" y="339"/>
                    </a:lnTo>
                    <a:lnTo>
                      <a:pt x="442" y="303"/>
                    </a:lnTo>
                    <a:lnTo>
                      <a:pt x="440" y="308"/>
                    </a:lnTo>
                    <a:lnTo>
                      <a:pt x="454" y="269"/>
                    </a:lnTo>
                    <a:lnTo>
                      <a:pt x="452" y="275"/>
                    </a:lnTo>
                    <a:lnTo>
                      <a:pt x="457" y="233"/>
                    </a:lnTo>
                    <a:lnTo>
                      <a:pt x="457" y="239"/>
                    </a:lnTo>
                    <a:lnTo>
                      <a:pt x="452" y="197"/>
                    </a:lnTo>
                    <a:lnTo>
                      <a:pt x="454" y="204"/>
                    </a:lnTo>
                    <a:lnTo>
                      <a:pt x="440" y="165"/>
                    </a:lnTo>
                    <a:lnTo>
                      <a:pt x="442" y="170"/>
                    </a:lnTo>
                    <a:lnTo>
                      <a:pt x="421" y="135"/>
                    </a:lnTo>
                    <a:lnTo>
                      <a:pt x="425" y="139"/>
                    </a:lnTo>
                    <a:lnTo>
                      <a:pt x="397" y="108"/>
                    </a:lnTo>
                    <a:lnTo>
                      <a:pt x="401" y="112"/>
                    </a:lnTo>
                    <a:lnTo>
                      <a:pt x="367" y="86"/>
                    </a:lnTo>
                    <a:lnTo>
                      <a:pt x="372" y="89"/>
                    </a:lnTo>
                    <a:lnTo>
                      <a:pt x="333" y="70"/>
                    </a:lnTo>
                    <a:lnTo>
                      <a:pt x="338" y="72"/>
                    </a:lnTo>
                    <a:lnTo>
                      <a:pt x="295" y="59"/>
                    </a:lnTo>
                    <a:lnTo>
                      <a:pt x="300" y="60"/>
                    </a:lnTo>
                    <a:lnTo>
                      <a:pt x="254" y="56"/>
                    </a:lnTo>
                    <a:lnTo>
                      <a:pt x="259" y="56"/>
                    </a:lnTo>
                    <a:lnTo>
                      <a:pt x="213" y="60"/>
                    </a:lnTo>
                    <a:lnTo>
                      <a:pt x="218" y="59"/>
                    </a:lnTo>
                    <a:lnTo>
                      <a:pt x="176" y="72"/>
                    </a:lnTo>
                    <a:lnTo>
                      <a:pt x="180" y="70"/>
                    </a:lnTo>
                    <a:lnTo>
                      <a:pt x="141" y="89"/>
                    </a:lnTo>
                    <a:lnTo>
                      <a:pt x="146" y="86"/>
                    </a:lnTo>
                    <a:lnTo>
                      <a:pt x="112" y="112"/>
                    </a:lnTo>
                    <a:lnTo>
                      <a:pt x="116" y="108"/>
                    </a:lnTo>
                    <a:lnTo>
                      <a:pt x="88" y="139"/>
                    </a:lnTo>
                    <a:lnTo>
                      <a:pt x="91" y="135"/>
                    </a:lnTo>
                    <a:lnTo>
                      <a:pt x="70" y="170"/>
                    </a:lnTo>
                    <a:lnTo>
                      <a:pt x="73" y="165"/>
                    </a:lnTo>
                    <a:lnTo>
                      <a:pt x="59" y="204"/>
                    </a:lnTo>
                    <a:lnTo>
                      <a:pt x="61" y="197"/>
                    </a:lnTo>
                    <a:lnTo>
                      <a:pt x="56" y="239"/>
                    </a:lnTo>
                    <a:lnTo>
                      <a:pt x="56" y="233"/>
                    </a:lnTo>
                    <a:lnTo>
                      <a:pt x="61" y="275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Oval 193"/>
              <p:cNvSpPr>
                <a:spLocks noChangeArrowheads="1"/>
              </p:cNvSpPr>
              <p:nvPr/>
            </p:nvSpPr>
            <p:spPr>
              <a:xfrm>
                <a:off x="4331" y="1743"/>
                <a:ext cx="60" cy="54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94"/>
              <p:cNvSpPr>
                <a:spLocks noEditPoints="1"/>
              </p:cNvSpPr>
              <p:nvPr/>
            </p:nvSpPr>
            <p:spPr>
              <a:xfrm>
                <a:off x="4330" y="1742"/>
                <a:ext cx="62" cy="56"/>
              </a:xfrm>
              <a:custGeom>
                <a:avLst/>
                <a:gdLst>
                  <a:gd fmla="*/ 5 w 464" name="T0"/>
                  <a:gd fmla="*/ 170 h 424" name="T1"/>
                  <a:gd fmla="*/ 19 w 464" name="T2"/>
                  <a:gd fmla="*/ 129 h 424" name="T3"/>
                  <a:gd fmla="*/ 68 w 464" name="T4"/>
                  <a:gd fmla="*/ 63 h 424" name="T5"/>
                  <a:gd fmla="*/ 103 w 464" name="T6"/>
                  <a:gd fmla="*/ 36 h 424" name="T7"/>
                  <a:gd fmla="*/ 185 w 464" name="T8"/>
                  <a:gd fmla="*/ 5 h 424" name="T9"/>
                  <a:gd fmla="*/ 233 w 464" name="T10"/>
                  <a:gd fmla="*/ 0 h 424" name="T11"/>
                  <a:gd fmla="*/ 323 w 464" name="T12"/>
                  <a:gd fmla="*/ 17 h 424" name="T13"/>
                  <a:gd fmla="*/ 362 w 464" name="T14"/>
                  <a:gd fmla="*/ 37 h 424" name="T15"/>
                  <a:gd fmla="*/ 424 w 464" name="T16"/>
                  <a:gd fmla="*/ 94 h 424" name="T17"/>
                  <a:gd fmla="*/ 446 w 464" name="T18"/>
                  <a:gd fmla="*/ 130 h 424" name="T19"/>
                  <a:gd fmla="*/ 464 w 464" name="T20"/>
                  <a:gd fmla="*/ 212 h 424" name="T21"/>
                  <a:gd fmla="*/ 460 w 464" name="T22"/>
                  <a:gd fmla="*/ 256 h 424" name="T23"/>
                  <a:gd fmla="*/ 425 w 464" name="T24"/>
                  <a:gd fmla="*/ 331 h 424" name="T25"/>
                  <a:gd fmla="*/ 396 w 464" name="T26"/>
                  <a:gd fmla="*/ 363 h 424" name="T27"/>
                  <a:gd fmla="*/ 323 w 464" name="T28"/>
                  <a:gd fmla="*/ 408 h 424" name="T29"/>
                  <a:gd fmla="*/ 279 w 464" name="T30"/>
                  <a:gd fmla="*/ 420 h 424" name="T31"/>
                  <a:gd fmla="*/ 186 w 464" name="T32"/>
                  <a:gd fmla="*/ 420 h 424" name="T33"/>
                  <a:gd fmla="*/ 142 w 464" name="T34"/>
                  <a:gd fmla="*/ 408 h 424" name="T35"/>
                  <a:gd fmla="*/ 69 w 464" name="T36"/>
                  <a:gd fmla="*/ 363 h 424" name="T37"/>
                  <a:gd fmla="*/ 40 w 464" name="T38"/>
                  <a:gd fmla="*/ 331 h 424" name="T39"/>
                  <a:gd fmla="*/ 5 w 464" name="T40"/>
                  <a:gd fmla="*/ 256 h 424" name="T41"/>
                  <a:gd fmla="*/ 13 w 464" name="T42"/>
                  <a:gd fmla="*/ 254 h 424" name="T43"/>
                  <a:gd fmla="*/ 26 w 464" name="T44"/>
                  <a:gd fmla="*/ 291 h 424" name="T45"/>
                  <a:gd fmla="*/ 74 w 464" name="T46"/>
                  <a:gd fmla="*/ 357 h 424" name="T47"/>
                  <a:gd fmla="*/ 107 w 464" name="T48"/>
                  <a:gd fmla="*/ 381 h 424" name="T49"/>
                  <a:gd fmla="*/ 188 w 464" name="T50"/>
                  <a:gd fmla="*/ 413 h 424" name="T51"/>
                  <a:gd fmla="*/ 232 w 464" name="T52"/>
                  <a:gd fmla="*/ 416 h 424" name="T53"/>
                  <a:gd fmla="*/ 320 w 464" name="T54"/>
                  <a:gd fmla="*/ 400 h 424" name="T55"/>
                  <a:gd fmla="*/ 358 w 464" name="T56"/>
                  <a:gd fmla="*/ 382 h 424" name="T57"/>
                  <a:gd fmla="*/ 418 w 464" name="T58"/>
                  <a:gd fmla="*/ 326 h 424" name="T59"/>
                  <a:gd fmla="*/ 439 w 464" name="T60"/>
                  <a:gd fmla="*/ 292 h 424" name="T61"/>
                  <a:gd fmla="*/ 456 w 464" name="T62"/>
                  <a:gd fmla="*/ 212 h 424" name="T63"/>
                  <a:gd fmla="*/ 452 w 464" name="T64"/>
                  <a:gd fmla="*/ 172 h 424" name="T65"/>
                  <a:gd fmla="*/ 418 w 464" name="T66"/>
                  <a:gd fmla="*/ 99 h 424" name="T67"/>
                  <a:gd fmla="*/ 392 w 464" name="T68"/>
                  <a:gd fmla="*/ 69 h 424" name="T69"/>
                  <a:gd fmla="*/ 320 w 464" name="T70"/>
                  <a:gd fmla="*/ 25 h 424" name="T71"/>
                  <a:gd fmla="*/ 278 w 464" name="T72"/>
                  <a:gd fmla="*/ 12 h 424" name="T73"/>
                  <a:gd fmla="*/ 187 w 464" name="T74"/>
                  <a:gd fmla="*/ 12 h 424" name="T75"/>
                  <a:gd fmla="*/ 146 w 464" name="T76"/>
                  <a:gd fmla="*/ 25 h 424" name="T77"/>
                  <a:gd fmla="*/ 74 w 464" name="T78"/>
                  <a:gd fmla="*/ 69 h 424" name="T79"/>
                  <a:gd fmla="*/ 47 w 464" name="T80"/>
                  <a:gd fmla="*/ 99 h 424" name="T81"/>
                  <a:gd fmla="*/ 13 w 464" name="T82"/>
                  <a:gd fmla="*/ 172 h 424" name="T83"/>
                  <a:gd fmla="*/ 8 w 464" name="T84"/>
                  <a:gd fmla="*/ 212 h 424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424" w="464">
                    <a:moveTo>
                      <a:pt x="0" y="213"/>
                    </a:moveTo>
                    <a:cubicBezTo>
                      <a:pt x="0" y="213"/>
                      <a:pt x="0" y="212"/>
                      <a:pt x="0" y="212"/>
                    </a:cubicBezTo>
                    <a:lnTo>
                      <a:pt x="5" y="170"/>
                    </a:lnTo>
                    <a:cubicBezTo>
                      <a:pt x="5" y="170"/>
                      <a:pt x="5" y="169"/>
                      <a:pt x="5" y="169"/>
                    </a:cubicBezTo>
                    <a:lnTo>
                      <a:pt x="19" y="130"/>
                    </a:lnTo>
                    <a:cubicBezTo>
                      <a:pt x="19" y="130"/>
                      <a:pt x="19" y="130"/>
                      <a:pt x="19" y="129"/>
                    </a:cubicBezTo>
                    <a:lnTo>
                      <a:pt x="40" y="94"/>
                    </a:lnTo>
                    <a:cubicBezTo>
                      <a:pt x="40" y="94"/>
                      <a:pt x="40" y="94"/>
                      <a:pt x="40" y="94"/>
                    </a:cubicBezTo>
                    <a:lnTo>
                      <a:pt x="68" y="63"/>
                    </a:lnTo>
                    <a:cubicBezTo>
                      <a:pt x="69" y="63"/>
                      <a:pt x="69" y="62"/>
                      <a:pt x="69" y="62"/>
                    </a:cubicBezTo>
                    <a:lnTo>
                      <a:pt x="103" y="37"/>
                    </a:lnTo>
                    <a:cubicBezTo>
                      <a:pt x="103" y="37"/>
                      <a:pt x="103" y="36"/>
                      <a:pt x="103" y="36"/>
                    </a:cubicBezTo>
                    <a:lnTo>
                      <a:pt x="142" y="17"/>
                    </a:lnTo>
                    <a:cubicBezTo>
                      <a:pt x="142" y="17"/>
                      <a:pt x="143" y="17"/>
                      <a:pt x="143" y="17"/>
                    </a:cubicBezTo>
                    <a:lnTo>
                      <a:pt x="185" y="5"/>
                    </a:lnTo>
                    <a:cubicBezTo>
                      <a:pt x="186" y="5"/>
                      <a:pt x="186" y="5"/>
                      <a:pt x="186" y="4"/>
                    </a:cubicBezTo>
                    <a:lnTo>
                      <a:pt x="232" y="0"/>
                    </a:lnTo>
                    <a:cubicBezTo>
                      <a:pt x="232" y="0"/>
                      <a:pt x="233" y="0"/>
                      <a:pt x="233" y="0"/>
                    </a:cubicBezTo>
                    <a:lnTo>
                      <a:pt x="279" y="4"/>
                    </a:lnTo>
                    <a:cubicBezTo>
                      <a:pt x="279" y="5"/>
                      <a:pt x="279" y="5"/>
                      <a:pt x="280" y="5"/>
                    </a:cubicBezTo>
                    <a:lnTo>
                      <a:pt x="323" y="17"/>
                    </a:lnTo>
                    <a:cubicBezTo>
                      <a:pt x="323" y="17"/>
                      <a:pt x="323" y="17"/>
                      <a:pt x="323" y="17"/>
                    </a:cubicBezTo>
                    <a:lnTo>
                      <a:pt x="362" y="36"/>
                    </a:lnTo>
                    <a:cubicBezTo>
                      <a:pt x="362" y="36"/>
                      <a:pt x="362" y="37"/>
                      <a:pt x="362" y="37"/>
                    </a:cubicBezTo>
                    <a:lnTo>
                      <a:pt x="396" y="62"/>
                    </a:lnTo>
                    <a:cubicBezTo>
                      <a:pt x="397" y="62"/>
                      <a:pt x="397" y="63"/>
                      <a:pt x="397" y="63"/>
                    </a:cubicBezTo>
                    <a:lnTo>
                      <a:pt x="424" y="94"/>
                    </a:lnTo>
                    <a:cubicBezTo>
                      <a:pt x="425" y="94"/>
                      <a:pt x="425" y="94"/>
                      <a:pt x="425" y="94"/>
                    </a:cubicBezTo>
                    <a:lnTo>
                      <a:pt x="446" y="129"/>
                    </a:lnTo>
                    <a:cubicBezTo>
                      <a:pt x="446" y="130"/>
                      <a:pt x="446" y="130"/>
                      <a:pt x="446" y="130"/>
                    </a:cubicBezTo>
                    <a:lnTo>
                      <a:pt x="460" y="169"/>
                    </a:lnTo>
                    <a:cubicBezTo>
                      <a:pt x="460" y="169"/>
                      <a:pt x="460" y="170"/>
                      <a:pt x="460" y="170"/>
                    </a:cubicBezTo>
                    <a:lnTo>
                      <a:pt x="464" y="212"/>
                    </a:lnTo>
                    <a:cubicBezTo>
                      <a:pt x="464" y="212"/>
                      <a:pt x="464" y="213"/>
                      <a:pt x="464" y="213"/>
                    </a:cubicBezTo>
                    <a:lnTo>
                      <a:pt x="460" y="255"/>
                    </a:lnTo>
                    <a:cubicBezTo>
                      <a:pt x="460" y="255"/>
                      <a:pt x="460" y="255"/>
                      <a:pt x="460" y="256"/>
                    </a:cubicBezTo>
                    <a:lnTo>
                      <a:pt x="446" y="295"/>
                    </a:lnTo>
                    <a:cubicBezTo>
                      <a:pt x="446" y="295"/>
                      <a:pt x="446" y="295"/>
                      <a:pt x="446" y="296"/>
                    </a:cubicBezTo>
                    <a:lnTo>
                      <a:pt x="425" y="331"/>
                    </a:lnTo>
                    <a:cubicBezTo>
                      <a:pt x="425" y="331"/>
                      <a:pt x="425" y="331"/>
                      <a:pt x="424" y="332"/>
                    </a:cubicBezTo>
                    <a:lnTo>
                      <a:pt x="397" y="362"/>
                    </a:lnTo>
                    <a:cubicBezTo>
                      <a:pt x="397" y="362"/>
                      <a:pt x="397" y="363"/>
                      <a:pt x="396" y="363"/>
                    </a:cubicBezTo>
                    <a:lnTo>
                      <a:pt x="362" y="388"/>
                    </a:lnTo>
                    <a:cubicBezTo>
                      <a:pt x="362" y="388"/>
                      <a:pt x="362" y="388"/>
                      <a:pt x="362" y="389"/>
                    </a:cubicBezTo>
                    <a:lnTo>
                      <a:pt x="323" y="408"/>
                    </a:lnTo>
                    <a:cubicBezTo>
                      <a:pt x="323" y="408"/>
                      <a:pt x="323" y="408"/>
                      <a:pt x="323" y="408"/>
                    </a:cubicBezTo>
                    <a:lnTo>
                      <a:pt x="280" y="420"/>
                    </a:lnTo>
                    <a:cubicBezTo>
                      <a:pt x="279" y="420"/>
                      <a:pt x="279" y="420"/>
                      <a:pt x="279" y="420"/>
                    </a:cubicBezTo>
                    <a:lnTo>
                      <a:pt x="233" y="424"/>
                    </a:lnTo>
                    <a:cubicBezTo>
                      <a:pt x="233" y="424"/>
                      <a:pt x="232" y="424"/>
                      <a:pt x="232" y="424"/>
                    </a:cubicBezTo>
                    <a:lnTo>
                      <a:pt x="186" y="420"/>
                    </a:lnTo>
                    <a:cubicBezTo>
                      <a:pt x="186" y="420"/>
                      <a:pt x="186" y="420"/>
                      <a:pt x="185" y="420"/>
                    </a:cubicBezTo>
                    <a:lnTo>
                      <a:pt x="143" y="408"/>
                    </a:lnTo>
                    <a:cubicBezTo>
                      <a:pt x="143" y="408"/>
                      <a:pt x="142" y="408"/>
                      <a:pt x="142" y="408"/>
                    </a:cubicBezTo>
                    <a:lnTo>
                      <a:pt x="103" y="389"/>
                    </a:lnTo>
                    <a:cubicBezTo>
                      <a:pt x="103" y="388"/>
                      <a:pt x="103" y="388"/>
                      <a:pt x="103" y="388"/>
                    </a:cubicBezTo>
                    <a:lnTo>
                      <a:pt x="69" y="363"/>
                    </a:lnTo>
                    <a:cubicBezTo>
                      <a:pt x="69" y="363"/>
                      <a:pt x="69" y="362"/>
                      <a:pt x="69" y="362"/>
                    </a:cubicBezTo>
                    <a:lnTo>
                      <a:pt x="41" y="332"/>
                    </a:lnTo>
                    <a:cubicBezTo>
                      <a:pt x="40" y="331"/>
                      <a:pt x="40" y="331"/>
                      <a:pt x="40" y="331"/>
                    </a:cubicBezTo>
                    <a:lnTo>
                      <a:pt x="19" y="296"/>
                    </a:lnTo>
                    <a:cubicBezTo>
                      <a:pt x="19" y="295"/>
                      <a:pt x="19" y="295"/>
                      <a:pt x="19" y="295"/>
                    </a:cubicBezTo>
                    <a:lnTo>
                      <a:pt x="5" y="256"/>
                    </a:lnTo>
                    <a:cubicBezTo>
                      <a:pt x="5" y="255"/>
                      <a:pt x="5" y="255"/>
                      <a:pt x="5" y="255"/>
                    </a:cubicBezTo>
                    <a:lnTo>
                      <a:pt x="0" y="213"/>
                    </a:lnTo>
                    <a:close/>
                    <a:moveTo>
                      <a:pt x="13" y="254"/>
                    </a:moveTo>
                    <a:lnTo>
                      <a:pt x="13" y="253"/>
                    </a:lnTo>
                    <a:lnTo>
                      <a:pt x="26" y="292"/>
                    </a:lnTo>
                    <a:lnTo>
                      <a:pt x="26" y="291"/>
                    </a:lnTo>
                    <a:lnTo>
                      <a:pt x="47" y="327"/>
                    </a:lnTo>
                    <a:lnTo>
                      <a:pt x="46" y="326"/>
                    </a:lnTo>
                    <a:lnTo>
                      <a:pt x="74" y="357"/>
                    </a:lnTo>
                    <a:lnTo>
                      <a:pt x="74" y="356"/>
                    </a:lnTo>
                    <a:lnTo>
                      <a:pt x="107" y="382"/>
                    </a:lnTo>
                    <a:lnTo>
                      <a:pt x="107" y="381"/>
                    </a:lnTo>
                    <a:lnTo>
                      <a:pt x="146" y="400"/>
                    </a:lnTo>
                    <a:lnTo>
                      <a:pt x="145" y="400"/>
                    </a:lnTo>
                    <a:lnTo>
                      <a:pt x="188" y="413"/>
                    </a:lnTo>
                    <a:lnTo>
                      <a:pt x="187" y="412"/>
                    </a:lnTo>
                    <a:lnTo>
                      <a:pt x="233" y="416"/>
                    </a:lnTo>
                    <a:lnTo>
                      <a:pt x="232" y="416"/>
                    </a:lnTo>
                    <a:lnTo>
                      <a:pt x="278" y="412"/>
                    </a:lnTo>
                    <a:lnTo>
                      <a:pt x="277" y="413"/>
                    </a:lnTo>
                    <a:lnTo>
                      <a:pt x="320" y="400"/>
                    </a:lnTo>
                    <a:lnTo>
                      <a:pt x="320" y="400"/>
                    </a:lnTo>
                    <a:lnTo>
                      <a:pt x="358" y="381"/>
                    </a:lnTo>
                    <a:lnTo>
                      <a:pt x="358" y="382"/>
                    </a:lnTo>
                    <a:lnTo>
                      <a:pt x="392" y="356"/>
                    </a:lnTo>
                    <a:lnTo>
                      <a:pt x="391" y="357"/>
                    </a:lnTo>
                    <a:lnTo>
                      <a:pt x="418" y="326"/>
                    </a:lnTo>
                    <a:lnTo>
                      <a:pt x="418" y="327"/>
                    </a:lnTo>
                    <a:lnTo>
                      <a:pt x="439" y="291"/>
                    </a:lnTo>
                    <a:lnTo>
                      <a:pt x="439" y="292"/>
                    </a:lnTo>
                    <a:lnTo>
                      <a:pt x="452" y="253"/>
                    </a:lnTo>
                    <a:lnTo>
                      <a:pt x="452" y="254"/>
                    </a:lnTo>
                    <a:lnTo>
                      <a:pt x="456" y="212"/>
                    </a:lnTo>
                    <a:lnTo>
                      <a:pt x="456" y="213"/>
                    </a:lnTo>
                    <a:lnTo>
                      <a:pt x="452" y="171"/>
                    </a:lnTo>
                    <a:lnTo>
                      <a:pt x="452" y="172"/>
                    </a:lnTo>
                    <a:lnTo>
                      <a:pt x="439" y="133"/>
                    </a:lnTo>
                    <a:lnTo>
                      <a:pt x="439" y="134"/>
                    </a:lnTo>
                    <a:lnTo>
                      <a:pt x="418" y="99"/>
                    </a:lnTo>
                    <a:lnTo>
                      <a:pt x="418" y="99"/>
                    </a:lnTo>
                    <a:lnTo>
                      <a:pt x="391" y="68"/>
                    </a:lnTo>
                    <a:lnTo>
                      <a:pt x="392" y="69"/>
                    </a:lnTo>
                    <a:lnTo>
                      <a:pt x="358" y="43"/>
                    </a:lnTo>
                    <a:lnTo>
                      <a:pt x="358" y="44"/>
                    </a:lnTo>
                    <a:lnTo>
                      <a:pt x="320" y="25"/>
                    </a:lnTo>
                    <a:lnTo>
                      <a:pt x="320" y="25"/>
                    </a:lnTo>
                    <a:lnTo>
                      <a:pt x="277" y="12"/>
                    </a:lnTo>
                    <a:lnTo>
                      <a:pt x="278" y="12"/>
                    </a:lnTo>
                    <a:lnTo>
                      <a:pt x="232" y="8"/>
                    </a:lnTo>
                    <a:lnTo>
                      <a:pt x="233" y="8"/>
                    </a:lnTo>
                    <a:lnTo>
                      <a:pt x="187" y="12"/>
                    </a:lnTo>
                    <a:lnTo>
                      <a:pt x="188" y="12"/>
                    </a:lnTo>
                    <a:lnTo>
                      <a:pt x="145" y="25"/>
                    </a:lnTo>
                    <a:lnTo>
                      <a:pt x="146" y="25"/>
                    </a:lnTo>
                    <a:lnTo>
                      <a:pt x="107" y="44"/>
                    </a:lnTo>
                    <a:lnTo>
                      <a:pt x="107" y="43"/>
                    </a:lnTo>
                    <a:lnTo>
                      <a:pt x="74" y="69"/>
                    </a:lnTo>
                    <a:lnTo>
                      <a:pt x="74" y="68"/>
                    </a:lnTo>
                    <a:lnTo>
                      <a:pt x="46" y="99"/>
                    </a:lnTo>
                    <a:lnTo>
                      <a:pt x="47" y="99"/>
                    </a:lnTo>
                    <a:lnTo>
                      <a:pt x="26" y="134"/>
                    </a:lnTo>
                    <a:lnTo>
                      <a:pt x="26" y="133"/>
                    </a:lnTo>
                    <a:lnTo>
                      <a:pt x="13" y="172"/>
                    </a:lnTo>
                    <a:lnTo>
                      <a:pt x="13" y="171"/>
                    </a:lnTo>
                    <a:lnTo>
                      <a:pt x="8" y="213"/>
                    </a:lnTo>
                    <a:lnTo>
                      <a:pt x="8" y="212"/>
                    </a:lnTo>
                    <a:lnTo>
                      <a:pt x="13" y="254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95"/>
              <p:cNvSpPr>
                <a:spLocks noEditPoints="1"/>
              </p:cNvSpPr>
              <p:nvPr/>
            </p:nvSpPr>
            <p:spPr>
              <a:xfrm>
                <a:off x="4327" y="1739"/>
                <a:ext cx="68" cy="62"/>
              </a:xfrm>
              <a:custGeom>
                <a:avLst/>
                <a:gdLst>
                  <a:gd fmla="*/ 5 w 513" name="T0"/>
                  <a:gd fmla="*/ 191 h 473" name="T1"/>
                  <a:gd fmla="*/ 22 w 513" name="T2"/>
                  <a:gd fmla="*/ 141 h 473" name="T3"/>
                  <a:gd fmla="*/ 75 w 513" name="T4"/>
                  <a:gd fmla="*/ 71 h 473" name="T5"/>
                  <a:gd fmla="*/ 117 w 513" name="T6"/>
                  <a:gd fmla="*/ 39 h 473" name="T7"/>
                  <a:gd fmla="*/ 203 w 513" name="T8"/>
                  <a:gd fmla="*/ 6 h 473" name="T9"/>
                  <a:gd fmla="*/ 259 w 513" name="T10"/>
                  <a:gd fmla="*/ 1 h 473" name="T11"/>
                  <a:gd fmla="*/ 353 w 513" name="T12"/>
                  <a:gd fmla="*/ 18 h 473" name="T13"/>
                  <a:gd fmla="*/ 401 w 513" name="T14"/>
                  <a:gd fmla="*/ 42 h 473" name="T15"/>
                  <a:gd fmla="*/ 466 w 513" name="T16"/>
                  <a:gd fmla="*/ 102 h 473" name="T17"/>
                  <a:gd fmla="*/ 493 w 513" name="T18"/>
                  <a:gd fmla="*/ 146 h 473" name="T19"/>
                  <a:gd fmla="*/ 512 w 513" name="T20"/>
                  <a:gd fmla="*/ 233 h 473" name="T21"/>
                  <a:gd fmla="*/ 506 w 513" name="T22"/>
                  <a:gd fmla="*/ 288 h 473" name="T23"/>
                  <a:gd fmla="*/ 470 w 513" name="T24"/>
                  <a:gd fmla="*/ 367 h 473" name="T25"/>
                  <a:gd fmla="*/ 435 w 513" name="T26"/>
                  <a:gd fmla="*/ 406 h 473" name="T27"/>
                  <a:gd fmla="*/ 358 w 513" name="T28"/>
                  <a:gd fmla="*/ 453 h 473" name="T29"/>
                  <a:gd fmla="*/ 305 w 513" name="T30"/>
                  <a:gd fmla="*/ 468 h 473" name="T31"/>
                  <a:gd fmla="*/ 208 w 513" name="T32"/>
                  <a:gd fmla="*/ 468 h 473" name="T33"/>
                  <a:gd fmla="*/ 156 w 513" name="T34"/>
                  <a:gd fmla="*/ 453 h 473" name="T35"/>
                  <a:gd fmla="*/ 79 w 513" name="T36"/>
                  <a:gd fmla="*/ 406 h 473" name="T37"/>
                  <a:gd fmla="*/ 43 w 513" name="T38"/>
                  <a:gd fmla="*/ 367 h 473" name="T39"/>
                  <a:gd fmla="*/ 7 w 513" name="T40"/>
                  <a:gd fmla="*/ 288 h 473" name="T41"/>
                  <a:gd fmla="*/ 61 w 513" name="T42"/>
                  <a:gd fmla="*/ 275 h 473" name="T43"/>
                  <a:gd fmla="*/ 71 w 513" name="T44"/>
                  <a:gd fmla="*/ 303 h 473" name="T45"/>
                  <a:gd fmla="*/ 116 w 513" name="T46"/>
                  <a:gd fmla="*/ 365 h 473" name="T47"/>
                  <a:gd fmla="*/ 141 w 513" name="T48"/>
                  <a:gd fmla="*/ 384 h 473" name="T49"/>
                  <a:gd fmla="*/ 218 w 513" name="T50"/>
                  <a:gd fmla="*/ 414 h 473" name="T51"/>
                  <a:gd fmla="*/ 254 w 513" name="T52"/>
                  <a:gd fmla="*/ 417 h 473" name="T53"/>
                  <a:gd fmla="*/ 338 w 513" name="T54"/>
                  <a:gd fmla="*/ 401 h 473" name="T55"/>
                  <a:gd fmla="*/ 367 w 513" name="T56"/>
                  <a:gd fmla="*/ 387 h 473" name="T57"/>
                  <a:gd fmla="*/ 425 w 513" name="T58"/>
                  <a:gd fmla="*/ 334 h 473" name="T59"/>
                  <a:gd fmla="*/ 440 w 513" name="T60"/>
                  <a:gd fmla="*/ 308 h 473" name="T61"/>
                  <a:gd fmla="*/ 457 w 513" name="T62"/>
                  <a:gd fmla="*/ 233 h 473" name="T63"/>
                  <a:gd fmla="*/ 454 w 513" name="T64"/>
                  <a:gd fmla="*/ 204 h 473" name="T65"/>
                  <a:gd fmla="*/ 421 w 513" name="T66"/>
                  <a:gd fmla="*/ 135 h 473" name="T67"/>
                  <a:gd fmla="*/ 401 w 513" name="T68"/>
                  <a:gd fmla="*/ 112 h 473" name="T69"/>
                  <a:gd fmla="*/ 333 w 513" name="T70"/>
                  <a:gd fmla="*/ 70 h 473" name="T71"/>
                  <a:gd fmla="*/ 300 w 513" name="T72"/>
                  <a:gd fmla="*/ 60 h 473" name="T73"/>
                  <a:gd fmla="*/ 213 w 513" name="T74"/>
                  <a:gd fmla="*/ 60 h 473" name="T75"/>
                  <a:gd fmla="*/ 180 w 513" name="T76"/>
                  <a:gd fmla="*/ 70 h 473" name="T77"/>
                  <a:gd fmla="*/ 112 w 513" name="T78"/>
                  <a:gd fmla="*/ 112 h 473" name="T79"/>
                  <a:gd fmla="*/ 91 w 513" name="T80"/>
                  <a:gd fmla="*/ 135 h 473" name="T81"/>
                  <a:gd fmla="*/ 59 w 513" name="T82"/>
                  <a:gd fmla="*/ 204 h 473" name="T83"/>
                  <a:gd fmla="*/ 56 w 513" name="T84"/>
                  <a:gd fmla="*/ 233 h 473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473" w="513">
                    <a:moveTo>
                      <a:pt x="1" y="239"/>
                    </a:moveTo>
                    <a:cubicBezTo>
                      <a:pt x="0" y="237"/>
                      <a:pt x="0" y="235"/>
                      <a:pt x="1" y="233"/>
                    </a:cubicBezTo>
                    <a:lnTo>
                      <a:pt x="5" y="191"/>
                    </a:lnTo>
                    <a:cubicBezTo>
                      <a:pt x="5" y="189"/>
                      <a:pt x="6" y="187"/>
                      <a:pt x="7" y="185"/>
                    </a:cubicBezTo>
                    <a:lnTo>
                      <a:pt x="20" y="146"/>
                    </a:lnTo>
                    <a:cubicBezTo>
                      <a:pt x="21" y="144"/>
                      <a:pt x="21" y="143"/>
                      <a:pt x="22" y="141"/>
                    </a:cubicBezTo>
                    <a:lnTo>
                      <a:pt x="43" y="106"/>
                    </a:lnTo>
                    <a:cubicBezTo>
                      <a:pt x="44" y="105"/>
                      <a:pt x="45" y="103"/>
                      <a:pt x="47" y="102"/>
                    </a:cubicBezTo>
                    <a:lnTo>
                      <a:pt x="75" y="71"/>
                    </a:lnTo>
                    <a:cubicBezTo>
                      <a:pt x="76" y="69"/>
                      <a:pt x="77" y="68"/>
                      <a:pt x="79" y="67"/>
                    </a:cubicBezTo>
                    <a:lnTo>
                      <a:pt x="112" y="42"/>
                    </a:lnTo>
                    <a:cubicBezTo>
                      <a:pt x="113" y="41"/>
                      <a:pt x="115" y="40"/>
                      <a:pt x="117" y="39"/>
                    </a:cubicBezTo>
                    <a:lnTo>
                      <a:pt x="156" y="20"/>
                    </a:lnTo>
                    <a:cubicBezTo>
                      <a:pt x="157" y="19"/>
                      <a:pt x="159" y="19"/>
                      <a:pt x="160" y="18"/>
                    </a:cubicBezTo>
                    <a:lnTo>
                      <a:pt x="203" y="6"/>
                    </a:lnTo>
                    <a:cubicBezTo>
                      <a:pt x="204" y="5"/>
                      <a:pt x="206" y="5"/>
                      <a:pt x="208" y="5"/>
                    </a:cubicBezTo>
                    <a:lnTo>
                      <a:pt x="254" y="1"/>
                    </a:lnTo>
                    <a:cubicBezTo>
                      <a:pt x="256" y="0"/>
                      <a:pt x="257" y="0"/>
                      <a:pt x="259" y="1"/>
                    </a:cubicBezTo>
                    <a:lnTo>
                      <a:pt x="305" y="5"/>
                    </a:lnTo>
                    <a:cubicBezTo>
                      <a:pt x="307" y="5"/>
                      <a:pt x="309" y="5"/>
                      <a:pt x="310" y="6"/>
                    </a:cubicBezTo>
                    <a:lnTo>
                      <a:pt x="353" y="18"/>
                    </a:lnTo>
                    <a:cubicBezTo>
                      <a:pt x="355" y="19"/>
                      <a:pt x="356" y="19"/>
                      <a:pt x="358" y="20"/>
                    </a:cubicBezTo>
                    <a:lnTo>
                      <a:pt x="396" y="39"/>
                    </a:lnTo>
                    <a:cubicBezTo>
                      <a:pt x="398" y="40"/>
                      <a:pt x="399" y="41"/>
                      <a:pt x="401" y="42"/>
                    </a:cubicBezTo>
                    <a:lnTo>
                      <a:pt x="435" y="67"/>
                    </a:lnTo>
                    <a:cubicBezTo>
                      <a:pt x="436" y="68"/>
                      <a:pt x="438" y="69"/>
                      <a:pt x="439" y="71"/>
                    </a:cubicBezTo>
                    <a:lnTo>
                      <a:pt x="466" y="102"/>
                    </a:lnTo>
                    <a:cubicBezTo>
                      <a:pt x="468" y="103"/>
                      <a:pt x="469" y="105"/>
                      <a:pt x="469" y="106"/>
                    </a:cubicBezTo>
                    <a:lnTo>
                      <a:pt x="490" y="141"/>
                    </a:lnTo>
                    <a:cubicBezTo>
                      <a:pt x="491" y="143"/>
                      <a:pt x="492" y="144"/>
                      <a:pt x="493" y="146"/>
                    </a:cubicBezTo>
                    <a:lnTo>
                      <a:pt x="506" y="185"/>
                    </a:lnTo>
                    <a:cubicBezTo>
                      <a:pt x="507" y="187"/>
                      <a:pt x="508" y="189"/>
                      <a:pt x="508" y="191"/>
                    </a:cubicBezTo>
                    <a:lnTo>
                      <a:pt x="512" y="233"/>
                    </a:lnTo>
                    <a:cubicBezTo>
                      <a:pt x="513" y="235"/>
                      <a:pt x="513" y="237"/>
                      <a:pt x="512" y="239"/>
                    </a:cubicBezTo>
                    <a:lnTo>
                      <a:pt x="508" y="281"/>
                    </a:lnTo>
                    <a:cubicBezTo>
                      <a:pt x="508" y="284"/>
                      <a:pt x="507" y="286"/>
                      <a:pt x="506" y="288"/>
                    </a:cubicBezTo>
                    <a:lnTo>
                      <a:pt x="493" y="327"/>
                    </a:lnTo>
                    <a:cubicBezTo>
                      <a:pt x="492" y="328"/>
                      <a:pt x="492" y="330"/>
                      <a:pt x="491" y="332"/>
                    </a:cubicBezTo>
                    <a:lnTo>
                      <a:pt x="470" y="367"/>
                    </a:lnTo>
                    <a:cubicBezTo>
                      <a:pt x="469" y="369"/>
                      <a:pt x="468" y="370"/>
                      <a:pt x="466" y="372"/>
                    </a:cubicBezTo>
                    <a:lnTo>
                      <a:pt x="439" y="402"/>
                    </a:lnTo>
                    <a:cubicBezTo>
                      <a:pt x="438" y="404"/>
                      <a:pt x="436" y="405"/>
                      <a:pt x="435" y="406"/>
                    </a:cubicBezTo>
                    <a:lnTo>
                      <a:pt x="401" y="431"/>
                    </a:lnTo>
                    <a:cubicBezTo>
                      <a:pt x="399" y="432"/>
                      <a:pt x="398" y="433"/>
                      <a:pt x="396" y="434"/>
                    </a:cubicBezTo>
                    <a:lnTo>
                      <a:pt x="358" y="453"/>
                    </a:lnTo>
                    <a:cubicBezTo>
                      <a:pt x="356" y="454"/>
                      <a:pt x="355" y="454"/>
                      <a:pt x="353" y="455"/>
                    </a:cubicBezTo>
                    <a:lnTo>
                      <a:pt x="310" y="467"/>
                    </a:lnTo>
                    <a:cubicBezTo>
                      <a:pt x="309" y="468"/>
                      <a:pt x="307" y="468"/>
                      <a:pt x="305" y="468"/>
                    </a:cubicBezTo>
                    <a:lnTo>
                      <a:pt x="259" y="472"/>
                    </a:lnTo>
                    <a:cubicBezTo>
                      <a:pt x="257" y="473"/>
                      <a:pt x="256" y="473"/>
                      <a:pt x="254" y="472"/>
                    </a:cubicBezTo>
                    <a:lnTo>
                      <a:pt x="208" y="468"/>
                    </a:lnTo>
                    <a:cubicBezTo>
                      <a:pt x="206" y="468"/>
                      <a:pt x="204" y="468"/>
                      <a:pt x="203" y="467"/>
                    </a:cubicBezTo>
                    <a:lnTo>
                      <a:pt x="160" y="455"/>
                    </a:lnTo>
                    <a:cubicBezTo>
                      <a:pt x="159" y="454"/>
                      <a:pt x="157" y="454"/>
                      <a:pt x="156" y="453"/>
                    </a:cubicBezTo>
                    <a:lnTo>
                      <a:pt x="117" y="434"/>
                    </a:lnTo>
                    <a:cubicBezTo>
                      <a:pt x="115" y="433"/>
                      <a:pt x="113" y="432"/>
                      <a:pt x="112" y="431"/>
                    </a:cubicBezTo>
                    <a:lnTo>
                      <a:pt x="79" y="406"/>
                    </a:lnTo>
                    <a:cubicBezTo>
                      <a:pt x="77" y="405"/>
                      <a:pt x="76" y="404"/>
                      <a:pt x="75" y="402"/>
                    </a:cubicBezTo>
                    <a:lnTo>
                      <a:pt x="47" y="372"/>
                    </a:lnTo>
                    <a:cubicBezTo>
                      <a:pt x="46" y="370"/>
                      <a:pt x="44" y="369"/>
                      <a:pt x="43" y="367"/>
                    </a:cubicBezTo>
                    <a:lnTo>
                      <a:pt x="22" y="332"/>
                    </a:lnTo>
                    <a:cubicBezTo>
                      <a:pt x="21" y="330"/>
                      <a:pt x="21" y="328"/>
                      <a:pt x="20" y="327"/>
                    </a:cubicBezTo>
                    <a:lnTo>
                      <a:pt x="7" y="288"/>
                    </a:lnTo>
                    <a:cubicBezTo>
                      <a:pt x="6" y="286"/>
                      <a:pt x="5" y="284"/>
                      <a:pt x="5" y="281"/>
                    </a:cubicBezTo>
                    <a:lnTo>
                      <a:pt x="1" y="239"/>
                    </a:lnTo>
                    <a:close/>
                    <a:moveTo>
                      <a:pt x="61" y="275"/>
                    </a:moveTo>
                    <a:lnTo>
                      <a:pt x="59" y="269"/>
                    </a:lnTo>
                    <a:lnTo>
                      <a:pt x="73" y="308"/>
                    </a:lnTo>
                    <a:lnTo>
                      <a:pt x="71" y="303"/>
                    </a:lnTo>
                    <a:lnTo>
                      <a:pt x="92" y="339"/>
                    </a:lnTo>
                    <a:lnTo>
                      <a:pt x="88" y="334"/>
                    </a:lnTo>
                    <a:lnTo>
                      <a:pt x="116" y="365"/>
                    </a:lnTo>
                    <a:lnTo>
                      <a:pt x="112" y="361"/>
                    </a:lnTo>
                    <a:lnTo>
                      <a:pt x="146" y="387"/>
                    </a:lnTo>
                    <a:lnTo>
                      <a:pt x="141" y="384"/>
                    </a:lnTo>
                    <a:lnTo>
                      <a:pt x="180" y="403"/>
                    </a:lnTo>
                    <a:lnTo>
                      <a:pt x="176" y="401"/>
                    </a:lnTo>
                    <a:lnTo>
                      <a:pt x="218" y="414"/>
                    </a:lnTo>
                    <a:lnTo>
                      <a:pt x="213" y="413"/>
                    </a:lnTo>
                    <a:lnTo>
                      <a:pt x="259" y="417"/>
                    </a:lnTo>
                    <a:lnTo>
                      <a:pt x="254" y="417"/>
                    </a:lnTo>
                    <a:lnTo>
                      <a:pt x="300" y="413"/>
                    </a:lnTo>
                    <a:lnTo>
                      <a:pt x="295" y="414"/>
                    </a:lnTo>
                    <a:lnTo>
                      <a:pt x="338" y="401"/>
                    </a:lnTo>
                    <a:lnTo>
                      <a:pt x="333" y="403"/>
                    </a:lnTo>
                    <a:lnTo>
                      <a:pt x="372" y="384"/>
                    </a:lnTo>
                    <a:lnTo>
                      <a:pt x="367" y="387"/>
                    </a:lnTo>
                    <a:lnTo>
                      <a:pt x="401" y="361"/>
                    </a:lnTo>
                    <a:lnTo>
                      <a:pt x="397" y="365"/>
                    </a:lnTo>
                    <a:lnTo>
                      <a:pt x="425" y="334"/>
                    </a:lnTo>
                    <a:lnTo>
                      <a:pt x="421" y="339"/>
                    </a:lnTo>
                    <a:lnTo>
                      <a:pt x="442" y="303"/>
                    </a:lnTo>
                    <a:lnTo>
                      <a:pt x="440" y="308"/>
                    </a:lnTo>
                    <a:lnTo>
                      <a:pt x="454" y="269"/>
                    </a:lnTo>
                    <a:lnTo>
                      <a:pt x="452" y="275"/>
                    </a:lnTo>
                    <a:lnTo>
                      <a:pt x="457" y="233"/>
                    </a:lnTo>
                    <a:lnTo>
                      <a:pt x="457" y="239"/>
                    </a:lnTo>
                    <a:lnTo>
                      <a:pt x="452" y="197"/>
                    </a:lnTo>
                    <a:lnTo>
                      <a:pt x="454" y="204"/>
                    </a:lnTo>
                    <a:lnTo>
                      <a:pt x="440" y="165"/>
                    </a:lnTo>
                    <a:lnTo>
                      <a:pt x="442" y="170"/>
                    </a:lnTo>
                    <a:lnTo>
                      <a:pt x="421" y="135"/>
                    </a:lnTo>
                    <a:lnTo>
                      <a:pt x="425" y="139"/>
                    </a:lnTo>
                    <a:lnTo>
                      <a:pt x="397" y="108"/>
                    </a:lnTo>
                    <a:lnTo>
                      <a:pt x="401" y="112"/>
                    </a:lnTo>
                    <a:lnTo>
                      <a:pt x="367" y="86"/>
                    </a:lnTo>
                    <a:lnTo>
                      <a:pt x="372" y="89"/>
                    </a:lnTo>
                    <a:lnTo>
                      <a:pt x="333" y="70"/>
                    </a:lnTo>
                    <a:lnTo>
                      <a:pt x="338" y="72"/>
                    </a:lnTo>
                    <a:lnTo>
                      <a:pt x="295" y="59"/>
                    </a:lnTo>
                    <a:lnTo>
                      <a:pt x="300" y="60"/>
                    </a:lnTo>
                    <a:lnTo>
                      <a:pt x="254" y="56"/>
                    </a:lnTo>
                    <a:lnTo>
                      <a:pt x="259" y="56"/>
                    </a:lnTo>
                    <a:lnTo>
                      <a:pt x="213" y="60"/>
                    </a:lnTo>
                    <a:lnTo>
                      <a:pt x="218" y="59"/>
                    </a:lnTo>
                    <a:lnTo>
                      <a:pt x="176" y="72"/>
                    </a:lnTo>
                    <a:lnTo>
                      <a:pt x="180" y="70"/>
                    </a:lnTo>
                    <a:lnTo>
                      <a:pt x="141" y="89"/>
                    </a:lnTo>
                    <a:lnTo>
                      <a:pt x="146" y="86"/>
                    </a:lnTo>
                    <a:lnTo>
                      <a:pt x="112" y="112"/>
                    </a:lnTo>
                    <a:lnTo>
                      <a:pt x="116" y="108"/>
                    </a:lnTo>
                    <a:lnTo>
                      <a:pt x="88" y="139"/>
                    </a:lnTo>
                    <a:lnTo>
                      <a:pt x="91" y="135"/>
                    </a:lnTo>
                    <a:lnTo>
                      <a:pt x="70" y="170"/>
                    </a:lnTo>
                    <a:lnTo>
                      <a:pt x="73" y="165"/>
                    </a:lnTo>
                    <a:lnTo>
                      <a:pt x="59" y="204"/>
                    </a:lnTo>
                    <a:lnTo>
                      <a:pt x="61" y="197"/>
                    </a:lnTo>
                    <a:lnTo>
                      <a:pt x="56" y="239"/>
                    </a:lnTo>
                    <a:lnTo>
                      <a:pt x="56" y="233"/>
                    </a:lnTo>
                    <a:lnTo>
                      <a:pt x="61" y="275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96"/>
              <p:cNvSpPr>
                <a:spLocks/>
              </p:cNvSpPr>
              <p:nvPr/>
            </p:nvSpPr>
            <p:spPr>
              <a:xfrm>
                <a:off x="1873" y="1902"/>
                <a:ext cx="1892" cy="862"/>
              </a:xfrm>
              <a:custGeom>
                <a:avLst/>
                <a:gdLst>
                  <a:gd fmla="*/ 9 w 1892" name="T0"/>
                  <a:gd fmla="*/ 862 h 862" name="T1"/>
                  <a:gd fmla="*/ 1892 w 1892" name="T2"/>
                  <a:gd fmla="*/ 22 h 862" name="T3"/>
                  <a:gd fmla="*/ 1882 w 1892" name="T4"/>
                  <a:gd fmla="*/ 0 h 862" name="T5"/>
                  <a:gd fmla="*/ 0 w 1892" name="T6"/>
                  <a:gd fmla="*/ 841 h 862" name="T7"/>
                  <a:gd fmla="*/ 9 w 1892" name="T8"/>
                  <a:gd fmla="*/ 862 h 862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862" w="1892">
                    <a:moveTo>
                      <a:pt x="9" y="862"/>
                    </a:moveTo>
                    <a:lnTo>
                      <a:pt x="1892" y="22"/>
                    </a:lnTo>
                    <a:lnTo>
                      <a:pt x="1882" y="0"/>
                    </a:lnTo>
                    <a:lnTo>
                      <a:pt x="0" y="841"/>
                    </a:lnTo>
                    <a:lnTo>
                      <a:pt x="9" y="862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Oval 197"/>
              <p:cNvSpPr>
                <a:spLocks noChangeArrowheads="1"/>
              </p:cNvSpPr>
              <p:nvPr/>
            </p:nvSpPr>
            <p:spPr>
              <a:xfrm>
                <a:off x="2202" y="2564"/>
                <a:ext cx="60" cy="5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98"/>
              <p:cNvSpPr>
                <a:spLocks noEditPoints="1"/>
              </p:cNvSpPr>
              <p:nvPr/>
            </p:nvSpPr>
            <p:spPr>
              <a:xfrm>
                <a:off x="2201" y="2563"/>
                <a:ext cx="61" cy="56"/>
              </a:xfrm>
              <a:custGeom>
                <a:avLst/>
                <a:gdLst>
                  <a:gd fmla="*/ 10 w 928" name="T0"/>
                  <a:gd fmla="*/ 340 h 848" name="T1"/>
                  <a:gd fmla="*/ 38 w 928" name="T2"/>
                  <a:gd fmla="*/ 258 h 848" name="T3"/>
                  <a:gd fmla="*/ 137 w 928" name="T4"/>
                  <a:gd fmla="*/ 125 h 848" name="T5"/>
                  <a:gd fmla="*/ 206 w 928" name="T6"/>
                  <a:gd fmla="*/ 72 h 848" name="T7"/>
                  <a:gd fmla="*/ 370 w 928" name="T8"/>
                  <a:gd fmla="*/ 9 h 848" name="T9"/>
                  <a:gd fmla="*/ 465 w 928" name="T10"/>
                  <a:gd fmla="*/ 0 h 848" name="T11"/>
                  <a:gd fmla="*/ 645 w 928" name="T12"/>
                  <a:gd fmla="*/ 34 h 848" name="T13"/>
                  <a:gd fmla="*/ 724 w 928" name="T14"/>
                  <a:gd fmla="*/ 73 h 848" name="T15"/>
                  <a:gd fmla="*/ 848 w 928" name="T16"/>
                  <a:gd fmla="*/ 187 h 848" name="T17"/>
                  <a:gd fmla="*/ 892 w 928" name="T18"/>
                  <a:gd fmla="*/ 260 h 848" name="T19"/>
                  <a:gd fmla="*/ 928 w 928" name="T20"/>
                  <a:gd fmla="*/ 424 h 848" name="T21"/>
                  <a:gd fmla="*/ 919 w 928" name="T22"/>
                  <a:gd fmla="*/ 511 h 848" name="T23"/>
                  <a:gd fmla="*/ 849 w 928" name="T24"/>
                  <a:gd fmla="*/ 662 h 848" name="T25"/>
                  <a:gd fmla="*/ 792 w 928" name="T26"/>
                  <a:gd fmla="*/ 725 h 848" name="T27"/>
                  <a:gd fmla="*/ 646 w 928" name="T28"/>
                  <a:gd fmla="*/ 815 h 848" name="T29"/>
                  <a:gd fmla="*/ 557 w 928" name="T30"/>
                  <a:gd fmla="*/ 840 h 848" name="T31"/>
                  <a:gd fmla="*/ 372 w 928" name="T32"/>
                  <a:gd fmla="*/ 840 h 848" name="T33"/>
                  <a:gd fmla="*/ 284 w 928" name="T34"/>
                  <a:gd fmla="*/ 815 h 848" name="T35"/>
                  <a:gd fmla="*/ 138 w 928" name="T36"/>
                  <a:gd fmla="*/ 725 h 848" name="T37"/>
                  <a:gd fmla="*/ 80 w 928" name="T38"/>
                  <a:gd fmla="*/ 662 h 848" name="T39"/>
                  <a:gd fmla="*/ 10 w 928" name="T40"/>
                  <a:gd fmla="*/ 511 h 848" name="T41"/>
                  <a:gd fmla="*/ 25 w 928" name="T42"/>
                  <a:gd fmla="*/ 508 h 848" name="T43"/>
                  <a:gd fmla="*/ 51 w 928" name="T44"/>
                  <a:gd fmla="*/ 582 h 848" name="T45"/>
                  <a:gd fmla="*/ 148 w 928" name="T46"/>
                  <a:gd fmla="*/ 713 h 848" name="T47"/>
                  <a:gd fmla="*/ 213 w 928" name="T48"/>
                  <a:gd fmla="*/ 762 h 848" name="T49"/>
                  <a:gd fmla="*/ 375 w 928" name="T50"/>
                  <a:gd fmla="*/ 825 h 848" name="T51"/>
                  <a:gd fmla="*/ 464 w 928" name="T52"/>
                  <a:gd fmla="*/ 832 h 848" name="T53"/>
                  <a:gd fmla="*/ 640 w 928" name="T54"/>
                  <a:gd fmla="*/ 800 h 848" name="T55"/>
                  <a:gd fmla="*/ 715 w 928" name="T56"/>
                  <a:gd fmla="*/ 763 h 848" name="T57"/>
                  <a:gd fmla="*/ 837 w 928" name="T58"/>
                  <a:gd fmla="*/ 652 h 848" name="T59"/>
                  <a:gd fmla="*/ 877 w 928" name="T60"/>
                  <a:gd fmla="*/ 584 h 848" name="T61"/>
                  <a:gd fmla="*/ 913 w 928" name="T62"/>
                  <a:gd fmla="*/ 424 h 848" name="T63"/>
                  <a:gd fmla="*/ 904 w 928" name="T64"/>
                  <a:gd fmla="*/ 343 h 848" name="T65"/>
                  <a:gd fmla="*/ 836 w 928" name="T66"/>
                  <a:gd fmla="*/ 197 h 848" name="T67"/>
                  <a:gd fmla="*/ 783 w 928" name="T68"/>
                  <a:gd fmla="*/ 137 h 848" name="T69"/>
                  <a:gd fmla="*/ 639 w 928" name="T70"/>
                  <a:gd fmla="*/ 49 h 848" name="T71"/>
                  <a:gd fmla="*/ 556 w 928" name="T72"/>
                  <a:gd fmla="*/ 24 h 848" name="T73"/>
                  <a:gd fmla="*/ 373 w 928" name="T74"/>
                  <a:gd fmla="*/ 24 h 848" name="T75"/>
                  <a:gd fmla="*/ 291 w 928" name="T76"/>
                  <a:gd fmla="*/ 49 h 848" name="T77"/>
                  <a:gd fmla="*/ 147 w 928" name="T78"/>
                  <a:gd fmla="*/ 137 h 848" name="T79"/>
                  <a:gd fmla="*/ 93 w 928" name="T80"/>
                  <a:gd fmla="*/ 197 h 848" name="T81"/>
                  <a:gd fmla="*/ 25 w 928" name="T82"/>
                  <a:gd fmla="*/ 343 h 848" name="T83"/>
                  <a:gd fmla="*/ 16 w 928" name="T84"/>
                  <a:gd fmla="*/ 424 h 848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848" w="928">
                    <a:moveTo>
                      <a:pt x="1" y="425"/>
                    </a:moveTo>
                    <a:cubicBezTo>
                      <a:pt x="0" y="425"/>
                      <a:pt x="0" y="424"/>
                      <a:pt x="1" y="424"/>
                    </a:cubicBezTo>
                    <a:lnTo>
                      <a:pt x="10" y="340"/>
                    </a:lnTo>
                    <a:cubicBezTo>
                      <a:pt x="10" y="339"/>
                      <a:pt x="10" y="338"/>
                      <a:pt x="10" y="338"/>
                    </a:cubicBezTo>
                    <a:lnTo>
                      <a:pt x="37" y="260"/>
                    </a:lnTo>
                    <a:cubicBezTo>
                      <a:pt x="37" y="259"/>
                      <a:pt x="37" y="259"/>
                      <a:pt x="38" y="258"/>
                    </a:cubicBezTo>
                    <a:lnTo>
                      <a:pt x="80" y="188"/>
                    </a:lnTo>
                    <a:cubicBezTo>
                      <a:pt x="80" y="188"/>
                      <a:pt x="80" y="187"/>
                      <a:pt x="81" y="187"/>
                    </a:cubicBezTo>
                    <a:lnTo>
                      <a:pt x="137" y="125"/>
                    </a:lnTo>
                    <a:cubicBezTo>
                      <a:pt x="137" y="125"/>
                      <a:pt x="137" y="124"/>
                      <a:pt x="138" y="124"/>
                    </a:cubicBezTo>
                    <a:lnTo>
                      <a:pt x="205" y="73"/>
                    </a:lnTo>
                    <a:cubicBezTo>
                      <a:pt x="205" y="73"/>
                      <a:pt x="205" y="72"/>
                      <a:pt x="206" y="72"/>
                    </a:cubicBezTo>
                    <a:lnTo>
                      <a:pt x="284" y="34"/>
                    </a:lnTo>
                    <a:cubicBezTo>
                      <a:pt x="284" y="34"/>
                      <a:pt x="285" y="34"/>
                      <a:pt x="285" y="34"/>
                    </a:cubicBezTo>
                    <a:lnTo>
                      <a:pt x="370" y="9"/>
                    </a:lnTo>
                    <a:cubicBezTo>
                      <a:pt x="371" y="9"/>
                      <a:pt x="371" y="9"/>
                      <a:pt x="372" y="8"/>
                    </a:cubicBezTo>
                    <a:lnTo>
                      <a:pt x="464" y="0"/>
                    </a:lnTo>
                    <a:cubicBezTo>
                      <a:pt x="464" y="0"/>
                      <a:pt x="465" y="0"/>
                      <a:pt x="465" y="0"/>
                    </a:cubicBezTo>
                    <a:lnTo>
                      <a:pt x="557" y="8"/>
                    </a:lnTo>
                    <a:cubicBezTo>
                      <a:pt x="558" y="9"/>
                      <a:pt x="558" y="9"/>
                      <a:pt x="559" y="9"/>
                    </a:cubicBezTo>
                    <a:lnTo>
                      <a:pt x="645" y="34"/>
                    </a:lnTo>
                    <a:cubicBezTo>
                      <a:pt x="645" y="34"/>
                      <a:pt x="646" y="34"/>
                      <a:pt x="646" y="34"/>
                    </a:cubicBezTo>
                    <a:lnTo>
                      <a:pt x="723" y="72"/>
                    </a:lnTo>
                    <a:cubicBezTo>
                      <a:pt x="723" y="73"/>
                      <a:pt x="724" y="73"/>
                      <a:pt x="724" y="73"/>
                    </a:cubicBezTo>
                    <a:lnTo>
                      <a:pt x="792" y="124"/>
                    </a:lnTo>
                    <a:cubicBezTo>
                      <a:pt x="793" y="124"/>
                      <a:pt x="793" y="125"/>
                      <a:pt x="793" y="125"/>
                    </a:cubicBezTo>
                    <a:lnTo>
                      <a:pt x="848" y="187"/>
                    </a:lnTo>
                    <a:cubicBezTo>
                      <a:pt x="849" y="188"/>
                      <a:pt x="849" y="188"/>
                      <a:pt x="849" y="188"/>
                    </a:cubicBezTo>
                    <a:lnTo>
                      <a:pt x="891" y="258"/>
                    </a:lnTo>
                    <a:cubicBezTo>
                      <a:pt x="892" y="259"/>
                      <a:pt x="892" y="259"/>
                      <a:pt x="892" y="260"/>
                    </a:cubicBezTo>
                    <a:lnTo>
                      <a:pt x="919" y="338"/>
                    </a:lnTo>
                    <a:cubicBezTo>
                      <a:pt x="919" y="338"/>
                      <a:pt x="919" y="339"/>
                      <a:pt x="919" y="340"/>
                    </a:cubicBezTo>
                    <a:lnTo>
                      <a:pt x="928" y="424"/>
                    </a:lnTo>
                    <a:cubicBezTo>
                      <a:pt x="928" y="424"/>
                      <a:pt x="928" y="425"/>
                      <a:pt x="928" y="425"/>
                    </a:cubicBezTo>
                    <a:lnTo>
                      <a:pt x="919" y="509"/>
                    </a:lnTo>
                    <a:cubicBezTo>
                      <a:pt x="919" y="510"/>
                      <a:pt x="919" y="511"/>
                      <a:pt x="919" y="511"/>
                    </a:cubicBezTo>
                    <a:lnTo>
                      <a:pt x="892" y="589"/>
                    </a:lnTo>
                    <a:cubicBezTo>
                      <a:pt x="892" y="590"/>
                      <a:pt x="892" y="590"/>
                      <a:pt x="891" y="591"/>
                    </a:cubicBezTo>
                    <a:lnTo>
                      <a:pt x="849" y="662"/>
                    </a:lnTo>
                    <a:cubicBezTo>
                      <a:pt x="849" y="662"/>
                      <a:pt x="849" y="662"/>
                      <a:pt x="848" y="663"/>
                    </a:cubicBezTo>
                    <a:lnTo>
                      <a:pt x="793" y="724"/>
                    </a:lnTo>
                    <a:cubicBezTo>
                      <a:pt x="793" y="724"/>
                      <a:pt x="793" y="725"/>
                      <a:pt x="792" y="725"/>
                    </a:cubicBezTo>
                    <a:lnTo>
                      <a:pt x="724" y="776"/>
                    </a:lnTo>
                    <a:cubicBezTo>
                      <a:pt x="724" y="776"/>
                      <a:pt x="723" y="776"/>
                      <a:pt x="723" y="777"/>
                    </a:cubicBezTo>
                    <a:lnTo>
                      <a:pt x="646" y="815"/>
                    </a:lnTo>
                    <a:cubicBezTo>
                      <a:pt x="646" y="815"/>
                      <a:pt x="645" y="815"/>
                      <a:pt x="645" y="815"/>
                    </a:cubicBezTo>
                    <a:lnTo>
                      <a:pt x="559" y="840"/>
                    </a:lnTo>
                    <a:cubicBezTo>
                      <a:pt x="558" y="840"/>
                      <a:pt x="558" y="840"/>
                      <a:pt x="557" y="840"/>
                    </a:cubicBezTo>
                    <a:lnTo>
                      <a:pt x="465" y="848"/>
                    </a:lnTo>
                    <a:cubicBezTo>
                      <a:pt x="465" y="848"/>
                      <a:pt x="464" y="848"/>
                      <a:pt x="464" y="848"/>
                    </a:cubicBezTo>
                    <a:lnTo>
                      <a:pt x="372" y="840"/>
                    </a:lnTo>
                    <a:cubicBezTo>
                      <a:pt x="371" y="840"/>
                      <a:pt x="371" y="840"/>
                      <a:pt x="370" y="840"/>
                    </a:cubicBezTo>
                    <a:lnTo>
                      <a:pt x="285" y="815"/>
                    </a:lnTo>
                    <a:cubicBezTo>
                      <a:pt x="285" y="815"/>
                      <a:pt x="284" y="815"/>
                      <a:pt x="284" y="815"/>
                    </a:cubicBezTo>
                    <a:lnTo>
                      <a:pt x="206" y="777"/>
                    </a:lnTo>
                    <a:cubicBezTo>
                      <a:pt x="205" y="776"/>
                      <a:pt x="205" y="776"/>
                      <a:pt x="205" y="776"/>
                    </a:cubicBezTo>
                    <a:lnTo>
                      <a:pt x="138" y="725"/>
                    </a:lnTo>
                    <a:cubicBezTo>
                      <a:pt x="137" y="725"/>
                      <a:pt x="137" y="724"/>
                      <a:pt x="137" y="724"/>
                    </a:cubicBezTo>
                    <a:lnTo>
                      <a:pt x="81" y="663"/>
                    </a:lnTo>
                    <a:cubicBezTo>
                      <a:pt x="80" y="662"/>
                      <a:pt x="80" y="662"/>
                      <a:pt x="80" y="662"/>
                    </a:cubicBezTo>
                    <a:lnTo>
                      <a:pt x="38" y="591"/>
                    </a:lnTo>
                    <a:cubicBezTo>
                      <a:pt x="37" y="590"/>
                      <a:pt x="37" y="590"/>
                      <a:pt x="37" y="589"/>
                    </a:cubicBezTo>
                    <a:lnTo>
                      <a:pt x="10" y="511"/>
                    </a:lnTo>
                    <a:cubicBezTo>
                      <a:pt x="10" y="511"/>
                      <a:pt x="10" y="510"/>
                      <a:pt x="10" y="509"/>
                    </a:cubicBezTo>
                    <a:lnTo>
                      <a:pt x="1" y="425"/>
                    </a:lnTo>
                    <a:close/>
                    <a:moveTo>
                      <a:pt x="25" y="508"/>
                    </a:moveTo>
                    <a:lnTo>
                      <a:pt x="25" y="506"/>
                    </a:lnTo>
                    <a:lnTo>
                      <a:pt x="52" y="584"/>
                    </a:lnTo>
                    <a:lnTo>
                      <a:pt x="51" y="582"/>
                    </a:lnTo>
                    <a:lnTo>
                      <a:pt x="93" y="653"/>
                    </a:lnTo>
                    <a:lnTo>
                      <a:pt x="92" y="652"/>
                    </a:lnTo>
                    <a:lnTo>
                      <a:pt x="148" y="713"/>
                    </a:lnTo>
                    <a:lnTo>
                      <a:pt x="147" y="712"/>
                    </a:lnTo>
                    <a:lnTo>
                      <a:pt x="214" y="763"/>
                    </a:lnTo>
                    <a:lnTo>
                      <a:pt x="213" y="762"/>
                    </a:lnTo>
                    <a:lnTo>
                      <a:pt x="291" y="800"/>
                    </a:lnTo>
                    <a:lnTo>
                      <a:pt x="290" y="800"/>
                    </a:lnTo>
                    <a:lnTo>
                      <a:pt x="375" y="825"/>
                    </a:lnTo>
                    <a:lnTo>
                      <a:pt x="373" y="824"/>
                    </a:lnTo>
                    <a:lnTo>
                      <a:pt x="465" y="832"/>
                    </a:lnTo>
                    <a:lnTo>
                      <a:pt x="464" y="832"/>
                    </a:lnTo>
                    <a:lnTo>
                      <a:pt x="556" y="824"/>
                    </a:lnTo>
                    <a:lnTo>
                      <a:pt x="554" y="825"/>
                    </a:lnTo>
                    <a:lnTo>
                      <a:pt x="640" y="800"/>
                    </a:lnTo>
                    <a:lnTo>
                      <a:pt x="639" y="800"/>
                    </a:lnTo>
                    <a:lnTo>
                      <a:pt x="716" y="762"/>
                    </a:lnTo>
                    <a:lnTo>
                      <a:pt x="715" y="763"/>
                    </a:lnTo>
                    <a:lnTo>
                      <a:pt x="783" y="712"/>
                    </a:lnTo>
                    <a:lnTo>
                      <a:pt x="782" y="713"/>
                    </a:lnTo>
                    <a:lnTo>
                      <a:pt x="837" y="652"/>
                    </a:lnTo>
                    <a:lnTo>
                      <a:pt x="836" y="653"/>
                    </a:lnTo>
                    <a:lnTo>
                      <a:pt x="878" y="582"/>
                    </a:lnTo>
                    <a:lnTo>
                      <a:pt x="877" y="584"/>
                    </a:lnTo>
                    <a:lnTo>
                      <a:pt x="904" y="506"/>
                    </a:lnTo>
                    <a:lnTo>
                      <a:pt x="904" y="508"/>
                    </a:lnTo>
                    <a:lnTo>
                      <a:pt x="913" y="424"/>
                    </a:lnTo>
                    <a:lnTo>
                      <a:pt x="913" y="425"/>
                    </a:lnTo>
                    <a:lnTo>
                      <a:pt x="904" y="341"/>
                    </a:lnTo>
                    <a:lnTo>
                      <a:pt x="904" y="343"/>
                    </a:lnTo>
                    <a:lnTo>
                      <a:pt x="877" y="265"/>
                    </a:lnTo>
                    <a:lnTo>
                      <a:pt x="878" y="267"/>
                    </a:lnTo>
                    <a:lnTo>
                      <a:pt x="836" y="197"/>
                    </a:lnTo>
                    <a:lnTo>
                      <a:pt x="836" y="198"/>
                    </a:lnTo>
                    <a:lnTo>
                      <a:pt x="781" y="136"/>
                    </a:lnTo>
                    <a:lnTo>
                      <a:pt x="783" y="137"/>
                    </a:lnTo>
                    <a:lnTo>
                      <a:pt x="715" y="86"/>
                    </a:lnTo>
                    <a:lnTo>
                      <a:pt x="716" y="87"/>
                    </a:lnTo>
                    <a:lnTo>
                      <a:pt x="639" y="49"/>
                    </a:lnTo>
                    <a:lnTo>
                      <a:pt x="640" y="49"/>
                    </a:lnTo>
                    <a:lnTo>
                      <a:pt x="554" y="24"/>
                    </a:lnTo>
                    <a:lnTo>
                      <a:pt x="556" y="24"/>
                    </a:lnTo>
                    <a:lnTo>
                      <a:pt x="464" y="16"/>
                    </a:lnTo>
                    <a:lnTo>
                      <a:pt x="465" y="16"/>
                    </a:lnTo>
                    <a:lnTo>
                      <a:pt x="373" y="24"/>
                    </a:lnTo>
                    <a:lnTo>
                      <a:pt x="375" y="24"/>
                    </a:lnTo>
                    <a:lnTo>
                      <a:pt x="290" y="49"/>
                    </a:lnTo>
                    <a:lnTo>
                      <a:pt x="291" y="49"/>
                    </a:lnTo>
                    <a:lnTo>
                      <a:pt x="213" y="87"/>
                    </a:lnTo>
                    <a:lnTo>
                      <a:pt x="214" y="86"/>
                    </a:lnTo>
                    <a:lnTo>
                      <a:pt x="147" y="137"/>
                    </a:lnTo>
                    <a:lnTo>
                      <a:pt x="148" y="136"/>
                    </a:lnTo>
                    <a:lnTo>
                      <a:pt x="92" y="198"/>
                    </a:lnTo>
                    <a:lnTo>
                      <a:pt x="93" y="197"/>
                    </a:lnTo>
                    <a:lnTo>
                      <a:pt x="51" y="267"/>
                    </a:lnTo>
                    <a:lnTo>
                      <a:pt x="52" y="265"/>
                    </a:lnTo>
                    <a:lnTo>
                      <a:pt x="25" y="343"/>
                    </a:lnTo>
                    <a:lnTo>
                      <a:pt x="25" y="341"/>
                    </a:lnTo>
                    <a:lnTo>
                      <a:pt x="16" y="425"/>
                    </a:lnTo>
                    <a:lnTo>
                      <a:pt x="16" y="424"/>
                    </a:lnTo>
                    <a:lnTo>
                      <a:pt x="25" y="50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99"/>
              <p:cNvSpPr>
                <a:spLocks noEditPoints="1"/>
              </p:cNvSpPr>
              <p:nvPr/>
            </p:nvSpPr>
            <p:spPr>
              <a:xfrm>
                <a:off x="2198" y="2560"/>
                <a:ext cx="67" cy="62"/>
              </a:xfrm>
              <a:custGeom>
                <a:avLst/>
                <a:gdLst>
                  <a:gd fmla="*/ 10 w 1025" name="T0"/>
                  <a:gd fmla="*/ 382 h 945" name="T1"/>
                  <a:gd fmla="*/ 44 w 1025" name="T2"/>
                  <a:gd fmla="*/ 282 h 945" name="T3"/>
                  <a:gd fmla="*/ 149 w 1025" name="T4"/>
                  <a:gd fmla="*/ 141 h 945" name="T5"/>
                  <a:gd fmla="*/ 233 w 1025" name="T6"/>
                  <a:gd fmla="*/ 77 h 945" name="T7"/>
                  <a:gd fmla="*/ 405 w 1025" name="T8"/>
                  <a:gd fmla="*/ 11 h 945" name="T9"/>
                  <a:gd fmla="*/ 517 w 1025" name="T10"/>
                  <a:gd fmla="*/ 1 h 945" name="T11"/>
                  <a:gd fmla="*/ 706 w 1025" name="T12"/>
                  <a:gd fmla="*/ 36 h 945" name="T13"/>
                  <a:gd fmla="*/ 801 w 1025" name="T14"/>
                  <a:gd fmla="*/ 83 h 945" name="T15"/>
                  <a:gd fmla="*/ 932 w 1025" name="T16"/>
                  <a:gd fmla="*/ 203 h 945" name="T17"/>
                  <a:gd fmla="*/ 985 w 1025" name="T18"/>
                  <a:gd fmla="*/ 292 h 945" name="T19"/>
                  <a:gd fmla="*/ 1024 w 1025" name="T20"/>
                  <a:gd fmla="*/ 466 h 945" name="T21"/>
                  <a:gd fmla="*/ 1012 w 1025" name="T22"/>
                  <a:gd fmla="*/ 575 h 945" name="T23"/>
                  <a:gd fmla="*/ 939 w 1025" name="T24"/>
                  <a:gd fmla="*/ 734 h 945" name="T25"/>
                  <a:gd fmla="*/ 869 w 1025" name="T26"/>
                  <a:gd fmla="*/ 811 h 945" name="T27"/>
                  <a:gd fmla="*/ 715 w 1025" name="T28"/>
                  <a:gd fmla="*/ 906 h 945" name="T29"/>
                  <a:gd fmla="*/ 609 w 1025" name="T30"/>
                  <a:gd fmla="*/ 936 h 945" name="T31"/>
                  <a:gd fmla="*/ 416 w 1025" name="T32"/>
                  <a:gd fmla="*/ 936 h 945" name="T33"/>
                  <a:gd fmla="*/ 311 w 1025" name="T34"/>
                  <a:gd fmla="*/ 906 h 945" name="T35"/>
                  <a:gd fmla="*/ 157 w 1025" name="T36"/>
                  <a:gd fmla="*/ 811 h 945" name="T37"/>
                  <a:gd fmla="*/ 86 w 1025" name="T38"/>
                  <a:gd fmla="*/ 734 h 945" name="T39"/>
                  <a:gd fmla="*/ 13 w 1025" name="T40"/>
                  <a:gd fmla="*/ 575 h 945" name="T41"/>
                  <a:gd fmla="*/ 121 w 1025" name="T42"/>
                  <a:gd fmla="*/ 550 h 945" name="T43"/>
                  <a:gd fmla="*/ 141 w 1025" name="T44"/>
                  <a:gd fmla="*/ 606 h 945" name="T45"/>
                  <a:gd fmla="*/ 232 w 1025" name="T46"/>
                  <a:gd fmla="*/ 729 h 945" name="T47"/>
                  <a:gd fmla="*/ 282 w 1025" name="T48"/>
                  <a:gd fmla="*/ 767 h 945" name="T49"/>
                  <a:gd fmla="*/ 436 w 1025" name="T50"/>
                  <a:gd fmla="*/ 827 h 945" name="T51"/>
                  <a:gd fmla="*/ 508 w 1025" name="T52"/>
                  <a:gd fmla="*/ 833 h 945" name="T53"/>
                  <a:gd fmla="*/ 675 w 1025" name="T54"/>
                  <a:gd fmla="*/ 802 h 945" name="T55"/>
                  <a:gd fmla="*/ 734 w 1025" name="T56"/>
                  <a:gd fmla="*/ 773 h 945" name="T57"/>
                  <a:gd fmla="*/ 849 w 1025" name="T58"/>
                  <a:gd fmla="*/ 668 h 945" name="T59"/>
                  <a:gd fmla="*/ 880 w 1025" name="T60"/>
                  <a:gd fmla="*/ 616 h 945" name="T61"/>
                  <a:gd fmla="*/ 913 w 1025" name="T62"/>
                  <a:gd fmla="*/ 466 h 945" name="T63"/>
                  <a:gd fmla="*/ 907 w 1025" name="T64"/>
                  <a:gd fmla="*/ 407 h 945" name="T65"/>
                  <a:gd fmla="*/ 842 w 1025" name="T66"/>
                  <a:gd fmla="*/ 269 h 945" name="T67"/>
                  <a:gd fmla="*/ 802 w 1025" name="T68"/>
                  <a:gd fmla="*/ 223 h 945" name="T69"/>
                  <a:gd fmla="*/ 666 w 1025" name="T70"/>
                  <a:gd fmla="*/ 140 h 945" name="T71"/>
                  <a:gd fmla="*/ 600 w 1025" name="T72"/>
                  <a:gd fmla="*/ 120 h 945" name="T73"/>
                  <a:gd fmla="*/ 425 w 1025" name="T74"/>
                  <a:gd fmla="*/ 120 h 945" name="T75"/>
                  <a:gd fmla="*/ 360 w 1025" name="T76"/>
                  <a:gd fmla="*/ 140 h 945" name="T77"/>
                  <a:gd fmla="*/ 224 w 1025" name="T78"/>
                  <a:gd fmla="*/ 223 h 945" name="T79"/>
                  <a:gd fmla="*/ 182 w 1025" name="T80"/>
                  <a:gd fmla="*/ 269 h 945" name="T81"/>
                  <a:gd fmla="*/ 118 w 1025" name="T82"/>
                  <a:gd fmla="*/ 407 h 945" name="T83"/>
                  <a:gd fmla="*/ 112 w 1025" name="T84"/>
                  <a:gd fmla="*/ 466 h 945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945" w="1025">
                    <a:moveTo>
                      <a:pt x="1" y="478"/>
                    </a:moveTo>
                    <a:cubicBezTo>
                      <a:pt x="0" y="474"/>
                      <a:pt x="0" y="470"/>
                      <a:pt x="1" y="466"/>
                    </a:cubicBezTo>
                    <a:lnTo>
                      <a:pt x="10" y="382"/>
                    </a:lnTo>
                    <a:cubicBezTo>
                      <a:pt x="10" y="378"/>
                      <a:pt x="11" y="374"/>
                      <a:pt x="13" y="370"/>
                    </a:cubicBezTo>
                    <a:lnTo>
                      <a:pt x="40" y="292"/>
                    </a:lnTo>
                    <a:cubicBezTo>
                      <a:pt x="41" y="288"/>
                      <a:pt x="42" y="285"/>
                      <a:pt x="44" y="282"/>
                    </a:cubicBezTo>
                    <a:lnTo>
                      <a:pt x="86" y="212"/>
                    </a:lnTo>
                    <a:cubicBezTo>
                      <a:pt x="88" y="209"/>
                      <a:pt x="90" y="206"/>
                      <a:pt x="93" y="203"/>
                    </a:cubicBezTo>
                    <a:lnTo>
                      <a:pt x="149" y="141"/>
                    </a:lnTo>
                    <a:cubicBezTo>
                      <a:pt x="151" y="138"/>
                      <a:pt x="154" y="136"/>
                      <a:pt x="157" y="134"/>
                    </a:cubicBezTo>
                    <a:lnTo>
                      <a:pt x="224" y="83"/>
                    </a:lnTo>
                    <a:cubicBezTo>
                      <a:pt x="226" y="81"/>
                      <a:pt x="230" y="79"/>
                      <a:pt x="233" y="77"/>
                    </a:cubicBezTo>
                    <a:lnTo>
                      <a:pt x="311" y="39"/>
                    </a:lnTo>
                    <a:cubicBezTo>
                      <a:pt x="314" y="38"/>
                      <a:pt x="317" y="37"/>
                      <a:pt x="320" y="36"/>
                    </a:cubicBezTo>
                    <a:lnTo>
                      <a:pt x="405" y="11"/>
                    </a:lnTo>
                    <a:cubicBezTo>
                      <a:pt x="408" y="10"/>
                      <a:pt x="412" y="9"/>
                      <a:pt x="416" y="9"/>
                    </a:cubicBezTo>
                    <a:lnTo>
                      <a:pt x="508" y="1"/>
                    </a:lnTo>
                    <a:cubicBezTo>
                      <a:pt x="511" y="0"/>
                      <a:pt x="514" y="0"/>
                      <a:pt x="517" y="1"/>
                    </a:cubicBezTo>
                    <a:lnTo>
                      <a:pt x="609" y="9"/>
                    </a:lnTo>
                    <a:cubicBezTo>
                      <a:pt x="613" y="9"/>
                      <a:pt x="617" y="10"/>
                      <a:pt x="620" y="11"/>
                    </a:cubicBezTo>
                    <a:lnTo>
                      <a:pt x="706" y="36"/>
                    </a:lnTo>
                    <a:cubicBezTo>
                      <a:pt x="709" y="37"/>
                      <a:pt x="712" y="38"/>
                      <a:pt x="715" y="39"/>
                    </a:cubicBezTo>
                    <a:lnTo>
                      <a:pt x="792" y="77"/>
                    </a:lnTo>
                    <a:cubicBezTo>
                      <a:pt x="795" y="79"/>
                      <a:pt x="798" y="81"/>
                      <a:pt x="801" y="83"/>
                    </a:cubicBezTo>
                    <a:lnTo>
                      <a:pt x="869" y="134"/>
                    </a:lnTo>
                    <a:cubicBezTo>
                      <a:pt x="872" y="136"/>
                      <a:pt x="875" y="138"/>
                      <a:pt x="877" y="141"/>
                    </a:cubicBezTo>
                    <a:lnTo>
                      <a:pt x="932" y="203"/>
                    </a:lnTo>
                    <a:cubicBezTo>
                      <a:pt x="935" y="206"/>
                      <a:pt x="937" y="209"/>
                      <a:pt x="938" y="212"/>
                    </a:cubicBezTo>
                    <a:lnTo>
                      <a:pt x="980" y="282"/>
                    </a:lnTo>
                    <a:cubicBezTo>
                      <a:pt x="982" y="285"/>
                      <a:pt x="984" y="288"/>
                      <a:pt x="985" y="292"/>
                    </a:cubicBezTo>
                    <a:lnTo>
                      <a:pt x="1012" y="370"/>
                    </a:lnTo>
                    <a:cubicBezTo>
                      <a:pt x="1014" y="374"/>
                      <a:pt x="1015" y="378"/>
                      <a:pt x="1015" y="382"/>
                    </a:cubicBezTo>
                    <a:lnTo>
                      <a:pt x="1024" y="466"/>
                    </a:lnTo>
                    <a:cubicBezTo>
                      <a:pt x="1025" y="470"/>
                      <a:pt x="1025" y="474"/>
                      <a:pt x="1024" y="478"/>
                    </a:cubicBezTo>
                    <a:lnTo>
                      <a:pt x="1015" y="562"/>
                    </a:lnTo>
                    <a:cubicBezTo>
                      <a:pt x="1015" y="567"/>
                      <a:pt x="1014" y="571"/>
                      <a:pt x="1012" y="575"/>
                    </a:cubicBezTo>
                    <a:lnTo>
                      <a:pt x="985" y="653"/>
                    </a:lnTo>
                    <a:cubicBezTo>
                      <a:pt x="984" y="656"/>
                      <a:pt x="983" y="660"/>
                      <a:pt x="981" y="663"/>
                    </a:cubicBezTo>
                    <a:lnTo>
                      <a:pt x="939" y="734"/>
                    </a:lnTo>
                    <a:cubicBezTo>
                      <a:pt x="937" y="737"/>
                      <a:pt x="935" y="740"/>
                      <a:pt x="932" y="743"/>
                    </a:cubicBezTo>
                    <a:lnTo>
                      <a:pt x="877" y="804"/>
                    </a:lnTo>
                    <a:cubicBezTo>
                      <a:pt x="875" y="807"/>
                      <a:pt x="872" y="809"/>
                      <a:pt x="869" y="811"/>
                    </a:cubicBezTo>
                    <a:lnTo>
                      <a:pt x="801" y="862"/>
                    </a:lnTo>
                    <a:cubicBezTo>
                      <a:pt x="798" y="864"/>
                      <a:pt x="795" y="866"/>
                      <a:pt x="792" y="868"/>
                    </a:cubicBezTo>
                    <a:lnTo>
                      <a:pt x="715" y="906"/>
                    </a:lnTo>
                    <a:cubicBezTo>
                      <a:pt x="712" y="907"/>
                      <a:pt x="709" y="908"/>
                      <a:pt x="706" y="909"/>
                    </a:cubicBezTo>
                    <a:lnTo>
                      <a:pt x="620" y="934"/>
                    </a:lnTo>
                    <a:cubicBezTo>
                      <a:pt x="617" y="935"/>
                      <a:pt x="613" y="936"/>
                      <a:pt x="609" y="936"/>
                    </a:cubicBezTo>
                    <a:lnTo>
                      <a:pt x="517" y="944"/>
                    </a:lnTo>
                    <a:cubicBezTo>
                      <a:pt x="514" y="945"/>
                      <a:pt x="511" y="945"/>
                      <a:pt x="508" y="944"/>
                    </a:cubicBezTo>
                    <a:lnTo>
                      <a:pt x="416" y="936"/>
                    </a:lnTo>
                    <a:cubicBezTo>
                      <a:pt x="412" y="936"/>
                      <a:pt x="408" y="935"/>
                      <a:pt x="405" y="934"/>
                    </a:cubicBezTo>
                    <a:lnTo>
                      <a:pt x="320" y="909"/>
                    </a:lnTo>
                    <a:cubicBezTo>
                      <a:pt x="317" y="908"/>
                      <a:pt x="314" y="907"/>
                      <a:pt x="311" y="906"/>
                    </a:cubicBezTo>
                    <a:lnTo>
                      <a:pt x="233" y="868"/>
                    </a:lnTo>
                    <a:cubicBezTo>
                      <a:pt x="230" y="866"/>
                      <a:pt x="226" y="864"/>
                      <a:pt x="224" y="862"/>
                    </a:cubicBezTo>
                    <a:lnTo>
                      <a:pt x="157" y="811"/>
                    </a:lnTo>
                    <a:cubicBezTo>
                      <a:pt x="154" y="809"/>
                      <a:pt x="151" y="807"/>
                      <a:pt x="149" y="804"/>
                    </a:cubicBezTo>
                    <a:lnTo>
                      <a:pt x="93" y="743"/>
                    </a:lnTo>
                    <a:cubicBezTo>
                      <a:pt x="91" y="740"/>
                      <a:pt x="88" y="737"/>
                      <a:pt x="86" y="734"/>
                    </a:cubicBezTo>
                    <a:lnTo>
                      <a:pt x="44" y="663"/>
                    </a:lnTo>
                    <a:cubicBezTo>
                      <a:pt x="42" y="660"/>
                      <a:pt x="41" y="656"/>
                      <a:pt x="40" y="653"/>
                    </a:cubicBezTo>
                    <a:lnTo>
                      <a:pt x="13" y="575"/>
                    </a:lnTo>
                    <a:cubicBezTo>
                      <a:pt x="11" y="571"/>
                      <a:pt x="10" y="567"/>
                      <a:pt x="10" y="562"/>
                    </a:cubicBezTo>
                    <a:lnTo>
                      <a:pt x="1" y="478"/>
                    </a:lnTo>
                    <a:close/>
                    <a:moveTo>
                      <a:pt x="121" y="550"/>
                    </a:moveTo>
                    <a:lnTo>
                      <a:pt x="118" y="538"/>
                    </a:lnTo>
                    <a:lnTo>
                      <a:pt x="145" y="616"/>
                    </a:lnTo>
                    <a:lnTo>
                      <a:pt x="141" y="606"/>
                    </a:lnTo>
                    <a:lnTo>
                      <a:pt x="183" y="677"/>
                    </a:lnTo>
                    <a:lnTo>
                      <a:pt x="176" y="668"/>
                    </a:lnTo>
                    <a:lnTo>
                      <a:pt x="232" y="729"/>
                    </a:lnTo>
                    <a:lnTo>
                      <a:pt x="224" y="722"/>
                    </a:lnTo>
                    <a:lnTo>
                      <a:pt x="291" y="773"/>
                    </a:lnTo>
                    <a:lnTo>
                      <a:pt x="282" y="767"/>
                    </a:lnTo>
                    <a:lnTo>
                      <a:pt x="360" y="805"/>
                    </a:lnTo>
                    <a:lnTo>
                      <a:pt x="351" y="802"/>
                    </a:lnTo>
                    <a:lnTo>
                      <a:pt x="436" y="827"/>
                    </a:lnTo>
                    <a:lnTo>
                      <a:pt x="425" y="825"/>
                    </a:lnTo>
                    <a:lnTo>
                      <a:pt x="517" y="833"/>
                    </a:lnTo>
                    <a:lnTo>
                      <a:pt x="508" y="833"/>
                    </a:lnTo>
                    <a:lnTo>
                      <a:pt x="600" y="825"/>
                    </a:lnTo>
                    <a:lnTo>
                      <a:pt x="589" y="827"/>
                    </a:lnTo>
                    <a:lnTo>
                      <a:pt x="675" y="802"/>
                    </a:lnTo>
                    <a:lnTo>
                      <a:pt x="666" y="805"/>
                    </a:lnTo>
                    <a:lnTo>
                      <a:pt x="743" y="767"/>
                    </a:lnTo>
                    <a:lnTo>
                      <a:pt x="734" y="773"/>
                    </a:lnTo>
                    <a:lnTo>
                      <a:pt x="802" y="722"/>
                    </a:lnTo>
                    <a:lnTo>
                      <a:pt x="794" y="729"/>
                    </a:lnTo>
                    <a:lnTo>
                      <a:pt x="849" y="668"/>
                    </a:lnTo>
                    <a:lnTo>
                      <a:pt x="842" y="677"/>
                    </a:lnTo>
                    <a:lnTo>
                      <a:pt x="884" y="606"/>
                    </a:lnTo>
                    <a:lnTo>
                      <a:pt x="880" y="616"/>
                    </a:lnTo>
                    <a:lnTo>
                      <a:pt x="907" y="538"/>
                    </a:lnTo>
                    <a:lnTo>
                      <a:pt x="904" y="550"/>
                    </a:lnTo>
                    <a:lnTo>
                      <a:pt x="913" y="466"/>
                    </a:lnTo>
                    <a:lnTo>
                      <a:pt x="913" y="478"/>
                    </a:lnTo>
                    <a:lnTo>
                      <a:pt x="904" y="394"/>
                    </a:lnTo>
                    <a:lnTo>
                      <a:pt x="907" y="407"/>
                    </a:lnTo>
                    <a:lnTo>
                      <a:pt x="880" y="329"/>
                    </a:lnTo>
                    <a:lnTo>
                      <a:pt x="884" y="339"/>
                    </a:lnTo>
                    <a:lnTo>
                      <a:pt x="842" y="269"/>
                    </a:lnTo>
                    <a:lnTo>
                      <a:pt x="849" y="278"/>
                    </a:lnTo>
                    <a:lnTo>
                      <a:pt x="794" y="216"/>
                    </a:lnTo>
                    <a:lnTo>
                      <a:pt x="802" y="223"/>
                    </a:lnTo>
                    <a:lnTo>
                      <a:pt x="734" y="172"/>
                    </a:lnTo>
                    <a:lnTo>
                      <a:pt x="743" y="178"/>
                    </a:lnTo>
                    <a:lnTo>
                      <a:pt x="666" y="140"/>
                    </a:lnTo>
                    <a:lnTo>
                      <a:pt x="675" y="143"/>
                    </a:lnTo>
                    <a:lnTo>
                      <a:pt x="589" y="118"/>
                    </a:lnTo>
                    <a:lnTo>
                      <a:pt x="600" y="120"/>
                    </a:lnTo>
                    <a:lnTo>
                      <a:pt x="508" y="112"/>
                    </a:lnTo>
                    <a:lnTo>
                      <a:pt x="517" y="112"/>
                    </a:lnTo>
                    <a:lnTo>
                      <a:pt x="425" y="120"/>
                    </a:lnTo>
                    <a:lnTo>
                      <a:pt x="436" y="118"/>
                    </a:lnTo>
                    <a:lnTo>
                      <a:pt x="351" y="143"/>
                    </a:lnTo>
                    <a:lnTo>
                      <a:pt x="360" y="140"/>
                    </a:lnTo>
                    <a:lnTo>
                      <a:pt x="282" y="178"/>
                    </a:lnTo>
                    <a:lnTo>
                      <a:pt x="291" y="172"/>
                    </a:lnTo>
                    <a:lnTo>
                      <a:pt x="224" y="223"/>
                    </a:lnTo>
                    <a:lnTo>
                      <a:pt x="232" y="216"/>
                    </a:lnTo>
                    <a:lnTo>
                      <a:pt x="176" y="278"/>
                    </a:lnTo>
                    <a:lnTo>
                      <a:pt x="182" y="269"/>
                    </a:lnTo>
                    <a:lnTo>
                      <a:pt x="140" y="339"/>
                    </a:lnTo>
                    <a:lnTo>
                      <a:pt x="145" y="329"/>
                    </a:lnTo>
                    <a:lnTo>
                      <a:pt x="118" y="407"/>
                    </a:lnTo>
                    <a:lnTo>
                      <a:pt x="121" y="394"/>
                    </a:lnTo>
                    <a:lnTo>
                      <a:pt x="112" y="478"/>
                    </a:lnTo>
                    <a:lnTo>
                      <a:pt x="112" y="466"/>
                    </a:lnTo>
                    <a:lnTo>
                      <a:pt x="121" y="550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Oval 200"/>
              <p:cNvSpPr>
                <a:spLocks noChangeArrowheads="1"/>
              </p:cNvSpPr>
              <p:nvPr/>
            </p:nvSpPr>
            <p:spPr>
              <a:xfrm>
                <a:off x="2046" y="2636"/>
                <a:ext cx="60" cy="54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201"/>
              <p:cNvSpPr>
                <a:spLocks noEditPoints="1"/>
              </p:cNvSpPr>
              <p:nvPr/>
            </p:nvSpPr>
            <p:spPr>
              <a:xfrm>
                <a:off x="2045" y="2635"/>
                <a:ext cx="61" cy="56"/>
              </a:xfrm>
              <a:custGeom>
                <a:avLst/>
                <a:gdLst>
                  <a:gd fmla="*/ 10 w 928" name="T0"/>
                  <a:gd fmla="*/ 340 h 848" name="T1"/>
                  <a:gd fmla="*/ 38 w 928" name="T2"/>
                  <a:gd fmla="*/ 258 h 848" name="T3"/>
                  <a:gd fmla="*/ 137 w 928" name="T4"/>
                  <a:gd fmla="*/ 125 h 848" name="T5"/>
                  <a:gd fmla="*/ 206 w 928" name="T6"/>
                  <a:gd fmla="*/ 72 h 848" name="T7"/>
                  <a:gd fmla="*/ 370 w 928" name="T8"/>
                  <a:gd fmla="*/ 9 h 848" name="T9"/>
                  <a:gd fmla="*/ 465 w 928" name="T10"/>
                  <a:gd fmla="*/ 0 h 848" name="T11"/>
                  <a:gd fmla="*/ 645 w 928" name="T12"/>
                  <a:gd fmla="*/ 34 h 848" name="T13"/>
                  <a:gd fmla="*/ 724 w 928" name="T14"/>
                  <a:gd fmla="*/ 73 h 848" name="T15"/>
                  <a:gd fmla="*/ 848 w 928" name="T16"/>
                  <a:gd fmla="*/ 187 h 848" name="T17"/>
                  <a:gd fmla="*/ 892 w 928" name="T18"/>
                  <a:gd fmla="*/ 260 h 848" name="T19"/>
                  <a:gd fmla="*/ 928 w 928" name="T20"/>
                  <a:gd fmla="*/ 424 h 848" name="T21"/>
                  <a:gd fmla="*/ 919 w 928" name="T22"/>
                  <a:gd fmla="*/ 511 h 848" name="T23"/>
                  <a:gd fmla="*/ 849 w 928" name="T24"/>
                  <a:gd fmla="*/ 662 h 848" name="T25"/>
                  <a:gd fmla="*/ 792 w 928" name="T26"/>
                  <a:gd fmla="*/ 725 h 848" name="T27"/>
                  <a:gd fmla="*/ 646 w 928" name="T28"/>
                  <a:gd fmla="*/ 815 h 848" name="T29"/>
                  <a:gd fmla="*/ 557 w 928" name="T30"/>
                  <a:gd fmla="*/ 840 h 848" name="T31"/>
                  <a:gd fmla="*/ 372 w 928" name="T32"/>
                  <a:gd fmla="*/ 840 h 848" name="T33"/>
                  <a:gd fmla="*/ 284 w 928" name="T34"/>
                  <a:gd fmla="*/ 815 h 848" name="T35"/>
                  <a:gd fmla="*/ 138 w 928" name="T36"/>
                  <a:gd fmla="*/ 725 h 848" name="T37"/>
                  <a:gd fmla="*/ 80 w 928" name="T38"/>
                  <a:gd fmla="*/ 662 h 848" name="T39"/>
                  <a:gd fmla="*/ 10 w 928" name="T40"/>
                  <a:gd fmla="*/ 511 h 848" name="T41"/>
                  <a:gd fmla="*/ 25 w 928" name="T42"/>
                  <a:gd fmla="*/ 508 h 848" name="T43"/>
                  <a:gd fmla="*/ 51 w 928" name="T44"/>
                  <a:gd fmla="*/ 582 h 848" name="T45"/>
                  <a:gd fmla="*/ 148 w 928" name="T46"/>
                  <a:gd fmla="*/ 713 h 848" name="T47"/>
                  <a:gd fmla="*/ 213 w 928" name="T48"/>
                  <a:gd fmla="*/ 762 h 848" name="T49"/>
                  <a:gd fmla="*/ 375 w 928" name="T50"/>
                  <a:gd fmla="*/ 825 h 848" name="T51"/>
                  <a:gd fmla="*/ 464 w 928" name="T52"/>
                  <a:gd fmla="*/ 832 h 848" name="T53"/>
                  <a:gd fmla="*/ 640 w 928" name="T54"/>
                  <a:gd fmla="*/ 800 h 848" name="T55"/>
                  <a:gd fmla="*/ 715 w 928" name="T56"/>
                  <a:gd fmla="*/ 763 h 848" name="T57"/>
                  <a:gd fmla="*/ 837 w 928" name="T58"/>
                  <a:gd fmla="*/ 652 h 848" name="T59"/>
                  <a:gd fmla="*/ 877 w 928" name="T60"/>
                  <a:gd fmla="*/ 584 h 848" name="T61"/>
                  <a:gd fmla="*/ 913 w 928" name="T62"/>
                  <a:gd fmla="*/ 424 h 848" name="T63"/>
                  <a:gd fmla="*/ 904 w 928" name="T64"/>
                  <a:gd fmla="*/ 343 h 848" name="T65"/>
                  <a:gd fmla="*/ 836 w 928" name="T66"/>
                  <a:gd fmla="*/ 197 h 848" name="T67"/>
                  <a:gd fmla="*/ 783 w 928" name="T68"/>
                  <a:gd fmla="*/ 137 h 848" name="T69"/>
                  <a:gd fmla="*/ 639 w 928" name="T70"/>
                  <a:gd fmla="*/ 49 h 848" name="T71"/>
                  <a:gd fmla="*/ 556 w 928" name="T72"/>
                  <a:gd fmla="*/ 24 h 848" name="T73"/>
                  <a:gd fmla="*/ 373 w 928" name="T74"/>
                  <a:gd fmla="*/ 24 h 848" name="T75"/>
                  <a:gd fmla="*/ 291 w 928" name="T76"/>
                  <a:gd fmla="*/ 49 h 848" name="T77"/>
                  <a:gd fmla="*/ 147 w 928" name="T78"/>
                  <a:gd fmla="*/ 137 h 848" name="T79"/>
                  <a:gd fmla="*/ 93 w 928" name="T80"/>
                  <a:gd fmla="*/ 197 h 848" name="T81"/>
                  <a:gd fmla="*/ 25 w 928" name="T82"/>
                  <a:gd fmla="*/ 343 h 848" name="T83"/>
                  <a:gd fmla="*/ 16 w 928" name="T84"/>
                  <a:gd fmla="*/ 424 h 848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848" w="928">
                    <a:moveTo>
                      <a:pt x="1" y="425"/>
                    </a:moveTo>
                    <a:cubicBezTo>
                      <a:pt x="0" y="425"/>
                      <a:pt x="0" y="424"/>
                      <a:pt x="1" y="424"/>
                    </a:cubicBezTo>
                    <a:lnTo>
                      <a:pt x="10" y="340"/>
                    </a:lnTo>
                    <a:cubicBezTo>
                      <a:pt x="10" y="339"/>
                      <a:pt x="10" y="338"/>
                      <a:pt x="10" y="338"/>
                    </a:cubicBezTo>
                    <a:lnTo>
                      <a:pt x="37" y="260"/>
                    </a:lnTo>
                    <a:cubicBezTo>
                      <a:pt x="37" y="259"/>
                      <a:pt x="37" y="259"/>
                      <a:pt x="38" y="258"/>
                    </a:cubicBezTo>
                    <a:lnTo>
                      <a:pt x="80" y="188"/>
                    </a:lnTo>
                    <a:cubicBezTo>
                      <a:pt x="80" y="188"/>
                      <a:pt x="80" y="187"/>
                      <a:pt x="81" y="187"/>
                    </a:cubicBezTo>
                    <a:lnTo>
                      <a:pt x="137" y="125"/>
                    </a:lnTo>
                    <a:cubicBezTo>
                      <a:pt x="137" y="125"/>
                      <a:pt x="137" y="124"/>
                      <a:pt x="138" y="124"/>
                    </a:cubicBezTo>
                    <a:lnTo>
                      <a:pt x="205" y="73"/>
                    </a:lnTo>
                    <a:cubicBezTo>
                      <a:pt x="205" y="73"/>
                      <a:pt x="205" y="72"/>
                      <a:pt x="206" y="72"/>
                    </a:cubicBezTo>
                    <a:lnTo>
                      <a:pt x="284" y="34"/>
                    </a:lnTo>
                    <a:cubicBezTo>
                      <a:pt x="284" y="34"/>
                      <a:pt x="285" y="34"/>
                      <a:pt x="285" y="34"/>
                    </a:cubicBezTo>
                    <a:lnTo>
                      <a:pt x="370" y="9"/>
                    </a:lnTo>
                    <a:cubicBezTo>
                      <a:pt x="371" y="9"/>
                      <a:pt x="371" y="9"/>
                      <a:pt x="372" y="8"/>
                    </a:cubicBezTo>
                    <a:lnTo>
                      <a:pt x="464" y="0"/>
                    </a:lnTo>
                    <a:cubicBezTo>
                      <a:pt x="464" y="0"/>
                      <a:pt x="465" y="0"/>
                      <a:pt x="465" y="0"/>
                    </a:cubicBezTo>
                    <a:lnTo>
                      <a:pt x="557" y="8"/>
                    </a:lnTo>
                    <a:cubicBezTo>
                      <a:pt x="558" y="9"/>
                      <a:pt x="558" y="9"/>
                      <a:pt x="559" y="9"/>
                    </a:cubicBezTo>
                    <a:lnTo>
                      <a:pt x="645" y="34"/>
                    </a:lnTo>
                    <a:cubicBezTo>
                      <a:pt x="645" y="34"/>
                      <a:pt x="646" y="34"/>
                      <a:pt x="646" y="34"/>
                    </a:cubicBezTo>
                    <a:lnTo>
                      <a:pt x="723" y="72"/>
                    </a:lnTo>
                    <a:cubicBezTo>
                      <a:pt x="723" y="73"/>
                      <a:pt x="724" y="73"/>
                      <a:pt x="724" y="73"/>
                    </a:cubicBezTo>
                    <a:lnTo>
                      <a:pt x="792" y="124"/>
                    </a:lnTo>
                    <a:cubicBezTo>
                      <a:pt x="793" y="124"/>
                      <a:pt x="793" y="125"/>
                      <a:pt x="793" y="125"/>
                    </a:cubicBezTo>
                    <a:lnTo>
                      <a:pt x="848" y="187"/>
                    </a:lnTo>
                    <a:cubicBezTo>
                      <a:pt x="849" y="188"/>
                      <a:pt x="849" y="188"/>
                      <a:pt x="849" y="188"/>
                    </a:cubicBezTo>
                    <a:lnTo>
                      <a:pt x="891" y="258"/>
                    </a:lnTo>
                    <a:cubicBezTo>
                      <a:pt x="892" y="259"/>
                      <a:pt x="892" y="259"/>
                      <a:pt x="892" y="260"/>
                    </a:cubicBezTo>
                    <a:lnTo>
                      <a:pt x="919" y="338"/>
                    </a:lnTo>
                    <a:cubicBezTo>
                      <a:pt x="919" y="338"/>
                      <a:pt x="919" y="339"/>
                      <a:pt x="919" y="340"/>
                    </a:cubicBezTo>
                    <a:lnTo>
                      <a:pt x="928" y="424"/>
                    </a:lnTo>
                    <a:cubicBezTo>
                      <a:pt x="928" y="424"/>
                      <a:pt x="928" y="425"/>
                      <a:pt x="928" y="425"/>
                    </a:cubicBezTo>
                    <a:lnTo>
                      <a:pt x="919" y="509"/>
                    </a:lnTo>
                    <a:cubicBezTo>
                      <a:pt x="919" y="510"/>
                      <a:pt x="919" y="511"/>
                      <a:pt x="919" y="511"/>
                    </a:cubicBezTo>
                    <a:lnTo>
                      <a:pt x="892" y="589"/>
                    </a:lnTo>
                    <a:cubicBezTo>
                      <a:pt x="892" y="590"/>
                      <a:pt x="892" y="590"/>
                      <a:pt x="891" y="591"/>
                    </a:cubicBezTo>
                    <a:lnTo>
                      <a:pt x="849" y="662"/>
                    </a:lnTo>
                    <a:cubicBezTo>
                      <a:pt x="849" y="662"/>
                      <a:pt x="849" y="662"/>
                      <a:pt x="848" y="663"/>
                    </a:cubicBezTo>
                    <a:lnTo>
                      <a:pt x="793" y="724"/>
                    </a:lnTo>
                    <a:cubicBezTo>
                      <a:pt x="793" y="724"/>
                      <a:pt x="793" y="725"/>
                      <a:pt x="792" y="725"/>
                    </a:cubicBezTo>
                    <a:lnTo>
                      <a:pt x="724" y="776"/>
                    </a:lnTo>
                    <a:cubicBezTo>
                      <a:pt x="724" y="776"/>
                      <a:pt x="723" y="776"/>
                      <a:pt x="723" y="777"/>
                    </a:cubicBezTo>
                    <a:lnTo>
                      <a:pt x="646" y="815"/>
                    </a:lnTo>
                    <a:cubicBezTo>
                      <a:pt x="646" y="815"/>
                      <a:pt x="645" y="815"/>
                      <a:pt x="645" y="815"/>
                    </a:cubicBezTo>
                    <a:lnTo>
                      <a:pt x="559" y="840"/>
                    </a:lnTo>
                    <a:cubicBezTo>
                      <a:pt x="558" y="840"/>
                      <a:pt x="558" y="840"/>
                      <a:pt x="557" y="840"/>
                    </a:cubicBezTo>
                    <a:lnTo>
                      <a:pt x="465" y="848"/>
                    </a:lnTo>
                    <a:cubicBezTo>
                      <a:pt x="465" y="848"/>
                      <a:pt x="464" y="848"/>
                      <a:pt x="464" y="848"/>
                    </a:cubicBezTo>
                    <a:lnTo>
                      <a:pt x="372" y="840"/>
                    </a:lnTo>
                    <a:cubicBezTo>
                      <a:pt x="371" y="840"/>
                      <a:pt x="371" y="840"/>
                      <a:pt x="370" y="840"/>
                    </a:cubicBezTo>
                    <a:lnTo>
                      <a:pt x="285" y="815"/>
                    </a:lnTo>
                    <a:cubicBezTo>
                      <a:pt x="285" y="815"/>
                      <a:pt x="284" y="815"/>
                      <a:pt x="284" y="815"/>
                    </a:cubicBezTo>
                    <a:lnTo>
                      <a:pt x="206" y="777"/>
                    </a:lnTo>
                    <a:cubicBezTo>
                      <a:pt x="205" y="776"/>
                      <a:pt x="205" y="776"/>
                      <a:pt x="205" y="776"/>
                    </a:cubicBezTo>
                    <a:lnTo>
                      <a:pt x="138" y="725"/>
                    </a:lnTo>
                    <a:cubicBezTo>
                      <a:pt x="137" y="725"/>
                      <a:pt x="137" y="724"/>
                      <a:pt x="137" y="724"/>
                    </a:cubicBezTo>
                    <a:lnTo>
                      <a:pt x="81" y="663"/>
                    </a:lnTo>
                    <a:cubicBezTo>
                      <a:pt x="80" y="662"/>
                      <a:pt x="80" y="662"/>
                      <a:pt x="80" y="662"/>
                    </a:cubicBezTo>
                    <a:lnTo>
                      <a:pt x="38" y="591"/>
                    </a:lnTo>
                    <a:cubicBezTo>
                      <a:pt x="37" y="590"/>
                      <a:pt x="37" y="590"/>
                      <a:pt x="37" y="589"/>
                    </a:cubicBezTo>
                    <a:lnTo>
                      <a:pt x="10" y="511"/>
                    </a:lnTo>
                    <a:cubicBezTo>
                      <a:pt x="10" y="511"/>
                      <a:pt x="10" y="510"/>
                      <a:pt x="10" y="509"/>
                    </a:cubicBezTo>
                    <a:lnTo>
                      <a:pt x="1" y="425"/>
                    </a:lnTo>
                    <a:close/>
                    <a:moveTo>
                      <a:pt x="25" y="508"/>
                    </a:moveTo>
                    <a:lnTo>
                      <a:pt x="25" y="506"/>
                    </a:lnTo>
                    <a:lnTo>
                      <a:pt x="52" y="584"/>
                    </a:lnTo>
                    <a:lnTo>
                      <a:pt x="51" y="582"/>
                    </a:lnTo>
                    <a:lnTo>
                      <a:pt x="93" y="653"/>
                    </a:lnTo>
                    <a:lnTo>
                      <a:pt x="92" y="652"/>
                    </a:lnTo>
                    <a:lnTo>
                      <a:pt x="148" y="713"/>
                    </a:lnTo>
                    <a:lnTo>
                      <a:pt x="147" y="712"/>
                    </a:lnTo>
                    <a:lnTo>
                      <a:pt x="214" y="763"/>
                    </a:lnTo>
                    <a:lnTo>
                      <a:pt x="213" y="762"/>
                    </a:lnTo>
                    <a:lnTo>
                      <a:pt x="291" y="800"/>
                    </a:lnTo>
                    <a:lnTo>
                      <a:pt x="290" y="800"/>
                    </a:lnTo>
                    <a:lnTo>
                      <a:pt x="375" y="825"/>
                    </a:lnTo>
                    <a:lnTo>
                      <a:pt x="373" y="824"/>
                    </a:lnTo>
                    <a:lnTo>
                      <a:pt x="465" y="832"/>
                    </a:lnTo>
                    <a:lnTo>
                      <a:pt x="464" y="832"/>
                    </a:lnTo>
                    <a:lnTo>
                      <a:pt x="556" y="824"/>
                    </a:lnTo>
                    <a:lnTo>
                      <a:pt x="554" y="825"/>
                    </a:lnTo>
                    <a:lnTo>
                      <a:pt x="640" y="800"/>
                    </a:lnTo>
                    <a:lnTo>
                      <a:pt x="639" y="800"/>
                    </a:lnTo>
                    <a:lnTo>
                      <a:pt x="716" y="762"/>
                    </a:lnTo>
                    <a:lnTo>
                      <a:pt x="715" y="763"/>
                    </a:lnTo>
                    <a:lnTo>
                      <a:pt x="783" y="712"/>
                    </a:lnTo>
                    <a:lnTo>
                      <a:pt x="782" y="713"/>
                    </a:lnTo>
                    <a:lnTo>
                      <a:pt x="837" y="652"/>
                    </a:lnTo>
                    <a:lnTo>
                      <a:pt x="836" y="653"/>
                    </a:lnTo>
                    <a:lnTo>
                      <a:pt x="878" y="582"/>
                    </a:lnTo>
                    <a:lnTo>
                      <a:pt x="877" y="584"/>
                    </a:lnTo>
                    <a:lnTo>
                      <a:pt x="904" y="506"/>
                    </a:lnTo>
                    <a:lnTo>
                      <a:pt x="904" y="508"/>
                    </a:lnTo>
                    <a:lnTo>
                      <a:pt x="913" y="424"/>
                    </a:lnTo>
                    <a:lnTo>
                      <a:pt x="913" y="425"/>
                    </a:lnTo>
                    <a:lnTo>
                      <a:pt x="904" y="341"/>
                    </a:lnTo>
                    <a:lnTo>
                      <a:pt x="904" y="343"/>
                    </a:lnTo>
                    <a:lnTo>
                      <a:pt x="877" y="265"/>
                    </a:lnTo>
                    <a:lnTo>
                      <a:pt x="878" y="267"/>
                    </a:lnTo>
                    <a:lnTo>
                      <a:pt x="836" y="197"/>
                    </a:lnTo>
                    <a:lnTo>
                      <a:pt x="836" y="198"/>
                    </a:lnTo>
                    <a:lnTo>
                      <a:pt x="781" y="136"/>
                    </a:lnTo>
                    <a:lnTo>
                      <a:pt x="783" y="137"/>
                    </a:lnTo>
                    <a:lnTo>
                      <a:pt x="715" y="86"/>
                    </a:lnTo>
                    <a:lnTo>
                      <a:pt x="716" y="87"/>
                    </a:lnTo>
                    <a:lnTo>
                      <a:pt x="639" y="49"/>
                    </a:lnTo>
                    <a:lnTo>
                      <a:pt x="640" y="49"/>
                    </a:lnTo>
                    <a:lnTo>
                      <a:pt x="554" y="24"/>
                    </a:lnTo>
                    <a:lnTo>
                      <a:pt x="556" y="24"/>
                    </a:lnTo>
                    <a:lnTo>
                      <a:pt x="464" y="16"/>
                    </a:lnTo>
                    <a:lnTo>
                      <a:pt x="465" y="16"/>
                    </a:lnTo>
                    <a:lnTo>
                      <a:pt x="373" y="24"/>
                    </a:lnTo>
                    <a:lnTo>
                      <a:pt x="375" y="24"/>
                    </a:lnTo>
                    <a:lnTo>
                      <a:pt x="290" y="49"/>
                    </a:lnTo>
                    <a:lnTo>
                      <a:pt x="291" y="49"/>
                    </a:lnTo>
                    <a:lnTo>
                      <a:pt x="213" y="87"/>
                    </a:lnTo>
                    <a:lnTo>
                      <a:pt x="214" y="86"/>
                    </a:lnTo>
                    <a:lnTo>
                      <a:pt x="147" y="137"/>
                    </a:lnTo>
                    <a:lnTo>
                      <a:pt x="148" y="136"/>
                    </a:lnTo>
                    <a:lnTo>
                      <a:pt x="92" y="198"/>
                    </a:lnTo>
                    <a:lnTo>
                      <a:pt x="93" y="197"/>
                    </a:lnTo>
                    <a:lnTo>
                      <a:pt x="51" y="267"/>
                    </a:lnTo>
                    <a:lnTo>
                      <a:pt x="52" y="265"/>
                    </a:lnTo>
                    <a:lnTo>
                      <a:pt x="25" y="343"/>
                    </a:lnTo>
                    <a:lnTo>
                      <a:pt x="25" y="341"/>
                    </a:lnTo>
                    <a:lnTo>
                      <a:pt x="16" y="425"/>
                    </a:lnTo>
                    <a:lnTo>
                      <a:pt x="16" y="424"/>
                    </a:lnTo>
                    <a:lnTo>
                      <a:pt x="25" y="50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202"/>
              <p:cNvSpPr>
                <a:spLocks noEditPoints="1"/>
              </p:cNvSpPr>
              <p:nvPr/>
            </p:nvSpPr>
            <p:spPr>
              <a:xfrm>
                <a:off x="2042" y="2632"/>
                <a:ext cx="67" cy="62"/>
              </a:xfrm>
              <a:custGeom>
                <a:avLst/>
                <a:gdLst>
                  <a:gd fmla="*/ 10 w 1025" name="T0"/>
                  <a:gd fmla="*/ 382 h 945" name="T1"/>
                  <a:gd fmla="*/ 44 w 1025" name="T2"/>
                  <a:gd fmla="*/ 282 h 945" name="T3"/>
                  <a:gd fmla="*/ 149 w 1025" name="T4"/>
                  <a:gd fmla="*/ 141 h 945" name="T5"/>
                  <a:gd fmla="*/ 233 w 1025" name="T6"/>
                  <a:gd fmla="*/ 77 h 945" name="T7"/>
                  <a:gd fmla="*/ 405 w 1025" name="T8"/>
                  <a:gd fmla="*/ 11 h 945" name="T9"/>
                  <a:gd fmla="*/ 517 w 1025" name="T10"/>
                  <a:gd fmla="*/ 1 h 945" name="T11"/>
                  <a:gd fmla="*/ 706 w 1025" name="T12"/>
                  <a:gd fmla="*/ 36 h 945" name="T13"/>
                  <a:gd fmla="*/ 801 w 1025" name="T14"/>
                  <a:gd fmla="*/ 83 h 945" name="T15"/>
                  <a:gd fmla="*/ 932 w 1025" name="T16"/>
                  <a:gd fmla="*/ 203 h 945" name="T17"/>
                  <a:gd fmla="*/ 985 w 1025" name="T18"/>
                  <a:gd fmla="*/ 292 h 945" name="T19"/>
                  <a:gd fmla="*/ 1024 w 1025" name="T20"/>
                  <a:gd fmla="*/ 466 h 945" name="T21"/>
                  <a:gd fmla="*/ 1012 w 1025" name="T22"/>
                  <a:gd fmla="*/ 575 h 945" name="T23"/>
                  <a:gd fmla="*/ 939 w 1025" name="T24"/>
                  <a:gd fmla="*/ 734 h 945" name="T25"/>
                  <a:gd fmla="*/ 869 w 1025" name="T26"/>
                  <a:gd fmla="*/ 811 h 945" name="T27"/>
                  <a:gd fmla="*/ 715 w 1025" name="T28"/>
                  <a:gd fmla="*/ 906 h 945" name="T29"/>
                  <a:gd fmla="*/ 609 w 1025" name="T30"/>
                  <a:gd fmla="*/ 936 h 945" name="T31"/>
                  <a:gd fmla="*/ 416 w 1025" name="T32"/>
                  <a:gd fmla="*/ 936 h 945" name="T33"/>
                  <a:gd fmla="*/ 311 w 1025" name="T34"/>
                  <a:gd fmla="*/ 906 h 945" name="T35"/>
                  <a:gd fmla="*/ 157 w 1025" name="T36"/>
                  <a:gd fmla="*/ 811 h 945" name="T37"/>
                  <a:gd fmla="*/ 86 w 1025" name="T38"/>
                  <a:gd fmla="*/ 734 h 945" name="T39"/>
                  <a:gd fmla="*/ 13 w 1025" name="T40"/>
                  <a:gd fmla="*/ 575 h 945" name="T41"/>
                  <a:gd fmla="*/ 121 w 1025" name="T42"/>
                  <a:gd fmla="*/ 550 h 945" name="T43"/>
                  <a:gd fmla="*/ 141 w 1025" name="T44"/>
                  <a:gd fmla="*/ 606 h 945" name="T45"/>
                  <a:gd fmla="*/ 232 w 1025" name="T46"/>
                  <a:gd fmla="*/ 729 h 945" name="T47"/>
                  <a:gd fmla="*/ 282 w 1025" name="T48"/>
                  <a:gd fmla="*/ 767 h 945" name="T49"/>
                  <a:gd fmla="*/ 436 w 1025" name="T50"/>
                  <a:gd fmla="*/ 827 h 945" name="T51"/>
                  <a:gd fmla="*/ 508 w 1025" name="T52"/>
                  <a:gd fmla="*/ 833 h 945" name="T53"/>
                  <a:gd fmla="*/ 675 w 1025" name="T54"/>
                  <a:gd fmla="*/ 802 h 945" name="T55"/>
                  <a:gd fmla="*/ 734 w 1025" name="T56"/>
                  <a:gd fmla="*/ 773 h 945" name="T57"/>
                  <a:gd fmla="*/ 849 w 1025" name="T58"/>
                  <a:gd fmla="*/ 668 h 945" name="T59"/>
                  <a:gd fmla="*/ 880 w 1025" name="T60"/>
                  <a:gd fmla="*/ 616 h 945" name="T61"/>
                  <a:gd fmla="*/ 913 w 1025" name="T62"/>
                  <a:gd fmla="*/ 466 h 945" name="T63"/>
                  <a:gd fmla="*/ 907 w 1025" name="T64"/>
                  <a:gd fmla="*/ 407 h 945" name="T65"/>
                  <a:gd fmla="*/ 842 w 1025" name="T66"/>
                  <a:gd fmla="*/ 269 h 945" name="T67"/>
                  <a:gd fmla="*/ 802 w 1025" name="T68"/>
                  <a:gd fmla="*/ 223 h 945" name="T69"/>
                  <a:gd fmla="*/ 666 w 1025" name="T70"/>
                  <a:gd fmla="*/ 140 h 945" name="T71"/>
                  <a:gd fmla="*/ 600 w 1025" name="T72"/>
                  <a:gd fmla="*/ 120 h 945" name="T73"/>
                  <a:gd fmla="*/ 425 w 1025" name="T74"/>
                  <a:gd fmla="*/ 120 h 945" name="T75"/>
                  <a:gd fmla="*/ 360 w 1025" name="T76"/>
                  <a:gd fmla="*/ 140 h 945" name="T77"/>
                  <a:gd fmla="*/ 224 w 1025" name="T78"/>
                  <a:gd fmla="*/ 223 h 945" name="T79"/>
                  <a:gd fmla="*/ 182 w 1025" name="T80"/>
                  <a:gd fmla="*/ 269 h 945" name="T81"/>
                  <a:gd fmla="*/ 118 w 1025" name="T82"/>
                  <a:gd fmla="*/ 407 h 945" name="T83"/>
                  <a:gd fmla="*/ 112 w 1025" name="T84"/>
                  <a:gd fmla="*/ 466 h 945" name="T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b="b" l="0" r="r" t="0"/>
                <a:pathLst>
                  <a:path h="945" w="1025">
                    <a:moveTo>
                      <a:pt x="1" y="478"/>
                    </a:moveTo>
                    <a:cubicBezTo>
                      <a:pt x="0" y="474"/>
                      <a:pt x="0" y="470"/>
                      <a:pt x="1" y="466"/>
                    </a:cubicBezTo>
                    <a:lnTo>
                      <a:pt x="10" y="382"/>
                    </a:lnTo>
                    <a:cubicBezTo>
                      <a:pt x="10" y="378"/>
                      <a:pt x="11" y="374"/>
                      <a:pt x="13" y="370"/>
                    </a:cubicBezTo>
                    <a:lnTo>
                      <a:pt x="40" y="292"/>
                    </a:lnTo>
                    <a:cubicBezTo>
                      <a:pt x="41" y="288"/>
                      <a:pt x="42" y="285"/>
                      <a:pt x="44" y="282"/>
                    </a:cubicBezTo>
                    <a:lnTo>
                      <a:pt x="86" y="212"/>
                    </a:lnTo>
                    <a:cubicBezTo>
                      <a:pt x="88" y="209"/>
                      <a:pt x="90" y="206"/>
                      <a:pt x="93" y="203"/>
                    </a:cubicBezTo>
                    <a:lnTo>
                      <a:pt x="149" y="141"/>
                    </a:lnTo>
                    <a:cubicBezTo>
                      <a:pt x="151" y="138"/>
                      <a:pt x="154" y="136"/>
                      <a:pt x="157" y="134"/>
                    </a:cubicBezTo>
                    <a:lnTo>
                      <a:pt x="224" y="83"/>
                    </a:lnTo>
                    <a:cubicBezTo>
                      <a:pt x="226" y="81"/>
                      <a:pt x="230" y="79"/>
                      <a:pt x="233" y="77"/>
                    </a:cubicBezTo>
                    <a:lnTo>
                      <a:pt x="311" y="39"/>
                    </a:lnTo>
                    <a:cubicBezTo>
                      <a:pt x="314" y="38"/>
                      <a:pt x="317" y="37"/>
                      <a:pt x="320" y="36"/>
                    </a:cubicBezTo>
                    <a:lnTo>
                      <a:pt x="405" y="11"/>
                    </a:lnTo>
                    <a:cubicBezTo>
                      <a:pt x="408" y="10"/>
                      <a:pt x="412" y="9"/>
                      <a:pt x="416" y="9"/>
                    </a:cubicBezTo>
                    <a:lnTo>
                      <a:pt x="508" y="1"/>
                    </a:lnTo>
                    <a:cubicBezTo>
                      <a:pt x="511" y="0"/>
                      <a:pt x="514" y="0"/>
                      <a:pt x="517" y="1"/>
                    </a:cubicBezTo>
                    <a:lnTo>
                      <a:pt x="609" y="9"/>
                    </a:lnTo>
                    <a:cubicBezTo>
                      <a:pt x="613" y="9"/>
                      <a:pt x="617" y="10"/>
                      <a:pt x="620" y="11"/>
                    </a:cubicBezTo>
                    <a:lnTo>
                      <a:pt x="706" y="36"/>
                    </a:lnTo>
                    <a:cubicBezTo>
                      <a:pt x="709" y="37"/>
                      <a:pt x="712" y="38"/>
                      <a:pt x="715" y="39"/>
                    </a:cubicBezTo>
                    <a:lnTo>
                      <a:pt x="792" y="77"/>
                    </a:lnTo>
                    <a:cubicBezTo>
                      <a:pt x="795" y="79"/>
                      <a:pt x="798" y="81"/>
                      <a:pt x="801" y="83"/>
                    </a:cubicBezTo>
                    <a:lnTo>
                      <a:pt x="869" y="134"/>
                    </a:lnTo>
                    <a:cubicBezTo>
                      <a:pt x="872" y="136"/>
                      <a:pt x="875" y="138"/>
                      <a:pt x="877" y="141"/>
                    </a:cubicBezTo>
                    <a:lnTo>
                      <a:pt x="932" y="203"/>
                    </a:lnTo>
                    <a:cubicBezTo>
                      <a:pt x="935" y="206"/>
                      <a:pt x="937" y="209"/>
                      <a:pt x="938" y="212"/>
                    </a:cubicBezTo>
                    <a:lnTo>
                      <a:pt x="980" y="282"/>
                    </a:lnTo>
                    <a:cubicBezTo>
                      <a:pt x="982" y="285"/>
                      <a:pt x="984" y="288"/>
                      <a:pt x="985" y="292"/>
                    </a:cubicBezTo>
                    <a:lnTo>
                      <a:pt x="1012" y="370"/>
                    </a:lnTo>
                    <a:cubicBezTo>
                      <a:pt x="1014" y="374"/>
                      <a:pt x="1015" y="378"/>
                      <a:pt x="1015" y="382"/>
                    </a:cubicBezTo>
                    <a:lnTo>
                      <a:pt x="1024" y="466"/>
                    </a:lnTo>
                    <a:cubicBezTo>
                      <a:pt x="1025" y="470"/>
                      <a:pt x="1025" y="474"/>
                      <a:pt x="1024" y="478"/>
                    </a:cubicBezTo>
                    <a:lnTo>
                      <a:pt x="1015" y="562"/>
                    </a:lnTo>
                    <a:cubicBezTo>
                      <a:pt x="1015" y="567"/>
                      <a:pt x="1014" y="571"/>
                      <a:pt x="1012" y="575"/>
                    </a:cubicBezTo>
                    <a:lnTo>
                      <a:pt x="985" y="653"/>
                    </a:lnTo>
                    <a:cubicBezTo>
                      <a:pt x="984" y="656"/>
                      <a:pt x="983" y="660"/>
                      <a:pt x="981" y="663"/>
                    </a:cubicBezTo>
                    <a:lnTo>
                      <a:pt x="939" y="734"/>
                    </a:lnTo>
                    <a:cubicBezTo>
                      <a:pt x="937" y="737"/>
                      <a:pt x="935" y="740"/>
                      <a:pt x="932" y="743"/>
                    </a:cubicBezTo>
                    <a:lnTo>
                      <a:pt x="877" y="804"/>
                    </a:lnTo>
                    <a:cubicBezTo>
                      <a:pt x="875" y="807"/>
                      <a:pt x="872" y="809"/>
                      <a:pt x="869" y="811"/>
                    </a:cubicBezTo>
                    <a:lnTo>
                      <a:pt x="801" y="862"/>
                    </a:lnTo>
                    <a:cubicBezTo>
                      <a:pt x="798" y="864"/>
                      <a:pt x="795" y="866"/>
                      <a:pt x="792" y="868"/>
                    </a:cubicBezTo>
                    <a:lnTo>
                      <a:pt x="715" y="906"/>
                    </a:lnTo>
                    <a:cubicBezTo>
                      <a:pt x="712" y="907"/>
                      <a:pt x="709" y="908"/>
                      <a:pt x="706" y="909"/>
                    </a:cubicBezTo>
                    <a:lnTo>
                      <a:pt x="620" y="934"/>
                    </a:lnTo>
                    <a:cubicBezTo>
                      <a:pt x="617" y="935"/>
                      <a:pt x="613" y="936"/>
                      <a:pt x="609" y="936"/>
                    </a:cubicBezTo>
                    <a:lnTo>
                      <a:pt x="517" y="944"/>
                    </a:lnTo>
                    <a:cubicBezTo>
                      <a:pt x="514" y="945"/>
                      <a:pt x="511" y="945"/>
                      <a:pt x="508" y="944"/>
                    </a:cubicBezTo>
                    <a:lnTo>
                      <a:pt x="416" y="936"/>
                    </a:lnTo>
                    <a:cubicBezTo>
                      <a:pt x="412" y="936"/>
                      <a:pt x="408" y="935"/>
                      <a:pt x="405" y="934"/>
                    </a:cubicBezTo>
                    <a:lnTo>
                      <a:pt x="320" y="909"/>
                    </a:lnTo>
                    <a:cubicBezTo>
                      <a:pt x="317" y="908"/>
                      <a:pt x="314" y="907"/>
                      <a:pt x="311" y="906"/>
                    </a:cubicBezTo>
                    <a:lnTo>
                      <a:pt x="233" y="868"/>
                    </a:lnTo>
                    <a:cubicBezTo>
                      <a:pt x="230" y="866"/>
                      <a:pt x="226" y="864"/>
                      <a:pt x="224" y="862"/>
                    </a:cubicBezTo>
                    <a:lnTo>
                      <a:pt x="157" y="811"/>
                    </a:lnTo>
                    <a:cubicBezTo>
                      <a:pt x="154" y="809"/>
                      <a:pt x="151" y="807"/>
                      <a:pt x="149" y="804"/>
                    </a:cubicBezTo>
                    <a:lnTo>
                      <a:pt x="93" y="743"/>
                    </a:lnTo>
                    <a:cubicBezTo>
                      <a:pt x="91" y="740"/>
                      <a:pt x="88" y="737"/>
                      <a:pt x="86" y="734"/>
                    </a:cubicBezTo>
                    <a:lnTo>
                      <a:pt x="44" y="663"/>
                    </a:lnTo>
                    <a:cubicBezTo>
                      <a:pt x="42" y="660"/>
                      <a:pt x="41" y="656"/>
                      <a:pt x="40" y="653"/>
                    </a:cubicBezTo>
                    <a:lnTo>
                      <a:pt x="13" y="575"/>
                    </a:lnTo>
                    <a:cubicBezTo>
                      <a:pt x="11" y="571"/>
                      <a:pt x="10" y="567"/>
                      <a:pt x="10" y="562"/>
                    </a:cubicBezTo>
                    <a:lnTo>
                      <a:pt x="1" y="478"/>
                    </a:lnTo>
                    <a:close/>
                    <a:moveTo>
                      <a:pt x="121" y="550"/>
                    </a:moveTo>
                    <a:lnTo>
                      <a:pt x="118" y="538"/>
                    </a:lnTo>
                    <a:lnTo>
                      <a:pt x="145" y="616"/>
                    </a:lnTo>
                    <a:lnTo>
                      <a:pt x="141" y="606"/>
                    </a:lnTo>
                    <a:lnTo>
                      <a:pt x="183" y="677"/>
                    </a:lnTo>
                    <a:lnTo>
                      <a:pt x="176" y="668"/>
                    </a:lnTo>
                    <a:lnTo>
                      <a:pt x="232" y="729"/>
                    </a:lnTo>
                    <a:lnTo>
                      <a:pt x="224" y="722"/>
                    </a:lnTo>
                    <a:lnTo>
                      <a:pt x="291" y="773"/>
                    </a:lnTo>
                    <a:lnTo>
                      <a:pt x="282" y="767"/>
                    </a:lnTo>
                    <a:lnTo>
                      <a:pt x="360" y="805"/>
                    </a:lnTo>
                    <a:lnTo>
                      <a:pt x="351" y="802"/>
                    </a:lnTo>
                    <a:lnTo>
                      <a:pt x="436" y="827"/>
                    </a:lnTo>
                    <a:lnTo>
                      <a:pt x="425" y="825"/>
                    </a:lnTo>
                    <a:lnTo>
                      <a:pt x="517" y="833"/>
                    </a:lnTo>
                    <a:lnTo>
                      <a:pt x="508" y="833"/>
                    </a:lnTo>
                    <a:lnTo>
                      <a:pt x="600" y="825"/>
                    </a:lnTo>
                    <a:lnTo>
                      <a:pt x="589" y="827"/>
                    </a:lnTo>
                    <a:lnTo>
                      <a:pt x="675" y="802"/>
                    </a:lnTo>
                    <a:lnTo>
                      <a:pt x="666" y="805"/>
                    </a:lnTo>
                    <a:lnTo>
                      <a:pt x="743" y="767"/>
                    </a:lnTo>
                    <a:lnTo>
                      <a:pt x="734" y="773"/>
                    </a:lnTo>
                    <a:lnTo>
                      <a:pt x="802" y="722"/>
                    </a:lnTo>
                    <a:lnTo>
                      <a:pt x="794" y="729"/>
                    </a:lnTo>
                    <a:lnTo>
                      <a:pt x="849" y="668"/>
                    </a:lnTo>
                    <a:lnTo>
                      <a:pt x="842" y="677"/>
                    </a:lnTo>
                    <a:lnTo>
                      <a:pt x="884" y="606"/>
                    </a:lnTo>
                    <a:lnTo>
                      <a:pt x="880" y="616"/>
                    </a:lnTo>
                    <a:lnTo>
                      <a:pt x="907" y="538"/>
                    </a:lnTo>
                    <a:lnTo>
                      <a:pt x="904" y="550"/>
                    </a:lnTo>
                    <a:lnTo>
                      <a:pt x="913" y="466"/>
                    </a:lnTo>
                    <a:lnTo>
                      <a:pt x="913" y="478"/>
                    </a:lnTo>
                    <a:lnTo>
                      <a:pt x="904" y="394"/>
                    </a:lnTo>
                    <a:lnTo>
                      <a:pt x="907" y="407"/>
                    </a:lnTo>
                    <a:lnTo>
                      <a:pt x="880" y="329"/>
                    </a:lnTo>
                    <a:lnTo>
                      <a:pt x="884" y="339"/>
                    </a:lnTo>
                    <a:lnTo>
                      <a:pt x="842" y="269"/>
                    </a:lnTo>
                    <a:lnTo>
                      <a:pt x="849" y="278"/>
                    </a:lnTo>
                    <a:lnTo>
                      <a:pt x="794" y="216"/>
                    </a:lnTo>
                    <a:lnTo>
                      <a:pt x="802" y="223"/>
                    </a:lnTo>
                    <a:lnTo>
                      <a:pt x="734" y="172"/>
                    </a:lnTo>
                    <a:lnTo>
                      <a:pt x="743" y="178"/>
                    </a:lnTo>
                    <a:lnTo>
                      <a:pt x="666" y="140"/>
                    </a:lnTo>
                    <a:lnTo>
                      <a:pt x="675" y="143"/>
                    </a:lnTo>
                    <a:lnTo>
                      <a:pt x="589" y="118"/>
                    </a:lnTo>
                    <a:lnTo>
                      <a:pt x="600" y="120"/>
                    </a:lnTo>
                    <a:lnTo>
                      <a:pt x="508" y="112"/>
                    </a:lnTo>
                    <a:lnTo>
                      <a:pt x="517" y="112"/>
                    </a:lnTo>
                    <a:lnTo>
                      <a:pt x="425" y="120"/>
                    </a:lnTo>
                    <a:lnTo>
                      <a:pt x="436" y="118"/>
                    </a:lnTo>
                    <a:lnTo>
                      <a:pt x="351" y="143"/>
                    </a:lnTo>
                    <a:lnTo>
                      <a:pt x="360" y="140"/>
                    </a:lnTo>
                    <a:lnTo>
                      <a:pt x="282" y="178"/>
                    </a:lnTo>
                    <a:lnTo>
                      <a:pt x="291" y="172"/>
                    </a:lnTo>
                    <a:lnTo>
                      <a:pt x="224" y="223"/>
                    </a:lnTo>
                    <a:lnTo>
                      <a:pt x="232" y="216"/>
                    </a:lnTo>
                    <a:lnTo>
                      <a:pt x="176" y="278"/>
                    </a:lnTo>
                    <a:lnTo>
                      <a:pt x="182" y="269"/>
                    </a:lnTo>
                    <a:lnTo>
                      <a:pt x="140" y="339"/>
                    </a:lnTo>
                    <a:lnTo>
                      <a:pt x="145" y="329"/>
                    </a:lnTo>
                    <a:lnTo>
                      <a:pt x="118" y="407"/>
                    </a:lnTo>
                    <a:lnTo>
                      <a:pt x="121" y="394"/>
                    </a:lnTo>
                    <a:lnTo>
                      <a:pt x="112" y="478"/>
                    </a:lnTo>
                    <a:lnTo>
                      <a:pt x="112" y="466"/>
                    </a:lnTo>
                    <a:lnTo>
                      <a:pt x="121" y="550"/>
                    </a:lnTo>
                    <a:close/>
                  </a:path>
                </a:pathLst>
              </a:custGeom>
              <a:solidFill>
                <a:srgbClr val="3333CC"/>
              </a:solidFill>
              <a:ln cap="flat" w="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203"/>
              <p:cNvSpPr>
                <a:spLocks noEditPoints="1"/>
              </p:cNvSpPr>
              <p:nvPr/>
            </p:nvSpPr>
            <p:spPr>
              <a:xfrm>
                <a:off x="3074" y="2208"/>
                <a:ext cx="58" cy="1462"/>
              </a:xfrm>
              <a:custGeom>
                <a:avLst/>
                <a:gdLst>
                  <a:gd fmla="*/ 39 w 58" name="T0"/>
                  <a:gd fmla="*/ 70 h 1462" name="T1"/>
                  <a:gd fmla="*/ 19 w 58" name="T2"/>
                  <a:gd fmla="*/ 0 h 1462" name="T3"/>
                  <a:gd fmla="*/ 39 w 58" name="T4"/>
                  <a:gd fmla="*/ 122 h 1462" name="T5"/>
                  <a:gd fmla="*/ 19 w 58" name="T6"/>
                  <a:gd fmla="*/ 193 h 1462" name="T7"/>
                  <a:gd fmla="*/ 39 w 58" name="T8"/>
                  <a:gd fmla="*/ 122 h 1462" name="T9"/>
                  <a:gd fmla="*/ 39 w 58" name="T10"/>
                  <a:gd fmla="*/ 316 h 1462" name="T11"/>
                  <a:gd fmla="*/ 19 w 58" name="T12"/>
                  <a:gd fmla="*/ 246 h 1462" name="T13"/>
                  <a:gd fmla="*/ 39 w 58" name="T14"/>
                  <a:gd fmla="*/ 369 h 1462" name="T15"/>
                  <a:gd fmla="*/ 19 w 58" name="T16"/>
                  <a:gd fmla="*/ 440 h 1462" name="T17"/>
                  <a:gd fmla="*/ 39 w 58" name="T18"/>
                  <a:gd fmla="*/ 369 h 1462" name="T19"/>
                  <a:gd fmla="*/ 39 w 58" name="T20"/>
                  <a:gd fmla="*/ 563 h 1462" name="T21"/>
                  <a:gd fmla="*/ 19 w 58" name="T22"/>
                  <a:gd fmla="*/ 492 h 1462" name="T23"/>
                  <a:gd fmla="*/ 39 w 58" name="T24"/>
                  <a:gd fmla="*/ 616 h 1462" name="T25"/>
                  <a:gd fmla="*/ 19 w 58" name="T26"/>
                  <a:gd fmla="*/ 686 h 1462" name="T27"/>
                  <a:gd fmla="*/ 39 w 58" name="T28"/>
                  <a:gd fmla="*/ 616 h 1462" name="T29"/>
                  <a:gd fmla="*/ 39 w 58" name="T30"/>
                  <a:gd fmla="*/ 810 h 1462" name="T31"/>
                  <a:gd fmla="*/ 19 w 58" name="T32"/>
                  <a:gd fmla="*/ 739 h 1462" name="T33"/>
                  <a:gd fmla="*/ 39 w 58" name="T34"/>
                  <a:gd fmla="*/ 862 h 1462" name="T35"/>
                  <a:gd fmla="*/ 19 w 58" name="T36"/>
                  <a:gd fmla="*/ 933 h 1462" name="T37"/>
                  <a:gd fmla="*/ 39 w 58" name="T38"/>
                  <a:gd fmla="*/ 862 h 1462" name="T39"/>
                  <a:gd fmla="*/ 39 w 58" name="T40"/>
                  <a:gd fmla="*/ 1056 h 1462" name="T41"/>
                  <a:gd fmla="*/ 19 w 58" name="T42"/>
                  <a:gd fmla="*/ 986 h 1462" name="T43"/>
                  <a:gd fmla="*/ 39 w 58" name="T44"/>
                  <a:gd fmla="*/ 1109 h 1462" name="T45"/>
                  <a:gd fmla="*/ 19 w 58" name="T46"/>
                  <a:gd fmla="*/ 1180 h 1462" name="T47"/>
                  <a:gd fmla="*/ 39 w 58" name="T48"/>
                  <a:gd fmla="*/ 1109 h 1462" name="T49"/>
                  <a:gd fmla="*/ 39 w 58" name="T50"/>
                  <a:gd fmla="*/ 1303 h 1462" name="T51"/>
                  <a:gd fmla="*/ 19 w 58" name="T52"/>
                  <a:gd fmla="*/ 1233 h 1462" name="T53"/>
                  <a:gd fmla="*/ 39 w 58" name="T54"/>
                  <a:gd fmla="*/ 1356 h 1462" name="T55"/>
                  <a:gd fmla="*/ 19 w 58" name="T56"/>
                  <a:gd fmla="*/ 1417 h 1462" name="T57"/>
                  <a:gd fmla="*/ 39 w 58" name="T58"/>
                  <a:gd fmla="*/ 1356 h 1462" name="T59"/>
                  <a:gd fmla="*/ 29 w 58" name="T60"/>
                  <a:gd fmla="*/ 1462 h 1462" name="T61"/>
                  <a:gd fmla="*/ 58 w 58" name="T62"/>
                  <a:gd fmla="*/ 1409 h 1462" name="T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b="b" l="0" r="r" t="0"/>
                <a:pathLst>
                  <a:path h="1462" w="58">
                    <a:moveTo>
                      <a:pt x="39" y="0"/>
                    </a:moveTo>
                    <a:lnTo>
                      <a:pt x="39" y="70"/>
                    </a:lnTo>
                    <a:lnTo>
                      <a:pt x="19" y="70"/>
                    </a:lnTo>
                    <a:lnTo>
                      <a:pt x="19" y="0"/>
                    </a:lnTo>
                    <a:lnTo>
                      <a:pt x="39" y="0"/>
                    </a:lnTo>
                    <a:close/>
                    <a:moveTo>
                      <a:pt x="39" y="122"/>
                    </a:moveTo>
                    <a:lnTo>
                      <a:pt x="39" y="193"/>
                    </a:lnTo>
                    <a:lnTo>
                      <a:pt x="19" y="193"/>
                    </a:lnTo>
                    <a:lnTo>
                      <a:pt x="19" y="122"/>
                    </a:lnTo>
                    <a:lnTo>
                      <a:pt x="39" y="122"/>
                    </a:lnTo>
                    <a:close/>
                    <a:moveTo>
                      <a:pt x="39" y="246"/>
                    </a:moveTo>
                    <a:lnTo>
                      <a:pt x="39" y="316"/>
                    </a:lnTo>
                    <a:lnTo>
                      <a:pt x="19" y="316"/>
                    </a:lnTo>
                    <a:lnTo>
                      <a:pt x="19" y="246"/>
                    </a:lnTo>
                    <a:lnTo>
                      <a:pt x="39" y="246"/>
                    </a:lnTo>
                    <a:close/>
                    <a:moveTo>
                      <a:pt x="39" y="369"/>
                    </a:moveTo>
                    <a:lnTo>
                      <a:pt x="39" y="440"/>
                    </a:lnTo>
                    <a:lnTo>
                      <a:pt x="19" y="440"/>
                    </a:lnTo>
                    <a:lnTo>
                      <a:pt x="19" y="369"/>
                    </a:lnTo>
                    <a:lnTo>
                      <a:pt x="39" y="369"/>
                    </a:lnTo>
                    <a:close/>
                    <a:moveTo>
                      <a:pt x="39" y="492"/>
                    </a:moveTo>
                    <a:lnTo>
                      <a:pt x="39" y="563"/>
                    </a:lnTo>
                    <a:lnTo>
                      <a:pt x="19" y="563"/>
                    </a:lnTo>
                    <a:lnTo>
                      <a:pt x="19" y="492"/>
                    </a:lnTo>
                    <a:lnTo>
                      <a:pt x="39" y="492"/>
                    </a:lnTo>
                    <a:close/>
                    <a:moveTo>
                      <a:pt x="39" y="616"/>
                    </a:moveTo>
                    <a:lnTo>
                      <a:pt x="39" y="686"/>
                    </a:lnTo>
                    <a:lnTo>
                      <a:pt x="19" y="686"/>
                    </a:lnTo>
                    <a:lnTo>
                      <a:pt x="19" y="616"/>
                    </a:lnTo>
                    <a:lnTo>
                      <a:pt x="39" y="616"/>
                    </a:lnTo>
                    <a:close/>
                    <a:moveTo>
                      <a:pt x="39" y="739"/>
                    </a:moveTo>
                    <a:lnTo>
                      <a:pt x="39" y="810"/>
                    </a:lnTo>
                    <a:lnTo>
                      <a:pt x="19" y="810"/>
                    </a:lnTo>
                    <a:lnTo>
                      <a:pt x="19" y="739"/>
                    </a:lnTo>
                    <a:lnTo>
                      <a:pt x="39" y="739"/>
                    </a:lnTo>
                    <a:close/>
                    <a:moveTo>
                      <a:pt x="39" y="862"/>
                    </a:moveTo>
                    <a:lnTo>
                      <a:pt x="39" y="933"/>
                    </a:lnTo>
                    <a:lnTo>
                      <a:pt x="19" y="933"/>
                    </a:lnTo>
                    <a:lnTo>
                      <a:pt x="19" y="862"/>
                    </a:lnTo>
                    <a:lnTo>
                      <a:pt x="39" y="862"/>
                    </a:lnTo>
                    <a:close/>
                    <a:moveTo>
                      <a:pt x="39" y="986"/>
                    </a:moveTo>
                    <a:lnTo>
                      <a:pt x="39" y="1056"/>
                    </a:lnTo>
                    <a:lnTo>
                      <a:pt x="19" y="1056"/>
                    </a:lnTo>
                    <a:lnTo>
                      <a:pt x="19" y="986"/>
                    </a:lnTo>
                    <a:lnTo>
                      <a:pt x="39" y="986"/>
                    </a:lnTo>
                    <a:close/>
                    <a:moveTo>
                      <a:pt x="39" y="1109"/>
                    </a:moveTo>
                    <a:lnTo>
                      <a:pt x="39" y="1180"/>
                    </a:lnTo>
                    <a:lnTo>
                      <a:pt x="19" y="1180"/>
                    </a:lnTo>
                    <a:lnTo>
                      <a:pt x="19" y="1109"/>
                    </a:lnTo>
                    <a:lnTo>
                      <a:pt x="39" y="1109"/>
                    </a:lnTo>
                    <a:close/>
                    <a:moveTo>
                      <a:pt x="39" y="1233"/>
                    </a:moveTo>
                    <a:lnTo>
                      <a:pt x="39" y="1303"/>
                    </a:lnTo>
                    <a:lnTo>
                      <a:pt x="19" y="1303"/>
                    </a:lnTo>
                    <a:lnTo>
                      <a:pt x="19" y="1233"/>
                    </a:lnTo>
                    <a:lnTo>
                      <a:pt x="39" y="1233"/>
                    </a:lnTo>
                    <a:close/>
                    <a:moveTo>
                      <a:pt x="39" y="1356"/>
                    </a:moveTo>
                    <a:lnTo>
                      <a:pt x="39" y="1417"/>
                    </a:lnTo>
                    <a:lnTo>
                      <a:pt x="19" y="1417"/>
                    </a:lnTo>
                    <a:lnTo>
                      <a:pt x="19" y="1356"/>
                    </a:lnTo>
                    <a:lnTo>
                      <a:pt x="39" y="1356"/>
                    </a:lnTo>
                    <a:close/>
                    <a:moveTo>
                      <a:pt x="58" y="1409"/>
                    </a:moveTo>
                    <a:lnTo>
                      <a:pt x="29" y="1462"/>
                    </a:lnTo>
                    <a:lnTo>
                      <a:pt x="0" y="1409"/>
                    </a:lnTo>
                    <a:lnTo>
                      <a:pt x="58" y="140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204"/>
              <p:cNvSpPr>
                <a:spLocks noEditPoints="1"/>
              </p:cNvSpPr>
              <p:nvPr/>
            </p:nvSpPr>
            <p:spPr>
              <a:xfrm>
                <a:off x="3073" y="2207"/>
                <a:ext cx="59" cy="1463"/>
              </a:xfrm>
              <a:custGeom>
                <a:avLst/>
                <a:gdLst>
                  <a:gd fmla="*/ 40 w 59" name="T0"/>
                  <a:gd fmla="*/ 72 h 1463" name="T1"/>
                  <a:gd fmla="*/ 20 w 59" name="T2"/>
                  <a:gd fmla="*/ 0 h 1463" name="T3"/>
                  <a:gd fmla="*/ 20 w 59" name="T4"/>
                  <a:gd fmla="*/ 71 h 1463" name="T5"/>
                  <a:gd fmla="*/ 39 w 59" name="T6"/>
                  <a:gd fmla="*/ 1 h 1463" name="T7"/>
                  <a:gd fmla="*/ 40 w 59" name="T8"/>
                  <a:gd fmla="*/ 123 h 1463" name="T9"/>
                  <a:gd fmla="*/ 19 w 59" name="T10"/>
                  <a:gd fmla="*/ 194 h 1463" name="T11"/>
                  <a:gd fmla="*/ 20 w 59" name="T12"/>
                  <a:gd fmla="*/ 124 h 1463" name="T13"/>
                  <a:gd fmla="*/ 40 w 59" name="T14"/>
                  <a:gd fmla="*/ 193 h 1463" name="T15"/>
                  <a:gd fmla="*/ 20 w 59" name="T16"/>
                  <a:gd fmla="*/ 124 h 1463" name="T17"/>
                  <a:gd fmla="*/ 40 w 59" name="T18"/>
                  <a:gd fmla="*/ 318 h 1463" name="T19"/>
                  <a:gd fmla="*/ 20 w 59" name="T20"/>
                  <a:gd fmla="*/ 246 h 1463" name="T21"/>
                  <a:gd fmla="*/ 20 w 59" name="T22"/>
                  <a:gd fmla="*/ 317 h 1463" name="T23"/>
                  <a:gd fmla="*/ 39 w 59" name="T24"/>
                  <a:gd fmla="*/ 247 h 1463" name="T25"/>
                  <a:gd fmla="*/ 40 w 59" name="T26"/>
                  <a:gd fmla="*/ 370 h 1463" name="T27"/>
                  <a:gd fmla="*/ 19 w 59" name="T28"/>
                  <a:gd fmla="*/ 441 h 1463" name="T29"/>
                  <a:gd fmla="*/ 20 w 59" name="T30"/>
                  <a:gd fmla="*/ 371 h 1463" name="T31"/>
                  <a:gd fmla="*/ 40 w 59" name="T32"/>
                  <a:gd fmla="*/ 440 h 1463" name="T33"/>
                  <a:gd fmla="*/ 20 w 59" name="T34"/>
                  <a:gd fmla="*/ 371 h 1463" name="T35"/>
                  <a:gd fmla="*/ 40 w 59" name="T36"/>
                  <a:gd fmla="*/ 564 h 1463" name="T37"/>
                  <a:gd fmla="*/ 20 w 59" name="T38"/>
                  <a:gd fmla="*/ 493 h 1463" name="T39"/>
                  <a:gd fmla="*/ 20 w 59" name="T40"/>
                  <a:gd fmla="*/ 564 h 1463" name="T41"/>
                  <a:gd fmla="*/ 39 w 59" name="T42"/>
                  <a:gd fmla="*/ 493 h 1463" name="T43"/>
                  <a:gd fmla="*/ 40 w 59" name="T44"/>
                  <a:gd fmla="*/ 617 h 1463" name="T45"/>
                  <a:gd fmla="*/ 19 w 59" name="T46"/>
                  <a:gd fmla="*/ 687 h 1463" name="T47"/>
                  <a:gd fmla="*/ 20 w 59" name="T48"/>
                  <a:gd fmla="*/ 617 h 1463" name="T49"/>
                  <a:gd fmla="*/ 40 w 59" name="T50"/>
                  <a:gd fmla="*/ 687 h 1463" name="T51"/>
                  <a:gd fmla="*/ 20 w 59" name="T52"/>
                  <a:gd fmla="*/ 617 h 1463" name="T53"/>
                  <a:gd fmla="*/ 40 w 59" name="T54"/>
                  <a:gd fmla="*/ 811 h 1463" name="T55"/>
                  <a:gd fmla="*/ 20 w 59" name="T56"/>
                  <a:gd fmla="*/ 740 h 1463" name="T57"/>
                  <a:gd fmla="*/ 20 w 59" name="T58"/>
                  <a:gd fmla="*/ 811 h 1463" name="T59"/>
                  <a:gd fmla="*/ 39 w 59" name="T60"/>
                  <a:gd fmla="*/ 740 h 1463" name="T61"/>
                  <a:gd fmla="*/ 40 w 59" name="T62"/>
                  <a:gd fmla="*/ 863 h 1463" name="T63"/>
                  <a:gd fmla="*/ 19 w 59" name="T64"/>
                  <a:gd fmla="*/ 934 h 1463" name="T65"/>
                  <a:gd fmla="*/ 20 w 59" name="T66"/>
                  <a:gd fmla="*/ 864 h 1463" name="T67"/>
                  <a:gd fmla="*/ 40 w 59" name="T68"/>
                  <a:gd fmla="*/ 933 h 1463" name="T69"/>
                  <a:gd fmla="*/ 20 w 59" name="T70"/>
                  <a:gd fmla="*/ 864 h 1463" name="T71"/>
                  <a:gd fmla="*/ 40 w 59" name="T72"/>
                  <a:gd fmla="*/ 1058 h 1463" name="T73"/>
                  <a:gd fmla="*/ 20 w 59" name="T74"/>
                  <a:gd fmla="*/ 986 h 1463" name="T75"/>
                  <a:gd fmla="*/ 20 w 59" name="T76"/>
                  <a:gd fmla="*/ 1057 h 1463" name="T77"/>
                  <a:gd fmla="*/ 39 w 59" name="T78"/>
                  <a:gd fmla="*/ 987 h 1463" name="T79"/>
                  <a:gd fmla="*/ 40 w 59" name="T80"/>
                  <a:gd fmla="*/ 1110 h 1463" name="T81"/>
                  <a:gd fmla="*/ 19 w 59" name="T82"/>
                  <a:gd fmla="*/ 1181 h 1463" name="T83"/>
                  <a:gd fmla="*/ 20 w 59" name="T84"/>
                  <a:gd fmla="*/ 1111 h 1463" name="T85"/>
                  <a:gd fmla="*/ 40 w 59" name="T86"/>
                  <a:gd fmla="*/ 1180 h 1463" name="T87"/>
                  <a:gd fmla="*/ 20 w 59" name="T88"/>
                  <a:gd fmla="*/ 1111 h 1463" name="T89"/>
                  <a:gd fmla="*/ 40 w 59" name="T90"/>
                  <a:gd fmla="*/ 1304 h 1463" name="T91"/>
                  <a:gd fmla="*/ 20 w 59" name="T92"/>
                  <a:gd fmla="*/ 1233 h 1463" name="T93"/>
                  <a:gd fmla="*/ 20 w 59" name="T94"/>
                  <a:gd fmla="*/ 1304 h 1463" name="T95"/>
                  <a:gd fmla="*/ 39 w 59" name="T96"/>
                  <a:gd fmla="*/ 1234 h 1463" name="T97"/>
                  <a:gd fmla="*/ 40 w 59" name="T98"/>
                  <a:gd fmla="*/ 1357 h 1463" name="T99"/>
                  <a:gd fmla="*/ 19 w 59" name="T100"/>
                  <a:gd fmla="*/ 1418 h 1463" name="T101"/>
                  <a:gd fmla="*/ 20 w 59" name="T102"/>
                  <a:gd fmla="*/ 1357 h 1463" name="T103"/>
                  <a:gd fmla="*/ 40 w 59" name="T104"/>
                  <a:gd fmla="*/ 1418 h 1463" name="T105"/>
                  <a:gd fmla="*/ 20 w 59" name="T106"/>
                  <a:gd fmla="*/ 1357 h 1463" name="T107"/>
                  <a:gd fmla="*/ 30 w 59" name="T108"/>
                  <a:gd fmla="*/ 1463 h 1463" name="T109"/>
                  <a:gd fmla="*/ 1 w 59" name="T110"/>
                  <a:gd fmla="*/ 1410 h 1463" name="T111"/>
                  <a:gd fmla="*/ 58 w 59" name="T112"/>
                  <a:gd fmla="*/ 1410 h 1463" name="T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b="b" l="0" r="r" t="0"/>
                <a:pathLst>
                  <a:path h="1463" w="59">
                    <a:moveTo>
                      <a:pt x="40" y="0"/>
                    </a:moveTo>
                    <a:lnTo>
                      <a:pt x="40" y="1"/>
                    </a:lnTo>
                    <a:lnTo>
                      <a:pt x="40" y="71"/>
                    </a:lnTo>
                    <a:lnTo>
                      <a:pt x="40" y="72"/>
                    </a:lnTo>
                    <a:lnTo>
                      <a:pt x="20" y="72"/>
                    </a:lnTo>
                    <a:lnTo>
                      <a:pt x="19" y="71"/>
                    </a:lnTo>
                    <a:lnTo>
                      <a:pt x="19" y="1"/>
                    </a:lnTo>
                    <a:lnTo>
                      <a:pt x="20" y="0"/>
                    </a:lnTo>
                    <a:lnTo>
                      <a:pt x="40" y="0"/>
                    </a:lnTo>
                    <a:close/>
                    <a:moveTo>
                      <a:pt x="20" y="1"/>
                    </a:moveTo>
                    <a:lnTo>
                      <a:pt x="20" y="1"/>
                    </a:lnTo>
                    <a:lnTo>
                      <a:pt x="20" y="71"/>
                    </a:lnTo>
                    <a:lnTo>
                      <a:pt x="20" y="71"/>
                    </a:lnTo>
                    <a:lnTo>
                      <a:pt x="40" y="71"/>
                    </a:lnTo>
                    <a:lnTo>
                      <a:pt x="39" y="71"/>
                    </a:lnTo>
                    <a:lnTo>
                      <a:pt x="39" y="1"/>
                    </a:lnTo>
                    <a:lnTo>
                      <a:pt x="40" y="1"/>
                    </a:lnTo>
                    <a:lnTo>
                      <a:pt x="20" y="1"/>
                    </a:lnTo>
                    <a:close/>
                    <a:moveTo>
                      <a:pt x="40" y="123"/>
                    </a:moveTo>
                    <a:lnTo>
                      <a:pt x="40" y="123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20" y="194"/>
                    </a:lnTo>
                    <a:lnTo>
                      <a:pt x="19" y="194"/>
                    </a:lnTo>
                    <a:lnTo>
                      <a:pt x="19" y="123"/>
                    </a:lnTo>
                    <a:lnTo>
                      <a:pt x="20" y="123"/>
                    </a:lnTo>
                    <a:lnTo>
                      <a:pt x="40" y="123"/>
                    </a:lnTo>
                    <a:close/>
                    <a:moveTo>
                      <a:pt x="20" y="124"/>
                    </a:moveTo>
                    <a:lnTo>
                      <a:pt x="20" y="123"/>
                    </a:lnTo>
                    <a:lnTo>
                      <a:pt x="20" y="194"/>
                    </a:lnTo>
                    <a:lnTo>
                      <a:pt x="20" y="193"/>
                    </a:lnTo>
                    <a:lnTo>
                      <a:pt x="40" y="193"/>
                    </a:lnTo>
                    <a:lnTo>
                      <a:pt x="39" y="194"/>
                    </a:lnTo>
                    <a:lnTo>
                      <a:pt x="39" y="123"/>
                    </a:lnTo>
                    <a:lnTo>
                      <a:pt x="40" y="124"/>
                    </a:lnTo>
                    <a:lnTo>
                      <a:pt x="20" y="124"/>
                    </a:lnTo>
                    <a:close/>
                    <a:moveTo>
                      <a:pt x="40" y="246"/>
                    </a:moveTo>
                    <a:lnTo>
                      <a:pt x="40" y="247"/>
                    </a:lnTo>
                    <a:lnTo>
                      <a:pt x="40" y="317"/>
                    </a:lnTo>
                    <a:lnTo>
                      <a:pt x="40" y="318"/>
                    </a:lnTo>
                    <a:lnTo>
                      <a:pt x="20" y="318"/>
                    </a:lnTo>
                    <a:lnTo>
                      <a:pt x="19" y="317"/>
                    </a:lnTo>
                    <a:lnTo>
                      <a:pt x="19" y="247"/>
                    </a:lnTo>
                    <a:lnTo>
                      <a:pt x="20" y="246"/>
                    </a:lnTo>
                    <a:lnTo>
                      <a:pt x="40" y="246"/>
                    </a:lnTo>
                    <a:close/>
                    <a:moveTo>
                      <a:pt x="20" y="247"/>
                    </a:moveTo>
                    <a:lnTo>
                      <a:pt x="20" y="247"/>
                    </a:lnTo>
                    <a:lnTo>
                      <a:pt x="20" y="317"/>
                    </a:lnTo>
                    <a:lnTo>
                      <a:pt x="20" y="317"/>
                    </a:lnTo>
                    <a:lnTo>
                      <a:pt x="40" y="317"/>
                    </a:lnTo>
                    <a:lnTo>
                      <a:pt x="39" y="317"/>
                    </a:lnTo>
                    <a:lnTo>
                      <a:pt x="39" y="247"/>
                    </a:lnTo>
                    <a:lnTo>
                      <a:pt x="40" y="247"/>
                    </a:lnTo>
                    <a:lnTo>
                      <a:pt x="20" y="247"/>
                    </a:lnTo>
                    <a:close/>
                    <a:moveTo>
                      <a:pt x="40" y="370"/>
                    </a:moveTo>
                    <a:lnTo>
                      <a:pt x="40" y="370"/>
                    </a:lnTo>
                    <a:lnTo>
                      <a:pt x="40" y="441"/>
                    </a:lnTo>
                    <a:lnTo>
                      <a:pt x="40" y="441"/>
                    </a:lnTo>
                    <a:lnTo>
                      <a:pt x="20" y="441"/>
                    </a:lnTo>
                    <a:lnTo>
                      <a:pt x="19" y="441"/>
                    </a:lnTo>
                    <a:lnTo>
                      <a:pt x="19" y="370"/>
                    </a:lnTo>
                    <a:lnTo>
                      <a:pt x="20" y="370"/>
                    </a:lnTo>
                    <a:lnTo>
                      <a:pt x="40" y="370"/>
                    </a:lnTo>
                    <a:close/>
                    <a:moveTo>
                      <a:pt x="20" y="371"/>
                    </a:moveTo>
                    <a:lnTo>
                      <a:pt x="20" y="370"/>
                    </a:lnTo>
                    <a:lnTo>
                      <a:pt x="20" y="441"/>
                    </a:lnTo>
                    <a:lnTo>
                      <a:pt x="20" y="440"/>
                    </a:lnTo>
                    <a:lnTo>
                      <a:pt x="40" y="440"/>
                    </a:lnTo>
                    <a:lnTo>
                      <a:pt x="39" y="441"/>
                    </a:lnTo>
                    <a:lnTo>
                      <a:pt x="39" y="370"/>
                    </a:lnTo>
                    <a:lnTo>
                      <a:pt x="40" y="371"/>
                    </a:lnTo>
                    <a:lnTo>
                      <a:pt x="20" y="371"/>
                    </a:lnTo>
                    <a:close/>
                    <a:moveTo>
                      <a:pt x="40" y="493"/>
                    </a:moveTo>
                    <a:lnTo>
                      <a:pt x="40" y="493"/>
                    </a:lnTo>
                    <a:lnTo>
                      <a:pt x="40" y="564"/>
                    </a:lnTo>
                    <a:lnTo>
                      <a:pt x="40" y="564"/>
                    </a:lnTo>
                    <a:lnTo>
                      <a:pt x="20" y="564"/>
                    </a:lnTo>
                    <a:lnTo>
                      <a:pt x="19" y="564"/>
                    </a:lnTo>
                    <a:lnTo>
                      <a:pt x="19" y="493"/>
                    </a:lnTo>
                    <a:lnTo>
                      <a:pt x="20" y="493"/>
                    </a:lnTo>
                    <a:lnTo>
                      <a:pt x="40" y="493"/>
                    </a:lnTo>
                    <a:close/>
                    <a:moveTo>
                      <a:pt x="20" y="494"/>
                    </a:moveTo>
                    <a:lnTo>
                      <a:pt x="20" y="493"/>
                    </a:lnTo>
                    <a:lnTo>
                      <a:pt x="20" y="564"/>
                    </a:lnTo>
                    <a:lnTo>
                      <a:pt x="20" y="563"/>
                    </a:lnTo>
                    <a:lnTo>
                      <a:pt x="40" y="563"/>
                    </a:lnTo>
                    <a:lnTo>
                      <a:pt x="39" y="564"/>
                    </a:lnTo>
                    <a:lnTo>
                      <a:pt x="39" y="493"/>
                    </a:lnTo>
                    <a:lnTo>
                      <a:pt x="40" y="494"/>
                    </a:lnTo>
                    <a:lnTo>
                      <a:pt x="20" y="494"/>
                    </a:lnTo>
                    <a:close/>
                    <a:moveTo>
                      <a:pt x="40" y="616"/>
                    </a:moveTo>
                    <a:lnTo>
                      <a:pt x="40" y="617"/>
                    </a:lnTo>
                    <a:lnTo>
                      <a:pt x="40" y="687"/>
                    </a:lnTo>
                    <a:lnTo>
                      <a:pt x="40" y="688"/>
                    </a:lnTo>
                    <a:lnTo>
                      <a:pt x="20" y="688"/>
                    </a:lnTo>
                    <a:lnTo>
                      <a:pt x="19" y="687"/>
                    </a:lnTo>
                    <a:lnTo>
                      <a:pt x="19" y="617"/>
                    </a:lnTo>
                    <a:lnTo>
                      <a:pt x="20" y="616"/>
                    </a:lnTo>
                    <a:lnTo>
                      <a:pt x="40" y="616"/>
                    </a:lnTo>
                    <a:close/>
                    <a:moveTo>
                      <a:pt x="20" y="617"/>
                    </a:moveTo>
                    <a:lnTo>
                      <a:pt x="20" y="617"/>
                    </a:lnTo>
                    <a:lnTo>
                      <a:pt x="20" y="687"/>
                    </a:lnTo>
                    <a:lnTo>
                      <a:pt x="20" y="687"/>
                    </a:lnTo>
                    <a:lnTo>
                      <a:pt x="40" y="687"/>
                    </a:lnTo>
                    <a:lnTo>
                      <a:pt x="39" y="687"/>
                    </a:lnTo>
                    <a:lnTo>
                      <a:pt x="39" y="617"/>
                    </a:lnTo>
                    <a:lnTo>
                      <a:pt x="40" y="617"/>
                    </a:lnTo>
                    <a:lnTo>
                      <a:pt x="20" y="617"/>
                    </a:lnTo>
                    <a:close/>
                    <a:moveTo>
                      <a:pt x="40" y="740"/>
                    </a:moveTo>
                    <a:lnTo>
                      <a:pt x="40" y="740"/>
                    </a:lnTo>
                    <a:lnTo>
                      <a:pt x="40" y="811"/>
                    </a:lnTo>
                    <a:lnTo>
                      <a:pt x="40" y="811"/>
                    </a:lnTo>
                    <a:lnTo>
                      <a:pt x="20" y="811"/>
                    </a:lnTo>
                    <a:lnTo>
                      <a:pt x="19" y="811"/>
                    </a:lnTo>
                    <a:lnTo>
                      <a:pt x="19" y="740"/>
                    </a:lnTo>
                    <a:lnTo>
                      <a:pt x="20" y="740"/>
                    </a:lnTo>
                    <a:lnTo>
                      <a:pt x="40" y="740"/>
                    </a:lnTo>
                    <a:close/>
                    <a:moveTo>
                      <a:pt x="20" y="741"/>
                    </a:moveTo>
                    <a:lnTo>
                      <a:pt x="20" y="740"/>
                    </a:lnTo>
                    <a:lnTo>
                      <a:pt x="20" y="811"/>
                    </a:lnTo>
                    <a:lnTo>
                      <a:pt x="20" y="810"/>
                    </a:lnTo>
                    <a:lnTo>
                      <a:pt x="40" y="810"/>
                    </a:lnTo>
                    <a:lnTo>
                      <a:pt x="39" y="811"/>
                    </a:lnTo>
                    <a:lnTo>
                      <a:pt x="39" y="740"/>
                    </a:lnTo>
                    <a:lnTo>
                      <a:pt x="40" y="741"/>
                    </a:lnTo>
                    <a:lnTo>
                      <a:pt x="20" y="741"/>
                    </a:lnTo>
                    <a:close/>
                    <a:moveTo>
                      <a:pt x="40" y="863"/>
                    </a:moveTo>
                    <a:lnTo>
                      <a:pt x="40" y="863"/>
                    </a:lnTo>
                    <a:lnTo>
                      <a:pt x="40" y="934"/>
                    </a:lnTo>
                    <a:lnTo>
                      <a:pt x="40" y="934"/>
                    </a:lnTo>
                    <a:lnTo>
                      <a:pt x="20" y="934"/>
                    </a:lnTo>
                    <a:lnTo>
                      <a:pt x="19" y="934"/>
                    </a:lnTo>
                    <a:lnTo>
                      <a:pt x="19" y="863"/>
                    </a:lnTo>
                    <a:lnTo>
                      <a:pt x="20" y="863"/>
                    </a:lnTo>
                    <a:lnTo>
                      <a:pt x="40" y="863"/>
                    </a:lnTo>
                    <a:close/>
                    <a:moveTo>
                      <a:pt x="20" y="864"/>
                    </a:moveTo>
                    <a:lnTo>
                      <a:pt x="20" y="863"/>
                    </a:lnTo>
                    <a:lnTo>
                      <a:pt x="20" y="934"/>
                    </a:lnTo>
                    <a:lnTo>
                      <a:pt x="20" y="933"/>
                    </a:lnTo>
                    <a:lnTo>
                      <a:pt x="40" y="933"/>
                    </a:lnTo>
                    <a:lnTo>
                      <a:pt x="39" y="934"/>
                    </a:lnTo>
                    <a:lnTo>
                      <a:pt x="39" y="863"/>
                    </a:lnTo>
                    <a:lnTo>
                      <a:pt x="40" y="864"/>
                    </a:lnTo>
                    <a:lnTo>
                      <a:pt x="20" y="864"/>
                    </a:lnTo>
                    <a:close/>
                    <a:moveTo>
                      <a:pt x="40" y="986"/>
                    </a:moveTo>
                    <a:lnTo>
                      <a:pt x="40" y="987"/>
                    </a:lnTo>
                    <a:lnTo>
                      <a:pt x="40" y="1057"/>
                    </a:lnTo>
                    <a:lnTo>
                      <a:pt x="40" y="1058"/>
                    </a:lnTo>
                    <a:lnTo>
                      <a:pt x="20" y="1058"/>
                    </a:lnTo>
                    <a:lnTo>
                      <a:pt x="19" y="1057"/>
                    </a:lnTo>
                    <a:lnTo>
                      <a:pt x="19" y="987"/>
                    </a:lnTo>
                    <a:lnTo>
                      <a:pt x="20" y="986"/>
                    </a:lnTo>
                    <a:lnTo>
                      <a:pt x="40" y="986"/>
                    </a:lnTo>
                    <a:close/>
                    <a:moveTo>
                      <a:pt x="20" y="987"/>
                    </a:moveTo>
                    <a:lnTo>
                      <a:pt x="20" y="987"/>
                    </a:lnTo>
                    <a:lnTo>
                      <a:pt x="20" y="1057"/>
                    </a:lnTo>
                    <a:lnTo>
                      <a:pt x="20" y="1057"/>
                    </a:lnTo>
                    <a:lnTo>
                      <a:pt x="40" y="1057"/>
                    </a:lnTo>
                    <a:lnTo>
                      <a:pt x="39" y="1057"/>
                    </a:lnTo>
                    <a:lnTo>
                      <a:pt x="39" y="987"/>
                    </a:lnTo>
                    <a:lnTo>
                      <a:pt x="40" y="987"/>
                    </a:lnTo>
                    <a:lnTo>
                      <a:pt x="20" y="987"/>
                    </a:lnTo>
                    <a:close/>
                    <a:moveTo>
                      <a:pt x="40" y="1110"/>
                    </a:moveTo>
                    <a:lnTo>
                      <a:pt x="40" y="1110"/>
                    </a:lnTo>
                    <a:lnTo>
                      <a:pt x="40" y="1181"/>
                    </a:lnTo>
                    <a:lnTo>
                      <a:pt x="40" y="1181"/>
                    </a:lnTo>
                    <a:lnTo>
                      <a:pt x="20" y="1181"/>
                    </a:lnTo>
                    <a:lnTo>
                      <a:pt x="19" y="1181"/>
                    </a:lnTo>
                    <a:lnTo>
                      <a:pt x="19" y="1110"/>
                    </a:lnTo>
                    <a:lnTo>
                      <a:pt x="20" y="1110"/>
                    </a:lnTo>
                    <a:lnTo>
                      <a:pt x="40" y="1110"/>
                    </a:lnTo>
                    <a:close/>
                    <a:moveTo>
                      <a:pt x="20" y="1111"/>
                    </a:moveTo>
                    <a:lnTo>
                      <a:pt x="20" y="1110"/>
                    </a:lnTo>
                    <a:lnTo>
                      <a:pt x="20" y="1181"/>
                    </a:lnTo>
                    <a:lnTo>
                      <a:pt x="20" y="1180"/>
                    </a:lnTo>
                    <a:lnTo>
                      <a:pt x="40" y="1180"/>
                    </a:lnTo>
                    <a:lnTo>
                      <a:pt x="39" y="1181"/>
                    </a:lnTo>
                    <a:lnTo>
                      <a:pt x="39" y="1110"/>
                    </a:lnTo>
                    <a:lnTo>
                      <a:pt x="40" y="1111"/>
                    </a:lnTo>
                    <a:lnTo>
                      <a:pt x="20" y="1111"/>
                    </a:lnTo>
                    <a:close/>
                    <a:moveTo>
                      <a:pt x="40" y="1233"/>
                    </a:moveTo>
                    <a:lnTo>
                      <a:pt x="40" y="1234"/>
                    </a:lnTo>
                    <a:lnTo>
                      <a:pt x="40" y="1304"/>
                    </a:lnTo>
                    <a:lnTo>
                      <a:pt x="40" y="1304"/>
                    </a:lnTo>
                    <a:lnTo>
                      <a:pt x="20" y="1304"/>
                    </a:lnTo>
                    <a:lnTo>
                      <a:pt x="19" y="1304"/>
                    </a:lnTo>
                    <a:lnTo>
                      <a:pt x="19" y="1234"/>
                    </a:lnTo>
                    <a:lnTo>
                      <a:pt x="20" y="1233"/>
                    </a:lnTo>
                    <a:lnTo>
                      <a:pt x="40" y="1233"/>
                    </a:lnTo>
                    <a:close/>
                    <a:moveTo>
                      <a:pt x="20" y="1234"/>
                    </a:moveTo>
                    <a:lnTo>
                      <a:pt x="20" y="1234"/>
                    </a:lnTo>
                    <a:lnTo>
                      <a:pt x="20" y="1304"/>
                    </a:lnTo>
                    <a:lnTo>
                      <a:pt x="20" y="1303"/>
                    </a:lnTo>
                    <a:lnTo>
                      <a:pt x="40" y="1303"/>
                    </a:lnTo>
                    <a:lnTo>
                      <a:pt x="39" y="1304"/>
                    </a:lnTo>
                    <a:lnTo>
                      <a:pt x="39" y="1234"/>
                    </a:lnTo>
                    <a:lnTo>
                      <a:pt x="40" y="1234"/>
                    </a:lnTo>
                    <a:lnTo>
                      <a:pt x="20" y="1234"/>
                    </a:lnTo>
                    <a:close/>
                    <a:moveTo>
                      <a:pt x="40" y="1356"/>
                    </a:moveTo>
                    <a:lnTo>
                      <a:pt x="40" y="1357"/>
                    </a:lnTo>
                    <a:lnTo>
                      <a:pt x="40" y="1418"/>
                    </a:lnTo>
                    <a:lnTo>
                      <a:pt x="40" y="1419"/>
                    </a:lnTo>
                    <a:lnTo>
                      <a:pt x="20" y="1419"/>
                    </a:lnTo>
                    <a:lnTo>
                      <a:pt x="19" y="1418"/>
                    </a:lnTo>
                    <a:lnTo>
                      <a:pt x="19" y="1357"/>
                    </a:lnTo>
                    <a:lnTo>
                      <a:pt x="20" y="1356"/>
                    </a:lnTo>
                    <a:lnTo>
                      <a:pt x="40" y="1356"/>
                    </a:lnTo>
                    <a:close/>
                    <a:moveTo>
                      <a:pt x="20" y="1357"/>
                    </a:moveTo>
                    <a:lnTo>
                      <a:pt x="20" y="1357"/>
                    </a:lnTo>
                    <a:lnTo>
                      <a:pt x="20" y="1418"/>
                    </a:lnTo>
                    <a:lnTo>
                      <a:pt x="20" y="1418"/>
                    </a:lnTo>
                    <a:lnTo>
                      <a:pt x="40" y="1418"/>
                    </a:lnTo>
                    <a:lnTo>
                      <a:pt x="39" y="1418"/>
                    </a:lnTo>
                    <a:lnTo>
                      <a:pt x="39" y="1357"/>
                    </a:lnTo>
                    <a:lnTo>
                      <a:pt x="40" y="1357"/>
                    </a:lnTo>
                    <a:lnTo>
                      <a:pt x="20" y="1357"/>
                    </a:lnTo>
                    <a:close/>
                    <a:moveTo>
                      <a:pt x="59" y="1409"/>
                    </a:moveTo>
                    <a:lnTo>
                      <a:pt x="59" y="1410"/>
                    </a:lnTo>
                    <a:lnTo>
                      <a:pt x="31" y="1463"/>
                    </a:lnTo>
                    <a:lnTo>
                      <a:pt x="30" y="1463"/>
                    </a:lnTo>
                    <a:lnTo>
                      <a:pt x="0" y="1410"/>
                    </a:lnTo>
                    <a:lnTo>
                      <a:pt x="1" y="1409"/>
                    </a:lnTo>
                    <a:lnTo>
                      <a:pt x="59" y="1409"/>
                    </a:lnTo>
                    <a:close/>
                    <a:moveTo>
                      <a:pt x="1" y="1410"/>
                    </a:moveTo>
                    <a:lnTo>
                      <a:pt x="1" y="1410"/>
                    </a:lnTo>
                    <a:lnTo>
                      <a:pt x="31" y="1463"/>
                    </a:lnTo>
                    <a:lnTo>
                      <a:pt x="30" y="1463"/>
                    </a:lnTo>
                    <a:lnTo>
                      <a:pt x="58" y="1410"/>
                    </a:lnTo>
                    <a:lnTo>
                      <a:pt x="59" y="1410"/>
                    </a:lnTo>
                    <a:lnTo>
                      <a:pt x="1" y="1410"/>
                    </a:lnTo>
                    <a:close/>
                  </a:path>
                </a:pathLst>
              </a:custGeom>
              <a:solidFill>
                <a:srgbClr val="FF0000"/>
              </a:solidFill>
              <a:ln cap="flat"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Oval 206"/>
            <p:cNvSpPr>
              <a:spLocks noChangeArrowheads="1"/>
            </p:cNvSpPr>
            <p:nvPr/>
          </p:nvSpPr>
          <p:spPr>
            <a:xfrm>
              <a:off x="3351" y="2043"/>
              <a:ext cx="60" cy="5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07"/>
            <p:cNvSpPr>
              <a:spLocks noEditPoints="1"/>
            </p:cNvSpPr>
            <p:nvPr/>
          </p:nvSpPr>
          <p:spPr>
            <a:xfrm>
              <a:off x="3351" y="2043"/>
              <a:ext cx="61" cy="55"/>
            </a:xfrm>
            <a:custGeom>
              <a:avLst/>
              <a:gdLst>
                <a:gd fmla="*/ 5 w 464" name="T0"/>
                <a:gd fmla="*/ 170 h 424" name="T1"/>
                <a:gd fmla="*/ 19 w 464" name="T2"/>
                <a:gd fmla="*/ 129 h 424" name="T3"/>
                <a:gd fmla="*/ 68 w 464" name="T4"/>
                <a:gd fmla="*/ 63 h 424" name="T5"/>
                <a:gd fmla="*/ 103 w 464" name="T6"/>
                <a:gd fmla="*/ 36 h 424" name="T7"/>
                <a:gd fmla="*/ 185 w 464" name="T8"/>
                <a:gd fmla="*/ 5 h 424" name="T9"/>
                <a:gd fmla="*/ 233 w 464" name="T10"/>
                <a:gd fmla="*/ 0 h 424" name="T11"/>
                <a:gd fmla="*/ 323 w 464" name="T12"/>
                <a:gd fmla="*/ 17 h 424" name="T13"/>
                <a:gd fmla="*/ 362 w 464" name="T14"/>
                <a:gd fmla="*/ 37 h 424" name="T15"/>
                <a:gd fmla="*/ 424 w 464" name="T16"/>
                <a:gd fmla="*/ 94 h 424" name="T17"/>
                <a:gd fmla="*/ 446 w 464" name="T18"/>
                <a:gd fmla="*/ 130 h 424" name="T19"/>
                <a:gd fmla="*/ 464 w 464" name="T20"/>
                <a:gd fmla="*/ 212 h 424" name="T21"/>
                <a:gd fmla="*/ 460 w 464" name="T22"/>
                <a:gd fmla="*/ 256 h 424" name="T23"/>
                <a:gd fmla="*/ 425 w 464" name="T24"/>
                <a:gd fmla="*/ 331 h 424" name="T25"/>
                <a:gd fmla="*/ 396 w 464" name="T26"/>
                <a:gd fmla="*/ 363 h 424" name="T27"/>
                <a:gd fmla="*/ 323 w 464" name="T28"/>
                <a:gd fmla="*/ 408 h 424" name="T29"/>
                <a:gd fmla="*/ 279 w 464" name="T30"/>
                <a:gd fmla="*/ 420 h 424" name="T31"/>
                <a:gd fmla="*/ 186 w 464" name="T32"/>
                <a:gd fmla="*/ 420 h 424" name="T33"/>
                <a:gd fmla="*/ 142 w 464" name="T34"/>
                <a:gd fmla="*/ 408 h 424" name="T35"/>
                <a:gd fmla="*/ 69 w 464" name="T36"/>
                <a:gd fmla="*/ 363 h 424" name="T37"/>
                <a:gd fmla="*/ 40 w 464" name="T38"/>
                <a:gd fmla="*/ 331 h 424" name="T39"/>
                <a:gd fmla="*/ 5 w 464" name="T40"/>
                <a:gd fmla="*/ 256 h 424" name="T41"/>
                <a:gd fmla="*/ 13 w 464" name="T42"/>
                <a:gd fmla="*/ 254 h 424" name="T43"/>
                <a:gd fmla="*/ 26 w 464" name="T44"/>
                <a:gd fmla="*/ 291 h 424" name="T45"/>
                <a:gd fmla="*/ 74 w 464" name="T46"/>
                <a:gd fmla="*/ 357 h 424" name="T47"/>
                <a:gd fmla="*/ 107 w 464" name="T48"/>
                <a:gd fmla="*/ 381 h 424" name="T49"/>
                <a:gd fmla="*/ 188 w 464" name="T50"/>
                <a:gd fmla="*/ 413 h 424" name="T51"/>
                <a:gd fmla="*/ 232 w 464" name="T52"/>
                <a:gd fmla="*/ 416 h 424" name="T53"/>
                <a:gd fmla="*/ 320 w 464" name="T54"/>
                <a:gd fmla="*/ 400 h 424" name="T55"/>
                <a:gd fmla="*/ 358 w 464" name="T56"/>
                <a:gd fmla="*/ 382 h 424" name="T57"/>
                <a:gd fmla="*/ 418 w 464" name="T58"/>
                <a:gd fmla="*/ 326 h 424" name="T59"/>
                <a:gd fmla="*/ 439 w 464" name="T60"/>
                <a:gd fmla="*/ 292 h 424" name="T61"/>
                <a:gd fmla="*/ 456 w 464" name="T62"/>
                <a:gd fmla="*/ 212 h 424" name="T63"/>
                <a:gd fmla="*/ 452 w 464" name="T64"/>
                <a:gd fmla="*/ 172 h 424" name="T65"/>
                <a:gd fmla="*/ 418 w 464" name="T66"/>
                <a:gd fmla="*/ 99 h 424" name="T67"/>
                <a:gd fmla="*/ 392 w 464" name="T68"/>
                <a:gd fmla="*/ 69 h 424" name="T69"/>
                <a:gd fmla="*/ 320 w 464" name="T70"/>
                <a:gd fmla="*/ 25 h 424" name="T71"/>
                <a:gd fmla="*/ 278 w 464" name="T72"/>
                <a:gd fmla="*/ 12 h 424" name="T73"/>
                <a:gd fmla="*/ 187 w 464" name="T74"/>
                <a:gd fmla="*/ 12 h 424" name="T75"/>
                <a:gd fmla="*/ 146 w 464" name="T76"/>
                <a:gd fmla="*/ 25 h 424" name="T77"/>
                <a:gd fmla="*/ 74 w 464" name="T78"/>
                <a:gd fmla="*/ 69 h 424" name="T79"/>
                <a:gd fmla="*/ 47 w 464" name="T80"/>
                <a:gd fmla="*/ 99 h 424" name="T81"/>
                <a:gd fmla="*/ 13 w 464" name="T82"/>
                <a:gd fmla="*/ 172 h 424" name="T83"/>
                <a:gd fmla="*/ 8 w 464" name="T84"/>
                <a:gd fmla="*/ 212 h 424" name="T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b="b" l="0" r="r" t="0"/>
              <a:pathLst>
                <a:path h="424" w="464">
                  <a:moveTo>
                    <a:pt x="0" y="213"/>
                  </a:moveTo>
                  <a:cubicBezTo>
                    <a:pt x="0" y="213"/>
                    <a:pt x="0" y="212"/>
                    <a:pt x="0" y="212"/>
                  </a:cubicBezTo>
                  <a:lnTo>
                    <a:pt x="5" y="170"/>
                  </a:lnTo>
                  <a:cubicBezTo>
                    <a:pt x="5" y="170"/>
                    <a:pt x="5" y="169"/>
                    <a:pt x="5" y="169"/>
                  </a:cubicBezTo>
                  <a:lnTo>
                    <a:pt x="19" y="130"/>
                  </a:lnTo>
                  <a:cubicBezTo>
                    <a:pt x="19" y="130"/>
                    <a:pt x="19" y="130"/>
                    <a:pt x="19" y="129"/>
                  </a:cubicBezTo>
                  <a:lnTo>
                    <a:pt x="40" y="94"/>
                  </a:lnTo>
                  <a:cubicBezTo>
                    <a:pt x="40" y="94"/>
                    <a:pt x="40" y="94"/>
                    <a:pt x="40" y="94"/>
                  </a:cubicBezTo>
                  <a:lnTo>
                    <a:pt x="68" y="63"/>
                  </a:lnTo>
                  <a:cubicBezTo>
                    <a:pt x="69" y="63"/>
                    <a:pt x="69" y="62"/>
                    <a:pt x="69" y="62"/>
                  </a:cubicBezTo>
                  <a:lnTo>
                    <a:pt x="103" y="37"/>
                  </a:lnTo>
                  <a:cubicBezTo>
                    <a:pt x="103" y="37"/>
                    <a:pt x="103" y="36"/>
                    <a:pt x="103" y="36"/>
                  </a:cubicBezTo>
                  <a:lnTo>
                    <a:pt x="142" y="17"/>
                  </a:lnTo>
                  <a:cubicBezTo>
                    <a:pt x="142" y="17"/>
                    <a:pt x="143" y="17"/>
                    <a:pt x="143" y="17"/>
                  </a:cubicBezTo>
                  <a:lnTo>
                    <a:pt x="185" y="5"/>
                  </a:lnTo>
                  <a:cubicBezTo>
                    <a:pt x="186" y="5"/>
                    <a:pt x="186" y="5"/>
                    <a:pt x="186" y="4"/>
                  </a:cubicBezTo>
                  <a:lnTo>
                    <a:pt x="232" y="0"/>
                  </a:lnTo>
                  <a:cubicBezTo>
                    <a:pt x="232" y="0"/>
                    <a:pt x="233" y="0"/>
                    <a:pt x="233" y="0"/>
                  </a:cubicBezTo>
                  <a:lnTo>
                    <a:pt x="279" y="4"/>
                  </a:lnTo>
                  <a:cubicBezTo>
                    <a:pt x="279" y="5"/>
                    <a:pt x="279" y="5"/>
                    <a:pt x="280" y="5"/>
                  </a:cubicBezTo>
                  <a:lnTo>
                    <a:pt x="323" y="17"/>
                  </a:lnTo>
                  <a:cubicBezTo>
                    <a:pt x="323" y="17"/>
                    <a:pt x="323" y="17"/>
                    <a:pt x="323" y="17"/>
                  </a:cubicBezTo>
                  <a:lnTo>
                    <a:pt x="362" y="36"/>
                  </a:lnTo>
                  <a:cubicBezTo>
                    <a:pt x="362" y="36"/>
                    <a:pt x="362" y="37"/>
                    <a:pt x="362" y="37"/>
                  </a:cubicBezTo>
                  <a:lnTo>
                    <a:pt x="396" y="62"/>
                  </a:lnTo>
                  <a:cubicBezTo>
                    <a:pt x="397" y="62"/>
                    <a:pt x="397" y="63"/>
                    <a:pt x="397" y="63"/>
                  </a:cubicBezTo>
                  <a:lnTo>
                    <a:pt x="424" y="94"/>
                  </a:lnTo>
                  <a:cubicBezTo>
                    <a:pt x="425" y="94"/>
                    <a:pt x="425" y="94"/>
                    <a:pt x="425" y="94"/>
                  </a:cubicBezTo>
                  <a:lnTo>
                    <a:pt x="446" y="129"/>
                  </a:lnTo>
                  <a:cubicBezTo>
                    <a:pt x="446" y="130"/>
                    <a:pt x="446" y="130"/>
                    <a:pt x="446" y="130"/>
                  </a:cubicBezTo>
                  <a:lnTo>
                    <a:pt x="460" y="169"/>
                  </a:lnTo>
                  <a:cubicBezTo>
                    <a:pt x="460" y="169"/>
                    <a:pt x="460" y="170"/>
                    <a:pt x="460" y="170"/>
                  </a:cubicBezTo>
                  <a:lnTo>
                    <a:pt x="464" y="212"/>
                  </a:lnTo>
                  <a:cubicBezTo>
                    <a:pt x="464" y="212"/>
                    <a:pt x="464" y="213"/>
                    <a:pt x="464" y="213"/>
                  </a:cubicBezTo>
                  <a:lnTo>
                    <a:pt x="460" y="255"/>
                  </a:lnTo>
                  <a:cubicBezTo>
                    <a:pt x="460" y="255"/>
                    <a:pt x="460" y="255"/>
                    <a:pt x="460" y="256"/>
                  </a:cubicBezTo>
                  <a:lnTo>
                    <a:pt x="446" y="295"/>
                  </a:lnTo>
                  <a:cubicBezTo>
                    <a:pt x="446" y="295"/>
                    <a:pt x="446" y="295"/>
                    <a:pt x="446" y="296"/>
                  </a:cubicBezTo>
                  <a:lnTo>
                    <a:pt x="425" y="331"/>
                  </a:lnTo>
                  <a:cubicBezTo>
                    <a:pt x="425" y="331"/>
                    <a:pt x="425" y="331"/>
                    <a:pt x="424" y="332"/>
                  </a:cubicBezTo>
                  <a:lnTo>
                    <a:pt x="397" y="362"/>
                  </a:lnTo>
                  <a:cubicBezTo>
                    <a:pt x="397" y="362"/>
                    <a:pt x="397" y="363"/>
                    <a:pt x="396" y="363"/>
                  </a:cubicBezTo>
                  <a:lnTo>
                    <a:pt x="362" y="388"/>
                  </a:lnTo>
                  <a:cubicBezTo>
                    <a:pt x="362" y="388"/>
                    <a:pt x="362" y="388"/>
                    <a:pt x="362" y="389"/>
                  </a:cubicBezTo>
                  <a:lnTo>
                    <a:pt x="323" y="408"/>
                  </a:lnTo>
                  <a:cubicBezTo>
                    <a:pt x="323" y="408"/>
                    <a:pt x="323" y="408"/>
                    <a:pt x="323" y="408"/>
                  </a:cubicBezTo>
                  <a:lnTo>
                    <a:pt x="280" y="420"/>
                  </a:lnTo>
                  <a:cubicBezTo>
                    <a:pt x="279" y="420"/>
                    <a:pt x="279" y="420"/>
                    <a:pt x="279" y="420"/>
                  </a:cubicBezTo>
                  <a:lnTo>
                    <a:pt x="233" y="424"/>
                  </a:lnTo>
                  <a:cubicBezTo>
                    <a:pt x="233" y="424"/>
                    <a:pt x="232" y="424"/>
                    <a:pt x="232" y="424"/>
                  </a:cubicBezTo>
                  <a:lnTo>
                    <a:pt x="186" y="420"/>
                  </a:lnTo>
                  <a:cubicBezTo>
                    <a:pt x="186" y="420"/>
                    <a:pt x="186" y="420"/>
                    <a:pt x="185" y="420"/>
                  </a:cubicBezTo>
                  <a:lnTo>
                    <a:pt x="143" y="408"/>
                  </a:lnTo>
                  <a:cubicBezTo>
                    <a:pt x="143" y="408"/>
                    <a:pt x="142" y="408"/>
                    <a:pt x="142" y="408"/>
                  </a:cubicBezTo>
                  <a:lnTo>
                    <a:pt x="103" y="389"/>
                  </a:lnTo>
                  <a:cubicBezTo>
                    <a:pt x="103" y="388"/>
                    <a:pt x="103" y="388"/>
                    <a:pt x="103" y="388"/>
                  </a:cubicBezTo>
                  <a:lnTo>
                    <a:pt x="69" y="363"/>
                  </a:lnTo>
                  <a:cubicBezTo>
                    <a:pt x="69" y="363"/>
                    <a:pt x="69" y="362"/>
                    <a:pt x="69" y="362"/>
                  </a:cubicBezTo>
                  <a:lnTo>
                    <a:pt x="41" y="332"/>
                  </a:lnTo>
                  <a:cubicBezTo>
                    <a:pt x="40" y="331"/>
                    <a:pt x="40" y="331"/>
                    <a:pt x="40" y="331"/>
                  </a:cubicBezTo>
                  <a:lnTo>
                    <a:pt x="19" y="296"/>
                  </a:lnTo>
                  <a:cubicBezTo>
                    <a:pt x="19" y="295"/>
                    <a:pt x="19" y="295"/>
                    <a:pt x="19" y="295"/>
                  </a:cubicBezTo>
                  <a:lnTo>
                    <a:pt x="5" y="256"/>
                  </a:lnTo>
                  <a:cubicBezTo>
                    <a:pt x="5" y="255"/>
                    <a:pt x="5" y="255"/>
                    <a:pt x="5" y="255"/>
                  </a:cubicBezTo>
                  <a:lnTo>
                    <a:pt x="0" y="213"/>
                  </a:lnTo>
                  <a:close/>
                  <a:moveTo>
                    <a:pt x="13" y="254"/>
                  </a:moveTo>
                  <a:lnTo>
                    <a:pt x="13" y="253"/>
                  </a:lnTo>
                  <a:lnTo>
                    <a:pt x="26" y="292"/>
                  </a:lnTo>
                  <a:lnTo>
                    <a:pt x="26" y="291"/>
                  </a:lnTo>
                  <a:lnTo>
                    <a:pt x="47" y="327"/>
                  </a:lnTo>
                  <a:lnTo>
                    <a:pt x="46" y="326"/>
                  </a:lnTo>
                  <a:lnTo>
                    <a:pt x="74" y="357"/>
                  </a:lnTo>
                  <a:lnTo>
                    <a:pt x="74" y="356"/>
                  </a:lnTo>
                  <a:lnTo>
                    <a:pt x="107" y="382"/>
                  </a:lnTo>
                  <a:lnTo>
                    <a:pt x="107" y="381"/>
                  </a:lnTo>
                  <a:lnTo>
                    <a:pt x="146" y="400"/>
                  </a:lnTo>
                  <a:lnTo>
                    <a:pt x="145" y="400"/>
                  </a:lnTo>
                  <a:lnTo>
                    <a:pt x="188" y="413"/>
                  </a:lnTo>
                  <a:lnTo>
                    <a:pt x="187" y="412"/>
                  </a:lnTo>
                  <a:lnTo>
                    <a:pt x="233" y="416"/>
                  </a:lnTo>
                  <a:lnTo>
                    <a:pt x="232" y="416"/>
                  </a:lnTo>
                  <a:lnTo>
                    <a:pt x="278" y="412"/>
                  </a:lnTo>
                  <a:lnTo>
                    <a:pt x="277" y="413"/>
                  </a:lnTo>
                  <a:lnTo>
                    <a:pt x="320" y="400"/>
                  </a:lnTo>
                  <a:lnTo>
                    <a:pt x="320" y="400"/>
                  </a:lnTo>
                  <a:lnTo>
                    <a:pt x="358" y="381"/>
                  </a:lnTo>
                  <a:lnTo>
                    <a:pt x="358" y="382"/>
                  </a:lnTo>
                  <a:lnTo>
                    <a:pt x="392" y="356"/>
                  </a:lnTo>
                  <a:lnTo>
                    <a:pt x="391" y="357"/>
                  </a:lnTo>
                  <a:lnTo>
                    <a:pt x="418" y="326"/>
                  </a:lnTo>
                  <a:lnTo>
                    <a:pt x="418" y="327"/>
                  </a:lnTo>
                  <a:lnTo>
                    <a:pt x="439" y="291"/>
                  </a:lnTo>
                  <a:lnTo>
                    <a:pt x="439" y="292"/>
                  </a:lnTo>
                  <a:lnTo>
                    <a:pt x="452" y="253"/>
                  </a:lnTo>
                  <a:lnTo>
                    <a:pt x="452" y="254"/>
                  </a:lnTo>
                  <a:lnTo>
                    <a:pt x="456" y="212"/>
                  </a:lnTo>
                  <a:lnTo>
                    <a:pt x="456" y="213"/>
                  </a:lnTo>
                  <a:lnTo>
                    <a:pt x="452" y="171"/>
                  </a:lnTo>
                  <a:lnTo>
                    <a:pt x="452" y="172"/>
                  </a:lnTo>
                  <a:lnTo>
                    <a:pt x="439" y="133"/>
                  </a:lnTo>
                  <a:lnTo>
                    <a:pt x="439" y="134"/>
                  </a:lnTo>
                  <a:lnTo>
                    <a:pt x="418" y="99"/>
                  </a:lnTo>
                  <a:lnTo>
                    <a:pt x="418" y="99"/>
                  </a:lnTo>
                  <a:lnTo>
                    <a:pt x="391" y="68"/>
                  </a:lnTo>
                  <a:lnTo>
                    <a:pt x="392" y="69"/>
                  </a:lnTo>
                  <a:lnTo>
                    <a:pt x="358" y="43"/>
                  </a:lnTo>
                  <a:lnTo>
                    <a:pt x="358" y="44"/>
                  </a:lnTo>
                  <a:lnTo>
                    <a:pt x="320" y="25"/>
                  </a:lnTo>
                  <a:lnTo>
                    <a:pt x="320" y="25"/>
                  </a:lnTo>
                  <a:lnTo>
                    <a:pt x="277" y="12"/>
                  </a:lnTo>
                  <a:lnTo>
                    <a:pt x="278" y="12"/>
                  </a:lnTo>
                  <a:lnTo>
                    <a:pt x="232" y="8"/>
                  </a:lnTo>
                  <a:lnTo>
                    <a:pt x="233" y="8"/>
                  </a:lnTo>
                  <a:lnTo>
                    <a:pt x="187" y="12"/>
                  </a:lnTo>
                  <a:lnTo>
                    <a:pt x="188" y="12"/>
                  </a:lnTo>
                  <a:lnTo>
                    <a:pt x="145" y="25"/>
                  </a:lnTo>
                  <a:lnTo>
                    <a:pt x="146" y="25"/>
                  </a:lnTo>
                  <a:lnTo>
                    <a:pt x="107" y="44"/>
                  </a:lnTo>
                  <a:lnTo>
                    <a:pt x="107" y="43"/>
                  </a:lnTo>
                  <a:lnTo>
                    <a:pt x="74" y="69"/>
                  </a:lnTo>
                  <a:lnTo>
                    <a:pt x="74" y="68"/>
                  </a:lnTo>
                  <a:lnTo>
                    <a:pt x="46" y="99"/>
                  </a:lnTo>
                  <a:lnTo>
                    <a:pt x="47" y="99"/>
                  </a:lnTo>
                  <a:lnTo>
                    <a:pt x="26" y="134"/>
                  </a:lnTo>
                  <a:lnTo>
                    <a:pt x="26" y="133"/>
                  </a:lnTo>
                  <a:lnTo>
                    <a:pt x="13" y="172"/>
                  </a:lnTo>
                  <a:lnTo>
                    <a:pt x="13" y="171"/>
                  </a:lnTo>
                  <a:lnTo>
                    <a:pt x="8" y="213"/>
                  </a:lnTo>
                  <a:lnTo>
                    <a:pt x="8" y="212"/>
                  </a:lnTo>
                  <a:lnTo>
                    <a:pt x="13" y="254"/>
                  </a:lnTo>
                  <a:close/>
                </a:path>
              </a:pathLst>
            </a:custGeom>
            <a:solidFill>
              <a:srgbClr val="000000"/>
            </a:solidFill>
            <a:ln cap="flat"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08"/>
            <p:cNvSpPr>
              <a:spLocks noEditPoints="1"/>
            </p:cNvSpPr>
            <p:nvPr/>
          </p:nvSpPr>
          <p:spPr>
            <a:xfrm>
              <a:off x="3348" y="2039"/>
              <a:ext cx="67" cy="63"/>
            </a:xfrm>
            <a:custGeom>
              <a:avLst/>
              <a:gdLst>
                <a:gd fmla="*/ 5 w 513" name="T0"/>
                <a:gd fmla="*/ 191 h 473" name="T1"/>
                <a:gd fmla="*/ 22 w 513" name="T2"/>
                <a:gd fmla="*/ 141 h 473" name="T3"/>
                <a:gd fmla="*/ 75 w 513" name="T4"/>
                <a:gd fmla="*/ 71 h 473" name="T5"/>
                <a:gd fmla="*/ 117 w 513" name="T6"/>
                <a:gd fmla="*/ 39 h 473" name="T7"/>
                <a:gd fmla="*/ 203 w 513" name="T8"/>
                <a:gd fmla="*/ 6 h 473" name="T9"/>
                <a:gd fmla="*/ 259 w 513" name="T10"/>
                <a:gd fmla="*/ 1 h 473" name="T11"/>
                <a:gd fmla="*/ 353 w 513" name="T12"/>
                <a:gd fmla="*/ 18 h 473" name="T13"/>
                <a:gd fmla="*/ 401 w 513" name="T14"/>
                <a:gd fmla="*/ 42 h 473" name="T15"/>
                <a:gd fmla="*/ 466 w 513" name="T16"/>
                <a:gd fmla="*/ 102 h 473" name="T17"/>
                <a:gd fmla="*/ 493 w 513" name="T18"/>
                <a:gd fmla="*/ 146 h 473" name="T19"/>
                <a:gd fmla="*/ 512 w 513" name="T20"/>
                <a:gd fmla="*/ 233 h 473" name="T21"/>
                <a:gd fmla="*/ 506 w 513" name="T22"/>
                <a:gd fmla="*/ 288 h 473" name="T23"/>
                <a:gd fmla="*/ 470 w 513" name="T24"/>
                <a:gd fmla="*/ 367 h 473" name="T25"/>
                <a:gd fmla="*/ 435 w 513" name="T26"/>
                <a:gd fmla="*/ 406 h 473" name="T27"/>
                <a:gd fmla="*/ 358 w 513" name="T28"/>
                <a:gd fmla="*/ 453 h 473" name="T29"/>
                <a:gd fmla="*/ 305 w 513" name="T30"/>
                <a:gd fmla="*/ 468 h 473" name="T31"/>
                <a:gd fmla="*/ 208 w 513" name="T32"/>
                <a:gd fmla="*/ 468 h 473" name="T33"/>
                <a:gd fmla="*/ 156 w 513" name="T34"/>
                <a:gd fmla="*/ 453 h 473" name="T35"/>
                <a:gd fmla="*/ 79 w 513" name="T36"/>
                <a:gd fmla="*/ 406 h 473" name="T37"/>
                <a:gd fmla="*/ 43 w 513" name="T38"/>
                <a:gd fmla="*/ 367 h 473" name="T39"/>
                <a:gd fmla="*/ 7 w 513" name="T40"/>
                <a:gd fmla="*/ 288 h 473" name="T41"/>
                <a:gd fmla="*/ 61 w 513" name="T42"/>
                <a:gd fmla="*/ 275 h 473" name="T43"/>
                <a:gd fmla="*/ 71 w 513" name="T44"/>
                <a:gd fmla="*/ 303 h 473" name="T45"/>
                <a:gd fmla="*/ 116 w 513" name="T46"/>
                <a:gd fmla="*/ 365 h 473" name="T47"/>
                <a:gd fmla="*/ 141 w 513" name="T48"/>
                <a:gd fmla="*/ 384 h 473" name="T49"/>
                <a:gd fmla="*/ 218 w 513" name="T50"/>
                <a:gd fmla="*/ 414 h 473" name="T51"/>
                <a:gd fmla="*/ 254 w 513" name="T52"/>
                <a:gd fmla="*/ 417 h 473" name="T53"/>
                <a:gd fmla="*/ 338 w 513" name="T54"/>
                <a:gd fmla="*/ 401 h 473" name="T55"/>
                <a:gd fmla="*/ 367 w 513" name="T56"/>
                <a:gd fmla="*/ 387 h 473" name="T57"/>
                <a:gd fmla="*/ 425 w 513" name="T58"/>
                <a:gd fmla="*/ 334 h 473" name="T59"/>
                <a:gd fmla="*/ 440 w 513" name="T60"/>
                <a:gd fmla="*/ 308 h 473" name="T61"/>
                <a:gd fmla="*/ 457 w 513" name="T62"/>
                <a:gd fmla="*/ 233 h 473" name="T63"/>
                <a:gd fmla="*/ 454 w 513" name="T64"/>
                <a:gd fmla="*/ 204 h 473" name="T65"/>
                <a:gd fmla="*/ 421 w 513" name="T66"/>
                <a:gd fmla="*/ 135 h 473" name="T67"/>
                <a:gd fmla="*/ 401 w 513" name="T68"/>
                <a:gd fmla="*/ 112 h 473" name="T69"/>
                <a:gd fmla="*/ 333 w 513" name="T70"/>
                <a:gd fmla="*/ 70 h 473" name="T71"/>
                <a:gd fmla="*/ 300 w 513" name="T72"/>
                <a:gd fmla="*/ 60 h 473" name="T73"/>
                <a:gd fmla="*/ 213 w 513" name="T74"/>
                <a:gd fmla="*/ 60 h 473" name="T75"/>
                <a:gd fmla="*/ 180 w 513" name="T76"/>
                <a:gd fmla="*/ 70 h 473" name="T77"/>
                <a:gd fmla="*/ 112 w 513" name="T78"/>
                <a:gd fmla="*/ 112 h 473" name="T79"/>
                <a:gd fmla="*/ 91 w 513" name="T80"/>
                <a:gd fmla="*/ 135 h 473" name="T81"/>
                <a:gd fmla="*/ 59 w 513" name="T82"/>
                <a:gd fmla="*/ 204 h 473" name="T83"/>
                <a:gd fmla="*/ 56 w 513" name="T84"/>
                <a:gd fmla="*/ 233 h 473" name="T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b="b" l="0" r="r" t="0"/>
              <a:pathLst>
                <a:path h="473" w="513">
                  <a:moveTo>
                    <a:pt x="1" y="239"/>
                  </a:moveTo>
                  <a:cubicBezTo>
                    <a:pt x="0" y="237"/>
                    <a:pt x="0" y="235"/>
                    <a:pt x="1" y="233"/>
                  </a:cubicBezTo>
                  <a:lnTo>
                    <a:pt x="5" y="191"/>
                  </a:lnTo>
                  <a:cubicBezTo>
                    <a:pt x="5" y="189"/>
                    <a:pt x="6" y="187"/>
                    <a:pt x="7" y="185"/>
                  </a:cubicBezTo>
                  <a:lnTo>
                    <a:pt x="20" y="146"/>
                  </a:lnTo>
                  <a:cubicBezTo>
                    <a:pt x="21" y="144"/>
                    <a:pt x="21" y="143"/>
                    <a:pt x="22" y="141"/>
                  </a:cubicBezTo>
                  <a:lnTo>
                    <a:pt x="43" y="106"/>
                  </a:lnTo>
                  <a:cubicBezTo>
                    <a:pt x="44" y="105"/>
                    <a:pt x="45" y="103"/>
                    <a:pt x="47" y="102"/>
                  </a:cubicBezTo>
                  <a:lnTo>
                    <a:pt x="75" y="71"/>
                  </a:lnTo>
                  <a:cubicBezTo>
                    <a:pt x="76" y="69"/>
                    <a:pt x="77" y="68"/>
                    <a:pt x="79" y="67"/>
                  </a:cubicBezTo>
                  <a:lnTo>
                    <a:pt x="112" y="42"/>
                  </a:lnTo>
                  <a:cubicBezTo>
                    <a:pt x="113" y="41"/>
                    <a:pt x="115" y="40"/>
                    <a:pt x="117" y="39"/>
                  </a:cubicBezTo>
                  <a:lnTo>
                    <a:pt x="156" y="20"/>
                  </a:lnTo>
                  <a:cubicBezTo>
                    <a:pt x="157" y="19"/>
                    <a:pt x="159" y="19"/>
                    <a:pt x="160" y="18"/>
                  </a:cubicBezTo>
                  <a:lnTo>
                    <a:pt x="203" y="6"/>
                  </a:lnTo>
                  <a:cubicBezTo>
                    <a:pt x="204" y="5"/>
                    <a:pt x="206" y="5"/>
                    <a:pt x="208" y="5"/>
                  </a:cubicBezTo>
                  <a:lnTo>
                    <a:pt x="254" y="1"/>
                  </a:lnTo>
                  <a:cubicBezTo>
                    <a:pt x="256" y="0"/>
                    <a:pt x="257" y="0"/>
                    <a:pt x="259" y="1"/>
                  </a:cubicBezTo>
                  <a:lnTo>
                    <a:pt x="305" y="5"/>
                  </a:lnTo>
                  <a:cubicBezTo>
                    <a:pt x="307" y="5"/>
                    <a:pt x="309" y="5"/>
                    <a:pt x="310" y="6"/>
                  </a:cubicBezTo>
                  <a:lnTo>
                    <a:pt x="353" y="18"/>
                  </a:lnTo>
                  <a:cubicBezTo>
                    <a:pt x="355" y="19"/>
                    <a:pt x="356" y="19"/>
                    <a:pt x="358" y="20"/>
                  </a:cubicBezTo>
                  <a:lnTo>
                    <a:pt x="396" y="39"/>
                  </a:lnTo>
                  <a:cubicBezTo>
                    <a:pt x="398" y="40"/>
                    <a:pt x="399" y="41"/>
                    <a:pt x="401" y="42"/>
                  </a:cubicBezTo>
                  <a:lnTo>
                    <a:pt x="435" y="67"/>
                  </a:lnTo>
                  <a:cubicBezTo>
                    <a:pt x="436" y="68"/>
                    <a:pt x="438" y="69"/>
                    <a:pt x="439" y="71"/>
                  </a:cubicBezTo>
                  <a:lnTo>
                    <a:pt x="466" y="102"/>
                  </a:lnTo>
                  <a:cubicBezTo>
                    <a:pt x="468" y="103"/>
                    <a:pt x="469" y="105"/>
                    <a:pt x="469" y="106"/>
                  </a:cubicBezTo>
                  <a:lnTo>
                    <a:pt x="490" y="141"/>
                  </a:lnTo>
                  <a:cubicBezTo>
                    <a:pt x="491" y="143"/>
                    <a:pt x="492" y="144"/>
                    <a:pt x="493" y="146"/>
                  </a:cubicBezTo>
                  <a:lnTo>
                    <a:pt x="506" y="185"/>
                  </a:lnTo>
                  <a:cubicBezTo>
                    <a:pt x="507" y="187"/>
                    <a:pt x="508" y="189"/>
                    <a:pt x="508" y="191"/>
                  </a:cubicBezTo>
                  <a:lnTo>
                    <a:pt x="512" y="233"/>
                  </a:lnTo>
                  <a:cubicBezTo>
                    <a:pt x="513" y="235"/>
                    <a:pt x="513" y="237"/>
                    <a:pt x="512" y="239"/>
                  </a:cubicBezTo>
                  <a:lnTo>
                    <a:pt x="508" y="281"/>
                  </a:lnTo>
                  <a:cubicBezTo>
                    <a:pt x="508" y="284"/>
                    <a:pt x="507" y="286"/>
                    <a:pt x="506" y="288"/>
                  </a:cubicBezTo>
                  <a:lnTo>
                    <a:pt x="493" y="327"/>
                  </a:lnTo>
                  <a:cubicBezTo>
                    <a:pt x="492" y="328"/>
                    <a:pt x="492" y="330"/>
                    <a:pt x="491" y="332"/>
                  </a:cubicBezTo>
                  <a:lnTo>
                    <a:pt x="470" y="367"/>
                  </a:lnTo>
                  <a:cubicBezTo>
                    <a:pt x="469" y="369"/>
                    <a:pt x="468" y="370"/>
                    <a:pt x="466" y="372"/>
                  </a:cubicBezTo>
                  <a:lnTo>
                    <a:pt x="439" y="402"/>
                  </a:lnTo>
                  <a:cubicBezTo>
                    <a:pt x="438" y="404"/>
                    <a:pt x="436" y="405"/>
                    <a:pt x="435" y="406"/>
                  </a:cubicBezTo>
                  <a:lnTo>
                    <a:pt x="401" y="431"/>
                  </a:lnTo>
                  <a:cubicBezTo>
                    <a:pt x="399" y="432"/>
                    <a:pt x="398" y="433"/>
                    <a:pt x="396" y="434"/>
                  </a:cubicBezTo>
                  <a:lnTo>
                    <a:pt x="358" y="453"/>
                  </a:lnTo>
                  <a:cubicBezTo>
                    <a:pt x="356" y="454"/>
                    <a:pt x="355" y="454"/>
                    <a:pt x="353" y="455"/>
                  </a:cubicBezTo>
                  <a:lnTo>
                    <a:pt x="310" y="467"/>
                  </a:lnTo>
                  <a:cubicBezTo>
                    <a:pt x="309" y="468"/>
                    <a:pt x="307" y="468"/>
                    <a:pt x="305" y="468"/>
                  </a:cubicBezTo>
                  <a:lnTo>
                    <a:pt x="259" y="472"/>
                  </a:lnTo>
                  <a:cubicBezTo>
                    <a:pt x="257" y="473"/>
                    <a:pt x="256" y="473"/>
                    <a:pt x="254" y="472"/>
                  </a:cubicBezTo>
                  <a:lnTo>
                    <a:pt x="208" y="468"/>
                  </a:lnTo>
                  <a:cubicBezTo>
                    <a:pt x="206" y="468"/>
                    <a:pt x="204" y="468"/>
                    <a:pt x="203" y="467"/>
                  </a:cubicBezTo>
                  <a:lnTo>
                    <a:pt x="160" y="455"/>
                  </a:lnTo>
                  <a:cubicBezTo>
                    <a:pt x="159" y="454"/>
                    <a:pt x="157" y="454"/>
                    <a:pt x="156" y="453"/>
                  </a:cubicBezTo>
                  <a:lnTo>
                    <a:pt x="117" y="434"/>
                  </a:lnTo>
                  <a:cubicBezTo>
                    <a:pt x="115" y="433"/>
                    <a:pt x="113" y="432"/>
                    <a:pt x="112" y="431"/>
                  </a:cubicBezTo>
                  <a:lnTo>
                    <a:pt x="79" y="406"/>
                  </a:lnTo>
                  <a:cubicBezTo>
                    <a:pt x="77" y="405"/>
                    <a:pt x="76" y="404"/>
                    <a:pt x="75" y="402"/>
                  </a:cubicBezTo>
                  <a:lnTo>
                    <a:pt x="47" y="372"/>
                  </a:lnTo>
                  <a:cubicBezTo>
                    <a:pt x="46" y="370"/>
                    <a:pt x="44" y="369"/>
                    <a:pt x="43" y="367"/>
                  </a:cubicBezTo>
                  <a:lnTo>
                    <a:pt x="22" y="332"/>
                  </a:lnTo>
                  <a:cubicBezTo>
                    <a:pt x="21" y="330"/>
                    <a:pt x="21" y="328"/>
                    <a:pt x="20" y="327"/>
                  </a:cubicBezTo>
                  <a:lnTo>
                    <a:pt x="7" y="288"/>
                  </a:lnTo>
                  <a:cubicBezTo>
                    <a:pt x="6" y="286"/>
                    <a:pt x="5" y="284"/>
                    <a:pt x="5" y="281"/>
                  </a:cubicBezTo>
                  <a:lnTo>
                    <a:pt x="1" y="239"/>
                  </a:lnTo>
                  <a:close/>
                  <a:moveTo>
                    <a:pt x="61" y="275"/>
                  </a:moveTo>
                  <a:lnTo>
                    <a:pt x="59" y="269"/>
                  </a:lnTo>
                  <a:lnTo>
                    <a:pt x="73" y="308"/>
                  </a:lnTo>
                  <a:lnTo>
                    <a:pt x="71" y="303"/>
                  </a:lnTo>
                  <a:lnTo>
                    <a:pt x="92" y="339"/>
                  </a:lnTo>
                  <a:lnTo>
                    <a:pt x="88" y="334"/>
                  </a:lnTo>
                  <a:lnTo>
                    <a:pt x="116" y="365"/>
                  </a:lnTo>
                  <a:lnTo>
                    <a:pt x="112" y="361"/>
                  </a:lnTo>
                  <a:lnTo>
                    <a:pt x="146" y="387"/>
                  </a:lnTo>
                  <a:lnTo>
                    <a:pt x="141" y="384"/>
                  </a:lnTo>
                  <a:lnTo>
                    <a:pt x="180" y="403"/>
                  </a:lnTo>
                  <a:lnTo>
                    <a:pt x="176" y="401"/>
                  </a:lnTo>
                  <a:lnTo>
                    <a:pt x="218" y="414"/>
                  </a:lnTo>
                  <a:lnTo>
                    <a:pt x="213" y="413"/>
                  </a:lnTo>
                  <a:lnTo>
                    <a:pt x="259" y="417"/>
                  </a:lnTo>
                  <a:lnTo>
                    <a:pt x="254" y="417"/>
                  </a:lnTo>
                  <a:lnTo>
                    <a:pt x="300" y="413"/>
                  </a:lnTo>
                  <a:lnTo>
                    <a:pt x="295" y="414"/>
                  </a:lnTo>
                  <a:lnTo>
                    <a:pt x="338" y="401"/>
                  </a:lnTo>
                  <a:lnTo>
                    <a:pt x="333" y="403"/>
                  </a:lnTo>
                  <a:lnTo>
                    <a:pt x="372" y="384"/>
                  </a:lnTo>
                  <a:lnTo>
                    <a:pt x="367" y="387"/>
                  </a:lnTo>
                  <a:lnTo>
                    <a:pt x="401" y="361"/>
                  </a:lnTo>
                  <a:lnTo>
                    <a:pt x="397" y="365"/>
                  </a:lnTo>
                  <a:lnTo>
                    <a:pt x="425" y="334"/>
                  </a:lnTo>
                  <a:lnTo>
                    <a:pt x="421" y="339"/>
                  </a:lnTo>
                  <a:lnTo>
                    <a:pt x="442" y="303"/>
                  </a:lnTo>
                  <a:lnTo>
                    <a:pt x="440" y="308"/>
                  </a:lnTo>
                  <a:lnTo>
                    <a:pt x="454" y="269"/>
                  </a:lnTo>
                  <a:lnTo>
                    <a:pt x="452" y="275"/>
                  </a:lnTo>
                  <a:lnTo>
                    <a:pt x="457" y="233"/>
                  </a:lnTo>
                  <a:lnTo>
                    <a:pt x="457" y="239"/>
                  </a:lnTo>
                  <a:lnTo>
                    <a:pt x="452" y="197"/>
                  </a:lnTo>
                  <a:lnTo>
                    <a:pt x="454" y="204"/>
                  </a:lnTo>
                  <a:lnTo>
                    <a:pt x="440" y="165"/>
                  </a:lnTo>
                  <a:lnTo>
                    <a:pt x="442" y="170"/>
                  </a:lnTo>
                  <a:lnTo>
                    <a:pt x="421" y="135"/>
                  </a:lnTo>
                  <a:lnTo>
                    <a:pt x="425" y="139"/>
                  </a:lnTo>
                  <a:lnTo>
                    <a:pt x="397" y="108"/>
                  </a:lnTo>
                  <a:lnTo>
                    <a:pt x="401" y="112"/>
                  </a:lnTo>
                  <a:lnTo>
                    <a:pt x="367" y="86"/>
                  </a:lnTo>
                  <a:lnTo>
                    <a:pt x="372" y="89"/>
                  </a:lnTo>
                  <a:lnTo>
                    <a:pt x="333" y="70"/>
                  </a:lnTo>
                  <a:lnTo>
                    <a:pt x="338" y="72"/>
                  </a:lnTo>
                  <a:lnTo>
                    <a:pt x="295" y="59"/>
                  </a:lnTo>
                  <a:lnTo>
                    <a:pt x="300" y="60"/>
                  </a:lnTo>
                  <a:lnTo>
                    <a:pt x="254" y="56"/>
                  </a:lnTo>
                  <a:lnTo>
                    <a:pt x="259" y="56"/>
                  </a:lnTo>
                  <a:lnTo>
                    <a:pt x="213" y="60"/>
                  </a:lnTo>
                  <a:lnTo>
                    <a:pt x="218" y="59"/>
                  </a:lnTo>
                  <a:lnTo>
                    <a:pt x="176" y="72"/>
                  </a:lnTo>
                  <a:lnTo>
                    <a:pt x="180" y="70"/>
                  </a:lnTo>
                  <a:lnTo>
                    <a:pt x="141" y="89"/>
                  </a:lnTo>
                  <a:lnTo>
                    <a:pt x="146" y="86"/>
                  </a:lnTo>
                  <a:lnTo>
                    <a:pt x="112" y="112"/>
                  </a:lnTo>
                  <a:lnTo>
                    <a:pt x="116" y="108"/>
                  </a:lnTo>
                  <a:lnTo>
                    <a:pt x="88" y="139"/>
                  </a:lnTo>
                  <a:lnTo>
                    <a:pt x="91" y="135"/>
                  </a:lnTo>
                  <a:lnTo>
                    <a:pt x="70" y="170"/>
                  </a:lnTo>
                  <a:lnTo>
                    <a:pt x="73" y="165"/>
                  </a:lnTo>
                  <a:lnTo>
                    <a:pt x="59" y="204"/>
                  </a:lnTo>
                  <a:lnTo>
                    <a:pt x="61" y="197"/>
                  </a:lnTo>
                  <a:lnTo>
                    <a:pt x="56" y="239"/>
                  </a:lnTo>
                  <a:lnTo>
                    <a:pt x="56" y="233"/>
                  </a:lnTo>
                  <a:lnTo>
                    <a:pt x="61" y="275"/>
                  </a:lnTo>
                  <a:close/>
                </a:path>
              </a:pathLst>
            </a:custGeom>
            <a:solidFill>
              <a:srgbClr val="3333CC"/>
            </a:solidFill>
            <a:ln cap="flat"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209"/>
            <p:cNvSpPr>
              <a:spLocks noChangeArrowheads="1"/>
            </p:cNvSpPr>
            <p:nvPr/>
          </p:nvSpPr>
          <p:spPr>
            <a:xfrm>
              <a:off x="3195" y="2104"/>
              <a:ext cx="61" cy="5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0"/>
            <p:cNvSpPr>
              <a:spLocks noEditPoints="1"/>
            </p:cNvSpPr>
            <p:nvPr/>
          </p:nvSpPr>
          <p:spPr>
            <a:xfrm>
              <a:off x="3195" y="2104"/>
              <a:ext cx="62" cy="56"/>
            </a:xfrm>
            <a:custGeom>
              <a:avLst/>
              <a:gdLst>
                <a:gd fmla="*/ 5 w 472" name="T0"/>
                <a:gd fmla="*/ 170 h 424" name="T1"/>
                <a:gd fmla="*/ 20 w 472" name="T2"/>
                <a:gd fmla="*/ 129 h 424" name="T3"/>
                <a:gd fmla="*/ 70 w 472" name="T4"/>
                <a:gd fmla="*/ 63 h 424" name="T5"/>
                <a:gd fmla="*/ 105 w 472" name="T6"/>
                <a:gd fmla="*/ 36 h 424" name="T7"/>
                <a:gd fmla="*/ 189 w 472" name="T8"/>
                <a:gd fmla="*/ 5 h 424" name="T9"/>
                <a:gd fmla="*/ 237 w 472" name="T10"/>
                <a:gd fmla="*/ 0 h 424" name="T11"/>
                <a:gd fmla="*/ 328 w 472" name="T12"/>
                <a:gd fmla="*/ 17 h 424" name="T13"/>
                <a:gd fmla="*/ 369 w 472" name="T14"/>
                <a:gd fmla="*/ 37 h 424" name="T15"/>
                <a:gd fmla="*/ 432 w 472" name="T16"/>
                <a:gd fmla="*/ 94 h 424" name="T17"/>
                <a:gd fmla="*/ 454 w 472" name="T18"/>
                <a:gd fmla="*/ 130 h 424" name="T19"/>
                <a:gd fmla="*/ 472 w 472" name="T20"/>
                <a:gd fmla="*/ 212 h 424" name="T21"/>
                <a:gd fmla="*/ 468 w 472" name="T22"/>
                <a:gd fmla="*/ 256 h 424" name="T23"/>
                <a:gd fmla="*/ 432 w 472" name="T24"/>
                <a:gd fmla="*/ 331 h 424" name="T25"/>
                <a:gd fmla="*/ 403 w 472" name="T26"/>
                <a:gd fmla="*/ 363 h 424" name="T27"/>
                <a:gd fmla="*/ 329 w 472" name="T28"/>
                <a:gd fmla="*/ 408 h 424" name="T29"/>
                <a:gd fmla="*/ 284 w 472" name="T30"/>
                <a:gd fmla="*/ 420 h 424" name="T31"/>
                <a:gd fmla="*/ 190 w 472" name="T32"/>
                <a:gd fmla="*/ 420 h 424" name="T33"/>
                <a:gd fmla="*/ 145 w 472" name="T34"/>
                <a:gd fmla="*/ 408 h 424" name="T35"/>
                <a:gd fmla="*/ 70 w 472" name="T36"/>
                <a:gd fmla="*/ 363 h 424" name="T37"/>
                <a:gd fmla="*/ 41 w 472" name="T38"/>
                <a:gd fmla="*/ 331 h 424" name="T39"/>
                <a:gd fmla="*/ 5 w 472" name="T40"/>
                <a:gd fmla="*/ 256 h 424" name="T41"/>
                <a:gd fmla="*/ 13 w 472" name="T42"/>
                <a:gd fmla="*/ 254 h 424" name="T43"/>
                <a:gd fmla="*/ 26 w 472" name="T44"/>
                <a:gd fmla="*/ 291 h 424" name="T45"/>
                <a:gd fmla="*/ 75 w 472" name="T46"/>
                <a:gd fmla="*/ 357 h 424" name="T47"/>
                <a:gd fmla="*/ 109 w 472" name="T48"/>
                <a:gd fmla="*/ 381 h 424" name="T49"/>
                <a:gd fmla="*/ 191 w 472" name="T50"/>
                <a:gd fmla="*/ 413 h 424" name="T51"/>
                <a:gd fmla="*/ 236 w 472" name="T52"/>
                <a:gd fmla="*/ 416 h 424" name="T53"/>
                <a:gd fmla="*/ 326 w 472" name="T54"/>
                <a:gd fmla="*/ 400 h 424" name="T55"/>
                <a:gd fmla="*/ 364 w 472" name="T56"/>
                <a:gd fmla="*/ 382 h 424" name="T57"/>
                <a:gd fmla="*/ 426 w 472" name="T58"/>
                <a:gd fmla="*/ 326 h 424" name="T59"/>
                <a:gd fmla="*/ 447 w 472" name="T60"/>
                <a:gd fmla="*/ 292 h 424" name="T61"/>
                <a:gd fmla="*/ 464 w 472" name="T62"/>
                <a:gd fmla="*/ 212 h 424" name="T63"/>
                <a:gd fmla="*/ 460 w 472" name="T64"/>
                <a:gd fmla="*/ 172 h 424" name="T65"/>
                <a:gd fmla="*/ 426 w 472" name="T66"/>
                <a:gd fmla="*/ 99 h 424" name="T67"/>
                <a:gd fmla="*/ 398 w 472" name="T68"/>
                <a:gd fmla="*/ 69 h 424" name="T69"/>
                <a:gd fmla="*/ 325 w 472" name="T70"/>
                <a:gd fmla="*/ 25 h 424" name="T71"/>
                <a:gd fmla="*/ 283 w 472" name="T72"/>
                <a:gd fmla="*/ 12 h 424" name="T73"/>
                <a:gd fmla="*/ 190 w 472" name="T74"/>
                <a:gd fmla="*/ 12 h 424" name="T75"/>
                <a:gd fmla="*/ 148 w 472" name="T76"/>
                <a:gd fmla="*/ 25 h 424" name="T77"/>
                <a:gd fmla="*/ 75 w 472" name="T78"/>
                <a:gd fmla="*/ 69 h 424" name="T79"/>
                <a:gd fmla="*/ 47 w 472" name="T80"/>
                <a:gd fmla="*/ 99 h 424" name="T81"/>
                <a:gd fmla="*/ 13 w 472" name="T82"/>
                <a:gd fmla="*/ 172 h 424" name="T83"/>
                <a:gd fmla="*/ 8 w 472" name="T84"/>
                <a:gd fmla="*/ 212 h 424" name="T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b="b" l="0" r="r" t="0"/>
              <a:pathLst>
                <a:path h="424" w="472">
                  <a:moveTo>
                    <a:pt x="0" y="213"/>
                  </a:moveTo>
                  <a:cubicBezTo>
                    <a:pt x="0" y="213"/>
                    <a:pt x="0" y="212"/>
                    <a:pt x="0" y="212"/>
                  </a:cubicBezTo>
                  <a:lnTo>
                    <a:pt x="5" y="170"/>
                  </a:lnTo>
                  <a:cubicBezTo>
                    <a:pt x="5" y="170"/>
                    <a:pt x="5" y="169"/>
                    <a:pt x="5" y="169"/>
                  </a:cubicBezTo>
                  <a:lnTo>
                    <a:pt x="19" y="130"/>
                  </a:lnTo>
                  <a:cubicBezTo>
                    <a:pt x="19" y="130"/>
                    <a:pt x="19" y="130"/>
                    <a:pt x="20" y="129"/>
                  </a:cubicBezTo>
                  <a:lnTo>
                    <a:pt x="41" y="94"/>
                  </a:lnTo>
                  <a:cubicBezTo>
                    <a:pt x="41" y="94"/>
                    <a:pt x="41" y="94"/>
                    <a:pt x="41" y="94"/>
                  </a:cubicBezTo>
                  <a:lnTo>
                    <a:pt x="70" y="63"/>
                  </a:lnTo>
                  <a:cubicBezTo>
                    <a:pt x="70" y="63"/>
                    <a:pt x="70" y="62"/>
                    <a:pt x="70" y="62"/>
                  </a:cubicBezTo>
                  <a:lnTo>
                    <a:pt x="105" y="37"/>
                  </a:lnTo>
                  <a:cubicBezTo>
                    <a:pt x="105" y="37"/>
                    <a:pt x="105" y="36"/>
                    <a:pt x="105" y="36"/>
                  </a:cubicBezTo>
                  <a:lnTo>
                    <a:pt x="145" y="17"/>
                  </a:lnTo>
                  <a:cubicBezTo>
                    <a:pt x="145" y="17"/>
                    <a:pt x="145" y="17"/>
                    <a:pt x="145" y="17"/>
                  </a:cubicBezTo>
                  <a:lnTo>
                    <a:pt x="189" y="5"/>
                  </a:lnTo>
                  <a:cubicBezTo>
                    <a:pt x="189" y="5"/>
                    <a:pt x="189" y="5"/>
                    <a:pt x="190" y="4"/>
                  </a:cubicBezTo>
                  <a:lnTo>
                    <a:pt x="236" y="0"/>
                  </a:lnTo>
                  <a:cubicBezTo>
                    <a:pt x="236" y="0"/>
                    <a:pt x="237" y="0"/>
                    <a:pt x="237" y="0"/>
                  </a:cubicBezTo>
                  <a:lnTo>
                    <a:pt x="284" y="4"/>
                  </a:lnTo>
                  <a:cubicBezTo>
                    <a:pt x="284" y="5"/>
                    <a:pt x="284" y="5"/>
                    <a:pt x="285" y="5"/>
                  </a:cubicBezTo>
                  <a:lnTo>
                    <a:pt x="328" y="17"/>
                  </a:lnTo>
                  <a:cubicBezTo>
                    <a:pt x="328" y="17"/>
                    <a:pt x="328" y="17"/>
                    <a:pt x="329" y="17"/>
                  </a:cubicBezTo>
                  <a:lnTo>
                    <a:pt x="368" y="36"/>
                  </a:lnTo>
                  <a:cubicBezTo>
                    <a:pt x="368" y="36"/>
                    <a:pt x="369" y="37"/>
                    <a:pt x="369" y="37"/>
                  </a:cubicBezTo>
                  <a:lnTo>
                    <a:pt x="403" y="62"/>
                  </a:lnTo>
                  <a:cubicBezTo>
                    <a:pt x="403" y="62"/>
                    <a:pt x="403" y="63"/>
                    <a:pt x="403" y="63"/>
                  </a:cubicBezTo>
                  <a:lnTo>
                    <a:pt x="432" y="94"/>
                  </a:lnTo>
                  <a:cubicBezTo>
                    <a:pt x="432" y="94"/>
                    <a:pt x="432" y="94"/>
                    <a:pt x="432" y="94"/>
                  </a:cubicBezTo>
                  <a:lnTo>
                    <a:pt x="454" y="129"/>
                  </a:lnTo>
                  <a:cubicBezTo>
                    <a:pt x="454" y="130"/>
                    <a:pt x="454" y="130"/>
                    <a:pt x="454" y="130"/>
                  </a:cubicBezTo>
                  <a:lnTo>
                    <a:pt x="468" y="169"/>
                  </a:lnTo>
                  <a:cubicBezTo>
                    <a:pt x="468" y="169"/>
                    <a:pt x="468" y="170"/>
                    <a:pt x="468" y="170"/>
                  </a:cubicBezTo>
                  <a:lnTo>
                    <a:pt x="472" y="212"/>
                  </a:lnTo>
                  <a:cubicBezTo>
                    <a:pt x="472" y="212"/>
                    <a:pt x="472" y="213"/>
                    <a:pt x="472" y="213"/>
                  </a:cubicBezTo>
                  <a:lnTo>
                    <a:pt x="468" y="255"/>
                  </a:lnTo>
                  <a:cubicBezTo>
                    <a:pt x="468" y="255"/>
                    <a:pt x="468" y="255"/>
                    <a:pt x="468" y="256"/>
                  </a:cubicBezTo>
                  <a:lnTo>
                    <a:pt x="454" y="295"/>
                  </a:lnTo>
                  <a:cubicBezTo>
                    <a:pt x="454" y="295"/>
                    <a:pt x="454" y="295"/>
                    <a:pt x="454" y="296"/>
                  </a:cubicBezTo>
                  <a:lnTo>
                    <a:pt x="432" y="331"/>
                  </a:lnTo>
                  <a:cubicBezTo>
                    <a:pt x="432" y="331"/>
                    <a:pt x="432" y="331"/>
                    <a:pt x="432" y="332"/>
                  </a:cubicBezTo>
                  <a:lnTo>
                    <a:pt x="403" y="362"/>
                  </a:lnTo>
                  <a:cubicBezTo>
                    <a:pt x="403" y="362"/>
                    <a:pt x="403" y="363"/>
                    <a:pt x="403" y="363"/>
                  </a:cubicBezTo>
                  <a:lnTo>
                    <a:pt x="369" y="388"/>
                  </a:lnTo>
                  <a:cubicBezTo>
                    <a:pt x="369" y="388"/>
                    <a:pt x="368" y="388"/>
                    <a:pt x="368" y="389"/>
                  </a:cubicBezTo>
                  <a:lnTo>
                    <a:pt x="329" y="408"/>
                  </a:lnTo>
                  <a:cubicBezTo>
                    <a:pt x="328" y="408"/>
                    <a:pt x="328" y="408"/>
                    <a:pt x="328" y="408"/>
                  </a:cubicBezTo>
                  <a:lnTo>
                    <a:pt x="285" y="420"/>
                  </a:lnTo>
                  <a:cubicBezTo>
                    <a:pt x="284" y="420"/>
                    <a:pt x="284" y="420"/>
                    <a:pt x="284" y="420"/>
                  </a:cubicBezTo>
                  <a:lnTo>
                    <a:pt x="237" y="424"/>
                  </a:lnTo>
                  <a:cubicBezTo>
                    <a:pt x="237" y="424"/>
                    <a:pt x="236" y="424"/>
                    <a:pt x="236" y="424"/>
                  </a:cubicBezTo>
                  <a:lnTo>
                    <a:pt x="190" y="420"/>
                  </a:lnTo>
                  <a:cubicBezTo>
                    <a:pt x="189" y="420"/>
                    <a:pt x="189" y="420"/>
                    <a:pt x="189" y="420"/>
                  </a:cubicBezTo>
                  <a:lnTo>
                    <a:pt x="145" y="408"/>
                  </a:lnTo>
                  <a:cubicBezTo>
                    <a:pt x="145" y="408"/>
                    <a:pt x="145" y="408"/>
                    <a:pt x="145" y="408"/>
                  </a:cubicBezTo>
                  <a:lnTo>
                    <a:pt x="105" y="389"/>
                  </a:lnTo>
                  <a:cubicBezTo>
                    <a:pt x="105" y="388"/>
                    <a:pt x="105" y="388"/>
                    <a:pt x="105" y="388"/>
                  </a:cubicBezTo>
                  <a:lnTo>
                    <a:pt x="70" y="363"/>
                  </a:lnTo>
                  <a:cubicBezTo>
                    <a:pt x="70" y="363"/>
                    <a:pt x="70" y="362"/>
                    <a:pt x="70" y="362"/>
                  </a:cubicBezTo>
                  <a:lnTo>
                    <a:pt x="41" y="332"/>
                  </a:lnTo>
                  <a:cubicBezTo>
                    <a:pt x="41" y="331"/>
                    <a:pt x="41" y="331"/>
                    <a:pt x="41" y="331"/>
                  </a:cubicBezTo>
                  <a:lnTo>
                    <a:pt x="20" y="296"/>
                  </a:lnTo>
                  <a:cubicBezTo>
                    <a:pt x="19" y="295"/>
                    <a:pt x="19" y="295"/>
                    <a:pt x="19" y="295"/>
                  </a:cubicBezTo>
                  <a:lnTo>
                    <a:pt x="5" y="256"/>
                  </a:lnTo>
                  <a:cubicBezTo>
                    <a:pt x="5" y="256"/>
                    <a:pt x="5" y="255"/>
                    <a:pt x="5" y="255"/>
                  </a:cubicBezTo>
                  <a:lnTo>
                    <a:pt x="0" y="213"/>
                  </a:lnTo>
                  <a:close/>
                  <a:moveTo>
                    <a:pt x="13" y="254"/>
                  </a:moveTo>
                  <a:lnTo>
                    <a:pt x="13" y="253"/>
                  </a:lnTo>
                  <a:lnTo>
                    <a:pt x="27" y="292"/>
                  </a:lnTo>
                  <a:lnTo>
                    <a:pt x="26" y="291"/>
                  </a:lnTo>
                  <a:lnTo>
                    <a:pt x="47" y="327"/>
                  </a:lnTo>
                  <a:lnTo>
                    <a:pt x="47" y="326"/>
                  </a:lnTo>
                  <a:lnTo>
                    <a:pt x="75" y="357"/>
                  </a:lnTo>
                  <a:lnTo>
                    <a:pt x="75" y="356"/>
                  </a:lnTo>
                  <a:lnTo>
                    <a:pt x="109" y="382"/>
                  </a:lnTo>
                  <a:lnTo>
                    <a:pt x="109" y="381"/>
                  </a:lnTo>
                  <a:lnTo>
                    <a:pt x="148" y="400"/>
                  </a:lnTo>
                  <a:lnTo>
                    <a:pt x="148" y="400"/>
                  </a:lnTo>
                  <a:lnTo>
                    <a:pt x="191" y="413"/>
                  </a:lnTo>
                  <a:lnTo>
                    <a:pt x="190" y="412"/>
                  </a:lnTo>
                  <a:lnTo>
                    <a:pt x="237" y="416"/>
                  </a:lnTo>
                  <a:lnTo>
                    <a:pt x="236" y="416"/>
                  </a:lnTo>
                  <a:lnTo>
                    <a:pt x="283" y="412"/>
                  </a:lnTo>
                  <a:lnTo>
                    <a:pt x="282" y="413"/>
                  </a:lnTo>
                  <a:lnTo>
                    <a:pt x="326" y="400"/>
                  </a:lnTo>
                  <a:lnTo>
                    <a:pt x="325" y="400"/>
                  </a:lnTo>
                  <a:lnTo>
                    <a:pt x="365" y="381"/>
                  </a:lnTo>
                  <a:lnTo>
                    <a:pt x="364" y="382"/>
                  </a:lnTo>
                  <a:lnTo>
                    <a:pt x="398" y="356"/>
                  </a:lnTo>
                  <a:lnTo>
                    <a:pt x="398" y="357"/>
                  </a:lnTo>
                  <a:lnTo>
                    <a:pt x="426" y="326"/>
                  </a:lnTo>
                  <a:lnTo>
                    <a:pt x="426" y="327"/>
                  </a:lnTo>
                  <a:lnTo>
                    <a:pt x="447" y="291"/>
                  </a:lnTo>
                  <a:lnTo>
                    <a:pt x="447" y="292"/>
                  </a:lnTo>
                  <a:lnTo>
                    <a:pt x="460" y="253"/>
                  </a:lnTo>
                  <a:lnTo>
                    <a:pt x="460" y="254"/>
                  </a:lnTo>
                  <a:lnTo>
                    <a:pt x="464" y="212"/>
                  </a:lnTo>
                  <a:lnTo>
                    <a:pt x="464" y="213"/>
                  </a:lnTo>
                  <a:lnTo>
                    <a:pt x="460" y="171"/>
                  </a:lnTo>
                  <a:lnTo>
                    <a:pt x="460" y="172"/>
                  </a:lnTo>
                  <a:lnTo>
                    <a:pt x="447" y="133"/>
                  </a:lnTo>
                  <a:lnTo>
                    <a:pt x="447" y="134"/>
                  </a:lnTo>
                  <a:lnTo>
                    <a:pt x="426" y="99"/>
                  </a:lnTo>
                  <a:lnTo>
                    <a:pt x="426" y="99"/>
                  </a:lnTo>
                  <a:lnTo>
                    <a:pt x="398" y="68"/>
                  </a:lnTo>
                  <a:lnTo>
                    <a:pt x="398" y="69"/>
                  </a:lnTo>
                  <a:lnTo>
                    <a:pt x="364" y="43"/>
                  </a:lnTo>
                  <a:lnTo>
                    <a:pt x="365" y="44"/>
                  </a:lnTo>
                  <a:lnTo>
                    <a:pt x="325" y="25"/>
                  </a:lnTo>
                  <a:lnTo>
                    <a:pt x="326" y="25"/>
                  </a:lnTo>
                  <a:lnTo>
                    <a:pt x="282" y="12"/>
                  </a:lnTo>
                  <a:lnTo>
                    <a:pt x="283" y="12"/>
                  </a:lnTo>
                  <a:lnTo>
                    <a:pt x="236" y="8"/>
                  </a:lnTo>
                  <a:lnTo>
                    <a:pt x="237" y="8"/>
                  </a:lnTo>
                  <a:lnTo>
                    <a:pt x="190" y="12"/>
                  </a:lnTo>
                  <a:lnTo>
                    <a:pt x="191" y="12"/>
                  </a:lnTo>
                  <a:lnTo>
                    <a:pt x="148" y="25"/>
                  </a:lnTo>
                  <a:lnTo>
                    <a:pt x="148" y="25"/>
                  </a:lnTo>
                  <a:lnTo>
                    <a:pt x="109" y="44"/>
                  </a:lnTo>
                  <a:lnTo>
                    <a:pt x="109" y="43"/>
                  </a:lnTo>
                  <a:lnTo>
                    <a:pt x="75" y="69"/>
                  </a:lnTo>
                  <a:lnTo>
                    <a:pt x="75" y="68"/>
                  </a:lnTo>
                  <a:lnTo>
                    <a:pt x="47" y="99"/>
                  </a:lnTo>
                  <a:lnTo>
                    <a:pt x="47" y="99"/>
                  </a:lnTo>
                  <a:lnTo>
                    <a:pt x="26" y="134"/>
                  </a:lnTo>
                  <a:lnTo>
                    <a:pt x="27" y="133"/>
                  </a:lnTo>
                  <a:lnTo>
                    <a:pt x="13" y="172"/>
                  </a:lnTo>
                  <a:lnTo>
                    <a:pt x="13" y="171"/>
                  </a:lnTo>
                  <a:lnTo>
                    <a:pt x="8" y="213"/>
                  </a:lnTo>
                  <a:lnTo>
                    <a:pt x="8" y="212"/>
                  </a:lnTo>
                  <a:lnTo>
                    <a:pt x="13" y="254"/>
                  </a:lnTo>
                  <a:close/>
                </a:path>
              </a:pathLst>
            </a:custGeom>
            <a:solidFill>
              <a:srgbClr val="000000"/>
            </a:solidFill>
            <a:ln cap="flat"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1"/>
            <p:cNvSpPr>
              <a:spLocks noEditPoints="1"/>
            </p:cNvSpPr>
            <p:nvPr/>
          </p:nvSpPr>
          <p:spPr>
            <a:xfrm>
              <a:off x="3191" y="2101"/>
              <a:ext cx="69" cy="62"/>
            </a:xfrm>
            <a:custGeom>
              <a:avLst/>
              <a:gdLst>
                <a:gd fmla="*/ 5 w 521" name="T0"/>
                <a:gd fmla="*/ 191 h 473" name="T1"/>
                <a:gd fmla="*/ 23 w 521" name="T2"/>
                <a:gd fmla="*/ 141 h 473" name="T3"/>
                <a:gd fmla="*/ 76 w 521" name="T4"/>
                <a:gd fmla="*/ 71 h 473" name="T5"/>
                <a:gd fmla="*/ 119 w 521" name="T6"/>
                <a:gd fmla="*/ 39 h 473" name="T7"/>
                <a:gd fmla="*/ 206 w 521" name="T8"/>
                <a:gd fmla="*/ 6 h 473" name="T9"/>
                <a:gd fmla="*/ 263 w 521" name="T10"/>
                <a:gd fmla="*/ 1 h 473" name="T11"/>
                <a:gd fmla="*/ 359 w 521" name="T12"/>
                <a:gd fmla="*/ 18 h 473" name="T13"/>
                <a:gd fmla="*/ 407 w 521" name="T14"/>
                <a:gd fmla="*/ 42 h 473" name="T15"/>
                <a:gd fmla="*/ 474 w 521" name="T16"/>
                <a:gd fmla="*/ 102 h 473" name="T17"/>
                <a:gd fmla="*/ 501 w 521" name="T18"/>
                <a:gd fmla="*/ 146 h 473" name="T19"/>
                <a:gd fmla="*/ 520 w 521" name="T20"/>
                <a:gd fmla="*/ 233 h 473" name="T21"/>
                <a:gd fmla="*/ 514 w 521" name="T22"/>
                <a:gd fmla="*/ 288 h 473" name="T23"/>
                <a:gd fmla="*/ 477 w 521" name="T24"/>
                <a:gd fmla="*/ 367 h 473" name="T25"/>
                <a:gd fmla="*/ 441 w 521" name="T26"/>
                <a:gd fmla="*/ 406 h 473" name="T27"/>
                <a:gd fmla="*/ 363 w 521" name="T28"/>
                <a:gd fmla="*/ 453 h 473" name="T29"/>
                <a:gd fmla="*/ 310 w 521" name="T30"/>
                <a:gd fmla="*/ 468 h 473" name="T31"/>
                <a:gd fmla="*/ 212 w 521" name="T32"/>
                <a:gd fmla="*/ 468 h 473" name="T33"/>
                <a:gd fmla="*/ 158 w 521" name="T34"/>
                <a:gd fmla="*/ 453 h 473" name="T35"/>
                <a:gd fmla="*/ 80 w 521" name="T36"/>
                <a:gd fmla="*/ 406 h 473" name="T37"/>
                <a:gd fmla="*/ 44 w 521" name="T38"/>
                <a:gd fmla="*/ 367 h 473" name="T39"/>
                <a:gd fmla="*/ 7 w 521" name="T40"/>
                <a:gd fmla="*/ 288 h 473" name="T41"/>
                <a:gd fmla="*/ 61 w 521" name="T42"/>
                <a:gd fmla="*/ 275 h 473" name="T43"/>
                <a:gd fmla="*/ 71 w 521" name="T44"/>
                <a:gd fmla="*/ 303 h 473" name="T45"/>
                <a:gd fmla="*/ 117 w 521" name="T46"/>
                <a:gd fmla="*/ 364 h 473" name="T47"/>
                <a:gd fmla="*/ 143 w 521" name="T48"/>
                <a:gd fmla="*/ 384 h 473" name="T49"/>
                <a:gd fmla="*/ 222 w 521" name="T50"/>
                <a:gd fmla="*/ 414 h 473" name="T51"/>
                <a:gd fmla="*/ 258 w 521" name="T52"/>
                <a:gd fmla="*/ 417 h 473" name="T53"/>
                <a:gd fmla="*/ 343 w 521" name="T54"/>
                <a:gd fmla="*/ 401 h 473" name="T55"/>
                <a:gd fmla="*/ 374 w 521" name="T56"/>
                <a:gd fmla="*/ 387 h 473" name="T57"/>
                <a:gd fmla="*/ 433 w 521" name="T58"/>
                <a:gd fmla="*/ 334 h 473" name="T59"/>
                <a:gd fmla="*/ 448 w 521" name="T60"/>
                <a:gd fmla="*/ 308 h 473" name="T61"/>
                <a:gd fmla="*/ 465 w 521" name="T62"/>
                <a:gd fmla="*/ 233 h 473" name="T63"/>
                <a:gd fmla="*/ 462 w 521" name="T64"/>
                <a:gd fmla="*/ 204 h 473" name="T65"/>
                <a:gd fmla="*/ 429 w 521" name="T66"/>
                <a:gd fmla="*/ 135 h 473" name="T67"/>
                <a:gd fmla="*/ 408 w 521" name="T68"/>
                <a:gd fmla="*/ 112 h 473" name="T69"/>
                <a:gd fmla="*/ 339 w 521" name="T70"/>
                <a:gd fmla="*/ 70 h 473" name="T71"/>
                <a:gd fmla="*/ 305 w 521" name="T72"/>
                <a:gd fmla="*/ 60 h 473" name="T73"/>
                <a:gd fmla="*/ 216 w 521" name="T74"/>
                <a:gd fmla="*/ 60 h 473" name="T75"/>
                <a:gd fmla="*/ 183 w 521" name="T76"/>
                <a:gd fmla="*/ 70 h 473" name="T77"/>
                <a:gd fmla="*/ 113 w 521" name="T78"/>
                <a:gd fmla="*/ 112 h 473" name="T79"/>
                <a:gd fmla="*/ 92 w 521" name="T80"/>
                <a:gd fmla="*/ 135 h 473" name="T81"/>
                <a:gd fmla="*/ 59 w 521" name="T82"/>
                <a:gd fmla="*/ 204 h 473" name="T83"/>
                <a:gd fmla="*/ 56 w 521" name="T84"/>
                <a:gd fmla="*/ 233 h 473" name="T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b="b" l="0" r="r" t="0"/>
              <a:pathLst>
                <a:path h="473" w="521">
                  <a:moveTo>
                    <a:pt x="1" y="239"/>
                  </a:moveTo>
                  <a:cubicBezTo>
                    <a:pt x="0" y="237"/>
                    <a:pt x="0" y="235"/>
                    <a:pt x="1" y="233"/>
                  </a:cubicBezTo>
                  <a:lnTo>
                    <a:pt x="5" y="191"/>
                  </a:lnTo>
                  <a:cubicBezTo>
                    <a:pt x="5" y="189"/>
                    <a:pt x="6" y="187"/>
                    <a:pt x="7" y="185"/>
                  </a:cubicBezTo>
                  <a:lnTo>
                    <a:pt x="21" y="146"/>
                  </a:lnTo>
                  <a:cubicBezTo>
                    <a:pt x="21" y="144"/>
                    <a:pt x="22" y="143"/>
                    <a:pt x="23" y="141"/>
                  </a:cubicBezTo>
                  <a:lnTo>
                    <a:pt x="44" y="106"/>
                  </a:lnTo>
                  <a:cubicBezTo>
                    <a:pt x="45" y="104"/>
                    <a:pt x="46" y="103"/>
                    <a:pt x="47" y="102"/>
                  </a:cubicBezTo>
                  <a:lnTo>
                    <a:pt x="76" y="71"/>
                  </a:lnTo>
                  <a:cubicBezTo>
                    <a:pt x="77" y="69"/>
                    <a:pt x="78" y="68"/>
                    <a:pt x="80" y="67"/>
                  </a:cubicBezTo>
                  <a:lnTo>
                    <a:pt x="114" y="41"/>
                  </a:lnTo>
                  <a:cubicBezTo>
                    <a:pt x="116" y="40"/>
                    <a:pt x="117" y="39"/>
                    <a:pt x="119" y="39"/>
                  </a:cubicBezTo>
                  <a:lnTo>
                    <a:pt x="158" y="20"/>
                  </a:lnTo>
                  <a:cubicBezTo>
                    <a:pt x="160" y="19"/>
                    <a:pt x="161" y="18"/>
                    <a:pt x="163" y="18"/>
                  </a:cubicBezTo>
                  <a:lnTo>
                    <a:pt x="206" y="6"/>
                  </a:lnTo>
                  <a:cubicBezTo>
                    <a:pt x="208" y="5"/>
                    <a:pt x="210" y="5"/>
                    <a:pt x="212" y="5"/>
                  </a:cubicBezTo>
                  <a:lnTo>
                    <a:pt x="258" y="1"/>
                  </a:lnTo>
                  <a:cubicBezTo>
                    <a:pt x="260" y="0"/>
                    <a:pt x="261" y="0"/>
                    <a:pt x="263" y="1"/>
                  </a:cubicBezTo>
                  <a:lnTo>
                    <a:pt x="310" y="5"/>
                  </a:lnTo>
                  <a:cubicBezTo>
                    <a:pt x="312" y="5"/>
                    <a:pt x="313" y="5"/>
                    <a:pt x="315" y="6"/>
                  </a:cubicBezTo>
                  <a:lnTo>
                    <a:pt x="359" y="18"/>
                  </a:lnTo>
                  <a:cubicBezTo>
                    <a:pt x="360" y="18"/>
                    <a:pt x="362" y="19"/>
                    <a:pt x="363" y="20"/>
                  </a:cubicBezTo>
                  <a:lnTo>
                    <a:pt x="403" y="39"/>
                  </a:lnTo>
                  <a:cubicBezTo>
                    <a:pt x="404" y="40"/>
                    <a:pt x="406" y="40"/>
                    <a:pt x="407" y="42"/>
                  </a:cubicBezTo>
                  <a:lnTo>
                    <a:pt x="441" y="67"/>
                  </a:lnTo>
                  <a:cubicBezTo>
                    <a:pt x="443" y="68"/>
                    <a:pt x="444" y="69"/>
                    <a:pt x="445" y="71"/>
                  </a:cubicBezTo>
                  <a:lnTo>
                    <a:pt x="474" y="102"/>
                  </a:lnTo>
                  <a:cubicBezTo>
                    <a:pt x="475" y="103"/>
                    <a:pt x="476" y="104"/>
                    <a:pt x="477" y="106"/>
                  </a:cubicBezTo>
                  <a:lnTo>
                    <a:pt x="498" y="141"/>
                  </a:lnTo>
                  <a:cubicBezTo>
                    <a:pt x="499" y="143"/>
                    <a:pt x="500" y="144"/>
                    <a:pt x="501" y="146"/>
                  </a:cubicBezTo>
                  <a:lnTo>
                    <a:pt x="514" y="185"/>
                  </a:lnTo>
                  <a:cubicBezTo>
                    <a:pt x="515" y="187"/>
                    <a:pt x="516" y="189"/>
                    <a:pt x="516" y="191"/>
                  </a:cubicBezTo>
                  <a:lnTo>
                    <a:pt x="520" y="233"/>
                  </a:lnTo>
                  <a:cubicBezTo>
                    <a:pt x="521" y="235"/>
                    <a:pt x="521" y="237"/>
                    <a:pt x="520" y="239"/>
                  </a:cubicBezTo>
                  <a:lnTo>
                    <a:pt x="516" y="281"/>
                  </a:lnTo>
                  <a:cubicBezTo>
                    <a:pt x="516" y="284"/>
                    <a:pt x="515" y="286"/>
                    <a:pt x="514" y="288"/>
                  </a:cubicBezTo>
                  <a:lnTo>
                    <a:pt x="501" y="327"/>
                  </a:lnTo>
                  <a:cubicBezTo>
                    <a:pt x="500" y="328"/>
                    <a:pt x="499" y="330"/>
                    <a:pt x="498" y="332"/>
                  </a:cubicBezTo>
                  <a:lnTo>
                    <a:pt x="477" y="367"/>
                  </a:lnTo>
                  <a:cubicBezTo>
                    <a:pt x="476" y="369"/>
                    <a:pt x="475" y="371"/>
                    <a:pt x="473" y="372"/>
                  </a:cubicBezTo>
                  <a:lnTo>
                    <a:pt x="445" y="403"/>
                  </a:lnTo>
                  <a:cubicBezTo>
                    <a:pt x="444" y="404"/>
                    <a:pt x="443" y="405"/>
                    <a:pt x="441" y="406"/>
                  </a:cubicBezTo>
                  <a:lnTo>
                    <a:pt x="407" y="431"/>
                  </a:lnTo>
                  <a:cubicBezTo>
                    <a:pt x="406" y="432"/>
                    <a:pt x="404" y="433"/>
                    <a:pt x="403" y="434"/>
                  </a:cubicBezTo>
                  <a:lnTo>
                    <a:pt x="363" y="453"/>
                  </a:lnTo>
                  <a:cubicBezTo>
                    <a:pt x="362" y="454"/>
                    <a:pt x="360" y="454"/>
                    <a:pt x="359" y="455"/>
                  </a:cubicBezTo>
                  <a:lnTo>
                    <a:pt x="315" y="467"/>
                  </a:lnTo>
                  <a:cubicBezTo>
                    <a:pt x="313" y="468"/>
                    <a:pt x="312" y="468"/>
                    <a:pt x="310" y="468"/>
                  </a:cubicBezTo>
                  <a:lnTo>
                    <a:pt x="263" y="472"/>
                  </a:lnTo>
                  <a:cubicBezTo>
                    <a:pt x="261" y="473"/>
                    <a:pt x="260" y="473"/>
                    <a:pt x="258" y="472"/>
                  </a:cubicBezTo>
                  <a:lnTo>
                    <a:pt x="212" y="468"/>
                  </a:lnTo>
                  <a:cubicBezTo>
                    <a:pt x="210" y="468"/>
                    <a:pt x="208" y="468"/>
                    <a:pt x="206" y="467"/>
                  </a:cubicBezTo>
                  <a:lnTo>
                    <a:pt x="163" y="455"/>
                  </a:lnTo>
                  <a:cubicBezTo>
                    <a:pt x="161" y="454"/>
                    <a:pt x="160" y="454"/>
                    <a:pt x="158" y="453"/>
                  </a:cubicBezTo>
                  <a:lnTo>
                    <a:pt x="119" y="434"/>
                  </a:lnTo>
                  <a:cubicBezTo>
                    <a:pt x="117" y="433"/>
                    <a:pt x="116" y="433"/>
                    <a:pt x="114" y="431"/>
                  </a:cubicBezTo>
                  <a:lnTo>
                    <a:pt x="80" y="406"/>
                  </a:lnTo>
                  <a:cubicBezTo>
                    <a:pt x="78" y="405"/>
                    <a:pt x="77" y="404"/>
                    <a:pt x="76" y="403"/>
                  </a:cubicBezTo>
                  <a:lnTo>
                    <a:pt x="48" y="372"/>
                  </a:lnTo>
                  <a:cubicBezTo>
                    <a:pt x="46" y="371"/>
                    <a:pt x="45" y="369"/>
                    <a:pt x="44" y="367"/>
                  </a:cubicBezTo>
                  <a:lnTo>
                    <a:pt x="23" y="332"/>
                  </a:lnTo>
                  <a:cubicBezTo>
                    <a:pt x="22" y="330"/>
                    <a:pt x="21" y="329"/>
                    <a:pt x="21" y="327"/>
                  </a:cubicBezTo>
                  <a:lnTo>
                    <a:pt x="7" y="288"/>
                  </a:lnTo>
                  <a:cubicBezTo>
                    <a:pt x="6" y="286"/>
                    <a:pt x="5" y="284"/>
                    <a:pt x="5" y="281"/>
                  </a:cubicBezTo>
                  <a:lnTo>
                    <a:pt x="1" y="239"/>
                  </a:lnTo>
                  <a:close/>
                  <a:moveTo>
                    <a:pt x="61" y="275"/>
                  </a:moveTo>
                  <a:lnTo>
                    <a:pt x="59" y="269"/>
                  </a:lnTo>
                  <a:lnTo>
                    <a:pt x="73" y="308"/>
                  </a:lnTo>
                  <a:lnTo>
                    <a:pt x="71" y="303"/>
                  </a:lnTo>
                  <a:lnTo>
                    <a:pt x="92" y="339"/>
                  </a:lnTo>
                  <a:lnTo>
                    <a:pt x="88" y="334"/>
                  </a:lnTo>
                  <a:lnTo>
                    <a:pt x="117" y="364"/>
                  </a:lnTo>
                  <a:lnTo>
                    <a:pt x="113" y="361"/>
                  </a:lnTo>
                  <a:lnTo>
                    <a:pt x="148" y="386"/>
                  </a:lnTo>
                  <a:lnTo>
                    <a:pt x="143" y="384"/>
                  </a:lnTo>
                  <a:lnTo>
                    <a:pt x="183" y="403"/>
                  </a:lnTo>
                  <a:lnTo>
                    <a:pt x="178" y="401"/>
                  </a:lnTo>
                  <a:lnTo>
                    <a:pt x="222" y="414"/>
                  </a:lnTo>
                  <a:lnTo>
                    <a:pt x="216" y="413"/>
                  </a:lnTo>
                  <a:lnTo>
                    <a:pt x="263" y="417"/>
                  </a:lnTo>
                  <a:lnTo>
                    <a:pt x="258" y="417"/>
                  </a:lnTo>
                  <a:lnTo>
                    <a:pt x="305" y="413"/>
                  </a:lnTo>
                  <a:lnTo>
                    <a:pt x="300" y="414"/>
                  </a:lnTo>
                  <a:lnTo>
                    <a:pt x="343" y="401"/>
                  </a:lnTo>
                  <a:lnTo>
                    <a:pt x="339" y="403"/>
                  </a:lnTo>
                  <a:lnTo>
                    <a:pt x="378" y="384"/>
                  </a:lnTo>
                  <a:lnTo>
                    <a:pt x="374" y="387"/>
                  </a:lnTo>
                  <a:lnTo>
                    <a:pt x="408" y="361"/>
                  </a:lnTo>
                  <a:lnTo>
                    <a:pt x="404" y="364"/>
                  </a:lnTo>
                  <a:lnTo>
                    <a:pt x="433" y="334"/>
                  </a:lnTo>
                  <a:lnTo>
                    <a:pt x="429" y="338"/>
                  </a:lnTo>
                  <a:lnTo>
                    <a:pt x="451" y="303"/>
                  </a:lnTo>
                  <a:lnTo>
                    <a:pt x="448" y="308"/>
                  </a:lnTo>
                  <a:lnTo>
                    <a:pt x="462" y="269"/>
                  </a:lnTo>
                  <a:lnTo>
                    <a:pt x="460" y="275"/>
                  </a:lnTo>
                  <a:lnTo>
                    <a:pt x="465" y="233"/>
                  </a:lnTo>
                  <a:lnTo>
                    <a:pt x="465" y="239"/>
                  </a:lnTo>
                  <a:lnTo>
                    <a:pt x="460" y="197"/>
                  </a:lnTo>
                  <a:lnTo>
                    <a:pt x="462" y="204"/>
                  </a:lnTo>
                  <a:lnTo>
                    <a:pt x="448" y="165"/>
                  </a:lnTo>
                  <a:lnTo>
                    <a:pt x="451" y="170"/>
                  </a:lnTo>
                  <a:lnTo>
                    <a:pt x="429" y="135"/>
                  </a:lnTo>
                  <a:lnTo>
                    <a:pt x="432" y="139"/>
                  </a:lnTo>
                  <a:lnTo>
                    <a:pt x="404" y="108"/>
                  </a:lnTo>
                  <a:lnTo>
                    <a:pt x="408" y="112"/>
                  </a:lnTo>
                  <a:lnTo>
                    <a:pt x="374" y="86"/>
                  </a:lnTo>
                  <a:lnTo>
                    <a:pt x="378" y="89"/>
                  </a:lnTo>
                  <a:lnTo>
                    <a:pt x="339" y="70"/>
                  </a:lnTo>
                  <a:lnTo>
                    <a:pt x="343" y="72"/>
                  </a:lnTo>
                  <a:lnTo>
                    <a:pt x="300" y="59"/>
                  </a:lnTo>
                  <a:lnTo>
                    <a:pt x="305" y="60"/>
                  </a:lnTo>
                  <a:lnTo>
                    <a:pt x="258" y="56"/>
                  </a:lnTo>
                  <a:lnTo>
                    <a:pt x="263" y="56"/>
                  </a:lnTo>
                  <a:lnTo>
                    <a:pt x="216" y="60"/>
                  </a:lnTo>
                  <a:lnTo>
                    <a:pt x="222" y="59"/>
                  </a:lnTo>
                  <a:lnTo>
                    <a:pt x="178" y="72"/>
                  </a:lnTo>
                  <a:lnTo>
                    <a:pt x="183" y="70"/>
                  </a:lnTo>
                  <a:lnTo>
                    <a:pt x="143" y="89"/>
                  </a:lnTo>
                  <a:lnTo>
                    <a:pt x="148" y="86"/>
                  </a:lnTo>
                  <a:lnTo>
                    <a:pt x="113" y="112"/>
                  </a:lnTo>
                  <a:lnTo>
                    <a:pt x="117" y="108"/>
                  </a:lnTo>
                  <a:lnTo>
                    <a:pt x="89" y="139"/>
                  </a:lnTo>
                  <a:lnTo>
                    <a:pt x="92" y="135"/>
                  </a:lnTo>
                  <a:lnTo>
                    <a:pt x="71" y="170"/>
                  </a:lnTo>
                  <a:lnTo>
                    <a:pt x="73" y="165"/>
                  </a:lnTo>
                  <a:lnTo>
                    <a:pt x="59" y="204"/>
                  </a:lnTo>
                  <a:lnTo>
                    <a:pt x="61" y="197"/>
                  </a:lnTo>
                  <a:lnTo>
                    <a:pt x="56" y="239"/>
                  </a:lnTo>
                  <a:lnTo>
                    <a:pt x="56" y="233"/>
                  </a:lnTo>
                  <a:lnTo>
                    <a:pt x="61" y="275"/>
                  </a:lnTo>
                  <a:close/>
                </a:path>
              </a:pathLst>
            </a:custGeom>
            <a:solidFill>
              <a:srgbClr val="3333CC"/>
            </a:solidFill>
            <a:ln cap="flat"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212"/>
            <p:cNvSpPr>
              <a:spLocks noChangeArrowheads="1"/>
            </p:cNvSpPr>
            <p:nvPr/>
          </p:nvSpPr>
          <p:spPr>
            <a:xfrm>
              <a:off x="3562" y="1980"/>
              <a:ext cx="60" cy="5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3"/>
            <p:cNvSpPr>
              <a:spLocks noEditPoints="1"/>
            </p:cNvSpPr>
            <p:nvPr/>
          </p:nvSpPr>
          <p:spPr>
            <a:xfrm>
              <a:off x="3562" y="1979"/>
              <a:ext cx="61" cy="56"/>
            </a:xfrm>
            <a:custGeom>
              <a:avLst/>
              <a:gdLst>
                <a:gd fmla="*/ 5 w 464" name="T0"/>
                <a:gd fmla="*/ 170 h 424" name="T1"/>
                <a:gd fmla="*/ 19 w 464" name="T2"/>
                <a:gd fmla="*/ 129 h 424" name="T3"/>
                <a:gd fmla="*/ 68 w 464" name="T4"/>
                <a:gd fmla="*/ 63 h 424" name="T5"/>
                <a:gd fmla="*/ 103 w 464" name="T6"/>
                <a:gd fmla="*/ 36 h 424" name="T7"/>
                <a:gd fmla="*/ 185 w 464" name="T8"/>
                <a:gd fmla="*/ 5 h 424" name="T9"/>
                <a:gd fmla="*/ 233 w 464" name="T10"/>
                <a:gd fmla="*/ 0 h 424" name="T11"/>
                <a:gd fmla="*/ 323 w 464" name="T12"/>
                <a:gd fmla="*/ 17 h 424" name="T13"/>
                <a:gd fmla="*/ 362 w 464" name="T14"/>
                <a:gd fmla="*/ 37 h 424" name="T15"/>
                <a:gd fmla="*/ 424 w 464" name="T16"/>
                <a:gd fmla="*/ 94 h 424" name="T17"/>
                <a:gd fmla="*/ 446 w 464" name="T18"/>
                <a:gd fmla="*/ 130 h 424" name="T19"/>
                <a:gd fmla="*/ 464 w 464" name="T20"/>
                <a:gd fmla="*/ 212 h 424" name="T21"/>
                <a:gd fmla="*/ 460 w 464" name="T22"/>
                <a:gd fmla="*/ 256 h 424" name="T23"/>
                <a:gd fmla="*/ 425 w 464" name="T24"/>
                <a:gd fmla="*/ 331 h 424" name="T25"/>
                <a:gd fmla="*/ 396 w 464" name="T26"/>
                <a:gd fmla="*/ 363 h 424" name="T27"/>
                <a:gd fmla="*/ 323 w 464" name="T28"/>
                <a:gd fmla="*/ 408 h 424" name="T29"/>
                <a:gd fmla="*/ 279 w 464" name="T30"/>
                <a:gd fmla="*/ 420 h 424" name="T31"/>
                <a:gd fmla="*/ 186 w 464" name="T32"/>
                <a:gd fmla="*/ 420 h 424" name="T33"/>
                <a:gd fmla="*/ 142 w 464" name="T34"/>
                <a:gd fmla="*/ 408 h 424" name="T35"/>
                <a:gd fmla="*/ 69 w 464" name="T36"/>
                <a:gd fmla="*/ 363 h 424" name="T37"/>
                <a:gd fmla="*/ 40 w 464" name="T38"/>
                <a:gd fmla="*/ 331 h 424" name="T39"/>
                <a:gd fmla="*/ 5 w 464" name="T40"/>
                <a:gd fmla="*/ 256 h 424" name="T41"/>
                <a:gd fmla="*/ 13 w 464" name="T42"/>
                <a:gd fmla="*/ 254 h 424" name="T43"/>
                <a:gd fmla="*/ 26 w 464" name="T44"/>
                <a:gd fmla="*/ 291 h 424" name="T45"/>
                <a:gd fmla="*/ 74 w 464" name="T46"/>
                <a:gd fmla="*/ 357 h 424" name="T47"/>
                <a:gd fmla="*/ 107 w 464" name="T48"/>
                <a:gd fmla="*/ 381 h 424" name="T49"/>
                <a:gd fmla="*/ 188 w 464" name="T50"/>
                <a:gd fmla="*/ 413 h 424" name="T51"/>
                <a:gd fmla="*/ 232 w 464" name="T52"/>
                <a:gd fmla="*/ 416 h 424" name="T53"/>
                <a:gd fmla="*/ 320 w 464" name="T54"/>
                <a:gd fmla="*/ 400 h 424" name="T55"/>
                <a:gd fmla="*/ 358 w 464" name="T56"/>
                <a:gd fmla="*/ 382 h 424" name="T57"/>
                <a:gd fmla="*/ 418 w 464" name="T58"/>
                <a:gd fmla="*/ 326 h 424" name="T59"/>
                <a:gd fmla="*/ 439 w 464" name="T60"/>
                <a:gd fmla="*/ 292 h 424" name="T61"/>
                <a:gd fmla="*/ 456 w 464" name="T62"/>
                <a:gd fmla="*/ 212 h 424" name="T63"/>
                <a:gd fmla="*/ 452 w 464" name="T64"/>
                <a:gd fmla="*/ 172 h 424" name="T65"/>
                <a:gd fmla="*/ 418 w 464" name="T66"/>
                <a:gd fmla="*/ 99 h 424" name="T67"/>
                <a:gd fmla="*/ 392 w 464" name="T68"/>
                <a:gd fmla="*/ 69 h 424" name="T69"/>
                <a:gd fmla="*/ 320 w 464" name="T70"/>
                <a:gd fmla="*/ 25 h 424" name="T71"/>
                <a:gd fmla="*/ 278 w 464" name="T72"/>
                <a:gd fmla="*/ 12 h 424" name="T73"/>
                <a:gd fmla="*/ 187 w 464" name="T74"/>
                <a:gd fmla="*/ 12 h 424" name="T75"/>
                <a:gd fmla="*/ 146 w 464" name="T76"/>
                <a:gd fmla="*/ 25 h 424" name="T77"/>
                <a:gd fmla="*/ 74 w 464" name="T78"/>
                <a:gd fmla="*/ 69 h 424" name="T79"/>
                <a:gd fmla="*/ 47 w 464" name="T80"/>
                <a:gd fmla="*/ 99 h 424" name="T81"/>
                <a:gd fmla="*/ 13 w 464" name="T82"/>
                <a:gd fmla="*/ 172 h 424" name="T83"/>
                <a:gd fmla="*/ 8 w 464" name="T84"/>
                <a:gd fmla="*/ 212 h 424" name="T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b="b" l="0" r="r" t="0"/>
              <a:pathLst>
                <a:path h="424" w="464">
                  <a:moveTo>
                    <a:pt x="0" y="213"/>
                  </a:moveTo>
                  <a:cubicBezTo>
                    <a:pt x="0" y="213"/>
                    <a:pt x="0" y="212"/>
                    <a:pt x="0" y="212"/>
                  </a:cubicBezTo>
                  <a:lnTo>
                    <a:pt x="5" y="170"/>
                  </a:lnTo>
                  <a:cubicBezTo>
                    <a:pt x="5" y="170"/>
                    <a:pt x="5" y="169"/>
                    <a:pt x="5" y="169"/>
                  </a:cubicBezTo>
                  <a:lnTo>
                    <a:pt x="19" y="130"/>
                  </a:lnTo>
                  <a:cubicBezTo>
                    <a:pt x="19" y="130"/>
                    <a:pt x="19" y="130"/>
                    <a:pt x="19" y="129"/>
                  </a:cubicBezTo>
                  <a:lnTo>
                    <a:pt x="40" y="94"/>
                  </a:lnTo>
                  <a:cubicBezTo>
                    <a:pt x="40" y="94"/>
                    <a:pt x="40" y="94"/>
                    <a:pt x="40" y="94"/>
                  </a:cubicBezTo>
                  <a:lnTo>
                    <a:pt x="68" y="63"/>
                  </a:lnTo>
                  <a:cubicBezTo>
                    <a:pt x="69" y="63"/>
                    <a:pt x="69" y="62"/>
                    <a:pt x="69" y="62"/>
                  </a:cubicBezTo>
                  <a:lnTo>
                    <a:pt x="103" y="37"/>
                  </a:lnTo>
                  <a:cubicBezTo>
                    <a:pt x="103" y="37"/>
                    <a:pt x="103" y="36"/>
                    <a:pt x="103" y="36"/>
                  </a:cubicBezTo>
                  <a:lnTo>
                    <a:pt x="142" y="17"/>
                  </a:lnTo>
                  <a:cubicBezTo>
                    <a:pt x="142" y="17"/>
                    <a:pt x="143" y="17"/>
                    <a:pt x="143" y="17"/>
                  </a:cubicBezTo>
                  <a:lnTo>
                    <a:pt x="185" y="5"/>
                  </a:lnTo>
                  <a:cubicBezTo>
                    <a:pt x="186" y="5"/>
                    <a:pt x="186" y="5"/>
                    <a:pt x="186" y="4"/>
                  </a:cubicBezTo>
                  <a:lnTo>
                    <a:pt x="232" y="0"/>
                  </a:lnTo>
                  <a:cubicBezTo>
                    <a:pt x="232" y="0"/>
                    <a:pt x="233" y="0"/>
                    <a:pt x="233" y="0"/>
                  </a:cubicBezTo>
                  <a:lnTo>
                    <a:pt x="279" y="4"/>
                  </a:lnTo>
                  <a:cubicBezTo>
                    <a:pt x="279" y="5"/>
                    <a:pt x="279" y="5"/>
                    <a:pt x="280" y="5"/>
                  </a:cubicBezTo>
                  <a:lnTo>
                    <a:pt x="323" y="17"/>
                  </a:lnTo>
                  <a:cubicBezTo>
                    <a:pt x="323" y="17"/>
                    <a:pt x="323" y="17"/>
                    <a:pt x="323" y="17"/>
                  </a:cubicBezTo>
                  <a:lnTo>
                    <a:pt x="362" y="36"/>
                  </a:lnTo>
                  <a:cubicBezTo>
                    <a:pt x="362" y="36"/>
                    <a:pt x="362" y="37"/>
                    <a:pt x="362" y="37"/>
                  </a:cubicBezTo>
                  <a:lnTo>
                    <a:pt x="396" y="62"/>
                  </a:lnTo>
                  <a:cubicBezTo>
                    <a:pt x="397" y="62"/>
                    <a:pt x="397" y="63"/>
                    <a:pt x="397" y="63"/>
                  </a:cubicBezTo>
                  <a:lnTo>
                    <a:pt x="424" y="94"/>
                  </a:lnTo>
                  <a:cubicBezTo>
                    <a:pt x="425" y="94"/>
                    <a:pt x="425" y="94"/>
                    <a:pt x="425" y="94"/>
                  </a:cubicBezTo>
                  <a:lnTo>
                    <a:pt x="446" y="129"/>
                  </a:lnTo>
                  <a:cubicBezTo>
                    <a:pt x="446" y="130"/>
                    <a:pt x="446" y="130"/>
                    <a:pt x="446" y="130"/>
                  </a:cubicBezTo>
                  <a:lnTo>
                    <a:pt x="460" y="169"/>
                  </a:lnTo>
                  <a:cubicBezTo>
                    <a:pt x="460" y="169"/>
                    <a:pt x="460" y="170"/>
                    <a:pt x="460" y="170"/>
                  </a:cubicBezTo>
                  <a:lnTo>
                    <a:pt x="464" y="212"/>
                  </a:lnTo>
                  <a:cubicBezTo>
                    <a:pt x="464" y="212"/>
                    <a:pt x="464" y="213"/>
                    <a:pt x="464" y="213"/>
                  </a:cubicBezTo>
                  <a:lnTo>
                    <a:pt x="460" y="255"/>
                  </a:lnTo>
                  <a:cubicBezTo>
                    <a:pt x="460" y="255"/>
                    <a:pt x="460" y="255"/>
                    <a:pt x="460" y="256"/>
                  </a:cubicBezTo>
                  <a:lnTo>
                    <a:pt x="446" y="295"/>
                  </a:lnTo>
                  <a:cubicBezTo>
                    <a:pt x="446" y="295"/>
                    <a:pt x="446" y="295"/>
                    <a:pt x="446" y="296"/>
                  </a:cubicBezTo>
                  <a:lnTo>
                    <a:pt x="425" y="331"/>
                  </a:lnTo>
                  <a:cubicBezTo>
                    <a:pt x="425" y="331"/>
                    <a:pt x="425" y="331"/>
                    <a:pt x="424" y="332"/>
                  </a:cubicBezTo>
                  <a:lnTo>
                    <a:pt x="397" y="362"/>
                  </a:lnTo>
                  <a:cubicBezTo>
                    <a:pt x="397" y="362"/>
                    <a:pt x="397" y="363"/>
                    <a:pt x="396" y="363"/>
                  </a:cubicBezTo>
                  <a:lnTo>
                    <a:pt x="362" y="388"/>
                  </a:lnTo>
                  <a:cubicBezTo>
                    <a:pt x="362" y="388"/>
                    <a:pt x="362" y="388"/>
                    <a:pt x="362" y="389"/>
                  </a:cubicBezTo>
                  <a:lnTo>
                    <a:pt x="323" y="408"/>
                  </a:lnTo>
                  <a:cubicBezTo>
                    <a:pt x="323" y="408"/>
                    <a:pt x="323" y="408"/>
                    <a:pt x="323" y="408"/>
                  </a:cubicBezTo>
                  <a:lnTo>
                    <a:pt x="280" y="420"/>
                  </a:lnTo>
                  <a:cubicBezTo>
                    <a:pt x="279" y="420"/>
                    <a:pt x="279" y="420"/>
                    <a:pt x="279" y="420"/>
                  </a:cubicBezTo>
                  <a:lnTo>
                    <a:pt x="233" y="424"/>
                  </a:lnTo>
                  <a:cubicBezTo>
                    <a:pt x="233" y="424"/>
                    <a:pt x="232" y="424"/>
                    <a:pt x="232" y="424"/>
                  </a:cubicBezTo>
                  <a:lnTo>
                    <a:pt x="186" y="420"/>
                  </a:lnTo>
                  <a:cubicBezTo>
                    <a:pt x="186" y="420"/>
                    <a:pt x="186" y="420"/>
                    <a:pt x="185" y="420"/>
                  </a:cubicBezTo>
                  <a:lnTo>
                    <a:pt x="143" y="408"/>
                  </a:lnTo>
                  <a:cubicBezTo>
                    <a:pt x="143" y="408"/>
                    <a:pt x="142" y="408"/>
                    <a:pt x="142" y="408"/>
                  </a:cubicBezTo>
                  <a:lnTo>
                    <a:pt x="103" y="389"/>
                  </a:lnTo>
                  <a:cubicBezTo>
                    <a:pt x="103" y="388"/>
                    <a:pt x="103" y="388"/>
                    <a:pt x="103" y="388"/>
                  </a:cubicBezTo>
                  <a:lnTo>
                    <a:pt x="69" y="363"/>
                  </a:lnTo>
                  <a:cubicBezTo>
                    <a:pt x="69" y="363"/>
                    <a:pt x="69" y="362"/>
                    <a:pt x="69" y="362"/>
                  </a:cubicBezTo>
                  <a:lnTo>
                    <a:pt x="41" y="332"/>
                  </a:lnTo>
                  <a:cubicBezTo>
                    <a:pt x="40" y="331"/>
                    <a:pt x="40" y="331"/>
                    <a:pt x="40" y="331"/>
                  </a:cubicBezTo>
                  <a:lnTo>
                    <a:pt x="19" y="296"/>
                  </a:lnTo>
                  <a:cubicBezTo>
                    <a:pt x="19" y="295"/>
                    <a:pt x="19" y="295"/>
                    <a:pt x="19" y="295"/>
                  </a:cubicBezTo>
                  <a:lnTo>
                    <a:pt x="5" y="256"/>
                  </a:lnTo>
                  <a:cubicBezTo>
                    <a:pt x="5" y="255"/>
                    <a:pt x="5" y="255"/>
                    <a:pt x="5" y="255"/>
                  </a:cubicBezTo>
                  <a:lnTo>
                    <a:pt x="0" y="213"/>
                  </a:lnTo>
                  <a:close/>
                  <a:moveTo>
                    <a:pt x="13" y="254"/>
                  </a:moveTo>
                  <a:lnTo>
                    <a:pt x="13" y="253"/>
                  </a:lnTo>
                  <a:lnTo>
                    <a:pt x="26" y="292"/>
                  </a:lnTo>
                  <a:lnTo>
                    <a:pt x="26" y="291"/>
                  </a:lnTo>
                  <a:lnTo>
                    <a:pt x="47" y="327"/>
                  </a:lnTo>
                  <a:lnTo>
                    <a:pt x="46" y="326"/>
                  </a:lnTo>
                  <a:lnTo>
                    <a:pt x="74" y="357"/>
                  </a:lnTo>
                  <a:lnTo>
                    <a:pt x="74" y="356"/>
                  </a:lnTo>
                  <a:lnTo>
                    <a:pt x="107" y="382"/>
                  </a:lnTo>
                  <a:lnTo>
                    <a:pt x="107" y="381"/>
                  </a:lnTo>
                  <a:lnTo>
                    <a:pt x="146" y="400"/>
                  </a:lnTo>
                  <a:lnTo>
                    <a:pt x="145" y="400"/>
                  </a:lnTo>
                  <a:lnTo>
                    <a:pt x="188" y="413"/>
                  </a:lnTo>
                  <a:lnTo>
                    <a:pt x="187" y="412"/>
                  </a:lnTo>
                  <a:lnTo>
                    <a:pt x="233" y="416"/>
                  </a:lnTo>
                  <a:lnTo>
                    <a:pt x="232" y="416"/>
                  </a:lnTo>
                  <a:lnTo>
                    <a:pt x="278" y="412"/>
                  </a:lnTo>
                  <a:lnTo>
                    <a:pt x="277" y="413"/>
                  </a:lnTo>
                  <a:lnTo>
                    <a:pt x="320" y="400"/>
                  </a:lnTo>
                  <a:lnTo>
                    <a:pt x="320" y="400"/>
                  </a:lnTo>
                  <a:lnTo>
                    <a:pt x="358" y="381"/>
                  </a:lnTo>
                  <a:lnTo>
                    <a:pt x="358" y="382"/>
                  </a:lnTo>
                  <a:lnTo>
                    <a:pt x="392" y="356"/>
                  </a:lnTo>
                  <a:lnTo>
                    <a:pt x="391" y="357"/>
                  </a:lnTo>
                  <a:lnTo>
                    <a:pt x="418" y="326"/>
                  </a:lnTo>
                  <a:lnTo>
                    <a:pt x="418" y="327"/>
                  </a:lnTo>
                  <a:lnTo>
                    <a:pt x="439" y="291"/>
                  </a:lnTo>
                  <a:lnTo>
                    <a:pt x="439" y="292"/>
                  </a:lnTo>
                  <a:lnTo>
                    <a:pt x="452" y="253"/>
                  </a:lnTo>
                  <a:lnTo>
                    <a:pt x="452" y="254"/>
                  </a:lnTo>
                  <a:lnTo>
                    <a:pt x="456" y="212"/>
                  </a:lnTo>
                  <a:lnTo>
                    <a:pt x="456" y="213"/>
                  </a:lnTo>
                  <a:lnTo>
                    <a:pt x="452" y="171"/>
                  </a:lnTo>
                  <a:lnTo>
                    <a:pt x="452" y="172"/>
                  </a:lnTo>
                  <a:lnTo>
                    <a:pt x="439" y="133"/>
                  </a:lnTo>
                  <a:lnTo>
                    <a:pt x="439" y="134"/>
                  </a:lnTo>
                  <a:lnTo>
                    <a:pt x="418" y="99"/>
                  </a:lnTo>
                  <a:lnTo>
                    <a:pt x="418" y="99"/>
                  </a:lnTo>
                  <a:lnTo>
                    <a:pt x="391" y="68"/>
                  </a:lnTo>
                  <a:lnTo>
                    <a:pt x="392" y="69"/>
                  </a:lnTo>
                  <a:lnTo>
                    <a:pt x="358" y="43"/>
                  </a:lnTo>
                  <a:lnTo>
                    <a:pt x="358" y="44"/>
                  </a:lnTo>
                  <a:lnTo>
                    <a:pt x="320" y="25"/>
                  </a:lnTo>
                  <a:lnTo>
                    <a:pt x="320" y="25"/>
                  </a:lnTo>
                  <a:lnTo>
                    <a:pt x="277" y="12"/>
                  </a:lnTo>
                  <a:lnTo>
                    <a:pt x="278" y="12"/>
                  </a:lnTo>
                  <a:lnTo>
                    <a:pt x="232" y="8"/>
                  </a:lnTo>
                  <a:lnTo>
                    <a:pt x="233" y="8"/>
                  </a:lnTo>
                  <a:lnTo>
                    <a:pt x="187" y="12"/>
                  </a:lnTo>
                  <a:lnTo>
                    <a:pt x="188" y="12"/>
                  </a:lnTo>
                  <a:lnTo>
                    <a:pt x="145" y="25"/>
                  </a:lnTo>
                  <a:lnTo>
                    <a:pt x="146" y="25"/>
                  </a:lnTo>
                  <a:lnTo>
                    <a:pt x="107" y="44"/>
                  </a:lnTo>
                  <a:lnTo>
                    <a:pt x="107" y="43"/>
                  </a:lnTo>
                  <a:lnTo>
                    <a:pt x="74" y="69"/>
                  </a:lnTo>
                  <a:lnTo>
                    <a:pt x="74" y="68"/>
                  </a:lnTo>
                  <a:lnTo>
                    <a:pt x="46" y="99"/>
                  </a:lnTo>
                  <a:lnTo>
                    <a:pt x="47" y="99"/>
                  </a:lnTo>
                  <a:lnTo>
                    <a:pt x="26" y="134"/>
                  </a:lnTo>
                  <a:lnTo>
                    <a:pt x="26" y="133"/>
                  </a:lnTo>
                  <a:lnTo>
                    <a:pt x="13" y="172"/>
                  </a:lnTo>
                  <a:lnTo>
                    <a:pt x="13" y="171"/>
                  </a:lnTo>
                  <a:lnTo>
                    <a:pt x="8" y="213"/>
                  </a:lnTo>
                  <a:lnTo>
                    <a:pt x="8" y="212"/>
                  </a:lnTo>
                  <a:lnTo>
                    <a:pt x="13" y="254"/>
                  </a:lnTo>
                  <a:close/>
                </a:path>
              </a:pathLst>
            </a:custGeom>
            <a:solidFill>
              <a:srgbClr val="000000"/>
            </a:solidFill>
            <a:ln cap="flat"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4"/>
            <p:cNvSpPr>
              <a:spLocks noEditPoints="1"/>
            </p:cNvSpPr>
            <p:nvPr/>
          </p:nvSpPr>
          <p:spPr>
            <a:xfrm>
              <a:off x="3558" y="1976"/>
              <a:ext cx="68" cy="62"/>
            </a:xfrm>
            <a:custGeom>
              <a:avLst/>
              <a:gdLst>
                <a:gd fmla="*/ 5 w 513" name="T0"/>
                <a:gd fmla="*/ 191 h 473" name="T1"/>
                <a:gd fmla="*/ 22 w 513" name="T2"/>
                <a:gd fmla="*/ 141 h 473" name="T3"/>
                <a:gd fmla="*/ 75 w 513" name="T4"/>
                <a:gd fmla="*/ 71 h 473" name="T5"/>
                <a:gd fmla="*/ 117 w 513" name="T6"/>
                <a:gd fmla="*/ 39 h 473" name="T7"/>
                <a:gd fmla="*/ 203 w 513" name="T8"/>
                <a:gd fmla="*/ 6 h 473" name="T9"/>
                <a:gd fmla="*/ 259 w 513" name="T10"/>
                <a:gd fmla="*/ 1 h 473" name="T11"/>
                <a:gd fmla="*/ 353 w 513" name="T12"/>
                <a:gd fmla="*/ 18 h 473" name="T13"/>
                <a:gd fmla="*/ 401 w 513" name="T14"/>
                <a:gd fmla="*/ 42 h 473" name="T15"/>
                <a:gd fmla="*/ 466 w 513" name="T16"/>
                <a:gd fmla="*/ 102 h 473" name="T17"/>
                <a:gd fmla="*/ 493 w 513" name="T18"/>
                <a:gd fmla="*/ 146 h 473" name="T19"/>
                <a:gd fmla="*/ 512 w 513" name="T20"/>
                <a:gd fmla="*/ 233 h 473" name="T21"/>
                <a:gd fmla="*/ 506 w 513" name="T22"/>
                <a:gd fmla="*/ 288 h 473" name="T23"/>
                <a:gd fmla="*/ 470 w 513" name="T24"/>
                <a:gd fmla="*/ 367 h 473" name="T25"/>
                <a:gd fmla="*/ 435 w 513" name="T26"/>
                <a:gd fmla="*/ 406 h 473" name="T27"/>
                <a:gd fmla="*/ 358 w 513" name="T28"/>
                <a:gd fmla="*/ 453 h 473" name="T29"/>
                <a:gd fmla="*/ 305 w 513" name="T30"/>
                <a:gd fmla="*/ 468 h 473" name="T31"/>
                <a:gd fmla="*/ 208 w 513" name="T32"/>
                <a:gd fmla="*/ 468 h 473" name="T33"/>
                <a:gd fmla="*/ 156 w 513" name="T34"/>
                <a:gd fmla="*/ 453 h 473" name="T35"/>
                <a:gd fmla="*/ 79 w 513" name="T36"/>
                <a:gd fmla="*/ 406 h 473" name="T37"/>
                <a:gd fmla="*/ 43 w 513" name="T38"/>
                <a:gd fmla="*/ 367 h 473" name="T39"/>
                <a:gd fmla="*/ 7 w 513" name="T40"/>
                <a:gd fmla="*/ 288 h 473" name="T41"/>
                <a:gd fmla="*/ 61 w 513" name="T42"/>
                <a:gd fmla="*/ 275 h 473" name="T43"/>
                <a:gd fmla="*/ 71 w 513" name="T44"/>
                <a:gd fmla="*/ 303 h 473" name="T45"/>
                <a:gd fmla="*/ 116 w 513" name="T46"/>
                <a:gd fmla="*/ 365 h 473" name="T47"/>
                <a:gd fmla="*/ 141 w 513" name="T48"/>
                <a:gd fmla="*/ 384 h 473" name="T49"/>
                <a:gd fmla="*/ 218 w 513" name="T50"/>
                <a:gd fmla="*/ 414 h 473" name="T51"/>
                <a:gd fmla="*/ 254 w 513" name="T52"/>
                <a:gd fmla="*/ 417 h 473" name="T53"/>
                <a:gd fmla="*/ 338 w 513" name="T54"/>
                <a:gd fmla="*/ 401 h 473" name="T55"/>
                <a:gd fmla="*/ 367 w 513" name="T56"/>
                <a:gd fmla="*/ 387 h 473" name="T57"/>
                <a:gd fmla="*/ 425 w 513" name="T58"/>
                <a:gd fmla="*/ 334 h 473" name="T59"/>
                <a:gd fmla="*/ 440 w 513" name="T60"/>
                <a:gd fmla="*/ 308 h 473" name="T61"/>
                <a:gd fmla="*/ 457 w 513" name="T62"/>
                <a:gd fmla="*/ 233 h 473" name="T63"/>
                <a:gd fmla="*/ 454 w 513" name="T64"/>
                <a:gd fmla="*/ 204 h 473" name="T65"/>
                <a:gd fmla="*/ 421 w 513" name="T66"/>
                <a:gd fmla="*/ 135 h 473" name="T67"/>
                <a:gd fmla="*/ 401 w 513" name="T68"/>
                <a:gd fmla="*/ 112 h 473" name="T69"/>
                <a:gd fmla="*/ 333 w 513" name="T70"/>
                <a:gd fmla="*/ 70 h 473" name="T71"/>
                <a:gd fmla="*/ 300 w 513" name="T72"/>
                <a:gd fmla="*/ 60 h 473" name="T73"/>
                <a:gd fmla="*/ 213 w 513" name="T74"/>
                <a:gd fmla="*/ 60 h 473" name="T75"/>
                <a:gd fmla="*/ 180 w 513" name="T76"/>
                <a:gd fmla="*/ 70 h 473" name="T77"/>
                <a:gd fmla="*/ 112 w 513" name="T78"/>
                <a:gd fmla="*/ 112 h 473" name="T79"/>
                <a:gd fmla="*/ 91 w 513" name="T80"/>
                <a:gd fmla="*/ 135 h 473" name="T81"/>
                <a:gd fmla="*/ 59 w 513" name="T82"/>
                <a:gd fmla="*/ 204 h 473" name="T83"/>
                <a:gd fmla="*/ 56 w 513" name="T84"/>
                <a:gd fmla="*/ 233 h 473" name="T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b="b" l="0" r="r" t="0"/>
              <a:pathLst>
                <a:path h="473" w="513">
                  <a:moveTo>
                    <a:pt x="1" y="239"/>
                  </a:moveTo>
                  <a:cubicBezTo>
                    <a:pt x="0" y="237"/>
                    <a:pt x="0" y="235"/>
                    <a:pt x="1" y="233"/>
                  </a:cubicBezTo>
                  <a:lnTo>
                    <a:pt x="5" y="191"/>
                  </a:lnTo>
                  <a:cubicBezTo>
                    <a:pt x="5" y="189"/>
                    <a:pt x="6" y="187"/>
                    <a:pt x="7" y="185"/>
                  </a:cubicBezTo>
                  <a:lnTo>
                    <a:pt x="20" y="146"/>
                  </a:lnTo>
                  <a:cubicBezTo>
                    <a:pt x="21" y="144"/>
                    <a:pt x="21" y="143"/>
                    <a:pt x="22" y="141"/>
                  </a:cubicBezTo>
                  <a:lnTo>
                    <a:pt x="43" y="106"/>
                  </a:lnTo>
                  <a:cubicBezTo>
                    <a:pt x="44" y="105"/>
                    <a:pt x="45" y="103"/>
                    <a:pt x="47" y="102"/>
                  </a:cubicBezTo>
                  <a:lnTo>
                    <a:pt x="75" y="71"/>
                  </a:lnTo>
                  <a:cubicBezTo>
                    <a:pt x="76" y="69"/>
                    <a:pt x="77" y="68"/>
                    <a:pt x="79" y="67"/>
                  </a:cubicBezTo>
                  <a:lnTo>
                    <a:pt x="112" y="42"/>
                  </a:lnTo>
                  <a:cubicBezTo>
                    <a:pt x="113" y="41"/>
                    <a:pt x="115" y="40"/>
                    <a:pt x="117" y="39"/>
                  </a:cubicBezTo>
                  <a:lnTo>
                    <a:pt x="156" y="20"/>
                  </a:lnTo>
                  <a:cubicBezTo>
                    <a:pt x="157" y="19"/>
                    <a:pt x="159" y="19"/>
                    <a:pt x="160" y="18"/>
                  </a:cubicBezTo>
                  <a:lnTo>
                    <a:pt x="203" y="6"/>
                  </a:lnTo>
                  <a:cubicBezTo>
                    <a:pt x="204" y="5"/>
                    <a:pt x="206" y="5"/>
                    <a:pt x="208" y="5"/>
                  </a:cubicBezTo>
                  <a:lnTo>
                    <a:pt x="254" y="1"/>
                  </a:lnTo>
                  <a:cubicBezTo>
                    <a:pt x="256" y="0"/>
                    <a:pt x="257" y="0"/>
                    <a:pt x="259" y="1"/>
                  </a:cubicBezTo>
                  <a:lnTo>
                    <a:pt x="305" y="5"/>
                  </a:lnTo>
                  <a:cubicBezTo>
                    <a:pt x="307" y="5"/>
                    <a:pt x="309" y="5"/>
                    <a:pt x="310" y="6"/>
                  </a:cubicBezTo>
                  <a:lnTo>
                    <a:pt x="353" y="18"/>
                  </a:lnTo>
                  <a:cubicBezTo>
                    <a:pt x="355" y="19"/>
                    <a:pt x="356" y="19"/>
                    <a:pt x="358" y="20"/>
                  </a:cubicBezTo>
                  <a:lnTo>
                    <a:pt x="396" y="39"/>
                  </a:lnTo>
                  <a:cubicBezTo>
                    <a:pt x="398" y="40"/>
                    <a:pt x="399" y="41"/>
                    <a:pt x="401" y="42"/>
                  </a:cubicBezTo>
                  <a:lnTo>
                    <a:pt x="435" y="67"/>
                  </a:lnTo>
                  <a:cubicBezTo>
                    <a:pt x="436" y="68"/>
                    <a:pt x="438" y="69"/>
                    <a:pt x="439" y="71"/>
                  </a:cubicBezTo>
                  <a:lnTo>
                    <a:pt x="466" y="102"/>
                  </a:lnTo>
                  <a:cubicBezTo>
                    <a:pt x="468" y="103"/>
                    <a:pt x="469" y="105"/>
                    <a:pt x="469" y="106"/>
                  </a:cubicBezTo>
                  <a:lnTo>
                    <a:pt x="490" y="141"/>
                  </a:lnTo>
                  <a:cubicBezTo>
                    <a:pt x="491" y="143"/>
                    <a:pt x="492" y="144"/>
                    <a:pt x="493" y="146"/>
                  </a:cubicBezTo>
                  <a:lnTo>
                    <a:pt x="506" y="185"/>
                  </a:lnTo>
                  <a:cubicBezTo>
                    <a:pt x="507" y="187"/>
                    <a:pt x="508" y="189"/>
                    <a:pt x="508" y="191"/>
                  </a:cubicBezTo>
                  <a:lnTo>
                    <a:pt x="512" y="233"/>
                  </a:lnTo>
                  <a:cubicBezTo>
                    <a:pt x="513" y="235"/>
                    <a:pt x="513" y="237"/>
                    <a:pt x="512" y="239"/>
                  </a:cubicBezTo>
                  <a:lnTo>
                    <a:pt x="508" y="281"/>
                  </a:lnTo>
                  <a:cubicBezTo>
                    <a:pt x="508" y="284"/>
                    <a:pt x="507" y="286"/>
                    <a:pt x="506" y="288"/>
                  </a:cubicBezTo>
                  <a:lnTo>
                    <a:pt x="493" y="327"/>
                  </a:lnTo>
                  <a:cubicBezTo>
                    <a:pt x="492" y="328"/>
                    <a:pt x="492" y="330"/>
                    <a:pt x="491" y="332"/>
                  </a:cubicBezTo>
                  <a:lnTo>
                    <a:pt x="470" y="367"/>
                  </a:lnTo>
                  <a:cubicBezTo>
                    <a:pt x="469" y="369"/>
                    <a:pt x="468" y="370"/>
                    <a:pt x="466" y="372"/>
                  </a:cubicBezTo>
                  <a:lnTo>
                    <a:pt x="439" y="402"/>
                  </a:lnTo>
                  <a:cubicBezTo>
                    <a:pt x="438" y="404"/>
                    <a:pt x="436" y="405"/>
                    <a:pt x="435" y="406"/>
                  </a:cubicBezTo>
                  <a:lnTo>
                    <a:pt x="401" y="431"/>
                  </a:lnTo>
                  <a:cubicBezTo>
                    <a:pt x="399" y="432"/>
                    <a:pt x="398" y="433"/>
                    <a:pt x="396" y="434"/>
                  </a:cubicBezTo>
                  <a:lnTo>
                    <a:pt x="358" y="453"/>
                  </a:lnTo>
                  <a:cubicBezTo>
                    <a:pt x="356" y="454"/>
                    <a:pt x="355" y="454"/>
                    <a:pt x="353" y="455"/>
                  </a:cubicBezTo>
                  <a:lnTo>
                    <a:pt x="310" y="467"/>
                  </a:lnTo>
                  <a:cubicBezTo>
                    <a:pt x="309" y="468"/>
                    <a:pt x="307" y="468"/>
                    <a:pt x="305" y="468"/>
                  </a:cubicBezTo>
                  <a:lnTo>
                    <a:pt x="259" y="472"/>
                  </a:lnTo>
                  <a:cubicBezTo>
                    <a:pt x="257" y="473"/>
                    <a:pt x="256" y="473"/>
                    <a:pt x="254" y="472"/>
                  </a:cubicBezTo>
                  <a:lnTo>
                    <a:pt x="208" y="468"/>
                  </a:lnTo>
                  <a:cubicBezTo>
                    <a:pt x="206" y="468"/>
                    <a:pt x="204" y="468"/>
                    <a:pt x="203" y="467"/>
                  </a:cubicBezTo>
                  <a:lnTo>
                    <a:pt x="160" y="455"/>
                  </a:lnTo>
                  <a:cubicBezTo>
                    <a:pt x="159" y="454"/>
                    <a:pt x="157" y="454"/>
                    <a:pt x="156" y="453"/>
                  </a:cubicBezTo>
                  <a:lnTo>
                    <a:pt x="117" y="434"/>
                  </a:lnTo>
                  <a:cubicBezTo>
                    <a:pt x="115" y="433"/>
                    <a:pt x="113" y="432"/>
                    <a:pt x="112" y="431"/>
                  </a:cubicBezTo>
                  <a:lnTo>
                    <a:pt x="79" y="406"/>
                  </a:lnTo>
                  <a:cubicBezTo>
                    <a:pt x="77" y="405"/>
                    <a:pt x="76" y="404"/>
                    <a:pt x="75" y="402"/>
                  </a:cubicBezTo>
                  <a:lnTo>
                    <a:pt x="47" y="372"/>
                  </a:lnTo>
                  <a:cubicBezTo>
                    <a:pt x="46" y="370"/>
                    <a:pt x="44" y="369"/>
                    <a:pt x="43" y="367"/>
                  </a:cubicBezTo>
                  <a:lnTo>
                    <a:pt x="22" y="332"/>
                  </a:lnTo>
                  <a:cubicBezTo>
                    <a:pt x="21" y="330"/>
                    <a:pt x="21" y="328"/>
                    <a:pt x="20" y="327"/>
                  </a:cubicBezTo>
                  <a:lnTo>
                    <a:pt x="7" y="288"/>
                  </a:lnTo>
                  <a:cubicBezTo>
                    <a:pt x="6" y="286"/>
                    <a:pt x="5" y="284"/>
                    <a:pt x="5" y="281"/>
                  </a:cubicBezTo>
                  <a:lnTo>
                    <a:pt x="1" y="239"/>
                  </a:lnTo>
                  <a:close/>
                  <a:moveTo>
                    <a:pt x="61" y="275"/>
                  </a:moveTo>
                  <a:lnTo>
                    <a:pt x="59" y="269"/>
                  </a:lnTo>
                  <a:lnTo>
                    <a:pt x="73" y="308"/>
                  </a:lnTo>
                  <a:lnTo>
                    <a:pt x="71" y="303"/>
                  </a:lnTo>
                  <a:lnTo>
                    <a:pt x="92" y="339"/>
                  </a:lnTo>
                  <a:lnTo>
                    <a:pt x="88" y="334"/>
                  </a:lnTo>
                  <a:lnTo>
                    <a:pt x="116" y="365"/>
                  </a:lnTo>
                  <a:lnTo>
                    <a:pt x="112" y="361"/>
                  </a:lnTo>
                  <a:lnTo>
                    <a:pt x="146" y="387"/>
                  </a:lnTo>
                  <a:lnTo>
                    <a:pt x="141" y="384"/>
                  </a:lnTo>
                  <a:lnTo>
                    <a:pt x="180" y="403"/>
                  </a:lnTo>
                  <a:lnTo>
                    <a:pt x="176" y="401"/>
                  </a:lnTo>
                  <a:lnTo>
                    <a:pt x="218" y="414"/>
                  </a:lnTo>
                  <a:lnTo>
                    <a:pt x="213" y="413"/>
                  </a:lnTo>
                  <a:lnTo>
                    <a:pt x="259" y="417"/>
                  </a:lnTo>
                  <a:lnTo>
                    <a:pt x="254" y="417"/>
                  </a:lnTo>
                  <a:lnTo>
                    <a:pt x="300" y="413"/>
                  </a:lnTo>
                  <a:lnTo>
                    <a:pt x="295" y="414"/>
                  </a:lnTo>
                  <a:lnTo>
                    <a:pt x="338" y="401"/>
                  </a:lnTo>
                  <a:lnTo>
                    <a:pt x="333" y="403"/>
                  </a:lnTo>
                  <a:lnTo>
                    <a:pt x="372" y="384"/>
                  </a:lnTo>
                  <a:lnTo>
                    <a:pt x="367" y="387"/>
                  </a:lnTo>
                  <a:lnTo>
                    <a:pt x="401" y="361"/>
                  </a:lnTo>
                  <a:lnTo>
                    <a:pt x="397" y="365"/>
                  </a:lnTo>
                  <a:lnTo>
                    <a:pt x="425" y="334"/>
                  </a:lnTo>
                  <a:lnTo>
                    <a:pt x="421" y="339"/>
                  </a:lnTo>
                  <a:lnTo>
                    <a:pt x="442" y="303"/>
                  </a:lnTo>
                  <a:lnTo>
                    <a:pt x="440" y="308"/>
                  </a:lnTo>
                  <a:lnTo>
                    <a:pt x="454" y="269"/>
                  </a:lnTo>
                  <a:lnTo>
                    <a:pt x="452" y="275"/>
                  </a:lnTo>
                  <a:lnTo>
                    <a:pt x="457" y="233"/>
                  </a:lnTo>
                  <a:lnTo>
                    <a:pt x="457" y="239"/>
                  </a:lnTo>
                  <a:lnTo>
                    <a:pt x="452" y="197"/>
                  </a:lnTo>
                  <a:lnTo>
                    <a:pt x="454" y="204"/>
                  </a:lnTo>
                  <a:lnTo>
                    <a:pt x="440" y="165"/>
                  </a:lnTo>
                  <a:lnTo>
                    <a:pt x="442" y="170"/>
                  </a:lnTo>
                  <a:lnTo>
                    <a:pt x="421" y="135"/>
                  </a:lnTo>
                  <a:lnTo>
                    <a:pt x="425" y="139"/>
                  </a:lnTo>
                  <a:lnTo>
                    <a:pt x="397" y="108"/>
                  </a:lnTo>
                  <a:lnTo>
                    <a:pt x="401" y="112"/>
                  </a:lnTo>
                  <a:lnTo>
                    <a:pt x="367" y="86"/>
                  </a:lnTo>
                  <a:lnTo>
                    <a:pt x="372" y="89"/>
                  </a:lnTo>
                  <a:lnTo>
                    <a:pt x="333" y="70"/>
                  </a:lnTo>
                  <a:lnTo>
                    <a:pt x="338" y="72"/>
                  </a:lnTo>
                  <a:lnTo>
                    <a:pt x="295" y="59"/>
                  </a:lnTo>
                  <a:lnTo>
                    <a:pt x="300" y="60"/>
                  </a:lnTo>
                  <a:lnTo>
                    <a:pt x="254" y="56"/>
                  </a:lnTo>
                  <a:lnTo>
                    <a:pt x="259" y="56"/>
                  </a:lnTo>
                  <a:lnTo>
                    <a:pt x="213" y="60"/>
                  </a:lnTo>
                  <a:lnTo>
                    <a:pt x="218" y="59"/>
                  </a:lnTo>
                  <a:lnTo>
                    <a:pt x="176" y="72"/>
                  </a:lnTo>
                  <a:lnTo>
                    <a:pt x="180" y="70"/>
                  </a:lnTo>
                  <a:lnTo>
                    <a:pt x="141" y="89"/>
                  </a:lnTo>
                  <a:lnTo>
                    <a:pt x="146" y="86"/>
                  </a:lnTo>
                  <a:lnTo>
                    <a:pt x="112" y="112"/>
                  </a:lnTo>
                  <a:lnTo>
                    <a:pt x="116" y="108"/>
                  </a:lnTo>
                  <a:lnTo>
                    <a:pt x="88" y="139"/>
                  </a:lnTo>
                  <a:lnTo>
                    <a:pt x="91" y="135"/>
                  </a:lnTo>
                  <a:lnTo>
                    <a:pt x="70" y="170"/>
                  </a:lnTo>
                  <a:lnTo>
                    <a:pt x="73" y="165"/>
                  </a:lnTo>
                  <a:lnTo>
                    <a:pt x="59" y="204"/>
                  </a:lnTo>
                  <a:lnTo>
                    <a:pt x="61" y="197"/>
                  </a:lnTo>
                  <a:lnTo>
                    <a:pt x="56" y="239"/>
                  </a:lnTo>
                  <a:lnTo>
                    <a:pt x="56" y="233"/>
                  </a:lnTo>
                  <a:lnTo>
                    <a:pt x="61" y="275"/>
                  </a:lnTo>
                  <a:close/>
                </a:path>
              </a:pathLst>
            </a:custGeom>
            <a:solidFill>
              <a:srgbClr val="3333CC"/>
            </a:solidFill>
            <a:ln cap="flat"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5"/>
            <p:cNvSpPr>
              <a:spLocks noEditPoints="1"/>
            </p:cNvSpPr>
            <p:nvPr/>
          </p:nvSpPr>
          <p:spPr>
            <a:xfrm>
              <a:off x="2336" y="2540"/>
              <a:ext cx="554" cy="12"/>
            </a:xfrm>
            <a:custGeom>
              <a:avLst/>
              <a:gdLst>
                <a:gd fmla="*/ 0 w 554" name="T0"/>
                <a:gd fmla="*/ 0 h 12" name="T1"/>
                <a:gd fmla="*/ 51 w 554" name="T2"/>
                <a:gd fmla="*/ 0 h 12" name="T3"/>
                <a:gd fmla="*/ 51 w 554" name="T4"/>
                <a:gd fmla="*/ 12 h 12" name="T5"/>
                <a:gd fmla="*/ 0 w 554" name="T6"/>
                <a:gd fmla="*/ 12 h 12" name="T7"/>
                <a:gd fmla="*/ 0 w 554" name="T8"/>
                <a:gd fmla="*/ 0 h 12" name="T9"/>
                <a:gd fmla="*/ 90 w 554" name="T10"/>
                <a:gd fmla="*/ 0 h 12" name="T11"/>
                <a:gd fmla="*/ 142 w 554" name="T12"/>
                <a:gd fmla="*/ 0 h 12" name="T13"/>
                <a:gd fmla="*/ 142 w 554" name="T14"/>
                <a:gd fmla="*/ 12 h 12" name="T15"/>
                <a:gd fmla="*/ 90 w 554" name="T16"/>
                <a:gd fmla="*/ 12 h 12" name="T17"/>
                <a:gd fmla="*/ 90 w 554" name="T18"/>
                <a:gd fmla="*/ 0 h 12" name="T19"/>
                <a:gd fmla="*/ 180 w 554" name="T20"/>
                <a:gd fmla="*/ 0 h 12" name="T21"/>
                <a:gd fmla="*/ 232 w 554" name="T22"/>
                <a:gd fmla="*/ 0 h 12" name="T23"/>
                <a:gd fmla="*/ 232 w 554" name="T24"/>
                <a:gd fmla="*/ 12 h 12" name="T25"/>
                <a:gd fmla="*/ 180 w 554" name="T26"/>
                <a:gd fmla="*/ 12 h 12" name="T27"/>
                <a:gd fmla="*/ 180 w 554" name="T28"/>
                <a:gd fmla="*/ 0 h 12" name="T29"/>
                <a:gd fmla="*/ 271 w 554" name="T30"/>
                <a:gd fmla="*/ 0 h 12" name="T31"/>
                <a:gd fmla="*/ 322 w 554" name="T32"/>
                <a:gd fmla="*/ 0 h 12" name="T33"/>
                <a:gd fmla="*/ 322 w 554" name="T34"/>
                <a:gd fmla="*/ 12 h 12" name="T35"/>
                <a:gd fmla="*/ 271 w 554" name="T36"/>
                <a:gd fmla="*/ 12 h 12" name="T37"/>
                <a:gd fmla="*/ 271 w 554" name="T38"/>
                <a:gd fmla="*/ 0 h 12" name="T39"/>
                <a:gd fmla="*/ 361 w 554" name="T40"/>
                <a:gd fmla="*/ 0 h 12" name="T41"/>
                <a:gd fmla="*/ 413 w 554" name="T42"/>
                <a:gd fmla="*/ 0 h 12" name="T43"/>
                <a:gd fmla="*/ 413 w 554" name="T44"/>
                <a:gd fmla="*/ 12 h 12" name="T45"/>
                <a:gd fmla="*/ 361 w 554" name="T46"/>
                <a:gd fmla="*/ 12 h 12" name="T47"/>
                <a:gd fmla="*/ 361 w 554" name="T48"/>
                <a:gd fmla="*/ 0 h 12" name="T49"/>
                <a:gd fmla="*/ 451 w 554" name="T50"/>
                <a:gd fmla="*/ 0 h 12" name="T51"/>
                <a:gd fmla="*/ 503 w 554" name="T52"/>
                <a:gd fmla="*/ 0 h 12" name="T53"/>
                <a:gd fmla="*/ 503 w 554" name="T54"/>
                <a:gd fmla="*/ 12 h 12" name="T55"/>
                <a:gd fmla="*/ 451 w 554" name="T56"/>
                <a:gd fmla="*/ 12 h 12" name="T57"/>
                <a:gd fmla="*/ 451 w 554" name="T58"/>
                <a:gd fmla="*/ 0 h 12" name="T59"/>
                <a:gd fmla="*/ 542 w 554" name="T60"/>
                <a:gd fmla="*/ 0 h 12" name="T61"/>
                <a:gd fmla="*/ 554 w 554" name="T62"/>
                <a:gd fmla="*/ 0 h 12" name="T63"/>
                <a:gd fmla="*/ 554 w 554" name="T64"/>
                <a:gd fmla="*/ 12 h 12" name="T65"/>
                <a:gd fmla="*/ 542 w 554" name="T66"/>
                <a:gd fmla="*/ 12 h 12" name="T67"/>
                <a:gd fmla="*/ 542 w 554" name="T68"/>
                <a:gd fmla="*/ 0 h 12" name="T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b="b" l="0" r="r" t="0"/>
              <a:pathLst>
                <a:path h="12" w="554">
                  <a:moveTo>
                    <a:pt x="0" y="0"/>
                  </a:moveTo>
                  <a:lnTo>
                    <a:pt x="51" y="0"/>
                  </a:lnTo>
                  <a:lnTo>
                    <a:pt x="51" y="12"/>
                  </a:lnTo>
                  <a:lnTo>
                    <a:pt x="0" y="12"/>
                  </a:lnTo>
                  <a:lnTo>
                    <a:pt x="0" y="0"/>
                  </a:lnTo>
                  <a:close/>
                  <a:moveTo>
                    <a:pt x="90" y="0"/>
                  </a:moveTo>
                  <a:lnTo>
                    <a:pt x="142" y="0"/>
                  </a:lnTo>
                  <a:lnTo>
                    <a:pt x="142" y="12"/>
                  </a:lnTo>
                  <a:lnTo>
                    <a:pt x="90" y="12"/>
                  </a:lnTo>
                  <a:lnTo>
                    <a:pt x="90" y="0"/>
                  </a:lnTo>
                  <a:close/>
                  <a:moveTo>
                    <a:pt x="180" y="0"/>
                  </a:moveTo>
                  <a:lnTo>
                    <a:pt x="232" y="0"/>
                  </a:lnTo>
                  <a:lnTo>
                    <a:pt x="232" y="12"/>
                  </a:lnTo>
                  <a:lnTo>
                    <a:pt x="180" y="12"/>
                  </a:lnTo>
                  <a:lnTo>
                    <a:pt x="180" y="0"/>
                  </a:lnTo>
                  <a:close/>
                  <a:moveTo>
                    <a:pt x="271" y="0"/>
                  </a:moveTo>
                  <a:lnTo>
                    <a:pt x="322" y="0"/>
                  </a:lnTo>
                  <a:lnTo>
                    <a:pt x="322" y="12"/>
                  </a:lnTo>
                  <a:lnTo>
                    <a:pt x="271" y="12"/>
                  </a:lnTo>
                  <a:lnTo>
                    <a:pt x="271" y="0"/>
                  </a:lnTo>
                  <a:close/>
                  <a:moveTo>
                    <a:pt x="361" y="0"/>
                  </a:moveTo>
                  <a:lnTo>
                    <a:pt x="413" y="0"/>
                  </a:lnTo>
                  <a:lnTo>
                    <a:pt x="413" y="12"/>
                  </a:lnTo>
                  <a:lnTo>
                    <a:pt x="361" y="12"/>
                  </a:lnTo>
                  <a:lnTo>
                    <a:pt x="361" y="0"/>
                  </a:lnTo>
                  <a:close/>
                  <a:moveTo>
                    <a:pt x="451" y="0"/>
                  </a:moveTo>
                  <a:lnTo>
                    <a:pt x="503" y="0"/>
                  </a:lnTo>
                  <a:lnTo>
                    <a:pt x="503" y="12"/>
                  </a:lnTo>
                  <a:lnTo>
                    <a:pt x="451" y="12"/>
                  </a:lnTo>
                  <a:lnTo>
                    <a:pt x="451" y="0"/>
                  </a:lnTo>
                  <a:close/>
                  <a:moveTo>
                    <a:pt x="542" y="0"/>
                  </a:moveTo>
                  <a:lnTo>
                    <a:pt x="554" y="0"/>
                  </a:lnTo>
                  <a:lnTo>
                    <a:pt x="554" y="12"/>
                  </a:lnTo>
                  <a:lnTo>
                    <a:pt x="542" y="12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6"/>
            <p:cNvSpPr>
              <a:spLocks noEditPoints="1"/>
            </p:cNvSpPr>
            <p:nvPr/>
          </p:nvSpPr>
          <p:spPr>
            <a:xfrm>
              <a:off x="2335" y="2539"/>
              <a:ext cx="556" cy="14"/>
            </a:xfrm>
            <a:custGeom>
              <a:avLst/>
              <a:gdLst>
                <a:gd fmla="*/ 1 w 556" name="T0"/>
                <a:gd fmla="*/ 0 h 14" name="T1"/>
                <a:gd fmla="*/ 53 w 556" name="T2"/>
                <a:gd fmla="*/ 1 h 14" name="T3"/>
                <a:gd fmla="*/ 52 w 556" name="T4"/>
                <a:gd fmla="*/ 14 h 14" name="T5"/>
                <a:gd fmla="*/ 0 w 556" name="T6"/>
                <a:gd fmla="*/ 13 h 14" name="T7"/>
                <a:gd fmla="*/ 1 w 556" name="T8"/>
                <a:gd fmla="*/ 13 h 14" name="T9"/>
                <a:gd fmla="*/ 52 w 556" name="T10"/>
                <a:gd fmla="*/ 13 h 14" name="T11"/>
                <a:gd fmla="*/ 52 w 556" name="T12"/>
                <a:gd fmla="*/ 1 h 14" name="T13"/>
                <a:gd fmla="*/ 1 w 556" name="T14"/>
                <a:gd fmla="*/ 1 h 14" name="T15"/>
                <a:gd fmla="*/ 1 w 556" name="T16"/>
                <a:gd fmla="*/ 13 h 14" name="T17"/>
                <a:gd fmla="*/ 91 w 556" name="T18"/>
                <a:gd fmla="*/ 0 h 14" name="T19"/>
                <a:gd fmla="*/ 143 w 556" name="T20"/>
                <a:gd fmla="*/ 1 h 14" name="T21"/>
                <a:gd fmla="*/ 143 w 556" name="T22"/>
                <a:gd fmla="*/ 14 h 14" name="T23"/>
                <a:gd fmla="*/ 91 w 556" name="T24"/>
                <a:gd fmla="*/ 13 h 14" name="T25"/>
                <a:gd fmla="*/ 92 w 556" name="T26"/>
                <a:gd fmla="*/ 13 h 14" name="T27"/>
                <a:gd fmla="*/ 143 w 556" name="T28"/>
                <a:gd fmla="*/ 13 h 14" name="T29"/>
                <a:gd fmla="*/ 142 w 556" name="T30"/>
                <a:gd fmla="*/ 1 h 14" name="T31"/>
                <a:gd fmla="*/ 91 w 556" name="T32"/>
                <a:gd fmla="*/ 1 h 14" name="T33"/>
                <a:gd fmla="*/ 92 w 556" name="T34"/>
                <a:gd fmla="*/ 13 h 14" name="T35"/>
                <a:gd fmla="*/ 181 w 556" name="T36"/>
                <a:gd fmla="*/ 0 h 14" name="T37"/>
                <a:gd fmla="*/ 233 w 556" name="T38"/>
                <a:gd fmla="*/ 1 h 14" name="T39"/>
                <a:gd fmla="*/ 233 w 556" name="T40"/>
                <a:gd fmla="*/ 14 h 14" name="T41"/>
                <a:gd fmla="*/ 180 w 556" name="T42"/>
                <a:gd fmla="*/ 13 h 14" name="T43"/>
                <a:gd fmla="*/ 182 w 556" name="T44"/>
                <a:gd fmla="*/ 13 h 14" name="T45"/>
                <a:gd fmla="*/ 233 w 556" name="T46"/>
                <a:gd fmla="*/ 13 h 14" name="T47"/>
                <a:gd fmla="*/ 232 w 556" name="T48"/>
                <a:gd fmla="*/ 1 h 14" name="T49"/>
                <a:gd fmla="*/ 181 w 556" name="T50"/>
                <a:gd fmla="*/ 1 h 14" name="T51"/>
                <a:gd fmla="*/ 182 w 556" name="T52"/>
                <a:gd fmla="*/ 13 h 14" name="T53"/>
                <a:gd fmla="*/ 272 w 556" name="T54"/>
                <a:gd fmla="*/ 0 h 14" name="T55"/>
                <a:gd fmla="*/ 324 w 556" name="T56"/>
                <a:gd fmla="*/ 1 h 14" name="T57"/>
                <a:gd fmla="*/ 323 w 556" name="T58"/>
                <a:gd fmla="*/ 14 h 14" name="T59"/>
                <a:gd fmla="*/ 271 w 556" name="T60"/>
                <a:gd fmla="*/ 13 h 14" name="T61"/>
                <a:gd fmla="*/ 272 w 556" name="T62"/>
                <a:gd fmla="*/ 13 h 14" name="T63"/>
                <a:gd fmla="*/ 323 w 556" name="T64"/>
                <a:gd fmla="*/ 13 h 14" name="T65"/>
                <a:gd fmla="*/ 323 w 556" name="T66"/>
                <a:gd fmla="*/ 1 h 14" name="T67"/>
                <a:gd fmla="*/ 272 w 556" name="T68"/>
                <a:gd fmla="*/ 1 h 14" name="T69"/>
                <a:gd fmla="*/ 272 w 556" name="T70"/>
                <a:gd fmla="*/ 13 h 14" name="T71"/>
                <a:gd fmla="*/ 362 w 556" name="T72"/>
                <a:gd fmla="*/ 0 h 14" name="T73"/>
                <a:gd fmla="*/ 415 w 556" name="T74"/>
                <a:gd fmla="*/ 1 h 14" name="T75"/>
                <a:gd fmla="*/ 414 w 556" name="T76"/>
                <a:gd fmla="*/ 14 h 14" name="T77"/>
                <a:gd fmla="*/ 362 w 556" name="T78"/>
                <a:gd fmla="*/ 13 h 14" name="T79"/>
                <a:gd fmla="*/ 363 w 556" name="T80"/>
                <a:gd fmla="*/ 13 h 14" name="T81"/>
                <a:gd fmla="*/ 414 w 556" name="T82"/>
                <a:gd fmla="*/ 13 h 14" name="T83"/>
                <a:gd fmla="*/ 414 w 556" name="T84"/>
                <a:gd fmla="*/ 1 h 14" name="T85"/>
                <a:gd fmla="*/ 362 w 556" name="T86"/>
                <a:gd fmla="*/ 1 h 14" name="T87"/>
                <a:gd fmla="*/ 363 w 556" name="T88"/>
                <a:gd fmla="*/ 13 h 14" name="T89"/>
                <a:gd fmla="*/ 452 w 556" name="T90"/>
                <a:gd fmla="*/ 0 h 14" name="T91"/>
                <a:gd fmla="*/ 504 w 556" name="T92"/>
                <a:gd fmla="*/ 1 h 14" name="T93"/>
                <a:gd fmla="*/ 504 w 556" name="T94"/>
                <a:gd fmla="*/ 14 h 14" name="T95"/>
                <a:gd fmla="*/ 452 w 556" name="T96"/>
                <a:gd fmla="*/ 13 h 14" name="T97"/>
                <a:gd fmla="*/ 453 w 556" name="T98"/>
                <a:gd fmla="*/ 13 h 14" name="T99"/>
                <a:gd fmla="*/ 504 w 556" name="T100"/>
                <a:gd fmla="*/ 13 h 14" name="T101"/>
                <a:gd fmla="*/ 503 w 556" name="T102"/>
                <a:gd fmla="*/ 1 h 14" name="T103"/>
                <a:gd fmla="*/ 452 w 556" name="T104"/>
                <a:gd fmla="*/ 1 h 14" name="T105"/>
                <a:gd fmla="*/ 453 w 556" name="T106"/>
                <a:gd fmla="*/ 13 h 14" name="T107"/>
                <a:gd fmla="*/ 543 w 556" name="T108"/>
                <a:gd fmla="*/ 0 h 14" name="T109"/>
                <a:gd fmla="*/ 556 w 556" name="T110"/>
                <a:gd fmla="*/ 1 h 14" name="T111"/>
                <a:gd fmla="*/ 555 w 556" name="T112"/>
                <a:gd fmla="*/ 14 h 14" name="T113"/>
                <a:gd fmla="*/ 542 w 556" name="T114"/>
                <a:gd fmla="*/ 13 h 14" name="T115"/>
                <a:gd fmla="*/ 543 w 556" name="T116"/>
                <a:gd fmla="*/ 13 h 14" name="T117"/>
                <a:gd fmla="*/ 555 w 556" name="T118"/>
                <a:gd fmla="*/ 13 h 14" name="T119"/>
                <a:gd fmla="*/ 555 w 556" name="T120"/>
                <a:gd fmla="*/ 1 h 14" name="T121"/>
                <a:gd fmla="*/ 543 w 556" name="T122"/>
                <a:gd fmla="*/ 1 h 14" name="T123"/>
                <a:gd fmla="*/ 543 w 556" name="T124"/>
                <a:gd fmla="*/ 13 h 14" name="T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b="b" l="0" r="r" t="0"/>
              <a:pathLst>
                <a:path h="14" w="556">
                  <a:moveTo>
                    <a:pt x="0" y="1"/>
                  </a:moveTo>
                  <a:lnTo>
                    <a:pt x="1" y="0"/>
                  </a:lnTo>
                  <a:lnTo>
                    <a:pt x="52" y="0"/>
                  </a:lnTo>
                  <a:lnTo>
                    <a:pt x="53" y="1"/>
                  </a:lnTo>
                  <a:lnTo>
                    <a:pt x="53" y="13"/>
                  </a:lnTo>
                  <a:lnTo>
                    <a:pt x="52" y="14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"/>
                  </a:lnTo>
                  <a:close/>
                  <a:moveTo>
                    <a:pt x="1" y="13"/>
                  </a:moveTo>
                  <a:lnTo>
                    <a:pt x="1" y="13"/>
                  </a:lnTo>
                  <a:lnTo>
                    <a:pt x="52" y="13"/>
                  </a:lnTo>
                  <a:lnTo>
                    <a:pt x="52" y="13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3"/>
                  </a:lnTo>
                  <a:close/>
                  <a:moveTo>
                    <a:pt x="91" y="1"/>
                  </a:moveTo>
                  <a:lnTo>
                    <a:pt x="91" y="0"/>
                  </a:lnTo>
                  <a:lnTo>
                    <a:pt x="143" y="0"/>
                  </a:lnTo>
                  <a:lnTo>
                    <a:pt x="143" y="1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91" y="14"/>
                  </a:lnTo>
                  <a:lnTo>
                    <a:pt x="91" y="13"/>
                  </a:lnTo>
                  <a:lnTo>
                    <a:pt x="91" y="1"/>
                  </a:lnTo>
                  <a:close/>
                  <a:moveTo>
                    <a:pt x="92" y="13"/>
                  </a:moveTo>
                  <a:lnTo>
                    <a:pt x="91" y="13"/>
                  </a:lnTo>
                  <a:lnTo>
                    <a:pt x="143" y="13"/>
                  </a:lnTo>
                  <a:lnTo>
                    <a:pt x="142" y="13"/>
                  </a:lnTo>
                  <a:lnTo>
                    <a:pt x="142" y="1"/>
                  </a:lnTo>
                  <a:lnTo>
                    <a:pt x="143" y="1"/>
                  </a:lnTo>
                  <a:lnTo>
                    <a:pt x="91" y="1"/>
                  </a:lnTo>
                  <a:lnTo>
                    <a:pt x="92" y="1"/>
                  </a:lnTo>
                  <a:lnTo>
                    <a:pt x="92" y="13"/>
                  </a:lnTo>
                  <a:close/>
                  <a:moveTo>
                    <a:pt x="180" y="1"/>
                  </a:moveTo>
                  <a:lnTo>
                    <a:pt x="181" y="0"/>
                  </a:lnTo>
                  <a:lnTo>
                    <a:pt x="233" y="0"/>
                  </a:lnTo>
                  <a:lnTo>
                    <a:pt x="233" y="1"/>
                  </a:lnTo>
                  <a:lnTo>
                    <a:pt x="233" y="13"/>
                  </a:lnTo>
                  <a:lnTo>
                    <a:pt x="233" y="14"/>
                  </a:lnTo>
                  <a:lnTo>
                    <a:pt x="181" y="14"/>
                  </a:lnTo>
                  <a:lnTo>
                    <a:pt x="180" y="13"/>
                  </a:lnTo>
                  <a:lnTo>
                    <a:pt x="180" y="1"/>
                  </a:lnTo>
                  <a:close/>
                  <a:moveTo>
                    <a:pt x="182" y="13"/>
                  </a:moveTo>
                  <a:lnTo>
                    <a:pt x="181" y="13"/>
                  </a:lnTo>
                  <a:lnTo>
                    <a:pt x="233" y="13"/>
                  </a:lnTo>
                  <a:lnTo>
                    <a:pt x="232" y="13"/>
                  </a:lnTo>
                  <a:lnTo>
                    <a:pt x="232" y="1"/>
                  </a:lnTo>
                  <a:lnTo>
                    <a:pt x="233" y="1"/>
                  </a:lnTo>
                  <a:lnTo>
                    <a:pt x="181" y="1"/>
                  </a:lnTo>
                  <a:lnTo>
                    <a:pt x="182" y="1"/>
                  </a:lnTo>
                  <a:lnTo>
                    <a:pt x="182" y="13"/>
                  </a:lnTo>
                  <a:close/>
                  <a:moveTo>
                    <a:pt x="271" y="1"/>
                  </a:moveTo>
                  <a:lnTo>
                    <a:pt x="272" y="0"/>
                  </a:lnTo>
                  <a:lnTo>
                    <a:pt x="323" y="0"/>
                  </a:lnTo>
                  <a:lnTo>
                    <a:pt x="324" y="1"/>
                  </a:lnTo>
                  <a:lnTo>
                    <a:pt x="324" y="13"/>
                  </a:lnTo>
                  <a:lnTo>
                    <a:pt x="323" y="14"/>
                  </a:lnTo>
                  <a:lnTo>
                    <a:pt x="272" y="14"/>
                  </a:lnTo>
                  <a:lnTo>
                    <a:pt x="271" y="13"/>
                  </a:lnTo>
                  <a:lnTo>
                    <a:pt x="271" y="1"/>
                  </a:lnTo>
                  <a:close/>
                  <a:moveTo>
                    <a:pt x="272" y="13"/>
                  </a:moveTo>
                  <a:lnTo>
                    <a:pt x="272" y="13"/>
                  </a:lnTo>
                  <a:lnTo>
                    <a:pt x="323" y="13"/>
                  </a:lnTo>
                  <a:lnTo>
                    <a:pt x="323" y="13"/>
                  </a:lnTo>
                  <a:lnTo>
                    <a:pt x="323" y="1"/>
                  </a:lnTo>
                  <a:lnTo>
                    <a:pt x="323" y="1"/>
                  </a:lnTo>
                  <a:lnTo>
                    <a:pt x="272" y="1"/>
                  </a:lnTo>
                  <a:lnTo>
                    <a:pt x="272" y="1"/>
                  </a:lnTo>
                  <a:lnTo>
                    <a:pt x="272" y="13"/>
                  </a:lnTo>
                  <a:close/>
                  <a:moveTo>
                    <a:pt x="362" y="1"/>
                  </a:moveTo>
                  <a:lnTo>
                    <a:pt x="362" y="0"/>
                  </a:lnTo>
                  <a:lnTo>
                    <a:pt x="414" y="0"/>
                  </a:lnTo>
                  <a:lnTo>
                    <a:pt x="415" y="1"/>
                  </a:lnTo>
                  <a:lnTo>
                    <a:pt x="415" y="13"/>
                  </a:lnTo>
                  <a:lnTo>
                    <a:pt x="414" y="14"/>
                  </a:lnTo>
                  <a:lnTo>
                    <a:pt x="362" y="14"/>
                  </a:lnTo>
                  <a:lnTo>
                    <a:pt x="362" y="13"/>
                  </a:lnTo>
                  <a:lnTo>
                    <a:pt x="362" y="1"/>
                  </a:lnTo>
                  <a:close/>
                  <a:moveTo>
                    <a:pt x="363" y="13"/>
                  </a:moveTo>
                  <a:lnTo>
                    <a:pt x="362" y="13"/>
                  </a:lnTo>
                  <a:lnTo>
                    <a:pt x="414" y="13"/>
                  </a:lnTo>
                  <a:lnTo>
                    <a:pt x="414" y="13"/>
                  </a:lnTo>
                  <a:lnTo>
                    <a:pt x="414" y="1"/>
                  </a:lnTo>
                  <a:lnTo>
                    <a:pt x="414" y="1"/>
                  </a:lnTo>
                  <a:lnTo>
                    <a:pt x="362" y="1"/>
                  </a:lnTo>
                  <a:lnTo>
                    <a:pt x="363" y="1"/>
                  </a:lnTo>
                  <a:lnTo>
                    <a:pt x="363" y="13"/>
                  </a:lnTo>
                  <a:close/>
                  <a:moveTo>
                    <a:pt x="452" y="1"/>
                  </a:moveTo>
                  <a:lnTo>
                    <a:pt x="452" y="0"/>
                  </a:lnTo>
                  <a:lnTo>
                    <a:pt x="504" y="0"/>
                  </a:lnTo>
                  <a:lnTo>
                    <a:pt x="504" y="1"/>
                  </a:lnTo>
                  <a:lnTo>
                    <a:pt x="504" y="13"/>
                  </a:lnTo>
                  <a:lnTo>
                    <a:pt x="504" y="14"/>
                  </a:lnTo>
                  <a:lnTo>
                    <a:pt x="452" y="14"/>
                  </a:lnTo>
                  <a:lnTo>
                    <a:pt x="452" y="13"/>
                  </a:lnTo>
                  <a:lnTo>
                    <a:pt x="452" y="1"/>
                  </a:lnTo>
                  <a:close/>
                  <a:moveTo>
                    <a:pt x="453" y="13"/>
                  </a:moveTo>
                  <a:lnTo>
                    <a:pt x="452" y="13"/>
                  </a:lnTo>
                  <a:lnTo>
                    <a:pt x="504" y="13"/>
                  </a:lnTo>
                  <a:lnTo>
                    <a:pt x="503" y="13"/>
                  </a:lnTo>
                  <a:lnTo>
                    <a:pt x="503" y="1"/>
                  </a:lnTo>
                  <a:lnTo>
                    <a:pt x="504" y="1"/>
                  </a:lnTo>
                  <a:lnTo>
                    <a:pt x="452" y="1"/>
                  </a:lnTo>
                  <a:lnTo>
                    <a:pt x="453" y="1"/>
                  </a:lnTo>
                  <a:lnTo>
                    <a:pt x="453" y="13"/>
                  </a:lnTo>
                  <a:close/>
                  <a:moveTo>
                    <a:pt x="542" y="1"/>
                  </a:moveTo>
                  <a:lnTo>
                    <a:pt x="543" y="0"/>
                  </a:lnTo>
                  <a:lnTo>
                    <a:pt x="555" y="0"/>
                  </a:lnTo>
                  <a:lnTo>
                    <a:pt x="556" y="1"/>
                  </a:lnTo>
                  <a:lnTo>
                    <a:pt x="556" y="13"/>
                  </a:lnTo>
                  <a:lnTo>
                    <a:pt x="555" y="14"/>
                  </a:lnTo>
                  <a:lnTo>
                    <a:pt x="543" y="14"/>
                  </a:lnTo>
                  <a:lnTo>
                    <a:pt x="542" y="13"/>
                  </a:lnTo>
                  <a:lnTo>
                    <a:pt x="542" y="1"/>
                  </a:lnTo>
                  <a:close/>
                  <a:moveTo>
                    <a:pt x="543" y="13"/>
                  </a:moveTo>
                  <a:lnTo>
                    <a:pt x="543" y="13"/>
                  </a:lnTo>
                  <a:lnTo>
                    <a:pt x="555" y="13"/>
                  </a:lnTo>
                  <a:lnTo>
                    <a:pt x="555" y="13"/>
                  </a:lnTo>
                  <a:lnTo>
                    <a:pt x="555" y="1"/>
                  </a:lnTo>
                  <a:lnTo>
                    <a:pt x="555" y="1"/>
                  </a:lnTo>
                  <a:lnTo>
                    <a:pt x="543" y="1"/>
                  </a:lnTo>
                  <a:lnTo>
                    <a:pt x="543" y="1"/>
                  </a:lnTo>
                  <a:lnTo>
                    <a:pt x="543" y="13"/>
                  </a:lnTo>
                  <a:close/>
                </a:path>
              </a:pathLst>
            </a:custGeom>
            <a:solidFill>
              <a:srgbClr val="3333CC"/>
            </a:solidFill>
            <a:ln cap="flat"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7"/>
            <p:cNvSpPr>
              <a:spLocks noEditPoints="1"/>
            </p:cNvSpPr>
            <p:nvPr/>
          </p:nvSpPr>
          <p:spPr>
            <a:xfrm>
              <a:off x="2685" y="2393"/>
              <a:ext cx="28" cy="153"/>
            </a:xfrm>
            <a:custGeom>
              <a:avLst/>
              <a:gdLst>
                <a:gd fmla="*/ 12 w 28" name="T0"/>
                <a:gd fmla="*/ 0 h 153" name="T1"/>
                <a:gd fmla="*/ 15 w 28" name="T2"/>
                <a:gd fmla="*/ 10 h 153" name="T3"/>
                <a:gd fmla="*/ 16 w 28" name="T4"/>
                <a:gd fmla="*/ 11 h 153" name="T5"/>
                <a:gd fmla="*/ 3 w 28" name="T6"/>
                <a:gd fmla="*/ 15 h 153" name="T7"/>
                <a:gd fmla="*/ 3 w 28" name="T8"/>
                <a:gd fmla="*/ 13 h 153" name="T9"/>
                <a:gd fmla="*/ 0 w 28" name="T10"/>
                <a:gd fmla="*/ 4 h 153" name="T11"/>
                <a:gd fmla="*/ 12 w 28" name="T12"/>
                <a:gd fmla="*/ 0 h 153" name="T13"/>
                <a:gd fmla="*/ 20 w 28" name="T14"/>
                <a:gd fmla="*/ 23 h 153" name="T15"/>
                <a:gd fmla="*/ 22 w 28" name="T16"/>
                <a:gd fmla="*/ 28 h 153" name="T17"/>
                <a:gd fmla="*/ 22 w 28" name="T18"/>
                <a:gd fmla="*/ 35 h 153" name="T19"/>
                <a:gd fmla="*/ 10 w 28" name="T20"/>
                <a:gd fmla="*/ 37 h 153" name="T21"/>
                <a:gd fmla="*/ 9 w 28" name="T22"/>
                <a:gd fmla="*/ 31 h 153" name="T23"/>
                <a:gd fmla="*/ 7 w 28" name="T24"/>
                <a:gd fmla="*/ 26 h 153" name="T25"/>
                <a:gd fmla="*/ 20 w 28" name="T26"/>
                <a:gd fmla="*/ 23 h 153" name="T27"/>
                <a:gd fmla="*/ 25 w 28" name="T28"/>
                <a:gd fmla="*/ 46 h 153" name="T29"/>
                <a:gd fmla="*/ 25 w 28" name="T30"/>
                <a:gd fmla="*/ 47 h 153" name="T31"/>
                <a:gd fmla="*/ 27 w 28" name="T32"/>
                <a:gd fmla="*/ 57 h 153" name="T33"/>
                <a:gd fmla="*/ 27 w 28" name="T34"/>
                <a:gd fmla="*/ 58 h 153" name="T35"/>
                <a:gd fmla="*/ 14 w 28" name="T36"/>
                <a:gd fmla="*/ 60 h 153" name="T37"/>
                <a:gd fmla="*/ 14 w 28" name="T38"/>
                <a:gd fmla="*/ 58 h 153" name="T39"/>
                <a:gd fmla="*/ 13 w 28" name="T40"/>
                <a:gd fmla="*/ 50 h 153" name="T41"/>
                <a:gd fmla="*/ 13 w 28" name="T42"/>
                <a:gd fmla="*/ 49 h 153" name="T43"/>
                <a:gd fmla="*/ 25 w 28" name="T44"/>
                <a:gd fmla="*/ 46 h 153" name="T45"/>
                <a:gd fmla="*/ 28 w 28" name="T46"/>
                <a:gd fmla="*/ 70 h 153" name="T47"/>
                <a:gd fmla="*/ 28 w 28" name="T48"/>
                <a:gd fmla="*/ 76 h 153" name="T49"/>
                <a:gd fmla="*/ 28 w 28" name="T50"/>
                <a:gd fmla="*/ 83 h 153" name="T51"/>
                <a:gd fmla="*/ 16 w 28" name="T52"/>
                <a:gd fmla="*/ 83 h 153" name="T53"/>
                <a:gd fmla="*/ 16 w 28" name="T54"/>
                <a:gd fmla="*/ 77 h 153" name="T55"/>
                <a:gd fmla="*/ 15 w 28" name="T56"/>
                <a:gd fmla="*/ 71 h 153" name="T57"/>
                <a:gd fmla="*/ 28 w 28" name="T58"/>
                <a:gd fmla="*/ 70 h 153" name="T59"/>
                <a:gd fmla="*/ 28 w 28" name="T60"/>
                <a:gd fmla="*/ 95 h 153" name="T61"/>
                <a:gd fmla="*/ 28 w 28" name="T62"/>
                <a:gd fmla="*/ 96 h 153" name="T63"/>
                <a:gd fmla="*/ 27 w 28" name="T64"/>
                <a:gd fmla="*/ 105 h 153" name="T65"/>
                <a:gd fmla="*/ 27 w 28" name="T66"/>
                <a:gd fmla="*/ 106 h 153" name="T67"/>
                <a:gd fmla="*/ 14 w 28" name="T68"/>
                <a:gd fmla="*/ 105 h 153" name="T69"/>
                <a:gd fmla="*/ 15 w 28" name="T70"/>
                <a:gd fmla="*/ 104 h 153" name="T71"/>
                <a:gd fmla="*/ 15 w 28" name="T72"/>
                <a:gd fmla="*/ 95 h 153" name="T73"/>
                <a:gd fmla="*/ 15 w 28" name="T74"/>
                <a:gd fmla="*/ 94 h 153" name="T75"/>
                <a:gd fmla="*/ 28 w 28" name="T76"/>
                <a:gd fmla="*/ 95 h 153" name="T77"/>
                <a:gd fmla="*/ 25 w 28" name="T78"/>
                <a:gd fmla="*/ 118 h 153" name="T79"/>
                <a:gd fmla="*/ 24 w 28" name="T80"/>
                <a:gd fmla="*/ 124 h 153" name="T81"/>
                <a:gd fmla="*/ 22 w 28" name="T82"/>
                <a:gd fmla="*/ 130 h 153" name="T83"/>
                <a:gd fmla="*/ 10 w 28" name="T84"/>
                <a:gd fmla="*/ 128 h 153" name="T85"/>
                <a:gd fmla="*/ 12 w 28" name="T86"/>
                <a:gd fmla="*/ 123 h 153" name="T87"/>
                <a:gd fmla="*/ 13 w 28" name="T88"/>
                <a:gd fmla="*/ 117 h 153" name="T89"/>
                <a:gd fmla="*/ 25 w 28" name="T90"/>
                <a:gd fmla="*/ 118 h 153" name="T91"/>
                <a:gd fmla="*/ 20 w 28" name="T92"/>
                <a:gd fmla="*/ 142 h 153" name="T93"/>
                <a:gd fmla="*/ 20 w 28" name="T94"/>
                <a:gd fmla="*/ 143 h 153" name="T95"/>
                <a:gd fmla="*/ 17 w 28" name="T96"/>
                <a:gd fmla="*/ 153 h 153" name="T97"/>
                <a:gd fmla="*/ 4 w 28" name="T98"/>
                <a:gd fmla="*/ 150 h 153" name="T99"/>
                <a:gd fmla="*/ 7 w 28" name="T100"/>
                <a:gd fmla="*/ 141 h 153" name="T101"/>
                <a:gd fmla="*/ 7 w 28" name="T102"/>
                <a:gd fmla="*/ 139 h 153" name="T103"/>
                <a:gd fmla="*/ 20 w 28" name="T104"/>
                <a:gd fmla="*/ 142 h 153" name="T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b="b" l="0" r="r" t="0"/>
              <a:pathLst>
                <a:path h="153" w="28">
                  <a:moveTo>
                    <a:pt x="12" y="0"/>
                  </a:moveTo>
                  <a:lnTo>
                    <a:pt x="15" y="10"/>
                  </a:lnTo>
                  <a:lnTo>
                    <a:pt x="16" y="11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0" y="4"/>
                  </a:lnTo>
                  <a:lnTo>
                    <a:pt x="12" y="0"/>
                  </a:lnTo>
                  <a:close/>
                  <a:moveTo>
                    <a:pt x="20" y="23"/>
                  </a:moveTo>
                  <a:lnTo>
                    <a:pt x="22" y="28"/>
                  </a:lnTo>
                  <a:lnTo>
                    <a:pt x="22" y="35"/>
                  </a:lnTo>
                  <a:lnTo>
                    <a:pt x="10" y="37"/>
                  </a:lnTo>
                  <a:lnTo>
                    <a:pt x="9" y="31"/>
                  </a:lnTo>
                  <a:lnTo>
                    <a:pt x="7" y="26"/>
                  </a:lnTo>
                  <a:lnTo>
                    <a:pt x="20" y="23"/>
                  </a:lnTo>
                  <a:close/>
                  <a:moveTo>
                    <a:pt x="25" y="46"/>
                  </a:moveTo>
                  <a:lnTo>
                    <a:pt x="25" y="47"/>
                  </a:lnTo>
                  <a:lnTo>
                    <a:pt x="27" y="57"/>
                  </a:lnTo>
                  <a:lnTo>
                    <a:pt x="27" y="58"/>
                  </a:lnTo>
                  <a:lnTo>
                    <a:pt x="14" y="60"/>
                  </a:lnTo>
                  <a:lnTo>
                    <a:pt x="14" y="58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25" y="46"/>
                  </a:lnTo>
                  <a:close/>
                  <a:moveTo>
                    <a:pt x="28" y="70"/>
                  </a:moveTo>
                  <a:lnTo>
                    <a:pt x="28" y="76"/>
                  </a:lnTo>
                  <a:lnTo>
                    <a:pt x="28" y="83"/>
                  </a:lnTo>
                  <a:lnTo>
                    <a:pt x="16" y="83"/>
                  </a:lnTo>
                  <a:lnTo>
                    <a:pt x="16" y="77"/>
                  </a:lnTo>
                  <a:lnTo>
                    <a:pt x="15" y="71"/>
                  </a:lnTo>
                  <a:lnTo>
                    <a:pt x="28" y="70"/>
                  </a:lnTo>
                  <a:close/>
                  <a:moveTo>
                    <a:pt x="28" y="95"/>
                  </a:moveTo>
                  <a:lnTo>
                    <a:pt x="28" y="96"/>
                  </a:lnTo>
                  <a:lnTo>
                    <a:pt x="27" y="105"/>
                  </a:lnTo>
                  <a:lnTo>
                    <a:pt x="27" y="106"/>
                  </a:lnTo>
                  <a:lnTo>
                    <a:pt x="14" y="105"/>
                  </a:lnTo>
                  <a:lnTo>
                    <a:pt x="15" y="104"/>
                  </a:lnTo>
                  <a:lnTo>
                    <a:pt x="15" y="95"/>
                  </a:lnTo>
                  <a:lnTo>
                    <a:pt x="15" y="94"/>
                  </a:lnTo>
                  <a:lnTo>
                    <a:pt x="28" y="95"/>
                  </a:lnTo>
                  <a:close/>
                  <a:moveTo>
                    <a:pt x="25" y="118"/>
                  </a:moveTo>
                  <a:lnTo>
                    <a:pt x="24" y="124"/>
                  </a:lnTo>
                  <a:lnTo>
                    <a:pt x="22" y="130"/>
                  </a:lnTo>
                  <a:lnTo>
                    <a:pt x="10" y="128"/>
                  </a:lnTo>
                  <a:lnTo>
                    <a:pt x="12" y="123"/>
                  </a:lnTo>
                  <a:lnTo>
                    <a:pt x="13" y="117"/>
                  </a:lnTo>
                  <a:lnTo>
                    <a:pt x="25" y="118"/>
                  </a:lnTo>
                  <a:close/>
                  <a:moveTo>
                    <a:pt x="20" y="142"/>
                  </a:moveTo>
                  <a:lnTo>
                    <a:pt x="20" y="143"/>
                  </a:lnTo>
                  <a:lnTo>
                    <a:pt x="17" y="153"/>
                  </a:lnTo>
                  <a:lnTo>
                    <a:pt x="4" y="150"/>
                  </a:lnTo>
                  <a:lnTo>
                    <a:pt x="7" y="141"/>
                  </a:lnTo>
                  <a:lnTo>
                    <a:pt x="7" y="139"/>
                  </a:lnTo>
                  <a:lnTo>
                    <a:pt x="20" y="142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8"/>
            <p:cNvSpPr>
              <a:spLocks noEditPoints="1"/>
            </p:cNvSpPr>
            <p:nvPr/>
          </p:nvSpPr>
          <p:spPr>
            <a:xfrm>
              <a:off x="2684" y="2393"/>
              <a:ext cx="30" cy="153"/>
            </a:xfrm>
            <a:custGeom>
              <a:avLst/>
              <a:gdLst>
                <a:gd fmla="*/ 16 w 30" name="T0"/>
                <a:gd fmla="*/ 9 h 153" name="T1"/>
                <a:gd fmla="*/ 4 w 30" name="T2"/>
                <a:gd fmla="*/ 15 h 153" name="T3"/>
                <a:gd fmla="*/ 1 w 30" name="T4"/>
                <a:gd fmla="*/ 4 h 153" name="T5"/>
                <a:gd fmla="*/ 5 w 30" name="T6"/>
                <a:gd fmla="*/ 13 h 153" name="T7"/>
                <a:gd fmla="*/ 17 w 30" name="T8"/>
                <a:gd fmla="*/ 11 h 153" name="T9"/>
                <a:gd fmla="*/ 12 w 30" name="T10"/>
                <a:gd fmla="*/ 0 h 153" name="T11"/>
                <a:gd fmla="*/ 21 w 30" name="T12"/>
                <a:gd fmla="*/ 22 h 153" name="T13"/>
                <a:gd fmla="*/ 24 w 30" name="T14"/>
                <a:gd fmla="*/ 35 h 153" name="T15"/>
                <a:gd fmla="*/ 10 w 30" name="T16"/>
                <a:gd fmla="*/ 32 h 153" name="T17"/>
                <a:gd fmla="*/ 8 w 30" name="T18"/>
                <a:gd fmla="*/ 27 h 153" name="T19"/>
                <a:gd fmla="*/ 12 w 30" name="T20"/>
                <a:gd fmla="*/ 37 h 153" name="T21"/>
                <a:gd fmla="*/ 22 w 30" name="T22"/>
                <a:gd fmla="*/ 28 h 153" name="T23"/>
                <a:gd fmla="*/ 8 w 30" name="T24"/>
                <a:gd fmla="*/ 27 h 153" name="T25"/>
                <a:gd fmla="*/ 27 w 30" name="T26"/>
                <a:gd fmla="*/ 47 h 153" name="T27"/>
                <a:gd fmla="*/ 28 w 30" name="T28"/>
                <a:gd fmla="*/ 59 h 153" name="T29"/>
                <a:gd fmla="*/ 14 w 30" name="T30"/>
                <a:gd fmla="*/ 58 h 153" name="T31"/>
                <a:gd fmla="*/ 14 w 30" name="T32"/>
                <a:gd fmla="*/ 48 h 153" name="T33"/>
                <a:gd fmla="*/ 14 w 30" name="T34"/>
                <a:gd fmla="*/ 50 h 153" name="T35"/>
                <a:gd fmla="*/ 15 w 30" name="T36"/>
                <a:gd fmla="*/ 60 h 153" name="T37"/>
                <a:gd fmla="*/ 28 w 30" name="T38"/>
                <a:gd fmla="*/ 57 h 153" name="T39"/>
                <a:gd fmla="*/ 26 w 30" name="T40"/>
                <a:gd fmla="*/ 46 h 153" name="T41"/>
                <a:gd fmla="*/ 30 w 30" name="T42"/>
                <a:gd fmla="*/ 70 h 153" name="T43"/>
                <a:gd fmla="*/ 17 w 30" name="T44"/>
                <a:gd fmla="*/ 83 h 153" name="T45"/>
                <a:gd fmla="*/ 15 w 30" name="T46"/>
                <a:gd fmla="*/ 71 h 153" name="T47"/>
                <a:gd fmla="*/ 16 w 30" name="T48"/>
                <a:gd fmla="*/ 71 h 153" name="T49"/>
                <a:gd fmla="*/ 17 w 30" name="T50"/>
                <a:gd fmla="*/ 82 h 153" name="T51"/>
                <a:gd fmla="*/ 29 w 30" name="T52"/>
                <a:gd fmla="*/ 70 h 153" name="T53"/>
                <a:gd fmla="*/ 30 w 30" name="T54"/>
                <a:gd fmla="*/ 95 h 153" name="T55"/>
                <a:gd fmla="*/ 29 w 30" name="T56"/>
                <a:gd fmla="*/ 105 h 153" name="T57"/>
                <a:gd fmla="*/ 15 w 30" name="T58"/>
                <a:gd fmla="*/ 105 h 153" name="T59"/>
                <a:gd fmla="*/ 15 w 30" name="T60"/>
                <a:gd fmla="*/ 94 h 153" name="T61"/>
                <a:gd fmla="*/ 16 w 30" name="T62"/>
                <a:gd fmla="*/ 94 h 153" name="T63"/>
                <a:gd fmla="*/ 15 w 30" name="T64"/>
                <a:gd fmla="*/ 106 h 153" name="T65"/>
                <a:gd fmla="*/ 28 w 30" name="T66"/>
                <a:gd fmla="*/ 105 h 153" name="T67"/>
                <a:gd fmla="*/ 29 w 30" name="T68"/>
                <a:gd fmla="*/ 95 h 153" name="T69"/>
                <a:gd fmla="*/ 27 w 30" name="T70"/>
                <a:gd fmla="*/ 118 h 153" name="T71"/>
                <a:gd fmla="*/ 23 w 30" name="T72"/>
                <a:gd fmla="*/ 131 h 153" name="T73"/>
                <a:gd fmla="*/ 12 w 30" name="T74"/>
                <a:gd fmla="*/ 122 h 153" name="T75"/>
                <a:gd fmla="*/ 14 w 30" name="T76"/>
                <a:gd fmla="*/ 117 h 153" name="T77"/>
                <a:gd fmla="*/ 12 w 30" name="T78"/>
                <a:gd fmla="*/ 128 h 153" name="T79"/>
                <a:gd fmla="*/ 25 w 30" name="T80"/>
                <a:gd fmla="*/ 124 h 153" name="T81"/>
                <a:gd fmla="*/ 14 w 30" name="T82"/>
                <a:gd fmla="*/ 117 h 153" name="T83"/>
                <a:gd fmla="*/ 21 w 30" name="T84"/>
                <a:gd fmla="*/ 144 h 153" name="T85"/>
                <a:gd fmla="*/ 5 w 30" name="T86"/>
                <a:gd fmla="*/ 149 h 153" name="T87"/>
                <a:gd fmla="*/ 8 w 30" name="T88"/>
                <a:gd fmla="*/ 139 h 153" name="T89"/>
                <a:gd fmla="*/ 9 w 30" name="T90"/>
                <a:gd fmla="*/ 141 h 153" name="T91"/>
                <a:gd fmla="*/ 18 w 30" name="T92"/>
                <a:gd fmla="*/ 152 h 153" name="T93"/>
                <a:gd fmla="*/ 20 w 30" name="T94"/>
                <a:gd fmla="*/ 142 h 153" name="T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b="b" l="0" r="r" t="0"/>
              <a:pathLst>
                <a:path h="153" w="30">
                  <a:moveTo>
                    <a:pt x="13" y="0"/>
                  </a:moveTo>
                  <a:lnTo>
                    <a:pt x="13" y="0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5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0" y="5"/>
                  </a:lnTo>
                  <a:lnTo>
                    <a:pt x="1" y="4"/>
                  </a:lnTo>
                  <a:lnTo>
                    <a:pt x="13" y="0"/>
                  </a:lnTo>
                  <a:close/>
                  <a:moveTo>
                    <a:pt x="1" y="5"/>
                  </a:moveTo>
                  <a:lnTo>
                    <a:pt x="1" y="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4" y="14"/>
                  </a:lnTo>
                  <a:lnTo>
                    <a:pt x="17" y="11"/>
                  </a:lnTo>
                  <a:lnTo>
                    <a:pt x="16" y="12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" y="5"/>
                  </a:lnTo>
                  <a:close/>
                  <a:moveTo>
                    <a:pt x="20" y="22"/>
                  </a:moveTo>
                  <a:lnTo>
                    <a:pt x="21" y="22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0" y="31"/>
                  </a:lnTo>
                  <a:lnTo>
                    <a:pt x="10" y="32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0" y="22"/>
                  </a:lnTo>
                  <a:close/>
                  <a:moveTo>
                    <a:pt x="8" y="27"/>
                  </a:moveTo>
                  <a:lnTo>
                    <a:pt x="9" y="26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20" y="23"/>
                  </a:lnTo>
                  <a:lnTo>
                    <a:pt x="21" y="23"/>
                  </a:lnTo>
                  <a:lnTo>
                    <a:pt x="8" y="27"/>
                  </a:lnTo>
                  <a:close/>
                  <a:moveTo>
                    <a:pt x="26" y="46"/>
                  </a:moveTo>
                  <a:lnTo>
                    <a:pt x="27" y="46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9" y="58"/>
                  </a:lnTo>
                  <a:lnTo>
                    <a:pt x="28" y="59"/>
                  </a:lnTo>
                  <a:lnTo>
                    <a:pt x="15" y="61"/>
                  </a:lnTo>
                  <a:lnTo>
                    <a:pt x="14" y="60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4" y="48"/>
                  </a:lnTo>
                  <a:lnTo>
                    <a:pt x="26" y="46"/>
                  </a:lnTo>
                  <a:close/>
                  <a:moveTo>
                    <a:pt x="14" y="49"/>
                  </a:move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5" y="58"/>
                  </a:lnTo>
                  <a:lnTo>
                    <a:pt x="15" y="58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14" y="49"/>
                  </a:lnTo>
                  <a:close/>
                  <a:moveTo>
                    <a:pt x="29" y="70"/>
                  </a:moveTo>
                  <a:lnTo>
                    <a:pt x="30" y="70"/>
                  </a:lnTo>
                  <a:lnTo>
                    <a:pt x="30" y="76"/>
                  </a:lnTo>
                  <a:lnTo>
                    <a:pt x="30" y="83"/>
                  </a:lnTo>
                  <a:lnTo>
                    <a:pt x="29" y="83"/>
                  </a:lnTo>
                  <a:lnTo>
                    <a:pt x="17" y="83"/>
                  </a:lnTo>
                  <a:lnTo>
                    <a:pt x="16" y="83"/>
                  </a:lnTo>
                  <a:lnTo>
                    <a:pt x="16" y="77"/>
                  </a:lnTo>
                  <a:lnTo>
                    <a:pt x="16" y="77"/>
                  </a:lnTo>
                  <a:lnTo>
                    <a:pt x="15" y="71"/>
                  </a:lnTo>
                  <a:lnTo>
                    <a:pt x="16" y="71"/>
                  </a:lnTo>
                  <a:lnTo>
                    <a:pt x="29" y="70"/>
                  </a:lnTo>
                  <a:close/>
                  <a:moveTo>
                    <a:pt x="16" y="72"/>
                  </a:moveTo>
                  <a:lnTo>
                    <a:pt x="16" y="71"/>
                  </a:lnTo>
                  <a:lnTo>
                    <a:pt x="17" y="76"/>
                  </a:lnTo>
                  <a:lnTo>
                    <a:pt x="17" y="77"/>
                  </a:lnTo>
                  <a:lnTo>
                    <a:pt x="17" y="83"/>
                  </a:lnTo>
                  <a:lnTo>
                    <a:pt x="17" y="82"/>
                  </a:lnTo>
                  <a:lnTo>
                    <a:pt x="29" y="82"/>
                  </a:lnTo>
                  <a:lnTo>
                    <a:pt x="29" y="83"/>
                  </a:lnTo>
                  <a:lnTo>
                    <a:pt x="29" y="76"/>
                  </a:lnTo>
                  <a:lnTo>
                    <a:pt x="29" y="70"/>
                  </a:lnTo>
                  <a:lnTo>
                    <a:pt x="29" y="71"/>
                  </a:lnTo>
                  <a:lnTo>
                    <a:pt x="16" y="72"/>
                  </a:lnTo>
                  <a:close/>
                  <a:moveTo>
                    <a:pt x="29" y="94"/>
                  </a:moveTo>
                  <a:lnTo>
                    <a:pt x="30" y="95"/>
                  </a:lnTo>
                  <a:lnTo>
                    <a:pt x="30" y="96"/>
                  </a:lnTo>
                  <a:lnTo>
                    <a:pt x="30" y="96"/>
                  </a:lnTo>
                  <a:lnTo>
                    <a:pt x="29" y="105"/>
                  </a:lnTo>
                  <a:lnTo>
                    <a:pt x="29" y="105"/>
                  </a:lnTo>
                  <a:lnTo>
                    <a:pt x="29" y="106"/>
                  </a:lnTo>
                  <a:lnTo>
                    <a:pt x="28" y="107"/>
                  </a:lnTo>
                  <a:lnTo>
                    <a:pt x="15" y="106"/>
                  </a:lnTo>
                  <a:lnTo>
                    <a:pt x="15" y="105"/>
                  </a:lnTo>
                  <a:lnTo>
                    <a:pt x="15" y="104"/>
                  </a:lnTo>
                  <a:lnTo>
                    <a:pt x="15" y="104"/>
                  </a:lnTo>
                  <a:lnTo>
                    <a:pt x="15" y="95"/>
                  </a:lnTo>
                  <a:lnTo>
                    <a:pt x="15" y="94"/>
                  </a:lnTo>
                  <a:lnTo>
                    <a:pt x="16" y="93"/>
                  </a:lnTo>
                  <a:lnTo>
                    <a:pt x="29" y="94"/>
                  </a:lnTo>
                  <a:close/>
                  <a:moveTo>
                    <a:pt x="16" y="94"/>
                  </a:moveTo>
                  <a:lnTo>
                    <a:pt x="16" y="94"/>
                  </a:lnTo>
                  <a:lnTo>
                    <a:pt x="16" y="95"/>
                  </a:lnTo>
                  <a:lnTo>
                    <a:pt x="16" y="104"/>
                  </a:lnTo>
                  <a:lnTo>
                    <a:pt x="16" y="105"/>
                  </a:lnTo>
                  <a:lnTo>
                    <a:pt x="15" y="106"/>
                  </a:lnTo>
                  <a:lnTo>
                    <a:pt x="15" y="105"/>
                  </a:lnTo>
                  <a:lnTo>
                    <a:pt x="28" y="106"/>
                  </a:lnTo>
                  <a:lnTo>
                    <a:pt x="28" y="106"/>
                  </a:lnTo>
                  <a:lnTo>
                    <a:pt x="28" y="105"/>
                  </a:lnTo>
                  <a:lnTo>
                    <a:pt x="28" y="105"/>
                  </a:lnTo>
                  <a:lnTo>
                    <a:pt x="29" y="96"/>
                  </a:lnTo>
                  <a:lnTo>
                    <a:pt x="29" y="96"/>
                  </a:lnTo>
                  <a:lnTo>
                    <a:pt x="29" y="95"/>
                  </a:lnTo>
                  <a:lnTo>
                    <a:pt x="29" y="95"/>
                  </a:lnTo>
                  <a:lnTo>
                    <a:pt x="16" y="94"/>
                  </a:lnTo>
                  <a:close/>
                  <a:moveTo>
                    <a:pt x="26" y="118"/>
                  </a:moveTo>
                  <a:lnTo>
                    <a:pt x="27" y="118"/>
                  </a:lnTo>
                  <a:lnTo>
                    <a:pt x="26" y="124"/>
                  </a:lnTo>
                  <a:lnTo>
                    <a:pt x="26" y="124"/>
                  </a:lnTo>
                  <a:lnTo>
                    <a:pt x="24" y="131"/>
                  </a:lnTo>
                  <a:lnTo>
                    <a:pt x="23" y="131"/>
                  </a:lnTo>
                  <a:lnTo>
                    <a:pt x="11" y="128"/>
                  </a:lnTo>
                  <a:lnTo>
                    <a:pt x="11" y="128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3" y="116"/>
                  </a:lnTo>
                  <a:lnTo>
                    <a:pt x="14" y="116"/>
                  </a:lnTo>
                  <a:lnTo>
                    <a:pt x="26" y="118"/>
                  </a:lnTo>
                  <a:close/>
                  <a:moveTo>
                    <a:pt x="14" y="117"/>
                  </a:moveTo>
                  <a:lnTo>
                    <a:pt x="14" y="117"/>
                  </a:lnTo>
                  <a:lnTo>
                    <a:pt x="14" y="123"/>
                  </a:lnTo>
                  <a:lnTo>
                    <a:pt x="13" y="123"/>
                  </a:lnTo>
                  <a:lnTo>
                    <a:pt x="12" y="128"/>
                  </a:lnTo>
                  <a:lnTo>
                    <a:pt x="11" y="127"/>
                  </a:lnTo>
                  <a:lnTo>
                    <a:pt x="24" y="130"/>
                  </a:lnTo>
                  <a:lnTo>
                    <a:pt x="23" y="130"/>
                  </a:lnTo>
                  <a:lnTo>
                    <a:pt x="25" y="124"/>
                  </a:lnTo>
                  <a:lnTo>
                    <a:pt x="25" y="124"/>
                  </a:lnTo>
                  <a:lnTo>
                    <a:pt x="26" y="118"/>
                  </a:lnTo>
                  <a:lnTo>
                    <a:pt x="26" y="119"/>
                  </a:lnTo>
                  <a:lnTo>
                    <a:pt x="14" y="117"/>
                  </a:lnTo>
                  <a:close/>
                  <a:moveTo>
                    <a:pt x="21" y="141"/>
                  </a:moveTo>
                  <a:lnTo>
                    <a:pt x="21" y="142"/>
                  </a:lnTo>
                  <a:lnTo>
                    <a:pt x="21" y="143"/>
                  </a:lnTo>
                  <a:lnTo>
                    <a:pt x="21" y="144"/>
                  </a:lnTo>
                  <a:lnTo>
                    <a:pt x="18" y="153"/>
                  </a:lnTo>
                  <a:lnTo>
                    <a:pt x="18" y="153"/>
                  </a:lnTo>
                  <a:lnTo>
                    <a:pt x="5" y="150"/>
                  </a:lnTo>
                  <a:lnTo>
                    <a:pt x="5" y="149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8" y="139"/>
                  </a:lnTo>
                  <a:lnTo>
                    <a:pt x="8" y="139"/>
                  </a:lnTo>
                  <a:lnTo>
                    <a:pt x="21" y="141"/>
                  </a:lnTo>
                  <a:close/>
                  <a:moveTo>
                    <a:pt x="8" y="140"/>
                  </a:moveTo>
                  <a:lnTo>
                    <a:pt x="9" y="139"/>
                  </a:lnTo>
                  <a:lnTo>
                    <a:pt x="9" y="141"/>
                  </a:lnTo>
                  <a:lnTo>
                    <a:pt x="9" y="141"/>
                  </a:lnTo>
                  <a:lnTo>
                    <a:pt x="6" y="150"/>
                  </a:lnTo>
                  <a:lnTo>
                    <a:pt x="6" y="149"/>
                  </a:lnTo>
                  <a:lnTo>
                    <a:pt x="18" y="152"/>
                  </a:lnTo>
                  <a:lnTo>
                    <a:pt x="17" y="153"/>
                  </a:lnTo>
                  <a:lnTo>
                    <a:pt x="20" y="143"/>
                  </a:lnTo>
                  <a:lnTo>
                    <a:pt x="20" y="143"/>
                  </a:lnTo>
                  <a:lnTo>
                    <a:pt x="20" y="142"/>
                  </a:lnTo>
                  <a:lnTo>
                    <a:pt x="20" y="142"/>
                  </a:lnTo>
                  <a:lnTo>
                    <a:pt x="8" y="140"/>
                  </a:lnTo>
                  <a:close/>
                </a:path>
              </a:pathLst>
            </a:custGeom>
            <a:solidFill>
              <a:srgbClr val="3333CC"/>
            </a:solidFill>
            <a:ln cap="flat"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9"/>
            <p:cNvSpPr>
              <a:spLocks noChangeArrowheads="1"/>
            </p:cNvSpPr>
            <p:nvPr/>
          </p:nvSpPr>
          <p:spPr>
            <a:xfrm>
              <a:off x="2389" y="2584"/>
              <a:ext cx="567" cy="1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0"/>
            <p:cNvSpPr>
              <a:spLocks noEditPoints="1"/>
            </p:cNvSpPr>
            <p:nvPr/>
          </p:nvSpPr>
          <p:spPr>
            <a:xfrm>
              <a:off x="2386" y="2581"/>
              <a:ext cx="574" cy="202"/>
            </a:xfrm>
            <a:custGeom>
              <a:avLst/>
              <a:gdLst>
                <a:gd fmla="*/ 0 w 574" name="T0"/>
                <a:gd fmla="*/ 0 h 202" name="T1"/>
                <a:gd fmla="*/ 574 w 574" name="T2"/>
                <a:gd fmla="*/ 0 h 202" name="T3"/>
                <a:gd fmla="*/ 574 w 574" name="T4"/>
                <a:gd fmla="*/ 202 h 202" name="T5"/>
                <a:gd fmla="*/ 0 w 574" name="T6"/>
                <a:gd fmla="*/ 202 h 202" name="T7"/>
                <a:gd fmla="*/ 0 w 574" name="T8"/>
                <a:gd fmla="*/ 0 h 202" name="T9"/>
                <a:gd fmla="*/ 7 w 574" name="T10"/>
                <a:gd fmla="*/ 198 h 202" name="T11"/>
                <a:gd fmla="*/ 3 w 574" name="T12"/>
                <a:gd fmla="*/ 194 h 202" name="T13"/>
                <a:gd fmla="*/ 571 w 574" name="T14"/>
                <a:gd fmla="*/ 194 h 202" name="T15"/>
                <a:gd fmla="*/ 567 w 574" name="T16"/>
                <a:gd fmla="*/ 198 h 202" name="T17"/>
                <a:gd fmla="*/ 567 w 574" name="T18"/>
                <a:gd fmla="*/ 4 h 202" name="T19"/>
                <a:gd fmla="*/ 571 w 574" name="T20"/>
                <a:gd fmla="*/ 8 h 202" name="T21"/>
                <a:gd fmla="*/ 3 w 574" name="T22"/>
                <a:gd fmla="*/ 8 h 202" name="T23"/>
                <a:gd fmla="*/ 7 w 574" name="T24"/>
                <a:gd fmla="*/ 4 h 202" name="T25"/>
                <a:gd fmla="*/ 7 w 574" name="T26"/>
                <a:gd fmla="*/ 198 h 202" name="T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b="b" l="0" r="r" t="0"/>
              <a:pathLst>
                <a:path h="202" w="574">
                  <a:moveTo>
                    <a:pt x="0" y="0"/>
                  </a:moveTo>
                  <a:lnTo>
                    <a:pt x="574" y="0"/>
                  </a:lnTo>
                  <a:lnTo>
                    <a:pt x="574" y="202"/>
                  </a:lnTo>
                  <a:lnTo>
                    <a:pt x="0" y="202"/>
                  </a:lnTo>
                  <a:lnTo>
                    <a:pt x="0" y="0"/>
                  </a:lnTo>
                  <a:close/>
                  <a:moveTo>
                    <a:pt x="7" y="198"/>
                  </a:moveTo>
                  <a:lnTo>
                    <a:pt x="3" y="194"/>
                  </a:lnTo>
                  <a:lnTo>
                    <a:pt x="571" y="194"/>
                  </a:lnTo>
                  <a:lnTo>
                    <a:pt x="567" y="198"/>
                  </a:lnTo>
                  <a:lnTo>
                    <a:pt x="567" y="4"/>
                  </a:lnTo>
                  <a:lnTo>
                    <a:pt x="571" y="8"/>
                  </a:lnTo>
                  <a:lnTo>
                    <a:pt x="3" y="8"/>
                  </a:lnTo>
                  <a:lnTo>
                    <a:pt x="7" y="4"/>
                  </a:lnTo>
                  <a:lnTo>
                    <a:pt x="7" y="198"/>
                  </a:lnTo>
                  <a:close/>
                </a:path>
              </a:pathLst>
            </a:custGeom>
            <a:solidFill>
              <a:srgbClr val="3333CC"/>
            </a:solidFill>
            <a:ln cap="flat"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1"/>
            <p:cNvSpPr>
              <a:spLocks noChangeArrowheads="1"/>
            </p:cNvSpPr>
            <p:nvPr/>
          </p:nvSpPr>
          <p:spPr>
            <a:xfrm>
              <a:off x="2441" y="2595"/>
              <a:ext cx="4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dirty="0" i="0" kumimoji="0" lang="en-US" normalizeH="0" smtClean="0" strike="noStrike" sz="1600" u="none">
                  <a:ln>
                    <a:noFill/>
                  </a:ln>
                  <a:solidFill>
                    <a:srgbClr val="3333CC"/>
                  </a:solidFill>
                  <a:effectLst/>
                  <a:latin charset="0" pitchFamily="34" typeface="Arial"/>
                  <a:cs charset="0" pitchFamily="34" typeface="Arial"/>
                </a:rPr>
                <a:t>n = 0.74</a:t>
              </a:r>
              <a:endParaRPr b="0" baseline="0" cap="none" dirty="0" i="0" kumimoji="0" lang="en-US" normalizeH="0" smtClean="0" strike="noStrike" sz="16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26" name="Rectangle 222"/>
            <p:cNvSpPr>
              <a:spLocks noChangeArrowheads="1"/>
            </p:cNvSpPr>
            <p:nvPr/>
          </p:nvSpPr>
          <p:spPr>
            <a:xfrm>
              <a:off x="3156" y="2753"/>
              <a:ext cx="790" cy="1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3"/>
            <p:cNvSpPr>
              <a:spLocks noEditPoints="1"/>
            </p:cNvSpPr>
            <p:nvPr/>
          </p:nvSpPr>
          <p:spPr>
            <a:xfrm>
              <a:off x="3152" y="2750"/>
              <a:ext cx="798" cy="201"/>
            </a:xfrm>
            <a:custGeom>
              <a:avLst/>
              <a:gdLst>
                <a:gd fmla="*/ 0 w 798" name="T0"/>
                <a:gd fmla="*/ 0 h 201" name="T1"/>
                <a:gd fmla="*/ 798 w 798" name="T2"/>
                <a:gd fmla="*/ 0 h 201" name="T3"/>
                <a:gd fmla="*/ 798 w 798" name="T4"/>
                <a:gd fmla="*/ 201 h 201" name="T5"/>
                <a:gd fmla="*/ 0 w 798" name="T6"/>
                <a:gd fmla="*/ 201 h 201" name="T7"/>
                <a:gd fmla="*/ 0 w 798" name="T8"/>
                <a:gd fmla="*/ 0 h 201" name="T9"/>
                <a:gd fmla="*/ 8 w 798" name="T10"/>
                <a:gd fmla="*/ 198 h 201" name="T11"/>
                <a:gd fmla="*/ 4 w 798" name="T12"/>
                <a:gd fmla="*/ 194 h 201" name="T13"/>
                <a:gd fmla="*/ 794 w 798" name="T14"/>
                <a:gd fmla="*/ 194 h 201" name="T15"/>
                <a:gd fmla="*/ 790 w 798" name="T16"/>
                <a:gd fmla="*/ 198 h 201" name="T17"/>
                <a:gd fmla="*/ 790 w 798" name="T18"/>
                <a:gd fmla="*/ 4 h 201" name="T19"/>
                <a:gd fmla="*/ 794 w 798" name="T20"/>
                <a:gd fmla="*/ 7 h 201" name="T21"/>
                <a:gd fmla="*/ 4 w 798" name="T22"/>
                <a:gd fmla="*/ 7 h 201" name="T23"/>
                <a:gd fmla="*/ 8 w 798" name="T24"/>
                <a:gd fmla="*/ 4 h 201" name="T25"/>
                <a:gd fmla="*/ 8 w 798" name="T26"/>
                <a:gd fmla="*/ 198 h 201" name="T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b="b" l="0" r="r" t="0"/>
              <a:pathLst>
                <a:path h="201" w="798">
                  <a:moveTo>
                    <a:pt x="0" y="0"/>
                  </a:moveTo>
                  <a:lnTo>
                    <a:pt x="798" y="0"/>
                  </a:lnTo>
                  <a:lnTo>
                    <a:pt x="798" y="201"/>
                  </a:lnTo>
                  <a:lnTo>
                    <a:pt x="0" y="201"/>
                  </a:lnTo>
                  <a:lnTo>
                    <a:pt x="0" y="0"/>
                  </a:lnTo>
                  <a:close/>
                  <a:moveTo>
                    <a:pt x="8" y="198"/>
                  </a:moveTo>
                  <a:lnTo>
                    <a:pt x="4" y="194"/>
                  </a:lnTo>
                  <a:lnTo>
                    <a:pt x="794" y="194"/>
                  </a:lnTo>
                  <a:lnTo>
                    <a:pt x="790" y="198"/>
                  </a:lnTo>
                  <a:lnTo>
                    <a:pt x="790" y="4"/>
                  </a:lnTo>
                  <a:lnTo>
                    <a:pt x="794" y="7"/>
                  </a:lnTo>
                  <a:lnTo>
                    <a:pt x="4" y="7"/>
                  </a:lnTo>
                  <a:lnTo>
                    <a:pt x="8" y="4"/>
                  </a:lnTo>
                  <a:lnTo>
                    <a:pt x="8" y="198"/>
                  </a:lnTo>
                  <a:close/>
                </a:path>
              </a:pathLst>
            </a:custGeom>
            <a:solidFill>
              <a:srgbClr val="FF0000"/>
            </a:solidFill>
            <a:ln cap="flat"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26"/>
            <p:cNvSpPr>
              <a:spLocks noChangeArrowheads="1"/>
            </p:cNvSpPr>
            <p:nvPr/>
          </p:nvSpPr>
          <p:spPr>
            <a:xfrm>
              <a:off x="3199" y="2758"/>
              <a:ext cx="70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dirty="0" lang="en-US" smtClean="0" sz="1600">
                  <a:solidFill>
                    <a:srgbClr val="FF0000"/>
                  </a:solidFill>
                </a:rPr>
                <a:t>x</a:t>
              </a:r>
              <a:r>
                <a:rPr b="0" baseline="0" cap="none" dirty="0" i="0" kumimoji="0" lang="en-US" normalizeH="0" smtClean="0" strike="noStrike" sz="1600" u="none">
                  <a:ln>
                    <a:noFill/>
                  </a:ln>
                  <a:solidFill>
                    <a:srgbClr val="FF0000"/>
                  </a:solidFill>
                  <a:effectLst/>
                </a:rPr>
                <a:t>’= 19.6 um </a:t>
              </a:r>
              <a:endParaRPr b="0" baseline="0" cap="none" dirty="0" i="0" kumimoji="0" lang="en-US" normalizeH="0" smtClean="0" strike="noStrike" sz="1600" u="none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Oval 229"/>
            <p:cNvSpPr>
              <a:spLocks noChangeArrowheads="1"/>
            </p:cNvSpPr>
            <p:nvPr/>
          </p:nvSpPr>
          <p:spPr>
            <a:xfrm>
              <a:off x="2432" y="2442"/>
              <a:ext cx="60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0"/>
            <p:cNvSpPr>
              <a:spLocks noEditPoints="1"/>
            </p:cNvSpPr>
            <p:nvPr/>
          </p:nvSpPr>
          <p:spPr>
            <a:xfrm>
              <a:off x="2431" y="2441"/>
              <a:ext cx="61" cy="56"/>
            </a:xfrm>
            <a:custGeom>
              <a:avLst/>
              <a:gdLst>
                <a:gd fmla="*/ 10 w 928" name="T0"/>
                <a:gd fmla="*/ 340 h 848" name="T1"/>
                <a:gd fmla="*/ 38 w 928" name="T2"/>
                <a:gd fmla="*/ 258 h 848" name="T3"/>
                <a:gd fmla="*/ 137 w 928" name="T4"/>
                <a:gd fmla="*/ 125 h 848" name="T5"/>
                <a:gd fmla="*/ 206 w 928" name="T6"/>
                <a:gd fmla="*/ 72 h 848" name="T7"/>
                <a:gd fmla="*/ 370 w 928" name="T8"/>
                <a:gd fmla="*/ 9 h 848" name="T9"/>
                <a:gd fmla="*/ 465 w 928" name="T10"/>
                <a:gd fmla="*/ 0 h 848" name="T11"/>
                <a:gd fmla="*/ 645 w 928" name="T12"/>
                <a:gd fmla="*/ 34 h 848" name="T13"/>
                <a:gd fmla="*/ 724 w 928" name="T14"/>
                <a:gd fmla="*/ 73 h 848" name="T15"/>
                <a:gd fmla="*/ 848 w 928" name="T16"/>
                <a:gd fmla="*/ 187 h 848" name="T17"/>
                <a:gd fmla="*/ 892 w 928" name="T18"/>
                <a:gd fmla="*/ 260 h 848" name="T19"/>
                <a:gd fmla="*/ 928 w 928" name="T20"/>
                <a:gd fmla="*/ 424 h 848" name="T21"/>
                <a:gd fmla="*/ 919 w 928" name="T22"/>
                <a:gd fmla="*/ 511 h 848" name="T23"/>
                <a:gd fmla="*/ 849 w 928" name="T24"/>
                <a:gd fmla="*/ 662 h 848" name="T25"/>
                <a:gd fmla="*/ 792 w 928" name="T26"/>
                <a:gd fmla="*/ 725 h 848" name="T27"/>
                <a:gd fmla="*/ 646 w 928" name="T28"/>
                <a:gd fmla="*/ 815 h 848" name="T29"/>
                <a:gd fmla="*/ 557 w 928" name="T30"/>
                <a:gd fmla="*/ 840 h 848" name="T31"/>
                <a:gd fmla="*/ 372 w 928" name="T32"/>
                <a:gd fmla="*/ 840 h 848" name="T33"/>
                <a:gd fmla="*/ 284 w 928" name="T34"/>
                <a:gd fmla="*/ 815 h 848" name="T35"/>
                <a:gd fmla="*/ 138 w 928" name="T36"/>
                <a:gd fmla="*/ 725 h 848" name="T37"/>
                <a:gd fmla="*/ 80 w 928" name="T38"/>
                <a:gd fmla="*/ 662 h 848" name="T39"/>
                <a:gd fmla="*/ 10 w 928" name="T40"/>
                <a:gd fmla="*/ 511 h 848" name="T41"/>
                <a:gd fmla="*/ 25 w 928" name="T42"/>
                <a:gd fmla="*/ 508 h 848" name="T43"/>
                <a:gd fmla="*/ 51 w 928" name="T44"/>
                <a:gd fmla="*/ 582 h 848" name="T45"/>
                <a:gd fmla="*/ 148 w 928" name="T46"/>
                <a:gd fmla="*/ 713 h 848" name="T47"/>
                <a:gd fmla="*/ 213 w 928" name="T48"/>
                <a:gd fmla="*/ 762 h 848" name="T49"/>
                <a:gd fmla="*/ 375 w 928" name="T50"/>
                <a:gd fmla="*/ 825 h 848" name="T51"/>
                <a:gd fmla="*/ 464 w 928" name="T52"/>
                <a:gd fmla="*/ 832 h 848" name="T53"/>
                <a:gd fmla="*/ 640 w 928" name="T54"/>
                <a:gd fmla="*/ 800 h 848" name="T55"/>
                <a:gd fmla="*/ 715 w 928" name="T56"/>
                <a:gd fmla="*/ 763 h 848" name="T57"/>
                <a:gd fmla="*/ 837 w 928" name="T58"/>
                <a:gd fmla="*/ 652 h 848" name="T59"/>
                <a:gd fmla="*/ 877 w 928" name="T60"/>
                <a:gd fmla="*/ 584 h 848" name="T61"/>
                <a:gd fmla="*/ 913 w 928" name="T62"/>
                <a:gd fmla="*/ 424 h 848" name="T63"/>
                <a:gd fmla="*/ 904 w 928" name="T64"/>
                <a:gd fmla="*/ 343 h 848" name="T65"/>
                <a:gd fmla="*/ 836 w 928" name="T66"/>
                <a:gd fmla="*/ 197 h 848" name="T67"/>
                <a:gd fmla="*/ 783 w 928" name="T68"/>
                <a:gd fmla="*/ 137 h 848" name="T69"/>
                <a:gd fmla="*/ 639 w 928" name="T70"/>
                <a:gd fmla="*/ 49 h 848" name="T71"/>
                <a:gd fmla="*/ 556 w 928" name="T72"/>
                <a:gd fmla="*/ 24 h 848" name="T73"/>
                <a:gd fmla="*/ 373 w 928" name="T74"/>
                <a:gd fmla="*/ 24 h 848" name="T75"/>
                <a:gd fmla="*/ 291 w 928" name="T76"/>
                <a:gd fmla="*/ 49 h 848" name="T77"/>
                <a:gd fmla="*/ 147 w 928" name="T78"/>
                <a:gd fmla="*/ 137 h 848" name="T79"/>
                <a:gd fmla="*/ 93 w 928" name="T80"/>
                <a:gd fmla="*/ 197 h 848" name="T81"/>
                <a:gd fmla="*/ 25 w 928" name="T82"/>
                <a:gd fmla="*/ 343 h 848" name="T83"/>
                <a:gd fmla="*/ 16 w 928" name="T84"/>
                <a:gd fmla="*/ 424 h 848" name="T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b="b" l="0" r="r" t="0"/>
              <a:pathLst>
                <a:path h="848" w="928">
                  <a:moveTo>
                    <a:pt x="1" y="425"/>
                  </a:moveTo>
                  <a:cubicBezTo>
                    <a:pt x="0" y="425"/>
                    <a:pt x="0" y="424"/>
                    <a:pt x="1" y="424"/>
                  </a:cubicBezTo>
                  <a:lnTo>
                    <a:pt x="10" y="340"/>
                  </a:lnTo>
                  <a:cubicBezTo>
                    <a:pt x="10" y="339"/>
                    <a:pt x="10" y="338"/>
                    <a:pt x="10" y="338"/>
                  </a:cubicBezTo>
                  <a:lnTo>
                    <a:pt x="37" y="260"/>
                  </a:lnTo>
                  <a:cubicBezTo>
                    <a:pt x="37" y="259"/>
                    <a:pt x="37" y="259"/>
                    <a:pt x="38" y="258"/>
                  </a:cubicBezTo>
                  <a:lnTo>
                    <a:pt x="80" y="188"/>
                  </a:lnTo>
                  <a:cubicBezTo>
                    <a:pt x="80" y="188"/>
                    <a:pt x="80" y="187"/>
                    <a:pt x="81" y="187"/>
                  </a:cubicBezTo>
                  <a:lnTo>
                    <a:pt x="137" y="125"/>
                  </a:lnTo>
                  <a:cubicBezTo>
                    <a:pt x="137" y="125"/>
                    <a:pt x="137" y="124"/>
                    <a:pt x="138" y="124"/>
                  </a:cubicBezTo>
                  <a:lnTo>
                    <a:pt x="205" y="73"/>
                  </a:lnTo>
                  <a:cubicBezTo>
                    <a:pt x="205" y="73"/>
                    <a:pt x="205" y="72"/>
                    <a:pt x="206" y="72"/>
                  </a:cubicBezTo>
                  <a:lnTo>
                    <a:pt x="284" y="34"/>
                  </a:lnTo>
                  <a:cubicBezTo>
                    <a:pt x="284" y="34"/>
                    <a:pt x="285" y="34"/>
                    <a:pt x="285" y="34"/>
                  </a:cubicBezTo>
                  <a:lnTo>
                    <a:pt x="370" y="9"/>
                  </a:lnTo>
                  <a:cubicBezTo>
                    <a:pt x="371" y="9"/>
                    <a:pt x="371" y="9"/>
                    <a:pt x="372" y="8"/>
                  </a:cubicBezTo>
                  <a:lnTo>
                    <a:pt x="464" y="0"/>
                  </a:lnTo>
                  <a:cubicBezTo>
                    <a:pt x="464" y="0"/>
                    <a:pt x="465" y="0"/>
                    <a:pt x="465" y="0"/>
                  </a:cubicBezTo>
                  <a:lnTo>
                    <a:pt x="557" y="8"/>
                  </a:lnTo>
                  <a:cubicBezTo>
                    <a:pt x="558" y="9"/>
                    <a:pt x="558" y="9"/>
                    <a:pt x="559" y="9"/>
                  </a:cubicBezTo>
                  <a:lnTo>
                    <a:pt x="645" y="34"/>
                  </a:lnTo>
                  <a:cubicBezTo>
                    <a:pt x="645" y="34"/>
                    <a:pt x="646" y="34"/>
                    <a:pt x="646" y="34"/>
                  </a:cubicBezTo>
                  <a:lnTo>
                    <a:pt x="723" y="72"/>
                  </a:lnTo>
                  <a:cubicBezTo>
                    <a:pt x="723" y="73"/>
                    <a:pt x="724" y="73"/>
                    <a:pt x="724" y="73"/>
                  </a:cubicBezTo>
                  <a:lnTo>
                    <a:pt x="792" y="124"/>
                  </a:lnTo>
                  <a:cubicBezTo>
                    <a:pt x="793" y="124"/>
                    <a:pt x="793" y="125"/>
                    <a:pt x="793" y="125"/>
                  </a:cubicBezTo>
                  <a:lnTo>
                    <a:pt x="848" y="187"/>
                  </a:lnTo>
                  <a:cubicBezTo>
                    <a:pt x="849" y="188"/>
                    <a:pt x="849" y="188"/>
                    <a:pt x="849" y="188"/>
                  </a:cubicBezTo>
                  <a:lnTo>
                    <a:pt x="891" y="258"/>
                  </a:lnTo>
                  <a:cubicBezTo>
                    <a:pt x="892" y="259"/>
                    <a:pt x="892" y="259"/>
                    <a:pt x="892" y="260"/>
                  </a:cubicBezTo>
                  <a:lnTo>
                    <a:pt x="919" y="338"/>
                  </a:lnTo>
                  <a:cubicBezTo>
                    <a:pt x="919" y="338"/>
                    <a:pt x="919" y="339"/>
                    <a:pt x="919" y="340"/>
                  </a:cubicBezTo>
                  <a:lnTo>
                    <a:pt x="928" y="424"/>
                  </a:lnTo>
                  <a:cubicBezTo>
                    <a:pt x="928" y="424"/>
                    <a:pt x="928" y="425"/>
                    <a:pt x="928" y="425"/>
                  </a:cubicBezTo>
                  <a:lnTo>
                    <a:pt x="919" y="509"/>
                  </a:lnTo>
                  <a:cubicBezTo>
                    <a:pt x="919" y="510"/>
                    <a:pt x="919" y="511"/>
                    <a:pt x="919" y="511"/>
                  </a:cubicBezTo>
                  <a:lnTo>
                    <a:pt x="892" y="589"/>
                  </a:lnTo>
                  <a:cubicBezTo>
                    <a:pt x="892" y="590"/>
                    <a:pt x="892" y="590"/>
                    <a:pt x="891" y="591"/>
                  </a:cubicBezTo>
                  <a:lnTo>
                    <a:pt x="849" y="662"/>
                  </a:lnTo>
                  <a:cubicBezTo>
                    <a:pt x="849" y="662"/>
                    <a:pt x="849" y="662"/>
                    <a:pt x="848" y="663"/>
                  </a:cubicBezTo>
                  <a:lnTo>
                    <a:pt x="793" y="724"/>
                  </a:lnTo>
                  <a:cubicBezTo>
                    <a:pt x="793" y="724"/>
                    <a:pt x="793" y="725"/>
                    <a:pt x="792" y="725"/>
                  </a:cubicBezTo>
                  <a:lnTo>
                    <a:pt x="724" y="776"/>
                  </a:lnTo>
                  <a:cubicBezTo>
                    <a:pt x="724" y="776"/>
                    <a:pt x="723" y="776"/>
                    <a:pt x="723" y="777"/>
                  </a:cubicBezTo>
                  <a:lnTo>
                    <a:pt x="646" y="815"/>
                  </a:lnTo>
                  <a:cubicBezTo>
                    <a:pt x="646" y="815"/>
                    <a:pt x="645" y="815"/>
                    <a:pt x="645" y="815"/>
                  </a:cubicBezTo>
                  <a:lnTo>
                    <a:pt x="559" y="840"/>
                  </a:lnTo>
                  <a:cubicBezTo>
                    <a:pt x="558" y="840"/>
                    <a:pt x="558" y="840"/>
                    <a:pt x="557" y="840"/>
                  </a:cubicBezTo>
                  <a:lnTo>
                    <a:pt x="465" y="848"/>
                  </a:lnTo>
                  <a:cubicBezTo>
                    <a:pt x="465" y="848"/>
                    <a:pt x="464" y="848"/>
                    <a:pt x="464" y="848"/>
                  </a:cubicBezTo>
                  <a:lnTo>
                    <a:pt x="372" y="840"/>
                  </a:lnTo>
                  <a:cubicBezTo>
                    <a:pt x="371" y="840"/>
                    <a:pt x="371" y="840"/>
                    <a:pt x="370" y="840"/>
                  </a:cubicBezTo>
                  <a:lnTo>
                    <a:pt x="285" y="815"/>
                  </a:lnTo>
                  <a:cubicBezTo>
                    <a:pt x="285" y="815"/>
                    <a:pt x="284" y="815"/>
                    <a:pt x="284" y="815"/>
                  </a:cubicBezTo>
                  <a:lnTo>
                    <a:pt x="206" y="777"/>
                  </a:lnTo>
                  <a:cubicBezTo>
                    <a:pt x="205" y="776"/>
                    <a:pt x="205" y="776"/>
                    <a:pt x="205" y="776"/>
                  </a:cubicBezTo>
                  <a:lnTo>
                    <a:pt x="138" y="725"/>
                  </a:lnTo>
                  <a:cubicBezTo>
                    <a:pt x="137" y="725"/>
                    <a:pt x="137" y="724"/>
                    <a:pt x="137" y="724"/>
                  </a:cubicBezTo>
                  <a:lnTo>
                    <a:pt x="81" y="663"/>
                  </a:lnTo>
                  <a:cubicBezTo>
                    <a:pt x="80" y="662"/>
                    <a:pt x="80" y="662"/>
                    <a:pt x="80" y="662"/>
                  </a:cubicBezTo>
                  <a:lnTo>
                    <a:pt x="38" y="591"/>
                  </a:lnTo>
                  <a:cubicBezTo>
                    <a:pt x="37" y="590"/>
                    <a:pt x="37" y="590"/>
                    <a:pt x="37" y="589"/>
                  </a:cubicBezTo>
                  <a:lnTo>
                    <a:pt x="10" y="511"/>
                  </a:lnTo>
                  <a:cubicBezTo>
                    <a:pt x="10" y="511"/>
                    <a:pt x="10" y="510"/>
                    <a:pt x="10" y="509"/>
                  </a:cubicBezTo>
                  <a:lnTo>
                    <a:pt x="1" y="425"/>
                  </a:lnTo>
                  <a:close/>
                  <a:moveTo>
                    <a:pt x="25" y="508"/>
                  </a:moveTo>
                  <a:lnTo>
                    <a:pt x="25" y="506"/>
                  </a:lnTo>
                  <a:lnTo>
                    <a:pt x="52" y="584"/>
                  </a:lnTo>
                  <a:lnTo>
                    <a:pt x="51" y="582"/>
                  </a:lnTo>
                  <a:lnTo>
                    <a:pt x="93" y="653"/>
                  </a:lnTo>
                  <a:lnTo>
                    <a:pt x="92" y="652"/>
                  </a:lnTo>
                  <a:lnTo>
                    <a:pt x="148" y="713"/>
                  </a:lnTo>
                  <a:lnTo>
                    <a:pt x="147" y="712"/>
                  </a:lnTo>
                  <a:lnTo>
                    <a:pt x="214" y="763"/>
                  </a:lnTo>
                  <a:lnTo>
                    <a:pt x="213" y="762"/>
                  </a:lnTo>
                  <a:lnTo>
                    <a:pt x="291" y="800"/>
                  </a:lnTo>
                  <a:lnTo>
                    <a:pt x="290" y="800"/>
                  </a:lnTo>
                  <a:lnTo>
                    <a:pt x="375" y="825"/>
                  </a:lnTo>
                  <a:lnTo>
                    <a:pt x="373" y="824"/>
                  </a:lnTo>
                  <a:lnTo>
                    <a:pt x="465" y="832"/>
                  </a:lnTo>
                  <a:lnTo>
                    <a:pt x="464" y="832"/>
                  </a:lnTo>
                  <a:lnTo>
                    <a:pt x="556" y="824"/>
                  </a:lnTo>
                  <a:lnTo>
                    <a:pt x="554" y="825"/>
                  </a:lnTo>
                  <a:lnTo>
                    <a:pt x="640" y="800"/>
                  </a:lnTo>
                  <a:lnTo>
                    <a:pt x="639" y="800"/>
                  </a:lnTo>
                  <a:lnTo>
                    <a:pt x="716" y="762"/>
                  </a:lnTo>
                  <a:lnTo>
                    <a:pt x="715" y="763"/>
                  </a:lnTo>
                  <a:lnTo>
                    <a:pt x="783" y="712"/>
                  </a:lnTo>
                  <a:lnTo>
                    <a:pt x="782" y="713"/>
                  </a:lnTo>
                  <a:lnTo>
                    <a:pt x="837" y="652"/>
                  </a:lnTo>
                  <a:lnTo>
                    <a:pt x="836" y="653"/>
                  </a:lnTo>
                  <a:lnTo>
                    <a:pt x="878" y="582"/>
                  </a:lnTo>
                  <a:lnTo>
                    <a:pt x="877" y="584"/>
                  </a:lnTo>
                  <a:lnTo>
                    <a:pt x="904" y="506"/>
                  </a:lnTo>
                  <a:lnTo>
                    <a:pt x="904" y="508"/>
                  </a:lnTo>
                  <a:lnTo>
                    <a:pt x="913" y="424"/>
                  </a:lnTo>
                  <a:lnTo>
                    <a:pt x="913" y="425"/>
                  </a:lnTo>
                  <a:lnTo>
                    <a:pt x="904" y="341"/>
                  </a:lnTo>
                  <a:lnTo>
                    <a:pt x="904" y="343"/>
                  </a:lnTo>
                  <a:lnTo>
                    <a:pt x="877" y="265"/>
                  </a:lnTo>
                  <a:lnTo>
                    <a:pt x="878" y="267"/>
                  </a:lnTo>
                  <a:lnTo>
                    <a:pt x="836" y="197"/>
                  </a:lnTo>
                  <a:lnTo>
                    <a:pt x="836" y="198"/>
                  </a:lnTo>
                  <a:lnTo>
                    <a:pt x="781" y="136"/>
                  </a:lnTo>
                  <a:lnTo>
                    <a:pt x="783" y="137"/>
                  </a:lnTo>
                  <a:lnTo>
                    <a:pt x="715" y="86"/>
                  </a:lnTo>
                  <a:lnTo>
                    <a:pt x="716" y="87"/>
                  </a:lnTo>
                  <a:lnTo>
                    <a:pt x="639" y="49"/>
                  </a:lnTo>
                  <a:lnTo>
                    <a:pt x="640" y="49"/>
                  </a:lnTo>
                  <a:lnTo>
                    <a:pt x="554" y="24"/>
                  </a:lnTo>
                  <a:lnTo>
                    <a:pt x="556" y="24"/>
                  </a:lnTo>
                  <a:lnTo>
                    <a:pt x="464" y="16"/>
                  </a:lnTo>
                  <a:lnTo>
                    <a:pt x="465" y="16"/>
                  </a:lnTo>
                  <a:lnTo>
                    <a:pt x="373" y="24"/>
                  </a:lnTo>
                  <a:lnTo>
                    <a:pt x="375" y="24"/>
                  </a:lnTo>
                  <a:lnTo>
                    <a:pt x="290" y="49"/>
                  </a:lnTo>
                  <a:lnTo>
                    <a:pt x="291" y="49"/>
                  </a:lnTo>
                  <a:lnTo>
                    <a:pt x="213" y="87"/>
                  </a:lnTo>
                  <a:lnTo>
                    <a:pt x="214" y="86"/>
                  </a:lnTo>
                  <a:lnTo>
                    <a:pt x="147" y="137"/>
                  </a:lnTo>
                  <a:lnTo>
                    <a:pt x="148" y="136"/>
                  </a:lnTo>
                  <a:lnTo>
                    <a:pt x="92" y="198"/>
                  </a:lnTo>
                  <a:lnTo>
                    <a:pt x="93" y="197"/>
                  </a:lnTo>
                  <a:lnTo>
                    <a:pt x="51" y="267"/>
                  </a:lnTo>
                  <a:lnTo>
                    <a:pt x="52" y="265"/>
                  </a:lnTo>
                  <a:lnTo>
                    <a:pt x="25" y="343"/>
                  </a:lnTo>
                  <a:lnTo>
                    <a:pt x="25" y="341"/>
                  </a:lnTo>
                  <a:lnTo>
                    <a:pt x="16" y="425"/>
                  </a:lnTo>
                  <a:lnTo>
                    <a:pt x="16" y="424"/>
                  </a:lnTo>
                  <a:lnTo>
                    <a:pt x="25" y="508"/>
                  </a:lnTo>
                  <a:close/>
                </a:path>
              </a:pathLst>
            </a:custGeom>
            <a:solidFill>
              <a:srgbClr val="000000"/>
            </a:solidFill>
            <a:ln cap="flat"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1"/>
            <p:cNvSpPr>
              <a:spLocks noEditPoints="1"/>
            </p:cNvSpPr>
            <p:nvPr/>
          </p:nvSpPr>
          <p:spPr>
            <a:xfrm>
              <a:off x="2428" y="2438"/>
              <a:ext cx="67" cy="62"/>
            </a:xfrm>
            <a:custGeom>
              <a:avLst/>
              <a:gdLst>
                <a:gd fmla="*/ 10 w 1025" name="T0"/>
                <a:gd fmla="*/ 382 h 945" name="T1"/>
                <a:gd fmla="*/ 44 w 1025" name="T2"/>
                <a:gd fmla="*/ 282 h 945" name="T3"/>
                <a:gd fmla="*/ 149 w 1025" name="T4"/>
                <a:gd fmla="*/ 141 h 945" name="T5"/>
                <a:gd fmla="*/ 233 w 1025" name="T6"/>
                <a:gd fmla="*/ 77 h 945" name="T7"/>
                <a:gd fmla="*/ 405 w 1025" name="T8"/>
                <a:gd fmla="*/ 11 h 945" name="T9"/>
                <a:gd fmla="*/ 517 w 1025" name="T10"/>
                <a:gd fmla="*/ 1 h 945" name="T11"/>
                <a:gd fmla="*/ 706 w 1025" name="T12"/>
                <a:gd fmla="*/ 36 h 945" name="T13"/>
                <a:gd fmla="*/ 801 w 1025" name="T14"/>
                <a:gd fmla="*/ 83 h 945" name="T15"/>
                <a:gd fmla="*/ 932 w 1025" name="T16"/>
                <a:gd fmla="*/ 203 h 945" name="T17"/>
                <a:gd fmla="*/ 985 w 1025" name="T18"/>
                <a:gd fmla="*/ 292 h 945" name="T19"/>
                <a:gd fmla="*/ 1024 w 1025" name="T20"/>
                <a:gd fmla="*/ 466 h 945" name="T21"/>
                <a:gd fmla="*/ 1012 w 1025" name="T22"/>
                <a:gd fmla="*/ 575 h 945" name="T23"/>
                <a:gd fmla="*/ 939 w 1025" name="T24"/>
                <a:gd fmla="*/ 734 h 945" name="T25"/>
                <a:gd fmla="*/ 869 w 1025" name="T26"/>
                <a:gd fmla="*/ 811 h 945" name="T27"/>
                <a:gd fmla="*/ 715 w 1025" name="T28"/>
                <a:gd fmla="*/ 906 h 945" name="T29"/>
                <a:gd fmla="*/ 609 w 1025" name="T30"/>
                <a:gd fmla="*/ 936 h 945" name="T31"/>
                <a:gd fmla="*/ 416 w 1025" name="T32"/>
                <a:gd fmla="*/ 936 h 945" name="T33"/>
                <a:gd fmla="*/ 311 w 1025" name="T34"/>
                <a:gd fmla="*/ 906 h 945" name="T35"/>
                <a:gd fmla="*/ 157 w 1025" name="T36"/>
                <a:gd fmla="*/ 811 h 945" name="T37"/>
                <a:gd fmla="*/ 86 w 1025" name="T38"/>
                <a:gd fmla="*/ 734 h 945" name="T39"/>
                <a:gd fmla="*/ 13 w 1025" name="T40"/>
                <a:gd fmla="*/ 575 h 945" name="T41"/>
                <a:gd fmla="*/ 121 w 1025" name="T42"/>
                <a:gd fmla="*/ 550 h 945" name="T43"/>
                <a:gd fmla="*/ 141 w 1025" name="T44"/>
                <a:gd fmla="*/ 606 h 945" name="T45"/>
                <a:gd fmla="*/ 232 w 1025" name="T46"/>
                <a:gd fmla="*/ 729 h 945" name="T47"/>
                <a:gd fmla="*/ 282 w 1025" name="T48"/>
                <a:gd fmla="*/ 767 h 945" name="T49"/>
                <a:gd fmla="*/ 436 w 1025" name="T50"/>
                <a:gd fmla="*/ 827 h 945" name="T51"/>
                <a:gd fmla="*/ 508 w 1025" name="T52"/>
                <a:gd fmla="*/ 833 h 945" name="T53"/>
                <a:gd fmla="*/ 675 w 1025" name="T54"/>
                <a:gd fmla="*/ 802 h 945" name="T55"/>
                <a:gd fmla="*/ 734 w 1025" name="T56"/>
                <a:gd fmla="*/ 773 h 945" name="T57"/>
                <a:gd fmla="*/ 849 w 1025" name="T58"/>
                <a:gd fmla="*/ 668 h 945" name="T59"/>
                <a:gd fmla="*/ 880 w 1025" name="T60"/>
                <a:gd fmla="*/ 616 h 945" name="T61"/>
                <a:gd fmla="*/ 913 w 1025" name="T62"/>
                <a:gd fmla="*/ 466 h 945" name="T63"/>
                <a:gd fmla="*/ 907 w 1025" name="T64"/>
                <a:gd fmla="*/ 407 h 945" name="T65"/>
                <a:gd fmla="*/ 842 w 1025" name="T66"/>
                <a:gd fmla="*/ 269 h 945" name="T67"/>
                <a:gd fmla="*/ 802 w 1025" name="T68"/>
                <a:gd fmla="*/ 223 h 945" name="T69"/>
                <a:gd fmla="*/ 666 w 1025" name="T70"/>
                <a:gd fmla="*/ 140 h 945" name="T71"/>
                <a:gd fmla="*/ 600 w 1025" name="T72"/>
                <a:gd fmla="*/ 120 h 945" name="T73"/>
                <a:gd fmla="*/ 425 w 1025" name="T74"/>
                <a:gd fmla="*/ 120 h 945" name="T75"/>
                <a:gd fmla="*/ 360 w 1025" name="T76"/>
                <a:gd fmla="*/ 140 h 945" name="T77"/>
                <a:gd fmla="*/ 224 w 1025" name="T78"/>
                <a:gd fmla="*/ 223 h 945" name="T79"/>
                <a:gd fmla="*/ 182 w 1025" name="T80"/>
                <a:gd fmla="*/ 269 h 945" name="T81"/>
                <a:gd fmla="*/ 118 w 1025" name="T82"/>
                <a:gd fmla="*/ 407 h 945" name="T83"/>
                <a:gd fmla="*/ 112 w 1025" name="T84"/>
                <a:gd fmla="*/ 466 h 945" name="T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b="b" l="0" r="r" t="0"/>
              <a:pathLst>
                <a:path h="945" w="1025">
                  <a:moveTo>
                    <a:pt x="1" y="478"/>
                  </a:moveTo>
                  <a:cubicBezTo>
                    <a:pt x="0" y="474"/>
                    <a:pt x="0" y="470"/>
                    <a:pt x="1" y="466"/>
                  </a:cubicBezTo>
                  <a:lnTo>
                    <a:pt x="10" y="382"/>
                  </a:lnTo>
                  <a:cubicBezTo>
                    <a:pt x="10" y="378"/>
                    <a:pt x="11" y="374"/>
                    <a:pt x="13" y="370"/>
                  </a:cubicBezTo>
                  <a:lnTo>
                    <a:pt x="40" y="292"/>
                  </a:lnTo>
                  <a:cubicBezTo>
                    <a:pt x="41" y="288"/>
                    <a:pt x="42" y="285"/>
                    <a:pt x="44" y="282"/>
                  </a:cubicBezTo>
                  <a:lnTo>
                    <a:pt x="86" y="212"/>
                  </a:lnTo>
                  <a:cubicBezTo>
                    <a:pt x="88" y="209"/>
                    <a:pt x="90" y="206"/>
                    <a:pt x="93" y="203"/>
                  </a:cubicBezTo>
                  <a:lnTo>
                    <a:pt x="149" y="141"/>
                  </a:lnTo>
                  <a:cubicBezTo>
                    <a:pt x="151" y="138"/>
                    <a:pt x="154" y="136"/>
                    <a:pt x="157" y="134"/>
                  </a:cubicBezTo>
                  <a:lnTo>
                    <a:pt x="224" y="83"/>
                  </a:lnTo>
                  <a:cubicBezTo>
                    <a:pt x="226" y="81"/>
                    <a:pt x="230" y="79"/>
                    <a:pt x="233" y="77"/>
                  </a:cubicBezTo>
                  <a:lnTo>
                    <a:pt x="311" y="39"/>
                  </a:lnTo>
                  <a:cubicBezTo>
                    <a:pt x="314" y="38"/>
                    <a:pt x="317" y="37"/>
                    <a:pt x="320" y="36"/>
                  </a:cubicBezTo>
                  <a:lnTo>
                    <a:pt x="405" y="11"/>
                  </a:lnTo>
                  <a:cubicBezTo>
                    <a:pt x="408" y="10"/>
                    <a:pt x="412" y="9"/>
                    <a:pt x="416" y="9"/>
                  </a:cubicBezTo>
                  <a:lnTo>
                    <a:pt x="508" y="1"/>
                  </a:lnTo>
                  <a:cubicBezTo>
                    <a:pt x="511" y="0"/>
                    <a:pt x="514" y="0"/>
                    <a:pt x="517" y="1"/>
                  </a:cubicBezTo>
                  <a:lnTo>
                    <a:pt x="609" y="9"/>
                  </a:lnTo>
                  <a:cubicBezTo>
                    <a:pt x="613" y="9"/>
                    <a:pt x="617" y="10"/>
                    <a:pt x="620" y="11"/>
                  </a:cubicBezTo>
                  <a:lnTo>
                    <a:pt x="706" y="36"/>
                  </a:lnTo>
                  <a:cubicBezTo>
                    <a:pt x="709" y="37"/>
                    <a:pt x="712" y="38"/>
                    <a:pt x="715" y="39"/>
                  </a:cubicBezTo>
                  <a:lnTo>
                    <a:pt x="792" y="77"/>
                  </a:lnTo>
                  <a:cubicBezTo>
                    <a:pt x="795" y="79"/>
                    <a:pt x="798" y="81"/>
                    <a:pt x="801" y="83"/>
                  </a:cubicBezTo>
                  <a:lnTo>
                    <a:pt x="869" y="134"/>
                  </a:lnTo>
                  <a:cubicBezTo>
                    <a:pt x="872" y="136"/>
                    <a:pt x="875" y="138"/>
                    <a:pt x="877" y="141"/>
                  </a:cubicBezTo>
                  <a:lnTo>
                    <a:pt x="932" y="203"/>
                  </a:lnTo>
                  <a:cubicBezTo>
                    <a:pt x="935" y="206"/>
                    <a:pt x="937" y="209"/>
                    <a:pt x="938" y="212"/>
                  </a:cubicBezTo>
                  <a:lnTo>
                    <a:pt x="980" y="282"/>
                  </a:lnTo>
                  <a:cubicBezTo>
                    <a:pt x="982" y="285"/>
                    <a:pt x="984" y="288"/>
                    <a:pt x="985" y="292"/>
                  </a:cubicBezTo>
                  <a:lnTo>
                    <a:pt x="1012" y="370"/>
                  </a:lnTo>
                  <a:cubicBezTo>
                    <a:pt x="1014" y="374"/>
                    <a:pt x="1015" y="378"/>
                    <a:pt x="1015" y="382"/>
                  </a:cubicBezTo>
                  <a:lnTo>
                    <a:pt x="1024" y="466"/>
                  </a:lnTo>
                  <a:cubicBezTo>
                    <a:pt x="1025" y="470"/>
                    <a:pt x="1025" y="474"/>
                    <a:pt x="1024" y="478"/>
                  </a:cubicBezTo>
                  <a:lnTo>
                    <a:pt x="1015" y="562"/>
                  </a:lnTo>
                  <a:cubicBezTo>
                    <a:pt x="1015" y="567"/>
                    <a:pt x="1014" y="571"/>
                    <a:pt x="1012" y="575"/>
                  </a:cubicBezTo>
                  <a:lnTo>
                    <a:pt x="985" y="653"/>
                  </a:lnTo>
                  <a:cubicBezTo>
                    <a:pt x="984" y="656"/>
                    <a:pt x="983" y="660"/>
                    <a:pt x="981" y="663"/>
                  </a:cubicBezTo>
                  <a:lnTo>
                    <a:pt x="939" y="734"/>
                  </a:lnTo>
                  <a:cubicBezTo>
                    <a:pt x="937" y="737"/>
                    <a:pt x="935" y="740"/>
                    <a:pt x="932" y="743"/>
                  </a:cubicBezTo>
                  <a:lnTo>
                    <a:pt x="877" y="804"/>
                  </a:lnTo>
                  <a:cubicBezTo>
                    <a:pt x="875" y="807"/>
                    <a:pt x="872" y="809"/>
                    <a:pt x="869" y="811"/>
                  </a:cubicBezTo>
                  <a:lnTo>
                    <a:pt x="801" y="862"/>
                  </a:lnTo>
                  <a:cubicBezTo>
                    <a:pt x="798" y="864"/>
                    <a:pt x="795" y="866"/>
                    <a:pt x="792" y="868"/>
                  </a:cubicBezTo>
                  <a:lnTo>
                    <a:pt x="715" y="906"/>
                  </a:lnTo>
                  <a:cubicBezTo>
                    <a:pt x="712" y="907"/>
                    <a:pt x="709" y="908"/>
                    <a:pt x="706" y="909"/>
                  </a:cubicBezTo>
                  <a:lnTo>
                    <a:pt x="620" y="934"/>
                  </a:lnTo>
                  <a:cubicBezTo>
                    <a:pt x="617" y="935"/>
                    <a:pt x="613" y="936"/>
                    <a:pt x="609" y="936"/>
                  </a:cubicBezTo>
                  <a:lnTo>
                    <a:pt x="517" y="944"/>
                  </a:lnTo>
                  <a:cubicBezTo>
                    <a:pt x="514" y="945"/>
                    <a:pt x="511" y="945"/>
                    <a:pt x="508" y="944"/>
                  </a:cubicBezTo>
                  <a:lnTo>
                    <a:pt x="416" y="936"/>
                  </a:lnTo>
                  <a:cubicBezTo>
                    <a:pt x="412" y="936"/>
                    <a:pt x="408" y="935"/>
                    <a:pt x="405" y="934"/>
                  </a:cubicBezTo>
                  <a:lnTo>
                    <a:pt x="320" y="909"/>
                  </a:lnTo>
                  <a:cubicBezTo>
                    <a:pt x="317" y="908"/>
                    <a:pt x="314" y="907"/>
                    <a:pt x="311" y="906"/>
                  </a:cubicBezTo>
                  <a:lnTo>
                    <a:pt x="233" y="868"/>
                  </a:lnTo>
                  <a:cubicBezTo>
                    <a:pt x="230" y="866"/>
                    <a:pt x="226" y="864"/>
                    <a:pt x="224" y="862"/>
                  </a:cubicBezTo>
                  <a:lnTo>
                    <a:pt x="157" y="811"/>
                  </a:lnTo>
                  <a:cubicBezTo>
                    <a:pt x="154" y="809"/>
                    <a:pt x="151" y="807"/>
                    <a:pt x="149" y="804"/>
                  </a:cubicBezTo>
                  <a:lnTo>
                    <a:pt x="93" y="743"/>
                  </a:lnTo>
                  <a:cubicBezTo>
                    <a:pt x="91" y="740"/>
                    <a:pt x="88" y="737"/>
                    <a:pt x="86" y="734"/>
                  </a:cubicBezTo>
                  <a:lnTo>
                    <a:pt x="44" y="663"/>
                  </a:lnTo>
                  <a:cubicBezTo>
                    <a:pt x="42" y="660"/>
                    <a:pt x="41" y="656"/>
                    <a:pt x="40" y="653"/>
                  </a:cubicBezTo>
                  <a:lnTo>
                    <a:pt x="13" y="575"/>
                  </a:lnTo>
                  <a:cubicBezTo>
                    <a:pt x="11" y="571"/>
                    <a:pt x="10" y="567"/>
                    <a:pt x="10" y="562"/>
                  </a:cubicBezTo>
                  <a:lnTo>
                    <a:pt x="1" y="478"/>
                  </a:lnTo>
                  <a:close/>
                  <a:moveTo>
                    <a:pt x="121" y="550"/>
                  </a:moveTo>
                  <a:lnTo>
                    <a:pt x="118" y="538"/>
                  </a:lnTo>
                  <a:lnTo>
                    <a:pt x="145" y="616"/>
                  </a:lnTo>
                  <a:lnTo>
                    <a:pt x="141" y="606"/>
                  </a:lnTo>
                  <a:lnTo>
                    <a:pt x="183" y="677"/>
                  </a:lnTo>
                  <a:lnTo>
                    <a:pt x="176" y="668"/>
                  </a:lnTo>
                  <a:lnTo>
                    <a:pt x="232" y="729"/>
                  </a:lnTo>
                  <a:lnTo>
                    <a:pt x="224" y="722"/>
                  </a:lnTo>
                  <a:lnTo>
                    <a:pt x="291" y="773"/>
                  </a:lnTo>
                  <a:lnTo>
                    <a:pt x="282" y="767"/>
                  </a:lnTo>
                  <a:lnTo>
                    <a:pt x="360" y="805"/>
                  </a:lnTo>
                  <a:lnTo>
                    <a:pt x="351" y="802"/>
                  </a:lnTo>
                  <a:lnTo>
                    <a:pt x="436" y="827"/>
                  </a:lnTo>
                  <a:lnTo>
                    <a:pt x="425" y="825"/>
                  </a:lnTo>
                  <a:lnTo>
                    <a:pt x="517" y="833"/>
                  </a:lnTo>
                  <a:lnTo>
                    <a:pt x="508" y="833"/>
                  </a:lnTo>
                  <a:lnTo>
                    <a:pt x="600" y="825"/>
                  </a:lnTo>
                  <a:lnTo>
                    <a:pt x="589" y="827"/>
                  </a:lnTo>
                  <a:lnTo>
                    <a:pt x="675" y="802"/>
                  </a:lnTo>
                  <a:lnTo>
                    <a:pt x="666" y="805"/>
                  </a:lnTo>
                  <a:lnTo>
                    <a:pt x="743" y="767"/>
                  </a:lnTo>
                  <a:lnTo>
                    <a:pt x="734" y="773"/>
                  </a:lnTo>
                  <a:lnTo>
                    <a:pt x="802" y="722"/>
                  </a:lnTo>
                  <a:lnTo>
                    <a:pt x="794" y="729"/>
                  </a:lnTo>
                  <a:lnTo>
                    <a:pt x="849" y="668"/>
                  </a:lnTo>
                  <a:lnTo>
                    <a:pt x="842" y="677"/>
                  </a:lnTo>
                  <a:lnTo>
                    <a:pt x="884" y="606"/>
                  </a:lnTo>
                  <a:lnTo>
                    <a:pt x="880" y="616"/>
                  </a:lnTo>
                  <a:lnTo>
                    <a:pt x="907" y="538"/>
                  </a:lnTo>
                  <a:lnTo>
                    <a:pt x="904" y="550"/>
                  </a:lnTo>
                  <a:lnTo>
                    <a:pt x="913" y="466"/>
                  </a:lnTo>
                  <a:lnTo>
                    <a:pt x="913" y="478"/>
                  </a:lnTo>
                  <a:lnTo>
                    <a:pt x="904" y="394"/>
                  </a:lnTo>
                  <a:lnTo>
                    <a:pt x="907" y="407"/>
                  </a:lnTo>
                  <a:lnTo>
                    <a:pt x="880" y="329"/>
                  </a:lnTo>
                  <a:lnTo>
                    <a:pt x="884" y="339"/>
                  </a:lnTo>
                  <a:lnTo>
                    <a:pt x="842" y="269"/>
                  </a:lnTo>
                  <a:lnTo>
                    <a:pt x="849" y="278"/>
                  </a:lnTo>
                  <a:lnTo>
                    <a:pt x="794" y="216"/>
                  </a:lnTo>
                  <a:lnTo>
                    <a:pt x="802" y="223"/>
                  </a:lnTo>
                  <a:lnTo>
                    <a:pt x="734" y="172"/>
                  </a:lnTo>
                  <a:lnTo>
                    <a:pt x="743" y="178"/>
                  </a:lnTo>
                  <a:lnTo>
                    <a:pt x="666" y="140"/>
                  </a:lnTo>
                  <a:lnTo>
                    <a:pt x="675" y="143"/>
                  </a:lnTo>
                  <a:lnTo>
                    <a:pt x="589" y="118"/>
                  </a:lnTo>
                  <a:lnTo>
                    <a:pt x="600" y="120"/>
                  </a:lnTo>
                  <a:lnTo>
                    <a:pt x="508" y="112"/>
                  </a:lnTo>
                  <a:lnTo>
                    <a:pt x="517" y="112"/>
                  </a:lnTo>
                  <a:lnTo>
                    <a:pt x="425" y="120"/>
                  </a:lnTo>
                  <a:lnTo>
                    <a:pt x="436" y="118"/>
                  </a:lnTo>
                  <a:lnTo>
                    <a:pt x="351" y="143"/>
                  </a:lnTo>
                  <a:lnTo>
                    <a:pt x="360" y="140"/>
                  </a:lnTo>
                  <a:lnTo>
                    <a:pt x="282" y="178"/>
                  </a:lnTo>
                  <a:lnTo>
                    <a:pt x="291" y="172"/>
                  </a:lnTo>
                  <a:lnTo>
                    <a:pt x="224" y="223"/>
                  </a:lnTo>
                  <a:lnTo>
                    <a:pt x="232" y="216"/>
                  </a:lnTo>
                  <a:lnTo>
                    <a:pt x="176" y="278"/>
                  </a:lnTo>
                  <a:lnTo>
                    <a:pt x="182" y="269"/>
                  </a:lnTo>
                  <a:lnTo>
                    <a:pt x="140" y="339"/>
                  </a:lnTo>
                  <a:lnTo>
                    <a:pt x="145" y="329"/>
                  </a:lnTo>
                  <a:lnTo>
                    <a:pt x="118" y="407"/>
                  </a:lnTo>
                  <a:lnTo>
                    <a:pt x="121" y="394"/>
                  </a:lnTo>
                  <a:lnTo>
                    <a:pt x="112" y="478"/>
                  </a:lnTo>
                  <a:lnTo>
                    <a:pt x="112" y="466"/>
                  </a:lnTo>
                  <a:lnTo>
                    <a:pt x="121" y="550"/>
                  </a:lnTo>
                  <a:close/>
                </a:path>
              </a:pathLst>
            </a:custGeom>
            <a:solidFill>
              <a:srgbClr val="3333CC"/>
            </a:solidFill>
            <a:ln cap="flat" w="0">
              <a:solidFill>
                <a:srgbClr val="3333CC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32"/>
            <p:cNvSpPr>
              <a:spLocks noChangeArrowheads="1"/>
            </p:cNvSpPr>
            <p:nvPr/>
          </p:nvSpPr>
          <p:spPr>
            <a:xfrm>
              <a:off x="1488" y="3724"/>
              <a:ext cx="10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1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37" name="Rectangle 233"/>
            <p:cNvSpPr>
              <a:spLocks noChangeArrowheads="1"/>
            </p:cNvSpPr>
            <p:nvPr/>
          </p:nvSpPr>
          <p:spPr>
            <a:xfrm>
              <a:off x="1853" y="3724"/>
              <a:ext cx="10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2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38" name="Rectangle 234"/>
            <p:cNvSpPr>
              <a:spLocks noChangeArrowheads="1"/>
            </p:cNvSpPr>
            <p:nvPr/>
          </p:nvSpPr>
          <p:spPr>
            <a:xfrm>
              <a:off x="2069" y="3724"/>
              <a:ext cx="10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3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39" name="Rectangle 235"/>
            <p:cNvSpPr>
              <a:spLocks noChangeArrowheads="1"/>
            </p:cNvSpPr>
            <p:nvPr/>
          </p:nvSpPr>
          <p:spPr>
            <a:xfrm>
              <a:off x="2223" y="3724"/>
              <a:ext cx="10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4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40" name="Rectangle 236"/>
            <p:cNvSpPr>
              <a:spLocks noChangeArrowheads="1"/>
            </p:cNvSpPr>
            <p:nvPr/>
          </p:nvSpPr>
          <p:spPr>
            <a:xfrm>
              <a:off x="2453" y="3724"/>
              <a:ext cx="10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6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41" name="Rectangle 237"/>
            <p:cNvSpPr>
              <a:spLocks noChangeArrowheads="1"/>
            </p:cNvSpPr>
            <p:nvPr/>
          </p:nvSpPr>
          <p:spPr>
            <a:xfrm>
              <a:off x="2605" y="3724"/>
              <a:ext cx="10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8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42" name="Rectangle 238"/>
            <p:cNvSpPr>
              <a:spLocks noChangeArrowheads="1"/>
            </p:cNvSpPr>
            <p:nvPr/>
          </p:nvSpPr>
          <p:spPr>
            <a:xfrm>
              <a:off x="2808" y="3724"/>
              <a:ext cx="16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12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43" name="Rectangle 239"/>
            <p:cNvSpPr>
              <a:spLocks noChangeArrowheads="1"/>
            </p:cNvSpPr>
            <p:nvPr/>
          </p:nvSpPr>
          <p:spPr>
            <a:xfrm>
              <a:off x="2973" y="3724"/>
              <a:ext cx="16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16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44" name="Rectangle 240"/>
            <p:cNvSpPr>
              <a:spLocks noChangeArrowheads="1"/>
            </p:cNvSpPr>
            <p:nvPr/>
          </p:nvSpPr>
          <p:spPr>
            <a:xfrm>
              <a:off x="3190" y="3724"/>
              <a:ext cx="16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24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45" name="Rectangle 241"/>
            <p:cNvSpPr>
              <a:spLocks noChangeArrowheads="1"/>
            </p:cNvSpPr>
            <p:nvPr/>
          </p:nvSpPr>
          <p:spPr>
            <a:xfrm>
              <a:off x="3348" y="3724"/>
              <a:ext cx="16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32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46" name="Rectangle 242"/>
            <p:cNvSpPr>
              <a:spLocks noChangeArrowheads="1"/>
            </p:cNvSpPr>
            <p:nvPr/>
          </p:nvSpPr>
          <p:spPr>
            <a:xfrm>
              <a:off x="3724" y="3724"/>
              <a:ext cx="16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64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47" name="Rectangle 243"/>
            <p:cNvSpPr>
              <a:spLocks noChangeArrowheads="1"/>
            </p:cNvSpPr>
            <p:nvPr/>
          </p:nvSpPr>
          <p:spPr>
            <a:xfrm>
              <a:off x="3566" y="3724"/>
              <a:ext cx="16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48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48" name="Rectangle 244"/>
            <p:cNvSpPr>
              <a:spLocks noChangeArrowheads="1"/>
            </p:cNvSpPr>
            <p:nvPr/>
          </p:nvSpPr>
          <p:spPr>
            <a:xfrm>
              <a:off x="3934" y="3724"/>
              <a:ext cx="16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96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49" name="Rectangle 245"/>
            <p:cNvSpPr>
              <a:spLocks noChangeArrowheads="1"/>
            </p:cNvSpPr>
            <p:nvPr/>
          </p:nvSpPr>
          <p:spPr>
            <a:xfrm>
              <a:off x="4057" y="3724"/>
              <a:ext cx="22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128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50" name="Rectangle 246"/>
            <p:cNvSpPr>
              <a:spLocks noChangeArrowheads="1"/>
            </p:cNvSpPr>
            <p:nvPr/>
          </p:nvSpPr>
          <p:spPr>
            <a:xfrm>
              <a:off x="4310" y="3724"/>
              <a:ext cx="22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200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51" name="Rectangle 247"/>
            <p:cNvSpPr>
              <a:spLocks noChangeArrowheads="1"/>
            </p:cNvSpPr>
            <p:nvPr/>
          </p:nvSpPr>
          <p:spPr>
            <a:xfrm>
              <a:off x="1666" y="3724"/>
              <a:ext cx="19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1.5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52" name="Rectangle 248"/>
            <p:cNvSpPr>
              <a:spLocks noChangeArrowheads="1"/>
            </p:cNvSpPr>
            <p:nvPr/>
          </p:nvSpPr>
          <p:spPr>
            <a:xfrm>
              <a:off x="1286" y="1557"/>
              <a:ext cx="24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99.9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53" name="Rectangle 249"/>
            <p:cNvSpPr>
              <a:spLocks noChangeArrowheads="1"/>
            </p:cNvSpPr>
            <p:nvPr/>
          </p:nvSpPr>
          <p:spPr>
            <a:xfrm>
              <a:off x="1360" y="1683"/>
              <a:ext cx="16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99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54" name="Rectangle 250"/>
            <p:cNvSpPr>
              <a:spLocks noChangeArrowheads="1"/>
            </p:cNvSpPr>
            <p:nvPr/>
          </p:nvSpPr>
          <p:spPr>
            <a:xfrm>
              <a:off x="1360" y="1825"/>
              <a:ext cx="16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95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55" name="Rectangle 251"/>
            <p:cNvSpPr>
              <a:spLocks noChangeArrowheads="1"/>
            </p:cNvSpPr>
            <p:nvPr/>
          </p:nvSpPr>
          <p:spPr>
            <a:xfrm>
              <a:off x="1360" y="1911"/>
              <a:ext cx="16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90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56" name="Rectangle 252"/>
            <p:cNvSpPr>
              <a:spLocks noChangeArrowheads="1"/>
            </p:cNvSpPr>
            <p:nvPr/>
          </p:nvSpPr>
          <p:spPr>
            <a:xfrm>
              <a:off x="1360" y="2020"/>
              <a:ext cx="16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80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57" name="Rectangle 253"/>
            <p:cNvSpPr>
              <a:spLocks noChangeArrowheads="1"/>
            </p:cNvSpPr>
            <p:nvPr/>
          </p:nvSpPr>
          <p:spPr>
            <a:xfrm>
              <a:off x="1288" y="2171"/>
              <a:ext cx="2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1" baseline="0" cap="none" i="0" kumimoji="0" lang="en-US" normalizeH="0" smtClean="0" strike="noStrike" sz="1200" u="none">
                  <a:ln>
                    <a:noFill/>
                  </a:ln>
                  <a:solidFill>
                    <a:srgbClr val="FF0000"/>
                  </a:solidFill>
                  <a:effectLst/>
                  <a:latin charset="0" pitchFamily="34" typeface="Arial"/>
                  <a:cs charset="0" pitchFamily="34" typeface="Arial"/>
                </a:rPr>
                <a:t>63.2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58" name="Rectangle 254"/>
            <p:cNvSpPr>
              <a:spLocks noChangeArrowheads="1"/>
            </p:cNvSpPr>
            <p:nvPr/>
          </p:nvSpPr>
          <p:spPr>
            <a:xfrm>
              <a:off x="1360" y="2297"/>
              <a:ext cx="16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50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59" name="Rectangle 255"/>
            <p:cNvSpPr>
              <a:spLocks noChangeArrowheads="1"/>
            </p:cNvSpPr>
            <p:nvPr/>
          </p:nvSpPr>
          <p:spPr>
            <a:xfrm>
              <a:off x="1360" y="2400"/>
              <a:ext cx="16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40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60" name="Rectangle 256"/>
            <p:cNvSpPr>
              <a:spLocks noChangeArrowheads="1"/>
            </p:cNvSpPr>
            <p:nvPr/>
          </p:nvSpPr>
          <p:spPr>
            <a:xfrm>
              <a:off x="1360" y="2510"/>
              <a:ext cx="14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30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61" name="Rectangle 257"/>
            <p:cNvSpPr>
              <a:spLocks noChangeArrowheads="1"/>
            </p:cNvSpPr>
            <p:nvPr/>
          </p:nvSpPr>
          <p:spPr>
            <a:xfrm>
              <a:off x="1360" y="2658"/>
              <a:ext cx="16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20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62" name="Rectangle 258"/>
            <p:cNvSpPr>
              <a:spLocks noChangeArrowheads="1"/>
            </p:cNvSpPr>
            <p:nvPr/>
          </p:nvSpPr>
          <p:spPr>
            <a:xfrm>
              <a:off x="1360" y="2906"/>
              <a:ext cx="16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10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63" name="Rectangle 259"/>
            <p:cNvSpPr>
              <a:spLocks noChangeArrowheads="1"/>
            </p:cNvSpPr>
            <p:nvPr/>
          </p:nvSpPr>
          <p:spPr>
            <a:xfrm>
              <a:off x="1384" y="3128"/>
              <a:ext cx="105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5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64" name="Rectangle 260"/>
            <p:cNvSpPr>
              <a:spLocks noChangeArrowheads="1"/>
            </p:cNvSpPr>
            <p:nvPr/>
          </p:nvSpPr>
          <p:spPr>
            <a:xfrm>
              <a:off x="1384" y="3208"/>
              <a:ext cx="10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4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65" name="Rectangle 261"/>
            <p:cNvSpPr>
              <a:spLocks noChangeArrowheads="1"/>
            </p:cNvSpPr>
            <p:nvPr/>
          </p:nvSpPr>
          <p:spPr>
            <a:xfrm>
              <a:off x="1384" y="3299"/>
              <a:ext cx="10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3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66" name="Rectangle 262"/>
            <p:cNvSpPr>
              <a:spLocks noChangeArrowheads="1"/>
            </p:cNvSpPr>
            <p:nvPr/>
          </p:nvSpPr>
          <p:spPr>
            <a:xfrm>
              <a:off x="1384" y="3436"/>
              <a:ext cx="10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2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67" name="Rectangle 263"/>
            <p:cNvSpPr>
              <a:spLocks noChangeArrowheads="1"/>
            </p:cNvSpPr>
            <p:nvPr/>
          </p:nvSpPr>
          <p:spPr>
            <a:xfrm>
              <a:off x="1384" y="3645"/>
              <a:ext cx="10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i="0" kumimoji="0" lang="en-US" normalizeH="0" smtClean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latin charset="0" pitchFamily="34" typeface="Arial"/>
                  <a:cs charset="0" pitchFamily="34" typeface="Arial"/>
                </a:rPr>
                <a:t>1</a:t>
              </a:r>
              <a:endParaRPr b="0" baseline="0" cap="none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68" name="Rectangle 264"/>
            <p:cNvSpPr>
              <a:spLocks noChangeArrowheads="1"/>
            </p:cNvSpPr>
            <p:nvPr/>
          </p:nvSpPr>
          <p:spPr>
            <a:xfrm>
              <a:off x="3446" y="3845"/>
              <a:ext cx="85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dirty="0" lang="en-US">
                  <a:solidFill>
                    <a:srgbClr val="000000"/>
                  </a:solidFill>
                </a:rPr>
                <a:t>Particle size [</a:t>
              </a:r>
              <a:r>
                <a:rPr dirty="0" lang="en-US" smtClean="0">
                  <a:solidFill>
                    <a:srgbClr val="000000"/>
                  </a:solidFill>
                </a:rPr>
                <a:t>um]</a:t>
              </a:r>
              <a:endParaRPr b="0" baseline="0" cap="none" dirty="0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69" name="Rectangle 265"/>
            <p:cNvSpPr>
              <a:spLocks noChangeArrowheads="1"/>
            </p:cNvSpPr>
            <p:nvPr/>
          </p:nvSpPr>
          <p:spPr>
            <a:xfrm>
              <a:off x="1213" y="226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b="0" baseline="0" cap="none" dirty="0" i="0" kumimoji="0" lang="en-US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70" name="Rectangle 266"/>
            <p:cNvSpPr>
              <a:spLocks noChangeArrowheads="1"/>
            </p:cNvSpPr>
            <p:nvPr/>
          </p:nvSpPr>
          <p:spPr>
            <a:xfrm>
              <a:off x="2415" y="2809"/>
              <a:ext cx="485" cy="2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267"/>
            <p:cNvSpPr>
              <a:spLocks noChangeArrowheads="1"/>
            </p:cNvSpPr>
            <p:nvPr/>
          </p:nvSpPr>
          <p:spPr>
            <a:xfrm>
              <a:off x="2479" y="2853"/>
              <a:ext cx="28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r>
                <a:rPr dirty="0" lang="en-US">
                  <a:solidFill>
                    <a:srgbClr val="8A7967"/>
                  </a:solidFill>
                </a:rPr>
                <a:t>Slope</a:t>
              </a:r>
            </a:p>
          </p:txBody>
        </p:sp>
        <p:sp>
          <p:nvSpPr>
            <p:cNvPr id="73" name="Rectangle 269"/>
            <p:cNvSpPr>
              <a:spLocks noChangeArrowheads="1"/>
            </p:cNvSpPr>
            <p:nvPr/>
          </p:nvSpPr>
          <p:spPr>
            <a:xfrm>
              <a:off x="3156" y="2989"/>
              <a:ext cx="1178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 anchorCtr="0" bIns="0" compatLnSpc="1" lIns="0" numCol="1" rIns="0" tIns="0" vert="horz" wrap="none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1pPr>
              <a:lvl2pPr fontAlgn="base" marL="457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2pPr>
              <a:lvl3pPr fontAlgn="base" marL="914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3pPr>
              <a:lvl4pPr fontAlgn="base" marL="1371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4pPr>
              <a:lvl5pPr fontAlgn="base" marL="1828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5pPr>
              <a:lvl6pPr fontAlgn="base" marL="2286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6pPr>
              <a:lvl7pPr fontAlgn="base" marL="2743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7pPr>
              <a:lvl8pPr fontAlgn="base" marL="32004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8pPr>
              <a:lvl9pPr fontAlgn="base" marL="3657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itchFamily="34" typeface="Arial"/>
                  <a:cs charset="0" pitchFamily="34" typeface="Arial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b="0" baseline="0" cap="none" dirty="0" i="0" kumimoji="0" lang="en-US" normalizeH="0" smtClean="0" strike="noStrike" u="none">
                  <a:ln>
                    <a:noFill/>
                  </a:ln>
                  <a:solidFill>
                    <a:srgbClr val="8A7967"/>
                  </a:solidFill>
                  <a:effectLst/>
                  <a:latin charset="0" pitchFamily="34" typeface="Arial"/>
                  <a:cs charset="0" pitchFamily="34" typeface="Arial"/>
                </a:rPr>
                <a:t>Characteristic Diameter</a:t>
              </a:r>
              <a:endParaRPr b="0" baseline="0" cap="none" dirty="0" i="0" kumimoji="0" lang="en-US" normalizeH="0" smtClean="0" strike="noStrike" u="none">
                <a:ln>
                  <a:noFill/>
                </a:ln>
                <a:solidFill>
                  <a:schemeClr val="tx1"/>
                </a:solidFill>
                <a:effectLst/>
                <a:latin charset="0" pitchFamily="34" typeface="Arial"/>
                <a:cs charset="0" pitchFamily="34" typeface="Arial"/>
              </a:endParaRPr>
            </a:p>
          </p:txBody>
        </p:sp>
      </p:grpSp>
      <p:sp>
        <p:nvSpPr>
          <p:cNvPr id="274" name="TextBox 273"/>
          <p:cNvSpPr txBox="1"/>
          <p:nvPr/>
        </p:nvSpPr>
        <p:spPr>
          <a:xfrm rot="16200000">
            <a:off x="1145582" y="2992191"/>
            <a:ext cx="1262957" cy="30777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fontAlgn="base" lvl="0">
              <a:spcBef>
                <a:spcPct val="0"/>
              </a:spcBef>
              <a:spcAft>
                <a:spcPct val="0"/>
              </a:spcAft>
            </a:pPr>
            <a:r>
              <a:rPr dirty="0" lang="en-US">
                <a:latin charset="0" pitchFamily="34" typeface="Arial"/>
                <a:cs charset="0" pitchFamily="34" typeface="Arial"/>
              </a:rPr>
              <a:t>Passing [%]</a:t>
            </a:r>
            <a:endParaRPr dirty="0" lang="en-US" sz="1800">
              <a:solidFill>
                <a:schemeClr val="tx1"/>
              </a:solidFill>
              <a:latin charset="0" pitchFamily="34" typeface="Arial"/>
              <a:cs charset="0" pitchFamily="34"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2665445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>
          <a:xfrm>
            <a:off x="560512" y="1221070"/>
            <a:ext cx="8785223" cy="5112544"/>
          </a:xfrm>
        </p:spPr>
        <p:txBody>
          <a:bodyPr numCol="1"/>
          <a:lstStyle/>
          <a:p>
            <a:pPr indent="0" marL="0">
              <a:buNone/>
            </a:pPr>
            <a:r>
              <a:rPr altLang="en-GB" dirty="0" lang="en-GB" smtClean="0"/>
              <a:t>In this Rosin-</a:t>
            </a:r>
            <a:r>
              <a:rPr altLang="en-GB" dirty="0" err="1" lang="en-GB" smtClean="0"/>
              <a:t>Rammler</a:t>
            </a:r>
            <a:r>
              <a:rPr altLang="en-GB" dirty="0" lang="en-GB" smtClean="0"/>
              <a:t>-</a:t>
            </a:r>
            <a:r>
              <a:rPr altLang="en-GB" dirty="0" err="1" lang="en-GB" smtClean="0"/>
              <a:t>Sperling-Bennet</a:t>
            </a:r>
            <a:r>
              <a:rPr altLang="en-GB" dirty="0" lang="en-GB" smtClean="0"/>
              <a:t> (RRSB) diagram, the </a:t>
            </a:r>
            <a:r>
              <a:rPr altLang="en-GB" b="1" dirty="0" lang="en-GB" smtClean="0">
                <a:solidFill>
                  <a:schemeClr val="accent2"/>
                </a:solidFill>
              </a:rPr>
              <a:t>cumulative PSD</a:t>
            </a:r>
            <a:r>
              <a:rPr altLang="en-GB" b="1" dirty="0" lang="en-GB" smtClean="0"/>
              <a:t> </a:t>
            </a:r>
            <a:r>
              <a:rPr altLang="en-GB" dirty="0" lang="en-GB" smtClean="0"/>
              <a:t>converts into a straight line, if the PSD is </a:t>
            </a:r>
            <a:r>
              <a:rPr altLang="en-GB" b="1" dirty="0" lang="en-GB" smtClean="0">
                <a:solidFill>
                  <a:schemeClr val="accent2"/>
                </a:solidFill>
              </a:rPr>
              <a:t>normally distributed </a:t>
            </a:r>
            <a:r>
              <a:rPr altLang="en-GB" dirty="0" lang="en-GB" smtClean="0"/>
              <a:t>(normal distribution valid for pure materials, like OPC, slag, limestone, etc.). The slope of the straight line is a measure for how narrow a particle size distribution is.</a:t>
            </a:r>
            <a:endParaRPr altLang="en-GB" dirty="0"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Key Figures – RRSB Diagram</a:t>
            </a:r>
            <a:endParaRPr altLang="en-GB" dirty="0" lang="en-GB"/>
          </a:p>
        </p:txBody>
      </p:sp>
      <p:pic>
        <p:nvPicPr>
          <p:cNvPr descr="http://www.net-k.de/info/Bronstein/daten/bilder/kap16/t1/116a019.gif" id="8" name="Picture 7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12640" y="3286124"/>
            <a:ext cx="2952899" cy="2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3" name="Picture 3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57056" y="3143248"/>
            <a:ext cx="3227533" cy="245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709614" y="5500702"/>
            <a:ext cx="3387402" cy="746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0" fontAlgn="base" hangingPunct="0" indent="-290513" marL="290513" rtl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79400" marL="571500" rtl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charset="2" pitchFamily="18" typeface="Webdings"/>
              <a:buChar char="4"/>
              <a:defRPr sz="2200">
                <a:solidFill>
                  <a:schemeClr val="tx1"/>
                </a:solidFill>
                <a:latin typeface="+mn-lt"/>
              </a:defRPr>
            </a:lvl2pPr>
            <a:lvl3pPr algn="l" eaLnBrk="0" fontAlgn="base" hangingPunct="0" indent="-225425" marL="798513" rtl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algn="l" eaLnBrk="0" fontAlgn="base" hangingPunct="0" indent="-228600" marL="1790700" rtl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algn="l" eaLnBrk="0" fontAlgn="base" hangingPunct="0" indent="-228600" marL="2209800" rtl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defRPr sz="2000">
                <a:solidFill>
                  <a:schemeClr val="tx1"/>
                </a:solidFill>
                <a:latin typeface="+mn-lt"/>
              </a:defRPr>
            </a:lvl5pPr>
            <a:lvl6pPr algn="l" eaLnBrk="0" fontAlgn="base" hangingPunct="0" indent="-228600" marL="2667000" rtl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defRPr sz="2000">
                <a:solidFill>
                  <a:schemeClr val="tx1"/>
                </a:solidFill>
                <a:latin typeface="+mn-lt"/>
              </a:defRPr>
            </a:lvl6pPr>
            <a:lvl7pPr algn="l" eaLnBrk="0" fontAlgn="base" hangingPunct="0" indent="-228600" marL="3124200" rtl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defRPr sz="2000">
                <a:solidFill>
                  <a:schemeClr val="tx1"/>
                </a:solidFill>
                <a:latin typeface="+mn-lt"/>
              </a:defRPr>
            </a:lvl7pPr>
            <a:lvl8pPr algn="l" eaLnBrk="0" fontAlgn="base" hangingPunct="0" indent="-228600" marL="3581400" rtl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defRPr sz="2000">
                <a:solidFill>
                  <a:schemeClr val="tx1"/>
                </a:solidFill>
                <a:latin typeface="+mn-lt"/>
              </a:defRPr>
            </a:lvl8pPr>
            <a:lvl9pPr algn="l" eaLnBrk="0" fontAlgn="base" hangingPunct="0" indent="-228600" marL="4038600" rtl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indent="0" marL="0">
              <a:buFont charset="2" pitchFamily="2" typeface="Wingdings"/>
              <a:buNone/>
            </a:pPr>
            <a:r>
              <a:rPr altLang="en-GB" dirty="0" lang="en-GB" smtClean="0" sz="2000"/>
              <a:t>Histogram of a normally distributed PSD</a:t>
            </a:r>
            <a:endParaRPr altLang="en-GB" dirty="0" lang="en-GB" sz="200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673080" y="5500702"/>
            <a:ext cx="3387402" cy="746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0" fontAlgn="base" hangingPunct="0" indent="-290513" marL="290513" rtl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79400" marL="571500" rtl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charset="2" pitchFamily="18" typeface="Webdings"/>
              <a:buChar char="4"/>
              <a:defRPr sz="2200">
                <a:solidFill>
                  <a:schemeClr val="tx1"/>
                </a:solidFill>
                <a:latin typeface="+mn-lt"/>
              </a:defRPr>
            </a:lvl2pPr>
            <a:lvl3pPr algn="l" eaLnBrk="0" fontAlgn="base" hangingPunct="0" indent="-225425" marL="798513" rtl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algn="l" eaLnBrk="0" fontAlgn="base" hangingPunct="0" indent="-228600" marL="1790700" rtl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algn="l" eaLnBrk="0" fontAlgn="base" hangingPunct="0" indent="-228600" marL="2209800" rtl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defRPr sz="2000">
                <a:solidFill>
                  <a:schemeClr val="tx1"/>
                </a:solidFill>
                <a:latin typeface="+mn-lt"/>
              </a:defRPr>
            </a:lvl5pPr>
            <a:lvl6pPr algn="l" eaLnBrk="0" fontAlgn="base" hangingPunct="0" indent="-228600" marL="2667000" rtl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defRPr sz="2000">
                <a:solidFill>
                  <a:schemeClr val="tx1"/>
                </a:solidFill>
                <a:latin typeface="+mn-lt"/>
              </a:defRPr>
            </a:lvl6pPr>
            <a:lvl7pPr algn="l" eaLnBrk="0" fontAlgn="base" hangingPunct="0" indent="-228600" marL="3124200" rtl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defRPr sz="2000">
                <a:solidFill>
                  <a:schemeClr val="tx1"/>
                </a:solidFill>
                <a:latin typeface="+mn-lt"/>
              </a:defRPr>
            </a:lvl7pPr>
            <a:lvl8pPr algn="l" eaLnBrk="0" fontAlgn="base" hangingPunct="0" indent="-228600" marL="3581400" rtl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defRPr sz="2000">
                <a:solidFill>
                  <a:schemeClr val="tx1"/>
                </a:solidFill>
                <a:latin typeface="+mn-lt"/>
              </a:defRPr>
            </a:lvl8pPr>
            <a:lvl9pPr algn="l" eaLnBrk="0" fontAlgn="base" hangingPunct="0" indent="-228600" marL="4038600" rtl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indent="0" marL="0">
              <a:buFont charset="2" pitchFamily="2" typeface="Wingdings"/>
              <a:buNone/>
            </a:pPr>
            <a:r>
              <a:rPr altLang="en-GB" dirty="0" lang="en-GB" smtClean="0" sz="2000"/>
              <a:t>Cumulative PSD in the RRSB</a:t>
            </a:r>
            <a:endParaRPr altLang="en-GB" dirty="0" lang="en-GB" sz="200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430376" y="4141199"/>
            <a:ext cx="1333280" cy="746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0" fontAlgn="base" hangingPunct="0" indent="-290513" marL="290513" rtl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79400" marL="571500" rtl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charset="2" pitchFamily="18" typeface="Webdings"/>
              <a:buChar char="4"/>
              <a:defRPr sz="2200">
                <a:solidFill>
                  <a:schemeClr val="tx1"/>
                </a:solidFill>
                <a:latin typeface="+mn-lt"/>
              </a:defRPr>
            </a:lvl2pPr>
            <a:lvl3pPr algn="l" eaLnBrk="0" fontAlgn="base" hangingPunct="0" indent="-225425" marL="798513" rtl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algn="l" eaLnBrk="0" fontAlgn="base" hangingPunct="0" indent="-228600" marL="1790700" rtl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algn="l" eaLnBrk="0" fontAlgn="base" hangingPunct="0" indent="-228600" marL="2209800" rtl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defRPr sz="2000">
                <a:solidFill>
                  <a:schemeClr val="tx1"/>
                </a:solidFill>
                <a:latin typeface="+mn-lt"/>
              </a:defRPr>
            </a:lvl5pPr>
            <a:lvl6pPr algn="l" eaLnBrk="0" fontAlgn="base" hangingPunct="0" indent="-228600" marL="2667000" rtl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defRPr sz="2000">
                <a:solidFill>
                  <a:schemeClr val="tx1"/>
                </a:solidFill>
                <a:latin typeface="+mn-lt"/>
              </a:defRPr>
            </a:lvl6pPr>
            <a:lvl7pPr algn="l" eaLnBrk="0" fontAlgn="base" hangingPunct="0" indent="-228600" marL="3124200" rtl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defRPr sz="2000">
                <a:solidFill>
                  <a:schemeClr val="tx1"/>
                </a:solidFill>
                <a:latin typeface="+mn-lt"/>
              </a:defRPr>
            </a:lvl7pPr>
            <a:lvl8pPr algn="l" eaLnBrk="0" fontAlgn="base" hangingPunct="0" indent="-228600" marL="3581400" rtl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defRPr sz="2000">
                <a:solidFill>
                  <a:schemeClr val="tx1"/>
                </a:solidFill>
                <a:latin typeface="+mn-lt"/>
              </a:defRPr>
            </a:lvl8pPr>
            <a:lvl9pPr algn="l" eaLnBrk="0" fontAlgn="base" hangingPunct="0" indent="-228600" marL="4038600" rtl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indent="0" marL="0">
              <a:buFont charset="2" pitchFamily="2" typeface="Wingdings"/>
              <a:buNone/>
            </a:pPr>
            <a:r>
              <a:rPr altLang="en-GB" lang="en-GB" smtClean="0" sz="4000"/>
              <a:t>=</a:t>
            </a:r>
            <a:endParaRPr altLang="en-GB" dirty="0" lang="en-GB" sz="4000"/>
          </a:p>
        </p:txBody>
      </p:sp>
      <p:cxnSp>
        <p:nvCxnSpPr>
          <p:cNvPr id="5" name="Straight Connector 4"/>
          <p:cNvCxnSpPr/>
          <p:nvPr/>
        </p:nvCxnSpPr>
        <p:spPr>
          <a:xfrm>
            <a:off x="5889104" y="3645024"/>
            <a:ext cx="0" cy="1800200"/>
          </a:xfrm>
          <a:prstGeom prst="line">
            <a:avLst/>
          </a:prstGeom>
          <a:solidFill>
            <a:schemeClr val="accent1"/>
          </a:solidFill>
          <a:ln algn="ctr" cap="flat" cmpd="sng" w="6350">
            <a:solidFill>
              <a:schemeClr val="tx1"/>
            </a:solidFill>
            <a:prstDash val="solid"/>
            <a:round/>
            <a:headEnd len="med" type="triangle" w="med"/>
            <a:tailEnd len="med" type="non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>
          <a:xfrm flipH="1">
            <a:off x="5889104" y="5445224"/>
            <a:ext cx="2448272" cy="0"/>
          </a:xfrm>
          <a:prstGeom prst="line">
            <a:avLst/>
          </a:prstGeom>
          <a:solidFill>
            <a:schemeClr val="accent1"/>
          </a:solidFill>
          <a:ln algn="ctr" cap="flat" cmpd="sng" w="6350">
            <a:solidFill>
              <a:schemeClr val="tx1"/>
            </a:solidFill>
            <a:prstDash val="solid"/>
            <a:round/>
            <a:headEnd len="med" type="triangle" w="med"/>
            <a:tailEnd len="med" type="non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5570334" y="3777342"/>
            <a:ext cx="386644" cy="261610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pPr>
              <a:buNone/>
            </a:pPr>
            <a:r>
              <a:rPr altLang="en-GB" lang="en-GB" smtClean="0" sz="1100"/>
              <a:t>f(x)</a:t>
            </a:r>
            <a:endParaRPr altLang="en-GB" dirty="0" lang="en-GB" sz="1100"/>
          </a:p>
        </p:txBody>
      </p:sp>
      <p:sp>
        <p:nvSpPr>
          <p:cNvPr id="16" name="TextBox 15"/>
          <p:cNvSpPr txBox="1"/>
          <p:nvPr/>
        </p:nvSpPr>
        <p:spPr>
          <a:xfrm>
            <a:off x="8049344" y="5373216"/>
            <a:ext cx="255198" cy="261610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pPr>
              <a:buNone/>
            </a:pPr>
            <a:r>
              <a:rPr altLang="en-GB" lang="en-GB" smtClean="0" sz="1100"/>
              <a:t>x</a:t>
            </a:r>
            <a:endParaRPr altLang="en-GB" dirty="0" lang="en-GB" sz="1100"/>
          </a:p>
        </p:txBody>
      </p:sp>
    </p:spTree>
    <p:extLst>
      <p:ext uri="{BB962C8B-B14F-4D97-AF65-F5344CB8AC3E}">
        <p14:creationId xmlns:p14="http://schemas.microsoft.com/office/powerpoint/2010/main" val="3958855439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/>
              <a:t>Key Figures – RRSB Diagram</a:t>
            </a:r>
          </a:p>
        </p:txBody>
      </p:sp>
      <p:pic>
        <p:nvPicPr>
          <p:cNvPr id="7" name="Picture 4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2230" y="1408132"/>
            <a:ext cx="6661150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5"/>
          <p:cNvSpPr>
            <a:spLocks noChangeArrowheads="1"/>
          </p:cNvSpPr>
          <p:nvPr/>
        </p:nvSpPr>
        <p:spPr>
          <a:xfrm>
            <a:off x="2114030" y="2632095"/>
            <a:ext cx="431800" cy="2873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lang="en-GB"/>
          </a:p>
        </p:txBody>
      </p:sp>
      <p:sp>
        <p:nvSpPr>
          <p:cNvPr id="9" name="Oval 6"/>
          <p:cNvSpPr>
            <a:spLocks noChangeArrowheads="1"/>
          </p:cNvSpPr>
          <p:nvPr/>
        </p:nvSpPr>
        <p:spPr>
          <a:xfrm rot="2363382">
            <a:off x="1935788" y="5449491"/>
            <a:ext cx="576263" cy="618037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lang="en-GB">
              <a:solidFill>
                <a:schemeClr val="accent1"/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>
          <a:xfrm flipH="1">
            <a:off x="2761730" y="2127270"/>
            <a:ext cx="2376488" cy="2160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lang="en-GB">
              <a:solidFill>
                <a:schemeClr val="accent1"/>
              </a:solidFill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>
          <a:xfrm flipH="1">
            <a:off x="2114030" y="1695470"/>
            <a:ext cx="4535488" cy="41052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lang="en-GB">
              <a:solidFill>
                <a:schemeClr val="accent1"/>
              </a:solidFill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>
          <a:xfrm>
            <a:off x="3553893" y="3568720"/>
            <a:ext cx="144462" cy="719137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lang="en-GB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>
          <a:xfrm>
            <a:off x="4664968" y="4026247"/>
            <a:ext cx="2808312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square">
            <a:spAutoFit/>
          </a:bodyPr>
          <a:lstStyle/>
          <a:p>
            <a:r>
              <a:rPr dirty="0" lang="en-GB">
                <a:solidFill>
                  <a:schemeClr val="tx1"/>
                </a:solidFill>
              </a:rPr>
              <a:t>Move </a:t>
            </a:r>
            <a:r>
              <a:rPr dirty="0" lang="en-GB" smtClean="0">
                <a:solidFill>
                  <a:schemeClr val="tx1"/>
                </a:solidFill>
              </a:rPr>
              <a:t>actual PSD parallel </a:t>
            </a:r>
            <a:r>
              <a:rPr dirty="0" lang="en-GB">
                <a:solidFill>
                  <a:schemeClr val="tx1"/>
                </a:solidFill>
              </a:rPr>
              <a:t>through </a:t>
            </a:r>
            <a:r>
              <a:rPr dirty="0" lang="en-GB" smtClean="0">
                <a:solidFill>
                  <a:schemeClr val="tx1"/>
                </a:solidFill>
              </a:rPr>
              <a:t>pole to get the slope n of the PSD </a:t>
            </a:r>
            <a:endParaRPr dirty="0" lang="en-GB">
              <a:solidFill>
                <a:schemeClr val="tx1"/>
              </a:solidFill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>
          <a:xfrm>
            <a:off x="4417493" y="2776557"/>
            <a:ext cx="0" cy="2879725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lang="en-GB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>
          <a:xfrm>
            <a:off x="6433618" y="1230320"/>
            <a:ext cx="636713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n=1.2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>
          <a:xfrm>
            <a:off x="2906193" y="2200295"/>
            <a:ext cx="1103187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Actual PSD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919798" y="5142866"/>
            <a:ext cx="713916" cy="387945"/>
          </a:xfrm>
          <a:prstGeom prst="wedgeRoundRectCallout">
            <a:avLst>
              <a:gd fmla="val 82325" name="adj1"/>
              <a:gd fmla="val 73498" name="adj2"/>
              <a:gd fmla="val 16667" name="adj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>
                <a:solidFill>
                  <a:schemeClr val="tx1">
                    <a:lumMod val="50000"/>
                  </a:schemeClr>
                </a:solidFill>
              </a:rPr>
              <a:t>pole</a:t>
            </a:r>
            <a:endParaRPr dirty="0"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61730" y="4365104"/>
            <a:ext cx="319062" cy="36004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210002" y="2204864"/>
            <a:ext cx="319062" cy="36004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88904" y="3212976"/>
            <a:ext cx="319062" cy="36004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87774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>
          <a:xfrm>
            <a:off x="560512" y="1196752"/>
            <a:ext cx="8785223" cy="5112544"/>
          </a:xfrm>
        </p:spPr>
        <p:txBody>
          <a:bodyPr numCol="1"/>
          <a:lstStyle/>
          <a:p>
            <a:pPr indent="0" marL="0">
              <a:buNone/>
            </a:pPr>
            <a:r>
              <a:rPr altLang="en-GB" dirty="0" lang="en-GB" smtClean="0" sz="2000"/>
              <a:t>The slope of the PSD in the RRSB diagram depends on the type of grinding system</a:t>
            </a:r>
            <a:endParaRPr altLang="en-GB" dirty="0" lang="en-GB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Key Figures – RRSB Diagram</a:t>
            </a:r>
            <a:endParaRPr altLang="en-GB" dirty="0" lang="en-GB"/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cstate="screen"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70310" y="1583642"/>
            <a:ext cx="6665340" cy="385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9"/>
          <p:cNvSpPr txBox="1">
            <a:spLocks noChangeArrowheads="1"/>
          </p:cNvSpPr>
          <p:nvPr/>
        </p:nvSpPr>
        <p:spPr>
          <a:xfrm>
            <a:off x="2224516" y="4150942"/>
            <a:ext cx="5082686" cy="20744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numCol="1" wrap="square">
            <a:spAutoFit/>
          </a:bodyPr>
          <a:lstStyle>
            <a:lvl1pPr>
              <a:defRPr sz="1600">
                <a:solidFill>
                  <a:schemeClr val="tx1"/>
                </a:solidFill>
                <a:latin charset="0" pitchFamily="34" typeface="Arial"/>
              </a:defRPr>
            </a:lvl1pPr>
            <a:lvl2pPr indent="-285750" marL="742950">
              <a:defRPr sz="1600">
                <a:solidFill>
                  <a:schemeClr val="tx1"/>
                </a:solidFill>
                <a:latin charset="0" pitchFamily="34" typeface="Arial"/>
              </a:defRPr>
            </a:lvl2pPr>
            <a:lvl3pPr indent="-228600" marL="1143000">
              <a:defRPr sz="1600">
                <a:solidFill>
                  <a:schemeClr val="tx1"/>
                </a:solidFill>
                <a:latin charset="0" pitchFamily="34" typeface="Arial"/>
              </a:defRPr>
            </a:lvl3pPr>
            <a:lvl4pPr indent="-228600" marL="1600200">
              <a:defRPr sz="1600">
                <a:solidFill>
                  <a:schemeClr val="tx1"/>
                </a:solidFill>
                <a:latin charset="0" pitchFamily="34" typeface="Arial"/>
              </a:defRPr>
            </a:lvl4pPr>
            <a:lvl5pPr indent="-228600" marL="2057400">
              <a:defRPr sz="1600">
                <a:solidFill>
                  <a:schemeClr val="tx1"/>
                </a:solidFill>
                <a:latin charset="0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1600">
                <a:solidFill>
                  <a:schemeClr val="tx1"/>
                </a:solidFill>
                <a:latin charset="0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1600">
                <a:solidFill>
                  <a:schemeClr val="tx1"/>
                </a:solidFill>
                <a:latin charset="0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1600">
                <a:solidFill>
                  <a:schemeClr val="tx1"/>
                </a:solidFill>
                <a:latin charset="0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1600">
                <a:solidFill>
                  <a:schemeClr val="tx1"/>
                </a:solidFill>
                <a:latin charset="0" pitchFamily="34" typeface="Arial"/>
              </a:defRPr>
            </a:lvl9pPr>
          </a:lstStyle>
          <a:p>
            <a:pPr eaLnBrk="0" fontAlgn="base" hangingPunct="0" indent="-228600" marL="228600">
              <a:spcBef>
                <a:spcPct val="5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buAutoNum type="arabicPlain"/>
            </a:pPr>
            <a:r>
              <a:rPr altLang="en-GB" dirty="0" lang="en-GB" smtClean="0" sz="1400"/>
              <a:t>Open circuit Tube Mill</a:t>
            </a:r>
          </a:p>
          <a:p>
            <a:pPr eaLnBrk="0" fontAlgn="base" hangingPunct="0" indent="-228600" marL="228600">
              <a:spcBef>
                <a:spcPct val="5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buAutoNum type="arabicPlain"/>
            </a:pPr>
            <a:r>
              <a:rPr altLang="en-GB" dirty="0" lang="en-GB" smtClean="0" sz="1400"/>
              <a:t>Closed circuit Tube Mill with  1</a:t>
            </a:r>
            <a:r>
              <a:rPr altLang="en-GB" baseline="30000" dirty="0" lang="en-GB" smtClean="0" sz="1400"/>
              <a:t>st</a:t>
            </a:r>
            <a:r>
              <a:rPr altLang="en-GB" dirty="0" lang="en-GB" smtClean="0" sz="1400"/>
              <a:t> &amp; 2</a:t>
            </a:r>
            <a:r>
              <a:rPr altLang="en-GB" baseline="30000" dirty="0" lang="en-GB" smtClean="0" sz="1400"/>
              <a:t>nd</a:t>
            </a:r>
            <a:r>
              <a:rPr altLang="en-GB" dirty="0" lang="en-GB" smtClean="0" sz="1400"/>
              <a:t> generation separator</a:t>
            </a:r>
          </a:p>
          <a:p>
            <a:pPr eaLnBrk="0" fontAlgn="base" hangingPunct="0" indent="-228600" marL="228600">
              <a:spcBef>
                <a:spcPct val="5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buAutoNum type="arabicPlain"/>
            </a:pPr>
            <a:r>
              <a:rPr altLang="en-GB" dirty="0" lang="en-GB" smtClean="0" sz="1400"/>
              <a:t>Closed circuit Tube Mill with  3</a:t>
            </a:r>
            <a:r>
              <a:rPr altLang="en-GB" baseline="30000" dirty="0" lang="en-GB" smtClean="0" sz="1400"/>
              <a:t>rd</a:t>
            </a:r>
            <a:r>
              <a:rPr altLang="en-GB" dirty="0" lang="en-GB" smtClean="0" sz="1400"/>
              <a:t> generation separator</a:t>
            </a:r>
          </a:p>
          <a:p>
            <a:pPr eaLnBrk="0" fontAlgn="base" hangingPunct="0" indent="-228600" marL="228600">
              <a:spcBef>
                <a:spcPct val="5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buAutoNum type="arabicPlain"/>
            </a:pPr>
            <a:r>
              <a:rPr altLang="en-GB" dirty="0" lang="en-GB" smtClean="0" sz="1400"/>
              <a:t>Vertical Roller Mill / Tube Mill with </a:t>
            </a:r>
            <a:r>
              <a:rPr altLang="en-GB" dirty="0" err="1" lang="en-GB" smtClean="0" sz="1400"/>
              <a:t>pregrinding</a:t>
            </a:r>
            <a:r>
              <a:rPr altLang="en-GB" dirty="0" lang="en-GB" smtClean="0" sz="1400"/>
              <a:t> unit (depending on separator)</a:t>
            </a:r>
          </a:p>
          <a:p>
            <a:pPr eaLnBrk="0" fontAlgn="base" hangingPunct="0" indent="-228600" marL="228600">
              <a:spcBef>
                <a:spcPct val="5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buAutoNum type="arabicPlain"/>
            </a:pPr>
            <a:r>
              <a:rPr altLang="en-GB" dirty="0" lang="en-GB" smtClean="0" sz="1400"/>
              <a:t>Finish grinding system (</a:t>
            </a:r>
            <a:r>
              <a:rPr altLang="en-GB" dirty="0" lang="en-GB" smtClean="0" sz="1400">
                <a:solidFill>
                  <a:srgbClr val="000000"/>
                </a:solidFill>
              </a:rPr>
              <a:t>e.g. Roller Press)</a:t>
            </a:r>
          </a:p>
        </p:txBody>
      </p:sp>
    </p:spTree>
    <p:extLst>
      <p:ext uri="{BB962C8B-B14F-4D97-AF65-F5344CB8AC3E}">
        <p14:creationId xmlns:p14="http://schemas.microsoft.com/office/powerpoint/2010/main" val="334778167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Key Figures – Circulation Load u</a:t>
            </a:r>
            <a:endParaRPr altLang="en-GB" dirty="0" lang="en-GB"/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713147"/>
              </p:ext>
            </p:extLst>
          </p:nvPr>
        </p:nvGraphicFramePr>
        <p:xfrm>
          <a:off x="4016896" y="2838449"/>
          <a:ext cx="940867" cy="877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330120" imgW="355320" name="Equation" progId="Equation.3" r:id="rId5" spid="_x0000_s1056">
                  <p:embed/>
                </p:oleObj>
              </mc:Choice>
              <mc:Fallback>
                <p:oleObj imgH="330120" imgW="355320" name="Equation" progId="Equation.3" r:id="rId7" spid="_x0000_s1056">
                  <p:embed/>
                  <p:pic>
                    <p:nvPicPr>
                      <p:cNvPr id="0" name="Picture 2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4016896" y="2838449"/>
                        <a:ext cx="940867" cy="877079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8"/>
          <p:cNvSpPr txBox="1">
            <a:spLocks noChangeArrowheads="1"/>
          </p:cNvSpPr>
          <p:nvPr/>
        </p:nvSpPr>
        <p:spPr>
          <a:xfrm>
            <a:off x="560386" y="1268760"/>
            <a:ext cx="8061871" cy="1200329"/>
          </a:xfrm>
          <a:prstGeom prst="rect">
            <a:avLst/>
          </a:prstGeom>
          <a:noFill/>
          <a:extLst/>
        </p:spPr>
        <p:txBody>
          <a:bodyPr numCol="1" rtlCol="0" wrap="square">
            <a:spAutoFit/>
          </a:bodyPr>
          <a:lstStyle>
            <a:defPPr>
              <a:defRPr lang="en-US"/>
            </a:defPPr>
            <a:lvl1pPr algn="l"/>
          </a:lstStyle>
          <a:p>
            <a:pPr>
              <a:buNone/>
            </a:pPr>
            <a:r>
              <a:rPr altLang="en-GB" dirty="0" lang="en-GB" smtClean="0" sz="1800">
                <a:solidFill>
                  <a:schemeClr val="tx1"/>
                </a:solidFill>
              </a:rPr>
              <a:t>The circulating load u describes how many times the material passes on average through the </a:t>
            </a:r>
            <a:r>
              <a:rPr altLang="en-GB" b="1" dirty="0" lang="en-GB" smtClean="0" sz="1800">
                <a:solidFill>
                  <a:schemeClr val="tx1"/>
                </a:solidFill>
              </a:rPr>
              <a:t>classifier</a:t>
            </a:r>
            <a:r>
              <a:rPr altLang="en-GB" dirty="0" lang="en-GB" smtClean="0" sz="1800">
                <a:solidFill>
                  <a:schemeClr val="tx1"/>
                </a:solidFill>
              </a:rPr>
              <a:t>, before it is sent to the fines.</a:t>
            </a:r>
            <a:br>
              <a:rPr altLang="en-GB" dirty="0" lang="en-GB" smtClean="0" sz="1800">
                <a:solidFill>
                  <a:schemeClr val="tx1"/>
                </a:solidFill>
              </a:rPr>
            </a:br>
            <a:endParaRPr altLang="en-GB" dirty="0" lang="en-GB" smtClean="0" sz="1800">
              <a:solidFill>
                <a:schemeClr val="tx1"/>
              </a:solidFill>
            </a:endParaRPr>
          </a:p>
          <a:p>
            <a:pPr>
              <a:buNone/>
            </a:pPr>
            <a:r>
              <a:rPr altLang="en-GB" dirty="0" lang="en-GB" sz="1800">
                <a:solidFill>
                  <a:schemeClr val="tx1"/>
                </a:solidFill>
              </a:rPr>
              <a:t>It is defined as the ratio of the </a:t>
            </a:r>
            <a:r>
              <a:rPr altLang="en-GB" b="1" dirty="0" lang="en-GB" smtClean="0" sz="1800" u="sng">
                <a:solidFill>
                  <a:schemeClr val="tx1"/>
                </a:solidFill>
              </a:rPr>
              <a:t>Classifier Feed A</a:t>
            </a:r>
            <a:r>
              <a:rPr altLang="en-GB" dirty="0" lang="en-GB" smtClean="0" sz="1800">
                <a:solidFill>
                  <a:schemeClr val="tx1"/>
                </a:solidFill>
              </a:rPr>
              <a:t> </a:t>
            </a:r>
            <a:r>
              <a:rPr altLang="en-GB" dirty="0" lang="en-GB" sz="1800">
                <a:solidFill>
                  <a:schemeClr val="tx1"/>
                </a:solidFill>
              </a:rPr>
              <a:t>to the </a:t>
            </a:r>
            <a:r>
              <a:rPr altLang="en-GB" b="1" dirty="0" lang="en-GB" sz="1800" u="sng">
                <a:solidFill>
                  <a:schemeClr val="tx1"/>
                </a:solidFill>
              </a:rPr>
              <a:t>Fines F: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>
          <a:xfrm>
            <a:off x="560387" y="4077072"/>
            <a:ext cx="8061871" cy="2308324"/>
          </a:xfrm>
          <a:prstGeom prst="rect">
            <a:avLst/>
          </a:prstGeom>
          <a:noFill/>
          <a:extLst/>
        </p:spPr>
        <p:txBody>
          <a:bodyPr numCol="1" rtlCol="0" wrap="square">
            <a:spAutoFit/>
          </a:bodyPr>
          <a:lstStyle>
            <a:defPPr>
              <a:defRPr lang="en-US"/>
            </a:defPPr>
            <a:lvl1pPr algn="l"/>
          </a:lstStyle>
          <a:p>
            <a:pPr>
              <a:buNone/>
            </a:pPr>
            <a:r>
              <a:rPr altLang="en-GB" dirty="0" lang="en-GB" smtClean="0" sz="1800">
                <a:solidFill>
                  <a:schemeClr val="tx1"/>
                </a:solidFill>
              </a:rPr>
              <a:t>The </a:t>
            </a:r>
            <a:r>
              <a:rPr altLang="en-GB" dirty="0" lang="en-GB" smtClean="0" sz="1800" u="sng">
                <a:solidFill>
                  <a:schemeClr val="tx1"/>
                </a:solidFill>
              </a:rPr>
              <a:t>circulating load u </a:t>
            </a:r>
            <a:r>
              <a:rPr altLang="en-GB" dirty="0" lang="en-GB" smtClean="0" sz="1800">
                <a:solidFill>
                  <a:schemeClr val="tx1"/>
                </a:solidFill>
              </a:rPr>
              <a:t>can be calculated by:</a:t>
            </a:r>
            <a:br>
              <a:rPr altLang="en-GB" dirty="0" lang="en-GB" smtClean="0" sz="1800">
                <a:solidFill>
                  <a:schemeClr val="tx1"/>
                </a:solidFill>
              </a:rPr>
            </a:br>
            <a:endParaRPr altLang="en-GB" dirty="0" lang="en-GB" smtClean="0" sz="1800">
              <a:solidFill>
                <a:schemeClr val="tx1"/>
              </a:solidFill>
            </a:endParaRPr>
          </a:p>
          <a:p>
            <a:pPr indent="-342900" marL="342900">
              <a:buClr>
                <a:schemeClr val="accent1"/>
              </a:buClr>
              <a:buSzPct val="100000"/>
              <a:buFont charset="0" pitchFamily="34" typeface="Arial"/>
              <a:buChar char="•"/>
            </a:pPr>
            <a:r>
              <a:rPr altLang="en-GB" dirty="0" lang="en-GB" smtClean="0" sz="1800">
                <a:solidFill>
                  <a:schemeClr val="tx1"/>
                </a:solidFill>
              </a:rPr>
              <a:t>Physical weighting of the classifier Rejects R and the Fines F (in this case the Fines F are equal to the fresh feed (production rate) at stable operation)</a:t>
            </a:r>
            <a:br>
              <a:rPr altLang="en-GB" dirty="0" lang="en-GB" smtClean="0" sz="1800">
                <a:solidFill>
                  <a:schemeClr val="tx1"/>
                </a:solidFill>
              </a:rPr>
            </a:br>
            <a:endParaRPr altLang="en-GB" dirty="0" lang="en-GB" smtClean="0" sz="1800">
              <a:solidFill>
                <a:schemeClr val="tx1"/>
              </a:solidFill>
            </a:endParaRPr>
          </a:p>
          <a:p>
            <a:pPr indent="-342900" marL="342900">
              <a:buClr>
                <a:schemeClr val="accent1"/>
              </a:buClr>
              <a:buSzPct val="100000"/>
              <a:buFont charset="0" pitchFamily="34" typeface="Arial"/>
              <a:buChar char="•"/>
            </a:pPr>
            <a:r>
              <a:rPr altLang="en-GB" dirty="0" lang="en-GB" sz="1800">
                <a:solidFill>
                  <a:schemeClr val="tx1"/>
                </a:solidFill>
              </a:rPr>
              <a:t>PSDs of C</a:t>
            </a:r>
            <a:r>
              <a:rPr altLang="en-GB" dirty="0" lang="en-GB" smtClean="0" sz="1800">
                <a:solidFill>
                  <a:schemeClr val="tx1"/>
                </a:solidFill>
              </a:rPr>
              <a:t>lassifier Feed </a:t>
            </a:r>
            <a:r>
              <a:rPr altLang="en-GB" dirty="0" lang="en-GB" sz="1800">
                <a:solidFill>
                  <a:schemeClr val="tx1"/>
                </a:solidFill>
              </a:rPr>
              <a:t>A, Rejects R and Fines F</a:t>
            </a:r>
          </a:p>
          <a:p>
            <a:pPr indent="-342900" marL="342900">
              <a:buClr>
                <a:schemeClr val="tx2"/>
              </a:buClr>
              <a:buSzPct val="70000"/>
              <a:buFont charset="0" panose="020B0604020202020204" pitchFamily="34" typeface="Arial"/>
              <a:buChar char="►"/>
            </a:pPr>
            <a:endParaRPr altLang="en-GB" dirty="0" lang="en-GB" smtClean="0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42899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7142362" y="1621546"/>
            <a:ext cx="1037577" cy="912583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89999">
                <a:srgbClr val="FF0000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en-GB" dirty="0" err="1" lang="en-GB" smtClean="0" sz="2000">
              <a:solidFill>
                <a:schemeClr val="bg1"/>
              </a:solidFill>
              <a:latin charset="0" pitchFamily="34" typeface="Arial"/>
              <a:cs charset="0" pitchFamily="34"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8504" y="1794589"/>
            <a:ext cx="5942803" cy="168251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l">
              <a:spcBef>
                <a:spcPts val="0"/>
              </a:spcBef>
              <a:buNone/>
            </a:pPr>
            <a:r>
              <a:rPr altLang="en-GB" dirty="0" lang="en-GB" smtClean="0" sz="1600">
                <a:solidFill>
                  <a:schemeClr val="tx1"/>
                </a:solidFill>
              </a:rPr>
              <a:t>The content balance is</a:t>
            </a:r>
          </a:p>
          <a:p>
            <a:pPr indent="-342900" marL="342900">
              <a:spcBef>
                <a:spcPts val="400"/>
              </a:spcBef>
              <a:buClr>
                <a:schemeClr val="tx2"/>
              </a:buClr>
              <a:buFont charset="2" pitchFamily="2" typeface="Wingdings"/>
              <a:buChar char="§"/>
            </a:pPr>
            <a:r>
              <a:rPr altLang="en-GB" dirty="0" lang="en-GB" smtClean="0" sz="1600">
                <a:solidFill>
                  <a:schemeClr val="tx1"/>
                </a:solidFill>
              </a:rPr>
              <a:t>for  all size fractions &lt; x</a:t>
            </a:r>
            <a:r>
              <a:rPr altLang="en-GB" baseline="-25000" dirty="0" lang="en-GB" smtClean="0" sz="1600">
                <a:solidFill>
                  <a:schemeClr val="tx1"/>
                </a:solidFill>
              </a:rPr>
              <a:t>i</a:t>
            </a:r>
            <a:r>
              <a:rPr altLang="en-GB" dirty="0" lang="en-GB" smtClean="0" sz="1600">
                <a:solidFill>
                  <a:schemeClr val="tx1"/>
                </a:solidFill>
              </a:rPr>
              <a:t> µm</a:t>
            </a:r>
          </a:p>
          <a:p>
            <a:pPr indent="-342900" marL="342900">
              <a:spcBef>
                <a:spcPts val="400"/>
              </a:spcBef>
            </a:pPr>
            <a:endParaRPr altLang="en-GB" dirty="0" lang="en-GB" smtClean="0">
              <a:solidFill>
                <a:schemeClr val="tx1"/>
              </a:solidFill>
            </a:endParaRPr>
          </a:p>
          <a:p>
            <a:pPr indent="-342900" marL="342900">
              <a:spcBef>
                <a:spcPts val="400"/>
              </a:spcBef>
            </a:pPr>
            <a:endParaRPr altLang="en-GB" dirty="0" lang="en-GB" smtClean="0">
              <a:solidFill>
                <a:schemeClr val="tx1"/>
              </a:solidFill>
            </a:endParaRPr>
          </a:p>
          <a:p>
            <a:pPr indent="-342900" marL="342900">
              <a:spcBef>
                <a:spcPts val="400"/>
              </a:spcBef>
              <a:buClr>
                <a:schemeClr val="tx2"/>
              </a:buClr>
              <a:buFont charset="2" pitchFamily="2" typeface="Wingdings"/>
              <a:buChar char="§"/>
            </a:pPr>
            <a:r>
              <a:rPr altLang="en-GB" dirty="0" lang="en-GB" sz="1600">
                <a:solidFill>
                  <a:schemeClr val="tx1"/>
                </a:solidFill>
              </a:rPr>
              <a:t>fo</a:t>
            </a:r>
            <a:r>
              <a:rPr altLang="en-GB" dirty="0" lang="en-GB" smtClean="0" sz="1600">
                <a:solidFill>
                  <a:schemeClr val="tx1"/>
                </a:solidFill>
              </a:rPr>
              <a:t>r all size fractions &gt; x</a:t>
            </a:r>
            <a:r>
              <a:rPr altLang="en-GB" baseline="-25000" dirty="0" lang="en-GB" smtClean="0" sz="1600">
                <a:solidFill>
                  <a:schemeClr val="tx1"/>
                </a:solidFill>
              </a:rPr>
              <a:t>1</a:t>
            </a:r>
            <a:r>
              <a:rPr altLang="en-GB" dirty="0" lang="en-GB" smtClean="0" sz="1600">
                <a:solidFill>
                  <a:schemeClr val="tx1"/>
                </a:solidFill>
              </a:rPr>
              <a:t> and &lt; x</a:t>
            </a:r>
            <a:r>
              <a:rPr altLang="en-GB" baseline="-25000" dirty="0" lang="en-GB" smtClean="0" sz="1600">
                <a:solidFill>
                  <a:schemeClr val="tx1"/>
                </a:solidFill>
              </a:rPr>
              <a:t>2</a:t>
            </a:r>
            <a:r>
              <a:rPr altLang="en-GB" dirty="0" lang="en-GB" smtClean="0" sz="1600">
                <a:solidFill>
                  <a:schemeClr val="tx1"/>
                </a:solidFill>
              </a:rPr>
              <a:t>   </a:t>
            </a:r>
          </a:p>
          <a:p>
            <a:pPr algn="l">
              <a:buNone/>
            </a:pPr>
            <a:endParaRPr altLang="en-GB" dirty="0" lang="en-GB" smtClean="0">
              <a:solidFill>
                <a:schemeClr val="tx1"/>
              </a:solidFill>
            </a:endParaRPr>
          </a:p>
        </p:txBody>
      </p:sp>
      <p:sp>
        <p:nvSpPr>
          <p:cNvPr id="22835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Key Figures – Circulation Load u</a:t>
            </a:r>
            <a:endParaRPr altLang="en-GB" dirty="0" lang="en-GB"/>
          </a:p>
        </p:txBody>
      </p:sp>
      <p:graphicFrame>
        <p:nvGraphicFramePr>
          <p:cNvPr id="2283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169239"/>
              </p:ext>
            </p:extLst>
          </p:nvPr>
        </p:nvGraphicFramePr>
        <p:xfrm>
          <a:off x="1639759" y="2443158"/>
          <a:ext cx="18700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164880" imgW="888840" name="Equation" progId="Equation.3" r:id="rId5" spid="_x0000_s2137">
                  <p:embed/>
                </p:oleObj>
              </mc:Choice>
              <mc:Fallback>
                <p:oleObj imgH="164880" imgW="888840" name="Equation" progId="Equation.3" r:id="rId7" spid="_x0000_s2137">
                  <p:embed/>
                  <p:pic>
                    <p:nvPicPr>
                      <p:cNvPr id="0" name="Picture 2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39759" y="2443158"/>
                        <a:ext cx="1870075" cy="3429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545324"/>
              </p:ext>
            </p:extLst>
          </p:nvPr>
        </p:nvGraphicFramePr>
        <p:xfrm>
          <a:off x="1646664" y="1471431"/>
          <a:ext cx="11191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152280" imgW="533160" name="Equation" progId="Equation.3" r:id="rId10" spid="_x0000_s2138">
                  <p:embed/>
                </p:oleObj>
              </mc:Choice>
              <mc:Fallback>
                <p:oleObj imgH="152280" imgW="533160" name="Equation" progId="Equation.3" r:id="rId12" spid="_x0000_s2138">
                  <p:embed/>
                  <p:pic>
                    <p:nvPicPr>
                      <p:cNvPr id="0" name="Picture 3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6664" y="1471431"/>
                        <a:ext cx="1119187" cy="3175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8505" y="1130842"/>
            <a:ext cx="4244075" cy="33855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l">
              <a:buNone/>
            </a:pPr>
            <a:r>
              <a:rPr altLang="en-GB" dirty="0" lang="en-GB" smtClean="0" sz="1600">
                <a:solidFill>
                  <a:schemeClr val="tx1"/>
                </a:solidFill>
              </a:rPr>
              <a:t>The mass balance is: </a:t>
            </a:r>
            <a:endParaRPr altLang="en-GB" dirty="0" lang="en-GB" sz="1600">
              <a:solidFill>
                <a:schemeClr val="tx1"/>
              </a:solidFill>
            </a:endParaRPr>
          </a:p>
        </p:txBody>
      </p:sp>
      <p:pic>
        <p:nvPicPr>
          <p:cNvPr id="3168" name="Picture 96"/>
          <p:cNvPicPr>
            <a:picLocks noChangeArrowheads="1"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0512" y="3786190"/>
            <a:ext cx="4348608" cy="255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22"/>
          <p:cNvGrpSpPr/>
          <p:nvPr/>
        </p:nvGrpSpPr>
        <p:grpSpPr>
          <a:xfrm>
            <a:off x="6118688" y="1209286"/>
            <a:ext cx="2962965" cy="1714679"/>
            <a:chOff x="3448021" y="2873937"/>
            <a:chExt cx="3963888" cy="2397815"/>
          </a:xfrm>
        </p:grpSpPr>
        <p:sp>
          <p:nvSpPr>
            <p:cNvPr id="25" name="Right Arrow 24"/>
            <p:cNvSpPr/>
            <p:nvPr/>
          </p:nvSpPr>
          <p:spPr>
            <a:xfrm>
              <a:off x="3872880" y="3906664"/>
              <a:ext cx="576064" cy="388698"/>
            </a:xfrm>
            <a:prstGeom prst="rightArrow">
              <a:avLst/>
            </a:prstGeom>
            <a:solidFill>
              <a:schemeClr val="accent5"/>
            </a:solidFill>
            <a:ln algn="ctr" cap="flat" cmpd="sng" w="9525">
              <a:solidFill>
                <a:schemeClr val="tx2"/>
              </a:solidFill>
              <a:prstDash val="solid"/>
              <a:round/>
              <a:headEnd len="med" type="none" w="med"/>
              <a:tailEnd len="med" type="none" w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0" bIns="45720" compatLnSpc="1" lIns="91440" numCol="1" rIns="91440" rtlCol="0" tIns="45720" vert="horz" wrap="none">
              <a:prstTxWarp prst="textNoShape">
                <a:avLst/>
              </a:prstTxWarp>
            </a:bodyPr>
            <a:lstStyle/>
            <a:p>
              <a:pPr algn="ctr" defTabSz="914400" eaLnBrk="0" fontAlgn="base" hangingPunct="0" indent="0" latinLnBrk="0" marL="0" marR="0" rtl="0">
                <a:lnSpc>
                  <a:spcPct val="100000"/>
                </a:lnSpc>
                <a:spcBef>
                  <a:spcPct val="20000"/>
                </a:spcBef>
                <a:spcAft>
                  <a:spcPct val="30000"/>
                </a:spcAft>
                <a:buClr>
                  <a:schemeClr val="accent1"/>
                </a:buClr>
                <a:buSzPct val="90000"/>
                <a:buFont charset="2" pitchFamily="2" typeface="Wingdings"/>
                <a:buNone/>
                <a:tabLst/>
              </a:pPr>
              <a:endParaRPr altLang="en-GB" b="0" baseline="0" cap="none" dirty="0" i="0" kumimoji="0" lang="en-GB" normalizeH="0" smtClean="0" strike="noStrike" sz="1600" u="none">
                <a:ln>
                  <a:noFill/>
                </a:ln>
                <a:solidFill>
                  <a:schemeClr val="tx1"/>
                </a:solidFill>
                <a:effectLst/>
                <a:latin charset="0" typeface="Arial"/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 rot="20063896">
              <a:off x="6448862" y="3319062"/>
              <a:ext cx="576064" cy="388698"/>
            </a:xfrm>
            <a:prstGeom prst="rightArrow">
              <a:avLst/>
            </a:prstGeom>
            <a:solidFill>
              <a:schemeClr val="accent5"/>
            </a:solidFill>
            <a:ln algn="ctr" cap="flat" cmpd="sng" w="9525">
              <a:solidFill>
                <a:schemeClr val="tx2"/>
              </a:solidFill>
              <a:prstDash val="solid"/>
              <a:round/>
              <a:headEnd len="med" type="none" w="med"/>
              <a:tailEnd len="med" type="none" w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0" bIns="45720" compatLnSpc="1" lIns="91440" numCol="1" rIns="91440" rtlCol="0" tIns="45720" vert="horz" wrap="none">
              <a:prstTxWarp prst="textNoShape">
                <a:avLst/>
              </a:prstTxWarp>
            </a:bodyPr>
            <a:lstStyle/>
            <a:p>
              <a:pPr algn="ctr" defTabSz="914400" eaLnBrk="0" fontAlgn="base" hangingPunct="0" indent="0" latinLnBrk="0" marL="0" marR="0" rtl="0">
                <a:lnSpc>
                  <a:spcPct val="100000"/>
                </a:lnSpc>
                <a:spcBef>
                  <a:spcPct val="20000"/>
                </a:spcBef>
                <a:spcAft>
                  <a:spcPct val="30000"/>
                </a:spcAft>
                <a:buClr>
                  <a:schemeClr val="accent1"/>
                </a:buClr>
                <a:buSzPct val="90000"/>
                <a:buFont charset="2" pitchFamily="2" typeface="Wingdings"/>
                <a:buNone/>
                <a:tabLst/>
              </a:pPr>
              <a:endParaRPr altLang="en-GB" b="0" baseline="0" cap="none" dirty="0" i="0" kumimoji="0" lang="en-GB" normalizeH="0" smtClean="0" strike="noStrike" sz="1600" u="none">
                <a:ln>
                  <a:noFill/>
                </a:ln>
                <a:solidFill>
                  <a:schemeClr val="accent2"/>
                </a:solidFill>
                <a:effectLst/>
                <a:latin charset="0" typeface="Arial"/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 rot="1142077">
              <a:off x="6440796" y="4400561"/>
              <a:ext cx="576064" cy="388698"/>
            </a:xfrm>
            <a:prstGeom prst="rightArrow">
              <a:avLst/>
            </a:prstGeom>
            <a:solidFill>
              <a:schemeClr val="accent5"/>
            </a:solidFill>
            <a:ln algn="ctr" cap="flat" cmpd="sng" w="9525">
              <a:solidFill>
                <a:schemeClr val="tx2"/>
              </a:solidFill>
              <a:prstDash val="solid"/>
              <a:round/>
              <a:headEnd len="med" type="none" w="med"/>
              <a:tailEnd len="med" type="none" w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0" bIns="45720" compatLnSpc="1" lIns="91440" numCol="1" rIns="91440" rtlCol="0" tIns="45720" vert="horz" wrap="none">
              <a:prstTxWarp prst="textNoShape">
                <a:avLst/>
              </a:prstTxWarp>
            </a:bodyPr>
            <a:lstStyle/>
            <a:p>
              <a:pPr algn="ctr" defTabSz="914400" eaLnBrk="0" fontAlgn="base" hangingPunct="0" indent="0" latinLnBrk="0" marL="0" marR="0" rtl="0">
                <a:lnSpc>
                  <a:spcPct val="100000"/>
                </a:lnSpc>
                <a:spcBef>
                  <a:spcPct val="20000"/>
                </a:spcBef>
                <a:spcAft>
                  <a:spcPct val="30000"/>
                </a:spcAft>
                <a:buClr>
                  <a:schemeClr val="accent1"/>
                </a:buClr>
                <a:buSzPct val="90000"/>
                <a:buFont charset="2" pitchFamily="2" typeface="Wingdings"/>
                <a:buNone/>
                <a:tabLst/>
              </a:pPr>
              <a:endParaRPr altLang="en-GB" b="0" baseline="0" cap="none" dirty="0" i="0" kumimoji="0" lang="en-GB" normalizeH="0" smtClean="0" strike="noStrike" sz="1600" u="none">
                <a:ln>
                  <a:noFill/>
                </a:ln>
                <a:solidFill>
                  <a:schemeClr val="tx1"/>
                </a:solidFill>
                <a:effectLst/>
                <a:latin charset="0"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48021" y="3501008"/>
              <a:ext cx="1432971" cy="473436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pPr>
                <a:buNone/>
              </a:pPr>
              <a:r>
                <a:rPr altLang="en-GB" dirty="0" lang="en-GB" smtClean="0" sz="1600">
                  <a:solidFill>
                    <a:schemeClr val="accent1"/>
                  </a:solidFill>
                </a:rPr>
                <a:t>Feed (A)</a:t>
              </a:r>
              <a:endParaRPr altLang="en-GB" dirty="0" lang="en-GB" sz="1600">
                <a:solidFill>
                  <a:schemeClr val="accent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68301" y="2873937"/>
              <a:ext cx="1432971" cy="473435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pPr>
                <a:buNone/>
              </a:pPr>
              <a:r>
                <a:rPr altLang="en-GB" dirty="0" lang="en-GB" smtClean="0" sz="1600">
                  <a:solidFill>
                    <a:schemeClr val="accent5"/>
                  </a:solidFill>
                </a:rPr>
                <a:t>Fines (F)</a:t>
              </a:r>
              <a:endParaRPr altLang="en-GB" dirty="0" lang="en-GB" sz="1600">
                <a:solidFill>
                  <a:schemeClr val="accent5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45088" y="4798316"/>
              <a:ext cx="1666821" cy="473436"/>
            </a:xfrm>
            <a:prstGeom prst="rect">
              <a:avLst/>
            </a:prstGeom>
            <a:noFill/>
          </p:spPr>
          <p:txBody>
            <a:bodyPr numCol="1" rtlCol="0" wrap="square">
              <a:spAutoFit/>
            </a:bodyPr>
            <a:lstStyle/>
            <a:p>
              <a:pPr>
                <a:buNone/>
              </a:pPr>
              <a:r>
                <a:rPr altLang="en-GB" dirty="0" lang="en-GB" smtClean="0" sz="1600">
                  <a:solidFill>
                    <a:srgbClr val="7030A0"/>
                  </a:solidFill>
                </a:rPr>
                <a:t>Rejects (R)</a:t>
              </a:r>
              <a:endParaRPr altLang="en-GB" dirty="0" lang="en-GB" sz="1600">
                <a:solidFill>
                  <a:srgbClr val="7030A0"/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cstate="print"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964" y="3624687"/>
              <a:ext cx="1131164" cy="927674"/>
            </a:xfrm>
            <a:prstGeom prst="rect">
              <a:avLst/>
            </a:prstGeom>
          </p:spPr>
        </p:pic>
      </p:grpSp>
      <p:sp>
        <p:nvSpPr>
          <p:cNvPr id="34" name="Rounded Rectangle 33"/>
          <p:cNvSpPr/>
          <p:nvPr/>
        </p:nvSpPr>
        <p:spPr>
          <a:xfrm>
            <a:off x="5976192" y="1241750"/>
            <a:ext cx="3168352" cy="1758622"/>
          </a:xfrm>
          <a:prstGeom prst="roundRect">
            <a:avLst/>
          </a:prstGeom>
          <a:noFill/>
          <a:ln w="25400">
            <a:solidFill>
              <a:schemeClr val="accent5"/>
            </a:solidFill>
          </a:ln>
          <a:effectLst/>
          <a:extLst/>
        </p:spPr>
        <p:txBody>
          <a:bodyPr anchor="ctr" anchorCtr="0" bIns="45720" compatLnSpc="1" lIns="91440" numCol="1" rIns="91440" rtlCol="0" tIns="45720" vert="horz" wrap="none">
            <a:prstTxWarp prst="textNoShape">
              <a:avLst/>
            </a:prstTxWarp>
          </a:bodyPr>
          <a:lstStyle/>
          <a:p>
            <a:pPr algn="ctr" defTabSz="914400" eaLnBrk="0" fontAlgn="base" hangingPunct="0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buNone/>
              <a:tabLst/>
            </a:pPr>
            <a:endParaRPr altLang="en-GB" b="0" baseline="0" cap="none" dirty="0" i="0" kumimoji="0" lang="en-GB" normalizeH="0" smtClean="0" strike="noStrike" sz="2200" u="none">
              <a:ln>
                <a:noFill/>
              </a:ln>
              <a:solidFill>
                <a:schemeClr val="tx1"/>
              </a:solidFill>
              <a:effectLst/>
              <a:latin charset="0" typeface="Arial"/>
            </a:endParaRPr>
          </a:p>
        </p:txBody>
      </p:sp>
      <p:graphicFrame>
        <p:nvGraphicFramePr>
          <p:cNvPr id="20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21930"/>
              </p:ext>
            </p:extLst>
          </p:nvPr>
        </p:nvGraphicFramePr>
        <p:xfrm>
          <a:off x="4970571" y="4072137"/>
          <a:ext cx="4796339" cy="2093167"/>
        </p:xfrm>
        <a:graphic>
          <a:graphicData uri="http://schemas.openxmlformats.org/drawingml/2006/table">
            <a:tbl>
              <a:tblPr/>
              <a:tblGrid>
                <a:gridCol w="1278573"/>
                <a:gridCol w="792088"/>
                <a:gridCol w="1362839"/>
                <a:gridCol w="1362839"/>
              </a:tblGrid>
              <a:tr h="667614">
                <a:tc>
                  <a:txBody>
                    <a:bodyPr numCol="1"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charset="2" pitchFamily="2" typeface="Wingdings"/>
                        <a:buNone/>
                        <a:tabLst/>
                      </a:pPr>
                      <a:r>
                        <a:rPr b="1" baseline="0" cap="none" dirty="0" i="0" kumimoji="0" lang="en-US" normalizeH="0" smtClean="0" strike="noStrike" sz="12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34" typeface="Arial"/>
                        </a:rPr>
                        <a:t>Symbols</a:t>
                      </a: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charset="2" pitchFamily="2" typeface="Wingdings"/>
                        <a:buNone/>
                        <a:tabLst/>
                      </a:pPr>
                      <a:r>
                        <a:rPr b="0" baseline="0" cap="none" dirty="0" i="0" kumimoji="0" lang="en-US" normalizeH="0" smtClean="0" strike="noStrike" sz="12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34" typeface="Arial"/>
                        </a:rPr>
                        <a:t>mass flow [t/h]</a:t>
                      </a: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charset="2" pitchFamily="2" typeface="Wingdings"/>
                        <a:buNone/>
                        <a:tabLst/>
                      </a:pPr>
                      <a:r>
                        <a:rPr b="0" baseline="0" cap="none" dirty="0" i="0" kumimoji="0" lang="en-US" normalizeH="0" smtClean="0" strike="noStrike" sz="12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34" typeface="Arial"/>
                        </a:rPr>
                        <a:t>mass fraction       &lt; x µm [%]</a:t>
                      </a: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b="0" baseline="0" cap="none" dirty="0" i="0" kumimoji="0" lang="en-US" normalizeH="0" smtClean="0" strike="noStrike" sz="12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34" typeface="Arial"/>
                        </a:rPr>
                        <a:t>mass fraction &gt;x</a:t>
                      </a:r>
                      <a:r>
                        <a:rPr b="0" baseline="-25000" cap="none" dirty="0" i="0" kumimoji="0" lang="en-US" normalizeH="0" smtClean="0" strike="noStrike" sz="12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34" typeface="Arial"/>
                        </a:rPr>
                        <a:t>1</a:t>
                      </a:r>
                      <a:r>
                        <a:rPr b="0" baseline="0" cap="none" dirty="0" i="0" kumimoji="0" lang="en-US" normalizeH="0" smtClean="0" strike="noStrike" sz="12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34" typeface="Arial"/>
                        </a:rPr>
                        <a:t> and &lt;x</a:t>
                      </a:r>
                      <a:r>
                        <a:rPr b="0" baseline="-25000" cap="none" dirty="0" i="0" kern="1200" kumimoji="0" lang="en-US" normalizeH="0" smtClean="0" strike="noStrike" sz="12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34" typeface="Arial"/>
                          <a:ea typeface="+mn-ea"/>
                          <a:cs typeface="+mn-cs"/>
                        </a:rPr>
                        <a:t>2</a:t>
                      </a:r>
                      <a:r>
                        <a:rPr b="0" baseline="0" cap="none" dirty="0" i="0" kumimoji="0" lang="en-US" normalizeH="0" smtClean="0" strike="noStrike" sz="12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34" typeface="Arial"/>
                        </a:rPr>
                        <a:t> µm [%]</a:t>
                      </a: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587">
                <a:tc>
                  <a:txBody>
                    <a:bodyPr numCol="1"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charset="2" pitchFamily="2" typeface="Wingdings"/>
                        <a:buNone/>
                        <a:tabLst/>
                      </a:pPr>
                      <a:r>
                        <a:rPr b="0" baseline="0" cap="none" dirty="0" i="0" kumimoji="0" lang="en-US" normalizeH="0" smtClean="0" strike="noStrike" sz="12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34" typeface="Arial"/>
                        </a:rPr>
                        <a:t>Separator feed</a:t>
                      </a: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charset="2" pitchFamily="2" typeface="Wingdings"/>
                        <a:buNone/>
                        <a:tabLst/>
                      </a:pPr>
                      <a:r>
                        <a:rPr b="0" baseline="0" cap="none" dirty="0" i="0" kumimoji="0" lang="en-US" normalizeH="0" smtClean="0" strike="noStrike" sz="12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34" typeface="Arial"/>
                        </a:rPr>
                        <a:t>A</a:t>
                      </a: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charset="2" pitchFamily="2" typeface="Wingdings"/>
                        <a:buNone/>
                        <a:tabLst/>
                      </a:pPr>
                      <a:r>
                        <a:rPr b="0" baseline="0" cap="none" dirty="0" i="0" kumimoji="0" lang="en-US" normalizeH="0" smtClean="0" strike="noStrike" sz="12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34" typeface="Arial"/>
                        </a:rPr>
                        <a:t>a</a:t>
                      </a: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charset="2" pitchFamily="2" typeface="Wingdings"/>
                        <a:buNone/>
                        <a:tabLst/>
                      </a:pPr>
                      <a:r>
                        <a:rPr b="0" baseline="0" cap="none" dirty="0" i="0" kumimoji="0" lang="en-US" normalizeH="0" smtClean="0" strike="noStrike" sz="12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34" typeface="Arial"/>
                          <a:sym typeface="Symbol"/>
                        </a:rPr>
                        <a:t>a</a:t>
                      </a:r>
                      <a:endParaRPr b="0" baseline="-25000" cap="none" dirty="0" i="0" kumimoji="0" lang="en-US" normalizeH="0" smtClean="0" strike="noStrike" sz="12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0" pitchFamily="34" typeface="Arial"/>
                      </a:endParaRP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587">
                <a:tc>
                  <a:txBody>
                    <a:bodyPr numCol="1"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charset="2" pitchFamily="2" typeface="Wingdings"/>
                        <a:buNone/>
                        <a:tabLst/>
                      </a:pPr>
                      <a:r>
                        <a:rPr b="0" baseline="0" cap="none" dirty="0" i="0" kumimoji="0" lang="en-US" normalizeH="0" smtClean="0" strike="noStrike" sz="12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34" typeface="Arial"/>
                        </a:rPr>
                        <a:t>Fine fraction</a:t>
                      </a: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charset="2" pitchFamily="2" typeface="Wingdings"/>
                        <a:buNone/>
                        <a:tabLst/>
                      </a:pPr>
                      <a:r>
                        <a:rPr b="0" baseline="0" cap="none" dirty="0" i="0" kumimoji="0" lang="en-US" normalizeH="0" smtClean="0" strike="noStrike" sz="12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34" typeface="Arial"/>
                        </a:rPr>
                        <a:t>F</a:t>
                      </a: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charset="2" pitchFamily="2" typeface="Wingdings"/>
                        <a:buNone/>
                        <a:tabLst/>
                      </a:pPr>
                      <a:r>
                        <a:rPr b="0" baseline="0" cap="none" dirty="0" i="0" kumimoji="0" lang="en-US" normalizeH="0" smtClean="0" strike="noStrike" sz="12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34" typeface="Arial"/>
                        </a:rPr>
                        <a:t>f</a:t>
                      </a: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charset="2" pitchFamily="2" typeface="Wingdings"/>
                        <a:buNone/>
                        <a:tabLst/>
                      </a:pPr>
                      <a:r>
                        <a:rPr b="0" baseline="0" cap="none" dirty="0" i="0" kumimoji="0" lang="en-US" normalizeH="0" smtClean="0" strike="noStrike" sz="12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34" typeface="Arial"/>
                          <a:sym typeface="Symbol"/>
                        </a:rPr>
                        <a:t>f</a:t>
                      </a:r>
                      <a:endParaRPr b="0" baseline="-25000" cap="none" dirty="0" i="0" kumimoji="0" lang="en-US" normalizeH="0" smtClean="0" strike="noStrike" sz="12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0" pitchFamily="34" typeface="Arial"/>
                      </a:endParaRP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379">
                <a:tc>
                  <a:txBody>
                    <a:bodyPr numCol="1"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charset="2" pitchFamily="2" typeface="Wingdings"/>
                        <a:buNone/>
                        <a:tabLst/>
                      </a:pPr>
                      <a:r>
                        <a:rPr b="0" baseline="0" cap="none" dirty="0" i="0" kumimoji="0" lang="en-US" normalizeH="0" smtClean="0" strike="noStrike" sz="12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34" typeface="Arial"/>
                        </a:rPr>
                        <a:t>Coarse fraction</a:t>
                      </a: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charset="2" pitchFamily="2" typeface="Wingdings"/>
                        <a:buNone/>
                        <a:tabLst/>
                      </a:pPr>
                      <a:r>
                        <a:rPr b="0" baseline="0" cap="none" dirty="0" i="0" kumimoji="0" lang="en-US" normalizeH="0" smtClean="0" strike="noStrike" sz="12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34" typeface="Arial"/>
                        </a:rPr>
                        <a:t>R</a:t>
                      </a: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charset="2" pitchFamily="2" typeface="Wingdings"/>
                        <a:buNone/>
                        <a:tabLst/>
                      </a:pPr>
                      <a:r>
                        <a:rPr b="0" baseline="0" cap="none" dirty="0" i="0" kumimoji="0" lang="en-US" normalizeH="0" smtClean="0" strike="noStrike" sz="12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34" typeface="Arial"/>
                        </a:rPr>
                        <a:t>r</a:t>
                      </a: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charset="2" pitchFamily="2" typeface="Wingdings"/>
                        <a:buNone/>
                        <a:tabLst/>
                      </a:pPr>
                      <a:r>
                        <a:rPr b="0" baseline="0" cap="none" dirty="0" i="0" kumimoji="0" lang="en-US" normalizeH="0" smtClean="0" strike="noStrike" sz="12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pitchFamily="34" typeface="Arial"/>
                          <a:sym typeface="Symbol"/>
                        </a:rPr>
                        <a:t>r</a:t>
                      </a:r>
                      <a:endParaRPr b="0" baseline="-25000" cap="none" dirty="0" i="0" kumimoji="0" lang="en-US" normalizeH="0" smtClean="0" strike="noStrike" sz="12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0" pitchFamily="34" typeface="Arial"/>
                      </a:endParaRP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666864"/>
              </p:ext>
            </p:extLst>
          </p:nvPr>
        </p:nvGraphicFramePr>
        <p:xfrm>
          <a:off x="1640632" y="3428265"/>
          <a:ext cx="24320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164880" imgW="1155600" name="Equation" progId="Equation.3" r:id="rId17" spid="_x0000_s2139">
                  <p:embed/>
                </p:oleObj>
              </mc:Choice>
              <mc:Fallback>
                <p:oleObj imgH="164880" imgW="1155600" name="Equation" progId="Equation.3" r:id="rId19" spid="_x0000_s2139">
                  <p:embed/>
                  <p:pic>
                    <p:nvPicPr>
                      <p:cNvPr id="0" name="Picture 4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0632" y="3428265"/>
                        <a:ext cx="2432050" cy="3460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009879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 smtClean="0"/>
              <a:t>Key Figures - Circulating Load </a:t>
            </a:r>
            <a:r>
              <a:rPr altLang="en-GB" dirty="0" lang="en-GB"/>
              <a:t>u</a:t>
            </a:r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>
          <a:xfrm>
            <a:off x="488504" y="1100064"/>
            <a:ext cx="8298447" cy="400110"/>
          </a:xfrm>
          <a:prstGeom prst="rect">
            <a:avLst/>
          </a:prstGeom>
          <a:noFill/>
          <a:extLst/>
        </p:spPr>
        <p:txBody>
          <a:bodyPr numCol="1" rtlCol="0" wrap="square">
            <a:spAutoFit/>
          </a:bodyPr>
          <a:lstStyle>
            <a:defPPr>
              <a:defRPr lang="en-US"/>
            </a:defPPr>
            <a:lvl1pPr algn="l"/>
          </a:lstStyle>
          <a:p>
            <a:pPr>
              <a:buNone/>
            </a:pPr>
            <a:r>
              <a:rPr altLang="en-GB" dirty="0" lang="en-GB" smtClean="0" sz="2000">
                <a:solidFill>
                  <a:schemeClr val="tx1"/>
                </a:solidFill>
              </a:rPr>
              <a:t>Combining the circulating load formula and the content balance formula</a:t>
            </a:r>
            <a:endParaRPr altLang="en-GB" dirty="0" lang="en-GB" sz="200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/>
          <p:nvPr/>
        </p:nvCxnSpPr>
        <p:spPr>
          <a:xfrm flipV="1" rot="10800000">
            <a:off x="2855418" y="3370608"/>
            <a:ext cx="369391" cy="216024"/>
          </a:xfrm>
          <a:prstGeom prst="bentConnector3">
            <a:avLst/>
          </a:prstGeom>
          <a:solidFill>
            <a:schemeClr val="accent1"/>
          </a:solidFill>
          <a:ln>
            <a:noFill/>
            <a:tailEnd type="arrow"/>
          </a:ln>
          <a:effectLst/>
          <a:extLst>
            <a:ext uri="{91240B29-F687-4F45-9708-019B960494DF}">
              <a14:hiddenLine xmlns:a14="http://schemas.microsoft.com/office/drawing/2010/main" algn="ctr" cap="flat" cmpd="sng" w="9525">
                <a:solidFill>
                  <a:schemeClr val="tx1"/>
                </a:solidFill>
                <a:prstDash val="solid"/>
                <a:round/>
                <a:headEnd len="med" type="none" w="med"/>
                <a:tailEnd len="med" type="none" w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 Box 8"/>
          <p:cNvSpPr txBox="1">
            <a:spLocks noChangeArrowheads="1"/>
          </p:cNvSpPr>
          <p:nvPr/>
        </p:nvSpPr>
        <p:spPr>
          <a:xfrm>
            <a:off x="725080" y="2730768"/>
            <a:ext cx="542518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bIns="46800" lIns="90000" numCol="1" rIns="90000" tIns="46800" wrap="none">
            <a:spAutoFit/>
          </a:bodyPr>
          <a:lstStyle/>
          <a:p>
            <a:pPr algn="l">
              <a:buFont charset="2" pitchFamily="2" typeface="Wingdings"/>
              <a:buNone/>
            </a:pPr>
            <a:r>
              <a:rPr altLang="en-GB" lang="en-GB" smtClean="0" sz="2000">
                <a:solidFill>
                  <a:schemeClr val="tx1"/>
                </a:solidFill>
              </a:rPr>
              <a:t>leads to the following circulation load formula:</a:t>
            </a:r>
            <a:endParaRPr altLang="en-GB" dirty="0" lang="en-GB" sz="200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>
          <a:xfrm>
            <a:off x="725080" y="4090688"/>
            <a:ext cx="8908439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bIns="46800" lIns="90000" numCol="1" rIns="90000" tIns="46800" wrap="square">
            <a:spAutoFit/>
          </a:bodyPr>
          <a:lstStyle/>
          <a:p>
            <a:pPr>
              <a:buNone/>
            </a:pPr>
            <a:r>
              <a:rPr altLang="en-GB" dirty="0" lang="en-GB" smtClean="0" sz="2000">
                <a:solidFill>
                  <a:schemeClr val="tx1"/>
                </a:solidFill>
              </a:rPr>
              <a:t>To minimize possible sources of errors, in Holcim the circulating load is calculated with the sums of the respective </a:t>
            </a:r>
            <a:r>
              <a:rPr altLang="en-GB" dirty="0" err="1" lang="en-GB" smtClean="0" sz="2000">
                <a:solidFill>
                  <a:schemeClr val="tx1"/>
                </a:solidFill>
              </a:rPr>
              <a:t>passings</a:t>
            </a:r>
            <a:r>
              <a:rPr altLang="en-GB" dirty="0" lang="en-GB" smtClean="0" sz="2000">
                <a:solidFill>
                  <a:schemeClr val="tx1"/>
                </a:solidFill>
              </a:rPr>
              <a:t> or residues at the sieve sizes x</a:t>
            </a:r>
            <a:r>
              <a:rPr altLang="en-GB" baseline="-25000" dirty="0" lang="en-GB" smtClean="0" sz="2000">
                <a:solidFill>
                  <a:schemeClr val="tx1"/>
                </a:solidFill>
              </a:rPr>
              <a:t>i</a:t>
            </a:r>
            <a:r>
              <a:rPr altLang="en-GB" dirty="0" lang="en-GB" smtClean="0" sz="2000">
                <a:solidFill>
                  <a:schemeClr val="tx1"/>
                </a:solidFill>
              </a:rPr>
              <a:t> :</a:t>
            </a:r>
            <a:endParaRPr altLang="en-GB" dirty="0" lang="en-GB" sz="2000">
              <a:solidFill>
                <a:schemeClr val="tx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683387"/>
              </p:ext>
            </p:extLst>
          </p:nvPr>
        </p:nvGraphicFramePr>
        <p:xfrm>
          <a:off x="1584325" y="1511300"/>
          <a:ext cx="7731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393480" imgW="419040" name="Equation" progId="Equation.3" r:id="rId5" spid="_x0000_s3214">
                  <p:embed/>
                </p:oleObj>
              </mc:Choice>
              <mc:Fallback>
                <p:oleObj imgH="393480" imgW="419040" name="Equation" progId="Equation.3" r:id="rId7" spid="_x0000_s3214">
                  <p:embed/>
                  <p:pic>
                    <p:nvPicPr>
                      <p:cNvPr id="0" name="Picture 2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1584325" y="1511300"/>
                        <a:ext cx="773113" cy="7270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175667"/>
              </p:ext>
            </p:extLst>
          </p:nvPr>
        </p:nvGraphicFramePr>
        <p:xfrm>
          <a:off x="4760913" y="1643063"/>
          <a:ext cx="18700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164880" imgW="888840" name="Equation" progId="Equation.3" r:id="rId10" spid="_x0000_s3215">
                  <p:embed/>
                </p:oleObj>
              </mc:Choice>
              <mc:Fallback>
                <p:oleObj imgH="164880" imgW="888840" name="Equation" progId="Equation.3" r:id="rId12" spid="_x0000_s3215">
                  <p:embed/>
                  <p:pic>
                    <p:nvPicPr>
                      <p:cNvPr id="0" name="Picture 3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4760913" y="1643063"/>
                        <a:ext cx="1870075" cy="3429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0552" y="2290662"/>
            <a:ext cx="2292615" cy="338554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pPr>
              <a:buNone/>
            </a:pPr>
            <a:r>
              <a:rPr altLang="en-GB" i="1" lang="en-GB" smtClean="0" sz="1600"/>
              <a:t>circulating load formula</a:t>
            </a:r>
            <a:endParaRPr altLang="en-GB" dirty="0" i="1" lang="en-GB" sz="1600"/>
          </a:p>
        </p:txBody>
      </p:sp>
      <p:sp>
        <p:nvSpPr>
          <p:cNvPr id="14" name="TextBox 13"/>
          <p:cNvSpPr txBox="1"/>
          <p:nvPr/>
        </p:nvSpPr>
        <p:spPr>
          <a:xfrm>
            <a:off x="4448943" y="2290662"/>
            <a:ext cx="2419252" cy="338554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pPr>
              <a:buNone/>
            </a:pPr>
            <a:r>
              <a:rPr altLang="en-GB" i="1" lang="en-GB" smtClean="0" sz="1600"/>
              <a:t>content balance formula</a:t>
            </a:r>
            <a:endParaRPr altLang="en-GB" dirty="0" i="1" lang="en-GB" sz="160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683835"/>
              </p:ext>
            </p:extLst>
          </p:nvPr>
        </p:nvGraphicFramePr>
        <p:xfrm>
          <a:off x="1498600" y="3200400"/>
          <a:ext cx="10080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393480" imgW="545760" name="Equation" progId="Equation.3" r:id="rId15" spid="_x0000_s3216">
                  <p:embed/>
                </p:oleObj>
              </mc:Choice>
              <mc:Fallback>
                <p:oleObj imgH="393480" imgW="545760" name="Equation" progId="Equation.3" r:id="rId17" spid="_x0000_s3216">
                  <p:embed/>
                  <p:pic>
                    <p:nvPicPr>
                      <p:cNvPr id="0" name="Picture 4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>
                      <a:xfrm>
                        <a:off x="1498600" y="3200400"/>
                        <a:ext cx="1008063" cy="72548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7"/>
          <p:cNvSpPr txBox="1">
            <a:spLocks noChangeArrowheads="1"/>
          </p:cNvSpPr>
          <p:nvPr/>
        </p:nvSpPr>
        <p:spPr>
          <a:xfrm>
            <a:off x="3504711" y="3146776"/>
            <a:ext cx="25827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>
            <a:lvl1pPr>
              <a:defRPr sz="1600">
                <a:solidFill>
                  <a:schemeClr val="tx1"/>
                </a:solidFill>
                <a:latin charset="0" pitchFamily="34" typeface="Arial"/>
              </a:defRPr>
            </a:lvl1pPr>
            <a:lvl2pPr indent="-285750" marL="742950">
              <a:defRPr sz="1600">
                <a:solidFill>
                  <a:schemeClr val="tx1"/>
                </a:solidFill>
                <a:latin charset="0" pitchFamily="34" typeface="Arial"/>
              </a:defRPr>
            </a:lvl2pPr>
            <a:lvl3pPr indent="-228600" marL="1143000">
              <a:defRPr sz="1600">
                <a:solidFill>
                  <a:schemeClr val="tx1"/>
                </a:solidFill>
                <a:latin charset="0" pitchFamily="34" typeface="Arial"/>
              </a:defRPr>
            </a:lvl3pPr>
            <a:lvl4pPr indent="-228600" marL="1600200">
              <a:defRPr sz="1600">
                <a:solidFill>
                  <a:schemeClr val="tx1"/>
                </a:solidFill>
                <a:latin charset="0" pitchFamily="34" typeface="Arial"/>
              </a:defRPr>
            </a:lvl4pPr>
            <a:lvl5pPr indent="-228600" marL="2057400">
              <a:defRPr sz="1600">
                <a:solidFill>
                  <a:schemeClr val="tx1"/>
                </a:solidFill>
                <a:latin charset="0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1600">
                <a:solidFill>
                  <a:schemeClr val="tx1"/>
                </a:solidFill>
                <a:latin charset="0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1600">
                <a:solidFill>
                  <a:schemeClr val="tx1"/>
                </a:solidFill>
                <a:latin charset="0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1600">
                <a:solidFill>
                  <a:schemeClr val="tx1"/>
                </a:solidFill>
                <a:latin charset="0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1600">
                <a:solidFill>
                  <a:schemeClr val="tx1"/>
                </a:solidFill>
                <a:latin charset="0" pitchFamily="34" typeface="Arial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Font charset="2" pitchFamily="2" typeface="Wingdings"/>
              <a:buNone/>
            </a:pPr>
            <a:r>
              <a:rPr altLang="en-GB" lang="en-GB" smtClean="0" sz="1200">
                <a:solidFill>
                  <a:srgbClr val="000000"/>
                </a:solidFill>
              </a:rPr>
              <a:t>a = mass fraction in feed &lt; x [µm]</a:t>
            </a:r>
          </a:p>
          <a:p>
            <a:pPr eaLnBrk="0" fontAlgn="base" hangingPunct="0"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None/>
            </a:pPr>
            <a:r>
              <a:rPr altLang="en-GB" lang="en-GB" smtClean="0" sz="1200">
                <a:solidFill>
                  <a:srgbClr val="000000"/>
                </a:solidFill>
              </a:rPr>
              <a:t>f = mass fraction in fines &lt; x [µm]</a:t>
            </a:r>
          </a:p>
          <a:p>
            <a:pPr eaLnBrk="0" fontAlgn="base" hangingPunct="0"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None/>
            </a:pPr>
            <a:r>
              <a:rPr altLang="en-GB" lang="en-GB" smtClean="0" sz="1200">
                <a:solidFill>
                  <a:srgbClr val="000000"/>
                </a:solidFill>
              </a:rPr>
              <a:t>r = mass fraction in rejects &lt; x [µm]</a:t>
            </a:r>
            <a:endParaRPr altLang="en-GB" dirty="0" lang="en-GB" smtClean="0" sz="1200">
              <a:solidFill>
                <a:srgbClr val="000000"/>
              </a:solidFill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>
          <a:xfrm>
            <a:off x="5347862" y="5273332"/>
            <a:ext cx="353173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>
            <a:lvl1pPr>
              <a:defRPr sz="1600">
                <a:solidFill>
                  <a:schemeClr val="tx1"/>
                </a:solidFill>
                <a:latin charset="0" pitchFamily="34" typeface="Arial"/>
              </a:defRPr>
            </a:lvl1pPr>
            <a:lvl2pPr indent="-285750" marL="742950">
              <a:defRPr sz="1600">
                <a:solidFill>
                  <a:schemeClr val="tx1"/>
                </a:solidFill>
                <a:latin charset="0" pitchFamily="34" typeface="Arial"/>
              </a:defRPr>
            </a:lvl2pPr>
            <a:lvl3pPr indent="-228600" marL="1143000">
              <a:defRPr sz="1600">
                <a:solidFill>
                  <a:schemeClr val="tx1"/>
                </a:solidFill>
                <a:latin charset="0" pitchFamily="34" typeface="Arial"/>
              </a:defRPr>
            </a:lvl3pPr>
            <a:lvl4pPr indent="-228600" marL="1600200">
              <a:defRPr sz="1600">
                <a:solidFill>
                  <a:schemeClr val="tx1"/>
                </a:solidFill>
                <a:latin charset="0" pitchFamily="34" typeface="Arial"/>
              </a:defRPr>
            </a:lvl4pPr>
            <a:lvl5pPr indent="-228600" marL="2057400">
              <a:defRPr sz="1600">
                <a:solidFill>
                  <a:schemeClr val="tx1"/>
                </a:solidFill>
                <a:latin charset="0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1600">
                <a:solidFill>
                  <a:schemeClr val="tx1"/>
                </a:solidFill>
                <a:latin charset="0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1600">
                <a:solidFill>
                  <a:schemeClr val="tx1"/>
                </a:solidFill>
                <a:latin charset="0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1600">
                <a:solidFill>
                  <a:schemeClr val="tx1"/>
                </a:solidFill>
                <a:latin charset="0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1600">
                <a:solidFill>
                  <a:schemeClr val="tx1"/>
                </a:solidFill>
                <a:latin charset="0" pitchFamily="34" typeface="Arial"/>
              </a:defRPr>
            </a:lvl9pPr>
          </a:lstStyle>
          <a:p>
            <a:pPr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None/>
            </a:pPr>
            <a:r>
              <a:rPr altLang="en-GB" lang="en-GB" smtClean="0" sz="1200">
                <a:solidFill>
                  <a:srgbClr val="000000"/>
                </a:solidFill>
              </a:rPr>
              <a:t>a</a:t>
            </a:r>
            <a:r>
              <a:rPr altLang="en-GB" baseline="-25000" lang="en-GB" smtClean="0" sz="1200">
                <a:solidFill>
                  <a:srgbClr val="000000"/>
                </a:solidFill>
              </a:rPr>
              <a:t>i</a:t>
            </a:r>
            <a:r>
              <a:rPr altLang="en-GB" lang="en-GB" smtClean="0" sz="1200">
                <a:solidFill>
                  <a:srgbClr val="000000"/>
                </a:solidFill>
              </a:rPr>
              <a:t> = mass fraction in feed &lt; x</a:t>
            </a:r>
            <a:r>
              <a:rPr altLang="en-GB" baseline="-25000" lang="en-GB" smtClean="0" sz="1200">
                <a:solidFill>
                  <a:srgbClr val="000000"/>
                </a:solidFill>
              </a:rPr>
              <a:t>i</a:t>
            </a:r>
            <a:r>
              <a:rPr altLang="en-GB" lang="en-GB" smtClean="0" sz="1200">
                <a:solidFill>
                  <a:srgbClr val="000000"/>
                </a:solidFill>
              </a:rPr>
              <a:t> [µm] (or &gt; x</a:t>
            </a:r>
            <a:r>
              <a:rPr altLang="en-GB" baseline="-25000" lang="en-GB" smtClean="0" sz="1200">
                <a:solidFill>
                  <a:srgbClr val="000000"/>
                </a:solidFill>
              </a:rPr>
              <a:t>i</a:t>
            </a:r>
            <a:r>
              <a:rPr altLang="en-GB" lang="en-GB" smtClean="0" sz="1200">
                <a:solidFill>
                  <a:srgbClr val="000000"/>
                </a:solidFill>
              </a:rPr>
              <a:t> [µm])</a:t>
            </a:r>
          </a:p>
          <a:p>
            <a:pPr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None/>
            </a:pPr>
            <a:r>
              <a:rPr altLang="en-GB" lang="en-GB" smtClean="0" sz="1200">
                <a:solidFill>
                  <a:srgbClr val="000000"/>
                </a:solidFill>
              </a:rPr>
              <a:t>f</a:t>
            </a:r>
            <a:r>
              <a:rPr altLang="en-GB" baseline="-25000" lang="en-GB" smtClean="0" sz="1200">
                <a:solidFill>
                  <a:srgbClr val="000000"/>
                </a:solidFill>
              </a:rPr>
              <a:t>i</a:t>
            </a:r>
            <a:r>
              <a:rPr altLang="en-GB" lang="en-GB" smtClean="0" sz="1200">
                <a:solidFill>
                  <a:srgbClr val="000000"/>
                </a:solidFill>
              </a:rPr>
              <a:t> = mass fraction in fines &lt; x</a:t>
            </a:r>
            <a:r>
              <a:rPr altLang="en-GB" baseline="-25000" lang="en-GB" smtClean="0" sz="1200">
                <a:solidFill>
                  <a:srgbClr val="000000"/>
                </a:solidFill>
              </a:rPr>
              <a:t>i </a:t>
            </a:r>
            <a:r>
              <a:rPr altLang="en-GB" lang="en-GB" smtClean="0" sz="1200">
                <a:solidFill>
                  <a:srgbClr val="000000"/>
                </a:solidFill>
              </a:rPr>
              <a:t>[µm] (or &gt; x</a:t>
            </a:r>
            <a:r>
              <a:rPr altLang="en-GB" baseline="-25000" lang="en-GB" smtClean="0" sz="1200">
                <a:solidFill>
                  <a:srgbClr val="000000"/>
                </a:solidFill>
              </a:rPr>
              <a:t>i</a:t>
            </a:r>
            <a:r>
              <a:rPr altLang="en-GB" lang="en-GB" smtClean="0" sz="1200">
                <a:solidFill>
                  <a:srgbClr val="000000"/>
                </a:solidFill>
              </a:rPr>
              <a:t> [µm])</a:t>
            </a:r>
          </a:p>
          <a:p>
            <a:pPr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None/>
            </a:pPr>
            <a:r>
              <a:rPr altLang="en-GB" lang="en-GB" smtClean="0" sz="1200">
                <a:solidFill>
                  <a:srgbClr val="000000"/>
                </a:solidFill>
              </a:rPr>
              <a:t>r</a:t>
            </a:r>
            <a:r>
              <a:rPr altLang="en-GB" baseline="-25000" lang="en-GB" smtClean="0" sz="1200">
                <a:solidFill>
                  <a:srgbClr val="000000"/>
                </a:solidFill>
              </a:rPr>
              <a:t>i</a:t>
            </a:r>
            <a:r>
              <a:rPr altLang="en-GB" lang="en-GB" smtClean="0" sz="1200">
                <a:solidFill>
                  <a:srgbClr val="000000"/>
                </a:solidFill>
              </a:rPr>
              <a:t> = mass fraction in rejects &lt; x</a:t>
            </a:r>
            <a:r>
              <a:rPr altLang="en-GB" baseline="-25000" lang="en-GB" smtClean="0" sz="1200">
                <a:solidFill>
                  <a:srgbClr val="000000"/>
                </a:solidFill>
              </a:rPr>
              <a:t>i</a:t>
            </a:r>
            <a:r>
              <a:rPr altLang="en-GB" lang="en-GB" smtClean="0" sz="1200">
                <a:solidFill>
                  <a:srgbClr val="000000"/>
                </a:solidFill>
              </a:rPr>
              <a:t> [µm] (or &gt; x</a:t>
            </a:r>
            <a:r>
              <a:rPr altLang="en-GB" baseline="-25000" lang="en-GB" smtClean="0" sz="1200">
                <a:solidFill>
                  <a:srgbClr val="000000"/>
                </a:solidFill>
              </a:rPr>
              <a:t>i</a:t>
            </a:r>
            <a:r>
              <a:rPr altLang="en-GB" lang="en-GB" smtClean="0" sz="1200">
                <a:solidFill>
                  <a:srgbClr val="000000"/>
                </a:solidFill>
              </a:rPr>
              <a:t> [µm])</a:t>
            </a:r>
          </a:p>
          <a:p>
            <a:pPr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None/>
            </a:pPr>
            <a:r>
              <a:rPr altLang="en-GB" lang="en-GB" smtClean="0" sz="1200">
                <a:solidFill>
                  <a:srgbClr val="000000"/>
                </a:solidFill>
              </a:rPr>
              <a:t>x</a:t>
            </a:r>
            <a:r>
              <a:rPr altLang="en-GB" baseline="-25000" lang="en-GB" smtClean="0" sz="1200">
                <a:solidFill>
                  <a:srgbClr val="000000"/>
                </a:solidFill>
              </a:rPr>
              <a:t>i</a:t>
            </a:r>
            <a:r>
              <a:rPr altLang="en-GB" lang="en-GB" smtClean="0" sz="1200">
                <a:solidFill>
                  <a:srgbClr val="000000"/>
                </a:solidFill>
              </a:rPr>
              <a:t> = sieve size [µm]</a:t>
            </a:r>
            <a:endParaRPr altLang="en-GB" dirty="0" lang="en-GB" sz="120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793022"/>
              </p:ext>
            </p:extLst>
          </p:nvPr>
        </p:nvGraphicFramePr>
        <p:xfrm>
          <a:off x="1753664" y="5273332"/>
          <a:ext cx="2203505" cy="1083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482400" imgW="990360" name="Equation" progId="Equation.3" r:id="rId20" spid="_x0000_s3217">
                  <p:embed/>
                </p:oleObj>
              </mc:Choice>
              <mc:Fallback>
                <p:oleObj imgH="482400" imgW="990360" name="Equation" progId="Equation.3" r:id="rId22" spid="_x0000_s3217">
                  <p:embed/>
                  <p:pic>
                    <p:nvPicPr>
                      <p:cNvPr id="0" name="Picture 5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753664" y="5273332"/>
                        <a:ext cx="2203505" cy="1083416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450762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 smtClean="0"/>
              <a:t>Key Figures – </a:t>
            </a:r>
            <a:r>
              <a:rPr altLang="en-GB" dirty="0" lang="en-GB"/>
              <a:t>Tromp Curve </a:t>
            </a:r>
            <a:r>
              <a:rPr altLang="en-GB" dirty="0" err="1" lang="en-GB" smtClean="0"/>
              <a:t>t</a:t>
            </a:r>
            <a:r>
              <a:rPr altLang="en-GB" baseline="-25000" dirty="0" err="1" lang="en-GB" smtClean="0"/>
              <a:t>r</a:t>
            </a:r>
            <a:endParaRPr altLang="en-GB" dirty="0" lang="en-GB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>
          <a:xfrm>
            <a:off x="560388" y="1268760"/>
            <a:ext cx="8061871" cy="1600438"/>
          </a:xfrm>
          <a:prstGeom prst="rect">
            <a:avLst/>
          </a:prstGeom>
          <a:noFill/>
          <a:extLst/>
        </p:spPr>
        <p:txBody>
          <a:bodyPr numCol="1" rtlCol="0" wrap="square">
            <a:spAutoFit/>
          </a:bodyPr>
          <a:lstStyle>
            <a:defPPr>
              <a:defRPr lang="en-US"/>
            </a:defPPr>
            <a:lvl1pPr algn="l"/>
          </a:lstStyle>
          <a:p>
            <a:r>
              <a:rPr altLang="en-GB" dirty="0" lang="en-GB" smtClean="0" sz="2000">
                <a:solidFill>
                  <a:schemeClr val="tx1"/>
                </a:solidFill>
              </a:rPr>
              <a:t>The </a:t>
            </a:r>
            <a:r>
              <a:rPr altLang="en-GB" dirty="0" lang="en-GB" sz="2000">
                <a:solidFill>
                  <a:schemeClr val="tx1"/>
                </a:solidFill>
              </a:rPr>
              <a:t>Tromp Curve </a:t>
            </a:r>
            <a:r>
              <a:rPr altLang="en-GB" dirty="0" err="1" lang="en-GB" smtClean="0" sz="2000">
                <a:solidFill>
                  <a:schemeClr val="tx1"/>
                </a:solidFill>
              </a:rPr>
              <a:t>t</a:t>
            </a:r>
            <a:r>
              <a:rPr altLang="en-GB" baseline="-25000" dirty="0" err="1" lang="en-GB" smtClean="0" sz="2000">
                <a:solidFill>
                  <a:schemeClr val="tx1"/>
                </a:solidFill>
              </a:rPr>
              <a:t>r</a:t>
            </a:r>
            <a:r>
              <a:rPr altLang="en-GB" baseline="-25000" dirty="0" lang="en-GB" smtClean="0" sz="2000">
                <a:solidFill>
                  <a:schemeClr val="tx1"/>
                </a:solidFill>
              </a:rPr>
              <a:t>  </a:t>
            </a:r>
            <a:r>
              <a:rPr dirty="0" lang="en-US" smtClean="0" sz="2000">
                <a:solidFill>
                  <a:schemeClr val="tx1"/>
                </a:solidFill>
              </a:rPr>
              <a:t>assesses </a:t>
            </a:r>
            <a:r>
              <a:rPr dirty="0" lang="en-US" sz="2000">
                <a:solidFill>
                  <a:schemeClr val="tx1"/>
                </a:solidFill>
              </a:rPr>
              <a:t>the efficiency of </a:t>
            </a:r>
            <a:r>
              <a:rPr dirty="0" lang="en-US" smtClean="0" sz="2000">
                <a:solidFill>
                  <a:schemeClr val="tx1"/>
                </a:solidFill>
              </a:rPr>
              <a:t>separation</a:t>
            </a:r>
            <a:r>
              <a:rPr altLang="en-GB" dirty="0" lang="en-GB" smtClean="0" sz="2000">
                <a:solidFill>
                  <a:schemeClr val="tx1"/>
                </a:solidFill>
              </a:rPr>
              <a:t>.</a:t>
            </a:r>
          </a:p>
          <a:p>
            <a:r>
              <a:rPr altLang="en-GB" dirty="0" lang="en-GB" smtClean="0" sz="2000">
                <a:solidFill>
                  <a:schemeClr val="tx1"/>
                </a:solidFill>
              </a:rPr>
              <a:t>It describes </a:t>
            </a:r>
            <a:r>
              <a:rPr altLang="en-GB" dirty="0" lang="en-GB" sz="2000">
                <a:solidFill>
                  <a:schemeClr val="tx1"/>
                </a:solidFill>
              </a:rPr>
              <a:t>the </a:t>
            </a:r>
            <a:r>
              <a:rPr altLang="en-GB" dirty="0" lang="en-GB" sz="2000">
                <a:solidFill>
                  <a:schemeClr val="accent5"/>
                </a:solidFill>
                <a:sym typeface="Symbol"/>
              </a:rPr>
              <a:t>“</a:t>
            </a:r>
            <a:r>
              <a:rPr altLang="en-GB" b="1" dirty="0" lang="en-GB" sz="2000">
                <a:solidFill>
                  <a:schemeClr val="accent5"/>
                </a:solidFill>
                <a:sym typeface="Symbol"/>
              </a:rPr>
              <a:t>recovery efficiency per size class</a:t>
            </a:r>
            <a:r>
              <a:rPr altLang="en-GB" dirty="0" lang="en-GB" smtClean="0" sz="2000">
                <a:solidFill>
                  <a:schemeClr val="accent5"/>
                </a:solidFill>
                <a:sym typeface="Symbol"/>
              </a:rPr>
              <a:t>”</a:t>
            </a:r>
            <a:r>
              <a:rPr altLang="en-GB" dirty="0" lang="en-GB" smtClean="0" sz="2000">
                <a:solidFill>
                  <a:schemeClr val="tx1"/>
                </a:solidFill>
              </a:rPr>
              <a:t>, i.e. how </a:t>
            </a:r>
            <a:r>
              <a:rPr altLang="en-GB" dirty="0" lang="en-GB" sz="2000">
                <a:solidFill>
                  <a:schemeClr val="tx1"/>
                </a:solidFill>
              </a:rPr>
              <a:t>much of the incoming feed of a given size class </a:t>
            </a:r>
            <a:r>
              <a:rPr altLang="en-GB" dirty="0" lang="en-GB" smtClean="0" sz="2000">
                <a:solidFill>
                  <a:schemeClr val="tx1"/>
                </a:solidFill>
                <a:sym typeface="Symbol"/>
              </a:rPr>
              <a:t>is </a:t>
            </a:r>
            <a:r>
              <a:rPr altLang="en-GB" dirty="0" lang="en-GB" sz="2000">
                <a:solidFill>
                  <a:schemeClr val="tx1"/>
                </a:solidFill>
                <a:sym typeface="Symbol"/>
              </a:rPr>
              <a:t>recovered into the rejects </a:t>
            </a:r>
            <a:r>
              <a:rPr altLang="en-GB" dirty="0" lang="en-GB" sz="2000">
                <a:solidFill>
                  <a:schemeClr val="tx1"/>
                </a:solidFill>
              </a:rPr>
              <a:t>of the same size </a:t>
            </a:r>
            <a:r>
              <a:rPr altLang="en-GB" dirty="0" lang="en-GB" smtClean="0" sz="2000">
                <a:solidFill>
                  <a:schemeClr val="tx1"/>
                </a:solidFill>
              </a:rPr>
              <a:t>class. </a:t>
            </a:r>
            <a:endParaRPr altLang="en-GB" dirty="0" lang="en-GB" sz="2000">
              <a:solidFill>
                <a:schemeClr val="tx1"/>
              </a:solidFill>
            </a:endParaRPr>
          </a:p>
          <a:p>
            <a:endParaRPr altLang="en-GB" b="1" dirty="0" lang="en-GB" sz="1800" u="sng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4568" y="2710220"/>
            <a:ext cx="7408659" cy="3815124"/>
            <a:chOff x="1447800" y="1676400"/>
            <a:chExt cx="6836735" cy="4103132"/>
          </a:xfrm>
        </p:grpSpPr>
        <p:sp>
          <p:nvSpPr>
            <p:cNvPr id="8" name="Text Box 158"/>
            <p:cNvSpPr txBox="1">
              <a:spLocks noChangeArrowheads="1"/>
            </p:cNvSpPr>
            <p:nvPr/>
          </p:nvSpPr>
          <p:spPr>
            <a:xfrm>
              <a:off x="6248400" y="5410200"/>
              <a:ext cx="20361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typeface="Arial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typeface="Arial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typeface="Arial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typeface="Arial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9pPr>
            </a:lstStyle>
            <a:p>
              <a:pPr eaLnBrk="1" hangingPunct="1"/>
              <a:r>
                <a:rPr dirty="0" err="1" lang="fr-FR"/>
                <a:t>Particle</a:t>
              </a:r>
              <a:r>
                <a:rPr dirty="0" lang="fr-FR"/>
                <a:t> </a:t>
              </a:r>
              <a:r>
                <a:rPr dirty="0" lang="fr-FR" smtClean="0"/>
                <a:t>size (</a:t>
              </a:r>
              <a:r>
                <a:rPr dirty="0" lang="fr-FR"/>
                <a:t>µm)</a:t>
              </a:r>
              <a:endParaRPr lang="fr-FR" noProof="1"/>
            </a:p>
          </p:txBody>
        </p:sp>
        <p:grpSp>
          <p:nvGrpSpPr>
            <p:cNvPr id="9" name="Group 166"/>
            <p:cNvGrpSpPr>
              <a:grpSpLocks/>
            </p:cNvGrpSpPr>
            <p:nvPr/>
          </p:nvGrpSpPr>
          <p:grpSpPr>
            <a:xfrm>
              <a:off x="1828800" y="4953000"/>
              <a:ext cx="5029200" cy="708025"/>
              <a:chOff x="1152" y="3024"/>
              <a:chExt cx="3168" cy="446"/>
            </a:xfrm>
          </p:grpSpPr>
          <p:sp>
            <p:nvSpPr>
              <p:cNvPr id="29" name="Line 157"/>
              <p:cNvSpPr>
                <a:spLocks noChangeShapeType="1"/>
              </p:cNvSpPr>
              <p:nvPr/>
            </p:nvSpPr>
            <p:spPr>
              <a:xfrm>
                <a:off x="1152" y="3120"/>
                <a:ext cx="31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len="med" type="stealth" w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numCol="1"/>
              <a:lstStyle/>
              <a:p>
                <a:endParaRPr lang="en-US"/>
              </a:p>
            </p:txBody>
          </p:sp>
          <p:sp>
            <p:nvSpPr>
              <p:cNvPr id="30" name="Line 159"/>
              <p:cNvSpPr>
                <a:spLocks noChangeShapeType="1"/>
              </p:cNvSpPr>
              <p:nvPr/>
            </p:nvSpPr>
            <p:spPr>
              <a:xfrm>
                <a:off x="1872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numCol="1"/>
              <a:lstStyle/>
              <a:p>
                <a:endParaRPr lang="en-US"/>
              </a:p>
            </p:txBody>
          </p:sp>
          <p:sp>
            <p:nvSpPr>
              <p:cNvPr id="31" name="Line 160"/>
              <p:cNvSpPr>
                <a:spLocks noChangeShapeType="1"/>
              </p:cNvSpPr>
              <p:nvPr/>
            </p:nvSpPr>
            <p:spPr>
              <a:xfrm>
                <a:off x="2712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numCol="1"/>
              <a:lstStyle/>
              <a:p>
                <a:endParaRPr lang="en-US"/>
              </a:p>
            </p:txBody>
          </p:sp>
          <p:sp>
            <p:nvSpPr>
              <p:cNvPr id="32" name="Line 161"/>
              <p:cNvSpPr>
                <a:spLocks noChangeShapeType="1"/>
              </p:cNvSpPr>
              <p:nvPr/>
            </p:nvSpPr>
            <p:spPr>
              <a:xfrm>
                <a:off x="3552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numCol="1"/>
              <a:lstStyle/>
              <a:p>
                <a:endParaRPr lang="en-US"/>
              </a:p>
            </p:txBody>
          </p:sp>
          <p:sp>
            <p:nvSpPr>
              <p:cNvPr id="33" name="Text Box 162"/>
              <p:cNvSpPr txBox="1">
                <a:spLocks noChangeArrowheads="1"/>
              </p:cNvSpPr>
              <p:nvPr/>
            </p:nvSpPr>
            <p:spPr>
              <a:xfrm>
                <a:off x="1766" y="323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r>
                  <a:rPr lang="fr-FR"/>
                  <a:t>1</a:t>
                </a:r>
                <a:endParaRPr lang="fr-FR" noProof="1"/>
              </a:p>
            </p:txBody>
          </p:sp>
          <p:sp>
            <p:nvSpPr>
              <p:cNvPr id="34" name="Text Box 163"/>
              <p:cNvSpPr txBox="1">
                <a:spLocks noChangeArrowheads="1"/>
              </p:cNvSpPr>
              <p:nvPr/>
            </p:nvSpPr>
            <p:spPr>
              <a:xfrm>
                <a:off x="2544" y="3239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r>
                  <a:rPr lang="fr-FR"/>
                  <a:t>10</a:t>
                </a:r>
                <a:endParaRPr lang="fr-FR" noProof="1"/>
              </a:p>
            </p:txBody>
          </p:sp>
          <p:sp>
            <p:nvSpPr>
              <p:cNvPr id="36" name="Text Box 164"/>
              <p:cNvSpPr txBox="1">
                <a:spLocks noChangeArrowheads="1"/>
              </p:cNvSpPr>
              <p:nvPr/>
            </p:nvSpPr>
            <p:spPr>
              <a:xfrm>
                <a:off x="3360" y="3239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r>
                  <a:rPr lang="fr-FR"/>
                  <a:t>100</a:t>
                </a:r>
                <a:endParaRPr lang="fr-FR" noProof="1"/>
              </a:p>
            </p:txBody>
          </p:sp>
        </p:grpSp>
        <p:grpSp>
          <p:nvGrpSpPr>
            <p:cNvPr id="10" name="Group 172"/>
            <p:cNvGrpSpPr>
              <a:grpSpLocks/>
            </p:cNvGrpSpPr>
            <p:nvPr/>
          </p:nvGrpSpPr>
          <p:grpSpPr>
            <a:xfrm>
              <a:off x="1447800" y="1676400"/>
              <a:ext cx="5257800" cy="3810000"/>
              <a:chOff x="912" y="1056"/>
              <a:chExt cx="3312" cy="2400"/>
            </a:xfrm>
          </p:grpSpPr>
          <p:sp>
            <p:nvSpPr>
              <p:cNvPr id="25" name="Line 167"/>
              <p:cNvSpPr>
                <a:spLocks noChangeShapeType="1"/>
              </p:cNvSpPr>
              <p:nvPr/>
            </p:nvSpPr>
            <p:spPr>
              <a:xfrm flipV="1">
                <a:off x="1536" y="1056"/>
                <a:ext cx="0" cy="2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len="med" type="stealth" w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numCol="1"/>
              <a:lstStyle/>
              <a:p>
                <a:endParaRPr lang="en-US"/>
              </a:p>
            </p:txBody>
          </p:sp>
          <p:sp>
            <p:nvSpPr>
              <p:cNvPr id="26" name="Line 169"/>
              <p:cNvSpPr>
                <a:spLocks noChangeShapeType="1"/>
              </p:cNvSpPr>
              <p:nvPr/>
            </p:nvSpPr>
            <p:spPr>
              <a:xfrm>
                <a:off x="1440" y="1344"/>
                <a:ext cx="27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numCol="1"/>
              <a:lstStyle/>
              <a:p>
                <a:endParaRPr lang="en-US"/>
              </a:p>
            </p:txBody>
          </p:sp>
          <p:sp>
            <p:nvSpPr>
              <p:cNvPr id="27" name="Text Box 170"/>
              <p:cNvSpPr txBox="1">
                <a:spLocks noChangeArrowheads="1"/>
              </p:cNvSpPr>
              <p:nvPr/>
            </p:nvSpPr>
            <p:spPr>
              <a:xfrm>
                <a:off x="1046" y="2903"/>
                <a:ext cx="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r>
                  <a:rPr lang="fr-FR"/>
                  <a:t>0%</a:t>
                </a:r>
                <a:endParaRPr lang="fr-FR" noProof="1"/>
              </a:p>
            </p:txBody>
          </p:sp>
          <p:sp>
            <p:nvSpPr>
              <p:cNvPr id="28" name="Text Box 171"/>
              <p:cNvSpPr txBox="1">
                <a:spLocks noChangeArrowheads="1"/>
              </p:cNvSpPr>
              <p:nvPr/>
            </p:nvSpPr>
            <p:spPr>
              <a:xfrm>
                <a:off x="912" y="1200"/>
                <a:ext cx="4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r>
                  <a:rPr lang="fr-FR"/>
                  <a:t>100%</a:t>
                </a:r>
                <a:endParaRPr lang="fr-FR" noProof="1"/>
              </a:p>
            </p:txBody>
          </p:sp>
        </p:grpSp>
        <p:grpSp>
          <p:nvGrpSpPr>
            <p:cNvPr id="11" name="Group 175"/>
            <p:cNvGrpSpPr>
              <a:grpSpLocks/>
            </p:cNvGrpSpPr>
            <p:nvPr/>
          </p:nvGrpSpPr>
          <p:grpSpPr>
            <a:xfrm>
              <a:off x="4200525" y="3890963"/>
              <a:ext cx="228600" cy="228600"/>
              <a:chOff x="3072" y="2112"/>
              <a:chExt cx="144" cy="144"/>
            </a:xfrm>
          </p:grpSpPr>
          <p:sp>
            <p:nvSpPr>
              <p:cNvPr id="23" name="Line 173"/>
              <p:cNvSpPr>
                <a:spLocks noChangeShapeType="1"/>
              </p:cNvSpPr>
              <p:nvPr/>
            </p:nvSpPr>
            <p:spPr>
              <a:xfrm flipH="1">
                <a:off x="3072" y="211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numCol="1"/>
              <a:lstStyle/>
              <a:p>
                <a:endParaRPr lang="en-US"/>
              </a:p>
            </p:txBody>
          </p:sp>
          <p:sp>
            <p:nvSpPr>
              <p:cNvPr id="24" name="Line 174"/>
              <p:cNvSpPr>
                <a:spLocks noChangeShapeType="1"/>
              </p:cNvSpPr>
              <p:nvPr/>
            </p:nvSpPr>
            <p:spPr>
              <a:xfrm flipH="1" rot="16200000">
                <a:off x="3072" y="211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numCol="1"/>
              <a:lstStyle/>
              <a:p>
                <a:endParaRPr lang="en-US"/>
              </a:p>
            </p:txBody>
          </p:sp>
        </p:grpSp>
        <p:sp>
          <p:nvSpPr>
            <p:cNvPr id="12" name="Line 176"/>
            <p:cNvSpPr>
              <a:spLocks noChangeShapeType="1"/>
            </p:cNvSpPr>
            <p:nvPr/>
          </p:nvSpPr>
          <p:spPr>
            <a:xfrm flipV="1">
              <a:off x="4305300" y="4064000"/>
              <a:ext cx="0" cy="8382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Dot"/>
              <a:round/>
              <a:headEnd/>
              <a:tailEnd len="med" type="stealth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numCol="1"/>
            <a:lstStyle/>
            <a:p>
              <a:endParaRPr lang="en-US"/>
            </a:p>
          </p:txBody>
        </p:sp>
        <p:sp>
          <p:nvSpPr>
            <p:cNvPr id="13" name="Line 177"/>
            <p:cNvSpPr>
              <a:spLocks noChangeShapeType="1"/>
            </p:cNvSpPr>
            <p:nvPr/>
          </p:nvSpPr>
          <p:spPr>
            <a:xfrm flipH="1" flipV="1">
              <a:off x="2438400" y="4010025"/>
              <a:ext cx="18049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Dot"/>
              <a:round/>
              <a:headEnd/>
              <a:tailEnd len="med" type="stealth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numCol="1"/>
            <a:lstStyle/>
            <a:p>
              <a:endParaRPr lang="en-US"/>
            </a:p>
          </p:txBody>
        </p:sp>
        <p:sp>
          <p:nvSpPr>
            <p:cNvPr id="14" name="Text Box 178"/>
            <p:cNvSpPr txBox="1">
              <a:spLocks noChangeArrowheads="1"/>
            </p:cNvSpPr>
            <p:nvPr/>
          </p:nvSpPr>
          <p:spPr>
            <a:xfrm>
              <a:off x="2514600" y="3581400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typeface="Arial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typeface="Arial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typeface="Arial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typeface="Arial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9pPr>
            </a:lstStyle>
            <a:p>
              <a:pPr eaLnBrk="1" hangingPunct="1"/>
              <a:r>
                <a:rPr dirty="0" lang="fr-FR">
                  <a:solidFill>
                    <a:schemeClr val="bg2"/>
                  </a:solidFill>
                </a:rPr>
                <a:t>30%</a:t>
              </a:r>
              <a:endParaRPr lang="fr-FR" noProof="1">
                <a:solidFill>
                  <a:schemeClr val="bg2"/>
                </a:solidFill>
              </a:endParaRPr>
            </a:p>
          </p:txBody>
        </p:sp>
        <p:grpSp>
          <p:nvGrpSpPr>
            <p:cNvPr id="15" name="Group 182"/>
            <p:cNvGrpSpPr>
              <a:grpSpLocks/>
            </p:cNvGrpSpPr>
            <p:nvPr/>
          </p:nvGrpSpPr>
          <p:grpSpPr>
            <a:xfrm>
              <a:off x="4495800" y="4038600"/>
              <a:ext cx="3200400" cy="990600"/>
              <a:chOff x="2832" y="2544"/>
              <a:chExt cx="2016" cy="624"/>
            </a:xfrm>
          </p:grpSpPr>
          <p:sp>
            <p:nvSpPr>
              <p:cNvPr id="19" name="Text Box 179"/>
              <p:cNvSpPr txBox="1">
                <a:spLocks noChangeArrowheads="1"/>
              </p:cNvSpPr>
              <p:nvPr/>
            </p:nvSpPr>
            <p:spPr>
              <a:xfrm>
                <a:off x="3072" y="2640"/>
                <a:ext cx="177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r>
                  <a:rPr dirty="0" lang="fr-FR">
                    <a:solidFill>
                      <a:schemeClr val="bg2"/>
                    </a:solidFill>
                  </a:rPr>
                  <a:t>30% of 10 µm </a:t>
                </a:r>
                <a:r>
                  <a:rPr dirty="0" err="1" lang="fr-FR">
                    <a:solidFill>
                      <a:schemeClr val="bg2"/>
                    </a:solidFill>
                  </a:rPr>
                  <a:t>particles</a:t>
                </a:r>
                <a:r>
                  <a:rPr dirty="0" lang="fr-FR">
                    <a:solidFill>
                      <a:schemeClr val="bg2"/>
                    </a:solidFill>
                  </a:rPr>
                  <a:t> end up in the </a:t>
                </a:r>
                <a:r>
                  <a:rPr dirty="0" err="1" lang="fr-FR">
                    <a:solidFill>
                      <a:schemeClr val="bg2"/>
                    </a:solidFill>
                  </a:rPr>
                  <a:t>rejects</a:t>
                </a:r>
                <a:endParaRPr lang="fr-FR" noProof="1">
                  <a:solidFill>
                    <a:schemeClr val="bg2"/>
                  </a:solidFill>
                </a:endParaRPr>
              </a:p>
            </p:txBody>
          </p:sp>
          <p:sp>
            <p:nvSpPr>
              <p:cNvPr id="20" name="AutoShape 181"/>
              <p:cNvSpPr>
                <a:spLocks/>
              </p:cNvSpPr>
              <p:nvPr/>
            </p:nvSpPr>
            <p:spPr>
              <a:xfrm>
                <a:off x="2832" y="2544"/>
                <a:ext cx="192" cy="624"/>
              </a:xfrm>
              <a:prstGeom prst="rightBrace">
                <a:avLst>
                  <a:gd fmla="val 27083" name="adj1"/>
                  <a:gd fmla="val 50000" name="adj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</p:grpSp>
        <p:grpSp>
          <p:nvGrpSpPr>
            <p:cNvPr id="16" name="Group 184"/>
            <p:cNvGrpSpPr>
              <a:grpSpLocks/>
            </p:cNvGrpSpPr>
            <p:nvPr/>
          </p:nvGrpSpPr>
          <p:grpSpPr>
            <a:xfrm>
              <a:off x="4495800" y="2133600"/>
              <a:ext cx="3200400" cy="1905000"/>
              <a:chOff x="2832" y="1344"/>
              <a:chExt cx="2016" cy="1200"/>
            </a:xfrm>
          </p:grpSpPr>
          <p:sp>
            <p:nvSpPr>
              <p:cNvPr id="17" name="Text Box 180"/>
              <p:cNvSpPr txBox="1">
                <a:spLocks noChangeArrowheads="1"/>
              </p:cNvSpPr>
              <p:nvPr/>
            </p:nvSpPr>
            <p:spPr>
              <a:xfrm>
                <a:off x="3072" y="1776"/>
                <a:ext cx="177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r>
                  <a:rPr dirty="0" lang="fr-FR">
                    <a:solidFill>
                      <a:schemeClr val="bg2"/>
                    </a:solidFill>
                  </a:rPr>
                  <a:t>70% of 10 µm </a:t>
                </a:r>
                <a:r>
                  <a:rPr dirty="0" err="1" lang="fr-FR">
                    <a:solidFill>
                      <a:schemeClr val="bg2"/>
                    </a:solidFill>
                  </a:rPr>
                  <a:t>particles</a:t>
                </a:r>
                <a:r>
                  <a:rPr dirty="0" lang="fr-FR">
                    <a:solidFill>
                      <a:schemeClr val="bg2"/>
                    </a:solidFill>
                  </a:rPr>
                  <a:t> end up in the fines</a:t>
                </a:r>
                <a:endParaRPr lang="fr-FR" noProof="1">
                  <a:solidFill>
                    <a:schemeClr val="bg2"/>
                  </a:solidFill>
                </a:endParaRPr>
              </a:p>
            </p:txBody>
          </p:sp>
          <p:sp>
            <p:nvSpPr>
              <p:cNvPr id="18" name="AutoShape 183"/>
              <p:cNvSpPr>
                <a:spLocks/>
              </p:cNvSpPr>
              <p:nvPr/>
            </p:nvSpPr>
            <p:spPr>
              <a:xfrm>
                <a:off x="2832" y="1344"/>
                <a:ext cx="144" cy="1200"/>
              </a:xfrm>
              <a:prstGeom prst="rightBrace">
                <a:avLst>
                  <a:gd fmla="val 69444" name="adj1"/>
                  <a:gd fmla="val 50000" name="adj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5348782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 smtClean="0"/>
              <a:t>Key Figures – </a:t>
            </a:r>
            <a:r>
              <a:rPr altLang="en-GB" dirty="0" lang="en-GB"/>
              <a:t>Tromp Curve </a:t>
            </a:r>
            <a:r>
              <a:rPr altLang="en-GB" dirty="0" err="1" lang="en-GB" smtClean="0"/>
              <a:t>t</a:t>
            </a:r>
            <a:r>
              <a:rPr altLang="en-GB" baseline="-25000" dirty="0" err="1" lang="en-GB" smtClean="0"/>
              <a:t>r</a:t>
            </a:r>
            <a:endParaRPr altLang="en-GB" dirty="0" lang="en-GB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>
          <a:xfrm>
            <a:off x="560388" y="1268760"/>
            <a:ext cx="8061871" cy="954107"/>
          </a:xfrm>
          <a:prstGeom prst="rect">
            <a:avLst/>
          </a:prstGeom>
          <a:noFill/>
          <a:extLst/>
        </p:spPr>
        <p:txBody>
          <a:bodyPr numCol="1" rtlCol="0" wrap="square">
            <a:spAutoFit/>
          </a:bodyPr>
          <a:lstStyle>
            <a:defPPr>
              <a:defRPr lang="en-US"/>
            </a:defPPr>
            <a:lvl1pPr algn="l"/>
          </a:lstStyle>
          <a:p>
            <a:r>
              <a:rPr altLang="en-GB" dirty="0" lang="en-GB" smtClean="0" sz="2000">
                <a:solidFill>
                  <a:schemeClr val="tx1"/>
                </a:solidFill>
              </a:rPr>
              <a:t>Example: Separation or classification with a sieve</a:t>
            </a:r>
          </a:p>
          <a:p>
            <a:endParaRPr altLang="en-GB" dirty="0" lang="en-GB" smtClean="0" sz="1800">
              <a:solidFill>
                <a:schemeClr val="tx1"/>
              </a:solidFill>
            </a:endParaRPr>
          </a:p>
          <a:p>
            <a:endParaRPr altLang="en-GB" b="1" dirty="0" lang="en-GB" sz="1800" u="sng">
              <a:solidFill>
                <a:schemeClr val="tx1"/>
              </a:solidFill>
            </a:endParaRPr>
          </a:p>
        </p:txBody>
      </p:sp>
      <p:pic>
        <p:nvPicPr>
          <p:cNvPr descr="Tamisage" id="35" name="Picture 212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2" l="16917" r="9375" t="21028"/>
          <a:stretch>
            <a:fillRect/>
          </a:stretch>
        </p:blipFill>
        <p:spPr>
          <a:xfrm>
            <a:off x="1476375" y="2060575"/>
            <a:ext cx="6192838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016777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 smtClean="0"/>
              <a:t>Key Figures – </a:t>
            </a:r>
            <a:r>
              <a:rPr altLang="en-GB" dirty="0" lang="en-GB"/>
              <a:t>Tromp Curve </a:t>
            </a:r>
            <a:r>
              <a:rPr altLang="en-GB" dirty="0" err="1" lang="en-GB" smtClean="0"/>
              <a:t>t</a:t>
            </a:r>
            <a:r>
              <a:rPr altLang="en-GB" baseline="-25000" dirty="0" err="1" lang="en-GB" smtClean="0"/>
              <a:t>r</a:t>
            </a:r>
            <a:r>
              <a:rPr altLang="en-GB" baseline="-25000" dirty="0" lang="en-GB" smtClean="0"/>
              <a:t> </a:t>
            </a:r>
            <a:r>
              <a:rPr altLang="en-GB" dirty="0" lang="en-GB" smtClean="0"/>
              <a:t>– perfect screen</a:t>
            </a:r>
            <a:endParaRPr altLang="en-GB" dirty="0" lang="en-GB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>
          <a:xfrm>
            <a:off x="560388" y="1268760"/>
            <a:ext cx="9145140" cy="677108"/>
          </a:xfrm>
          <a:prstGeom prst="rect">
            <a:avLst/>
          </a:prstGeom>
          <a:noFill/>
          <a:extLst/>
        </p:spPr>
        <p:txBody>
          <a:bodyPr numCol="1" rtlCol="0" wrap="square">
            <a:spAutoFit/>
          </a:bodyPr>
          <a:lstStyle>
            <a:defPPr>
              <a:defRPr lang="en-US"/>
            </a:defPPr>
            <a:lvl1pPr algn="l"/>
          </a:lstStyle>
          <a:p>
            <a:r>
              <a:rPr altLang="en-GB" dirty="0" lang="en-GB" smtClean="0" sz="2000">
                <a:solidFill>
                  <a:schemeClr val="tx1"/>
                </a:solidFill>
              </a:rPr>
              <a:t>Example: Separation or classification, </a:t>
            </a:r>
            <a:r>
              <a:rPr altLang="en-GB" dirty="0" err="1" lang="en-GB" smtClean="0" sz="2000">
                <a:solidFill>
                  <a:schemeClr val="tx1"/>
                </a:solidFill>
              </a:rPr>
              <a:t>i</a:t>
            </a:r>
            <a:r>
              <a:rPr dirty="0" lang="en-US" smtClean="0" sz="2000">
                <a:solidFill>
                  <a:schemeClr val="tx1"/>
                </a:solidFill>
              </a:rPr>
              <a:t>f </a:t>
            </a:r>
            <a:r>
              <a:rPr dirty="0" lang="en-US" sz="2000">
                <a:solidFill>
                  <a:schemeClr val="tx1"/>
                </a:solidFill>
              </a:rPr>
              <a:t>screen and sieving are </a:t>
            </a:r>
            <a:r>
              <a:rPr dirty="0" lang="en-US" smtClean="0" sz="2000">
                <a:solidFill>
                  <a:schemeClr val="tx1"/>
                </a:solidFill>
              </a:rPr>
              <a:t>perfect</a:t>
            </a:r>
            <a:endParaRPr altLang="en-GB" dirty="0" lang="en-GB" smtClean="0" sz="1800">
              <a:solidFill>
                <a:schemeClr val="tx1"/>
              </a:solidFill>
            </a:endParaRPr>
          </a:p>
          <a:p>
            <a:endParaRPr altLang="en-GB" b="1" dirty="0" lang="en-GB" sz="1800" u="sng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95400" y="2209800"/>
            <a:ext cx="6705600" cy="3733800"/>
            <a:chOff x="1295400" y="2209800"/>
            <a:chExt cx="6705600" cy="3733800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>
            <a:xfrm>
              <a:off x="1981200" y="2286000"/>
              <a:ext cx="2133600" cy="1295400"/>
              <a:chOff x="1584" y="1584"/>
              <a:chExt cx="1344" cy="816"/>
            </a:xfrm>
          </p:grpSpPr>
          <p:grpSp>
            <p:nvGrpSpPr>
              <p:cNvPr id="46" name="Group 5"/>
              <p:cNvGrpSpPr>
                <a:grpSpLocks/>
              </p:cNvGrpSpPr>
              <p:nvPr/>
            </p:nvGrpSpPr>
            <p:grpSpPr>
              <a:xfrm>
                <a:off x="1584" y="1584"/>
                <a:ext cx="1344" cy="816"/>
                <a:chOff x="1584" y="1584"/>
                <a:chExt cx="1344" cy="816"/>
              </a:xfrm>
            </p:grpSpPr>
            <p:sp>
              <p:nvSpPr>
                <p:cNvPr descr="Papier recyclé" id="55" name="Oval 6"/>
                <p:cNvSpPr>
                  <a:spLocks noChangeArrowheads="1"/>
                </p:cNvSpPr>
                <p:nvPr/>
              </p:nvSpPr>
              <p:spPr>
                <a:xfrm>
                  <a:off x="1824" y="1584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Papier recyclé" id="56" name="Oval 7"/>
                <p:cNvSpPr>
                  <a:spLocks noChangeArrowheads="1"/>
                </p:cNvSpPr>
                <p:nvPr/>
              </p:nvSpPr>
              <p:spPr>
                <a:xfrm>
                  <a:off x="2160" y="1728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Papier recyclé" id="57" name="Oval 8"/>
                <p:cNvSpPr>
                  <a:spLocks noChangeArrowheads="1"/>
                </p:cNvSpPr>
                <p:nvPr/>
              </p:nvSpPr>
              <p:spPr>
                <a:xfrm>
                  <a:off x="2448" y="1920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Papier recyclé" id="58" name="Oval 9"/>
                <p:cNvSpPr>
                  <a:spLocks noChangeArrowheads="1"/>
                </p:cNvSpPr>
                <p:nvPr/>
              </p:nvSpPr>
              <p:spPr>
                <a:xfrm>
                  <a:off x="2784" y="2112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Papier recyclé" id="59" name="Oval 10"/>
                <p:cNvSpPr>
                  <a:spLocks noChangeArrowheads="1"/>
                </p:cNvSpPr>
                <p:nvPr/>
              </p:nvSpPr>
              <p:spPr>
                <a:xfrm>
                  <a:off x="2448" y="2256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Papier recyclé" id="60" name="Oval 11"/>
                <p:cNvSpPr>
                  <a:spLocks noChangeArrowheads="1"/>
                </p:cNvSpPr>
                <p:nvPr/>
              </p:nvSpPr>
              <p:spPr>
                <a:xfrm>
                  <a:off x="2160" y="2112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Papier recyclé" id="61" name="Oval 12"/>
                <p:cNvSpPr>
                  <a:spLocks noChangeArrowheads="1"/>
                </p:cNvSpPr>
                <p:nvPr/>
              </p:nvSpPr>
              <p:spPr>
                <a:xfrm>
                  <a:off x="1872" y="1968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Papier recyclé" id="62" name="Oval 13"/>
                <p:cNvSpPr>
                  <a:spLocks noChangeArrowheads="1"/>
                </p:cNvSpPr>
                <p:nvPr/>
              </p:nvSpPr>
              <p:spPr>
                <a:xfrm>
                  <a:off x="1584" y="1824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</p:grpSp>
          <p:grpSp>
            <p:nvGrpSpPr>
              <p:cNvPr id="47" name="Group 14"/>
              <p:cNvGrpSpPr>
                <a:grpSpLocks/>
              </p:cNvGrpSpPr>
              <p:nvPr/>
            </p:nvGrpSpPr>
            <p:grpSpPr>
              <a:xfrm>
                <a:off x="1680" y="1824"/>
                <a:ext cx="1056" cy="576"/>
                <a:chOff x="1680" y="1824"/>
                <a:chExt cx="1056" cy="576"/>
              </a:xfrm>
            </p:grpSpPr>
            <p:sp>
              <p:nvSpPr>
                <p:cNvPr descr="Marbre vert" id="48" name="Oval 15"/>
                <p:cNvSpPr>
                  <a:spLocks noChangeArrowheads="1"/>
                </p:cNvSpPr>
                <p:nvPr/>
              </p:nvSpPr>
              <p:spPr>
                <a:xfrm>
                  <a:off x="1872" y="1824"/>
                  <a:ext cx="48" cy="48"/>
                </a:xfrm>
                <a:prstGeom prst="ellipse">
                  <a:avLst/>
                </a:prstGeom>
                <a:blipFill rotWithShape="0">
                  <a:blip r:embed="rId4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Marbre vert" id="49" name="Oval 16"/>
                <p:cNvSpPr>
                  <a:spLocks noChangeArrowheads="1"/>
                </p:cNvSpPr>
                <p:nvPr/>
              </p:nvSpPr>
              <p:spPr>
                <a:xfrm>
                  <a:off x="2160" y="1968"/>
                  <a:ext cx="48" cy="48"/>
                </a:xfrm>
                <a:prstGeom prst="ellipse">
                  <a:avLst/>
                </a:prstGeom>
                <a:blipFill rotWithShape="0">
                  <a:blip r:embed="rId4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Marbre vert" id="50" name="Oval 17"/>
                <p:cNvSpPr>
                  <a:spLocks noChangeArrowheads="1"/>
                </p:cNvSpPr>
                <p:nvPr/>
              </p:nvSpPr>
              <p:spPr>
                <a:xfrm>
                  <a:off x="2448" y="2112"/>
                  <a:ext cx="48" cy="48"/>
                </a:xfrm>
                <a:prstGeom prst="ellipse">
                  <a:avLst/>
                </a:prstGeom>
                <a:blipFill rotWithShape="0">
                  <a:blip r:embed="rId4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Marbre vert" id="51" name="Oval 18"/>
                <p:cNvSpPr>
                  <a:spLocks noChangeArrowheads="1"/>
                </p:cNvSpPr>
                <p:nvPr/>
              </p:nvSpPr>
              <p:spPr>
                <a:xfrm>
                  <a:off x="2688" y="2256"/>
                  <a:ext cx="48" cy="48"/>
                </a:xfrm>
                <a:prstGeom prst="ellipse">
                  <a:avLst/>
                </a:prstGeom>
                <a:blipFill rotWithShape="0">
                  <a:blip r:embed="rId4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Marbre vert" id="52" name="Oval 19"/>
                <p:cNvSpPr>
                  <a:spLocks noChangeArrowheads="1"/>
                </p:cNvSpPr>
                <p:nvPr/>
              </p:nvSpPr>
              <p:spPr>
                <a:xfrm>
                  <a:off x="2256" y="2352"/>
                  <a:ext cx="48" cy="48"/>
                </a:xfrm>
                <a:prstGeom prst="ellipse">
                  <a:avLst/>
                </a:prstGeom>
                <a:blipFill rotWithShape="0">
                  <a:blip r:embed="rId4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Marbre vert" id="53" name="Oval 20"/>
                <p:cNvSpPr>
                  <a:spLocks noChangeArrowheads="1"/>
                </p:cNvSpPr>
                <p:nvPr/>
              </p:nvSpPr>
              <p:spPr>
                <a:xfrm>
                  <a:off x="2016" y="2208"/>
                  <a:ext cx="48" cy="48"/>
                </a:xfrm>
                <a:prstGeom prst="ellipse">
                  <a:avLst/>
                </a:prstGeom>
                <a:blipFill rotWithShape="0">
                  <a:blip r:embed="rId4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Marbre vert" id="54" name="Oval 21"/>
                <p:cNvSpPr>
                  <a:spLocks noChangeArrowheads="1"/>
                </p:cNvSpPr>
                <p:nvPr/>
              </p:nvSpPr>
              <p:spPr>
                <a:xfrm>
                  <a:off x="1680" y="2064"/>
                  <a:ext cx="48" cy="48"/>
                </a:xfrm>
                <a:prstGeom prst="ellipse">
                  <a:avLst/>
                </a:prstGeom>
                <a:blipFill rotWithShape="0">
                  <a:blip r:embed="rId4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</p:grpSp>
        </p:grpSp>
        <p:sp>
          <p:nvSpPr>
            <p:cNvPr id="7" name="Line 22"/>
            <p:cNvSpPr>
              <a:spLocks noChangeShapeType="1"/>
            </p:cNvSpPr>
            <p:nvPr/>
          </p:nvSpPr>
          <p:spPr>
            <a:xfrm flipH="1">
              <a:off x="4419600" y="2286000"/>
              <a:ext cx="533400" cy="11430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len="med" type="stealth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numCol="1"/>
            <a:lstStyle/>
            <a:p>
              <a:endParaRPr lang="en-US"/>
            </a:p>
          </p:txBody>
        </p:sp>
        <p:sp>
          <p:nvSpPr>
            <p:cNvPr id="8" name="AutoShape 23"/>
            <p:cNvSpPr>
              <a:spLocks noChangeArrowheads="1"/>
            </p:cNvSpPr>
            <p:nvPr/>
          </p:nvSpPr>
          <p:spPr>
            <a:xfrm>
              <a:off x="4267200" y="2209800"/>
              <a:ext cx="457200" cy="457200"/>
            </a:xfrm>
            <a:prstGeom prst="octagon">
              <a:avLst>
                <a:gd fmla="val 29287" name="adj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numCol="1" wrap="none"/>
            <a:lstStyle>
              <a:lvl1pPr eaLnBrk="0" hangingPunct="0">
                <a:defRPr>
                  <a:solidFill>
                    <a:schemeClr val="tx1"/>
                  </a:solidFill>
                  <a:latin charset="0" typeface="Arial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typeface="Arial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typeface="Arial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typeface="Arial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9pPr>
            </a:lstStyle>
            <a:p>
              <a:pPr algn="ctr" eaLnBrk="1" hangingPunct="1"/>
              <a:r>
                <a:rPr lang="fr-FR"/>
                <a:t>A</a:t>
              </a:r>
              <a:endParaRPr lang="fr-FR" noProof="1"/>
            </a:p>
          </p:txBody>
        </p:sp>
        <p:sp>
          <p:nvSpPr>
            <p:cNvPr id="9" name="Line 24"/>
            <p:cNvSpPr>
              <a:spLocks noChangeShapeType="1"/>
            </p:cNvSpPr>
            <p:nvPr/>
          </p:nvSpPr>
          <p:spPr>
            <a:xfrm flipH="1">
              <a:off x="2590800" y="4572000"/>
              <a:ext cx="1143000" cy="11430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len="med" type="stealth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numCol="1"/>
            <a:lstStyle/>
            <a:p>
              <a:endParaRPr lang="en-US"/>
            </a:p>
          </p:txBody>
        </p:sp>
        <p:sp>
          <p:nvSpPr>
            <p:cNvPr id="10" name="AutoShape 25"/>
            <p:cNvSpPr>
              <a:spLocks noChangeArrowheads="1"/>
            </p:cNvSpPr>
            <p:nvPr/>
          </p:nvSpPr>
          <p:spPr>
            <a:xfrm>
              <a:off x="3429000" y="5181600"/>
              <a:ext cx="457200" cy="457200"/>
            </a:xfrm>
            <a:prstGeom prst="octagon">
              <a:avLst>
                <a:gd fmla="val 29287" name="adj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numCol="1" wrap="none"/>
            <a:lstStyle>
              <a:lvl1pPr eaLnBrk="0" hangingPunct="0">
                <a:defRPr>
                  <a:solidFill>
                    <a:schemeClr val="tx1"/>
                  </a:solidFill>
                  <a:latin charset="0" typeface="Arial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typeface="Arial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typeface="Arial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typeface="Arial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9pPr>
            </a:lstStyle>
            <a:p>
              <a:pPr algn="ctr" eaLnBrk="1" hangingPunct="1"/>
              <a:r>
                <a:rPr lang="fr-FR"/>
                <a:t>F</a:t>
              </a:r>
              <a:endParaRPr lang="fr-FR" noProof="1"/>
            </a:p>
          </p:txBody>
        </p:sp>
        <p:grpSp>
          <p:nvGrpSpPr>
            <p:cNvPr id="11" name="Group 26"/>
            <p:cNvGrpSpPr>
              <a:grpSpLocks/>
            </p:cNvGrpSpPr>
            <p:nvPr/>
          </p:nvGrpSpPr>
          <p:grpSpPr>
            <a:xfrm>
              <a:off x="1371600" y="4038600"/>
              <a:ext cx="1676400" cy="914400"/>
              <a:chOff x="1680" y="1824"/>
              <a:chExt cx="1056" cy="576"/>
            </a:xfrm>
          </p:grpSpPr>
          <p:sp>
            <p:nvSpPr>
              <p:cNvPr descr="Marbre vert" id="39" name="Oval 27"/>
              <p:cNvSpPr>
                <a:spLocks noChangeArrowheads="1"/>
              </p:cNvSpPr>
              <p:nvPr/>
            </p:nvSpPr>
            <p:spPr>
              <a:xfrm>
                <a:off x="1872" y="1824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40" name="Oval 28"/>
              <p:cNvSpPr>
                <a:spLocks noChangeArrowheads="1"/>
              </p:cNvSpPr>
              <p:nvPr/>
            </p:nvSpPr>
            <p:spPr>
              <a:xfrm>
                <a:off x="2160" y="1968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41" name="Oval 29"/>
              <p:cNvSpPr>
                <a:spLocks noChangeArrowheads="1"/>
              </p:cNvSpPr>
              <p:nvPr/>
            </p:nvSpPr>
            <p:spPr>
              <a:xfrm>
                <a:off x="2448" y="2112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42" name="Oval 30"/>
              <p:cNvSpPr>
                <a:spLocks noChangeArrowheads="1"/>
              </p:cNvSpPr>
              <p:nvPr/>
            </p:nvSpPr>
            <p:spPr>
              <a:xfrm>
                <a:off x="2688" y="2256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43" name="Oval 31"/>
              <p:cNvSpPr>
                <a:spLocks noChangeArrowheads="1"/>
              </p:cNvSpPr>
              <p:nvPr/>
            </p:nvSpPr>
            <p:spPr>
              <a:xfrm>
                <a:off x="2256" y="2352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44" name="Oval 32"/>
              <p:cNvSpPr>
                <a:spLocks noChangeArrowheads="1"/>
              </p:cNvSpPr>
              <p:nvPr/>
            </p:nvSpPr>
            <p:spPr>
              <a:xfrm>
                <a:off x="2016" y="2208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45" name="Oval 33"/>
              <p:cNvSpPr>
                <a:spLocks noChangeArrowheads="1"/>
              </p:cNvSpPr>
              <p:nvPr/>
            </p:nvSpPr>
            <p:spPr>
              <a:xfrm>
                <a:off x="1680" y="2064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</p:grpSp>
        <p:grpSp>
          <p:nvGrpSpPr>
            <p:cNvPr id="12" name="Group 34"/>
            <p:cNvGrpSpPr>
              <a:grpSpLocks/>
            </p:cNvGrpSpPr>
            <p:nvPr/>
          </p:nvGrpSpPr>
          <p:grpSpPr>
            <a:xfrm>
              <a:off x="1295400" y="3733800"/>
              <a:ext cx="4724400" cy="2209800"/>
              <a:chOff x="816" y="2352"/>
              <a:chExt cx="2976" cy="1392"/>
            </a:xfrm>
          </p:grpSpPr>
          <p:grpSp>
            <p:nvGrpSpPr>
              <p:cNvPr id="25" name="Group 35"/>
              <p:cNvGrpSpPr>
                <a:grpSpLocks/>
              </p:cNvGrpSpPr>
              <p:nvPr/>
            </p:nvGrpSpPr>
            <p:grpSpPr>
              <a:xfrm rot="1451049">
                <a:off x="816" y="2352"/>
                <a:ext cx="2352" cy="96"/>
                <a:chOff x="672" y="1824"/>
                <a:chExt cx="2352" cy="96"/>
              </a:xfrm>
            </p:grpSpPr>
            <p:sp>
              <p:nvSpPr>
                <p:cNvPr id="27" name="Line 36"/>
                <p:cNvSpPr>
                  <a:spLocks noChangeShapeType="1"/>
                </p:cNvSpPr>
                <p:nvPr/>
              </p:nvSpPr>
              <p:spPr>
                <a:xfrm>
                  <a:off x="672" y="187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28" name="Line 37"/>
                <p:cNvSpPr>
                  <a:spLocks noChangeShapeType="1"/>
                </p:cNvSpPr>
                <p:nvPr/>
              </p:nvSpPr>
              <p:spPr>
                <a:xfrm>
                  <a:off x="942" y="187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29" name="Line 38"/>
                <p:cNvSpPr>
                  <a:spLocks noChangeShapeType="1"/>
                </p:cNvSpPr>
                <p:nvPr/>
              </p:nvSpPr>
              <p:spPr>
                <a:xfrm>
                  <a:off x="1212" y="187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30" name="Line 39"/>
                <p:cNvSpPr>
                  <a:spLocks noChangeShapeType="1"/>
                </p:cNvSpPr>
                <p:nvPr/>
              </p:nvSpPr>
              <p:spPr>
                <a:xfrm>
                  <a:off x="1752" y="187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31" name="Line 40"/>
                <p:cNvSpPr>
                  <a:spLocks noChangeShapeType="1"/>
                </p:cNvSpPr>
                <p:nvPr/>
              </p:nvSpPr>
              <p:spPr>
                <a:xfrm>
                  <a:off x="1482" y="187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32" name="Line 41"/>
                <p:cNvSpPr>
                  <a:spLocks noChangeShapeType="1"/>
                </p:cNvSpPr>
                <p:nvPr/>
              </p:nvSpPr>
              <p:spPr>
                <a:xfrm>
                  <a:off x="2022" y="187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33" name="Line 42"/>
                <p:cNvSpPr>
                  <a:spLocks noChangeShapeType="1"/>
                </p:cNvSpPr>
                <p:nvPr/>
              </p:nvSpPr>
              <p:spPr>
                <a:xfrm>
                  <a:off x="2292" y="187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34" name="Line 43"/>
                <p:cNvSpPr>
                  <a:spLocks noChangeShapeType="1"/>
                </p:cNvSpPr>
                <p:nvPr/>
              </p:nvSpPr>
              <p:spPr>
                <a:xfrm>
                  <a:off x="2562" y="187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36" name="Line 44"/>
                <p:cNvSpPr>
                  <a:spLocks noChangeShapeType="1"/>
                </p:cNvSpPr>
                <p:nvPr/>
              </p:nvSpPr>
              <p:spPr>
                <a:xfrm>
                  <a:off x="2832" y="187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37" name="Line 45"/>
                <p:cNvSpPr>
                  <a:spLocks noChangeShapeType="1"/>
                </p:cNvSpPr>
                <p:nvPr/>
              </p:nvSpPr>
              <p:spPr>
                <a:xfrm>
                  <a:off x="672" y="1824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38" name="Line 46"/>
                <p:cNvSpPr>
                  <a:spLocks noChangeShapeType="1"/>
                </p:cNvSpPr>
                <p:nvPr/>
              </p:nvSpPr>
              <p:spPr>
                <a:xfrm>
                  <a:off x="3024" y="1824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</p:grpSp>
          <p:sp>
            <p:nvSpPr>
              <p:cNvPr id="26" name="Line 47"/>
              <p:cNvSpPr>
                <a:spLocks noChangeShapeType="1"/>
              </p:cNvSpPr>
              <p:nvPr/>
            </p:nvSpPr>
            <p:spPr>
              <a:xfrm>
                <a:off x="3072" y="2880"/>
                <a:ext cx="720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numCol="1"/>
              <a:lstStyle/>
              <a:p>
                <a:endParaRPr lang="en-US"/>
              </a:p>
            </p:txBody>
          </p:sp>
        </p:grpSp>
        <p:grpSp>
          <p:nvGrpSpPr>
            <p:cNvPr id="13" name="Group 48"/>
            <p:cNvGrpSpPr>
              <a:grpSpLocks/>
            </p:cNvGrpSpPr>
            <p:nvPr/>
          </p:nvGrpSpPr>
          <p:grpSpPr>
            <a:xfrm>
              <a:off x="5867400" y="3581400"/>
              <a:ext cx="2133600" cy="1295400"/>
              <a:chOff x="1584" y="1584"/>
              <a:chExt cx="1344" cy="816"/>
            </a:xfrm>
          </p:grpSpPr>
          <p:sp>
            <p:nvSpPr>
              <p:cNvPr descr="Papier recyclé" id="16" name="Oval 49"/>
              <p:cNvSpPr>
                <a:spLocks noChangeArrowheads="1"/>
              </p:cNvSpPr>
              <p:nvPr/>
            </p:nvSpPr>
            <p:spPr>
              <a:xfrm>
                <a:off x="1824" y="1584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Papier recyclé" id="17" name="Oval 50"/>
              <p:cNvSpPr>
                <a:spLocks noChangeArrowheads="1"/>
              </p:cNvSpPr>
              <p:nvPr/>
            </p:nvSpPr>
            <p:spPr>
              <a:xfrm>
                <a:off x="2160" y="1728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Papier recyclé" id="18" name="Oval 51"/>
              <p:cNvSpPr>
                <a:spLocks noChangeArrowheads="1"/>
              </p:cNvSpPr>
              <p:nvPr/>
            </p:nvSpPr>
            <p:spPr>
              <a:xfrm>
                <a:off x="2448" y="1920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Papier recyclé" id="19" name="Oval 52"/>
              <p:cNvSpPr>
                <a:spLocks noChangeArrowheads="1"/>
              </p:cNvSpPr>
              <p:nvPr/>
            </p:nvSpPr>
            <p:spPr>
              <a:xfrm>
                <a:off x="2784" y="2112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Papier recyclé" id="20" name="Oval 53"/>
              <p:cNvSpPr>
                <a:spLocks noChangeArrowheads="1"/>
              </p:cNvSpPr>
              <p:nvPr/>
            </p:nvSpPr>
            <p:spPr>
              <a:xfrm>
                <a:off x="2448" y="2256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Papier recyclé" id="21" name="Oval 54"/>
              <p:cNvSpPr>
                <a:spLocks noChangeArrowheads="1"/>
              </p:cNvSpPr>
              <p:nvPr/>
            </p:nvSpPr>
            <p:spPr>
              <a:xfrm>
                <a:off x="2160" y="2112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Papier recyclé" id="23" name="Oval 55"/>
              <p:cNvSpPr>
                <a:spLocks noChangeArrowheads="1"/>
              </p:cNvSpPr>
              <p:nvPr/>
            </p:nvSpPr>
            <p:spPr>
              <a:xfrm>
                <a:off x="1872" y="1968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Papier recyclé" id="24" name="Oval 56"/>
              <p:cNvSpPr>
                <a:spLocks noChangeArrowheads="1"/>
              </p:cNvSpPr>
              <p:nvPr/>
            </p:nvSpPr>
            <p:spPr>
              <a:xfrm>
                <a:off x="1584" y="1824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</p:grpSp>
        <p:sp>
          <p:nvSpPr>
            <p:cNvPr id="14" name="Line 57"/>
            <p:cNvSpPr>
              <a:spLocks noChangeShapeType="1"/>
            </p:cNvSpPr>
            <p:nvPr/>
          </p:nvSpPr>
          <p:spPr>
            <a:xfrm>
              <a:off x="5486400" y="4343400"/>
              <a:ext cx="1143000" cy="9906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len="med" type="stealth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numCol="1"/>
            <a:lstStyle/>
            <a:p>
              <a:endParaRPr lang="en-US"/>
            </a:p>
          </p:txBody>
        </p:sp>
        <p:sp>
          <p:nvSpPr>
            <p:cNvPr id="15" name="AutoShape 58"/>
            <p:cNvSpPr>
              <a:spLocks noChangeArrowheads="1"/>
            </p:cNvSpPr>
            <p:nvPr/>
          </p:nvSpPr>
          <p:spPr>
            <a:xfrm>
              <a:off x="6781800" y="5334000"/>
              <a:ext cx="457200" cy="457200"/>
            </a:xfrm>
            <a:prstGeom prst="octagon">
              <a:avLst>
                <a:gd fmla="val 29287" name="adj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numCol="1" wrap="none"/>
            <a:lstStyle>
              <a:lvl1pPr eaLnBrk="0" hangingPunct="0">
                <a:defRPr>
                  <a:solidFill>
                    <a:schemeClr val="tx1"/>
                  </a:solidFill>
                  <a:latin charset="0" typeface="Arial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typeface="Arial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typeface="Arial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typeface="Arial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9pPr>
            </a:lstStyle>
            <a:p>
              <a:pPr algn="ctr" eaLnBrk="1" hangingPunct="1"/>
              <a:r>
                <a:rPr lang="fr-FR"/>
                <a:t>R</a:t>
              </a:r>
              <a:endParaRPr lang="fr-FR" noProof="1"/>
            </a:p>
          </p:txBody>
        </p:sp>
      </p:grpSp>
    </p:spTree>
    <p:extLst>
      <p:ext uri="{BB962C8B-B14F-4D97-AF65-F5344CB8AC3E}">
        <p14:creationId xmlns:p14="http://schemas.microsoft.com/office/powerpoint/2010/main" val="2284615265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075"/>
          <p:cNvSpPr>
            <a:spLocks noChangeArrowheads="1" noGrp="1"/>
          </p:cNvSpPr>
          <p:nvPr>
            <p:ph idx="14" sz="quarter"/>
          </p:nvPr>
        </p:nvSpPr>
        <p:spPr/>
        <p:txBody>
          <a:bodyPr numCol="1"/>
          <a:lstStyle/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</a:t>
            </a:r>
            <a:r>
              <a:rPr altLang="en-GB" b="1" dirty="0" lang="en-GB" smtClean="0"/>
              <a:t>Objectives and Overview</a:t>
            </a:r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Air classification (air separation)</a:t>
            </a:r>
          </a:p>
          <a:p>
            <a:pPr indent="-285750" lvl="1" marL="646113">
              <a:spcBef>
                <a:spcPts val="100"/>
              </a:spcBef>
              <a:buClr>
                <a:schemeClr val="accent2"/>
              </a:buClr>
              <a:buFont charset="0" panose="02070309020205020404" pitchFamily="49" typeface="Courier New"/>
              <a:buChar char="o"/>
            </a:pPr>
            <a:r>
              <a:rPr altLang="en-GB" dirty="0" lang="en-GB" smtClean="0"/>
              <a:t> </a:t>
            </a:r>
            <a:r>
              <a:rPr altLang="en-GB" dirty="0" lang="en-GB"/>
              <a:t>Operating principle and Design Features </a:t>
            </a:r>
          </a:p>
          <a:p>
            <a:pPr indent="-285750" lvl="1" marL="646113">
              <a:spcBef>
                <a:spcPts val="100"/>
              </a:spcBef>
              <a:buClr>
                <a:schemeClr val="accent2"/>
              </a:buClr>
              <a:buFont charset="0" panose="02070309020205020404" pitchFamily="49" typeface="Courier New"/>
              <a:buChar char="o"/>
            </a:pPr>
            <a:r>
              <a:rPr altLang="en-GB" dirty="0" lang="en-GB"/>
              <a:t> Separator arrangement in the circuit</a:t>
            </a:r>
          </a:p>
          <a:p>
            <a:pPr indent="-285750" lvl="1" marL="646113">
              <a:spcBef>
                <a:spcPts val="100"/>
              </a:spcBef>
              <a:buClr>
                <a:schemeClr val="accent2"/>
              </a:buClr>
              <a:buFont charset="0" panose="02070309020205020404" pitchFamily="49" typeface="Courier New"/>
              <a:buChar char="o"/>
            </a:pPr>
            <a:endParaRPr altLang="en-GB" dirty="0" lang="en-GB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Key figures of classification</a:t>
            </a:r>
          </a:p>
          <a:p>
            <a:pPr indent="-285750" lvl="1" marL="646113">
              <a:spcBef>
                <a:spcPts val="100"/>
              </a:spcBef>
              <a:buClr>
                <a:schemeClr val="accent2"/>
              </a:buClr>
              <a:buFont charset="0" panose="02070309020205020404" pitchFamily="49" typeface="Courier New"/>
              <a:buChar char="o"/>
            </a:pPr>
            <a:r>
              <a:rPr altLang="en-GB" dirty="0" lang="en-GB" smtClean="0"/>
              <a:t> </a:t>
            </a:r>
            <a:r>
              <a:rPr altLang="en-GB" dirty="0" lang="en-GB"/>
              <a:t>Particle Size Distribution (PSD) / RRSB</a:t>
            </a:r>
          </a:p>
          <a:p>
            <a:pPr indent="-285750" lvl="1" marL="646113">
              <a:spcBef>
                <a:spcPts val="100"/>
              </a:spcBef>
              <a:buClr>
                <a:schemeClr val="accent2"/>
              </a:buClr>
              <a:buFont charset="0" panose="02070309020205020404" pitchFamily="49" typeface="Courier New"/>
              <a:buChar char="o"/>
            </a:pPr>
            <a:r>
              <a:rPr altLang="en-GB" dirty="0" lang="en-GB"/>
              <a:t> Circulating load u</a:t>
            </a:r>
          </a:p>
          <a:p>
            <a:pPr indent="-285750" lvl="1" marL="646113">
              <a:spcBef>
                <a:spcPts val="100"/>
              </a:spcBef>
              <a:buClr>
                <a:schemeClr val="accent2"/>
              </a:buClr>
              <a:buFont charset="0" panose="02070309020205020404" pitchFamily="49" typeface="Courier New"/>
              <a:buChar char="o"/>
            </a:pPr>
            <a:r>
              <a:rPr altLang="en-GB" dirty="0" lang="en-GB"/>
              <a:t> Tromp </a:t>
            </a:r>
            <a:r>
              <a:rPr altLang="en-GB" dirty="0" lang="en-GB" smtClean="0"/>
              <a:t>Curve </a:t>
            </a:r>
            <a:r>
              <a:rPr altLang="en-GB" dirty="0" err="1" lang="en-GB" smtClean="0"/>
              <a:t>t</a:t>
            </a:r>
            <a:r>
              <a:rPr altLang="en-GB" baseline="-25000" dirty="0" err="1" lang="en-GB" smtClean="0"/>
              <a:t>r</a:t>
            </a:r>
            <a:endParaRPr altLang="en-GB" baseline="-25000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B </a:t>
            </a:r>
            <a:r>
              <a:rPr altLang="en-GB" dirty="0" lang="en-GB"/>
              <a:t>– level audit of separator (measurement tasks and requirements)  </a:t>
            </a: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/>
              <a:t>Classifier Operation </a:t>
            </a:r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Conclusion</a:t>
            </a:r>
            <a:endParaRPr altLang="en-GB" dirty="0" lang="en-GB"/>
          </a:p>
        </p:txBody>
      </p:sp>
      <p:sp>
        <p:nvSpPr>
          <p:cNvPr id="282626" name="Rectangle 3074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Content</a:t>
            </a:r>
            <a:endParaRPr altLang="en-GB" dirty="0" lang="en-GB"/>
          </a:p>
        </p:txBody>
      </p:sp>
    </p:spTree>
    <p:extLst>
      <p:ext uri="{BB962C8B-B14F-4D97-AF65-F5344CB8AC3E}">
        <p14:creationId xmlns:p14="http://schemas.microsoft.com/office/powerpoint/2010/main" val="2300306445"/>
      </p:ext>
    </p:extLst>
  </p:cSld>
  <p:clrMapOvr>
    <a:masterClrMapping/>
  </p:clrMapOvr>
  <p:transition/>
  <p:timing>
    <p:tnLst>
      <p:par>
        <p:cTn dur="indefinite" id="1" nodeType="tmRoot" restart="never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 smtClean="0"/>
              <a:t>Key Figures – </a:t>
            </a:r>
            <a:r>
              <a:rPr altLang="en-GB" dirty="0" lang="en-GB"/>
              <a:t>Tromp Curve </a:t>
            </a:r>
            <a:r>
              <a:rPr altLang="en-GB" dirty="0" err="1" lang="en-GB" smtClean="0"/>
              <a:t>t</a:t>
            </a:r>
            <a:r>
              <a:rPr altLang="en-GB" baseline="-25000" dirty="0" err="1" lang="en-GB" smtClean="0"/>
              <a:t>r</a:t>
            </a:r>
            <a:r>
              <a:rPr altLang="en-GB" baseline="-25000" dirty="0" lang="en-GB" smtClean="0"/>
              <a:t> </a:t>
            </a:r>
            <a:r>
              <a:rPr altLang="en-GB" dirty="0" lang="en-GB" smtClean="0"/>
              <a:t>C – perfect screen</a:t>
            </a:r>
            <a:endParaRPr altLang="en-GB" dirty="0" lang="en-GB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>
          <a:xfrm>
            <a:off x="560388" y="1268760"/>
            <a:ext cx="8641084" cy="984885"/>
          </a:xfrm>
          <a:prstGeom prst="rect">
            <a:avLst/>
          </a:prstGeom>
          <a:noFill/>
          <a:extLst/>
        </p:spPr>
        <p:txBody>
          <a:bodyPr numCol="1" rtlCol="0" wrap="square">
            <a:spAutoFit/>
          </a:bodyPr>
          <a:lstStyle>
            <a:defPPr>
              <a:defRPr lang="en-US"/>
            </a:defPPr>
            <a:lvl1pPr algn="l"/>
          </a:lstStyle>
          <a:p>
            <a:r>
              <a:rPr altLang="en-GB" dirty="0" lang="en-GB" smtClean="0" sz="2000">
                <a:solidFill>
                  <a:schemeClr val="tx1"/>
                </a:solidFill>
              </a:rPr>
              <a:t>Example: Separation or classification, </a:t>
            </a:r>
            <a:r>
              <a:rPr altLang="en-GB" dirty="0" err="1" lang="en-GB" smtClean="0" sz="2000">
                <a:solidFill>
                  <a:schemeClr val="tx1"/>
                </a:solidFill>
              </a:rPr>
              <a:t>i</a:t>
            </a:r>
            <a:r>
              <a:rPr dirty="0" lang="en-US" smtClean="0" sz="2000">
                <a:solidFill>
                  <a:schemeClr val="tx1"/>
                </a:solidFill>
              </a:rPr>
              <a:t>f </a:t>
            </a:r>
            <a:r>
              <a:rPr dirty="0" lang="en-US" sz="2000">
                <a:solidFill>
                  <a:schemeClr val="tx1"/>
                </a:solidFill>
              </a:rPr>
              <a:t>screen and sieving are </a:t>
            </a:r>
            <a:r>
              <a:rPr dirty="0" lang="en-US" smtClean="0" sz="2000">
                <a:solidFill>
                  <a:schemeClr val="tx1"/>
                </a:solidFill>
              </a:rPr>
              <a:t>perfect (in this example sieve opening size is </a:t>
            </a:r>
            <a:r>
              <a:rPr dirty="0" lang="en-US" sz="2000">
                <a:solidFill>
                  <a:schemeClr val="tx1"/>
                </a:solidFill>
              </a:rPr>
              <a:t>50 </a:t>
            </a:r>
            <a:r>
              <a:rPr dirty="0" lang="fr-FR" smtClean="0" sz="2000">
                <a:solidFill>
                  <a:schemeClr val="tx1"/>
                </a:solidFill>
              </a:rPr>
              <a:t>µm)</a:t>
            </a:r>
            <a:endParaRPr altLang="en-GB" dirty="0" lang="en-GB" sz="2000">
              <a:solidFill>
                <a:schemeClr val="tx1"/>
              </a:solidFill>
            </a:endParaRPr>
          </a:p>
          <a:p>
            <a:endParaRPr altLang="en-GB" b="1" dirty="0" lang="en-GB" sz="1800" u="sng">
              <a:solidFill>
                <a:schemeClr val="tx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496616" y="2060848"/>
            <a:ext cx="7233839" cy="4248472"/>
            <a:chOff x="1447800" y="1676400"/>
            <a:chExt cx="6970714" cy="4100513"/>
          </a:xfrm>
        </p:grpSpPr>
        <p:grpSp>
          <p:nvGrpSpPr>
            <p:cNvPr id="80" name="Group 26"/>
            <p:cNvGrpSpPr>
              <a:grpSpLocks/>
            </p:cNvGrpSpPr>
            <p:nvPr/>
          </p:nvGrpSpPr>
          <p:grpSpPr>
            <a:xfrm>
              <a:off x="1447800" y="1676400"/>
              <a:ext cx="6970714" cy="4100513"/>
              <a:chOff x="912" y="1056"/>
              <a:chExt cx="4391" cy="2583"/>
            </a:xfrm>
          </p:grpSpPr>
          <p:sp>
            <p:nvSpPr>
              <p:cNvPr id="86" name="Text Box 3"/>
              <p:cNvSpPr txBox="1">
                <a:spLocks noChangeArrowheads="1"/>
              </p:cNvSpPr>
              <p:nvPr/>
            </p:nvSpPr>
            <p:spPr>
              <a:xfrm>
                <a:off x="3936" y="3408"/>
                <a:ext cx="136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r>
                  <a:rPr lang="fr-FR"/>
                  <a:t>Particle size X (µm)</a:t>
                </a:r>
                <a:endParaRPr lang="fr-FR" noProof="1"/>
              </a:p>
            </p:txBody>
          </p:sp>
          <p:grpSp>
            <p:nvGrpSpPr>
              <p:cNvPr id="87" name="Group 4"/>
              <p:cNvGrpSpPr>
                <a:grpSpLocks/>
              </p:cNvGrpSpPr>
              <p:nvPr/>
            </p:nvGrpSpPr>
            <p:grpSpPr>
              <a:xfrm>
                <a:off x="1152" y="3120"/>
                <a:ext cx="3168" cy="446"/>
                <a:chOff x="1152" y="3024"/>
                <a:chExt cx="3168" cy="446"/>
              </a:xfrm>
            </p:grpSpPr>
            <p:sp>
              <p:nvSpPr>
                <p:cNvPr id="94" name="Line 5"/>
                <p:cNvSpPr>
                  <a:spLocks noChangeShapeType="1"/>
                </p:cNvSpPr>
                <p:nvPr/>
              </p:nvSpPr>
              <p:spPr>
                <a:xfrm>
                  <a:off x="1152" y="3120"/>
                  <a:ext cx="316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len="med" type="stealth" w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95" name="Line 6"/>
                <p:cNvSpPr>
                  <a:spLocks noChangeShapeType="1"/>
                </p:cNvSpPr>
                <p:nvPr/>
              </p:nvSpPr>
              <p:spPr>
                <a:xfrm>
                  <a:off x="1872" y="302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96" name="Line 7"/>
                <p:cNvSpPr>
                  <a:spLocks noChangeShapeType="1"/>
                </p:cNvSpPr>
                <p:nvPr/>
              </p:nvSpPr>
              <p:spPr>
                <a:xfrm>
                  <a:off x="2712" y="302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97" name="Line 8"/>
                <p:cNvSpPr>
                  <a:spLocks noChangeShapeType="1"/>
                </p:cNvSpPr>
                <p:nvPr/>
              </p:nvSpPr>
              <p:spPr>
                <a:xfrm>
                  <a:off x="3552" y="302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98" name="Text Box 9"/>
                <p:cNvSpPr txBox="1">
                  <a:spLocks noChangeArrowheads="1"/>
                </p:cNvSpPr>
                <p:nvPr/>
              </p:nvSpPr>
              <p:spPr>
                <a:xfrm>
                  <a:off x="1766" y="323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numCol="1"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r>
                    <a:rPr lang="fr-FR"/>
                    <a:t>1</a:t>
                  </a:r>
                  <a:endParaRPr lang="fr-FR" noProof="1"/>
                </a:p>
              </p:txBody>
            </p:sp>
            <p:sp>
              <p:nvSpPr>
                <p:cNvPr id="99" name="Text Box 10"/>
                <p:cNvSpPr txBox="1">
                  <a:spLocks noChangeArrowheads="1"/>
                </p:cNvSpPr>
                <p:nvPr/>
              </p:nvSpPr>
              <p:spPr>
                <a:xfrm>
                  <a:off x="2544" y="3239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numCol="1"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r>
                    <a:rPr lang="fr-FR"/>
                    <a:t>10</a:t>
                  </a:r>
                  <a:endParaRPr lang="fr-FR" noProof="1"/>
                </a:p>
              </p:txBody>
            </p:sp>
            <p:sp>
              <p:nvSpPr>
                <p:cNvPr id="100" name="Text Box 11"/>
                <p:cNvSpPr txBox="1">
                  <a:spLocks noChangeArrowheads="1"/>
                </p:cNvSpPr>
                <p:nvPr/>
              </p:nvSpPr>
              <p:spPr>
                <a:xfrm>
                  <a:off x="3360" y="3239"/>
                  <a:ext cx="35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numCol="1"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r>
                    <a:rPr lang="fr-FR"/>
                    <a:t>100</a:t>
                  </a:r>
                  <a:endParaRPr lang="fr-FR" noProof="1"/>
                </a:p>
              </p:txBody>
            </p:sp>
          </p:grpSp>
          <p:grpSp>
            <p:nvGrpSpPr>
              <p:cNvPr id="89" name="Group 13"/>
              <p:cNvGrpSpPr>
                <a:grpSpLocks/>
              </p:cNvGrpSpPr>
              <p:nvPr/>
            </p:nvGrpSpPr>
            <p:grpSpPr>
              <a:xfrm>
                <a:off x="912" y="1056"/>
                <a:ext cx="3312" cy="2400"/>
                <a:chOff x="912" y="1056"/>
                <a:chExt cx="3312" cy="2400"/>
              </a:xfrm>
            </p:grpSpPr>
            <p:sp>
              <p:nvSpPr>
                <p:cNvPr id="90" name="Line 14"/>
                <p:cNvSpPr>
                  <a:spLocks noChangeShapeType="1"/>
                </p:cNvSpPr>
                <p:nvPr/>
              </p:nvSpPr>
              <p:spPr>
                <a:xfrm flipV="1">
                  <a:off x="1536" y="1056"/>
                  <a:ext cx="0" cy="24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len="med" type="stealth" w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91" name="Line 15"/>
                <p:cNvSpPr>
                  <a:spLocks noChangeShapeType="1"/>
                </p:cNvSpPr>
                <p:nvPr/>
              </p:nvSpPr>
              <p:spPr>
                <a:xfrm>
                  <a:off x="1440" y="1344"/>
                  <a:ext cx="27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92" name="Text Box 16"/>
                <p:cNvSpPr txBox="1">
                  <a:spLocks noChangeArrowheads="1"/>
                </p:cNvSpPr>
                <p:nvPr/>
              </p:nvSpPr>
              <p:spPr>
                <a:xfrm>
                  <a:off x="1046" y="2903"/>
                  <a:ext cx="32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numCol="1"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r>
                    <a:rPr lang="fr-FR"/>
                    <a:t>0%</a:t>
                  </a:r>
                  <a:endParaRPr lang="fr-FR" noProof="1"/>
                </a:p>
              </p:txBody>
            </p:sp>
            <p:sp>
              <p:nvSpPr>
                <p:cNvPr id="93" name="Text Box 17"/>
                <p:cNvSpPr txBox="1">
                  <a:spLocks noChangeArrowheads="1"/>
                </p:cNvSpPr>
                <p:nvPr/>
              </p:nvSpPr>
              <p:spPr>
                <a:xfrm>
                  <a:off x="912" y="1200"/>
                  <a:ext cx="48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numCol="1"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r>
                    <a:rPr lang="fr-FR"/>
                    <a:t>100%</a:t>
                  </a:r>
                  <a:endParaRPr lang="fr-FR" noProof="1"/>
                </a:p>
              </p:txBody>
            </p:sp>
          </p:grpSp>
        </p:grpSp>
        <p:sp>
          <p:nvSpPr>
            <p:cNvPr id="81" name="Text Box 23"/>
            <p:cNvSpPr txBox="1">
              <a:spLocks noChangeArrowheads="1"/>
            </p:cNvSpPr>
            <p:nvPr/>
          </p:nvSpPr>
          <p:spPr>
            <a:xfrm>
              <a:off x="4724400" y="5334000"/>
              <a:ext cx="7604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typeface="Arial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typeface="Arial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typeface="Arial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typeface="Arial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9pPr>
            </a:lstStyle>
            <a:p>
              <a:pPr eaLnBrk="1" hangingPunct="1"/>
              <a:r>
                <a:rPr lang="fr-FR">
                  <a:solidFill>
                    <a:schemeClr val="bg2"/>
                  </a:solidFill>
                </a:rPr>
                <a:t>50µm</a:t>
              </a:r>
              <a:endParaRPr lang="fr-FR" noProof="1">
                <a:solidFill>
                  <a:schemeClr val="bg2"/>
                </a:solidFill>
              </a:endParaRPr>
            </a:p>
          </p:txBody>
        </p:sp>
        <p:sp>
          <p:nvSpPr>
            <p:cNvPr id="82" name="Text Box 24"/>
            <p:cNvSpPr txBox="1">
              <a:spLocks noChangeArrowheads="1"/>
            </p:cNvSpPr>
            <p:nvPr/>
          </p:nvSpPr>
          <p:spPr>
            <a:xfrm>
              <a:off x="5715000" y="3200400"/>
              <a:ext cx="220980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typeface="Arial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typeface="Arial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typeface="Arial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typeface="Arial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9pPr>
            </a:lstStyle>
            <a:p>
              <a:pPr eaLnBrk="1" hangingPunct="1"/>
              <a:r>
                <a:rPr dirty="0" err="1" lang="fr-FR">
                  <a:solidFill>
                    <a:schemeClr val="bg2"/>
                  </a:solidFill>
                </a:rPr>
                <a:t>Above</a:t>
              </a:r>
              <a:r>
                <a:rPr dirty="0" lang="fr-FR">
                  <a:solidFill>
                    <a:schemeClr val="bg2"/>
                  </a:solidFill>
                </a:rPr>
                <a:t> 50 µm, all </a:t>
              </a:r>
              <a:r>
                <a:rPr dirty="0" err="1" lang="fr-FR">
                  <a:solidFill>
                    <a:schemeClr val="bg2"/>
                  </a:solidFill>
                </a:rPr>
                <a:t>particles</a:t>
              </a:r>
              <a:r>
                <a:rPr dirty="0" lang="fr-FR">
                  <a:solidFill>
                    <a:schemeClr val="bg2"/>
                  </a:solidFill>
                </a:rPr>
                <a:t> end up in the </a:t>
              </a:r>
              <a:r>
                <a:rPr dirty="0" err="1" lang="fr-FR">
                  <a:solidFill>
                    <a:schemeClr val="bg2"/>
                  </a:solidFill>
                </a:rPr>
                <a:t>rejects</a:t>
              </a:r>
              <a:endParaRPr lang="fr-FR" noProof="1">
                <a:solidFill>
                  <a:schemeClr val="bg2"/>
                </a:solidFill>
              </a:endParaRPr>
            </a:p>
          </p:txBody>
        </p:sp>
        <p:sp>
          <p:nvSpPr>
            <p:cNvPr id="83" name="Text Box 25"/>
            <p:cNvSpPr txBox="1">
              <a:spLocks noChangeArrowheads="1"/>
            </p:cNvSpPr>
            <p:nvPr/>
          </p:nvSpPr>
          <p:spPr>
            <a:xfrm>
              <a:off x="2743200" y="2819400"/>
              <a:ext cx="228600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typeface="Arial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typeface="Arial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typeface="Arial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typeface="Arial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9pPr>
            </a:lstStyle>
            <a:p>
              <a:pPr eaLnBrk="1" hangingPunct="1"/>
              <a:r>
                <a:rPr lang="fr-FR">
                  <a:solidFill>
                    <a:schemeClr val="bg2"/>
                  </a:solidFill>
                </a:rPr>
                <a:t>Below 50 µm, all particles end up in the fines</a:t>
              </a:r>
              <a:endParaRPr lang="fr-FR" noProof="1">
                <a:solidFill>
                  <a:schemeClr val="bg2"/>
                </a:solidFill>
              </a:endParaRPr>
            </a:p>
          </p:txBody>
        </p:sp>
        <p:sp>
          <p:nvSpPr>
            <p:cNvPr id="84" name="Line 27"/>
            <p:cNvSpPr>
              <a:spLocks noChangeShapeType="1"/>
            </p:cNvSpPr>
            <p:nvPr/>
          </p:nvSpPr>
          <p:spPr>
            <a:xfrm flipV="1">
              <a:off x="5181600" y="2133600"/>
              <a:ext cx="0" cy="31242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numCol="1"/>
            <a:lstStyle/>
            <a:p>
              <a:endParaRPr lang="en-US"/>
            </a:p>
          </p:txBody>
        </p:sp>
        <p:sp>
          <p:nvSpPr>
            <p:cNvPr id="85" name="Freeform 30"/>
            <p:cNvSpPr>
              <a:spLocks/>
            </p:cNvSpPr>
            <p:nvPr/>
          </p:nvSpPr>
          <p:spPr>
            <a:xfrm>
              <a:off x="2667000" y="2159000"/>
              <a:ext cx="4267200" cy="2895600"/>
            </a:xfrm>
            <a:custGeom>
              <a:avLst/>
              <a:gdLst>
                <a:gd fmla="*/ 0 w 2688" name="T0"/>
                <a:gd fmla="*/ 2147483647 h 1824" name="T1"/>
                <a:gd fmla="*/ 2147483647 w 2688" name="T2"/>
                <a:gd fmla="*/ 2147483647 h 1824" name="T3"/>
                <a:gd fmla="*/ 2147483647 w 2688" name="T4"/>
                <a:gd fmla="*/ 0 h 1824" name="T5"/>
                <a:gd fmla="*/ 2147483647 w 2688" name="T6"/>
                <a:gd fmla="*/ 0 h 1824" name="T7"/>
                <a:gd fmla="*/ 0 60000 65536" name="T8"/>
                <a:gd fmla="*/ 0 60000 65536" name="T9"/>
                <a:gd fmla="*/ 0 60000 65536" name="T10"/>
                <a:gd fmla="*/ 0 60000 65536" name="T11"/>
                <a:gd fmla="*/ 0 w 2688" name="T12"/>
                <a:gd fmla="*/ 0 h 1824" name="T13"/>
                <a:gd fmla="*/ 2688 w 2688" name="T14"/>
                <a:gd fmla="*/ 1824 h 1824" name="T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b="T15" l="T12" r="T14" t="T13"/>
              <a:pathLst>
                <a:path h="1824" w="2688">
                  <a:moveTo>
                    <a:pt x="0" y="1824"/>
                  </a:moveTo>
                  <a:lnTo>
                    <a:pt x="1584" y="1824"/>
                  </a:lnTo>
                  <a:lnTo>
                    <a:pt x="1584" y="0"/>
                  </a:lnTo>
                  <a:lnTo>
                    <a:pt x="2688" y="0"/>
                  </a:lnTo>
                </a:path>
              </a:pathLst>
            </a:custGeom>
            <a:noFill/>
            <a:ln cap="flat" w="50800">
              <a:solidFill>
                <a:srgbClr val="00FF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numCol="1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0949621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 smtClean="0"/>
              <a:t>Key Figures – </a:t>
            </a:r>
            <a:r>
              <a:rPr altLang="en-GB" dirty="0" lang="en-GB"/>
              <a:t>Tromp Curve </a:t>
            </a:r>
            <a:r>
              <a:rPr altLang="en-GB" dirty="0" err="1" lang="en-GB" smtClean="0"/>
              <a:t>t</a:t>
            </a:r>
            <a:r>
              <a:rPr altLang="en-GB" baseline="-25000" dirty="0" err="1" lang="en-GB" smtClean="0"/>
              <a:t>r</a:t>
            </a:r>
            <a:r>
              <a:rPr altLang="en-GB" baseline="-25000" dirty="0" lang="en-GB" smtClean="0"/>
              <a:t> </a:t>
            </a:r>
            <a:r>
              <a:rPr altLang="en-GB" dirty="0" lang="en-GB" smtClean="0"/>
              <a:t>– bypass</a:t>
            </a:r>
            <a:endParaRPr altLang="en-GB" dirty="0" lang="en-GB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>
          <a:xfrm>
            <a:off x="560388" y="1268760"/>
            <a:ext cx="9145140" cy="984885"/>
          </a:xfrm>
          <a:prstGeom prst="rect">
            <a:avLst/>
          </a:prstGeom>
          <a:noFill/>
          <a:extLst/>
        </p:spPr>
        <p:txBody>
          <a:bodyPr numCol="1" rtlCol="0" wrap="square">
            <a:spAutoFit/>
          </a:bodyPr>
          <a:lstStyle>
            <a:defPPr>
              <a:defRPr lang="en-US"/>
            </a:defPPr>
            <a:lvl1pPr algn="l"/>
          </a:lstStyle>
          <a:p>
            <a:r>
              <a:rPr altLang="en-GB" dirty="0" lang="en-GB" smtClean="0" sz="2000">
                <a:solidFill>
                  <a:schemeClr val="tx1"/>
                </a:solidFill>
              </a:rPr>
              <a:t>Example: Separation or classification, </a:t>
            </a:r>
            <a:r>
              <a:rPr altLang="en-GB" dirty="0" err="1" lang="en-GB" smtClean="0" sz="2000">
                <a:solidFill>
                  <a:schemeClr val="tx1"/>
                </a:solidFill>
              </a:rPr>
              <a:t>i</a:t>
            </a:r>
            <a:r>
              <a:rPr dirty="0" lang="en-US" smtClean="0" sz="2000">
                <a:solidFill>
                  <a:schemeClr val="tx1"/>
                </a:solidFill>
              </a:rPr>
              <a:t>f </a:t>
            </a:r>
            <a:r>
              <a:rPr dirty="0" lang="en-US" sz="2000">
                <a:solidFill>
                  <a:schemeClr val="tx1"/>
                </a:solidFill>
              </a:rPr>
              <a:t>screen and sieving </a:t>
            </a:r>
            <a:r>
              <a:rPr dirty="0" lang="en-US" smtClean="0" sz="2000">
                <a:solidFill>
                  <a:schemeClr val="tx1"/>
                </a:solidFill>
              </a:rPr>
              <a:t>have a bypass of fine particles to the rejects</a:t>
            </a:r>
            <a:endParaRPr altLang="en-GB" dirty="0" lang="en-GB" smtClean="0" sz="1800">
              <a:solidFill>
                <a:schemeClr val="tx1"/>
              </a:solidFill>
            </a:endParaRPr>
          </a:p>
          <a:p>
            <a:endParaRPr altLang="en-GB" b="1" dirty="0" lang="en-GB" sz="1800" u="sng">
              <a:solidFill>
                <a:schemeClr val="tx1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295400" y="2286000"/>
            <a:ext cx="6705600" cy="3657600"/>
            <a:chOff x="1295400" y="2286000"/>
            <a:chExt cx="6705600" cy="3657600"/>
          </a:xfrm>
        </p:grpSpPr>
        <p:grpSp>
          <p:nvGrpSpPr>
            <p:cNvPr id="64" name="Group 4"/>
            <p:cNvGrpSpPr>
              <a:grpSpLocks/>
            </p:cNvGrpSpPr>
            <p:nvPr/>
          </p:nvGrpSpPr>
          <p:grpSpPr>
            <a:xfrm>
              <a:off x="1981200" y="2286000"/>
              <a:ext cx="2133600" cy="1295400"/>
              <a:chOff x="1584" y="1584"/>
              <a:chExt cx="1344" cy="816"/>
            </a:xfrm>
          </p:grpSpPr>
          <p:grpSp>
            <p:nvGrpSpPr>
              <p:cNvPr id="113" name="Group 5"/>
              <p:cNvGrpSpPr>
                <a:grpSpLocks/>
              </p:cNvGrpSpPr>
              <p:nvPr/>
            </p:nvGrpSpPr>
            <p:grpSpPr>
              <a:xfrm>
                <a:off x="1584" y="1584"/>
                <a:ext cx="1344" cy="816"/>
                <a:chOff x="1584" y="1584"/>
                <a:chExt cx="1344" cy="816"/>
              </a:xfrm>
            </p:grpSpPr>
            <p:sp>
              <p:nvSpPr>
                <p:cNvPr descr="Papier recyclé" id="122" name="Oval 6"/>
                <p:cNvSpPr>
                  <a:spLocks noChangeArrowheads="1"/>
                </p:cNvSpPr>
                <p:nvPr/>
              </p:nvSpPr>
              <p:spPr>
                <a:xfrm>
                  <a:off x="1824" y="1584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Papier recyclé" id="123" name="Oval 7"/>
                <p:cNvSpPr>
                  <a:spLocks noChangeArrowheads="1"/>
                </p:cNvSpPr>
                <p:nvPr/>
              </p:nvSpPr>
              <p:spPr>
                <a:xfrm>
                  <a:off x="2160" y="1728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Papier recyclé" id="124" name="Oval 8"/>
                <p:cNvSpPr>
                  <a:spLocks noChangeArrowheads="1"/>
                </p:cNvSpPr>
                <p:nvPr/>
              </p:nvSpPr>
              <p:spPr>
                <a:xfrm>
                  <a:off x="2448" y="1920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Papier recyclé" id="125" name="Oval 9"/>
                <p:cNvSpPr>
                  <a:spLocks noChangeArrowheads="1"/>
                </p:cNvSpPr>
                <p:nvPr/>
              </p:nvSpPr>
              <p:spPr>
                <a:xfrm>
                  <a:off x="2784" y="2112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Papier recyclé" id="126" name="Oval 10"/>
                <p:cNvSpPr>
                  <a:spLocks noChangeArrowheads="1"/>
                </p:cNvSpPr>
                <p:nvPr/>
              </p:nvSpPr>
              <p:spPr>
                <a:xfrm>
                  <a:off x="2448" y="2256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Papier recyclé" id="127" name="Oval 11"/>
                <p:cNvSpPr>
                  <a:spLocks noChangeArrowheads="1"/>
                </p:cNvSpPr>
                <p:nvPr/>
              </p:nvSpPr>
              <p:spPr>
                <a:xfrm>
                  <a:off x="2160" y="2112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Papier recyclé" id="128" name="Oval 12"/>
                <p:cNvSpPr>
                  <a:spLocks noChangeArrowheads="1"/>
                </p:cNvSpPr>
                <p:nvPr/>
              </p:nvSpPr>
              <p:spPr>
                <a:xfrm>
                  <a:off x="1872" y="1968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Papier recyclé" id="129" name="Oval 13"/>
                <p:cNvSpPr>
                  <a:spLocks noChangeArrowheads="1"/>
                </p:cNvSpPr>
                <p:nvPr/>
              </p:nvSpPr>
              <p:spPr>
                <a:xfrm>
                  <a:off x="1584" y="1824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</p:grpSp>
          <p:grpSp>
            <p:nvGrpSpPr>
              <p:cNvPr id="114" name="Group 14"/>
              <p:cNvGrpSpPr>
                <a:grpSpLocks/>
              </p:cNvGrpSpPr>
              <p:nvPr/>
            </p:nvGrpSpPr>
            <p:grpSpPr>
              <a:xfrm>
                <a:off x="1680" y="1824"/>
                <a:ext cx="1056" cy="576"/>
                <a:chOff x="1680" y="1824"/>
                <a:chExt cx="1056" cy="576"/>
              </a:xfrm>
            </p:grpSpPr>
            <p:sp>
              <p:nvSpPr>
                <p:cNvPr descr="Marbre vert" id="115" name="Oval 15"/>
                <p:cNvSpPr>
                  <a:spLocks noChangeArrowheads="1"/>
                </p:cNvSpPr>
                <p:nvPr/>
              </p:nvSpPr>
              <p:spPr>
                <a:xfrm>
                  <a:off x="1872" y="1824"/>
                  <a:ext cx="48" cy="48"/>
                </a:xfrm>
                <a:prstGeom prst="ellipse">
                  <a:avLst/>
                </a:prstGeom>
                <a:blipFill rotWithShape="0">
                  <a:blip r:embed="rId4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Marbre vert" id="116" name="Oval 16"/>
                <p:cNvSpPr>
                  <a:spLocks noChangeArrowheads="1"/>
                </p:cNvSpPr>
                <p:nvPr/>
              </p:nvSpPr>
              <p:spPr>
                <a:xfrm>
                  <a:off x="2160" y="1968"/>
                  <a:ext cx="48" cy="48"/>
                </a:xfrm>
                <a:prstGeom prst="ellipse">
                  <a:avLst/>
                </a:prstGeom>
                <a:blipFill rotWithShape="0">
                  <a:blip r:embed="rId4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Marbre vert" id="117" name="Oval 17"/>
                <p:cNvSpPr>
                  <a:spLocks noChangeArrowheads="1"/>
                </p:cNvSpPr>
                <p:nvPr/>
              </p:nvSpPr>
              <p:spPr>
                <a:xfrm>
                  <a:off x="2448" y="2112"/>
                  <a:ext cx="48" cy="48"/>
                </a:xfrm>
                <a:prstGeom prst="ellipse">
                  <a:avLst/>
                </a:prstGeom>
                <a:blipFill rotWithShape="0">
                  <a:blip r:embed="rId4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Marbre vert" id="118" name="Oval 18"/>
                <p:cNvSpPr>
                  <a:spLocks noChangeArrowheads="1"/>
                </p:cNvSpPr>
                <p:nvPr/>
              </p:nvSpPr>
              <p:spPr>
                <a:xfrm>
                  <a:off x="2688" y="2256"/>
                  <a:ext cx="48" cy="48"/>
                </a:xfrm>
                <a:prstGeom prst="ellipse">
                  <a:avLst/>
                </a:prstGeom>
                <a:blipFill rotWithShape="0">
                  <a:blip r:embed="rId4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Marbre vert" id="119" name="Oval 19"/>
                <p:cNvSpPr>
                  <a:spLocks noChangeArrowheads="1"/>
                </p:cNvSpPr>
                <p:nvPr/>
              </p:nvSpPr>
              <p:spPr>
                <a:xfrm>
                  <a:off x="2256" y="2352"/>
                  <a:ext cx="48" cy="48"/>
                </a:xfrm>
                <a:prstGeom prst="ellipse">
                  <a:avLst/>
                </a:prstGeom>
                <a:blipFill rotWithShape="0">
                  <a:blip r:embed="rId4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Marbre vert" id="120" name="Oval 20"/>
                <p:cNvSpPr>
                  <a:spLocks noChangeArrowheads="1"/>
                </p:cNvSpPr>
                <p:nvPr/>
              </p:nvSpPr>
              <p:spPr>
                <a:xfrm>
                  <a:off x="2016" y="2208"/>
                  <a:ext cx="48" cy="48"/>
                </a:xfrm>
                <a:prstGeom prst="ellipse">
                  <a:avLst/>
                </a:prstGeom>
                <a:blipFill rotWithShape="0">
                  <a:blip r:embed="rId4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Marbre vert" id="121" name="Oval 21"/>
                <p:cNvSpPr>
                  <a:spLocks noChangeArrowheads="1"/>
                </p:cNvSpPr>
                <p:nvPr/>
              </p:nvSpPr>
              <p:spPr>
                <a:xfrm>
                  <a:off x="1680" y="2064"/>
                  <a:ext cx="48" cy="48"/>
                </a:xfrm>
                <a:prstGeom prst="ellipse">
                  <a:avLst/>
                </a:prstGeom>
                <a:blipFill rotWithShape="0">
                  <a:blip r:embed="rId4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</p:grpSp>
        </p:grpSp>
        <p:grpSp>
          <p:nvGrpSpPr>
            <p:cNvPr id="65" name="Group 60"/>
            <p:cNvGrpSpPr>
              <a:grpSpLocks/>
            </p:cNvGrpSpPr>
            <p:nvPr/>
          </p:nvGrpSpPr>
          <p:grpSpPr>
            <a:xfrm>
              <a:off x="1371600" y="4038600"/>
              <a:ext cx="1676400" cy="914400"/>
              <a:chOff x="864" y="2544"/>
              <a:chExt cx="1056" cy="576"/>
            </a:xfrm>
          </p:grpSpPr>
          <p:sp>
            <p:nvSpPr>
              <p:cNvPr descr="Marbre vert" id="106" name="Oval 27"/>
              <p:cNvSpPr>
                <a:spLocks noChangeArrowheads="1"/>
              </p:cNvSpPr>
              <p:nvPr/>
            </p:nvSpPr>
            <p:spPr>
              <a:xfrm>
                <a:off x="1056" y="2544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107" name="Oval 28"/>
              <p:cNvSpPr>
                <a:spLocks noChangeArrowheads="1"/>
              </p:cNvSpPr>
              <p:nvPr/>
            </p:nvSpPr>
            <p:spPr>
              <a:xfrm>
                <a:off x="1344" y="2688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108" name="Oval 29"/>
              <p:cNvSpPr>
                <a:spLocks noChangeArrowheads="1"/>
              </p:cNvSpPr>
              <p:nvPr/>
            </p:nvSpPr>
            <p:spPr>
              <a:xfrm>
                <a:off x="1632" y="2832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109" name="Oval 30"/>
              <p:cNvSpPr>
                <a:spLocks noChangeArrowheads="1"/>
              </p:cNvSpPr>
              <p:nvPr/>
            </p:nvSpPr>
            <p:spPr>
              <a:xfrm>
                <a:off x="1872" y="2976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110" name="Oval 31"/>
              <p:cNvSpPr>
                <a:spLocks noChangeArrowheads="1"/>
              </p:cNvSpPr>
              <p:nvPr/>
            </p:nvSpPr>
            <p:spPr>
              <a:xfrm>
                <a:off x="1440" y="3072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111" name="Oval 32"/>
              <p:cNvSpPr>
                <a:spLocks noChangeArrowheads="1"/>
              </p:cNvSpPr>
              <p:nvPr/>
            </p:nvSpPr>
            <p:spPr>
              <a:xfrm>
                <a:off x="1200" y="2928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112" name="Oval 33"/>
              <p:cNvSpPr>
                <a:spLocks noChangeArrowheads="1"/>
              </p:cNvSpPr>
              <p:nvPr/>
            </p:nvSpPr>
            <p:spPr>
              <a:xfrm>
                <a:off x="864" y="2784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</p:grpSp>
        <p:grpSp>
          <p:nvGrpSpPr>
            <p:cNvPr id="66" name="Group 34"/>
            <p:cNvGrpSpPr>
              <a:grpSpLocks/>
            </p:cNvGrpSpPr>
            <p:nvPr/>
          </p:nvGrpSpPr>
          <p:grpSpPr>
            <a:xfrm>
              <a:off x="1295400" y="3733800"/>
              <a:ext cx="4724400" cy="2209800"/>
              <a:chOff x="816" y="2352"/>
              <a:chExt cx="2976" cy="1392"/>
            </a:xfrm>
          </p:grpSpPr>
          <p:grpSp>
            <p:nvGrpSpPr>
              <p:cNvPr id="93" name="Group 35"/>
              <p:cNvGrpSpPr>
                <a:grpSpLocks/>
              </p:cNvGrpSpPr>
              <p:nvPr/>
            </p:nvGrpSpPr>
            <p:grpSpPr>
              <a:xfrm rot="1451049">
                <a:off x="816" y="2352"/>
                <a:ext cx="2352" cy="96"/>
                <a:chOff x="672" y="1824"/>
                <a:chExt cx="2352" cy="96"/>
              </a:xfrm>
            </p:grpSpPr>
            <p:sp>
              <p:nvSpPr>
                <p:cNvPr id="95" name="Line 36"/>
                <p:cNvSpPr>
                  <a:spLocks noChangeShapeType="1"/>
                </p:cNvSpPr>
                <p:nvPr/>
              </p:nvSpPr>
              <p:spPr>
                <a:xfrm>
                  <a:off x="672" y="187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96" name="Line 37"/>
                <p:cNvSpPr>
                  <a:spLocks noChangeShapeType="1"/>
                </p:cNvSpPr>
                <p:nvPr/>
              </p:nvSpPr>
              <p:spPr>
                <a:xfrm>
                  <a:off x="942" y="187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97" name="Line 38"/>
                <p:cNvSpPr>
                  <a:spLocks noChangeShapeType="1"/>
                </p:cNvSpPr>
                <p:nvPr/>
              </p:nvSpPr>
              <p:spPr>
                <a:xfrm>
                  <a:off x="1212" y="187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98" name="Line 39"/>
                <p:cNvSpPr>
                  <a:spLocks noChangeShapeType="1"/>
                </p:cNvSpPr>
                <p:nvPr/>
              </p:nvSpPr>
              <p:spPr>
                <a:xfrm>
                  <a:off x="1752" y="187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99" name="Line 40"/>
                <p:cNvSpPr>
                  <a:spLocks noChangeShapeType="1"/>
                </p:cNvSpPr>
                <p:nvPr/>
              </p:nvSpPr>
              <p:spPr>
                <a:xfrm>
                  <a:off x="1482" y="187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100" name="Line 41"/>
                <p:cNvSpPr>
                  <a:spLocks noChangeShapeType="1"/>
                </p:cNvSpPr>
                <p:nvPr/>
              </p:nvSpPr>
              <p:spPr>
                <a:xfrm>
                  <a:off x="2022" y="187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101" name="Line 42"/>
                <p:cNvSpPr>
                  <a:spLocks noChangeShapeType="1"/>
                </p:cNvSpPr>
                <p:nvPr/>
              </p:nvSpPr>
              <p:spPr>
                <a:xfrm>
                  <a:off x="2292" y="187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102" name="Line 43"/>
                <p:cNvSpPr>
                  <a:spLocks noChangeShapeType="1"/>
                </p:cNvSpPr>
                <p:nvPr/>
              </p:nvSpPr>
              <p:spPr>
                <a:xfrm>
                  <a:off x="2562" y="187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103" name="Line 44"/>
                <p:cNvSpPr>
                  <a:spLocks noChangeShapeType="1"/>
                </p:cNvSpPr>
                <p:nvPr/>
              </p:nvSpPr>
              <p:spPr>
                <a:xfrm>
                  <a:off x="2832" y="187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104" name="Line 45"/>
                <p:cNvSpPr>
                  <a:spLocks noChangeShapeType="1"/>
                </p:cNvSpPr>
                <p:nvPr/>
              </p:nvSpPr>
              <p:spPr>
                <a:xfrm>
                  <a:off x="672" y="1824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105" name="Line 46"/>
                <p:cNvSpPr>
                  <a:spLocks noChangeShapeType="1"/>
                </p:cNvSpPr>
                <p:nvPr/>
              </p:nvSpPr>
              <p:spPr>
                <a:xfrm>
                  <a:off x="3024" y="1824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</p:grpSp>
          <p:sp>
            <p:nvSpPr>
              <p:cNvPr id="94" name="Line 47"/>
              <p:cNvSpPr>
                <a:spLocks noChangeShapeType="1"/>
              </p:cNvSpPr>
              <p:nvPr/>
            </p:nvSpPr>
            <p:spPr>
              <a:xfrm>
                <a:off x="3072" y="2880"/>
                <a:ext cx="720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numCol="1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>
            <a:xfrm>
              <a:off x="5867400" y="3581400"/>
              <a:ext cx="2133600" cy="1295400"/>
              <a:chOff x="3696" y="2256"/>
              <a:chExt cx="1344" cy="816"/>
            </a:xfrm>
          </p:grpSpPr>
          <p:sp>
            <p:nvSpPr>
              <p:cNvPr descr="Papier recyclé" id="85" name="Oval 49"/>
              <p:cNvSpPr>
                <a:spLocks noChangeArrowheads="1"/>
              </p:cNvSpPr>
              <p:nvPr/>
            </p:nvSpPr>
            <p:spPr>
              <a:xfrm>
                <a:off x="3936" y="2256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Papier recyclé" id="86" name="Oval 50"/>
              <p:cNvSpPr>
                <a:spLocks noChangeArrowheads="1"/>
              </p:cNvSpPr>
              <p:nvPr/>
            </p:nvSpPr>
            <p:spPr>
              <a:xfrm>
                <a:off x="4272" y="2400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Papier recyclé" id="87" name="Oval 51"/>
              <p:cNvSpPr>
                <a:spLocks noChangeArrowheads="1"/>
              </p:cNvSpPr>
              <p:nvPr/>
            </p:nvSpPr>
            <p:spPr>
              <a:xfrm>
                <a:off x="4560" y="2592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Papier recyclé" id="88" name="Oval 52"/>
              <p:cNvSpPr>
                <a:spLocks noChangeArrowheads="1"/>
              </p:cNvSpPr>
              <p:nvPr/>
            </p:nvSpPr>
            <p:spPr>
              <a:xfrm>
                <a:off x="4896" y="2784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Papier recyclé" id="89" name="Oval 53"/>
              <p:cNvSpPr>
                <a:spLocks noChangeArrowheads="1"/>
              </p:cNvSpPr>
              <p:nvPr/>
            </p:nvSpPr>
            <p:spPr>
              <a:xfrm>
                <a:off x="4560" y="2928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Papier recyclé" id="90" name="Oval 54"/>
              <p:cNvSpPr>
                <a:spLocks noChangeArrowheads="1"/>
              </p:cNvSpPr>
              <p:nvPr/>
            </p:nvSpPr>
            <p:spPr>
              <a:xfrm>
                <a:off x="4272" y="2784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Papier recyclé" id="91" name="Oval 55"/>
              <p:cNvSpPr>
                <a:spLocks noChangeArrowheads="1"/>
              </p:cNvSpPr>
              <p:nvPr/>
            </p:nvSpPr>
            <p:spPr>
              <a:xfrm>
                <a:off x="3984" y="2640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Papier recyclé" id="92" name="Oval 56"/>
              <p:cNvSpPr>
                <a:spLocks noChangeArrowheads="1"/>
              </p:cNvSpPr>
              <p:nvPr/>
            </p:nvSpPr>
            <p:spPr>
              <a:xfrm>
                <a:off x="3696" y="2496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</p:grpSp>
        <p:grpSp>
          <p:nvGrpSpPr>
            <p:cNvPr id="68" name="Group 63"/>
            <p:cNvGrpSpPr>
              <a:grpSpLocks/>
            </p:cNvGrpSpPr>
            <p:nvPr/>
          </p:nvGrpSpPr>
          <p:grpSpPr>
            <a:xfrm>
              <a:off x="3733800" y="2362200"/>
              <a:ext cx="2895600" cy="1524000"/>
              <a:chOff x="2160" y="1632"/>
              <a:chExt cx="1824" cy="960"/>
            </a:xfrm>
          </p:grpSpPr>
          <p:sp>
            <p:nvSpPr>
              <p:cNvPr id="81" name="Line 57"/>
              <p:cNvSpPr>
                <a:spLocks noChangeShapeType="1"/>
              </p:cNvSpPr>
              <p:nvPr/>
            </p:nvSpPr>
            <p:spPr>
              <a:xfrm>
                <a:off x="2160" y="1632"/>
                <a:ext cx="1296" cy="62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prstDash val="dash"/>
                <a:round/>
                <a:headEnd/>
                <a:tailEnd len="med" type="stealth" w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numCol="1"/>
              <a:lstStyle/>
              <a:p>
                <a:endParaRPr lang="en-US"/>
              </a:p>
            </p:txBody>
          </p:sp>
          <p:sp>
            <p:nvSpPr>
              <p:cNvPr descr="Marbre vert" id="82" name="Oval 59"/>
              <p:cNvSpPr>
                <a:spLocks noChangeArrowheads="1"/>
              </p:cNvSpPr>
              <p:nvPr/>
            </p:nvSpPr>
            <p:spPr>
              <a:xfrm>
                <a:off x="3744" y="2304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83" name="Oval 61"/>
              <p:cNvSpPr>
                <a:spLocks noChangeArrowheads="1"/>
              </p:cNvSpPr>
              <p:nvPr/>
            </p:nvSpPr>
            <p:spPr>
              <a:xfrm>
                <a:off x="3936" y="2544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id="84" name="Text Box 62"/>
              <p:cNvSpPr txBox="1">
                <a:spLocks noChangeArrowheads="1"/>
              </p:cNvSpPr>
              <p:nvPr/>
            </p:nvSpPr>
            <p:spPr>
              <a:xfrm>
                <a:off x="2736" y="1680"/>
                <a:ext cx="93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r>
                  <a:rPr lang="fr-FR" sz="1600">
                    <a:solidFill>
                      <a:schemeClr val="bg2"/>
                    </a:solidFill>
                  </a:rPr>
                  <a:t>Direct by-pass</a:t>
                </a:r>
                <a:endParaRPr lang="fr-FR" noProof="1" sz="160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69" name="Group 77"/>
            <p:cNvGrpSpPr>
              <a:grpSpLocks/>
            </p:cNvGrpSpPr>
            <p:nvPr/>
          </p:nvGrpSpPr>
          <p:grpSpPr>
            <a:xfrm>
              <a:off x="3810000" y="3733800"/>
              <a:ext cx="2738438" cy="1752600"/>
              <a:chOff x="2400" y="2352"/>
              <a:chExt cx="1725" cy="1104"/>
            </a:xfrm>
          </p:grpSpPr>
          <p:sp>
            <p:nvSpPr>
              <p:cNvPr id="70" name="Line 65"/>
              <p:cNvSpPr>
                <a:spLocks noChangeShapeType="1"/>
              </p:cNvSpPr>
              <p:nvPr/>
            </p:nvSpPr>
            <p:spPr>
              <a:xfrm>
                <a:off x="2400" y="2400"/>
                <a:ext cx="1296" cy="62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prstDash val="dash"/>
                <a:round/>
                <a:headEnd/>
                <a:tailEnd len="med" type="stealth" w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numCol="1"/>
              <a:lstStyle/>
              <a:p>
                <a:endParaRPr lang="en-US"/>
              </a:p>
            </p:txBody>
          </p:sp>
          <p:sp>
            <p:nvSpPr>
              <p:cNvPr descr="Marbre vert" id="71" name="Oval 66"/>
              <p:cNvSpPr>
                <a:spLocks noChangeArrowheads="1"/>
              </p:cNvSpPr>
              <p:nvPr/>
            </p:nvSpPr>
            <p:spPr>
              <a:xfrm>
                <a:off x="3792" y="2976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72" name="Oval 67"/>
              <p:cNvSpPr>
                <a:spLocks noChangeArrowheads="1"/>
              </p:cNvSpPr>
              <p:nvPr/>
            </p:nvSpPr>
            <p:spPr>
              <a:xfrm>
                <a:off x="3852" y="2994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id="73" name="Text Box 68"/>
              <p:cNvSpPr txBox="1">
                <a:spLocks noChangeArrowheads="1"/>
              </p:cNvSpPr>
              <p:nvPr/>
            </p:nvSpPr>
            <p:spPr>
              <a:xfrm>
                <a:off x="2640" y="2352"/>
                <a:ext cx="9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r>
                  <a:rPr lang="fr-FR" sz="1600">
                    <a:solidFill>
                      <a:schemeClr val="bg2"/>
                    </a:solidFill>
                  </a:rPr>
                  <a:t>Agglomeration</a:t>
                </a:r>
                <a:endParaRPr lang="fr-FR" noProof="1" sz="1600">
                  <a:solidFill>
                    <a:schemeClr val="bg2"/>
                  </a:solidFill>
                </a:endParaRPr>
              </a:p>
            </p:txBody>
          </p:sp>
          <p:sp>
            <p:nvSpPr>
              <p:cNvPr descr="Papier recyclé" id="74" name="Oval 69"/>
              <p:cNvSpPr>
                <a:spLocks noChangeArrowheads="1"/>
              </p:cNvSpPr>
              <p:nvPr/>
            </p:nvSpPr>
            <p:spPr>
              <a:xfrm>
                <a:off x="3936" y="3312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75" name="Oval 71"/>
              <p:cNvSpPr>
                <a:spLocks noChangeArrowheads="1"/>
              </p:cNvSpPr>
              <p:nvPr/>
            </p:nvSpPr>
            <p:spPr>
              <a:xfrm>
                <a:off x="3774" y="3033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76" name="Oval 72"/>
              <p:cNvSpPr>
                <a:spLocks noChangeArrowheads="1"/>
              </p:cNvSpPr>
              <p:nvPr/>
            </p:nvSpPr>
            <p:spPr>
              <a:xfrm>
                <a:off x="3885" y="3042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77" name="Oval 73"/>
              <p:cNvSpPr>
                <a:spLocks noChangeArrowheads="1"/>
              </p:cNvSpPr>
              <p:nvPr/>
            </p:nvSpPr>
            <p:spPr>
              <a:xfrm>
                <a:off x="3828" y="3048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78" name="Oval 74"/>
              <p:cNvSpPr>
                <a:spLocks noChangeArrowheads="1"/>
              </p:cNvSpPr>
              <p:nvPr/>
            </p:nvSpPr>
            <p:spPr>
              <a:xfrm>
                <a:off x="3897" y="3309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79" name="Oval 75"/>
              <p:cNvSpPr>
                <a:spLocks noChangeArrowheads="1"/>
              </p:cNvSpPr>
              <p:nvPr/>
            </p:nvSpPr>
            <p:spPr>
              <a:xfrm>
                <a:off x="4077" y="3339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80" name="Oval 76"/>
              <p:cNvSpPr>
                <a:spLocks noChangeArrowheads="1"/>
              </p:cNvSpPr>
              <p:nvPr/>
            </p:nvSpPr>
            <p:spPr>
              <a:xfrm>
                <a:off x="3984" y="3264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2471627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 smtClean="0"/>
              <a:t>Key Figures – </a:t>
            </a:r>
            <a:r>
              <a:rPr altLang="en-GB" dirty="0" lang="en-GB"/>
              <a:t>Tromp Curve </a:t>
            </a:r>
            <a:r>
              <a:rPr altLang="en-GB" dirty="0" err="1" lang="en-GB" smtClean="0"/>
              <a:t>t</a:t>
            </a:r>
            <a:r>
              <a:rPr altLang="en-GB" baseline="-25000" dirty="0" err="1" lang="en-GB" smtClean="0"/>
              <a:t>r</a:t>
            </a:r>
            <a:r>
              <a:rPr altLang="en-GB" baseline="-25000" dirty="0" lang="en-GB" smtClean="0"/>
              <a:t> </a:t>
            </a:r>
            <a:r>
              <a:rPr altLang="en-GB" dirty="0" lang="en-GB" smtClean="0"/>
              <a:t>– </a:t>
            </a:r>
            <a:r>
              <a:rPr altLang="en-GB" dirty="0" lang="en-GB"/>
              <a:t>bypass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>
          <a:xfrm>
            <a:off x="560388" y="1268760"/>
            <a:ext cx="9145140" cy="984885"/>
          </a:xfrm>
          <a:prstGeom prst="rect">
            <a:avLst/>
          </a:prstGeom>
          <a:noFill/>
          <a:extLst/>
        </p:spPr>
        <p:txBody>
          <a:bodyPr numCol="1" rtlCol="0" wrap="square">
            <a:spAutoFit/>
          </a:bodyPr>
          <a:lstStyle>
            <a:defPPr>
              <a:defRPr lang="en-US"/>
            </a:defPPr>
            <a:lvl1pPr algn="l"/>
          </a:lstStyle>
          <a:p>
            <a:r>
              <a:rPr altLang="en-GB" dirty="0" lang="en-GB" smtClean="0" sz="2000">
                <a:solidFill>
                  <a:schemeClr val="tx1"/>
                </a:solidFill>
              </a:rPr>
              <a:t>Example: Separation or classification, </a:t>
            </a:r>
            <a:r>
              <a:rPr altLang="en-GB" dirty="0" err="1" lang="en-GB" smtClean="0" sz="2000">
                <a:solidFill>
                  <a:schemeClr val="tx1"/>
                </a:solidFill>
              </a:rPr>
              <a:t>i</a:t>
            </a:r>
            <a:r>
              <a:rPr dirty="0" lang="en-US" smtClean="0" sz="2000">
                <a:solidFill>
                  <a:schemeClr val="tx1"/>
                </a:solidFill>
              </a:rPr>
              <a:t>f </a:t>
            </a:r>
            <a:r>
              <a:rPr dirty="0" lang="en-US" sz="2000">
                <a:solidFill>
                  <a:schemeClr val="tx1"/>
                </a:solidFill>
              </a:rPr>
              <a:t>screen and sieving </a:t>
            </a:r>
            <a:r>
              <a:rPr dirty="0" lang="en-US" smtClean="0" sz="2000">
                <a:solidFill>
                  <a:schemeClr val="tx1"/>
                </a:solidFill>
              </a:rPr>
              <a:t>have a bypass of fine particles to the rejects</a:t>
            </a:r>
            <a:endParaRPr altLang="en-GB" dirty="0" lang="en-GB" smtClean="0" sz="1800">
              <a:solidFill>
                <a:schemeClr val="tx1"/>
              </a:solidFill>
            </a:endParaRPr>
          </a:p>
          <a:p>
            <a:endParaRPr altLang="en-GB" b="1" dirty="0" lang="en-GB" sz="1800" u="sng">
              <a:solidFill>
                <a:schemeClr val="tx1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1491543" y="2056970"/>
            <a:ext cx="7368218" cy="4347742"/>
            <a:chOff x="1447800" y="1676400"/>
            <a:chExt cx="7010400" cy="4100513"/>
          </a:xfrm>
        </p:grpSpPr>
        <p:grpSp>
          <p:nvGrpSpPr>
            <p:cNvPr id="131" name="Group 3"/>
            <p:cNvGrpSpPr>
              <a:grpSpLocks/>
            </p:cNvGrpSpPr>
            <p:nvPr/>
          </p:nvGrpSpPr>
          <p:grpSpPr>
            <a:xfrm>
              <a:off x="1447800" y="1676400"/>
              <a:ext cx="6970713" cy="4100513"/>
              <a:chOff x="912" y="1056"/>
              <a:chExt cx="4391" cy="2583"/>
            </a:xfrm>
          </p:grpSpPr>
          <p:sp>
            <p:nvSpPr>
              <p:cNvPr id="141" name="Text Box 4"/>
              <p:cNvSpPr txBox="1">
                <a:spLocks noChangeArrowheads="1"/>
              </p:cNvSpPr>
              <p:nvPr/>
            </p:nvSpPr>
            <p:spPr>
              <a:xfrm>
                <a:off x="3936" y="3408"/>
                <a:ext cx="136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r>
                  <a:rPr lang="fr-FR"/>
                  <a:t>Particle size X (µm)</a:t>
                </a:r>
                <a:endParaRPr lang="fr-FR" noProof="1"/>
              </a:p>
            </p:txBody>
          </p:sp>
          <p:grpSp>
            <p:nvGrpSpPr>
              <p:cNvPr id="142" name="Group 5"/>
              <p:cNvGrpSpPr>
                <a:grpSpLocks/>
              </p:cNvGrpSpPr>
              <p:nvPr/>
            </p:nvGrpSpPr>
            <p:grpSpPr>
              <a:xfrm>
                <a:off x="1152" y="3120"/>
                <a:ext cx="3168" cy="446"/>
                <a:chOff x="1152" y="3024"/>
                <a:chExt cx="3168" cy="446"/>
              </a:xfrm>
            </p:grpSpPr>
            <p:sp>
              <p:nvSpPr>
                <p:cNvPr id="148" name="Line 6"/>
                <p:cNvSpPr>
                  <a:spLocks noChangeShapeType="1"/>
                </p:cNvSpPr>
                <p:nvPr/>
              </p:nvSpPr>
              <p:spPr>
                <a:xfrm>
                  <a:off x="1152" y="3120"/>
                  <a:ext cx="316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len="med" type="stealth" w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149" name="Line 7"/>
                <p:cNvSpPr>
                  <a:spLocks noChangeShapeType="1"/>
                </p:cNvSpPr>
                <p:nvPr/>
              </p:nvSpPr>
              <p:spPr>
                <a:xfrm>
                  <a:off x="1872" y="302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150" name="Line 8"/>
                <p:cNvSpPr>
                  <a:spLocks noChangeShapeType="1"/>
                </p:cNvSpPr>
                <p:nvPr/>
              </p:nvSpPr>
              <p:spPr>
                <a:xfrm>
                  <a:off x="2712" y="302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151" name="Line 9"/>
                <p:cNvSpPr>
                  <a:spLocks noChangeShapeType="1"/>
                </p:cNvSpPr>
                <p:nvPr/>
              </p:nvSpPr>
              <p:spPr>
                <a:xfrm>
                  <a:off x="3552" y="302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152" name="Text Box 10"/>
                <p:cNvSpPr txBox="1">
                  <a:spLocks noChangeArrowheads="1"/>
                </p:cNvSpPr>
                <p:nvPr/>
              </p:nvSpPr>
              <p:spPr>
                <a:xfrm>
                  <a:off x="1766" y="323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numCol="1"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r>
                    <a:rPr lang="fr-FR"/>
                    <a:t>1</a:t>
                  </a:r>
                  <a:endParaRPr lang="fr-FR" noProof="1"/>
                </a:p>
              </p:txBody>
            </p:sp>
            <p:sp>
              <p:nvSpPr>
                <p:cNvPr id="153" name="Text Box 11"/>
                <p:cNvSpPr txBox="1">
                  <a:spLocks noChangeArrowheads="1"/>
                </p:cNvSpPr>
                <p:nvPr/>
              </p:nvSpPr>
              <p:spPr>
                <a:xfrm>
                  <a:off x="2544" y="3239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numCol="1"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r>
                    <a:rPr lang="fr-FR"/>
                    <a:t>10</a:t>
                  </a:r>
                  <a:endParaRPr lang="fr-FR" noProof="1"/>
                </a:p>
              </p:txBody>
            </p:sp>
            <p:sp>
              <p:nvSpPr>
                <p:cNvPr id="154" name="Text Box 12"/>
                <p:cNvSpPr txBox="1">
                  <a:spLocks noChangeArrowheads="1"/>
                </p:cNvSpPr>
                <p:nvPr/>
              </p:nvSpPr>
              <p:spPr>
                <a:xfrm>
                  <a:off x="3360" y="3239"/>
                  <a:ext cx="35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numCol="1"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r>
                    <a:rPr lang="fr-FR"/>
                    <a:t>100</a:t>
                  </a:r>
                  <a:endParaRPr lang="fr-FR" noProof="1"/>
                </a:p>
              </p:txBody>
            </p:sp>
          </p:grpSp>
          <p:grpSp>
            <p:nvGrpSpPr>
              <p:cNvPr id="143" name="Group 14"/>
              <p:cNvGrpSpPr>
                <a:grpSpLocks/>
              </p:cNvGrpSpPr>
              <p:nvPr/>
            </p:nvGrpSpPr>
            <p:grpSpPr>
              <a:xfrm>
                <a:off x="912" y="1056"/>
                <a:ext cx="3312" cy="2400"/>
                <a:chOff x="912" y="1056"/>
                <a:chExt cx="3312" cy="2400"/>
              </a:xfrm>
            </p:grpSpPr>
            <p:sp>
              <p:nvSpPr>
                <p:cNvPr id="144" name="Line 15"/>
                <p:cNvSpPr>
                  <a:spLocks noChangeShapeType="1"/>
                </p:cNvSpPr>
                <p:nvPr/>
              </p:nvSpPr>
              <p:spPr>
                <a:xfrm flipV="1">
                  <a:off x="1536" y="1056"/>
                  <a:ext cx="0" cy="24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len="med" type="stealth" w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145" name="Line 16"/>
                <p:cNvSpPr>
                  <a:spLocks noChangeShapeType="1"/>
                </p:cNvSpPr>
                <p:nvPr/>
              </p:nvSpPr>
              <p:spPr>
                <a:xfrm>
                  <a:off x="1440" y="1344"/>
                  <a:ext cx="27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146" name="Text Box 17"/>
                <p:cNvSpPr txBox="1">
                  <a:spLocks noChangeArrowheads="1"/>
                </p:cNvSpPr>
                <p:nvPr/>
              </p:nvSpPr>
              <p:spPr>
                <a:xfrm>
                  <a:off x="1046" y="2903"/>
                  <a:ext cx="32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numCol="1"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r>
                    <a:rPr lang="fr-FR"/>
                    <a:t>0%</a:t>
                  </a:r>
                  <a:endParaRPr lang="fr-FR" noProof="1"/>
                </a:p>
              </p:txBody>
            </p:sp>
            <p:sp>
              <p:nvSpPr>
                <p:cNvPr id="147" name="Text Box 18"/>
                <p:cNvSpPr txBox="1">
                  <a:spLocks noChangeArrowheads="1"/>
                </p:cNvSpPr>
                <p:nvPr/>
              </p:nvSpPr>
              <p:spPr>
                <a:xfrm>
                  <a:off x="912" y="1200"/>
                  <a:ext cx="48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numCol="1"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r>
                    <a:rPr lang="fr-FR"/>
                    <a:t>100%</a:t>
                  </a:r>
                  <a:endParaRPr lang="fr-FR" noProof="1"/>
                </a:p>
              </p:txBody>
            </p:sp>
          </p:grpSp>
        </p:grpSp>
        <p:sp>
          <p:nvSpPr>
            <p:cNvPr id="132" name="Text Box 19"/>
            <p:cNvSpPr txBox="1">
              <a:spLocks noChangeArrowheads="1"/>
            </p:cNvSpPr>
            <p:nvPr/>
          </p:nvSpPr>
          <p:spPr>
            <a:xfrm>
              <a:off x="4724400" y="5334000"/>
              <a:ext cx="7604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typeface="Arial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typeface="Arial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typeface="Arial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typeface="Arial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9pPr>
            </a:lstStyle>
            <a:p>
              <a:pPr eaLnBrk="1" hangingPunct="1"/>
              <a:r>
                <a:rPr lang="fr-FR">
                  <a:solidFill>
                    <a:schemeClr val="bg2"/>
                  </a:solidFill>
                </a:rPr>
                <a:t>50µm</a:t>
              </a:r>
              <a:endParaRPr lang="fr-FR" noProof="1">
                <a:solidFill>
                  <a:schemeClr val="bg2"/>
                </a:solidFill>
              </a:endParaRPr>
            </a:p>
          </p:txBody>
        </p:sp>
        <p:sp>
          <p:nvSpPr>
            <p:cNvPr id="133" name="Line 22"/>
            <p:cNvSpPr>
              <a:spLocks noChangeShapeType="1"/>
            </p:cNvSpPr>
            <p:nvPr/>
          </p:nvSpPr>
          <p:spPr>
            <a:xfrm flipV="1">
              <a:off x="5181600" y="2133600"/>
              <a:ext cx="0" cy="31242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numCol="1"/>
            <a:lstStyle/>
            <a:p>
              <a:endParaRPr lang="en-US"/>
            </a:p>
          </p:txBody>
        </p:sp>
        <p:sp>
          <p:nvSpPr>
            <p:cNvPr id="134" name="Text Box 20"/>
            <p:cNvSpPr txBox="1">
              <a:spLocks noChangeArrowheads="1"/>
            </p:cNvSpPr>
            <p:nvPr/>
          </p:nvSpPr>
          <p:spPr>
            <a:xfrm>
              <a:off x="6248400" y="4267200"/>
              <a:ext cx="2209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typeface="Arial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typeface="Arial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typeface="Arial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typeface="Arial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9pPr>
            </a:lstStyle>
            <a:p>
              <a:pPr eaLnBrk="1" hangingPunct="1"/>
              <a:r>
                <a:rPr lang="fr-FR">
                  <a:solidFill>
                    <a:schemeClr val="bg2"/>
                  </a:solidFill>
                </a:rPr>
                <a:t>20% direct by-pass</a:t>
              </a:r>
              <a:endParaRPr lang="fr-FR" noProof="1">
                <a:solidFill>
                  <a:schemeClr val="bg2"/>
                </a:solidFill>
              </a:endParaRPr>
            </a:p>
          </p:txBody>
        </p:sp>
        <p:sp>
          <p:nvSpPr>
            <p:cNvPr id="135" name="Freeform 23"/>
            <p:cNvSpPr>
              <a:spLocks/>
            </p:cNvSpPr>
            <p:nvPr/>
          </p:nvSpPr>
          <p:spPr>
            <a:xfrm>
              <a:off x="2627313" y="2133600"/>
              <a:ext cx="4279900" cy="2374900"/>
            </a:xfrm>
            <a:custGeom>
              <a:avLst/>
              <a:gdLst>
                <a:gd fmla="*/ 0 w 2696" name="T0"/>
                <a:gd fmla="*/ 2147483647 h 1464" name="T1"/>
                <a:gd fmla="*/ 2147483647 w 2696" name="T2"/>
                <a:gd fmla="*/ 2147483647 h 1464" name="T3"/>
                <a:gd fmla="*/ 2147483647 w 2696" name="T4"/>
                <a:gd fmla="*/ 0 h 1464" name="T5"/>
                <a:gd fmla="*/ 2147483647 w 2696" name="T6"/>
                <a:gd fmla="*/ 0 h 1464" name="T7"/>
                <a:gd fmla="*/ 0 60000 65536" name="T8"/>
                <a:gd fmla="*/ 0 60000 65536" name="T9"/>
                <a:gd fmla="*/ 0 60000 65536" name="T10"/>
                <a:gd fmla="*/ 0 60000 65536" name="T11"/>
                <a:gd fmla="*/ 0 w 2696" name="T12"/>
                <a:gd fmla="*/ 0 h 1464" name="T13"/>
                <a:gd fmla="*/ 2696 w 2696" name="T14"/>
                <a:gd fmla="*/ 1464 h 1464" name="T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b="T15" l="T12" r="T14" t="T13"/>
              <a:pathLst>
                <a:path h="1464" w="2696">
                  <a:moveTo>
                    <a:pt x="0" y="1464"/>
                  </a:moveTo>
                  <a:lnTo>
                    <a:pt x="1592" y="1456"/>
                  </a:lnTo>
                  <a:lnTo>
                    <a:pt x="1592" y="0"/>
                  </a:lnTo>
                  <a:lnTo>
                    <a:pt x="2696" y="0"/>
                  </a:lnTo>
                </a:path>
              </a:pathLst>
            </a:custGeom>
            <a:noFill/>
            <a:ln cap="flat" w="50800">
              <a:solidFill>
                <a:srgbClr val="00FF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numCol="1"/>
            <a:lstStyle/>
            <a:p>
              <a:endParaRPr lang="en-US"/>
            </a:p>
          </p:txBody>
        </p:sp>
        <p:sp>
          <p:nvSpPr>
            <p:cNvPr id="136" name="Line 24"/>
            <p:cNvSpPr>
              <a:spLocks noChangeShapeType="1"/>
            </p:cNvSpPr>
            <p:nvPr/>
          </p:nvSpPr>
          <p:spPr>
            <a:xfrm>
              <a:off x="2286000" y="4495800"/>
              <a:ext cx="38100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numCol="1"/>
            <a:lstStyle/>
            <a:p>
              <a:endParaRPr lang="en-US"/>
            </a:p>
          </p:txBody>
        </p:sp>
        <p:grpSp>
          <p:nvGrpSpPr>
            <p:cNvPr id="137" name="Group 29"/>
            <p:cNvGrpSpPr>
              <a:grpSpLocks/>
            </p:cNvGrpSpPr>
            <p:nvPr/>
          </p:nvGrpSpPr>
          <p:grpSpPr>
            <a:xfrm>
              <a:off x="2608263" y="2147888"/>
              <a:ext cx="4318000" cy="2311400"/>
              <a:chOff x="1648" y="1344"/>
              <a:chExt cx="2720" cy="1456"/>
            </a:xfrm>
          </p:grpSpPr>
          <p:sp>
            <p:nvSpPr>
              <p:cNvPr id="138" name="Text Box 21"/>
              <p:cNvSpPr txBox="1">
                <a:spLocks noChangeArrowheads="1"/>
              </p:cNvSpPr>
              <p:nvPr/>
            </p:nvSpPr>
            <p:spPr>
              <a:xfrm>
                <a:off x="1712" y="1536"/>
                <a:ext cx="144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algn="ctr" eaLnBrk="1" hangingPunct="1"/>
                <a:r>
                  <a:rPr lang="fr-FR">
                    <a:solidFill>
                      <a:schemeClr val="bg2"/>
                    </a:solidFill>
                  </a:rPr>
                  <a:t>Effect of agglomeration</a:t>
                </a:r>
                <a:endParaRPr lang="fr-FR" noProof="1">
                  <a:solidFill>
                    <a:schemeClr val="bg2"/>
                  </a:solidFill>
                </a:endParaRPr>
              </a:p>
            </p:txBody>
          </p:sp>
          <p:sp>
            <p:nvSpPr>
              <p:cNvPr id="139" name="Freeform 25"/>
              <p:cNvSpPr>
                <a:spLocks/>
              </p:cNvSpPr>
              <p:nvPr/>
            </p:nvSpPr>
            <p:spPr>
              <a:xfrm>
                <a:off x="1648" y="1344"/>
                <a:ext cx="2720" cy="1456"/>
              </a:xfrm>
              <a:custGeom>
                <a:avLst/>
                <a:gdLst>
                  <a:gd fmla="*/ 0 w 2720" name="T0"/>
                  <a:gd fmla="*/ 1072 h 1456" name="T1"/>
                  <a:gd fmla="*/ 1616 w 2720" name="T2"/>
                  <a:gd fmla="*/ 1456 h 1456" name="T3"/>
                  <a:gd fmla="*/ 1616 w 2720" name="T4"/>
                  <a:gd fmla="*/ 0 h 1456" name="T5"/>
                  <a:gd fmla="*/ 2720 w 2720" name="T6"/>
                  <a:gd fmla="*/ 0 h 1456" name="T7"/>
                  <a:gd fmla="*/ 0 60000 65536" name="T8"/>
                  <a:gd fmla="*/ 0 60000 65536" name="T9"/>
                  <a:gd fmla="*/ 0 60000 65536" name="T10"/>
                  <a:gd fmla="*/ 0 60000 65536" name="T11"/>
                  <a:gd fmla="*/ 0 w 2720" name="T12"/>
                  <a:gd fmla="*/ 0 h 1456" name="T13"/>
                  <a:gd fmla="*/ 2720 w 2720" name="T14"/>
                  <a:gd fmla="*/ 1456 h 1456" name="T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b="T15" l="T12" r="T14" t="T13"/>
                <a:pathLst>
                  <a:path h="1456" w="2720">
                    <a:moveTo>
                      <a:pt x="0" y="1072"/>
                    </a:moveTo>
                    <a:lnTo>
                      <a:pt x="1616" y="1456"/>
                    </a:lnTo>
                    <a:lnTo>
                      <a:pt x="1616" y="0"/>
                    </a:lnTo>
                    <a:lnTo>
                      <a:pt x="2720" y="0"/>
                    </a:lnTo>
                  </a:path>
                </a:pathLst>
              </a:custGeom>
              <a:noFill/>
              <a:ln cap="flat" w="50800">
                <a:solidFill>
                  <a:srgbClr val="00FF00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numCol="1"/>
              <a:lstStyle/>
              <a:p>
                <a:endParaRPr lang="en-US"/>
              </a:p>
            </p:txBody>
          </p:sp>
          <p:sp>
            <p:nvSpPr>
              <p:cNvPr id="140" name="Line 27"/>
              <p:cNvSpPr>
                <a:spLocks noChangeShapeType="1"/>
              </p:cNvSpPr>
              <p:nvPr/>
            </p:nvSpPr>
            <p:spPr>
              <a:xfrm flipH="1">
                <a:off x="1904" y="1968"/>
                <a:ext cx="38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len="med" type="stealth" w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numCol="1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146057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 noGrp="1"/>
          </p:cNvSpPr>
          <p:nvPr>
            <p:ph type="title"/>
          </p:nvPr>
        </p:nvSpPr>
        <p:spPr>
          <a:xfrm>
            <a:off x="523875" y="188639"/>
            <a:ext cx="9382125" cy="851907"/>
          </a:xfrm>
        </p:spPr>
        <p:txBody>
          <a:bodyPr numCol="1"/>
          <a:lstStyle/>
          <a:p>
            <a:r>
              <a:rPr altLang="en-GB" dirty="0" lang="en-GB" smtClean="0"/>
              <a:t>Key Figures – </a:t>
            </a:r>
            <a:r>
              <a:rPr altLang="en-GB" dirty="0" lang="en-GB"/>
              <a:t>Tromp Curve </a:t>
            </a:r>
            <a:r>
              <a:rPr altLang="en-GB" dirty="0" err="1" lang="en-GB" smtClean="0"/>
              <a:t>t</a:t>
            </a:r>
            <a:r>
              <a:rPr altLang="en-GB" baseline="-25000" dirty="0" err="1" lang="en-GB" smtClean="0"/>
              <a:t>r</a:t>
            </a:r>
            <a:r>
              <a:rPr altLang="en-GB" baseline="-25000" dirty="0" lang="en-GB" smtClean="0"/>
              <a:t> </a:t>
            </a:r>
            <a:r>
              <a:rPr altLang="en-GB" dirty="0" lang="en-GB" smtClean="0"/>
              <a:t>– sharpness of separation or imperfection</a:t>
            </a:r>
            <a:endParaRPr altLang="en-GB" dirty="0" lang="en-GB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>
          <a:xfrm>
            <a:off x="560388" y="1268760"/>
            <a:ext cx="9145140" cy="984885"/>
          </a:xfrm>
          <a:prstGeom prst="rect">
            <a:avLst/>
          </a:prstGeom>
          <a:noFill/>
          <a:extLst/>
        </p:spPr>
        <p:txBody>
          <a:bodyPr numCol="1" rtlCol="0" wrap="square">
            <a:spAutoFit/>
          </a:bodyPr>
          <a:lstStyle>
            <a:defPPr>
              <a:defRPr lang="en-US"/>
            </a:defPPr>
            <a:lvl1pPr algn="l"/>
          </a:lstStyle>
          <a:p>
            <a:r>
              <a:rPr altLang="en-GB" dirty="0" lang="en-GB" smtClean="0" sz="2000">
                <a:solidFill>
                  <a:schemeClr val="tx1"/>
                </a:solidFill>
              </a:rPr>
              <a:t>Example: Separation or classification, </a:t>
            </a:r>
            <a:r>
              <a:rPr altLang="en-GB" dirty="0" err="1" lang="en-GB" smtClean="0" sz="2000">
                <a:solidFill>
                  <a:schemeClr val="tx1"/>
                </a:solidFill>
              </a:rPr>
              <a:t>i</a:t>
            </a:r>
            <a:r>
              <a:rPr dirty="0" lang="en-US" smtClean="0" sz="2000">
                <a:solidFill>
                  <a:schemeClr val="tx1"/>
                </a:solidFill>
              </a:rPr>
              <a:t>f </a:t>
            </a:r>
            <a:r>
              <a:rPr dirty="0" lang="en-US" sz="2000">
                <a:solidFill>
                  <a:schemeClr val="tx1"/>
                </a:solidFill>
              </a:rPr>
              <a:t>screen and sieving </a:t>
            </a:r>
            <a:r>
              <a:rPr dirty="0" lang="en-US" smtClean="0" sz="2000">
                <a:solidFill>
                  <a:schemeClr val="tx1"/>
                </a:solidFill>
              </a:rPr>
              <a:t>have no sharp separation and are imperfect and coarse particles can pass to the fines</a:t>
            </a:r>
            <a:endParaRPr altLang="en-GB" dirty="0" lang="en-GB" smtClean="0" sz="1800">
              <a:solidFill>
                <a:schemeClr val="tx1"/>
              </a:solidFill>
            </a:endParaRPr>
          </a:p>
          <a:p>
            <a:endParaRPr altLang="en-GB" b="1" dirty="0" lang="en-GB" sz="1800" u="sng">
              <a:solidFill>
                <a:schemeClr val="tx1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1295400" y="2286000"/>
            <a:ext cx="6705600" cy="3657600"/>
            <a:chOff x="1295400" y="2286000"/>
            <a:chExt cx="6705600" cy="3657600"/>
          </a:xfrm>
        </p:grpSpPr>
        <p:grpSp>
          <p:nvGrpSpPr>
            <p:cNvPr id="131" name="Group 4"/>
            <p:cNvGrpSpPr>
              <a:grpSpLocks/>
            </p:cNvGrpSpPr>
            <p:nvPr/>
          </p:nvGrpSpPr>
          <p:grpSpPr>
            <a:xfrm>
              <a:off x="1981200" y="2286000"/>
              <a:ext cx="2133600" cy="1295400"/>
              <a:chOff x="1584" y="1584"/>
              <a:chExt cx="1344" cy="816"/>
            </a:xfrm>
          </p:grpSpPr>
          <p:grpSp>
            <p:nvGrpSpPr>
              <p:cNvPr id="169" name="Group 5"/>
              <p:cNvGrpSpPr>
                <a:grpSpLocks/>
              </p:cNvGrpSpPr>
              <p:nvPr/>
            </p:nvGrpSpPr>
            <p:grpSpPr>
              <a:xfrm>
                <a:off x="1584" y="1584"/>
                <a:ext cx="1344" cy="816"/>
                <a:chOff x="1584" y="1584"/>
                <a:chExt cx="1344" cy="816"/>
              </a:xfrm>
            </p:grpSpPr>
            <p:sp>
              <p:nvSpPr>
                <p:cNvPr descr="Papier recyclé" id="178" name="Oval 6"/>
                <p:cNvSpPr>
                  <a:spLocks noChangeArrowheads="1"/>
                </p:cNvSpPr>
                <p:nvPr/>
              </p:nvSpPr>
              <p:spPr>
                <a:xfrm>
                  <a:off x="1824" y="1584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Papier recyclé" id="179" name="Oval 7"/>
                <p:cNvSpPr>
                  <a:spLocks noChangeArrowheads="1"/>
                </p:cNvSpPr>
                <p:nvPr/>
              </p:nvSpPr>
              <p:spPr>
                <a:xfrm>
                  <a:off x="2160" y="1728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Papier recyclé" id="180" name="Oval 8"/>
                <p:cNvSpPr>
                  <a:spLocks noChangeArrowheads="1"/>
                </p:cNvSpPr>
                <p:nvPr/>
              </p:nvSpPr>
              <p:spPr>
                <a:xfrm>
                  <a:off x="2448" y="1920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Papier recyclé" id="181" name="Oval 9"/>
                <p:cNvSpPr>
                  <a:spLocks noChangeArrowheads="1"/>
                </p:cNvSpPr>
                <p:nvPr/>
              </p:nvSpPr>
              <p:spPr>
                <a:xfrm>
                  <a:off x="2784" y="2112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Papier recyclé" id="182" name="Oval 10"/>
                <p:cNvSpPr>
                  <a:spLocks noChangeArrowheads="1"/>
                </p:cNvSpPr>
                <p:nvPr/>
              </p:nvSpPr>
              <p:spPr>
                <a:xfrm>
                  <a:off x="2448" y="2256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Papier recyclé" id="183" name="Oval 11"/>
                <p:cNvSpPr>
                  <a:spLocks noChangeArrowheads="1"/>
                </p:cNvSpPr>
                <p:nvPr/>
              </p:nvSpPr>
              <p:spPr>
                <a:xfrm>
                  <a:off x="2160" y="2112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Papier recyclé" id="184" name="Oval 12"/>
                <p:cNvSpPr>
                  <a:spLocks noChangeArrowheads="1"/>
                </p:cNvSpPr>
                <p:nvPr/>
              </p:nvSpPr>
              <p:spPr>
                <a:xfrm>
                  <a:off x="1872" y="1968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Papier recyclé" id="185" name="Oval 13"/>
                <p:cNvSpPr>
                  <a:spLocks noChangeArrowheads="1"/>
                </p:cNvSpPr>
                <p:nvPr/>
              </p:nvSpPr>
              <p:spPr>
                <a:xfrm>
                  <a:off x="1584" y="1824"/>
                  <a:ext cx="144" cy="144"/>
                </a:xfrm>
                <a:prstGeom prst="ellipse">
                  <a:avLst/>
                </a:prstGeom>
                <a:blipFill rotWithShape="0">
                  <a:blip r:embed="rId3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</p:grpSp>
          <p:grpSp>
            <p:nvGrpSpPr>
              <p:cNvPr id="170" name="Group 14"/>
              <p:cNvGrpSpPr>
                <a:grpSpLocks/>
              </p:cNvGrpSpPr>
              <p:nvPr/>
            </p:nvGrpSpPr>
            <p:grpSpPr>
              <a:xfrm>
                <a:off x="1680" y="1824"/>
                <a:ext cx="1056" cy="576"/>
                <a:chOff x="1680" y="1824"/>
                <a:chExt cx="1056" cy="576"/>
              </a:xfrm>
            </p:grpSpPr>
            <p:sp>
              <p:nvSpPr>
                <p:cNvPr descr="Marbre vert" id="171" name="Oval 15"/>
                <p:cNvSpPr>
                  <a:spLocks noChangeArrowheads="1"/>
                </p:cNvSpPr>
                <p:nvPr/>
              </p:nvSpPr>
              <p:spPr>
                <a:xfrm>
                  <a:off x="1872" y="1824"/>
                  <a:ext cx="48" cy="48"/>
                </a:xfrm>
                <a:prstGeom prst="ellipse">
                  <a:avLst/>
                </a:prstGeom>
                <a:blipFill rotWithShape="0">
                  <a:blip r:embed="rId4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Marbre vert" id="172" name="Oval 16"/>
                <p:cNvSpPr>
                  <a:spLocks noChangeArrowheads="1"/>
                </p:cNvSpPr>
                <p:nvPr/>
              </p:nvSpPr>
              <p:spPr>
                <a:xfrm>
                  <a:off x="2160" y="1968"/>
                  <a:ext cx="48" cy="48"/>
                </a:xfrm>
                <a:prstGeom prst="ellipse">
                  <a:avLst/>
                </a:prstGeom>
                <a:blipFill rotWithShape="0">
                  <a:blip r:embed="rId4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Marbre vert" id="173" name="Oval 17"/>
                <p:cNvSpPr>
                  <a:spLocks noChangeArrowheads="1"/>
                </p:cNvSpPr>
                <p:nvPr/>
              </p:nvSpPr>
              <p:spPr>
                <a:xfrm>
                  <a:off x="2448" y="2112"/>
                  <a:ext cx="48" cy="48"/>
                </a:xfrm>
                <a:prstGeom prst="ellipse">
                  <a:avLst/>
                </a:prstGeom>
                <a:blipFill rotWithShape="0">
                  <a:blip r:embed="rId4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Marbre vert" id="174" name="Oval 18"/>
                <p:cNvSpPr>
                  <a:spLocks noChangeArrowheads="1"/>
                </p:cNvSpPr>
                <p:nvPr/>
              </p:nvSpPr>
              <p:spPr>
                <a:xfrm>
                  <a:off x="2688" y="2256"/>
                  <a:ext cx="48" cy="48"/>
                </a:xfrm>
                <a:prstGeom prst="ellipse">
                  <a:avLst/>
                </a:prstGeom>
                <a:blipFill rotWithShape="0">
                  <a:blip r:embed="rId4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Marbre vert" id="175" name="Oval 19"/>
                <p:cNvSpPr>
                  <a:spLocks noChangeArrowheads="1"/>
                </p:cNvSpPr>
                <p:nvPr/>
              </p:nvSpPr>
              <p:spPr>
                <a:xfrm>
                  <a:off x="2256" y="2352"/>
                  <a:ext cx="48" cy="48"/>
                </a:xfrm>
                <a:prstGeom prst="ellipse">
                  <a:avLst/>
                </a:prstGeom>
                <a:blipFill rotWithShape="0">
                  <a:blip r:embed="rId4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Marbre vert" id="176" name="Oval 20"/>
                <p:cNvSpPr>
                  <a:spLocks noChangeArrowheads="1"/>
                </p:cNvSpPr>
                <p:nvPr/>
              </p:nvSpPr>
              <p:spPr>
                <a:xfrm>
                  <a:off x="2016" y="2208"/>
                  <a:ext cx="48" cy="48"/>
                </a:xfrm>
                <a:prstGeom prst="ellipse">
                  <a:avLst/>
                </a:prstGeom>
                <a:blipFill rotWithShape="0">
                  <a:blip r:embed="rId4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  <p:sp>
              <p:nvSpPr>
                <p:cNvPr descr="Marbre vert" id="177" name="Oval 21"/>
                <p:cNvSpPr>
                  <a:spLocks noChangeArrowheads="1"/>
                </p:cNvSpPr>
                <p:nvPr/>
              </p:nvSpPr>
              <p:spPr>
                <a:xfrm>
                  <a:off x="1680" y="2064"/>
                  <a:ext cx="48" cy="48"/>
                </a:xfrm>
                <a:prstGeom prst="ellipse">
                  <a:avLst/>
                </a:prstGeom>
                <a:blipFill rotWithShape="0">
                  <a:blip r:embed="rId4"/>
                  <a:srcRect/>
                  <a:tile algn="tl" flip="none" sx="100000" sy="100000" tx="0" ty="0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numCol="1"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endParaRPr lang="de-DE"/>
                </a:p>
              </p:txBody>
            </p:sp>
          </p:grpSp>
        </p:grpSp>
        <p:grpSp>
          <p:nvGrpSpPr>
            <p:cNvPr id="132" name="Group 22"/>
            <p:cNvGrpSpPr>
              <a:grpSpLocks/>
            </p:cNvGrpSpPr>
            <p:nvPr/>
          </p:nvGrpSpPr>
          <p:grpSpPr>
            <a:xfrm>
              <a:off x="1371600" y="4038600"/>
              <a:ext cx="1676400" cy="914400"/>
              <a:chOff x="864" y="2544"/>
              <a:chExt cx="1056" cy="576"/>
            </a:xfrm>
          </p:grpSpPr>
          <p:sp>
            <p:nvSpPr>
              <p:cNvPr descr="Marbre vert" id="162" name="Oval 23"/>
              <p:cNvSpPr>
                <a:spLocks noChangeArrowheads="1"/>
              </p:cNvSpPr>
              <p:nvPr/>
            </p:nvSpPr>
            <p:spPr>
              <a:xfrm>
                <a:off x="1056" y="2544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163" name="Oval 24"/>
              <p:cNvSpPr>
                <a:spLocks noChangeArrowheads="1"/>
              </p:cNvSpPr>
              <p:nvPr/>
            </p:nvSpPr>
            <p:spPr>
              <a:xfrm>
                <a:off x="1344" y="2688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164" name="Oval 25"/>
              <p:cNvSpPr>
                <a:spLocks noChangeArrowheads="1"/>
              </p:cNvSpPr>
              <p:nvPr/>
            </p:nvSpPr>
            <p:spPr>
              <a:xfrm>
                <a:off x="1632" y="2832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165" name="Oval 26"/>
              <p:cNvSpPr>
                <a:spLocks noChangeArrowheads="1"/>
              </p:cNvSpPr>
              <p:nvPr/>
            </p:nvSpPr>
            <p:spPr>
              <a:xfrm>
                <a:off x="1872" y="2976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166" name="Oval 27"/>
              <p:cNvSpPr>
                <a:spLocks noChangeArrowheads="1"/>
              </p:cNvSpPr>
              <p:nvPr/>
            </p:nvSpPr>
            <p:spPr>
              <a:xfrm>
                <a:off x="1440" y="3072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167" name="Oval 28"/>
              <p:cNvSpPr>
                <a:spLocks noChangeArrowheads="1"/>
              </p:cNvSpPr>
              <p:nvPr/>
            </p:nvSpPr>
            <p:spPr>
              <a:xfrm>
                <a:off x="1200" y="2928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Marbre vert" id="168" name="Oval 29"/>
              <p:cNvSpPr>
                <a:spLocks noChangeArrowheads="1"/>
              </p:cNvSpPr>
              <p:nvPr/>
            </p:nvSpPr>
            <p:spPr>
              <a:xfrm>
                <a:off x="864" y="2784"/>
                <a:ext cx="48" cy="48"/>
              </a:xfrm>
              <a:prstGeom prst="ellipse">
                <a:avLst/>
              </a:prstGeom>
              <a:blipFill rotWithShape="0">
                <a:blip r:embed="rId4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</p:grpSp>
        <p:grpSp>
          <p:nvGrpSpPr>
            <p:cNvPr id="133" name="Group 71"/>
            <p:cNvGrpSpPr>
              <a:grpSpLocks/>
            </p:cNvGrpSpPr>
            <p:nvPr/>
          </p:nvGrpSpPr>
          <p:grpSpPr>
            <a:xfrm>
              <a:off x="1295400" y="3730625"/>
              <a:ext cx="4724400" cy="2212975"/>
              <a:chOff x="816" y="2350"/>
              <a:chExt cx="2976" cy="1394"/>
            </a:xfrm>
          </p:grpSpPr>
          <p:grpSp>
            <p:nvGrpSpPr>
              <p:cNvPr id="149" name="Group 70"/>
              <p:cNvGrpSpPr>
                <a:grpSpLocks/>
              </p:cNvGrpSpPr>
              <p:nvPr/>
            </p:nvGrpSpPr>
            <p:grpSpPr>
              <a:xfrm rot="1445218">
                <a:off x="816" y="2350"/>
                <a:ext cx="2351" cy="99"/>
                <a:chOff x="816" y="2350"/>
                <a:chExt cx="2351" cy="99"/>
              </a:xfrm>
            </p:grpSpPr>
            <p:sp>
              <p:nvSpPr>
                <p:cNvPr id="151" name="Line 32"/>
                <p:cNvSpPr>
                  <a:spLocks noChangeShapeType="1"/>
                </p:cNvSpPr>
                <p:nvPr/>
              </p:nvSpPr>
              <p:spPr>
                <a:xfrm rot="-5229">
                  <a:off x="816" y="2401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152" name="Line 33"/>
                <p:cNvSpPr>
                  <a:spLocks noChangeShapeType="1"/>
                </p:cNvSpPr>
                <p:nvPr/>
              </p:nvSpPr>
              <p:spPr>
                <a:xfrm rot="-5229">
                  <a:off x="1056" y="2401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153" name="Line 34"/>
                <p:cNvSpPr>
                  <a:spLocks noChangeShapeType="1"/>
                </p:cNvSpPr>
                <p:nvPr/>
              </p:nvSpPr>
              <p:spPr>
                <a:xfrm rot="-5229">
                  <a:off x="1296" y="240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154" name="Line 35"/>
                <p:cNvSpPr>
                  <a:spLocks noChangeShapeType="1"/>
                </p:cNvSpPr>
                <p:nvPr/>
              </p:nvSpPr>
              <p:spPr>
                <a:xfrm rot="-5229">
                  <a:off x="1824" y="240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155" name="Line 36"/>
                <p:cNvSpPr>
                  <a:spLocks noChangeShapeType="1"/>
                </p:cNvSpPr>
                <p:nvPr/>
              </p:nvSpPr>
              <p:spPr>
                <a:xfrm rot="-5229">
                  <a:off x="1536" y="240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156" name="Line 37"/>
                <p:cNvSpPr>
                  <a:spLocks noChangeShapeType="1"/>
                </p:cNvSpPr>
                <p:nvPr/>
              </p:nvSpPr>
              <p:spPr>
                <a:xfrm rot="-5229">
                  <a:off x="2064" y="2399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157" name="Line 38"/>
                <p:cNvSpPr>
                  <a:spLocks noChangeShapeType="1"/>
                </p:cNvSpPr>
                <p:nvPr/>
              </p:nvSpPr>
              <p:spPr>
                <a:xfrm rot="-5229">
                  <a:off x="2304" y="2399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158" name="Line 39"/>
                <p:cNvSpPr>
                  <a:spLocks noChangeShapeType="1"/>
                </p:cNvSpPr>
                <p:nvPr/>
              </p:nvSpPr>
              <p:spPr>
                <a:xfrm rot="-5229">
                  <a:off x="2688" y="239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159" name="Line 40"/>
                <p:cNvSpPr>
                  <a:spLocks noChangeShapeType="1"/>
                </p:cNvSpPr>
                <p:nvPr/>
              </p:nvSpPr>
              <p:spPr>
                <a:xfrm rot="-5229">
                  <a:off x="2975" y="239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160" name="Line 41"/>
                <p:cNvSpPr>
                  <a:spLocks noChangeShapeType="1"/>
                </p:cNvSpPr>
                <p:nvPr/>
              </p:nvSpPr>
              <p:spPr>
                <a:xfrm rot="-5229">
                  <a:off x="816" y="2353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161" name="Line 42"/>
                <p:cNvSpPr>
                  <a:spLocks noChangeShapeType="1"/>
                </p:cNvSpPr>
                <p:nvPr/>
              </p:nvSpPr>
              <p:spPr>
                <a:xfrm rot="-5229">
                  <a:off x="3167" y="2350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</p:grpSp>
          <p:sp>
            <p:nvSpPr>
              <p:cNvPr id="150" name="Line 43"/>
              <p:cNvSpPr>
                <a:spLocks noChangeShapeType="1"/>
              </p:cNvSpPr>
              <p:nvPr/>
            </p:nvSpPr>
            <p:spPr>
              <a:xfrm>
                <a:off x="3072" y="2880"/>
                <a:ext cx="720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numCol="1"/>
              <a:lstStyle/>
              <a:p>
                <a:endParaRPr lang="en-US"/>
              </a:p>
            </p:txBody>
          </p:sp>
        </p:grpSp>
        <p:grpSp>
          <p:nvGrpSpPr>
            <p:cNvPr id="134" name="Group 44"/>
            <p:cNvGrpSpPr>
              <a:grpSpLocks/>
            </p:cNvGrpSpPr>
            <p:nvPr/>
          </p:nvGrpSpPr>
          <p:grpSpPr>
            <a:xfrm>
              <a:off x="5867400" y="3581400"/>
              <a:ext cx="2133600" cy="1295400"/>
              <a:chOff x="3696" y="2256"/>
              <a:chExt cx="1344" cy="816"/>
            </a:xfrm>
          </p:grpSpPr>
          <p:sp>
            <p:nvSpPr>
              <p:cNvPr descr="Papier recyclé" id="141" name="Oval 45"/>
              <p:cNvSpPr>
                <a:spLocks noChangeArrowheads="1"/>
              </p:cNvSpPr>
              <p:nvPr/>
            </p:nvSpPr>
            <p:spPr>
              <a:xfrm>
                <a:off x="3936" y="2256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Papier recyclé" id="142" name="Oval 46"/>
              <p:cNvSpPr>
                <a:spLocks noChangeArrowheads="1"/>
              </p:cNvSpPr>
              <p:nvPr/>
            </p:nvSpPr>
            <p:spPr>
              <a:xfrm>
                <a:off x="4272" y="2400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Papier recyclé" id="143" name="Oval 47"/>
              <p:cNvSpPr>
                <a:spLocks noChangeArrowheads="1"/>
              </p:cNvSpPr>
              <p:nvPr/>
            </p:nvSpPr>
            <p:spPr>
              <a:xfrm>
                <a:off x="4560" y="2592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Papier recyclé" id="144" name="Oval 48"/>
              <p:cNvSpPr>
                <a:spLocks noChangeArrowheads="1"/>
              </p:cNvSpPr>
              <p:nvPr/>
            </p:nvSpPr>
            <p:spPr>
              <a:xfrm>
                <a:off x="4896" y="2784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Papier recyclé" id="145" name="Oval 49"/>
              <p:cNvSpPr>
                <a:spLocks noChangeArrowheads="1"/>
              </p:cNvSpPr>
              <p:nvPr/>
            </p:nvSpPr>
            <p:spPr>
              <a:xfrm>
                <a:off x="4560" y="2928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Papier recyclé" id="146" name="Oval 50"/>
              <p:cNvSpPr>
                <a:spLocks noChangeArrowheads="1"/>
              </p:cNvSpPr>
              <p:nvPr/>
            </p:nvSpPr>
            <p:spPr>
              <a:xfrm>
                <a:off x="4272" y="2784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Papier recyclé" id="147" name="Oval 51"/>
              <p:cNvSpPr>
                <a:spLocks noChangeArrowheads="1"/>
              </p:cNvSpPr>
              <p:nvPr/>
            </p:nvSpPr>
            <p:spPr>
              <a:xfrm>
                <a:off x="3984" y="2640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Papier recyclé" id="148" name="Oval 52"/>
              <p:cNvSpPr>
                <a:spLocks noChangeArrowheads="1"/>
              </p:cNvSpPr>
              <p:nvPr/>
            </p:nvSpPr>
            <p:spPr>
              <a:xfrm>
                <a:off x="3696" y="2496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</p:grpSp>
        <p:grpSp>
          <p:nvGrpSpPr>
            <p:cNvPr id="135" name="Group 74"/>
            <p:cNvGrpSpPr>
              <a:grpSpLocks/>
            </p:cNvGrpSpPr>
            <p:nvPr/>
          </p:nvGrpSpPr>
          <p:grpSpPr>
            <a:xfrm>
              <a:off x="3352800" y="2743200"/>
              <a:ext cx="2743200" cy="2667000"/>
              <a:chOff x="2112" y="1728"/>
              <a:chExt cx="1728" cy="1680"/>
            </a:xfrm>
          </p:grpSpPr>
          <p:sp>
            <p:nvSpPr>
              <p:cNvPr id="136" name="Line 59"/>
              <p:cNvSpPr>
                <a:spLocks noChangeShapeType="1"/>
              </p:cNvSpPr>
              <p:nvPr/>
            </p:nvSpPr>
            <p:spPr>
              <a:xfrm flipH="1">
                <a:off x="2352" y="2256"/>
                <a:ext cx="384" cy="76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prstDash val="dash"/>
                <a:round/>
                <a:headEnd/>
                <a:tailEnd len="med" type="stealth" w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numCol="1"/>
              <a:lstStyle/>
              <a:p>
                <a:endParaRPr lang="en-US"/>
              </a:p>
            </p:txBody>
          </p:sp>
          <p:sp>
            <p:nvSpPr>
              <p:cNvPr id="137" name="Text Box 62"/>
              <p:cNvSpPr txBox="1">
                <a:spLocks noChangeArrowheads="1"/>
              </p:cNvSpPr>
              <p:nvPr/>
            </p:nvSpPr>
            <p:spPr>
              <a:xfrm>
                <a:off x="2688" y="1728"/>
                <a:ext cx="1152" cy="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r>
                  <a:rPr dirty="0" err="1" lang="fr-FR" sz="1600">
                    <a:solidFill>
                      <a:schemeClr val="bg2"/>
                    </a:solidFill>
                  </a:rPr>
                  <a:t>Some</a:t>
                </a:r>
                <a:r>
                  <a:rPr dirty="0" lang="fr-FR" sz="1600">
                    <a:solidFill>
                      <a:schemeClr val="bg2"/>
                    </a:solidFill>
                  </a:rPr>
                  <a:t> </a:t>
                </a:r>
                <a:r>
                  <a:rPr dirty="0" err="1" lang="fr-FR" sz="1600">
                    <a:solidFill>
                      <a:schemeClr val="bg2"/>
                    </a:solidFill>
                  </a:rPr>
                  <a:t>holes</a:t>
                </a:r>
                <a:r>
                  <a:rPr dirty="0" lang="fr-FR" sz="1600">
                    <a:solidFill>
                      <a:schemeClr val="bg2"/>
                    </a:solidFill>
                  </a:rPr>
                  <a:t> are </a:t>
                </a:r>
                <a:r>
                  <a:rPr dirty="0" err="1" lang="fr-FR" sz="1600">
                    <a:solidFill>
                      <a:schemeClr val="bg2"/>
                    </a:solidFill>
                  </a:rPr>
                  <a:t>bigger</a:t>
                </a:r>
                <a:r>
                  <a:rPr dirty="0" lang="fr-FR" sz="1600">
                    <a:solidFill>
                      <a:schemeClr val="bg2"/>
                    </a:solidFill>
                  </a:rPr>
                  <a:t> </a:t>
                </a:r>
                <a:r>
                  <a:rPr dirty="0" err="1" lang="fr-FR" sz="1600">
                    <a:solidFill>
                      <a:schemeClr val="bg2"/>
                    </a:solidFill>
                  </a:rPr>
                  <a:t>than</a:t>
                </a:r>
                <a:r>
                  <a:rPr dirty="0" lang="fr-FR" sz="1600">
                    <a:solidFill>
                      <a:schemeClr val="bg2"/>
                    </a:solidFill>
                  </a:rPr>
                  <a:t> the nominal </a:t>
                </a:r>
                <a:r>
                  <a:rPr dirty="0" err="1" lang="fr-FR" sz="1600">
                    <a:solidFill>
                      <a:schemeClr val="bg2"/>
                    </a:solidFill>
                  </a:rPr>
                  <a:t>cut</a:t>
                </a:r>
                <a:r>
                  <a:rPr dirty="0" lang="fr-FR" sz="1600">
                    <a:solidFill>
                      <a:schemeClr val="bg2"/>
                    </a:solidFill>
                  </a:rPr>
                  <a:t> </a:t>
                </a:r>
                <a:r>
                  <a:rPr dirty="0" lang="fr-FR" smtClean="0" sz="1600">
                    <a:solidFill>
                      <a:schemeClr val="bg2"/>
                    </a:solidFill>
                  </a:rPr>
                  <a:t>size</a:t>
                </a:r>
              </a:p>
              <a:p>
                <a:pPr eaLnBrk="1" hangingPunct="1"/>
                <a:endParaRPr lang="fr-FR" noProof="1" sz="1600">
                  <a:solidFill>
                    <a:schemeClr val="bg2"/>
                  </a:solidFill>
                </a:endParaRPr>
              </a:p>
            </p:txBody>
          </p:sp>
          <p:sp>
            <p:nvSpPr>
              <p:cNvPr descr="Papier recyclé" id="138" name="Oval 63"/>
              <p:cNvSpPr>
                <a:spLocks noChangeArrowheads="1"/>
              </p:cNvSpPr>
              <p:nvPr/>
            </p:nvSpPr>
            <p:spPr>
              <a:xfrm>
                <a:off x="2352" y="3264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Papier recyclé" id="139" name="Oval 72"/>
              <p:cNvSpPr>
                <a:spLocks noChangeArrowheads="1"/>
              </p:cNvSpPr>
              <p:nvPr/>
            </p:nvSpPr>
            <p:spPr>
              <a:xfrm>
                <a:off x="2448" y="3024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  <p:sp>
            <p:nvSpPr>
              <p:cNvPr descr="Papier recyclé" id="140" name="Oval 73"/>
              <p:cNvSpPr>
                <a:spLocks noChangeArrowheads="1"/>
              </p:cNvSpPr>
              <p:nvPr/>
            </p:nvSpPr>
            <p:spPr>
              <a:xfrm>
                <a:off x="2112" y="3072"/>
                <a:ext cx="144" cy="144"/>
              </a:xfrm>
              <a:prstGeom prst="ellipse">
                <a:avLst/>
              </a:prstGeom>
              <a:blipFill rotWithShape="0">
                <a:blip r:embed="rId3"/>
                <a:srcRect/>
                <a:tile algn="tl" flip="none" sx="100000" sy="100000" tx="0" ty="0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numCol="1" wrap="none"/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7695487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 smtClean="0"/>
              <a:t>Key Figures – </a:t>
            </a:r>
            <a:r>
              <a:rPr altLang="en-GB" dirty="0" lang="en-GB"/>
              <a:t>Tromp Curve </a:t>
            </a:r>
            <a:r>
              <a:rPr altLang="en-GB" dirty="0" err="1" lang="en-GB" smtClean="0"/>
              <a:t>t</a:t>
            </a:r>
            <a:r>
              <a:rPr altLang="en-GB" baseline="-25000" dirty="0" err="1" lang="en-GB" smtClean="0"/>
              <a:t>r</a:t>
            </a:r>
            <a:r>
              <a:rPr altLang="en-GB" dirty="0" lang="en-GB"/>
              <a:t>– sharpness of </a:t>
            </a:r>
            <a:r>
              <a:rPr altLang="en-GB" dirty="0" lang="en-GB" smtClean="0"/>
              <a:t>separation or imperfection</a:t>
            </a:r>
            <a:endParaRPr altLang="en-GB" dirty="0" lang="en-GB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>
          <a:xfrm>
            <a:off x="560388" y="1268760"/>
            <a:ext cx="9145140" cy="984885"/>
          </a:xfrm>
          <a:prstGeom prst="rect">
            <a:avLst/>
          </a:prstGeom>
          <a:noFill/>
          <a:extLst/>
        </p:spPr>
        <p:txBody>
          <a:bodyPr numCol="1" rtlCol="0" wrap="square">
            <a:spAutoFit/>
          </a:bodyPr>
          <a:lstStyle>
            <a:defPPr>
              <a:defRPr lang="en-US"/>
            </a:defPPr>
            <a:lvl1pPr algn="l"/>
          </a:lstStyle>
          <a:p>
            <a:r>
              <a:rPr altLang="en-GB" dirty="0" lang="en-GB" smtClean="0" sz="2000">
                <a:solidFill>
                  <a:schemeClr val="tx1"/>
                </a:solidFill>
              </a:rPr>
              <a:t>Example: Separation or classification, </a:t>
            </a:r>
            <a:r>
              <a:rPr altLang="en-GB" dirty="0" err="1" lang="en-GB" smtClean="0" sz="2000">
                <a:solidFill>
                  <a:schemeClr val="tx1"/>
                </a:solidFill>
              </a:rPr>
              <a:t>i</a:t>
            </a:r>
            <a:r>
              <a:rPr dirty="0" lang="en-US" smtClean="0" sz="2000">
                <a:solidFill>
                  <a:schemeClr val="tx1"/>
                </a:solidFill>
              </a:rPr>
              <a:t>f </a:t>
            </a:r>
            <a:r>
              <a:rPr dirty="0" lang="en-US" sz="2000">
                <a:solidFill>
                  <a:schemeClr val="tx1"/>
                </a:solidFill>
              </a:rPr>
              <a:t>screen and sieving </a:t>
            </a:r>
            <a:r>
              <a:rPr dirty="0" lang="en-US" smtClean="0" sz="2000">
                <a:solidFill>
                  <a:schemeClr val="tx1"/>
                </a:solidFill>
              </a:rPr>
              <a:t>have no sharp separation and are imperfect and coarse particles pass to the fines</a:t>
            </a:r>
            <a:endParaRPr altLang="en-GB" dirty="0" lang="en-GB" smtClean="0" sz="1800">
              <a:solidFill>
                <a:schemeClr val="tx1"/>
              </a:solidFill>
            </a:endParaRPr>
          </a:p>
          <a:p>
            <a:endParaRPr altLang="en-GB" b="1" dirty="0" lang="en-GB" sz="1800" u="sng">
              <a:solidFill>
                <a:schemeClr val="tx1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568523" y="2060848"/>
            <a:ext cx="7239000" cy="4100513"/>
            <a:chOff x="1447800" y="1676400"/>
            <a:chExt cx="7239000" cy="4100513"/>
          </a:xfrm>
        </p:grpSpPr>
        <p:grpSp>
          <p:nvGrpSpPr>
            <p:cNvPr id="61" name="Group 3"/>
            <p:cNvGrpSpPr>
              <a:grpSpLocks/>
            </p:cNvGrpSpPr>
            <p:nvPr/>
          </p:nvGrpSpPr>
          <p:grpSpPr>
            <a:xfrm>
              <a:off x="1447800" y="1676400"/>
              <a:ext cx="6970713" cy="4100513"/>
              <a:chOff x="912" y="1056"/>
              <a:chExt cx="4391" cy="2583"/>
            </a:xfrm>
          </p:grpSpPr>
          <p:sp>
            <p:nvSpPr>
              <p:cNvPr id="67" name="Text Box 4"/>
              <p:cNvSpPr txBox="1">
                <a:spLocks noChangeArrowheads="1"/>
              </p:cNvSpPr>
              <p:nvPr/>
            </p:nvSpPr>
            <p:spPr>
              <a:xfrm>
                <a:off x="3936" y="3408"/>
                <a:ext cx="136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typeface="Arial"/>
                  </a:defRPr>
                </a:lvl9pPr>
              </a:lstStyle>
              <a:p>
                <a:pPr eaLnBrk="1" hangingPunct="1"/>
                <a:r>
                  <a:rPr lang="fr-FR"/>
                  <a:t>Particle size X (µm)</a:t>
                </a:r>
                <a:endParaRPr lang="fr-FR" noProof="1"/>
              </a:p>
            </p:txBody>
          </p:sp>
          <p:grpSp>
            <p:nvGrpSpPr>
              <p:cNvPr id="68" name="Group 5"/>
              <p:cNvGrpSpPr>
                <a:grpSpLocks/>
              </p:cNvGrpSpPr>
              <p:nvPr/>
            </p:nvGrpSpPr>
            <p:grpSpPr>
              <a:xfrm>
                <a:off x="1152" y="3120"/>
                <a:ext cx="3168" cy="446"/>
                <a:chOff x="1152" y="3024"/>
                <a:chExt cx="3168" cy="446"/>
              </a:xfrm>
            </p:grpSpPr>
            <p:sp>
              <p:nvSpPr>
                <p:cNvPr id="75" name="Line 6"/>
                <p:cNvSpPr>
                  <a:spLocks noChangeShapeType="1"/>
                </p:cNvSpPr>
                <p:nvPr/>
              </p:nvSpPr>
              <p:spPr>
                <a:xfrm>
                  <a:off x="1152" y="3120"/>
                  <a:ext cx="316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len="med" type="stealth" w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76" name="Line 7"/>
                <p:cNvSpPr>
                  <a:spLocks noChangeShapeType="1"/>
                </p:cNvSpPr>
                <p:nvPr/>
              </p:nvSpPr>
              <p:spPr>
                <a:xfrm>
                  <a:off x="1872" y="302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77" name="Line 8"/>
                <p:cNvSpPr>
                  <a:spLocks noChangeShapeType="1"/>
                </p:cNvSpPr>
                <p:nvPr/>
              </p:nvSpPr>
              <p:spPr>
                <a:xfrm>
                  <a:off x="2712" y="302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78" name="Line 9"/>
                <p:cNvSpPr>
                  <a:spLocks noChangeShapeType="1"/>
                </p:cNvSpPr>
                <p:nvPr/>
              </p:nvSpPr>
              <p:spPr>
                <a:xfrm>
                  <a:off x="3552" y="302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79" name="Text Box 10"/>
                <p:cNvSpPr txBox="1">
                  <a:spLocks noChangeArrowheads="1"/>
                </p:cNvSpPr>
                <p:nvPr/>
              </p:nvSpPr>
              <p:spPr>
                <a:xfrm>
                  <a:off x="1766" y="323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numCol="1"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r>
                    <a:rPr lang="fr-FR"/>
                    <a:t>1</a:t>
                  </a:r>
                  <a:endParaRPr lang="fr-FR" noProof="1"/>
                </a:p>
              </p:txBody>
            </p:sp>
            <p:sp>
              <p:nvSpPr>
                <p:cNvPr id="80" name="Text Box 11"/>
                <p:cNvSpPr txBox="1">
                  <a:spLocks noChangeArrowheads="1"/>
                </p:cNvSpPr>
                <p:nvPr/>
              </p:nvSpPr>
              <p:spPr>
                <a:xfrm>
                  <a:off x="2544" y="3239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numCol="1"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r>
                    <a:rPr lang="fr-FR"/>
                    <a:t>10</a:t>
                  </a:r>
                  <a:endParaRPr lang="fr-FR" noProof="1"/>
                </a:p>
              </p:txBody>
            </p:sp>
            <p:sp>
              <p:nvSpPr>
                <p:cNvPr id="81" name="Text Box 12"/>
                <p:cNvSpPr txBox="1">
                  <a:spLocks noChangeArrowheads="1"/>
                </p:cNvSpPr>
                <p:nvPr/>
              </p:nvSpPr>
              <p:spPr>
                <a:xfrm>
                  <a:off x="3360" y="3239"/>
                  <a:ext cx="35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numCol="1"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r>
                    <a:rPr lang="fr-FR"/>
                    <a:t>100</a:t>
                  </a:r>
                  <a:endParaRPr lang="fr-FR" noProof="1"/>
                </a:p>
              </p:txBody>
            </p:sp>
          </p:grpSp>
          <p:grpSp>
            <p:nvGrpSpPr>
              <p:cNvPr id="70" name="Group 14"/>
              <p:cNvGrpSpPr>
                <a:grpSpLocks/>
              </p:cNvGrpSpPr>
              <p:nvPr/>
            </p:nvGrpSpPr>
            <p:grpSpPr>
              <a:xfrm>
                <a:off x="912" y="1056"/>
                <a:ext cx="3312" cy="2400"/>
                <a:chOff x="912" y="1056"/>
                <a:chExt cx="3312" cy="2400"/>
              </a:xfrm>
            </p:grpSpPr>
            <p:sp>
              <p:nvSpPr>
                <p:cNvPr id="71" name="Line 15"/>
                <p:cNvSpPr>
                  <a:spLocks noChangeShapeType="1"/>
                </p:cNvSpPr>
                <p:nvPr/>
              </p:nvSpPr>
              <p:spPr>
                <a:xfrm flipV="1">
                  <a:off x="1536" y="1056"/>
                  <a:ext cx="0" cy="24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len="med" type="stealth" w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72" name="Line 16"/>
                <p:cNvSpPr>
                  <a:spLocks noChangeShapeType="1"/>
                </p:cNvSpPr>
                <p:nvPr/>
              </p:nvSpPr>
              <p:spPr>
                <a:xfrm>
                  <a:off x="1440" y="1344"/>
                  <a:ext cx="27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numCol="1"/>
                <a:lstStyle/>
                <a:p>
                  <a:endParaRPr lang="en-US"/>
                </a:p>
              </p:txBody>
            </p:sp>
            <p:sp>
              <p:nvSpPr>
                <p:cNvPr id="73" name="Text Box 17"/>
                <p:cNvSpPr txBox="1">
                  <a:spLocks noChangeArrowheads="1"/>
                </p:cNvSpPr>
                <p:nvPr/>
              </p:nvSpPr>
              <p:spPr>
                <a:xfrm>
                  <a:off x="1046" y="2903"/>
                  <a:ext cx="32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numCol="1"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r>
                    <a:rPr lang="fr-FR"/>
                    <a:t>0%</a:t>
                  </a:r>
                  <a:endParaRPr lang="fr-FR" noProof="1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>
                <a:xfrm>
                  <a:off x="912" y="1200"/>
                  <a:ext cx="48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numCol="1"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charset="0" typeface="Arial"/>
                    </a:defRPr>
                  </a:lvl1pPr>
                  <a:lvl2pPr eaLnBrk="0" hangingPunct="0" indent="-285750" marL="742950">
                    <a:defRPr>
                      <a:solidFill>
                        <a:schemeClr val="tx1"/>
                      </a:solidFill>
                      <a:latin charset="0" typeface="Arial"/>
                    </a:defRPr>
                  </a:lvl2pPr>
                  <a:lvl3pPr eaLnBrk="0" hangingPunct="0" indent="-228600" marL="1143000">
                    <a:defRPr>
                      <a:solidFill>
                        <a:schemeClr val="tx1"/>
                      </a:solidFill>
                      <a:latin charset="0" typeface="Arial"/>
                    </a:defRPr>
                  </a:lvl3pPr>
                  <a:lvl4pPr eaLnBrk="0" hangingPunct="0" indent="-228600" marL="1600200">
                    <a:defRPr>
                      <a:solidFill>
                        <a:schemeClr val="tx1"/>
                      </a:solidFill>
                      <a:latin charset="0" typeface="Arial"/>
                    </a:defRPr>
                  </a:lvl4pPr>
                  <a:lvl5pPr eaLnBrk="0" hangingPunct="0" indent="-228600" marL="2057400">
                    <a:defRPr>
                      <a:solidFill>
                        <a:schemeClr val="tx1"/>
                      </a:solidFill>
                      <a:latin charset="0" typeface="Arial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charset="0" typeface="Arial"/>
                    </a:defRPr>
                  </a:lvl9pPr>
                </a:lstStyle>
                <a:p>
                  <a:pPr eaLnBrk="1" hangingPunct="1"/>
                  <a:r>
                    <a:rPr lang="fr-FR"/>
                    <a:t>100%</a:t>
                  </a:r>
                  <a:endParaRPr lang="fr-FR" noProof="1"/>
                </a:p>
              </p:txBody>
            </p:sp>
          </p:grpSp>
        </p:grpSp>
        <p:sp>
          <p:nvSpPr>
            <p:cNvPr id="62" name="Text Box 19"/>
            <p:cNvSpPr txBox="1">
              <a:spLocks noChangeArrowheads="1"/>
            </p:cNvSpPr>
            <p:nvPr/>
          </p:nvSpPr>
          <p:spPr>
            <a:xfrm>
              <a:off x="4724400" y="5334000"/>
              <a:ext cx="7604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typeface="Arial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typeface="Arial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typeface="Arial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typeface="Arial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9pPr>
            </a:lstStyle>
            <a:p>
              <a:pPr eaLnBrk="1" hangingPunct="1"/>
              <a:r>
                <a:rPr lang="fr-FR">
                  <a:solidFill>
                    <a:schemeClr val="bg2"/>
                  </a:solidFill>
                </a:rPr>
                <a:t>50µm</a:t>
              </a:r>
              <a:endParaRPr lang="fr-FR" noProof="1">
                <a:solidFill>
                  <a:schemeClr val="bg2"/>
                </a:solidFill>
              </a:endParaRPr>
            </a:p>
          </p:txBody>
        </p:sp>
        <p:sp>
          <p:nvSpPr>
            <p:cNvPr id="63" name="Line 20"/>
            <p:cNvSpPr>
              <a:spLocks noChangeShapeType="1"/>
            </p:cNvSpPr>
            <p:nvPr/>
          </p:nvSpPr>
          <p:spPr>
            <a:xfrm flipV="1">
              <a:off x="5181600" y="2133600"/>
              <a:ext cx="0" cy="31242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numCol="1"/>
            <a:lstStyle/>
            <a:p>
              <a:endParaRPr lang="en-US"/>
            </a:p>
          </p:txBody>
        </p:sp>
        <p:sp>
          <p:nvSpPr>
            <p:cNvPr id="64" name="Text Box 22"/>
            <p:cNvSpPr txBox="1">
              <a:spLocks noChangeArrowheads="1"/>
            </p:cNvSpPr>
            <p:nvPr/>
          </p:nvSpPr>
          <p:spPr>
            <a:xfrm>
              <a:off x="6477000" y="3276600"/>
              <a:ext cx="2209800" cy="146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typeface="Arial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typeface="Arial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typeface="Arial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typeface="Arial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typeface="Arial"/>
                </a:defRPr>
              </a:lvl9pPr>
            </a:lstStyle>
            <a:p>
              <a:pPr eaLnBrk="1" hangingPunct="1"/>
              <a:r>
                <a:rPr lang="fr-FR">
                  <a:solidFill>
                    <a:schemeClr val="bg2"/>
                  </a:solidFill>
                </a:rPr>
                <a:t>For particles slightly above 50 µm, a certain quantity can be found in the fines</a:t>
              </a:r>
              <a:endParaRPr lang="fr-FR" noProof="1">
                <a:solidFill>
                  <a:schemeClr val="bg2"/>
                </a:solidFill>
              </a:endParaRPr>
            </a:p>
          </p:txBody>
        </p:sp>
        <p:sp>
          <p:nvSpPr>
            <p:cNvPr id="65" name="Freeform 23"/>
            <p:cNvSpPr>
              <a:spLocks/>
            </p:cNvSpPr>
            <p:nvPr/>
          </p:nvSpPr>
          <p:spPr>
            <a:xfrm>
              <a:off x="2654300" y="2146300"/>
              <a:ext cx="4279900" cy="2971800"/>
            </a:xfrm>
            <a:custGeom>
              <a:avLst/>
              <a:gdLst>
                <a:gd fmla="*/ 0 w 2696" name="T0"/>
                <a:gd fmla="*/ 2147483647 h 1872" name="T1"/>
                <a:gd fmla="*/ 2147483647 w 2696" name="T2"/>
                <a:gd fmla="*/ 2147483647 h 1872" name="T3"/>
                <a:gd fmla="*/ 2147483647 w 2696" name="T4"/>
                <a:gd fmla="*/ 0 h 1872" name="T5"/>
                <a:gd fmla="*/ 2147483647 w 2696" name="T6"/>
                <a:gd fmla="*/ 20161251 h 1872" name="T7"/>
                <a:gd fmla="*/ 0 60000 65536" name="T8"/>
                <a:gd fmla="*/ 0 60000 65536" name="T9"/>
                <a:gd fmla="*/ 0 60000 65536" name="T10"/>
                <a:gd fmla="*/ 0 60000 65536" name="T11"/>
                <a:gd fmla="*/ 0 w 2696" name="T12"/>
                <a:gd fmla="*/ 0 h 1872" name="T13"/>
                <a:gd fmla="*/ 2696 w 2696" name="T14"/>
                <a:gd fmla="*/ 1872 h 1872" name="T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b="T15" l="T12" r="T14" t="T13"/>
              <a:pathLst>
                <a:path h="1872" w="2696">
                  <a:moveTo>
                    <a:pt x="0" y="1872"/>
                  </a:moveTo>
                  <a:lnTo>
                    <a:pt x="1592" y="1854"/>
                  </a:lnTo>
                  <a:lnTo>
                    <a:pt x="1912" y="0"/>
                  </a:lnTo>
                  <a:lnTo>
                    <a:pt x="2696" y="8"/>
                  </a:lnTo>
                </a:path>
              </a:pathLst>
            </a:custGeom>
            <a:noFill/>
            <a:ln cap="flat" w="50800">
              <a:solidFill>
                <a:srgbClr val="00FF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numCol="1"/>
            <a:lstStyle/>
            <a:p>
              <a:endParaRPr lang="en-US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>
            <a:xfrm flipH="1">
              <a:off x="5435600" y="3573463"/>
              <a:ext cx="865188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len="med" type="stealth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numCol="1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9608060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 smtClean="0"/>
              <a:t>Key Figures – </a:t>
            </a:r>
            <a:r>
              <a:rPr altLang="en-GB" dirty="0" lang="en-GB"/>
              <a:t>Tromp Curve </a:t>
            </a:r>
            <a:r>
              <a:rPr altLang="en-GB" dirty="0" err="1" lang="en-GB" smtClean="0"/>
              <a:t>t</a:t>
            </a:r>
            <a:r>
              <a:rPr altLang="en-GB" baseline="-25000" dirty="0" err="1" lang="en-GB" smtClean="0"/>
              <a:t>r</a:t>
            </a:r>
            <a:endParaRPr altLang="en-GB" dirty="0" lang="en-GB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>
          <a:xfrm>
            <a:off x="560388" y="1268760"/>
            <a:ext cx="9145140" cy="400110"/>
          </a:xfrm>
          <a:prstGeom prst="rect">
            <a:avLst/>
          </a:prstGeom>
          <a:noFill/>
          <a:extLst/>
        </p:spPr>
        <p:txBody>
          <a:bodyPr numCol="1" rtlCol="0" wrap="square">
            <a:spAutoFit/>
          </a:bodyPr>
          <a:lstStyle>
            <a:defPPr>
              <a:defRPr lang="en-US"/>
            </a:defPPr>
            <a:lvl1pPr algn="l"/>
          </a:lstStyle>
          <a:p>
            <a:r>
              <a:rPr altLang="en-GB" dirty="0" lang="en-GB" smtClean="0" sz="2000">
                <a:solidFill>
                  <a:schemeClr val="tx1"/>
                </a:solidFill>
              </a:rPr>
              <a:t>Example: Real PSD and Tromp curve </a:t>
            </a:r>
            <a:r>
              <a:rPr altLang="en-GB" dirty="0" err="1" lang="en-GB" smtClean="0" sz="2000">
                <a:solidFill>
                  <a:schemeClr val="tx1"/>
                </a:solidFill>
              </a:rPr>
              <a:t>t</a:t>
            </a:r>
            <a:r>
              <a:rPr altLang="en-GB" baseline="-25000" dirty="0" err="1" lang="en-GB" smtClean="0" sz="2000">
                <a:solidFill>
                  <a:schemeClr val="tx1"/>
                </a:solidFill>
              </a:rPr>
              <a:t>r</a:t>
            </a:r>
            <a:endParaRPr altLang="en-GB" b="1" dirty="0" lang="en-GB" sz="1800" u="sng">
              <a:solidFill>
                <a:schemeClr val="tx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563277"/>
              </p:ext>
            </p:extLst>
          </p:nvPr>
        </p:nvGraphicFramePr>
        <p:xfrm>
          <a:off x="1087438" y="1706563"/>
          <a:ext cx="8493125" cy="427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3857670" imgW="7658033" name="Chart" progId="Excel.Chart.8" r:id="rId5" spid="_x0000_s10254">
                  <p:embed/>
                </p:oleObj>
              </mc:Choice>
              <mc:Fallback>
                <p:oleObj imgH="3857670" imgW="7658033" name="Chart" progId="Excel.Chart.8" r:id="rId7" spid="_x0000_s10254">
                  <p:embed/>
                  <p:pic>
                    <p:nvPicPr>
                      <p:cNvPr id="0" name="Object 18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1087438" y="1706563"/>
                        <a:ext cx="8493125" cy="427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12231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5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9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OleChart grpId="0" spid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Key Figures - Tromp Curve t</a:t>
            </a:r>
            <a:r>
              <a:rPr altLang="en-GB" baseline="-25000" lang="en-GB" smtClean="0"/>
              <a:t>r</a:t>
            </a:r>
            <a:endParaRPr altLang="en-GB" baseline="-25000" dirty="0" lang="en-GB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683046"/>
              </p:ext>
            </p:extLst>
          </p:nvPr>
        </p:nvGraphicFramePr>
        <p:xfrm>
          <a:off x="992560" y="5301208"/>
          <a:ext cx="2487816" cy="759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330120" imgW="1079280" name="Equation" progId="Equation.3" r:id="rId5" spid="_x0000_s4175">
                  <p:embed/>
                </p:oleObj>
              </mc:Choice>
              <mc:Fallback>
                <p:oleObj imgH="330120" imgW="1079280" name="Equation" progId="Equation.3" r:id="rId7" spid="_x0000_s4175">
                  <p:embed/>
                  <p:pic>
                    <p:nvPicPr>
                      <p:cNvPr id="0" name="Picture 2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992560" y="5301208"/>
                        <a:ext cx="2487816" cy="759731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8280" y="1219786"/>
            <a:ext cx="8264921" cy="1015663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buNone/>
            </a:pPr>
            <a:r>
              <a:rPr altLang="en-GB" dirty="0" lang="en-GB" smtClean="0" sz="2000">
                <a:solidFill>
                  <a:schemeClr val="tx1"/>
                </a:solidFill>
              </a:rPr>
              <a:t>The Tromp curve </a:t>
            </a:r>
            <a:r>
              <a:rPr altLang="en-GB" dirty="0" err="1" lang="en-GB" smtClean="0" sz="2000">
                <a:solidFill>
                  <a:schemeClr val="tx1"/>
                </a:solidFill>
              </a:rPr>
              <a:t>t</a:t>
            </a:r>
            <a:r>
              <a:rPr altLang="en-GB" baseline="-25000" dirty="0" err="1" lang="en-GB" smtClean="0" sz="2000">
                <a:solidFill>
                  <a:schemeClr val="tx1"/>
                </a:solidFill>
              </a:rPr>
              <a:t>r</a:t>
            </a:r>
            <a:r>
              <a:rPr altLang="en-GB" dirty="0" lang="en-GB" sz="2000">
                <a:solidFill>
                  <a:schemeClr val="tx1"/>
                </a:solidFill>
              </a:rPr>
              <a:t> </a:t>
            </a:r>
            <a:r>
              <a:rPr altLang="en-GB" dirty="0" lang="en-GB" smtClean="0" sz="2000">
                <a:solidFill>
                  <a:schemeClr val="tx1"/>
                </a:solidFill>
              </a:rPr>
              <a:t>describes, how much of the incoming feed of a given size class A</a:t>
            </a:r>
            <a:r>
              <a:rPr altLang="en-GB" dirty="0" lang="en-GB" smtClean="0" sz="2000">
                <a:solidFill>
                  <a:schemeClr val="tx1"/>
                </a:solidFill>
                <a:sym typeface="Symbol"/>
              </a:rPr>
              <a:t>a is recovered into the rejects </a:t>
            </a:r>
            <a:r>
              <a:rPr altLang="en-GB" dirty="0" lang="en-GB" smtClean="0" sz="2000">
                <a:solidFill>
                  <a:schemeClr val="tx1"/>
                </a:solidFill>
              </a:rPr>
              <a:t>of the same size class R</a:t>
            </a:r>
            <a:r>
              <a:rPr altLang="en-GB" dirty="0" lang="en-GB" smtClean="0" sz="2000">
                <a:solidFill>
                  <a:schemeClr val="tx1"/>
                </a:solidFill>
                <a:sym typeface="Symbol"/>
              </a:rPr>
              <a:t>r.</a:t>
            </a:r>
            <a:r>
              <a:rPr altLang="en-GB" dirty="0" lang="en-GB" smtClean="0" sz="2000">
                <a:solidFill>
                  <a:schemeClr val="tx1"/>
                </a:solidFill>
              </a:rPr>
              <a:t>  </a:t>
            </a:r>
            <a:endParaRPr altLang="en-GB" dirty="0" lang="en-GB" sz="20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2560" y="4757487"/>
            <a:ext cx="8136904" cy="33855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buNone/>
            </a:pPr>
            <a:r>
              <a:rPr altLang="en-GB" dirty="0" lang="en-GB" smtClean="0" sz="1600">
                <a:solidFill>
                  <a:schemeClr val="tx1"/>
                </a:solidFill>
              </a:rPr>
              <a:t>The Tromp value </a:t>
            </a:r>
            <a:r>
              <a:rPr altLang="en-GB" dirty="0" err="1" lang="en-GB" smtClean="0" sz="1600">
                <a:solidFill>
                  <a:schemeClr val="tx1"/>
                </a:solidFill>
              </a:rPr>
              <a:t>t</a:t>
            </a:r>
            <a:r>
              <a:rPr altLang="en-GB" baseline="-25000" dirty="0" err="1" lang="en-GB" smtClean="0" sz="1600">
                <a:solidFill>
                  <a:schemeClr val="tx1"/>
                </a:solidFill>
              </a:rPr>
              <a:t>r</a:t>
            </a:r>
            <a:r>
              <a:rPr altLang="en-GB" dirty="0" lang="en-GB" smtClean="0" sz="1600">
                <a:solidFill>
                  <a:schemeClr val="tx1"/>
                </a:solidFill>
              </a:rPr>
              <a:t> for each size class is:</a:t>
            </a:r>
            <a:endParaRPr altLang="en-GB" dirty="0" lang="en-GB" sz="16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5208" y="5277325"/>
            <a:ext cx="3168001" cy="83099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buNone/>
            </a:pPr>
            <a:r>
              <a:rPr altLang="en-GB" dirty="0" lang="en-GB" smtClean="0" sz="1200">
                <a:solidFill>
                  <a:schemeClr val="tx1"/>
                </a:solidFill>
                <a:latin charset="0" pitchFamily="34" typeface="Arial"/>
                <a:sym typeface="Symbol"/>
              </a:rPr>
              <a:t>a: feed mass</a:t>
            </a:r>
            <a:r>
              <a:rPr altLang="en-GB" dirty="0" lang="en-GB" smtClean="0" sz="1200">
                <a:solidFill>
                  <a:schemeClr val="tx1"/>
                </a:solidFill>
                <a:latin charset="0" pitchFamily="34" typeface="Arial"/>
              </a:rPr>
              <a:t> fraction &gt;x1 and &lt;x2 µm [%]</a:t>
            </a:r>
          </a:p>
          <a:p>
            <a:pPr>
              <a:buNone/>
            </a:pPr>
            <a:r>
              <a:rPr altLang="en-GB" dirty="0" lang="en-GB" smtClean="0" sz="1200">
                <a:solidFill>
                  <a:schemeClr val="tx1"/>
                </a:solidFill>
                <a:latin charset="0" pitchFamily="34" typeface="Arial"/>
                <a:sym typeface="Symbol"/>
              </a:rPr>
              <a:t>r: feed mass</a:t>
            </a:r>
            <a:r>
              <a:rPr altLang="en-GB" dirty="0" lang="en-GB" smtClean="0" sz="1200">
                <a:solidFill>
                  <a:schemeClr val="tx1"/>
                </a:solidFill>
                <a:latin charset="0" pitchFamily="34" typeface="Arial"/>
              </a:rPr>
              <a:t> fraction &gt;x1 and &lt;x2 µm [%]</a:t>
            </a:r>
          </a:p>
          <a:p>
            <a:pPr>
              <a:buNone/>
            </a:pPr>
            <a:r>
              <a:rPr altLang="en-GB" dirty="0" lang="en-GB" smtClean="0" sz="1200">
                <a:solidFill>
                  <a:schemeClr val="tx1"/>
                </a:solidFill>
                <a:latin charset="0" pitchFamily="34" typeface="Arial"/>
                <a:sym typeface="Symbol"/>
              </a:rPr>
              <a:t>A: feed mass flow [t/h</a:t>
            </a:r>
            <a:r>
              <a:rPr altLang="en-GB" dirty="0" lang="en-GB" smtClean="0" sz="1200">
                <a:solidFill>
                  <a:schemeClr val="tx1"/>
                </a:solidFill>
                <a:latin charset="0" pitchFamily="34" typeface="Arial"/>
              </a:rPr>
              <a:t>]</a:t>
            </a:r>
          </a:p>
          <a:p>
            <a:pPr>
              <a:buNone/>
            </a:pPr>
            <a:r>
              <a:rPr altLang="en-GB" dirty="0" lang="en-GB" smtClean="0" sz="1200">
                <a:solidFill>
                  <a:schemeClr val="tx1"/>
                </a:solidFill>
                <a:latin charset="0" pitchFamily="34" typeface="Arial"/>
              </a:rPr>
              <a:t>R: reject mass flow [t/h</a:t>
            </a:r>
            <a:r>
              <a:rPr altLang="en-GB" dirty="0" lang="en-GB" smtClean="0" sz="1200">
                <a:latin charset="0" pitchFamily="34" typeface="Arial"/>
              </a:rPr>
              <a:t>]</a:t>
            </a:r>
            <a:endParaRPr altLang="en-GB" dirty="0" lang="en-GB" sz="120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505232"/>
              </p:ext>
            </p:extLst>
          </p:nvPr>
        </p:nvGraphicFramePr>
        <p:xfrm>
          <a:off x="3872880" y="5301208"/>
          <a:ext cx="28352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368280" imgW="1346040" name="Equation" progId="Equation.3" r:id="rId10" spid="_x0000_s4176">
                  <p:embed/>
                </p:oleObj>
              </mc:Choice>
              <mc:Fallback>
                <p:oleObj imgH="368280" imgW="1346040" name="Equation" progId="Equation.3" r:id="rId12" spid="_x0000_s4176">
                  <p:embed/>
                  <p:pic>
                    <p:nvPicPr>
                      <p:cNvPr id="0" name="Picture 3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3872880" y="5301208"/>
                        <a:ext cx="2835275" cy="774700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15520"/>
              </p:ext>
            </p:extLst>
          </p:nvPr>
        </p:nvGraphicFramePr>
        <p:xfrm>
          <a:off x="2538303" y="2211796"/>
          <a:ext cx="5045418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3286234" imgW="7429567" name="Chart" progId="Excel.Chart.8" r:id="rId15" spid="_x0000_s4177">
                  <p:embed/>
                </p:oleObj>
              </mc:Choice>
              <mc:Fallback>
                <p:oleObj imgH="3286234" imgW="7429567" name="Chart" progId="Excel.Chart.8" r:id="rId17" spid="_x0000_s4177">
                  <p:embed/>
                  <p:pic>
                    <p:nvPicPr>
                      <p:cNvPr id="0" name="Object 2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>
                      <a:xfrm>
                        <a:off x="2538303" y="2211796"/>
                        <a:ext cx="5045418" cy="2232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5301949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5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9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OleChart grpId="0" spid="7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 smtClean="0"/>
              <a:t>Key Figures - Tromp Curve </a:t>
            </a:r>
            <a:r>
              <a:rPr altLang="en-GB" dirty="0" err="1" lang="en-GB" smtClean="0"/>
              <a:t>t</a:t>
            </a:r>
            <a:r>
              <a:rPr altLang="en-GB" baseline="-25000" dirty="0" err="1" lang="en-GB" smtClean="0"/>
              <a:t>r</a:t>
            </a:r>
            <a:r>
              <a:rPr altLang="en-GB" dirty="0" lang="en-GB" smtClean="0"/>
              <a:t> – main parameters</a:t>
            </a:r>
            <a:r>
              <a:rPr altLang="en-GB" baseline="-25000" dirty="0" lang="en-GB" smtClean="0"/>
              <a:t>  </a:t>
            </a:r>
            <a:endParaRPr altLang="en-GB" dirty="0" lang="en-GB"/>
          </a:p>
        </p:txBody>
      </p:sp>
      <p:pic>
        <p:nvPicPr>
          <p:cNvPr id="121" name="Picture 192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340644"/>
            <a:ext cx="502285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Line 161"/>
          <p:cNvSpPr>
            <a:spLocks noChangeShapeType="1"/>
          </p:cNvSpPr>
          <p:nvPr/>
        </p:nvSpPr>
        <p:spPr>
          <a:xfrm flipH="1">
            <a:off x="1763713" y="4806156"/>
            <a:ext cx="21272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len="med" type="triangle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25" name="Line 164"/>
          <p:cNvSpPr>
            <a:spLocks noChangeShapeType="1"/>
          </p:cNvSpPr>
          <p:nvPr/>
        </p:nvSpPr>
        <p:spPr>
          <a:xfrm flipH="1">
            <a:off x="5046663" y="2702719"/>
            <a:ext cx="0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len="med" type="triangle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26" name="Line 165"/>
          <p:cNvSpPr>
            <a:spLocks noChangeShapeType="1"/>
          </p:cNvSpPr>
          <p:nvPr/>
        </p:nvSpPr>
        <p:spPr>
          <a:xfrm flipH="1">
            <a:off x="4513263" y="3926681"/>
            <a:ext cx="0" cy="5762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len="med" type="triangle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27" name="Line 166"/>
          <p:cNvSpPr>
            <a:spLocks noChangeShapeType="1"/>
          </p:cNvSpPr>
          <p:nvPr/>
        </p:nvSpPr>
        <p:spPr>
          <a:xfrm flipH="1">
            <a:off x="3983038" y="5109369"/>
            <a:ext cx="0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len="med" type="triangle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/>
          </a:p>
        </p:txBody>
      </p:sp>
      <p:sp>
        <p:nvSpPr>
          <p:cNvPr id="128" name="Text Box 167"/>
          <p:cNvSpPr txBox="1">
            <a:spLocks noChangeArrowheads="1"/>
          </p:cNvSpPr>
          <p:nvPr/>
        </p:nvSpPr>
        <p:spPr>
          <a:xfrm>
            <a:off x="5148263" y="2996406"/>
            <a:ext cx="43338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charset="0" typeface="Arial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charset="0" typeface="Arial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charset="0" typeface="Arial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charset="0" typeface="Arial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charset="0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/>
              <a:t>d</a:t>
            </a:r>
            <a:r>
              <a:rPr baseline="-25000" lang="en-GB" sz="1400"/>
              <a:t>75</a:t>
            </a:r>
          </a:p>
        </p:txBody>
      </p:sp>
      <p:sp>
        <p:nvSpPr>
          <p:cNvPr id="129" name="Text Box 168"/>
          <p:cNvSpPr txBox="1">
            <a:spLocks noChangeArrowheads="1"/>
          </p:cNvSpPr>
          <p:nvPr/>
        </p:nvSpPr>
        <p:spPr>
          <a:xfrm>
            <a:off x="4572000" y="4291806"/>
            <a:ext cx="433388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charset="0" typeface="Arial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charset="0" typeface="Arial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charset="0" typeface="Arial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charset="0" typeface="Arial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charset="0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/>
              <a:t>d</a:t>
            </a:r>
            <a:r>
              <a:rPr baseline="-25000" lang="en-GB" sz="1400"/>
              <a:t>50</a:t>
            </a:r>
          </a:p>
        </p:txBody>
      </p:sp>
      <p:sp>
        <p:nvSpPr>
          <p:cNvPr id="130" name="Text Box 169"/>
          <p:cNvSpPr txBox="1">
            <a:spLocks noChangeArrowheads="1"/>
          </p:cNvSpPr>
          <p:nvPr/>
        </p:nvSpPr>
        <p:spPr>
          <a:xfrm>
            <a:off x="4067175" y="5444331"/>
            <a:ext cx="431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charset="0" typeface="Arial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charset="0" typeface="Arial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charset="0" typeface="Arial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charset="0" typeface="Arial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charset="0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/>
              <a:t>d</a:t>
            </a:r>
            <a:r>
              <a:rPr baseline="-25000" lang="en-GB" sz="1400"/>
              <a:t>25</a:t>
            </a:r>
          </a:p>
        </p:txBody>
      </p:sp>
      <p:sp>
        <p:nvSpPr>
          <p:cNvPr id="131" name="Text Box 172"/>
          <p:cNvSpPr txBox="1">
            <a:spLocks noChangeArrowheads="1"/>
          </p:cNvSpPr>
          <p:nvPr/>
        </p:nvSpPr>
        <p:spPr>
          <a:xfrm>
            <a:off x="395288" y="4723606"/>
            <a:ext cx="935037" cy="63094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charset="0" typeface="Arial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charset="0" typeface="Arial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charset="0" typeface="Arial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charset="0" typeface="Arial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charset="0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dirty="0" lang="en-GB" smtClean="0" sz="1400"/>
              <a:t>Bypass</a:t>
            </a:r>
            <a:endParaRPr dirty="0" lang="en-GB" sz="1400"/>
          </a:p>
          <a:p>
            <a:pPr eaLnBrk="1" hangingPunct="1">
              <a:spcBef>
                <a:spcPct val="50000"/>
              </a:spcBef>
            </a:pPr>
            <a:r>
              <a:rPr dirty="0" lang="en-GB" sz="1400"/>
              <a:t>31 %</a:t>
            </a:r>
            <a:endParaRPr baseline="-25000" dirty="0" lang="en-GB" sz="1400"/>
          </a:p>
        </p:txBody>
      </p:sp>
      <p:sp>
        <p:nvSpPr>
          <p:cNvPr id="132" name="Rectangle 179"/>
          <p:cNvSpPr>
            <a:spLocks noChangeArrowheads="1"/>
          </p:cNvSpPr>
          <p:nvPr/>
        </p:nvSpPr>
        <p:spPr>
          <a:xfrm>
            <a:off x="6281738" y="1418807"/>
            <a:ext cx="3624262" cy="858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 indent="-182563" marL="182563">
              <a:defRPr>
                <a:solidFill>
                  <a:schemeClr val="tx1"/>
                </a:solidFill>
                <a:latin charset="0" typeface="Arial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charset="0" typeface="Arial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charset="0" typeface="Arial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charset="0" typeface="Arial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charset="0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130000"/>
              <a:buFontTx/>
              <a:buChar char="•"/>
            </a:pPr>
            <a:r>
              <a:rPr b="1" dirty="0" lang="en-US" sz="1800" u="sng"/>
              <a:t>By Pass: </a:t>
            </a:r>
            <a:endParaRPr b="1" dirty="0" lang="en-US" smtClean="0" sz="1800" u="sng"/>
          </a:p>
          <a:p>
            <a:pPr eaLnBrk="1" hangingPunct="1" indent="0" marL="0">
              <a:spcBef>
                <a:spcPct val="20000"/>
              </a:spcBef>
              <a:buClr>
                <a:schemeClr val="bg2"/>
              </a:buClr>
              <a:buSzPct val="130000"/>
            </a:pPr>
            <a:r>
              <a:rPr dirty="0" lang="en-US" smtClean="0" sz="1800"/>
              <a:t>Lowest </a:t>
            </a:r>
            <a:r>
              <a:rPr dirty="0" lang="en-US" sz="1800"/>
              <a:t>percentage of feed that will go to the </a:t>
            </a:r>
            <a:r>
              <a:rPr dirty="0" lang="en-US" smtClean="0" sz="1800"/>
              <a:t>separator rejects</a:t>
            </a:r>
            <a:endParaRPr dirty="0" lang="en-GB" sz="1800"/>
          </a:p>
        </p:txBody>
      </p:sp>
      <p:sp>
        <p:nvSpPr>
          <p:cNvPr id="133" name="Rectangle 181"/>
          <p:cNvSpPr>
            <a:spLocks noChangeArrowheads="1"/>
          </p:cNvSpPr>
          <p:nvPr/>
        </p:nvSpPr>
        <p:spPr>
          <a:xfrm>
            <a:off x="6281738" y="2707481"/>
            <a:ext cx="356780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 indent="-182563" marL="182563">
              <a:defRPr>
                <a:solidFill>
                  <a:schemeClr val="tx1"/>
                </a:solidFill>
                <a:latin charset="0" typeface="Arial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charset="0" typeface="Arial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charset="0" typeface="Arial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charset="0" typeface="Arial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charset="0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130000"/>
              <a:buFontTx/>
              <a:buChar char="•"/>
            </a:pPr>
            <a:r>
              <a:rPr b="1" dirty="0" lang="en-GB" smtClean="0" sz="1800" u="sng"/>
              <a:t>Sharpness of separation</a:t>
            </a:r>
            <a:r>
              <a:rPr dirty="0" lang="en-GB" smtClean="0" sz="1800"/>
              <a:t> or </a:t>
            </a:r>
            <a:r>
              <a:rPr b="1" dirty="0" lang="en-GB" smtClean="0" sz="1800" u="sng"/>
              <a:t>Imperfection</a:t>
            </a:r>
            <a:r>
              <a:rPr b="1" dirty="0" lang="en-GB" sz="1800"/>
              <a:t>: </a:t>
            </a:r>
            <a:endParaRPr b="1" dirty="0" lang="en-GB" smtClean="0" sz="1800"/>
          </a:p>
          <a:p>
            <a:pPr eaLnBrk="1" hangingPunct="1" indent="0" marL="0">
              <a:spcBef>
                <a:spcPct val="20000"/>
              </a:spcBef>
              <a:buClr>
                <a:schemeClr val="bg2"/>
              </a:buClr>
              <a:buSzPct val="130000"/>
            </a:pPr>
            <a:r>
              <a:rPr dirty="0" lang="en-GB" smtClean="0" sz="1800"/>
              <a:t>Number </a:t>
            </a:r>
            <a:r>
              <a:rPr dirty="0" lang="en-GB" sz="1800"/>
              <a:t>characterizing the slope of the selection </a:t>
            </a:r>
            <a:r>
              <a:rPr dirty="0" lang="en-GB" smtClean="0" sz="1800"/>
              <a:t>line</a:t>
            </a:r>
          </a:p>
          <a:p>
            <a:pPr eaLnBrk="1" hangingPunct="1" indent="0" marL="0">
              <a:spcBef>
                <a:spcPct val="20000"/>
              </a:spcBef>
              <a:buClr>
                <a:schemeClr val="bg2"/>
              </a:buClr>
              <a:buSzPct val="130000"/>
            </a:pPr>
            <a:r>
              <a:rPr dirty="0" lang="en-GB" smtClean="0" sz="1600"/>
              <a:t>Sharpness </a:t>
            </a:r>
            <a:r>
              <a:rPr dirty="0" lang="en-GB" sz="1600"/>
              <a:t>of </a:t>
            </a:r>
            <a:r>
              <a:rPr dirty="0" lang="en-GB" smtClean="0" sz="1600"/>
              <a:t>separation (Holcim)</a:t>
            </a:r>
          </a:p>
          <a:p>
            <a:pPr algn="ctr" eaLnBrk="1" hangingPunct="1" indent="0" marL="0">
              <a:spcBef>
                <a:spcPct val="20000"/>
              </a:spcBef>
              <a:buClr>
                <a:schemeClr val="bg2"/>
              </a:buClr>
              <a:buSzPct val="130000"/>
            </a:pPr>
            <a:r>
              <a:rPr b="1" dirty="0" lang="en-GB" smtClean="0" sz="1600"/>
              <a:t>k </a:t>
            </a:r>
            <a:r>
              <a:rPr b="1" dirty="0" lang="en-GB" sz="1600"/>
              <a:t>= </a:t>
            </a:r>
            <a:r>
              <a:rPr b="1" dirty="0" lang="en-GB" smtClean="0" sz="1600"/>
              <a:t>d</a:t>
            </a:r>
            <a:r>
              <a:rPr b="1" baseline="-25000" dirty="0" lang="en-GB" smtClean="0" sz="1600"/>
              <a:t>75</a:t>
            </a:r>
            <a:r>
              <a:rPr b="1" dirty="0" lang="en-GB" sz="1600"/>
              <a:t> </a:t>
            </a:r>
            <a:r>
              <a:rPr b="1" dirty="0" lang="en-GB" smtClean="0" sz="1600"/>
              <a:t>/ d</a:t>
            </a:r>
            <a:r>
              <a:rPr b="1" baseline="-25000" dirty="0" lang="en-GB" smtClean="0" sz="1600"/>
              <a:t>25</a:t>
            </a:r>
          </a:p>
          <a:p>
            <a:pPr eaLnBrk="1" hangingPunct="1" indent="0" marL="0">
              <a:spcBef>
                <a:spcPct val="20000"/>
              </a:spcBef>
              <a:buClr>
                <a:schemeClr val="bg2"/>
              </a:buClr>
              <a:buSzPct val="130000"/>
            </a:pPr>
            <a:r>
              <a:rPr dirty="0" lang="en-GB" smtClean="0" sz="1600"/>
              <a:t>Imperfection (Lafarge)</a:t>
            </a:r>
            <a:endParaRPr dirty="0" lang="en-GB" sz="1600"/>
          </a:p>
          <a:p>
            <a:pPr algn="ctr" eaLnBrk="1" hangingPunct="1" indent="0" marL="0">
              <a:spcBef>
                <a:spcPct val="20000"/>
              </a:spcBef>
              <a:buClr>
                <a:schemeClr val="bg2"/>
              </a:buClr>
              <a:buSzPct val="130000"/>
            </a:pPr>
            <a:r>
              <a:rPr b="1" dirty="0" lang="en-GB" smtClean="0" sz="1600"/>
              <a:t>I </a:t>
            </a:r>
            <a:r>
              <a:rPr b="1" dirty="0" lang="en-GB" sz="1600"/>
              <a:t>= (</a:t>
            </a:r>
            <a:r>
              <a:rPr b="1" dirty="0" lang="en-GB" smtClean="0" sz="1600"/>
              <a:t>d</a:t>
            </a:r>
            <a:r>
              <a:rPr b="1" baseline="-25000" dirty="0" lang="en-GB" smtClean="0" sz="1600"/>
              <a:t>75 </a:t>
            </a:r>
            <a:r>
              <a:rPr b="1" dirty="0" lang="en-GB" smtClean="0" sz="1600"/>
              <a:t>- d</a:t>
            </a:r>
            <a:r>
              <a:rPr b="1" baseline="-25000" dirty="0" lang="en-GB" smtClean="0" sz="1600"/>
              <a:t>25</a:t>
            </a:r>
            <a:r>
              <a:rPr b="1" dirty="0" lang="en-GB" smtClean="0" sz="1600"/>
              <a:t>) / (2 x d</a:t>
            </a:r>
            <a:r>
              <a:rPr b="1" baseline="-25000" dirty="0" lang="en-GB" smtClean="0" sz="1600"/>
              <a:t>50</a:t>
            </a:r>
            <a:r>
              <a:rPr b="1" dirty="0" lang="en-GB" sz="1600"/>
              <a:t>)</a:t>
            </a:r>
          </a:p>
        </p:txBody>
      </p:sp>
      <p:sp>
        <p:nvSpPr>
          <p:cNvPr id="134" name="Rectangle 179"/>
          <p:cNvSpPr>
            <a:spLocks noChangeArrowheads="1"/>
          </p:cNvSpPr>
          <p:nvPr/>
        </p:nvSpPr>
        <p:spPr>
          <a:xfrm>
            <a:off x="6281738" y="5255377"/>
            <a:ext cx="3624262" cy="858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 indent="-182563" marL="182563">
              <a:defRPr>
                <a:solidFill>
                  <a:schemeClr val="tx1"/>
                </a:solidFill>
                <a:latin charset="0" typeface="Arial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charset="0" typeface="Arial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charset="0" typeface="Arial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charset="0" typeface="Arial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charset="0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130000"/>
              <a:buFontTx/>
              <a:buChar char="•"/>
            </a:pPr>
            <a:r>
              <a:rPr b="1" dirty="0" lang="en-US" smtClean="0" sz="1800" u="sng"/>
              <a:t>Cut point </a:t>
            </a:r>
            <a:r>
              <a:rPr b="1" dirty="0" lang="en-GB" smtClean="0" sz="1800"/>
              <a:t>d</a:t>
            </a:r>
            <a:r>
              <a:rPr b="1" baseline="-25000" dirty="0" lang="en-GB" smtClean="0" sz="1800"/>
              <a:t>50 </a:t>
            </a:r>
            <a:r>
              <a:rPr b="1" dirty="0" lang="en-US" smtClean="0" sz="1800" u="sng"/>
              <a:t>: </a:t>
            </a:r>
          </a:p>
          <a:p>
            <a:pPr eaLnBrk="1" hangingPunct="1" indent="0" marL="0">
              <a:spcBef>
                <a:spcPct val="20000"/>
              </a:spcBef>
              <a:buClr>
                <a:schemeClr val="bg2"/>
              </a:buClr>
              <a:buSzPct val="130000"/>
            </a:pPr>
            <a:r>
              <a:rPr dirty="0" lang="en-US" smtClean="0" sz="1800"/>
              <a:t>50 % of the feed go to the rejects 50 % of the feed go to the fines </a:t>
            </a:r>
            <a:endParaRPr dirty="0" lang="en-GB" sz="1800"/>
          </a:p>
        </p:txBody>
      </p:sp>
    </p:spTree>
    <p:extLst>
      <p:ext uri="{BB962C8B-B14F-4D97-AF65-F5344CB8AC3E}">
        <p14:creationId xmlns:p14="http://schemas.microsoft.com/office/powerpoint/2010/main" val="1057963823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0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>
                      <p:stCondLst>
                        <p:cond delay="indefinite"/>
                      </p:stCondLst>
                      <p:childTnLst>
                        <p:par>
                          <p:cTn fill="hold" id="1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>
                                        <p:cTn dur="500" id="18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>
                                        <p:cTn dur="500" id="23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6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>
                                        <p:cTn dur="500" id="28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>
                                        <p:cTn dur="500" id="33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">
                      <p:stCondLst>
                        <p:cond delay="indefinite"/>
                      </p:stCondLst>
                      <p:childTnLst>
                        <p:par>
                          <p:cTn fill="hold" id="3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6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>
                                        <p:cTn dur="500" id="38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>
                                        <p:cTn dur="500" id="43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4">
                      <p:stCondLst>
                        <p:cond delay="indefinite"/>
                      </p:stCondLst>
                      <p:childTnLst>
                        <p:par>
                          <p:cTn fill="hold" id="4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6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>
                                        <p:cTn dur="500" id="48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9">
                      <p:stCondLst>
                        <p:cond delay="indefinite"/>
                      </p:stCondLst>
                      <p:childTnLst>
                        <p:par>
                          <p:cTn fill="hold" id="5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1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>
                                        <p:cTn dur="500" id="53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4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55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9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60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3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4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65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7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8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9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70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2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3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4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75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7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8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9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80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2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3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4">
                      <p:stCondLst>
                        <p:cond delay="indefinite"/>
                      </p:stCondLst>
                      <p:childTnLst>
                        <p:par>
                          <p:cTn fill="hold" id="8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6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>
                                        <p:cTn dur="500" id="88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9">
                      <p:stCondLst>
                        <p:cond delay="indefinite"/>
                      </p:stCondLst>
                      <p:childTnLst>
                        <p:par>
                          <p:cTn fill="hold" id="9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1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>
                                        <p:cTn dur="500" id="93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123"/>
      <p:bldP animBg="1" grpId="0" spid="125"/>
      <p:bldP animBg="1" grpId="0" spid="126"/>
      <p:bldP animBg="1" grpId="0" spid="127"/>
      <p:bldP animBg="1" autoUpdateAnimBg="0" grpId="0" spid="128"/>
      <p:bldP animBg="1" autoUpdateAnimBg="0" grpId="0" spid="129"/>
      <p:bldP animBg="1" autoUpdateAnimBg="0" grpId="0" spid="130"/>
      <p:bldP animBg="1" autoUpdateAnimBg="0" grpId="0" spid="131"/>
      <p:bldP autoUpdateAnimBg="0" build="p" grpId="0" spid="132"/>
      <p:bldP autoUpdateAnimBg="0" build="p" grpId="0" spid="133"/>
      <p:bldP autoUpdateAnimBg="0" build="p" grpId="0" spid="134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Key Figures - Tromp Curve t</a:t>
            </a:r>
            <a:r>
              <a:rPr altLang="en-GB" baseline="-25000" lang="en-GB" smtClean="0"/>
              <a:t>r </a:t>
            </a:r>
            <a:endParaRPr altLang="en-GB" dirty="0" lang="en-GB"/>
          </a:p>
        </p:txBody>
      </p:sp>
      <p:sp>
        <p:nvSpPr>
          <p:cNvPr id="4" name="TextBox 3"/>
          <p:cNvSpPr txBox="1"/>
          <p:nvPr/>
        </p:nvSpPr>
        <p:spPr>
          <a:xfrm>
            <a:off x="560512" y="1257452"/>
            <a:ext cx="8856984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buNone/>
            </a:pPr>
            <a:r>
              <a:rPr altLang="en-GB" dirty="0" lang="en-GB" smtClean="0" sz="1800">
                <a:solidFill>
                  <a:schemeClr val="tx1"/>
                </a:solidFill>
              </a:rPr>
              <a:t>Root causes for high bypass and poor sharpness of separation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041232" y="4240138"/>
            <a:ext cx="504056" cy="0"/>
          </a:xfrm>
          <a:prstGeom prst="line">
            <a:avLst/>
          </a:prstGeom>
          <a:solidFill>
            <a:schemeClr val="accent1"/>
          </a:solidFill>
          <a:ln algn="ctr" cap="flat" cmpd="sng" w="254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97409"/>
              </p:ext>
            </p:extLst>
          </p:nvPr>
        </p:nvGraphicFramePr>
        <p:xfrm>
          <a:off x="632520" y="1844825"/>
          <a:ext cx="8640960" cy="4248472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2147097"/>
                <a:gridCol w="6493863"/>
              </a:tblGrid>
              <a:tr h="448619">
                <a:tc>
                  <a:txBody>
                    <a:bodyPr numCol="1"/>
                    <a:lstStyle/>
                    <a:p>
                      <a:endParaRPr dirty="0" lang="en-US" sz="16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r>
                        <a:rPr dirty="0" lang="en-US" smtClean="0" sz="1600"/>
                        <a:t>Classifier</a:t>
                      </a:r>
                      <a:endParaRPr dirty="0" lang="en-US" sz="16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</a:tr>
              <a:tr h="1777917">
                <a:tc>
                  <a:txBody>
                    <a:bodyPr numCol="1"/>
                    <a:lstStyle/>
                    <a:p>
                      <a:pPr algn="l"/>
                      <a:r>
                        <a:rPr dirty="0" lang="en-US" smtClean="0" sz="1600"/>
                        <a:t>Bypass (fines in coarse fraction</a:t>
                      </a:r>
                      <a:r>
                        <a:rPr dirty="0" lang="en-US" sz="1600"/>
                        <a:t>)</a:t>
                      </a:r>
                      <a:endParaRPr dirty="0" lang="en-US" smtClean="0" sz="1600"/>
                    </a:p>
                  </a:txBody>
                  <a:tcPr anchor="ctr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pPr indent="-285750" marL="285750">
                        <a:buFont charset="0" pitchFamily="34" typeface="Arial"/>
                        <a:buChar char="•"/>
                      </a:pPr>
                      <a:r>
                        <a:rPr dirty="0" lang="en-US" smtClean="0" sz="1600"/>
                        <a:t>Feed material</a:t>
                      </a:r>
                      <a:r>
                        <a:rPr baseline="0" dirty="0" lang="en-US" smtClean="0" sz="1600"/>
                        <a:t> overload of classifier [kg/m</a:t>
                      </a:r>
                      <a:r>
                        <a:rPr baseline="30000" dirty="0" lang="en-US" smtClean="0" sz="1600"/>
                        <a:t>3</a:t>
                      </a:r>
                      <a:r>
                        <a:rPr baseline="0" dirty="0" lang="en-US" smtClean="0" sz="1600"/>
                        <a:t>]</a:t>
                      </a:r>
                    </a:p>
                    <a:p>
                      <a:pPr indent="-285750" marL="285750">
                        <a:buFont charset="0" pitchFamily="34" typeface="Arial"/>
                        <a:buChar char="•"/>
                      </a:pPr>
                      <a:r>
                        <a:rPr baseline="0" dirty="0" lang="en-US" smtClean="0" sz="1600"/>
                        <a:t>Poor feed distribution in separating area</a:t>
                      </a:r>
                    </a:p>
                    <a:p>
                      <a:pPr indent="-285750" marL="285750">
                        <a:buFont charset="0" pitchFamily="34" typeface="Arial"/>
                        <a:buChar char="•"/>
                      </a:pPr>
                      <a:r>
                        <a:rPr baseline="0" dirty="0" lang="en-US" smtClean="0" sz="1600"/>
                        <a:t>Poor air distribution across rotor height (uneven velocity profile of air)</a:t>
                      </a:r>
                    </a:p>
                    <a:p>
                      <a:pPr indent="-285750" marL="285750">
                        <a:buFont charset="0" pitchFamily="34" typeface="Arial"/>
                        <a:buChar char="•"/>
                      </a:pPr>
                      <a:r>
                        <a:rPr baseline="0" dirty="0" lang="en-US" smtClean="0" sz="1600"/>
                        <a:t>Poor feed material dispersion (moisture, agglomeration,…)</a:t>
                      </a:r>
                      <a:endParaRPr dirty="0" lang="en-US" sz="1600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</a:tr>
              <a:tr h="840984">
                <a:tc>
                  <a:txBody>
                    <a:bodyPr numCol="1"/>
                    <a:lstStyle/>
                    <a:p>
                      <a:pPr algn="l"/>
                      <a:r>
                        <a:rPr dirty="0" lang="en-US" smtClean="0" sz="1600"/>
                        <a:t>Sharpness of separation</a:t>
                      </a:r>
                      <a:endParaRPr dirty="0" lang="en-US" sz="1600"/>
                    </a:p>
                  </a:txBody>
                  <a:tcPr anchor="ctr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pPr algn="l" defTabSz="914400" eaLnBrk="1" hangingPunct="1" indent="-285750" latinLnBrk="0" marL="2857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itchFamily="34" typeface="Arial"/>
                        <a:buChar char="•"/>
                        <a:tabLst/>
                        <a:defRPr/>
                      </a:pPr>
                      <a:r>
                        <a:rPr baseline="0" dirty="0" lang="en-US" smtClean="0" sz="1600"/>
                        <a:t>Poor air distribution across rotor height (uneven velocity profile of air)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</a:tr>
              <a:tr h="1180952">
                <a:tc>
                  <a:txBody>
                    <a:bodyPr numCol="1"/>
                    <a:lstStyle/>
                    <a:p>
                      <a:pPr algn="l" defTabSz="914400" eaLnBrk="1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kern="1200" lang="en-US" smtClean="0" sz="16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Coarse in fine fraction</a:t>
                      </a:r>
                      <a:endParaRPr dirty="0" lang="en-US" sz="1600"/>
                    </a:p>
                  </a:txBody>
                  <a:tcPr anchor="ctr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 numCol="1"/>
                    <a:lstStyle/>
                    <a:p>
                      <a:pPr algn="l" defTabSz="914400" eaLnBrk="1" hangingPunct="1" indent="-285750" latinLnBrk="0" marL="2857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itchFamily="34" typeface="Arial"/>
                        <a:buChar char="•"/>
                        <a:tabLst/>
                        <a:defRPr/>
                      </a:pPr>
                      <a:r>
                        <a:rPr baseline="0" dirty="0" lang="en-US" smtClean="0" sz="1600"/>
                        <a:t>Poor condition of dynamic seal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547025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075"/>
          <p:cNvSpPr>
            <a:spLocks noChangeArrowheads="1" noGrp="1"/>
          </p:cNvSpPr>
          <p:nvPr>
            <p:ph idx="14" sz="quarter"/>
          </p:nvPr>
        </p:nvSpPr>
        <p:spPr>
          <a:xfrm>
            <a:off x="560512" y="1124744"/>
            <a:ext cx="8785223" cy="5112544"/>
          </a:xfrm>
        </p:spPr>
        <p:txBody>
          <a:bodyPr numCol="1"/>
          <a:lstStyle/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Objectives and Overview</a:t>
            </a:r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Air classification (air separation)</a:t>
            </a:r>
          </a:p>
          <a:p>
            <a:pPr lvl="1" marL="360363">
              <a:spcBef>
                <a:spcPts val="100"/>
              </a:spcBef>
            </a:pPr>
            <a:r>
              <a:rPr altLang="en-GB" dirty="0" lang="en-GB" smtClean="0"/>
              <a:t> Operating principle and Design Features </a:t>
            </a:r>
          </a:p>
          <a:p>
            <a:pPr lvl="1" marL="360363">
              <a:spcBef>
                <a:spcPts val="100"/>
              </a:spcBef>
            </a:pPr>
            <a:r>
              <a:rPr altLang="en-GB" dirty="0" lang="en-GB" smtClean="0"/>
              <a:t> Separator arrangement in the circuit</a:t>
            </a:r>
          </a:p>
          <a:p>
            <a:pPr>
              <a:spcBef>
                <a:spcPts val="100"/>
              </a:spcBef>
            </a:pP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</a:t>
            </a:r>
            <a:r>
              <a:rPr altLang="en-GB" dirty="0" lang="en-GB"/>
              <a:t>Key figures of classification</a:t>
            </a:r>
          </a:p>
          <a:p>
            <a:pPr lvl="1" marL="360363">
              <a:spcBef>
                <a:spcPts val="100"/>
              </a:spcBef>
            </a:pPr>
            <a:r>
              <a:rPr altLang="en-GB" dirty="0" lang="en-GB" smtClean="0"/>
              <a:t> Particle Size Distribution (PSD) / RRSB</a:t>
            </a:r>
          </a:p>
          <a:p>
            <a:pPr lvl="1" marL="360363">
              <a:spcBef>
                <a:spcPts val="100"/>
              </a:spcBef>
            </a:pPr>
            <a:r>
              <a:rPr altLang="en-GB" dirty="0" lang="en-GB" smtClean="0"/>
              <a:t> Circulating load u</a:t>
            </a:r>
          </a:p>
          <a:p>
            <a:pPr lvl="1" marL="360363">
              <a:spcBef>
                <a:spcPts val="100"/>
              </a:spcBef>
            </a:pPr>
            <a:r>
              <a:rPr altLang="en-GB" dirty="0" lang="en-GB" smtClean="0"/>
              <a:t> Tromp Curve </a:t>
            </a:r>
            <a:r>
              <a:rPr altLang="en-GB" dirty="0" err="1" lang="en-GB" smtClean="0"/>
              <a:t>t</a:t>
            </a:r>
            <a:r>
              <a:rPr altLang="en-GB" baseline="-25000" dirty="0" err="1" lang="en-GB" smtClean="0"/>
              <a:t>r</a:t>
            </a:r>
            <a:endParaRPr altLang="en-GB" baseline="-25000" dirty="0" lang="en-GB" smtClean="0"/>
          </a:p>
          <a:p>
            <a:pPr>
              <a:spcBef>
                <a:spcPts val="100"/>
              </a:spcBef>
            </a:pP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</a:t>
            </a:r>
            <a:r>
              <a:rPr altLang="en-GB" b="1" dirty="0" lang="en-GB" smtClean="0"/>
              <a:t>B </a:t>
            </a:r>
            <a:r>
              <a:rPr altLang="en-GB" b="1" dirty="0" lang="en-GB"/>
              <a:t>– level audit of separator (measurement tasks and requirements)  </a:t>
            </a:r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/>
              <a:t> Classifier Operation </a:t>
            </a:r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</a:t>
            </a:r>
            <a:r>
              <a:rPr altLang="en-GB" dirty="0" lang="en-GB"/>
              <a:t>Conclusion</a:t>
            </a:r>
          </a:p>
        </p:txBody>
      </p:sp>
      <p:sp>
        <p:nvSpPr>
          <p:cNvPr id="282626" name="Rectangle 3074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Content</a:t>
            </a:r>
            <a:endParaRPr altLang="en-GB" dirty="0" lang="en-GB"/>
          </a:p>
        </p:txBody>
      </p:sp>
    </p:spTree>
    <p:extLst>
      <p:ext uri="{BB962C8B-B14F-4D97-AF65-F5344CB8AC3E}">
        <p14:creationId xmlns:p14="http://schemas.microsoft.com/office/powerpoint/2010/main" val="3064393146"/>
      </p:ext>
    </p:extLst>
  </p:cSld>
  <p:clrMapOvr>
    <a:masterClrMapping/>
  </p:clrMapOvr>
  <p:transition/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8" name="Rectangle 2058"/>
          <p:cNvSpPr>
            <a:spLocks noChangeArrowheads="1" noGrp="1"/>
          </p:cNvSpPr>
          <p:nvPr>
            <p:ph idx="14" sz="quarter"/>
          </p:nvPr>
        </p:nvSpPr>
        <p:spPr>
          <a:xfrm>
            <a:off x="560512" y="1340768"/>
            <a:ext cx="8785223" cy="5112544"/>
          </a:xfrm>
          <a:noFill/>
          <a:ln/>
        </p:spPr>
        <p:txBody>
          <a:bodyPr numCol="1"/>
          <a:lstStyle/>
          <a:p>
            <a:pPr indent="-342900" marL="3429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Understand the basic principles of classification</a:t>
            </a:r>
          </a:p>
          <a:p>
            <a:pPr indent="-342900" marL="3429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 smtClean="0"/>
          </a:p>
          <a:p>
            <a:pPr indent="-342900" marL="3429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Become familiar with the design features, operating principles and typical circuit arrangements</a:t>
            </a:r>
          </a:p>
          <a:p>
            <a:pPr indent="-342900" marL="3429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 smtClean="0"/>
          </a:p>
          <a:p>
            <a:pPr indent="-342900" marL="3429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Learn how to interpret a Particle Size Distribution and  a Tromp Curve and how to calculate the circulating load</a:t>
            </a:r>
          </a:p>
          <a:p>
            <a:pPr indent="-342900" marL="3429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 smtClean="0"/>
          </a:p>
          <a:p>
            <a:pPr indent="-342900" marL="3429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Understand the operational parameters of Air Separators</a:t>
            </a:r>
            <a:endParaRPr altLang="en-GB" dirty="0" lang="en-GB"/>
          </a:p>
        </p:txBody>
      </p:sp>
      <p:sp>
        <p:nvSpPr>
          <p:cNvPr id="283650" name="Rectangle 2050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Objectives and Overview</a:t>
            </a:r>
            <a:endParaRPr altLang="en-GB" dirty="0" lang="en-GB"/>
          </a:p>
        </p:txBody>
      </p:sp>
    </p:spTree>
    <p:extLst>
      <p:ext uri="{BB962C8B-B14F-4D97-AF65-F5344CB8AC3E}">
        <p14:creationId xmlns:p14="http://schemas.microsoft.com/office/powerpoint/2010/main" val="3976925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 smtClean="0"/>
              <a:t>                    B – Level Audit (Tasks &amp; Frequency)</a:t>
            </a:r>
            <a:endParaRPr altLang="en-GB" dirty="0" lang="en-GB"/>
          </a:p>
        </p:txBody>
      </p:sp>
      <p:sp>
        <p:nvSpPr>
          <p:cNvPr id="169987" name="Line 3"/>
          <p:cNvSpPr>
            <a:spLocks noChangeShapeType="1"/>
          </p:cNvSpPr>
          <p:nvPr/>
        </p:nvSpPr>
        <p:spPr>
          <a:xfrm>
            <a:off x="4572000" y="6248400"/>
            <a:ext cx="4800600" cy="158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>
          <a:xfrm>
            <a:off x="1143000" y="1295400"/>
            <a:ext cx="3352800" cy="390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pPr indent="-290513" marL="290513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buNone/>
            </a:pPr>
            <a:r>
              <a:rPr altLang="en-GB" dirty="0" lang="en-GB" smtClean="0" sz="2000"/>
              <a:t>1. Circuit mat. </a:t>
            </a:r>
            <a:r>
              <a:rPr altLang="en-GB" dirty="0" err="1" lang="en-GB" smtClean="0" sz="2000"/>
              <a:t>granulometry</a:t>
            </a:r>
            <a:endParaRPr altLang="en-GB" dirty="0" lang="en-GB" sz="2000"/>
          </a:p>
        </p:txBody>
      </p:sp>
      <p:sp>
        <p:nvSpPr>
          <p:cNvPr id="169991" name="Oval 7"/>
          <p:cNvSpPr>
            <a:spLocks noChangeArrowheads="1"/>
          </p:cNvSpPr>
          <p:nvPr/>
        </p:nvSpPr>
        <p:spPr>
          <a:xfrm>
            <a:off x="5778500" y="13716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grpSp>
        <p:nvGrpSpPr>
          <p:cNvPr id="4" name="Group 51"/>
          <p:cNvGrpSpPr>
            <a:grpSpLocks/>
          </p:cNvGrpSpPr>
          <p:nvPr/>
        </p:nvGrpSpPr>
        <p:grpSpPr>
          <a:xfrm>
            <a:off x="4559300" y="1295400"/>
            <a:ext cx="4584700" cy="4953000"/>
            <a:chOff x="2872" y="864"/>
            <a:chExt cx="2880" cy="2304"/>
          </a:xfrm>
        </p:grpSpPr>
        <p:sp>
          <p:nvSpPr>
            <p:cNvPr id="169988" name="Line 4"/>
            <p:cNvSpPr>
              <a:spLocks noChangeShapeType="1"/>
            </p:cNvSpPr>
            <p:nvPr/>
          </p:nvSpPr>
          <p:spPr>
            <a:xfrm>
              <a:off x="5512" y="864"/>
              <a:ext cx="0" cy="230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69992" name="Line 8"/>
            <p:cNvSpPr>
              <a:spLocks noChangeShapeType="1"/>
            </p:cNvSpPr>
            <p:nvPr/>
          </p:nvSpPr>
          <p:spPr>
            <a:xfrm>
              <a:off x="3832" y="864"/>
              <a:ext cx="0" cy="230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69993" name="Line 9"/>
            <p:cNvSpPr>
              <a:spLocks noChangeShapeType="1"/>
            </p:cNvSpPr>
            <p:nvPr/>
          </p:nvSpPr>
          <p:spPr>
            <a:xfrm>
              <a:off x="5752" y="864"/>
              <a:ext cx="0" cy="230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69994" name="Line 10"/>
            <p:cNvSpPr>
              <a:spLocks noChangeShapeType="1"/>
            </p:cNvSpPr>
            <p:nvPr/>
          </p:nvSpPr>
          <p:spPr>
            <a:xfrm>
              <a:off x="2872" y="864"/>
              <a:ext cx="1" cy="230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69995" name="Line 11"/>
            <p:cNvSpPr>
              <a:spLocks noChangeShapeType="1"/>
            </p:cNvSpPr>
            <p:nvPr/>
          </p:nvSpPr>
          <p:spPr>
            <a:xfrm>
              <a:off x="3112" y="864"/>
              <a:ext cx="0" cy="230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69996" name="Line 12"/>
            <p:cNvSpPr>
              <a:spLocks noChangeShapeType="1"/>
            </p:cNvSpPr>
            <p:nvPr/>
          </p:nvSpPr>
          <p:spPr>
            <a:xfrm>
              <a:off x="3352" y="864"/>
              <a:ext cx="0" cy="230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69997" name="Line 13"/>
            <p:cNvSpPr>
              <a:spLocks noChangeShapeType="1"/>
            </p:cNvSpPr>
            <p:nvPr/>
          </p:nvSpPr>
          <p:spPr>
            <a:xfrm>
              <a:off x="3592" y="864"/>
              <a:ext cx="0" cy="230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69998" name="Line 14"/>
            <p:cNvSpPr>
              <a:spLocks noChangeShapeType="1"/>
            </p:cNvSpPr>
            <p:nvPr/>
          </p:nvSpPr>
          <p:spPr>
            <a:xfrm>
              <a:off x="4072" y="864"/>
              <a:ext cx="0" cy="230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69999" name="Line 15"/>
            <p:cNvSpPr>
              <a:spLocks noChangeShapeType="1"/>
            </p:cNvSpPr>
            <p:nvPr/>
          </p:nvSpPr>
          <p:spPr>
            <a:xfrm>
              <a:off x="4318" y="864"/>
              <a:ext cx="0" cy="230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70000" name="Line 16"/>
            <p:cNvSpPr>
              <a:spLocks noChangeShapeType="1"/>
            </p:cNvSpPr>
            <p:nvPr/>
          </p:nvSpPr>
          <p:spPr>
            <a:xfrm>
              <a:off x="4552" y="864"/>
              <a:ext cx="0" cy="230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70001" name="Line 17"/>
            <p:cNvSpPr>
              <a:spLocks noChangeShapeType="1"/>
            </p:cNvSpPr>
            <p:nvPr/>
          </p:nvSpPr>
          <p:spPr>
            <a:xfrm>
              <a:off x="4792" y="864"/>
              <a:ext cx="0" cy="230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70002" name="Line 18"/>
            <p:cNvSpPr>
              <a:spLocks noChangeShapeType="1"/>
            </p:cNvSpPr>
            <p:nvPr/>
          </p:nvSpPr>
          <p:spPr>
            <a:xfrm>
              <a:off x="5032" y="864"/>
              <a:ext cx="0" cy="230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70003" name="Line 19"/>
            <p:cNvSpPr>
              <a:spLocks noChangeShapeType="1"/>
            </p:cNvSpPr>
            <p:nvPr/>
          </p:nvSpPr>
          <p:spPr>
            <a:xfrm>
              <a:off x="5272" y="864"/>
              <a:ext cx="0" cy="230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</p:grpSp>
      <p:sp>
        <p:nvSpPr>
          <p:cNvPr id="170005" name="Rectangle 21"/>
          <p:cNvSpPr>
            <a:spLocks noChangeArrowheads="1"/>
          </p:cNvSpPr>
          <p:nvPr/>
        </p:nvSpPr>
        <p:spPr>
          <a:xfrm>
            <a:off x="1143000" y="3124200"/>
            <a:ext cx="3352800" cy="390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pPr indent="-290513" marL="290513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None/>
            </a:pPr>
            <a:r>
              <a:rPr altLang="en-GB" lang="en-GB" smtClean="0" sz="2000">
                <a:solidFill>
                  <a:schemeClr val="bg1">
                    <a:lumMod val="50000"/>
                  </a:schemeClr>
                </a:solidFill>
              </a:rPr>
              <a:t>5. Mill internal conditions</a:t>
            </a:r>
            <a:endParaRPr altLang="en-GB" dirty="0" lang="en-GB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0006" name="Oval 22"/>
          <p:cNvSpPr>
            <a:spLocks noChangeArrowheads="1"/>
          </p:cNvSpPr>
          <p:nvPr/>
        </p:nvSpPr>
        <p:spPr>
          <a:xfrm>
            <a:off x="5778500" y="3201988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08" name="Rectangle 24"/>
          <p:cNvSpPr>
            <a:spLocks noChangeArrowheads="1"/>
          </p:cNvSpPr>
          <p:nvPr/>
        </p:nvSpPr>
        <p:spPr>
          <a:xfrm>
            <a:off x="1143000" y="3581400"/>
            <a:ext cx="3352800" cy="390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pPr indent="-290513" marL="290513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buNone/>
            </a:pPr>
            <a:endParaRPr altLang="en-GB" dirty="0" lang="en-GB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0009" name="Oval 25"/>
          <p:cNvSpPr>
            <a:spLocks noChangeArrowheads="1"/>
          </p:cNvSpPr>
          <p:nvPr/>
        </p:nvSpPr>
        <p:spPr>
          <a:xfrm>
            <a:off x="5778500" y="36576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12" name="Rectangle 28"/>
          <p:cNvSpPr>
            <a:spLocks noChangeArrowheads="1"/>
          </p:cNvSpPr>
          <p:nvPr/>
        </p:nvSpPr>
        <p:spPr>
          <a:xfrm>
            <a:off x="1143000" y="1752600"/>
            <a:ext cx="3352800" cy="390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pPr indent="-290513" marL="290513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buNone/>
            </a:pPr>
            <a:r>
              <a:rPr altLang="en-GB" lang="en-GB" smtClean="0" sz="2000">
                <a:solidFill>
                  <a:schemeClr val="bg1">
                    <a:lumMod val="50000"/>
                  </a:schemeClr>
                </a:solidFill>
              </a:rPr>
              <a:t>2. Mill longitudinal sieving</a:t>
            </a:r>
            <a:endParaRPr altLang="en-GB" dirty="0" lang="en-GB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0013" name="Oval 29"/>
          <p:cNvSpPr>
            <a:spLocks noChangeArrowheads="1"/>
          </p:cNvSpPr>
          <p:nvPr/>
        </p:nvSpPr>
        <p:spPr>
          <a:xfrm>
            <a:off x="5778500" y="18288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15" name="Rectangle 31"/>
          <p:cNvSpPr>
            <a:spLocks noChangeArrowheads="1"/>
          </p:cNvSpPr>
          <p:nvPr/>
        </p:nvSpPr>
        <p:spPr>
          <a:xfrm>
            <a:off x="1143000" y="2209800"/>
            <a:ext cx="3352800" cy="390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pPr indent="-290513" marL="290513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buNone/>
            </a:pPr>
            <a:r>
              <a:rPr altLang="en-GB" lang="en-GB" smtClean="0" sz="2000">
                <a:solidFill>
                  <a:schemeClr val="bg1">
                    <a:lumMod val="50000"/>
                  </a:schemeClr>
                </a:solidFill>
              </a:rPr>
              <a:t>3. Ball charge filling degree</a:t>
            </a:r>
            <a:endParaRPr altLang="en-GB" dirty="0" lang="en-GB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0016" name="Oval 32"/>
          <p:cNvSpPr>
            <a:spLocks noChangeArrowheads="1"/>
          </p:cNvSpPr>
          <p:nvPr/>
        </p:nvSpPr>
        <p:spPr>
          <a:xfrm>
            <a:off x="5778500" y="22860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17" name="Oval 33"/>
          <p:cNvSpPr>
            <a:spLocks noChangeArrowheads="1"/>
          </p:cNvSpPr>
          <p:nvPr/>
        </p:nvSpPr>
        <p:spPr>
          <a:xfrm>
            <a:off x="4635500" y="22860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18" name="Oval 34"/>
          <p:cNvSpPr>
            <a:spLocks noChangeArrowheads="1"/>
          </p:cNvSpPr>
          <p:nvPr/>
        </p:nvSpPr>
        <p:spPr>
          <a:xfrm>
            <a:off x="6921500" y="22860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19" name="Oval 35"/>
          <p:cNvSpPr>
            <a:spLocks noChangeArrowheads="1"/>
          </p:cNvSpPr>
          <p:nvPr/>
        </p:nvSpPr>
        <p:spPr>
          <a:xfrm>
            <a:off x="8064500" y="22860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21" name="Rectangle 37"/>
          <p:cNvSpPr>
            <a:spLocks noChangeArrowheads="1"/>
          </p:cNvSpPr>
          <p:nvPr/>
        </p:nvSpPr>
        <p:spPr>
          <a:xfrm>
            <a:off x="1143000" y="2667000"/>
            <a:ext cx="3352800" cy="390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pPr indent="-290513" marL="290513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buNone/>
            </a:pPr>
            <a:r>
              <a:rPr altLang="en-GB" lang="en-GB" smtClean="0" sz="2000">
                <a:solidFill>
                  <a:schemeClr val="bg1">
                    <a:lumMod val="50000"/>
                  </a:schemeClr>
                </a:solidFill>
              </a:rPr>
              <a:t>4. Mill material level</a:t>
            </a:r>
            <a:endParaRPr altLang="en-GB" dirty="0" lang="en-GB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0022" name="Oval 38"/>
          <p:cNvSpPr>
            <a:spLocks noChangeArrowheads="1"/>
          </p:cNvSpPr>
          <p:nvPr/>
        </p:nvSpPr>
        <p:spPr>
          <a:xfrm>
            <a:off x="5778500" y="2743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23" name="Oval 39"/>
          <p:cNvSpPr>
            <a:spLocks noChangeArrowheads="1"/>
          </p:cNvSpPr>
          <p:nvPr/>
        </p:nvSpPr>
        <p:spPr>
          <a:xfrm>
            <a:off x="4635500" y="2743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24" name="Oval 40"/>
          <p:cNvSpPr>
            <a:spLocks noChangeArrowheads="1"/>
          </p:cNvSpPr>
          <p:nvPr/>
        </p:nvSpPr>
        <p:spPr>
          <a:xfrm>
            <a:off x="6921500" y="2743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25" name="Oval 41"/>
          <p:cNvSpPr>
            <a:spLocks noChangeArrowheads="1"/>
          </p:cNvSpPr>
          <p:nvPr/>
        </p:nvSpPr>
        <p:spPr>
          <a:xfrm>
            <a:off x="8064500" y="2743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27" name="Rectangle 43"/>
          <p:cNvSpPr>
            <a:spLocks noChangeArrowheads="1"/>
          </p:cNvSpPr>
          <p:nvPr/>
        </p:nvSpPr>
        <p:spPr>
          <a:xfrm>
            <a:off x="1143000" y="4038600"/>
            <a:ext cx="3352800" cy="390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pPr indent="-290513" marL="290513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None/>
            </a:pPr>
            <a:r>
              <a:rPr altLang="en-GB" dirty="0" lang="en-GB" smtClean="0" sz="2000"/>
              <a:t>7. Classifier ventilation</a:t>
            </a:r>
            <a:endParaRPr altLang="en-GB" dirty="0" lang="en-GB" sz="2000"/>
          </a:p>
        </p:txBody>
      </p:sp>
      <p:sp>
        <p:nvSpPr>
          <p:cNvPr id="170028" name="Oval 44"/>
          <p:cNvSpPr>
            <a:spLocks noChangeArrowheads="1"/>
          </p:cNvSpPr>
          <p:nvPr/>
        </p:nvSpPr>
        <p:spPr>
          <a:xfrm>
            <a:off x="5778500" y="4124325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29" name="Line 45"/>
          <p:cNvSpPr>
            <a:spLocks noChangeShapeType="1"/>
          </p:cNvSpPr>
          <p:nvPr/>
        </p:nvSpPr>
        <p:spPr>
          <a:xfrm>
            <a:off x="4546600" y="1143000"/>
            <a:ext cx="45720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len="med" type="triangle" w="med"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30" name="AutoShape 46"/>
          <p:cNvSpPr>
            <a:spLocks noChangeArrowheads="1"/>
          </p:cNvSpPr>
          <p:nvPr/>
        </p:nvSpPr>
        <p:spPr>
          <a:xfrm>
            <a:off x="6172200" y="990600"/>
            <a:ext cx="1295400" cy="304800"/>
          </a:xfrm>
          <a:prstGeom prst="wedgeRectCallout">
            <a:avLst>
              <a:gd fmla="val 42769" name="adj1"/>
              <a:gd fmla="val 37500" name="adj2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/>
          <a:lstStyle/>
          <a:p>
            <a:pPr algn="ctr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buNone/>
            </a:pPr>
            <a:r>
              <a:rPr altLang="en-GB" lang="en-GB" smtClean="0" sz="2000"/>
              <a:t>one year</a:t>
            </a:r>
            <a:endParaRPr altLang="en-GB" dirty="0" lang="en-GB" sz="2000"/>
          </a:p>
        </p:txBody>
      </p:sp>
      <p:sp>
        <p:nvSpPr>
          <p:cNvPr id="170032" name="Oval 48"/>
          <p:cNvSpPr>
            <a:spLocks noChangeArrowheads="1"/>
          </p:cNvSpPr>
          <p:nvPr/>
        </p:nvSpPr>
        <p:spPr>
          <a:xfrm>
            <a:off x="4648200" y="18288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33" name="Oval 49"/>
          <p:cNvSpPr>
            <a:spLocks noChangeArrowheads="1"/>
          </p:cNvSpPr>
          <p:nvPr/>
        </p:nvSpPr>
        <p:spPr>
          <a:xfrm>
            <a:off x="6934200" y="18288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34" name="Oval 50"/>
          <p:cNvSpPr>
            <a:spLocks noChangeArrowheads="1"/>
          </p:cNvSpPr>
          <p:nvPr/>
        </p:nvSpPr>
        <p:spPr>
          <a:xfrm>
            <a:off x="8077200" y="18288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36" name="Rectangle 52"/>
          <p:cNvSpPr>
            <a:spLocks noChangeArrowheads="1"/>
          </p:cNvSpPr>
          <p:nvPr/>
        </p:nvSpPr>
        <p:spPr>
          <a:xfrm>
            <a:off x="1143000" y="4953000"/>
            <a:ext cx="3352800" cy="390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pPr indent="-290513" marL="290513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None/>
            </a:pPr>
            <a:r>
              <a:rPr altLang="en-GB" dirty="0" lang="en-GB" smtClean="0" sz="2000">
                <a:solidFill>
                  <a:schemeClr val="bg1">
                    <a:lumMod val="50000"/>
                  </a:schemeClr>
                </a:solidFill>
              </a:rPr>
              <a:t>9. Weigh feeder calibration</a:t>
            </a:r>
            <a:endParaRPr altLang="en-GB" dirty="0" lang="en-GB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0037" name="Oval 53"/>
          <p:cNvSpPr>
            <a:spLocks noChangeArrowheads="1"/>
          </p:cNvSpPr>
          <p:nvPr/>
        </p:nvSpPr>
        <p:spPr>
          <a:xfrm>
            <a:off x="5791200" y="5029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38" name="Rectangle 54"/>
          <p:cNvSpPr>
            <a:spLocks noChangeArrowheads="1"/>
          </p:cNvSpPr>
          <p:nvPr/>
        </p:nvSpPr>
        <p:spPr>
          <a:xfrm>
            <a:off x="1143000" y="5410200"/>
            <a:ext cx="3352800" cy="390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pPr indent="-290513" marL="290513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None/>
            </a:pPr>
            <a:r>
              <a:rPr altLang="en-GB" lang="en-GB" smtClean="0" sz="2000">
                <a:solidFill>
                  <a:schemeClr val="bg1">
                    <a:lumMod val="50000"/>
                  </a:schemeClr>
                </a:solidFill>
              </a:rPr>
              <a:t>10. Instrument verification</a:t>
            </a:r>
            <a:endParaRPr altLang="en-GB" dirty="0" lang="en-GB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0039" name="Oval 55"/>
          <p:cNvSpPr>
            <a:spLocks noChangeArrowheads="1"/>
          </p:cNvSpPr>
          <p:nvPr/>
        </p:nvSpPr>
        <p:spPr>
          <a:xfrm>
            <a:off x="5791200" y="54864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40" name="Oval 56"/>
          <p:cNvSpPr>
            <a:spLocks noChangeArrowheads="1"/>
          </p:cNvSpPr>
          <p:nvPr/>
        </p:nvSpPr>
        <p:spPr>
          <a:xfrm>
            <a:off x="4648200" y="54864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41" name="Oval 57"/>
          <p:cNvSpPr>
            <a:spLocks noChangeArrowheads="1"/>
          </p:cNvSpPr>
          <p:nvPr/>
        </p:nvSpPr>
        <p:spPr>
          <a:xfrm>
            <a:off x="6934200" y="54864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42" name="Oval 58"/>
          <p:cNvSpPr>
            <a:spLocks noChangeArrowheads="1"/>
          </p:cNvSpPr>
          <p:nvPr/>
        </p:nvSpPr>
        <p:spPr>
          <a:xfrm>
            <a:off x="8077200" y="54864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43" name="Rectangle 59"/>
          <p:cNvSpPr>
            <a:spLocks noChangeArrowheads="1"/>
          </p:cNvSpPr>
          <p:nvPr/>
        </p:nvSpPr>
        <p:spPr>
          <a:xfrm>
            <a:off x="1143000" y="5867400"/>
            <a:ext cx="3352800" cy="390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pPr indent="-290513" marL="290513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None/>
            </a:pPr>
            <a:r>
              <a:rPr altLang="en-GB" lang="en-GB" smtClean="0" sz="2000">
                <a:solidFill>
                  <a:schemeClr val="bg1">
                    <a:lumMod val="50000"/>
                  </a:schemeClr>
                </a:solidFill>
              </a:rPr>
              <a:t>11. Control loop verification</a:t>
            </a:r>
            <a:endParaRPr altLang="en-GB" dirty="0" lang="en-GB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0044" name="Oval 60"/>
          <p:cNvSpPr>
            <a:spLocks noChangeArrowheads="1"/>
          </p:cNvSpPr>
          <p:nvPr/>
        </p:nvSpPr>
        <p:spPr>
          <a:xfrm>
            <a:off x="5791200" y="59055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45" name="Rectangle 61"/>
          <p:cNvSpPr>
            <a:spLocks noChangeArrowheads="1"/>
          </p:cNvSpPr>
          <p:nvPr/>
        </p:nvSpPr>
        <p:spPr>
          <a:xfrm>
            <a:off x="1143000" y="4495800"/>
            <a:ext cx="3352800" cy="390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pPr indent="-290513" marL="290513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buNone/>
            </a:pPr>
            <a:endParaRPr altLang="en-GB" dirty="0" lang="en-GB" sz="2000"/>
          </a:p>
        </p:txBody>
      </p:sp>
      <p:sp>
        <p:nvSpPr>
          <p:cNvPr id="170046" name="Oval 62"/>
          <p:cNvSpPr>
            <a:spLocks noChangeArrowheads="1"/>
          </p:cNvSpPr>
          <p:nvPr/>
        </p:nvSpPr>
        <p:spPr>
          <a:xfrm>
            <a:off x="5791200" y="45720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47" name="Oval 63"/>
          <p:cNvSpPr>
            <a:spLocks noChangeArrowheads="1"/>
          </p:cNvSpPr>
          <p:nvPr/>
        </p:nvSpPr>
        <p:spPr>
          <a:xfrm>
            <a:off x="4648200" y="45720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48" name="Oval 64"/>
          <p:cNvSpPr>
            <a:spLocks noChangeArrowheads="1"/>
          </p:cNvSpPr>
          <p:nvPr/>
        </p:nvSpPr>
        <p:spPr>
          <a:xfrm>
            <a:off x="6934200" y="45720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49" name="Oval 65"/>
          <p:cNvSpPr>
            <a:spLocks noChangeArrowheads="1"/>
          </p:cNvSpPr>
          <p:nvPr/>
        </p:nvSpPr>
        <p:spPr>
          <a:xfrm>
            <a:off x="8077200" y="45720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grpSp>
        <p:nvGrpSpPr>
          <p:cNvPr id="8" name="Group 71"/>
          <p:cNvGrpSpPr>
            <a:grpSpLocks/>
          </p:cNvGrpSpPr>
          <p:nvPr/>
        </p:nvGrpSpPr>
        <p:grpSpPr>
          <a:xfrm>
            <a:off x="5695950" y="1295400"/>
            <a:ext cx="2609850" cy="4953000"/>
            <a:chOff x="3588" y="816"/>
            <a:chExt cx="1644" cy="3120"/>
          </a:xfrm>
        </p:grpSpPr>
        <p:sp>
          <p:nvSpPr>
            <p:cNvPr id="170051" name="Rectangle 67"/>
            <p:cNvSpPr>
              <a:spLocks noChangeArrowheads="1"/>
            </p:cNvSpPr>
            <p:nvPr/>
          </p:nvSpPr>
          <p:spPr>
            <a:xfrm>
              <a:off x="3588" y="816"/>
              <a:ext cx="240" cy="312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70054" name="AutoShape 70"/>
            <p:cNvSpPr>
              <a:spLocks noChangeArrowheads="1"/>
            </p:cNvSpPr>
            <p:nvPr/>
          </p:nvSpPr>
          <p:spPr>
            <a:xfrm>
              <a:off x="3936" y="2256"/>
              <a:ext cx="1296" cy="432"/>
            </a:xfrm>
            <a:prstGeom prst="wedgeRoundRectCallout">
              <a:avLst>
                <a:gd fmla="val -53319" name="adj1"/>
                <a:gd fmla="val 93981" name="adj2"/>
                <a:gd fmla="val 16667" name="adj3"/>
              </a:avLst>
            </a:prstGeom>
            <a:solidFill>
              <a:srgbClr val="FFFFFF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bIns="46800" lIns="90000" numCol="1" rIns="90000" tIns="46800"/>
            <a:lstStyle/>
            <a:p>
              <a:pPr algn="ctr">
                <a:buNone/>
              </a:pPr>
              <a:r>
                <a:rPr altLang="en-GB" b="1" dirty="0" lang="en-GB" smtClean="0" sz="2200">
                  <a:solidFill>
                    <a:schemeClr val="tx1">
                      <a:lumMod val="50000"/>
                    </a:schemeClr>
                  </a:solidFill>
                </a:rPr>
                <a:t>B-level audit</a:t>
              </a:r>
              <a:endParaRPr altLang="en-GB" b="1" dirty="0" lang="en-GB" sz="22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3601134"/>
            <a:ext cx="33528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numCol="1" wrap="square">
            <a:spAutoFit/>
          </a:bodyPr>
          <a:lstStyle/>
          <a:p>
            <a:pPr indent="-290513" lvl="0" marL="290513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None/>
            </a:pPr>
            <a:r>
              <a:rPr altLang="en-GB" lang="en-GB" smtClean="0" sz="2000">
                <a:solidFill>
                  <a:schemeClr val="bg1">
                    <a:lumMod val="50000"/>
                  </a:schemeClr>
                </a:solidFill>
              </a:rPr>
              <a:t>6. Mill ventilation </a:t>
            </a:r>
            <a:endParaRPr altLang="en-GB" dirty="0" lang="en-GB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-5400000">
            <a:off x="-1076424" y="3507274"/>
            <a:ext cx="3488156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buNone/>
            </a:pPr>
            <a:r>
              <a:rPr altLang="en-GB" dirty="0" lang="en-GB" smtClean="0"/>
              <a:t>B – level audit measurements</a:t>
            </a:r>
            <a:endParaRPr altLang="en-GB" dirty="0" lang="en-GB"/>
          </a:p>
        </p:txBody>
      </p:sp>
      <p:sp>
        <p:nvSpPr>
          <p:cNvPr id="6" name="Rectangle 5"/>
          <p:cNvSpPr/>
          <p:nvPr/>
        </p:nvSpPr>
        <p:spPr>
          <a:xfrm>
            <a:off x="1143001" y="4511259"/>
            <a:ext cx="33528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numCol="1" wrap="square">
            <a:spAutoFit/>
          </a:bodyPr>
          <a:lstStyle/>
          <a:p>
            <a:pPr indent="-290513" lvl="0" marL="290513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None/>
            </a:pPr>
            <a:r>
              <a:rPr altLang="en-GB" dirty="0" lang="en-GB" smtClean="0" sz="2000"/>
              <a:t>8. Classifier Tromp curve</a:t>
            </a:r>
            <a:endParaRPr altLang="en-GB" dirty="0" lang="en-GB" sz="2000"/>
          </a:p>
        </p:txBody>
      </p:sp>
      <p:sp>
        <p:nvSpPr>
          <p:cNvPr id="66" name="Oval 63"/>
          <p:cNvSpPr>
            <a:spLocks noChangeArrowheads="1"/>
          </p:cNvSpPr>
          <p:nvPr/>
        </p:nvSpPr>
        <p:spPr>
          <a:xfrm>
            <a:off x="4629217" y="5033962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67" name="Oval 63"/>
          <p:cNvSpPr>
            <a:spLocks noChangeArrowheads="1"/>
          </p:cNvSpPr>
          <p:nvPr/>
        </p:nvSpPr>
        <p:spPr>
          <a:xfrm>
            <a:off x="5013548" y="5034545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68" name="Oval 63"/>
          <p:cNvSpPr>
            <a:spLocks noChangeArrowheads="1"/>
          </p:cNvSpPr>
          <p:nvPr/>
        </p:nvSpPr>
        <p:spPr>
          <a:xfrm>
            <a:off x="5390792" y="5034545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69" name="Oval 63"/>
          <p:cNvSpPr>
            <a:spLocks noChangeArrowheads="1"/>
          </p:cNvSpPr>
          <p:nvPr/>
        </p:nvSpPr>
        <p:spPr>
          <a:xfrm>
            <a:off x="6172200" y="502639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70" name="Oval 63"/>
          <p:cNvSpPr>
            <a:spLocks noChangeArrowheads="1"/>
          </p:cNvSpPr>
          <p:nvPr/>
        </p:nvSpPr>
        <p:spPr>
          <a:xfrm>
            <a:off x="6572049" y="5034545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71" name="Oval 63"/>
          <p:cNvSpPr>
            <a:spLocks noChangeArrowheads="1"/>
          </p:cNvSpPr>
          <p:nvPr/>
        </p:nvSpPr>
        <p:spPr>
          <a:xfrm>
            <a:off x="6921500" y="5034545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72" name="Oval 63"/>
          <p:cNvSpPr>
            <a:spLocks noChangeArrowheads="1"/>
          </p:cNvSpPr>
          <p:nvPr/>
        </p:nvSpPr>
        <p:spPr>
          <a:xfrm>
            <a:off x="7314800" y="5034545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73" name="Oval 63"/>
          <p:cNvSpPr>
            <a:spLocks noChangeArrowheads="1"/>
          </p:cNvSpPr>
          <p:nvPr/>
        </p:nvSpPr>
        <p:spPr>
          <a:xfrm>
            <a:off x="7701850" y="5034545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74" name="Oval 63"/>
          <p:cNvSpPr>
            <a:spLocks noChangeArrowheads="1"/>
          </p:cNvSpPr>
          <p:nvPr/>
        </p:nvSpPr>
        <p:spPr>
          <a:xfrm>
            <a:off x="8077200" y="5034545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75" name="Oval 63"/>
          <p:cNvSpPr>
            <a:spLocks noChangeArrowheads="1"/>
          </p:cNvSpPr>
          <p:nvPr/>
        </p:nvSpPr>
        <p:spPr>
          <a:xfrm>
            <a:off x="8462142" y="5034545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76" name="Oval 63"/>
          <p:cNvSpPr>
            <a:spLocks noChangeArrowheads="1"/>
          </p:cNvSpPr>
          <p:nvPr/>
        </p:nvSpPr>
        <p:spPr>
          <a:xfrm>
            <a:off x="8835725" y="5034545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77" name="Oval 63"/>
          <p:cNvSpPr>
            <a:spLocks noChangeArrowheads="1"/>
          </p:cNvSpPr>
          <p:nvPr/>
        </p:nvSpPr>
        <p:spPr>
          <a:xfrm>
            <a:off x="4648200" y="59055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78" name="Oval 63"/>
          <p:cNvSpPr>
            <a:spLocks noChangeArrowheads="1"/>
          </p:cNvSpPr>
          <p:nvPr/>
        </p:nvSpPr>
        <p:spPr>
          <a:xfrm>
            <a:off x="6934200" y="59055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79" name="Oval 63"/>
          <p:cNvSpPr>
            <a:spLocks noChangeArrowheads="1"/>
          </p:cNvSpPr>
          <p:nvPr/>
        </p:nvSpPr>
        <p:spPr>
          <a:xfrm>
            <a:off x="8108950" y="59055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70010" name="AutoShape 26"/>
          <p:cNvSpPr>
            <a:spLocks noChangeArrowheads="1"/>
          </p:cNvSpPr>
          <p:nvPr/>
        </p:nvSpPr>
        <p:spPr>
          <a:xfrm>
            <a:off x="7467600" y="6019800"/>
            <a:ext cx="1809328" cy="381000"/>
          </a:xfrm>
          <a:prstGeom prst="wedgeRectCallout">
            <a:avLst>
              <a:gd fmla="val -72485" name="adj1"/>
              <a:gd fmla="val -7162" name="adj2"/>
            </a:avLst>
          </a:prstGeom>
          <a:solidFill>
            <a:srgbClr val="FFFFFF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6800" lIns="90000" numCol="1" rIns="90000" tIns="46800"/>
          <a:lstStyle/>
          <a:p>
            <a:pPr algn="ctr"/>
            <a:r>
              <a:rPr altLang="en-GB" b="1" dirty="0" lang="en-GB" sz="2200">
                <a:solidFill>
                  <a:schemeClr val="tx1">
                    <a:lumMod val="50000"/>
                  </a:schemeClr>
                </a:solidFill>
              </a:rPr>
              <a:t>yearly stop</a:t>
            </a:r>
          </a:p>
        </p:txBody>
      </p:sp>
      <p:sp>
        <p:nvSpPr>
          <p:cNvPr id="80" name="Oval 63"/>
          <p:cNvSpPr>
            <a:spLocks noChangeArrowheads="1"/>
          </p:cNvSpPr>
          <p:nvPr/>
        </p:nvSpPr>
        <p:spPr>
          <a:xfrm>
            <a:off x="8077200" y="1376362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82" name="Oval 7"/>
          <p:cNvSpPr>
            <a:spLocks noChangeArrowheads="1"/>
          </p:cNvSpPr>
          <p:nvPr/>
        </p:nvSpPr>
        <p:spPr>
          <a:xfrm>
            <a:off x="4648200" y="13716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83" name="Oval 7"/>
          <p:cNvSpPr>
            <a:spLocks noChangeArrowheads="1"/>
          </p:cNvSpPr>
          <p:nvPr/>
        </p:nvSpPr>
        <p:spPr>
          <a:xfrm>
            <a:off x="6921500" y="13716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>
          <a:xfrm>
            <a:off x="7905328" y="260647"/>
            <a:ext cx="1371600" cy="586957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bIns="46800" lIns="90000" numCol="1" rIns="90000" tIns="46800">
            <a:spAutoFit/>
          </a:bodyPr>
          <a:lstStyle/>
          <a:p>
            <a:pPr algn="ctr">
              <a:buNone/>
            </a:pPr>
            <a:r>
              <a:rPr altLang="en-GB" dirty="0" lang="en-GB" smtClean="0" sz="1600"/>
              <a:t>B-level audit Realization</a:t>
            </a:r>
            <a:endParaRPr altLang="en-GB" dirty="0" lang="en-GB" sz="1600"/>
          </a:p>
        </p:txBody>
      </p:sp>
    </p:spTree>
    <p:extLst>
      <p:ext uri="{BB962C8B-B14F-4D97-AF65-F5344CB8AC3E}">
        <p14:creationId xmlns:p14="http://schemas.microsoft.com/office/powerpoint/2010/main" val="856621743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500" id="7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 smtClean="0"/>
              <a:t>Classifier Operating Point (1/2)</a:t>
            </a:r>
            <a:endParaRPr altLang="en-GB" dirty="0" lang="en-GB"/>
          </a:p>
        </p:txBody>
      </p:sp>
      <p:sp>
        <p:nvSpPr>
          <p:cNvPr id="2" name="TextBox 1"/>
          <p:cNvSpPr txBox="1"/>
          <p:nvPr/>
        </p:nvSpPr>
        <p:spPr>
          <a:xfrm>
            <a:off x="560388" y="1498441"/>
            <a:ext cx="2016224" cy="132343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numCol="1" rtlCol="0" wrap="square">
            <a:spAutoFit/>
          </a:bodyPr>
          <a:lstStyle/>
          <a:p>
            <a:pPr>
              <a:buNone/>
            </a:pPr>
            <a:r>
              <a:rPr altLang="en-GB" lang="en-GB" smtClean="0" sz="2000">
                <a:solidFill>
                  <a:schemeClr val="tx1"/>
                </a:solidFill>
              </a:rPr>
              <a:t>Typical circulation loads     vs.         fineness</a:t>
            </a:r>
            <a:endParaRPr altLang="en-GB" dirty="0" lang="en-GB" sz="2000">
              <a:solidFill>
                <a:schemeClr val="tx1"/>
              </a:solidFill>
            </a:endParaRPr>
          </a:p>
        </p:txBody>
      </p:sp>
      <p:grpSp>
        <p:nvGrpSpPr>
          <p:cNvPr id="3" name="Group 18"/>
          <p:cNvGrpSpPr/>
          <p:nvPr/>
        </p:nvGrpSpPr>
        <p:grpSpPr>
          <a:xfrm>
            <a:off x="2601913" y="1436688"/>
            <a:ext cx="7094537" cy="4687887"/>
            <a:chOff x="1524000" y="990600"/>
            <a:chExt cx="8220075" cy="5181600"/>
          </a:xfrm>
        </p:grpSpPr>
        <p:graphicFrame>
          <p:nvGraphicFramePr>
            <p:cNvPr id="2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9482064"/>
                </p:ext>
              </p:extLst>
            </p:nvPr>
          </p:nvGraphicFramePr>
          <p:xfrm>
            <a:off x="1524000" y="990600"/>
            <a:ext cx="8220075" cy="5181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imgH="5951160" imgW="10968840" name="Chart" progId="Excel.Sheet.8" r:id="rId4" spid="_x0000_s5153">
                    <p:embed/>
                  </p:oleObj>
                </mc:Choice>
                <mc:Fallback>
                  <p:oleObj imgH="5951160" imgW="10968840" name="Chart" progId="Excel.Sheet.8" r:id="rId6" spid="_x0000_s5153">
                    <p:embed/>
                    <p:pic>
                      <p:nvPicPr>
                        <p:cNvPr id="0" name="Picture 2"/>
                        <p:cNvPicPr>
                          <a:picLocks noChangeArrowheads="1"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524000" y="990600"/>
                          <a:ext cx="8220075" cy="5181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algn="ctr" dir="2700000" dist="35921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4"/>
            <p:cNvSpPr>
              <a:spLocks noChangeShapeType="1"/>
            </p:cNvSpPr>
            <p:nvPr/>
          </p:nvSpPr>
          <p:spPr>
            <a:xfrm flipV="1">
              <a:off x="2286000" y="3733800"/>
              <a:ext cx="7086600" cy="1295400"/>
            </a:xfrm>
            <a:prstGeom prst="line">
              <a:avLst/>
            </a:prstGeom>
            <a:noFill/>
            <a:ln w="76200">
              <a:solidFill>
                <a:schemeClr val="accent5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>
            <a:xfrm flipV="1">
              <a:off x="2286000" y="1219200"/>
              <a:ext cx="7086600" cy="33528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>
            <a:xfrm>
              <a:off x="6553200" y="2909887"/>
              <a:ext cx="1752600" cy="408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numCol="1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altLang="en-GB" b="1" lang="en-GB" smtClean="0" sz="1800"/>
                <a:t>Normal </a:t>
              </a:r>
              <a:endParaRPr altLang="en-GB" b="1" dirty="0" lang="en-GB" sz="1800"/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>
            <a:xfrm>
              <a:off x="6705600" y="4510088"/>
              <a:ext cx="1752600" cy="408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numCol="1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altLang="en-GB" b="1" lang="en-GB" smtClean="0" sz="1800"/>
                <a:t>Low</a:t>
              </a:r>
              <a:endParaRPr altLang="en-GB" b="1" dirty="0" lang="en-GB" sz="1800"/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>
            <a:xfrm>
              <a:off x="3733800" y="1600200"/>
              <a:ext cx="1752600" cy="408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numCol="1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altLang="en-GB" b="1" lang="en-GB" smtClean="0" sz="1800"/>
                <a:t>High</a:t>
              </a:r>
              <a:endParaRPr altLang="en-GB" b="1" dirty="0" lang="en-GB" sz="1800"/>
            </a:p>
          </p:txBody>
        </p:sp>
      </p:grpSp>
      <p:sp>
        <p:nvSpPr>
          <p:cNvPr id="12" name="Text Box 18"/>
          <p:cNvSpPr txBox="1">
            <a:spLocks noChangeArrowheads="1"/>
          </p:cNvSpPr>
          <p:nvPr/>
        </p:nvSpPr>
        <p:spPr>
          <a:xfrm>
            <a:off x="7905328" y="260647"/>
            <a:ext cx="1371600" cy="586957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bIns="46800" lIns="90000" numCol="1" rIns="90000" tIns="46800">
            <a:spAutoFit/>
          </a:bodyPr>
          <a:lstStyle/>
          <a:p>
            <a:pPr algn="ctr">
              <a:buNone/>
            </a:pPr>
            <a:r>
              <a:rPr altLang="en-GB" dirty="0" lang="en-GB" smtClean="0" sz="1600"/>
              <a:t>B-level audit Realization</a:t>
            </a:r>
            <a:endParaRPr altLang="en-GB" dirty="0" lang="en-GB" sz="1600"/>
          </a:p>
        </p:txBody>
      </p:sp>
    </p:spTree>
    <p:extLst>
      <p:ext uri="{BB962C8B-B14F-4D97-AF65-F5344CB8AC3E}">
        <p14:creationId xmlns:p14="http://schemas.microsoft.com/office/powerpoint/2010/main" val="65766718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 smtClean="0"/>
              <a:t>Classifier Operating Point (2/2)</a:t>
            </a:r>
            <a:endParaRPr altLang="en-GB" dirty="0" lang="en-GB"/>
          </a:p>
        </p:txBody>
      </p:sp>
      <p:sp>
        <p:nvSpPr>
          <p:cNvPr id="12" name="TextBox 11"/>
          <p:cNvSpPr txBox="1"/>
          <p:nvPr/>
        </p:nvSpPr>
        <p:spPr>
          <a:xfrm>
            <a:off x="287978" y="1395576"/>
            <a:ext cx="2304256" cy="193899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numCol="1" rtlCol="0" wrap="square">
            <a:spAutoFit/>
          </a:bodyPr>
          <a:lstStyle/>
          <a:p>
            <a:pPr>
              <a:buNone/>
            </a:pPr>
            <a:r>
              <a:rPr altLang="en-GB" dirty="0" lang="en-GB" smtClean="0" sz="2000">
                <a:solidFill>
                  <a:schemeClr val="tx1"/>
                </a:solidFill>
              </a:rPr>
              <a:t>Typical bypass rates                  vs.          circulation loads (and optimization potential)</a:t>
            </a:r>
            <a:endParaRPr altLang="en-GB" dirty="0" lang="en-GB" sz="2000">
              <a:solidFill>
                <a:schemeClr val="tx1"/>
              </a:solidFill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2619226" y="1340768"/>
            <a:ext cx="6989331" cy="4680520"/>
            <a:chOff x="1447799" y="1360981"/>
            <a:chExt cx="8153401" cy="5181600"/>
          </a:xfrm>
        </p:grpSpPr>
        <p:graphicFrame>
          <p:nvGraphicFramePr>
            <p:cNvPr id="1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1405827"/>
                </p:ext>
              </p:extLst>
            </p:nvPr>
          </p:nvGraphicFramePr>
          <p:xfrm>
            <a:off x="1447799" y="1360981"/>
            <a:ext cx="8153401" cy="5181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imgH="5400000" imgW="11013840" name="Chart" progId="Excel.Sheet.8" r:id="rId4" spid="_x0000_s6177">
                    <p:embed/>
                  </p:oleObj>
                </mc:Choice>
                <mc:Fallback>
                  <p:oleObj imgH="5400000" imgW="11013840" name="Chart" progId="Excel.Sheet.8" r:id="rId6" spid="_x0000_s6177">
                    <p:embed/>
                    <p:pic>
                      <p:nvPicPr>
                        <p:cNvPr id="0" name="Picture 2"/>
                        <p:cNvPicPr>
                          <a:picLocks noChangeArrowheads="1"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447799" y="1360981"/>
                          <a:ext cx="8153401" cy="5181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algn="ctr" dir="2700000" dist="35921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4"/>
            <p:cNvSpPr>
              <a:spLocks noChangeShapeType="1"/>
            </p:cNvSpPr>
            <p:nvPr/>
          </p:nvSpPr>
          <p:spPr>
            <a:xfrm flipV="1">
              <a:off x="3224213" y="1828800"/>
              <a:ext cx="6224587" cy="2752725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>
            <a:xfrm flipV="1">
              <a:off x="4038600" y="3276600"/>
              <a:ext cx="5410200" cy="2133600"/>
            </a:xfrm>
            <a:prstGeom prst="line">
              <a:avLst/>
            </a:prstGeom>
            <a:noFill/>
            <a:ln w="76200">
              <a:solidFill>
                <a:schemeClr val="accent5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>
            <a:xfrm>
              <a:off x="7086600" y="4648200"/>
              <a:ext cx="1828800" cy="71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numCol="1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altLang="en-GB" b="1" lang="en-GB" smtClean="0" sz="1800"/>
                <a:t>Low potential</a:t>
              </a:r>
              <a:endParaRPr altLang="en-GB" b="1" dirty="0" lang="en-GB" sz="1800"/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>
            <a:xfrm>
              <a:off x="7315200" y="2895600"/>
              <a:ext cx="2286000" cy="71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numCol="1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altLang="en-GB" b="1" lang="en-GB" smtClean="0" sz="1800"/>
                <a:t>Medium potential</a:t>
              </a:r>
              <a:endParaRPr altLang="en-GB" b="1" dirty="0" lang="en-GB" sz="1800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>
            <a:xfrm>
              <a:off x="3810000" y="2057400"/>
              <a:ext cx="1981200" cy="71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numCol="1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altLang="en-GB" b="1" lang="en-GB" smtClean="0" sz="1800"/>
                <a:t>High potential</a:t>
              </a:r>
              <a:endParaRPr altLang="en-GB" b="1" dirty="0" lang="en-GB" sz="1800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>
            <a:xfrm flipH="1">
              <a:off x="2286000" y="4581525"/>
              <a:ext cx="914400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>
            <a:xfrm flipH="1">
              <a:off x="2286000" y="5410200"/>
              <a:ext cx="1752600" cy="0"/>
            </a:xfrm>
            <a:prstGeom prst="line">
              <a:avLst/>
            </a:prstGeom>
            <a:noFill/>
            <a:ln w="76200">
              <a:solidFill>
                <a:schemeClr val="accent5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</p:grpSp>
      <p:sp>
        <p:nvSpPr>
          <p:cNvPr id="22" name="Text Box 18"/>
          <p:cNvSpPr txBox="1">
            <a:spLocks noChangeArrowheads="1"/>
          </p:cNvSpPr>
          <p:nvPr/>
        </p:nvSpPr>
        <p:spPr>
          <a:xfrm>
            <a:off x="7905328" y="260647"/>
            <a:ext cx="1371600" cy="586957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bIns="46800" lIns="90000" numCol="1" rIns="90000" tIns="46800">
            <a:spAutoFit/>
          </a:bodyPr>
          <a:lstStyle/>
          <a:p>
            <a:pPr algn="ctr">
              <a:buNone/>
            </a:pPr>
            <a:r>
              <a:rPr altLang="en-GB" dirty="0" lang="en-GB" smtClean="0" sz="1600"/>
              <a:t>B-level audit Realization</a:t>
            </a:r>
            <a:endParaRPr altLang="en-GB" dirty="0" lang="en-GB" sz="1600"/>
          </a:p>
        </p:txBody>
      </p:sp>
    </p:spTree>
    <p:extLst>
      <p:ext uri="{BB962C8B-B14F-4D97-AF65-F5344CB8AC3E}">
        <p14:creationId xmlns:p14="http://schemas.microsoft.com/office/powerpoint/2010/main" val="2588317688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075"/>
          <p:cNvSpPr>
            <a:spLocks noChangeArrowheads="1" noGrp="1"/>
          </p:cNvSpPr>
          <p:nvPr>
            <p:ph idx="14" sz="quarter"/>
          </p:nvPr>
        </p:nvSpPr>
        <p:spPr>
          <a:xfrm>
            <a:off x="560512" y="1124744"/>
            <a:ext cx="8785223" cy="5112544"/>
          </a:xfrm>
        </p:spPr>
        <p:txBody>
          <a:bodyPr numCol="1"/>
          <a:lstStyle/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Objectives and Overview</a:t>
            </a:r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Air classification (air separation)</a:t>
            </a:r>
          </a:p>
          <a:p>
            <a:pPr lvl="1" marL="360363">
              <a:spcBef>
                <a:spcPts val="100"/>
              </a:spcBef>
            </a:pPr>
            <a:r>
              <a:rPr altLang="en-GB" dirty="0" lang="en-GB" smtClean="0"/>
              <a:t> Operating principle and Design Features </a:t>
            </a:r>
          </a:p>
          <a:p>
            <a:pPr lvl="1" marL="360363">
              <a:spcBef>
                <a:spcPts val="100"/>
              </a:spcBef>
            </a:pPr>
            <a:r>
              <a:rPr altLang="en-GB" dirty="0" lang="en-GB" smtClean="0"/>
              <a:t> Separator arrangement in the circuit</a:t>
            </a:r>
          </a:p>
          <a:p>
            <a:pPr>
              <a:spcBef>
                <a:spcPts val="100"/>
              </a:spcBef>
            </a:pP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</a:t>
            </a:r>
            <a:r>
              <a:rPr altLang="en-GB" dirty="0" lang="en-GB"/>
              <a:t>Key figures of classification</a:t>
            </a:r>
          </a:p>
          <a:p>
            <a:pPr lvl="1" marL="360363">
              <a:spcBef>
                <a:spcPts val="100"/>
              </a:spcBef>
            </a:pPr>
            <a:r>
              <a:rPr altLang="en-GB" dirty="0" lang="en-GB" smtClean="0"/>
              <a:t> Particle Size Distribution (PSD) / RRSB</a:t>
            </a:r>
          </a:p>
          <a:p>
            <a:pPr lvl="1" marL="360363">
              <a:spcBef>
                <a:spcPts val="100"/>
              </a:spcBef>
            </a:pPr>
            <a:r>
              <a:rPr altLang="en-GB" dirty="0" lang="en-GB" smtClean="0"/>
              <a:t> Circulating load u</a:t>
            </a:r>
          </a:p>
          <a:p>
            <a:pPr lvl="1" marL="360363">
              <a:spcBef>
                <a:spcPts val="100"/>
              </a:spcBef>
            </a:pPr>
            <a:r>
              <a:rPr altLang="en-GB" dirty="0" lang="en-GB" smtClean="0"/>
              <a:t> Tromp Curve </a:t>
            </a:r>
            <a:r>
              <a:rPr altLang="en-GB" dirty="0" err="1" lang="en-GB" smtClean="0"/>
              <a:t>t</a:t>
            </a:r>
            <a:r>
              <a:rPr altLang="en-GB" baseline="-25000" dirty="0" err="1" lang="en-GB" smtClean="0"/>
              <a:t>r</a:t>
            </a:r>
            <a:endParaRPr altLang="en-GB" baseline="-25000" dirty="0" lang="en-GB" smtClean="0"/>
          </a:p>
          <a:p>
            <a:pPr>
              <a:spcBef>
                <a:spcPts val="100"/>
              </a:spcBef>
            </a:pP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B </a:t>
            </a:r>
            <a:r>
              <a:rPr altLang="en-GB" dirty="0" lang="en-GB"/>
              <a:t>– level audit of separator (measurement tasks and requirements)  </a:t>
            </a:r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/>
              <a:t> </a:t>
            </a:r>
            <a:r>
              <a:rPr altLang="en-GB" b="1" dirty="0" lang="en-GB"/>
              <a:t>Classifier Operation </a:t>
            </a:r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</a:t>
            </a:r>
            <a:r>
              <a:rPr altLang="en-GB" dirty="0" lang="en-GB"/>
              <a:t>Conclusion</a:t>
            </a:r>
          </a:p>
        </p:txBody>
      </p:sp>
      <p:sp>
        <p:nvSpPr>
          <p:cNvPr id="282626" name="Rectangle 3074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Content</a:t>
            </a:r>
            <a:endParaRPr altLang="en-GB" dirty="0" lang="en-GB"/>
          </a:p>
        </p:txBody>
      </p:sp>
    </p:spTree>
    <p:extLst>
      <p:ext uri="{BB962C8B-B14F-4D97-AF65-F5344CB8AC3E}">
        <p14:creationId xmlns:p14="http://schemas.microsoft.com/office/powerpoint/2010/main" val="1645350096"/>
      </p:ext>
    </p:extLst>
  </p:cSld>
  <p:clrMapOvr>
    <a:masterClrMapping/>
  </p:clrMapOvr>
  <p:transition/>
  <p:timing>
    <p:tnLst>
      <p:par>
        <p:cTn dur="indefinite" id="1" nodeType="tmRoot" restart="never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>
          <a:xfrm>
            <a:off x="560512" y="1268760"/>
            <a:ext cx="8785223" cy="5112544"/>
          </a:xfrm>
        </p:spPr>
        <p:txBody>
          <a:bodyPr numCol="1"/>
          <a:lstStyle/>
          <a:p>
            <a:pPr indent="0" marL="0">
              <a:buNone/>
            </a:pPr>
            <a:r>
              <a:rPr altLang="en-GB" dirty="0" lang="en-GB" smtClean="0"/>
              <a:t>Classifier Circulating Load u</a:t>
            </a:r>
            <a:br>
              <a:rPr altLang="en-GB" dirty="0" lang="en-GB" smtClean="0"/>
            </a:br>
            <a:endParaRPr altLang="en-GB" dirty="0" lang="en-GB" smtClean="0"/>
          </a:p>
          <a:p>
            <a:pPr indent="-342900" marL="342900">
              <a:buFont charset="0" panose="020B0604020202020204" pitchFamily="34" typeface="Arial"/>
              <a:buChar char="•"/>
            </a:pPr>
            <a:r>
              <a:rPr altLang="en-GB" dirty="0" lang="en-GB" smtClean="0"/>
              <a:t>Circulation load u increases with increased fineness</a:t>
            </a:r>
          </a:p>
          <a:p>
            <a:pPr indent="-285750" lvl="1" marL="552450"/>
            <a:r>
              <a:rPr altLang="en-GB" dirty="0" lang="en-GB"/>
              <a:t>	</a:t>
            </a:r>
            <a:r>
              <a:rPr altLang="en-GB" dirty="0" lang="en-GB" smtClean="0"/>
              <a:t>Particles have to be ground more often in the mill to achieve the	desired fineness</a:t>
            </a:r>
          </a:p>
          <a:p>
            <a:pPr lvl="1" marL="266700">
              <a:buNone/>
            </a:pPr>
            <a:endParaRPr altLang="en-GB" dirty="0" lang="en-GB" smtClean="0"/>
          </a:p>
          <a:p>
            <a:pPr indent="-342900" marL="342900"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 smtClean="0"/>
          </a:p>
          <a:p>
            <a:pPr indent="-342900" marL="342900"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Circulation load u of the grinding system is mill system specific </a:t>
            </a:r>
          </a:p>
          <a:p>
            <a:pPr indent="-285750" lvl="1" marL="552450"/>
            <a:r>
              <a:rPr altLang="en-GB" dirty="0" lang="en-GB"/>
              <a:t>	</a:t>
            </a:r>
            <a:r>
              <a:rPr altLang="en-GB" dirty="0" lang="en-GB" smtClean="0"/>
              <a:t>The </a:t>
            </a:r>
            <a:r>
              <a:rPr altLang="en-GB" dirty="0" lang="en-GB"/>
              <a:t>lower the grinding progress per pass the higher the circulation </a:t>
            </a:r>
            <a:r>
              <a:rPr altLang="en-GB" dirty="0" lang="en-GB" smtClean="0"/>
              <a:t>load</a:t>
            </a:r>
          </a:p>
          <a:p>
            <a:pPr lvl="1" marL="266700">
              <a:buNone/>
            </a:pPr>
            <a:endParaRPr altLang="en-GB" dirty="0" lang="en-GB"/>
          </a:p>
          <a:p>
            <a:pPr indent="-342900" marL="342900"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 smtClean="0"/>
          </a:p>
          <a:p>
            <a:pPr indent="-342900" marL="342900"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Circulation load u depends on the  classifier performance, operation and design, bypass, etc.</a:t>
            </a:r>
          </a:p>
          <a:p>
            <a:pPr lvl="1"/>
            <a:endParaRPr altLang="en-GB" dirty="0" lang="en-GB" smtClean="0"/>
          </a:p>
          <a:p>
            <a:pPr indent="0" marL="0">
              <a:buNone/>
            </a:pPr>
            <a:endParaRPr altLang="en-GB" dirty="0" lang="en-GB" smtClean="0"/>
          </a:p>
          <a:p>
            <a:pPr indent="0" marL="0">
              <a:buNone/>
            </a:pPr>
            <a:endParaRPr altLang="en-GB" dirty="0"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 smtClean="0"/>
              <a:t>Classifier Operation</a:t>
            </a:r>
            <a:endParaRPr altLang="en-GB" dirty="0" lang="en-GB"/>
          </a:p>
        </p:txBody>
      </p:sp>
    </p:spTree>
    <p:extLst>
      <p:ext uri="{BB962C8B-B14F-4D97-AF65-F5344CB8AC3E}">
        <p14:creationId xmlns:p14="http://schemas.microsoft.com/office/powerpoint/2010/main" val="2856708494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>
          <a:xfrm>
            <a:off x="560512" y="1340768"/>
            <a:ext cx="8785223" cy="5112544"/>
          </a:xfrm>
        </p:spPr>
        <p:txBody>
          <a:bodyPr numCol="1">
            <a:normAutofit/>
          </a:bodyPr>
          <a:lstStyle/>
          <a:p>
            <a:pPr indent="0" marL="0">
              <a:buNone/>
            </a:pPr>
            <a:r>
              <a:rPr altLang="en-GB" dirty="0" lang="en-GB" smtClean="0"/>
              <a:t>Classifier Air Flow</a:t>
            </a:r>
          </a:p>
          <a:p>
            <a:pPr indent="-342900" marL="342900"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/>
          </a:p>
          <a:p>
            <a:pPr indent="-342900" marL="342900"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The air flow [m</a:t>
            </a:r>
            <a:r>
              <a:rPr altLang="en-GB" baseline="30000" dirty="0" lang="en-GB" smtClean="0"/>
              <a:t>3</a:t>
            </a:r>
            <a:r>
              <a:rPr altLang="en-GB" dirty="0" lang="en-GB" smtClean="0"/>
              <a:t>/h] and the classifier rotor dimensions define the radial velocity [m/s] through the rotor (higher radial air velocity requires higher rotor speed for the same fineness)</a:t>
            </a:r>
          </a:p>
          <a:p>
            <a:pPr indent="-342900" marL="342900"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 smtClean="0"/>
          </a:p>
          <a:p>
            <a:pPr indent="-342900" marL="342900"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The lower the specific feed air load [kg/m</a:t>
            </a:r>
            <a:r>
              <a:rPr altLang="en-GB" baseline="30000" dirty="0" lang="en-GB" smtClean="0"/>
              <a:t>3</a:t>
            </a:r>
            <a:r>
              <a:rPr altLang="en-GB" dirty="0" lang="en-GB" smtClean="0"/>
              <a:t>], the better the dispersion of the material in the air (low bypass)</a:t>
            </a:r>
          </a:p>
          <a:p>
            <a:pPr indent="-342900" marL="342900"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 smtClean="0"/>
          </a:p>
          <a:p>
            <a:pPr indent="-342900" marL="342900"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A homogeneous air distribution (homogeneous air velocity profile) across the rotor height is key to achieve </a:t>
            </a:r>
            <a:br>
              <a:rPr altLang="en-GB" dirty="0" lang="en-GB" smtClean="0"/>
            </a:br>
            <a:endParaRPr altLang="en-GB" dirty="0" lang="en-GB" smtClean="0"/>
          </a:p>
          <a:p>
            <a:pPr indent="-285750" lvl="1" marL="460375">
              <a:buClr>
                <a:schemeClr val="accent2"/>
              </a:buClr>
              <a:buFont charset="0" panose="02070309020205020404" pitchFamily="49" typeface="Courier New"/>
              <a:buChar char="o"/>
            </a:pPr>
            <a:r>
              <a:rPr altLang="en-GB" dirty="0" lang="en-GB" smtClean="0"/>
              <a:t> Desired product fineness at lowest rotor speed</a:t>
            </a:r>
          </a:p>
          <a:p>
            <a:pPr indent="-285750" lvl="1" marL="460375">
              <a:buClr>
                <a:schemeClr val="accent2"/>
              </a:buClr>
              <a:buFont charset="0" panose="02070309020205020404" pitchFamily="49" typeface="Courier New"/>
              <a:buChar char="o"/>
            </a:pPr>
            <a:r>
              <a:rPr altLang="en-GB" dirty="0" lang="en-GB" smtClean="0"/>
              <a:t> Low bypass</a:t>
            </a:r>
          </a:p>
          <a:p>
            <a:pPr lvl="1"/>
            <a:endParaRPr altLang="en-GB" dirty="0" lang="en-GB" smtClean="0"/>
          </a:p>
          <a:p>
            <a:pPr lvl="1"/>
            <a:endParaRPr altLang="en-GB" dirty="0" lang="en-GB" smtClean="0"/>
          </a:p>
          <a:p>
            <a:pPr indent="0" marL="0">
              <a:buNone/>
            </a:pPr>
            <a:endParaRPr altLang="en-GB" dirty="0" lang="en-GB" smtClean="0"/>
          </a:p>
          <a:p>
            <a:pPr indent="0" marL="0">
              <a:buNone/>
            </a:pPr>
            <a:endParaRPr altLang="en-GB" dirty="0"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/>
              <a:t>Classifier Operation</a:t>
            </a:r>
          </a:p>
        </p:txBody>
      </p:sp>
    </p:spTree>
    <p:extLst>
      <p:ext uri="{BB962C8B-B14F-4D97-AF65-F5344CB8AC3E}">
        <p14:creationId xmlns:p14="http://schemas.microsoft.com/office/powerpoint/2010/main" val="126425732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 smtClean="0">
                <a:solidFill>
                  <a:schemeClr val="tx1"/>
                </a:solidFill>
              </a:rPr>
              <a:t>Classifier Operating  Point (1/4)</a:t>
            </a:r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859941"/>
              </p:ext>
            </p:extLst>
          </p:nvPr>
        </p:nvGraphicFramePr>
        <p:xfrm>
          <a:off x="1381100" y="1142984"/>
          <a:ext cx="7391400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4713840" imgW="6547680" name="Worksheet" progId="Excel.Sheet.8" r:id="rId4" spid="_x0000_s7201">
                  <p:embed/>
                </p:oleObj>
              </mc:Choice>
              <mc:Fallback>
                <p:oleObj imgH="4713840" imgW="6547680" name="Worksheet" progId="Excel.Sheet.8" r:id="rId6" spid="_x0000_s7201">
                  <p:embed/>
                  <p:pic>
                    <p:nvPicPr>
                      <p:cNvPr id="0" name="Picture 2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381100" y="1142984"/>
                        <a:ext cx="7391400" cy="532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algn="ctr" dir="2700000" dist="35921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Line 4"/>
          <p:cNvSpPr>
            <a:spLocks noChangeShapeType="1"/>
          </p:cNvSpPr>
          <p:nvPr/>
        </p:nvSpPr>
        <p:spPr>
          <a:xfrm flipV="1">
            <a:off x="2146811" y="1755183"/>
            <a:ext cx="5713412" cy="22860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>
          <a:xfrm>
            <a:off x="5879023" y="2607671"/>
            <a:ext cx="16764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altLang="en-GB" b="1" lang="en-GB" smtClean="0" sz="1800"/>
              <a:t>3’500 cm</a:t>
            </a:r>
            <a:r>
              <a:rPr altLang="en-GB" b="1" baseline="30000" lang="en-GB" smtClean="0" sz="1800"/>
              <a:t>2</a:t>
            </a:r>
            <a:r>
              <a:rPr altLang="en-GB" b="1" lang="en-GB" smtClean="0" sz="1800"/>
              <a:t>/g</a:t>
            </a:r>
            <a:endParaRPr altLang="en-GB" b="1" dirty="0" lang="en-GB" sz="1800"/>
          </a:p>
        </p:txBody>
      </p:sp>
      <p:sp>
        <p:nvSpPr>
          <p:cNvPr id="19463" name="AutoShape 6"/>
          <p:cNvSpPr>
            <a:spLocks noChangeArrowheads="1"/>
          </p:cNvSpPr>
          <p:nvPr/>
        </p:nvSpPr>
        <p:spPr>
          <a:xfrm>
            <a:off x="2602423" y="1526583"/>
            <a:ext cx="2590800" cy="533400"/>
          </a:xfrm>
          <a:prstGeom prst="wedgeRectCallout">
            <a:avLst>
              <a:gd fmla="val -29046" name="adj1"/>
              <a:gd fmla="val 346130" name="adj2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/>
          <a:lstStyle/>
          <a:p>
            <a:pPr>
              <a:buNone/>
            </a:pPr>
            <a:r>
              <a:rPr altLang="en-GB" b="1" lang="en-GB" smtClean="0" sz="1800">
                <a:solidFill>
                  <a:schemeClr val="tx1"/>
                </a:solidFill>
              </a:rPr>
              <a:t>Iso - fineness line</a:t>
            </a:r>
            <a:endParaRPr altLang="en-GB" b="1" dirty="0" lang="en-GB" sz="1800">
              <a:solidFill>
                <a:schemeClr val="tx1"/>
              </a:solidFill>
            </a:endParaRPr>
          </a:p>
        </p:txBody>
      </p:sp>
      <p:sp>
        <p:nvSpPr>
          <p:cNvPr id="19464" name="Oval 7"/>
          <p:cNvSpPr>
            <a:spLocks noChangeArrowheads="1"/>
          </p:cNvSpPr>
          <p:nvPr/>
        </p:nvSpPr>
        <p:spPr>
          <a:xfrm>
            <a:off x="4964623" y="2745783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>
          <a:xfrm>
            <a:off x="6336223" y="2212383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9466" name="Oval 9"/>
          <p:cNvSpPr>
            <a:spLocks noChangeArrowheads="1"/>
          </p:cNvSpPr>
          <p:nvPr/>
        </p:nvSpPr>
        <p:spPr>
          <a:xfrm>
            <a:off x="7707823" y="1678983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9467" name="Line 10"/>
          <p:cNvSpPr>
            <a:spLocks noChangeShapeType="1"/>
          </p:cNvSpPr>
          <p:nvPr/>
        </p:nvSpPr>
        <p:spPr>
          <a:xfrm flipH="1">
            <a:off x="2146811" y="2821983"/>
            <a:ext cx="2817812" cy="0"/>
          </a:xfrm>
          <a:prstGeom prst="line">
            <a:avLst/>
          </a:prstGeom>
          <a:noFill/>
          <a:ln w="28575">
            <a:solidFill>
              <a:schemeClr val="accent5"/>
            </a:solidFill>
            <a:prstDash val="sysDot"/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9468" name="Line 11"/>
          <p:cNvSpPr>
            <a:spLocks noChangeShapeType="1"/>
          </p:cNvSpPr>
          <p:nvPr/>
        </p:nvSpPr>
        <p:spPr>
          <a:xfrm>
            <a:off x="5118611" y="2898183"/>
            <a:ext cx="0" cy="2743200"/>
          </a:xfrm>
          <a:prstGeom prst="line">
            <a:avLst/>
          </a:prstGeom>
          <a:noFill/>
          <a:ln w="28575">
            <a:solidFill>
              <a:schemeClr val="accent5"/>
            </a:solidFill>
            <a:prstDash val="sysDot"/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>
          <a:xfrm>
            <a:off x="2676246" y="4516004"/>
            <a:ext cx="372595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>
              <a:buNone/>
            </a:pPr>
            <a:r>
              <a:rPr altLang="en-GB" dirty="0" lang="en-GB" smtClean="0" sz="2000"/>
              <a:t>More Air       More Rotor Speed</a:t>
            </a:r>
            <a:endParaRPr altLang="en-GB" dirty="0" lang="en-GB" sz="2000"/>
          </a:p>
        </p:txBody>
      </p:sp>
      <p:sp>
        <p:nvSpPr>
          <p:cNvPr id="19470" name="AutoShape 13"/>
          <p:cNvSpPr>
            <a:spLocks noChangeArrowheads="1"/>
          </p:cNvSpPr>
          <p:nvPr/>
        </p:nvSpPr>
        <p:spPr>
          <a:xfrm>
            <a:off x="3801246" y="4635826"/>
            <a:ext cx="360040" cy="198566"/>
          </a:xfrm>
          <a:prstGeom prst="rightArrow">
            <a:avLst>
              <a:gd fmla="val 50000" name="adj1"/>
              <a:gd fmla="val 37500" name="adj2"/>
            </a:avLst>
          </a:prstGeom>
          <a:solidFill>
            <a:schemeClr val="tx2"/>
          </a:solidFill>
          <a:ln>
            <a:solidFill>
              <a:schemeClr val="tx2"/>
            </a:solidFill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>
          <a:xfrm>
            <a:off x="7905328" y="260647"/>
            <a:ext cx="1371600" cy="586957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bIns="46800" lIns="90000" numCol="1" rIns="90000" tIns="46800">
            <a:spAutoFit/>
          </a:bodyPr>
          <a:lstStyle/>
          <a:p>
            <a:pPr algn="ctr">
              <a:buNone/>
            </a:pPr>
            <a:r>
              <a:rPr altLang="en-GB" dirty="0" lang="en-GB" smtClean="0" sz="1600"/>
              <a:t>B-level audit Realization</a:t>
            </a:r>
            <a:endParaRPr altLang="en-GB" dirty="0" lang="en-GB" sz="1600"/>
          </a:p>
        </p:txBody>
      </p:sp>
    </p:spTree>
    <p:extLst>
      <p:ext uri="{BB962C8B-B14F-4D97-AF65-F5344CB8AC3E}">
        <p14:creationId xmlns:p14="http://schemas.microsoft.com/office/powerpoint/2010/main" val="248796752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/>
              <a:t>Classifier Operating  Point </a:t>
            </a:r>
            <a:r>
              <a:rPr altLang="en-GB" dirty="0" lang="en-GB" smtClean="0"/>
              <a:t>(2/4</a:t>
            </a:r>
            <a:r>
              <a:rPr altLang="en-GB" dirty="0" lang="en-GB"/>
              <a:t>)</a:t>
            </a:r>
            <a:endParaRPr altLang="en-GB" dirty="0" lang="en-GB" smtClean="0"/>
          </a:p>
        </p:txBody>
      </p:sp>
      <p:graphicFrame>
        <p:nvGraphicFramePr>
          <p:cNvPr id="2048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710379"/>
              </p:ext>
            </p:extLst>
          </p:nvPr>
        </p:nvGraphicFramePr>
        <p:xfrm>
          <a:off x="1361267" y="1123627"/>
          <a:ext cx="7391400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4713840" imgW="6547680" name="Worksheet" progId="Excel.Sheet.8" r:id="rId4" spid="_x0000_s8224">
                  <p:embed/>
                </p:oleObj>
              </mc:Choice>
              <mc:Fallback>
                <p:oleObj imgH="4713840" imgW="6547680" name="Worksheet" progId="Excel.Sheet.8" r:id="rId6" spid="_x0000_s8224">
                  <p:embed/>
                  <p:pic>
                    <p:nvPicPr>
                      <p:cNvPr id="0" name="Picture 2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361267" y="1123627"/>
                        <a:ext cx="7391400" cy="532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algn="ctr" dir="2700000" dist="35921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Line 4"/>
          <p:cNvSpPr>
            <a:spLocks noChangeShapeType="1"/>
          </p:cNvSpPr>
          <p:nvPr/>
        </p:nvSpPr>
        <p:spPr>
          <a:xfrm flipV="1">
            <a:off x="2201055" y="1809427"/>
            <a:ext cx="5713412" cy="22860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>
          <a:xfrm rot="-1397414">
            <a:off x="5323667" y="2723827"/>
            <a:ext cx="1676400" cy="457200"/>
          </a:xfrm>
          <a:prstGeom prst="rightArrow">
            <a:avLst>
              <a:gd fmla="val 50000" name="adj1"/>
              <a:gd fmla="val 91667" name="adj2"/>
            </a:avLst>
          </a:prstGeom>
          <a:solidFill>
            <a:schemeClr val="accent5"/>
          </a:solidFill>
          <a:ln>
            <a:solidFill>
              <a:schemeClr val="tx2"/>
            </a:solidFill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>
          <a:xfrm>
            <a:off x="7762067" y="1733227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>
          <a:xfrm>
            <a:off x="6390467" y="2266627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>
          <a:xfrm>
            <a:off x="5018867" y="2800027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20490" name="Text Box 11"/>
          <p:cNvSpPr txBox="1">
            <a:spLocks noChangeArrowheads="1"/>
          </p:cNvSpPr>
          <p:nvPr/>
        </p:nvSpPr>
        <p:spPr>
          <a:xfrm>
            <a:off x="3875867" y="2433315"/>
            <a:ext cx="14478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altLang="en-GB" b="1" dirty="0" lang="en-GB" smtClean="0" sz="1800"/>
              <a:t>By pass 1</a:t>
            </a:r>
            <a:endParaRPr altLang="en-GB" b="1" dirty="0" lang="en-GB" sz="1800"/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>
          <a:xfrm>
            <a:off x="5018867" y="1961827"/>
            <a:ext cx="13716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altLang="en-GB" b="1" dirty="0" lang="en-GB" smtClean="0" sz="1800"/>
              <a:t>Bypass 2</a:t>
            </a:r>
            <a:endParaRPr altLang="en-GB" b="1" dirty="0" lang="en-GB" sz="1800"/>
          </a:p>
        </p:txBody>
      </p:sp>
      <p:sp>
        <p:nvSpPr>
          <p:cNvPr id="20492" name="Text Box 13"/>
          <p:cNvSpPr txBox="1">
            <a:spLocks noChangeArrowheads="1"/>
          </p:cNvSpPr>
          <p:nvPr/>
        </p:nvSpPr>
        <p:spPr>
          <a:xfrm>
            <a:off x="6466667" y="1428427"/>
            <a:ext cx="12954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altLang="en-GB" b="1" lang="en-GB" smtClean="0" sz="1800"/>
              <a:t>Bypass 3</a:t>
            </a:r>
            <a:endParaRPr altLang="en-GB" b="1" dirty="0" lang="en-GB" sz="1800"/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>
          <a:xfrm>
            <a:off x="3875867" y="3638227"/>
            <a:ext cx="41148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square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altLang="en-GB" b="1" dirty="0" lang="en-GB" smtClean="0" sz="2000"/>
              <a:t>Bypass 1 &gt; Bypass 2 &gt; Bypass 3</a:t>
            </a:r>
            <a:endParaRPr altLang="en-GB" b="1" dirty="0" lang="en-GB" sz="2000"/>
          </a:p>
        </p:txBody>
      </p:sp>
    </p:spTree>
    <p:extLst>
      <p:ext uri="{BB962C8B-B14F-4D97-AF65-F5344CB8AC3E}">
        <p14:creationId xmlns:p14="http://schemas.microsoft.com/office/powerpoint/2010/main" val="1593199578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6" name="Rectangle 31"/>
          <p:cNvSpPr>
            <a:spLocks noChangeArrowheads="1" noGrp="1"/>
          </p:cNvSpPr>
          <p:nvPr>
            <p:ph type="title"/>
          </p:nvPr>
        </p:nvSpPr>
        <p:spPr>
          <a:noFill/>
        </p:spPr>
        <p:txBody>
          <a:bodyPr anchor="b" numCol="1"/>
          <a:lstStyle/>
          <a:p>
            <a:r>
              <a:rPr altLang="en-GB" dirty="0" lang="en-GB"/>
              <a:t>Classifier Operating  Point </a:t>
            </a:r>
            <a:r>
              <a:rPr altLang="en-GB" dirty="0" lang="en-GB" smtClean="0"/>
              <a:t>(3/4</a:t>
            </a:r>
            <a:r>
              <a:rPr altLang="en-GB" dirty="0" lang="en-GB"/>
              <a:t>)</a:t>
            </a:r>
            <a:endParaRPr altLang="en-GB" dirty="0" lang="en-GB" smtClean="0">
              <a:solidFill>
                <a:schemeClr val="tx1"/>
              </a:solidFill>
            </a:endParaRPr>
          </a:p>
        </p:txBody>
      </p:sp>
      <p:sp>
        <p:nvSpPr>
          <p:cNvPr id="34" name="Line 2"/>
          <p:cNvSpPr>
            <a:spLocks noChangeShapeType="1"/>
          </p:cNvSpPr>
          <p:nvPr/>
        </p:nvSpPr>
        <p:spPr>
          <a:xfrm>
            <a:off x="1179324" y="4179323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35" name="Line 3"/>
          <p:cNvSpPr>
            <a:spLocks noChangeShapeType="1"/>
          </p:cNvSpPr>
          <p:nvPr/>
        </p:nvSpPr>
        <p:spPr>
          <a:xfrm rot="-5400000">
            <a:off x="-77182" y="2921229"/>
            <a:ext cx="2514600" cy="15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>
          <a:xfrm>
            <a:off x="3084324" y="4179323"/>
            <a:ext cx="687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 algn="l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GB" b="1" lang="en-GB" smtClean="0" sz="1600"/>
              <a:t>Air</a:t>
            </a:r>
            <a:endParaRPr altLang="en-GB" b="1" dirty="0" lang="en-GB" sz="1600"/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>
          <a:xfrm>
            <a:off x="1026924" y="1436123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 algn="l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GB" b="1" lang="en-GB" smtClean="0" sz="1600"/>
              <a:t>Rotor</a:t>
            </a:r>
            <a:endParaRPr altLang="en-GB" b="1" dirty="0" lang="en-GB" sz="1600"/>
          </a:p>
        </p:txBody>
      </p:sp>
      <p:sp>
        <p:nvSpPr>
          <p:cNvPr id="38" name="Line 6"/>
          <p:cNvSpPr>
            <a:spLocks noChangeShapeType="1"/>
          </p:cNvSpPr>
          <p:nvPr/>
        </p:nvSpPr>
        <p:spPr>
          <a:xfrm>
            <a:off x="1255524" y="1893323"/>
            <a:ext cx="2209800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39" name="Line 7"/>
          <p:cNvSpPr>
            <a:spLocks noChangeShapeType="1"/>
          </p:cNvSpPr>
          <p:nvPr/>
        </p:nvSpPr>
        <p:spPr>
          <a:xfrm rot="5400000">
            <a:off x="2359631" y="2997429"/>
            <a:ext cx="2209800" cy="1587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40" name="Line 8"/>
          <p:cNvSpPr>
            <a:spLocks noChangeShapeType="1"/>
          </p:cNvSpPr>
          <p:nvPr/>
        </p:nvSpPr>
        <p:spPr>
          <a:xfrm flipV="1">
            <a:off x="1179324" y="2350523"/>
            <a:ext cx="2286000" cy="9144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41" name="Oval 9"/>
          <p:cNvSpPr>
            <a:spLocks noChangeArrowheads="1"/>
          </p:cNvSpPr>
          <p:nvPr/>
        </p:nvSpPr>
        <p:spPr>
          <a:xfrm>
            <a:off x="3389124" y="2274323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cxnSp>
        <p:nvCxnSpPr>
          <p:cNvPr id="42" name="AutoShape 10"/>
          <p:cNvCxnSpPr>
            <a:cxnSpLocks noChangeShapeType="1"/>
          </p:cNvCxnSpPr>
          <p:nvPr/>
        </p:nvCxnSpPr>
        <p:spPr>
          <a:xfrm flipV="1" rot="5400000">
            <a:off x="8380224" y="3410974"/>
            <a:ext cx="922337" cy="1382712"/>
          </a:xfrm>
          <a:prstGeom prst="curvedConnector3">
            <a:avLst>
              <a:gd fmla="val -23926" name="adj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len="med" type="triangle" w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Line 11"/>
          <p:cNvSpPr>
            <a:spLocks noChangeShapeType="1"/>
          </p:cNvSpPr>
          <p:nvPr/>
        </p:nvSpPr>
        <p:spPr>
          <a:xfrm>
            <a:off x="6665724" y="6068448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44" name="Line 12"/>
          <p:cNvSpPr>
            <a:spLocks noChangeShapeType="1"/>
          </p:cNvSpPr>
          <p:nvPr/>
        </p:nvSpPr>
        <p:spPr>
          <a:xfrm rot="-5400000">
            <a:off x="5409218" y="4810354"/>
            <a:ext cx="2514600" cy="15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>
          <a:xfrm>
            <a:off x="6513324" y="3325248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 algn="l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GB" b="1" lang="en-GB" smtClean="0" sz="1600"/>
              <a:t>Rotor</a:t>
            </a:r>
            <a:endParaRPr altLang="en-GB" b="1" dirty="0" lang="en-GB" sz="1600"/>
          </a:p>
        </p:txBody>
      </p:sp>
      <p:sp>
        <p:nvSpPr>
          <p:cNvPr id="46" name="Line 14"/>
          <p:cNvSpPr>
            <a:spLocks noChangeShapeType="1"/>
          </p:cNvSpPr>
          <p:nvPr/>
        </p:nvSpPr>
        <p:spPr>
          <a:xfrm>
            <a:off x="6743512" y="3782448"/>
            <a:ext cx="2208212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47" name="Line 15"/>
          <p:cNvSpPr>
            <a:spLocks noChangeShapeType="1"/>
          </p:cNvSpPr>
          <p:nvPr/>
        </p:nvSpPr>
        <p:spPr>
          <a:xfrm rot="5400000">
            <a:off x="7846824" y="4887348"/>
            <a:ext cx="2209800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>
          <a:xfrm>
            <a:off x="8943975" y="60452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 algn="l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GB" b="1" lang="en-GB" smtClean="0" sz="1600"/>
              <a:t>Air</a:t>
            </a:r>
            <a:endParaRPr altLang="en-GB" b="1" dirty="0" lang="en-GB" sz="1600"/>
          </a:p>
        </p:txBody>
      </p:sp>
      <p:sp>
        <p:nvSpPr>
          <p:cNvPr id="49" name="Line 17"/>
          <p:cNvSpPr>
            <a:spLocks noChangeShapeType="1"/>
          </p:cNvSpPr>
          <p:nvPr/>
        </p:nvSpPr>
        <p:spPr>
          <a:xfrm flipV="1">
            <a:off x="6665724" y="3782448"/>
            <a:ext cx="1295400" cy="5334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50" name="Oval 18"/>
          <p:cNvSpPr>
            <a:spLocks noChangeArrowheads="1"/>
          </p:cNvSpPr>
          <p:nvPr/>
        </p:nvSpPr>
        <p:spPr>
          <a:xfrm>
            <a:off x="7884924" y="3706248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cxnSp>
        <p:nvCxnSpPr>
          <p:cNvPr id="51" name="AutoShape 19"/>
          <p:cNvCxnSpPr>
            <a:cxnSpLocks noChangeShapeType="1"/>
          </p:cNvCxnSpPr>
          <p:nvPr/>
        </p:nvCxnSpPr>
        <p:spPr>
          <a:xfrm flipV="1" rot="5400000">
            <a:off x="5589399" y="2280674"/>
            <a:ext cx="922337" cy="1382712"/>
          </a:xfrm>
          <a:prstGeom prst="curvedConnector3">
            <a:avLst>
              <a:gd fmla="val -23926" name="adj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len="med" type="triangle" w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Line 20"/>
          <p:cNvSpPr>
            <a:spLocks noChangeShapeType="1"/>
          </p:cNvSpPr>
          <p:nvPr/>
        </p:nvSpPr>
        <p:spPr>
          <a:xfrm>
            <a:off x="3922524" y="5398523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53" name="Line 21"/>
          <p:cNvSpPr>
            <a:spLocks noChangeShapeType="1"/>
          </p:cNvSpPr>
          <p:nvPr/>
        </p:nvSpPr>
        <p:spPr>
          <a:xfrm rot="-5400000">
            <a:off x="2666018" y="4140429"/>
            <a:ext cx="2514600" cy="15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54" name="Text Box 22"/>
          <p:cNvSpPr txBox="1">
            <a:spLocks noChangeArrowheads="1"/>
          </p:cNvSpPr>
          <p:nvPr/>
        </p:nvSpPr>
        <p:spPr>
          <a:xfrm>
            <a:off x="3771712" y="2655323"/>
            <a:ext cx="836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 algn="l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GB" b="1" lang="en-GB" smtClean="0" sz="1600"/>
              <a:t>Rotor</a:t>
            </a:r>
            <a:endParaRPr altLang="en-GB" b="1" dirty="0" lang="en-GB" sz="1600"/>
          </a:p>
        </p:txBody>
      </p:sp>
      <p:sp>
        <p:nvSpPr>
          <p:cNvPr id="55" name="Line 23"/>
          <p:cNvSpPr>
            <a:spLocks noChangeShapeType="1"/>
          </p:cNvSpPr>
          <p:nvPr/>
        </p:nvSpPr>
        <p:spPr>
          <a:xfrm>
            <a:off x="3998724" y="3112523"/>
            <a:ext cx="2209800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56" name="Line 24"/>
          <p:cNvSpPr>
            <a:spLocks noChangeShapeType="1"/>
          </p:cNvSpPr>
          <p:nvPr/>
        </p:nvSpPr>
        <p:spPr>
          <a:xfrm rot="5400000">
            <a:off x="5102831" y="4216629"/>
            <a:ext cx="2209800" cy="1587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>
          <a:xfrm>
            <a:off x="5656074" y="5468373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 algn="l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GB" b="1" lang="en-GB" smtClean="0" sz="1600"/>
              <a:t>Air</a:t>
            </a:r>
            <a:endParaRPr altLang="en-GB" b="1" dirty="0" lang="en-GB" sz="1600"/>
          </a:p>
        </p:txBody>
      </p:sp>
      <p:sp>
        <p:nvSpPr>
          <p:cNvPr id="58" name="Line 26"/>
          <p:cNvSpPr>
            <a:spLocks noChangeShapeType="1"/>
          </p:cNvSpPr>
          <p:nvPr/>
        </p:nvSpPr>
        <p:spPr>
          <a:xfrm flipV="1">
            <a:off x="3922524" y="3493523"/>
            <a:ext cx="2286000" cy="9906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59" name="Oval 27"/>
          <p:cNvSpPr>
            <a:spLocks noChangeArrowheads="1"/>
          </p:cNvSpPr>
          <p:nvPr/>
        </p:nvSpPr>
        <p:spPr>
          <a:xfrm>
            <a:off x="5294124" y="3798323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>
          <a:xfrm>
            <a:off x="1331724" y="3493523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altLang="en-GB" b="1" lang="en-GB" smtClean="0" sz="1800"/>
              <a:t>Airflow at limit</a:t>
            </a:r>
            <a:endParaRPr altLang="en-GB" b="1" dirty="0" lang="en-GB" sz="1800"/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>
          <a:xfrm>
            <a:off x="4265424" y="4244411"/>
            <a:ext cx="2057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altLang="en-GB" b="1" lang="en-GB" smtClean="0" sz="1800"/>
              <a:t>Air &amp;/or rotor speed at  limit (mech. or process)</a:t>
            </a:r>
            <a:endParaRPr altLang="en-GB" b="1" dirty="0" lang="en-GB" sz="1800"/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>
          <a:xfrm>
            <a:off x="6686362" y="5581086"/>
            <a:ext cx="2408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altLang="en-GB" b="1" lang="en-GB" smtClean="0" sz="1800"/>
              <a:t>Rotor speed at limit</a:t>
            </a:r>
            <a:endParaRPr altLang="en-GB" b="1" dirty="0" lang="en-GB" sz="1800"/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>
          <a:xfrm>
            <a:off x="4113818" y="1537891"/>
            <a:ext cx="5303678" cy="1015663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anchor="t" anchorCtr="0" bIns="91425" lIns="91425" numCol="1" rIns="91425" tIns="91425"/>
          <a:lstStyle>
            <a:defPPr algn="l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AA1E2D"/>
              </a:buClr>
              <a:buSzPct val="100000"/>
              <a:defRPr sz="2000">
                <a:solidFill>
                  <a:schemeClr val="dk1"/>
                </a:solidFill>
              </a:defRPr>
            </a:lvl1pPr>
          </a:lstStyle>
          <a:p>
            <a:r>
              <a:rPr altLang="en-GB" dirty="0" lang="en-GB"/>
              <a:t>Red </a:t>
            </a:r>
            <a:r>
              <a:rPr altLang="en-GB" dirty="0" lang="en-GB" smtClean="0"/>
              <a:t>dashed line</a:t>
            </a:r>
            <a:r>
              <a:rPr altLang="en-GB" dirty="0" lang="en-GB"/>
              <a:t>: </a:t>
            </a:r>
            <a:r>
              <a:rPr altLang="en-GB" dirty="0" lang="en-GB" smtClean="0"/>
              <a:t>	Design </a:t>
            </a:r>
            <a:r>
              <a:rPr altLang="en-GB" dirty="0" lang="en-GB"/>
              <a:t>limit Fan / 		</a:t>
            </a:r>
            <a:r>
              <a:rPr altLang="en-GB" dirty="0" lang="en-GB" smtClean="0"/>
              <a:t>	Rotor </a:t>
            </a:r>
            <a:r>
              <a:rPr altLang="en-GB" dirty="0" lang="en-GB"/>
              <a:t>speed</a:t>
            </a:r>
          </a:p>
          <a:p>
            <a:r>
              <a:rPr altLang="en-GB" dirty="0" lang="en-GB"/>
              <a:t>Red Dot: 	</a:t>
            </a:r>
            <a:r>
              <a:rPr altLang="en-GB" dirty="0" lang="en-GB" smtClean="0"/>
              <a:t>	Operation </a:t>
            </a:r>
            <a:r>
              <a:rPr altLang="en-GB" dirty="0" lang="en-GB"/>
              <a:t>point</a:t>
            </a:r>
          </a:p>
        </p:txBody>
      </p:sp>
      <p:sp>
        <p:nvSpPr>
          <p:cNvPr id="64" name="Line 33"/>
          <p:cNvSpPr>
            <a:spLocks noChangeShapeType="1"/>
          </p:cNvSpPr>
          <p:nvPr/>
        </p:nvSpPr>
        <p:spPr>
          <a:xfrm flipH="1">
            <a:off x="3465324" y="1969523"/>
            <a:ext cx="914400" cy="152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len="med" type="triangle" w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</p:spTree>
    <p:extLst>
      <p:ext uri="{BB962C8B-B14F-4D97-AF65-F5344CB8AC3E}">
        <p14:creationId xmlns:p14="http://schemas.microsoft.com/office/powerpoint/2010/main" val="98707954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5" name="Rectangle 38"/>
          <p:cNvSpPr>
            <a:spLocks noChangeArrowheads="1" noGrp="1"/>
          </p:cNvSpPr>
          <p:nvPr>
            <p:ph type="title"/>
          </p:nvPr>
        </p:nvSpPr>
        <p:spPr>
          <a:noFill/>
        </p:spPr>
        <p:txBody>
          <a:bodyPr anchor="b" numCol="1"/>
          <a:lstStyle/>
          <a:p>
            <a:r>
              <a:rPr altLang="en-GB" dirty="0" lang="en-GB"/>
              <a:t>Classifier Operating  Point </a:t>
            </a:r>
            <a:r>
              <a:rPr altLang="en-GB" dirty="0" lang="en-GB" smtClean="0"/>
              <a:t>(4/4</a:t>
            </a:r>
            <a:r>
              <a:rPr altLang="en-GB" dirty="0" lang="en-GB"/>
              <a:t>)</a:t>
            </a:r>
            <a:endParaRPr altLang="en-GB" dirty="0" lang="en-GB" smtClean="0">
              <a:solidFill>
                <a:schemeClr val="tx1"/>
              </a:solidFill>
            </a:endParaRPr>
          </a:p>
        </p:txBody>
      </p:sp>
      <p:cxnSp>
        <p:nvCxnSpPr>
          <p:cNvPr id="22540" name="AutoShape 11"/>
          <p:cNvCxnSpPr>
            <a:cxnSpLocks noChangeShapeType="1"/>
          </p:cNvCxnSpPr>
          <p:nvPr/>
        </p:nvCxnSpPr>
        <p:spPr>
          <a:xfrm flipV="1" rot="5400000">
            <a:off x="8829675" y="3387726"/>
            <a:ext cx="922337" cy="1382712"/>
          </a:xfrm>
          <a:prstGeom prst="curvedConnector3">
            <a:avLst>
              <a:gd fmla="val -23926" name="adj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len="med" type="triangle" w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Rectangle 2"/>
          <p:cNvSpPr>
            <a:spLocks noChangeArrowheads="1" noGrp="1"/>
          </p:cNvSpPr>
          <p:nvPr>
            <p:ph idx="14" sz="quarter"/>
          </p:nvPr>
        </p:nvSpPr>
        <p:spPr>
          <a:xfrm>
            <a:off x="6256136" y="1352844"/>
            <a:ext cx="3233367" cy="1128964"/>
          </a:xfrm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numCol="1"/>
          <a:lstStyle/>
          <a:p>
            <a:pPr indent="0" marL="0">
              <a:buNone/>
            </a:pPr>
            <a:r>
              <a:rPr altLang="en-GB" dirty="0" lang="en-GB" smtClean="0" sz="2000"/>
              <a:t> If bypass shows “high </a:t>
            </a:r>
          </a:p>
          <a:p>
            <a:pPr indent="0" marL="0">
              <a:buNone/>
            </a:pPr>
            <a:r>
              <a:rPr altLang="en-GB" dirty="0" lang="en-GB" smtClean="0" sz="2000"/>
              <a:t> potential” study possible </a:t>
            </a:r>
          </a:p>
          <a:p>
            <a:pPr indent="0" marL="0">
              <a:buNone/>
            </a:pPr>
            <a:r>
              <a:rPr altLang="en-GB" dirty="0" lang="en-GB" smtClean="0" sz="2000"/>
              <a:t> changes</a:t>
            </a:r>
          </a:p>
        </p:txBody>
      </p:sp>
      <p:sp>
        <p:nvSpPr>
          <p:cNvPr id="71" name="Line 3"/>
          <p:cNvSpPr>
            <a:spLocks noChangeShapeType="1"/>
          </p:cNvSpPr>
          <p:nvPr/>
        </p:nvSpPr>
        <p:spPr>
          <a:xfrm>
            <a:off x="1102963" y="3930352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72" name="Line 4"/>
          <p:cNvSpPr>
            <a:spLocks noChangeShapeType="1"/>
          </p:cNvSpPr>
          <p:nvPr/>
        </p:nvSpPr>
        <p:spPr>
          <a:xfrm rot="-5400000">
            <a:off x="-153543" y="2672258"/>
            <a:ext cx="2514600" cy="15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73" name="Text Box 5"/>
          <p:cNvSpPr txBox="1">
            <a:spLocks noChangeArrowheads="1"/>
          </p:cNvSpPr>
          <p:nvPr/>
        </p:nvSpPr>
        <p:spPr>
          <a:xfrm>
            <a:off x="3160363" y="3930352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 algn="l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GB" b="1" lang="en-GB" smtClean="0" sz="1600"/>
              <a:t>Air</a:t>
            </a:r>
            <a:endParaRPr altLang="en-GB" b="1" dirty="0" lang="en-GB" sz="1600"/>
          </a:p>
        </p:txBody>
      </p:sp>
      <p:sp>
        <p:nvSpPr>
          <p:cNvPr id="74" name="Line 7"/>
          <p:cNvSpPr>
            <a:spLocks noChangeShapeType="1"/>
          </p:cNvSpPr>
          <p:nvPr/>
        </p:nvSpPr>
        <p:spPr>
          <a:xfrm>
            <a:off x="1179163" y="1644352"/>
            <a:ext cx="3276600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75" name="Line 8"/>
          <p:cNvSpPr>
            <a:spLocks noChangeShapeType="1"/>
          </p:cNvSpPr>
          <p:nvPr/>
        </p:nvSpPr>
        <p:spPr>
          <a:xfrm rot="5400000">
            <a:off x="2283270" y="2748458"/>
            <a:ext cx="2209800" cy="1587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76" name="Line 9"/>
          <p:cNvSpPr>
            <a:spLocks noChangeShapeType="1"/>
          </p:cNvSpPr>
          <p:nvPr/>
        </p:nvSpPr>
        <p:spPr>
          <a:xfrm flipV="1">
            <a:off x="1102963" y="1644352"/>
            <a:ext cx="3352800" cy="13716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77" name="Oval 10"/>
          <p:cNvSpPr>
            <a:spLocks noChangeArrowheads="1"/>
          </p:cNvSpPr>
          <p:nvPr/>
        </p:nvSpPr>
        <p:spPr>
          <a:xfrm>
            <a:off x="4379563" y="156815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78" name="Line 12"/>
          <p:cNvSpPr>
            <a:spLocks noChangeShapeType="1"/>
          </p:cNvSpPr>
          <p:nvPr/>
        </p:nvSpPr>
        <p:spPr>
          <a:xfrm>
            <a:off x="6589363" y="6260802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79" name="Line 13"/>
          <p:cNvSpPr>
            <a:spLocks noChangeShapeType="1"/>
          </p:cNvSpPr>
          <p:nvPr/>
        </p:nvSpPr>
        <p:spPr>
          <a:xfrm rot="-5400000">
            <a:off x="5332857" y="5002708"/>
            <a:ext cx="2514600" cy="15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80" name="Text Box 14"/>
          <p:cNvSpPr txBox="1">
            <a:spLocks noChangeArrowheads="1"/>
          </p:cNvSpPr>
          <p:nvPr/>
        </p:nvSpPr>
        <p:spPr>
          <a:xfrm>
            <a:off x="6665563" y="3534883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 algn="l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GB" b="1" dirty="0" lang="en-GB" smtClean="0" sz="1600"/>
              <a:t>Rotor</a:t>
            </a:r>
            <a:endParaRPr altLang="en-GB" b="1" dirty="0" lang="en-GB" sz="1600"/>
          </a:p>
        </p:txBody>
      </p:sp>
      <p:sp>
        <p:nvSpPr>
          <p:cNvPr id="81" name="Line 15"/>
          <p:cNvSpPr>
            <a:spLocks noChangeShapeType="1"/>
          </p:cNvSpPr>
          <p:nvPr/>
        </p:nvSpPr>
        <p:spPr>
          <a:xfrm>
            <a:off x="6665563" y="3974802"/>
            <a:ext cx="2209800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82" name="Line 16"/>
          <p:cNvSpPr>
            <a:spLocks noChangeShapeType="1"/>
          </p:cNvSpPr>
          <p:nvPr/>
        </p:nvSpPr>
        <p:spPr>
          <a:xfrm rot="5400000">
            <a:off x="7518845" y="4828083"/>
            <a:ext cx="2711450" cy="1587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83" name="Text Box 17"/>
          <p:cNvSpPr txBox="1">
            <a:spLocks noChangeArrowheads="1"/>
          </p:cNvSpPr>
          <p:nvPr/>
        </p:nvSpPr>
        <p:spPr>
          <a:xfrm>
            <a:off x="8646763" y="6260802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 algn="l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GB" b="1" lang="en-GB" smtClean="0" sz="1600"/>
              <a:t>Air</a:t>
            </a:r>
            <a:endParaRPr altLang="en-GB" b="1" dirty="0" lang="en-GB" sz="1600"/>
          </a:p>
        </p:txBody>
      </p:sp>
      <p:sp>
        <p:nvSpPr>
          <p:cNvPr id="84" name="Line 18"/>
          <p:cNvSpPr>
            <a:spLocks noChangeShapeType="1"/>
          </p:cNvSpPr>
          <p:nvPr/>
        </p:nvSpPr>
        <p:spPr>
          <a:xfrm flipV="1">
            <a:off x="6589363" y="3549352"/>
            <a:ext cx="2286000" cy="95885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85" name="Oval 19"/>
          <p:cNvSpPr>
            <a:spLocks noChangeArrowheads="1"/>
          </p:cNvSpPr>
          <p:nvPr/>
        </p:nvSpPr>
        <p:spPr>
          <a:xfrm>
            <a:off x="8799163" y="347315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cxnSp>
        <p:nvCxnSpPr>
          <p:cNvPr id="86" name="AutoShape 20"/>
          <p:cNvCxnSpPr>
            <a:cxnSpLocks noChangeShapeType="1"/>
          </p:cNvCxnSpPr>
          <p:nvPr/>
        </p:nvCxnSpPr>
        <p:spPr>
          <a:xfrm flipV="1" rot="5400000">
            <a:off x="5513038" y="2473028"/>
            <a:ext cx="922337" cy="1382712"/>
          </a:xfrm>
          <a:prstGeom prst="curvedConnector3">
            <a:avLst>
              <a:gd fmla="val -23926" name="adj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len="med" type="triangle" w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Line 21"/>
          <p:cNvSpPr>
            <a:spLocks noChangeShapeType="1"/>
          </p:cNvSpPr>
          <p:nvPr/>
        </p:nvSpPr>
        <p:spPr>
          <a:xfrm>
            <a:off x="3846163" y="5149552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88" name="Line 22"/>
          <p:cNvSpPr>
            <a:spLocks noChangeShapeType="1"/>
          </p:cNvSpPr>
          <p:nvPr/>
        </p:nvSpPr>
        <p:spPr>
          <a:xfrm rot="-5400000">
            <a:off x="2589657" y="3891458"/>
            <a:ext cx="2514600" cy="15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89" name="Text Box 23"/>
          <p:cNvSpPr txBox="1">
            <a:spLocks noChangeArrowheads="1"/>
          </p:cNvSpPr>
          <p:nvPr/>
        </p:nvSpPr>
        <p:spPr>
          <a:xfrm>
            <a:off x="4017080" y="2422362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 algn="l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GB" b="1" dirty="0" lang="en-GB" smtClean="0" sz="1600"/>
              <a:t>Rotor</a:t>
            </a:r>
            <a:endParaRPr altLang="en-GB" b="1" dirty="0" lang="en-GB" sz="1600"/>
          </a:p>
        </p:txBody>
      </p:sp>
      <p:sp>
        <p:nvSpPr>
          <p:cNvPr id="90" name="Line 24"/>
          <p:cNvSpPr>
            <a:spLocks noChangeShapeType="1"/>
          </p:cNvSpPr>
          <p:nvPr/>
        </p:nvSpPr>
        <p:spPr>
          <a:xfrm>
            <a:off x="3922363" y="2863552"/>
            <a:ext cx="2209800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91" name="Line 25"/>
          <p:cNvSpPr>
            <a:spLocks noChangeShapeType="1"/>
          </p:cNvSpPr>
          <p:nvPr/>
        </p:nvSpPr>
        <p:spPr>
          <a:xfrm rot="5400000">
            <a:off x="5026470" y="3967658"/>
            <a:ext cx="2209800" cy="1587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92" name="Text Box 26"/>
          <p:cNvSpPr txBox="1">
            <a:spLocks noChangeArrowheads="1"/>
          </p:cNvSpPr>
          <p:nvPr/>
        </p:nvSpPr>
        <p:spPr>
          <a:xfrm>
            <a:off x="5903563" y="5149552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 algn="l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GB" b="1" lang="en-GB" smtClean="0" sz="1600"/>
              <a:t>Air</a:t>
            </a:r>
            <a:endParaRPr altLang="en-GB" b="1" dirty="0" lang="en-GB" sz="1600"/>
          </a:p>
        </p:txBody>
      </p:sp>
      <p:sp>
        <p:nvSpPr>
          <p:cNvPr id="93" name="Line 27"/>
          <p:cNvSpPr>
            <a:spLocks noChangeShapeType="1"/>
          </p:cNvSpPr>
          <p:nvPr/>
        </p:nvSpPr>
        <p:spPr>
          <a:xfrm flipV="1">
            <a:off x="3846163" y="3244552"/>
            <a:ext cx="2286000" cy="9906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94" name="Oval 28"/>
          <p:cNvSpPr>
            <a:spLocks noChangeArrowheads="1"/>
          </p:cNvSpPr>
          <p:nvPr/>
        </p:nvSpPr>
        <p:spPr>
          <a:xfrm>
            <a:off x="6055963" y="316835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95" name="Text Box 29"/>
          <p:cNvSpPr txBox="1">
            <a:spLocks noChangeArrowheads="1"/>
          </p:cNvSpPr>
          <p:nvPr/>
        </p:nvSpPr>
        <p:spPr>
          <a:xfrm>
            <a:off x="1179163" y="3015952"/>
            <a:ext cx="220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altLang="en-GB" b="1" lang="en-GB" smtClean="0" sz="1800"/>
              <a:t>Increase fan capacity</a:t>
            </a:r>
            <a:endParaRPr altLang="en-GB" b="1" dirty="0" lang="en-GB" sz="1800"/>
          </a:p>
        </p:txBody>
      </p:sp>
      <p:sp>
        <p:nvSpPr>
          <p:cNvPr id="96" name="Text Box 30"/>
          <p:cNvSpPr txBox="1">
            <a:spLocks noChangeArrowheads="1"/>
          </p:cNvSpPr>
          <p:nvPr/>
        </p:nvSpPr>
        <p:spPr>
          <a:xfrm>
            <a:off x="3998563" y="4279602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altLang="en-GB" b="1" lang="en-GB" smtClean="0" sz="1800"/>
              <a:t>Free the rotor and/or the fan</a:t>
            </a:r>
            <a:endParaRPr altLang="en-GB" b="1" dirty="0" lang="en-GB" sz="1800"/>
          </a:p>
        </p:txBody>
      </p:sp>
      <p:sp>
        <p:nvSpPr>
          <p:cNvPr id="97" name="Text Box 31"/>
          <p:cNvSpPr txBox="1">
            <a:spLocks noChangeArrowheads="1"/>
          </p:cNvSpPr>
          <p:nvPr/>
        </p:nvSpPr>
        <p:spPr>
          <a:xfrm>
            <a:off x="6589363" y="5606752"/>
            <a:ext cx="228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altLang="en-GB" b="1" lang="en-GB" smtClean="0" sz="1800"/>
              <a:t>Increase rotor speed</a:t>
            </a:r>
            <a:endParaRPr altLang="en-GB" b="1" dirty="0" lang="en-GB" sz="1800"/>
          </a:p>
        </p:txBody>
      </p:sp>
      <p:sp>
        <p:nvSpPr>
          <p:cNvPr id="98" name="Oval 32"/>
          <p:cNvSpPr>
            <a:spLocks noChangeArrowheads="1"/>
          </p:cNvSpPr>
          <p:nvPr/>
        </p:nvSpPr>
        <p:spPr>
          <a:xfrm>
            <a:off x="3312763" y="2025352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99" name="Oval 33"/>
          <p:cNvSpPr>
            <a:spLocks noChangeArrowheads="1"/>
          </p:cNvSpPr>
          <p:nvPr/>
        </p:nvSpPr>
        <p:spPr>
          <a:xfrm>
            <a:off x="5217763" y="3549352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00" name="Oval 34"/>
          <p:cNvSpPr>
            <a:spLocks noChangeArrowheads="1"/>
          </p:cNvSpPr>
          <p:nvPr/>
        </p:nvSpPr>
        <p:spPr>
          <a:xfrm>
            <a:off x="7808563" y="3898602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anchor="ctr" numCol="1" wrap="none"/>
          <a:lstStyle/>
          <a:p>
            <a:endParaRPr altLang="en-GB" dirty="0" lang="en-GB"/>
          </a:p>
        </p:txBody>
      </p:sp>
      <p:sp>
        <p:nvSpPr>
          <p:cNvPr id="101" name="Rectangle 36"/>
          <p:cNvSpPr>
            <a:spLocks noChangeArrowheads="1"/>
          </p:cNvSpPr>
          <p:nvPr/>
        </p:nvSpPr>
        <p:spPr>
          <a:xfrm>
            <a:off x="933773" y="5300911"/>
            <a:ext cx="4725988" cy="990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anchor="t" anchorCtr="0" bIns="91425" lIns="91425" numCol="1" rIns="91425" tIns="91425"/>
          <a:lstStyle/>
          <a:p>
            <a:pPr>
              <a:buClr>
                <a:srgbClr val="AA1E2D"/>
              </a:buClr>
              <a:buSzPct val="100000"/>
            </a:pPr>
            <a:r>
              <a:rPr altLang="en-GB" lang="en-GB" sz="2000">
                <a:solidFill>
                  <a:schemeClr val="dk1"/>
                </a:solidFill>
              </a:rPr>
              <a:t>Reducing the bypass from 20 - 25 % down to 5 – 10 % might result in a production increase of 10 – 15 %.</a:t>
            </a:r>
            <a:endParaRPr altLang="en-GB" dirty="0" lang="en-GB" sz="2000">
              <a:solidFill>
                <a:schemeClr val="dk1"/>
              </a:solidFill>
            </a:endParaRPr>
          </a:p>
        </p:txBody>
      </p:sp>
      <p:sp>
        <p:nvSpPr>
          <p:cNvPr id="102" name="Text Box 23"/>
          <p:cNvSpPr txBox="1">
            <a:spLocks noChangeArrowheads="1"/>
          </p:cNvSpPr>
          <p:nvPr/>
        </p:nvSpPr>
        <p:spPr>
          <a:xfrm>
            <a:off x="1216128" y="1247477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 sz="26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6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6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6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600">
                <a:solidFill>
                  <a:schemeClr val="tx1"/>
                </a:solidFill>
                <a:latin charset="0" typeface="Arial"/>
              </a:defRPr>
            </a:lvl5pPr>
            <a:lvl6pPr algn="ctr" eaLnBrk="0" fontAlgn="base" hangingPunct="0" indent="-228600" marL="25146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6pPr>
            <a:lvl7pPr algn="ctr" eaLnBrk="0" fontAlgn="base" hangingPunct="0" indent="-228600" marL="29718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7pPr>
            <a:lvl8pPr algn="ctr" eaLnBrk="0" fontAlgn="base" hangingPunct="0" indent="-228600" marL="34290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8pPr>
            <a:lvl9pPr algn="ctr" eaLnBrk="0" fontAlgn="base" hangingPunct="0" indent="-228600" marL="388620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charset="2" pitchFamily="2" typeface="Wingdings"/>
              <a:defRPr sz="2600">
                <a:solidFill>
                  <a:schemeClr val="tx1"/>
                </a:solidFill>
                <a:latin charset="0" typeface="Arial"/>
              </a:defRPr>
            </a:lvl9pPr>
          </a:lstStyle>
          <a:p>
            <a:pPr algn="l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GB" b="1" dirty="0" lang="en-GB" smtClean="0" sz="1600"/>
              <a:t>Rotor</a:t>
            </a:r>
            <a:endParaRPr altLang="en-GB" b="1" dirty="0" lang="en-GB" sz="1600"/>
          </a:p>
        </p:txBody>
      </p:sp>
    </p:spTree>
    <p:extLst>
      <p:ext uri="{BB962C8B-B14F-4D97-AF65-F5344CB8AC3E}">
        <p14:creationId xmlns:p14="http://schemas.microsoft.com/office/powerpoint/2010/main" val="1833141850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7"/>
          <p:cNvSpPr>
            <a:spLocks noChangeArrowheads="1"/>
          </p:cNvSpPr>
          <p:nvPr/>
        </p:nvSpPr>
        <p:spPr>
          <a:xfrm>
            <a:off x="7545288" y="1672758"/>
            <a:ext cx="332504" cy="256876"/>
          </a:xfrm>
          <a:prstGeom prst="rightArrow">
            <a:avLst>
              <a:gd fmla="val 50000" name="adj1"/>
              <a:gd fmla="val 56250" name="adj2"/>
            </a:avLst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6800" lIns="90000" numCol="1" rIns="90000" tIns="46800" wrap="square">
            <a:spAutoFit/>
          </a:bodyPr>
          <a:lstStyle/>
          <a:p>
            <a:endParaRPr altLang="de-DE" dirty="0" lang="de-DE"/>
          </a:p>
        </p:txBody>
      </p:sp>
      <p:pic>
        <p:nvPicPr>
          <p:cNvPr descr="cc-0205e" id="5124" name="Picture 3"/>
          <p:cNvPicPr>
            <a:picLocks noChangeArrowheads="1" noChangeAspect="1"/>
          </p:cNvPicPr>
          <p:nvPr/>
        </p:nvPicPr>
        <p:blipFill>
          <a:blip cstate="print"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1100" y="914400"/>
            <a:ext cx="8301038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The Comminution Process Chain</a:t>
            </a:r>
            <a:endParaRPr altLang="en-GB" dirty="0" lang="en-GB" smtClean="0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>
          <a:xfrm>
            <a:off x="2079600" y="1600200"/>
            <a:ext cx="968027" cy="37151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bIns="46800" lIns="90000" numCol="1" rIns="90000" tIns="46800">
            <a:spAutoFit/>
          </a:bodyPr>
          <a:lstStyle>
            <a:defPPr algn="l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 sz="18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typeface="Arial"/>
              </a:defRPr>
            </a:lvl5pPr>
            <a:lvl6pPr eaLnBrk="0" fontAlgn="base" hangingPunct="0" indent="-228600" marL="25146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6pPr>
            <a:lvl7pPr eaLnBrk="0" fontAlgn="base" hangingPunct="0" indent="-228600" marL="29718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7pPr>
            <a:lvl8pPr eaLnBrk="0" fontAlgn="base" hangingPunct="0" indent="-228600" marL="34290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8pPr>
            <a:lvl9pPr eaLnBrk="0" fontAlgn="base" hangingPunct="0" indent="-228600" marL="38862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9pPr>
          </a:lstStyle>
          <a:p>
            <a:r>
              <a:rPr altLang="en-GB" b="0" dirty="0" kern="1200" lang="en-GB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1">
                    <a:alpha val="36000"/>
                  </a:schemeClr>
                </a:solidFill>
                <a:ea typeface="+mn-ea"/>
                <a:cs typeface="+mn-cs"/>
              </a:rPr>
              <a:t>Drying</a:t>
            </a: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>
          <a:xfrm>
            <a:off x="3396728" y="1600200"/>
            <a:ext cx="2056338" cy="37151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bIns="46800" lIns="90000" numCol="1" rIns="90000" tIns="46800">
            <a:spAutoFit/>
          </a:bodyPr>
          <a:lstStyle>
            <a:defPPr algn="l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 sz="18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typeface="Arial"/>
              </a:defRPr>
            </a:lvl5pPr>
            <a:lvl6pPr eaLnBrk="0" fontAlgn="base" hangingPunct="0" indent="-228600" marL="25146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6pPr>
            <a:lvl7pPr eaLnBrk="0" fontAlgn="base" hangingPunct="0" indent="-228600" marL="29718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7pPr>
            <a:lvl8pPr eaLnBrk="0" fontAlgn="base" hangingPunct="0" indent="-228600" marL="34290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8pPr>
            <a:lvl9pPr eaLnBrk="0" fontAlgn="base" hangingPunct="0" indent="-228600" marL="38862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9pPr>
          </a:lstStyle>
          <a:p>
            <a:r>
              <a:rPr altLang="en-GB" b="0" dirty="0" kern="1200" lang="en-GB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1">
                    <a:alpha val="36000"/>
                  </a:schemeClr>
                </a:solidFill>
                <a:ea typeface="+mn-ea"/>
                <a:cs typeface="+mn-cs"/>
              </a:rPr>
              <a:t>Coarse grinding </a:t>
            </a:r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>
          <a:xfrm>
            <a:off x="5852819" y="1600200"/>
            <a:ext cx="1785950" cy="37151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bIns="46800" lIns="90000" numCol="1" rIns="90000" tIns="46800">
            <a:spAutoFit/>
          </a:bodyPr>
          <a:lstStyle>
            <a:defPPr algn="l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 sz="18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typeface="Arial"/>
              </a:defRPr>
            </a:lvl5pPr>
            <a:lvl6pPr eaLnBrk="0" fontAlgn="base" hangingPunct="0" indent="-228600" marL="25146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6pPr>
            <a:lvl7pPr eaLnBrk="0" fontAlgn="base" hangingPunct="0" indent="-228600" marL="29718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7pPr>
            <a:lvl8pPr eaLnBrk="0" fontAlgn="base" hangingPunct="0" indent="-228600" marL="34290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8pPr>
            <a:lvl9pPr eaLnBrk="0" fontAlgn="base" hangingPunct="0" indent="-228600" marL="38862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9pPr>
          </a:lstStyle>
          <a:p>
            <a:r>
              <a:rPr altLang="en-GB" b="0" dirty="0" kern="1200" lang="en-GB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1">
                    <a:alpha val="36000"/>
                  </a:schemeClr>
                </a:solidFill>
                <a:ea typeface="+mn-ea"/>
                <a:cs typeface="+mn-cs"/>
              </a:rPr>
              <a:t>Fine grinding </a:t>
            </a:r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>
          <a:xfrm>
            <a:off x="7866353" y="1600200"/>
            <a:ext cx="1697179" cy="37151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bIns="46800" lIns="90000" numCol="1" rIns="90000" tIns="46800">
            <a:spAutoFit/>
          </a:bodyPr>
          <a:lstStyle>
            <a:defPPr algn="l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 sz="18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typeface="Arial"/>
              </a:defRPr>
            </a:lvl5pPr>
            <a:lvl6pPr eaLnBrk="0" fontAlgn="base" hangingPunct="0" indent="-228600" marL="25146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6pPr>
            <a:lvl7pPr eaLnBrk="0" fontAlgn="base" hangingPunct="0" indent="-228600" marL="29718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7pPr>
            <a:lvl8pPr eaLnBrk="0" fontAlgn="base" hangingPunct="0" indent="-228600" marL="34290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8pPr>
            <a:lvl9pPr eaLnBrk="0" fontAlgn="base" hangingPunct="0" indent="-228600" marL="38862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9pPr>
          </a:lstStyle>
          <a:p>
            <a:r>
              <a:rPr altLang="en-GB" dirty="0" lang="en-GB"/>
              <a:t>Classification</a:t>
            </a:r>
          </a:p>
        </p:txBody>
      </p:sp>
      <p:sp>
        <p:nvSpPr>
          <p:cNvPr id="5140" name="AutoShape 19"/>
          <p:cNvSpPr>
            <a:spLocks noChangeArrowheads="1"/>
          </p:cNvSpPr>
          <p:nvPr/>
        </p:nvSpPr>
        <p:spPr>
          <a:xfrm>
            <a:off x="4658418" y="3332202"/>
            <a:ext cx="439119" cy="1050106"/>
          </a:xfrm>
          <a:prstGeom prst="upArrow">
            <a:avLst>
              <a:gd fmla="val 50000" name="adj1"/>
              <a:gd fmla="val 62500" name="adj2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en-GB" dirty="0" lang="en-GB" sz="2000">
              <a:solidFill>
                <a:schemeClr val="bg1"/>
              </a:solidFill>
              <a:latin charset="0" pitchFamily="34" typeface="Arial"/>
              <a:ea typeface="+mn-ea"/>
              <a:cs charset="0" pitchFamily="34" typeface="Arial"/>
            </a:endParaRPr>
          </a:p>
        </p:txBody>
      </p:sp>
      <p:sp>
        <p:nvSpPr>
          <p:cNvPr id="5141" name="Text Box 20"/>
          <p:cNvSpPr txBox="1">
            <a:spLocks noChangeArrowheads="1"/>
          </p:cNvSpPr>
          <p:nvPr/>
        </p:nvSpPr>
        <p:spPr>
          <a:xfrm>
            <a:off x="4109779" y="3974148"/>
            <a:ext cx="1447800" cy="37151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bIns="46800" lIns="90000" numCol="1" rIns="90000" tIns="46800">
            <a:spAutoFit/>
          </a:bodyPr>
          <a:lstStyle>
            <a:defPPr algn="l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 sz="18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typeface="Arial"/>
              </a:defRPr>
            </a:lvl5pPr>
            <a:lvl6pPr eaLnBrk="0" fontAlgn="base" hangingPunct="0" indent="-228600" marL="25146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6pPr>
            <a:lvl7pPr eaLnBrk="0" fontAlgn="base" hangingPunct="0" indent="-228600" marL="29718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7pPr>
            <a:lvl8pPr eaLnBrk="0" fontAlgn="base" hangingPunct="0" indent="-228600" marL="34290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8pPr>
            <a:lvl9pPr eaLnBrk="0" fontAlgn="base" hangingPunct="0" indent="-228600" marL="38862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9pPr>
          </a:lstStyle>
          <a:p>
            <a:r>
              <a:rPr altLang="en-GB" b="0" dirty="0" kern="1200" lang="en-GB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1">
                    <a:alpha val="36000"/>
                  </a:schemeClr>
                </a:solidFill>
                <a:ea typeface="+mn-ea"/>
                <a:cs typeface="+mn-cs"/>
              </a:rPr>
              <a:t>Operation</a:t>
            </a:r>
          </a:p>
        </p:txBody>
      </p:sp>
      <p:sp>
        <p:nvSpPr>
          <p:cNvPr id="5142" name="Text Box 21"/>
          <p:cNvSpPr txBox="1">
            <a:spLocks noChangeArrowheads="1"/>
          </p:cNvSpPr>
          <p:nvPr/>
        </p:nvSpPr>
        <p:spPr>
          <a:xfrm>
            <a:off x="4109779" y="4431348"/>
            <a:ext cx="1447800" cy="37151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bIns="46800" lIns="90000" numCol="1" rIns="90000" tIns="46800">
            <a:spAutoFit/>
          </a:bodyPr>
          <a:lstStyle>
            <a:lvl1pPr>
              <a:defRPr sz="24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typeface="Arial"/>
              </a:defRPr>
            </a:lvl5pPr>
            <a:lvl6pPr eaLnBrk="0" fontAlgn="base" hangingPunct="0" indent="-228600" marL="25146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6pPr>
            <a:lvl7pPr eaLnBrk="0" fontAlgn="base" hangingPunct="0" indent="-228600" marL="29718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7pPr>
            <a:lvl8pPr eaLnBrk="0" fontAlgn="base" hangingPunct="0" indent="-228600" marL="34290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8pPr>
            <a:lvl9pPr eaLnBrk="0" fontAlgn="base" hangingPunct="0" indent="-228600" marL="38862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9pPr>
          </a:lstStyle>
          <a:p>
            <a:pPr algn="ctr"/>
            <a:r>
              <a:rPr altLang="en-GB" dirty="0" kern="1200" lang="en-GB" sz="180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1">
                    <a:alpha val="36000"/>
                  </a:schemeClr>
                </a:solidFill>
                <a:ea typeface="+mn-ea"/>
                <a:cs typeface="+mn-cs"/>
              </a:rPr>
              <a:t>Control</a:t>
            </a:r>
          </a:p>
        </p:txBody>
      </p:sp>
      <p:sp>
        <p:nvSpPr>
          <p:cNvPr id="5145" name="Text Box 24"/>
          <p:cNvSpPr txBox="1">
            <a:spLocks noChangeArrowheads="1"/>
          </p:cNvSpPr>
          <p:nvPr/>
        </p:nvSpPr>
        <p:spPr>
          <a:xfrm>
            <a:off x="2360711" y="2967977"/>
            <a:ext cx="6624735" cy="37151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bIns="46800" lIns="90000" numCol="1" rIns="90000" tIns="46800">
            <a:spAutoFit/>
          </a:bodyPr>
          <a:lstStyle>
            <a:defPPr algn="l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 sz="18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typeface="Arial"/>
              </a:defRPr>
            </a:lvl5pPr>
            <a:lvl6pPr eaLnBrk="0" fontAlgn="base" hangingPunct="0" indent="-228600" marL="25146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6pPr>
            <a:lvl7pPr eaLnBrk="0" fontAlgn="base" hangingPunct="0" indent="-228600" marL="29718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7pPr>
            <a:lvl8pPr eaLnBrk="0" fontAlgn="base" hangingPunct="0" indent="-228600" marL="34290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8pPr>
            <a:lvl9pPr eaLnBrk="0" fontAlgn="base" hangingPunct="0" indent="-228600" marL="38862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9pPr>
          </a:lstStyle>
          <a:p>
            <a:r>
              <a:rPr altLang="en-GB" b="0" dirty="0" kern="1200" lang="en-GB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1">
                    <a:alpha val="36000"/>
                  </a:schemeClr>
                </a:solidFill>
                <a:ea typeface="+mn-ea"/>
                <a:cs typeface="+mn-cs"/>
              </a:rPr>
              <a:t>Ventilation &amp; cooling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>
          <a:xfrm>
            <a:off x="540472" y="1588854"/>
            <a:ext cx="1183704" cy="37151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bIns="46800" lIns="90000" numCol="1" rIns="90000" tIns="46800">
            <a:spAutoFit/>
          </a:bodyPr>
          <a:lstStyle>
            <a:defPPr algn="l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 sz="18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typeface="Arial"/>
              </a:defRPr>
            </a:lvl5pPr>
            <a:lvl6pPr eaLnBrk="0" fontAlgn="base" hangingPunct="0" indent="-228600" marL="25146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6pPr>
            <a:lvl7pPr eaLnBrk="0" fontAlgn="base" hangingPunct="0" indent="-228600" marL="29718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7pPr>
            <a:lvl8pPr eaLnBrk="0" fontAlgn="base" hangingPunct="0" indent="-228600" marL="34290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8pPr>
            <a:lvl9pPr eaLnBrk="0" fontAlgn="base" hangingPunct="0" indent="-228600" marL="38862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9pPr>
          </a:lstStyle>
          <a:p>
            <a:r>
              <a:rPr altLang="en-GB" b="0" dirty="0" kern="1200" lang="en-GB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1">
                    <a:alpha val="36000"/>
                  </a:schemeClr>
                </a:solidFill>
                <a:ea typeface="+mn-ea"/>
                <a:cs typeface="+mn-cs"/>
              </a:rPr>
              <a:t>Crushing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>
          <a:xfrm>
            <a:off x="1735448" y="1657518"/>
            <a:ext cx="350056" cy="256876"/>
          </a:xfrm>
          <a:prstGeom prst="rightArrow">
            <a:avLst>
              <a:gd fmla="val 50000" name="adj1"/>
              <a:gd fmla="val 56250" name="adj2"/>
            </a:avLst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anchor="ctr" bIns="46800" lIns="90000" numCol="1" rIns="90000" tIns="46800" wrap="square">
            <a:spAutoFit/>
          </a:bodyPr>
          <a:lstStyle/>
          <a:p>
            <a:endParaRPr altLang="de-DE" dirty="0" lang="de-DE"/>
          </a:p>
        </p:txBody>
      </p:sp>
      <p:sp>
        <p:nvSpPr>
          <p:cNvPr id="4" name="Rectangle 3"/>
          <p:cNvSpPr/>
          <p:nvPr/>
        </p:nvSpPr>
        <p:spPr>
          <a:xfrm>
            <a:off x="190416" y="1484784"/>
            <a:ext cx="9515112" cy="201622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en-GB" dirty="0" err="1" lang="en-GB" smtClean="0" sz="2000">
              <a:solidFill>
                <a:schemeClr val="bg1"/>
              </a:solidFill>
              <a:latin charset="0" pitchFamily="34" typeface="Arial"/>
              <a:cs charset="0" pitchFamily="34" typeface="Arial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2504728" y="2006890"/>
            <a:ext cx="216024" cy="95379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en-GB" dirty="0" err="1" lang="en-GB" smtClean="0" sz="2000">
              <a:solidFill>
                <a:schemeClr val="bg1"/>
              </a:solidFill>
              <a:latin charset="0" pitchFamily="34" typeface="Arial"/>
              <a:cs charset="0" pitchFamily="34" typeface="Arial"/>
            </a:endParaRPr>
          </a:p>
        </p:txBody>
      </p:sp>
      <p:sp>
        <p:nvSpPr>
          <p:cNvPr id="37" name="Up Arrow 36"/>
          <p:cNvSpPr/>
          <p:nvPr/>
        </p:nvSpPr>
        <p:spPr>
          <a:xfrm>
            <a:off x="8536619" y="2014179"/>
            <a:ext cx="216024" cy="95379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en-GB" dirty="0" err="1" lang="en-GB" sz="2000">
              <a:solidFill>
                <a:schemeClr val="bg1"/>
              </a:solidFill>
              <a:latin charset="0" pitchFamily="34" typeface="Arial"/>
              <a:cs charset="0" pitchFamily="34" typeface="Arial"/>
            </a:endParaRPr>
          </a:p>
        </p:txBody>
      </p:sp>
      <p:sp>
        <p:nvSpPr>
          <p:cNvPr id="39" name="Up Arrow 38"/>
          <p:cNvSpPr/>
          <p:nvPr/>
        </p:nvSpPr>
        <p:spPr>
          <a:xfrm>
            <a:off x="4259435" y="1982551"/>
            <a:ext cx="216024" cy="985425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en-GB" dirty="0" err="1" lang="en-GB" sz="2000">
              <a:solidFill>
                <a:schemeClr val="bg1"/>
              </a:solidFill>
              <a:latin charset="0" pitchFamily="34" typeface="Arial"/>
              <a:cs charset="0" pitchFamily="34" typeface="Arial"/>
            </a:endParaRPr>
          </a:p>
        </p:txBody>
      </p:sp>
      <p:sp>
        <p:nvSpPr>
          <p:cNvPr id="40" name="Up Arrow 39"/>
          <p:cNvSpPr/>
          <p:nvPr/>
        </p:nvSpPr>
        <p:spPr>
          <a:xfrm>
            <a:off x="6694141" y="1975263"/>
            <a:ext cx="216024" cy="985425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en-GB" dirty="0" err="1" lang="en-GB" sz="2000">
              <a:solidFill>
                <a:schemeClr val="bg1"/>
              </a:solidFill>
              <a:latin charset="0" pitchFamily="34" typeface="Arial"/>
              <a:cs charset="0" pitchFamily="34" typeface="Arial"/>
            </a:endParaRPr>
          </a:p>
        </p:txBody>
      </p:sp>
      <p:sp>
        <p:nvSpPr>
          <p:cNvPr id="5143" name="Text Box 22"/>
          <p:cNvSpPr txBox="1">
            <a:spLocks noChangeArrowheads="1"/>
          </p:cNvSpPr>
          <p:nvPr/>
        </p:nvSpPr>
        <p:spPr>
          <a:xfrm>
            <a:off x="4016896" y="2438400"/>
            <a:ext cx="3104765" cy="37151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bIns="46800" lIns="90000" numCol="1" rIns="90000" tIns="46800">
            <a:spAutoFit/>
          </a:bodyPr>
          <a:lstStyle>
            <a:defPPr algn="l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 sz="1800">
                <a:solidFill>
                  <a:schemeClr val="tx1"/>
                </a:solidFill>
                <a:latin charset="0" typeface="Arial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typeface="Arial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typeface="Arial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typeface="Arial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typeface="Arial"/>
              </a:defRPr>
            </a:lvl5pPr>
            <a:lvl6pPr eaLnBrk="0" fontAlgn="base" hangingPunct="0" indent="-228600" marL="25146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6pPr>
            <a:lvl7pPr eaLnBrk="0" fontAlgn="base" hangingPunct="0" indent="-228600" marL="29718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7pPr>
            <a:lvl8pPr eaLnBrk="0" fontAlgn="base" hangingPunct="0" indent="-228600" marL="34290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8pPr>
            <a:lvl9pPr eaLnBrk="0" fontAlgn="base" hangingPunct="0" indent="-228600" marL="388620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charset="2" pitchFamily="2" typeface="Wingdings"/>
              <a:buChar char="§"/>
              <a:defRPr sz="2400">
                <a:solidFill>
                  <a:schemeClr val="tx1"/>
                </a:solidFill>
                <a:latin charset="0" typeface="Arial"/>
              </a:defRPr>
            </a:lvl9pPr>
          </a:lstStyle>
          <a:p>
            <a:r>
              <a:rPr altLang="en-GB" b="0" dirty="0" kern="1200" lang="en-GB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1">
                    <a:alpha val="36000"/>
                  </a:schemeClr>
                </a:solidFill>
                <a:ea typeface="+mn-ea"/>
                <a:cs typeface="+mn-cs"/>
              </a:rPr>
              <a:t>Grinding tool management</a:t>
            </a:r>
          </a:p>
        </p:txBody>
      </p:sp>
      <p:sp>
        <p:nvSpPr>
          <p:cNvPr id="41" name="Up Arrow 40"/>
          <p:cNvSpPr/>
          <p:nvPr/>
        </p:nvSpPr>
        <p:spPr>
          <a:xfrm>
            <a:off x="5223607" y="1971713"/>
            <a:ext cx="216024" cy="466687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en-GB" dirty="0" err="1" lang="en-GB" sz="2000">
              <a:solidFill>
                <a:schemeClr val="bg1"/>
              </a:solidFill>
              <a:latin charset="0" pitchFamily="34" typeface="Arial"/>
              <a:cs charset="0" pitchFamily="34" typeface="Arial"/>
            </a:endParaRPr>
          </a:p>
        </p:txBody>
      </p:sp>
      <p:sp>
        <p:nvSpPr>
          <p:cNvPr id="42" name="Up Arrow 41"/>
          <p:cNvSpPr/>
          <p:nvPr/>
        </p:nvSpPr>
        <p:spPr>
          <a:xfrm>
            <a:off x="6177136" y="1962585"/>
            <a:ext cx="216024" cy="466687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en-GB" dirty="0" err="1" lang="en-GB" sz="2000">
              <a:solidFill>
                <a:schemeClr val="bg1"/>
              </a:solidFill>
              <a:latin charset="0" pitchFamily="34" typeface="Arial"/>
              <a:cs charset="0" pitchFamily="34" typeface="Arial"/>
            </a:endParaRP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>
          <a:xfrm>
            <a:off x="190416" y="1657518"/>
            <a:ext cx="350056" cy="256876"/>
          </a:xfrm>
          <a:prstGeom prst="rightArrow">
            <a:avLst>
              <a:gd fmla="val 50000" name="adj1"/>
              <a:gd fmla="val 56250" name="adj2"/>
            </a:avLst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anchor="ctr" bIns="46800" lIns="90000" numCol="1" rIns="90000" tIns="46800" wrap="square">
            <a:spAutoFit/>
          </a:bodyPr>
          <a:lstStyle/>
          <a:p>
            <a:endParaRPr altLang="de-DE" dirty="0" lang="de-DE"/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>
          <a:xfrm>
            <a:off x="3048170" y="1681570"/>
            <a:ext cx="350056" cy="256876"/>
          </a:xfrm>
          <a:prstGeom prst="rightArrow">
            <a:avLst>
              <a:gd fmla="val 50000" name="adj1"/>
              <a:gd fmla="val 56250" name="adj2"/>
            </a:avLst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anchor="ctr" bIns="46800" lIns="90000" numCol="1" rIns="90000" tIns="46800" wrap="square">
            <a:spAutoFit/>
          </a:bodyPr>
          <a:lstStyle/>
          <a:p>
            <a:endParaRPr altLang="de-DE" dirty="0" lang="de-DE"/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>
          <a:xfrm>
            <a:off x="5478801" y="1657518"/>
            <a:ext cx="350056" cy="256876"/>
          </a:xfrm>
          <a:prstGeom prst="rightArrow">
            <a:avLst>
              <a:gd fmla="val 50000" name="adj1"/>
              <a:gd fmla="val 56250" name="adj2"/>
            </a:avLst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anchor="ctr" bIns="46800" lIns="90000" numCol="1" rIns="90000" tIns="46800" wrap="square">
            <a:spAutoFit/>
          </a:bodyPr>
          <a:lstStyle/>
          <a:p>
            <a:endParaRPr altLang="de-DE" dirty="0" lang="de-DE"/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>
          <a:xfrm>
            <a:off x="7638769" y="1663957"/>
            <a:ext cx="256575" cy="256876"/>
          </a:xfrm>
          <a:prstGeom prst="rightArrow">
            <a:avLst>
              <a:gd fmla="val 50000" name="adj1"/>
              <a:gd fmla="val 56250" name="adj2"/>
            </a:avLst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anchor="ctr" bIns="46800" lIns="90000" numCol="1" rIns="90000" tIns="46800" wrap="square">
            <a:spAutoFit/>
          </a:bodyPr>
          <a:lstStyle/>
          <a:p>
            <a:endParaRPr altLang="de-DE" dirty="0" lang="de-DE"/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>
          <a:xfrm>
            <a:off x="9545747" y="1646172"/>
            <a:ext cx="350056" cy="256876"/>
          </a:xfrm>
          <a:prstGeom prst="rightArrow">
            <a:avLst>
              <a:gd fmla="val 50000" name="adj1"/>
              <a:gd fmla="val 56250" name="adj2"/>
            </a:avLst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anchor="ctr" bIns="46800" lIns="90000" numCol="1" rIns="90000" tIns="46800" wrap="square">
            <a:spAutoFit/>
          </a:bodyPr>
          <a:lstStyle/>
          <a:p>
            <a:endParaRPr altLang="de-DE" dirty="0" lang="de-DE"/>
          </a:p>
        </p:txBody>
      </p:sp>
    </p:spTree>
    <p:extLst>
      <p:ext uri="{BB962C8B-B14F-4D97-AF65-F5344CB8AC3E}">
        <p14:creationId xmlns:p14="http://schemas.microsoft.com/office/powerpoint/2010/main" val="296858051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4" sz="quarter"/>
          </p:nvPr>
        </p:nvSpPr>
        <p:spPr/>
        <p:txBody>
          <a:bodyPr numCol="1"/>
          <a:lstStyle/>
          <a:p>
            <a:pPr indent="0" marL="0">
              <a:buNone/>
            </a:pPr>
            <a:r>
              <a:rPr altLang="en-GB" dirty="0" lang="en-GB" smtClean="0"/>
              <a:t>Operational Guide Values</a:t>
            </a:r>
          </a:p>
          <a:p>
            <a:pPr indent="0" marL="0">
              <a:buNone/>
            </a:pPr>
            <a:endParaRPr altLang="en-GB" dirty="0" lang="en-GB" smtClean="0"/>
          </a:p>
          <a:p>
            <a:pPr indent="0" marL="0">
              <a:buNone/>
            </a:pPr>
            <a:endParaRPr altLang="en-GB" dirty="0" lang="en-GB"/>
          </a:p>
        </p:txBody>
      </p:sp>
      <p:sp>
        <p:nvSpPr>
          <p:cNvPr id="601090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 smtClean="0"/>
              <a:t>Classifier Operation</a:t>
            </a:r>
            <a:endParaRPr altLang="en-GB" dirty="0" lang="en-GB"/>
          </a:p>
        </p:txBody>
      </p:sp>
      <p:sp>
        <p:nvSpPr>
          <p:cNvPr id="601093" name="Text Box 5"/>
          <p:cNvSpPr txBox="1">
            <a:spLocks noChangeArrowheads="1"/>
          </p:cNvSpPr>
          <p:nvPr/>
        </p:nvSpPr>
        <p:spPr>
          <a:xfrm>
            <a:off x="8534400" y="19050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altLang="en-GB" b="1" lang="en-GB" smtClean="0" sz="1800"/>
              <a:t>A </a:t>
            </a:r>
            <a:endParaRPr altLang="en-GB" b="1" dirty="0" lang="en-GB" sz="1800"/>
          </a:p>
        </p:txBody>
      </p:sp>
      <p:sp>
        <p:nvSpPr>
          <p:cNvPr id="601094" name="Text Box 6"/>
          <p:cNvSpPr txBox="1">
            <a:spLocks noChangeArrowheads="1"/>
          </p:cNvSpPr>
          <p:nvPr/>
        </p:nvSpPr>
        <p:spPr>
          <a:xfrm>
            <a:off x="7315200" y="55768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altLang="en-GB" b="1" lang="en-GB" smtClean="0" sz="1800"/>
              <a:t>R</a:t>
            </a:r>
            <a:endParaRPr altLang="en-GB" b="1" dirty="0" lang="en-GB" sz="1800"/>
          </a:p>
        </p:txBody>
      </p:sp>
      <p:sp>
        <p:nvSpPr>
          <p:cNvPr id="601096" name="Text Box 8"/>
          <p:cNvSpPr txBox="1">
            <a:spLocks noChangeArrowheads="1"/>
          </p:cNvSpPr>
          <p:nvPr/>
        </p:nvSpPr>
        <p:spPr>
          <a:xfrm>
            <a:off x="7239000" y="3384153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altLang="en-GB" b="1" lang="en-GB" smtClean="0" sz="1800"/>
              <a:t>V</a:t>
            </a:r>
            <a:endParaRPr altLang="en-GB" b="1" dirty="0" lang="en-GB" sz="1800"/>
          </a:p>
        </p:txBody>
      </p:sp>
      <p:sp>
        <p:nvSpPr>
          <p:cNvPr id="601098" name="Text Box 10"/>
          <p:cNvSpPr txBox="1">
            <a:spLocks noChangeArrowheads="1"/>
          </p:cNvSpPr>
          <p:nvPr/>
        </p:nvSpPr>
        <p:spPr>
          <a:xfrm>
            <a:off x="8839200" y="44958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altLang="en-GB" b="1" lang="en-GB" smtClean="0" sz="1800"/>
              <a:t>F</a:t>
            </a:r>
            <a:endParaRPr altLang="en-GB" b="1" dirty="0" lang="en-GB" sz="180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11266" y="1643050"/>
            <a:ext cx="3971925" cy="2107815"/>
          </a:xfrm>
          <a:prstGeom prst="rect">
            <a:avLst/>
          </a:prstGeom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bIns="0" lIns="0" numCol="1" rIns="0" rtlCol="0" tIns="0" vert="horz">
            <a:normAutofit/>
          </a:bodyPr>
          <a:lstStyle>
            <a:lvl1pPr algn="l" defTabSz="914400" eaLnBrk="1" hangingPunct="1" indent="-265113" latinLnBrk="0" marL="265113" rtl="0">
              <a:spcBef>
                <a:spcPts val="576"/>
              </a:spcBef>
              <a:spcAft>
                <a:spcPts val="864"/>
              </a:spcAft>
              <a:buClr>
                <a:srgbClr val="FF0000"/>
              </a:buClr>
              <a:buFont charset="0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73050" latinLnBrk="0" marL="538163" rtl="0">
              <a:spcBef>
                <a:spcPts val="0"/>
              </a:spcBef>
              <a:buClr>
                <a:srgbClr val="FF0000"/>
              </a:buClr>
              <a:buSzPct val="60000"/>
              <a:buFont charset="2" pitchFamily="18" typeface="Webdings"/>
              <a:buChar char="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179388" latinLnBrk="0" marL="895350" rtl="0">
              <a:spcBef>
                <a:spcPts val="720"/>
              </a:spcBef>
              <a:buClr>
                <a:srgbClr val="FF0000"/>
              </a:buClr>
              <a:buFont charset="0" pitchFamily="34" typeface="Arial"/>
              <a:buChar char="-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184150" latinLnBrk="0" marL="1258888" rtl="0">
              <a:spcBef>
                <a:spcPts val="0"/>
              </a:spcBef>
              <a:buClr>
                <a:srgbClr val="FF0000"/>
              </a:buClr>
              <a:buFont charset="0" pitchFamily="34" typeface="Arial"/>
              <a:buChar char="-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174625" latinLnBrk="0" marL="1616075" rtl="0">
              <a:spcBef>
                <a:spcPts val="0"/>
              </a:spcBef>
              <a:buClr>
                <a:srgbClr val="FF0000"/>
              </a:buClr>
              <a:buFont charset="0" pitchFamily="34" typeface="Arial"/>
              <a:buChar char="-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charset="0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charset="0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charset="0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charset="0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 indent="0" latinLnBrk="0" lvl="0" marL="0" marR="0" rtl="0">
              <a:lnSpc>
                <a:spcPct val="100000"/>
              </a:lnSpc>
              <a:spcBef>
                <a:spcPts val="576"/>
              </a:spcBef>
              <a:spcAft>
                <a:spcPts val="864"/>
              </a:spcAft>
              <a:buClr>
                <a:srgbClr val="FF0000"/>
              </a:buClr>
              <a:buSzTx/>
              <a:buFont charset="0" pitchFamily="34" typeface="Arial"/>
              <a:buNone/>
              <a:tabLst/>
              <a:defRPr/>
            </a:pPr>
            <a:r>
              <a:rPr altLang="en-GB" b="0" baseline="0" cap="none" dirty="0" i="0" kern="1200" kumimoji="0" lang="en-GB" noProof="0" normalizeH="0" smtClean="0" spc="0" strike="noStrike" sz="2000" u="none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Classifier specific feed air load</a:t>
            </a:r>
          </a:p>
          <a:p>
            <a:pPr algn="l" defTabSz="914400" eaLnBrk="1" hangingPunct="1" indent="0" latinLnBrk="0" lvl="0" marL="0" marR="0" rtl="0">
              <a:lnSpc>
                <a:spcPct val="100000"/>
              </a:lnSpc>
              <a:spcBef>
                <a:spcPts val="576"/>
              </a:spcBef>
              <a:spcAft>
                <a:spcPts val="864"/>
              </a:spcAft>
              <a:buClr>
                <a:srgbClr val="FF0000"/>
              </a:buClr>
              <a:buSzTx/>
              <a:buNone/>
              <a:tabLst/>
              <a:defRPr/>
            </a:pPr>
            <a:endParaRPr altLang="en-GB" b="0" baseline="0" cap="none" dirty="0" i="0" kern="1200" kumimoji="0" lang="en-GB" noProof="0" normalizeH="0" spc="0" strike="noStrike" sz="2000" u="none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02901" y="1932960"/>
            <a:ext cx="4013367" cy="826532"/>
            <a:chOff x="898926" y="1889026"/>
            <a:chExt cx="4013367" cy="826532"/>
          </a:xfrm>
        </p:grpSpPr>
        <p:sp>
          <p:nvSpPr>
            <p:cNvPr id="32" name="Text Box 15"/>
            <p:cNvSpPr txBox="1">
              <a:spLocks noChangeArrowheads="1"/>
            </p:cNvSpPr>
            <p:nvPr/>
          </p:nvSpPr>
          <p:spPr>
            <a:xfrm>
              <a:off x="898926" y="2346226"/>
              <a:ext cx="210985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numCol="1" wrap="square">
              <a:spAutoFit/>
            </a:bodyPr>
            <a:lstStyle/>
            <a:p>
              <a:pPr eaLnBrk="1" hangingPunct="1"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en-GB" b="1" dirty="0" lang="en-GB" smtClean="0" sz="1800">
                  <a:solidFill>
                    <a:schemeClr val="tx1"/>
                  </a:solidFill>
                  <a:latin typeface="Arial"/>
                </a:rPr>
                <a:t>Airflow V [m</a:t>
              </a:r>
              <a:r>
                <a:rPr altLang="en-GB" b="1" baseline="30000" dirty="0" lang="en-GB" smtClean="0" sz="1800">
                  <a:solidFill>
                    <a:schemeClr val="tx1"/>
                  </a:solidFill>
                  <a:latin typeface="Arial"/>
                </a:rPr>
                <a:t>3</a:t>
              </a:r>
              <a:r>
                <a:rPr altLang="en-GB" b="1" dirty="0" lang="en-GB" smtClean="0" sz="1800">
                  <a:solidFill>
                    <a:schemeClr val="tx1"/>
                  </a:solidFill>
                  <a:latin typeface="Arial"/>
                </a:rPr>
                <a:t>/h]</a:t>
              </a:r>
              <a:endParaRPr altLang="en-GB" b="1" dirty="0" lang="en-GB" sz="180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3" name="Text Box 16"/>
            <p:cNvSpPr txBox="1">
              <a:spLocks noChangeArrowheads="1"/>
            </p:cNvSpPr>
            <p:nvPr/>
          </p:nvSpPr>
          <p:spPr>
            <a:xfrm>
              <a:off x="943908" y="1889026"/>
              <a:ext cx="167457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numCol="1" wrap="square">
              <a:spAutoFit/>
            </a:bodyPr>
            <a:lstStyle/>
            <a:p>
              <a:pPr eaLnBrk="1" hangingPunct="1"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en-GB" b="1" dirty="0" lang="en-GB" smtClean="0" sz="1800">
                  <a:solidFill>
                    <a:schemeClr val="tx1"/>
                  </a:solidFill>
                  <a:latin typeface="Arial"/>
                </a:rPr>
                <a:t>Feed A [kg/h]</a:t>
              </a:r>
              <a:endParaRPr altLang="en-GB" b="1" dirty="0" lang="en-GB" sz="180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>
            <a:xfrm>
              <a:off x="943909" y="2286000"/>
              <a:ext cx="1834783" cy="132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pPr defTabSz="914400" eaLnBrk="1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altLang="en-GB" b="0" baseline="0" cap="none" dirty="0" i="0" kern="0" kumimoji="0" lang="en-GB" noProof="0" normalizeH="0" smtClean="0" spc="0" strike="noStrike" sz="18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6" name="Text Box 19"/>
            <p:cNvSpPr txBox="1">
              <a:spLocks noChangeArrowheads="1"/>
            </p:cNvSpPr>
            <p:nvPr/>
          </p:nvSpPr>
          <p:spPr>
            <a:xfrm>
              <a:off x="2778693" y="2115854"/>
              <a:ext cx="21336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numCol="1">
              <a:spAutoFit/>
            </a:bodyPr>
            <a:lstStyle/>
            <a:p>
              <a:pPr eaLnBrk="1" hangingPunct="1"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en-GB" b="1" lang="en-GB" smtClean="0" sz="1800">
                  <a:solidFill>
                    <a:schemeClr val="tx1"/>
                  </a:solidFill>
                  <a:latin typeface="Arial"/>
                </a:rPr>
                <a:t>&lt; 2.5 [kg/m</a:t>
              </a:r>
              <a:r>
                <a:rPr altLang="en-GB" b="1" baseline="30000" lang="en-GB" smtClean="0" sz="1800">
                  <a:solidFill>
                    <a:schemeClr val="tx1"/>
                  </a:solidFill>
                  <a:latin typeface="Arial"/>
                </a:rPr>
                <a:t>3</a:t>
              </a:r>
              <a:r>
                <a:rPr altLang="en-GB" b="1" lang="en-GB" smtClean="0" sz="1800">
                  <a:solidFill>
                    <a:schemeClr val="tx1"/>
                  </a:solidFill>
                  <a:latin typeface="Arial"/>
                </a:rPr>
                <a:t>]</a:t>
              </a:r>
              <a:endParaRPr altLang="en-GB" b="1" dirty="0" lang="en-GB" sz="1800">
                <a:solidFill>
                  <a:schemeClr val="tx1"/>
                </a:solidFill>
                <a:latin typeface="Arial"/>
              </a:endParaRPr>
            </a:p>
          </p:txBody>
        </p:sp>
      </p:grpSp>
      <p:grpSp>
        <p:nvGrpSpPr>
          <p:cNvPr id="2" name="Group 52"/>
          <p:cNvGrpSpPr/>
          <p:nvPr/>
        </p:nvGrpSpPr>
        <p:grpSpPr>
          <a:xfrm>
            <a:off x="625963" y="3876473"/>
            <a:ext cx="3965360" cy="1467254"/>
            <a:chOff x="525302" y="4724400"/>
            <a:chExt cx="4248472" cy="1467254"/>
          </a:xfrm>
        </p:grpSpPr>
        <p:sp>
          <p:nvSpPr>
            <p:cNvPr id="54" name="Rectangle 3"/>
            <p:cNvSpPr txBox="1">
              <a:spLocks noChangeArrowheads="1"/>
            </p:cNvSpPr>
            <p:nvPr/>
          </p:nvSpPr>
          <p:spPr>
            <a:xfrm>
              <a:off x="525302" y="4724400"/>
              <a:ext cx="4248472" cy="1467254"/>
            </a:xfrm>
            <a:prstGeom prst="rect">
              <a:avLst/>
            </a:prstGeom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bIns="0" lIns="0" numCol="1" rIns="0" rtlCol="0" tIns="0" vert="horz">
              <a:normAutofit/>
            </a:bodyPr>
            <a:lstStyle>
              <a:lvl1pPr algn="l" defTabSz="914400" eaLnBrk="1" hangingPunct="1" indent="-265113" latinLnBrk="0" marL="265113" rtl="0">
                <a:spcBef>
                  <a:spcPts val="576"/>
                </a:spcBef>
                <a:spcAft>
                  <a:spcPts val="864"/>
                </a:spcAft>
                <a:buClr>
                  <a:srgbClr val="FF0000"/>
                </a:buClr>
                <a:buFont charset="0" pitchFamily="34" typeface="Arial"/>
                <a:buChar char="•"/>
                <a:defRPr kern="1200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indent="-273050" latinLnBrk="0" marL="538163" rtl="0">
                <a:spcBef>
                  <a:spcPts val="0"/>
                </a:spcBef>
                <a:buClr>
                  <a:srgbClr val="FF0000"/>
                </a:buClr>
                <a:buSzPct val="60000"/>
                <a:buFont charset="2" pitchFamily="18" typeface="Webdings"/>
                <a:buChar char=""/>
                <a:defRPr kern="1200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indent="-179388" latinLnBrk="0" marL="895350" rtl="0">
                <a:spcBef>
                  <a:spcPts val="720"/>
                </a:spcBef>
                <a:buClr>
                  <a:srgbClr val="FF0000"/>
                </a:buClr>
                <a:buFont charset="0" pitchFamily="34" typeface="Arial"/>
                <a:buChar char="-"/>
                <a:defRPr kern="1200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indent="-184150" latinLnBrk="0" marL="1258888" rtl="0">
                <a:spcBef>
                  <a:spcPts val="0"/>
                </a:spcBef>
                <a:buClr>
                  <a:srgbClr val="FF0000"/>
                </a:buClr>
                <a:buFont charset="0" pitchFamily="34" typeface="Arial"/>
                <a:buChar char="-"/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indent="-174625" latinLnBrk="0" marL="1616075" rtl="0">
                <a:spcBef>
                  <a:spcPts val="0"/>
                </a:spcBef>
                <a:buClr>
                  <a:srgbClr val="FF0000"/>
                </a:buClr>
                <a:buFont charset="0" pitchFamily="34" typeface="Arial"/>
                <a:buChar char="-"/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indent="-228600" latinLnBrk="0" marL="2514600" rtl="0">
                <a:spcBef>
                  <a:spcPct val="20000"/>
                </a:spcBef>
                <a:buFont charset="0" pitchFamily="34" typeface="Arial"/>
                <a:buChar char="•"/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indent="-228600" latinLnBrk="0" marL="2971800" rtl="0">
                <a:spcBef>
                  <a:spcPct val="20000"/>
                </a:spcBef>
                <a:buFont charset="0" pitchFamily="34" typeface="Arial"/>
                <a:buChar char="•"/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indent="-228600" latinLnBrk="0" marL="3429000" rtl="0">
                <a:spcBef>
                  <a:spcPct val="20000"/>
                </a:spcBef>
                <a:buFont charset="0" pitchFamily="34" typeface="Arial"/>
                <a:buChar char="•"/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indent="-228600" latinLnBrk="0" marL="3886200" rtl="0">
                <a:spcBef>
                  <a:spcPct val="20000"/>
                </a:spcBef>
                <a:buFont charset="0" pitchFamily="34" typeface="Arial"/>
                <a:buChar char="•"/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4400" eaLnBrk="1" hangingPunct="1" indent="0" latinLnBrk="0" lvl="0" marL="0" marR="0" rtl="0">
                <a:lnSpc>
                  <a:spcPct val="100000"/>
                </a:lnSpc>
                <a:spcBef>
                  <a:spcPts val="576"/>
                </a:spcBef>
                <a:spcAft>
                  <a:spcPts val="864"/>
                </a:spcAft>
                <a:buClr>
                  <a:srgbClr val="FF0000"/>
                </a:buClr>
                <a:buSzTx/>
                <a:buFont charset="0" pitchFamily="34" typeface="Arial"/>
                <a:buNone/>
                <a:tabLst/>
                <a:defRPr/>
              </a:pPr>
              <a:r>
                <a:rPr altLang="en-GB" b="0" baseline="0" cap="none" dirty="0" i="0" kern="1200" kumimoji="0" lang="en-GB" noProof="0" normalizeH="0" smtClean="0" spc="0" strike="noStrike" sz="2000" u="none">
                  <a:ln>
                    <a:noFill/>
                  </a:ln>
                  <a:effectLst/>
                  <a:uLnTx/>
                  <a:uFillTx/>
                  <a:latin typeface="Arial"/>
                </a:rPr>
                <a:t> Specific Rotor Load</a:t>
              </a:r>
            </a:p>
            <a:p>
              <a:pPr algn="l" defTabSz="914400" eaLnBrk="1" hangingPunct="1" indent="0" latinLnBrk="0" lvl="0" marL="0" marR="0" rtl="0">
                <a:lnSpc>
                  <a:spcPct val="100000"/>
                </a:lnSpc>
                <a:spcBef>
                  <a:spcPts val="576"/>
                </a:spcBef>
                <a:spcAft>
                  <a:spcPts val="864"/>
                </a:spcAft>
                <a:buClr>
                  <a:srgbClr val="FF0000"/>
                </a:buClr>
                <a:buSzTx/>
                <a:buFont charset="0" pitchFamily="34" typeface="Arial"/>
                <a:buNone/>
                <a:tabLst/>
                <a:defRPr/>
              </a:pPr>
              <a:endParaRPr altLang="en-GB" b="0" baseline="0" cap="none" dirty="0" i="0" kern="1200" kumimoji="0" lang="en-GB" noProof="0" normalizeH="0" smtClean="0" spc="0" strike="noStrike" sz="2000" u="none">
                <a:ln>
                  <a:noFill/>
                </a:ln>
                <a:effectLst/>
                <a:uLnTx/>
                <a:uFillTx/>
                <a:latin typeface="Arial"/>
              </a:endParaRPr>
            </a:p>
            <a:p>
              <a:pPr algn="l" defTabSz="914400" eaLnBrk="1" hangingPunct="1" indent="0" latinLnBrk="0" lvl="0" marL="0" marR="0" rtl="0">
                <a:lnSpc>
                  <a:spcPct val="100000"/>
                </a:lnSpc>
                <a:spcBef>
                  <a:spcPts val="576"/>
                </a:spcBef>
                <a:spcAft>
                  <a:spcPts val="864"/>
                </a:spcAft>
                <a:buClr>
                  <a:srgbClr val="FF0000"/>
                </a:buClr>
                <a:buSzTx/>
                <a:buNone/>
                <a:tabLst/>
                <a:defRPr/>
              </a:pPr>
              <a:endParaRPr altLang="en-GB" b="1" dirty="0" kern="0" lang="en-GB" sz="1800">
                <a:latin typeface="Arial"/>
              </a:endParaRPr>
            </a:p>
          </p:txBody>
        </p:sp>
        <p:pic>
          <p:nvPicPr>
            <p:cNvPr id="55" name="Object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478906" y="5623888"/>
              <a:ext cx="343923" cy="334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Rectangle 52"/>
            <p:cNvSpPr>
              <a:spLocks noChangeArrowheads="1"/>
            </p:cNvSpPr>
            <p:nvPr/>
          </p:nvSpPr>
          <p:spPr>
            <a:xfrm>
              <a:off x="640439" y="5579517"/>
              <a:ext cx="1772895" cy="144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xtLst/>
          </p:spPr>
          <p:txBody>
            <a:bodyPr numCol="1"/>
            <a:lstStyle/>
            <a:p>
              <a:pPr eaLnBrk="0" fontAlgn="base" hangingPunct="0">
                <a:spcBef>
                  <a:spcPct val="20000"/>
                </a:spcBef>
                <a:spcAft>
                  <a:spcPct val="30000"/>
                </a:spcAft>
                <a:buClr>
                  <a:srgbClr val="FF0000"/>
                </a:buClr>
                <a:buSzPct val="90000"/>
                <a:buFont charset="2" pitchFamily="2" typeface="Wingdings"/>
                <a:buNone/>
              </a:pPr>
              <a:endParaRPr altLang="en-GB" dirty="0" lang="en-GB" smtClean="0" sz="1600">
                <a:solidFill>
                  <a:schemeClr val="tx1"/>
                </a:solidFill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>
            <a:xfrm>
              <a:off x="640439" y="5236199"/>
              <a:ext cx="11816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 lIns="0" numCol="1" rIns="0" tIns="0" wrap="none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30000"/>
                </a:spcAft>
                <a:buClr>
                  <a:srgbClr val="FF0000"/>
                </a:buClr>
                <a:buSzPct val="90000"/>
                <a:buFont charset="2" pitchFamily="2" typeface="Wingdings"/>
                <a:buNone/>
              </a:pPr>
              <a:r>
                <a:rPr altLang="en-GB" b="1" dirty="0" kern="0" lang="en-GB" smtClean="0" sz="1800">
                  <a:solidFill>
                    <a:schemeClr val="tx1"/>
                  </a:solidFill>
                  <a:latin typeface="Arial"/>
                </a:rPr>
                <a:t>Fines [t/h]</a:t>
              </a:r>
              <a:endParaRPr altLang="en-GB" b="1" dirty="0" kern="0" lang="en-GB" sz="180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>
            <a:xfrm>
              <a:off x="632520" y="5634850"/>
              <a:ext cx="90681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 lIns="0" numCol="1" rIns="0" tIns="0" wrap="none">
              <a:spAutoFit/>
            </a:bodyPr>
            <a:lstStyle/>
            <a:p>
              <a:pPr>
                <a:spcBef>
                  <a:spcPct val="20000"/>
                </a:spcBef>
                <a:spcAft>
                  <a:spcPct val="30000"/>
                </a:spcAft>
                <a:buClr>
                  <a:srgbClr val="FF0000"/>
                </a:buClr>
                <a:buNone/>
              </a:pPr>
              <a:r>
                <a:rPr altLang="en-GB" b="1" kern="0" lang="en-GB" smtClean="0" sz="1800">
                  <a:solidFill>
                    <a:schemeClr val="tx1"/>
                  </a:solidFill>
                  <a:latin typeface="Arial"/>
                </a:rPr>
                <a:t>D [m] x </a:t>
              </a:r>
              <a:endParaRPr altLang="en-GB" b="1" dirty="0" kern="0" lang="en-GB" sz="180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>
            <a:xfrm>
              <a:off x="1867273" y="5649950"/>
              <a:ext cx="83811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 lIns="0" numCol="1" rIns="0" tIns="0" wrap="none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30000"/>
                </a:spcAft>
                <a:buClr>
                  <a:srgbClr val="FF0000"/>
                </a:buClr>
                <a:buSzPct val="90000"/>
                <a:buFont charset="2" pitchFamily="2" typeface="Wingdings"/>
                <a:buNone/>
              </a:pPr>
              <a:r>
                <a:rPr altLang="en-GB" b="1" kern="0" lang="en-GB" smtClean="0" sz="1800">
                  <a:solidFill>
                    <a:schemeClr val="tx1"/>
                  </a:solidFill>
                  <a:latin typeface="Arial"/>
                </a:rPr>
                <a:t>x H [m]</a:t>
              </a:r>
              <a:endParaRPr altLang="en-GB" b="1" dirty="0" kern="0" lang="en-GB" sz="180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>
            <a:xfrm>
              <a:off x="2864827" y="5403274"/>
              <a:ext cx="176038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 lIns="0" numCol="1" rIns="0" tIns="0" wrap="none">
              <a:spAutoFit/>
            </a:bodyPr>
            <a:lstStyle/>
            <a:p>
              <a:pPr>
                <a:spcBef>
                  <a:spcPct val="20000"/>
                </a:spcBef>
                <a:spcAft>
                  <a:spcPct val="30000"/>
                </a:spcAft>
                <a:buClr>
                  <a:srgbClr val="FF0000"/>
                </a:buClr>
                <a:buNone/>
              </a:pPr>
              <a:r>
                <a:rPr altLang="en-GB" b="1" kern="0" lang="en-GB" smtClean="0" sz="1800">
                  <a:solidFill>
                    <a:schemeClr val="tx1"/>
                  </a:solidFill>
                  <a:latin typeface="Arial"/>
                </a:rPr>
                <a:t>~ 10-12 [t/h,m</a:t>
              </a:r>
              <a:r>
                <a:rPr altLang="en-GB" b="1" baseline="30000" kern="0" lang="en-GB" smtClean="0" sz="1800">
                  <a:solidFill>
                    <a:schemeClr val="tx1"/>
                  </a:solidFill>
                  <a:latin typeface="Arial"/>
                </a:rPr>
                <a:t>2</a:t>
              </a:r>
              <a:r>
                <a:rPr altLang="en-GB" b="1" kern="0" lang="en-GB" smtClean="0" sz="1800">
                  <a:solidFill>
                    <a:schemeClr val="tx1"/>
                  </a:solidFill>
                  <a:latin typeface="Arial"/>
                </a:rPr>
                <a:t>]</a:t>
              </a:r>
              <a:endParaRPr altLang="en-GB" b="1" dirty="0" kern="0" lang="en-GB" sz="1800">
                <a:solidFill>
                  <a:schemeClr val="tx1"/>
                </a:solidFill>
                <a:latin typeface="Arial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53000" y="2286000"/>
            <a:ext cx="4572000" cy="3924583"/>
            <a:chOff x="4953000" y="2286000"/>
            <a:chExt cx="4572000" cy="3924583"/>
          </a:xfrm>
        </p:grpSpPr>
        <p:pic>
          <p:nvPicPr>
            <p:cNvPr id="601092" name="Picture 4"/>
            <p:cNvPicPr>
              <a:picLocks noChangeArrowheads="1"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947" l="32076" r="33333"/>
            <a:stretch>
              <a:fillRect/>
            </a:stretch>
          </p:blipFill>
          <p:spPr>
            <a:xfrm>
              <a:off x="4953000" y="2286000"/>
              <a:ext cx="4572000" cy="3886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1095" name="AutoShape 7"/>
            <p:cNvSpPr>
              <a:spLocks noChangeArrowheads="1"/>
            </p:cNvSpPr>
            <p:nvPr/>
          </p:nvSpPr>
          <p:spPr>
            <a:xfrm>
              <a:off x="7391400" y="3124200"/>
              <a:ext cx="381000" cy="304800"/>
            </a:xfrm>
            <a:prstGeom prst="rightArrow">
              <a:avLst>
                <a:gd fmla="val 50000" name="adj1"/>
                <a:gd fmla="val 31250" name="adj2"/>
              </a:avLst>
            </a:prstGeom>
            <a:solidFill>
              <a:srgbClr val="00B0F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/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601097" name="Rectangle 9"/>
            <p:cNvSpPr>
              <a:spLocks noChangeArrowheads="1"/>
            </p:cNvSpPr>
            <p:nvPr/>
          </p:nvSpPr>
          <p:spPr>
            <a:xfrm>
              <a:off x="5029200" y="5410200"/>
              <a:ext cx="2057400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601099" name="AutoShape 11"/>
            <p:cNvSpPr>
              <a:spLocks noChangeArrowheads="1"/>
            </p:cNvSpPr>
            <p:nvPr/>
          </p:nvSpPr>
          <p:spPr>
            <a:xfrm rot="2703576">
              <a:off x="8440759" y="2232535"/>
              <a:ext cx="380339" cy="854830"/>
            </a:xfrm>
            <a:prstGeom prst="downArrow">
              <a:avLst>
                <a:gd fmla="val 50000" name="adj1"/>
                <a:gd fmla="val 37055" name="adj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27" name="AutoShape 11"/>
            <p:cNvSpPr>
              <a:spLocks noChangeArrowheads="1"/>
            </p:cNvSpPr>
            <p:nvPr/>
          </p:nvSpPr>
          <p:spPr>
            <a:xfrm>
              <a:off x="8578239" y="4731590"/>
              <a:ext cx="380339" cy="854830"/>
            </a:xfrm>
            <a:prstGeom prst="downArrow">
              <a:avLst>
                <a:gd fmla="val 50000" name="adj1"/>
                <a:gd fmla="val 37055" name="adj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anchor="ctr" numCol="1" wrap="none"/>
            <a:lstStyle/>
            <a:p>
              <a:endParaRPr altLang="en-GB" dirty="0" lang="en-GB"/>
            </a:p>
          </p:txBody>
        </p:sp>
        <p:sp>
          <p:nvSpPr>
            <p:cNvPr id="29" name="AutoShape 11"/>
            <p:cNvSpPr>
              <a:spLocks noChangeArrowheads="1"/>
            </p:cNvSpPr>
            <p:nvPr/>
          </p:nvSpPr>
          <p:spPr>
            <a:xfrm>
              <a:off x="7925530" y="5355753"/>
              <a:ext cx="380339" cy="854830"/>
            </a:xfrm>
            <a:prstGeom prst="downArrow">
              <a:avLst>
                <a:gd fmla="val 50000" name="adj1"/>
                <a:gd fmla="val 37055" name="adj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anchor="ctr" numCol="1" wrap="none"/>
            <a:lstStyle/>
            <a:p>
              <a:endParaRPr altLang="en-GB" dirty="0" lang="en-GB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2901" y="2863334"/>
            <a:ext cx="4013367" cy="826532"/>
            <a:chOff x="898926" y="1889026"/>
            <a:chExt cx="4013367" cy="826532"/>
          </a:xfrm>
        </p:grpSpPr>
        <p:sp>
          <p:nvSpPr>
            <p:cNvPr id="35" name="Text Box 15"/>
            <p:cNvSpPr txBox="1">
              <a:spLocks noChangeArrowheads="1"/>
            </p:cNvSpPr>
            <p:nvPr/>
          </p:nvSpPr>
          <p:spPr>
            <a:xfrm>
              <a:off x="898926" y="2346226"/>
              <a:ext cx="210985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numCol="1" wrap="square">
              <a:spAutoFit/>
            </a:bodyPr>
            <a:lstStyle/>
            <a:p>
              <a:pPr eaLnBrk="1" hangingPunct="1"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en-GB" b="1" dirty="0" lang="en-GB" smtClean="0" sz="1800">
                  <a:solidFill>
                    <a:schemeClr val="tx1"/>
                  </a:solidFill>
                  <a:latin typeface="Arial"/>
                </a:rPr>
                <a:t>Airflow V [m</a:t>
              </a:r>
              <a:r>
                <a:rPr altLang="en-GB" b="1" baseline="30000" dirty="0" lang="en-GB" smtClean="0" sz="1800">
                  <a:solidFill>
                    <a:schemeClr val="tx1"/>
                  </a:solidFill>
                  <a:latin typeface="Arial"/>
                </a:rPr>
                <a:t>3</a:t>
              </a:r>
              <a:r>
                <a:rPr altLang="en-GB" b="1" dirty="0" lang="en-GB" smtClean="0" sz="1800">
                  <a:solidFill>
                    <a:schemeClr val="tx1"/>
                  </a:solidFill>
                  <a:latin typeface="Arial"/>
                </a:rPr>
                <a:t>/h]</a:t>
              </a:r>
              <a:endParaRPr altLang="en-GB" b="1" dirty="0" lang="en-GB" sz="180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>
            <a:xfrm>
              <a:off x="943908" y="1889026"/>
              <a:ext cx="167457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numCol="1" wrap="square">
              <a:spAutoFit/>
            </a:bodyPr>
            <a:lstStyle/>
            <a:p>
              <a:pPr eaLnBrk="1" hangingPunct="1"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en-GB" b="1" dirty="0" lang="en-GB" smtClean="0" sz="1800">
                  <a:solidFill>
                    <a:schemeClr val="tx1"/>
                  </a:solidFill>
                  <a:latin typeface="Arial"/>
                </a:rPr>
                <a:t>Fines F [kg/h]</a:t>
              </a:r>
              <a:endParaRPr altLang="en-GB" b="1" dirty="0" lang="en-GB" sz="180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>
            <a:xfrm>
              <a:off x="943909" y="2286000"/>
              <a:ext cx="1834783" cy="132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pPr defTabSz="914400" eaLnBrk="1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altLang="en-GB" b="0" baseline="0" cap="none" dirty="0" i="0" kern="0" kumimoji="0" lang="en-GB" noProof="0" normalizeH="0" smtClean="0" spc="0" strike="noStrike" sz="18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>
            <a:xfrm>
              <a:off x="2778693" y="2115854"/>
              <a:ext cx="21336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numCol="1">
              <a:spAutoFit/>
            </a:bodyPr>
            <a:lstStyle/>
            <a:p>
              <a:pPr eaLnBrk="1" hangingPunct="1"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en-GB" b="1" dirty="0" lang="en-GB" smtClean="0" sz="1800">
                  <a:solidFill>
                    <a:schemeClr val="tx1"/>
                  </a:solidFill>
                  <a:latin typeface="Arial"/>
                </a:rPr>
                <a:t>&lt; 0.7 [kg/m</a:t>
              </a:r>
              <a:r>
                <a:rPr altLang="en-GB" b="1" baseline="30000" dirty="0" lang="en-GB" smtClean="0" sz="1800">
                  <a:solidFill>
                    <a:schemeClr val="tx1"/>
                  </a:solidFill>
                  <a:latin typeface="Arial"/>
                </a:rPr>
                <a:t>3</a:t>
              </a:r>
              <a:r>
                <a:rPr altLang="en-GB" b="1" dirty="0" lang="en-GB" smtClean="0" sz="1800">
                  <a:solidFill>
                    <a:schemeClr val="tx1"/>
                  </a:solidFill>
                  <a:latin typeface="Arial"/>
                </a:rPr>
                <a:t>]</a:t>
              </a:r>
              <a:endParaRPr altLang="en-GB" b="1" dirty="0" lang="en-GB" sz="1800">
                <a:solidFill>
                  <a:schemeClr val="tx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806899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4" sz="quarter"/>
          </p:nvPr>
        </p:nvSpPr>
        <p:spPr/>
        <p:txBody>
          <a:bodyPr numCol="1"/>
          <a:lstStyle/>
          <a:p>
            <a:pPr indent="0" lvl="0" marL="0">
              <a:buClr>
                <a:srgbClr val="FF0000"/>
              </a:buClr>
              <a:buNone/>
            </a:pPr>
            <a:r>
              <a:rPr altLang="en-GB" dirty="0" lang="en-GB" smtClean="0" sz="2400">
                <a:solidFill>
                  <a:schemeClr val="tx1"/>
                </a:solidFill>
              </a:rPr>
              <a:t>Operational Guide Values</a:t>
            </a:r>
          </a:p>
          <a:p>
            <a:pPr indent="0" marL="0">
              <a:buNone/>
            </a:pPr>
            <a:endParaRPr altLang="en-GB" dirty="0" lang="en-GB" smtClean="0">
              <a:solidFill>
                <a:schemeClr val="tx1"/>
              </a:solidFill>
            </a:endParaRPr>
          </a:p>
          <a:p>
            <a:pPr indent="0" marL="0">
              <a:buNone/>
            </a:pPr>
            <a:endParaRPr altLang="en-GB" dirty="0" lang="en-GB">
              <a:solidFill>
                <a:schemeClr val="tx1"/>
              </a:solidFill>
            </a:endParaRPr>
          </a:p>
        </p:txBody>
      </p:sp>
      <p:sp>
        <p:nvSpPr>
          <p:cNvPr id="601090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dirty="0" lang="en-GB"/>
              <a:t>Classifier Operation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97016" y="1751812"/>
            <a:ext cx="4572000" cy="3886200"/>
            <a:chOff x="5097016" y="1751812"/>
            <a:chExt cx="4572000" cy="3886200"/>
          </a:xfrm>
        </p:grpSpPr>
        <p:pic>
          <p:nvPicPr>
            <p:cNvPr id="601092" name="Picture 4"/>
            <p:cNvPicPr>
              <a:picLocks noChangeArrowheads="1"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947" l="32076" r="33333"/>
            <a:stretch>
              <a:fillRect/>
            </a:stretch>
          </p:blipFill>
          <p:spPr>
            <a:xfrm>
              <a:off x="5097016" y="1751812"/>
              <a:ext cx="4572000" cy="3886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1097" name="Rectangle 9"/>
            <p:cNvSpPr>
              <a:spLocks noChangeArrowheads="1"/>
            </p:cNvSpPr>
            <p:nvPr/>
          </p:nvSpPr>
          <p:spPr>
            <a:xfrm>
              <a:off x="5097016" y="4876012"/>
              <a:ext cx="2057400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GB" dirty="0" lang="en-GB"/>
            </a:p>
          </p:txBody>
        </p:sp>
      </p:grp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25302" y="1752021"/>
            <a:ext cx="4248472" cy="1467254"/>
          </a:xfrm>
          <a:prstGeom prst="rect">
            <a:avLst/>
          </a:prstGeom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bIns="0" lIns="0" numCol="1" rIns="0" rtlCol="0" tIns="0" vert="horz">
            <a:normAutofit/>
          </a:bodyPr>
          <a:lstStyle>
            <a:lvl1pPr algn="l" defTabSz="914400" eaLnBrk="1" hangingPunct="1" indent="-265113" latinLnBrk="0" marL="265113" rtl="0">
              <a:spcBef>
                <a:spcPts val="576"/>
              </a:spcBef>
              <a:spcAft>
                <a:spcPts val="864"/>
              </a:spcAft>
              <a:buClr>
                <a:srgbClr val="FF0000"/>
              </a:buClr>
              <a:buFont charset="0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73050" latinLnBrk="0" marL="538163" rtl="0">
              <a:spcBef>
                <a:spcPts val="0"/>
              </a:spcBef>
              <a:buClr>
                <a:srgbClr val="FF0000"/>
              </a:buClr>
              <a:buSzPct val="60000"/>
              <a:buFont charset="2" pitchFamily="18" typeface="Webdings"/>
              <a:buChar char="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179388" latinLnBrk="0" marL="895350" rtl="0">
              <a:spcBef>
                <a:spcPts val="720"/>
              </a:spcBef>
              <a:buClr>
                <a:srgbClr val="FF0000"/>
              </a:buClr>
              <a:buFont charset="0" pitchFamily="34" typeface="Arial"/>
              <a:buChar char="-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184150" latinLnBrk="0" marL="1258888" rtl="0">
              <a:spcBef>
                <a:spcPts val="0"/>
              </a:spcBef>
              <a:buClr>
                <a:srgbClr val="FF0000"/>
              </a:buClr>
              <a:buFont charset="0" pitchFamily="34" typeface="Arial"/>
              <a:buChar char="-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174625" latinLnBrk="0" marL="1616075" rtl="0">
              <a:spcBef>
                <a:spcPts val="0"/>
              </a:spcBef>
              <a:buClr>
                <a:srgbClr val="FF0000"/>
              </a:buClr>
              <a:buFont charset="0" pitchFamily="34" typeface="Arial"/>
              <a:buChar char="-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charset="0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charset="0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charset="0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charset="0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 indent="0" latinLnBrk="0" lvl="0" marL="0" marR="0" rtl="0">
              <a:lnSpc>
                <a:spcPct val="100000"/>
              </a:lnSpc>
              <a:spcBef>
                <a:spcPts val="576"/>
              </a:spcBef>
              <a:spcAft>
                <a:spcPts val="864"/>
              </a:spcAft>
              <a:buClr>
                <a:srgbClr val="FF0000"/>
              </a:buClr>
              <a:buSzTx/>
              <a:buFont charset="0" pitchFamily="34" typeface="Arial"/>
              <a:buNone/>
              <a:tabLst/>
              <a:defRPr/>
            </a:pPr>
            <a:r>
              <a:rPr altLang="en-GB" b="0" baseline="0" cap="none" dirty="0" i="0" kern="1200" kumimoji="0" lang="en-GB" noProof="0" normalizeH="0" smtClean="0" spc="0" strike="noStrike" sz="2000" u="none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Radial air velocity through rotor</a:t>
            </a:r>
          </a:p>
          <a:p>
            <a:pPr algn="l" defTabSz="914400" eaLnBrk="1" hangingPunct="1" indent="0" latinLnBrk="0" lvl="0" marL="0" marR="0" rtl="0">
              <a:lnSpc>
                <a:spcPct val="100000"/>
              </a:lnSpc>
              <a:spcBef>
                <a:spcPts val="576"/>
              </a:spcBef>
              <a:spcAft>
                <a:spcPts val="864"/>
              </a:spcAft>
              <a:buClr>
                <a:srgbClr val="FF0000"/>
              </a:buClr>
              <a:buSzTx/>
              <a:buNone/>
              <a:tabLst/>
              <a:defRPr/>
            </a:pPr>
            <a:endParaRPr altLang="en-GB" b="0" baseline="0" cap="none" dirty="0" i="0" kern="1200" kumimoji="0" lang="en-GB" noProof="0" normalizeH="0" spc="0" strike="noStrike" sz="2000" u="none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>
          <a:xfrm>
            <a:off x="534268" y="2151435"/>
            <a:ext cx="39295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square">
            <a:spAutoFit/>
          </a:bodyPr>
          <a:lstStyle/>
          <a:p>
            <a:pPr eaLnBrk="1" hangingPunct="1">
              <a:spcAft>
                <a:spcPts val="0"/>
              </a:spcAft>
              <a:buClrTx/>
              <a:buSzTx/>
              <a:buFontTx/>
              <a:buNone/>
            </a:pPr>
            <a:r>
              <a:rPr altLang="en-GB" b="1" dirty="0" err="1" lang="en-GB" smtClean="0" sz="1800">
                <a:solidFill>
                  <a:schemeClr val="tx1"/>
                </a:solidFill>
                <a:latin typeface="Arial"/>
              </a:rPr>
              <a:t>V</a:t>
            </a:r>
            <a:r>
              <a:rPr altLang="en-GB" b="1" baseline="-25000" dirty="0" err="1" lang="en-GB" smtClean="0" sz="1800">
                <a:solidFill>
                  <a:schemeClr val="tx1"/>
                </a:solidFill>
                <a:latin typeface="Arial"/>
              </a:rPr>
              <a:t>r</a:t>
            </a:r>
            <a:r>
              <a:rPr altLang="en-GB" b="1" baseline="-25000" dirty="0" lang="en-GB" smtClean="0" sz="1800">
                <a:solidFill>
                  <a:schemeClr val="tx1"/>
                </a:solidFill>
                <a:latin typeface="Arial"/>
              </a:rPr>
              <a:t> </a:t>
            </a:r>
            <a:r>
              <a:rPr altLang="en-GB" b="1" dirty="0" lang="en-GB" smtClean="0" sz="1800">
                <a:solidFill>
                  <a:schemeClr val="tx1"/>
                </a:solidFill>
                <a:latin typeface="Arial"/>
                <a:sym typeface="Symbol"/>
              </a:rPr>
              <a:t></a:t>
            </a:r>
            <a:r>
              <a:rPr altLang="en-GB" b="1" dirty="0" lang="en-GB" smtClean="0" sz="1800">
                <a:solidFill>
                  <a:schemeClr val="tx1"/>
                </a:solidFill>
                <a:latin typeface="Arial"/>
              </a:rPr>
              <a:t> 4 m/s for cement</a:t>
            </a:r>
            <a:endParaRPr altLang="en-GB" b="1" baseline="-25000" dirty="0" lang="en-GB" sz="1800">
              <a:solidFill>
                <a:schemeClr val="tx1"/>
              </a:solidFill>
              <a:latin typeface="Arial"/>
            </a:endParaRPr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>
          <a:xfrm>
            <a:off x="525303" y="3219275"/>
            <a:ext cx="4248472" cy="150512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pPr defTabSz="914400" eaLnBrk="1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en-GB" b="0" baseline="0" cap="none" dirty="0" i="0" kern="0" kumimoji="0" lang="en-GB" noProof="0" normalizeH="0" smtClean="0" spc="0" strike="noStrike" sz="2000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Circumferential speed of rotor</a:t>
            </a:r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>
          <a:xfrm>
            <a:off x="528811" y="3574018"/>
            <a:ext cx="3840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square">
            <a:spAutoFit/>
          </a:bodyPr>
          <a:lstStyle/>
          <a:p>
            <a:pPr defTabSz="914400" eaLnBrk="1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en-GB" b="1" baseline="0" cap="none" dirty="0" i="0" kern="0" kumimoji="0" lang="en-GB" noProof="0" normalizeH="0" smtClean="0" spc="0" strike="noStrike" sz="1800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V</a:t>
            </a:r>
            <a:r>
              <a:rPr altLang="en-GB" b="1" baseline="-25000" cap="none" dirty="0" i="0" kern="0" kumimoji="0" lang="en-GB" noProof="0" normalizeH="0" smtClean="0" spc="0" strike="noStrike" sz="1800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u </a:t>
            </a:r>
            <a:r>
              <a:rPr altLang="en-GB" b="1" cap="none" dirty="0" i="0" kern="0" kumimoji="0" lang="en-GB" noProof="0" normalizeH="0" smtClean="0" spc="0" strike="noStrike" sz="1800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~ 10 – 35</a:t>
            </a:r>
            <a:r>
              <a:rPr altLang="en-GB" b="1" dirty="0" kern="0" lang="en-GB" smtClean="0" sz="1800">
                <a:solidFill>
                  <a:schemeClr val="tx1"/>
                </a:solidFill>
                <a:latin typeface="Arial"/>
              </a:rPr>
              <a:t> [m/s] for cement </a:t>
            </a:r>
            <a:r>
              <a:rPr altLang="en-GB" b="1" cap="none" dirty="0" i="0" kern="0" kumimoji="0" lang="en-GB" noProof="0" normalizeH="0" smtClean="0" spc="0" strike="noStrike" sz="1800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  </a:t>
            </a:r>
            <a:r>
              <a:rPr altLang="en-GB" b="1" baseline="-25000" cap="none" dirty="0" i="0" kern="0" kumimoji="0" lang="en-GB" noProof="0" normalizeH="0" smtClean="0" spc="0" strike="noStrike" sz="1800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 </a:t>
            </a: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>
          <a:xfrm>
            <a:off x="528811" y="2751510"/>
            <a:ext cx="39295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square">
            <a:spAutoFit/>
          </a:bodyPr>
          <a:lstStyle/>
          <a:p>
            <a:pPr eaLnBrk="1" hangingPunct="1">
              <a:spcAft>
                <a:spcPts val="0"/>
              </a:spcAft>
              <a:buClrTx/>
              <a:buSzTx/>
              <a:buFontTx/>
              <a:buNone/>
            </a:pPr>
            <a:r>
              <a:rPr altLang="en-GB" b="1" lang="en-GB" smtClean="0" sz="1800">
                <a:solidFill>
                  <a:schemeClr val="tx1"/>
                </a:solidFill>
                <a:latin typeface="Arial"/>
              </a:rPr>
              <a:t>V</a:t>
            </a:r>
            <a:r>
              <a:rPr altLang="en-GB" b="1" baseline="-25000" lang="en-GB" smtClean="0" sz="1800">
                <a:solidFill>
                  <a:schemeClr val="tx1"/>
                </a:solidFill>
                <a:latin typeface="Arial"/>
              </a:rPr>
              <a:t>r </a:t>
            </a:r>
            <a:r>
              <a:rPr altLang="en-GB" b="1" lang="en-GB" smtClean="0" sz="1800">
                <a:solidFill>
                  <a:schemeClr val="tx1"/>
                </a:solidFill>
                <a:latin typeface="Arial"/>
                <a:sym typeface="Symbol"/>
              </a:rPr>
              <a:t></a:t>
            </a:r>
            <a:r>
              <a:rPr altLang="en-GB" b="1" lang="en-GB" smtClean="0" sz="1800">
                <a:solidFill>
                  <a:schemeClr val="tx1"/>
                </a:solidFill>
                <a:latin typeface="Arial"/>
              </a:rPr>
              <a:t> 5 m/s for raw meal and coal</a:t>
            </a:r>
            <a:endParaRPr altLang="en-GB" b="1" baseline="-25000" dirty="0" lang="en-GB" sz="1800">
              <a:solidFill>
                <a:schemeClr val="tx1"/>
              </a:solidFill>
              <a:latin typeface="Arial"/>
            </a:endParaRP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>
          <a:xfrm>
            <a:off x="534268" y="3971837"/>
            <a:ext cx="43521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square">
            <a:spAutoFit/>
          </a:bodyPr>
          <a:lstStyle/>
          <a:p>
            <a:pPr defTabSz="914400" eaLnBrk="1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en-GB" b="1" baseline="0" cap="none" dirty="0" i="0" kern="0" kumimoji="0" lang="en-GB" noProof="0" normalizeH="0" smtClean="0" spc="0" strike="noStrike" sz="1800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V</a:t>
            </a:r>
            <a:r>
              <a:rPr altLang="en-GB" b="1" baseline="-25000" cap="none" dirty="0" i="0" kern="0" kumimoji="0" lang="en-GB" noProof="0" normalizeH="0" smtClean="0" spc="0" strike="noStrike" sz="1800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u </a:t>
            </a:r>
            <a:r>
              <a:rPr altLang="en-GB" b="1" cap="none" dirty="0" i="0" kern="0" kumimoji="0" lang="en-GB" noProof="0" normalizeH="0" smtClean="0" spc="0" strike="noStrike" sz="1800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~ </a:t>
            </a:r>
            <a:r>
              <a:rPr altLang="en-GB" b="1" dirty="0" kern="0" lang="en-GB" smtClean="0" sz="1800">
                <a:solidFill>
                  <a:schemeClr val="tx1"/>
                </a:solidFill>
                <a:latin typeface="Arial"/>
              </a:rPr>
              <a:t>10 – 25 (35) [m/s] for raw meal /  coal (pet coke)</a:t>
            </a:r>
            <a:endParaRPr altLang="en-GB" b="1" baseline="-25000" cap="none" dirty="0" i="0" kern="0" kumimoji="0" lang="en-GB" noProof="0" normalizeH="0" smtClean="0" spc="0" strike="noStrike" sz="1800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259931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075"/>
          <p:cNvSpPr>
            <a:spLocks noChangeArrowheads="1" noGrp="1"/>
          </p:cNvSpPr>
          <p:nvPr>
            <p:ph idx="14" sz="quarter"/>
          </p:nvPr>
        </p:nvSpPr>
        <p:spPr>
          <a:xfrm>
            <a:off x="560512" y="1124744"/>
            <a:ext cx="8785223" cy="5112544"/>
          </a:xfrm>
        </p:spPr>
        <p:txBody>
          <a:bodyPr numCol="1"/>
          <a:lstStyle/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Objectives and Overview</a:t>
            </a:r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Air classification (air separation)</a:t>
            </a:r>
          </a:p>
          <a:p>
            <a:pPr lvl="1" marL="360363">
              <a:spcBef>
                <a:spcPts val="100"/>
              </a:spcBef>
            </a:pPr>
            <a:r>
              <a:rPr altLang="en-GB" dirty="0" lang="en-GB" smtClean="0"/>
              <a:t> Operating principle and Design Features </a:t>
            </a:r>
          </a:p>
          <a:p>
            <a:pPr lvl="1" marL="360363">
              <a:spcBef>
                <a:spcPts val="100"/>
              </a:spcBef>
            </a:pPr>
            <a:r>
              <a:rPr altLang="en-GB" dirty="0" lang="en-GB" smtClean="0"/>
              <a:t> Separator arrangement in the circuit</a:t>
            </a:r>
          </a:p>
          <a:p>
            <a:pPr>
              <a:spcBef>
                <a:spcPts val="100"/>
              </a:spcBef>
            </a:pP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</a:t>
            </a:r>
            <a:r>
              <a:rPr altLang="en-GB" dirty="0" lang="en-GB"/>
              <a:t>Key figures of classification</a:t>
            </a:r>
          </a:p>
          <a:p>
            <a:pPr lvl="1" marL="360363">
              <a:spcBef>
                <a:spcPts val="100"/>
              </a:spcBef>
            </a:pPr>
            <a:r>
              <a:rPr altLang="en-GB" dirty="0" lang="en-GB" smtClean="0"/>
              <a:t> Particle Size Distribution (PSD) / RRSB</a:t>
            </a:r>
          </a:p>
          <a:p>
            <a:pPr lvl="1" marL="360363">
              <a:spcBef>
                <a:spcPts val="100"/>
              </a:spcBef>
            </a:pPr>
            <a:r>
              <a:rPr altLang="en-GB" dirty="0" lang="en-GB" smtClean="0"/>
              <a:t> Circulating load u</a:t>
            </a:r>
          </a:p>
          <a:p>
            <a:pPr lvl="1" marL="360363">
              <a:spcBef>
                <a:spcPts val="100"/>
              </a:spcBef>
            </a:pPr>
            <a:r>
              <a:rPr altLang="en-GB" dirty="0" lang="en-GB" smtClean="0"/>
              <a:t> Tromp Curve </a:t>
            </a:r>
            <a:r>
              <a:rPr altLang="en-GB" dirty="0" err="1" lang="en-GB" smtClean="0"/>
              <a:t>t</a:t>
            </a:r>
            <a:r>
              <a:rPr altLang="en-GB" baseline="-25000" dirty="0" err="1" lang="en-GB" smtClean="0"/>
              <a:t>r</a:t>
            </a:r>
            <a:endParaRPr altLang="en-GB" baseline="-25000" dirty="0" lang="en-GB" smtClean="0"/>
          </a:p>
          <a:p>
            <a:pPr>
              <a:spcBef>
                <a:spcPts val="100"/>
              </a:spcBef>
            </a:pP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B </a:t>
            </a:r>
            <a:r>
              <a:rPr altLang="en-GB" dirty="0" lang="en-GB"/>
              <a:t>– level audit of separator (measurement tasks and requirements)  </a:t>
            </a:r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/>
              <a:t> Classifier Operation </a:t>
            </a:r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</a:t>
            </a:r>
            <a:r>
              <a:rPr altLang="en-GB" b="1" dirty="0" lang="en-GB"/>
              <a:t>Conclusion</a:t>
            </a:r>
          </a:p>
        </p:txBody>
      </p:sp>
      <p:sp>
        <p:nvSpPr>
          <p:cNvPr id="282626" name="Rectangle 3074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Content</a:t>
            </a:r>
            <a:endParaRPr altLang="en-GB" dirty="0" lang="en-GB"/>
          </a:p>
        </p:txBody>
      </p:sp>
    </p:spTree>
    <p:extLst>
      <p:ext uri="{BB962C8B-B14F-4D97-AF65-F5344CB8AC3E}">
        <p14:creationId xmlns:p14="http://schemas.microsoft.com/office/powerpoint/2010/main" val="689826453"/>
      </p:ext>
    </p:extLst>
  </p:cSld>
  <p:clrMapOvr>
    <a:masterClrMapping/>
  </p:clrMapOvr>
  <p:transition/>
  <p:timing>
    <p:tnLst>
      <p:par>
        <p:cTn dur="indefinite" id="1" nodeType="tmRoot" restart="never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075"/>
          <p:cNvSpPr>
            <a:spLocks noChangeArrowheads="1" noGrp="1"/>
          </p:cNvSpPr>
          <p:nvPr>
            <p:ph idx="14" sz="quarter"/>
          </p:nvPr>
        </p:nvSpPr>
        <p:spPr>
          <a:xfrm>
            <a:off x="560512" y="1556792"/>
            <a:ext cx="8785223" cy="5112544"/>
          </a:xfrm>
        </p:spPr>
        <p:txBody>
          <a:bodyPr numCol="1"/>
          <a:lstStyle/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The classification (separation) plays a vital role in the performance </a:t>
            </a:r>
            <a:r>
              <a:rPr altLang="en-GB" lang="en-GB" smtClean="0"/>
              <a:t>of a grinding system</a:t>
            </a: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/>
          </a:p>
          <a:p>
            <a:pPr>
              <a:spcBef>
                <a:spcPts val="100"/>
              </a:spcBef>
              <a:buClr>
                <a:schemeClr val="accent2"/>
              </a:buClr>
              <a:buNone/>
            </a:pPr>
            <a:r>
              <a:rPr altLang="en-GB" dirty="0" lang="en-GB" smtClean="0"/>
              <a:t/>
            </a:r>
            <a:br>
              <a:rPr altLang="en-GB" dirty="0" lang="en-GB" smtClean="0"/>
            </a:b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An adequate </a:t>
            </a:r>
            <a:r>
              <a:rPr altLang="en-GB" dirty="0" lang="en-GB"/>
              <a:t>classifying equipment </a:t>
            </a:r>
            <a:r>
              <a:rPr altLang="en-GB" dirty="0" lang="en-GB" smtClean="0"/>
              <a:t>and a proper operation is key to achieve the desired product properties</a:t>
            </a:r>
          </a:p>
          <a:p>
            <a:pPr>
              <a:spcBef>
                <a:spcPts val="100"/>
              </a:spcBef>
            </a:pPr>
            <a:endParaRPr altLang="en-GB" dirty="0" lang="en-GB"/>
          </a:p>
        </p:txBody>
      </p:sp>
      <p:sp>
        <p:nvSpPr>
          <p:cNvPr id="282626" name="Rectangle 3074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Conclusion</a:t>
            </a:r>
            <a:endParaRPr altLang="en-GB" dirty="0" lang="en-GB"/>
          </a:p>
        </p:txBody>
      </p:sp>
    </p:spTree>
    <p:extLst>
      <p:ext uri="{BB962C8B-B14F-4D97-AF65-F5344CB8AC3E}">
        <p14:creationId xmlns:p14="http://schemas.microsoft.com/office/powerpoint/2010/main" val="1079728782"/>
      </p:ext>
    </p:extLst>
  </p:cSld>
  <p:clrMapOvr>
    <a:masterClrMapping/>
  </p:clrMapOvr>
  <p:transition/>
  <p:timing>
    <p:tnLst>
      <p:par>
        <p:cTn dur="indefinite" id="1" nodeType="tmRoot" restart="never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  <p:timing>
    <p:tnLst>
      <p:par>
        <p:cTn dur="indefinite" id="1" nodeType="tmRoot" restart="never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5" sz="quarter"/>
          </p:nvPr>
        </p:nvSpPr>
        <p:spPr/>
        <p:txBody>
          <a:bodyPr numCol="1"/>
          <a:lstStyle/>
          <a:p>
            <a:pPr indent="0" marL="0">
              <a:buNone/>
            </a:pPr>
            <a:r>
              <a:rPr altLang="en-GB" dirty="0" lang="en-GB" smtClean="0" sz="2600" u="sng">
                <a:solidFill>
                  <a:schemeClr val="accent1"/>
                </a:solidFill>
              </a:rPr>
              <a:t>Air Classification</a:t>
            </a:r>
          </a:p>
          <a:p>
            <a:pPr indent="-342900" marL="342900"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 sz="2200"/>
              <a:t>Classifiers </a:t>
            </a:r>
            <a:r>
              <a:rPr altLang="en-GB" dirty="0" lang="en-GB" sz="2200"/>
              <a:t>(“Separators”)</a:t>
            </a:r>
          </a:p>
          <a:p>
            <a:pPr indent="-342900" marL="342900"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 sz="2200"/>
              <a:t>Fine </a:t>
            </a:r>
            <a:r>
              <a:rPr altLang="en-GB" dirty="0" lang="en-GB" sz="2200"/>
              <a:t>classification (</a:t>
            </a:r>
            <a:r>
              <a:rPr altLang="en-GB" dirty="0" err="1" lang="en-GB" sz="2200"/>
              <a:t>μm</a:t>
            </a:r>
            <a:r>
              <a:rPr altLang="en-GB" dirty="0" lang="en-GB" sz="2200"/>
              <a:t>)</a:t>
            </a:r>
          </a:p>
          <a:p>
            <a:pPr indent="-342900" marL="342900"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 sz="2200"/>
          </a:p>
        </p:txBody>
      </p:sp>
      <p:sp>
        <p:nvSpPr>
          <p:cNvPr id="5" name="Content Placeholder 4"/>
          <p:cNvSpPr>
            <a:spLocks noGrp="1"/>
          </p:cNvSpPr>
          <p:nvPr>
            <p:ph idx="14" sz="quarter"/>
          </p:nvPr>
        </p:nvSpPr>
        <p:spPr/>
        <p:txBody>
          <a:bodyPr numCol="1"/>
          <a:lstStyle/>
          <a:p>
            <a:pPr indent="0" marL="0">
              <a:buNone/>
            </a:pPr>
            <a:r>
              <a:rPr altLang="en-GB" dirty="0" lang="en-GB" smtClean="0" sz="2600" u="sng">
                <a:solidFill>
                  <a:schemeClr val="accent1"/>
                </a:solidFill>
              </a:rPr>
              <a:t>Mechanical Classification</a:t>
            </a:r>
          </a:p>
          <a:p>
            <a:pPr indent="-342900" marL="342900"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 sz="2200"/>
              <a:t>Screens</a:t>
            </a:r>
          </a:p>
          <a:p>
            <a:pPr indent="-342900" marL="342900"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 sz="2200"/>
              <a:t>Coarse classification (mm)</a:t>
            </a:r>
          </a:p>
          <a:p>
            <a:pPr indent="0" marL="0">
              <a:buClr>
                <a:schemeClr val="accent2"/>
              </a:buClr>
              <a:buNone/>
            </a:pPr>
            <a:endParaRPr altLang="en-GB" dirty="0" lang="en-GB" sz="2200" u="sn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Overview</a:t>
            </a:r>
            <a:endParaRPr altLang="en-GB" dirty="0" lang="en-GB"/>
          </a:p>
        </p:txBody>
      </p:sp>
      <p:pic>
        <p:nvPicPr>
          <p:cNvPr descr="http://www.thecementgrindingoffice.com/images/sepol-flux.JPG" id="7" name="Picture 2"/>
          <p:cNvPicPr>
            <a:picLocks noChangeArrowheads="1" noChangeAspect="1"/>
          </p:cNvPicPr>
          <p:nvPr/>
        </p:nvPicPr>
        <p:blipFill>
          <a:blip cstate="screen"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249144" y="2628147"/>
            <a:ext cx="2799824" cy="35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1"/>
          <p:cNvPicPr>
            <a:picLocks noChangeArrowheads="1" noChangeAspect="1"/>
          </p:cNvPicPr>
          <p:nvPr/>
        </p:nvPicPr>
        <p:blipFill>
          <a:blip cstate="screen"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48744" y="3934062"/>
            <a:ext cx="3094666" cy="226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1"/>
          <p:cNvPicPr>
            <a:picLocks noChangeArrowheads="1" noChangeAspect="1"/>
          </p:cNvPicPr>
          <p:nvPr/>
        </p:nvPicPr>
        <p:blipFill>
          <a:blip cstate="screen"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0552" y="2636912"/>
            <a:ext cx="2016224" cy="198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5530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075"/>
          <p:cNvSpPr>
            <a:spLocks noChangeArrowheads="1" noGrp="1"/>
          </p:cNvSpPr>
          <p:nvPr>
            <p:ph idx="14" sz="quarter"/>
          </p:nvPr>
        </p:nvSpPr>
        <p:spPr/>
        <p:txBody>
          <a:bodyPr numCol="1"/>
          <a:lstStyle/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Objectives and Overview</a:t>
            </a:r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</a:t>
            </a:r>
            <a:r>
              <a:rPr altLang="en-GB" b="1" dirty="0" lang="en-GB" smtClean="0"/>
              <a:t>Air classification (air separation)</a:t>
            </a:r>
          </a:p>
          <a:p>
            <a:pPr indent="-285750" lvl="1" marL="646113">
              <a:spcBef>
                <a:spcPts val="100"/>
              </a:spcBef>
              <a:buClr>
                <a:schemeClr val="accent2"/>
              </a:buClr>
              <a:buFont charset="0" panose="02070309020205020404" pitchFamily="49" typeface="Courier New"/>
              <a:buChar char="o"/>
            </a:pPr>
            <a:r>
              <a:rPr altLang="en-GB" dirty="0" lang="en-GB" smtClean="0"/>
              <a:t> Operating principle and Design Features </a:t>
            </a:r>
          </a:p>
          <a:p>
            <a:pPr indent="-285750" lvl="1" marL="646113">
              <a:spcBef>
                <a:spcPts val="100"/>
              </a:spcBef>
              <a:buClr>
                <a:schemeClr val="accent2"/>
              </a:buClr>
              <a:buFont charset="0" panose="02070309020205020404" pitchFamily="49" typeface="Courier New"/>
              <a:buChar char="o"/>
            </a:pPr>
            <a:r>
              <a:rPr altLang="en-GB" dirty="0" lang="en-GB" smtClean="0"/>
              <a:t> Separator arrangement in the circuit</a:t>
            </a:r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Key figures of classification</a:t>
            </a:r>
          </a:p>
          <a:p>
            <a:pPr indent="-285750" lvl="1" marL="646113">
              <a:spcBef>
                <a:spcPts val="100"/>
              </a:spcBef>
              <a:buClr>
                <a:schemeClr val="accent2"/>
              </a:buClr>
              <a:buFont charset="0" panose="02070309020205020404" pitchFamily="49" typeface="Courier New"/>
              <a:buChar char="o"/>
            </a:pPr>
            <a:r>
              <a:rPr altLang="en-GB" dirty="0" lang="en-GB" smtClean="0"/>
              <a:t> </a:t>
            </a:r>
            <a:r>
              <a:rPr altLang="en-GB" dirty="0" lang="en-GB"/>
              <a:t>Particle Size Distribution (PSD) / RRSB</a:t>
            </a:r>
          </a:p>
          <a:p>
            <a:pPr indent="-285750" lvl="1" marL="646113">
              <a:spcBef>
                <a:spcPts val="100"/>
              </a:spcBef>
              <a:buClr>
                <a:schemeClr val="accent2"/>
              </a:buClr>
              <a:buFont charset="0" panose="02070309020205020404" pitchFamily="49" typeface="Courier New"/>
              <a:buChar char="o"/>
            </a:pPr>
            <a:r>
              <a:rPr altLang="en-GB" dirty="0" lang="en-GB"/>
              <a:t> Circulating load u</a:t>
            </a:r>
          </a:p>
          <a:p>
            <a:pPr indent="-285750" lvl="1" marL="646113">
              <a:spcBef>
                <a:spcPts val="100"/>
              </a:spcBef>
              <a:buClr>
                <a:schemeClr val="accent2"/>
              </a:buClr>
              <a:buFont charset="0" panose="02070309020205020404" pitchFamily="49" typeface="Courier New"/>
              <a:buChar char="o"/>
            </a:pPr>
            <a:r>
              <a:rPr altLang="en-GB" dirty="0" lang="en-GB"/>
              <a:t> Tromp Curve </a:t>
            </a:r>
            <a:r>
              <a:rPr altLang="en-GB" dirty="0" err="1" lang="en-GB"/>
              <a:t>tr</a:t>
            </a:r>
            <a:endParaRPr altLang="en-GB" dirty="0" lang="en-GB"/>
          </a:p>
          <a:p>
            <a:pPr indent="-285750" lvl="1" marL="646113">
              <a:spcBef>
                <a:spcPts val="100"/>
              </a:spcBef>
              <a:buClr>
                <a:schemeClr val="accent2"/>
              </a:buClr>
              <a:buFont charset="0" panose="02070309020205020404" pitchFamily="49" typeface="Courier New"/>
              <a:buChar char="o"/>
            </a:pPr>
            <a:endParaRPr altLang="en-GB" dirty="0" lang="en-GB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B </a:t>
            </a:r>
            <a:r>
              <a:rPr altLang="en-GB" dirty="0" lang="en-GB"/>
              <a:t>– level audit of separator (measurement tasks and requirements)  </a:t>
            </a: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Classifier </a:t>
            </a:r>
            <a:r>
              <a:rPr altLang="en-GB" dirty="0" lang="en-GB"/>
              <a:t>Operation </a:t>
            </a:r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endParaRPr altLang="en-GB" dirty="0" lang="en-GB" smtClean="0"/>
          </a:p>
          <a:p>
            <a:pPr indent="-342900" marL="342900">
              <a:spcBef>
                <a:spcPts val="100"/>
              </a:spcBef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/>
              <a:t> </a:t>
            </a:r>
            <a:r>
              <a:rPr altLang="en-GB" dirty="0" lang="en-GB" smtClean="0"/>
              <a:t>Conclusion</a:t>
            </a:r>
            <a:endParaRPr altLang="en-GB" dirty="0" lang="en-GB"/>
          </a:p>
        </p:txBody>
      </p:sp>
      <p:sp>
        <p:nvSpPr>
          <p:cNvPr id="282626" name="Rectangle 3074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Content</a:t>
            </a:r>
            <a:endParaRPr altLang="en-GB" dirty="0" lang="en-GB"/>
          </a:p>
        </p:txBody>
      </p:sp>
    </p:spTree>
    <p:extLst>
      <p:ext uri="{BB962C8B-B14F-4D97-AF65-F5344CB8AC3E}">
        <p14:creationId xmlns:p14="http://schemas.microsoft.com/office/powerpoint/2010/main" val="4185036751"/>
      </p:ext>
    </p:extLst>
  </p:cSld>
  <p:clrMapOvr>
    <a:masterClrMapping/>
  </p:clrMapOvr>
  <p:transition/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2920" y="2852936"/>
            <a:ext cx="1728192" cy="1728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89999">
                <a:srgbClr val="FF0000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en-GB" dirty="0" err="1" lang="en-GB" smtClean="0" sz="2000">
              <a:solidFill>
                <a:schemeClr val="bg1"/>
              </a:solidFill>
              <a:latin charset="0" pitchFamily="34" typeface="Arial"/>
              <a:cs charset="0" pitchFamily="34"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Operating Principle and Design Features</a:t>
            </a:r>
            <a:endParaRPr altLang="en-GB" dirty="0" lang="en-GB"/>
          </a:p>
        </p:txBody>
      </p:sp>
      <p:sp>
        <p:nvSpPr>
          <p:cNvPr id="62" name="TextBox 61"/>
          <p:cNvSpPr txBox="1"/>
          <p:nvPr/>
        </p:nvSpPr>
        <p:spPr>
          <a:xfrm>
            <a:off x="6890524" y="2719806"/>
            <a:ext cx="3600400" cy="64633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l" indent="-342900" marL="342900">
              <a:buFontTx/>
              <a:buChar char="-"/>
            </a:pPr>
            <a:r>
              <a:rPr altLang="en-GB" lang="en-GB" smtClean="0" sz="1800">
                <a:solidFill>
                  <a:schemeClr val="accent1"/>
                </a:solidFill>
              </a:rPr>
              <a:t>Fine Fraction </a:t>
            </a:r>
          </a:p>
          <a:p>
            <a:pPr algn="l" indent="-342900" marL="342900">
              <a:buFontTx/>
              <a:buChar char="-"/>
            </a:pPr>
            <a:r>
              <a:rPr altLang="en-GB" lang="en-GB" smtClean="0" sz="1800">
                <a:solidFill>
                  <a:schemeClr val="accent1"/>
                </a:solidFill>
              </a:rPr>
              <a:t>Product</a:t>
            </a:r>
            <a:endParaRPr altLang="en-GB" dirty="0" lang="en-GB" sz="180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01410" y="5211622"/>
            <a:ext cx="2191098" cy="64633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indent="-342900" marL="342900">
              <a:buFontTx/>
              <a:buChar char="-"/>
            </a:pPr>
            <a:r>
              <a:rPr altLang="en-GB" lang="en-GB" smtClean="0" sz="1800">
                <a:solidFill>
                  <a:schemeClr val="accent1"/>
                </a:solidFill>
              </a:rPr>
              <a:t>Coarse Fraction</a:t>
            </a:r>
          </a:p>
          <a:p>
            <a:pPr algn="l" indent="-342900" marL="342900">
              <a:buFontTx/>
              <a:buChar char="-"/>
            </a:pPr>
            <a:r>
              <a:rPr altLang="en-GB" lang="en-GB" smtClean="0" sz="1800">
                <a:solidFill>
                  <a:schemeClr val="accent1"/>
                </a:solidFill>
              </a:rPr>
              <a:t>Tailings</a:t>
            </a:r>
            <a:endParaRPr altLang="en-GB" dirty="0" lang="en-GB" sz="1800">
              <a:solidFill>
                <a:schemeClr val="accent1"/>
              </a:solidFill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1496616" y="2204863"/>
            <a:ext cx="7092452" cy="2956112"/>
            <a:chOff x="1887477" y="2491581"/>
            <a:chExt cx="7092452" cy="2956112"/>
          </a:xfrm>
        </p:grpSpPr>
        <p:sp>
          <p:nvSpPr>
            <p:cNvPr id="18" name="Right Arrow 17"/>
            <p:cNvSpPr/>
            <p:nvPr/>
          </p:nvSpPr>
          <p:spPr>
            <a:xfrm>
              <a:off x="3872880" y="3906664"/>
              <a:ext cx="576064" cy="388698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0" bIns="45720" compatLnSpc="1" lIns="91440" numCol="1" rIns="91440" rtlCol="0" tIns="45720" vert="horz" wrap="none">
              <a:prstTxWarp prst="textNoShape">
                <a:avLst/>
              </a:prstTxWarp>
            </a:bodyPr>
            <a:lstStyle/>
            <a:p>
              <a:pPr algn="ctr" defTabSz="914400" eaLnBrk="0" fontAlgn="base" hangingPunct="0" indent="0" latinLnBrk="0" marL="0" marR="0" rtl="0">
                <a:lnSpc>
                  <a:spcPct val="100000"/>
                </a:lnSpc>
                <a:spcBef>
                  <a:spcPct val="20000"/>
                </a:spcBef>
                <a:spcAft>
                  <a:spcPct val="30000"/>
                </a:spcAft>
                <a:buClr>
                  <a:schemeClr val="accent1"/>
                </a:buClr>
                <a:buSzPct val="90000"/>
                <a:buFont charset="2" pitchFamily="2" typeface="Wingdings"/>
                <a:buNone/>
                <a:tabLst/>
              </a:pPr>
              <a:endParaRPr altLang="en-GB" b="0" baseline="0" cap="none" dirty="0" i="0" kumimoji="0" lang="en-GB" normalizeH="0" smtClean="0" strike="noStrike" sz="2200" u="none">
                <a:ln>
                  <a:noFill/>
                </a:ln>
                <a:solidFill>
                  <a:schemeClr val="tx1"/>
                </a:solidFill>
                <a:effectLst/>
                <a:latin charset="0" typeface="Arial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 rot="19492801">
              <a:off x="6498715" y="3095807"/>
              <a:ext cx="576064" cy="388698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0" bIns="45720" compatLnSpc="1" lIns="91440" numCol="1" rIns="91440" rtlCol="0" tIns="45720" vert="horz" wrap="none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30000"/>
                </a:spcAft>
                <a:buClr>
                  <a:schemeClr val="accent1"/>
                </a:buClr>
                <a:buSzPct val="90000"/>
                <a:buFont charset="2" pitchFamily="2" typeface="Wingdings"/>
              </a:pPr>
              <a:endParaRPr altLang="en-GB" dirty="0" lang="en-GB" sz="2200">
                <a:solidFill>
                  <a:schemeClr val="tx1"/>
                </a:solidFill>
                <a:latin charset="0" typeface="Arial"/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 rot="1386264">
              <a:off x="6510129" y="4581107"/>
              <a:ext cx="576064" cy="388698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0" bIns="45720" compatLnSpc="1" lIns="91440" numCol="1" rIns="91440" rtlCol="0" tIns="45720" vert="horz" wrap="none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30000"/>
                </a:spcAft>
                <a:buClr>
                  <a:schemeClr val="accent1"/>
                </a:buClr>
                <a:buSzPct val="90000"/>
                <a:buFont charset="2" pitchFamily="2" typeface="Wingdings"/>
              </a:pPr>
              <a:endParaRPr altLang="en-GB" dirty="0" lang="en-GB" sz="2200">
                <a:solidFill>
                  <a:schemeClr val="tx1"/>
                </a:solidFill>
                <a:latin charset="0" typeface="Arial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477" y="3906664"/>
              <a:ext cx="1396482" cy="461665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txBody>
            <a:bodyPr numCol="1" rtlCol="0" wrap="square">
              <a:spAutoFit/>
            </a:bodyPr>
            <a:lstStyle/>
            <a:p>
              <a:pPr>
                <a:buNone/>
              </a:pPr>
              <a:r>
                <a:rPr altLang="en-GB" dirty="0" lang="en-GB" smtClean="0" sz="2400">
                  <a:solidFill>
                    <a:schemeClr val="tx1"/>
                  </a:solidFill>
                </a:rPr>
                <a:t>Feed (A)</a:t>
              </a:r>
              <a:endParaRPr altLang="en-GB" dirty="0" lang="en-GB" sz="240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81385" y="2491581"/>
              <a:ext cx="1651486" cy="461665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txBody>
            <a:bodyPr numCol="1" rtlCol="0" wrap="square">
              <a:spAutoFit/>
            </a:bodyPr>
            <a:lstStyle>
              <a:defPPr algn="l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>
                  <a:solidFill>
                    <a:schemeClr val="accent1"/>
                  </a:solidFill>
                </a:defRPr>
              </a:lvl1pPr>
            </a:lstStyle>
            <a:p>
              <a:r>
                <a:rPr altLang="en-GB" dirty="0" lang="en-GB" sz="2400">
                  <a:solidFill>
                    <a:schemeClr val="tx1"/>
                  </a:solidFill>
                </a:rPr>
                <a:t>Fines (F)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92924" y="4986028"/>
              <a:ext cx="1687005" cy="461665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txBody>
            <a:bodyPr numCol="1" rtlCol="0" wrap="square">
              <a:spAutoFit/>
            </a:bodyPr>
            <a:lstStyle>
              <a:defPPr algn="l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>
                  <a:solidFill>
                    <a:schemeClr val="accent1"/>
                  </a:solidFill>
                </a:defRPr>
              </a:lvl1pPr>
            </a:lstStyle>
            <a:p>
              <a:r>
                <a:rPr altLang="en-GB" dirty="0" lang="en-GB" sz="2400">
                  <a:solidFill>
                    <a:schemeClr val="tx1"/>
                  </a:solidFill>
                </a:rPr>
                <a:t>Rejects(R)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cstate="print"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964" y="3624688"/>
              <a:ext cx="1131164" cy="927674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595282" y="1282471"/>
            <a:ext cx="7848872" cy="707886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buNone/>
            </a:pPr>
            <a:r>
              <a:rPr altLang="en-GB" dirty="0" lang="en-GB" smtClean="0" sz="2000" u="sng">
                <a:solidFill>
                  <a:schemeClr val="tx1"/>
                </a:solidFill>
              </a:rPr>
              <a:t>Terminology of Classification Process </a:t>
            </a:r>
          </a:p>
          <a:p>
            <a:pPr>
              <a:buNone/>
            </a:pPr>
            <a:r>
              <a:rPr altLang="en-GB" dirty="0" lang="en-GB" smtClean="0" sz="2000">
                <a:solidFill>
                  <a:schemeClr val="tx1"/>
                </a:solidFill>
              </a:rPr>
              <a:t>(note that different words are used for the same)</a:t>
            </a:r>
            <a:endParaRPr altLang="en-GB" dirty="0" lang="en-GB" sz="200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84311" y="4138319"/>
            <a:ext cx="2191098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indent="-342900" marL="342900">
              <a:buFontTx/>
              <a:buChar char="-"/>
            </a:pPr>
            <a:r>
              <a:rPr altLang="en-GB" dirty="0" lang="en-GB" smtClean="0" sz="1800">
                <a:solidFill>
                  <a:schemeClr val="accent1"/>
                </a:solidFill>
              </a:rPr>
              <a:t>Incoming Flow</a:t>
            </a:r>
            <a:endParaRPr altLang="en-GB" dirty="0" lang="en-GB" sz="180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0970" y="2884133"/>
            <a:ext cx="1040670" cy="400110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en-GB" b="1" dirty="0" lang="en-GB" smtClean="0" sz="2000">
                <a:latin charset="0" pitchFamily="34" typeface="Arial"/>
                <a:cs charset="0" pitchFamily="34" typeface="Arial"/>
              </a:rPr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317250226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2750">
            <a:off x="4580813" y="2184795"/>
            <a:ext cx="4921836" cy="3858285"/>
          </a:xfrm>
          <a:prstGeom prst="rect">
            <a:avLst/>
          </a:prstGeom>
        </p:spPr>
      </p:pic>
      <p:sp>
        <p:nvSpPr>
          <p:cNvPr id="283658" name="Rectangle 2058"/>
          <p:cNvSpPr>
            <a:spLocks noChangeArrowheads="1" noGrp="1"/>
          </p:cNvSpPr>
          <p:nvPr>
            <p:ph idx="14" sz="quarter"/>
          </p:nvPr>
        </p:nvSpPr>
        <p:spPr>
          <a:noFill/>
          <a:ln>
            <a:noFill/>
          </a:ln>
        </p:spPr>
        <p:txBody>
          <a:bodyPr numCol="1"/>
          <a:lstStyle/>
          <a:p>
            <a:pPr indent="-342900" marL="3429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Material particles are exposed to a spiral air vortex</a:t>
            </a:r>
          </a:p>
          <a:p>
            <a:pPr indent="-342900" marL="3429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Font charset="0" panose="020B0604020202020204" pitchFamily="34" typeface="Arial"/>
              <a:buChar char="•"/>
            </a:pPr>
            <a:r>
              <a:rPr altLang="en-GB" dirty="0" lang="en-GB" smtClean="0"/>
              <a:t> On the spiral path, the particles are exposed to 3 main forces:</a:t>
            </a:r>
          </a:p>
          <a:p>
            <a:pPr lvl="1" marL="360363">
              <a:lnSpc>
                <a:spcPct val="120000"/>
              </a:lnSpc>
              <a:spcAft>
                <a:spcPct val="20000"/>
              </a:spcAft>
            </a:pPr>
            <a:r>
              <a:rPr altLang="en-GB" dirty="0" lang="en-GB" smtClean="0"/>
              <a:t> Drag force of air or gas F</a:t>
            </a:r>
            <a:r>
              <a:rPr altLang="en-GB" baseline="-25000" dirty="0" lang="en-GB" smtClean="0"/>
              <a:t>D</a:t>
            </a:r>
          </a:p>
          <a:p>
            <a:pPr lvl="1" marL="360363">
              <a:lnSpc>
                <a:spcPct val="120000"/>
              </a:lnSpc>
              <a:spcAft>
                <a:spcPct val="20000"/>
              </a:spcAft>
            </a:pPr>
            <a:r>
              <a:rPr altLang="en-GB" dirty="0" lang="en-GB" smtClean="0"/>
              <a:t> Centrifugal force F</a:t>
            </a:r>
            <a:r>
              <a:rPr altLang="en-GB" baseline="-25000" dirty="0" lang="en-GB" smtClean="0"/>
              <a:t>C</a:t>
            </a:r>
            <a:endParaRPr altLang="en-GB" dirty="0" lang="en-GB" smtClean="0"/>
          </a:p>
          <a:p>
            <a:pPr lvl="1" marL="360363">
              <a:lnSpc>
                <a:spcPct val="120000"/>
              </a:lnSpc>
              <a:spcAft>
                <a:spcPct val="20000"/>
              </a:spcAft>
            </a:pPr>
            <a:r>
              <a:rPr altLang="en-GB" dirty="0" lang="en-GB" smtClean="0"/>
              <a:t> Gravity F</a:t>
            </a:r>
            <a:r>
              <a:rPr altLang="en-GB" baseline="-25000" dirty="0" lang="en-GB" smtClean="0"/>
              <a:t>G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endParaRPr altLang="en-GB" baseline="-25000" dirty="0" lang="en-GB" smtClean="0"/>
          </a:p>
          <a:p>
            <a:pPr lvl="1">
              <a:lnSpc>
                <a:spcPct val="120000"/>
              </a:lnSpc>
              <a:spcAft>
                <a:spcPct val="20000"/>
              </a:spcAft>
            </a:pPr>
            <a:endParaRPr altLang="en-GB" baseline="-25000" dirty="0" lang="en-GB"/>
          </a:p>
        </p:txBody>
      </p:sp>
      <p:sp>
        <p:nvSpPr>
          <p:cNvPr id="283650" name="Rectangle 2050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Operating Principle</a:t>
            </a:r>
            <a:endParaRPr altLang="en-GB" dirty="0" lang="en-GB"/>
          </a:p>
        </p:txBody>
      </p:sp>
      <p:sp>
        <p:nvSpPr>
          <p:cNvPr id="18" name="TextBox 17"/>
          <p:cNvSpPr txBox="1"/>
          <p:nvPr/>
        </p:nvSpPr>
        <p:spPr>
          <a:xfrm>
            <a:off x="6753699" y="5513813"/>
            <a:ext cx="576064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buNone/>
            </a:pPr>
            <a:r>
              <a:rPr altLang="en-GB" lang="en-GB" smtClean="0">
                <a:solidFill>
                  <a:srgbClr val="009900"/>
                </a:solidFill>
              </a:rPr>
              <a:t>F</a:t>
            </a:r>
            <a:r>
              <a:rPr altLang="en-GB" baseline="-25000" lang="en-GB" smtClean="0">
                <a:solidFill>
                  <a:srgbClr val="009900"/>
                </a:solidFill>
              </a:rPr>
              <a:t>C</a:t>
            </a:r>
            <a:endParaRPr altLang="en-GB" dirty="0" lang="en-GB">
              <a:solidFill>
                <a:srgbClr val="0099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17537" y="3789040"/>
            <a:ext cx="576064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buNone/>
            </a:pPr>
            <a:r>
              <a:rPr altLang="en-GB" lang="en-GB" smtClean="0">
                <a:solidFill>
                  <a:schemeClr val="accent1"/>
                </a:solidFill>
              </a:rPr>
              <a:t>F</a:t>
            </a:r>
            <a:r>
              <a:rPr altLang="en-GB" baseline="-25000" lang="en-GB" smtClean="0">
                <a:solidFill>
                  <a:schemeClr val="accent1"/>
                </a:solidFill>
              </a:rPr>
              <a:t>D</a:t>
            </a:r>
            <a:endParaRPr altLang="en-GB" dirty="0" lang="en-GB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1272" y="5929311"/>
            <a:ext cx="576064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buNone/>
            </a:pPr>
            <a:r>
              <a:rPr altLang="en-GB" lang="en-GB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altLang="en-GB" baseline="-25000" lang="en-GB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endParaRPr altLang="en-GB" dirty="0" lang="en-GB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4968" y="5098315"/>
            <a:ext cx="1475720" cy="64633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buNone/>
            </a:pPr>
            <a:r>
              <a:rPr altLang="en-GB" lang="en-GB" smtClean="0">
                <a:solidFill>
                  <a:srgbClr val="66CCFF"/>
                </a:solidFill>
              </a:rPr>
              <a:t>Spiral air vortex</a:t>
            </a:r>
            <a:endParaRPr altLang="en-GB" dirty="0" lang="en-GB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58201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/>
        <p:txBody>
          <a:bodyPr numCol="1"/>
          <a:lstStyle/>
          <a:p>
            <a:pPr indent="0" marL="0">
              <a:buNone/>
            </a:pPr>
            <a:r>
              <a:rPr altLang="en-GB" dirty="0" lang="en-GB" smtClean="0"/>
              <a:t>Gravity and centrifugal force tend to bring particles to the rejects, while drag force brings them into the fines.</a:t>
            </a:r>
          </a:p>
          <a:p>
            <a:endParaRPr altLang="en-GB" dirty="0" lang="en-GB" smtClean="0"/>
          </a:p>
          <a:p>
            <a:endParaRPr altLang="en-GB" dirty="0" lang="en-GB" smtClean="0"/>
          </a:p>
          <a:p>
            <a:pPr indent="0" marL="0">
              <a:buNone/>
            </a:pPr>
            <a:endParaRPr altLang="en-GB" dirty="0" lang="en-GB" smtClean="0"/>
          </a:p>
          <a:p>
            <a:pPr indent="0" marL="0">
              <a:buNone/>
            </a:pPr>
            <a:endParaRPr altLang="en-GB" dirty="0" lang="en-GB" smtClean="0"/>
          </a:p>
          <a:p>
            <a:pPr indent="0" marL="0">
              <a:buNone/>
            </a:pPr>
            <a:endParaRPr altLang="en-GB" dirty="0"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GB" lang="en-GB" smtClean="0"/>
              <a:t>Operating Principle</a:t>
            </a:r>
            <a:endParaRPr altLang="en-GB" dirty="0"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6681542"/>
                  </p:ext>
                </p:extLst>
              </p:nvPr>
            </p:nvGraphicFramePr>
            <p:xfrm>
              <a:off x="1584702" y="2023055"/>
              <a:ext cx="6603999" cy="1944000"/>
            </p:xfrm>
            <a:graphic>
              <a:graphicData uri="http://schemas.openxmlformats.org/drawingml/2006/table">
                <a:tbl>
                  <a:tblPr bandRow="1">
                    <a:tableStyleId>{69CF1AB2-1976-4502-BF36-3FF5EA218861}</a:tableStyleId>
                  </a:tblPr>
                  <a:tblGrid>
                    <a:gridCol w="1986570"/>
                    <a:gridCol w="504056"/>
                    <a:gridCol w="1440160"/>
                    <a:gridCol w="2673213"/>
                  </a:tblGrid>
                  <a:tr h="648000">
                    <a:tc>
                      <a:txBody>
                        <a:bodyPr numCol="1"/>
                        <a:lstStyle/>
                        <a:p>
                          <a:r>
                            <a:rPr altLang="en-GB" dirty="0" kern="1200" lang="en-GB" noProof="0" smtClean="0" sz="18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Drag</a:t>
                          </a:r>
                          <a:endParaRPr altLang="en-GB" dirty="0" kern="1200" lang="en-GB" noProof="0" sz="18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r>
                            <a:rPr altLang="en-GB" dirty="0" kern="1200" lang="en-GB" noProof="0" smtClean="0" sz="18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Fd</a:t>
                          </a:r>
                          <a:endParaRPr altLang="en-GB" dirty="0" kern="1200" lang="en-GB" noProof="0" sz="18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l" defTabSz="914400" eaLnBrk="1" hangingPunct="1" indent="0" latinLnBrk="0" marL="0" marR="0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altLang="en-GB" dirty="0" kern="1200" lang="en-GB" noProof="0" sz="18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altLang="en-GB" kern="1200" lang="en-GB" noProof="0" smtClean="0" sz="180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altLang="en-GB" i="1" kern="1200" lang="en-GB" noProof="0" smtClean="0" sz="18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altLang="en-GB" kern="1200" lang="en-GB" noProof="0" smtClean="0" sz="18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altLang="en-GB" kern="1200" lang="en-GB" noProof="0" smtClean="0" sz="18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altLang="en-GB" kern="1200" lang="en-GB" noProof="0" smtClean="0" sz="180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altLang="en-GB" i="1" kern="1200" lang="en-GB" noProof="0" smtClean="0" sz="18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altLang="en-GB" kern="1200" lang="en-GB" noProof="0" smtClean="0" sz="18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altLang="en-GB" kern="1200" lang="en-GB" noProof="0" smtClean="0" sz="18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𝑎𝑖𝑟</m:t>
                                    </m:r>
                                  </m:sub>
                                  <m:sup>
                                    <m:r>
                                      <a:rPr altLang="en-GB" kern="1200" lang="en-GB" noProof="0" smtClean="0" sz="18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l" defTabSz="914400" eaLnBrk="1" hangingPunct="1" indent="0" latinLnBrk="0" marL="0" marR="0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altLang="en-GB" dirty="0" kern="1200" lang="en-GB" noProof="0" smtClean="0" sz="18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 fines</a:t>
                          </a:r>
                          <a:endParaRPr altLang="en-GB" dirty="0" kern="1200" lang="en-GB" noProof="0" sz="18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648000">
                    <a:tc>
                      <a:txBody>
                        <a:bodyPr numCol="1"/>
                        <a:lstStyle/>
                        <a:p>
                          <a:r>
                            <a:rPr altLang="en-GB" dirty="0" kern="1200" lang="en-GB" noProof="0" smtClean="0" sz="18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Gravity</a:t>
                          </a:r>
                          <a:endParaRPr altLang="en-GB" dirty="0" kern="1200" lang="en-GB" noProof="0" sz="18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r>
                            <a:rPr altLang="en-GB" dirty="0" kern="1200" lang="en-GB" noProof="0" smtClean="0" sz="18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Fg</a:t>
                          </a:r>
                          <a:endParaRPr altLang="en-GB" dirty="0" kern="1200" lang="en-GB" noProof="0" sz="18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/>
                          <a:endParaRPr altLang="en-GB" dirty="0" kern="1200" lang="en-GB" noProof="0" sz="18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altLang="en-GB" kern="1200" lang="en-GB" noProof="0" smtClean="0" sz="180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altLang="en-GB" i="1" kern="1200" lang="en-GB" noProof="0" smtClean="0" sz="18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altLang="en-GB" kern="1200" lang="en-GB" noProof="0" smtClean="0" sz="18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altLang="en-GB" kern="1200" lang="en-GB" noProof="0" smtClean="0" sz="18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altLang="en-GB" kern="1200" lang="en-GB" noProof="0" smtClean="0" sz="180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∙</m:t>
                                </m:r>
                                <m:r>
                                  <a:rPr altLang="en-GB" kern="1200" lang="en-GB" noProof="0" smtClean="0" sz="180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altLang="en-GB" kern="1200" lang="en-GB" noProof="0" smtClean="0" sz="180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∙</m:t>
                                </m:r>
                                <m:r>
                                  <a:rPr altLang="en-GB" kern="1200" lang="en-GB" noProof="0" smtClean="0" sz="180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</m:oMath>
                            </m:oMathPara>
                          </a14:m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r>
                            <a:rPr altLang="en-GB" dirty="0" kern="1200" lang="en-GB" noProof="0" smtClean="0" sz="18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 rejects</a:t>
                          </a:r>
                          <a:endParaRPr altLang="en-GB" dirty="0" kern="1200" lang="en-GB" noProof="0" sz="18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648000">
                    <a:tc>
                      <a:txBody>
                        <a:bodyPr numCol="1"/>
                        <a:lstStyle/>
                        <a:p>
                          <a:r>
                            <a:rPr altLang="en-GB" dirty="0" kern="1200" lang="en-GB" noProof="0" smtClean="0" sz="18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Centrifugal Force</a:t>
                          </a:r>
                          <a:endParaRPr altLang="en-GB" dirty="0" kern="1200" lang="en-GB" noProof="0" sz="18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r>
                            <a:rPr altLang="en-GB" dirty="0" kern="1200" lang="en-GB" noProof="0" smtClean="0" sz="18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Fc</a:t>
                          </a:r>
                          <a:endParaRPr altLang="en-GB" dirty="0" kern="1200" lang="en-GB" noProof="0" sz="18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l" defTabSz="914400" eaLnBrk="1" hangingPunct="1" indent="0" latinLnBrk="0" marL="0" marR="0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altLang="en-GB" dirty="0" kern="1200" lang="en-GB" noProof="0" sz="18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altLang="en-GB" kern="1200" lang="en-GB" noProof="0" smtClean="0" sz="180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altLang="en-GB" i="1" kern="1200" lang="en-GB" noProof="0" smtClean="0" sz="18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altLang="en-GB" kern="1200" lang="en-GB" noProof="0" smtClean="0" sz="18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altLang="en-GB" kern="1200" lang="en-GB" noProof="0" smtClean="0" sz="18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altLang="en-GB" kern="1200" lang="en-GB" noProof="0" smtClean="0" sz="180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∙</m:t>
                                </m:r>
                                <m:r>
                                  <a:rPr altLang="en-GB" kern="1200" lang="en-GB" noProof="0" smtClean="0" sz="180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altLang="en-GB" kern="1200" lang="en-GB" noProof="0" smtClean="0" sz="180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altLang="en-GB" i="1" kern="1200" lang="en-GB" noProof="0" smtClean="0" sz="18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altLang="en-GB" i="1" kern="1200" lang="en-GB" noProof="0" smtClean="0" sz="18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altLang="en-GB" kern="1200" lang="en-GB" noProof="0" smtClean="0" sz="18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altLang="en-GB" kern="1200" lang="en-GB" noProof="0" smtClean="0" sz="18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altLang="en-GB" kern="1200" lang="en-GB" noProof="0" smtClean="0" sz="18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altLang="en-GB" kern="1200" lang="en-GB" noProof="0" smtClean="0" sz="18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den>
                                </m:f>
                              </m:oMath>
                            </m:oMathPara>
                          </a14:m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r>
                            <a:rPr altLang="en-GB" dirty="0" kern="1200" lang="en-GB" noProof="0" smtClean="0" sz="18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 rejects</a:t>
                          </a:r>
                          <a:endParaRPr altLang="en-GB" dirty="0" kern="1200" lang="en-GB" noProof="0" sz="18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126681542"/>
                  </p:ext>
                </p:extLst>
              </p:nvPr>
            </p:nvGraphicFramePr>
            <p:xfrm>
              <a:off x="1584702" y="2023055"/>
              <a:ext cx="6603999" cy="1944780"/>
            </p:xfrm>
            <a:graphic>
              <a:graphicData uri="http://schemas.openxmlformats.org/drawingml/2006/table">
                <a:tbl>
                  <a:tblPr bandRow="1">
                    <a:tableStyleId>{69CF1AB2-1976-4502-BF36-3FF5EA218861}</a:tableStyleId>
                  </a:tblPr>
                  <a:tblGrid>
                    <a:gridCol w="1986570"/>
                    <a:gridCol w="504056"/>
                    <a:gridCol w="1440160"/>
                    <a:gridCol w="2673213"/>
                  </a:tblGrid>
                  <a:tr h="648000">
                    <a:tc>
                      <a:txBody>
                        <a:bodyPr numCol="1"/>
                        <a:lstStyle/>
                        <a:p>
                          <a:r>
                            <a:rPr altLang="en-GB" dirty="0" kern="1200" lang="en-GB" noProof="0" smtClean="0" sz="18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Drag</a:t>
                          </a:r>
                          <a:endParaRPr altLang="en-GB" dirty="0" kern="1200" lang="en-GB" noProof="0" sz="18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r>
                            <a:rPr altLang="en-GB" dirty="0" kern="1200" lang="en-GB" noProof="0" smtClean="0" sz="18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Fd</a:t>
                          </a:r>
                          <a:endParaRPr altLang="en-GB" dirty="0" kern="1200" lang="en-GB" noProof="0" sz="18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endParaRPr altLang="de-DE" lang="de-DE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blipFill rotWithShape="1">
                          <a:blip r:embed="rId3"/>
                          <a:stretch>
                            <a:fillRect b="-200943" l="-172574" r="-185232" t="-943"/>
                          </a:stretch>
                        </a:blipFill>
                      </a:tcPr>
                    </a:tc>
                    <a:tc>
                      <a:txBody>
                        <a:bodyPr numCol="1"/>
                        <a:lstStyle/>
                        <a:p>
                          <a:pPr algn="l" defTabSz="914400" eaLnBrk="1" hangingPunct="1" indent="0" latinLnBrk="0" marL="0" marR="0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altLang="en-GB" dirty="0" kern="1200" lang="en-GB" noProof="0" smtClean="0" sz="18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 fines</a:t>
                          </a:r>
                          <a:endParaRPr altLang="en-GB" dirty="0" kern="1200" lang="en-GB" noProof="0" sz="18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648000">
                    <a:tc>
                      <a:txBody>
                        <a:bodyPr numCol="1"/>
                        <a:lstStyle/>
                        <a:p>
                          <a:r>
                            <a:rPr altLang="en-GB" dirty="0" kern="1200" lang="en-GB" noProof="0" smtClean="0" sz="18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Gravity</a:t>
                          </a:r>
                          <a:endParaRPr altLang="en-GB" dirty="0" kern="1200" lang="en-GB" noProof="0" sz="18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r>
                            <a:rPr altLang="en-GB" dirty="0" kern="1200" lang="en-GB" noProof="0" smtClean="0" sz="18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Fg</a:t>
                          </a:r>
                          <a:endParaRPr altLang="en-GB" dirty="0" kern="1200" lang="en-GB" noProof="0" sz="18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endParaRPr altLang="de-DE" lang="de-DE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blipFill rotWithShape="1">
                          <a:blip r:embed="rId3"/>
                          <a:stretch>
                            <a:fillRect b="-99065" l="-172574" r="-185232" t="-100000"/>
                          </a:stretch>
                        </a:blipFill>
                      </a:tcPr>
                    </a:tc>
                    <a:tc>
                      <a:txBody>
                        <a:bodyPr numCol="1"/>
                        <a:lstStyle/>
                        <a:p>
                          <a:r>
                            <a:rPr altLang="en-GB" dirty="0" kern="1200" lang="en-GB" noProof="0" smtClean="0" sz="18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 rejects</a:t>
                          </a:r>
                          <a:endParaRPr altLang="en-GB" dirty="0" kern="1200" lang="en-GB" noProof="0" sz="18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648780">
                    <a:tc>
                      <a:txBody>
                        <a:bodyPr numCol="1"/>
                        <a:lstStyle/>
                        <a:p>
                          <a:r>
                            <a:rPr altLang="en-GB" dirty="0" kern="1200" lang="en-GB" noProof="0" smtClean="0" sz="18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Centrifugal Force</a:t>
                          </a:r>
                          <a:endParaRPr altLang="en-GB" dirty="0" kern="1200" lang="en-GB" noProof="0" sz="18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r>
                            <a:rPr altLang="en-GB" dirty="0" kern="1200" lang="en-GB" noProof="0" smtClean="0" sz="18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Fc</a:t>
                          </a:r>
                          <a:endParaRPr altLang="en-GB" dirty="0" kern="1200" lang="en-GB" noProof="0" sz="18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 numCol="1"/>
                        <a:lstStyle/>
                        <a:p>
                          <a:endParaRPr altLang="de-DE" lang="de-DE"/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blipFill rotWithShape="1">
                          <a:blip r:embed="rId3"/>
                          <a:stretch>
                            <a:fillRect l="-172574" r="-185232" t="-201887"/>
                          </a:stretch>
                        </a:blipFill>
                      </a:tcPr>
                    </a:tc>
                    <a:tc>
                      <a:txBody>
                        <a:bodyPr numCol="1"/>
                        <a:lstStyle/>
                        <a:p>
                          <a:r>
                            <a:rPr altLang="en-GB" dirty="0" kern="1200" lang="en-GB" noProof="0" smtClean="0" sz="18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 rejects</a:t>
                          </a:r>
                          <a:endParaRPr altLang="en-GB" dirty="0" kern="1200" lang="en-GB" noProof="0" sz="18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L>
                        <a:lnR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R>
                        <a:lnT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T>
                        <a:lnB algn="ctr" cap="flat" cmpd="sng" w="12700">
                          <a:solidFill>
                            <a:schemeClr val="tx1"/>
                          </a:solidFill>
                          <a:prstDash val="solid"/>
                          <a:round/>
                          <a:headEnd len="med" type="none" w="med"/>
                          <a:tailEnd len="med" type="none" w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918621"/>
                  </p:ext>
                </p:extLst>
              </p:nvPr>
            </p:nvGraphicFramePr>
            <p:xfrm>
              <a:off x="1625134" y="4102885"/>
              <a:ext cx="4680520" cy="2225040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792088"/>
                    <a:gridCol w="3888432"/>
                  </a:tblGrid>
                  <a:tr h="370840">
                    <a:tc>
                      <a:txBody>
                        <a:bodyPr numCol="1"/>
                        <a:lstStyle/>
                        <a:p>
                          <a:pPr/>
                          <a:endParaRPr altLang="en-GB" dirty="0" lang="en-GB" noProof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altLang="en-GB" lang="en-GB" noProof="0" smtClean="0">
                                    <a:latin typeface="Cambria Math"/>
                                  </a:rPr>
                                  <m:t>𝑑</m:t>
                                </m:r>
                              </m:oMath>
                            </m:oMathPara>
                          </a14:m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 numCol="1"/>
                        <a:lstStyle/>
                        <a:p>
                          <a:r>
                            <a:rPr altLang="en-GB" dirty="0" lang="en-GB" noProof="0" smtClean="0"/>
                            <a:t>diameter of particle [m]</a:t>
                          </a:r>
                          <a:endParaRPr altLang="en-GB" dirty="0" lang="en-GB" noProof="0"/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 numCol="1"/>
                        <a:lstStyle/>
                        <a:p>
                          <a:pPr/>
                          <a:endParaRPr altLang="en-GB" dirty="0" lang="en-GB" noProof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altLang="en-GB" lang="en-GB" noProof="0" smtClean="0">
                                    <a:latin typeface="Cambria Math"/>
                                  </a:rPr>
                                  <m:t>𝜌</m:t>
                                </m:r>
                              </m:oMath>
                            </m:oMathPara>
                          </a14:m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 numCol="1"/>
                        <a:lstStyle/>
                        <a:p>
                          <a:r>
                            <a:rPr altLang="en-GB" dirty="0" lang="en-GB" noProof="0" smtClean="0"/>
                            <a:t>density of particle material [kg/m</a:t>
                          </a:r>
                          <a:r>
                            <a:rPr altLang="en-GB" baseline="30000" dirty="0" lang="en-GB" noProof="0" smtClean="0"/>
                            <a:t>3</a:t>
                          </a:r>
                          <a:r>
                            <a:rPr altLang="en-GB" dirty="0" lang="en-GB" noProof="0" smtClean="0"/>
                            <a:t>]</a:t>
                          </a:r>
                          <a:endParaRPr altLang="en-GB" dirty="0" lang="en-GB" noProof="0"/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 numCol="1"/>
                        <a:lstStyle/>
                        <a:p>
                          <a:pPr/>
                          <a:endParaRPr altLang="en-GB" dirty="0" lang="en-GB" noProof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altLang="en-GB" i="1" lang="en-GB" noProof="0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altLang="en-GB" lang="en-GB" noProof="0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altLang="en-GB" lang="en-GB" noProof="0" smtClean="0">
                                        <a:latin typeface="Cambria Math"/>
                                      </a:rPr>
                                      <m:t>𝑎𝑖𝑟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 numCol="1"/>
                        <a:lstStyle/>
                        <a:p>
                          <a:r>
                            <a:rPr altLang="en-GB" dirty="0" lang="en-GB" noProof="0" smtClean="0"/>
                            <a:t>velocity of air [m/s]</a:t>
                          </a:r>
                          <a:endParaRPr altLang="en-GB" dirty="0" lang="en-GB" noProof="0"/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 numCol="1"/>
                        <a:lstStyle/>
                        <a:p>
                          <a:pPr/>
                          <a:endParaRPr altLang="en-GB" dirty="0" lang="en-GB" noProof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altLang="en-GB" i="1" lang="en-GB" noProof="0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altLang="en-GB" lang="en-GB" noProof="0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altLang="en-GB" lang="en-GB" noProof="0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 numCol="1"/>
                        <a:lstStyle/>
                        <a:p>
                          <a:r>
                            <a:rPr altLang="en-GB" dirty="0" lang="en-GB" noProof="0" smtClean="0"/>
                            <a:t>tangential velocity of particle [m/s]</a:t>
                          </a:r>
                          <a:endParaRPr altLang="en-GB" dirty="0" lang="en-GB" noProof="0"/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 numCol="1"/>
                        <a:lstStyle/>
                        <a:p>
                          <a:pPr/>
                          <a:endParaRPr altLang="en-GB" dirty="0" lang="en-GB" noProof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altLang="en-GB" lang="en-GB" noProof="0" smtClean="0">
                                    <a:latin typeface="Cambria Math"/>
                                  </a:rPr>
                                  <m:t>𝑟</m:t>
                                </m:r>
                              </m:oMath>
                            </m:oMathPara>
                          </a14:m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 numCol="1"/>
                        <a:lstStyle/>
                        <a:p>
                          <a:r>
                            <a:rPr altLang="en-GB" dirty="0" lang="en-GB" noProof="0" smtClean="0"/>
                            <a:t>radius</a:t>
                          </a:r>
                          <a:r>
                            <a:rPr altLang="en-GB" baseline="0" dirty="0" lang="en-GB" noProof="0" smtClean="0"/>
                            <a:t> of particle trajectory [m]</a:t>
                          </a:r>
                          <a:endParaRPr altLang="en-GB" dirty="0" lang="en-GB" noProof="0"/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 numCol="1"/>
                        <a:lstStyle/>
                        <a:p>
                          <a:pPr/>
                          <a:endParaRPr altLang="en-GB" dirty="0" lang="en-GB" noProof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altLang="en-GB" lang="en-GB" noProof="0" smtClean="0">
                                    <a:latin typeface="Cambria Math"/>
                                  </a:rPr>
                                  <m:t>𝑔</m:t>
                                </m:r>
                              </m:oMath>
                            </m:oMathPara>
                          </a14:m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 numCol="1"/>
                        <a:lstStyle/>
                        <a:p>
                          <a:r>
                            <a:rPr altLang="en-GB" dirty="0" lang="en-GB" noProof="0" smtClean="0"/>
                            <a:t>gravity constant [m/s</a:t>
                          </a:r>
                          <a:r>
                            <a:rPr altLang="en-GB" baseline="30000" dirty="0" lang="en-GB" noProof="0" smtClean="0"/>
                            <a:t>2</a:t>
                          </a:r>
                          <a:r>
                            <a:rPr altLang="en-GB" dirty="0" lang="en-GB" noProof="0" smtClean="0"/>
                            <a:t>]</a:t>
                          </a:r>
                          <a:endParaRPr altLang="en-GB" dirty="0" lang="en-GB" noProof="0"/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36918621"/>
                  </p:ext>
                </p:extLst>
              </p:nvPr>
            </p:nvGraphicFramePr>
            <p:xfrm>
              <a:off x="1625134" y="4102885"/>
              <a:ext cx="4680520" cy="2225040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792088"/>
                    <a:gridCol w="3888432"/>
                  </a:tblGrid>
                  <a:tr h="370840">
                    <a:tc>
                      <a:txBody>
                        <a:bodyPr numCol="1"/>
                        <a:lstStyle/>
                        <a:p>
                          <a:endParaRPr altLang="de-DE" lang="de-DE"/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b="-522951" l="-769" r="-490769" t="-8197"/>
                          </a:stretch>
                        </a:blipFill>
                      </a:tcPr>
                    </a:tc>
                    <a:tc>
                      <a:txBody>
                        <a:bodyPr numCol="1"/>
                        <a:lstStyle/>
                        <a:p>
                          <a:r>
                            <a:rPr altLang="en-GB" dirty="0" lang="en-GB" noProof="0" smtClean="0"/>
                            <a:t>diameter of particle [m]</a:t>
                          </a:r>
                          <a:endParaRPr altLang="en-GB" dirty="0" lang="en-GB" noProof="0"/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 numCol="1"/>
                        <a:lstStyle/>
                        <a:p>
                          <a:endParaRPr altLang="de-DE" lang="de-DE"/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b="-422951" l="-769" r="-490769" t="-108197"/>
                          </a:stretch>
                        </a:blipFill>
                      </a:tcPr>
                    </a:tc>
                    <a:tc>
                      <a:txBody>
                        <a:bodyPr numCol="1"/>
                        <a:lstStyle/>
                        <a:p>
                          <a:r>
                            <a:rPr altLang="en-GB" dirty="0" lang="en-GB" noProof="0" smtClean="0"/>
                            <a:t>density of particle material [kg/m</a:t>
                          </a:r>
                          <a:r>
                            <a:rPr altLang="en-GB" baseline="30000" dirty="0" lang="en-GB" noProof="0" smtClean="0"/>
                            <a:t>3</a:t>
                          </a:r>
                          <a:r>
                            <a:rPr altLang="en-GB" dirty="0" lang="en-GB" noProof="0" smtClean="0"/>
                            <a:t>]</a:t>
                          </a:r>
                          <a:endParaRPr altLang="en-GB" dirty="0" lang="en-GB" noProof="0"/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 numCol="1"/>
                        <a:lstStyle/>
                        <a:p>
                          <a:endParaRPr altLang="de-DE" lang="de-DE"/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b="-322951" l="-769" r="-490769" t="-208197"/>
                          </a:stretch>
                        </a:blipFill>
                      </a:tcPr>
                    </a:tc>
                    <a:tc>
                      <a:txBody>
                        <a:bodyPr numCol="1"/>
                        <a:lstStyle/>
                        <a:p>
                          <a:r>
                            <a:rPr altLang="en-GB" dirty="0" lang="en-GB" noProof="0" smtClean="0"/>
                            <a:t>velocity of air [m/s]</a:t>
                          </a:r>
                          <a:endParaRPr altLang="en-GB" dirty="0" lang="en-GB" noProof="0"/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 numCol="1"/>
                        <a:lstStyle/>
                        <a:p>
                          <a:endParaRPr altLang="de-DE" lang="de-DE"/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b="-228333" l="-769" r="-490769" t="-313333"/>
                          </a:stretch>
                        </a:blipFill>
                      </a:tcPr>
                    </a:tc>
                    <a:tc>
                      <a:txBody>
                        <a:bodyPr numCol="1"/>
                        <a:lstStyle/>
                        <a:p>
                          <a:r>
                            <a:rPr altLang="en-GB" dirty="0" lang="en-GB" noProof="0" smtClean="0"/>
                            <a:t>tangential velocity of particle [m/s]</a:t>
                          </a:r>
                          <a:endParaRPr altLang="en-GB" dirty="0" lang="en-GB" noProof="0"/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 numCol="1"/>
                        <a:lstStyle/>
                        <a:p>
                          <a:endParaRPr altLang="de-DE" lang="de-DE"/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b="-124590" l="-769" r="-490769" t="-406557"/>
                          </a:stretch>
                        </a:blipFill>
                      </a:tcPr>
                    </a:tc>
                    <a:tc>
                      <a:txBody>
                        <a:bodyPr numCol="1"/>
                        <a:lstStyle/>
                        <a:p>
                          <a:r>
                            <a:rPr altLang="en-GB" dirty="0" lang="en-GB" noProof="0" smtClean="0"/>
                            <a:t>radius</a:t>
                          </a:r>
                          <a:r>
                            <a:rPr altLang="en-GB" baseline="0" dirty="0" lang="en-GB" noProof="0" smtClean="0"/>
                            <a:t> of particle trajectory [m]</a:t>
                          </a:r>
                          <a:endParaRPr altLang="en-GB" dirty="0" lang="en-GB" noProof="0"/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 numCol="1"/>
                        <a:lstStyle/>
                        <a:p>
                          <a:endParaRPr altLang="de-DE" lang="de-DE"/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b="-24590" l="-769" r="-490769" t="-506557"/>
                          </a:stretch>
                        </a:blipFill>
                      </a:tcPr>
                    </a:tc>
                    <a:tc>
                      <a:txBody>
                        <a:bodyPr numCol="1"/>
                        <a:lstStyle/>
                        <a:p>
                          <a:r>
                            <a:rPr altLang="en-GB" dirty="0" lang="en-GB" noProof="0" smtClean="0"/>
                            <a:t>gravity constant [m/s</a:t>
                          </a:r>
                          <a:r>
                            <a:rPr altLang="en-GB" baseline="30000" dirty="0" lang="en-GB" noProof="0" smtClean="0"/>
                            <a:t>2</a:t>
                          </a:r>
                          <a:r>
                            <a:rPr altLang="en-GB" dirty="0" lang="en-GB" noProof="0" smtClean="0"/>
                            <a:t>]</a:t>
                          </a:r>
                          <a:endParaRPr altLang="en-GB" dirty="0" lang="en-GB" noProof="0"/>
                        </a:p>
                      </a:txBody>
                      <a:tcPr>
                        <a:lnL cmpd="sng" w="12700">
                          <a:noFill/>
                        </a:lnL>
                        <a:lnR cmpd="sng" w="12700">
                          <a:noFill/>
                        </a:lnR>
                        <a:lnT cmpd="sng" w="12700">
                          <a:noFill/>
                        </a:lnT>
                        <a:lnB cmpd="sng" w="12700">
                          <a:noFill/>
                        </a:lnB>
                        <a:lnTlToBr cmpd="sng" w="12700">
                          <a:noFill/>
                          <a:prstDash val="solid"/>
                        </a:lnTlToBr>
                        <a:lnBlToTr cmpd="sng" w="12700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2462692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H_PowerPoint_2015-06-23">
  <a:themeElements>
    <a:clrScheme name="LH PPT">
      <a:dk1>
        <a:srgbClr val="5F5046"/>
      </a:dk1>
      <a:lt1>
        <a:srgbClr val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Words>3057</Words>
  <Paragraphs>736</Paragraphs>
  <Slides>55</Slides>
  <Notes>20</Notes>
  <TotalTime>2501</TotalTime>
  <HiddenSlides>0</HiddenSlides>
  <MMClips>0</MMClips>
  <ScaleCrop>false</ScaleCrop>
  <HeadingPairs>
    <vt:vector baseType="variant" size="6"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55</vt:i4>
      </vt:variant>
    </vt:vector>
  </HeadingPairs>
  <TitlesOfParts>
    <vt:vector baseType="lpstr" size="60">
      <vt:lpstr>LH_PowerPoint_2015-06-23</vt:lpstr>
      <vt:lpstr>simple-light</vt:lpstr>
      <vt:lpstr>Equation</vt:lpstr>
      <vt:lpstr>Chart</vt:lpstr>
      <vt:lpstr>Worksheet</vt:lpstr>
      <vt:lpstr>Separators / Classifiers</vt:lpstr>
      <vt:lpstr>Content</vt:lpstr>
      <vt:lpstr>Content</vt:lpstr>
      <vt:lpstr>Objectives and Overview</vt:lpstr>
      <vt:lpstr>The Comminution Process Chain</vt:lpstr>
      <vt:lpstr>Overview</vt:lpstr>
      <vt:lpstr>Content</vt:lpstr>
      <vt:lpstr>Operating Principle and Design Features</vt:lpstr>
      <vt:lpstr>Operating Principle</vt:lpstr>
      <vt:lpstr>Operating Principle</vt:lpstr>
      <vt:lpstr>Operating Principle</vt:lpstr>
      <vt:lpstr>Operating Principle</vt:lpstr>
      <vt:lpstr>Design Features</vt:lpstr>
      <vt:lpstr>Design Features</vt:lpstr>
      <vt:lpstr>Classifier Arrangement in the Circuit</vt:lpstr>
      <vt:lpstr>Purpose of Classifier Ventilation</vt:lpstr>
      <vt:lpstr>Content</vt:lpstr>
      <vt:lpstr>Key Figures - Particle Size Distribution (PSD)</vt:lpstr>
      <vt:lpstr>Key Figures - Particle Size Distribution (PSD)</vt:lpstr>
      <vt:lpstr>Key Figures - Particle Size Distribution (PSD)</vt:lpstr>
      <vt:lpstr>Key Figures – RRSB Diagram</vt:lpstr>
      <vt:lpstr>Key Figures – RRSB Diagram</vt:lpstr>
      <vt:lpstr>Key Figures – RRSB Diagram</vt:lpstr>
      <vt:lpstr>Key Figures – RRSB Diagram</vt:lpstr>
      <vt:lpstr>Key Figures – Circulation Load u</vt:lpstr>
      <vt:lpstr>Key Figures – Circulation Load u</vt:lpstr>
      <vt:lpstr>Key Figures - Circulating Load u</vt:lpstr>
      <vt:lpstr>Key Figures – Tromp Curve tr</vt:lpstr>
      <vt:lpstr>Key Figures – Tromp Curve tr</vt:lpstr>
      <vt:lpstr>Key Figures – Tromp Curve tr – perfect screen</vt:lpstr>
      <vt:lpstr>Key Figures – Tromp Curve tr C – perfect screen</vt:lpstr>
      <vt:lpstr>Key Figures – Tromp Curve tr – bypass</vt:lpstr>
      <vt:lpstr>Key Figures – Tromp Curve tr – bypass</vt:lpstr>
      <vt:lpstr>Key Figures – Tromp Curve tr – sharpness of separation or imperfection</vt:lpstr>
      <vt:lpstr>Key Figures – Tromp Curve tr– sharpness of separation or imperfection</vt:lpstr>
      <vt:lpstr>Key Figures – Tromp Curve tr</vt:lpstr>
      <vt:lpstr>Key Figures - Tromp Curve tr</vt:lpstr>
      <vt:lpstr>Key Figures - Tromp Curve tr – main parameters</vt:lpstr>
      <vt:lpstr>Key Figures - Tromp Curve tr</vt:lpstr>
      <vt:lpstr>Content</vt:lpstr>
      <vt:lpstr>B – Level Audit (Tasks &amp; Frequency)</vt:lpstr>
      <vt:lpstr>Classifier Operating Point (1/2)</vt:lpstr>
      <vt:lpstr>Classifier Operating Point (2/2)</vt:lpstr>
      <vt:lpstr>Content</vt:lpstr>
      <vt:lpstr>Classifier Operation</vt:lpstr>
      <vt:lpstr>Classifier Operation</vt:lpstr>
      <vt:lpstr>Classifier Operating  Point (1/4)</vt:lpstr>
      <vt:lpstr>Classifier Operating  Point (2/4)</vt:lpstr>
      <vt:lpstr>Classifier Operating  Point (3/4)</vt:lpstr>
      <vt:lpstr>Classifier Operating  Point (4/4)</vt:lpstr>
      <vt:lpstr>Classifier Operation</vt:lpstr>
      <vt:lpstr>Classifier Operation</vt:lpstr>
      <vt:lpstr>Content</vt:lpstr>
      <vt:lpstr>Conclusion</vt:lpstr>
      <vt:lpstr>PowerPoint Presentation</vt:lpstr>
    </vt:vector>
  </TitlesOfParts>
  <LinksUpToDate>false</LinksUpToDate>
  <SharedDoc>false</SharedDoc>
  <HyperlinksChanged>false</HyperlinksChanged>
  <Application>Microsoft Office PowerPoint</Application>
  <AppVersion>14.0000</AppVersion>
  <PresentationFormat>A4 Paper (210x297 mm)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Alessandra Noris</dc:creator>
  <cp:lastModifiedBy>Stefan Gross</cp:lastModifiedBy>
  <dcterms:modified xsi:type="dcterms:W3CDTF">2016-04-12T15:15:50Z</dcterms:modified>
  <cp:revision>65</cp:revision>
  <dc:title>Google Slides Sample Slide Title Headline (36 pt)</dc:title>
</cp:coreProperties>
</file>