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0" r:id="rId24"/>
    <p:sldId id="291" r:id="rId25"/>
    <p:sldId id="294" r:id="rId26"/>
    <p:sldId id="295" r:id="rId27"/>
    <p:sldId id="277" r:id="rId28"/>
    <p:sldId id="278" r:id="rId29"/>
    <p:sldId id="279" r:id="rId30"/>
    <p:sldId id="292" r:id="rId31"/>
    <p:sldId id="293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23812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363" marR="0" lvl="1" indent="-42863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3" marR="0" lvl="2" indent="-30162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4375" marR="0" lvl="3" indent="-28575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8525" marR="0" lvl="4" indent="-34925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762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600" cy="4297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6" cy="42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6213" marR="0" lvl="0" indent="-100013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0975" marR="0" lvl="0" indent="-18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52437" y="4879207"/>
            <a:ext cx="6696805" cy="1538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9B95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9B95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B95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B95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B9592"/>
              </a:buClr>
              <a:buFont typeface="Arial"/>
              <a:buNone/>
              <a:defRPr sz="2000" b="0" i="0" u="none" strike="noStrike" cap="none">
                <a:solidFill>
                  <a:srgbClr val="9B95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B9592"/>
              </a:buClr>
              <a:buFont typeface="Arial"/>
              <a:buNone/>
              <a:defRPr sz="2000" b="0" i="0" u="none" strike="noStrike" cap="none">
                <a:solidFill>
                  <a:srgbClr val="9B95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B9592"/>
              </a:buClr>
              <a:buFont typeface="Arial"/>
              <a:buNone/>
              <a:defRPr sz="2000" b="0" i="0" u="none" strike="noStrike" cap="none">
                <a:solidFill>
                  <a:srgbClr val="9B95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B9592"/>
              </a:buClr>
              <a:buFont typeface="Arial"/>
              <a:buNone/>
              <a:defRPr sz="2000" b="0" i="0" u="none" strike="noStrike" cap="none">
                <a:solidFill>
                  <a:srgbClr val="9B95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0038" y="5530850"/>
            <a:ext cx="1588392" cy="10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52500" y="1088740"/>
            <a:ext cx="8996299" cy="1304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0975" marR="0" lvl="0" indent="-18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73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158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158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47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423987" y="6632325"/>
            <a:ext cx="3529012" cy="12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097016" y="1124744"/>
            <a:ext cx="4248595" cy="5112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730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44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158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158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47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560387" y="1124744"/>
            <a:ext cx="4248000" cy="5112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730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44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158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158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47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67543" y="1113320"/>
            <a:ext cx="8949952" cy="834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Font typeface="Arial"/>
              <a:buNone/>
              <a:defRPr sz="1800" b="1" i="0" u="none" strike="noStrike" cap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60387" y="1943998"/>
            <a:ext cx="8785225" cy="105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5241032" y="6417332"/>
            <a:ext cx="1656183" cy="165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2 Conten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4320540" cy="4734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73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158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158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47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060950" y="1448779"/>
            <a:ext cx="4321173" cy="4734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73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158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158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47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4320540" cy="4734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73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158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158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47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5060950" y="1448779"/>
            <a:ext cx="4321173" cy="47340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2 Contents and Pictur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24508" y="1448779"/>
            <a:ext cx="4320540" cy="4732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73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158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158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47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5060950" y="4077071"/>
            <a:ext cx="4321173" cy="2105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730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44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15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15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47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3"/>
          </p:nvPr>
        </p:nvSpPr>
        <p:spPr>
          <a:xfrm>
            <a:off x="5060950" y="1448779"/>
            <a:ext cx="4321173" cy="23762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23875" y="1268412"/>
            <a:ext cx="8858249" cy="49129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730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44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158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158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476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892658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523875" y="1160748"/>
            <a:ext cx="885824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7689303" y="6417462"/>
            <a:ext cx="1210070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2015 LafargeHolcim</a:t>
            </a:r>
          </a:p>
        </p:txBody>
      </p:sp>
      <p:sp>
        <p:nvSpPr>
          <p:cNvPr id="16" name="Shape 16"/>
          <p:cNvSpPr/>
          <p:nvPr/>
        </p:nvSpPr>
        <p:spPr>
          <a:xfrm>
            <a:off x="5241032" y="6417332"/>
            <a:ext cx="1656183" cy="165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19112" y="6348414"/>
            <a:ext cx="1105179" cy="250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Aspects for Solid Fuel Grinding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452437" y="4879207"/>
            <a:ext cx="6696805" cy="1538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Development Program for Process Performance Engineers</a:t>
            </a:r>
          </a:p>
        </p:txBody>
      </p:sp>
      <p:pic>
        <p:nvPicPr>
          <p:cNvPr id="84" name="Shape 8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6921" b="26923"/>
          <a:stretch/>
        </p:blipFill>
        <p:spPr>
          <a:xfrm>
            <a:off x="0" y="0"/>
            <a:ext cx="990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overview of relevant coal properties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375" y="1261886"/>
            <a:ext cx="8987412" cy="43102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2309792" y="5675780"/>
            <a:ext cx="6357037" cy="40229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 marked figures: Relevant data for dimensioning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2336800" y="5715000"/>
            <a:ext cx="2736850" cy="323850"/>
          </a:xfrm>
          <a:prstGeom prst="rect">
            <a:avLst/>
          </a:prstGeom>
          <a:solidFill>
            <a:srgbClr val="FFFF00">
              <a:alpha val="4431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098" cy="8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aspects for solid fuel grinding - Outline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23875" y="1220179"/>
            <a:ext cx="8858098" cy="47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fuels 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Properties of solid fuels 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Classification of coals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Development of dust explosions and fires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Characterization of dust explosions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limits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protection 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Active or preventive explosion protection 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Passive or constructive explosion protection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 message</a:t>
            </a:r>
          </a:p>
        </p:txBody>
      </p:sp>
      <p:sp>
        <p:nvSpPr>
          <p:cNvPr id="161" name="Shape 161"/>
          <p:cNvSpPr/>
          <p:nvPr/>
        </p:nvSpPr>
        <p:spPr>
          <a:xfrm>
            <a:off x="836879" y="2851025"/>
            <a:ext cx="4880399" cy="463798"/>
          </a:xfrm>
          <a:prstGeom prst="rect">
            <a:avLst/>
          </a:prstGeom>
          <a:noFill/>
          <a:ln w="317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1998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11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do we have to expect an explosion?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241030" y="1448779"/>
            <a:ext cx="4141091" cy="4734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Conditions for explosions</a:t>
            </a:r>
          </a:p>
          <a:p>
            <a:pPr marL="180975" marR="0" lvl="0" indent="-1809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Stirred-up, combustible dust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present in explosive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concentration</a:t>
            </a:r>
          </a:p>
          <a:p>
            <a:pPr marL="180975" marR="0" lvl="0" indent="-1809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Air or oxygen above the critical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concentration, for coal dust as a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rule, above 14%</a:t>
            </a:r>
          </a:p>
          <a:p>
            <a:pPr marL="180975" marR="0" lvl="0" indent="-1809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ignition source possessing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energy above the minimal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ignition energy (depending upon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the type of dust)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909638" y="1984373"/>
            <a:ext cx="4100511" cy="3086100"/>
            <a:chOff x="2961" y="5184"/>
            <a:chExt cx="5959" cy="4859"/>
          </a:xfrm>
        </p:grpSpPr>
        <p:sp>
          <p:nvSpPr>
            <p:cNvPr id="170" name="Shape 170"/>
            <p:cNvSpPr/>
            <p:nvPr/>
          </p:nvSpPr>
          <p:spPr>
            <a:xfrm>
              <a:off x="2961" y="5184"/>
              <a:ext cx="5959" cy="485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Shape 171"/>
            <p:cNvGrpSpPr/>
            <p:nvPr/>
          </p:nvGrpSpPr>
          <p:grpSpPr>
            <a:xfrm>
              <a:off x="4040" y="5890"/>
              <a:ext cx="3643" cy="3132"/>
              <a:chOff x="4040" y="5890"/>
              <a:chExt cx="3643" cy="3132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4040" y="5890"/>
                <a:ext cx="3643" cy="313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61284" y="0"/>
                    </a:lnTo>
                    <a:lnTo>
                      <a:pt x="0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4375" y="6238"/>
                <a:ext cx="2984" cy="25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61206" y="0"/>
                    </a:lnTo>
                    <a:lnTo>
                      <a:pt x="0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5593" y="7261"/>
                <a:ext cx="143" cy="1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4265" y="13012"/>
                    </a:moveTo>
                    <a:lnTo>
                      <a:pt x="19300" y="8674"/>
                    </a:lnTo>
                    <a:lnTo>
                      <a:pt x="24335" y="8674"/>
                    </a:lnTo>
                    <a:lnTo>
                      <a:pt x="34405" y="8674"/>
                    </a:lnTo>
                    <a:lnTo>
                      <a:pt x="39440" y="4337"/>
                    </a:lnTo>
                    <a:lnTo>
                      <a:pt x="44475" y="4337"/>
                    </a:lnTo>
                    <a:lnTo>
                      <a:pt x="54545" y="0"/>
                    </a:lnTo>
                    <a:lnTo>
                      <a:pt x="59580" y="0"/>
                    </a:lnTo>
                    <a:lnTo>
                      <a:pt x="69650" y="0"/>
                    </a:lnTo>
                    <a:lnTo>
                      <a:pt x="74685" y="0"/>
                    </a:lnTo>
                    <a:lnTo>
                      <a:pt x="83916" y="0"/>
                    </a:lnTo>
                    <a:lnTo>
                      <a:pt x="88951" y="0"/>
                    </a:lnTo>
                    <a:lnTo>
                      <a:pt x="93986" y="0"/>
                    </a:lnTo>
                    <a:lnTo>
                      <a:pt x="99020" y="4337"/>
                    </a:lnTo>
                    <a:lnTo>
                      <a:pt x="104055" y="4337"/>
                    </a:lnTo>
                    <a:lnTo>
                      <a:pt x="109090" y="8674"/>
                    </a:lnTo>
                    <a:lnTo>
                      <a:pt x="114965" y="13012"/>
                    </a:lnTo>
                    <a:lnTo>
                      <a:pt x="120000" y="21686"/>
                    </a:lnTo>
                    <a:lnTo>
                      <a:pt x="120000" y="29638"/>
                    </a:lnTo>
                    <a:lnTo>
                      <a:pt x="109090" y="38313"/>
                    </a:lnTo>
                    <a:lnTo>
                      <a:pt x="99020" y="46987"/>
                    </a:lnTo>
                    <a:lnTo>
                      <a:pt x="88951" y="51325"/>
                    </a:lnTo>
                    <a:lnTo>
                      <a:pt x="79720" y="59277"/>
                    </a:lnTo>
                    <a:lnTo>
                      <a:pt x="69650" y="68674"/>
                    </a:lnTo>
                    <a:lnTo>
                      <a:pt x="59580" y="77349"/>
                    </a:lnTo>
                    <a:lnTo>
                      <a:pt x="59580" y="86024"/>
                    </a:lnTo>
                    <a:lnTo>
                      <a:pt x="59580" y="98313"/>
                    </a:lnTo>
                    <a:lnTo>
                      <a:pt x="54545" y="106987"/>
                    </a:lnTo>
                    <a:lnTo>
                      <a:pt x="49510" y="115662"/>
                    </a:lnTo>
                    <a:lnTo>
                      <a:pt x="49510" y="119999"/>
                    </a:lnTo>
                    <a:lnTo>
                      <a:pt x="44475" y="119999"/>
                    </a:lnTo>
                    <a:lnTo>
                      <a:pt x="39440" y="119999"/>
                    </a:lnTo>
                    <a:lnTo>
                      <a:pt x="34405" y="119999"/>
                    </a:lnTo>
                    <a:lnTo>
                      <a:pt x="29370" y="115662"/>
                    </a:lnTo>
                    <a:lnTo>
                      <a:pt x="29370" y="111325"/>
                    </a:lnTo>
                    <a:lnTo>
                      <a:pt x="24335" y="102650"/>
                    </a:lnTo>
                    <a:lnTo>
                      <a:pt x="24335" y="98313"/>
                    </a:lnTo>
                    <a:lnTo>
                      <a:pt x="19300" y="90361"/>
                    </a:lnTo>
                    <a:lnTo>
                      <a:pt x="14265" y="90361"/>
                    </a:lnTo>
                    <a:lnTo>
                      <a:pt x="14265" y="86024"/>
                    </a:lnTo>
                    <a:lnTo>
                      <a:pt x="9230" y="81686"/>
                    </a:lnTo>
                    <a:lnTo>
                      <a:pt x="4195" y="81686"/>
                    </a:lnTo>
                    <a:lnTo>
                      <a:pt x="4195" y="77349"/>
                    </a:lnTo>
                    <a:lnTo>
                      <a:pt x="0" y="73012"/>
                    </a:lnTo>
                    <a:lnTo>
                      <a:pt x="0" y="68674"/>
                    </a:lnTo>
                    <a:lnTo>
                      <a:pt x="0" y="64337"/>
                    </a:lnTo>
                    <a:lnTo>
                      <a:pt x="0" y="59277"/>
                    </a:lnTo>
                    <a:lnTo>
                      <a:pt x="0" y="51325"/>
                    </a:lnTo>
                    <a:lnTo>
                      <a:pt x="0" y="42650"/>
                    </a:lnTo>
                    <a:lnTo>
                      <a:pt x="0" y="33975"/>
                    </a:lnTo>
                    <a:lnTo>
                      <a:pt x="0" y="25301"/>
                    </a:lnTo>
                    <a:lnTo>
                      <a:pt x="0" y="21686"/>
                    </a:lnTo>
                    <a:lnTo>
                      <a:pt x="4195" y="17349"/>
                    </a:lnTo>
                    <a:lnTo>
                      <a:pt x="14265" y="130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5563" y="8394"/>
                <a:ext cx="1664" cy="3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673" y="82674"/>
                    </a:moveTo>
                    <a:lnTo>
                      <a:pt x="120000" y="120000"/>
                    </a:lnTo>
                    <a:lnTo>
                      <a:pt x="0" y="0"/>
                    </a:lnTo>
                    <a:lnTo>
                      <a:pt x="115673" y="826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5659" y="8240"/>
                <a:ext cx="1361" cy="13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656" y="0"/>
                    </a:moveTo>
                    <a:lnTo>
                      <a:pt x="120000" y="120000"/>
                    </a:lnTo>
                    <a:lnTo>
                      <a:pt x="0" y="21984"/>
                    </a:lnTo>
                    <a:lnTo>
                      <a:pt x="1136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5890" y="8069"/>
                <a:ext cx="1011" cy="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709" y="0"/>
                    </a:moveTo>
                    <a:lnTo>
                      <a:pt x="120000" y="80281"/>
                    </a:lnTo>
                    <a:lnTo>
                      <a:pt x="0" y="120000"/>
                    </a:lnTo>
                    <a:lnTo>
                      <a:pt x="11370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5765" y="7776"/>
                <a:ext cx="1015" cy="3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8082" y="0"/>
                    </a:moveTo>
                    <a:lnTo>
                      <a:pt x="120000" y="57016"/>
                    </a:lnTo>
                    <a:lnTo>
                      <a:pt x="0" y="120000"/>
                    </a:lnTo>
                    <a:lnTo>
                      <a:pt x="1080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5736" y="7415"/>
                <a:ext cx="841" cy="6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476" y="0"/>
                    </a:moveTo>
                    <a:lnTo>
                      <a:pt x="120000" y="32363"/>
                    </a:lnTo>
                    <a:lnTo>
                      <a:pt x="0" y="120000"/>
                    </a:lnTo>
                    <a:lnTo>
                      <a:pt x="1064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5509" y="7069"/>
                <a:ext cx="914" cy="11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052" y="0"/>
                    </a:moveTo>
                    <a:lnTo>
                      <a:pt x="119999" y="25937"/>
                    </a:lnTo>
                    <a:lnTo>
                      <a:pt x="0" y="120000"/>
                    </a:lnTo>
                    <a:lnTo>
                      <a:pt x="1020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5693" y="6750"/>
                <a:ext cx="534" cy="1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186" y="0"/>
                    </a:moveTo>
                    <a:lnTo>
                      <a:pt x="120000" y="24558"/>
                    </a:lnTo>
                    <a:lnTo>
                      <a:pt x="0" y="120000"/>
                    </a:lnTo>
                    <a:lnTo>
                      <a:pt x="921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5540" y="6530"/>
                <a:ext cx="522" cy="14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956" y="0"/>
                    </a:moveTo>
                    <a:lnTo>
                      <a:pt x="120000" y="12433"/>
                    </a:lnTo>
                    <a:lnTo>
                      <a:pt x="0" y="120000"/>
                    </a:lnTo>
                    <a:lnTo>
                      <a:pt x="1009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420" y="6708"/>
                <a:ext cx="262" cy="13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725" y="29024"/>
                    </a:moveTo>
                    <a:lnTo>
                      <a:pt x="120000" y="0"/>
                    </a:lnTo>
                    <a:lnTo>
                      <a:pt x="0" y="120000"/>
                    </a:lnTo>
                    <a:lnTo>
                      <a:pt x="35725" y="290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5200" y="7355"/>
                <a:ext cx="147" cy="6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1046"/>
                    </a:moveTo>
                    <a:lnTo>
                      <a:pt x="86979" y="0"/>
                    </a:lnTo>
                    <a:lnTo>
                      <a:pt x="120000" y="120000"/>
                    </a:lnTo>
                    <a:lnTo>
                      <a:pt x="0" y="310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5059" y="7616"/>
                <a:ext cx="290" cy="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9175" y="0"/>
                    </a:moveTo>
                    <a:lnTo>
                      <a:pt x="120000" y="120000"/>
                    </a:lnTo>
                    <a:lnTo>
                      <a:pt x="0" y="45663"/>
                    </a:lnTo>
                    <a:lnTo>
                      <a:pt x="391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5136" y="8126"/>
                <a:ext cx="487" cy="4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2628" y="17292"/>
                    </a:moveTo>
                    <a:lnTo>
                      <a:pt x="41149" y="23580"/>
                    </a:lnTo>
                    <a:lnTo>
                      <a:pt x="39425" y="26462"/>
                    </a:lnTo>
                    <a:lnTo>
                      <a:pt x="39425" y="31179"/>
                    </a:lnTo>
                    <a:lnTo>
                      <a:pt x="39425" y="34323"/>
                    </a:lnTo>
                    <a:lnTo>
                      <a:pt x="41149" y="35895"/>
                    </a:lnTo>
                    <a:lnTo>
                      <a:pt x="43860" y="35895"/>
                    </a:lnTo>
                    <a:lnTo>
                      <a:pt x="49774" y="35895"/>
                    </a:lnTo>
                    <a:lnTo>
                      <a:pt x="55441" y="34323"/>
                    </a:lnTo>
                    <a:lnTo>
                      <a:pt x="58398" y="34323"/>
                    </a:lnTo>
                    <a:lnTo>
                      <a:pt x="61601" y="35895"/>
                    </a:lnTo>
                    <a:lnTo>
                      <a:pt x="64558" y="37729"/>
                    </a:lnTo>
                    <a:lnTo>
                      <a:pt x="66036" y="39039"/>
                    </a:lnTo>
                    <a:lnTo>
                      <a:pt x="68747" y="40611"/>
                    </a:lnTo>
                    <a:lnTo>
                      <a:pt x="71704" y="42183"/>
                    </a:lnTo>
                    <a:lnTo>
                      <a:pt x="74661" y="43755"/>
                    </a:lnTo>
                    <a:lnTo>
                      <a:pt x="77618" y="42183"/>
                    </a:lnTo>
                    <a:lnTo>
                      <a:pt x="78850" y="40611"/>
                    </a:lnTo>
                    <a:lnTo>
                      <a:pt x="80328" y="39039"/>
                    </a:lnTo>
                    <a:lnTo>
                      <a:pt x="82053" y="35895"/>
                    </a:lnTo>
                    <a:lnTo>
                      <a:pt x="83531" y="34323"/>
                    </a:lnTo>
                    <a:lnTo>
                      <a:pt x="86488" y="29606"/>
                    </a:lnTo>
                    <a:lnTo>
                      <a:pt x="87967" y="26462"/>
                    </a:lnTo>
                    <a:lnTo>
                      <a:pt x="90677" y="23580"/>
                    </a:lnTo>
                    <a:lnTo>
                      <a:pt x="93634" y="20436"/>
                    </a:lnTo>
                    <a:lnTo>
                      <a:pt x="95112" y="15720"/>
                    </a:lnTo>
                    <a:lnTo>
                      <a:pt x="98069" y="12576"/>
                    </a:lnTo>
                    <a:lnTo>
                      <a:pt x="99548" y="9694"/>
                    </a:lnTo>
                    <a:lnTo>
                      <a:pt x="102505" y="7860"/>
                    </a:lnTo>
                    <a:lnTo>
                      <a:pt x="103983" y="6288"/>
                    </a:lnTo>
                    <a:lnTo>
                      <a:pt x="105462" y="4716"/>
                    </a:lnTo>
                    <a:lnTo>
                      <a:pt x="106940" y="4716"/>
                    </a:lnTo>
                    <a:lnTo>
                      <a:pt x="108418" y="6288"/>
                    </a:lnTo>
                    <a:lnTo>
                      <a:pt x="109897" y="9694"/>
                    </a:lnTo>
                    <a:lnTo>
                      <a:pt x="112854" y="12576"/>
                    </a:lnTo>
                    <a:lnTo>
                      <a:pt x="114086" y="17292"/>
                    </a:lnTo>
                    <a:lnTo>
                      <a:pt x="115564" y="23580"/>
                    </a:lnTo>
                    <a:lnTo>
                      <a:pt x="118521" y="29606"/>
                    </a:lnTo>
                    <a:lnTo>
                      <a:pt x="118521" y="35895"/>
                    </a:lnTo>
                    <a:lnTo>
                      <a:pt x="120000" y="42183"/>
                    </a:lnTo>
                    <a:lnTo>
                      <a:pt x="118521" y="48471"/>
                    </a:lnTo>
                    <a:lnTo>
                      <a:pt x="118521" y="50043"/>
                    </a:lnTo>
                    <a:lnTo>
                      <a:pt x="117043" y="51353"/>
                    </a:lnTo>
                    <a:lnTo>
                      <a:pt x="115564" y="52925"/>
                    </a:lnTo>
                    <a:lnTo>
                      <a:pt x="114086" y="52925"/>
                    </a:lnTo>
                    <a:lnTo>
                      <a:pt x="112854" y="54497"/>
                    </a:lnTo>
                    <a:lnTo>
                      <a:pt x="109897" y="56069"/>
                    </a:lnTo>
                    <a:lnTo>
                      <a:pt x="108418" y="56069"/>
                    </a:lnTo>
                    <a:lnTo>
                      <a:pt x="105462" y="57641"/>
                    </a:lnTo>
                    <a:lnTo>
                      <a:pt x="102505" y="57641"/>
                    </a:lnTo>
                    <a:lnTo>
                      <a:pt x="99548" y="59213"/>
                    </a:lnTo>
                    <a:lnTo>
                      <a:pt x="96591" y="59213"/>
                    </a:lnTo>
                    <a:lnTo>
                      <a:pt x="93634" y="59213"/>
                    </a:lnTo>
                    <a:lnTo>
                      <a:pt x="90677" y="60786"/>
                    </a:lnTo>
                    <a:lnTo>
                      <a:pt x="87967" y="60786"/>
                    </a:lnTo>
                    <a:lnTo>
                      <a:pt x="86488" y="60786"/>
                    </a:lnTo>
                    <a:lnTo>
                      <a:pt x="83531" y="60786"/>
                    </a:lnTo>
                    <a:lnTo>
                      <a:pt x="80328" y="62358"/>
                    </a:lnTo>
                    <a:lnTo>
                      <a:pt x="77618" y="63930"/>
                    </a:lnTo>
                    <a:lnTo>
                      <a:pt x="74661" y="65502"/>
                    </a:lnTo>
                    <a:lnTo>
                      <a:pt x="74661" y="68646"/>
                    </a:lnTo>
                    <a:lnTo>
                      <a:pt x="74661" y="71790"/>
                    </a:lnTo>
                    <a:lnTo>
                      <a:pt x="76139" y="74934"/>
                    </a:lnTo>
                    <a:lnTo>
                      <a:pt x="78850" y="76244"/>
                    </a:lnTo>
                    <a:lnTo>
                      <a:pt x="85010" y="79388"/>
                    </a:lnTo>
                    <a:lnTo>
                      <a:pt x="89445" y="80960"/>
                    </a:lnTo>
                    <a:lnTo>
                      <a:pt x="93634" y="84104"/>
                    </a:lnTo>
                    <a:lnTo>
                      <a:pt x="96591" y="87248"/>
                    </a:lnTo>
                    <a:lnTo>
                      <a:pt x="99548" y="91965"/>
                    </a:lnTo>
                    <a:lnTo>
                      <a:pt x="101026" y="95109"/>
                    </a:lnTo>
                    <a:lnTo>
                      <a:pt x="101026" y="101135"/>
                    </a:lnTo>
                    <a:lnTo>
                      <a:pt x="99548" y="105851"/>
                    </a:lnTo>
                    <a:lnTo>
                      <a:pt x="95112" y="108995"/>
                    </a:lnTo>
                    <a:lnTo>
                      <a:pt x="92156" y="110567"/>
                    </a:lnTo>
                    <a:lnTo>
                      <a:pt x="90677" y="112139"/>
                    </a:lnTo>
                    <a:lnTo>
                      <a:pt x="89445" y="113711"/>
                    </a:lnTo>
                    <a:lnTo>
                      <a:pt x="86488" y="113711"/>
                    </a:lnTo>
                    <a:lnTo>
                      <a:pt x="85010" y="115283"/>
                    </a:lnTo>
                    <a:lnTo>
                      <a:pt x="83531" y="116855"/>
                    </a:lnTo>
                    <a:lnTo>
                      <a:pt x="80328" y="116855"/>
                    </a:lnTo>
                    <a:lnTo>
                      <a:pt x="78850" y="118427"/>
                    </a:lnTo>
                    <a:lnTo>
                      <a:pt x="76139" y="118427"/>
                    </a:lnTo>
                    <a:lnTo>
                      <a:pt x="74661" y="118427"/>
                    </a:lnTo>
                    <a:lnTo>
                      <a:pt x="71704" y="119999"/>
                    </a:lnTo>
                    <a:lnTo>
                      <a:pt x="70225" y="119999"/>
                    </a:lnTo>
                    <a:lnTo>
                      <a:pt x="67268" y="119999"/>
                    </a:lnTo>
                    <a:lnTo>
                      <a:pt x="66036" y="119999"/>
                    </a:lnTo>
                    <a:lnTo>
                      <a:pt x="63080" y="119999"/>
                    </a:lnTo>
                    <a:lnTo>
                      <a:pt x="61601" y="119999"/>
                    </a:lnTo>
                    <a:lnTo>
                      <a:pt x="54209" y="119999"/>
                    </a:lnTo>
                    <a:lnTo>
                      <a:pt x="48295" y="119999"/>
                    </a:lnTo>
                    <a:lnTo>
                      <a:pt x="42628" y="118427"/>
                    </a:lnTo>
                    <a:lnTo>
                      <a:pt x="37946" y="115283"/>
                    </a:lnTo>
                    <a:lnTo>
                      <a:pt x="32032" y="112139"/>
                    </a:lnTo>
                    <a:lnTo>
                      <a:pt x="27843" y="108995"/>
                    </a:lnTo>
                    <a:lnTo>
                      <a:pt x="21930" y="105851"/>
                    </a:lnTo>
                    <a:lnTo>
                      <a:pt x="18973" y="101135"/>
                    </a:lnTo>
                    <a:lnTo>
                      <a:pt x="14537" y="96681"/>
                    </a:lnTo>
                    <a:lnTo>
                      <a:pt x="11581" y="91965"/>
                    </a:lnTo>
                    <a:lnTo>
                      <a:pt x="7392" y="87248"/>
                    </a:lnTo>
                    <a:lnTo>
                      <a:pt x="5913" y="80960"/>
                    </a:lnTo>
                    <a:lnTo>
                      <a:pt x="2956" y="74934"/>
                    </a:lnTo>
                    <a:lnTo>
                      <a:pt x="1478" y="68646"/>
                    </a:lnTo>
                    <a:lnTo>
                      <a:pt x="1478" y="62358"/>
                    </a:lnTo>
                    <a:lnTo>
                      <a:pt x="0" y="56069"/>
                    </a:lnTo>
                    <a:lnTo>
                      <a:pt x="1478" y="48471"/>
                    </a:lnTo>
                    <a:lnTo>
                      <a:pt x="2956" y="40611"/>
                    </a:lnTo>
                    <a:lnTo>
                      <a:pt x="4435" y="32751"/>
                    </a:lnTo>
                    <a:lnTo>
                      <a:pt x="7392" y="26462"/>
                    </a:lnTo>
                    <a:lnTo>
                      <a:pt x="11581" y="18864"/>
                    </a:lnTo>
                    <a:lnTo>
                      <a:pt x="16016" y="14148"/>
                    </a:lnTo>
                    <a:lnTo>
                      <a:pt x="21930" y="7860"/>
                    </a:lnTo>
                    <a:lnTo>
                      <a:pt x="27843" y="3144"/>
                    </a:lnTo>
                    <a:lnTo>
                      <a:pt x="30800" y="1572"/>
                    </a:lnTo>
                    <a:lnTo>
                      <a:pt x="34989" y="0"/>
                    </a:lnTo>
                    <a:lnTo>
                      <a:pt x="37946" y="0"/>
                    </a:lnTo>
                    <a:lnTo>
                      <a:pt x="41149" y="1572"/>
                    </a:lnTo>
                    <a:lnTo>
                      <a:pt x="42628" y="3144"/>
                    </a:lnTo>
                    <a:lnTo>
                      <a:pt x="43860" y="7860"/>
                    </a:lnTo>
                    <a:lnTo>
                      <a:pt x="43860" y="12576"/>
                    </a:lnTo>
                    <a:lnTo>
                      <a:pt x="42628" y="172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5356" y="8133"/>
                <a:ext cx="137" cy="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49333"/>
                    </a:moveTo>
                    <a:lnTo>
                      <a:pt x="120000" y="41333"/>
                    </a:lnTo>
                    <a:lnTo>
                      <a:pt x="120000" y="32000"/>
                    </a:lnTo>
                    <a:lnTo>
                      <a:pt x="114744" y="24000"/>
                    </a:lnTo>
                    <a:lnTo>
                      <a:pt x="109489" y="16000"/>
                    </a:lnTo>
                    <a:lnTo>
                      <a:pt x="98978" y="16000"/>
                    </a:lnTo>
                    <a:lnTo>
                      <a:pt x="92846" y="8000"/>
                    </a:lnTo>
                    <a:lnTo>
                      <a:pt x="83211" y="0"/>
                    </a:lnTo>
                    <a:lnTo>
                      <a:pt x="72700" y="0"/>
                    </a:lnTo>
                    <a:lnTo>
                      <a:pt x="67445" y="0"/>
                    </a:lnTo>
                    <a:lnTo>
                      <a:pt x="62189" y="0"/>
                    </a:lnTo>
                    <a:lnTo>
                      <a:pt x="56934" y="0"/>
                    </a:lnTo>
                    <a:lnTo>
                      <a:pt x="46423" y="0"/>
                    </a:lnTo>
                    <a:lnTo>
                      <a:pt x="42043" y="0"/>
                    </a:lnTo>
                    <a:lnTo>
                      <a:pt x="36788" y="0"/>
                    </a:lnTo>
                    <a:lnTo>
                      <a:pt x="31532" y="8000"/>
                    </a:lnTo>
                    <a:lnTo>
                      <a:pt x="26277" y="16000"/>
                    </a:lnTo>
                    <a:lnTo>
                      <a:pt x="20145" y="16000"/>
                    </a:lnTo>
                    <a:lnTo>
                      <a:pt x="14890" y="24000"/>
                    </a:lnTo>
                    <a:lnTo>
                      <a:pt x="9635" y="32000"/>
                    </a:lnTo>
                    <a:lnTo>
                      <a:pt x="4379" y="49333"/>
                    </a:lnTo>
                    <a:lnTo>
                      <a:pt x="0" y="56000"/>
                    </a:lnTo>
                    <a:lnTo>
                      <a:pt x="0" y="64000"/>
                    </a:lnTo>
                    <a:lnTo>
                      <a:pt x="0" y="72000"/>
                    </a:lnTo>
                    <a:lnTo>
                      <a:pt x="4379" y="80000"/>
                    </a:lnTo>
                    <a:lnTo>
                      <a:pt x="9635" y="88000"/>
                    </a:lnTo>
                    <a:lnTo>
                      <a:pt x="14890" y="96000"/>
                    </a:lnTo>
                    <a:lnTo>
                      <a:pt x="20145" y="104000"/>
                    </a:lnTo>
                    <a:lnTo>
                      <a:pt x="31532" y="112000"/>
                    </a:lnTo>
                    <a:lnTo>
                      <a:pt x="36788" y="120000"/>
                    </a:lnTo>
                    <a:lnTo>
                      <a:pt x="46423" y="120000"/>
                    </a:lnTo>
                    <a:lnTo>
                      <a:pt x="51678" y="120000"/>
                    </a:lnTo>
                    <a:lnTo>
                      <a:pt x="62189" y="120000"/>
                    </a:lnTo>
                    <a:lnTo>
                      <a:pt x="72700" y="120000"/>
                    </a:lnTo>
                    <a:lnTo>
                      <a:pt x="83211" y="112000"/>
                    </a:lnTo>
                    <a:lnTo>
                      <a:pt x="87591" y="104000"/>
                    </a:lnTo>
                    <a:lnTo>
                      <a:pt x="98978" y="96000"/>
                    </a:lnTo>
                    <a:lnTo>
                      <a:pt x="104233" y="88000"/>
                    </a:lnTo>
                    <a:lnTo>
                      <a:pt x="109489" y="72000"/>
                    </a:lnTo>
                    <a:lnTo>
                      <a:pt x="114744" y="64000"/>
                    </a:lnTo>
                    <a:lnTo>
                      <a:pt x="120000" y="493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5499" y="8530"/>
                <a:ext cx="158" cy="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750" y="7578"/>
                    </a:moveTo>
                    <a:lnTo>
                      <a:pt x="35250" y="7578"/>
                    </a:lnTo>
                    <a:lnTo>
                      <a:pt x="44250" y="7578"/>
                    </a:lnTo>
                    <a:lnTo>
                      <a:pt x="48750" y="7578"/>
                    </a:lnTo>
                    <a:lnTo>
                      <a:pt x="57750" y="0"/>
                    </a:lnTo>
                    <a:lnTo>
                      <a:pt x="62250" y="0"/>
                    </a:lnTo>
                    <a:lnTo>
                      <a:pt x="71250" y="0"/>
                    </a:lnTo>
                    <a:lnTo>
                      <a:pt x="75000" y="7578"/>
                    </a:lnTo>
                    <a:lnTo>
                      <a:pt x="79500" y="7578"/>
                    </a:lnTo>
                    <a:lnTo>
                      <a:pt x="84000" y="7578"/>
                    </a:lnTo>
                    <a:lnTo>
                      <a:pt x="93000" y="15157"/>
                    </a:lnTo>
                    <a:lnTo>
                      <a:pt x="97500" y="15157"/>
                    </a:lnTo>
                    <a:lnTo>
                      <a:pt x="102000" y="22736"/>
                    </a:lnTo>
                    <a:lnTo>
                      <a:pt x="106500" y="30315"/>
                    </a:lnTo>
                    <a:lnTo>
                      <a:pt x="111000" y="37894"/>
                    </a:lnTo>
                    <a:lnTo>
                      <a:pt x="111000" y="45473"/>
                    </a:lnTo>
                    <a:lnTo>
                      <a:pt x="115500" y="45473"/>
                    </a:lnTo>
                    <a:lnTo>
                      <a:pt x="120000" y="68210"/>
                    </a:lnTo>
                    <a:lnTo>
                      <a:pt x="120000" y="83368"/>
                    </a:lnTo>
                    <a:lnTo>
                      <a:pt x="120000" y="98526"/>
                    </a:lnTo>
                    <a:lnTo>
                      <a:pt x="115500" y="112421"/>
                    </a:lnTo>
                    <a:lnTo>
                      <a:pt x="115500" y="120000"/>
                    </a:lnTo>
                    <a:lnTo>
                      <a:pt x="111000" y="120000"/>
                    </a:lnTo>
                    <a:lnTo>
                      <a:pt x="106500" y="120000"/>
                    </a:lnTo>
                    <a:lnTo>
                      <a:pt x="102000" y="120000"/>
                    </a:lnTo>
                    <a:lnTo>
                      <a:pt x="97500" y="120000"/>
                    </a:lnTo>
                    <a:lnTo>
                      <a:pt x="93000" y="120000"/>
                    </a:lnTo>
                    <a:lnTo>
                      <a:pt x="88500" y="112421"/>
                    </a:lnTo>
                    <a:lnTo>
                      <a:pt x="79500" y="112421"/>
                    </a:lnTo>
                    <a:lnTo>
                      <a:pt x="75000" y="104842"/>
                    </a:lnTo>
                    <a:lnTo>
                      <a:pt x="71250" y="98526"/>
                    </a:lnTo>
                    <a:lnTo>
                      <a:pt x="62250" y="90947"/>
                    </a:lnTo>
                    <a:lnTo>
                      <a:pt x="57750" y="83368"/>
                    </a:lnTo>
                    <a:lnTo>
                      <a:pt x="53250" y="75789"/>
                    </a:lnTo>
                    <a:lnTo>
                      <a:pt x="48750" y="68210"/>
                    </a:lnTo>
                    <a:lnTo>
                      <a:pt x="44250" y="60631"/>
                    </a:lnTo>
                    <a:lnTo>
                      <a:pt x="39750" y="60631"/>
                    </a:lnTo>
                    <a:lnTo>
                      <a:pt x="30750" y="53052"/>
                    </a:lnTo>
                    <a:lnTo>
                      <a:pt x="26250" y="53052"/>
                    </a:lnTo>
                    <a:lnTo>
                      <a:pt x="17250" y="45473"/>
                    </a:lnTo>
                    <a:lnTo>
                      <a:pt x="12750" y="45473"/>
                    </a:lnTo>
                    <a:lnTo>
                      <a:pt x="8250" y="37894"/>
                    </a:lnTo>
                    <a:lnTo>
                      <a:pt x="3750" y="30315"/>
                    </a:lnTo>
                    <a:lnTo>
                      <a:pt x="0" y="22736"/>
                    </a:lnTo>
                    <a:lnTo>
                      <a:pt x="0" y="15157"/>
                    </a:lnTo>
                    <a:lnTo>
                      <a:pt x="3750" y="15157"/>
                    </a:lnTo>
                    <a:lnTo>
                      <a:pt x="3750" y="7578"/>
                    </a:lnTo>
                    <a:lnTo>
                      <a:pt x="8250" y="7578"/>
                    </a:lnTo>
                    <a:lnTo>
                      <a:pt x="17250" y="7578"/>
                    </a:lnTo>
                    <a:lnTo>
                      <a:pt x="21750" y="7578"/>
                    </a:lnTo>
                    <a:lnTo>
                      <a:pt x="26250" y="7578"/>
                    </a:lnTo>
                    <a:lnTo>
                      <a:pt x="30750" y="75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5140" y="8044"/>
                <a:ext cx="122" cy="10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548" y="0"/>
                    </a:moveTo>
                    <a:lnTo>
                      <a:pt x="109354" y="0"/>
                    </a:lnTo>
                    <a:lnTo>
                      <a:pt x="115161" y="7128"/>
                    </a:lnTo>
                    <a:lnTo>
                      <a:pt x="120000" y="14257"/>
                    </a:lnTo>
                    <a:lnTo>
                      <a:pt x="120000" y="22574"/>
                    </a:lnTo>
                    <a:lnTo>
                      <a:pt x="120000" y="29702"/>
                    </a:lnTo>
                    <a:lnTo>
                      <a:pt x="120000" y="36831"/>
                    </a:lnTo>
                    <a:lnTo>
                      <a:pt x="120000" y="42772"/>
                    </a:lnTo>
                    <a:lnTo>
                      <a:pt x="115161" y="49900"/>
                    </a:lnTo>
                    <a:lnTo>
                      <a:pt x="109354" y="49900"/>
                    </a:lnTo>
                    <a:lnTo>
                      <a:pt x="103548" y="57029"/>
                    </a:lnTo>
                    <a:lnTo>
                      <a:pt x="91935" y="57029"/>
                    </a:lnTo>
                    <a:lnTo>
                      <a:pt x="86129" y="64158"/>
                    </a:lnTo>
                    <a:lnTo>
                      <a:pt x="80322" y="64158"/>
                    </a:lnTo>
                    <a:lnTo>
                      <a:pt x="74516" y="71287"/>
                    </a:lnTo>
                    <a:lnTo>
                      <a:pt x="68709" y="78415"/>
                    </a:lnTo>
                    <a:lnTo>
                      <a:pt x="68709" y="85544"/>
                    </a:lnTo>
                    <a:lnTo>
                      <a:pt x="62903" y="85544"/>
                    </a:lnTo>
                    <a:lnTo>
                      <a:pt x="62903" y="92673"/>
                    </a:lnTo>
                    <a:lnTo>
                      <a:pt x="57096" y="98613"/>
                    </a:lnTo>
                    <a:lnTo>
                      <a:pt x="57096" y="105742"/>
                    </a:lnTo>
                    <a:lnTo>
                      <a:pt x="51290" y="112871"/>
                    </a:lnTo>
                    <a:lnTo>
                      <a:pt x="45483" y="112871"/>
                    </a:lnTo>
                    <a:lnTo>
                      <a:pt x="39677" y="112871"/>
                    </a:lnTo>
                    <a:lnTo>
                      <a:pt x="33870" y="120000"/>
                    </a:lnTo>
                    <a:lnTo>
                      <a:pt x="28064" y="112871"/>
                    </a:lnTo>
                    <a:lnTo>
                      <a:pt x="23225" y="112871"/>
                    </a:lnTo>
                    <a:lnTo>
                      <a:pt x="17419" y="112871"/>
                    </a:lnTo>
                    <a:lnTo>
                      <a:pt x="11612" y="105742"/>
                    </a:lnTo>
                    <a:lnTo>
                      <a:pt x="5806" y="105742"/>
                    </a:lnTo>
                    <a:lnTo>
                      <a:pt x="5806" y="98613"/>
                    </a:lnTo>
                    <a:lnTo>
                      <a:pt x="0" y="85544"/>
                    </a:lnTo>
                    <a:lnTo>
                      <a:pt x="5806" y="71287"/>
                    </a:lnTo>
                    <a:lnTo>
                      <a:pt x="5806" y="57029"/>
                    </a:lnTo>
                    <a:lnTo>
                      <a:pt x="17419" y="49900"/>
                    </a:lnTo>
                    <a:lnTo>
                      <a:pt x="23225" y="42772"/>
                    </a:lnTo>
                    <a:lnTo>
                      <a:pt x="33870" y="36831"/>
                    </a:lnTo>
                    <a:lnTo>
                      <a:pt x="45483" y="29702"/>
                    </a:lnTo>
                    <a:lnTo>
                      <a:pt x="57096" y="22574"/>
                    </a:lnTo>
                    <a:lnTo>
                      <a:pt x="68709" y="14257"/>
                    </a:lnTo>
                    <a:lnTo>
                      <a:pt x="80322" y="7128"/>
                    </a:lnTo>
                    <a:lnTo>
                      <a:pt x="91935" y="7128"/>
                    </a:lnTo>
                    <a:lnTo>
                      <a:pt x="1035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5154" y="7901"/>
                <a:ext cx="112" cy="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3214" y="0"/>
                    </a:moveTo>
                    <a:lnTo>
                      <a:pt x="56785" y="0"/>
                    </a:lnTo>
                    <a:lnTo>
                      <a:pt x="50357" y="6371"/>
                    </a:lnTo>
                    <a:lnTo>
                      <a:pt x="37500" y="12743"/>
                    </a:lnTo>
                    <a:lnTo>
                      <a:pt x="31071" y="12743"/>
                    </a:lnTo>
                    <a:lnTo>
                      <a:pt x="31071" y="19115"/>
                    </a:lnTo>
                    <a:lnTo>
                      <a:pt x="24642" y="19115"/>
                    </a:lnTo>
                    <a:lnTo>
                      <a:pt x="12857" y="25486"/>
                    </a:lnTo>
                    <a:lnTo>
                      <a:pt x="6428" y="31858"/>
                    </a:lnTo>
                    <a:lnTo>
                      <a:pt x="0" y="43539"/>
                    </a:lnTo>
                    <a:lnTo>
                      <a:pt x="0" y="49911"/>
                    </a:lnTo>
                    <a:lnTo>
                      <a:pt x="6428" y="63716"/>
                    </a:lnTo>
                    <a:lnTo>
                      <a:pt x="6428" y="70088"/>
                    </a:lnTo>
                    <a:lnTo>
                      <a:pt x="6428" y="76460"/>
                    </a:lnTo>
                    <a:lnTo>
                      <a:pt x="12857" y="82831"/>
                    </a:lnTo>
                    <a:lnTo>
                      <a:pt x="12857" y="88141"/>
                    </a:lnTo>
                    <a:lnTo>
                      <a:pt x="18214" y="94513"/>
                    </a:lnTo>
                    <a:lnTo>
                      <a:pt x="18214" y="100884"/>
                    </a:lnTo>
                    <a:lnTo>
                      <a:pt x="24642" y="107256"/>
                    </a:lnTo>
                    <a:lnTo>
                      <a:pt x="31071" y="107256"/>
                    </a:lnTo>
                    <a:lnTo>
                      <a:pt x="31071" y="113628"/>
                    </a:lnTo>
                    <a:lnTo>
                      <a:pt x="37500" y="113628"/>
                    </a:lnTo>
                    <a:lnTo>
                      <a:pt x="43928" y="113628"/>
                    </a:lnTo>
                    <a:lnTo>
                      <a:pt x="43928" y="120000"/>
                    </a:lnTo>
                    <a:lnTo>
                      <a:pt x="50357" y="120000"/>
                    </a:lnTo>
                    <a:lnTo>
                      <a:pt x="56785" y="120000"/>
                    </a:lnTo>
                    <a:lnTo>
                      <a:pt x="63214" y="120000"/>
                    </a:lnTo>
                    <a:lnTo>
                      <a:pt x="69642" y="120000"/>
                    </a:lnTo>
                    <a:lnTo>
                      <a:pt x="76071" y="113628"/>
                    </a:lnTo>
                    <a:lnTo>
                      <a:pt x="82499" y="107256"/>
                    </a:lnTo>
                    <a:lnTo>
                      <a:pt x="88928" y="100884"/>
                    </a:lnTo>
                    <a:lnTo>
                      <a:pt x="95357" y="100884"/>
                    </a:lnTo>
                    <a:lnTo>
                      <a:pt x="101785" y="94513"/>
                    </a:lnTo>
                    <a:lnTo>
                      <a:pt x="108214" y="88141"/>
                    </a:lnTo>
                    <a:lnTo>
                      <a:pt x="114642" y="82831"/>
                    </a:lnTo>
                    <a:lnTo>
                      <a:pt x="119999" y="70088"/>
                    </a:lnTo>
                    <a:lnTo>
                      <a:pt x="119999" y="56283"/>
                    </a:lnTo>
                    <a:lnTo>
                      <a:pt x="114642" y="37168"/>
                    </a:lnTo>
                    <a:lnTo>
                      <a:pt x="108214" y="25486"/>
                    </a:lnTo>
                    <a:lnTo>
                      <a:pt x="95357" y="12743"/>
                    </a:lnTo>
                    <a:lnTo>
                      <a:pt x="88928" y="0"/>
                    </a:lnTo>
                    <a:lnTo>
                      <a:pt x="76071" y="0"/>
                    </a:lnTo>
                    <a:lnTo>
                      <a:pt x="632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5284" y="7866"/>
                <a:ext cx="153" cy="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0709" y="8888"/>
                    </a:moveTo>
                    <a:lnTo>
                      <a:pt x="110709" y="5432"/>
                    </a:lnTo>
                    <a:lnTo>
                      <a:pt x="106064" y="2962"/>
                    </a:lnTo>
                    <a:lnTo>
                      <a:pt x="101419" y="0"/>
                    </a:lnTo>
                    <a:lnTo>
                      <a:pt x="96774" y="0"/>
                    </a:lnTo>
                    <a:lnTo>
                      <a:pt x="92903" y="0"/>
                    </a:lnTo>
                    <a:lnTo>
                      <a:pt x="88258" y="0"/>
                    </a:lnTo>
                    <a:lnTo>
                      <a:pt x="78967" y="0"/>
                    </a:lnTo>
                    <a:lnTo>
                      <a:pt x="64258" y="2962"/>
                    </a:lnTo>
                    <a:lnTo>
                      <a:pt x="51096" y="8888"/>
                    </a:lnTo>
                    <a:lnTo>
                      <a:pt x="37161" y="14320"/>
                    </a:lnTo>
                    <a:lnTo>
                      <a:pt x="23225" y="23209"/>
                    </a:lnTo>
                    <a:lnTo>
                      <a:pt x="14709" y="29135"/>
                    </a:lnTo>
                    <a:lnTo>
                      <a:pt x="4645" y="37530"/>
                    </a:lnTo>
                    <a:lnTo>
                      <a:pt x="0" y="43456"/>
                    </a:lnTo>
                    <a:lnTo>
                      <a:pt x="0" y="55802"/>
                    </a:lnTo>
                    <a:lnTo>
                      <a:pt x="4645" y="64197"/>
                    </a:lnTo>
                    <a:lnTo>
                      <a:pt x="9290" y="76049"/>
                    </a:lnTo>
                    <a:lnTo>
                      <a:pt x="23225" y="84444"/>
                    </a:lnTo>
                    <a:lnTo>
                      <a:pt x="32516" y="93333"/>
                    </a:lnTo>
                    <a:lnTo>
                      <a:pt x="46451" y="102716"/>
                    </a:lnTo>
                    <a:lnTo>
                      <a:pt x="59612" y="111111"/>
                    </a:lnTo>
                    <a:lnTo>
                      <a:pt x="73548" y="117037"/>
                    </a:lnTo>
                    <a:lnTo>
                      <a:pt x="78967" y="120000"/>
                    </a:lnTo>
                    <a:lnTo>
                      <a:pt x="83612" y="120000"/>
                    </a:lnTo>
                    <a:lnTo>
                      <a:pt x="88258" y="117037"/>
                    </a:lnTo>
                    <a:lnTo>
                      <a:pt x="96774" y="114074"/>
                    </a:lnTo>
                    <a:lnTo>
                      <a:pt x="101419" y="111111"/>
                    </a:lnTo>
                    <a:lnTo>
                      <a:pt x="106064" y="105185"/>
                    </a:lnTo>
                    <a:lnTo>
                      <a:pt x="110709" y="99753"/>
                    </a:lnTo>
                    <a:lnTo>
                      <a:pt x="110709" y="96790"/>
                    </a:lnTo>
                    <a:lnTo>
                      <a:pt x="115354" y="76049"/>
                    </a:lnTo>
                    <a:lnTo>
                      <a:pt x="120000" y="52839"/>
                    </a:lnTo>
                    <a:lnTo>
                      <a:pt x="115354" y="29135"/>
                    </a:lnTo>
                    <a:lnTo>
                      <a:pt x="110709" y="88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5509" y="8458"/>
                <a:ext cx="962" cy="3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6728" y="120000"/>
                    </a:lnTo>
                    <a:lnTo>
                      <a:pt x="0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5325" y="7469"/>
                <a:ext cx="167" cy="30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754" y="11298"/>
                    </a:moveTo>
                    <a:lnTo>
                      <a:pt x="97724" y="8961"/>
                    </a:lnTo>
                    <a:lnTo>
                      <a:pt x="93413" y="7012"/>
                    </a:lnTo>
                    <a:lnTo>
                      <a:pt x="89820" y="4675"/>
                    </a:lnTo>
                    <a:lnTo>
                      <a:pt x="85508" y="2337"/>
                    </a:lnTo>
                    <a:lnTo>
                      <a:pt x="76886" y="2337"/>
                    </a:lnTo>
                    <a:lnTo>
                      <a:pt x="72574" y="0"/>
                    </a:lnTo>
                    <a:lnTo>
                      <a:pt x="63952" y="0"/>
                    </a:lnTo>
                    <a:lnTo>
                      <a:pt x="56047" y="0"/>
                    </a:lnTo>
                    <a:lnTo>
                      <a:pt x="51736" y="0"/>
                    </a:lnTo>
                    <a:lnTo>
                      <a:pt x="43113" y="0"/>
                    </a:lnTo>
                    <a:lnTo>
                      <a:pt x="33772" y="0"/>
                    </a:lnTo>
                    <a:lnTo>
                      <a:pt x="25149" y="2337"/>
                    </a:lnTo>
                    <a:lnTo>
                      <a:pt x="21556" y="2337"/>
                    </a:lnTo>
                    <a:lnTo>
                      <a:pt x="12934" y="4675"/>
                    </a:lnTo>
                    <a:lnTo>
                      <a:pt x="8622" y="7012"/>
                    </a:lnTo>
                    <a:lnTo>
                      <a:pt x="4311" y="7012"/>
                    </a:lnTo>
                    <a:lnTo>
                      <a:pt x="0" y="11298"/>
                    </a:lnTo>
                    <a:lnTo>
                      <a:pt x="0" y="13636"/>
                    </a:lnTo>
                    <a:lnTo>
                      <a:pt x="4311" y="18311"/>
                    </a:lnTo>
                    <a:lnTo>
                      <a:pt x="4311" y="22987"/>
                    </a:lnTo>
                    <a:lnTo>
                      <a:pt x="12934" y="27272"/>
                    </a:lnTo>
                    <a:lnTo>
                      <a:pt x="12934" y="29610"/>
                    </a:lnTo>
                    <a:lnTo>
                      <a:pt x="17245" y="34675"/>
                    </a:lnTo>
                    <a:lnTo>
                      <a:pt x="21556" y="39350"/>
                    </a:lnTo>
                    <a:lnTo>
                      <a:pt x="17245" y="44025"/>
                    </a:lnTo>
                    <a:lnTo>
                      <a:pt x="12934" y="48311"/>
                    </a:lnTo>
                    <a:lnTo>
                      <a:pt x="8622" y="50649"/>
                    </a:lnTo>
                    <a:lnTo>
                      <a:pt x="8622" y="55324"/>
                    </a:lnTo>
                    <a:lnTo>
                      <a:pt x="8622" y="66623"/>
                    </a:lnTo>
                    <a:lnTo>
                      <a:pt x="12934" y="81038"/>
                    </a:lnTo>
                    <a:lnTo>
                      <a:pt x="17245" y="92337"/>
                    </a:lnTo>
                    <a:lnTo>
                      <a:pt x="21556" y="101298"/>
                    </a:lnTo>
                    <a:lnTo>
                      <a:pt x="25149" y="105974"/>
                    </a:lnTo>
                    <a:lnTo>
                      <a:pt x="25149" y="108311"/>
                    </a:lnTo>
                    <a:lnTo>
                      <a:pt x="29461" y="110649"/>
                    </a:lnTo>
                    <a:lnTo>
                      <a:pt x="33772" y="113376"/>
                    </a:lnTo>
                    <a:lnTo>
                      <a:pt x="38083" y="115714"/>
                    </a:lnTo>
                    <a:lnTo>
                      <a:pt x="43113" y="118051"/>
                    </a:lnTo>
                    <a:lnTo>
                      <a:pt x="51736" y="118051"/>
                    </a:lnTo>
                    <a:lnTo>
                      <a:pt x="56047" y="120000"/>
                    </a:lnTo>
                    <a:lnTo>
                      <a:pt x="59640" y="120000"/>
                    </a:lnTo>
                    <a:lnTo>
                      <a:pt x="68263" y="120000"/>
                    </a:lnTo>
                    <a:lnTo>
                      <a:pt x="76886" y="120000"/>
                    </a:lnTo>
                    <a:lnTo>
                      <a:pt x="85508" y="118051"/>
                    </a:lnTo>
                    <a:lnTo>
                      <a:pt x="89820" y="115714"/>
                    </a:lnTo>
                    <a:lnTo>
                      <a:pt x="97724" y="115714"/>
                    </a:lnTo>
                    <a:lnTo>
                      <a:pt x="102754" y="113376"/>
                    </a:lnTo>
                    <a:lnTo>
                      <a:pt x="102754" y="108311"/>
                    </a:lnTo>
                    <a:lnTo>
                      <a:pt x="107065" y="94675"/>
                    </a:lnTo>
                    <a:lnTo>
                      <a:pt x="111377" y="82987"/>
                    </a:lnTo>
                    <a:lnTo>
                      <a:pt x="115688" y="71298"/>
                    </a:lnTo>
                    <a:lnTo>
                      <a:pt x="120000" y="60000"/>
                    </a:lnTo>
                    <a:lnTo>
                      <a:pt x="120000" y="45974"/>
                    </a:lnTo>
                    <a:lnTo>
                      <a:pt x="115688" y="34675"/>
                    </a:lnTo>
                    <a:lnTo>
                      <a:pt x="111377" y="22987"/>
                    </a:lnTo>
                    <a:lnTo>
                      <a:pt x="102754" y="112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5265" y="7386"/>
                <a:ext cx="58" cy="12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000" y="4838"/>
                    </a:moveTo>
                    <a:lnTo>
                      <a:pt x="48000" y="0"/>
                    </a:lnTo>
                    <a:lnTo>
                      <a:pt x="60000" y="0"/>
                    </a:lnTo>
                    <a:lnTo>
                      <a:pt x="74000" y="0"/>
                    </a:lnTo>
                    <a:lnTo>
                      <a:pt x="86000" y="4838"/>
                    </a:lnTo>
                    <a:lnTo>
                      <a:pt x="96000" y="4838"/>
                    </a:lnTo>
                    <a:lnTo>
                      <a:pt x="96000" y="10645"/>
                    </a:lnTo>
                    <a:lnTo>
                      <a:pt x="108000" y="10645"/>
                    </a:lnTo>
                    <a:lnTo>
                      <a:pt x="108000" y="28064"/>
                    </a:lnTo>
                    <a:lnTo>
                      <a:pt x="96000" y="45483"/>
                    </a:lnTo>
                    <a:lnTo>
                      <a:pt x="96000" y="56129"/>
                    </a:lnTo>
                    <a:lnTo>
                      <a:pt x="96000" y="74516"/>
                    </a:lnTo>
                    <a:lnTo>
                      <a:pt x="96000" y="80322"/>
                    </a:lnTo>
                    <a:lnTo>
                      <a:pt x="108000" y="86129"/>
                    </a:lnTo>
                    <a:lnTo>
                      <a:pt x="120000" y="91935"/>
                    </a:lnTo>
                    <a:lnTo>
                      <a:pt x="120000" y="97741"/>
                    </a:lnTo>
                    <a:lnTo>
                      <a:pt x="120000" y="102580"/>
                    </a:lnTo>
                    <a:lnTo>
                      <a:pt x="108000" y="114193"/>
                    </a:lnTo>
                    <a:lnTo>
                      <a:pt x="96000" y="120000"/>
                    </a:lnTo>
                    <a:lnTo>
                      <a:pt x="86000" y="120000"/>
                    </a:lnTo>
                    <a:lnTo>
                      <a:pt x="74000" y="120000"/>
                    </a:lnTo>
                    <a:lnTo>
                      <a:pt x="60000" y="120000"/>
                    </a:lnTo>
                    <a:lnTo>
                      <a:pt x="48000" y="120000"/>
                    </a:lnTo>
                    <a:lnTo>
                      <a:pt x="36000" y="114193"/>
                    </a:lnTo>
                    <a:lnTo>
                      <a:pt x="24000" y="114193"/>
                    </a:lnTo>
                    <a:lnTo>
                      <a:pt x="24000" y="108387"/>
                    </a:lnTo>
                    <a:lnTo>
                      <a:pt x="12000" y="102580"/>
                    </a:lnTo>
                    <a:lnTo>
                      <a:pt x="12000" y="86129"/>
                    </a:lnTo>
                    <a:lnTo>
                      <a:pt x="0" y="74516"/>
                    </a:lnTo>
                    <a:lnTo>
                      <a:pt x="0" y="62903"/>
                    </a:lnTo>
                    <a:lnTo>
                      <a:pt x="12000" y="51290"/>
                    </a:lnTo>
                    <a:lnTo>
                      <a:pt x="12000" y="39677"/>
                    </a:lnTo>
                    <a:lnTo>
                      <a:pt x="24000" y="28064"/>
                    </a:lnTo>
                    <a:lnTo>
                      <a:pt x="36000" y="16451"/>
                    </a:lnTo>
                    <a:lnTo>
                      <a:pt x="36000" y="48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5493" y="7491"/>
                <a:ext cx="136" cy="2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705" y="6075"/>
                    </a:moveTo>
                    <a:lnTo>
                      <a:pt x="114705" y="0"/>
                    </a:lnTo>
                    <a:lnTo>
                      <a:pt x="104117" y="0"/>
                    </a:lnTo>
                    <a:lnTo>
                      <a:pt x="98823" y="0"/>
                    </a:lnTo>
                    <a:lnTo>
                      <a:pt x="83823" y="6075"/>
                    </a:lnTo>
                    <a:lnTo>
                      <a:pt x="73235" y="12151"/>
                    </a:lnTo>
                    <a:lnTo>
                      <a:pt x="57352" y="18227"/>
                    </a:lnTo>
                    <a:lnTo>
                      <a:pt x="41470" y="26835"/>
                    </a:lnTo>
                    <a:lnTo>
                      <a:pt x="25588" y="33417"/>
                    </a:lnTo>
                    <a:lnTo>
                      <a:pt x="20294" y="33417"/>
                    </a:lnTo>
                    <a:lnTo>
                      <a:pt x="15000" y="33417"/>
                    </a:lnTo>
                    <a:lnTo>
                      <a:pt x="9705" y="30379"/>
                    </a:lnTo>
                    <a:lnTo>
                      <a:pt x="5294" y="33417"/>
                    </a:lnTo>
                    <a:lnTo>
                      <a:pt x="0" y="36455"/>
                    </a:lnTo>
                    <a:lnTo>
                      <a:pt x="0" y="39493"/>
                    </a:lnTo>
                    <a:lnTo>
                      <a:pt x="0" y="42531"/>
                    </a:lnTo>
                    <a:lnTo>
                      <a:pt x="0" y="45569"/>
                    </a:lnTo>
                    <a:lnTo>
                      <a:pt x="5294" y="48101"/>
                    </a:lnTo>
                    <a:lnTo>
                      <a:pt x="9705" y="48101"/>
                    </a:lnTo>
                    <a:lnTo>
                      <a:pt x="15000" y="48101"/>
                    </a:lnTo>
                    <a:lnTo>
                      <a:pt x="20294" y="48101"/>
                    </a:lnTo>
                    <a:lnTo>
                      <a:pt x="25588" y="48101"/>
                    </a:lnTo>
                    <a:lnTo>
                      <a:pt x="30882" y="48101"/>
                    </a:lnTo>
                    <a:lnTo>
                      <a:pt x="30882" y="51139"/>
                    </a:lnTo>
                    <a:lnTo>
                      <a:pt x="36176" y="66329"/>
                    </a:lnTo>
                    <a:lnTo>
                      <a:pt x="41470" y="84556"/>
                    </a:lnTo>
                    <a:lnTo>
                      <a:pt x="41470" y="99240"/>
                    </a:lnTo>
                    <a:lnTo>
                      <a:pt x="41470" y="114430"/>
                    </a:lnTo>
                    <a:lnTo>
                      <a:pt x="41470" y="117468"/>
                    </a:lnTo>
                    <a:lnTo>
                      <a:pt x="46764" y="120000"/>
                    </a:lnTo>
                    <a:lnTo>
                      <a:pt x="52058" y="120000"/>
                    </a:lnTo>
                    <a:lnTo>
                      <a:pt x="62647" y="120000"/>
                    </a:lnTo>
                    <a:lnTo>
                      <a:pt x="67941" y="120000"/>
                    </a:lnTo>
                    <a:lnTo>
                      <a:pt x="73235" y="120000"/>
                    </a:lnTo>
                    <a:lnTo>
                      <a:pt x="78529" y="120000"/>
                    </a:lnTo>
                    <a:lnTo>
                      <a:pt x="83823" y="120000"/>
                    </a:lnTo>
                    <a:lnTo>
                      <a:pt x="83823" y="114430"/>
                    </a:lnTo>
                    <a:lnTo>
                      <a:pt x="83823" y="111392"/>
                    </a:lnTo>
                    <a:lnTo>
                      <a:pt x="83823" y="105316"/>
                    </a:lnTo>
                    <a:lnTo>
                      <a:pt x="83823" y="102278"/>
                    </a:lnTo>
                    <a:lnTo>
                      <a:pt x="89117" y="93670"/>
                    </a:lnTo>
                    <a:lnTo>
                      <a:pt x="89117" y="87594"/>
                    </a:lnTo>
                    <a:lnTo>
                      <a:pt x="93529" y="77974"/>
                    </a:lnTo>
                    <a:lnTo>
                      <a:pt x="93529" y="71898"/>
                    </a:lnTo>
                    <a:lnTo>
                      <a:pt x="98823" y="69367"/>
                    </a:lnTo>
                    <a:lnTo>
                      <a:pt x="98823" y="66329"/>
                    </a:lnTo>
                    <a:lnTo>
                      <a:pt x="104117" y="63291"/>
                    </a:lnTo>
                    <a:lnTo>
                      <a:pt x="109411" y="60253"/>
                    </a:lnTo>
                    <a:lnTo>
                      <a:pt x="109411" y="57215"/>
                    </a:lnTo>
                    <a:lnTo>
                      <a:pt x="114705" y="54177"/>
                    </a:lnTo>
                    <a:lnTo>
                      <a:pt x="114705" y="51139"/>
                    </a:lnTo>
                    <a:lnTo>
                      <a:pt x="114705" y="48101"/>
                    </a:lnTo>
                    <a:lnTo>
                      <a:pt x="120000" y="36455"/>
                    </a:lnTo>
                    <a:lnTo>
                      <a:pt x="120000" y="26835"/>
                    </a:lnTo>
                    <a:lnTo>
                      <a:pt x="114705" y="18227"/>
                    </a:lnTo>
                    <a:lnTo>
                      <a:pt x="114705" y="60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5711" y="7475"/>
                <a:ext cx="143" cy="16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363"/>
                    </a:moveTo>
                    <a:lnTo>
                      <a:pt x="120000" y="50909"/>
                    </a:lnTo>
                    <a:lnTo>
                      <a:pt x="120000" y="46545"/>
                    </a:lnTo>
                    <a:lnTo>
                      <a:pt x="114965" y="38545"/>
                    </a:lnTo>
                    <a:lnTo>
                      <a:pt x="114965" y="29818"/>
                    </a:lnTo>
                    <a:lnTo>
                      <a:pt x="109930" y="21090"/>
                    </a:lnTo>
                    <a:lnTo>
                      <a:pt x="109930" y="12363"/>
                    </a:lnTo>
                    <a:lnTo>
                      <a:pt x="104895" y="8727"/>
                    </a:lnTo>
                    <a:lnTo>
                      <a:pt x="100699" y="0"/>
                    </a:lnTo>
                    <a:lnTo>
                      <a:pt x="95664" y="0"/>
                    </a:lnTo>
                    <a:lnTo>
                      <a:pt x="90629" y="0"/>
                    </a:lnTo>
                    <a:lnTo>
                      <a:pt x="85594" y="0"/>
                    </a:lnTo>
                    <a:lnTo>
                      <a:pt x="79720" y="0"/>
                    </a:lnTo>
                    <a:lnTo>
                      <a:pt x="79720" y="4363"/>
                    </a:lnTo>
                    <a:lnTo>
                      <a:pt x="74685" y="8727"/>
                    </a:lnTo>
                    <a:lnTo>
                      <a:pt x="74685" y="12363"/>
                    </a:lnTo>
                    <a:lnTo>
                      <a:pt x="69650" y="16727"/>
                    </a:lnTo>
                    <a:lnTo>
                      <a:pt x="64615" y="21090"/>
                    </a:lnTo>
                    <a:lnTo>
                      <a:pt x="60419" y="21090"/>
                    </a:lnTo>
                    <a:lnTo>
                      <a:pt x="55384" y="21090"/>
                    </a:lnTo>
                    <a:lnTo>
                      <a:pt x="45314" y="16727"/>
                    </a:lnTo>
                    <a:lnTo>
                      <a:pt x="40279" y="16727"/>
                    </a:lnTo>
                    <a:lnTo>
                      <a:pt x="35244" y="16727"/>
                    </a:lnTo>
                    <a:lnTo>
                      <a:pt x="30209" y="16727"/>
                    </a:lnTo>
                    <a:lnTo>
                      <a:pt x="25174" y="16727"/>
                    </a:lnTo>
                    <a:lnTo>
                      <a:pt x="20979" y="21090"/>
                    </a:lnTo>
                    <a:lnTo>
                      <a:pt x="15944" y="25454"/>
                    </a:lnTo>
                    <a:lnTo>
                      <a:pt x="10069" y="29818"/>
                    </a:lnTo>
                    <a:lnTo>
                      <a:pt x="5034" y="34181"/>
                    </a:lnTo>
                    <a:lnTo>
                      <a:pt x="5034" y="38545"/>
                    </a:lnTo>
                    <a:lnTo>
                      <a:pt x="0" y="46545"/>
                    </a:lnTo>
                    <a:lnTo>
                      <a:pt x="0" y="50909"/>
                    </a:lnTo>
                    <a:lnTo>
                      <a:pt x="5034" y="56000"/>
                    </a:lnTo>
                    <a:lnTo>
                      <a:pt x="5034" y="60363"/>
                    </a:lnTo>
                    <a:lnTo>
                      <a:pt x="15944" y="64727"/>
                    </a:lnTo>
                    <a:lnTo>
                      <a:pt x="20979" y="73454"/>
                    </a:lnTo>
                    <a:lnTo>
                      <a:pt x="25174" y="77818"/>
                    </a:lnTo>
                    <a:lnTo>
                      <a:pt x="30209" y="81454"/>
                    </a:lnTo>
                    <a:lnTo>
                      <a:pt x="35244" y="90181"/>
                    </a:lnTo>
                    <a:lnTo>
                      <a:pt x="35244" y="94545"/>
                    </a:lnTo>
                    <a:lnTo>
                      <a:pt x="40279" y="98909"/>
                    </a:lnTo>
                    <a:lnTo>
                      <a:pt x="45314" y="107636"/>
                    </a:lnTo>
                    <a:lnTo>
                      <a:pt x="50349" y="107636"/>
                    </a:lnTo>
                    <a:lnTo>
                      <a:pt x="50349" y="112000"/>
                    </a:lnTo>
                    <a:lnTo>
                      <a:pt x="55384" y="115636"/>
                    </a:lnTo>
                    <a:lnTo>
                      <a:pt x="60419" y="115636"/>
                    </a:lnTo>
                    <a:lnTo>
                      <a:pt x="64615" y="120000"/>
                    </a:lnTo>
                    <a:lnTo>
                      <a:pt x="69650" y="120000"/>
                    </a:lnTo>
                    <a:lnTo>
                      <a:pt x="74685" y="120000"/>
                    </a:lnTo>
                    <a:lnTo>
                      <a:pt x="85594" y="112000"/>
                    </a:lnTo>
                    <a:lnTo>
                      <a:pt x="90629" y="107636"/>
                    </a:lnTo>
                    <a:lnTo>
                      <a:pt x="100699" y="98909"/>
                    </a:lnTo>
                    <a:lnTo>
                      <a:pt x="104895" y="94545"/>
                    </a:lnTo>
                    <a:lnTo>
                      <a:pt x="109930" y="85818"/>
                    </a:lnTo>
                    <a:lnTo>
                      <a:pt x="109930" y="77818"/>
                    </a:lnTo>
                    <a:lnTo>
                      <a:pt x="114965" y="69090"/>
                    </a:lnTo>
                    <a:lnTo>
                      <a:pt x="120000" y="603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5534" y="7890"/>
                <a:ext cx="253" cy="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23" y="120000"/>
                    </a:moveTo>
                    <a:lnTo>
                      <a:pt x="2823" y="100884"/>
                    </a:lnTo>
                    <a:lnTo>
                      <a:pt x="0" y="82831"/>
                    </a:lnTo>
                    <a:lnTo>
                      <a:pt x="0" y="69026"/>
                    </a:lnTo>
                    <a:lnTo>
                      <a:pt x="0" y="56283"/>
                    </a:lnTo>
                    <a:lnTo>
                      <a:pt x="2823" y="44601"/>
                    </a:lnTo>
                    <a:lnTo>
                      <a:pt x="2823" y="31858"/>
                    </a:lnTo>
                    <a:lnTo>
                      <a:pt x="5647" y="25486"/>
                    </a:lnTo>
                    <a:lnTo>
                      <a:pt x="8470" y="12743"/>
                    </a:lnTo>
                    <a:lnTo>
                      <a:pt x="11294" y="6371"/>
                    </a:lnTo>
                    <a:lnTo>
                      <a:pt x="14117" y="6371"/>
                    </a:lnTo>
                    <a:lnTo>
                      <a:pt x="19764" y="6371"/>
                    </a:lnTo>
                    <a:lnTo>
                      <a:pt x="22588" y="6371"/>
                    </a:lnTo>
                    <a:lnTo>
                      <a:pt x="25411" y="0"/>
                    </a:lnTo>
                    <a:lnTo>
                      <a:pt x="30588" y="0"/>
                    </a:lnTo>
                    <a:lnTo>
                      <a:pt x="33411" y="0"/>
                    </a:lnTo>
                    <a:lnTo>
                      <a:pt x="36235" y="0"/>
                    </a:lnTo>
                    <a:lnTo>
                      <a:pt x="41882" y="0"/>
                    </a:lnTo>
                    <a:lnTo>
                      <a:pt x="44705" y="0"/>
                    </a:lnTo>
                    <a:lnTo>
                      <a:pt x="50352" y="0"/>
                    </a:lnTo>
                    <a:lnTo>
                      <a:pt x="53176" y="0"/>
                    </a:lnTo>
                    <a:lnTo>
                      <a:pt x="56000" y="0"/>
                    </a:lnTo>
                    <a:lnTo>
                      <a:pt x="61647" y="6371"/>
                    </a:lnTo>
                    <a:lnTo>
                      <a:pt x="64470" y="6371"/>
                    </a:lnTo>
                    <a:lnTo>
                      <a:pt x="70117" y="6371"/>
                    </a:lnTo>
                    <a:lnTo>
                      <a:pt x="72941" y="6371"/>
                    </a:lnTo>
                    <a:lnTo>
                      <a:pt x="75294" y="6371"/>
                    </a:lnTo>
                    <a:lnTo>
                      <a:pt x="78117" y="6371"/>
                    </a:lnTo>
                    <a:lnTo>
                      <a:pt x="83764" y="12743"/>
                    </a:lnTo>
                    <a:lnTo>
                      <a:pt x="86588" y="12743"/>
                    </a:lnTo>
                    <a:lnTo>
                      <a:pt x="89411" y="12743"/>
                    </a:lnTo>
                    <a:lnTo>
                      <a:pt x="95529" y="19115"/>
                    </a:lnTo>
                    <a:lnTo>
                      <a:pt x="97882" y="19115"/>
                    </a:lnTo>
                    <a:lnTo>
                      <a:pt x="100705" y="25486"/>
                    </a:lnTo>
                    <a:lnTo>
                      <a:pt x="103529" y="25486"/>
                    </a:lnTo>
                    <a:lnTo>
                      <a:pt x="106352" y="31858"/>
                    </a:lnTo>
                    <a:lnTo>
                      <a:pt x="109176" y="31858"/>
                    </a:lnTo>
                    <a:lnTo>
                      <a:pt x="112000" y="38230"/>
                    </a:lnTo>
                    <a:lnTo>
                      <a:pt x="114823" y="44601"/>
                    </a:lnTo>
                    <a:lnTo>
                      <a:pt x="117647" y="49911"/>
                    </a:lnTo>
                    <a:lnTo>
                      <a:pt x="117647" y="56283"/>
                    </a:lnTo>
                    <a:lnTo>
                      <a:pt x="120000" y="62654"/>
                    </a:lnTo>
                    <a:lnTo>
                      <a:pt x="117647" y="76460"/>
                    </a:lnTo>
                    <a:lnTo>
                      <a:pt x="114823" y="82831"/>
                    </a:lnTo>
                    <a:lnTo>
                      <a:pt x="112000" y="89203"/>
                    </a:lnTo>
                    <a:lnTo>
                      <a:pt x="109176" y="95575"/>
                    </a:lnTo>
                    <a:lnTo>
                      <a:pt x="106352" y="100884"/>
                    </a:lnTo>
                    <a:lnTo>
                      <a:pt x="103529" y="107256"/>
                    </a:lnTo>
                    <a:lnTo>
                      <a:pt x="100705" y="113628"/>
                    </a:lnTo>
                    <a:lnTo>
                      <a:pt x="97882" y="120000"/>
                    </a:lnTo>
                    <a:lnTo>
                      <a:pt x="67294" y="120000"/>
                    </a:lnTo>
                    <a:lnTo>
                      <a:pt x="67294" y="113628"/>
                    </a:lnTo>
                    <a:lnTo>
                      <a:pt x="64470" y="107256"/>
                    </a:lnTo>
                    <a:lnTo>
                      <a:pt x="64470" y="100884"/>
                    </a:lnTo>
                    <a:lnTo>
                      <a:pt x="61647" y="100884"/>
                    </a:lnTo>
                    <a:lnTo>
                      <a:pt x="61647" y="95575"/>
                    </a:lnTo>
                    <a:lnTo>
                      <a:pt x="58823" y="95575"/>
                    </a:lnTo>
                    <a:lnTo>
                      <a:pt x="56000" y="95575"/>
                    </a:lnTo>
                    <a:lnTo>
                      <a:pt x="53176" y="95575"/>
                    </a:lnTo>
                    <a:lnTo>
                      <a:pt x="53176" y="100884"/>
                    </a:lnTo>
                    <a:lnTo>
                      <a:pt x="50352" y="107256"/>
                    </a:lnTo>
                    <a:lnTo>
                      <a:pt x="50352" y="113628"/>
                    </a:lnTo>
                    <a:lnTo>
                      <a:pt x="50352" y="120000"/>
                    </a:lnTo>
                    <a:lnTo>
                      <a:pt x="2823" y="1200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5540" y="8001"/>
                <a:ext cx="313" cy="1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4311"/>
                    </a:lnTo>
                    <a:lnTo>
                      <a:pt x="2285" y="17245"/>
                    </a:lnTo>
                    <a:lnTo>
                      <a:pt x="4571" y="29461"/>
                    </a:lnTo>
                    <a:lnTo>
                      <a:pt x="4571" y="38083"/>
                    </a:lnTo>
                    <a:lnTo>
                      <a:pt x="6857" y="43113"/>
                    </a:lnTo>
                    <a:lnTo>
                      <a:pt x="6857" y="47425"/>
                    </a:lnTo>
                    <a:lnTo>
                      <a:pt x="9142" y="51736"/>
                    </a:lnTo>
                    <a:lnTo>
                      <a:pt x="11428" y="59640"/>
                    </a:lnTo>
                    <a:lnTo>
                      <a:pt x="11428" y="63952"/>
                    </a:lnTo>
                    <a:lnTo>
                      <a:pt x="11428" y="68263"/>
                    </a:lnTo>
                    <a:lnTo>
                      <a:pt x="11428" y="76886"/>
                    </a:lnTo>
                    <a:lnTo>
                      <a:pt x="11428" y="81197"/>
                    </a:lnTo>
                    <a:lnTo>
                      <a:pt x="11428" y="85508"/>
                    </a:lnTo>
                    <a:lnTo>
                      <a:pt x="9142" y="89101"/>
                    </a:lnTo>
                    <a:lnTo>
                      <a:pt x="9142" y="93413"/>
                    </a:lnTo>
                    <a:lnTo>
                      <a:pt x="6857" y="97724"/>
                    </a:lnTo>
                    <a:lnTo>
                      <a:pt x="4571" y="102035"/>
                    </a:lnTo>
                    <a:lnTo>
                      <a:pt x="4571" y="106347"/>
                    </a:lnTo>
                    <a:lnTo>
                      <a:pt x="4571" y="115688"/>
                    </a:lnTo>
                    <a:lnTo>
                      <a:pt x="6857" y="120000"/>
                    </a:lnTo>
                    <a:lnTo>
                      <a:pt x="9142" y="120000"/>
                    </a:lnTo>
                    <a:lnTo>
                      <a:pt x="11428" y="120000"/>
                    </a:lnTo>
                    <a:lnTo>
                      <a:pt x="13714" y="120000"/>
                    </a:lnTo>
                    <a:lnTo>
                      <a:pt x="16000" y="120000"/>
                    </a:lnTo>
                    <a:lnTo>
                      <a:pt x="18285" y="115688"/>
                    </a:lnTo>
                    <a:lnTo>
                      <a:pt x="22476" y="115688"/>
                    </a:lnTo>
                    <a:lnTo>
                      <a:pt x="24761" y="110658"/>
                    </a:lnTo>
                    <a:lnTo>
                      <a:pt x="27047" y="106347"/>
                    </a:lnTo>
                    <a:lnTo>
                      <a:pt x="29333" y="102035"/>
                    </a:lnTo>
                    <a:lnTo>
                      <a:pt x="31619" y="97724"/>
                    </a:lnTo>
                    <a:lnTo>
                      <a:pt x="33904" y="93413"/>
                    </a:lnTo>
                    <a:lnTo>
                      <a:pt x="36190" y="93413"/>
                    </a:lnTo>
                    <a:lnTo>
                      <a:pt x="38476" y="85508"/>
                    </a:lnTo>
                    <a:lnTo>
                      <a:pt x="40761" y="81197"/>
                    </a:lnTo>
                    <a:lnTo>
                      <a:pt x="43047" y="76886"/>
                    </a:lnTo>
                    <a:lnTo>
                      <a:pt x="45333" y="72574"/>
                    </a:lnTo>
                    <a:lnTo>
                      <a:pt x="45333" y="63952"/>
                    </a:lnTo>
                    <a:lnTo>
                      <a:pt x="47619" y="59640"/>
                    </a:lnTo>
                    <a:lnTo>
                      <a:pt x="49904" y="55329"/>
                    </a:lnTo>
                    <a:lnTo>
                      <a:pt x="52190" y="51736"/>
                    </a:lnTo>
                    <a:lnTo>
                      <a:pt x="54476" y="47425"/>
                    </a:lnTo>
                    <a:lnTo>
                      <a:pt x="58666" y="47425"/>
                    </a:lnTo>
                    <a:lnTo>
                      <a:pt x="60952" y="47425"/>
                    </a:lnTo>
                    <a:lnTo>
                      <a:pt x="65523" y="51736"/>
                    </a:lnTo>
                    <a:lnTo>
                      <a:pt x="67809" y="55329"/>
                    </a:lnTo>
                    <a:lnTo>
                      <a:pt x="72761" y="59640"/>
                    </a:lnTo>
                    <a:lnTo>
                      <a:pt x="75047" y="59640"/>
                    </a:lnTo>
                    <a:lnTo>
                      <a:pt x="76952" y="63952"/>
                    </a:lnTo>
                    <a:lnTo>
                      <a:pt x="79238" y="72574"/>
                    </a:lnTo>
                    <a:lnTo>
                      <a:pt x="76952" y="85508"/>
                    </a:lnTo>
                    <a:lnTo>
                      <a:pt x="76952" y="93413"/>
                    </a:lnTo>
                    <a:lnTo>
                      <a:pt x="76952" y="106347"/>
                    </a:lnTo>
                    <a:lnTo>
                      <a:pt x="79238" y="106347"/>
                    </a:lnTo>
                    <a:lnTo>
                      <a:pt x="79238" y="110658"/>
                    </a:lnTo>
                    <a:lnTo>
                      <a:pt x="81523" y="110658"/>
                    </a:lnTo>
                    <a:lnTo>
                      <a:pt x="83809" y="110658"/>
                    </a:lnTo>
                    <a:lnTo>
                      <a:pt x="86095" y="115688"/>
                    </a:lnTo>
                    <a:lnTo>
                      <a:pt x="88380" y="115688"/>
                    </a:lnTo>
                    <a:lnTo>
                      <a:pt x="90666" y="110658"/>
                    </a:lnTo>
                    <a:lnTo>
                      <a:pt x="92952" y="110658"/>
                    </a:lnTo>
                    <a:lnTo>
                      <a:pt x="97142" y="110658"/>
                    </a:lnTo>
                    <a:lnTo>
                      <a:pt x="99428" y="110658"/>
                    </a:lnTo>
                    <a:lnTo>
                      <a:pt x="101714" y="106347"/>
                    </a:lnTo>
                    <a:lnTo>
                      <a:pt x="106666" y="102035"/>
                    </a:lnTo>
                    <a:lnTo>
                      <a:pt x="108952" y="102035"/>
                    </a:lnTo>
                    <a:lnTo>
                      <a:pt x="111238" y="97724"/>
                    </a:lnTo>
                    <a:lnTo>
                      <a:pt x="113142" y="93413"/>
                    </a:lnTo>
                    <a:lnTo>
                      <a:pt x="115428" y="85508"/>
                    </a:lnTo>
                    <a:lnTo>
                      <a:pt x="117714" y="68263"/>
                    </a:lnTo>
                    <a:lnTo>
                      <a:pt x="120000" y="51736"/>
                    </a:lnTo>
                    <a:lnTo>
                      <a:pt x="120000" y="29461"/>
                    </a:lnTo>
                    <a:lnTo>
                      <a:pt x="117714" y="12934"/>
                    </a:lnTo>
                    <a:lnTo>
                      <a:pt x="115428" y="4311"/>
                    </a:lnTo>
                    <a:lnTo>
                      <a:pt x="113142" y="0"/>
                    </a:lnTo>
                    <a:lnTo>
                      <a:pt x="108952" y="4311"/>
                    </a:lnTo>
                    <a:lnTo>
                      <a:pt x="101714" y="8622"/>
                    </a:lnTo>
                    <a:lnTo>
                      <a:pt x="97142" y="12934"/>
                    </a:lnTo>
                    <a:lnTo>
                      <a:pt x="90666" y="20838"/>
                    </a:lnTo>
                    <a:lnTo>
                      <a:pt x="83809" y="25149"/>
                    </a:lnTo>
                    <a:lnTo>
                      <a:pt x="79238" y="25149"/>
                    </a:lnTo>
                    <a:lnTo>
                      <a:pt x="76952" y="20838"/>
                    </a:lnTo>
                    <a:lnTo>
                      <a:pt x="75047" y="17245"/>
                    </a:lnTo>
                    <a:lnTo>
                      <a:pt x="75047" y="8622"/>
                    </a:lnTo>
                    <a:lnTo>
                      <a:pt x="76952" y="0"/>
                    </a:lnTo>
                    <a:lnTo>
                      <a:pt x="52190" y="0"/>
                    </a:lnTo>
                    <a:lnTo>
                      <a:pt x="52190" y="4311"/>
                    </a:lnTo>
                    <a:lnTo>
                      <a:pt x="52190" y="8622"/>
                    </a:lnTo>
                    <a:lnTo>
                      <a:pt x="49904" y="8622"/>
                    </a:lnTo>
                    <a:lnTo>
                      <a:pt x="49904" y="12934"/>
                    </a:lnTo>
                    <a:lnTo>
                      <a:pt x="47619" y="12934"/>
                    </a:lnTo>
                    <a:lnTo>
                      <a:pt x="47619" y="17245"/>
                    </a:lnTo>
                    <a:lnTo>
                      <a:pt x="45333" y="17245"/>
                    </a:lnTo>
                    <a:lnTo>
                      <a:pt x="43047" y="17245"/>
                    </a:lnTo>
                    <a:lnTo>
                      <a:pt x="40761" y="17245"/>
                    </a:lnTo>
                    <a:lnTo>
                      <a:pt x="40761" y="8622"/>
                    </a:lnTo>
                    <a:lnTo>
                      <a:pt x="384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6145" y="7776"/>
                <a:ext cx="214" cy="13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0467" y="10992"/>
                    </a:moveTo>
                    <a:lnTo>
                      <a:pt x="113831" y="10992"/>
                    </a:lnTo>
                    <a:lnTo>
                      <a:pt x="113831" y="16488"/>
                    </a:lnTo>
                    <a:lnTo>
                      <a:pt x="117196" y="21984"/>
                    </a:lnTo>
                    <a:lnTo>
                      <a:pt x="120000" y="27480"/>
                    </a:lnTo>
                    <a:lnTo>
                      <a:pt x="120000" y="32977"/>
                    </a:lnTo>
                    <a:lnTo>
                      <a:pt x="117196" y="43969"/>
                    </a:lnTo>
                    <a:lnTo>
                      <a:pt x="117196" y="48549"/>
                    </a:lnTo>
                    <a:lnTo>
                      <a:pt x="110467" y="59541"/>
                    </a:lnTo>
                    <a:lnTo>
                      <a:pt x="107102" y="70534"/>
                    </a:lnTo>
                    <a:lnTo>
                      <a:pt x="103738" y="82442"/>
                    </a:lnTo>
                    <a:lnTo>
                      <a:pt x="96448" y="87938"/>
                    </a:lnTo>
                    <a:lnTo>
                      <a:pt x="93084" y="98931"/>
                    </a:lnTo>
                    <a:lnTo>
                      <a:pt x="90280" y="103511"/>
                    </a:lnTo>
                    <a:lnTo>
                      <a:pt x="83551" y="109007"/>
                    </a:lnTo>
                    <a:lnTo>
                      <a:pt x="80186" y="109007"/>
                    </a:lnTo>
                    <a:lnTo>
                      <a:pt x="73457" y="114503"/>
                    </a:lnTo>
                    <a:lnTo>
                      <a:pt x="63925" y="114503"/>
                    </a:lnTo>
                    <a:lnTo>
                      <a:pt x="57196" y="120000"/>
                    </a:lnTo>
                    <a:lnTo>
                      <a:pt x="49906" y="120000"/>
                    </a:lnTo>
                    <a:lnTo>
                      <a:pt x="43177" y="120000"/>
                    </a:lnTo>
                    <a:lnTo>
                      <a:pt x="37009" y="120000"/>
                    </a:lnTo>
                    <a:lnTo>
                      <a:pt x="26915" y="120000"/>
                    </a:lnTo>
                    <a:lnTo>
                      <a:pt x="20186" y="114503"/>
                    </a:lnTo>
                    <a:lnTo>
                      <a:pt x="16822" y="114503"/>
                    </a:lnTo>
                    <a:lnTo>
                      <a:pt x="13457" y="114503"/>
                    </a:lnTo>
                    <a:lnTo>
                      <a:pt x="10654" y="109007"/>
                    </a:lnTo>
                    <a:lnTo>
                      <a:pt x="7289" y="103511"/>
                    </a:lnTo>
                    <a:lnTo>
                      <a:pt x="3364" y="103511"/>
                    </a:lnTo>
                    <a:lnTo>
                      <a:pt x="0" y="98931"/>
                    </a:lnTo>
                    <a:lnTo>
                      <a:pt x="0" y="92519"/>
                    </a:lnTo>
                    <a:lnTo>
                      <a:pt x="0" y="87938"/>
                    </a:lnTo>
                    <a:lnTo>
                      <a:pt x="7289" y="76946"/>
                    </a:lnTo>
                    <a:lnTo>
                      <a:pt x="10654" y="65038"/>
                    </a:lnTo>
                    <a:lnTo>
                      <a:pt x="13457" y="54045"/>
                    </a:lnTo>
                    <a:lnTo>
                      <a:pt x="16822" y="48549"/>
                    </a:lnTo>
                    <a:lnTo>
                      <a:pt x="20186" y="43969"/>
                    </a:lnTo>
                    <a:lnTo>
                      <a:pt x="26915" y="38473"/>
                    </a:lnTo>
                    <a:lnTo>
                      <a:pt x="33644" y="27480"/>
                    </a:lnTo>
                    <a:lnTo>
                      <a:pt x="39813" y="16488"/>
                    </a:lnTo>
                    <a:lnTo>
                      <a:pt x="43177" y="10992"/>
                    </a:lnTo>
                    <a:lnTo>
                      <a:pt x="46542" y="10992"/>
                    </a:lnTo>
                    <a:lnTo>
                      <a:pt x="49906" y="5496"/>
                    </a:lnTo>
                    <a:lnTo>
                      <a:pt x="53831" y="5496"/>
                    </a:lnTo>
                    <a:lnTo>
                      <a:pt x="60560" y="0"/>
                    </a:lnTo>
                    <a:lnTo>
                      <a:pt x="63925" y="0"/>
                    </a:lnTo>
                    <a:lnTo>
                      <a:pt x="66728" y="0"/>
                    </a:lnTo>
                    <a:lnTo>
                      <a:pt x="73457" y="0"/>
                    </a:lnTo>
                    <a:lnTo>
                      <a:pt x="76822" y="0"/>
                    </a:lnTo>
                    <a:lnTo>
                      <a:pt x="83551" y="0"/>
                    </a:lnTo>
                    <a:lnTo>
                      <a:pt x="86915" y="5496"/>
                    </a:lnTo>
                    <a:lnTo>
                      <a:pt x="93084" y="5496"/>
                    </a:lnTo>
                    <a:lnTo>
                      <a:pt x="96448" y="5496"/>
                    </a:lnTo>
                    <a:lnTo>
                      <a:pt x="100373" y="5496"/>
                    </a:lnTo>
                    <a:lnTo>
                      <a:pt x="107102" y="10992"/>
                    </a:lnTo>
                    <a:lnTo>
                      <a:pt x="110467" y="109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5718" y="8262"/>
                <a:ext cx="183" cy="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5157"/>
                    </a:moveTo>
                    <a:lnTo>
                      <a:pt x="120000" y="30315"/>
                    </a:lnTo>
                    <a:lnTo>
                      <a:pt x="116108" y="45473"/>
                    </a:lnTo>
                    <a:lnTo>
                      <a:pt x="111567" y="60631"/>
                    </a:lnTo>
                    <a:lnTo>
                      <a:pt x="107675" y="74526"/>
                    </a:lnTo>
                    <a:lnTo>
                      <a:pt x="104432" y="82105"/>
                    </a:lnTo>
                    <a:lnTo>
                      <a:pt x="100540" y="97263"/>
                    </a:lnTo>
                    <a:lnTo>
                      <a:pt x="92756" y="104842"/>
                    </a:lnTo>
                    <a:lnTo>
                      <a:pt x="84972" y="112421"/>
                    </a:lnTo>
                    <a:lnTo>
                      <a:pt x="81081" y="120000"/>
                    </a:lnTo>
                    <a:lnTo>
                      <a:pt x="77189" y="112421"/>
                    </a:lnTo>
                    <a:lnTo>
                      <a:pt x="77189" y="104842"/>
                    </a:lnTo>
                    <a:lnTo>
                      <a:pt x="73945" y="97263"/>
                    </a:lnTo>
                    <a:lnTo>
                      <a:pt x="70054" y="82105"/>
                    </a:lnTo>
                    <a:lnTo>
                      <a:pt x="70054" y="74526"/>
                    </a:lnTo>
                    <a:lnTo>
                      <a:pt x="66162" y="68210"/>
                    </a:lnTo>
                    <a:lnTo>
                      <a:pt x="62270" y="60631"/>
                    </a:lnTo>
                    <a:lnTo>
                      <a:pt x="57729" y="60631"/>
                    </a:lnTo>
                    <a:lnTo>
                      <a:pt x="49945" y="68210"/>
                    </a:lnTo>
                    <a:lnTo>
                      <a:pt x="46054" y="68210"/>
                    </a:lnTo>
                    <a:lnTo>
                      <a:pt x="42810" y="74526"/>
                    </a:lnTo>
                    <a:lnTo>
                      <a:pt x="38918" y="82105"/>
                    </a:lnTo>
                    <a:lnTo>
                      <a:pt x="35027" y="82105"/>
                    </a:lnTo>
                    <a:lnTo>
                      <a:pt x="31135" y="82105"/>
                    </a:lnTo>
                    <a:lnTo>
                      <a:pt x="23351" y="82105"/>
                    </a:lnTo>
                    <a:lnTo>
                      <a:pt x="19459" y="74526"/>
                    </a:lnTo>
                    <a:lnTo>
                      <a:pt x="15567" y="68210"/>
                    </a:lnTo>
                    <a:lnTo>
                      <a:pt x="12324" y="60631"/>
                    </a:lnTo>
                    <a:lnTo>
                      <a:pt x="8432" y="45473"/>
                    </a:lnTo>
                    <a:lnTo>
                      <a:pt x="3891" y="37894"/>
                    </a:lnTo>
                    <a:lnTo>
                      <a:pt x="3891" y="22736"/>
                    </a:lnTo>
                    <a:lnTo>
                      <a:pt x="0" y="8842"/>
                    </a:lnTo>
                    <a:lnTo>
                      <a:pt x="3891" y="0"/>
                    </a:lnTo>
                    <a:lnTo>
                      <a:pt x="12324" y="0"/>
                    </a:lnTo>
                    <a:lnTo>
                      <a:pt x="15567" y="0"/>
                    </a:lnTo>
                    <a:lnTo>
                      <a:pt x="23351" y="0"/>
                    </a:lnTo>
                    <a:lnTo>
                      <a:pt x="31135" y="0"/>
                    </a:lnTo>
                    <a:lnTo>
                      <a:pt x="38918" y="0"/>
                    </a:lnTo>
                    <a:lnTo>
                      <a:pt x="46054" y="8842"/>
                    </a:lnTo>
                    <a:lnTo>
                      <a:pt x="53837" y="8842"/>
                    </a:lnTo>
                    <a:lnTo>
                      <a:pt x="62270" y="8842"/>
                    </a:lnTo>
                    <a:lnTo>
                      <a:pt x="70054" y="8842"/>
                    </a:lnTo>
                    <a:lnTo>
                      <a:pt x="77189" y="8842"/>
                    </a:lnTo>
                    <a:lnTo>
                      <a:pt x="84972" y="8842"/>
                    </a:lnTo>
                    <a:lnTo>
                      <a:pt x="92756" y="8842"/>
                    </a:lnTo>
                    <a:lnTo>
                      <a:pt x="100540" y="8842"/>
                    </a:lnTo>
                    <a:lnTo>
                      <a:pt x="107675" y="8842"/>
                    </a:lnTo>
                    <a:lnTo>
                      <a:pt x="116108" y="15157"/>
                    </a:lnTo>
                    <a:lnTo>
                      <a:pt x="120000" y="151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6081" y="8276"/>
                <a:ext cx="262" cy="1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48" y="8372"/>
                    </a:moveTo>
                    <a:lnTo>
                      <a:pt x="0" y="16744"/>
                    </a:lnTo>
                    <a:lnTo>
                      <a:pt x="0" y="29302"/>
                    </a:lnTo>
                    <a:lnTo>
                      <a:pt x="2748" y="41162"/>
                    </a:lnTo>
                    <a:lnTo>
                      <a:pt x="2748" y="49534"/>
                    </a:lnTo>
                    <a:lnTo>
                      <a:pt x="5496" y="57906"/>
                    </a:lnTo>
                    <a:lnTo>
                      <a:pt x="8244" y="62093"/>
                    </a:lnTo>
                    <a:lnTo>
                      <a:pt x="8244" y="70465"/>
                    </a:lnTo>
                    <a:lnTo>
                      <a:pt x="10992" y="74651"/>
                    </a:lnTo>
                    <a:lnTo>
                      <a:pt x="13740" y="78837"/>
                    </a:lnTo>
                    <a:lnTo>
                      <a:pt x="16488" y="87209"/>
                    </a:lnTo>
                    <a:lnTo>
                      <a:pt x="18778" y="91395"/>
                    </a:lnTo>
                    <a:lnTo>
                      <a:pt x="21526" y="95581"/>
                    </a:lnTo>
                    <a:lnTo>
                      <a:pt x="24274" y="99069"/>
                    </a:lnTo>
                    <a:lnTo>
                      <a:pt x="27022" y="103255"/>
                    </a:lnTo>
                    <a:lnTo>
                      <a:pt x="32519" y="107441"/>
                    </a:lnTo>
                    <a:lnTo>
                      <a:pt x="35725" y="111627"/>
                    </a:lnTo>
                    <a:lnTo>
                      <a:pt x="40763" y="115813"/>
                    </a:lnTo>
                    <a:lnTo>
                      <a:pt x="43511" y="115813"/>
                    </a:lnTo>
                    <a:lnTo>
                      <a:pt x="49007" y="115813"/>
                    </a:lnTo>
                    <a:lnTo>
                      <a:pt x="51755" y="120000"/>
                    </a:lnTo>
                    <a:lnTo>
                      <a:pt x="57251" y="120000"/>
                    </a:lnTo>
                    <a:lnTo>
                      <a:pt x="60000" y="120000"/>
                    </a:lnTo>
                    <a:lnTo>
                      <a:pt x="65038" y="115813"/>
                    </a:lnTo>
                    <a:lnTo>
                      <a:pt x="67786" y="115813"/>
                    </a:lnTo>
                    <a:lnTo>
                      <a:pt x="70534" y="115813"/>
                    </a:lnTo>
                    <a:lnTo>
                      <a:pt x="76488" y="115813"/>
                    </a:lnTo>
                    <a:lnTo>
                      <a:pt x="79236" y="111627"/>
                    </a:lnTo>
                    <a:lnTo>
                      <a:pt x="81984" y="111627"/>
                    </a:lnTo>
                    <a:lnTo>
                      <a:pt x="87022" y="111627"/>
                    </a:lnTo>
                    <a:lnTo>
                      <a:pt x="89770" y="111627"/>
                    </a:lnTo>
                    <a:lnTo>
                      <a:pt x="95267" y="107441"/>
                    </a:lnTo>
                    <a:lnTo>
                      <a:pt x="98015" y="107441"/>
                    </a:lnTo>
                    <a:lnTo>
                      <a:pt x="100763" y="107441"/>
                    </a:lnTo>
                    <a:lnTo>
                      <a:pt x="105801" y="107441"/>
                    </a:lnTo>
                    <a:lnTo>
                      <a:pt x="108549" y="107441"/>
                    </a:lnTo>
                    <a:lnTo>
                      <a:pt x="114503" y="103255"/>
                    </a:lnTo>
                    <a:lnTo>
                      <a:pt x="117251" y="99069"/>
                    </a:lnTo>
                    <a:lnTo>
                      <a:pt x="120000" y="91395"/>
                    </a:lnTo>
                    <a:lnTo>
                      <a:pt x="117251" y="83023"/>
                    </a:lnTo>
                    <a:lnTo>
                      <a:pt x="111755" y="74651"/>
                    </a:lnTo>
                    <a:lnTo>
                      <a:pt x="108549" y="70465"/>
                    </a:lnTo>
                    <a:lnTo>
                      <a:pt x="103511" y="66279"/>
                    </a:lnTo>
                    <a:lnTo>
                      <a:pt x="98015" y="62093"/>
                    </a:lnTo>
                    <a:lnTo>
                      <a:pt x="92519" y="57906"/>
                    </a:lnTo>
                    <a:lnTo>
                      <a:pt x="87022" y="53720"/>
                    </a:lnTo>
                    <a:lnTo>
                      <a:pt x="81984" y="53720"/>
                    </a:lnTo>
                    <a:lnTo>
                      <a:pt x="76488" y="49534"/>
                    </a:lnTo>
                    <a:lnTo>
                      <a:pt x="70534" y="49534"/>
                    </a:lnTo>
                    <a:lnTo>
                      <a:pt x="67786" y="49534"/>
                    </a:lnTo>
                    <a:lnTo>
                      <a:pt x="65038" y="49534"/>
                    </a:lnTo>
                    <a:lnTo>
                      <a:pt x="62290" y="49534"/>
                    </a:lnTo>
                    <a:lnTo>
                      <a:pt x="60000" y="49534"/>
                    </a:lnTo>
                    <a:lnTo>
                      <a:pt x="57251" y="53720"/>
                    </a:lnTo>
                    <a:lnTo>
                      <a:pt x="54503" y="53720"/>
                    </a:lnTo>
                    <a:lnTo>
                      <a:pt x="51755" y="53720"/>
                    </a:lnTo>
                    <a:lnTo>
                      <a:pt x="49007" y="53720"/>
                    </a:lnTo>
                    <a:lnTo>
                      <a:pt x="43511" y="53720"/>
                    </a:lnTo>
                    <a:lnTo>
                      <a:pt x="40763" y="53720"/>
                    </a:lnTo>
                    <a:lnTo>
                      <a:pt x="38473" y="49534"/>
                    </a:lnTo>
                    <a:lnTo>
                      <a:pt x="32519" y="49534"/>
                    </a:lnTo>
                    <a:lnTo>
                      <a:pt x="29770" y="45348"/>
                    </a:lnTo>
                    <a:lnTo>
                      <a:pt x="27022" y="45348"/>
                    </a:lnTo>
                    <a:lnTo>
                      <a:pt x="24274" y="41162"/>
                    </a:lnTo>
                    <a:lnTo>
                      <a:pt x="21526" y="36976"/>
                    </a:lnTo>
                    <a:lnTo>
                      <a:pt x="21526" y="29302"/>
                    </a:lnTo>
                    <a:lnTo>
                      <a:pt x="21526" y="20930"/>
                    </a:lnTo>
                    <a:lnTo>
                      <a:pt x="21526" y="16744"/>
                    </a:lnTo>
                    <a:lnTo>
                      <a:pt x="18778" y="8372"/>
                    </a:lnTo>
                    <a:lnTo>
                      <a:pt x="18778" y="4186"/>
                    </a:lnTo>
                    <a:lnTo>
                      <a:pt x="16488" y="4186"/>
                    </a:lnTo>
                    <a:lnTo>
                      <a:pt x="13740" y="4186"/>
                    </a:lnTo>
                    <a:lnTo>
                      <a:pt x="10992" y="0"/>
                    </a:lnTo>
                    <a:lnTo>
                      <a:pt x="8244" y="4186"/>
                    </a:lnTo>
                    <a:lnTo>
                      <a:pt x="5496" y="4186"/>
                    </a:lnTo>
                    <a:lnTo>
                      <a:pt x="2748" y="8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5961" y="8387"/>
                <a:ext cx="147" cy="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15167" y="103820"/>
                    </a:lnTo>
                    <a:lnTo>
                      <a:pt x="115167" y="87640"/>
                    </a:lnTo>
                    <a:lnTo>
                      <a:pt x="110335" y="71460"/>
                    </a:lnTo>
                    <a:lnTo>
                      <a:pt x="105503" y="55280"/>
                    </a:lnTo>
                    <a:lnTo>
                      <a:pt x="100671" y="47191"/>
                    </a:lnTo>
                    <a:lnTo>
                      <a:pt x="95838" y="47191"/>
                    </a:lnTo>
                    <a:lnTo>
                      <a:pt x="91006" y="39101"/>
                    </a:lnTo>
                    <a:lnTo>
                      <a:pt x="86174" y="39101"/>
                    </a:lnTo>
                    <a:lnTo>
                      <a:pt x="81342" y="39101"/>
                    </a:lnTo>
                    <a:lnTo>
                      <a:pt x="76510" y="32359"/>
                    </a:lnTo>
                    <a:lnTo>
                      <a:pt x="76510" y="24269"/>
                    </a:lnTo>
                    <a:lnTo>
                      <a:pt x="71677" y="16179"/>
                    </a:lnTo>
                    <a:lnTo>
                      <a:pt x="66845" y="16179"/>
                    </a:lnTo>
                    <a:lnTo>
                      <a:pt x="66845" y="8089"/>
                    </a:lnTo>
                    <a:lnTo>
                      <a:pt x="62013" y="0"/>
                    </a:lnTo>
                    <a:lnTo>
                      <a:pt x="57181" y="0"/>
                    </a:lnTo>
                    <a:lnTo>
                      <a:pt x="48322" y="0"/>
                    </a:lnTo>
                    <a:lnTo>
                      <a:pt x="38657" y="0"/>
                    </a:lnTo>
                    <a:lnTo>
                      <a:pt x="33825" y="8089"/>
                    </a:lnTo>
                    <a:lnTo>
                      <a:pt x="28993" y="16179"/>
                    </a:lnTo>
                    <a:lnTo>
                      <a:pt x="19328" y="24269"/>
                    </a:lnTo>
                    <a:lnTo>
                      <a:pt x="14496" y="39101"/>
                    </a:lnTo>
                    <a:lnTo>
                      <a:pt x="9664" y="55280"/>
                    </a:lnTo>
                    <a:lnTo>
                      <a:pt x="4832" y="71460"/>
                    </a:lnTo>
                    <a:lnTo>
                      <a:pt x="0" y="87640"/>
                    </a:lnTo>
                    <a:lnTo>
                      <a:pt x="9664" y="95730"/>
                    </a:lnTo>
                    <a:lnTo>
                      <a:pt x="19328" y="95730"/>
                    </a:lnTo>
                    <a:lnTo>
                      <a:pt x="24161" y="95730"/>
                    </a:lnTo>
                    <a:lnTo>
                      <a:pt x="33825" y="95730"/>
                    </a:lnTo>
                    <a:lnTo>
                      <a:pt x="38657" y="103820"/>
                    </a:lnTo>
                    <a:lnTo>
                      <a:pt x="48322" y="103820"/>
                    </a:lnTo>
                    <a:lnTo>
                      <a:pt x="52348" y="103820"/>
                    </a:lnTo>
                    <a:lnTo>
                      <a:pt x="62013" y="103820"/>
                    </a:lnTo>
                    <a:lnTo>
                      <a:pt x="66845" y="111910"/>
                    </a:lnTo>
                    <a:lnTo>
                      <a:pt x="76510" y="111910"/>
                    </a:lnTo>
                    <a:lnTo>
                      <a:pt x="81342" y="111910"/>
                    </a:lnTo>
                    <a:lnTo>
                      <a:pt x="91006" y="111910"/>
                    </a:lnTo>
                    <a:lnTo>
                      <a:pt x="95838" y="120000"/>
                    </a:lnTo>
                    <a:lnTo>
                      <a:pt x="105503" y="120000"/>
                    </a:lnTo>
                    <a:lnTo>
                      <a:pt x="110335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6145" y="8512"/>
                <a:ext cx="319" cy="17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4" y="0"/>
                    </a:moveTo>
                    <a:lnTo>
                      <a:pt x="8971" y="4022"/>
                    </a:lnTo>
                    <a:lnTo>
                      <a:pt x="7102" y="8044"/>
                    </a:lnTo>
                    <a:lnTo>
                      <a:pt x="4859" y="12067"/>
                    </a:lnTo>
                    <a:lnTo>
                      <a:pt x="4859" y="20111"/>
                    </a:lnTo>
                    <a:lnTo>
                      <a:pt x="2242" y="24134"/>
                    </a:lnTo>
                    <a:lnTo>
                      <a:pt x="2242" y="32178"/>
                    </a:lnTo>
                    <a:lnTo>
                      <a:pt x="2242" y="36201"/>
                    </a:lnTo>
                    <a:lnTo>
                      <a:pt x="0" y="40223"/>
                    </a:lnTo>
                    <a:lnTo>
                      <a:pt x="0" y="44245"/>
                    </a:lnTo>
                    <a:lnTo>
                      <a:pt x="2242" y="48268"/>
                    </a:lnTo>
                    <a:lnTo>
                      <a:pt x="2242" y="52290"/>
                    </a:lnTo>
                    <a:lnTo>
                      <a:pt x="4859" y="56312"/>
                    </a:lnTo>
                    <a:lnTo>
                      <a:pt x="4859" y="60335"/>
                    </a:lnTo>
                    <a:lnTo>
                      <a:pt x="7102" y="64357"/>
                    </a:lnTo>
                    <a:lnTo>
                      <a:pt x="8971" y="64357"/>
                    </a:lnTo>
                    <a:lnTo>
                      <a:pt x="11214" y="67709"/>
                    </a:lnTo>
                    <a:lnTo>
                      <a:pt x="13457" y="71731"/>
                    </a:lnTo>
                    <a:lnTo>
                      <a:pt x="17943" y="71731"/>
                    </a:lnTo>
                    <a:lnTo>
                      <a:pt x="20186" y="75754"/>
                    </a:lnTo>
                    <a:lnTo>
                      <a:pt x="24672" y="79776"/>
                    </a:lnTo>
                    <a:lnTo>
                      <a:pt x="26542" y="83798"/>
                    </a:lnTo>
                    <a:lnTo>
                      <a:pt x="31028" y="87821"/>
                    </a:lnTo>
                    <a:lnTo>
                      <a:pt x="35887" y="87821"/>
                    </a:lnTo>
                    <a:lnTo>
                      <a:pt x="38130" y="91843"/>
                    </a:lnTo>
                    <a:lnTo>
                      <a:pt x="42616" y="91843"/>
                    </a:lnTo>
                    <a:lnTo>
                      <a:pt x="44485" y="91843"/>
                    </a:lnTo>
                    <a:lnTo>
                      <a:pt x="46728" y="91843"/>
                    </a:lnTo>
                    <a:lnTo>
                      <a:pt x="48971" y="91843"/>
                    </a:lnTo>
                    <a:lnTo>
                      <a:pt x="53457" y="91843"/>
                    </a:lnTo>
                    <a:lnTo>
                      <a:pt x="55700" y="91843"/>
                    </a:lnTo>
                    <a:lnTo>
                      <a:pt x="57943" y="95865"/>
                    </a:lnTo>
                    <a:lnTo>
                      <a:pt x="62056" y="95865"/>
                    </a:lnTo>
                    <a:lnTo>
                      <a:pt x="64299" y="99888"/>
                    </a:lnTo>
                    <a:lnTo>
                      <a:pt x="66915" y="103910"/>
                    </a:lnTo>
                    <a:lnTo>
                      <a:pt x="69158" y="107932"/>
                    </a:lnTo>
                    <a:lnTo>
                      <a:pt x="71401" y="111955"/>
                    </a:lnTo>
                    <a:lnTo>
                      <a:pt x="73644" y="115977"/>
                    </a:lnTo>
                    <a:lnTo>
                      <a:pt x="75887" y="120000"/>
                    </a:lnTo>
                    <a:lnTo>
                      <a:pt x="78130" y="120000"/>
                    </a:lnTo>
                    <a:lnTo>
                      <a:pt x="82242" y="120000"/>
                    </a:lnTo>
                    <a:lnTo>
                      <a:pt x="84485" y="120000"/>
                    </a:lnTo>
                    <a:lnTo>
                      <a:pt x="88971" y="115977"/>
                    </a:lnTo>
                    <a:lnTo>
                      <a:pt x="93457" y="115977"/>
                    </a:lnTo>
                    <a:lnTo>
                      <a:pt x="97943" y="115977"/>
                    </a:lnTo>
                    <a:lnTo>
                      <a:pt x="102429" y="115977"/>
                    </a:lnTo>
                    <a:lnTo>
                      <a:pt x="106915" y="111955"/>
                    </a:lnTo>
                    <a:lnTo>
                      <a:pt x="109158" y="111955"/>
                    </a:lnTo>
                    <a:lnTo>
                      <a:pt x="113644" y="111955"/>
                    </a:lnTo>
                    <a:lnTo>
                      <a:pt x="117757" y="107932"/>
                    </a:lnTo>
                    <a:lnTo>
                      <a:pt x="120000" y="99888"/>
                    </a:lnTo>
                    <a:lnTo>
                      <a:pt x="120000" y="91843"/>
                    </a:lnTo>
                    <a:lnTo>
                      <a:pt x="120000" y="79776"/>
                    </a:lnTo>
                    <a:lnTo>
                      <a:pt x="117757" y="71731"/>
                    </a:lnTo>
                    <a:lnTo>
                      <a:pt x="117757" y="60335"/>
                    </a:lnTo>
                    <a:lnTo>
                      <a:pt x="115514" y="48268"/>
                    </a:lnTo>
                    <a:lnTo>
                      <a:pt x="115514" y="36201"/>
                    </a:lnTo>
                    <a:lnTo>
                      <a:pt x="109158" y="36201"/>
                    </a:lnTo>
                    <a:lnTo>
                      <a:pt x="102429" y="32178"/>
                    </a:lnTo>
                    <a:lnTo>
                      <a:pt x="95700" y="32178"/>
                    </a:lnTo>
                    <a:lnTo>
                      <a:pt x="88971" y="28156"/>
                    </a:lnTo>
                    <a:lnTo>
                      <a:pt x="82242" y="24134"/>
                    </a:lnTo>
                    <a:lnTo>
                      <a:pt x="75887" y="24134"/>
                    </a:lnTo>
                    <a:lnTo>
                      <a:pt x="71401" y="20111"/>
                    </a:lnTo>
                    <a:lnTo>
                      <a:pt x="64299" y="20111"/>
                    </a:lnTo>
                    <a:lnTo>
                      <a:pt x="57943" y="16089"/>
                    </a:lnTo>
                    <a:lnTo>
                      <a:pt x="51214" y="12067"/>
                    </a:lnTo>
                    <a:lnTo>
                      <a:pt x="44485" y="12067"/>
                    </a:lnTo>
                    <a:lnTo>
                      <a:pt x="38130" y="8044"/>
                    </a:lnTo>
                    <a:lnTo>
                      <a:pt x="31028" y="8044"/>
                    </a:lnTo>
                    <a:lnTo>
                      <a:pt x="24672" y="4022"/>
                    </a:lnTo>
                    <a:lnTo>
                      <a:pt x="17943" y="0"/>
                    </a:lnTo>
                    <a:lnTo>
                      <a:pt x="112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5825" y="8525"/>
                <a:ext cx="136" cy="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6629"/>
                    </a:moveTo>
                    <a:lnTo>
                      <a:pt x="5294" y="48539"/>
                    </a:lnTo>
                    <a:lnTo>
                      <a:pt x="9705" y="32359"/>
                    </a:lnTo>
                    <a:lnTo>
                      <a:pt x="20294" y="24269"/>
                    </a:lnTo>
                    <a:lnTo>
                      <a:pt x="30882" y="16179"/>
                    </a:lnTo>
                    <a:lnTo>
                      <a:pt x="41470" y="8089"/>
                    </a:lnTo>
                    <a:lnTo>
                      <a:pt x="56470" y="0"/>
                    </a:lnTo>
                    <a:lnTo>
                      <a:pt x="67941" y="0"/>
                    </a:lnTo>
                    <a:lnTo>
                      <a:pt x="78529" y="0"/>
                    </a:lnTo>
                    <a:lnTo>
                      <a:pt x="89117" y="8089"/>
                    </a:lnTo>
                    <a:lnTo>
                      <a:pt x="93529" y="16179"/>
                    </a:lnTo>
                    <a:lnTo>
                      <a:pt x="104117" y="32359"/>
                    </a:lnTo>
                    <a:lnTo>
                      <a:pt x="109411" y="48539"/>
                    </a:lnTo>
                    <a:lnTo>
                      <a:pt x="114705" y="64719"/>
                    </a:lnTo>
                    <a:lnTo>
                      <a:pt x="120000" y="80898"/>
                    </a:lnTo>
                    <a:lnTo>
                      <a:pt x="120000" y="105168"/>
                    </a:lnTo>
                    <a:lnTo>
                      <a:pt x="120000" y="120000"/>
                    </a:lnTo>
                    <a:lnTo>
                      <a:pt x="114705" y="113258"/>
                    </a:lnTo>
                    <a:lnTo>
                      <a:pt x="104117" y="113258"/>
                    </a:lnTo>
                    <a:lnTo>
                      <a:pt x="98823" y="105168"/>
                    </a:lnTo>
                    <a:lnTo>
                      <a:pt x="89117" y="105168"/>
                    </a:lnTo>
                    <a:lnTo>
                      <a:pt x="83823" y="97078"/>
                    </a:lnTo>
                    <a:lnTo>
                      <a:pt x="73235" y="97078"/>
                    </a:lnTo>
                    <a:lnTo>
                      <a:pt x="67941" y="88988"/>
                    </a:lnTo>
                    <a:lnTo>
                      <a:pt x="56470" y="88988"/>
                    </a:lnTo>
                    <a:lnTo>
                      <a:pt x="51176" y="80898"/>
                    </a:lnTo>
                    <a:lnTo>
                      <a:pt x="41470" y="80898"/>
                    </a:lnTo>
                    <a:lnTo>
                      <a:pt x="36176" y="80898"/>
                    </a:lnTo>
                    <a:lnTo>
                      <a:pt x="25588" y="72808"/>
                    </a:lnTo>
                    <a:lnTo>
                      <a:pt x="20294" y="72808"/>
                    </a:lnTo>
                    <a:lnTo>
                      <a:pt x="9705" y="64719"/>
                    </a:lnTo>
                    <a:lnTo>
                      <a:pt x="5294" y="64719"/>
                    </a:lnTo>
                    <a:lnTo>
                      <a:pt x="0" y="566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Shape 205"/>
            <p:cNvSpPr/>
            <p:nvPr/>
          </p:nvSpPr>
          <p:spPr>
            <a:xfrm>
              <a:off x="4956" y="5318"/>
              <a:ext cx="1861" cy="33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Noto Sans Symbols"/>
                <a:buNone/>
              </a:pPr>
              <a:r>
                <a:rPr lang="en-US" sz="1400" b="1" i="0" u="none" strike="noStrike" cap="non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Ignition source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806" y="5274"/>
              <a:ext cx="2295" cy="47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61" y="5229"/>
              <a:ext cx="2295" cy="4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911" y="5318"/>
              <a:ext cx="1861" cy="33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Noto Sans Symbols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Ignition source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3154" y="9398"/>
              <a:ext cx="1502" cy="33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Noto Sans Symbols"/>
                <a:buNone/>
              </a:pPr>
              <a:r>
                <a:rPr lang="en-US" sz="1400" b="1" i="0" u="none" strike="noStrike" cap="non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Combustble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3111" y="9308"/>
              <a:ext cx="1905" cy="47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064" y="9262"/>
              <a:ext cx="1905" cy="47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70" y="9351"/>
              <a:ext cx="1574" cy="33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Noto Sans Symbols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Combustible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7447" y="9398"/>
              <a:ext cx="953" cy="33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Noto Sans Symbols"/>
                <a:buNone/>
              </a:pPr>
              <a:r>
                <a:rPr lang="en-US" sz="1400" b="1" i="0" u="none" strike="noStrike" cap="non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Oxygen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7069" y="9308"/>
              <a:ext cx="1815" cy="47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7026" y="9262"/>
              <a:ext cx="1815" cy="479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7401" y="9351"/>
              <a:ext cx="953" cy="33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Noto Sans Symbols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Oxygen</a:t>
              </a:r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Explosive atmosphere and explosion limits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523875" y="1220173"/>
            <a:ext cx="8858098" cy="225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ower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xplosion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imit (LEL): </a:t>
            </a:r>
          </a:p>
          <a:p>
            <a:pPr marL="712787" marR="0" lvl="3" indent="-9048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Below LEL fuel-air-mixtures are too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lean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explode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pper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xplosion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imit (UEL)</a:t>
            </a:r>
          </a:p>
          <a:p>
            <a:pPr marL="712787" marR="0" lvl="3" indent="-9048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Above UEL fuel-air-mixtures are too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rich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explode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450" y="3471862"/>
            <a:ext cx="5829298" cy="340049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2092325" y="6215062"/>
            <a:ext cx="544500" cy="3365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LEL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238488" y="6226175"/>
            <a:ext cx="577799" cy="3365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UEL</a:t>
            </a:r>
          </a:p>
        </p:txBody>
      </p:sp>
      <p:cxnSp>
        <p:nvCxnSpPr>
          <p:cNvPr id="227" name="Shape 227"/>
          <p:cNvCxnSpPr/>
          <p:nvPr/>
        </p:nvCxnSpPr>
        <p:spPr>
          <a:xfrm rot="10800000" flipH="1">
            <a:off x="2414588" y="5943674"/>
            <a:ext cx="238200" cy="29519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3717925" y="5975486"/>
            <a:ext cx="333300" cy="27449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2905125" y="4367360"/>
            <a:ext cx="952499" cy="1428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Shape 230"/>
          <p:cNvCxnSpPr/>
          <p:nvPr/>
        </p:nvCxnSpPr>
        <p:spPr>
          <a:xfrm>
            <a:off x="3190875" y="4253060"/>
            <a:ext cx="762000" cy="10094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Shape 231"/>
          <p:cNvCxnSpPr/>
          <p:nvPr/>
        </p:nvCxnSpPr>
        <p:spPr>
          <a:xfrm>
            <a:off x="2724149" y="4634060"/>
            <a:ext cx="990598" cy="1305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>
            <a:off x="2657474" y="5005535"/>
            <a:ext cx="695400" cy="9239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Shape 233"/>
          <p:cNvCxnSpPr/>
          <p:nvPr/>
        </p:nvCxnSpPr>
        <p:spPr>
          <a:xfrm>
            <a:off x="2647950" y="5434160"/>
            <a:ext cx="390599" cy="504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Shape 234"/>
          <p:cNvCxnSpPr/>
          <p:nvPr/>
        </p:nvCxnSpPr>
        <p:spPr>
          <a:xfrm>
            <a:off x="5895975" y="4300685"/>
            <a:ext cx="381000" cy="5144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Shape 235"/>
          <p:cNvCxnSpPr/>
          <p:nvPr/>
        </p:nvCxnSpPr>
        <p:spPr>
          <a:xfrm>
            <a:off x="5772150" y="4605485"/>
            <a:ext cx="1019100" cy="13619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>
            <a:off x="5600700" y="5405585"/>
            <a:ext cx="428700" cy="5618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5667373" y="4938860"/>
            <a:ext cx="762000" cy="10478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Shape 238"/>
          <p:cNvSpPr/>
          <p:nvPr/>
        </p:nvSpPr>
        <p:spPr>
          <a:xfrm>
            <a:off x="7588250" y="3619500"/>
            <a:ext cx="2019298" cy="70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Explosive Atmosphere</a:t>
            </a:r>
          </a:p>
        </p:txBody>
      </p:sp>
      <p:cxnSp>
        <p:nvCxnSpPr>
          <p:cNvPr id="239" name="Shape 239"/>
          <p:cNvCxnSpPr/>
          <p:nvPr/>
        </p:nvCxnSpPr>
        <p:spPr>
          <a:xfrm flipH="1">
            <a:off x="6116463" y="4022725"/>
            <a:ext cx="1521000" cy="12528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Characterizing explosions - Dust explosion classes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5673078" y="1580219"/>
            <a:ext cx="3708898" cy="437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Δp:	    explosion overpressure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    maximum explosion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pressure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dp/dt: maximum rate of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  pressure rise or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explosion coefficient K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</a:p>
        </p:txBody>
      </p:sp>
      <p:sp>
        <p:nvSpPr>
          <p:cNvPr id="247" name="Shape 247"/>
          <p:cNvSpPr/>
          <p:nvPr/>
        </p:nvSpPr>
        <p:spPr>
          <a:xfrm>
            <a:off x="557212" y="4089400"/>
            <a:ext cx="344486" cy="214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12600" y="46222"/>
                  <a:pt x="25800" y="93333"/>
                  <a:pt x="45600" y="106666"/>
                </a:cubicBezTo>
                <a:cubicBezTo>
                  <a:pt x="65400" y="120000"/>
                  <a:pt x="92400" y="98666"/>
                  <a:pt x="120000" y="78222"/>
                </a:cubicBez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Shape 248"/>
          <p:cNvGrpSpPr/>
          <p:nvPr/>
        </p:nvGrpSpPr>
        <p:grpSpPr>
          <a:xfrm>
            <a:off x="1357311" y="1276350"/>
            <a:ext cx="3955726" cy="2813049"/>
            <a:chOff x="914" y="659"/>
            <a:chExt cx="2388" cy="1876"/>
          </a:xfrm>
        </p:grpSpPr>
        <p:pic>
          <p:nvPicPr>
            <p:cNvPr id="249" name="Shape 2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" y="659"/>
              <a:ext cx="2388" cy="1876"/>
            </a:xfrm>
            <a:prstGeom prst="rect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250" name="Shape 250"/>
            <p:cNvSpPr/>
            <p:nvPr/>
          </p:nvSpPr>
          <p:spPr>
            <a:xfrm>
              <a:off x="1193" y="956"/>
              <a:ext cx="2107" cy="1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5" y="119591"/>
                  </a:moveTo>
                  <a:cubicBezTo>
                    <a:pt x="227" y="119795"/>
                    <a:pt x="0" y="120000"/>
                    <a:pt x="1650" y="119591"/>
                  </a:cubicBezTo>
                  <a:cubicBezTo>
                    <a:pt x="3301" y="119183"/>
                    <a:pt x="7001" y="118163"/>
                    <a:pt x="10531" y="117142"/>
                  </a:cubicBezTo>
                  <a:cubicBezTo>
                    <a:pt x="14060" y="116122"/>
                    <a:pt x="19411" y="115000"/>
                    <a:pt x="22827" y="113775"/>
                  </a:cubicBezTo>
                  <a:cubicBezTo>
                    <a:pt x="26242" y="112551"/>
                    <a:pt x="28406" y="111326"/>
                    <a:pt x="31195" y="109489"/>
                  </a:cubicBezTo>
                  <a:cubicBezTo>
                    <a:pt x="33984" y="107653"/>
                    <a:pt x="37685" y="104693"/>
                    <a:pt x="39734" y="102755"/>
                  </a:cubicBezTo>
                  <a:cubicBezTo>
                    <a:pt x="41783" y="100816"/>
                    <a:pt x="42409" y="99387"/>
                    <a:pt x="43491" y="97857"/>
                  </a:cubicBezTo>
                  <a:cubicBezTo>
                    <a:pt x="44573" y="96326"/>
                    <a:pt x="45313" y="95714"/>
                    <a:pt x="46223" y="93265"/>
                  </a:cubicBezTo>
                  <a:cubicBezTo>
                    <a:pt x="47134" y="90816"/>
                    <a:pt x="47874" y="88163"/>
                    <a:pt x="48956" y="82857"/>
                  </a:cubicBezTo>
                  <a:cubicBezTo>
                    <a:pt x="50037" y="77551"/>
                    <a:pt x="51176" y="70204"/>
                    <a:pt x="52713" y="61734"/>
                  </a:cubicBezTo>
                  <a:cubicBezTo>
                    <a:pt x="54250" y="53265"/>
                    <a:pt x="56982" y="39081"/>
                    <a:pt x="58349" y="31734"/>
                  </a:cubicBezTo>
                  <a:cubicBezTo>
                    <a:pt x="59715" y="24387"/>
                    <a:pt x="60284" y="21530"/>
                    <a:pt x="61081" y="17653"/>
                  </a:cubicBezTo>
                  <a:cubicBezTo>
                    <a:pt x="61878" y="13775"/>
                    <a:pt x="62561" y="10714"/>
                    <a:pt x="63301" y="8469"/>
                  </a:cubicBezTo>
                  <a:cubicBezTo>
                    <a:pt x="64041" y="6224"/>
                    <a:pt x="64724" y="5510"/>
                    <a:pt x="65692" y="4183"/>
                  </a:cubicBezTo>
                  <a:cubicBezTo>
                    <a:pt x="66660" y="2857"/>
                    <a:pt x="67685" y="1020"/>
                    <a:pt x="68937" y="510"/>
                  </a:cubicBezTo>
                  <a:cubicBezTo>
                    <a:pt x="70189" y="0"/>
                    <a:pt x="71442" y="816"/>
                    <a:pt x="73206" y="1122"/>
                  </a:cubicBezTo>
                  <a:cubicBezTo>
                    <a:pt x="74971" y="1428"/>
                    <a:pt x="77817" y="2142"/>
                    <a:pt x="79696" y="2653"/>
                  </a:cubicBezTo>
                  <a:cubicBezTo>
                    <a:pt x="81574" y="3163"/>
                    <a:pt x="82884" y="3469"/>
                    <a:pt x="84478" y="3877"/>
                  </a:cubicBezTo>
                  <a:cubicBezTo>
                    <a:pt x="86072" y="4285"/>
                    <a:pt x="87495" y="4897"/>
                    <a:pt x="89430" y="5408"/>
                  </a:cubicBezTo>
                  <a:cubicBezTo>
                    <a:pt x="91366" y="5918"/>
                    <a:pt x="94098" y="6428"/>
                    <a:pt x="96261" y="6938"/>
                  </a:cubicBezTo>
                  <a:cubicBezTo>
                    <a:pt x="98425" y="7448"/>
                    <a:pt x="100075" y="8163"/>
                    <a:pt x="102409" y="8469"/>
                  </a:cubicBezTo>
                  <a:cubicBezTo>
                    <a:pt x="104743" y="8775"/>
                    <a:pt x="107533" y="9081"/>
                    <a:pt x="110436" y="9081"/>
                  </a:cubicBezTo>
                  <a:cubicBezTo>
                    <a:pt x="113339" y="9081"/>
                    <a:pt x="118406" y="8571"/>
                    <a:pt x="120000" y="8469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9987" y="4386262"/>
            <a:ext cx="4508398" cy="20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1417637" y="4972050"/>
            <a:ext cx="2393999" cy="70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Dust explosion classes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053012" y="1187450"/>
            <a:ext cx="4364037" cy="3968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Typical explosion process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Explosion parameters and limits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237" y="1641481"/>
            <a:ext cx="6534150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488504" y="4359151"/>
            <a:ext cx="5448300" cy="3968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Explosion limits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88504" y="1174737"/>
            <a:ext cx="5448300" cy="3968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Explosion parameters (examples)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291" y="4761978"/>
            <a:ext cx="7821613" cy="1550987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aspects for solid fuel grinding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523875" y="1296379"/>
            <a:ext cx="8858098" cy="47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Solid fuels 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Properties of solid fuels 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Classification of coals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Development of dust explosions and fires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Characterization of dust explosions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limits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protection 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Active or preventive explosion protection 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Passive or constructive explosion protection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 message</a:t>
            </a:r>
          </a:p>
        </p:txBody>
      </p:sp>
      <p:sp>
        <p:nvSpPr>
          <p:cNvPr id="271" name="Shape 271"/>
          <p:cNvSpPr/>
          <p:nvPr/>
        </p:nvSpPr>
        <p:spPr>
          <a:xfrm>
            <a:off x="832851" y="4440292"/>
            <a:ext cx="2880298" cy="463798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Explosion protection – what can be done?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different approaches: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preventive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protection 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“What can be done to </a:t>
            </a:r>
            <a:r>
              <a:rPr lang="en-US" sz="2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dust explosions?”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Passive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constructive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protection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dust explosion can happen any time - what can be done to </a:t>
            </a:r>
            <a:r>
              <a:rPr lang="en-US" sz="2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its impact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people and equipment?”</a:t>
            </a:r>
          </a:p>
        </p:txBody>
      </p:sp>
      <p:sp>
        <p:nvSpPr>
          <p:cNvPr id="279" name="Shape 279"/>
          <p:cNvSpPr/>
          <p:nvPr/>
        </p:nvSpPr>
        <p:spPr>
          <a:xfrm>
            <a:off x="596516" y="2738634"/>
            <a:ext cx="7523099" cy="53339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96516" y="4422067"/>
            <a:ext cx="7821599" cy="7809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or preventive explosion protection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question: What can be done to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dust explosions?</a:t>
            </a:r>
          </a:p>
          <a:p>
            <a:pPr marL="542925" marR="0" lvl="2" indent="-85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Inert operation with kiln exit gases</a:t>
            </a:r>
          </a:p>
          <a:p>
            <a:pPr marL="542925" marR="0" lvl="2" indent="-857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Inlet and outlet temperature control</a:t>
            </a:r>
          </a:p>
          <a:p>
            <a:pPr marL="542925" marR="0" lvl="2" indent="-857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Monitoring temperatures and CO</a:t>
            </a:r>
          </a:p>
          <a:p>
            <a:pPr marL="542925" marR="0" lvl="2" indent="-857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Inertization with CO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N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542925" marR="0" lvl="2" indent="-857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 criteria and ATEX-Zoning</a:t>
            </a:r>
          </a:p>
          <a:p>
            <a:pPr marL="542925" marR="0" lvl="2" indent="-857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Organization and training of all people involved</a:t>
            </a:r>
          </a:p>
        </p:txBody>
      </p:sp>
      <p:sp>
        <p:nvSpPr>
          <p:cNvPr id="288" name="Shape 288"/>
          <p:cNvSpPr/>
          <p:nvPr/>
        </p:nvSpPr>
        <p:spPr>
          <a:xfrm>
            <a:off x="478525" y="1304775"/>
            <a:ext cx="7420200" cy="6393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explosion protection – Inert operation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832" y="1251937"/>
            <a:ext cx="7316629" cy="5129387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coal and raw grinding?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Similar fineness range – R90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= 3% up to 20%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Similar grindability – about 10 kWh/t (vertical roller mill)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Similar moisture range – 5% up to 25%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BUT…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20550" y="4319587"/>
            <a:ext cx="8097837" cy="5556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90513" marR="0" lvl="0" indent="-29051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meal is non-combustible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means inert operation?</a:t>
            </a:r>
          </a:p>
        </p:txBody>
      </p:sp>
      <p:sp>
        <p:nvSpPr>
          <p:cNvPr id="302" name="Shape 302"/>
          <p:cNvSpPr/>
          <p:nvPr/>
        </p:nvSpPr>
        <p:spPr>
          <a:xfrm>
            <a:off x="695325" y="1374775"/>
            <a:ext cx="2998786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of the coal mill in an inert atmosphere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oxygen limit depends on VM and product fineness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mix up with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inertization!</a:t>
            </a:r>
          </a:p>
        </p:txBody>
      </p:sp>
      <p:sp>
        <p:nvSpPr>
          <p:cNvPr id="303" name="Shape 303"/>
          <p:cNvSpPr/>
          <p:nvPr/>
        </p:nvSpPr>
        <p:spPr>
          <a:xfrm>
            <a:off x="1125537" y="4838700"/>
            <a:ext cx="8302499" cy="1525499"/>
          </a:xfrm>
          <a:prstGeom prst="rect">
            <a:avLst/>
          </a:prstGeom>
          <a:noFill/>
          <a:ln w="317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90513" marR="0" lvl="0" indent="-2905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HTEC recommendation:</a:t>
            </a:r>
          </a:p>
          <a:p>
            <a:pPr marL="290513" marR="0" lvl="0" indent="-2905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oxygen limit 2% below the technical limit!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12% oxygen after bag house for petcoke and coal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10% oxygen after bag house for lignite and low rank coal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5587" y="1339850"/>
            <a:ext cx="5365749" cy="2925763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explosion protection – Temperature control</a:t>
            </a:r>
          </a:p>
        </p:txBody>
      </p:sp>
      <p:sp>
        <p:nvSpPr>
          <p:cNvPr id="311" name="Shape 311"/>
          <p:cNvSpPr/>
          <p:nvPr/>
        </p:nvSpPr>
        <p:spPr>
          <a:xfrm>
            <a:off x="1971675" y="16192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1966913" y="15049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1966913" y="1528762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Shape 314"/>
          <p:cNvGrpSpPr/>
          <p:nvPr/>
        </p:nvGrpSpPr>
        <p:grpSpPr>
          <a:xfrm>
            <a:off x="884548" y="1214421"/>
            <a:ext cx="8426168" cy="5120961"/>
            <a:chOff x="780" y="773"/>
            <a:chExt cx="4792" cy="3113"/>
          </a:xfrm>
        </p:grpSpPr>
        <p:pic>
          <p:nvPicPr>
            <p:cNvPr id="315" name="Shape 3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0" y="1047"/>
              <a:ext cx="4583" cy="2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Shape 316"/>
            <p:cNvSpPr/>
            <p:nvPr/>
          </p:nvSpPr>
          <p:spPr>
            <a:xfrm>
              <a:off x="780" y="773"/>
              <a:ext cx="4792" cy="3113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21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5097016" y="1124744"/>
            <a:ext cx="4248595" cy="5112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2"/>
          </p:nvPr>
        </p:nvSpPr>
        <p:spPr>
          <a:xfrm>
            <a:off x="560387" y="1124744"/>
            <a:ext cx="4248000" cy="5112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inlet/outlet temperature limits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12" y="1187287"/>
            <a:ext cx="5544614" cy="29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9275" y="3463925"/>
            <a:ext cx="5324473" cy="298926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2"/>
          </p:nvPr>
        </p:nvSpPr>
        <p:spPr>
          <a:xfrm>
            <a:off x="560387" y="1124744"/>
            <a:ext cx="4248000" cy="5112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inlet/outlet temperature limits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6720" y="1428736"/>
          <a:ext cx="8429684" cy="450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97"/>
                <a:gridCol w="2788276"/>
                <a:gridCol w="1685937"/>
                <a:gridCol w="1685937"/>
                <a:gridCol w="1685937"/>
              </a:tblGrid>
              <a:tr h="524641">
                <a:tc>
                  <a:txBody>
                    <a:bodyPr/>
                    <a:lstStyle/>
                    <a:p>
                      <a:r>
                        <a:rPr lang="en-US" dirty="0" smtClean="0"/>
                        <a:t>SN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safety 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LH</a:t>
                      </a:r>
                      <a:r>
                        <a:rPr lang="en-US" baseline="0" dirty="0" smtClean="0"/>
                        <a:t> Guideline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Tripping</a:t>
                      </a:r>
                      <a:endParaRPr lang="en-IN" dirty="0"/>
                    </a:p>
                  </a:txBody>
                  <a:tcPr/>
                </a:tc>
              </a:tr>
              <a:tr h="37547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 inlet Temp , Deg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54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 Outlet Temp, Deg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464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Bag Filter Temp diff , Deg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547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BH Hopper Temp, Deg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464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 Coal Bin Temp, Deg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464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Coal hopper Temp, Deg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547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Bag Filter Inlet  C0,ppm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464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Bag Filter 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let  C0,ppm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5478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 Coal Bin C0,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ppm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2"/>
          </p:nvPr>
        </p:nvSpPr>
        <p:spPr>
          <a:xfrm>
            <a:off x="560387" y="1124744"/>
            <a:ext cx="4248000" cy="5112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Sensor calibration schedule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6720" y="1428736"/>
          <a:ext cx="8001055" cy="3214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01"/>
                <a:gridCol w="5334037"/>
                <a:gridCol w="1855317"/>
              </a:tblGrid>
              <a:tr h="595619">
                <a:tc>
                  <a:txBody>
                    <a:bodyPr/>
                    <a:lstStyle/>
                    <a:p>
                      <a:r>
                        <a:rPr lang="en-US" dirty="0" smtClean="0"/>
                        <a:t>SN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safety 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endParaRPr lang="en-IN" dirty="0"/>
                    </a:p>
                  </a:txBody>
                  <a:tcPr/>
                </a:tc>
              </a:tr>
              <a:tr h="59561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Mill inlet/outlet Temp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en-IN" dirty="0"/>
                    </a:p>
                  </a:txBody>
                  <a:tcPr/>
                </a:tc>
              </a:tr>
              <a:tr h="59561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Bag Filter Hopper Temp  (3 </a:t>
                      </a:r>
                      <a:r>
                        <a:rPr lang="en-US" dirty="0" err="1" smtClean="0"/>
                        <a:t>Nos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en-IN" dirty="0"/>
                    </a:p>
                  </a:txBody>
                  <a:tcPr/>
                </a:tc>
              </a:tr>
              <a:tr h="83223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Fine coal Bin Temp (4 Bins)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en-IN" dirty="0"/>
                    </a:p>
                  </a:txBody>
                  <a:tcPr/>
                </a:tc>
              </a:tr>
              <a:tr h="59561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Bag Filter C0/02</a:t>
                      </a:r>
                      <a:r>
                        <a:rPr lang="en-US" baseline="0" dirty="0" smtClean="0"/>
                        <a:t> Analyzer (1 )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2"/>
          </p:nvPr>
        </p:nvSpPr>
        <p:spPr>
          <a:xfrm>
            <a:off x="560387" y="1124744"/>
            <a:ext cx="4248000" cy="5112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Positioning of sensor at fine coal bin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20" y="1285860"/>
            <a:ext cx="7996253" cy="484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House sensor positioning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48" y="1428736"/>
            <a:ext cx="7072362" cy="476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explosion protection – Temperature monitoring</a:t>
            </a:r>
          </a:p>
        </p:txBody>
      </p:sp>
      <p:sp>
        <p:nvSpPr>
          <p:cNvPr id="333" name="Shape 333"/>
          <p:cNvSpPr/>
          <p:nvPr/>
        </p:nvSpPr>
        <p:spPr>
          <a:xfrm>
            <a:off x="393700" y="1844824"/>
            <a:ext cx="2219325" cy="30162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as indicator for smoldering fires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temperature measurement with automatic interlocks</a:t>
            </a:r>
          </a:p>
        </p:txBody>
      </p:sp>
      <p:sp>
        <p:nvSpPr>
          <p:cNvPr id="334" name="Shape 334"/>
          <p:cNvSpPr/>
          <p:nvPr/>
        </p:nvSpPr>
        <p:spPr>
          <a:xfrm>
            <a:off x="1971675" y="16192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Shape 335"/>
          <p:cNvGrpSpPr/>
          <p:nvPr/>
        </p:nvGrpSpPr>
        <p:grpSpPr>
          <a:xfrm>
            <a:off x="2652712" y="1376381"/>
            <a:ext cx="6984999" cy="4981573"/>
            <a:chOff x="1577" y="814"/>
            <a:chExt cx="3983" cy="3052"/>
          </a:xfrm>
        </p:grpSpPr>
        <p:pic>
          <p:nvPicPr>
            <p:cNvPr id="336" name="Shape 3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46" y="909"/>
              <a:ext cx="3829" cy="27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Shape 337"/>
            <p:cNvSpPr/>
            <p:nvPr/>
          </p:nvSpPr>
          <p:spPr>
            <a:xfrm>
              <a:off x="1577" y="814"/>
              <a:ext cx="3983" cy="3052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explosion protection – CO monitoring</a:t>
            </a:r>
          </a:p>
        </p:txBody>
      </p:sp>
      <p:sp>
        <p:nvSpPr>
          <p:cNvPr id="344" name="Shape 344"/>
          <p:cNvSpPr/>
          <p:nvPr/>
        </p:nvSpPr>
        <p:spPr>
          <a:xfrm>
            <a:off x="609600" y="1710675"/>
            <a:ext cx="2200275" cy="36625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0513" marR="0" lvl="0" indent="-290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CO-increase as quick indicator for smoldering fires</a:t>
            </a:r>
          </a:p>
          <a:p>
            <a:pPr marL="290513" marR="0" lvl="0" indent="-2905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measurement of the CO concentrations  with automatic interlocks </a:t>
            </a:r>
          </a:p>
        </p:txBody>
      </p:sp>
      <p:sp>
        <p:nvSpPr>
          <p:cNvPr id="345" name="Shape 345"/>
          <p:cNvSpPr/>
          <p:nvPr/>
        </p:nvSpPr>
        <p:spPr>
          <a:xfrm>
            <a:off x="1971675" y="16192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966913" y="15049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5277" y="1504950"/>
            <a:ext cx="6428144" cy="482441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explosion protection – Inertization</a:t>
            </a:r>
          </a:p>
        </p:txBody>
      </p:sp>
      <p:sp>
        <p:nvSpPr>
          <p:cNvPr id="354" name="Shape 354"/>
          <p:cNvSpPr/>
          <p:nvPr/>
        </p:nvSpPr>
        <p:spPr>
          <a:xfrm>
            <a:off x="632520" y="1268758"/>
            <a:ext cx="8097837" cy="51891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inertization of equipment in case of an incident detected by sensors (previously defined)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Inerting installation with following characteristics:</a:t>
            </a:r>
          </a:p>
          <a:p>
            <a:pPr marL="635000" marR="0" lvl="1" indent="-342900" algn="just" rtl="0">
              <a:lnSpc>
                <a:spcPct val="12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Injection of CO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gas</a:t>
            </a:r>
          </a:p>
          <a:p>
            <a:pPr marL="635000" marR="0" lvl="1" indent="-34290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kg CO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m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inerting (mill, cyclone, bag house, ducts, silos)</a:t>
            </a:r>
          </a:p>
          <a:p>
            <a:pPr marL="635000" marR="0" lvl="1" indent="-34290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 minutes inerting time for each section. The flow should be checked.</a:t>
            </a:r>
          </a:p>
          <a:p>
            <a:pPr marL="635000" marR="0" lvl="1" indent="-34290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storage capacity &gt; 4 kg CO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m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total for inerting (in general a tank of 5 - 10 t capacity).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1971675" y="16192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Coal Storage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 coal storage 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pPr lvl="1"/>
            <a:r>
              <a:rPr lang="en-US" b="1" dirty="0" smtClean="0"/>
              <a:t>Anthracite and </a:t>
            </a:r>
            <a:r>
              <a:rPr lang="en-US" b="1" dirty="0" err="1" smtClean="0"/>
              <a:t>petcoke</a:t>
            </a:r>
            <a:r>
              <a:rPr lang="en-US" b="1" dirty="0" smtClean="0"/>
              <a:t> &lt; </a:t>
            </a:r>
            <a:r>
              <a:rPr lang="en-US" dirty="0" smtClean="0"/>
              <a:t>15% VM generally do not ignite spontaneously even after prolonged storage</a:t>
            </a:r>
            <a:endParaRPr lang="en-IN" dirty="0" smtClean="0"/>
          </a:p>
          <a:p>
            <a:pPr lvl="0"/>
            <a:r>
              <a:rPr lang="en-US" dirty="0" smtClean="0"/>
              <a:t>Height of coal piles</a:t>
            </a:r>
            <a:endParaRPr lang="en-IN" dirty="0" smtClean="0"/>
          </a:p>
          <a:p>
            <a:pPr lvl="1"/>
            <a:r>
              <a:rPr lang="en-US" dirty="0" smtClean="0"/>
              <a:t>&gt; 10 m:	Anthracite and </a:t>
            </a:r>
            <a:r>
              <a:rPr lang="en-US" dirty="0" err="1" smtClean="0"/>
              <a:t>petcoke</a:t>
            </a:r>
            <a:r>
              <a:rPr lang="en-US" dirty="0" smtClean="0"/>
              <a:t> &lt; 15 % VM</a:t>
            </a:r>
            <a:endParaRPr lang="en-IN" dirty="0" smtClean="0"/>
          </a:p>
          <a:p>
            <a:pPr lvl="1"/>
            <a:r>
              <a:rPr lang="en-US" dirty="0" smtClean="0"/>
              <a:t>6 - 10 m:	Coal  with 15 – 30 % VM</a:t>
            </a:r>
            <a:endParaRPr lang="en-IN" dirty="0" smtClean="0"/>
          </a:p>
          <a:p>
            <a:pPr lvl="1"/>
            <a:r>
              <a:rPr lang="en-US" dirty="0" smtClean="0"/>
              <a:t>4 - 8 m:	Coal &gt; 30 % VM</a:t>
            </a:r>
            <a:endParaRPr lang="en-IN" dirty="0" smtClean="0"/>
          </a:p>
          <a:p>
            <a:pPr lvl="0"/>
            <a:r>
              <a:rPr lang="en-US" dirty="0" smtClean="0"/>
              <a:t>Recommended storage time</a:t>
            </a:r>
            <a:endParaRPr lang="en-IN" dirty="0" smtClean="0"/>
          </a:p>
          <a:p>
            <a:pPr lvl="0"/>
            <a:r>
              <a:rPr lang="en-US" dirty="0" smtClean="0"/>
              <a:t>4 months:	</a:t>
            </a:r>
            <a:r>
              <a:rPr lang="en-US" dirty="0" err="1" smtClean="0"/>
              <a:t>Petcoke</a:t>
            </a:r>
            <a:r>
              <a:rPr lang="en-US" dirty="0" smtClean="0"/>
              <a:t> and anthracite coals &lt; 13% VM</a:t>
            </a:r>
            <a:endParaRPr lang="en-IN" dirty="0" smtClean="0"/>
          </a:p>
          <a:p>
            <a:pPr lvl="0"/>
            <a:r>
              <a:rPr lang="en-US" dirty="0" smtClean="0"/>
              <a:t>2 - 3 months:	Bituminous coals with 14 - 35% VM</a:t>
            </a:r>
            <a:endParaRPr lang="en-IN" dirty="0" smtClean="0"/>
          </a:p>
          <a:p>
            <a:pPr lvl="0"/>
            <a:r>
              <a:rPr lang="en-US" dirty="0" smtClean="0"/>
              <a:t>1 - 2 months:	Sub-bituminous coals with 36 to 45% VM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 Intertisation Calculation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CO2 gas volume calculation guidelines</a:t>
            </a:r>
            <a:r>
              <a:rPr lang="en-IN" dirty="0" smtClean="0"/>
              <a:t>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Coal Bag house fires are considered as deep seated fires and as per NFPA-12 standards for deep seated fires the following are the guidelines: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1600" dirty="0" smtClean="0"/>
              <a:t>Total </a:t>
            </a:r>
            <a:r>
              <a:rPr lang="en-IN" sz="1600" dirty="0" smtClean="0"/>
              <a:t>CO2 gas quantity required in kg = Volume of the equipment x 2.66 (Flooding factor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800" dirty="0" smtClean="0"/>
              <a:t> </a:t>
            </a:r>
            <a:r>
              <a:rPr lang="en-IN" sz="1600" dirty="0" smtClean="0"/>
              <a:t>Number of CO2 cylinders required = CO2 gas quantity in kg/ Capacity of one </a:t>
            </a:r>
            <a:r>
              <a:rPr lang="en-IN" sz="1600" dirty="0" smtClean="0"/>
              <a:t>cylinder</a:t>
            </a:r>
          </a:p>
          <a:p>
            <a:pPr>
              <a:buNone/>
            </a:pPr>
            <a:r>
              <a:rPr lang="en-IN" sz="1600" dirty="0" smtClean="0"/>
              <a:t> </a:t>
            </a:r>
            <a:r>
              <a:rPr lang="en-IN" sz="1600" dirty="0" smtClean="0"/>
              <a:t>Initial discharge quantity of CO2 gas = Volume of equipment X </a:t>
            </a:r>
            <a:r>
              <a:rPr lang="en-IN" sz="1600" dirty="0" smtClean="0"/>
              <a:t>1</a:t>
            </a:r>
          </a:p>
          <a:p>
            <a:pPr>
              <a:buNone/>
            </a:pPr>
            <a:r>
              <a:rPr lang="en-IN" sz="1600" dirty="0" smtClean="0"/>
              <a:t> </a:t>
            </a:r>
            <a:r>
              <a:rPr lang="en-IN" sz="1600" dirty="0" smtClean="0"/>
              <a:t> </a:t>
            </a:r>
            <a:r>
              <a:rPr lang="en-IN" sz="1600" dirty="0" smtClean="0"/>
              <a:t>(to achieve a design </a:t>
            </a:r>
            <a:r>
              <a:rPr lang="en-IN" sz="1600" dirty="0" smtClean="0"/>
              <a:t> concentration </a:t>
            </a:r>
            <a:r>
              <a:rPr lang="en-IN" sz="1600" dirty="0" smtClean="0"/>
              <a:t>of 30% i.e. to reduce O2 </a:t>
            </a:r>
            <a:r>
              <a:rPr lang="en-IN" sz="1600" dirty="0" smtClean="0"/>
              <a:t>to &lt; 15%.</a:t>
            </a:r>
          </a:p>
          <a:p>
            <a:pPr>
              <a:buNone/>
            </a:pPr>
            <a:r>
              <a:rPr lang="en-IN" sz="1600" dirty="0" smtClean="0"/>
              <a:t>Time for initial discharge = 2 minutes maximum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sz="1600" dirty="0" smtClean="0"/>
              <a:t>Extended discharge quantity of CO2 gas = Total CO2 gas quantity required – Initial discharge quantity (to achieve a design concentration of 75% i.e. to reduce O2 to about 5-6</a:t>
            </a:r>
            <a:r>
              <a:rPr lang="en-IN" sz="1600" dirty="0" smtClean="0"/>
              <a:t>%)</a:t>
            </a:r>
          </a:p>
          <a:p>
            <a:pPr algn="just"/>
            <a:r>
              <a:rPr lang="en-IN" sz="1600" dirty="0" smtClean="0"/>
              <a:t> </a:t>
            </a:r>
            <a:r>
              <a:rPr lang="en-IN" sz="1600" dirty="0" smtClean="0"/>
              <a:t>Time for extended discharge quantity of CO2 gas = 7 minutes </a:t>
            </a:r>
            <a:endParaRPr lang="en-IN" sz="1600" dirty="0" smtClean="0"/>
          </a:p>
          <a:p>
            <a:pPr algn="just"/>
            <a:r>
              <a:rPr lang="en-IN" sz="1600" dirty="0" smtClean="0"/>
              <a:t>The </a:t>
            </a:r>
            <a:r>
              <a:rPr lang="en-IN" sz="1600" dirty="0" smtClean="0"/>
              <a:t>concentration of CO2 gas shall be maintained for 20 minutes </a:t>
            </a:r>
            <a:endParaRPr lang="en-IN" sz="1600" dirty="0" smtClean="0"/>
          </a:p>
          <a:p>
            <a:pPr algn="just"/>
            <a:r>
              <a:rPr lang="en-IN" sz="1600" dirty="0" smtClean="0"/>
              <a:t>The </a:t>
            </a:r>
            <a:r>
              <a:rPr lang="en-IN" sz="1600" dirty="0" smtClean="0"/>
              <a:t>rate of discharge shall be controlled by orifices provided in the pipelines. </a:t>
            </a:r>
            <a:endParaRPr lang="en-IN" sz="1600" dirty="0" smtClean="0"/>
          </a:p>
          <a:p>
            <a:pPr algn="just"/>
            <a:endParaRPr lang="en-IN" sz="1600" dirty="0" smtClean="0"/>
          </a:p>
          <a:p>
            <a:pPr algn="just"/>
            <a:endParaRPr lang="en-IN" sz="1600" dirty="0" smtClean="0"/>
          </a:p>
          <a:p>
            <a:pPr algn="just"/>
            <a:r>
              <a:rPr lang="en-IN" sz="1600" dirty="0" smtClean="0"/>
              <a:t>Example</a:t>
            </a:r>
            <a:r>
              <a:rPr lang="en-IN" sz="1600" dirty="0" smtClean="0"/>
              <a:t>: For a volume of 300 m3, requirement is 300 x 2.66 = 798 kg No of cylinders required = 798/45 (capacity of one cylinder) = 18 cylinders Initial Discharge = 300 x 1= 300kg = 7 cylinders of 45 kg to be discharged in 2 minutes (30 %) Extended Discharge = 798 – 300 = 498 kg; 11 cylinders of 45 kg to be discharged over 7 minutes. The CO2 concentration shall be maintained for 20 minutes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31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explosion protection – Design and organization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523875" y="1296379"/>
            <a:ext cx="8858098" cy="47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Holcim Design Critereria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coal grinding available in the Intranet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Manual “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Fuel Preparation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Basic Safety Aspects for Solid Fuel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Storage, Handling and Grinding” available on Google-Hub 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Continuous instead of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intermittent coal mill operation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minimize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frequency of mill stops 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SOPs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mill operation and mill safety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Regular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all involved people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Systematic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safety relevant sensors and interlocks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Good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entire grinding system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explosion protection – ATEX-Zoning</a:t>
            </a:r>
          </a:p>
        </p:txBody>
      </p:sp>
      <p:sp>
        <p:nvSpPr>
          <p:cNvPr id="369" name="Shape 369"/>
          <p:cNvSpPr/>
          <p:nvPr/>
        </p:nvSpPr>
        <p:spPr>
          <a:xfrm>
            <a:off x="431800" y="1746250"/>
            <a:ext cx="3119438" cy="37856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ATEX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zones 20, 21 and 22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different areas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zones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characterize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potential hazard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zones have to be equipped with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authorized mechanical and electrical installations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</a:p>
        </p:txBody>
      </p:sp>
      <p:sp>
        <p:nvSpPr>
          <p:cNvPr id="370" name="Shape 370"/>
          <p:cNvSpPr/>
          <p:nvPr/>
        </p:nvSpPr>
        <p:spPr>
          <a:xfrm>
            <a:off x="1971675" y="16192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0612" y="1268433"/>
            <a:ext cx="6043612" cy="516096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 or constructive explosion protection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question: What can be done to </a:t>
            </a:r>
            <a:r>
              <a:rPr lang="en-US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effect of dust explosions?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Passive explosion protection measures do not prevent explosions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Designed to withstand explosion pressure shocks up to the maximum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pressure increase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Designed to withstand explosion pressure shocks up to the reduced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maximum explosion pressure (pressure relief devices)</a:t>
            </a:r>
          </a:p>
        </p:txBody>
      </p:sp>
      <p:sp>
        <p:nvSpPr>
          <p:cNvPr id="379" name="Shape 379"/>
          <p:cNvSpPr/>
          <p:nvPr/>
        </p:nvSpPr>
        <p:spPr>
          <a:xfrm>
            <a:off x="456250" y="1354500"/>
            <a:ext cx="8493000" cy="464699"/>
          </a:xfrm>
          <a:prstGeom prst="rect">
            <a:avLst/>
          </a:prstGeom>
          <a:noFill/>
          <a:ln w="317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075" y="1268154"/>
            <a:ext cx="6862699" cy="473261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passive explosion protection layout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4496964" y="5978546"/>
            <a:ext cx="2314575" cy="581024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explosion pressure vented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2312565" y="5991246"/>
            <a:ext cx="2136775" cy="581024"/>
          </a:xfrm>
          <a:prstGeom prst="rect">
            <a:avLst/>
          </a:prstGeom>
          <a:solidFill>
            <a:srgbClr val="FF0000">
              <a:alpha val="4117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Explosion pressure resistant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 explosion protection – Pressure resistance</a:t>
            </a:r>
          </a:p>
        </p:txBody>
      </p:sp>
      <p:sp>
        <p:nvSpPr>
          <p:cNvPr id="395" name="Shape 395"/>
          <p:cNvSpPr/>
          <p:nvPr/>
        </p:nvSpPr>
        <p:spPr>
          <a:xfrm>
            <a:off x="920553" y="1201395"/>
            <a:ext cx="4608512" cy="1723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Pressure resistant equipment in some areas standard </a:t>
            </a:r>
          </a:p>
          <a:p>
            <a:pPr marL="635000" marR="0" lvl="1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mills</a:t>
            </a:r>
          </a:p>
          <a:p>
            <a:pPr marL="6350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Feeder systems</a:t>
            </a:r>
          </a:p>
          <a:p>
            <a:pPr marL="6350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Ducts</a:t>
            </a:r>
          </a:p>
        </p:txBody>
      </p:sp>
      <p:sp>
        <p:nvSpPr>
          <p:cNvPr id="396" name="Shape 396"/>
          <p:cNvSpPr/>
          <p:nvPr/>
        </p:nvSpPr>
        <p:spPr>
          <a:xfrm>
            <a:off x="1971675" y="16192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0213" y="1892300"/>
            <a:ext cx="2600324" cy="334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4225" y="3121025"/>
            <a:ext cx="4211700" cy="3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 explosion protection – Pressure venting</a:t>
            </a:r>
          </a:p>
        </p:txBody>
      </p:sp>
      <p:sp>
        <p:nvSpPr>
          <p:cNvPr id="405" name="Shape 405"/>
          <p:cNvSpPr/>
          <p:nvPr/>
        </p:nvSpPr>
        <p:spPr>
          <a:xfrm>
            <a:off x="704529" y="1346200"/>
            <a:ext cx="4104456" cy="27884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Pressure venting measures for more complicated areas  </a:t>
            </a:r>
          </a:p>
          <a:p>
            <a:pPr marL="635000" marR="0" lvl="1" indent="-342900" algn="just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Silos</a:t>
            </a:r>
          </a:p>
          <a:p>
            <a:pPr marL="6350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</a:p>
          <a:p>
            <a:pPr marL="6350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Separators</a:t>
            </a:r>
          </a:p>
          <a:p>
            <a:pPr marL="6350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06" name="Shape 406"/>
          <p:cNvSpPr/>
          <p:nvPr/>
        </p:nvSpPr>
        <p:spPr>
          <a:xfrm>
            <a:off x="1971675" y="16192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737" y="1898650"/>
            <a:ext cx="3763962" cy="418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 explosion protection – Pressure vents</a:t>
            </a:r>
          </a:p>
        </p:txBody>
      </p:sp>
      <p:sp>
        <p:nvSpPr>
          <p:cNvPr id="414" name="Shape 414"/>
          <p:cNvSpPr/>
          <p:nvPr/>
        </p:nvSpPr>
        <p:spPr>
          <a:xfrm>
            <a:off x="1971675" y="1619250"/>
            <a:ext cx="9906000" cy="463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87" y="1214420"/>
            <a:ext cx="4738685" cy="355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3237" y="2435242"/>
            <a:ext cx="5356225" cy="3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2982913" y="1209675"/>
            <a:ext cx="225901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Pressure vent for large ducts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6229350" y="5302250"/>
            <a:ext cx="225901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Pressure vents for bag houses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aspects for solid fuel grinding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523875" y="1220179"/>
            <a:ext cx="8858098" cy="47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Solid fuels 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Properties of solid fuels 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Classification of coals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Development of dust explosions and fires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Characterization of dust explosions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limits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protection 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Active or preventive explosion protection </a:t>
            </a:r>
          </a:p>
          <a:p>
            <a:pPr marL="360363" marR="0" lvl="1" indent="-1825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Passive or constructive explosion protection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message</a:t>
            </a:r>
          </a:p>
        </p:txBody>
      </p:sp>
      <p:sp>
        <p:nvSpPr>
          <p:cNvPr id="426" name="Shape 426"/>
          <p:cNvSpPr/>
          <p:nvPr/>
        </p:nvSpPr>
        <p:spPr>
          <a:xfrm>
            <a:off x="775816" y="5897269"/>
            <a:ext cx="1944300" cy="463798"/>
          </a:xfrm>
          <a:prstGeom prst="rect">
            <a:avLst/>
          </a:prstGeom>
          <a:noFill/>
          <a:ln w="317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do not want…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1338" y="3546475"/>
            <a:ext cx="2538412" cy="274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517678"/>
            <a:ext cx="2001838" cy="3935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>
            <a:off x="1625600" y="1397016"/>
            <a:ext cx="2006600" cy="4276725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01"/>
          <p:cNvCxnSpPr/>
          <p:nvPr/>
        </p:nvCxnSpPr>
        <p:spPr>
          <a:xfrm flipH="1">
            <a:off x="1744661" y="1465279"/>
            <a:ext cx="1693862" cy="4249737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 rot="3830272">
            <a:off x="7015160" y="3205161"/>
            <a:ext cx="1922461" cy="3271836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03"/>
          <p:cNvCxnSpPr/>
          <p:nvPr/>
        </p:nvCxnSpPr>
        <p:spPr>
          <a:xfrm>
            <a:off x="7102475" y="3386137"/>
            <a:ext cx="2287587" cy="2971799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2412" y="1708150"/>
            <a:ext cx="2784475" cy="216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Message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never underestimate the explosion risk related to combustible dusts. </a:t>
            </a:r>
          </a:p>
          <a:p>
            <a:pPr marL="180975" marR="0" lvl="0" indent="-18097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 grind many solid fuels – never forget the safety concept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and its realization. </a:t>
            </a:r>
          </a:p>
          <a:p>
            <a:pPr marL="180975" marR="0" lvl="0" indent="-18097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 safety has a substantial impact on the investment costs. </a:t>
            </a:r>
          </a:p>
          <a:p>
            <a:pPr marL="180975" marR="0" lvl="0" indent="-18097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 advantage of the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LafarageHolcim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knowledge and do your best to  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avoid dust explosions</a:t>
            </a:r>
          </a:p>
          <a:p>
            <a:pPr marL="180975" marR="0" lvl="0" indent="-18097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safety concept doesn’t only include technical items - but also the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organization.</a:t>
            </a:r>
          </a:p>
          <a:p>
            <a:pPr marL="180975" marR="0" lvl="0" indent="-18097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9563100" y="2296964"/>
            <a:ext cx="142875" cy="46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166786" y="1428736"/>
            <a:ext cx="4464599" cy="348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10322" y="1928802"/>
            <a:ext cx="1769999" cy="3834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523844" y="2259782"/>
            <a:ext cx="3560700" cy="3834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465702" y="3143248"/>
            <a:ext cx="2059198" cy="3834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3531712" y="3974294"/>
            <a:ext cx="3204298" cy="3834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952472" y="4260046"/>
            <a:ext cx="1769999" cy="3834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40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aspects for solid fuel grinding - Outline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23875" y="1220179"/>
            <a:ext cx="8858098" cy="47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fuels 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Properties of solid fuels 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Classification of coals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Development of dust explosions and fires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Characterization of dust explosions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limits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protection 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Active or preventive explosion protection 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Passive or constructive explosion protection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 message</a:t>
            </a:r>
          </a:p>
        </p:txBody>
      </p:sp>
      <p:sp>
        <p:nvSpPr>
          <p:cNvPr id="112" name="Shape 112"/>
          <p:cNvSpPr/>
          <p:nvPr/>
        </p:nvSpPr>
        <p:spPr>
          <a:xfrm>
            <a:off x="808347" y="1292004"/>
            <a:ext cx="1584300" cy="463798"/>
          </a:xfrm>
          <a:prstGeom prst="rect">
            <a:avLst/>
          </a:prstGeom>
          <a:noFill/>
          <a:ln w="317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solid fuels?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23875" y="1296379"/>
            <a:ext cx="8858098" cy="47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Solid fuels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Any traditional fuel in solid state  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most cases to be pulverized before use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Groups of solid fuels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</a:p>
          <a:p>
            <a:pPr marL="820738" marR="0" lvl="2" indent="-287338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Fossil fuel consisting of carbonized vegetable matter deposited in the Carboniferous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 rank coal, Powder River Basin (PRB) coal, lignite</a:t>
            </a:r>
          </a:p>
          <a:p>
            <a:pPr marL="820738" marR="0" lvl="2" indent="-287338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“Young” coal of the Tertiary with a low grade of coalification, high volatiles, low calorific value and high moisture</a:t>
            </a:r>
          </a:p>
          <a:p>
            <a:pPr marL="552450" marR="0" lvl="1" indent="-2857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Petcoke </a:t>
            </a:r>
          </a:p>
          <a:p>
            <a:pPr marL="820738" marR="0" lvl="2" indent="-287338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By-product of the petroleum refining process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Calorific value – many reference options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80975" marR="0" lvl="0" indent="-180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moisture definitions: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received basis (ar)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Moist, mineral matter free basis (mmmf)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determined basis (air-dried basis, adb)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Dry basis (db)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Dry ash free basis (mineral matter free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basis, daf)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fired (af)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4462" y="1239837"/>
            <a:ext cx="4449761" cy="42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924050" y="5768975"/>
            <a:ext cx="6875463" cy="40010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using the CV – make sure what is the reference</a:t>
            </a:r>
          </a:p>
        </p:txBody>
      </p:sp>
      <p:sp>
        <p:nvSpPr>
          <p:cNvPr id="129" name="Shape 129"/>
          <p:cNvSpPr/>
          <p:nvPr/>
        </p:nvSpPr>
        <p:spPr>
          <a:xfrm>
            <a:off x="812539" y="2557415"/>
            <a:ext cx="4320598" cy="39599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aspects for solid fuel grinding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23875" y="1372579"/>
            <a:ext cx="8858098" cy="47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Solid fuels </a:t>
            </a:r>
          </a:p>
          <a:p>
            <a:pPr marL="646113" marR="0" lvl="1" indent="-2905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Properties of solid fuels </a:t>
            </a:r>
          </a:p>
          <a:p>
            <a:pPr marL="646113" marR="0" lvl="1" indent="-29051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Classification of coals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6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of dust explosions and fires</a:t>
            </a:r>
          </a:p>
          <a:p>
            <a:pPr marL="646113" marR="0" lvl="1" indent="-2905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Characterization of dust explosions</a:t>
            </a:r>
          </a:p>
          <a:p>
            <a:pPr marL="646113" marR="0" lvl="1" indent="-29051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limits</a:t>
            </a:r>
          </a:p>
          <a:p>
            <a:pPr marL="969963" marR="0" lvl="0" indent="-3476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Explosion protection </a:t>
            </a:r>
          </a:p>
          <a:p>
            <a:pPr marL="646113" marR="0" lvl="1" indent="-29051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Active or preventive explosion protection </a:t>
            </a:r>
          </a:p>
          <a:p>
            <a:pPr marL="646113" marR="0" lvl="1" indent="-29051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Passive or constructive explosion protection</a:t>
            </a:r>
          </a:p>
          <a:p>
            <a:pPr marL="969963" marR="0" lvl="0" indent="-3476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 message</a:t>
            </a:r>
          </a:p>
        </p:txBody>
      </p:sp>
      <p:sp>
        <p:nvSpPr>
          <p:cNvPr id="137" name="Shape 137"/>
          <p:cNvSpPr/>
          <p:nvPr/>
        </p:nvSpPr>
        <p:spPr>
          <a:xfrm>
            <a:off x="812539" y="2368116"/>
            <a:ext cx="5688599" cy="463798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classification by rank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348" y="1417637"/>
            <a:ext cx="8034338" cy="4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949442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rgbClr val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1527</Words>
  <PresentationFormat>A4 Paper (210x297 mm)</PresentationFormat>
  <Paragraphs>319</Paragraphs>
  <Slides>40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LafargeHolcim</vt:lpstr>
      <vt:lpstr>Safety Aspects for Solid Fuel Grinding</vt:lpstr>
      <vt:lpstr>Difference between coal and raw grinding?</vt:lpstr>
      <vt:lpstr>Raw Coal Storage</vt:lpstr>
      <vt:lpstr>What we do not want…</vt:lpstr>
      <vt:lpstr>Safety aspects for solid fuel grinding - Outline</vt:lpstr>
      <vt:lpstr>What are solid fuels?</vt:lpstr>
      <vt:lpstr>Calorific value – many reference options</vt:lpstr>
      <vt:lpstr>Safety aspects for solid fuel grinding</vt:lpstr>
      <vt:lpstr>Coal classification by rank</vt:lpstr>
      <vt:lpstr>Short overview of relevant coal properties</vt:lpstr>
      <vt:lpstr>Safety aspects for solid fuel grinding - Outline</vt:lpstr>
      <vt:lpstr>When do we have to expect an explosion?</vt:lpstr>
      <vt:lpstr>Explosive atmosphere and explosion limits</vt:lpstr>
      <vt:lpstr>Characterizing explosions - Dust explosion classes</vt:lpstr>
      <vt:lpstr>Explosion parameters and limits</vt:lpstr>
      <vt:lpstr>Safety aspects for solid fuel grinding</vt:lpstr>
      <vt:lpstr>Explosion protection – what can be done?</vt:lpstr>
      <vt:lpstr>Active or preventive explosion protection</vt:lpstr>
      <vt:lpstr>Active explosion protection – Inert operation</vt:lpstr>
      <vt:lpstr>What means inert operation?</vt:lpstr>
      <vt:lpstr>Active explosion protection – Temperature control</vt:lpstr>
      <vt:lpstr>Recommended inlet/outlet temperature limits</vt:lpstr>
      <vt:lpstr>Recommended inlet/outlet temperature limits</vt:lpstr>
      <vt:lpstr>Sensor calibration schedule</vt:lpstr>
      <vt:lpstr>Positioning of sensor at fine coal bin</vt:lpstr>
      <vt:lpstr>Bag House sensor positioning</vt:lpstr>
      <vt:lpstr>Active explosion protection – Temperature monitoring</vt:lpstr>
      <vt:lpstr>Active explosion protection – CO monitoring</vt:lpstr>
      <vt:lpstr>Active explosion protection – Inertization</vt:lpstr>
      <vt:lpstr>Mill Intertisation Calculation</vt:lpstr>
      <vt:lpstr>Calculation</vt:lpstr>
      <vt:lpstr>Active explosion protection – Design and organization</vt:lpstr>
      <vt:lpstr>Active explosion protection – ATEX-Zoning</vt:lpstr>
      <vt:lpstr>Passive or constructive explosion protection</vt:lpstr>
      <vt:lpstr>Simplified passive explosion protection layout</vt:lpstr>
      <vt:lpstr>Passive explosion protection – Pressure resistance</vt:lpstr>
      <vt:lpstr>Passive explosion protection – Pressure venting</vt:lpstr>
      <vt:lpstr>Passive explosion protection – Pressure vents</vt:lpstr>
      <vt:lpstr>Safety aspects for solid fuel grinding</vt:lpstr>
      <vt:lpstr>Key Message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Aspects for Solid Fuel Grinding</dc:title>
  <cp:lastModifiedBy>Niladri B Jagaty</cp:lastModifiedBy>
  <cp:revision>6</cp:revision>
  <dcterms:modified xsi:type="dcterms:W3CDTF">2022-05-03T02:05:00Z</dcterms:modified>
</cp:coreProperties>
</file>