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0" r:id="rId5"/>
    <p:sldId id="273" r:id="rId6"/>
    <p:sldId id="269" r:id="rId7"/>
    <p:sldId id="270" r:id="rId8"/>
    <p:sldId id="271" r:id="rId9"/>
    <p:sldId id="272" r:id="rId10"/>
    <p:sldId id="266" r:id="rId11"/>
    <p:sldId id="261" r:id="rId12"/>
    <p:sldId id="262" r:id="rId13"/>
    <p:sldId id="263" r:id="rId14"/>
    <p:sldId id="264" r:id="rId15"/>
    <p:sldId id="268" r:id="rId16"/>
    <p:sldId id="265" r:id="rId17"/>
  </p:sldIdLst>
  <p:sldSz cx="9906000" cy="6858000" type="A4"/>
  <p:notesSz cx="6858000" cy="9144000"/>
  <p:custDataLst>
    <p:tags r:id="rId2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79" autoAdjust="0"/>
  </p:normalViewPr>
  <p:slideViewPr>
    <p:cSldViewPr showGuides="1">
      <p:cViewPr varScale="1">
        <p:scale>
          <a:sx n="99" d="100"/>
          <a:sy n="99" d="100"/>
        </p:scale>
        <p:origin x="-90" y="-216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5B87-BE1E-4C20-B36A-1878FEEF73C4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383C-4D7C-4661-B4D9-0ABF00F7F1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4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3B37-1B28-4EB7-A331-F33C642B1C8E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2716" y="4343400"/>
            <a:ext cx="5112568" cy="42970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0DAD-C99C-4E3B-8DA9-C3D35B3056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A30D00C-7D00-44D1-91DF-6926F83C8E05}" type="slidenum">
              <a:rPr lang="en-GB" sz="1200" smtClean="0"/>
              <a:pPr/>
              <a:t>1</a:t>
            </a:fld>
            <a:endParaRPr lang="en-GB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9C45774-5988-4C2B-8164-359A293714BF}" type="slidenum">
              <a:rPr lang="en-GB" sz="1200" smtClean="0"/>
              <a:pPr/>
              <a:t>3</a:t>
            </a:fld>
            <a:endParaRPr lang="en-GB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Time plan </a:t>
            </a:r>
            <a:r>
              <a:rPr lang="en-GB" b="1" smtClean="0"/>
              <a:t>is fake</a:t>
            </a:r>
            <a:r>
              <a:rPr lang="en-GB" smtClean="0"/>
              <a:t> not real one!!!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E0DAD-C99C-4E3B-8DA9-C3D35B30562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23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49ADB-4BA1-494B-94DD-DC552CAEE7DD}" type="slidenum">
              <a:rPr lang="de-DE" altLang="en-US"/>
              <a:pPr/>
              <a:t>7</a:t>
            </a:fld>
            <a:endParaRPr lang="de-DE" alt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FAB6F-BD5B-4DFA-ACB5-0A7EC98236D1}" type="slidenum">
              <a:rPr lang="de-DE" altLang="en-US"/>
              <a:pPr/>
              <a:t>8</a:t>
            </a:fld>
            <a:endParaRPr lang="de-DE" alt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45754-1304-45FB-9F10-1905967F0731}" type="slidenum">
              <a:rPr lang="de-DE" altLang="en-US"/>
              <a:pPr/>
              <a:t>9</a:t>
            </a:fld>
            <a:endParaRPr lang="de-DE" alt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3EB55B1-2C72-4B6A-903D-1930B3A7EEF3}" type="slidenum">
              <a:rPr lang="en-GB" sz="1200" smtClean="0"/>
              <a:pPr/>
              <a:t>10</a:t>
            </a:fld>
            <a:endParaRPr lang="en-GB" sz="12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Not shown, Plant manager will show the letter with the presenter..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anchor="ctr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7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4196306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38" y="5530850"/>
            <a:ext cx="1588393" cy="10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396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Holcim Technology Ltd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Hider"/>
          <p:cNvSpPr/>
          <p:nvPr userDrawn="1"/>
        </p:nvSpPr>
        <p:spPr bwMode="white">
          <a:xfrm>
            <a:off x="452500" y="1088740"/>
            <a:ext cx="8996300" cy="13046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503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95" y="1690587"/>
            <a:ext cx="531081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900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2016-05-10   © 2016 Holcim Technology Ltd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38568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150" y="1057275"/>
            <a:ext cx="3971925" cy="4765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5475" y="1057275"/>
            <a:ext cx="3971925" cy="4765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2016-05-10   © 2016 Holcim Technology Ltd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06232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Holcim Technology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4128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7544" y="1113322"/>
            <a:ext cx="8949952" cy="83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60388" y="1943998"/>
            <a:ext cx="8785225" cy="1052954"/>
          </a:xfrm>
        </p:spPr>
        <p:txBody>
          <a:bodyPr bIns="0" anchor="t" anchorCtr="0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2016-05-10   © 2016 Holcim Technology Ltd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599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Holcim Technology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0069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Holcim Technology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698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Holcim Technology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1354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Holcim Technology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16655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Holcim Technology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5043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Holcim Technology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66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188639"/>
            <a:ext cx="8858250" cy="8519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448780"/>
            <a:ext cx="8858250" cy="4734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660" y="6417332"/>
            <a:ext cx="3168290" cy="165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800" b="1"/>
            </a:lvl1pPr>
          </a:lstStyle>
          <a:p>
            <a:r>
              <a:rPr lang="en-US" smtClean="0"/>
              <a:t>2016-05-10   © 2016 Holcim Technology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9444" y="6417463"/>
            <a:ext cx="432048" cy="1656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45E2B5F-19B1-41F4-9C65-D0E69646D5F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748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assification"/>
          <p:cNvSpPr>
            <a:spLocks/>
          </p:cNvSpPr>
          <p:nvPr>
            <p:custDataLst>
              <p:tags r:id="rId15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6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6348414"/>
            <a:ext cx="1105181" cy="2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63" r:id="rId9"/>
    <p:sldLayoutId id="2147483655" r:id="rId10"/>
    <p:sldLayoutId id="2147483664" r:id="rId11"/>
    <p:sldLayoutId id="2147483666" r:id="rId12"/>
    <p:sldLayoutId id="2147483667" r:id="rId13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 day - Standard Tools from TT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 Development Program SPREAD 2016</a:t>
            </a:r>
          </a:p>
        </p:txBody>
      </p:sp>
      <p:pic>
        <p:nvPicPr>
          <p:cNvPr id="5" name="Picture 13" descr="C:\Documents and Settings\sgross\My Documents\Kurse&amp;Seminare\PPE\PPE2004\standard measurement\bilder Meas.Camp\Siggenthal\siggenthal24.jp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3" b="2692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9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6496" y="620688"/>
            <a:ext cx="9001000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44" y="332656"/>
            <a:ext cx="6901597" cy="581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88804" y="260325"/>
            <a:ext cx="2513946" cy="370704"/>
          </a:xfrm>
          <a:prstGeom prst="rect">
            <a:avLst/>
          </a:prstGeom>
          <a:solidFill>
            <a:srgbClr val="8B8D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Dear Plant Manager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Holcim Technology Ltd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2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Kiln System Design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1800" dirty="0" smtClean="0"/>
              <a:t>5 stage precalciner kiln </a:t>
            </a:r>
          </a:p>
          <a:p>
            <a:r>
              <a:rPr lang="en-US" sz="1800" dirty="0" smtClean="0"/>
              <a:t>Inline calciner (5s residence time)</a:t>
            </a:r>
          </a:p>
          <a:p>
            <a:r>
              <a:rPr lang="en-US" sz="1800" dirty="0" smtClean="0"/>
              <a:t>High momentum burner </a:t>
            </a:r>
          </a:p>
          <a:p>
            <a:r>
              <a:rPr lang="en-US" sz="1800" dirty="0" smtClean="0"/>
              <a:t>Grate cooler with fixed inlet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981075"/>
            <a:ext cx="2924175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8337549" y="2133600"/>
            <a:ext cx="1439863" cy="504825"/>
          </a:xfrm>
          <a:prstGeom prst="leftArrow">
            <a:avLst>
              <a:gd name="adj1" fmla="val 69815"/>
              <a:gd name="adj2" fmla="val 93774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600" dirty="0"/>
              <a:t>Ter. Air</a:t>
            </a: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 flipH="1">
            <a:off x="5816600" y="3860800"/>
            <a:ext cx="1368425" cy="504825"/>
          </a:xfrm>
          <a:prstGeom prst="leftArrow">
            <a:avLst>
              <a:gd name="adj1" fmla="val 69815"/>
              <a:gd name="adj2" fmla="val 94874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600" dirty="0"/>
              <a:t>Ter. Air</a:t>
            </a: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8769350" y="3860800"/>
            <a:ext cx="1008063" cy="504825"/>
          </a:xfrm>
          <a:prstGeom prst="leftArrow">
            <a:avLst>
              <a:gd name="adj1" fmla="val 69815"/>
              <a:gd name="adj2" fmla="val 6989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600" dirty="0">
                <a:solidFill>
                  <a:schemeClr val="bg1"/>
                </a:solidFill>
              </a:rPr>
              <a:t>Fuel</a:t>
            </a:r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8624888" y="4437063"/>
            <a:ext cx="1008062" cy="504825"/>
          </a:xfrm>
          <a:prstGeom prst="leftArrow">
            <a:avLst>
              <a:gd name="adj1" fmla="val 69815"/>
              <a:gd name="adj2" fmla="val 6989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600" dirty="0">
                <a:solidFill>
                  <a:schemeClr val="bg1"/>
                </a:solidFill>
              </a:rPr>
              <a:t>Fuel</a:t>
            </a:r>
          </a:p>
        </p:txBody>
      </p:sp>
      <p:sp>
        <p:nvSpPr>
          <p:cNvPr id="20490" name="Oval 9"/>
          <p:cNvSpPr>
            <a:spLocks noChangeArrowheads="1"/>
          </p:cNvSpPr>
          <p:nvPr/>
        </p:nvSpPr>
        <p:spPr bwMode="auto">
          <a:xfrm>
            <a:off x="8482013" y="4005263"/>
            <a:ext cx="144462" cy="144462"/>
          </a:xfrm>
          <a:prstGeom prst="ellipse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91" name="Oval 10"/>
          <p:cNvSpPr>
            <a:spLocks noChangeArrowheads="1"/>
          </p:cNvSpPr>
          <p:nvPr/>
        </p:nvSpPr>
        <p:spPr bwMode="auto">
          <a:xfrm>
            <a:off x="8337550" y="4652963"/>
            <a:ext cx="144463" cy="144462"/>
          </a:xfrm>
          <a:prstGeom prst="ellipse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92" name="Oval 11"/>
          <p:cNvSpPr>
            <a:spLocks noChangeArrowheads="1"/>
          </p:cNvSpPr>
          <p:nvPr/>
        </p:nvSpPr>
        <p:spPr bwMode="auto">
          <a:xfrm>
            <a:off x="8553450" y="3284538"/>
            <a:ext cx="144463" cy="144462"/>
          </a:xfrm>
          <a:prstGeom prst="ellipse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93" name="Oval 12"/>
          <p:cNvSpPr>
            <a:spLocks noChangeArrowheads="1"/>
          </p:cNvSpPr>
          <p:nvPr/>
        </p:nvSpPr>
        <p:spPr bwMode="auto">
          <a:xfrm>
            <a:off x="8913813" y="3141663"/>
            <a:ext cx="649287" cy="360362"/>
          </a:xfrm>
          <a:prstGeom prst="ellipse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Meal</a:t>
            </a:r>
          </a:p>
        </p:txBody>
      </p:sp>
      <p:pic>
        <p:nvPicPr>
          <p:cNvPr id="2049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4005263"/>
            <a:ext cx="3168650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Holcim Technology Ltd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Kiln System Operation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Fuels: </a:t>
            </a:r>
          </a:p>
          <a:p>
            <a:pPr lvl="1"/>
            <a:r>
              <a:rPr lang="en-US" dirty="0" smtClean="0"/>
              <a:t>Coal / Petcoke mix (80/20)</a:t>
            </a:r>
          </a:p>
          <a:p>
            <a:pPr lvl="1"/>
            <a:r>
              <a:rPr lang="en-US" dirty="0" smtClean="0"/>
              <a:t>Fluff (2.03 t/h at main burner)</a:t>
            </a:r>
          </a:p>
          <a:p>
            <a:pPr lvl="1"/>
            <a:r>
              <a:rPr lang="en-US" dirty="0" smtClean="0"/>
              <a:t>Plastics (4.26 t/h at precalciner)</a:t>
            </a:r>
          </a:p>
          <a:p>
            <a:r>
              <a:rPr lang="en-US" dirty="0" smtClean="0"/>
              <a:t>Availability: 87%, Production rate index: 92%</a:t>
            </a:r>
          </a:p>
          <a:p>
            <a:pPr lvl="1"/>
            <a:r>
              <a:rPr lang="en-US" dirty="0" smtClean="0"/>
              <a:t>Several stops for riser duct and cyclone cleaning</a:t>
            </a:r>
          </a:p>
          <a:p>
            <a:pPr lvl="1"/>
            <a:endParaRPr lang="en-US" sz="900" dirty="0" smtClean="0"/>
          </a:p>
          <a:p>
            <a:r>
              <a:rPr lang="en-US" dirty="0" smtClean="0"/>
              <a:t>Clinker temperature causes problems with belt to cement mill</a:t>
            </a:r>
          </a:p>
          <a:p>
            <a:r>
              <a:rPr lang="en-US" dirty="0" smtClean="0"/>
              <a:t>Tertiary air damper removed due to abrasion</a:t>
            </a:r>
          </a:p>
          <a:p>
            <a:r>
              <a:rPr lang="en-US" dirty="0" smtClean="0"/>
              <a:t>ID fan close to maximum speed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Holcim Technology Ltd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Downtime Pareto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981075"/>
            <a:ext cx="7345362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Holcim Technology Ltd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Kiln Stop Pareto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003300"/>
            <a:ext cx="7272337" cy="521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Holcim Technology Ltd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Tasks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524508" y="1340768"/>
            <a:ext cx="8858250" cy="473405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Analysis of kiln operation : </a:t>
            </a:r>
            <a:r>
              <a:rPr lang="en-US" dirty="0" err="1" smtClean="0"/>
              <a:t>paretos</a:t>
            </a:r>
            <a:r>
              <a:rPr lang="en-US" dirty="0" smtClean="0"/>
              <a:t>, operation and quality trends long/ short term (TIS, LIMS,…)</a:t>
            </a:r>
          </a:p>
          <a:p>
            <a:r>
              <a:rPr lang="en-US" dirty="0" smtClean="0"/>
              <a:t>Assessment of kiln line </a:t>
            </a:r>
          </a:p>
          <a:p>
            <a:pPr lvl="1"/>
            <a:r>
              <a:rPr lang="en-US" dirty="0" smtClean="0"/>
              <a:t>heat balance</a:t>
            </a:r>
          </a:p>
          <a:p>
            <a:pPr lvl="1"/>
            <a:r>
              <a:rPr lang="en-US" dirty="0" smtClean="0"/>
              <a:t>burner check</a:t>
            </a:r>
          </a:p>
          <a:p>
            <a:pPr lvl="1"/>
            <a:r>
              <a:rPr lang="en-US" dirty="0" smtClean="0"/>
              <a:t>cooler air distribution</a:t>
            </a:r>
          </a:p>
          <a:p>
            <a:pPr lvl="1"/>
            <a:r>
              <a:rPr lang="en-US" dirty="0" smtClean="0"/>
              <a:t>alkali-sulfur-chlorine balance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reheater assessment</a:t>
            </a:r>
          </a:p>
          <a:p>
            <a:r>
              <a:rPr lang="en-US" dirty="0" smtClean="0"/>
              <a:t>Evaluation of measurements and conclusions</a:t>
            </a:r>
          </a:p>
          <a:p>
            <a:r>
              <a:rPr lang="en-US" dirty="0" smtClean="0"/>
              <a:t>Define required steps to overcome current issues and to achieve defined targets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Holcim Technology Ltd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3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5216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Objectives/Coaches of the day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Get to know the Thermal Technology Standard tools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Be able to use the tools in order to detect areas for optimization and define related actions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Learn how to interpret measurement results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Know common guide values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Be able to benchmark your kiln system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Holcim Technology Ltd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planning/Tools Required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idx="14"/>
          </p:nvPr>
        </p:nvSpPr>
        <p:spPr>
          <a:xfrm>
            <a:off x="560512" y="1448780"/>
            <a:ext cx="8821613" cy="4734053"/>
          </a:xfrm>
        </p:spPr>
        <p:txBody>
          <a:bodyPr/>
          <a:lstStyle/>
          <a:p>
            <a:pPr lvl="1">
              <a:lnSpc>
                <a:spcPct val="90000"/>
              </a:lnSpc>
              <a:buFont typeface="Webdings" pitchFamily="18" charset="2"/>
              <a:buNone/>
            </a:pPr>
            <a:r>
              <a:rPr lang="en-US" sz="2000" b="1" u="sng" dirty="0" smtClean="0"/>
              <a:t>Required tools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Paper and Pen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Pocket calculator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Laptop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PPE Reference guide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Handouts and files will be distributed by coaches</a:t>
            </a:r>
          </a:p>
          <a:p>
            <a:pPr>
              <a:lnSpc>
                <a:spcPct val="90000"/>
              </a:lnSpc>
              <a:buFont typeface="Times" pitchFamily="-96" charset="0"/>
              <a:buNone/>
            </a:pPr>
            <a:r>
              <a:rPr lang="en-US" b="1" dirty="0" smtClean="0"/>
              <a:t>	</a:t>
            </a:r>
            <a:r>
              <a:rPr lang="en-US" b="1" u="sng" dirty="0" smtClean="0"/>
              <a:t>Program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Introduction to tools, preparation and measurements by tool responsible in plenum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Detailed discussion and hands-on application of tools in groups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Wrap-up and summary in groups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Do calculations individually</a:t>
            </a:r>
          </a:p>
        </p:txBody>
      </p:sp>
      <p:pic>
        <p:nvPicPr>
          <p:cNvPr id="43473" name="Picture 465" descr="MC900055181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650" y="1268413"/>
            <a:ext cx="1370013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Holcim Technology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0"/>
                                        <p:tgtEl>
                                          <p:spTgt spid="4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Formation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19461" name="Rectangle 44"/>
          <p:cNvSpPr>
            <a:spLocks noChangeArrowheads="1"/>
          </p:cNvSpPr>
          <p:nvPr/>
        </p:nvSpPr>
        <p:spPr bwMode="auto">
          <a:xfrm>
            <a:off x="4935538" y="6308725"/>
            <a:ext cx="1047750" cy="6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Holcim Technology 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4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364012"/>
            <a:ext cx="4248472" cy="351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71" y="1380674"/>
            <a:ext cx="4216845" cy="323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Afternoon Posts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5</a:t>
            </a:fld>
            <a:endParaRPr lang="en-US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20547"/>
              </p:ext>
            </p:extLst>
          </p:nvPr>
        </p:nvGraphicFramePr>
        <p:xfrm>
          <a:off x="1172580" y="1520788"/>
          <a:ext cx="7408415" cy="460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107"/>
                <a:gridCol w="1332577"/>
                <a:gridCol w="1332577"/>
                <a:gridCol w="1332577"/>
                <a:gridCol w="1332577"/>
              </a:tblGrid>
              <a:tr h="9551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Group A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C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D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9133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10:30</a:t>
                      </a:r>
                    </a:p>
                    <a:p>
                      <a:pPr marL="0" algn="ctr" defTabSz="914400" rtl="0" eaLnBrk="1" fontAlgn="t" latinLnBrk="0" hangingPunct="1"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12:05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Burner</a:t>
                      </a:r>
                      <a:r>
                        <a:rPr lang="en-US" sz="16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Check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Heat Balance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PH Profile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Cooler Air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9133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12:10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t" latinLnBrk="0" hangingPunct="1"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14:45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Cooler Air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Burner</a:t>
                      </a:r>
                      <a:r>
                        <a:rPr lang="en-US" sz="16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Check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 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 Profile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9133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14:50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t" latinLnBrk="0" hangingPunct="1"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16:35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T="66675" marB="6667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 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Cooler Air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Burner</a:t>
                      </a:r>
                      <a:r>
                        <a:rPr lang="en-US" sz="16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Check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 Balance</a:t>
                      </a:r>
                    </a:p>
                  </a:txBody>
                  <a:tcPr anchor="ctr"/>
                </a:tc>
              </a:tr>
              <a:tr h="9133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16:40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t" latinLnBrk="0" hangingPunct="1"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18:10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T="66675" marB="6667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 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 Profile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Cooler Air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Burner</a:t>
                      </a:r>
                      <a:r>
                        <a:rPr lang="en-US" sz="16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Check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7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Timing Guideline</a:t>
            </a:r>
          </a:p>
        </p:txBody>
      </p:sp>
      <p:graphicFrame>
        <p:nvGraphicFramePr>
          <p:cNvPr id="58656" name="Group 28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023384"/>
              </p:ext>
            </p:extLst>
          </p:nvPr>
        </p:nvGraphicFramePr>
        <p:xfrm>
          <a:off x="524508" y="1232757"/>
          <a:ext cx="8858124" cy="4419338"/>
        </p:xfrm>
        <a:graphic>
          <a:graphicData uri="http://schemas.openxmlformats.org/drawingml/2006/table">
            <a:tbl>
              <a:tblPr/>
              <a:tblGrid>
                <a:gridCol w="1679468"/>
                <a:gridCol w="4687924"/>
                <a:gridCol w="2490732"/>
              </a:tblGrid>
              <a:tr h="398949"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Time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Standard Tools &amp; Measurements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Responsible</a:t>
                      </a: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158"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08:30 - 09:00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Introduction</a:t>
                      </a: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Stefan Gross</a:t>
                      </a: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535"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09:00 - 09:45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A/S tool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Stefan Gross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6788"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09:50 - 10:05</a:t>
                      </a: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1st tool </a:t>
                      </a: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Coaches</a:t>
                      </a: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endParaRPr kumimoji="0" lang="de-CH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Coffee Break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endParaRPr kumimoji="0" lang="de-CH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86788"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10:30 - 11:30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r>
                        <a:rPr kumimoji="0" lang="en-US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tool  (cont’d)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Coaches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788"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11:35 - 12:50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nd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tool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Coaches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endParaRPr kumimoji="0" lang="de-CH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LUNCH</a:t>
                      </a: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endParaRPr kumimoji="0" lang="de-CH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52861"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14:00 - 15:15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kumimoji="0" lang="en-GB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rd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tool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Coaches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Tx/>
                        <a:buFont typeface="Times" pitchFamily="-96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15:20 - 15:35</a:t>
                      </a: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r>
                        <a:rPr kumimoji="0" lang="en-US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tool</a:t>
                      </a: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Coaches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6788"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CH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Coffee Break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C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86788"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15:40 – 16:40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r>
                        <a:rPr kumimoji="0" lang="en-US" sz="1200" b="1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</a:t>
                      </a: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tool (cont’d)</a:t>
                      </a: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Coaches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531"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16:45 - 17:30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Summary </a:t>
                      </a:r>
                      <a:r>
                        <a:rPr kumimoji="0" lang="en-GB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of the process </a:t>
                      </a:r>
                      <a:r>
                        <a:rPr kumimoji="0" lang="en-GB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problems and of the findings</a:t>
                      </a: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Groups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0046" marR="100046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Holcim Technology Ltd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pic>
        <p:nvPicPr>
          <p:cNvPr id="194572" name="Picture 12" descr="C:\Documents and Settings\stg\Application Data\Microsoft\Media Catalog\Downloaded Clips\cl0\TN01323_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2840038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76" name="Text Box 16"/>
          <p:cNvSpPr txBox="1">
            <a:spLocks noChangeArrowheads="1"/>
          </p:cNvSpPr>
          <p:nvPr/>
        </p:nvSpPr>
        <p:spPr bwMode="auto">
          <a:xfrm>
            <a:off x="4114800" y="2819400"/>
            <a:ext cx="89693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9600"/>
              <a:t>=</a:t>
            </a:r>
          </a:p>
        </p:txBody>
      </p:sp>
      <p:pic>
        <p:nvPicPr>
          <p:cNvPr id="194581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09800"/>
            <a:ext cx="3754438" cy="2830513"/>
          </a:xfrm>
          <a:prstGeom prst="rect">
            <a:avLst/>
          </a:prstGeom>
          <a:solidFill>
            <a:srgbClr val="FFCC66"/>
          </a:solidFill>
          <a:ln w="444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82" name="Text Box 22"/>
          <p:cNvSpPr txBox="1">
            <a:spLocks noChangeArrowheads="1"/>
          </p:cNvSpPr>
          <p:nvPr/>
        </p:nvSpPr>
        <p:spPr bwMode="auto">
          <a:xfrm>
            <a:off x="1066800" y="5562600"/>
            <a:ext cx="7391400" cy="550863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tx2"/>
                </a:solidFill>
              </a:rPr>
              <a:t>Standard Measurements = Check Routines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2016-05-10   © 2016 Holcim Technology Ltd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91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Introduction</a:t>
            </a:r>
          </a:p>
        </p:txBody>
      </p:sp>
      <p:sp>
        <p:nvSpPr>
          <p:cNvPr id="169003" name="AutoShape 43"/>
          <p:cNvSpPr>
            <a:spLocks noChangeArrowheads="1"/>
          </p:cNvSpPr>
          <p:nvPr/>
        </p:nvSpPr>
        <p:spPr bwMode="auto">
          <a:xfrm>
            <a:off x="5943600" y="863600"/>
            <a:ext cx="1752600" cy="381000"/>
          </a:xfrm>
          <a:prstGeom prst="wedgeRectCallout">
            <a:avLst>
              <a:gd name="adj1" fmla="val 37407"/>
              <a:gd name="adj2" fmla="val 6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altLang="en-US" sz="2000"/>
              <a:t>one year</a:t>
            </a:r>
          </a:p>
        </p:txBody>
      </p:sp>
      <p:sp>
        <p:nvSpPr>
          <p:cNvPr id="169052" name="Text Box 92"/>
          <p:cNvSpPr txBox="1">
            <a:spLocks noChangeArrowheads="1"/>
          </p:cNvSpPr>
          <p:nvPr/>
        </p:nvSpPr>
        <p:spPr bwMode="auto">
          <a:xfrm>
            <a:off x="1295400" y="6096000"/>
            <a:ext cx="8077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4175" indent="-384175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574675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Font typeface="Webdings" pitchFamily="18" charset="2"/>
              <a:buNone/>
            </a:pPr>
            <a:r>
              <a:rPr lang="en-US" altLang="en-US" sz="1800" b="1">
                <a:solidFill>
                  <a:schemeClr val="accent2"/>
                </a:solidFill>
                <a:sym typeface="Webdings" pitchFamily="18" charset="2"/>
              </a:rPr>
              <a:t> </a:t>
            </a:r>
            <a:r>
              <a:rPr lang="en-US" altLang="en-US" sz="1400" b="1">
                <a:sym typeface="Webdings" pitchFamily="18" charset="2"/>
              </a:rPr>
              <a:t>Required before and after major modifications or process changes of the kiln system</a:t>
            </a:r>
          </a:p>
        </p:txBody>
      </p:sp>
      <p:grpSp>
        <p:nvGrpSpPr>
          <p:cNvPr id="169099" name="Group 139"/>
          <p:cNvGrpSpPr>
            <a:grpSpLocks/>
          </p:cNvGrpSpPr>
          <p:nvPr/>
        </p:nvGrpSpPr>
        <p:grpSpPr bwMode="auto">
          <a:xfrm>
            <a:off x="1524000" y="1219200"/>
            <a:ext cx="7994650" cy="4733925"/>
            <a:chOff x="912" y="816"/>
            <a:chExt cx="5180" cy="3078"/>
          </a:xfrm>
        </p:grpSpPr>
        <p:grpSp>
          <p:nvGrpSpPr>
            <p:cNvPr id="169051" name="Group 91"/>
            <p:cNvGrpSpPr>
              <a:grpSpLocks/>
            </p:cNvGrpSpPr>
            <p:nvPr/>
          </p:nvGrpSpPr>
          <p:grpSpPr bwMode="auto">
            <a:xfrm>
              <a:off x="2840" y="912"/>
              <a:ext cx="2880" cy="2976"/>
              <a:chOff x="2936" y="1008"/>
              <a:chExt cx="2880" cy="2304"/>
            </a:xfrm>
          </p:grpSpPr>
          <p:sp>
            <p:nvSpPr>
              <p:cNvPr id="168971" name="Line 11"/>
              <p:cNvSpPr>
                <a:spLocks noChangeShapeType="1"/>
              </p:cNvSpPr>
              <p:nvPr/>
            </p:nvSpPr>
            <p:spPr bwMode="auto">
              <a:xfrm>
                <a:off x="5576" y="1008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75" name="Line 15"/>
              <p:cNvSpPr>
                <a:spLocks noChangeShapeType="1"/>
              </p:cNvSpPr>
              <p:nvPr/>
            </p:nvSpPr>
            <p:spPr bwMode="auto">
              <a:xfrm>
                <a:off x="3896" y="1008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76" name="Line 16"/>
              <p:cNvSpPr>
                <a:spLocks noChangeShapeType="1"/>
              </p:cNvSpPr>
              <p:nvPr/>
            </p:nvSpPr>
            <p:spPr bwMode="auto">
              <a:xfrm>
                <a:off x="5816" y="1008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>
                <a:off x="2936" y="1008"/>
                <a:ext cx="1" cy="230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78" name="Line 18"/>
              <p:cNvSpPr>
                <a:spLocks noChangeShapeType="1"/>
              </p:cNvSpPr>
              <p:nvPr/>
            </p:nvSpPr>
            <p:spPr bwMode="auto">
              <a:xfrm>
                <a:off x="3176" y="1008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79" name="Line 19"/>
              <p:cNvSpPr>
                <a:spLocks noChangeShapeType="1"/>
              </p:cNvSpPr>
              <p:nvPr/>
            </p:nvSpPr>
            <p:spPr bwMode="auto">
              <a:xfrm>
                <a:off x="3416" y="1008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80" name="Line 20"/>
              <p:cNvSpPr>
                <a:spLocks noChangeShapeType="1"/>
              </p:cNvSpPr>
              <p:nvPr/>
            </p:nvSpPr>
            <p:spPr bwMode="auto">
              <a:xfrm>
                <a:off x="3656" y="1008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81" name="Line 21"/>
              <p:cNvSpPr>
                <a:spLocks noChangeShapeType="1"/>
              </p:cNvSpPr>
              <p:nvPr/>
            </p:nvSpPr>
            <p:spPr bwMode="auto">
              <a:xfrm>
                <a:off x="4136" y="1008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82" name="Line 22"/>
              <p:cNvSpPr>
                <a:spLocks noChangeShapeType="1"/>
              </p:cNvSpPr>
              <p:nvPr/>
            </p:nvSpPr>
            <p:spPr bwMode="auto">
              <a:xfrm>
                <a:off x="4376" y="1008"/>
                <a:ext cx="0" cy="2304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83" name="Line 23"/>
              <p:cNvSpPr>
                <a:spLocks noChangeShapeType="1"/>
              </p:cNvSpPr>
              <p:nvPr/>
            </p:nvSpPr>
            <p:spPr bwMode="auto">
              <a:xfrm>
                <a:off x="4616" y="1008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84" name="Line 24"/>
              <p:cNvSpPr>
                <a:spLocks noChangeShapeType="1"/>
              </p:cNvSpPr>
              <p:nvPr/>
            </p:nvSpPr>
            <p:spPr bwMode="auto">
              <a:xfrm>
                <a:off x="4856" y="1008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85" name="Line 25"/>
              <p:cNvSpPr>
                <a:spLocks noChangeShapeType="1"/>
              </p:cNvSpPr>
              <p:nvPr/>
            </p:nvSpPr>
            <p:spPr bwMode="auto">
              <a:xfrm>
                <a:off x="5096" y="1008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86" name="Line 26"/>
              <p:cNvSpPr>
                <a:spLocks noChangeShapeType="1"/>
              </p:cNvSpPr>
              <p:nvPr/>
            </p:nvSpPr>
            <p:spPr bwMode="auto">
              <a:xfrm>
                <a:off x="5336" y="1008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9073" name="Group 113"/>
            <p:cNvGrpSpPr>
              <a:grpSpLocks/>
            </p:cNvGrpSpPr>
            <p:nvPr/>
          </p:nvGrpSpPr>
          <p:grpSpPr bwMode="auto">
            <a:xfrm>
              <a:off x="912" y="1617"/>
              <a:ext cx="3560" cy="246"/>
              <a:chOff x="912" y="1617"/>
              <a:chExt cx="3560" cy="246"/>
            </a:xfrm>
          </p:grpSpPr>
          <p:sp>
            <p:nvSpPr>
              <p:cNvPr id="168965" name="Rectangle 5"/>
              <p:cNvSpPr>
                <a:spLocks noChangeArrowheads="1"/>
              </p:cNvSpPr>
              <p:nvPr/>
            </p:nvSpPr>
            <p:spPr bwMode="auto">
              <a:xfrm>
                <a:off x="912" y="1617"/>
                <a:ext cx="1872" cy="24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290513" indent="-290513"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571500" indent="-279400">
                  <a:spcBef>
                    <a:spcPct val="0"/>
                  </a:spcBef>
                  <a:spcAft>
                    <a:spcPct val="0"/>
                  </a:spcAft>
                  <a:buSzPct val="60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798513" indent="-225425">
                  <a:spcBef>
                    <a:spcPct val="30000"/>
                  </a:spcBef>
                  <a:spcAft>
                    <a:spcPct val="0"/>
                  </a:spcAft>
                  <a:buChar char="-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58913" indent="103188">
                  <a:spcAft>
                    <a:spcPct val="0"/>
                  </a:spcAft>
                  <a:buClr>
                    <a:srgbClr val="FF0000"/>
                  </a:buClr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878013" indent="103188"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352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7924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496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068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GB" altLang="en-US"/>
                  <a:t>Burner - Check</a:t>
                </a:r>
              </a:p>
            </p:txBody>
          </p:sp>
          <p:sp>
            <p:nvSpPr>
              <p:cNvPr id="168997" name="Oval 37"/>
              <p:cNvSpPr>
                <a:spLocks noChangeArrowheads="1"/>
              </p:cNvSpPr>
              <p:nvPr/>
            </p:nvSpPr>
            <p:spPr bwMode="auto">
              <a:xfrm>
                <a:off x="4328" y="165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9072" name="Group 112"/>
            <p:cNvGrpSpPr>
              <a:grpSpLocks/>
            </p:cNvGrpSpPr>
            <p:nvPr/>
          </p:nvGrpSpPr>
          <p:grpSpPr bwMode="auto">
            <a:xfrm>
              <a:off x="912" y="1277"/>
              <a:ext cx="4512" cy="246"/>
              <a:chOff x="912" y="1277"/>
              <a:chExt cx="4512" cy="246"/>
            </a:xfrm>
          </p:grpSpPr>
          <p:sp>
            <p:nvSpPr>
              <p:cNvPr id="168964" name="Rectangle 4"/>
              <p:cNvSpPr>
                <a:spLocks noChangeArrowheads="1"/>
              </p:cNvSpPr>
              <p:nvPr/>
            </p:nvSpPr>
            <p:spPr bwMode="auto">
              <a:xfrm>
                <a:off x="912" y="1277"/>
                <a:ext cx="1872" cy="24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290513" indent="-290513"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571500" indent="-279400">
                  <a:spcBef>
                    <a:spcPct val="0"/>
                  </a:spcBef>
                  <a:spcAft>
                    <a:spcPct val="0"/>
                  </a:spcAft>
                  <a:buSzPct val="60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798513" indent="-225425">
                  <a:spcBef>
                    <a:spcPct val="30000"/>
                  </a:spcBef>
                  <a:spcAft>
                    <a:spcPct val="0"/>
                  </a:spcAft>
                  <a:buChar char="-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58913" indent="103188">
                  <a:spcAft>
                    <a:spcPct val="0"/>
                  </a:spcAft>
                  <a:buClr>
                    <a:srgbClr val="FF0000"/>
                  </a:buClr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878013" indent="103188"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352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7924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496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068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GB" altLang="en-US"/>
                  <a:t>Combustion - Check</a:t>
                </a:r>
              </a:p>
            </p:txBody>
          </p:sp>
          <p:sp>
            <p:nvSpPr>
              <p:cNvPr id="168993" name="Oval 33"/>
              <p:cNvSpPr>
                <a:spLocks noChangeArrowheads="1"/>
              </p:cNvSpPr>
              <p:nvPr/>
            </p:nvSpPr>
            <p:spPr bwMode="auto">
              <a:xfrm>
                <a:off x="4320" y="132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49" name="Oval 89"/>
              <p:cNvSpPr>
                <a:spLocks noChangeArrowheads="1"/>
              </p:cNvSpPr>
              <p:nvPr/>
            </p:nvSpPr>
            <p:spPr bwMode="auto">
              <a:xfrm>
                <a:off x="5280" y="132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50" name="Oval 90"/>
              <p:cNvSpPr>
                <a:spLocks noChangeArrowheads="1"/>
              </p:cNvSpPr>
              <p:nvPr/>
            </p:nvSpPr>
            <p:spPr bwMode="auto">
              <a:xfrm>
                <a:off x="3360" y="132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9002" name="Line 42"/>
            <p:cNvSpPr>
              <a:spLocks noChangeShapeType="1"/>
            </p:cNvSpPr>
            <p:nvPr/>
          </p:nvSpPr>
          <p:spPr bwMode="auto">
            <a:xfrm>
              <a:off x="2832" y="816"/>
              <a:ext cx="28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9078" name="Group 118"/>
            <p:cNvGrpSpPr>
              <a:grpSpLocks/>
            </p:cNvGrpSpPr>
            <p:nvPr/>
          </p:nvGrpSpPr>
          <p:grpSpPr bwMode="auto">
            <a:xfrm>
              <a:off x="912" y="938"/>
              <a:ext cx="5176" cy="246"/>
              <a:chOff x="912" y="938"/>
              <a:chExt cx="5176" cy="246"/>
            </a:xfrm>
          </p:grpSpPr>
          <p:sp>
            <p:nvSpPr>
              <p:cNvPr id="168969" name="Rectangle 9"/>
              <p:cNvSpPr>
                <a:spLocks noChangeArrowheads="1"/>
              </p:cNvSpPr>
              <p:nvPr/>
            </p:nvSpPr>
            <p:spPr bwMode="auto">
              <a:xfrm>
                <a:off x="912" y="938"/>
                <a:ext cx="1872" cy="24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290513" indent="-290513"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571500" indent="-279400">
                  <a:spcBef>
                    <a:spcPct val="0"/>
                  </a:spcBef>
                  <a:spcAft>
                    <a:spcPct val="0"/>
                  </a:spcAft>
                  <a:buSzPct val="60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798513" indent="-225425">
                  <a:spcBef>
                    <a:spcPct val="30000"/>
                  </a:spcBef>
                  <a:spcAft>
                    <a:spcPct val="0"/>
                  </a:spcAft>
                  <a:buChar char="-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58913" indent="103188">
                  <a:spcAft>
                    <a:spcPct val="0"/>
                  </a:spcAft>
                  <a:buClr>
                    <a:srgbClr val="FF0000"/>
                  </a:buClr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878013" indent="103188"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352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7924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496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068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GB" altLang="en-US"/>
                  <a:t>Heat- &amp; Mass - Balance</a:t>
                </a:r>
              </a:p>
            </p:txBody>
          </p:sp>
          <p:sp>
            <p:nvSpPr>
              <p:cNvPr id="169047" name="Text Box 87"/>
              <p:cNvSpPr txBox="1">
                <a:spLocks noChangeArrowheads="1"/>
              </p:cNvSpPr>
              <p:nvPr/>
            </p:nvSpPr>
            <p:spPr bwMode="auto">
              <a:xfrm>
                <a:off x="2910" y="947"/>
                <a:ext cx="1255" cy="2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10800" rIns="18000" bIns="10800" anchor="ctr" anchorCtr="1">
                <a:spAutoFit/>
              </a:bodyPr>
              <a:lstStyle/>
              <a:p>
                <a:pPr algn="ctr"/>
                <a:r>
                  <a:rPr lang="en-US" altLang="en-US" sz="2000" b="1">
                    <a:solidFill>
                      <a:schemeClr val="accent1"/>
                    </a:solidFill>
                  </a:rPr>
                  <a:t>every two years</a:t>
                </a:r>
              </a:p>
            </p:txBody>
          </p:sp>
          <p:sp>
            <p:nvSpPr>
              <p:cNvPr id="169053" name="Text Box 93"/>
              <p:cNvSpPr txBox="1">
                <a:spLocks noChangeArrowheads="1"/>
              </p:cNvSpPr>
              <p:nvPr/>
            </p:nvSpPr>
            <p:spPr bwMode="auto">
              <a:xfrm>
                <a:off x="5804" y="962"/>
                <a:ext cx="284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84175" indent="-384175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574675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70000"/>
                  </a:lnSpc>
                  <a:spcBef>
                    <a:spcPct val="20000"/>
                  </a:spcBef>
                  <a:spcAft>
                    <a:spcPct val="30000"/>
                  </a:spcAft>
                  <a:buFont typeface="Webdings" pitchFamily="18" charset="2"/>
                  <a:buNone/>
                </a:pPr>
                <a:r>
                  <a:rPr lang="en-US" altLang="en-US" sz="2000">
                    <a:solidFill>
                      <a:schemeClr val="accent2"/>
                    </a:solidFill>
                    <a:sym typeface="Webdings" pitchFamily="18" charset="2"/>
                  </a:rPr>
                  <a:t></a:t>
                </a:r>
                <a:endParaRPr lang="en-US" altLang="en-US" sz="2000">
                  <a:sym typeface="Webdings" pitchFamily="18" charset="2"/>
                </a:endParaRPr>
              </a:p>
            </p:txBody>
          </p:sp>
        </p:grpSp>
        <p:sp>
          <p:nvSpPr>
            <p:cNvPr id="168966" name="Rectangle 6"/>
            <p:cNvSpPr>
              <a:spLocks noChangeArrowheads="1"/>
            </p:cNvSpPr>
            <p:nvPr/>
          </p:nvSpPr>
          <p:spPr bwMode="auto">
            <a:xfrm>
              <a:off x="912" y="2304"/>
              <a:ext cx="1872" cy="24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290513" indent="-290513"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571500" indent="-279400">
                <a:spcBef>
                  <a:spcPct val="0"/>
                </a:spcBef>
                <a:spcAft>
                  <a:spcPct val="0"/>
                </a:spcAft>
                <a:buSzPct val="60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798513" indent="-225425">
                <a:spcBef>
                  <a:spcPct val="30000"/>
                </a:spcBef>
                <a:spcAft>
                  <a:spcPct val="0"/>
                </a:spcAft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58913" indent="103188">
                <a:spcAft>
                  <a:spcPct val="0"/>
                </a:spcAft>
                <a:buClr>
                  <a:srgbClr val="FF0000"/>
                </a:buClr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878013" indent="103188">
                <a:spcAft>
                  <a:spcPct val="0"/>
                </a:spcAft>
                <a:buClr>
                  <a:srgbClr val="FF0000"/>
                </a:buClr>
                <a:buSzPct val="55000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35213" indent="1031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500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792413" indent="1031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500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49613" indent="1031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500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06813" indent="1031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500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0000"/>
                </a:lnSpc>
                <a:buFont typeface="Wingdings" pitchFamily="2" charset="2"/>
                <a:buNone/>
              </a:pPr>
              <a:r>
                <a:rPr lang="en-GB" altLang="en-US"/>
                <a:t>False Air Investigation</a:t>
              </a:r>
            </a:p>
          </p:txBody>
        </p:sp>
        <p:sp>
          <p:nvSpPr>
            <p:cNvPr id="168973" name="Oval 13"/>
            <p:cNvSpPr>
              <a:spLocks noChangeArrowheads="1"/>
            </p:cNvSpPr>
            <p:nvPr/>
          </p:nvSpPr>
          <p:spPr bwMode="auto">
            <a:xfrm>
              <a:off x="4088" y="2341"/>
              <a:ext cx="144" cy="1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99" name="Oval 39"/>
            <p:cNvSpPr>
              <a:spLocks noChangeArrowheads="1"/>
            </p:cNvSpPr>
            <p:nvPr/>
          </p:nvSpPr>
          <p:spPr bwMode="auto">
            <a:xfrm>
              <a:off x="4328" y="2341"/>
              <a:ext cx="144" cy="1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054" name="Text Box 94"/>
            <p:cNvSpPr txBox="1">
              <a:spLocks noChangeArrowheads="1"/>
            </p:cNvSpPr>
            <p:nvPr/>
          </p:nvSpPr>
          <p:spPr bwMode="auto">
            <a:xfrm>
              <a:off x="5792" y="2341"/>
              <a:ext cx="28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84175" indent="-384175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4675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spcAft>
                  <a:spcPct val="30000"/>
                </a:spcAft>
                <a:buFont typeface="Webdings" pitchFamily="18" charset="2"/>
                <a:buNone/>
              </a:pPr>
              <a:r>
                <a:rPr lang="en-US" altLang="en-US" sz="2000">
                  <a:solidFill>
                    <a:schemeClr val="accent2"/>
                  </a:solidFill>
                  <a:sym typeface="Webdings" pitchFamily="18" charset="2"/>
                </a:rPr>
                <a:t></a:t>
              </a:r>
            </a:p>
          </p:txBody>
        </p:sp>
        <p:grpSp>
          <p:nvGrpSpPr>
            <p:cNvPr id="169075" name="Group 115"/>
            <p:cNvGrpSpPr>
              <a:grpSpLocks/>
            </p:cNvGrpSpPr>
            <p:nvPr/>
          </p:nvGrpSpPr>
          <p:grpSpPr bwMode="auto">
            <a:xfrm>
              <a:off x="912" y="2976"/>
              <a:ext cx="5165" cy="246"/>
              <a:chOff x="912" y="2296"/>
              <a:chExt cx="5165" cy="246"/>
            </a:xfrm>
          </p:grpSpPr>
          <p:sp>
            <p:nvSpPr>
              <p:cNvPr id="168967" name="Rectangle 7"/>
              <p:cNvSpPr>
                <a:spLocks noChangeArrowheads="1"/>
              </p:cNvSpPr>
              <p:nvPr/>
            </p:nvSpPr>
            <p:spPr bwMode="auto">
              <a:xfrm>
                <a:off x="912" y="2296"/>
                <a:ext cx="1872" cy="24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290513" indent="-290513"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571500" indent="-279400">
                  <a:spcBef>
                    <a:spcPct val="0"/>
                  </a:spcBef>
                  <a:spcAft>
                    <a:spcPct val="0"/>
                  </a:spcAft>
                  <a:buSzPct val="60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798513" indent="-225425">
                  <a:spcBef>
                    <a:spcPct val="30000"/>
                  </a:spcBef>
                  <a:spcAft>
                    <a:spcPct val="0"/>
                  </a:spcAft>
                  <a:buChar char="-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58913" indent="103188">
                  <a:spcAft>
                    <a:spcPct val="0"/>
                  </a:spcAft>
                  <a:buClr>
                    <a:srgbClr val="FF0000"/>
                  </a:buClr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878013" indent="103188"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352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7924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496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068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GB" altLang="en-US"/>
                  <a:t>Alk-Sulphur-Cl Balance</a:t>
                </a:r>
              </a:p>
            </p:txBody>
          </p:sp>
          <p:sp>
            <p:nvSpPr>
              <p:cNvPr id="169055" name="Text Box 95"/>
              <p:cNvSpPr txBox="1">
                <a:spLocks noChangeArrowheads="1"/>
              </p:cNvSpPr>
              <p:nvPr/>
            </p:nvSpPr>
            <p:spPr bwMode="auto">
              <a:xfrm>
                <a:off x="5793" y="2330"/>
                <a:ext cx="284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84175" indent="-384175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574675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70000"/>
                  </a:lnSpc>
                  <a:spcBef>
                    <a:spcPct val="20000"/>
                  </a:spcBef>
                  <a:spcAft>
                    <a:spcPct val="30000"/>
                  </a:spcAft>
                  <a:buFont typeface="Webdings" pitchFamily="18" charset="2"/>
                  <a:buNone/>
                </a:pPr>
                <a:r>
                  <a:rPr lang="en-US" altLang="en-US" sz="2000">
                    <a:solidFill>
                      <a:schemeClr val="accent2"/>
                    </a:solidFill>
                    <a:sym typeface="Webdings" pitchFamily="18" charset="2"/>
                  </a:rPr>
                  <a:t></a:t>
                </a:r>
                <a:endParaRPr lang="en-US" altLang="en-US" sz="2000">
                  <a:sym typeface="Webdings" pitchFamily="18" charset="2"/>
                </a:endParaRPr>
              </a:p>
            </p:txBody>
          </p:sp>
          <p:sp>
            <p:nvSpPr>
              <p:cNvPr id="169058" name="Oval 98"/>
              <p:cNvSpPr>
                <a:spLocks noChangeArrowheads="1"/>
              </p:cNvSpPr>
              <p:nvPr/>
            </p:nvSpPr>
            <p:spPr bwMode="auto">
              <a:xfrm>
                <a:off x="5520" y="235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9076" name="Group 116"/>
            <p:cNvGrpSpPr>
              <a:grpSpLocks/>
            </p:cNvGrpSpPr>
            <p:nvPr/>
          </p:nvGrpSpPr>
          <p:grpSpPr bwMode="auto">
            <a:xfrm>
              <a:off x="912" y="3312"/>
              <a:ext cx="5165" cy="250"/>
              <a:chOff x="912" y="2636"/>
              <a:chExt cx="5165" cy="250"/>
            </a:xfrm>
          </p:grpSpPr>
          <p:sp>
            <p:nvSpPr>
              <p:cNvPr id="169059" name="Rectangle 99"/>
              <p:cNvSpPr>
                <a:spLocks noChangeArrowheads="1"/>
              </p:cNvSpPr>
              <p:nvPr/>
            </p:nvSpPr>
            <p:spPr bwMode="auto">
              <a:xfrm>
                <a:off x="912" y="2636"/>
                <a:ext cx="1872" cy="24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290513" indent="-290513"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571500" indent="-279400">
                  <a:spcBef>
                    <a:spcPct val="0"/>
                  </a:spcBef>
                  <a:spcAft>
                    <a:spcPct val="0"/>
                  </a:spcAft>
                  <a:buSzPct val="60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798513" indent="-225425">
                  <a:spcBef>
                    <a:spcPct val="30000"/>
                  </a:spcBef>
                  <a:spcAft>
                    <a:spcPct val="0"/>
                  </a:spcAft>
                  <a:buChar char="-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58913" indent="103188">
                  <a:spcAft>
                    <a:spcPct val="0"/>
                  </a:spcAft>
                  <a:buClr>
                    <a:srgbClr val="FF0000"/>
                  </a:buClr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878013" indent="103188"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352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7924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496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068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GB" altLang="en-US"/>
                  <a:t>Instrumentation Check</a:t>
                </a:r>
              </a:p>
            </p:txBody>
          </p:sp>
          <p:sp>
            <p:nvSpPr>
              <p:cNvPr id="169061" name="Oval 101"/>
              <p:cNvSpPr>
                <a:spLocks noChangeArrowheads="1"/>
              </p:cNvSpPr>
              <p:nvPr/>
            </p:nvSpPr>
            <p:spPr bwMode="auto">
              <a:xfrm>
                <a:off x="4336" y="26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62" name="Oval 102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63" name="Oval 103"/>
              <p:cNvSpPr>
                <a:spLocks noChangeArrowheads="1"/>
              </p:cNvSpPr>
              <p:nvPr/>
            </p:nvSpPr>
            <p:spPr bwMode="auto">
              <a:xfrm>
                <a:off x="2888" y="26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64" name="Oval 104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69" name="Text Box 109"/>
              <p:cNvSpPr txBox="1">
                <a:spLocks noChangeArrowheads="1"/>
              </p:cNvSpPr>
              <p:nvPr/>
            </p:nvSpPr>
            <p:spPr bwMode="auto">
              <a:xfrm>
                <a:off x="5793" y="2687"/>
                <a:ext cx="284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84175" indent="-384175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574675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70000"/>
                  </a:lnSpc>
                  <a:spcBef>
                    <a:spcPct val="20000"/>
                  </a:spcBef>
                  <a:spcAft>
                    <a:spcPct val="30000"/>
                  </a:spcAft>
                  <a:buFont typeface="Webdings" pitchFamily="18" charset="2"/>
                  <a:buNone/>
                </a:pPr>
                <a:r>
                  <a:rPr lang="en-US" altLang="en-US" sz="2000">
                    <a:solidFill>
                      <a:schemeClr val="accent2"/>
                    </a:solidFill>
                    <a:sym typeface="Webdings" pitchFamily="18" charset="2"/>
                  </a:rPr>
                  <a:t></a:t>
                </a:r>
                <a:endParaRPr lang="en-US" altLang="en-US" sz="2000">
                  <a:sym typeface="Webdings" pitchFamily="18" charset="2"/>
                </a:endParaRPr>
              </a:p>
            </p:txBody>
          </p:sp>
        </p:grpSp>
        <p:sp>
          <p:nvSpPr>
            <p:cNvPr id="168970" name="Line 10"/>
            <p:cNvSpPr>
              <a:spLocks noChangeShapeType="1"/>
            </p:cNvSpPr>
            <p:nvPr/>
          </p:nvSpPr>
          <p:spPr bwMode="auto">
            <a:xfrm>
              <a:off x="2832" y="3888"/>
              <a:ext cx="3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9079" name="Group 119"/>
            <p:cNvGrpSpPr>
              <a:grpSpLocks/>
            </p:cNvGrpSpPr>
            <p:nvPr/>
          </p:nvGrpSpPr>
          <p:grpSpPr bwMode="auto">
            <a:xfrm>
              <a:off x="912" y="3648"/>
              <a:ext cx="5165" cy="246"/>
              <a:chOff x="912" y="2976"/>
              <a:chExt cx="5165" cy="246"/>
            </a:xfrm>
          </p:grpSpPr>
          <p:sp>
            <p:nvSpPr>
              <p:cNvPr id="169060" name="Rectangle 100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1872" cy="24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290513" indent="-290513"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571500" indent="-279400">
                  <a:spcBef>
                    <a:spcPct val="0"/>
                  </a:spcBef>
                  <a:spcAft>
                    <a:spcPct val="0"/>
                  </a:spcAft>
                  <a:buSzPct val="60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798513" indent="-225425">
                  <a:spcBef>
                    <a:spcPct val="30000"/>
                  </a:spcBef>
                  <a:spcAft>
                    <a:spcPct val="0"/>
                  </a:spcAft>
                  <a:buChar char="-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58913" indent="103188">
                  <a:spcAft>
                    <a:spcPct val="0"/>
                  </a:spcAft>
                  <a:buClr>
                    <a:srgbClr val="FF0000"/>
                  </a:buClr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878013" indent="103188"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352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7924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496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068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GB" altLang="en-US"/>
                  <a:t>Calibration of Feeders</a:t>
                </a:r>
              </a:p>
            </p:txBody>
          </p:sp>
          <p:sp>
            <p:nvSpPr>
              <p:cNvPr id="169065" name="Oval 105"/>
              <p:cNvSpPr>
                <a:spLocks noChangeArrowheads="1"/>
              </p:cNvSpPr>
              <p:nvPr/>
            </p:nvSpPr>
            <p:spPr bwMode="auto">
              <a:xfrm>
                <a:off x="4336" y="302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66" name="Oval 106"/>
              <p:cNvSpPr>
                <a:spLocks noChangeArrowheads="1"/>
              </p:cNvSpPr>
              <p:nvPr/>
            </p:nvSpPr>
            <p:spPr bwMode="auto">
              <a:xfrm>
                <a:off x="5040" y="302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67" name="Oval 107"/>
              <p:cNvSpPr>
                <a:spLocks noChangeArrowheads="1"/>
              </p:cNvSpPr>
              <p:nvPr/>
            </p:nvSpPr>
            <p:spPr bwMode="auto">
              <a:xfrm>
                <a:off x="2888" y="302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68" name="Oval 108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70" name="Text Box 110"/>
              <p:cNvSpPr txBox="1">
                <a:spLocks noChangeArrowheads="1"/>
              </p:cNvSpPr>
              <p:nvPr/>
            </p:nvSpPr>
            <p:spPr bwMode="auto">
              <a:xfrm>
                <a:off x="5793" y="3024"/>
                <a:ext cx="284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84175" indent="-384175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574675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70000"/>
                  </a:lnSpc>
                  <a:spcBef>
                    <a:spcPct val="20000"/>
                  </a:spcBef>
                  <a:spcAft>
                    <a:spcPct val="30000"/>
                  </a:spcAft>
                  <a:buFont typeface="Webdings" pitchFamily="18" charset="2"/>
                  <a:buNone/>
                </a:pPr>
                <a:r>
                  <a:rPr lang="en-US" altLang="en-US" sz="2000">
                    <a:solidFill>
                      <a:schemeClr val="accent2"/>
                    </a:solidFill>
                    <a:sym typeface="Webdings" pitchFamily="18" charset="2"/>
                  </a:rPr>
                  <a:t></a:t>
                </a:r>
                <a:endParaRPr lang="en-US" altLang="en-US" sz="2000">
                  <a:sym typeface="Webdings" pitchFamily="18" charset="2"/>
                </a:endParaRPr>
              </a:p>
            </p:txBody>
          </p:sp>
        </p:grpSp>
        <p:grpSp>
          <p:nvGrpSpPr>
            <p:cNvPr id="169085" name="Group 125"/>
            <p:cNvGrpSpPr>
              <a:grpSpLocks/>
            </p:cNvGrpSpPr>
            <p:nvPr/>
          </p:nvGrpSpPr>
          <p:grpSpPr bwMode="auto">
            <a:xfrm>
              <a:off x="912" y="1968"/>
              <a:ext cx="4512" cy="246"/>
              <a:chOff x="912" y="1277"/>
              <a:chExt cx="4512" cy="246"/>
            </a:xfrm>
          </p:grpSpPr>
          <p:sp>
            <p:nvSpPr>
              <p:cNvPr id="169086" name="Rectangle 126"/>
              <p:cNvSpPr>
                <a:spLocks noChangeArrowheads="1"/>
              </p:cNvSpPr>
              <p:nvPr/>
            </p:nvSpPr>
            <p:spPr bwMode="auto">
              <a:xfrm>
                <a:off x="912" y="1277"/>
                <a:ext cx="1872" cy="24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290513" indent="-290513"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571500" indent="-279400">
                  <a:spcBef>
                    <a:spcPct val="0"/>
                  </a:spcBef>
                  <a:spcAft>
                    <a:spcPct val="0"/>
                  </a:spcAft>
                  <a:buSzPct val="60000"/>
                  <a:buFont typeface="Webdings" pitchFamily="18" charset="2"/>
                  <a:buChar char="4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798513" indent="-225425">
                  <a:spcBef>
                    <a:spcPct val="30000"/>
                  </a:spcBef>
                  <a:spcAft>
                    <a:spcPct val="0"/>
                  </a:spcAft>
                  <a:buChar char="-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58913" indent="103188">
                  <a:spcAft>
                    <a:spcPct val="0"/>
                  </a:spcAft>
                  <a:buClr>
                    <a:srgbClr val="FF0000"/>
                  </a:buClr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878013" indent="103188"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352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7924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496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06813" indent="1031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GB" altLang="en-US"/>
                  <a:t>Cooler Air Distribution</a:t>
                </a:r>
              </a:p>
            </p:txBody>
          </p:sp>
          <p:sp>
            <p:nvSpPr>
              <p:cNvPr id="169087" name="Oval 127"/>
              <p:cNvSpPr>
                <a:spLocks noChangeArrowheads="1"/>
              </p:cNvSpPr>
              <p:nvPr/>
            </p:nvSpPr>
            <p:spPr bwMode="auto">
              <a:xfrm>
                <a:off x="4320" y="132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88" name="Oval 128"/>
              <p:cNvSpPr>
                <a:spLocks noChangeArrowheads="1"/>
              </p:cNvSpPr>
              <p:nvPr/>
            </p:nvSpPr>
            <p:spPr bwMode="auto">
              <a:xfrm>
                <a:off x="5280" y="132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89" name="Oval 129"/>
              <p:cNvSpPr>
                <a:spLocks noChangeArrowheads="1"/>
              </p:cNvSpPr>
              <p:nvPr/>
            </p:nvSpPr>
            <p:spPr bwMode="auto">
              <a:xfrm>
                <a:off x="3360" y="132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9095" name="Text Box 135"/>
            <p:cNvSpPr txBox="1">
              <a:spLocks noChangeArrowheads="1"/>
            </p:cNvSpPr>
            <p:nvPr/>
          </p:nvSpPr>
          <p:spPr bwMode="auto">
            <a:xfrm>
              <a:off x="5808" y="2016"/>
              <a:ext cx="284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84175" indent="-384175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4675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spcAft>
                  <a:spcPct val="30000"/>
                </a:spcAft>
                <a:buFont typeface="Webdings" pitchFamily="18" charset="2"/>
                <a:buNone/>
              </a:pPr>
              <a:r>
                <a:rPr lang="en-US" altLang="en-US" sz="2000">
                  <a:solidFill>
                    <a:schemeClr val="accent2"/>
                  </a:solidFill>
                  <a:sym typeface="Webdings" pitchFamily="18" charset="2"/>
                </a:rPr>
                <a:t></a:t>
              </a:r>
              <a:endParaRPr lang="en-US" altLang="en-US" sz="2000">
                <a:sym typeface="Webdings" pitchFamily="18" charset="2"/>
              </a:endParaRPr>
            </a:p>
          </p:txBody>
        </p:sp>
        <p:sp>
          <p:nvSpPr>
            <p:cNvPr id="169096" name="Rectangle 136"/>
            <p:cNvSpPr>
              <a:spLocks noChangeArrowheads="1"/>
            </p:cNvSpPr>
            <p:nvPr/>
          </p:nvSpPr>
          <p:spPr bwMode="auto">
            <a:xfrm>
              <a:off x="912" y="2640"/>
              <a:ext cx="1872" cy="24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290513" indent="-290513"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571500" indent="-279400">
                <a:spcBef>
                  <a:spcPct val="0"/>
                </a:spcBef>
                <a:spcAft>
                  <a:spcPct val="0"/>
                </a:spcAft>
                <a:buSzPct val="60000"/>
                <a:buFont typeface="Webdings" pitchFamily="18" charset="2"/>
                <a:buChar char="4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798513" indent="-225425">
                <a:spcBef>
                  <a:spcPct val="30000"/>
                </a:spcBef>
                <a:spcAft>
                  <a:spcPct val="0"/>
                </a:spcAft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58913" indent="103188">
                <a:spcAft>
                  <a:spcPct val="0"/>
                </a:spcAft>
                <a:buClr>
                  <a:srgbClr val="FF0000"/>
                </a:buClr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878013" indent="103188">
                <a:spcAft>
                  <a:spcPct val="0"/>
                </a:spcAft>
                <a:buClr>
                  <a:srgbClr val="FF0000"/>
                </a:buClr>
                <a:buSzPct val="55000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35213" indent="1031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500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792413" indent="1031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500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49613" indent="1031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500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06813" indent="1031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5500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0000"/>
                </a:lnSpc>
                <a:buFont typeface="Wingdings" pitchFamily="2" charset="2"/>
                <a:buNone/>
              </a:pPr>
              <a:r>
                <a:rPr lang="en-GB" altLang="en-US"/>
                <a:t>T &amp; p profile in PH</a:t>
              </a:r>
            </a:p>
          </p:txBody>
        </p:sp>
        <p:sp>
          <p:nvSpPr>
            <p:cNvPr id="169097" name="Oval 137"/>
            <p:cNvSpPr>
              <a:spLocks noChangeArrowheads="1"/>
            </p:cNvSpPr>
            <p:nvPr/>
          </p:nvSpPr>
          <p:spPr bwMode="auto">
            <a:xfrm>
              <a:off x="4080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098" name="Oval 138"/>
            <p:cNvSpPr>
              <a:spLocks noChangeArrowheads="1"/>
            </p:cNvSpPr>
            <p:nvPr/>
          </p:nvSpPr>
          <p:spPr bwMode="auto">
            <a:xfrm>
              <a:off x="4320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8991" name="AutoShape 31"/>
          <p:cNvSpPr>
            <a:spLocks noChangeArrowheads="1"/>
          </p:cNvSpPr>
          <p:nvPr/>
        </p:nvSpPr>
        <p:spPr bwMode="auto">
          <a:xfrm>
            <a:off x="4572000" y="4343400"/>
            <a:ext cx="1905000" cy="381000"/>
          </a:xfrm>
          <a:prstGeom prst="wedgeRectCallout">
            <a:avLst>
              <a:gd name="adj1" fmla="val 63083"/>
              <a:gd name="adj2" fmla="val 116250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altLang="en-US" sz="2000"/>
              <a:t>yearly kiln stop</a:t>
            </a:r>
          </a:p>
        </p:txBody>
      </p:sp>
      <p:sp>
        <p:nvSpPr>
          <p:cNvPr id="169100" name="Text Box 140"/>
          <p:cNvSpPr txBox="1">
            <a:spLocks noChangeArrowheads="1"/>
          </p:cNvSpPr>
          <p:nvPr/>
        </p:nvSpPr>
        <p:spPr bwMode="auto">
          <a:xfrm rot="16200000">
            <a:off x="-1444625" y="3270250"/>
            <a:ext cx="4498975" cy="8477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altLang="en-US" sz="2400">
                <a:solidFill>
                  <a:schemeClr val="tx2"/>
                </a:solidFill>
              </a:rPr>
              <a:t>Frequency of Standard Measurements for Kilns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2016-05-10   © 2016 Holcim Technology Ltd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44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Introduction</a:t>
            </a:r>
          </a:p>
        </p:txBody>
      </p:sp>
      <p:sp>
        <p:nvSpPr>
          <p:cNvPr id="228414" name="Text Box 62"/>
          <p:cNvSpPr txBox="1">
            <a:spLocks noChangeArrowheads="1"/>
          </p:cNvSpPr>
          <p:nvPr/>
        </p:nvSpPr>
        <p:spPr bwMode="auto">
          <a:xfrm>
            <a:off x="668524" y="1376772"/>
            <a:ext cx="8932676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Preconditions for standard measurements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2400" dirty="0"/>
              <a:t> Stable and representative kiln operation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endParaRPr lang="en-US" altLang="en-US" sz="2400" dirty="0"/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2400" dirty="0"/>
              <a:t> Kiln close to nominal production rate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endParaRPr lang="en-US" altLang="en-US" sz="2400" dirty="0"/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2400" dirty="0"/>
              <a:t> Stable and normal coating situation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endParaRPr lang="en-US" altLang="en-US" sz="2400" dirty="0"/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2400" dirty="0"/>
              <a:t> No major process adjustments in the last 24 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2016-05-10   © 2016 Holcim Technology Ltd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0390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BRAND" val="100"/>
  <p:tag name="LOGO" val="100"/>
  <p:tag name="LANGUAGE" val="1033"/>
  <p:tag name="DATE" val="2016-05-10"/>
  <p:tag name="CLASSIFICATION" val="0"/>
  <p:tag name="COPYRIGHTYEAR" val="2016"/>
  <p:tag name="LEGALTEXT" val="Holcim Technology Lt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LafargeHolcim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599</Words>
  <Application>Microsoft Office PowerPoint</Application>
  <PresentationFormat>A4 Paper (210x297 mm)</PresentationFormat>
  <Paragraphs>187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LafargeHolcim</vt:lpstr>
      <vt:lpstr>Tools day - Standard Tools from TT</vt:lpstr>
      <vt:lpstr>Objectives/Coaches of the day</vt:lpstr>
      <vt:lpstr>Time planning/Tools Required</vt:lpstr>
      <vt:lpstr>Group Formation</vt:lpstr>
      <vt:lpstr>Practical Afternoon Posts</vt:lpstr>
      <vt:lpstr>Updated Timing Guideline</vt:lpstr>
      <vt:lpstr>Introduction</vt:lpstr>
      <vt:lpstr>Introduction</vt:lpstr>
      <vt:lpstr>Introduction</vt:lpstr>
      <vt:lpstr>Situation</vt:lpstr>
      <vt:lpstr>Kiln System Design</vt:lpstr>
      <vt:lpstr>Kiln System Operation</vt:lpstr>
      <vt:lpstr>Downtime Pareto</vt:lpstr>
      <vt:lpstr>Kiln Stop Pareto</vt:lpstr>
      <vt:lpstr>Main Tasks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day - Standard Tools from TT</dc:title>
  <dc:creator>Mirko Weber</dc:creator>
  <cp:lastModifiedBy>Stefan Gross</cp:lastModifiedBy>
  <cp:revision>10</cp:revision>
  <dcterms:created xsi:type="dcterms:W3CDTF">2015-07-13T09:18:26Z</dcterms:created>
  <dcterms:modified xsi:type="dcterms:W3CDTF">2016-05-11T14:26:07Z</dcterms:modified>
</cp:coreProperties>
</file>