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906000" cy="6858000" type="A4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>
        <p:scale>
          <a:sx n="98" d="100"/>
          <a:sy n="98" d="100"/>
        </p:scale>
        <p:origin x="-114" y="-27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Alkali-Sulfur-Chlorine Balance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dirty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smtClean="0"/>
              <a:t>Development </a:t>
            </a:r>
            <a:r>
              <a:rPr lang="en-US" smtClean="0"/>
              <a:t>Program</a:t>
            </a:r>
            <a:br>
              <a:rPr lang="en-US" smtClean="0"/>
            </a:br>
            <a:r>
              <a:rPr lang="en-US" smtClean="0"/>
              <a:t>SPREAD 2016</a:t>
            </a:r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867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Material analysis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576"/>
              </a:spcBef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Kiln feed, clinker, filter dust, bypass dust, hot meal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Na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O, K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O, (Cl) by XRF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 by titration!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LOI by loss in weight in furnace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 by loss in weight in furnace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576"/>
              </a:spcBef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Fuels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 by sulfur analyzer (e.g.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Leco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Na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O, K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 from ash analysis by XRF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 by titration (extract from calorimeter bomb)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</a:t>
            </a:r>
            <a:r>
              <a:rPr lang="en-US" altLang="zh-CN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 by loss in weight or Karl-Fischer for AFR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Ash content by loss in weight in furnace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CV by bomb calorimeter</a:t>
            </a:r>
          </a:p>
          <a:p>
            <a:pPr marL="555750" lvl="1" indent="-28575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Ultimate analysis by H-C-N analyzer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data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Mass flows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Filter dust and bypass dust from measurement 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Kiln feed and fuels from CCR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Clinker by calculation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Process &amp; emission data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Emissions data (SO</a:t>
            </a:r>
            <a:r>
              <a:rPr lang="en-US" altLang="zh-CN" sz="2000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HCl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) during direct operation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Hourly kiln process data</a:t>
            </a:r>
          </a:p>
          <a:p>
            <a:pPr marL="612900" lvl="1" indent="-3429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Minute data for O</a:t>
            </a:r>
            <a:r>
              <a:rPr lang="en-US" altLang="zh-CN" sz="2000" baseline="-25000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/CO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512" y="1046237"/>
            <a:ext cx="9001000" cy="51149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0000" indent="-270000">
              <a:lnSpc>
                <a:spcPct val="120000"/>
              </a:lnSpc>
              <a:spcBef>
                <a:spcPts val="576"/>
              </a:spcBef>
              <a:buClr>
                <a:srgbClr val="FF1100"/>
              </a:buClr>
              <a:buFont typeface="Wingdings" pitchFamily="2" charset="2"/>
              <a:buChar char="§"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of results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Compilation of MS Excel Tool “</a:t>
            </a:r>
            <a:r>
              <a:rPr lang="en-US" altLang="en-US" dirty="0" err="1">
                <a:latin typeface="Arial" pitchFamily="34" charset="0"/>
                <a:ea typeface="宋体" pitchFamily="2" charset="-122"/>
                <a:cs typeface="Arial" pitchFamily="34" charset="0"/>
              </a:rPr>
              <a:t>Alk</a:t>
            </a:r>
            <a:r>
              <a:rPr lang="en-US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-S-Cl balance.xls</a:t>
            </a:r>
            <a:r>
              <a:rPr lang="en-US" altLang="en-US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”</a:t>
            </a:r>
          </a:p>
          <a:p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dirty="0" smtClean="0"/>
              <a:t> 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Tool &amp; Guideline available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4808" y="1052513"/>
            <a:ext cx="8096250" cy="51149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0000" indent="-270000">
              <a:spcBef>
                <a:spcPts val="576"/>
              </a:spcBef>
              <a:buClr>
                <a:srgbClr val="FF1100"/>
              </a:buClr>
              <a:buFont typeface="Wingdings" pitchFamily="2" charset="2"/>
              <a:buChar char="§"/>
            </a:pP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776119"/>
            <a:ext cx="5144175" cy="366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en-US" dirty="0" smtClean="0"/>
              <a:t>Evaluation of results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Comparison of actual numbers with guide values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81687" y="3796160"/>
            <a:ext cx="352901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7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Results of balance: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è"/>
            </a:pPr>
            <a:r>
              <a:rPr lang="en-US" altLang="zh-CN" sz="2000" dirty="0">
                <a:ea typeface="宋体" pitchFamily="2" charset="-122"/>
              </a:rPr>
              <a:t> Relevant chlorine input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è"/>
            </a:pPr>
            <a:r>
              <a:rPr lang="en-US" altLang="zh-CN" sz="2000" dirty="0">
                <a:ea typeface="宋体" pitchFamily="2" charset="-122"/>
              </a:rPr>
              <a:t> Sulfur input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è"/>
            </a:pPr>
            <a:r>
              <a:rPr lang="en-US" altLang="zh-CN" sz="2000" dirty="0">
                <a:ea typeface="宋体" pitchFamily="2" charset="-122"/>
              </a:rPr>
              <a:t> SO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r>
              <a:rPr lang="en-US" altLang="zh-CN" sz="2000" dirty="0">
                <a:ea typeface="宋体" pitchFamily="2" charset="-122"/>
              </a:rPr>
              <a:t>/</a:t>
            </a:r>
            <a:r>
              <a:rPr lang="en-US" altLang="zh-CN" sz="2000" dirty="0" err="1">
                <a:ea typeface="宋体" pitchFamily="2" charset="-122"/>
              </a:rPr>
              <a:t>Alk</a:t>
            </a:r>
            <a:r>
              <a:rPr lang="en-US" altLang="zh-CN" sz="2000" dirty="0">
                <a:ea typeface="宋体" pitchFamily="2" charset="-122"/>
              </a:rPr>
              <a:t>-Ratio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è"/>
            </a:pPr>
            <a:r>
              <a:rPr lang="en-US" altLang="zh-CN" sz="2000" dirty="0">
                <a:ea typeface="宋体" pitchFamily="2" charset="-122"/>
              </a:rPr>
              <a:t> Sulfur-volatility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è"/>
            </a:pPr>
            <a:r>
              <a:rPr lang="en-US" altLang="zh-CN" sz="2000" dirty="0">
                <a:ea typeface="宋体" pitchFamily="2" charset="-122"/>
              </a:rPr>
              <a:t>“Hot meal graph”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0512" y="1052513"/>
            <a:ext cx="8096250" cy="51149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0000" indent="-270000">
              <a:spcBef>
                <a:spcPts val="576"/>
              </a:spcBef>
              <a:buClr>
                <a:srgbClr val="FF1100"/>
              </a:buClr>
              <a:buFont typeface="Wingdings" pitchFamily="2" charset="2"/>
              <a:buChar char="§"/>
            </a:pP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80" y="1916832"/>
            <a:ext cx="3112518" cy="40514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and Scope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4508" y="1304987"/>
            <a:ext cx="8858250" cy="4734052"/>
          </a:xfrm>
        </p:spPr>
        <p:txBody>
          <a:bodyPr/>
          <a:lstStyle/>
          <a:p>
            <a:pPr>
              <a:lnSpc>
                <a:spcPct val="110000"/>
              </a:lnSpc>
              <a:buSzPct val="90000"/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altLang="en-US" sz="1600" dirty="0">
                <a:ea typeface="宋体" pitchFamily="2" charset="-122"/>
              </a:rPr>
              <a:t>Objectives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Consistency check of mass flows- and laboratory data (e.g. mass balance and chemical analysis)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Assessment of coating and blockage problems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Assessment of fuel mix (e.g. additional </a:t>
            </a:r>
            <a:r>
              <a:rPr lang="en-US" altLang="en-US" sz="1600" dirty="0" err="1">
                <a:ea typeface="宋体" pitchFamily="2" charset="-122"/>
              </a:rPr>
              <a:t>petcoke</a:t>
            </a:r>
            <a:r>
              <a:rPr lang="en-US" altLang="en-US" sz="1600" dirty="0">
                <a:ea typeface="宋体" pitchFamily="2" charset="-122"/>
              </a:rPr>
              <a:t> or AFR potential, short- and long-term fuel mix planning)</a:t>
            </a:r>
          </a:p>
          <a:p>
            <a:pPr>
              <a:lnSpc>
                <a:spcPct val="110000"/>
              </a:lnSpc>
              <a:buSzPct val="90000"/>
              <a:buFont typeface="Wingdings" pitchFamily="2" charset="2"/>
              <a:buChar char="§"/>
            </a:pPr>
            <a:r>
              <a:rPr lang="en-US" altLang="en-US" sz="1600" dirty="0" smtClean="0">
                <a:ea typeface="宋体" pitchFamily="2" charset="-122"/>
              </a:rPr>
              <a:t>Scope</a:t>
            </a:r>
            <a:endParaRPr lang="en-US" altLang="en-US" sz="1600" dirty="0"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Overall mass balance and individual balances for alkali (K</a:t>
            </a:r>
            <a:r>
              <a:rPr lang="en-US" altLang="en-US" sz="1600" baseline="-25000" dirty="0">
                <a:ea typeface="宋体" pitchFamily="2" charset="-122"/>
              </a:rPr>
              <a:t>2</a:t>
            </a:r>
            <a:r>
              <a:rPr lang="en-US" altLang="en-US" sz="1600" dirty="0">
                <a:ea typeface="宋体" pitchFamily="2" charset="-122"/>
              </a:rPr>
              <a:t>O, Na</a:t>
            </a:r>
            <a:r>
              <a:rPr lang="en-US" altLang="en-US" sz="1600" baseline="-25000" dirty="0">
                <a:ea typeface="宋体" pitchFamily="2" charset="-122"/>
              </a:rPr>
              <a:t>2</a:t>
            </a:r>
            <a:r>
              <a:rPr lang="en-US" altLang="en-US" sz="1600" dirty="0">
                <a:ea typeface="宋体" pitchFamily="2" charset="-122"/>
              </a:rPr>
              <a:t>O), sulfur and chlorine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Assessment of alkali, sulfur and chlorine inputs 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Assessment of molar (</a:t>
            </a:r>
            <a:r>
              <a:rPr lang="en-US" altLang="en-US" sz="1600" dirty="0" err="1">
                <a:ea typeface="宋体" pitchFamily="2" charset="-122"/>
              </a:rPr>
              <a:t>Alk</a:t>
            </a:r>
            <a:r>
              <a:rPr lang="en-US" altLang="en-US" sz="1600" dirty="0">
                <a:ea typeface="宋体" pitchFamily="2" charset="-122"/>
              </a:rPr>
              <a:t>-Cl)/S-ratio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Assessment of hot meal (e.g. sulfur volatilization)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ea typeface="宋体" pitchFamily="2" charset="-122"/>
              </a:rPr>
              <a:t>Balance can be extended to other critical elements if required (e.g. P</a:t>
            </a:r>
            <a:r>
              <a:rPr lang="en-US" altLang="en-US" sz="1600" baseline="-25000" dirty="0">
                <a:ea typeface="宋体" pitchFamily="2" charset="-122"/>
              </a:rPr>
              <a:t>2</a:t>
            </a:r>
            <a:r>
              <a:rPr lang="en-US" altLang="en-US" sz="1600" dirty="0">
                <a:ea typeface="宋体" pitchFamily="2" charset="-122"/>
              </a:rPr>
              <a:t>O</a:t>
            </a:r>
            <a:r>
              <a:rPr lang="en-US" altLang="en-US" sz="1600" baseline="-25000" dirty="0">
                <a:ea typeface="宋体" pitchFamily="2" charset="-122"/>
              </a:rPr>
              <a:t>5</a:t>
            </a:r>
            <a:r>
              <a:rPr lang="en-US" altLang="en-US" sz="1600" dirty="0">
                <a:ea typeface="宋体" pitchFamily="2" charset="-122"/>
              </a:rPr>
              <a:t>) 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28764" y="944724"/>
            <a:ext cx="9145016" cy="51085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SzPct val="90000"/>
              <a:buFont typeface="Wingdings" pitchFamily="2" charset="2"/>
              <a:buChar char="§"/>
            </a:pPr>
            <a:endParaRPr lang="en-US" altLang="en-US" sz="2000" dirty="0" smtClean="0"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principle</a:t>
            </a:r>
            <a:endParaRPr lang="en-US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0493" y="3682185"/>
            <a:ext cx="780732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600" dirty="0"/>
              <a:t>Under stable conditions :</a:t>
            </a:r>
          </a:p>
          <a:p>
            <a:pPr algn="ctr">
              <a:spcAft>
                <a:spcPct val="0"/>
              </a:spcAft>
            </a:pPr>
            <a:r>
              <a:rPr lang="en-US" altLang="en-US" b="1" dirty="0" err="1"/>
              <a:t>Mass</a:t>
            </a:r>
            <a:r>
              <a:rPr lang="en-US" altLang="en-US" b="1" baseline="-25000" dirty="0" err="1"/>
              <a:t>input</a:t>
            </a:r>
            <a:r>
              <a:rPr lang="en-US" altLang="en-US" b="1" dirty="0"/>
              <a:t> </a:t>
            </a:r>
            <a:r>
              <a:rPr lang="en-US" altLang="en-US" sz="3000" b="1" dirty="0"/>
              <a:t>= </a:t>
            </a:r>
            <a:r>
              <a:rPr lang="en-US" altLang="en-US" b="1" dirty="0" err="1"/>
              <a:t>Mass</a:t>
            </a:r>
            <a:r>
              <a:rPr lang="en-US" altLang="en-US" b="1" baseline="-25000" dirty="0" err="1"/>
              <a:t>output</a:t>
            </a:r>
            <a:r>
              <a:rPr lang="en-US" altLang="en-US" b="1" dirty="0"/>
              <a:t> </a:t>
            </a:r>
          </a:p>
          <a:p>
            <a:pPr algn="ctr">
              <a:spcAft>
                <a:spcPct val="0"/>
              </a:spcAft>
            </a:pPr>
            <a:r>
              <a:rPr lang="en-US" altLang="en-US" b="1" dirty="0" err="1"/>
              <a:t>Alk</a:t>
            </a:r>
            <a:r>
              <a:rPr lang="en-US" altLang="en-US" b="1" baseline="-25000" dirty="0" err="1"/>
              <a:t>input</a:t>
            </a:r>
            <a:r>
              <a:rPr lang="en-US" altLang="en-US" b="1" dirty="0"/>
              <a:t> </a:t>
            </a:r>
            <a:r>
              <a:rPr lang="en-US" altLang="en-US" sz="3000" b="1" dirty="0"/>
              <a:t>= </a:t>
            </a:r>
            <a:r>
              <a:rPr lang="en-US" altLang="en-US" b="1" dirty="0" err="1"/>
              <a:t>Alk</a:t>
            </a:r>
            <a:r>
              <a:rPr lang="en-US" altLang="en-US" b="1" baseline="-25000" dirty="0" err="1"/>
              <a:t>output</a:t>
            </a:r>
            <a:r>
              <a:rPr lang="en-US" altLang="en-US" b="1" dirty="0"/>
              <a:t> </a:t>
            </a:r>
          </a:p>
          <a:p>
            <a:pPr algn="ctr">
              <a:spcAft>
                <a:spcPct val="0"/>
              </a:spcAft>
            </a:pPr>
            <a:r>
              <a:rPr lang="en-US" altLang="en-US" b="1" dirty="0" smtClean="0"/>
              <a:t>SO</a:t>
            </a:r>
            <a:r>
              <a:rPr lang="en-US" altLang="en-US" b="1" baseline="-25000" dirty="0" smtClean="0"/>
              <a:t>3 input</a:t>
            </a:r>
            <a:r>
              <a:rPr lang="en-US" altLang="en-US" b="1" dirty="0" smtClean="0"/>
              <a:t> </a:t>
            </a:r>
            <a:r>
              <a:rPr lang="en-US" altLang="en-US" sz="3000" b="1" dirty="0"/>
              <a:t>= </a:t>
            </a:r>
            <a:r>
              <a:rPr lang="en-US" altLang="en-US" b="1" dirty="0" smtClean="0"/>
              <a:t>SO</a:t>
            </a:r>
            <a:r>
              <a:rPr lang="en-US" altLang="en-US" b="1" baseline="-25000" dirty="0" smtClean="0"/>
              <a:t>3 output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 algn="ctr">
              <a:spcAft>
                <a:spcPct val="0"/>
              </a:spcAft>
            </a:pPr>
            <a:r>
              <a:rPr lang="en-US" altLang="en-US" b="1" dirty="0" err="1"/>
              <a:t>Cl</a:t>
            </a:r>
            <a:r>
              <a:rPr lang="en-US" altLang="en-US" b="1" baseline="-25000" dirty="0" err="1"/>
              <a:t>input</a:t>
            </a:r>
            <a:r>
              <a:rPr lang="en-US" altLang="en-US" b="1" dirty="0"/>
              <a:t> </a:t>
            </a:r>
            <a:r>
              <a:rPr lang="en-US" altLang="en-US" sz="3000" b="1" dirty="0"/>
              <a:t>= </a:t>
            </a:r>
            <a:r>
              <a:rPr lang="en-US" altLang="en-US" b="1" dirty="0" err="1"/>
              <a:t>Cl</a:t>
            </a:r>
            <a:r>
              <a:rPr lang="en-US" altLang="en-US" b="1" baseline="-25000" dirty="0" err="1"/>
              <a:t>output</a:t>
            </a:r>
            <a:endParaRPr lang="en-US" altLang="en-US" b="1" baseline="-25000" dirty="0"/>
          </a:p>
        </p:txBody>
      </p:sp>
      <p:pic>
        <p:nvPicPr>
          <p:cNvPr id="6" name="Picture 12" descr="MC90032554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1524175"/>
            <a:ext cx="2051087" cy="17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 and balance duration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  <a:r>
              <a:rPr lang="en-US" altLang="en-US" dirty="0">
                <a:ea typeface="宋体" pitchFamily="2" charset="-122"/>
              </a:rPr>
              <a:t>The </a:t>
            </a:r>
            <a:r>
              <a:rPr lang="en-US" altLang="en-US" b="1" dirty="0">
                <a:ea typeface="宋体" pitchFamily="2" charset="-122"/>
              </a:rPr>
              <a:t>condition</a:t>
            </a:r>
            <a:r>
              <a:rPr lang="en-US" altLang="en-US" dirty="0">
                <a:ea typeface="宋体" pitchFamily="2" charset="-122"/>
              </a:rPr>
              <a:t> of the kiln needs to be stable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No kiln stop, fuel mix or raw mix changes in the last 24 hours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宋体" pitchFamily="2" charset="-122"/>
              </a:rPr>
              <a:t>Stable build-up and coating situation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宋体" pitchFamily="2" charset="-122"/>
              </a:rPr>
              <a:t>Typical clinker free lime (no cold kiln)</a:t>
            </a:r>
          </a:p>
          <a:p>
            <a:pPr lvl="1">
              <a:lnSpc>
                <a:spcPct val="130000"/>
              </a:lnSpc>
            </a:pPr>
            <a:endParaRPr lang="en-US" altLang="en-US" sz="2400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ea typeface="宋体" pitchFamily="2" charset="-122"/>
              </a:rPr>
              <a:t>The </a:t>
            </a:r>
            <a:r>
              <a:rPr lang="en-US" altLang="en-US" b="1" dirty="0">
                <a:ea typeface="宋体" pitchFamily="2" charset="-122"/>
              </a:rPr>
              <a:t>duration</a:t>
            </a:r>
            <a:r>
              <a:rPr lang="en-US" altLang="en-US" dirty="0">
                <a:ea typeface="宋体" pitchFamily="2" charset="-122"/>
              </a:rPr>
              <a:t> of the balance depends on the objectives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宋体" pitchFamily="2" charset="-122"/>
              </a:rPr>
              <a:t>Minimum 8 hours (better 24 hours) with hourly sampling to investigate temporary coating and blockage problems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宋体" pitchFamily="2" charset="-122"/>
              </a:rPr>
              <a:t>With weekly, monthly or yearly averages for short-, medium or long-term planning of fuel mix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75206"/>
            <a:ext cx="8858250" cy="85190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Balance boundary?</a:t>
            </a:r>
            <a:endParaRPr lang="en-US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212998"/>
            <a:ext cx="8064500" cy="48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7689850" y="4005263"/>
            <a:ext cx="2000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Raw Materials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8553450" y="3789363"/>
            <a:ext cx="990600" cy="152400"/>
          </a:xfrm>
          <a:prstGeom prst="leftArrow">
            <a:avLst>
              <a:gd name="adj1" fmla="val 50000"/>
              <a:gd name="adj2" fmla="val 162500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423988" y="1916113"/>
            <a:ext cx="206375" cy="534987"/>
          </a:xfrm>
          <a:prstGeom prst="downArrow">
            <a:avLst>
              <a:gd name="adj1" fmla="val 50000"/>
              <a:gd name="adj2" fmla="val 64808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GB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8950" y="18446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Fuels</a:t>
            </a: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849313" y="5373688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065213" y="5780088"/>
            <a:ext cx="11419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Clinker</a:t>
            </a: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7258050" y="981075"/>
            <a:ext cx="23764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Discarded Dust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>
            <a:off x="6465888" y="981075"/>
            <a:ext cx="142875" cy="401638"/>
          </a:xfrm>
          <a:prstGeom prst="upArrow">
            <a:avLst>
              <a:gd name="adj1" fmla="val 50000"/>
              <a:gd name="adj2" fmla="val 70278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4894263" y="1027113"/>
            <a:ext cx="1585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Emissions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7545388" y="1412875"/>
            <a:ext cx="142875" cy="401638"/>
          </a:xfrm>
          <a:prstGeom prst="upArrow">
            <a:avLst>
              <a:gd name="adj1" fmla="val 50000"/>
              <a:gd name="adj2" fmla="val 70278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1150938" y="2492375"/>
            <a:ext cx="3154362" cy="936625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en-US" dirty="0" smtClean="0"/>
              <a:t>A: Kiln System &amp; Raw Material Preparation</a:t>
            </a:r>
            <a:endParaRPr lang="en-US" altLang="en-US" dirty="0"/>
          </a:p>
        </p:txBody>
      </p:sp>
      <p:sp>
        <p:nvSpPr>
          <p:cNvPr id="23" name="Rectangle 3" descr="5%"/>
          <p:cNvSpPr>
            <a:spLocks noChangeArrowheads="1"/>
          </p:cNvSpPr>
          <p:nvPr/>
        </p:nvSpPr>
        <p:spPr bwMode="auto">
          <a:xfrm>
            <a:off x="1905000" y="2133600"/>
            <a:ext cx="5791200" cy="3352800"/>
          </a:xfrm>
          <a:prstGeom prst="rect">
            <a:avLst/>
          </a:prstGeom>
          <a:pattFill prst="pct5">
            <a:fgClr>
              <a:srgbClr val="003D7E"/>
            </a:fgClr>
            <a:bgClr>
              <a:sysClr val="window" lastClr="FFFFFF"/>
            </a:bgClr>
          </a:pattFill>
          <a:ln w="25400">
            <a:solidFill>
              <a:srgbClr val="003D7E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858000" y="57150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3D7E"/>
                </a:solidFill>
                <a:effectLst/>
                <a:uLnTx/>
                <a:uFillTx/>
                <a:latin typeface="Arial" charset="0"/>
              </a:rPr>
              <a:t>Balance Boundary</a:t>
            </a: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srgbClr val="003D7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6019800" y="5486400"/>
            <a:ext cx="838200" cy="381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943600" y="11430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248400" y="1295400"/>
            <a:ext cx="30559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Emissions: </a:t>
            </a: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SO</a:t>
            </a:r>
            <a:r>
              <a:rPr kumimoji="0" lang="en-GB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HCl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3746500" y="1524000"/>
            <a:ext cx="206375" cy="534988"/>
          </a:xfrm>
          <a:prstGeom prst="downArrow">
            <a:avLst>
              <a:gd name="adj1" fmla="val 50000"/>
              <a:gd name="adj2" fmla="val 64808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GB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352800" y="10668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Fuels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2743200" y="55626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895600" y="5791200"/>
            <a:ext cx="11419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Clinker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848600" y="3048000"/>
            <a:ext cx="1905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Raw Materials (pure; before mill !)</a:t>
            </a: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7878763" y="2857500"/>
            <a:ext cx="990600" cy="152400"/>
          </a:xfrm>
          <a:prstGeom prst="leftArrow">
            <a:avLst>
              <a:gd name="adj1" fmla="val 50000"/>
              <a:gd name="adj2" fmla="val 162500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762000" y="3581400"/>
            <a:ext cx="990600" cy="152400"/>
          </a:xfrm>
          <a:prstGeom prst="leftArrow">
            <a:avLst>
              <a:gd name="adj1" fmla="val 50000"/>
              <a:gd name="adj2" fmla="val 1625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80975" y="3657600"/>
            <a:ext cx="173987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Dust</a:t>
            </a:r>
            <a:b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discarded</a:t>
            </a:r>
            <a:b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(e.g. added</a:t>
            </a:r>
            <a:b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to cement)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11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205038"/>
            <a:ext cx="5183188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B: Kiln System</a:t>
            </a:r>
            <a:endParaRPr lang="en-US" dirty="0" smtClean="0"/>
          </a:p>
        </p:txBody>
      </p:sp>
      <p:sp>
        <p:nvSpPr>
          <p:cNvPr id="30" name="Freeform 2" descr="5%"/>
          <p:cNvSpPr>
            <a:spLocks/>
          </p:cNvSpPr>
          <p:nvPr/>
        </p:nvSpPr>
        <p:spPr bwMode="auto">
          <a:xfrm>
            <a:off x="1219200" y="2286000"/>
            <a:ext cx="7086600" cy="2971800"/>
          </a:xfrm>
          <a:custGeom>
            <a:avLst/>
            <a:gdLst>
              <a:gd name="T0" fmla="*/ 2147483647 w 4464"/>
              <a:gd name="T1" fmla="*/ 2147483647 h 1872"/>
              <a:gd name="T2" fmla="*/ 2147483647 w 4464"/>
              <a:gd name="T3" fmla="*/ 2147483647 h 1872"/>
              <a:gd name="T4" fmla="*/ 0 w 4464"/>
              <a:gd name="T5" fmla="*/ 2147483647 h 1872"/>
              <a:gd name="T6" fmla="*/ 0 w 4464"/>
              <a:gd name="T7" fmla="*/ 2147483647 h 1872"/>
              <a:gd name="T8" fmla="*/ 2147483647 w 4464"/>
              <a:gd name="T9" fmla="*/ 2147483647 h 1872"/>
              <a:gd name="T10" fmla="*/ 2147483647 w 4464"/>
              <a:gd name="T11" fmla="*/ 2147483647 h 1872"/>
              <a:gd name="T12" fmla="*/ 2147483647 w 4464"/>
              <a:gd name="T13" fmla="*/ 2147483647 h 1872"/>
              <a:gd name="T14" fmla="*/ 2147483647 w 4464"/>
              <a:gd name="T15" fmla="*/ 0 h 1872"/>
              <a:gd name="T16" fmla="*/ 2147483647 w 4464"/>
              <a:gd name="T17" fmla="*/ 0 h 1872"/>
              <a:gd name="T18" fmla="*/ 2147483647 w 4464"/>
              <a:gd name="T19" fmla="*/ 2147483647 h 1872"/>
              <a:gd name="T20" fmla="*/ 2147483647 w 4464"/>
              <a:gd name="T21" fmla="*/ 2147483647 h 18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64" h="1872">
                <a:moveTo>
                  <a:pt x="2256" y="48"/>
                </a:moveTo>
                <a:lnTo>
                  <a:pt x="2256" y="1104"/>
                </a:lnTo>
                <a:lnTo>
                  <a:pt x="0" y="1104"/>
                </a:lnTo>
                <a:lnTo>
                  <a:pt x="0" y="1872"/>
                </a:lnTo>
                <a:lnTo>
                  <a:pt x="4464" y="1872"/>
                </a:lnTo>
                <a:lnTo>
                  <a:pt x="4464" y="960"/>
                </a:lnTo>
                <a:lnTo>
                  <a:pt x="3024" y="960"/>
                </a:lnTo>
                <a:lnTo>
                  <a:pt x="3024" y="0"/>
                </a:lnTo>
                <a:lnTo>
                  <a:pt x="2256" y="0"/>
                </a:lnTo>
                <a:lnTo>
                  <a:pt x="2256" y="144"/>
                </a:lnTo>
                <a:lnTo>
                  <a:pt x="2256" y="96"/>
                </a:lnTo>
              </a:path>
            </a:pathLst>
          </a:custGeom>
          <a:pattFill prst="pct5">
            <a:fgClr>
              <a:srgbClr val="003D7E"/>
            </a:fgClr>
            <a:bgClr>
              <a:sysClr val="window" lastClr="FFFFFF"/>
            </a:bgClr>
          </a:pattFill>
          <a:ln w="25400" cap="flat" cmpd="sng">
            <a:solidFill>
              <a:srgbClr val="003D7E"/>
            </a:solidFill>
            <a:prstDash val="lg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1" name="Picture 3" descr="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/>
          <a:stretch>
            <a:fillRect/>
          </a:stretch>
        </p:blipFill>
        <p:spPr bwMode="auto">
          <a:xfrm>
            <a:off x="1524000" y="2441575"/>
            <a:ext cx="65532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524000" y="51816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676400" y="5334000"/>
            <a:ext cx="127821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sng" strike="noStrike" kern="0" cap="none" spc="0" normalizeH="0" baseline="0" noProof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Clinker</a:t>
            </a:r>
            <a:br>
              <a:rPr kumimoji="0" lang="en-GB" altLang="en-US" sz="1800" b="0" i="0" u="sng" strike="noStrike" kern="0" cap="none" spc="0" normalizeH="0" baseline="0" noProof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 Narrow" pitchFamily="34" charset="0"/>
              </a:rPr>
              <a:t>as measured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343525" y="51816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495925" y="5334000"/>
            <a:ext cx="354588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Bypass dust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  <a:t> (LEPOL grate dust):</a:t>
            </a:r>
            <a:b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1100"/>
                </a:solidFill>
                <a:effectLst/>
                <a:uLnTx/>
                <a:uFillTx/>
                <a:latin typeface="Arial Narrow" pitchFamily="34" charset="0"/>
              </a:rPr>
              <a:t>removed from system (e.g. to cement)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481638" y="16002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FF1100"/>
          </a:solidFill>
          <a:ln w="25400">
            <a:solidFill>
              <a:srgbClr val="FF11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128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sng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</a:rPr>
              <a:t>Emissions: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</a:rPr>
              <a:t/>
            </a:r>
            <a:b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 Narrow" pitchFamily="34" charset="0"/>
              </a:rPr>
              <a:t>SO</a:t>
            </a:r>
            <a:r>
              <a:rPr kumimoji="0" lang="en-GB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 Narrow" pitchFamily="34" charset="0"/>
              </a:rPr>
              <a:t>2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 Narrow" pitchFamily="34" charset="0"/>
              </a:rPr>
              <a:t>, HCl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6781800" y="2589213"/>
            <a:ext cx="20986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sng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Kiln feed as fed (!):</a:t>
            </a: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/>
            </a:r>
            <a:b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  <a:t>= raw meal (on dry)</a:t>
            </a:r>
            <a:b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</a:b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  <a:t>+ recycled filter dust</a:t>
            </a: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V="1">
            <a:off x="8305800" y="4495800"/>
            <a:ext cx="3810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8442325" y="3886200"/>
            <a:ext cx="1268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D7E"/>
                </a:solidFill>
                <a:effectLst/>
                <a:uLnTx/>
                <a:uFillTx/>
                <a:latin typeface="Arial" charset="0"/>
              </a:rPr>
              <a:t>Balance</a:t>
            </a:r>
            <a:br>
              <a:rPr kumimoji="0" lang="en-GB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D7E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D7E"/>
                </a:solidFill>
                <a:effectLst/>
                <a:uLnTx/>
                <a:uFillTx/>
                <a:latin typeface="Arial" charset="0"/>
              </a:rPr>
              <a:t>Boundary</a:t>
            </a:r>
            <a:endParaRPr kumimoji="0" lang="en-GB" altLang="en-US" sz="2000" b="0" i="0" u="none" strike="noStrike" kern="0" cap="none" spc="0" normalizeH="0" baseline="0" noProof="0">
              <a:ln>
                <a:noFill/>
              </a:ln>
              <a:solidFill>
                <a:srgbClr val="003D7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629400" y="2133600"/>
            <a:ext cx="0" cy="533400"/>
          </a:xfrm>
          <a:prstGeom prst="line">
            <a:avLst/>
          </a:prstGeom>
          <a:noFill/>
          <a:ln w="63500">
            <a:solidFill>
              <a:srgbClr val="FF1100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2286000" y="2133600"/>
            <a:ext cx="3233738" cy="0"/>
          </a:xfrm>
          <a:prstGeom prst="line">
            <a:avLst/>
          </a:prstGeom>
          <a:noFill/>
          <a:ln w="63500">
            <a:solidFill>
              <a:srgbClr val="FF11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2286000" y="2133600"/>
            <a:ext cx="0" cy="533400"/>
          </a:xfrm>
          <a:prstGeom prst="line">
            <a:avLst/>
          </a:prstGeom>
          <a:noFill/>
          <a:ln w="63500">
            <a:solidFill>
              <a:srgbClr val="FF1100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00638" y="16002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2155825" y="3579813"/>
            <a:ext cx="206375" cy="534987"/>
          </a:xfrm>
          <a:prstGeom prst="downArrow">
            <a:avLst>
              <a:gd name="adj1" fmla="val 50000"/>
              <a:gd name="adj2" fmla="val 64808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GB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600200" y="2665413"/>
            <a:ext cx="14398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  <a:t>Other input:</a:t>
            </a:r>
            <a:br>
              <a:rPr kumimoji="0" lang="en-GB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  <a:t>= fuels</a:t>
            </a:r>
            <a:b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</a:b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Narrow" pitchFamily="34" charset="0"/>
              </a:rPr>
              <a:t>+ dust injection</a:t>
            </a: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V="1">
            <a:off x="5562600" y="2133600"/>
            <a:ext cx="1100138" cy="0"/>
          </a:xfrm>
          <a:prstGeom prst="line">
            <a:avLst/>
          </a:prstGeom>
          <a:noFill/>
          <a:ln w="63500">
            <a:solidFill>
              <a:srgbClr val="FF11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AutoShape 20"/>
          <p:cNvSpPr>
            <a:spLocks noChangeArrowheads="1"/>
          </p:cNvSpPr>
          <p:nvPr/>
        </p:nvSpPr>
        <p:spPr bwMode="auto">
          <a:xfrm rot="16200000">
            <a:off x="6248400" y="23622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00CC00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Balance boundary comparison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ea typeface="宋体" pitchFamily="2" charset="-122"/>
              </a:rPr>
              <a:t>Boundary A</a:t>
            </a:r>
            <a:r>
              <a:rPr lang="en-US" altLang="zh-CN" sz="1800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宋体" pitchFamily="2" charset="-122"/>
              </a:rPr>
              <a:t>The concentrations of alkalis, sulfur and chlorine coming from the raw materials are not influenced by the dust from the kiln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宋体" pitchFamily="2" charset="-122"/>
              </a:rPr>
              <a:t>Representative sampling and sample preparation of each raw material (before the mill; un-ground!) is difficult (except in case of wet preparation)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宋体" pitchFamily="2" charset="-122"/>
              </a:rPr>
              <a:t>Internal storage effects are not considered</a:t>
            </a:r>
          </a:p>
          <a:p>
            <a:pPr lvl="1">
              <a:lnSpc>
                <a:spcPct val="120000"/>
              </a:lnSpc>
            </a:pPr>
            <a:endParaRPr lang="en-US" altLang="en-US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 dirty="0">
                <a:ea typeface="宋体" pitchFamily="2" charset="-122"/>
              </a:rPr>
              <a:t>Boundary B</a:t>
            </a:r>
            <a:r>
              <a:rPr lang="en-US" altLang="zh-CN" sz="1800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宋体" pitchFamily="2" charset="-122"/>
              </a:rPr>
              <a:t>Representative sampling and sample preparation of the kiln feed and filter dust is comparatively simple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宋体" pitchFamily="2" charset="-122"/>
              </a:rPr>
              <a:t>The concentrations of alkalis, sulfur and chlorine in the kiln feed are influenced by the dust from the kiln (during raw meal grinding, dust recirculation)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Material sampling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76"/>
              </a:spcBef>
            </a:pPr>
            <a:r>
              <a:rPr lang="en-US" altLang="en-US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Boundary A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Individual raw material components (e.g. blast hole samples)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Fuels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Clinker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Filter dust (during direct operation for dry kilns)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Bypass dust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Hot meal (bottom cyclone stage)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ts val="576"/>
              </a:spcBef>
            </a:pPr>
            <a:r>
              <a:rPr lang="en-US" altLang="en-US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Boundary B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Kiln feed (incl. recirculated filter dust for dry kilns)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Fuels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Clinker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Filter dust 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Bypass dust </a:t>
            </a:r>
          </a:p>
          <a:p>
            <a:pPr marL="555750" lvl="1" indent="-285750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Hot meal (bottom cyclone stage)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LANGUAGE" val="1033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A4 Paper (210x297 mm)</PresentationFormat>
  <Paragraphs>145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LafargeHolcim</vt:lpstr>
      <vt:lpstr>Alkali-Sulfur-Chlorine Balance Introduction</vt:lpstr>
      <vt:lpstr>Objectives and Scope</vt:lpstr>
      <vt:lpstr>Basic principle</vt:lpstr>
      <vt:lpstr>Preconditions and balance duration</vt:lpstr>
      <vt:lpstr>Balance boundary?</vt:lpstr>
      <vt:lpstr>A: Kiln System &amp; Raw Material Preparation</vt:lpstr>
      <vt:lpstr>B: Kiln System</vt:lpstr>
      <vt:lpstr>Balance boundary comparison</vt:lpstr>
      <vt:lpstr>Material sampling</vt:lpstr>
      <vt:lpstr>Material analysis</vt:lpstr>
      <vt:lpstr>Additional data</vt:lpstr>
      <vt:lpstr>Evaluation of results</vt:lpstr>
      <vt:lpstr>Evaluation of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Alkali-Sulfur-Chlorine Balance Introduction</dc:title>
  <dc:creator>Monika Richter</dc:creator>
  <cp:lastModifiedBy>Mirko Weber</cp:lastModifiedBy>
  <cp:revision>5</cp:revision>
  <dcterms:created xsi:type="dcterms:W3CDTF">2015-07-13T09:18:26Z</dcterms:created>
  <dcterms:modified xsi:type="dcterms:W3CDTF">2016-05-10T13:27:32Z</dcterms:modified>
</cp:coreProperties>
</file>