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780E70-7C32-40DF-9611-3FC66C2FF500}" type="slidenum">
              <a:rPr lang="en-GB" sz="1200" smtClean="0"/>
              <a:pPr/>
              <a:t>8</a:t>
            </a:fld>
            <a:endParaRPr lang="en-GB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Alkali-Sulfur-Chlorine Balance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dirty="0" smtClean="0"/>
              <a:t>TASK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Program </a:t>
            </a:r>
            <a:r>
              <a:rPr lang="en-US" dirty="0" smtClean="0"/>
              <a:t>SPREAD </a:t>
            </a:r>
            <a:r>
              <a:rPr lang="en-US" dirty="0" smtClean="0"/>
              <a:t>2016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03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Alk</a:t>
            </a:r>
            <a:r>
              <a:rPr lang="en-US" altLang="en-US" dirty="0" smtClean="0"/>
              <a:t>-S-Cl balance - Tasks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 Box 3" descr="AgendaNO11"/>
          <p:cNvSpPr txBox="1">
            <a:spLocks noChangeArrowheads="1"/>
          </p:cNvSpPr>
          <p:nvPr/>
        </p:nvSpPr>
        <p:spPr bwMode="auto">
          <a:xfrm>
            <a:off x="543899" y="1647825"/>
            <a:ext cx="635000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 Box 4" descr="AgendaTX11"/>
          <p:cNvSpPr txBox="1">
            <a:spLocks noChangeArrowheads="1"/>
          </p:cNvSpPr>
          <p:nvPr/>
        </p:nvSpPr>
        <p:spPr bwMode="auto">
          <a:xfrm>
            <a:off x="1331299" y="1647825"/>
            <a:ext cx="725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/>
              <a:t>Filter dust extraction</a:t>
            </a:r>
          </a:p>
        </p:txBody>
      </p:sp>
      <p:sp>
        <p:nvSpPr>
          <p:cNvPr id="9" name="Text Box 5" descr="AgendaTX11"/>
          <p:cNvSpPr txBox="1">
            <a:spLocks noChangeArrowheads="1"/>
          </p:cNvSpPr>
          <p:nvPr/>
        </p:nvSpPr>
        <p:spPr bwMode="auto">
          <a:xfrm>
            <a:off x="1331299" y="2170112"/>
            <a:ext cx="7250113" cy="4318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/>
              <a:t>Chlorine input from coal</a:t>
            </a:r>
          </a:p>
        </p:txBody>
      </p:sp>
      <p:sp>
        <p:nvSpPr>
          <p:cNvPr id="10" name="Text Box 6" descr="AgendaTX11"/>
          <p:cNvSpPr txBox="1">
            <a:spLocks noChangeArrowheads="1"/>
          </p:cNvSpPr>
          <p:nvPr/>
        </p:nvSpPr>
        <p:spPr bwMode="auto">
          <a:xfrm>
            <a:off x="1331299" y="3230562"/>
            <a:ext cx="7250113" cy="4333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 smtClean="0"/>
              <a:t>Evaluation of results</a:t>
            </a:r>
            <a:endParaRPr lang="en-US" altLang="en-US" dirty="0"/>
          </a:p>
        </p:txBody>
      </p:sp>
      <p:sp>
        <p:nvSpPr>
          <p:cNvPr id="11" name="Text Box 8" descr="AgendaNO11"/>
          <p:cNvSpPr txBox="1">
            <a:spLocks noChangeArrowheads="1"/>
          </p:cNvSpPr>
          <p:nvPr/>
        </p:nvSpPr>
        <p:spPr bwMode="auto">
          <a:xfrm>
            <a:off x="543899" y="2162175"/>
            <a:ext cx="635000" cy="4302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 Box 9" descr="AgendaNO11"/>
          <p:cNvSpPr txBox="1">
            <a:spLocks noChangeArrowheads="1"/>
          </p:cNvSpPr>
          <p:nvPr/>
        </p:nvSpPr>
        <p:spPr bwMode="auto">
          <a:xfrm>
            <a:off x="543899" y="2684462"/>
            <a:ext cx="635000" cy="4302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 Box 10" descr="AgendaNO11"/>
          <p:cNvSpPr txBox="1">
            <a:spLocks noChangeArrowheads="1"/>
          </p:cNvSpPr>
          <p:nvPr/>
        </p:nvSpPr>
        <p:spPr bwMode="auto">
          <a:xfrm>
            <a:off x="543899" y="3224212"/>
            <a:ext cx="635000" cy="4302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 Box 12" descr="AgendaTX11"/>
          <p:cNvSpPr txBox="1">
            <a:spLocks noChangeArrowheads="1"/>
          </p:cNvSpPr>
          <p:nvPr/>
        </p:nvSpPr>
        <p:spPr bwMode="auto">
          <a:xfrm>
            <a:off x="1336062" y="2698750"/>
            <a:ext cx="7250112" cy="43338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/>
              <a:t>Chlorine input from raw materials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1: Filter dust extraction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宋体" pitchFamily="2" charset="-122"/>
              </a:rPr>
              <a:t>During the kiln heat balance a filter dust mass flow of 14.3 t/h has been measured</a:t>
            </a:r>
          </a:p>
          <a:p>
            <a:r>
              <a:rPr lang="en-US" altLang="en-US" dirty="0">
                <a:ea typeface="宋体" pitchFamily="2" charset="-122"/>
              </a:rPr>
              <a:t>During direct operation all the filter dust is extracted from the kiln system and used as mineral component in cement production</a:t>
            </a:r>
          </a:p>
          <a:p>
            <a:r>
              <a:rPr lang="en-US" altLang="en-US" dirty="0">
                <a:ea typeface="宋体" pitchFamily="2" charset="-122"/>
              </a:rPr>
              <a:t>The data for the </a:t>
            </a:r>
            <a:r>
              <a:rPr lang="en-US" altLang="en-US" dirty="0" err="1">
                <a:ea typeface="宋体" pitchFamily="2" charset="-122"/>
              </a:rPr>
              <a:t>Alk</a:t>
            </a:r>
            <a:r>
              <a:rPr lang="en-US" altLang="en-US" dirty="0">
                <a:ea typeface="宋体" pitchFamily="2" charset="-122"/>
              </a:rPr>
              <a:t>-S-Cl balance are averages of 5 days (Mon 0:00 to Fri 24:00). During this period the actual operating time was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en-US" sz="2000" dirty="0">
                <a:ea typeface="宋体" pitchFamily="2" charset="-122"/>
              </a:rPr>
              <a:t>Kiln: 120 hours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en-US" sz="2000" dirty="0">
                <a:ea typeface="宋体" pitchFamily="2" charset="-122"/>
              </a:rPr>
              <a:t>Raw mill: 84 hours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endParaRPr lang="en-US" altLang="en-US" sz="2000" dirty="0">
              <a:ea typeface="宋体" pitchFamily="2" charset="-122"/>
            </a:endParaRPr>
          </a:p>
          <a:p>
            <a:r>
              <a:rPr lang="en-US" altLang="en-US" dirty="0">
                <a:solidFill>
                  <a:schemeClr val="accent1"/>
                </a:solidFill>
                <a:ea typeface="宋体" pitchFamily="2" charset="-122"/>
              </a:rPr>
              <a:t>Please enter the kiln dust mass flows correctly in the </a:t>
            </a:r>
            <a:r>
              <a:rPr lang="en-US" altLang="en-US" dirty="0" err="1">
                <a:solidFill>
                  <a:schemeClr val="accent1"/>
                </a:solidFill>
                <a:ea typeface="宋体" pitchFamily="2" charset="-122"/>
              </a:rPr>
              <a:t>Alk</a:t>
            </a:r>
            <a:r>
              <a:rPr lang="en-US" altLang="en-US" dirty="0">
                <a:solidFill>
                  <a:schemeClr val="accent1"/>
                </a:solidFill>
                <a:ea typeface="宋体" pitchFamily="2" charset="-122"/>
              </a:rPr>
              <a:t>-S-Cl balance!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2: Coal analysis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The laboratory reports the following results for the fine coal (coal/</a:t>
            </a:r>
            <a:r>
              <a:rPr lang="en-US" altLang="zh-CN" sz="2400" dirty="0" err="1">
                <a:ea typeface="宋体" pitchFamily="2" charset="-122"/>
              </a:rPr>
              <a:t>petcoke</a:t>
            </a:r>
            <a:r>
              <a:rPr lang="en-US" altLang="zh-CN" sz="2400" dirty="0">
                <a:ea typeface="宋体" pitchFamily="2" charset="-122"/>
              </a:rPr>
              <a:t> mix) analysis on “as fired basis”: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Sulfur = 2.21%S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NCV = 26’190 kJ/kg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Ash = 15.0%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Ash analysis: K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O = 0.93%, Na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O = 0.32%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endParaRPr lang="en-US" altLang="en-US" dirty="0"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Please enter the data correctly in </a:t>
            </a:r>
            <a:r>
              <a:rPr lang="en-US" altLang="en-US" sz="2400" dirty="0">
                <a:solidFill>
                  <a:schemeClr val="accent1"/>
                </a:solidFill>
                <a:ea typeface="宋体" pitchFamily="2" charset="-122"/>
              </a:rPr>
              <a:t>correctly in the </a:t>
            </a:r>
            <a:r>
              <a:rPr lang="en-US" altLang="en-US" sz="2400" dirty="0" err="1">
                <a:solidFill>
                  <a:schemeClr val="accent1"/>
                </a:solidFill>
                <a:ea typeface="宋体" pitchFamily="2" charset="-122"/>
              </a:rPr>
              <a:t>Alk</a:t>
            </a:r>
            <a:r>
              <a:rPr lang="en-US" altLang="en-US" sz="2400" dirty="0">
                <a:solidFill>
                  <a:schemeClr val="accent1"/>
                </a:solidFill>
                <a:ea typeface="宋体" pitchFamily="2" charset="-122"/>
              </a:rPr>
              <a:t>-S-Cl balance!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3: Chlorine input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sz="2400" dirty="0">
                <a:ea typeface="宋体" pitchFamily="2" charset="-122"/>
              </a:rPr>
              <a:t>The following parameters have been calculated by the </a:t>
            </a:r>
            <a:r>
              <a:rPr lang="en-US" altLang="zh-CN" sz="2400" dirty="0" err="1">
                <a:ea typeface="宋体" pitchFamily="2" charset="-122"/>
              </a:rPr>
              <a:t>Alk</a:t>
            </a:r>
            <a:r>
              <a:rPr lang="en-US" altLang="zh-CN" sz="2400" dirty="0">
                <a:ea typeface="宋体" pitchFamily="2" charset="-122"/>
              </a:rPr>
              <a:t>-S-Cl balance tool: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“Relevant” chlorine input = 354 </a:t>
            </a:r>
            <a:r>
              <a:rPr lang="en-US" altLang="zh-CN" sz="2000" dirty="0" err="1">
                <a:ea typeface="宋体" pitchFamily="2" charset="-122"/>
              </a:rPr>
              <a:t>gCl</a:t>
            </a:r>
            <a:r>
              <a:rPr lang="en-US" altLang="zh-CN" sz="2000" dirty="0">
                <a:ea typeface="宋体" pitchFamily="2" charset="-122"/>
              </a:rPr>
              <a:t>/cli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“Calculated” chlorine in clinker = 242 </a:t>
            </a:r>
            <a:r>
              <a:rPr lang="en-US" altLang="zh-CN" sz="2000" dirty="0" err="1">
                <a:ea typeface="宋体" pitchFamily="2" charset="-122"/>
              </a:rPr>
              <a:t>gCl</a:t>
            </a:r>
            <a:r>
              <a:rPr lang="en-US" altLang="zh-CN" sz="2000" dirty="0">
                <a:ea typeface="宋体" pitchFamily="2" charset="-122"/>
              </a:rPr>
              <a:t>/cli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How much is the chlorine input from the raw materials?</a:t>
            </a:r>
          </a:p>
          <a:p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Why is there a large difference between the actual and “calculated” chlorine content in clinker?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4: Evaluation of results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sz="2400" dirty="0">
                <a:ea typeface="宋体" pitchFamily="2" charset="-122"/>
              </a:rPr>
              <a:t>Further results are shown on the “Evaluation” page of the </a:t>
            </a:r>
            <a:r>
              <a:rPr lang="en-US" altLang="zh-CN" sz="2400" dirty="0" err="1">
                <a:ea typeface="宋体" pitchFamily="2" charset="-122"/>
              </a:rPr>
              <a:t>Alk</a:t>
            </a:r>
            <a:r>
              <a:rPr lang="en-US" altLang="zh-CN" sz="2400" dirty="0">
                <a:ea typeface="宋体" pitchFamily="2" charset="-122"/>
              </a:rPr>
              <a:t>-S-Cl balance tool: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SO3/</a:t>
            </a:r>
            <a:r>
              <a:rPr lang="en-US" altLang="zh-CN" sz="2000" dirty="0" err="1">
                <a:ea typeface="宋体" pitchFamily="2" charset="-122"/>
              </a:rPr>
              <a:t>Alk</a:t>
            </a:r>
            <a:r>
              <a:rPr lang="en-US" altLang="zh-CN" sz="2000" dirty="0">
                <a:ea typeface="宋体" pitchFamily="2" charset="-122"/>
              </a:rPr>
              <a:t>-ratio in clinker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sulfur volatility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ea typeface="宋体" pitchFamily="2" charset="-122"/>
              </a:rPr>
              <a:t>Hot meal graph</a:t>
            </a:r>
          </a:p>
          <a:p>
            <a:endParaRPr lang="en-US" altLang="zh-CN" sz="2400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Please compare the results with the guidelines?</a:t>
            </a:r>
          </a:p>
          <a:p>
            <a:endParaRPr lang="en-US" altLang="zh-CN" sz="2400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How do you judge the situation of this kiln regarding build-up and blockage formation?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LANGUAGE" val="1033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A4 Paper (210x297 mm)</PresentationFormat>
  <Paragraphs>59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LafargeHolcim</vt:lpstr>
      <vt:lpstr>Alkali-Sulfur-Chlorine Balance TASK</vt:lpstr>
      <vt:lpstr>Alk-S-Cl balance - Tasks</vt:lpstr>
      <vt:lpstr>Task 1: Filter dust extraction</vt:lpstr>
      <vt:lpstr>Task 2: Coal analysis</vt:lpstr>
      <vt:lpstr>Task 3: Chlorine input</vt:lpstr>
      <vt:lpstr>Task 4: Evaluation of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Alkali-Sulfur-Chlorine Balance TASK</dc:title>
  <dc:creator>Monika Richter</dc:creator>
  <cp:lastModifiedBy>Mirko Weber</cp:lastModifiedBy>
  <cp:revision>2</cp:revision>
  <dcterms:created xsi:type="dcterms:W3CDTF">2015-07-13T09:18:26Z</dcterms:created>
  <dcterms:modified xsi:type="dcterms:W3CDTF">2016-05-10T07:57:45Z</dcterms:modified>
</cp:coreProperties>
</file>