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906000" cy="6858000" type="A4"/>
  <p:notesSz cx="6858000" cy="9144000"/>
  <p:custDataLst>
    <p:tags r:id="rId1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79" autoAdjust="0"/>
  </p:normalViewPr>
  <p:slideViewPr>
    <p:cSldViewPr showGuides="1">
      <p:cViewPr varScale="1">
        <p:scale>
          <a:sx n="98" d="100"/>
          <a:sy n="98" d="100"/>
        </p:scale>
        <p:origin x="-114" y="-270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5B87-BE1E-4C20-B36A-1878FEEF73C4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383C-4D7C-4661-B4D9-0ABF00F7F1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14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3B37-1B28-4EB7-A331-F33C642B1C8E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2716" y="4343400"/>
            <a:ext cx="5112568" cy="42970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0DAD-C99C-4E3B-8DA9-C3D35B3056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0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5CB6D89-3E93-44BA-9EF0-288AC8DAEC3E}" type="slidenum">
              <a:rPr lang="en-GB" altLang="de-DE" sz="1200" smtClean="0"/>
              <a:pPr/>
              <a:t>3</a:t>
            </a:fld>
            <a:endParaRPr lang="en-GB" altLang="de-DE" sz="1200" smtClean="0"/>
          </a:p>
        </p:txBody>
      </p:sp>
      <p:sp>
        <p:nvSpPr>
          <p:cNvPr id="14339" name="Rectangle 7"/>
          <p:cNvSpPr txBox="1">
            <a:spLocks noGrp="1" noChangeArrowheads="1"/>
          </p:cNvSpPr>
          <p:nvPr/>
        </p:nvSpPr>
        <p:spPr bwMode="auto">
          <a:xfrm>
            <a:off x="3885558" y="8688120"/>
            <a:ext cx="2972443" cy="45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93" tIns="45946" rIns="91893" bIns="45946" anchor="b"/>
          <a:lstStyle>
            <a:lvl1pPr defTabSz="919163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19163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19163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19163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19163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00E6439-4721-476B-BD86-6FA00DC2D7AB}" type="slidenum">
              <a:rPr lang="de-DE" altLang="de-DE" sz="1200"/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de-DE" altLang="de-DE" sz="12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6330" y="4369712"/>
            <a:ext cx="5025342" cy="4063349"/>
          </a:xfrm>
          <a:noFill/>
        </p:spPr>
        <p:txBody>
          <a:bodyPr wrap="square" lIns="90950" tIns="44676" rIns="90950" bIns="44676" anchor="t"/>
          <a:lstStyle/>
          <a:p>
            <a:pPr eaLnBrk="1" hangingPunct="1"/>
            <a:endParaRPr lang="de-DE" altLang="de-DE" smtClean="0"/>
          </a:p>
          <a:p>
            <a:pPr eaLnBrk="1" hangingPunct="1"/>
            <a:endParaRPr lang="de-DE" altLang="de-DE" smtClean="0"/>
          </a:p>
        </p:txBody>
      </p:sp>
      <p:sp>
        <p:nvSpPr>
          <p:cNvPr id="14341" name="Rectangle 3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14425" y="822325"/>
            <a:ext cx="4630738" cy="3205163"/>
          </a:xfrm>
          <a:ln w="12700" cap="flat">
            <a:solidFill>
              <a:schemeClr val="tx1"/>
            </a:solidFill>
          </a:ln>
        </p:spPr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1069051" y="4513367"/>
            <a:ext cx="5023734" cy="406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50" tIns="44676" rIns="90950" bIns="44676"/>
          <a:lstStyle>
            <a:lvl1pPr defTabSz="765175">
              <a:defRPr sz="2200">
                <a:solidFill>
                  <a:schemeClr val="tx1"/>
                </a:solidFill>
                <a:latin typeface="Arial" charset="0"/>
              </a:defRPr>
            </a:lvl1pPr>
            <a:lvl2pPr marL="458788" defTabSz="765175">
              <a:defRPr sz="2200">
                <a:solidFill>
                  <a:schemeClr val="tx1"/>
                </a:solidFill>
                <a:latin typeface="Arial" charset="0"/>
              </a:defRPr>
            </a:lvl2pPr>
            <a:lvl3pPr marL="919163" defTabSz="765175">
              <a:defRPr sz="2200">
                <a:solidFill>
                  <a:schemeClr val="tx1"/>
                </a:solidFill>
                <a:latin typeface="Arial" charset="0"/>
              </a:defRPr>
            </a:lvl3pPr>
            <a:lvl4pPr marL="1377950" defTabSz="765175">
              <a:defRPr sz="2200">
                <a:solidFill>
                  <a:schemeClr val="tx1"/>
                </a:solidFill>
                <a:latin typeface="Arial" charset="0"/>
              </a:defRPr>
            </a:lvl4pPr>
            <a:lvl5pPr marL="1838325" defTabSz="765175">
              <a:defRPr sz="2200">
                <a:solidFill>
                  <a:schemeClr val="tx1"/>
                </a:solidFill>
                <a:latin typeface="Arial" charset="0"/>
              </a:defRPr>
            </a:lvl5pPr>
            <a:lvl6pPr marL="2295525" algn="ctr" defTabSz="7651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752725" algn="ctr" defTabSz="7651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209925" algn="ctr" defTabSz="7651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667125" algn="ctr" defTabSz="7651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Klicken Sie, um die Formate des Vorlagentextes zu bearbeiten</a:t>
            </a:r>
          </a:p>
          <a:p>
            <a:pPr lvl="1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Zweite Ebene</a:t>
            </a:r>
          </a:p>
          <a:p>
            <a:pPr lvl="2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Dritte Ebene</a:t>
            </a:r>
          </a:p>
          <a:p>
            <a:pPr lvl="3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Vierte Ebene</a:t>
            </a:r>
          </a:p>
          <a:p>
            <a:pPr lvl="4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Fünfte Ebene</a:t>
            </a:r>
          </a:p>
          <a:p>
            <a:pPr lvl="4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lvl="4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lvl="4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lvl="4" algn="l" latinLnBrk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497BCE1-96C7-4F4C-BDC9-1DB55B25D57E}" type="slidenum">
              <a:rPr lang="en-GB" altLang="de-DE" sz="1200" smtClean="0"/>
              <a:pPr/>
              <a:t>4</a:t>
            </a:fld>
            <a:endParaRPr lang="en-GB" altLang="de-DE" sz="1200" smtClean="0"/>
          </a:p>
        </p:txBody>
      </p:sp>
      <p:sp>
        <p:nvSpPr>
          <p:cNvPr id="15363" name="Rectangle 7"/>
          <p:cNvSpPr txBox="1">
            <a:spLocks noGrp="1" noChangeArrowheads="1"/>
          </p:cNvSpPr>
          <p:nvPr/>
        </p:nvSpPr>
        <p:spPr bwMode="auto">
          <a:xfrm>
            <a:off x="3885558" y="8688120"/>
            <a:ext cx="2972443" cy="45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93" tIns="45946" rIns="91893" bIns="45946" anchor="b"/>
          <a:lstStyle>
            <a:lvl1pPr defTabSz="919163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19163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19163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19163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19163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FA4B1B4-626C-4426-98C2-735DDE73AE9F}" type="slidenum">
              <a:rPr lang="de-DE" altLang="de-DE" sz="1200"/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de-DE" altLang="de-DE" sz="12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6330" y="4369712"/>
            <a:ext cx="5025342" cy="4063349"/>
          </a:xfrm>
          <a:noFill/>
        </p:spPr>
        <p:txBody>
          <a:bodyPr wrap="square" lIns="90950" tIns="44676" rIns="90950" bIns="44676" anchor="t"/>
          <a:lstStyle/>
          <a:p>
            <a:pPr eaLnBrk="1" hangingPunct="1"/>
            <a:endParaRPr lang="de-DE" altLang="de-DE" smtClean="0"/>
          </a:p>
          <a:p>
            <a:pPr eaLnBrk="1" hangingPunct="1"/>
            <a:endParaRPr lang="de-DE" altLang="de-DE" smtClean="0"/>
          </a:p>
        </p:txBody>
      </p:sp>
      <p:sp>
        <p:nvSpPr>
          <p:cNvPr id="15365" name="Rectangle 3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14425" y="822325"/>
            <a:ext cx="4630738" cy="3205163"/>
          </a:xfrm>
          <a:ln w="12700" cap="flat">
            <a:solidFill>
              <a:schemeClr val="tx1"/>
            </a:solidFill>
          </a:ln>
        </p:spPr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069051" y="4513367"/>
            <a:ext cx="5023734" cy="406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50" tIns="44676" rIns="90950" bIns="44676"/>
          <a:lstStyle>
            <a:lvl1pPr defTabSz="765175">
              <a:defRPr sz="2200">
                <a:solidFill>
                  <a:schemeClr val="tx1"/>
                </a:solidFill>
                <a:latin typeface="Arial" charset="0"/>
              </a:defRPr>
            </a:lvl1pPr>
            <a:lvl2pPr marL="458788" defTabSz="765175">
              <a:defRPr sz="2200">
                <a:solidFill>
                  <a:schemeClr val="tx1"/>
                </a:solidFill>
                <a:latin typeface="Arial" charset="0"/>
              </a:defRPr>
            </a:lvl2pPr>
            <a:lvl3pPr marL="919163" defTabSz="765175">
              <a:defRPr sz="2200">
                <a:solidFill>
                  <a:schemeClr val="tx1"/>
                </a:solidFill>
                <a:latin typeface="Arial" charset="0"/>
              </a:defRPr>
            </a:lvl3pPr>
            <a:lvl4pPr marL="1377950" defTabSz="765175">
              <a:defRPr sz="2200">
                <a:solidFill>
                  <a:schemeClr val="tx1"/>
                </a:solidFill>
                <a:latin typeface="Arial" charset="0"/>
              </a:defRPr>
            </a:lvl4pPr>
            <a:lvl5pPr marL="1838325" defTabSz="765175">
              <a:defRPr sz="2200">
                <a:solidFill>
                  <a:schemeClr val="tx1"/>
                </a:solidFill>
                <a:latin typeface="Arial" charset="0"/>
              </a:defRPr>
            </a:lvl5pPr>
            <a:lvl6pPr marL="2295525" algn="ctr" defTabSz="7651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752725" algn="ctr" defTabSz="7651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209925" algn="ctr" defTabSz="7651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667125" algn="ctr" defTabSz="7651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Klicken Sie, um die Formate des Vorlagentextes zu bearbeiten</a:t>
            </a:r>
          </a:p>
          <a:p>
            <a:pPr lvl="1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Zweite Ebene</a:t>
            </a:r>
          </a:p>
          <a:p>
            <a:pPr lvl="2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Dritte Ebene</a:t>
            </a:r>
          </a:p>
          <a:p>
            <a:pPr lvl="3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Vierte Ebene</a:t>
            </a:r>
          </a:p>
          <a:p>
            <a:pPr lvl="4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Fünfte Ebene</a:t>
            </a:r>
          </a:p>
          <a:p>
            <a:pPr lvl="4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lvl="4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lvl="4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lvl="4" algn="l" latinLnBrk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5574C80-FB56-4328-96A0-A0D003F4665C}" type="slidenum">
              <a:rPr lang="en-GB" altLang="de-DE" sz="1200" smtClean="0"/>
              <a:pPr/>
              <a:t>5</a:t>
            </a:fld>
            <a:endParaRPr lang="en-GB" altLang="de-DE" sz="1200" smtClean="0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85558" y="8688120"/>
            <a:ext cx="2972443" cy="45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93" tIns="45946" rIns="91893" bIns="45946" anchor="b"/>
          <a:lstStyle>
            <a:lvl1pPr defTabSz="919163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19163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19163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19163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19163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71F2EED-8B64-43C7-A54B-7C2A6BAF1BDA}" type="slidenum">
              <a:rPr lang="de-DE" altLang="de-DE" sz="1200"/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de-DE" altLang="de-DE" sz="12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6330" y="4369712"/>
            <a:ext cx="5025342" cy="4063349"/>
          </a:xfrm>
          <a:noFill/>
        </p:spPr>
        <p:txBody>
          <a:bodyPr wrap="square" lIns="90950" tIns="44676" rIns="90950" bIns="44676" anchor="t"/>
          <a:lstStyle/>
          <a:p>
            <a:pPr eaLnBrk="1" hangingPunct="1"/>
            <a:endParaRPr lang="de-DE" altLang="de-DE" smtClean="0"/>
          </a:p>
          <a:p>
            <a:pPr eaLnBrk="1" hangingPunct="1"/>
            <a:endParaRPr lang="de-DE" altLang="de-DE" smtClean="0"/>
          </a:p>
        </p:txBody>
      </p:sp>
      <p:sp>
        <p:nvSpPr>
          <p:cNvPr id="16389" name="Rectangle 3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14425" y="822325"/>
            <a:ext cx="4630738" cy="3205163"/>
          </a:xfrm>
          <a:ln w="12700" cap="flat">
            <a:solidFill>
              <a:schemeClr val="tx1"/>
            </a:solidFill>
          </a:ln>
        </p:spPr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1069051" y="4513367"/>
            <a:ext cx="5023734" cy="406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50" tIns="44676" rIns="90950" bIns="44676"/>
          <a:lstStyle>
            <a:lvl1pPr defTabSz="765175">
              <a:defRPr sz="2200">
                <a:solidFill>
                  <a:schemeClr val="tx1"/>
                </a:solidFill>
                <a:latin typeface="Arial" charset="0"/>
              </a:defRPr>
            </a:lvl1pPr>
            <a:lvl2pPr marL="458788" defTabSz="765175">
              <a:defRPr sz="2200">
                <a:solidFill>
                  <a:schemeClr val="tx1"/>
                </a:solidFill>
                <a:latin typeface="Arial" charset="0"/>
              </a:defRPr>
            </a:lvl2pPr>
            <a:lvl3pPr marL="919163" defTabSz="765175">
              <a:defRPr sz="2200">
                <a:solidFill>
                  <a:schemeClr val="tx1"/>
                </a:solidFill>
                <a:latin typeface="Arial" charset="0"/>
              </a:defRPr>
            </a:lvl3pPr>
            <a:lvl4pPr marL="1377950" defTabSz="765175">
              <a:defRPr sz="2200">
                <a:solidFill>
                  <a:schemeClr val="tx1"/>
                </a:solidFill>
                <a:latin typeface="Arial" charset="0"/>
              </a:defRPr>
            </a:lvl4pPr>
            <a:lvl5pPr marL="1838325" defTabSz="765175">
              <a:defRPr sz="2200">
                <a:solidFill>
                  <a:schemeClr val="tx1"/>
                </a:solidFill>
                <a:latin typeface="Arial" charset="0"/>
              </a:defRPr>
            </a:lvl5pPr>
            <a:lvl6pPr marL="2295525" algn="ctr" defTabSz="7651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752725" algn="ctr" defTabSz="7651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209925" algn="ctr" defTabSz="7651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667125" algn="ctr" defTabSz="7651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Klicken Sie, um die Formate des Vorlagentextes zu bearbeiten</a:t>
            </a:r>
          </a:p>
          <a:p>
            <a:pPr lvl="1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Zweite Ebene</a:t>
            </a:r>
          </a:p>
          <a:p>
            <a:pPr lvl="2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Dritte Ebene</a:t>
            </a:r>
          </a:p>
          <a:p>
            <a:pPr lvl="3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Vierte Ebene</a:t>
            </a:r>
          </a:p>
          <a:p>
            <a:pPr lvl="4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Fünfte Ebene</a:t>
            </a:r>
          </a:p>
          <a:p>
            <a:pPr lvl="4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lvl="4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lvl="4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lvl="4" algn="l" latinLnBrk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2893AF1-4EFD-4A36-AF7E-25D9D86DACA0}" type="slidenum">
              <a:rPr lang="en-GB" altLang="de-DE" sz="1200" smtClean="0"/>
              <a:pPr/>
              <a:t>6</a:t>
            </a:fld>
            <a:endParaRPr lang="en-GB" altLang="de-DE" sz="1200" smtClean="0"/>
          </a:p>
        </p:txBody>
      </p:sp>
      <p:sp>
        <p:nvSpPr>
          <p:cNvPr id="17411" name="Rectangle 7"/>
          <p:cNvSpPr txBox="1">
            <a:spLocks noGrp="1" noChangeArrowheads="1"/>
          </p:cNvSpPr>
          <p:nvPr/>
        </p:nvSpPr>
        <p:spPr bwMode="auto">
          <a:xfrm>
            <a:off x="3885558" y="8688120"/>
            <a:ext cx="2972443" cy="45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93" tIns="45946" rIns="91893" bIns="45946" anchor="b"/>
          <a:lstStyle>
            <a:lvl1pPr defTabSz="919163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19163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19163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19163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19163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E87F91F-E5CD-476E-AB1C-2D2D12A347DF}" type="slidenum">
              <a:rPr lang="de-DE" altLang="de-DE" sz="1200"/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de-DE" altLang="de-DE" sz="12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6330" y="4369712"/>
            <a:ext cx="5025342" cy="4063349"/>
          </a:xfrm>
          <a:noFill/>
        </p:spPr>
        <p:txBody>
          <a:bodyPr wrap="square" lIns="90950" tIns="44676" rIns="90950" bIns="44676" anchor="t"/>
          <a:lstStyle/>
          <a:p>
            <a:pPr eaLnBrk="1" hangingPunct="1"/>
            <a:endParaRPr lang="de-DE" altLang="de-DE" smtClean="0"/>
          </a:p>
          <a:p>
            <a:pPr eaLnBrk="1" hangingPunct="1"/>
            <a:endParaRPr lang="de-DE" altLang="de-DE" smtClean="0"/>
          </a:p>
        </p:txBody>
      </p:sp>
      <p:sp>
        <p:nvSpPr>
          <p:cNvPr id="17413" name="Rectangle 3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14425" y="822325"/>
            <a:ext cx="4630738" cy="3205163"/>
          </a:xfrm>
          <a:ln w="12700" cap="flat">
            <a:solidFill>
              <a:schemeClr val="tx1"/>
            </a:solidFill>
          </a:ln>
        </p:spPr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1069051" y="4513367"/>
            <a:ext cx="5023734" cy="406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50" tIns="44676" rIns="90950" bIns="44676"/>
          <a:lstStyle>
            <a:lvl1pPr defTabSz="765175">
              <a:defRPr sz="2200">
                <a:solidFill>
                  <a:schemeClr val="tx1"/>
                </a:solidFill>
                <a:latin typeface="Arial" charset="0"/>
              </a:defRPr>
            </a:lvl1pPr>
            <a:lvl2pPr marL="458788" defTabSz="765175">
              <a:defRPr sz="2200">
                <a:solidFill>
                  <a:schemeClr val="tx1"/>
                </a:solidFill>
                <a:latin typeface="Arial" charset="0"/>
              </a:defRPr>
            </a:lvl2pPr>
            <a:lvl3pPr marL="919163" defTabSz="765175">
              <a:defRPr sz="2200">
                <a:solidFill>
                  <a:schemeClr val="tx1"/>
                </a:solidFill>
                <a:latin typeface="Arial" charset="0"/>
              </a:defRPr>
            </a:lvl3pPr>
            <a:lvl4pPr marL="1377950" defTabSz="765175">
              <a:defRPr sz="2200">
                <a:solidFill>
                  <a:schemeClr val="tx1"/>
                </a:solidFill>
                <a:latin typeface="Arial" charset="0"/>
              </a:defRPr>
            </a:lvl4pPr>
            <a:lvl5pPr marL="1838325" defTabSz="765175">
              <a:defRPr sz="2200">
                <a:solidFill>
                  <a:schemeClr val="tx1"/>
                </a:solidFill>
                <a:latin typeface="Arial" charset="0"/>
              </a:defRPr>
            </a:lvl5pPr>
            <a:lvl6pPr marL="2295525" algn="ctr" defTabSz="7651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752725" algn="ctr" defTabSz="7651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209925" algn="ctr" defTabSz="7651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667125" algn="ctr" defTabSz="7651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Klicken Sie, um die Formate des Vorlagentextes zu bearbeiten</a:t>
            </a:r>
          </a:p>
          <a:p>
            <a:pPr lvl="1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Zweite Ebene</a:t>
            </a:r>
          </a:p>
          <a:p>
            <a:pPr lvl="2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Dritte Ebene</a:t>
            </a:r>
          </a:p>
          <a:p>
            <a:pPr lvl="3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Vierte Ebene</a:t>
            </a:r>
          </a:p>
          <a:p>
            <a:pPr lvl="4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Fünfte Ebene</a:t>
            </a:r>
          </a:p>
          <a:p>
            <a:pPr lvl="4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lvl="4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lvl="4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lvl="4" algn="l" latinLnBrk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6BF5906-9414-40E8-830F-3AF60D7CA800}" type="slidenum">
              <a:rPr lang="en-GB" altLang="de-DE" sz="1200" smtClean="0"/>
              <a:pPr/>
              <a:t>7</a:t>
            </a:fld>
            <a:endParaRPr lang="en-GB" altLang="de-DE" sz="1200" smtClean="0"/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885558" y="8688120"/>
            <a:ext cx="2972443" cy="45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93" tIns="45946" rIns="91893" bIns="45946" anchor="b"/>
          <a:lstStyle>
            <a:lvl1pPr defTabSz="919163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19163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19163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19163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19163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011810E-DF8D-4A7C-9899-307FD24D7F3D}" type="slidenum">
              <a:rPr lang="de-DE" altLang="de-DE" sz="1200"/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de-DE" altLang="de-DE" sz="12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6330" y="4369712"/>
            <a:ext cx="5025342" cy="4063349"/>
          </a:xfrm>
          <a:noFill/>
        </p:spPr>
        <p:txBody>
          <a:bodyPr wrap="square" lIns="90950" tIns="44676" rIns="90950" bIns="44676" anchor="t"/>
          <a:lstStyle/>
          <a:p>
            <a:pPr eaLnBrk="1" hangingPunct="1"/>
            <a:endParaRPr lang="de-DE" altLang="de-DE" smtClean="0"/>
          </a:p>
          <a:p>
            <a:pPr eaLnBrk="1" hangingPunct="1"/>
            <a:endParaRPr lang="de-DE" altLang="de-DE" smtClean="0"/>
          </a:p>
        </p:txBody>
      </p:sp>
      <p:sp>
        <p:nvSpPr>
          <p:cNvPr id="18437" name="Rectangle 3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14425" y="822325"/>
            <a:ext cx="4630738" cy="3205163"/>
          </a:xfrm>
          <a:ln w="12700" cap="flat">
            <a:solidFill>
              <a:schemeClr val="tx1"/>
            </a:solidFill>
          </a:ln>
        </p:spPr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069051" y="4513367"/>
            <a:ext cx="5023734" cy="406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50" tIns="44676" rIns="90950" bIns="44676"/>
          <a:lstStyle>
            <a:lvl1pPr defTabSz="765175">
              <a:defRPr sz="2200">
                <a:solidFill>
                  <a:schemeClr val="tx1"/>
                </a:solidFill>
                <a:latin typeface="Arial" charset="0"/>
              </a:defRPr>
            </a:lvl1pPr>
            <a:lvl2pPr marL="458788" defTabSz="765175">
              <a:defRPr sz="2200">
                <a:solidFill>
                  <a:schemeClr val="tx1"/>
                </a:solidFill>
                <a:latin typeface="Arial" charset="0"/>
              </a:defRPr>
            </a:lvl2pPr>
            <a:lvl3pPr marL="919163" defTabSz="765175">
              <a:defRPr sz="2200">
                <a:solidFill>
                  <a:schemeClr val="tx1"/>
                </a:solidFill>
                <a:latin typeface="Arial" charset="0"/>
              </a:defRPr>
            </a:lvl3pPr>
            <a:lvl4pPr marL="1377950" defTabSz="765175">
              <a:defRPr sz="2200">
                <a:solidFill>
                  <a:schemeClr val="tx1"/>
                </a:solidFill>
                <a:latin typeface="Arial" charset="0"/>
              </a:defRPr>
            </a:lvl4pPr>
            <a:lvl5pPr marL="1838325" defTabSz="765175">
              <a:defRPr sz="2200">
                <a:solidFill>
                  <a:schemeClr val="tx1"/>
                </a:solidFill>
                <a:latin typeface="Arial" charset="0"/>
              </a:defRPr>
            </a:lvl5pPr>
            <a:lvl6pPr marL="2295525" algn="ctr" defTabSz="7651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752725" algn="ctr" defTabSz="7651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209925" algn="ctr" defTabSz="7651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667125" algn="ctr" defTabSz="7651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Klicken Sie, um die Formate des Vorlagentextes zu bearbeiten</a:t>
            </a:r>
          </a:p>
          <a:p>
            <a:pPr lvl="1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Zweite Ebene</a:t>
            </a:r>
          </a:p>
          <a:p>
            <a:pPr lvl="2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Dritte Ebene</a:t>
            </a:r>
          </a:p>
          <a:p>
            <a:pPr lvl="3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Vierte Ebene</a:t>
            </a:r>
          </a:p>
          <a:p>
            <a:pPr lvl="4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200"/>
              <a:t>Fünfte Ebene</a:t>
            </a:r>
          </a:p>
          <a:p>
            <a:pPr lvl="4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lvl="4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lvl="4"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algn="l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  <a:p>
            <a:pPr lvl="4" algn="l" latinLnBrk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CB32559-B216-4F1D-B5B2-FF41E38EC7C3}" type="slidenum">
              <a:rPr lang="en-GB" altLang="de-DE" sz="1200" smtClean="0"/>
              <a:pPr/>
              <a:t>8</a:t>
            </a:fld>
            <a:endParaRPr lang="en-GB" altLang="de-DE" sz="1200" smtClean="0"/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52500" y="684213"/>
            <a:ext cx="4956175" cy="3430587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15" y="4343327"/>
            <a:ext cx="5031772" cy="4116119"/>
          </a:xfrm>
          <a:noFill/>
        </p:spPr>
        <p:txBody>
          <a:bodyPr/>
          <a:lstStyle/>
          <a:p>
            <a:pPr eaLnBrk="1" hangingPunct="1"/>
            <a:endParaRPr lang="es-ES_tradnl" alt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891030D-E9E4-49FB-BCE4-8C653D8895E5}" type="slidenum">
              <a:rPr lang="en-GB" altLang="de-DE" sz="1200" smtClean="0"/>
              <a:pPr/>
              <a:t>9</a:t>
            </a:fld>
            <a:endParaRPr lang="en-GB" altLang="de-DE" sz="1200" smtClean="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50913" y="684213"/>
            <a:ext cx="4957762" cy="3432175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15" y="4344793"/>
            <a:ext cx="5031772" cy="4114654"/>
          </a:xfrm>
          <a:noFill/>
        </p:spPr>
        <p:txBody>
          <a:bodyPr/>
          <a:lstStyle/>
          <a:p>
            <a:pPr eaLnBrk="1" hangingPunct="1"/>
            <a:endParaRPr lang="de-CH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anchor="ctr"/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  <p:sp>
        <p:nvSpPr>
          <p:cNvPr id="7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4196306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38" y="5530850"/>
            <a:ext cx="1588393" cy="10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396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Hider"/>
          <p:cNvSpPr/>
          <p:nvPr userDrawn="1"/>
        </p:nvSpPr>
        <p:spPr bwMode="white">
          <a:xfrm>
            <a:off x="452500" y="1088740"/>
            <a:ext cx="8996300" cy="13046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5035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95" y="1690587"/>
            <a:ext cx="531081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9007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4128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7544" y="1113322"/>
            <a:ext cx="8949952" cy="83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60388" y="1943998"/>
            <a:ext cx="8785225" cy="1052954"/>
          </a:xfrm>
        </p:spPr>
        <p:txBody>
          <a:bodyPr bIns="0" anchor="t" anchorCtr="0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599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0069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6980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13548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166555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5043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66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188639"/>
            <a:ext cx="8858250" cy="8519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448780"/>
            <a:ext cx="8858250" cy="4734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660" y="6417332"/>
            <a:ext cx="3168290" cy="165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800" b="1"/>
            </a:lvl1pPr>
          </a:lstStyle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9444" y="6417463"/>
            <a:ext cx="432048" cy="1656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45E2B5F-19B1-41F4-9C65-D0E69646D5F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748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assification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4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6348414"/>
            <a:ext cx="1105181" cy="2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63" r:id="rId9"/>
    <p:sldLayoutId id="2147483655" r:id="rId10"/>
    <p:sldLayoutId id="2147483664" r:id="rId11"/>
  </p:sldLayoutIdLst>
  <p:hf sldNum="0"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emf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z="2400" dirty="0" smtClean="0"/>
              <a:t>Alkali-Sulfur-Chlorine Balance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dirty="0" smtClean="0"/>
              <a:t>Tips &amp; Tricks</a:t>
            </a:r>
            <a:endParaRPr lang="en-US" altLang="de-DE" b="1" dirty="0" smtClean="0"/>
          </a:p>
          <a:p>
            <a:r>
              <a:rPr lang="en-US" altLang="de-DE" dirty="0" smtClean="0"/>
              <a:t>Technical </a:t>
            </a:r>
            <a:r>
              <a:rPr lang="en-US" altLang="de-DE" dirty="0" smtClean="0"/>
              <a:t>Development Program </a:t>
            </a:r>
            <a:r>
              <a:rPr lang="en-US" altLang="de-DE" dirty="0" smtClean="0"/>
              <a:t>SPREAD 2016</a:t>
            </a:r>
            <a:endParaRPr lang="en-US" altLang="de-DE" dirty="0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9053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5013328"/>
            <a:ext cx="1970088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1281113" y="4524610"/>
            <a:ext cx="33845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07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66CC"/>
                </a:solidFill>
                <a:ea typeface="宋体" pitchFamily="2" charset="-122"/>
              </a:rPr>
              <a:t>Sulfur volatility </a:t>
            </a:r>
            <a:r>
              <a:rPr lang="en-US" altLang="zh-CN" sz="2400" dirty="0">
                <a:solidFill>
                  <a:srgbClr val="0066CC"/>
                </a:solidFill>
                <a:ea typeface="宋体" pitchFamily="2" charset="-122"/>
                <a:sym typeface="Symbol" pitchFamily="18" charset="2"/>
              </a:rPr>
              <a:t>:</a:t>
            </a:r>
            <a:endParaRPr lang="en-US" altLang="zh-CN" sz="2400" dirty="0">
              <a:solidFill>
                <a:srgbClr val="0066CC"/>
              </a:solidFill>
              <a:ea typeface="宋体" pitchFamily="2" charset="-122"/>
            </a:endParaRP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1857375" y="5947858"/>
            <a:ext cx="368935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07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ea typeface="宋体" pitchFamily="2" charset="-122"/>
              </a:rPr>
              <a:t>SO3 = %SO</a:t>
            </a:r>
            <a:r>
              <a:rPr lang="en-US" altLang="zh-CN" sz="1600" baseline="-25000" dirty="0">
                <a:ea typeface="宋体" pitchFamily="2" charset="-122"/>
              </a:rPr>
              <a:t>3</a:t>
            </a:r>
            <a:r>
              <a:rPr lang="en-US" altLang="zh-CN" sz="1600" dirty="0">
                <a:ea typeface="宋体" pitchFamily="2" charset="-122"/>
              </a:rPr>
              <a:t> on </a:t>
            </a:r>
            <a:r>
              <a:rPr lang="en-US" altLang="zh-CN" sz="1600" dirty="0">
                <a:ea typeface="宋体" pitchFamily="2" charset="-122"/>
                <a:sym typeface="Symbol" pitchFamily="18" charset="2"/>
              </a:rPr>
              <a:t>clinker basis</a:t>
            </a:r>
            <a:r>
              <a:rPr lang="en-US" altLang="zh-CN" sz="1600" dirty="0">
                <a:ea typeface="宋体" pitchFamily="2" charset="-122"/>
              </a:rPr>
              <a:t> (</a:t>
            </a:r>
            <a:r>
              <a:rPr lang="en-US" altLang="zh-CN" sz="1600" dirty="0" err="1">
                <a:ea typeface="宋体" pitchFamily="2" charset="-122"/>
              </a:rPr>
              <a:t>LOI</a:t>
            </a:r>
            <a:r>
              <a:rPr lang="en-US" altLang="zh-CN" sz="1600" baseline="-25000" dirty="0" err="1">
                <a:ea typeface="宋体" pitchFamily="2" charset="-122"/>
              </a:rPr>
              <a:t>free</a:t>
            </a:r>
            <a:r>
              <a:rPr lang="en-US" altLang="zh-CN" sz="1600" dirty="0">
                <a:ea typeface="宋体" pitchFamily="2" charset="-122"/>
              </a:rPr>
              <a:t>)</a:t>
            </a:r>
          </a:p>
        </p:txBody>
      </p:sp>
      <p:pic>
        <p:nvPicPr>
          <p:cNvPr id="1229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917" y="1395366"/>
            <a:ext cx="6911975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5168900" y="4868863"/>
            <a:ext cx="4535488" cy="941387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07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de-DE" sz="1800" b="1" dirty="0">
                <a:sym typeface="Symbol" pitchFamily="18" charset="2"/>
              </a:rPr>
              <a:t> &lt; 0.7 </a:t>
            </a:r>
            <a:r>
              <a:rPr lang="en-US" altLang="de-DE" sz="1800" b="1" dirty="0">
                <a:sym typeface="Wingdings" pitchFamily="2" charset="2"/>
              </a:rPr>
              <a:t> ok</a:t>
            </a:r>
            <a:endParaRPr lang="en-US" altLang="de-DE" sz="1800" b="1" dirty="0">
              <a:sym typeface="Symbol" pitchFamily="18" charset="2"/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j"/>
            </a:pPr>
            <a:r>
              <a:rPr lang="en-US" altLang="de-DE" sz="1800" b="1" dirty="0">
                <a:sym typeface="Symbol" pitchFamily="18" charset="2"/>
              </a:rPr>
              <a:t> &gt; 0.7 </a:t>
            </a:r>
            <a:r>
              <a:rPr lang="en-US" altLang="de-DE" sz="1800" b="1" dirty="0">
                <a:sym typeface="Wingdings" pitchFamily="2" charset="2"/>
              </a:rPr>
              <a:t> combustion problem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de-DE" sz="1800" b="1" dirty="0">
                <a:sym typeface="Symbol" pitchFamily="18" charset="2"/>
              </a:rPr>
              <a:t> &gt; 0.9 </a:t>
            </a:r>
            <a:r>
              <a:rPr lang="en-US" altLang="de-DE" sz="1800" b="1" dirty="0">
                <a:sym typeface="Wingdings" pitchFamily="2" charset="2"/>
              </a:rPr>
              <a:t> serious combustion problem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508" y="200829"/>
            <a:ext cx="8858250" cy="851907"/>
          </a:xfrm>
        </p:spPr>
        <p:txBody>
          <a:bodyPr/>
          <a:lstStyle/>
          <a:p>
            <a:r>
              <a:rPr lang="en-US" sz="2800" dirty="0"/>
              <a:t>Tips and Tricks – Sulfur </a:t>
            </a:r>
            <a:r>
              <a:rPr lang="en-US" sz="2800" dirty="0"/>
              <a:t>volatility</a:t>
            </a:r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1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z="2800" dirty="0" err="1" smtClean="0"/>
              <a:t>Alk</a:t>
            </a:r>
            <a:r>
              <a:rPr lang="en-US" altLang="de-DE" sz="2800" dirty="0" smtClean="0"/>
              <a:t>-S-Cl balance Tips &amp; Tricks</a:t>
            </a:r>
            <a:endParaRPr lang="en-US" altLang="de-DE" sz="2800" dirty="0" smtClean="0"/>
          </a:p>
        </p:txBody>
      </p:sp>
      <p:sp>
        <p:nvSpPr>
          <p:cNvPr id="4099" name="Text Box 3" descr="AgendaNO11"/>
          <p:cNvSpPr txBox="1">
            <a:spLocks noChangeArrowheads="1"/>
          </p:cNvSpPr>
          <p:nvPr/>
        </p:nvSpPr>
        <p:spPr bwMode="auto">
          <a:xfrm>
            <a:off x="560512" y="1439069"/>
            <a:ext cx="635000" cy="43180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de-DE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00" name="Text Box 4" descr="AgendaTX11"/>
          <p:cNvSpPr txBox="1">
            <a:spLocks noChangeArrowheads="1"/>
          </p:cNvSpPr>
          <p:nvPr/>
        </p:nvSpPr>
        <p:spPr bwMode="auto">
          <a:xfrm>
            <a:off x="1347912" y="1439069"/>
            <a:ext cx="7250113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de-DE" dirty="0"/>
              <a:t>Material sampling &amp; analysis</a:t>
            </a:r>
          </a:p>
        </p:txBody>
      </p:sp>
      <p:sp>
        <p:nvSpPr>
          <p:cNvPr id="4101" name="Text Box 5" descr="AgendaTX11"/>
          <p:cNvSpPr txBox="1">
            <a:spLocks noChangeArrowheads="1"/>
          </p:cNvSpPr>
          <p:nvPr/>
        </p:nvSpPr>
        <p:spPr bwMode="auto">
          <a:xfrm>
            <a:off x="1347912" y="1961356"/>
            <a:ext cx="7250113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de-DE" dirty="0"/>
              <a:t>Entering data</a:t>
            </a:r>
          </a:p>
        </p:txBody>
      </p:sp>
      <p:sp>
        <p:nvSpPr>
          <p:cNvPr id="4102" name="Text Box 6" descr="AgendaTX11"/>
          <p:cNvSpPr txBox="1">
            <a:spLocks noChangeArrowheads="1"/>
          </p:cNvSpPr>
          <p:nvPr/>
        </p:nvSpPr>
        <p:spPr bwMode="auto">
          <a:xfrm>
            <a:off x="1347912" y="3021806"/>
            <a:ext cx="7250113" cy="433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de-DE" dirty="0"/>
              <a:t>Pyritic sulfur in raw materials</a:t>
            </a:r>
          </a:p>
        </p:txBody>
      </p:sp>
      <p:sp>
        <p:nvSpPr>
          <p:cNvPr id="4103" name="Text Box 7" descr="AgendaNO11"/>
          <p:cNvSpPr txBox="1">
            <a:spLocks noChangeArrowheads="1"/>
          </p:cNvSpPr>
          <p:nvPr/>
        </p:nvSpPr>
        <p:spPr bwMode="auto">
          <a:xfrm>
            <a:off x="560512" y="1962944"/>
            <a:ext cx="635000" cy="430212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de-DE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04" name="Text Box 8" descr="AgendaNO11"/>
          <p:cNvSpPr txBox="1">
            <a:spLocks noChangeArrowheads="1"/>
          </p:cNvSpPr>
          <p:nvPr/>
        </p:nvSpPr>
        <p:spPr bwMode="auto">
          <a:xfrm>
            <a:off x="560512" y="2475706"/>
            <a:ext cx="635000" cy="430213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de-DE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05" name="Text Box 9" descr="AgendaNO11"/>
          <p:cNvSpPr txBox="1">
            <a:spLocks noChangeArrowheads="1"/>
          </p:cNvSpPr>
          <p:nvPr/>
        </p:nvSpPr>
        <p:spPr bwMode="auto">
          <a:xfrm>
            <a:off x="560512" y="3015456"/>
            <a:ext cx="635000" cy="430213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de-DE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06" name="Text Box 10" descr="AgendaTX11"/>
          <p:cNvSpPr txBox="1">
            <a:spLocks noChangeArrowheads="1"/>
          </p:cNvSpPr>
          <p:nvPr/>
        </p:nvSpPr>
        <p:spPr bwMode="auto">
          <a:xfrm>
            <a:off x="1352675" y="2489994"/>
            <a:ext cx="7250112" cy="4333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de-DE" dirty="0"/>
              <a:t>Sulfur input from raw material</a:t>
            </a:r>
          </a:p>
        </p:txBody>
      </p:sp>
      <p:sp>
        <p:nvSpPr>
          <p:cNvPr id="4107" name="Text Box 11" descr="AgendaTX11"/>
          <p:cNvSpPr txBox="1">
            <a:spLocks noChangeArrowheads="1"/>
          </p:cNvSpPr>
          <p:nvPr/>
        </p:nvSpPr>
        <p:spPr bwMode="auto">
          <a:xfrm>
            <a:off x="1362200" y="3532981"/>
            <a:ext cx="7250112" cy="433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de-DE" dirty="0"/>
              <a:t>Hot meal</a:t>
            </a:r>
          </a:p>
        </p:txBody>
      </p:sp>
      <p:sp>
        <p:nvSpPr>
          <p:cNvPr id="4108" name="Text Box 12" descr="AgendaNO11"/>
          <p:cNvSpPr txBox="1">
            <a:spLocks noChangeArrowheads="1"/>
          </p:cNvSpPr>
          <p:nvPr/>
        </p:nvSpPr>
        <p:spPr bwMode="auto">
          <a:xfrm>
            <a:off x="574800" y="3526631"/>
            <a:ext cx="635000" cy="430213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de-DE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09" name="Text Box 13" descr="AgendaTX11"/>
          <p:cNvSpPr txBox="1">
            <a:spLocks noChangeArrowheads="1"/>
          </p:cNvSpPr>
          <p:nvPr/>
        </p:nvSpPr>
        <p:spPr bwMode="auto">
          <a:xfrm>
            <a:off x="1359025" y="4598194"/>
            <a:ext cx="7250112" cy="4333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de-DE" dirty="0"/>
              <a:t>Sulfur input</a:t>
            </a:r>
          </a:p>
        </p:txBody>
      </p:sp>
      <p:sp>
        <p:nvSpPr>
          <p:cNvPr id="4110" name="Text Box 14" descr="AgendaNO11"/>
          <p:cNvSpPr txBox="1">
            <a:spLocks noChangeArrowheads="1"/>
          </p:cNvSpPr>
          <p:nvPr/>
        </p:nvSpPr>
        <p:spPr bwMode="auto">
          <a:xfrm>
            <a:off x="571625" y="4052094"/>
            <a:ext cx="635000" cy="430212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de-DE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11" name="Text Box 15" descr="AgendaNO11"/>
          <p:cNvSpPr txBox="1">
            <a:spLocks noChangeArrowheads="1"/>
          </p:cNvSpPr>
          <p:nvPr/>
        </p:nvSpPr>
        <p:spPr bwMode="auto">
          <a:xfrm>
            <a:off x="571625" y="4591844"/>
            <a:ext cx="635000" cy="430212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de-DE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12" name="Text Box 16" descr="AgendaTX11"/>
          <p:cNvSpPr txBox="1">
            <a:spLocks noChangeArrowheads="1"/>
          </p:cNvSpPr>
          <p:nvPr/>
        </p:nvSpPr>
        <p:spPr bwMode="auto">
          <a:xfrm>
            <a:off x="1363787" y="4066381"/>
            <a:ext cx="7250113" cy="433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de-DE" dirty="0"/>
              <a:t>Chlorine input</a:t>
            </a:r>
          </a:p>
        </p:txBody>
      </p:sp>
      <p:sp>
        <p:nvSpPr>
          <p:cNvPr id="4113" name="Text Box 17" descr="AgendaTX11"/>
          <p:cNvSpPr txBox="1">
            <a:spLocks noChangeArrowheads="1"/>
          </p:cNvSpPr>
          <p:nvPr/>
        </p:nvSpPr>
        <p:spPr bwMode="auto">
          <a:xfrm>
            <a:off x="1373312" y="5109369"/>
            <a:ext cx="7250113" cy="4333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de-DE" dirty="0"/>
              <a:t>Sulfur volatility</a:t>
            </a:r>
          </a:p>
        </p:txBody>
      </p:sp>
      <p:sp>
        <p:nvSpPr>
          <p:cNvPr id="4114" name="Text Box 18" descr="AgendaNO11"/>
          <p:cNvSpPr txBox="1">
            <a:spLocks noChangeArrowheads="1"/>
          </p:cNvSpPr>
          <p:nvPr/>
        </p:nvSpPr>
        <p:spPr bwMode="auto">
          <a:xfrm>
            <a:off x="585912" y="5103019"/>
            <a:ext cx="635000" cy="430212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de-DE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7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68524" y="206375"/>
            <a:ext cx="8858250" cy="850900"/>
          </a:xfrm>
        </p:spPr>
        <p:txBody>
          <a:bodyPr anchor="ctr"/>
          <a:lstStyle/>
          <a:p>
            <a:pPr marL="533400" indent="-533400"/>
            <a:r>
              <a:rPr lang="en-US" altLang="de-DE" sz="2800" dirty="0" smtClean="0">
                <a:solidFill>
                  <a:schemeClr val="tx1"/>
                </a:solidFill>
              </a:rPr>
              <a:t>Tips and Tricks – Material sampling &amp; analysis</a:t>
            </a:r>
            <a:endParaRPr lang="en-US" altLang="zh-CN" sz="2800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740532" y="1063963"/>
            <a:ext cx="80962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90513" indent="-290513">
              <a:defRPr sz="2200">
                <a:solidFill>
                  <a:schemeClr val="tx1"/>
                </a:solidFill>
                <a:latin typeface="Arial" charset="0"/>
              </a:defRPr>
            </a:lvl1pPr>
            <a:lvl2pPr marL="571500" indent="-27940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Font typeface="Wingdings" pitchFamily="2" charset="2"/>
              <a:buChar char="§"/>
            </a:pPr>
            <a:r>
              <a:rPr lang="en-US" altLang="de-DE" sz="2400" dirty="0">
                <a:ea typeface="宋体" pitchFamily="2" charset="-122"/>
              </a:rPr>
              <a:t>Sampling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zh-CN" sz="2000" dirty="0">
                <a:ea typeface="宋体" pitchFamily="2" charset="-122"/>
              </a:rPr>
              <a:t>Take samples whenever possible from flowing material streams  (e.g. transfer chutes, conveyor belts, air slides)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endParaRPr lang="en-US" altLang="zh-CN" sz="2000" dirty="0">
              <a:ea typeface="宋体" pitchFamily="2" charset="-122"/>
            </a:endParaRPr>
          </a:p>
          <a:p>
            <a:pPr algn="l">
              <a:buFont typeface="Wingdings" pitchFamily="2" charset="2"/>
              <a:buChar char="§"/>
            </a:pPr>
            <a:r>
              <a:rPr lang="en-US" altLang="de-DE" sz="2400" dirty="0">
                <a:ea typeface="宋体" pitchFamily="2" charset="-122"/>
              </a:rPr>
              <a:t>Analytical accuracy 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zh-CN" sz="2000" dirty="0">
                <a:ea typeface="宋体" pitchFamily="2" charset="-122"/>
              </a:rPr>
              <a:t>Make sure that XRF is calibrated for the different materials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zh-CN" sz="2000" dirty="0">
                <a:ea typeface="宋体" pitchFamily="2" charset="-122"/>
              </a:rPr>
              <a:t>Double check XRF chlorine analysis by titration!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zh-CN" sz="2000" dirty="0">
                <a:ea typeface="宋体" pitchFamily="2" charset="-122"/>
              </a:rPr>
              <a:t>Chorine analysis in clinker is never fully representative as chlorine is not continuously discharged from kiln</a:t>
            </a:r>
            <a:endParaRPr lang="en-US" altLang="de-DE" dirty="0">
              <a:ea typeface="宋体" pitchFamily="2" charset="-122"/>
            </a:endParaRP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endParaRPr lang="en-US" altLang="zh-CN" sz="2000" dirty="0">
              <a:ea typeface="宋体" pitchFamily="2" charset="-122"/>
            </a:endParaRPr>
          </a:p>
          <a:p>
            <a:pPr algn="l">
              <a:buFont typeface="Wingdings" pitchFamily="2" charset="2"/>
              <a:buChar char="§"/>
            </a:pPr>
            <a:r>
              <a:rPr lang="en-US" altLang="zh-CN" sz="2400" dirty="0">
                <a:ea typeface="宋体" pitchFamily="2" charset="-122"/>
              </a:rPr>
              <a:t>Required analytical precision: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zh-CN" sz="2000" dirty="0">
                <a:ea typeface="宋体" pitchFamily="2" charset="-122"/>
              </a:rPr>
              <a:t>Kiln feed minimum two digits, better three digits (e.g. 0.002%) 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zh-CN" sz="2000" dirty="0">
                <a:ea typeface="宋体" pitchFamily="2" charset="-122"/>
              </a:rPr>
              <a:t>Fuels, filter dust, bypass dust, hot meal minimum one digit, better two digits (e.g. 0.20%)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54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88504" y="193641"/>
            <a:ext cx="8858250" cy="850900"/>
          </a:xfrm>
        </p:spPr>
        <p:txBody>
          <a:bodyPr anchor="ctr"/>
          <a:lstStyle/>
          <a:p>
            <a:pPr marL="533400" indent="-533400"/>
            <a:r>
              <a:rPr lang="en-US" altLang="de-DE" sz="2800" dirty="0" smtClean="0">
                <a:solidFill>
                  <a:schemeClr val="tx1"/>
                </a:solidFill>
              </a:rPr>
              <a:t>Tips and Tricks – Entering data</a:t>
            </a:r>
            <a:endParaRPr lang="en-US" altLang="zh-CN" sz="2800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494318" y="1067001"/>
            <a:ext cx="80962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90513" indent="-290513">
              <a:defRPr sz="2200">
                <a:solidFill>
                  <a:schemeClr val="tx1"/>
                </a:solidFill>
                <a:latin typeface="Arial" charset="0"/>
              </a:defRPr>
            </a:lvl1pPr>
            <a:lvl2pPr marL="571500" indent="-27940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Font typeface="Wingdings" pitchFamily="2" charset="2"/>
              <a:buChar char="§"/>
            </a:pPr>
            <a:r>
              <a:rPr lang="en-US" altLang="zh-CN" sz="2400" dirty="0">
                <a:ea typeface="宋体" pitchFamily="2" charset="-122"/>
              </a:rPr>
              <a:t>Make sure that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zh-CN" sz="2000" dirty="0">
                <a:ea typeface="宋体" pitchFamily="2" charset="-122"/>
              </a:rPr>
              <a:t>the basis of the analytical results is known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zh-CN" sz="2000" dirty="0">
                <a:ea typeface="宋体" pitchFamily="2" charset="-122"/>
              </a:rPr>
              <a:t>mass flows and analytical data are entered on the same basis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endParaRPr lang="en-US" altLang="zh-CN" sz="2000" dirty="0">
              <a:ea typeface="宋体" pitchFamily="2" charset="-122"/>
            </a:endParaRPr>
          </a:p>
          <a:p>
            <a:pPr algn="l">
              <a:buFont typeface="Wingdings" pitchFamily="2" charset="2"/>
              <a:buChar char="§"/>
            </a:pPr>
            <a:r>
              <a:rPr lang="en-US" altLang="zh-CN" sz="2400" dirty="0">
                <a:ea typeface="宋体" pitchFamily="2" charset="-122"/>
              </a:rPr>
              <a:t>Kiln feed, clinker, filter dust, bypass dust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zh-CN" sz="2000" dirty="0">
                <a:ea typeface="宋体" pitchFamily="2" charset="-122"/>
              </a:rPr>
              <a:t>Enter mass flows on “</a:t>
            </a:r>
            <a:r>
              <a:rPr lang="en-US" altLang="zh-CN" sz="2000" b="1" dirty="0">
                <a:ea typeface="宋体" pitchFamily="2" charset="-122"/>
              </a:rPr>
              <a:t>dry” </a:t>
            </a:r>
            <a:r>
              <a:rPr lang="en-US" altLang="zh-CN" sz="2000" dirty="0">
                <a:ea typeface="宋体" pitchFamily="2" charset="-122"/>
              </a:rPr>
              <a:t>basis as chemical analysis and LOI are typically expressed on “</a:t>
            </a:r>
            <a:r>
              <a:rPr lang="en-US" altLang="zh-CN" sz="2000" b="1" dirty="0">
                <a:ea typeface="宋体" pitchFamily="2" charset="-122"/>
              </a:rPr>
              <a:t>dry” </a:t>
            </a:r>
            <a:r>
              <a:rPr lang="en-US" altLang="zh-CN" sz="2000" dirty="0">
                <a:ea typeface="宋体" pitchFamily="2" charset="-122"/>
              </a:rPr>
              <a:t>basis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endParaRPr lang="en-US" altLang="zh-CN" sz="2000" dirty="0">
              <a:ea typeface="宋体" pitchFamily="2" charset="-122"/>
            </a:endParaRPr>
          </a:p>
          <a:p>
            <a:pPr algn="l">
              <a:buFont typeface="Wingdings" pitchFamily="2" charset="2"/>
              <a:buChar char="§"/>
            </a:pPr>
            <a:r>
              <a:rPr lang="en-US" altLang="zh-CN" sz="2400" dirty="0">
                <a:ea typeface="宋体" pitchFamily="2" charset="-122"/>
              </a:rPr>
              <a:t>Fuels 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zh-CN" sz="2000" dirty="0">
                <a:ea typeface="宋体" pitchFamily="2" charset="-122"/>
              </a:rPr>
              <a:t>Enter mass flows on </a:t>
            </a:r>
            <a:r>
              <a:rPr lang="en-US" altLang="zh-CN" sz="2000" b="1" dirty="0">
                <a:ea typeface="宋体" pitchFamily="2" charset="-122"/>
              </a:rPr>
              <a:t>“as fired”</a:t>
            </a:r>
            <a:r>
              <a:rPr lang="en-US" altLang="zh-CN" sz="2000" dirty="0">
                <a:ea typeface="宋体" pitchFamily="2" charset="-122"/>
              </a:rPr>
              <a:t> basis as analytical data are typically also expressed on </a:t>
            </a:r>
            <a:r>
              <a:rPr lang="en-US" altLang="zh-CN" sz="2000" b="1" dirty="0">
                <a:ea typeface="宋体" pitchFamily="2" charset="-122"/>
              </a:rPr>
              <a:t>“as fired” </a:t>
            </a:r>
            <a:r>
              <a:rPr lang="en-US" altLang="zh-CN" sz="2000" dirty="0">
                <a:ea typeface="宋体" pitchFamily="2" charset="-122"/>
              </a:rPr>
              <a:t>basis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zh-CN" sz="2000" dirty="0">
                <a:ea typeface="宋体" pitchFamily="2" charset="-122"/>
              </a:rPr>
              <a:t>LOI = 100 - ash content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zh-CN" sz="2000" dirty="0">
                <a:ea typeface="宋体" pitchFamily="2" charset="-122"/>
              </a:rPr>
              <a:t>Alkalis from ash analysis (</a:t>
            </a:r>
            <a:r>
              <a:rPr lang="en-US" altLang="zh-CN" sz="2000" dirty="0" err="1">
                <a:ea typeface="宋体" pitchFamily="2" charset="-122"/>
              </a:rPr>
              <a:t>Alk</a:t>
            </a:r>
            <a:r>
              <a:rPr lang="en-US" altLang="zh-CN" sz="2000" dirty="0">
                <a:ea typeface="宋体" pitchFamily="2" charset="-122"/>
              </a:rPr>
              <a:t> = </a:t>
            </a:r>
            <a:r>
              <a:rPr lang="en-US" altLang="zh-CN" sz="2000" dirty="0" err="1">
                <a:ea typeface="宋体" pitchFamily="2" charset="-122"/>
              </a:rPr>
              <a:t>Alk</a:t>
            </a:r>
            <a:r>
              <a:rPr lang="en-US" altLang="zh-CN" sz="2000" baseline="-25000" dirty="0" err="1">
                <a:ea typeface="宋体" pitchFamily="2" charset="-122"/>
              </a:rPr>
              <a:t>Ash</a:t>
            </a:r>
            <a:r>
              <a:rPr lang="en-US" altLang="zh-CN" sz="2000" dirty="0">
                <a:ea typeface="宋体" pitchFamily="2" charset="-122"/>
              </a:rPr>
              <a:t> * ash content)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94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047750" y="206375"/>
            <a:ext cx="8858250" cy="850900"/>
          </a:xfrm>
        </p:spPr>
        <p:txBody>
          <a:bodyPr anchor="ctr"/>
          <a:lstStyle/>
          <a:p>
            <a:pPr marL="533400" indent="-533400"/>
            <a:r>
              <a:rPr lang="en-US" altLang="de-DE" sz="2800" dirty="0" smtClean="0">
                <a:solidFill>
                  <a:schemeClr val="tx1"/>
                </a:solidFill>
              </a:rPr>
              <a:t>Tips and Tricks – Cross-checks</a:t>
            </a:r>
            <a:endParaRPr lang="en-US" altLang="zh-CN" sz="2800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812540" y="1057274"/>
            <a:ext cx="80962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90513" indent="-290513">
              <a:defRPr sz="2200">
                <a:solidFill>
                  <a:schemeClr val="tx1"/>
                </a:solidFill>
                <a:latin typeface="Arial" charset="0"/>
              </a:defRPr>
            </a:lvl1pPr>
            <a:lvl2pPr marL="571500" indent="-27940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Font typeface="Wingdings" pitchFamily="2" charset="2"/>
              <a:buChar char="§"/>
            </a:pPr>
            <a:r>
              <a:rPr lang="en-US" altLang="zh-CN" sz="2400" dirty="0">
                <a:ea typeface="宋体" pitchFamily="2" charset="-122"/>
              </a:rPr>
              <a:t>Mass balance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zh-CN" sz="2000" dirty="0">
                <a:ea typeface="宋体" pitchFamily="2" charset="-122"/>
              </a:rPr>
              <a:t>Compare calculated top cyclone efficiency with typical values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endParaRPr lang="en-US" altLang="zh-CN" sz="800" dirty="0">
              <a:ea typeface="宋体" pitchFamily="2" charset="-122"/>
            </a:endParaRPr>
          </a:p>
          <a:p>
            <a:pPr algn="l">
              <a:buFont typeface="Wingdings" pitchFamily="2" charset="2"/>
              <a:buChar char="§"/>
            </a:pPr>
            <a:r>
              <a:rPr lang="en-US" altLang="zh-CN" sz="2400" dirty="0">
                <a:ea typeface="宋体" pitchFamily="2" charset="-122"/>
              </a:rPr>
              <a:t>Inputs from raw materials 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zh-CN" sz="2000" u="sng" dirty="0">
                <a:ea typeface="宋体" pitchFamily="2" charset="-122"/>
              </a:rPr>
              <a:t>Compare</a:t>
            </a:r>
            <a:r>
              <a:rPr lang="en-US" altLang="zh-CN" sz="2000" dirty="0">
                <a:ea typeface="宋体" pitchFamily="2" charset="-122"/>
              </a:rPr>
              <a:t> raw meal calculated from kiln feed and filter dust </a:t>
            </a:r>
            <a:br>
              <a:rPr lang="en-US" altLang="zh-CN" sz="2000" dirty="0">
                <a:ea typeface="宋体" pitchFamily="2" charset="-122"/>
              </a:rPr>
            </a:br>
            <a:r>
              <a:rPr lang="en-US" altLang="zh-CN" sz="2000" dirty="0">
                <a:ea typeface="宋体" pitchFamily="2" charset="-122"/>
              </a:rPr>
              <a:t>(raw meal = kiln feed – recirculated filter dust)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zh-CN" sz="2000" u="sng" dirty="0">
                <a:ea typeface="宋体" pitchFamily="2" charset="-122"/>
              </a:rPr>
              <a:t>with</a:t>
            </a:r>
            <a:r>
              <a:rPr lang="en-US" altLang="zh-CN" sz="2000" dirty="0">
                <a:ea typeface="宋体" pitchFamily="2" charset="-122"/>
              </a:rPr>
              <a:t> raw meal calculated from raw materials </a:t>
            </a:r>
            <a:br>
              <a:rPr lang="en-US" altLang="zh-CN" sz="2000" dirty="0">
                <a:ea typeface="宋体" pitchFamily="2" charset="-122"/>
              </a:rPr>
            </a:br>
            <a:r>
              <a:rPr lang="en-US" altLang="zh-CN" sz="2000" dirty="0">
                <a:ea typeface="宋体" pitchFamily="2" charset="-122"/>
              </a:rPr>
              <a:t>(raw meal = </a:t>
            </a:r>
            <a:r>
              <a:rPr lang="en-US" altLang="zh-CN" sz="2000" dirty="0">
                <a:latin typeface="Symbol" pitchFamily="18" charset="2"/>
                <a:ea typeface="宋体" pitchFamily="2" charset="-122"/>
              </a:rPr>
              <a:t>S (% </a:t>
            </a:r>
            <a:r>
              <a:rPr lang="en-US" altLang="zh-CN" sz="2000" dirty="0">
                <a:ea typeface="宋体" pitchFamily="2" charset="-122"/>
              </a:rPr>
              <a:t>element in raw material * % in raw mix)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zh-CN" sz="2000" u="sng" dirty="0">
                <a:ea typeface="宋体" pitchFamily="2" charset="-122"/>
              </a:rPr>
              <a:t>and</a:t>
            </a:r>
            <a:r>
              <a:rPr lang="en-US" altLang="zh-CN" sz="2000" dirty="0">
                <a:ea typeface="宋体" pitchFamily="2" charset="-122"/>
              </a:rPr>
              <a:t> raw meal analysis (after raw mill)</a:t>
            </a:r>
          </a:p>
          <a:p>
            <a:pPr algn="l">
              <a:lnSpc>
                <a:spcPct val="130000"/>
              </a:lnSpc>
              <a:buSzTx/>
              <a:buFont typeface="Times" pitchFamily="-96" charset="0"/>
              <a:buChar char="•"/>
            </a:pPr>
            <a:r>
              <a:rPr lang="en-US" altLang="zh-CN" sz="2400" dirty="0">
                <a:ea typeface="宋体" pitchFamily="2" charset="-122"/>
              </a:rPr>
              <a:t>Chlorine input</a:t>
            </a:r>
          </a:p>
          <a:p>
            <a:pPr lvl="1"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zh-CN" sz="2000" dirty="0">
                <a:ea typeface="宋体" pitchFamily="2" charset="-122"/>
              </a:rPr>
              <a:t>Compare “r</a:t>
            </a:r>
            <a:r>
              <a:rPr lang="en-US" altLang="zh-CN" sz="2000" dirty="0">
                <a:ea typeface="宋体" pitchFamily="2" charset="-122"/>
                <a:cs typeface="Arial" charset="0"/>
              </a:rPr>
              <a:t>elevant” chlorine input with c</a:t>
            </a:r>
            <a:r>
              <a:rPr lang="en-US" altLang="zh-CN" sz="2000" dirty="0">
                <a:ea typeface="宋体" pitchFamily="2" charset="-122"/>
              </a:rPr>
              <a:t>hlorine in hot meal</a:t>
            </a:r>
            <a:br>
              <a:rPr lang="en-US" altLang="zh-CN" sz="2000" dirty="0">
                <a:ea typeface="宋体" pitchFamily="2" charset="-122"/>
              </a:rPr>
            </a:br>
            <a:r>
              <a:rPr lang="en-US" altLang="zh-CN" sz="2000" dirty="0">
                <a:ea typeface="宋体" pitchFamily="2" charset="-122"/>
              </a:rPr>
              <a:t>(rule of thumb: chlorine hot meal = 50 * relevant chlorine input)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85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19150" y="206375"/>
            <a:ext cx="8858250" cy="850900"/>
          </a:xfrm>
        </p:spPr>
        <p:txBody>
          <a:bodyPr anchor="ctr"/>
          <a:lstStyle/>
          <a:p>
            <a:pPr marL="533400" indent="-533400"/>
            <a:r>
              <a:rPr lang="en-US" altLang="de-DE" sz="2800" dirty="0" smtClean="0">
                <a:solidFill>
                  <a:schemeClr val="tx1"/>
                </a:solidFill>
              </a:rPr>
              <a:t>Tips and Tricks – Pyritic sulfur in raw materials</a:t>
            </a:r>
            <a:endParaRPr lang="en-US" altLang="zh-CN" sz="2800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848544" y="1124744"/>
            <a:ext cx="80962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90513" indent="-290513">
              <a:defRPr sz="2200">
                <a:solidFill>
                  <a:schemeClr val="tx1"/>
                </a:solidFill>
                <a:latin typeface="Arial" charset="0"/>
              </a:defRPr>
            </a:lvl1pPr>
            <a:lvl2pPr marL="571500" indent="-27940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Font typeface="Wingdings" pitchFamily="2" charset="2"/>
              <a:buChar char="§"/>
            </a:pPr>
            <a:r>
              <a:rPr lang="en-US" altLang="zh-CN" dirty="0">
                <a:ea typeface="宋体" pitchFamily="2" charset="-122"/>
              </a:rPr>
              <a:t>Without wet scrubber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zh-CN" sz="2000" dirty="0">
                <a:ea typeface="宋体" pitchFamily="2" charset="-122"/>
              </a:rPr>
              <a:t>already considered in filter dust and SO2 emissions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endParaRPr lang="en-US" altLang="zh-CN" sz="2000" dirty="0">
              <a:ea typeface="宋体" pitchFamily="2" charset="-122"/>
            </a:endParaRPr>
          </a:p>
          <a:p>
            <a:pPr>
              <a:buSzTx/>
              <a:buFont typeface="Wingdings" pitchFamily="2" charset="2"/>
              <a:buChar char="§"/>
            </a:pPr>
            <a:r>
              <a:rPr lang="en-US" altLang="zh-CN" dirty="0">
                <a:ea typeface="宋体" pitchFamily="2" charset="-122"/>
              </a:rPr>
              <a:t>With wet scrubber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zh-CN" sz="2000" dirty="0">
                <a:ea typeface="宋体" pitchFamily="2" charset="-122"/>
              </a:rPr>
              <a:t>sulfur captured in wet scrubber needs to be added as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51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40532" y="309848"/>
            <a:ext cx="8858250" cy="850900"/>
          </a:xfrm>
        </p:spPr>
        <p:txBody>
          <a:bodyPr anchor="ctr"/>
          <a:lstStyle/>
          <a:p>
            <a:pPr marL="533400" indent="-533400"/>
            <a:r>
              <a:rPr lang="en-US" altLang="de-DE" sz="2800" dirty="0" smtClean="0">
                <a:solidFill>
                  <a:schemeClr val="tx1"/>
                </a:solidFill>
              </a:rPr>
              <a:t>Tips and Tricks – Hot meal</a:t>
            </a:r>
            <a:endParaRPr lang="en-US" altLang="zh-CN" sz="2800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632520" y="1160748"/>
            <a:ext cx="80962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90513" indent="-290513">
              <a:defRPr sz="2200">
                <a:solidFill>
                  <a:schemeClr val="tx1"/>
                </a:solidFill>
                <a:latin typeface="Arial" charset="0"/>
              </a:defRPr>
            </a:lvl1pPr>
            <a:lvl2pPr marL="571500" indent="-27940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Font typeface="Wingdings" pitchFamily="2" charset="2"/>
              <a:buChar char="§"/>
            </a:pPr>
            <a:r>
              <a:rPr lang="en-US" altLang="zh-CN" sz="2400" dirty="0">
                <a:ea typeface="宋体" pitchFamily="2" charset="-122"/>
              </a:rPr>
              <a:t>In-line </a:t>
            </a:r>
            <a:r>
              <a:rPr lang="en-US" altLang="zh-CN" sz="2400" dirty="0" err="1">
                <a:ea typeface="宋体" pitchFamily="2" charset="-122"/>
              </a:rPr>
              <a:t>calciner</a:t>
            </a:r>
            <a:r>
              <a:rPr lang="en-US" altLang="zh-CN" sz="2400" dirty="0">
                <a:ea typeface="宋体" pitchFamily="2" charset="-122"/>
              </a:rPr>
              <a:t> (ILC) with two (or more) strings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zh-CN" sz="2000" dirty="0">
                <a:ea typeface="宋体" pitchFamily="2" charset="-122"/>
              </a:rPr>
              <a:t>Take hot meal samples from both bottom cyclones 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zh-CN" sz="2000" dirty="0">
                <a:ea typeface="宋体" pitchFamily="2" charset="-122"/>
              </a:rPr>
              <a:t>Calculate weighted average based on split of kiln feed to different strings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endParaRPr lang="en-US" altLang="zh-CN" sz="2000" dirty="0">
              <a:ea typeface="宋体" pitchFamily="2" charset="-122"/>
            </a:endParaRPr>
          </a:p>
          <a:p>
            <a:pPr algn="l">
              <a:buFont typeface="Wingdings" pitchFamily="2" charset="2"/>
              <a:buChar char="§"/>
            </a:pPr>
            <a:r>
              <a:rPr lang="en-US" altLang="zh-CN" sz="2400" dirty="0">
                <a:ea typeface="宋体" pitchFamily="2" charset="-122"/>
              </a:rPr>
              <a:t>Separate-line </a:t>
            </a:r>
            <a:r>
              <a:rPr lang="en-US" altLang="zh-CN" sz="2400" dirty="0" err="1">
                <a:ea typeface="宋体" pitchFamily="2" charset="-122"/>
              </a:rPr>
              <a:t>calciner</a:t>
            </a:r>
            <a:r>
              <a:rPr lang="en-US" altLang="zh-CN" sz="2400" dirty="0">
                <a:ea typeface="宋体" pitchFamily="2" charset="-122"/>
              </a:rPr>
              <a:t> (SLC)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zh-CN" sz="2000" dirty="0">
                <a:ea typeface="宋体" pitchFamily="2" charset="-122"/>
              </a:rPr>
              <a:t>Take hot meal sample from </a:t>
            </a:r>
            <a:r>
              <a:rPr lang="en-US" altLang="zh-CN" sz="2000" dirty="0" err="1">
                <a:ea typeface="宋体" pitchFamily="2" charset="-122"/>
              </a:rPr>
              <a:t>calciner</a:t>
            </a:r>
            <a:r>
              <a:rPr lang="en-US" altLang="zh-CN" sz="2000" dirty="0">
                <a:ea typeface="宋体" pitchFamily="2" charset="-122"/>
              </a:rPr>
              <a:t> string for </a:t>
            </a:r>
            <a:r>
              <a:rPr lang="en-US" altLang="zh-CN" sz="2000" dirty="0" err="1">
                <a:ea typeface="宋体" pitchFamily="2" charset="-122"/>
              </a:rPr>
              <a:t>calciner</a:t>
            </a:r>
            <a:r>
              <a:rPr lang="en-US" altLang="zh-CN" sz="2000" dirty="0">
                <a:ea typeface="宋体" pitchFamily="2" charset="-122"/>
              </a:rPr>
              <a:t> control (LOI 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 calcination degree) 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zh-CN" sz="2000" dirty="0">
                <a:ea typeface="宋体" pitchFamily="2" charset="-122"/>
              </a:rPr>
              <a:t>Take hot meal sample from kiln string for hot meal assessment (hot meal graph) and calculation of sulfur volatility</a:t>
            </a:r>
          </a:p>
        </p:txBody>
      </p:sp>
    </p:spTree>
    <p:extLst>
      <p:ext uri="{BB962C8B-B14F-4D97-AF65-F5344CB8AC3E}">
        <p14:creationId xmlns:p14="http://schemas.microsoft.com/office/powerpoint/2010/main" val="523154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z="2800" dirty="0" smtClean="0">
                <a:solidFill>
                  <a:schemeClr val="tx1"/>
                </a:solidFill>
              </a:rPr>
              <a:t>Tips and Tricks – </a:t>
            </a:r>
            <a:r>
              <a:rPr lang="en-US" altLang="zh-CN" sz="2800" dirty="0" smtClean="0">
                <a:ea typeface="宋体" pitchFamily="2" charset="-122"/>
              </a:rPr>
              <a:t>Chlorine input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55" y="1268760"/>
            <a:ext cx="6477000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916113"/>
            <a:ext cx="13970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947705" y="5397848"/>
            <a:ext cx="789305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dirty="0">
                <a:ea typeface="宋体" pitchFamily="2" charset="-122"/>
              </a:rPr>
              <a:t>If extracted dust must be mixed into cement, respect Cl limit of cement:</a:t>
            </a:r>
          </a:p>
          <a:p>
            <a:pPr algn="l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dirty="0">
                <a:ea typeface="宋体" pitchFamily="2" charset="-122"/>
              </a:rPr>
              <a:t>- typical chlorine limit cement: 0.1% Cl </a:t>
            </a:r>
            <a:r>
              <a:rPr lang="en-US" altLang="zh-CN" sz="16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1600" dirty="0">
                <a:ea typeface="宋体" pitchFamily="2" charset="-122"/>
              </a:rPr>
              <a:t> upper limit for input: </a:t>
            </a:r>
            <a:r>
              <a:rPr lang="en-US" altLang="zh-CN" sz="1600" dirty="0">
                <a:ea typeface="宋体" pitchFamily="2" charset="-122"/>
                <a:sym typeface="Symbol" pitchFamily="18" charset="2"/>
              </a:rPr>
              <a:t></a:t>
            </a:r>
            <a:r>
              <a:rPr lang="en-US" altLang="zh-CN" sz="1600" dirty="0">
                <a:ea typeface="宋体" pitchFamily="2" charset="-122"/>
              </a:rPr>
              <a:t> 800 g Cl/ t clinker</a:t>
            </a:r>
            <a:br>
              <a:rPr lang="en-US" altLang="zh-CN" sz="1600" dirty="0">
                <a:ea typeface="宋体" pitchFamily="2" charset="-122"/>
              </a:rPr>
            </a:br>
            <a:r>
              <a:rPr lang="en-US" altLang="zh-CN" sz="1600" dirty="0">
                <a:ea typeface="宋体" pitchFamily="2" charset="-122"/>
              </a:rPr>
              <a:t>- for higher chlorine inputs leaching of bypass dust to be considered</a:t>
            </a:r>
          </a:p>
        </p:txBody>
      </p:sp>
    </p:spTree>
    <p:extLst>
      <p:ext uri="{BB962C8B-B14F-4D97-AF65-F5344CB8AC3E}">
        <p14:creationId xmlns:p14="http://schemas.microsoft.com/office/powerpoint/2010/main" val="704340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z="2800" dirty="0" smtClean="0">
                <a:solidFill>
                  <a:schemeClr val="tx1"/>
                </a:solidFill>
              </a:rPr>
              <a:t>Tips and Tricks – </a:t>
            </a:r>
            <a:r>
              <a:rPr lang="en-US" altLang="zh-CN" sz="2800" dirty="0" smtClean="0">
                <a:ea typeface="宋体" pitchFamily="2" charset="-122"/>
              </a:rPr>
              <a:t>Sulfur input</a:t>
            </a:r>
            <a:endParaRPr lang="en-US" altLang="de-DE" sz="2800" dirty="0" smtClean="0">
              <a:ea typeface="宋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90000"/>
              <a:buFont typeface="Wingdings" pitchFamily="2" charset="2"/>
              <a:buChar char="§"/>
            </a:pPr>
            <a:r>
              <a:rPr lang="en-US" altLang="de-DE" dirty="0" smtClean="0">
                <a:ea typeface="宋体" pitchFamily="2" charset="-122"/>
                <a:cs typeface="Arial" charset="0"/>
              </a:rPr>
              <a:t>Historical approach for maximum total sulfur input:</a:t>
            </a:r>
          </a:p>
          <a:p>
            <a:pPr marL="180975" lvl="1" indent="0">
              <a:spcBef>
                <a:spcPct val="20000"/>
              </a:spcBef>
              <a:spcAft>
                <a:spcPct val="30000"/>
              </a:spcAft>
              <a:buSzPct val="90000"/>
              <a:buNone/>
            </a:pPr>
            <a:r>
              <a:rPr lang="en-US" altLang="de-DE" sz="2400" dirty="0">
                <a:ea typeface="宋体" pitchFamily="2" charset="-122"/>
                <a:cs typeface="Arial" charset="0"/>
              </a:rPr>
              <a:t/>
            </a:r>
            <a:br>
              <a:rPr lang="en-US" altLang="de-DE" sz="2400" dirty="0">
                <a:ea typeface="宋体" pitchFamily="2" charset="-122"/>
                <a:cs typeface="Arial" charset="0"/>
              </a:rPr>
            </a:br>
            <a:endParaRPr lang="en-US" altLang="de-DE" sz="2400" dirty="0" smtClean="0">
              <a:ea typeface="宋体" pitchFamily="2" charset="-122"/>
              <a:cs typeface="Arial" charset="0"/>
            </a:endParaRPr>
          </a:p>
          <a:p>
            <a:pPr>
              <a:buSzPct val="90000"/>
              <a:buFont typeface="Wingdings" pitchFamily="2" charset="2"/>
              <a:buChar char="§"/>
            </a:pPr>
            <a:r>
              <a:rPr lang="en-US" altLang="de-DE" dirty="0" smtClean="0">
                <a:ea typeface="宋体" pitchFamily="2" charset="-122"/>
                <a:cs typeface="Arial" charset="0"/>
              </a:rPr>
              <a:t>Depending on kiln system and specific conditions more total sulfur input is possible, benchmarks are:</a:t>
            </a:r>
          </a:p>
        </p:txBody>
      </p:sp>
      <p:graphicFrame>
        <p:nvGraphicFramePr>
          <p:cNvPr id="237572" name="Group 4"/>
          <p:cNvGraphicFramePr>
            <a:graphicFrameLocks noGrp="1"/>
          </p:cNvGraphicFramePr>
          <p:nvPr/>
        </p:nvGraphicFramePr>
        <p:xfrm>
          <a:off x="2000250" y="3567113"/>
          <a:ext cx="7518400" cy="2528888"/>
        </p:xfrm>
        <a:graphic>
          <a:graphicData uri="http://schemas.openxmlformats.org/drawingml/2006/table">
            <a:tbl>
              <a:tblPr/>
              <a:tblGrid>
                <a:gridCol w="3511550"/>
                <a:gridCol w="1149350"/>
                <a:gridCol w="1200150"/>
                <a:gridCol w="1657350"/>
              </a:tblGrid>
              <a:tr h="6843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Kiln System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Min. A/S 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[-]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Max. A/S 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[-]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Max. S input 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[%SO3 in cli]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10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WL - Long Wet Kilns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</a:t>
                      </a:r>
                    </a:p>
                  </a:txBody>
                  <a:tcPr marL="90000" marR="90000" marT="46812" marB="46812" anchor="ctr" anchorCtr="1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</a:t>
                      </a:r>
                    </a:p>
                  </a:txBody>
                  <a:tcPr marL="90000" marR="90000" marT="46812" marB="4681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2" marB="4681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58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DG - Grate Preheater Kilns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8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 - Long Dry Kilns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58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 - Suspension Preheater Kilns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1.7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58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- Precalciner Kilns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2649538" y="1771650"/>
            <a:ext cx="5472112" cy="72072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200">
                <a:solidFill>
                  <a:schemeClr val="tx1"/>
                </a:solidFill>
                <a:latin typeface="Arial" charset="0"/>
              </a:defRPr>
            </a:lvl1pPr>
            <a:lvl2pPr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altLang="de-DE" sz="2000" b="1" dirty="0"/>
              <a:t>Total Sulfur input  &lt; 1.5 %SO3 in clinker</a:t>
            </a:r>
            <a:br>
              <a:rPr lang="en-US" altLang="de-DE" sz="2000" b="1" dirty="0"/>
            </a:br>
            <a:r>
              <a:rPr lang="en-US" altLang="de-DE" sz="2000" b="1" dirty="0"/>
              <a:t>0.8 &lt; Molar A/S-ratio &lt;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4"/>
  <p:tag name="BRAND" val="100"/>
  <p:tag name="LOGO" val="100"/>
  <p:tag name="LANGUAGE" val="1033"/>
  <p:tag name="DATE" val="2016-05-10"/>
  <p:tag name="CLASSIFICATION" val="0"/>
  <p:tag name="COPYRIGHTYEAR" val="2016"/>
  <p:tag name="LEGALTEXT" val="LafargeHolci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LafargeHolcim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H PPT">
    <a:dk1>
      <a:srgbClr val="5F5046"/>
    </a:dk1>
    <a:lt1>
      <a:sysClr val="window" lastClr="FFFFFF"/>
    </a:lt1>
    <a:dk2>
      <a:srgbClr val="877873"/>
    </a:dk2>
    <a:lt2>
      <a:srgbClr val="D9D9D9"/>
    </a:lt2>
    <a:accent1>
      <a:srgbClr val="AA1E2D"/>
    </a:accent1>
    <a:accent2>
      <a:srgbClr val="E6280F"/>
    </a:accent2>
    <a:accent3>
      <a:srgbClr val="00694B"/>
    </a:accent3>
    <a:accent4>
      <a:srgbClr val="00965F"/>
    </a:accent4>
    <a:accent5>
      <a:srgbClr val="006982"/>
    </a:accent5>
    <a:accent6>
      <a:srgbClr val="0096C3"/>
    </a:accent6>
    <a:hlink>
      <a:srgbClr val="5F5046"/>
    </a:hlink>
    <a:folHlink>
      <a:srgbClr val="5F5046"/>
    </a:folHlink>
  </a:clrScheme>
</a:themeOverride>
</file>

<file path=ppt/theme/themeOverride2.xml><?xml version="1.0" encoding="utf-8"?>
<a:themeOverride xmlns:a="http://schemas.openxmlformats.org/drawingml/2006/main">
  <a:clrScheme name="LH PPT">
    <a:dk1>
      <a:srgbClr val="5F5046"/>
    </a:dk1>
    <a:lt1>
      <a:sysClr val="window" lastClr="FFFFFF"/>
    </a:lt1>
    <a:dk2>
      <a:srgbClr val="877873"/>
    </a:dk2>
    <a:lt2>
      <a:srgbClr val="D9D9D9"/>
    </a:lt2>
    <a:accent1>
      <a:srgbClr val="AA1E2D"/>
    </a:accent1>
    <a:accent2>
      <a:srgbClr val="E6280F"/>
    </a:accent2>
    <a:accent3>
      <a:srgbClr val="00694B"/>
    </a:accent3>
    <a:accent4>
      <a:srgbClr val="00965F"/>
    </a:accent4>
    <a:accent5>
      <a:srgbClr val="006982"/>
    </a:accent5>
    <a:accent6>
      <a:srgbClr val="0096C3"/>
    </a:accent6>
    <a:hlink>
      <a:srgbClr val="5F5046"/>
    </a:hlink>
    <a:folHlink>
      <a:srgbClr val="5F504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682</Words>
  <Application>Microsoft Office PowerPoint</Application>
  <PresentationFormat>A4 Paper (210x297 mm)</PresentationFormat>
  <Paragraphs>200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LafargeHolcim</vt:lpstr>
      <vt:lpstr>Alkali-Sulfur-Chlorine Balance</vt:lpstr>
      <vt:lpstr>Alk-S-Cl balance Tips &amp; Tricks</vt:lpstr>
      <vt:lpstr>Tips and Tricks – Material sampling &amp; analysis</vt:lpstr>
      <vt:lpstr>Tips and Tricks – Entering data</vt:lpstr>
      <vt:lpstr>Tips and Tricks – Cross-checks</vt:lpstr>
      <vt:lpstr>Tips and Tricks – Pyritic sulfur in raw materials</vt:lpstr>
      <vt:lpstr>Tips and Tricks – Hot meal</vt:lpstr>
      <vt:lpstr>Tips and Tricks – Chlorine input</vt:lpstr>
      <vt:lpstr>Tips and Tricks – Sulfur input</vt:lpstr>
      <vt:lpstr>Tips and Tricks – Sulfur volatility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Alkali-Sulfur-Chlorine Balance</dc:title>
  <dc:creator>Mirko Weber</dc:creator>
  <cp:lastModifiedBy>Mirko Weber</cp:lastModifiedBy>
  <cp:revision>2</cp:revision>
  <dcterms:created xsi:type="dcterms:W3CDTF">2015-07-13T09:18:26Z</dcterms:created>
  <dcterms:modified xsi:type="dcterms:W3CDTF">2016-05-10T13:11:26Z</dcterms:modified>
</cp:coreProperties>
</file>