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9906000" cy="6858000" type="A4"/>
  <p:notesSz cx="6858000" cy="9144000"/>
  <p:custDataLst>
    <p:tags r:id="rId1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79" autoAdjust="0"/>
  </p:normalViewPr>
  <p:slideViewPr>
    <p:cSldViewPr showGuides="1">
      <p:cViewPr>
        <p:scale>
          <a:sx n="99" d="100"/>
          <a:sy n="99" d="100"/>
        </p:scale>
        <p:origin x="-90" y="-330"/>
      </p:cViewPr>
      <p:guideLst>
        <p:guide orient="horz" pos="2160"/>
        <p:guide orient="horz" pos="799"/>
        <p:guide orient="horz" pos="3657"/>
        <p:guide orient="horz" pos="958"/>
        <p:guide pos="330"/>
        <p:guide pos="5910"/>
        <p:guide pos="3188"/>
        <p:guide pos="3052"/>
      </p:guideLst>
    </p:cSldViewPr>
  </p:slideViewPr>
  <p:notesTextViewPr>
    <p:cViewPr>
      <p:scale>
        <a:sx n="1" d="1"/>
        <a:sy n="1" d="1"/>
      </p:scale>
      <p:origin x="0" y="0"/>
    </p:cViewPr>
  </p:notesTextViewPr>
  <p:notesViewPr>
    <p:cSldViewPr showGuides="1">
      <p:cViewPr varScale="1">
        <p:scale>
          <a:sx n="98" d="100"/>
          <a:sy n="98" d="100"/>
        </p:scale>
        <p:origin x="-2964"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25B87-BE1E-4C20-B36A-1878FEEF73C4}" type="datetimeFigureOut">
              <a:rPr lang="de-DE" smtClean="0"/>
              <a:t>10.05.2016</a:t>
            </a:fld>
            <a:endParaRPr lang="de-D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71383C-4D7C-4661-B4D9-0ABF00F7F1F3}" type="slidenum">
              <a:rPr lang="de-DE" smtClean="0"/>
              <a:t>‹#›</a:t>
            </a:fld>
            <a:endParaRPr lang="de-DE"/>
          </a:p>
        </p:txBody>
      </p:sp>
    </p:spTree>
    <p:extLst>
      <p:ext uri="{BB962C8B-B14F-4D97-AF65-F5344CB8AC3E}">
        <p14:creationId xmlns:p14="http://schemas.microsoft.com/office/powerpoint/2010/main" val="419414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A3B37-1B28-4EB7-A331-F33C642B1C8E}" type="datetimeFigureOut">
              <a:rPr lang="de-DE" smtClean="0"/>
              <a:t>10.05.2016</a:t>
            </a:fld>
            <a:endParaRPr lang="de-DE"/>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872716" y="4343400"/>
            <a:ext cx="5112568" cy="4297052"/>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8E0DAD-C99C-4E3B-8DA9-C3D35B305626}" type="slidenum">
              <a:rPr lang="de-DE" smtClean="0"/>
              <a:t>‹#›</a:t>
            </a:fld>
            <a:endParaRPr lang="de-DE"/>
          </a:p>
        </p:txBody>
      </p:sp>
    </p:spTree>
    <p:extLst>
      <p:ext uri="{BB962C8B-B14F-4D97-AF65-F5344CB8AC3E}">
        <p14:creationId xmlns:p14="http://schemas.microsoft.com/office/powerpoint/2010/main" val="2323607991"/>
      </p:ext>
    </p:extLst>
  </p:cSld>
  <p:clrMap bg1="lt1" tx1="dk1" bg2="lt2" tx2="dk2" accent1="accent1" accent2="accent2" accent3="accent3" accent4="accent4" accent5="accent5" accent6="accent6" hlink="hlink" folHlink="folHlink"/>
  <p:notesStyle>
    <a:lvl1pPr marL="176213" indent="-176213"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1pPr>
    <a:lvl2pPr marL="360363" indent="-18415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2pPr>
    <a:lvl3pPr marL="538163" indent="-17780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3pPr>
    <a:lvl4pPr marL="714375" indent="-176213"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4pPr>
    <a:lvl5pPr marL="898525" indent="-18415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emf"/><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reserve="1" userDrawn="1">
  <p:cSld name="Title Slide">
    <p:spTree>
      <p:nvGrpSpPr>
        <p:cNvPr id="1" name=""/>
        <p:cNvGrpSpPr/>
        <p:nvPr/>
      </p:nvGrpSpPr>
      <p:grpSpPr>
        <a:xfrm>
          <a:off x="0" y="0"/>
          <a:ext cx="0" cy="0"/>
          <a:chOff x="0" y="0"/>
          <a:chExt cx="0" cy="0"/>
        </a:xfrm>
      </p:grpSpPr>
      <p:sp>
        <p:nvSpPr>
          <p:cNvPr id="6" name="Band"/>
          <p:cNvSpPr/>
          <p:nvPr userDrawn="1">
            <p:custDataLst>
              <p:tags r:id="rId1"/>
            </p:custDataLst>
          </p:nvPr>
        </p:nvSpPr>
        <p:spPr>
          <a:xfrm>
            <a:off x="0" y="0"/>
            <a:ext cx="9906000" cy="342900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1"/>
              </a:buClr>
              <a:buFont typeface="Arial" panose="020B0604020202020204" pitchFamily="34" charset="0"/>
              <a:buChar char="•"/>
            </a:pPr>
            <a:endParaRPr lang="en-US" dirty="0" smtClean="0">
              <a:solidFill>
                <a:schemeClr val="tx1"/>
              </a:solidFill>
            </a:endParaRPr>
          </a:p>
        </p:txBody>
      </p:sp>
      <p:sp>
        <p:nvSpPr>
          <p:cNvPr id="2" name="Title 1"/>
          <p:cNvSpPr>
            <a:spLocks noGrp="1"/>
          </p:cNvSpPr>
          <p:nvPr>
            <p:ph type="ctrTitle"/>
          </p:nvPr>
        </p:nvSpPr>
        <p:spPr>
          <a:xfrm>
            <a:off x="452439" y="3700078"/>
            <a:ext cx="8929686" cy="1133078"/>
          </a:xfrm>
        </p:spPr>
        <p:txBody>
          <a:bodyPr anchor="t"/>
          <a:lstStyle>
            <a:lvl1pPr>
              <a:defRPr sz="36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8" y="4879208"/>
            <a:ext cx="6696805" cy="1538124"/>
          </a:xfrm>
        </p:spPr>
        <p:txBody>
          <a:bodyPr anchor="t"/>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Picture Placeholder 8"/>
          <p:cNvSpPr>
            <a:spLocks noGrp="1"/>
          </p:cNvSpPr>
          <p:nvPr>
            <p:ph type="pic" sz="quarter" idx="14"/>
          </p:nvPr>
        </p:nvSpPr>
        <p:spPr>
          <a:xfrm>
            <a:off x="0" y="0"/>
            <a:ext cx="9906000" cy="3429000"/>
          </a:xfrm>
          <a:noFill/>
        </p:spPr>
        <p:txBody>
          <a:bodyPr bIns="540000" anchor="ctr"/>
          <a:lstStyle>
            <a:lvl1pPr marL="0" indent="0" algn="ctr">
              <a:buNone/>
              <a:defRPr/>
            </a:lvl1pPr>
          </a:lstStyle>
          <a:p>
            <a:endParaRPr lang="de-DE"/>
          </a:p>
        </p:txBody>
      </p:sp>
      <p:sp>
        <p:nvSpPr>
          <p:cNvPr id="7" name="Status" hidden="1"/>
          <p:cNvSpPr txBox="1">
            <a:spLocks/>
          </p:cNvSpPr>
          <p:nvPr userDrawn="1">
            <p:custDataLst>
              <p:tags r:id="rId2"/>
            </p:custDataLst>
          </p:nvPr>
        </p:nvSpPr>
        <p:spPr>
          <a:xfrm rot="16200000">
            <a:off x="8901567" y="4196306"/>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pic>
        <p:nvPicPr>
          <p:cNvPr id="4" name="Picture 3"/>
          <p:cNvPicPr>
            <a:picLocks noChangeAspect="1"/>
          </p:cNvPicPr>
          <p:nvPr userDrawn="1">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7920038" y="5530850"/>
            <a:ext cx="1588393" cy="1000775"/>
          </a:xfrm>
          <a:prstGeom prst="rect">
            <a:avLst/>
          </a:prstGeom>
        </p:spPr>
      </p:pic>
    </p:spTree>
    <p:extLst>
      <p:ext uri="{BB962C8B-B14F-4D97-AF65-F5344CB8AC3E}">
        <p14:creationId xmlns:p14="http://schemas.microsoft.com/office/powerpoint/2010/main" val="25715939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2016-05-10   © 2016 LafargeHolcim</a:t>
            </a:r>
            <a:endParaRPr lang="en-US" dirty="0"/>
          </a:p>
        </p:txBody>
      </p:sp>
      <p:sp>
        <p:nvSpPr>
          <p:cNvPr id="4" name="Slide Number Placeholder 3"/>
          <p:cNvSpPr>
            <a:spLocks noGrp="1"/>
          </p:cNvSpPr>
          <p:nvPr>
            <p:ph type="sldNum" sz="quarter" idx="12"/>
          </p:nvPr>
        </p:nvSpPr>
        <p:spPr/>
        <p:txBody>
          <a:bodyPr/>
          <a:lstStyle/>
          <a:p>
            <a:fld id="{A45E2B5F-19B1-41F4-9C65-D0E69646D5F3}" type="slidenum">
              <a:rPr lang="en-US" smtClean="0"/>
              <a:t>‹#›</a:t>
            </a:fld>
            <a:endParaRPr lang="en-US" dirty="0"/>
          </a:p>
        </p:txBody>
      </p:sp>
      <p:sp>
        <p:nvSpPr>
          <p:cNvPr id="5" name="Hider"/>
          <p:cNvSpPr/>
          <p:nvPr userDrawn="1"/>
        </p:nvSpPr>
        <p:spPr bwMode="white">
          <a:xfrm>
            <a:off x="452500" y="1088740"/>
            <a:ext cx="8996300" cy="13046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1"/>
              </a:buClr>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139135035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losing" type="blank" preserve="1">
  <p:cSld name="Closing">
    <p:spTree>
      <p:nvGrpSpPr>
        <p:cNvPr id="1" name=""/>
        <p:cNvGrpSpPr/>
        <p:nvPr/>
      </p:nvGrpSpPr>
      <p:grpSpPr>
        <a:xfrm>
          <a:off x="0" y="0"/>
          <a:ext cx="0" cy="0"/>
          <a:chOff x="0" y="0"/>
          <a:chExt cx="0" cy="0"/>
        </a:xfrm>
      </p:grpSpPr>
      <p:pic>
        <p:nvPicPr>
          <p:cNvPr id="6" name="Picture 2" descr="D:\Users\sihuber1\Downloads\LH_Logo_sRG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97595" y="1690587"/>
            <a:ext cx="5310811"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900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81150" y="414338"/>
            <a:ext cx="8208963" cy="500062"/>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1581150" y="1057275"/>
            <a:ext cx="3971925" cy="47656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705475" y="1057275"/>
            <a:ext cx="3971925" cy="23066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5705475" y="3516313"/>
            <a:ext cx="3971925" cy="2306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2"/>
          <p:cNvSpPr>
            <a:spLocks noGrp="1" noChangeArrowheads="1"/>
          </p:cNvSpPr>
          <p:nvPr>
            <p:ph type="ftr" sz="quarter" idx="10"/>
          </p:nvPr>
        </p:nvSpPr>
        <p:spPr>
          <a:ln/>
        </p:spPr>
        <p:txBody>
          <a:bodyPr/>
          <a:lstStyle>
            <a:lvl1pPr>
              <a:defRPr/>
            </a:lvl1pPr>
          </a:lstStyle>
          <a:p>
            <a:pPr>
              <a:defRPr/>
            </a:pPr>
            <a:r>
              <a:rPr lang="en-US" smtClean="0"/>
              <a:t>2016-05-10   © 2016 LafargeHolcim</a:t>
            </a:r>
            <a:endParaRPr lang="en-US" dirty="0"/>
          </a:p>
        </p:txBody>
      </p:sp>
    </p:spTree>
    <p:extLst>
      <p:ext uri="{BB962C8B-B14F-4D97-AF65-F5344CB8AC3E}">
        <p14:creationId xmlns:p14="http://schemas.microsoft.com/office/powerpoint/2010/main" val="245765061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8858250" cy="4734052"/>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314514128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reserve="1" userDrawn="1">
  <p:cSld name="Section Header">
    <p:spTree>
      <p:nvGrpSpPr>
        <p:cNvPr id="1" name=""/>
        <p:cNvGrpSpPr/>
        <p:nvPr/>
      </p:nvGrpSpPr>
      <p:grpSpPr>
        <a:xfrm>
          <a:off x="0" y="0"/>
          <a:ext cx="0" cy="0"/>
          <a:chOff x="0" y="0"/>
          <a:chExt cx="0" cy="0"/>
        </a:xfrm>
      </p:grpSpPr>
      <p:sp>
        <p:nvSpPr>
          <p:cNvPr id="8" name="LineHider"/>
          <p:cNvSpPr/>
          <p:nvPr userDrawn="1">
            <p:custDataLst>
              <p:tags r:id="rId1"/>
            </p:custDataLst>
          </p:nvPr>
        </p:nvSpPr>
        <p:spPr bwMode="white">
          <a:xfrm>
            <a:off x="467544" y="1113322"/>
            <a:ext cx="8949952" cy="834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bg1"/>
              </a:solidFill>
              <a:latin typeface="Arial" pitchFamily="34" charset="0"/>
              <a:cs typeface="Arial" pitchFamily="34" charset="0"/>
            </a:endParaRPr>
          </a:p>
        </p:txBody>
      </p:sp>
      <p:sp>
        <p:nvSpPr>
          <p:cNvPr id="9" name="Picture Placeholder"/>
          <p:cNvSpPr>
            <a:spLocks noGrp="1"/>
          </p:cNvSpPr>
          <p:nvPr>
            <p:ph type="pic" sz="quarter" idx="13"/>
          </p:nvPr>
        </p:nvSpPr>
        <p:spPr>
          <a:xfrm>
            <a:off x="0" y="0"/>
            <a:ext cx="9906000" cy="6858000"/>
          </a:xfrm>
          <a:prstGeom prst="rect">
            <a:avLst/>
          </a:prstGeom>
        </p:spPr>
        <p:txBody>
          <a:bodyPr tIns="3636000"/>
          <a:lstStyle>
            <a:lvl1pPr marL="0" indent="0" algn="ctr">
              <a:buFontTx/>
              <a:buNone/>
              <a:defRPr sz="1800">
                <a:solidFill>
                  <a:srgbClr val="969696"/>
                </a:solidFill>
                <a:latin typeface="Arial" pitchFamily="34" charset="0"/>
                <a:cs typeface="Arial" pitchFamily="34" charset="0"/>
              </a:defRPr>
            </a:lvl1pPr>
          </a:lstStyle>
          <a:p>
            <a:r>
              <a:rPr lang="en-US" noProof="0" smtClean="0"/>
              <a:t>Click icon to add picture</a:t>
            </a:r>
            <a:endParaRPr lang="en-US" noProof="0" dirty="0"/>
          </a:p>
        </p:txBody>
      </p:sp>
      <p:sp>
        <p:nvSpPr>
          <p:cNvPr id="3" name="Title 2"/>
          <p:cNvSpPr>
            <a:spLocks noGrp="1"/>
          </p:cNvSpPr>
          <p:nvPr>
            <p:ph type="title" hasCustomPrompt="1"/>
          </p:nvPr>
        </p:nvSpPr>
        <p:spPr>
          <a:xfrm>
            <a:off x="560388" y="1943998"/>
            <a:ext cx="8785225" cy="1052954"/>
          </a:xfrm>
        </p:spPr>
        <p:txBody>
          <a:bodyPr bIns="0" anchor="t" anchorCtr="0"/>
          <a:lstStyle>
            <a:lvl1pPr>
              <a:lnSpc>
                <a:spcPct val="100000"/>
              </a:lnSpc>
              <a:defRPr sz="3400"/>
            </a:lvl1pPr>
          </a:lstStyle>
          <a:p>
            <a:r>
              <a:rPr lang="en-US" dirty="0" smtClean="0"/>
              <a:t>Click to add section title</a:t>
            </a:r>
            <a:endParaRPr lang="en-US" dirty="0"/>
          </a:p>
        </p:txBody>
      </p:sp>
      <p:sp>
        <p:nvSpPr>
          <p:cNvPr id="2" name="Footer Placeholder 1"/>
          <p:cNvSpPr>
            <a:spLocks noGrp="1"/>
          </p:cNvSpPr>
          <p:nvPr>
            <p:ph type="ftr" sz="quarter" idx="14"/>
          </p:nvPr>
        </p:nvSpPr>
        <p:spPr/>
        <p:txBody>
          <a:bodyPr/>
          <a:lstStyle/>
          <a:p>
            <a:r>
              <a:rPr lang="en-US" smtClean="0"/>
              <a:t>2016-05-10   © 2016 LafargeHolcim</a:t>
            </a:r>
            <a:endParaRPr lang="en-US" dirty="0"/>
          </a:p>
        </p:txBody>
      </p:sp>
      <p:sp>
        <p:nvSpPr>
          <p:cNvPr id="4" name="Slide Number Placeholder 3"/>
          <p:cNvSpPr>
            <a:spLocks noGrp="1"/>
          </p:cNvSpPr>
          <p:nvPr>
            <p:ph type="sldNum" sz="quarter" idx="15"/>
          </p:nvPr>
        </p:nvSpPr>
        <p:spPr/>
        <p:txBody>
          <a:bodyPr/>
          <a:lstStyle/>
          <a:p>
            <a:fld id="{2485B633-6863-4B84-8019-F125347A66EC}" type="slidenum">
              <a:rPr lang="en-US" smtClean="0"/>
              <a:pPr/>
              <a:t>‹#›</a:t>
            </a:fld>
            <a:endParaRPr lang="en-US" dirty="0"/>
          </a:p>
        </p:txBody>
      </p:sp>
      <p:sp>
        <p:nvSpPr>
          <p:cNvPr id="10" name="Status" hidden="1"/>
          <p:cNvSpPr txBox="1">
            <a:spLocks/>
          </p:cNvSpPr>
          <p:nvPr userDrawn="1">
            <p:custDataLst>
              <p:tags r:id="rId2"/>
            </p:custDataLst>
          </p:nvPr>
        </p:nvSpPr>
        <p:spPr>
          <a:xfrm rot="16200000">
            <a:off x="8901567" y="764508"/>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sp>
        <p:nvSpPr>
          <p:cNvPr id="11" name="Classification"/>
          <p:cNvSpPr>
            <a:spLocks/>
          </p:cNvSpPr>
          <p:nvPr userDrawn="1">
            <p:custDataLst>
              <p:tags r:id="rId3"/>
            </p:custDataLst>
          </p:nvPr>
        </p:nvSpPr>
        <p:spPr>
          <a:xfrm>
            <a:off x="5241032" y="6417332"/>
            <a:ext cx="1656184" cy="165731"/>
          </a:xfrm>
          <a:prstGeom prst="rect">
            <a:avLst/>
          </a:prstGeom>
        </p:spPr>
        <p:txBody>
          <a:bodyPr vert="horz" wrap="none" lIns="0" tIns="0" rIns="0" bIns="0" rtlCol="0" anchor="b" anchorCtr="0">
            <a:noAutofit/>
          </a:bodyPr>
          <a:lstStyle/>
          <a:p>
            <a:pPr lvl="0" algn="r"/>
            <a:endParaRPr lang="en-US" sz="800" b="1" cap="all" baseline="0" dirty="0">
              <a:solidFill>
                <a:schemeClr val="accent1"/>
              </a:solidFill>
            </a:endParaRPr>
          </a:p>
        </p:txBody>
      </p:sp>
    </p:spTree>
    <p:extLst>
      <p:ext uri="{BB962C8B-B14F-4D97-AF65-F5344CB8AC3E}">
        <p14:creationId xmlns:p14="http://schemas.microsoft.com/office/powerpoint/2010/main" val="1678959966"/>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s" preserve="1" userDrawn="1">
  <p:cSld name="Title and 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4320542" cy="4734052"/>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Content Placeholder 2"/>
          <p:cNvSpPr>
            <a:spLocks noGrp="1"/>
          </p:cNvSpPr>
          <p:nvPr>
            <p:ph idx="14"/>
          </p:nvPr>
        </p:nvSpPr>
        <p:spPr>
          <a:xfrm>
            <a:off x="5060950" y="1448780"/>
            <a:ext cx="4321175" cy="473405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2100691"/>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Picture" preserve="1" userDrawn="1">
  <p:cSld name="Title, 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4320542" cy="473405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Picture Placeholder 8"/>
          <p:cNvSpPr>
            <a:spLocks noGrp="1"/>
          </p:cNvSpPr>
          <p:nvPr>
            <p:ph type="pic" sz="quarter" idx="14"/>
          </p:nvPr>
        </p:nvSpPr>
        <p:spPr>
          <a:xfrm>
            <a:off x="5060950" y="1448780"/>
            <a:ext cx="4321175" cy="4734053"/>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34586980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s and Picture" preserve="1" userDrawn="1">
  <p:cSld name="Title, 2 Contents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4509" y="1448780"/>
            <a:ext cx="4320542" cy="473261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Content Placeholder 2"/>
          <p:cNvSpPr>
            <a:spLocks noGrp="1"/>
          </p:cNvSpPr>
          <p:nvPr>
            <p:ph idx="14"/>
          </p:nvPr>
        </p:nvSpPr>
        <p:spPr>
          <a:xfrm>
            <a:off x="5060950" y="4077072"/>
            <a:ext cx="4321175" cy="2105679"/>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Picture Placeholder 8"/>
          <p:cNvSpPr>
            <a:spLocks noGrp="1"/>
          </p:cNvSpPr>
          <p:nvPr>
            <p:ph type="pic" sz="quarter" idx="15"/>
          </p:nvPr>
        </p:nvSpPr>
        <p:spPr>
          <a:xfrm>
            <a:off x="5060950" y="1448780"/>
            <a:ext cx="4321175" cy="2376264"/>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412213548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Picture" preserve="1" userDrawn="1">
  <p:cSld name="Big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r>
              <a:rPr lang="en-US" smtClean="0"/>
              <a:t>2016-05-10   © 2016 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Picture Placeholder 8"/>
          <p:cNvSpPr>
            <a:spLocks noGrp="1"/>
          </p:cNvSpPr>
          <p:nvPr>
            <p:ph type="pic" sz="quarter" idx="14"/>
          </p:nvPr>
        </p:nvSpPr>
        <p:spPr>
          <a:xfrm>
            <a:off x="523875" y="1268413"/>
            <a:ext cx="8858250" cy="4912979"/>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2976166555"/>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5" name="Slide Number Placeholder 4"/>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85285043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2016-05-10   © 2016 LafargeHolcim</a:t>
            </a:r>
            <a:endParaRPr lang="en-US" dirty="0"/>
          </a:p>
        </p:txBody>
      </p:sp>
      <p:sp>
        <p:nvSpPr>
          <p:cNvPr id="5" name="Slide Number Placeholder 4"/>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21257966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188639"/>
            <a:ext cx="8858250" cy="851907"/>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3875" y="1448780"/>
            <a:ext cx="8858250" cy="473405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892660" y="6417332"/>
            <a:ext cx="3168290" cy="165731"/>
          </a:xfrm>
          <a:prstGeom prst="rect">
            <a:avLst/>
          </a:prstGeom>
        </p:spPr>
        <p:txBody>
          <a:bodyPr vert="horz" lIns="0" tIns="0" rIns="0" bIns="0" rtlCol="0" anchor="b" anchorCtr="0">
            <a:noAutofit/>
          </a:bodyPr>
          <a:lstStyle>
            <a:lvl1pPr>
              <a:defRPr lang="de-DE" sz="800" b="1"/>
            </a:lvl1pPr>
          </a:lstStyle>
          <a:p>
            <a:r>
              <a:rPr lang="en-US" smtClean="0"/>
              <a:t>2016-05-10   © 2016 LafargeHolcim</a:t>
            </a:r>
            <a:endParaRPr lang="en-US" dirty="0"/>
          </a:p>
        </p:txBody>
      </p:sp>
      <p:sp>
        <p:nvSpPr>
          <p:cNvPr id="6" name="Slide Number Placeholder 5"/>
          <p:cNvSpPr>
            <a:spLocks noGrp="1"/>
          </p:cNvSpPr>
          <p:nvPr>
            <p:ph type="sldNum" sz="quarter" idx="4"/>
          </p:nvPr>
        </p:nvSpPr>
        <p:spPr>
          <a:xfrm>
            <a:off x="8949444" y="6417463"/>
            <a:ext cx="432048" cy="165600"/>
          </a:xfrm>
          <a:prstGeom prst="rect">
            <a:avLst/>
          </a:prstGeom>
        </p:spPr>
        <p:txBody>
          <a:bodyPr vert="horz" wrap="none" lIns="0" tIns="0" rIns="0" bIns="0" rtlCol="0" anchor="b" anchorCtr="0">
            <a:noAutofit/>
          </a:bodyPr>
          <a:lstStyle>
            <a:lvl1pPr algn="r">
              <a:defRPr sz="800">
                <a:solidFill>
                  <a:schemeClr val="tx1"/>
                </a:solidFill>
              </a:defRPr>
            </a:lvl1pPr>
          </a:lstStyle>
          <a:p>
            <a:fld id="{A45E2B5F-19B1-41F4-9C65-D0E69646D5F3}" type="slidenum">
              <a:rPr lang="en-US" smtClean="0"/>
              <a:pPr/>
              <a:t>‹#›</a:t>
            </a:fld>
            <a:endParaRPr lang="en-US" dirty="0"/>
          </a:p>
        </p:txBody>
      </p:sp>
      <p:cxnSp>
        <p:nvCxnSpPr>
          <p:cNvPr id="10" name="Line"/>
          <p:cNvCxnSpPr/>
          <p:nvPr/>
        </p:nvCxnSpPr>
        <p:spPr>
          <a:xfrm>
            <a:off x="523875" y="1160748"/>
            <a:ext cx="8858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lassification"/>
          <p:cNvSpPr>
            <a:spLocks/>
          </p:cNvSpPr>
          <p:nvPr>
            <p:custDataLst>
              <p:tags r:id="rId14"/>
            </p:custDataLst>
          </p:nvPr>
        </p:nvSpPr>
        <p:spPr>
          <a:xfrm>
            <a:off x="5241032" y="6417332"/>
            <a:ext cx="1656184" cy="165731"/>
          </a:xfrm>
          <a:prstGeom prst="rect">
            <a:avLst/>
          </a:prstGeom>
        </p:spPr>
        <p:txBody>
          <a:bodyPr vert="horz" wrap="none" lIns="0" tIns="0" rIns="0" bIns="0" rtlCol="0" anchor="b" anchorCtr="0">
            <a:noAutofit/>
          </a:bodyPr>
          <a:lstStyle/>
          <a:p>
            <a:pPr lvl="0" algn="r"/>
            <a:endParaRPr lang="en-US" sz="800" b="1" cap="all" baseline="0" dirty="0">
              <a:solidFill>
                <a:schemeClr val="accent1"/>
              </a:solidFill>
            </a:endParaRPr>
          </a:p>
        </p:txBody>
      </p:sp>
      <p:sp>
        <p:nvSpPr>
          <p:cNvPr id="14" name="Status" hidden="1"/>
          <p:cNvSpPr txBox="1">
            <a:spLocks/>
          </p:cNvSpPr>
          <p:nvPr>
            <p:custDataLst>
              <p:tags r:id="rId15"/>
            </p:custDataLst>
          </p:nvPr>
        </p:nvSpPr>
        <p:spPr>
          <a:xfrm rot="16200000">
            <a:off x="8901567" y="764508"/>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pic>
        <p:nvPicPr>
          <p:cNvPr id="4" name="Picture 3"/>
          <p:cNvPicPr>
            <a:picLocks noChangeAspect="1"/>
          </p:cNvPicPr>
          <p:nvPr userDrawn="1">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519113" y="6348414"/>
            <a:ext cx="1105181" cy="250079"/>
          </a:xfrm>
          <a:prstGeom prst="rect">
            <a:avLst/>
          </a:prstGeom>
        </p:spPr>
      </p:pic>
    </p:spTree>
    <p:extLst>
      <p:ext uri="{BB962C8B-B14F-4D97-AF65-F5344CB8AC3E}">
        <p14:creationId xmlns:p14="http://schemas.microsoft.com/office/powerpoint/2010/main" val="93877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56" r:id="rId4"/>
    <p:sldLayoutId id="2147483657" r:id="rId5"/>
    <p:sldLayoutId id="2147483658" r:id="rId6"/>
    <p:sldLayoutId id="2147483659" r:id="rId7"/>
    <p:sldLayoutId id="2147483654" r:id="rId8"/>
    <p:sldLayoutId id="2147483663" r:id="rId9"/>
    <p:sldLayoutId id="2147483655" r:id="rId10"/>
    <p:sldLayoutId id="2147483664" r:id="rId11"/>
    <p:sldLayoutId id="2147483667" r:id="rId12"/>
  </p:sldLayoutIdLst>
  <p:hf sldNum="0" hdr="0" dt="0"/>
  <p:txStyles>
    <p:title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p:titleStyle>
    <p:bodyStyle>
      <a:lvl1pPr marL="180975" indent="-180975" algn="l" defTabSz="914400" rtl="0" eaLnBrk="1" latinLnBrk="0" hangingPunct="1">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361950" indent="-180975" algn="l" defTabSz="914400" rtl="0" eaLnBrk="1" latinLnBrk="0" hangingPunct="1">
        <a:spcBef>
          <a:spcPts val="12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2925" indent="-180975" algn="l" defTabSz="914400" rtl="0" eaLnBrk="1" latinLnBrk="0" hangingPunct="1">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12788" indent="-169863" algn="l" defTabSz="914400" rtl="0" eaLnBrk="1" latinLnBrk="0" hangingPunct="1">
        <a:spcBef>
          <a:spcPts val="9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893763" indent="-180975" algn="l" defTabSz="914400" rtl="0" eaLnBrk="1" latinLnBrk="0" hangingPunct="1">
        <a:spcBef>
          <a:spcPts val="9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de-DE" dirty="0" smtClean="0"/>
              <a:t>Burner Check</a:t>
            </a:r>
          </a:p>
        </p:txBody>
      </p:sp>
      <p:sp>
        <p:nvSpPr>
          <p:cNvPr id="3075" name="Rectangle 3"/>
          <p:cNvSpPr>
            <a:spLocks noGrp="1" noChangeArrowheads="1"/>
          </p:cNvSpPr>
          <p:nvPr>
            <p:ph type="subTitle" idx="1"/>
          </p:nvPr>
        </p:nvSpPr>
        <p:spPr>
          <a:solidFill>
            <a:schemeClr val="bg1"/>
          </a:solidFill>
        </p:spPr>
        <p:txBody>
          <a:bodyPr/>
          <a:lstStyle/>
          <a:p>
            <a:r>
              <a:rPr lang="en-US" altLang="de-DE" b="1" dirty="0" smtClean="0"/>
              <a:t>Solution</a:t>
            </a:r>
          </a:p>
        </p:txBody>
      </p:sp>
      <p:sp>
        <p:nvSpPr>
          <p:cNvPr id="3076" name="Text Box 11"/>
          <p:cNvSpPr txBox="1">
            <a:spLocks noChangeArrowheads="1"/>
          </p:cNvSpPr>
          <p:nvPr/>
        </p:nvSpPr>
        <p:spPr bwMode="auto">
          <a:xfrm>
            <a:off x="1600200" y="5334000"/>
            <a:ext cx="80772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600">
                <a:solidFill>
                  <a:schemeClr val="tx1"/>
                </a:solidFill>
                <a:latin typeface="Arial" charset="0"/>
              </a:defRPr>
            </a:lvl1pPr>
            <a:lvl2pPr marL="742950" indent="-285750">
              <a:defRPr sz="2600">
                <a:solidFill>
                  <a:schemeClr val="tx1"/>
                </a:solidFill>
                <a:latin typeface="Arial" charset="0"/>
              </a:defRPr>
            </a:lvl2pPr>
            <a:lvl3pPr marL="1143000" indent="-228600">
              <a:defRPr sz="2600">
                <a:solidFill>
                  <a:schemeClr val="tx1"/>
                </a:solidFill>
                <a:latin typeface="Arial" charset="0"/>
              </a:defRPr>
            </a:lvl3pPr>
            <a:lvl4pPr marL="1600200" indent="-228600">
              <a:defRPr sz="2600">
                <a:solidFill>
                  <a:schemeClr val="tx1"/>
                </a:solidFill>
                <a:latin typeface="Arial" charset="0"/>
              </a:defRPr>
            </a:lvl4pPr>
            <a:lvl5pPr marL="2057400" indent="-228600">
              <a:defRPr sz="26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9pPr>
          </a:lstStyle>
          <a:p>
            <a:pPr algn="l">
              <a:spcBef>
                <a:spcPct val="0"/>
              </a:spcBef>
              <a:spcAft>
                <a:spcPct val="0"/>
              </a:spcAft>
            </a:pPr>
            <a:r>
              <a:rPr lang="en-US" altLang="de-DE" sz="2400" dirty="0"/>
              <a:t>Technical Development </a:t>
            </a:r>
            <a:r>
              <a:rPr lang="en-US" altLang="de-DE" sz="2400" dirty="0" smtClean="0"/>
              <a:t>Program</a:t>
            </a:r>
            <a:br>
              <a:rPr lang="en-US" altLang="de-DE" sz="2400" dirty="0" smtClean="0"/>
            </a:br>
            <a:r>
              <a:rPr lang="en-US" altLang="de-DE" sz="2400" dirty="0" smtClean="0"/>
              <a:t>SPREAD 2016</a:t>
            </a:r>
            <a:endParaRPr lang="en-US" altLang="de-DE" sz="2400" dirty="0"/>
          </a:p>
        </p:txBody>
      </p:sp>
      <p:sp>
        <p:nvSpPr>
          <p:cNvPr id="5" name="Picture Placeholder 4"/>
          <p:cNvSpPr>
            <a:spLocks noGrp="1"/>
          </p:cNvSpPr>
          <p:nvPr>
            <p:ph type="pic" sz="quarter" idx="14"/>
          </p:nvPr>
        </p:nvSpPr>
        <p:spPr/>
      </p:sp>
      <p:sp>
        <p:nvSpPr>
          <p:cNvPr id="6" name="Rectangle 5"/>
          <p:cNvSpPr/>
          <p:nvPr/>
        </p:nvSpPr>
        <p:spPr>
          <a:xfrm>
            <a:off x="0" y="0"/>
            <a:ext cx="9906000" cy="3573016"/>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1"/>
              </a:buClr>
              <a:buFont typeface="Arial" panose="020B0604020202020204" pitchFamily="34" charset="0"/>
              <a:buChar char="•"/>
            </a:pPr>
            <a:endParaRPr lang="en-US" dirty="0" smtClean="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556" y="18420"/>
            <a:ext cx="2340260" cy="3394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020" y="18419"/>
            <a:ext cx="3459463" cy="3459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604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p:txBody>
          <a:bodyPr/>
          <a:lstStyle/>
          <a:p>
            <a:r>
              <a:rPr lang="en-US" altLang="de-DE" sz="2400" dirty="0" smtClean="0"/>
              <a:t>Burner Check Case Study - SOLUTION</a:t>
            </a:r>
          </a:p>
        </p:txBody>
      </p:sp>
      <p:sp>
        <p:nvSpPr>
          <p:cNvPr id="4100" name="Rectangle 2"/>
          <p:cNvSpPr>
            <a:spLocks noGrp="1" noChangeArrowheads="1"/>
          </p:cNvSpPr>
          <p:nvPr>
            <p:ph type="body" sz="half" idx="1"/>
          </p:nvPr>
        </p:nvSpPr>
        <p:spPr>
          <a:xfrm>
            <a:off x="488504" y="1232756"/>
            <a:ext cx="3971925" cy="4765675"/>
          </a:xfrm>
        </p:spPr>
        <p:txBody>
          <a:bodyPr/>
          <a:lstStyle/>
          <a:p>
            <a:pPr marL="457200" indent="-457200">
              <a:buSzTx/>
            </a:pPr>
            <a:r>
              <a:rPr lang="en-US" altLang="de-DE" sz="1600" dirty="0" smtClean="0"/>
              <a:t>Purpose: Get familiar with the Burner Check Tool</a:t>
            </a:r>
          </a:p>
          <a:p>
            <a:pPr marL="457200" indent="-457200">
              <a:buSzTx/>
            </a:pPr>
            <a:r>
              <a:rPr lang="en-US" altLang="de-DE" sz="1600" dirty="0" smtClean="0"/>
              <a:t>Tasks</a:t>
            </a:r>
          </a:p>
          <a:p>
            <a:pPr marL="457200" indent="-457200">
              <a:buFont typeface="Wingdings" pitchFamily="2" charset="2"/>
              <a:buAutoNum type="arabicPeriod"/>
            </a:pPr>
            <a:r>
              <a:rPr lang="en-US" altLang="de-DE" sz="1600" dirty="0" smtClean="0"/>
              <a:t>You made a Burner Check during the heat balance and filled out  the spreadsheet already. The only thing that is missing for the evaluation is completing the spreadsheet with the dimensions of the coal and fluff channel dimensions of the burner. Use the information below and fill it in the burner check so that you get the fuel injection velocities.</a:t>
            </a:r>
            <a:br>
              <a:rPr lang="en-US" altLang="de-DE" sz="1600" dirty="0" smtClean="0"/>
            </a:br>
            <a:r>
              <a:rPr lang="en-US" altLang="de-DE" sz="1600" dirty="0" smtClean="0"/>
              <a:t/>
            </a:r>
            <a:br>
              <a:rPr lang="en-US" altLang="de-DE" sz="1600" dirty="0" smtClean="0"/>
            </a:br>
            <a:r>
              <a:rPr lang="en-US" altLang="de-DE" sz="1600" dirty="0" smtClean="0"/>
              <a:t/>
            </a:r>
            <a:br>
              <a:rPr lang="en-US" altLang="de-DE" sz="1600" dirty="0" smtClean="0"/>
            </a:br>
            <a:r>
              <a:rPr lang="en-US" altLang="de-DE" sz="1600" b="1" dirty="0" smtClean="0">
                <a:solidFill>
                  <a:schemeClr val="accent2"/>
                </a:solidFill>
              </a:rPr>
              <a:t>Solution:</a:t>
            </a:r>
            <a:br>
              <a:rPr lang="en-US" altLang="de-DE" sz="1600" b="1" dirty="0" smtClean="0">
                <a:solidFill>
                  <a:schemeClr val="accent2"/>
                </a:solidFill>
              </a:rPr>
            </a:br>
            <a:r>
              <a:rPr lang="en-US" altLang="de-DE" sz="1600" dirty="0" smtClean="0"/>
              <a:t/>
            </a:r>
            <a:br>
              <a:rPr lang="en-US" altLang="de-DE" sz="1600" dirty="0" smtClean="0"/>
            </a:br>
            <a:endParaRPr lang="en-US" altLang="de-DE" sz="1600" dirty="0" smtClean="0"/>
          </a:p>
          <a:p>
            <a:pPr marL="457200" indent="-457200">
              <a:buFont typeface="Wingdings" pitchFamily="2" charset="2"/>
              <a:buNone/>
            </a:pPr>
            <a:endParaRPr lang="en-US" altLang="de-DE" sz="1600" dirty="0" smtClean="0">
              <a:solidFill>
                <a:schemeClr val="accent2"/>
              </a:solidFill>
            </a:endParaRPr>
          </a:p>
          <a:p>
            <a:pPr marL="457200" indent="-457200">
              <a:buFont typeface="Wingdings" pitchFamily="2" charset="2"/>
              <a:buNone/>
            </a:pPr>
            <a:endParaRPr lang="en-US" altLang="de-DE" sz="1600" dirty="0" smtClean="0">
              <a:solidFill>
                <a:schemeClr val="accent2"/>
              </a:solidFill>
            </a:endParaRPr>
          </a:p>
          <a:p>
            <a:pPr marL="711200" lvl="1" indent="-419100">
              <a:buSzTx/>
            </a:pPr>
            <a:endParaRPr lang="en-US" altLang="de-DE" sz="1600" dirty="0" smtClean="0"/>
          </a:p>
        </p:txBody>
      </p:sp>
      <p:graphicFrame>
        <p:nvGraphicFramePr>
          <p:cNvPr id="4101" name="Object 39"/>
          <p:cNvGraphicFramePr>
            <a:graphicFrameLocks noGrp="1" noChangeAspect="1"/>
          </p:cNvGraphicFramePr>
          <p:nvPr>
            <p:ph sz="quarter" idx="2"/>
            <p:extLst>
              <p:ext uri="{D42A27DB-BD31-4B8C-83A1-F6EECF244321}">
                <p14:modId xmlns:p14="http://schemas.microsoft.com/office/powerpoint/2010/main" val="1752628975"/>
              </p:ext>
            </p:extLst>
          </p:nvPr>
        </p:nvGraphicFramePr>
        <p:xfrm>
          <a:off x="1892660" y="5553236"/>
          <a:ext cx="3302000" cy="368300"/>
        </p:xfrm>
        <a:graphic>
          <a:graphicData uri="http://schemas.openxmlformats.org/presentationml/2006/ole">
            <mc:AlternateContent xmlns:mc="http://schemas.openxmlformats.org/markup-compatibility/2006">
              <mc:Choice xmlns:v="urn:schemas-microsoft-com:vml" Requires="v">
                <p:oleObj spid="_x0000_s2053" name="Equation" r:id="rId3" imgW="3302000" imgH="368300" progId="Equation.3">
                  <p:embed/>
                </p:oleObj>
              </mc:Choice>
              <mc:Fallback>
                <p:oleObj name="Equation" r:id="rId3" imgW="33020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2660" y="5553236"/>
                        <a:ext cx="3302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4" name="Object 41"/>
          <p:cNvGraphicFramePr>
            <a:graphicFrameLocks noGrp="1" noChangeAspect="1"/>
          </p:cNvGraphicFramePr>
          <p:nvPr>
            <p:ph sz="quarter" idx="3"/>
            <p:extLst>
              <p:ext uri="{D42A27DB-BD31-4B8C-83A1-F6EECF244321}">
                <p14:modId xmlns:p14="http://schemas.microsoft.com/office/powerpoint/2010/main" val="977353277"/>
              </p:ext>
            </p:extLst>
          </p:nvPr>
        </p:nvGraphicFramePr>
        <p:xfrm>
          <a:off x="1908133" y="6021015"/>
          <a:ext cx="2552700" cy="368300"/>
        </p:xfrm>
        <a:graphic>
          <a:graphicData uri="http://schemas.openxmlformats.org/presentationml/2006/ole">
            <mc:AlternateContent xmlns:mc="http://schemas.openxmlformats.org/markup-compatibility/2006">
              <mc:Choice xmlns:v="urn:schemas-microsoft-com:vml" Requires="v">
                <p:oleObj spid="_x0000_s2054" name="Equation" r:id="rId5" imgW="2552700" imgH="368300" progId="Equation.3">
                  <p:embed/>
                </p:oleObj>
              </mc:Choice>
              <mc:Fallback>
                <p:oleObj name="Equation" r:id="rId5" imgW="25527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33" y="6021015"/>
                        <a:ext cx="2552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7"/>
          <p:cNvGraphicFramePr>
            <a:graphicFrameLocks noChangeAspect="1"/>
          </p:cNvGraphicFramePr>
          <p:nvPr>
            <p:extLst>
              <p:ext uri="{D42A27DB-BD31-4B8C-83A1-F6EECF244321}">
                <p14:modId xmlns:p14="http://schemas.microsoft.com/office/powerpoint/2010/main" val="1535577127"/>
              </p:ext>
            </p:extLst>
          </p:nvPr>
        </p:nvGraphicFramePr>
        <p:xfrm>
          <a:off x="1892660" y="5193196"/>
          <a:ext cx="4365625" cy="330200"/>
        </p:xfrm>
        <a:graphic>
          <a:graphicData uri="http://schemas.openxmlformats.org/presentationml/2006/ole">
            <mc:AlternateContent xmlns:mc="http://schemas.openxmlformats.org/markup-compatibility/2006">
              <mc:Choice xmlns:v="urn:schemas-microsoft-com:vml" Requires="v">
                <p:oleObj spid="_x0000_s2055" name="Equation" r:id="rId7" imgW="3022600" imgH="228600" progId="Equation.3">
                  <p:embed/>
                </p:oleObj>
              </mc:Choice>
              <mc:Fallback>
                <p:oleObj name="Equation" r:id="rId7" imgW="3022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2660" y="5193196"/>
                        <a:ext cx="436562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03"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9024" y="2564904"/>
            <a:ext cx="44640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5" name="Rectangle 43"/>
          <p:cNvSpPr>
            <a:spLocks noChangeArrowheads="1"/>
          </p:cNvSpPr>
          <p:nvPr/>
        </p:nvSpPr>
        <p:spPr bwMode="auto">
          <a:xfrm>
            <a:off x="1892661" y="5085184"/>
            <a:ext cx="4392488" cy="133214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Arial" charset="0"/>
              </a:defRPr>
            </a:lvl1pPr>
            <a:lvl2pPr marL="742950" indent="-285750">
              <a:defRPr sz="2600">
                <a:solidFill>
                  <a:schemeClr val="tx1"/>
                </a:solidFill>
                <a:latin typeface="Arial" charset="0"/>
              </a:defRPr>
            </a:lvl2pPr>
            <a:lvl3pPr marL="1143000" indent="-228600">
              <a:defRPr sz="2600">
                <a:solidFill>
                  <a:schemeClr val="tx1"/>
                </a:solidFill>
                <a:latin typeface="Arial" charset="0"/>
              </a:defRPr>
            </a:lvl3pPr>
            <a:lvl4pPr marL="1600200" indent="-228600">
              <a:defRPr sz="2600">
                <a:solidFill>
                  <a:schemeClr val="tx1"/>
                </a:solidFill>
                <a:latin typeface="Arial" charset="0"/>
              </a:defRPr>
            </a:lvl4pPr>
            <a:lvl5pPr marL="2057400" indent="-228600">
              <a:defRPr sz="26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9pPr>
          </a:lstStyle>
          <a:p>
            <a:endParaRPr lang="en-US" altLang="de-DE" dirty="0"/>
          </a:p>
        </p:txBody>
      </p:sp>
      <p:sp>
        <p:nvSpPr>
          <p:cNvPr id="2" name="Footer Placeholder 1"/>
          <p:cNvSpPr>
            <a:spLocks noGrp="1"/>
          </p:cNvSpPr>
          <p:nvPr>
            <p:ph type="ftr" sz="quarter" idx="10"/>
          </p:nvPr>
        </p:nvSpPr>
        <p:spPr/>
        <p:txBody>
          <a:bodyPr/>
          <a:lstStyle/>
          <a:p>
            <a:pPr>
              <a:defRPr/>
            </a:pPr>
            <a:r>
              <a:rPr lang="en-US" smtClean="0"/>
              <a:t>2016-05-10   © 2016 LafargeHolcim</a:t>
            </a:r>
            <a:endParaRPr lang="en-US" dirty="0"/>
          </a:p>
        </p:txBody>
      </p:sp>
    </p:spTree>
    <p:extLst>
      <p:ext uri="{BB962C8B-B14F-4D97-AF65-F5344CB8AC3E}">
        <p14:creationId xmlns:p14="http://schemas.microsoft.com/office/powerpoint/2010/main" val="108583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524508" y="1204875"/>
            <a:ext cx="8965567"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600">
                <a:solidFill>
                  <a:schemeClr val="tx1"/>
                </a:solidFill>
                <a:latin typeface="Arial" charset="0"/>
              </a:defRPr>
            </a:lvl1pPr>
            <a:lvl2pPr marL="914400" indent="-457200">
              <a:defRPr sz="2600">
                <a:solidFill>
                  <a:schemeClr val="tx1"/>
                </a:solidFill>
                <a:latin typeface="Arial" charset="0"/>
              </a:defRPr>
            </a:lvl2pPr>
            <a:lvl3pPr marL="1143000" indent="-228600">
              <a:defRPr sz="2600">
                <a:solidFill>
                  <a:schemeClr val="tx1"/>
                </a:solidFill>
                <a:latin typeface="Arial" charset="0"/>
              </a:defRPr>
            </a:lvl3pPr>
            <a:lvl4pPr marL="1600200" indent="-228600">
              <a:defRPr sz="2600">
                <a:solidFill>
                  <a:schemeClr val="tx1"/>
                </a:solidFill>
                <a:latin typeface="Arial" charset="0"/>
              </a:defRPr>
            </a:lvl4pPr>
            <a:lvl5pPr marL="2057400" indent="-228600">
              <a:defRPr sz="26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9pPr>
          </a:lstStyle>
          <a:p>
            <a:pPr lvl="1" algn="l">
              <a:spcBef>
                <a:spcPct val="0"/>
              </a:spcBef>
              <a:spcAft>
                <a:spcPct val="0"/>
              </a:spcAft>
              <a:buFont typeface="Webdings" pitchFamily="18" charset="2"/>
              <a:buAutoNum type="arabicPeriod" startAt="2"/>
            </a:pPr>
            <a:r>
              <a:rPr lang="en-US" altLang="de-DE" sz="1400" dirty="0"/>
              <a:t>Assess the results of the Burner Check and compare them with the </a:t>
            </a:r>
            <a:r>
              <a:rPr lang="en-US" altLang="de-DE" sz="1400" dirty="0" err="1"/>
              <a:t>guidevalues</a:t>
            </a:r>
            <a:r>
              <a:rPr lang="en-US" altLang="de-DE" sz="1400" dirty="0"/>
              <a:t>.</a:t>
            </a:r>
            <a:br>
              <a:rPr lang="en-US" altLang="de-DE" sz="1400" dirty="0"/>
            </a:br>
            <a:r>
              <a:rPr lang="en-US" altLang="de-DE" sz="1400" dirty="0"/>
              <a:t>Do you have suggestions to change/improve the burner setting?</a:t>
            </a:r>
            <a:br>
              <a:rPr lang="en-US" altLang="de-DE" sz="1400" dirty="0"/>
            </a:br>
            <a:r>
              <a:rPr lang="en-US" altLang="de-DE" sz="1400" dirty="0"/>
              <a:t/>
            </a:r>
            <a:br>
              <a:rPr lang="en-US" altLang="de-DE" sz="1400" dirty="0"/>
            </a:br>
            <a:r>
              <a:rPr lang="en-US" altLang="de-DE" sz="1400" i="1" dirty="0">
                <a:solidFill>
                  <a:schemeClr val="accent2"/>
                </a:solidFill>
              </a:rPr>
              <a:t>Burner Impulsion is low with 6.8 N/MW </a:t>
            </a:r>
            <a:br>
              <a:rPr lang="en-US" altLang="de-DE" sz="1400" i="1" dirty="0">
                <a:solidFill>
                  <a:schemeClr val="accent2"/>
                </a:solidFill>
              </a:rPr>
            </a:br>
            <a:r>
              <a:rPr lang="en-US" altLang="de-DE" sz="1400" i="1" dirty="0">
                <a:solidFill>
                  <a:schemeClr val="accent2"/>
                </a:solidFill>
              </a:rPr>
              <a:t>Injection velocity and fuel load of coal/</a:t>
            </a:r>
            <a:r>
              <a:rPr lang="en-US" altLang="de-DE" sz="1400" i="1" dirty="0" err="1">
                <a:solidFill>
                  <a:schemeClr val="accent2"/>
                </a:solidFill>
              </a:rPr>
              <a:t>petcoke</a:t>
            </a:r>
            <a:r>
              <a:rPr lang="en-US" altLang="de-DE" sz="1400" i="1" dirty="0">
                <a:solidFill>
                  <a:schemeClr val="accent2"/>
                </a:solidFill>
              </a:rPr>
              <a:t> is ok with 27 m/s and 3.8 kg/m3.</a:t>
            </a:r>
            <a:br>
              <a:rPr lang="en-US" altLang="de-DE" sz="1400" i="1" dirty="0">
                <a:solidFill>
                  <a:schemeClr val="accent2"/>
                </a:solidFill>
              </a:rPr>
            </a:br>
            <a:r>
              <a:rPr lang="en-US" altLang="de-DE" sz="1400" i="1" dirty="0">
                <a:solidFill>
                  <a:schemeClr val="accent2"/>
                </a:solidFill>
              </a:rPr>
              <a:t/>
            </a:r>
            <a:br>
              <a:rPr lang="en-US" altLang="de-DE" sz="1400" i="1" dirty="0">
                <a:solidFill>
                  <a:schemeClr val="accent2"/>
                </a:solidFill>
              </a:rPr>
            </a:br>
            <a:r>
              <a:rPr lang="en-US" altLang="de-DE" sz="1400" i="1" dirty="0">
                <a:solidFill>
                  <a:schemeClr val="accent2"/>
                </a:solidFill>
              </a:rPr>
              <a:t>Excessive fluff transport velocity (43-48 m/s) and injection velocity (52 m/s). Fluff will pass through the flame where low O2 is available and probably not burn-out completely </a:t>
            </a:r>
            <a:r>
              <a:rPr lang="en-US" altLang="de-DE" sz="1400" i="1" dirty="0">
                <a:solidFill>
                  <a:schemeClr val="accent2"/>
                </a:solidFill>
                <a:sym typeface="Wingdings" pitchFamily="2" charset="2"/>
              </a:rPr>
              <a:t> unburnt particles fall on material bed causing reducing conditions.</a:t>
            </a:r>
            <a:br>
              <a:rPr lang="en-US" altLang="de-DE" sz="1400" i="1" dirty="0">
                <a:solidFill>
                  <a:schemeClr val="accent2"/>
                </a:solidFill>
                <a:sym typeface="Wingdings" pitchFamily="2" charset="2"/>
              </a:rPr>
            </a:br>
            <a:r>
              <a:rPr lang="en-US" altLang="de-DE" sz="1400" i="1" dirty="0">
                <a:solidFill>
                  <a:schemeClr val="accent2"/>
                </a:solidFill>
                <a:sym typeface="Wingdings" pitchFamily="2" charset="2"/>
              </a:rPr>
              <a:t> Possibility to reduce transport air amount to around 800-900 Nm3/h by blowing-off air (temporary) and pulley change at the transport air blower.</a:t>
            </a:r>
            <a:br>
              <a:rPr lang="en-US" altLang="de-DE" sz="1400" i="1" dirty="0">
                <a:solidFill>
                  <a:schemeClr val="accent2"/>
                </a:solidFill>
                <a:sym typeface="Wingdings" pitchFamily="2" charset="2"/>
              </a:rPr>
            </a:br>
            <a:r>
              <a:rPr lang="en-US" altLang="de-DE" sz="1400" i="1" dirty="0">
                <a:solidFill>
                  <a:schemeClr val="accent2"/>
                </a:solidFill>
                <a:sym typeface="Wingdings" pitchFamily="2" charset="2"/>
              </a:rPr>
              <a:t/>
            </a:r>
            <a:br>
              <a:rPr lang="en-US" altLang="de-DE" sz="1400" i="1" dirty="0">
                <a:solidFill>
                  <a:schemeClr val="accent2"/>
                </a:solidFill>
                <a:sym typeface="Wingdings" pitchFamily="2" charset="2"/>
              </a:rPr>
            </a:br>
            <a:r>
              <a:rPr lang="en-US" altLang="de-DE" sz="1400" i="1" dirty="0">
                <a:solidFill>
                  <a:schemeClr val="accent2"/>
                </a:solidFill>
                <a:sym typeface="Wingdings" pitchFamily="2" charset="2"/>
              </a:rPr>
              <a:t>High amount of radial air compared to axial air with ratio almost 1:1 (ax/rad/cent = 44%/41%/15%). Or in this case the axial air is strongly throttled (fan velocity 85% and damper position only 70% open)</a:t>
            </a:r>
            <a:r>
              <a:rPr lang="en-US" altLang="de-DE" sz="1400" i="1" dirty="0">
                <a:solidFill>
                  <a:schemeClr val="accent2"/>
                </a:solidFill>
              </a:rPr>
              <a:t> </a:t>
            </a:r>
            <a:r>
              <a:rPr lang="en-US" altLang="de-DE" sz="1400" i="1" dirty="0">
                <a:solidFill>
                  <a:schemeClr val="accent2"/>
                </a:solidFill>
                <a:sym typeface="Wingdings" pitchFamily="2" charset="2"/>
              </a:rPr>
              <a:t> Wide flame and likely creating double flame. Coal burns out fast (first flame) but </a:t>
            </a:r>
            <a:r>
              <a:rPr lang="en-US" altLang="de-DE" sz="1400" i="1" dirty="0" err="1">
                <a:solidFill>
                  <a:schemeClr val="accent2"/>
                </a:solidFill>
                <a:sym typeface="Wingdings" pitchFamily="2" charset="2"/>
              </a:rPr>
              <a:t>petcoke</a:t>
            </a:r>
            <a:r>
              <a:rPr lang="en-US" altLang="de-DE" sz="1400" i="1" dirty="0">
                <a:solidFill>
                  <a:schemeClr val="accent2"/>
                </a:solidFill>
                <a:sym typeface="Wingdings" pitchFamily="2" charset="2"/>
              </a:rPr>
              <a:t> fraction and fluff burn-out takes longer (second flame).</a:t>
            </a:r>
            <a:br>
              <a:rPr lang="en-US" altLang="de-DE" sz="1400" i="1" dirty="0">
                <a:solidFill>
                  <a:schemeClr val="accent2"/>
                </a:solidFill>
                <a:sym typeface="Wingdings" pitchFamily="2" charset="2"/>
              </a:rPr>
            </a:br>
            <a:r>
              <a:rPr lang="en-US" altLang="de-DE" sz="1400" i="1" dirty="0">
                <a:solidFill>
                  <a:schemeClr val="accent2"/>
                </a:solidFill>
                <a:sym typeface="Wingdings" pitchFamily="2" charset="2"/>
              </a:rPr>
              <a:t> Possibility to increase speed of axial air fan and opening damper to make the flame more narrow and more intensive mixing with secondary air. The impulsion could be increased almost up to 10 N/MW (axial air 4800 Nm3/h, 320 mbar) and the ratio axial/radial air brought more to normal range of 1.5:1 to 2:1. Of course such adjustment needs to be done in smaller steps</a:t>
            </a:r>
            <a:r>
              <a:rPr lang="en-US" altLang="de-DE" sz="1600" i="1" dirty="0">
                <a:solidFill>
                  <a:schemeClr val="accent2"/>
                </a:solidFill>
                <a:sym typeface="Wingdings" pitchFamily="2" charset="2"/>
              </a:rPr>
              <a:t>.</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endParaRPr lang="en-US" altLang="de-DE" sz="1600" i="1" dirty="0">
              <a:solidFill>
                <a:schemeClr val="accent2"/>
              </a:solidFill>
            </a:endParaRPr>
          </a:p>
        </p:txBody>
      </p:sp>
      <p:sp>
        <p:nvSpPr>
          <p:cNvPr id="5124" name="Rectangle 3"/>
          <p:cNvSpPr>
            <a:spLocks noGrp="1" noChangeArrowheads="1"/>
          </p:cNvSpPr>
          <p:nvPr>
            <p:ph type="title"/>
          </p:nvPr>
        </p:nvSpPr>
        <p:spPr>
          <a:noFill/>
        </p:spPr>
        <p:txBody>
          <a:bodyPr/>
          <a:lstStyle/>
          <a:p>
            <a:r>
              <a:rPr lang="en-US" altLang="de-DE" sz="2400" dirty="0" smtClean="0"/>
              <a:t>Burner Check Case Study - SOLUTION</a:t>
            </a:r>
          </a:p>
        </p:txBody>
      </p:sp>
      <p:sp>
        <p:nvSpPr>
          <p:cNvPr id="3" name="Content Placeholder 2"/>
          <p:cNvSpPr>
            <a:spLocks noGrp="1"/>
          </p:cNvSpPr>
          <p:nvPr>
            <p:ph idx="1"/>
          </p:nvPr>
        </p:nvSpPr>
        <p:spPr>
          <a:xfrm>
            <a:off x="488504" y="1614424"/>
            <a:ext cx="8858250" cy="4734052"/>
          </a:xfrm>
        </p:spPr>
        <p:txBody>
          <a:bodyPr/>
          <a:lstStyle/>
          <a:p>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2016-05-10   © 2016 LafargeHolcim</a:t>
            </a:r>
            <a:endParaRPr lang="en-US" dirty="0"/>
          </a:p>
        </p:txBody>
      </p:sp>
    </p:spTree>
    <p:extLst>
      <p:ext uri="{BB962C8B-B14F-4D97-AF65-F5344CB8AC3E}">
        <p14:creationId xmlns:p14="http://schemas.microsoft.com/office/powerpoint/2010/main" val="247917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523565" y="1210419"/>
            <a:ext cx="8497887"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600">
                <a:solidFill>
                  <a:schemeClr val="tx1"/>
                </a:solidFill>
                <a:latin typeface="Arial" charset="0"/>
              </a:defRPr>
            </a:lvl1pPr>
            <a:lvl2pPr marL="914400" indent="-457200">
              <a:defRPr sz="2600">
                <a:solidFill>
                  <a:schemeClr val="tx1"/>
                </a:solidFill>
                <a:latin typeface="Arial" charset="0"/>
              </a:defRPr>
            </a:lvl2pPr>
            <a:lvl3pPr marL="1143000" indent="-228600">
              <a:defRPr sz="2600">
                <a:solidFill>
                  <a:schemeClr val="tx1"/>
                </a:solidFill>
                <a:latin typeface="Arial" charset="0"/>
              </a:defRPr>
            </a:lvl3pPr>
            <a:lvl4pPr marL="1600200" indent="-228600">
              <a:defRPr sz="2600">
                <a:solidFill>
                  <a:schemeClr val="tx1"/>
                </a:solidFill>
                <a:latin typeface="Arial" charset="0"/>
              </a:defRPr>
            </a:lvl4pPr>
            <a:lvl5pPr marL="2057400" indent="-228600">
              <a:defRPr sz="26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9pPr>
          </a:lstStyle>
          <a:p>
            <a:pPr lvl="1" algn="l">
              <a:spcBef>
                <a:spcPct val="0"/>
              </a:spcBef>
              <a:spcAft>
                <a:spcPct val="0"/>
              </a:spcAft>
              <a:buFont typeface="Webdings" pitchFamily="18" charset="2"/>
              <a:buAutoNum type="arabicPeriod" startAt="2"/>
            </a:pPr>
            <a:r>
              <a:rPr lang="en-US" altLang="de-DE" sz="1600" dirty="0"/>
              <a:t>(continued)</a:t>
            </a:r>
            <a:br>
              <a:rPr lang="en-US" altLang="de-DE" sz="1600" dirty="0"/>
            </a:br>
            <a:r>
              <a:rPr lang="en-US" altLang="de-DE" sz="1600" dirty="0"/>
              <a:t/>
            </a:r>
            <a:br>
              <a:rPr lang="en-US" altLang="de-DE" sz="1600" dirty="0"/>
            </a:br>
            <a:r>
              <a:rPr lang="en-US" altLang="de-DE" sz="1600" i="1" dirty="0">
                <a:solidFill>
                  <a:schemeClr val="accent2"/>
                </a:solidFill>
                <a:sym typeface="Wingdings" pitchFamily="2" charset="2"/>
              </a:rPr>
              <a:t>The amount of central air is elevated, making up 15% of the total primary air. Also the pressure is high with 140 mbar. The effect of this is likely cooling the flame core too much and may delay the ignition. Furthermore the higher availability of oxygen in the flame root can lead to increased NOx levels.</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Should be tried to throttle the central air with damper to get into more normal range of 5-10% of total primary air and pressures between 40-80 mbar.</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The “length of fixed coating divided by kiln diameter” is 5.9. This indicates longer flame that causes higher S-volatility.</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The remaining parameters (not mentioned here) are in normal ranges and do not indicate any specific issue.</a:t>
            </a:r>
            <a:endParaRPr lang="en-US" altLang="de-DE" sz="1600" i="1" dirty="0">
              <a:solidFill>
                <a:schemeClr val="accent2"/>
              </a:solidFill>
            </a:endParaRPr>
          </a:p>
        </p:txBody>
      </p:sp>
      <p:sp>
        <p:nvSpPr>
          <p:cNvPr id="6148" name="Rectangle 3"/>
          <p:cNvSpPr>
            <a:spLocks noGrp="1" noChangeArrowheads="1"/>
          </p:cNvSpPr>
          <p:nvPr>
            <p:ph type="title"/>
          </p:nvPr>
        </p:nvSpPr>
        <p:spPr>
          <a:noFill/>
        </p:spPr>
        <p:txBody>
          <a:bodyPr/>
          <a:lstStyle/>
          <a:p>
            <a:r>
              <a:rPr lang="en-US" altLang="de-DE" sz="2400" dirty="0" smtClean="0"/>
              <a:t>Burner Check Case Study - SOLUTION</a:t>
            </a:r>
          </a:p>
        </p:txBody>
      </p:sp>
      <p:sp>
        <p:nvSpPr>
          <p:cNvPr id="3" name="Content Placeholder 2"/>
          <p:cNvSpPr>
            <a:spLocks noGrp="1"/>
          </p:cNvSpPr>
          <p:nvPr>
            <p:ph idx="1"/>
          </p:nvPr>
        </p:nvSpPr>
        <p:spPr/>
        <p:txBody>
          <a:bodyPr/>
          <a:lstStyle/>
          <a:p>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2016-05-10   © 2016 LafargeHolcim</a:t>
            </a:r>
            <a:endParaRPr lang="en-US" dirty="0"/>
          </a:p>
        </p:txBody>
      </p:sp>
    </p:spTree>
    <p:extLst>
      <p:ext uri="{BB962C8B-B14F-4D97-AF65-F5344CB8AC3E}">
        <p14:creationId xmlns:p14="http://schemas.microsoft.com/office/powerpoint/2010/main" val="388376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559569" y="1196752"/>
            <a:ext cx="8497887"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600">
                <a:solidFill>
                  <a:schemeClr val="tx1"/>
                </a:solidFill>
                <a:latin typeface="Arial" charset="0"/>
              </a:defRPr>
            </a:lvl1pPr>
            <a:lvl2pPr marL="914400" indent="-457200">
              <a:defRPr sz="2600">
                <a:solidFill>
                  <a:schemeClr val="tx1"/>
                </a:solidFill>
                <a:latin typeface="Arial" charset="0"/>
              </a:defRPr>
            </a:lvl2pPr>
            <a:lvl3pPr marL="1143000" indent="-228600">
              <a:defRPr sz="2600">
                <a:solidFill>
                  <a:schemeClr val="tx1"/>
                </a:solidFill>
                <a:latin typeface="Arial" charset="0"/>
              </a:defRPr>
            </a:lvl3pPr>
            <a:lvl4pPr marL="1600200" indent="-228600">
              <a:defRPr sz="2600">
                <a:solidFill>
                  <a:schemeClr val="tx1"/>
                </a:solidFill>
                <a:latin typeface="Arial" charset="0"/>
              </a:defRPr>
            </a:lvl4pPr>
            <a:lvl5pPr marL="2057400" indent="-228600">
              <a:defRPr sz="26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9pPr>
          </a:lstStyle>
          <a:p>
            <a:pPr lvl="1" algn="l">
              <a:spcBef>
                <a:spcPct val="0"/>
              </a:spcBef>
              <a:spcAft>
                <a:spcPct val="0"/>
              </a:spcAft>
              <a:buFont typeface="Webdings" pitchFamily="18" charset="2"/>
              <a:buAutoNum type="arabicPeriod" startAt="3"/>
            </a:pPr>
            <a:r>
              <a:rPr lang="en-US" altLang="de-DE" sz="1600" dirty="0"/>
              <a:t>Understanding the influence of input parameters: </a:t>
            </a:r>
            <a:br>
              <a:rPr lang="en-US" altLang="de-DE" sz="1600" dirty="0"/>
            </a:br>
            <a:r>
              <a:rPr lang="en-US" altLang="de-DE" sz="1600" dirty="0"/>
              <a:t>- Which key values change in the burner check if you modify the fuel split to </a:t>
            </a:r>
            <a:r>
              <a:rPr lang="en-US" altLang="de-DE" sz="1600" dirty="0" err="1"/>
              <a:t>calciner</a:t>
            </a:r>
            <a:r>
              <a:rPr lang="en-US" altLang="de-DE" sz="1600" dirty="0"/>
              <a:t> to 55%</a:t>
            </a:r>
            <a:br>
              <a:rPr lang="en-US" altLang="de-DE" sz="1600" dirty="0"/>
            </a:br>
            <a:r>
              <a:rPr lang="en-US" altLang="de-DE" sz="1600" dirty="0"/>
              <a:t>- Which key values change if you modify the heat value of coal/</a:t>
            </a:r>
            <a:r>
              <a:rPr lang="en-US" altLang="de-DE" sz="1600" dirty="0" err="1"/>
              <a:t>petcoke</a:t>
            </a:r>
            <a:r>
              <a:rPr lang="en-US" altLang="de-DE" sz="1600" dirty="0"/>
              <a:t> mix to 29’000 kJ/kg?</a:t>
            </a:r>
            <a:br>
              <a:rPr lang="en-US" altLang="de-DE" sz="1600" dirty="0"/>
            </a:br>
            <a:r>
              <a:rPr lang="en-US" altLang="de-DE" sz="1600" dirty="0"/>
              <a:t/>
            </a:r>
            <a:br>
              <a:rPr lang="en-US" altLang="de-DE" sz="1600" dirty="0"/>
            </a:br>
            <a:r>
              <a:rPr lang="en-US" altLang="de-DE" sz="1600" i="1" dirty="0">
                <a:solidFill>
                  <a:schemeClr val="accent2"/>
                </a:solidFill>
                <a:sym typeface="Wingdings" pitchFamily="2" charset="2"/>
              </a:rPr>
              <a:t>Changing the fuel split does only change the calculated heat consumption. All the key figures of the burner remain unchanged as the thermal input to main burner stays the same (given by fuel rate and NCV of fuel).</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Change of the coal/</a:t>
            </a:r>
            <a:r>
              <a:rPr lang="en-US" altLang="de-DE" sz="1600" i="1" dirty="0" err="1">
                <a:solidFill>
                  <a:schemeClr val="accent2"/>
                </a:solidFill>
                <a:sym typeface="Wingdings" pitchFamily="2" charset="2"/>
              </a:rPr>
              <a:t>petcoke</a:t>
            </a:r>
            <a:r>
              <a:rPr lang="en-US" altLang="de-DE" sz="1600" i="1" dirty="0">
                <a:solidFill>
                  <a:schemeClr val="accent2"/>
                </a:solidFill>
                <a:sym typeface="Wingdings" pitchFamily="2" charset="2"/>
              </a:rPr>
              <a:t> heat value affects the heat consumption and all the specific burner parameters (impulsion, % primary air, thermal load BZ)</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therefore it is important to have correct fuel inputs (NCV, t/h)</a:t>
            </a:r>
            <a:endParaRPr lang="en-US" altLang="de-DE" sz="1600" i="1" dirty="0">
              <a:solidFill>
                <a:schemeClr val="accent2"/>
              </a:solidFill>
            </a:endParaRPr>
          </a:p>
        </p:txBody>
      </p:sp>
      <p:sp>
        <p:nvSpPr>
          <p:cNvPr id="7172" name="Rectangle 3"/>
          <p:cNvSpPr>
            <a:spLocks noGrp="1" noChangeArrowheads="1"/>
          </p:cNvSpPr>
          <p:nvPr>
            <p:ph type="title"/>
          </p:nvPr>
        </p:nvSpPr>
        <p:spPr>
          <a:noFill/>
        </p:spPr>
        <p:txBody>
          <a:bodyPr/>
          <a:lstStyle/>
          <a:p>
            <a:r>
              <a:rPr lang="en-US" altLang="de-DE" sz="2400" dirty="0" smtClean="0"/>
              <a:t>Burner Check Case Study - SOLUTION</a:t>
            </a:r>
          </a:p>
        </p:txBody>
      </p:sp>
      <p:sp>
        <p:nvSpPr>
          <p:cNvPr id="3" name="Content Placeholder 2"/>
          <p:cNvSpPr>
            <a:spLocks noGrp="1"/>
          </p:cNvSpPr>
          <p:nvPr>
            <p:ph idx="1"/>
          </p:nvPr>
        </p:nvSpPr>
        <p:spPr/>
        <p:txBody>
          <a:bodyPr/>
          <a:lstStyle/>
          <a:p>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2016-05-10   © 2016 LafargeHolcim</a:t>
            </a:r>
            <a:endParaRPr lang="en-US" dirty="0"/>
          </a:p>
        </p:txBody>
      </p:sp>
    </p:spTree>
    <p:extLst>
      <p:ext uri="{BB962C8B-B14F-4D97-AF65-F5344CB8AC3E}">
        <p14:creationId xmlns:p14="http://schemas.microsoft.com/office/powerpoint/2010/main" val="246205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524508" y="1160748"/>
            <a:ext cx="8892988"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600">
                <a:solidFill>
                  <a:schemeClr val="tx1"/>
                </a:solidFill>
                <a:latin typeface="Arial" charset="0"/>
              </a:defRPr>
            </a:lvl1pPr>
            <a:lvl2pPr marL="914400" indent="-457200">
              <a:defRPr sz="2600">
                <a:solidFill>
                  <a:schemeClr val="tx1"/>
                </a:solidFill>
                <a:latin typeface="Arial" charset="0"/>
              </a:defRPr>
            </a:lvl2pPr>
            <a:lvl3pPr marL="1143000" indent="-228600">
              <a:defRPr sz="2600">
                <a:solidFill>
                  <a:schemeClr val="tx1"/>
                </a:solidFill>
                <a:latin typeface="Arial" charset="0"/>
              </a:defRPr>
            </a:lvl3pPr>
            <a:lvl4pPr marL="1600200" indent="-228600">
              <a:defRPr sz="2600">
                <a:solidFill>
                  <a:schemeClr val="tx1"/>
                </a:solidFill>
                <a:latin typeface="Arial" charset="0"/>
              </a:defRPr>
            </a:lvl4pPr>
            <a:lvl5pPr marL="2057400" indent="-228600">
              <a:defRPr sz="26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9pPr>
          </a:lstStyle>
          <a:p>
            <a:pPr lvl="1" algn="l">
              <a:spcBef>
                <a:spcPct val="0"/>
              </a:spcBef>
              <a:spcAft>
                <a:spcPct val="0"/>
              </a:spcAft>
              <a:buFont typeface="Webdings" pitchFamily="18" charset="2"/>
              <a:buAutoNum type="arabicPeriod" startAt="4"/>
            </a:pPr>
            <a:r>
              <a:rPr lang="en-US" altLang="de-DE" sz="1600" dirty="0"/>
              <a:t>A colleague mentioned that wrong alignment could have a negative effect on the S-volatility. What are the basic settings for alignment and how can you verify if the burner is correctly aligned?  </a:t>
            </a:r>
            <a:br>
              <a:rPr lang="en-US" altLang="de-DE" sz="1600" dirty="0"/>
            </a:br>
            <a:r>
              <a:rPr lang="en-US" altLang="de-DE" sz="1600" dirty="0"/>
              <a:t/>
            </a:r>
            <a:br>
              <a:rPr lang="en-US" altLang="de-DE" sz="1600" dirty="0"/>
            </a:br>
            <a:r>
              <a:rPr lang="en-US" altLang="de-DE" sz="1600" i="1" dirty="0">
                <a:solidFill>
                  <a:schemeClr val="accent2"/>
                </a:solidFill>
                <a:sym typeface="Wingdings" pitchFamily="2" charset="2"/>
              </a:rPr>
              <a:t>If the flame is too close to the material bed it can generate local reducing conditions and provoke unburnt fuel particles to fall onto the material bed.</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The basic alignment is to have the burner centered in the kiln. Furthermore the burner should be aligned in kiln axis. This can be verified by an inclinometer (placed on a representative surface of the burner) or by placing a laser in the burner and see where the </a:t>
            </a:r>
            <a:r>
              <a:rPr lang="en-US" altLang="de-DE" sz="1600" i="1" dirty="0" err="1">
                <a:solidFill>
                  <a:schemeClr val="accent2"/>
                </a:solidFill>
                <a:sym typeface="Wingdings" pitchFamily="2" charset="2"/>
              </a:rPr>
              <a:t>laserpoint</a:t>
            </a:r>
            <a:r>
              <a:rPr lang="en-US" altLang="de-DE" sz="1600" i="1" dirty="0">
                <a:solidFill>
                  <a:schemeClr val="accent2"/>
                </a:solidFill>
                <a:sym typeface="Wingdings" pitchFamily="2" charset="2"/>
              </a:rPr>
              <a:t> hits the kiln (hit point of the laser with aligned burner is the center of the kiln inlet) </a:t>
            </a:r>
            <a:br>
              <a:rPr lang="en-US" altLang="de-DE" sz="1600" i="1" dirty="0">
                <a:solidFill>
                  <a:schemeClr val="accent2"/>
                </a:solidFill>
                <a:sym typeface="Wingdings" pitchFamily="2" charset="2"/>
              </a:rPr>
            </a:br>
            <a:endParaRPr lang="en-US" altLang="de-DE" sz="1600" i="1" dirty="0">
              <a:solidFill>
                <a:schemeClr val="accent2"/>
              </a:solidFill>
              <a:sym typeface="Wingdings" pitchFamily="2" charset="2"/>
            </a:endParaRPr>
          </a:p>
          <a:p>
            <a:pPr lvl="1" algn="l">
              <a:spcBef>
                <a:spcPct val="0"/>
              </a:spcBef>
              <a:spcAft>
                <a:spcPct val="0"/>
              </a:spcAft>
              <a:buFont typeface="Webdings" pitchFamily="18" charset="2"/>
              <a:buAutoNum type="arabicPeriod" startAt="4"/>
            </a:pPr>
            <a:endParaRPr lang="en-US" altLang="de-DE" sz="1600" i="1" dirty="0">
              <a:solidFill>
                <a:schemeClr val="accent2"/>
              </a:solidFill>
              <a:sym typeface="Wingdings" pitchFamily="2" charset="2"/>
            </a:endParaRPr>
          </a:p>
          <a:p>
            <a:pPr lvl="1" algn="l">
              <a:spcBef>
                <a:spcPct val="0"/>
              </a:spcBef>
              <a:spcAft>
                <a:spcPct val="0"/>
              </a:spcAft>
              <a:buFont typeface="Webdings" pitchFamily="18" charset="2"/>
              <a:buAutoNum type="arabicPeriod" startAt="4"/>
            </a:pPr>
            <a:endParaRPr lang="en-US" altLang="de-DE" sz="1600" i="1" dirty="0">
              <a:solidFill>
                <a:schemeClr val="accent2"/>
              </a:solidFill>
              <a:sym typeface="Wingdings" pitchFamily="2" charset="2"/>
            </a:endParaRPr>
          </a:p>
          <a:p>
            <a:pPr lvl="1" algn="l">
              <a:spcBef>
                <a:spcPct val="0"/>
              </a:spcBef>
              <a:spcAft>
                <a:spcPct val="0"/>
              </a:spcAft>
              <a:buFont typeface="Webdings" pitchFamily="18" charset="2"/>
              <a:buAutoNum type="arabicPeriod" startAt="4"/>
            </a:pPr>
            <a:endParaRPr lang="en-US" altLang="de-DE" sz="1600" i="1" dirty="0">
              <a:solidFill>
                <a:schemeClr val="accent2"/>
              </a:solidFill>
              <a:sym typeface="Wingdings" pitchFamily="2" charset="2"/>
            </a:endParaRPr>
          </a:p>
          <a:p>
            <a:pPr lvl="1" algn="l">
              <a:spcBef>
                <a:spcPct val="0"/>
              </a:spcBef>
              <a:spcAft>
                <a:spcPct val="0"/>
              </a:spcAft>
              <a:buFont typeface="Webdings" pitchFamily="18" charset="2"/>
              <a:buNone/>
            </a:pP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Note as well: If the flame is pointing strongly upwards there can also be a higher risk of overheating the refractory (hot spots)</a:t>
            </a:r>
            <a:endParaRPr lang="en-US" altLang="de-DE" sz="1600" i="1" dirty="0">
              <a:solidFill>
                <a:schemeClr val="accent2"/>
              </a:solidFill>
            </a:endParaRPr>
          </a:p>
        </p:txBody>
      </p:sp>
      <p:sp>
        <p:nvSpPr>
          <p:cNvPr id="8196" name="Rectangle 3"/>
          <p:cNvSpPr>
            <a:spLocks noGrp="1" noChangeArrowheads="1"/>
          </p:cNvSpPr>
          <p:nvPr>
            <p:ph type="title"/>
          </p:nvPr>
        </p:nvSpPr>
        <p:spPr>
          <a:noFill/>
        </p:spPr>
        <p:txBody>
          <a:bodyPr/>
          <a:lstStyle/>
          <a:p>
            <a:r>
              <a:rPr lang="en-US" altLang="de-DE" sz="2400" dirty="0" smtClean="0"/>
              <a:t>Burner Check Case Study - SOLUTION</a:t>
            </a:r>
          </a:p>
        </p:txBody>
      </p:sp>
      <p:sp>
        <p:nvSpPr>
          <p:cNvPr id="3" name="Content Placeholder 2"/>
          <p:cNvSpPr>
            <a:spLocks noGrp="1"/>
          </p:cNvSpPr>
          <p:nvPr>
            <p:ph idx="1"/>
          </p:nvPr>
        </p:nvSpPr>
        <p:spPr/>
        <p:txBody>
          <a:bodyPr/>
          <a:lstStyle/>
          <a:p>
            <a:r>
              <a:rPr lang="en-US" dirty="0" smtClean="0"/>
              <a:t>   </a:t>
            </a:r>
            <a:endParaRPr lang="en-US" dirty="0"/>
          </a:p>
        </p:txBody>
      </p:sp>
      <p:pic>
        <p:nvPicPr>
          <p:cNvPr id="81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275" y="4076700"/>
            <a:ext cx="5989638"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2016-05-10   © 2016 LafargeHolcim</a:t>
            </a:r>
            <a:endParaRPr lang="en-US" dirty="0"/>
          </a:p>
        </p:txBody>
      </p:sp>
    </p:spTree>
    <p:extLst>
      <p:ext uri="{BB962C8B-B14F-4D97-AF65-F5344CB8AC3E}">
        <p14:creationId xmlns:p14="http://schemas.microsoft.com/office/powerpoint/2010/main" val="288825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488504" y="1160748"/>
            <a:ext cx="8892988"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600">
                <a:solidFill>
                  <a:schemeClr val="tx1"/>
                </a:solidFill>
                <a:latin typeface="Arial" charset="0"/>
              </a:defRPr>
            </a:lvl1pPr>
            <a:lvl2pPr marL="914400" indent="-457200">
              <a:defRPr sz="2600">
                <a:solidFill>
                  <a:schemeClr val="tx1"/>
                </a:solidFill>
                <a:latin typeface="Arial" charset="0"/>
              </a:defRPr>
            </a:lvl2pPr>
            <a:lvl3pPr marL="1143000" indent="-228600">
              <a:defRPr sz="2600">
                <a:solidFill>
                  <a:schemeClr val="tx1"/>
                </a:solidFill>
                <a:latin typeface="Arial" charset="0"/>
              </a:defRPr>
            </a:lvl3pPr>
            <a:lvl4pPr marL="1600200" indent="-228600">
              <a:defRPr sz="2600">
                <a:solidFill>
                  <a:schemeClr val="tx1"/>
                </a:solidFill>
                <a:latin typeface="Arial" charset="0"/>
              </a:defRPr>
            </a:lvl4pPr>
            <a:lvl5pPr marL="2057400" indent="-228600">
              <a:defRPr sz="26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600">
                <a:solidFill>
                  <a:schemeClr val="tx1"/>
                </a:solidFill>
                <a:latin typeface="Arial" charset="0"/>
              </a:defRPr>
            </a:lvl9pPr>
          </a:lstStyle>
          <a:p>
            <a:pPr lvl="1" algn="l">
              <a:spcBef>
                <a:spcPct val="0"/>
              </a:spcBef>
              <a:spcAft>
                <a:spcPct val="0"/>
              </a:spcAft>
              <a:buFont typeface="Webdings" pitchFamily="18" charset="2"/>
              <a:buAutoNum type="arabicPeriod" startAt="4"/>
            </a:pPr>
            <a:r>
              <a:rPr lang="en-US" altLang="de-DE" sz="1600" dirty="0"/>
              <a:t>(continued)</a:t>
            </a:r>
            <a:br>
              <a:rPr lang="en-US" altLang="de-DE" sz="1600" dirty="0"/>
            </a:br>
            <a:r>
              <a:rPr lang="en-US" altLang="de-DE" sz="1600" dirty="0"/>
              <a:t/>
            </a:r>
            <a:br>
              <a:rPr lang="en-US" altLang="de-DE" sz="1600" dirty="0"/>
            </a:br>
            <a:r>
              <a:rPr lang="en-US" altLang="de-DE" sz="1600" i="1" dirty="0">
                <a:solidFill>
                  <a:schemeClr val="accent2"/>
                </a:solidFill>
                <a:sym typeface="Wingdings" pitchFamily="2" charset="2"/>
              </a:rPr>
              <a:t>The insertion of the burner tip inside the kiln has also an effect on the flame length. The insertion distance is measured from the kiln outlet (nose ring) to the tip of the burner).</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A rough rule of thumb is that with each 10cm the tip pushed into the kiln, the flame will get 1m longer. So if the burner is inserted very much inside the kiln it can produce a longer flame that leads to higher S-volatility.</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Typical range of insertion of the tip is between 0 and 1m inside the kiln (kilns with grate cooler and preheater/</a:t>
            </a:r>
            <a:r>
              <a:rPr lang="en-US" altLang="de-DE" sz="1600" i="1" dirty="0" err="1">
                <a:solidFill>
                  <a:schemeClr val="accent2"/>
                </a:solidFill>
                <a:sym typeface="Wingdings" pitchFamily="2" charset="2"/>
              </a:rPr>
              <a:t>precalciner</a:t>
            </a:r>
            <a:r>
              <a:rPr lang="en-US" altLang="de-DE" sz="1600" i="1" dirty="0">
                <a:solidFill>
                  <a:schemeClr val="accent2"/>
                </a:solidFill>
                <a:sym typeface="Wingdings" pitchFamily="2" charset="2"/>
              </a:rPr>
              <a:t> tower). If no experience from the past is available a good starting point would be to insert the burner 0.2 to 0.5 m inside the kiln (in cold condition).</a:t>
            </a:r>
            <a:br>
              <a:rPr lang="en-US" altLang="de-DE" sz="1600" i="1" dirty="0">
                <a:solidFill>
                  <a:schemeClr val="accent2"/>
                </a:solidFill>
                <a:sym typeface="Wingdings" pitchFamily="2" charset="2"/>
              </a:rPr>
            </a:br>
            <a:r>
              <a:rPr lang="en-US" altLang="de-DE" sz="1600" i="1" dirty="0">
                <a:solidFill>
                  <a:schemeClr val="accent2"/>
                </a:solidFill>
                <a:sym typeface="Wingdings" pitchFamily="2" charset="2"/>
              </a:rPr>
              <a:t/>
            </a:r>
            <a:br>
              <a:rPr lang="en-US" altLang="de-DE" sz="1600" i="1" dirty="0">
                <a:solidFill>
                  <a:schemeClr val="accent2"/>
                </a:solidFill>
                <a:sym typeface="Wingdings" pitchFamily="2" charset="2"/>
              </a:rPr>
            </a:br>
            <a:endParaRPr lang="en-US" altLang="de-DE" sz="1600" i="1" dirty="0">
              <a:solidFill>
                <a:schemeClr val="accent2"/>
              </a:solidFill>
            </a:endParaRPr>
          </a:p>
        </p:txBody>
      </p:sp>
      <p:sp>
        <p:nvSpPr>
          <p:cNvPr id="9220" name="Rectangle 3"/>
          <p:cNvSpPr>
            <a:spLocks noGrp="1" noChangeArrowheads="1"/>
          </p:cNvSpPr>
          <p:nvPr>
            <p:ph type="title"/>
          </p:nvPr>
        </p:nvSpPr>
        <p:spPr>
          <a:noFill/>
        </p:spPr>
        <p:txBody>
          <a:bodyPr/>
          <a:lstStyle/>
          <a:p>
            <a:r>
              <a:rPr lang="en-US" altLang="de-DE" sz="2400" dirty="0" smtClean="0"/>
              <a:t>Burner Check Case Study - SOLUTION</a:t>
            </a:r>
          </a:p>
        </p:txBody>
      </p:sp>
      <p:sp>
        <p:nvSpPr>
          <p:cNvPr id="3" name="Content Placeholder 2"/>
          <p:cNvSpPr>
            <a:spLocks noGrp="1"/>
          </p:cNvSpPr>
          <p:nvPr>
            <p:ph idx="1"/>
          </p:nvPr>
        </p:nvSpPr>
        <p:spPr/>
        <p:txBody>
          <a:bodyPr/>
          <a:lstStyle/>
          <a:p>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2016-05-10   © 2016 LafargeHolcim</a:t>
            </a:r>
            <a:endParaRPr lang="en-US" dirty="0"/>
          </a:p>
        </p:txBody>
      </p:sp>
    </p:spTree>
    <p:extLst>
      <p:ext uri="{BB962C8B-B14F-4D97-AF65-F5344CB8AC3E}">
        <p14:creationId xmlns:p14="http://schemas.microsoft.com/office/powerpoint/2010/main" val="425337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noFill/>
        </p:spPr>
        <p:txBody>
          <a:bodyPr/>
          <a:lstStyle/>
          <a:p>
            <a:r>
              <a:rPr lang="en-US" altLang="de-DE" sz="2400" dirty="0" smtClean="0"/>
              <a:t>Burner Check Case Study - SOLUTION</a:t>
            </a:r>
          </a:p>
        </p:txBody>
      </p:sp>
      <p:sp>
        <p:nvSpPr>
          <p:cNvPr id="10243" name="Rectangle 3"/>
          <p:cNvSpPr>
            <a:spLocks noGrp="1" noChangeArrowheads="1"/>
          </p:cNvSpPr>
          <p:nvPr>
            <p:ph idx="1"/>
          </p:nvPr>
        </p:nvSpPr>
        <p:spPr/>
        <p:txBody>
          <a:bodyPr/>
          <a:lstStyle/>
          <a:p>
            <a:pPr>
              <a:spcBef>
                <a:spcPts val="600"/>
              </a:spcBef>
            </a:pPr>
            <a:r>
              <a:rPr lang="en-US" altLang="de-DE" sz="2000" dirty="0" smtClean="0"/>
              <a:t>Message</a:t>
            </a:r>
          </a:p>
          <a:p>
            <a:pPr lvl="1">
              <a:spcBef>
                <a:spcPts val="600"/>
              </a:spcBef>
            </a:pPr>
            <a:r>
              <a:rPr lang="en-US" altLang="de-DE" sz="2000" dirty="0" smtClean="0"/>
              <a:t>Check that the fuel and process information you enter in the Burner check are correct (fuel feed rates, heat values, fuel split). Cross-check the measured primary air flows and transport air flows with the specifications from fans and blowers.</a:t>
            </a:r>
          </a:p>
          <a:p>
            <a:pPr lvl="1">
              <a:spcBef>
                <a:spcPts val="600"/>
              </a:spcBef>
            </a:pPr>
            <a:r>
              <a:rPr lang="en-US" altLang="de-DE" sz="2000" dirty="0" smtClean="0"/>
              <a:t>You have to interpret the results of the burner check always in relation with many different parameters of kiln operation and quality (e.g. S-volatility, microscopy, kiln shell scanner, kiln inlet temperature, kiln inlet O2, CO and NOx).</a:t>
            </a:r>
          </a:p>
          <a:p>
            <a:pPr lvl="1">
              <a:spcBef>
                <a:spcPts val="600"/>
              </a:spcBef>
            </a:pPr>
            <a:r>
              <a:rPr lang="en-US" altLang="de-DE" sz="2000" dirty="0" smtClean="0"/>
              <a:t>Optimize the burner settings for your fuel mix </a:t>
            </a:r>
          </a:p>
          <a:p>
            <a:pPr lvl="1">
              <a:spcBef>
                <a:spcPts val="600"/>
              </a:spcBef>
            </a:pPr>
            <a:r>
              <a:rPr lang="en-US" altLang="de-DE" sz="2000" dirty="0" smtClean="0"/>
              <a:t>Check the Sheet “Detailed Guidelines” with more information about Burner design, upgrades, etc.</a:t>
            </a:r>
            <a:br>
              <a:rPr lang="en-US" altLang="de-DE" sz="2000" dirty="0" smtClean="0"/>
            </a:br>
            <a:r>
              <a:rPr lang="en-US" altLang="de-DE" sz="2000" dirty="0" smtClean="0"/>
              <a:t>- and seek for more information in the Burner Manual</a:t>
            </a:r>
          </a:p>
          <a:p>
            <a:pPr lvl="1">
              <a:spcBef>
                <a:spcPts val="600"/>
              </a:spcBef>
            </a:pPr>
            <a:endParaRPr lang="en-US" altLang="de-DE" sz="2000" dirty="0" smtClean="0"/>
          </a:p>
        </p:txBody>
      </p:sp>
      <p:sp>
        <p:nvSpPr>
          <p:cNvPr id="2" name="Footer Placeholder 1"/>
          <p:cNvSpPr>
            <a:spLocks noGrp="1"/>
          </p:cNvSpPr>
          <p:nvPr>
            <p:ph type="ftr" sz="quarter" idx="11"/>
          </p:nvPr>
        </p:nvSpPr>
        <p:spPr/>
        <p:txBody>
          <a:bodyPr/>
          <a:lstStyle/>
          <a:p>
            <a:r>
              <a:rPr lang="en-US" smtClean="0"/>
              <a:t>2016-05-10   © 2016 LafargeHolcim</a:t>
            </a:r>
            <a:endParaRPr lang="en-US" dirty="0"/>
          </a:p>
        </p:txBody>
      </p:sp>
    </p:spTree>
    <p:extLst>
      <p:ext uri="{BB962C8B-B14F-4D97-AF65-F5344CB8AC3E}">
        <p14:creationId xmlns:p14="http://schemas.microsoft.com/office/powerpoint/2010/main" val="2825471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LH1004"/>
  <p:tag name="BRAND" val="100"/>
  <p:tag name="LOGO" val="100"/>
  <p:tag name="LANGUAGE" val="1033"/>
  <p:tag name="DATE" val="2016-05-10"/>
  <p:tag name="CLASSIFICATION" val="0"/>
  <p:tag name="COPYRIGHTYEAR" val="2016"/>
  <p:tag name="LEGALTEXT" val="LafargeHolcim"/>
</p:tagLst>
</file>

<file path=ppt/tags/tag10.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xml><?xml version="1.0" encoding="utf-8"?>
<p:tagLst xmlns:a="http://schemas.openxmlformats.org/drawingml/2006/main" xmlns:r="http://schemas.openxmlformats.org/officeDocument/2006/relationships" xmlns:p="http://schemas.openxmlformats.org/presentationml/2006/main">
  <p:tag name="SHAPETYPE" val="Status"/>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TitleBand"/>
</p:tagLst>
</file>

<file path=ppt/tags/tag6.xml><?xml version="1.0" encoding="utf-8"?>
<p:tagLst xmlns:a="http://schemas.openxmlformats.org/drawingml/2006/main" xmlns:r="http://schemas.openxmlformats.org/officeDocument/2006/relationships" xmlns:p="http://schemas.openxmlformats.org/presentationml/2006/main">
  <p:tag name="SHAPETYPE" val="Status"/>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ineHider"/>
</p:tagLst>
</file>

<file path=ppt/tags/tag9.xml><?xml version="1.0" encoding="utf-8"?>
<p:tagLst xmlns:a="http://schemas.openxmlformats.org/drawingml/2006/main" xmlns:r="http://schemas.openxmlformats.org/officeDocument/2006/relationships" xmlns:p="http://schemas.openxmlformats.org/presentationml/2006/main">
  <p:tag name="SHAPETYPE" val="Status"/>
</p:tagLst>
</file>

<file path=ppt/theme/theme1.xml><?xml version="1.0" encoding="utf-8"?>
<a:theme xmlns:a="http://schemas.openxmlformats.org/drawingml/2006/main" name="LafargeHolcim">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spPr>
      <a:bodyPr rtlCol="0" anchor="ctr"/>
      <a:lstStyle>
        <a:defPPr marL="180975" indent="-180975">
          <a:buClr>
            <a:schemeClr val="accent1"/>
          </a:buClr>
          <a:buFont typeface="Arial" panose="020B0604020202020204" pitchFamily="34" charset="0"/>
          <a:buChar cha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331</Words>
  <Application>Microsoft Office PowerPoint</Application>
  <PresentationFormat>A4 Paper (210x297 mm)</PresentationFormat>
  <Paragraphs>40</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LafargeHolcim</vt:lpstr>
      <vt:lpstr>Equation</vt:lpstr>
      <vt:lpstr>Burner Check</vt:lpstr>
      <vt:lpstr>Burner Check Case Study - SOLUTION</vt:lpstr>
      <vt:lpstr>Burner Check Case Study - SOLUTION</vt:lpstr>
      <vt:lpstr>Burner Check Case Study - SOLUTION</vt:lpstr>
      <vt:lpstr>Burner Check Case Study - SOLUTION</vt:lpstr>
      <vt:lpstr>Burner Check Case Study - SOLUTION</vt:lpstr>
      <vt:lpstr>Burner Check Case Study - SOLUTION</vt:lpstr>
      <vt:lpstr>Burner Check Case Study - 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Burner Check</dc:title>
  <dc:creator>Christian Engmann</dc:creator>
  <cp:lastModifiedBy>Mirko Weber</cp:lastModifiedBy>
  <cp:revision>2</cp:revision>
  <dcterms:created xsi:type="dcterms:W3CDTF">2015-07-13T09:18:26Z</dcterms:created>
  <dcterms:modified xsi:type="dcterms:W3CDTF">2016-05-10T08:59:38Z</dcterms:modified>
</cp:coreProperties>
</file>