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77" autoAdjust="0"/>
  </p:normalViewPr>
  <p:slideViewPr>
    <p:cSldViewPr showGuides="1">
      <p:cViewPr varScale="1">
        <p:scale>
          <a:sx n="99" d="100"/>
          <a:sy n="99" d="100"/>
        </p:scale>
        <p:origin x="-90" y="-162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30D00C-7D00-44D1-91DF-6926F83C8E05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Heat and Mass </a:t>
            </a:r>
            <a:r>
              <a:rPr lang="en-US" altLang="en-US" sz="3600" dirty="0" smtClean="0"/>
              <a:t>balance</a:t>
            </a:r>
            <a:br>
              <a:rPr lang="en-US" altLang="en-US" sz="3600" dirty="0" smtClean="0"/>
            </a:br>
            <a:r>
              <a:rPr lang="en-US" altLang="en-US" sz="3600" dirty="0" smtClean="0"/>
              <a:t>Introduction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Development </a:t>
            </a:r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 smtClean="0"/>
              <a:t>SPREAD 2016</a:t>
            </a:r>
          </a:p>
          <a:p>
            <a:endParaRPr lang="en-US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42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Samples and analysis required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8504" y="1268760"/>
            <a:ext cx="8096250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Kiln feed (every 2 – 4 h)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LOI, moisture, </a:t>
            </a:r>
            <a:r>
              <a:rPr lang="en-US" altLang="en-US" sz="2000" dirty="0" smtClean="0">
                <a:solidFill>
                  <a:schemeClr val="bg2"/>
                </a:solidFill>
              </a:rPr>
              <a:t>(main oxides)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Kiln dust during direct operation (2 – 3 samples)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LOI, moisture, </a:t>
            </a:r>
            <a:r>
              <a:rPr lang="en-US" altLang="en-US" sz="2000" dirty="0" smtClean="0">
                <a:solidFill>
                  <a:schemeClr val="bg2"/>
                </a:solidFill>
              </a:rPr>
              <a:t>(main oxides)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Hot meal (every 3 – 4h)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LOI (for calculation of degree of </a:t>
            </a:r>
            <a:r>
              <a:rPr lang="en-US" altLang="en-US" sz="2000" dirty="0" err="1" smtClean="0"/>
              <a:t>decarbonization</a:t>
            </a:r>
            <a:r>
              <a:rPr lang="en-US" altLang="en-US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Fuels (every 1 – 4 h)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Moisture, ash, NCV (!) </a:t>
            </a:r>
            <a:r>
              <a:rPr lang="en-US" altLang="en-US" sz="2000" dirty="0" smtClean="0">
                <a:solidFill>
                  <a:schemeClr val="bg2"/>
                </a:solidFill>
              </a:rPr>
              <a:t>(main oxides) </a:t>
            </a:r>
          </a:p>
          <a:p>
            <a:pPr>
              <a:lnSpc>
                <a:spcPct val="90000"/>
              </a:lnSpc>
              <a:buFont typeface="Times" pitchFamily="-96" charset="0"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		</a:t>
            </a:r>
            <a:r>
              <a:rPr lang="en-US" altLang="en-US" sz="2000" dirty="0" err="1" smtClean="0"/>
              <a:t>Approx</a:t>
            </a:r>
            <a:r>
              <a:rPr lang="en-US" altLang="en-US" sz="2000" dirty="0" smtClean="0"/>
              <a:t> formula: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bg2"/>
                </a:solidFill>
              </a:rPr>
              <a:t>Clinker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2"/>
                </a:solidFill>
              </a:rPr>
              <a:t>(main oxides)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4077072"/>
            <a:ext cx="504031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Objectives/ Scope of a heat and mass balance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0512" y="1304764"/>
            <a:ext cx="8928992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n-US" altLang="en-US" dirty="0" smtClean="0"/>
              <a:t>Objectives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Determination of the actual heat consumption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Heat Consumption = Energy from Fuels / Clinker produced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Verification of clinker production (kiln feed / clinker factor)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Assessment of kiln and cooler performance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Trend data and chemical data will be additionally used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Quantification of gas, energy and material flows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Basis for upgrades of equipment</a:t>
            </a:r>
          </a:p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n-US" altLang="en-US" dirty="0" smtClean="0"/>
              <a:t>Scope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 Mass balance of entire kiln system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 Air balance of cooler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 Heat balance of cooler (cooler efficiency)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 Heat balance of entire kiln system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principle</a:t>
            </a:r>
            <a:endParaRPr lang="en-US" dirty="0" smtClean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40532" y="4149658"/>
            <a:ext cx="532859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600" dirty="0"/>
          </a:p>
          <a:p>
            <a:pPr algn="ctr"/>
            <a:r>
              <a:rPr lang="en-US" altLang="en-US" sz="2600" dirty="0"/>
              <a:t>Under stable conditions :</a:t>
            </a:r>
          </a:p>
          <a:p>
            <a:pPr algn="ctr"/>
            <a:r>
              <a:rPr lang="en-US" altLang="en-US" sz="3000" b="1" dirty="0"/>
              <a:t>Mass </a:t>
            </a:r>
            <a:r>
              <a:rPr lang="en-US" altLang="en-US" sz="3000" b="1" baseline="-25000" dirty="0"/>
              <a:t>input</a:t>
            </a:r>
            <a:r>
              <a:rPr lang="en-US" altLang="en-US" sz="3000" b="1" dirty="0"/>
              <a:t> = Mass </a:t>
            </a:r>
            <a:r>
              <a:rPr lang="en-US" altLang="en-US" sz="3000" b="1" baseline="-25000" dirty="0"/>
              <a:t>output</a:t>
            </a:r>
            <a:endParaRPr lang="en-US" altLang="en-US" sz="3000" b="1" dirty="0"/>
          </a:p>
          <a:p>
            <a:pPr algn="ctr"/>
            <a:r>
              <a:rPr lang="en-US" altLang="en-US" sz="3000" b="1" dirty="0"/>
              <a:t>Energy </a:t>
            </a:r>
            <a:r>
              <a:rPr lang="en-US" altLang="en-US" sz="3000" b="1" baseline="-25000" dirty="0"/>
              <a:t>input</a:t>
            </a:r>
            <a:r>
              <a:rPr lang="en-US" altLang="en-US" sz="3000" b="1" dirty="0"/>
              <a:t> = Energy </a:t>
            </a:r>
            <a:r>
              <a:rPr lang="en-US" altLang="en-US" sz="3000" b="1" baseline="-25000" dirty="0"/>
              <a:t>output</a:t>
            </a:r>
          </a:p>
          <a:p>
            <a:pPr algn="ctr"/>
            <a:endParaRPr lang="en-US" altLang="en-US" sz="3000" b="1" baseline="-25000" dirty="0"/>
          </a:p>
        </p:txBody>
      </p:sp>
      <p:pic>
        <p:nvPicPr>
          <p:cNvPr id="9" name="Picture 12" descr="MC900325542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41" y="1268346"/>
            <a:ext cx="338455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92660" y="6417332"/>
            <a:ext cx="3168290" cy="165731"/>
          </a:xfrm>
        </p:spPr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Heat and mass balance inputs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" y="1232756"/>
            <a:ext cx="7236805" cy="51369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Heat and mass balance outputs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8" y="1448780"/>
            <a:ext cx="7553660" cy="46793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Heat and mass balance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6194" y="1399629"/>
            <a:ext cx="9433048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b="1" u="sng" dirty="0" smtClean="0"/>
              <a:t>Energy inputs and outputs </a:t>
            </a:r>
            <a:r>
              <a:rPr lang="en-US" altLang="en-US" u="sng" dirty="0" smtClean="0"/>
              <a:t>(related to 1 kg cli &amp; 20 °C)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Energy </a:t>
            </a:r>
            <a:r>
              <a:rPr lang="en-US" altLang="en-US" dirty="0"/>
              <a:t>from sensible </a:t>
            </a:r>
            <a:r>
              <a:rPr lang="en-US" altLang="en-US" dirty="0" smtClean="0"/>
              <a:t>heat [</a:t>
            </a:r>
            <a:r>
              <a:rPr lang="en-US" altLang="en-US" dirty="0"/>
              <a:t>kg </a:t>
            </a:r>
            <a:r>
              <a:rPr lang="en-US" altLang="en-US" dirty="0" smtClean="0"/>
              <a:t>/ kg </a:t>
            </a:r>
            <a:r>
              <a:rPr lang="en-US" altLang="en-US" baseline="-25000" dirty="0" smtClean="0"/>
              <a:t>cli</a:t>
            </a:r>
            <a:r>
              <a:rPr lang="en-US" altLang="en-US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Solid </a:t>
            </a:r>
            <a:r>
              <a:rPr lang="en-US" altLang="en-US" sz="2400" dirty="0"/>
              <a:t>(kiln feed, clinker, dust, fuel </a:t>
            </a:r>
            <a:r>
              <a:rPr lang="en-US" altLang="en-US" sz="2400" dirty="0" smtClean="0"/>
              <a:t>ashes)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Liquid (fuels, kiln feed moisture, water </a:t>
            </a:r>
            <a:r>
              <a:rPr lang="en-US" altLang="en-US" sz="2400" dirty="0" smtClean="0"/>
              <a:t>injected) 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Gaseous (</a:t>
            </a:r>
            <a:r>
              <a:rPr lang="en-US" altLang="en-US" sz="2400" dirty="0"/>
              <a:t>air, exhaust gas, water vapor)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Energy of chemical / physical reactions [</a:t>
            </a:r>
            <a:r>
              <a:rPr lang="en-US" altLang="en-US" dirty="0" smtClean="0"/>
              <a:t>kJ </a:t>
            </a:r>
            <a:r>
              <a:rPr lang="en-US" altLang="en-US" dirty="0"/>
              <a:t>/ kg </a:t>
            </a:r>
            <a:r>
              <a:rPr lang="en-US" altLang="en-US" baseline="-25000" dirty="0"/>
              <a:t>cli</a:t>
            </a:r>
            <a:r>
              <a:rPr lang="en-US" altLang="en-US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Energy from fuels, combustible matter in kiln feed and in exhaust </a:t>
            </a:r>
            <a:r>
              <a:rPr lang="en-US" altLang="en-US" sz="2400" dirty="0" smtClean="0"/>
              <a:t>gases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Energy </a:t>
            </a:r>
            <a:r>
              <a:rPr lang="en-US" altLang="en-US" sz="2400" dirty="0"/>
              <a:t>for chemical reactions (clinker formation</a:t>
            </a:r>
            <a:r>
              <a:rPr lang="en-US" alt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Water </a:t>
            </a:r>
            <a:r>
              <a:rPr lang="en-US" altLang="en-US" sz="2400" dirty="0" smtClean="0"/>
              <a:t>evaporation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Radiation and convection </a:t>
            </a:r>
            <a:r>
              <a:rPr lang="en-US" altLang="en-US" sz="2400" dirty="0" smtClean="0"/>
              <a:t>losses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Heat and mass balance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051" y="1412776"/>
            <a:ext cx="9433048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b="1" u="sng" dirty="0" smtClean="0"/>
              <a:t>Mass inputs and outputs </a:t>
            </a:r>
            <a:r>
              <a:rPr lang="en-US" altLang="en-US" u="sng" dirty="0" smtClean="0"/>
              <a:t>(related to 1 kg cli &amp; 20 °C</a:t>
            </a:r>
            <a:r>
              <a:rPr lang="en-US" altLang="en-US" u="sng" dirty="0" smtClean="0"/>
              <a:t>)</a:t>
            </a:r>
            <a:endParaRPr lang="en-US" altLang="en-US" u="sng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Solid mass flows [kg / kg </a:t>
            </a:r>
            <a:r>
              <a:rPr lang="en-US" altLang="en-US" baseline="-25000" dirty="0" smtClean="0"/>
              <a:t>cli</a:t>
            </a:r>
            <a:r>
              <a:rPr lang="en-US" altLang="en-US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Kiln feed, clinker, dust </a:t>
            </a:r>
            <a:r>
              <a:rPr lang="en-US" altLang="en-US" sz="2400" dirty="0"/>
              <a:t>(exhaust </a:t>
            </a:r>
            <a:r>
              <a:rPr lang="en-US" altLang="en-US" sz="2400" dirty="0" smtClean="0"/>
              <a:t>gas</a:t>
            </a:r>
            <a:r>
              <a:rPr lang="en-US" altLang="en-US" sz="2400" dirty="0"/>
              <a:t>, bypass), fuel ashes 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Liquid </a:t>
            </a:r>
            <a:r>
              <a:rPr lang="en-US" altLang="en-US" dirty="0"/>
              <a:t>mass flows [kg / kg </a:t>
            </a:r>
            <a:r>
              <a:rPr lang="en-US" altLang="en-US" baseline="-25000" dirty="0"/>
              <a:t>cli</a:t>
            </a:r>
            <a:r>
              <a:rPr lang="en-US" altLang="en-US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Fuels, moisture of kiln feed, water injected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Gaseous mass </a:t>
            </a:r>
            <a:r>
              <a:rPr lang="en-US" altLang="en-US" dirty="0"/>
              <a:t>flows </a:t>
            </a:r>
            <a:r>
              <a:rPr lang="en-US" altLang="en-US" dirty="0" smtClean="0"/>
              <a:t>[Nm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</a:t>
            </a:r>
            <a:r>
              <a:rPr lang="en-US" altLang="en-US" dirty="0"/>
              <a:t>/ kg </a:t>
            </a:r>
            <a:r>
              <a:rPr lang="en-US" altLang="en-US" baseline="-25000" dirty="0"/>
              <a:t>cli</a:t>
            </a:r>
            <a:r>
              <a:rPr lang="en-US" altLang="en-US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Air (</a:t>
            </a:r>
            <a:r>
              <a:rPr lang="en-US" altLang="en-US" sz="2400" dirty="0"/>
              <a:t>cooling air, primary air, false air, cooler waste </a:t>
            </a:r>
            <a:r>
              <a:rPr lang="en-US" altLang="en-US" sz="2400" dirty="0" smtClean="0"/>
              <a:t>air)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Exhaust gas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Bypass gas</a:t>
            </a: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Preparatory works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4508" y="1291617"/>
            <a:ext cx="8928992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Definition of fuels, kiln feed chemical </a:t>
            </a:r>
            <a:r>
              <a:rPr lang="en-US" altLang="en-US" dirty="0" err="1" smtClean="0"/>
              <a:t>setpoints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Calibration of all feeding devices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Instrumentation check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Prepare logistics of weight out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Plan raw mill runtime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Ensure availability of measuring points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Switch all PID loops of kiln in automatic mode (especially cooler fans, kiln hood pressure and main filter fan)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Plan measurement schedule and teams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Manual measurements required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8504" y="1196752"/>
            <a:ext cx="4536504" cy="5142681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u="sng" dirty="0" smtClean="0"/>
              <a:t>Necessary on the H&amp;M balance day: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Ambient conditions </a:t>
            </a:r>
            <a:br>
              <a:rPr lang="en-US" altLang="en-US" sz="2000" dirty="0" smtClean="0"/>
            </a:br>
            <a:r>
              <a:rPr lang="en-US" altLang="en-US" sz="2000" dirty="0" smtClean="0"/>
              <a:t>(humidity from weather station nearby)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Clinker mass flow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Clinker temperature (incl. coating / lumps)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Radiation and convection losses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Primary air temperature</a:t>
            </a:r>
          </a:p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n-US" altLang="en-US" sz="2000" dirty="0" smtClean="0"/>
              <a:t>	</a:t>
            </a:r>
            <a:r>
              <a:rPr lang="en-US" altLang="en-US" sz="2000" u="sng" dirty="0" smtClean="0"/>
              <a:t>If applicable: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Bypass dust rate and properties / bypass gas flow and temperature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Cooler middle air flow and temperature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Water flow and temperature of injection into cooler/ preheater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69024" y="1182448"/>
            <a:ext cx="3971925" cy="5108029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u="sng" dirty="0" smtClean="0"/>
              <a:t>Cross-checks possible before H&amp;M balance day: </a:t>
            </a:r>
            <a:br>
              <a:rPr lang="en-US" altLang="en-US" sz="1800" b="1" u="sng" dirty="0" smtClean="0"/>
            </a:br>
            <a:r>
              <a:rPr lang="en-US" altLang="en-US" sz="1800" dirty="0" smtClean="0"/>
              <a:t>(averages from TIS during balance)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Kiln feed rate and properties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Gas properties at PH outlet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ILC only: Gas properties at kiln inlet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Tertiary air temperature 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Fuel rates and properties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Cooler fan flow and temperature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Cooler waste air temperature</a:t>
            </a:r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u="sng" dirty="0" smtClean="0"/>
              <a:t>Carried out before H&amp;M balance day: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Kiln dust loss rate and properties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Total primary air flow </a:t>
            </a:r>
            <a:br>
              <a:rPr lang="en-US" altLang="en-US" sz="1800" dirty="0" smtClean="0"/>
            </a:br>
            <a:r>
              <a:rPr lang="en-US" altLang="en-US" sz="1800" dirty="0" smtClean="0"/>
              <a:t>(if no burner adjustments done)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COPYRIGHTYEAR" val="2016"/>
  <p:tag name="CLASSIFICATION" val="0"/>
  <p:tag name="LANGUAGE" val="1033"/>
  <p:tag name="DATE" val="2016-05-10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497</Words>
  <Application>Microsoft Office PowerPoint</Application>
  <PresentationFormat>A4 Paper (210x297 mm)</PresentationFormat>
  <Paragraphs>107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LafargeHolcim</vt:lpstr>
      <vt:lpstr>Heat and Mass balance Introduction</vt:lpstr>
      <vt:lpstr>Objectives/ Scope of a heat and mass balance</vt:lpstr>
      <vt:lpstr>Basic principle</vt:lpstr>
      <vt:lpstr>Heat and mass balance inputs</vt:lpstr>
      <vt:lpstr>Heat and mass balance outputs</vt:lpstr>
      <vt:lpstr>Heat and mass balance</vt:lpstr>
      <vt:lpstr>Heat and mass balance</vt:lpstr>
      <vt:lpstr>Preparatory works</vt:lpstr>
      <vt:lpstr>Manual measurements required</vt:lpstr>
      <vt:lpstr>Samples and analysis required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and Mass balance Introduction</dc:title>
  <dc:creator>Mirko Weber</dc:creator>
  <cp:lastModifiedBy>Mirko Weber</cp:lastModifiedBy>
  <cp:revision>1</cp:revision>
  <dcterms:created xsi:type="dcterms:W3CDTF">2015-07-13T09:18:26Z</dcterms:created>
  <dcterms:modified xsi:type="dcterms:W3CDTF">2016-05-10T09:52:04Z</dcterms:modified>
</cp:coreProperties>
</file>