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906000" cy="6858000" type="A4"/>
  <p:notesSz cx="6858000" cy="9144000"/>
  <p:custDataLst>
    <p:tags r:id="rId1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879" autoAdjust="0"/>
  </p:normalViewPr>
  <p:slideViewPr>
    <p:cSldViewPr showGuides="1">
      <p:cViewPr varScale="1">
        <p:scale>
          <a:sx n="99" d="100"/>
          <a:sy n="99" d="100"/>
        </p:scale>
        <p:origin x="-90" y="-330"/>
      </p:cViewPr>
      <p:guideLst>
        <p:guide orient="horz" pos="2160"/>
        <p:guide orient="horz" pos="799"/>
        <p:guide orient="horz" pos="3657"/>
        <p:guide orient="horz" pos="958"/>
        <p:guide pos="330"/>
        <p:guide pos="5910"/>
        <p:guide pos="3188"/>
        <p:guide pos="3052"/>
      </p:guideLst>
    </p:cSldViewPr>
  </p:slideViewPr>
  <p:notesTextViewPr>
    <p:cViewPr>
      <p:scale>
        <a:sx n="1" d="1"/>
        <a:sy n="1" d="1"/>
      </p:scale>
      <p:origin x="0" y="0"/>
    </p:cViewPr>
  </p:notesTextViewPr>
  <p:notesViewPr>
    <p:cSldViewPr showGuides="1">
      <p:cViewPr varScale="1">
        <p:scale>
          <a:sx n="98" d="100"/>
          <a:sy n="98" d="100"/>
        </p:scale>
        <p:origin x="-2964"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425B87-BE1E-4C20-B36A-1878FEEF73C4}" type="datetimeFigureOut">
              <a:rPr lang="de-DE" smtClean="0"/>
              <a:t>10.05.2016</a:t>
            </a:fld>
            <a:endParaRPr lang="de-D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71383C-4D7C-4661-B4D9-0ABF00F7F1F3}" type="slidenum">
              <a:rPr lang="de-DE" smtClean="0"/>
              <a:t>‹#›</a:t>
            </a:fld>
            <a:endParaRPr lang="de-DE"/>
          </a:p>
        </p:txBody>
      </p:sp>
    </p:spTree>
    <p:extLst>
      <p:ext uri="{BB962C8B-B14F-4D97-AF65-F5344CB8AC3E}">
        <p14:creationId xmlns:p14="http://schemas.microsoft.com/office/powerpoint/2010/main" val="419414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BA3B37-1B28-4EB7-A331-F33C642B1C8E}" type="datetimeFigureOut">
              <a:rPr lang="de-DE" smtClean="0"/>
              <a:t>10.05.2016</a:t>
            </a:fld>
            <a:endParaRPr lang="de-DE"/>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872716" y="4343400"/>
            <a:ext cx="5112568" cy="4297052"/>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8E0DAD-C99C-4E3B-8DA9-C3D35B305626}" type="slidenum">
              <a:rPr lang="de-DE" smtClean="0"/>
              <a:t>‹#›</a:t>
            </a:fld>
            <a:endParaRPr lang="de-DE"/>
          </a:p>
        </p:txBody>
      </p:sp>
    </p:spTree>
    <p:extLst>
      <p:ext uri="{BB962C8B-B14F-4D97-AF65-F5344CB8AC3E}">
        <p14:creationId xmlns:p14="http://schemas.microsoft.com/office/powerpoint/2010/main" val="2323607991"/>
      </p:ext>
    </p:extLst>
  </p:cSld>
  <p:clrMap bg1="lt1" tx1="dk1" bg2="lt2" tx2="dk2" accent1="accent1" accent2="accent2" accent3="accent3" accent4="accent4" accent5="accent5" accent6="accent6" hlink="hlink" folHlink="folHlink"/>
  <p:notesStyle>
    <a:lvl1pPr marL="176213" indent="-176213"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1pPr>
    <a:lvl2pPr marL="360363" indent="-18415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2pPr>
    <a:lvl3pPr marL="538163" indent="-17780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3pPr>
    <a:lvl4pPr marL="714375" indent="-176213"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4pPr>
    <a:lvl5pPr marL="898525" indent="-18415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9A30D00C-7D00-44D1-91DF-6926F83C8E05}" type="slidenum">
              <a:rPr lang="en-GB" sz="1200" smtClean="0"/>
              <a:pPr/>
              <a:t>1</a:t>
            </a:fld>
            <a:endParaRPr lang="en-GB" sz="12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4E2FCB-225E-4050-A57F-9FE7DE934480}" type="slidenum">
              <a:rPr lang="de-CH" smtClean="0"/>
              <a:pPr/>
              <a:t>5</a:t>
            </a:fld>
            <a:endParaRPr lang="de-CH" dirty="0"/>
          </a:p>
        </p:txBody>
      </p:sp>
    </p:spTree>
    <p:extLst>
      <p:ext uri="{BB962C8B-B14F-4D97-AF65-F5344CB8AC3E}">
        <p14:creationId xmlns:p14="http://schemas.microsoft.com/office/powerpoint/2010/main" val="364689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fld id="{45780E70-7C32-40DF-9611-3FC66C2FF500}" type="slidenum">
              <a:rPr lang="en-GB" sz="1200" smtClean="0"/>
              <a:pPr/>
              <a:t>13</a:t>
            </a:fld>
            <a:endParaRPr lang="en-GB" sz="120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GB" smtClean="0"/>
              <a:t>Urs comes in here! He shows letter from CEO (paper copy shown with presenter(hellraumprojektor))</a:t>
            </a:r>
          </a:p>
          <a:p>
            <a:pPr eaLnBrk="1" hangingPunct="1"/>
            <a:r>
              <a:rPr lang="en-US" smtClean="0"/>
              <a:t>Received letter from CEO today</a:t>
            </a:r>
          </a:p>
          <a:p>
            <a:pPr eaLnBrk="1" hangingPunct="1"/>
            <a:r>
              <a:rPr lang="en-US" smtClean="0"/>
              <a:t>Urs needs to present at 18:30 to the CEO 30 min drive to Zürich</a:t>
            </a:r>
          </a:p>
          <a:p>
            <a:pPr eaLnBrk="1" hangingPunct="1"/>
            <a:r>
              <a:rPr lang="en-US" smtClean="0"/>
              <a:t>So he needs to leave at 18:00</a:t>
            </a:r>
            <a:r>
              <a:rPr lang="en-US" smtClean="0">
                <a:sym typeface="Wingdings" pitchFamily="2" charset="2"/>
              </a:rPr>
              <a:t> presentation at 17:50 max 5 Minutes</a:t>
            </a:r>
            <a:endParaRPr lang="en-US" smtClean="0"/>
          </a:p>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emf"/><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reserve="1" userDrawn="1">
  <p:cSld name="Title Slide">
    <p:spTree>
      <p:nvGrpSpPr>
        <p:cNvPr id="1" name=""/>
        <p:cNvGrpSpPr/>
        <p:nvPr/>
      </p:nvGrpSpPr>
      <p:grpSpPr>
        <a:xfrm>
          <a:off x="0" y="0"/>
          <a:ext cx="0" cy="0"/>
          <a:chOff x="0" y="0"/>
          <a:chExt cx="0" cy="0"/>
        </a:xfrm>
      </p:grpSpPr>
      <p:sp>
        <p:nvSpPr>
          <p:cNvPr id="6" name="Band"/>
          <p:cNvSpPr/>
          <p:nvPr userDrawn="1">
            <p:custDataLst>
              <p:tags r:id="rId1"/>
            </p:custDataLst>
          </p:nvPr>
        </p:nvSpPr>
        <p:spPr>
          <a:xfrm>
            <a:off x="0" y="0"/>
            <a:ext cx="9906000" cy="342900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gn="ctr">
              <a:buClr>
                <a:schemeClr val="accent1"/>
              </a:buClr>
              <a:buFont typeface="Arial" panose="020B0604020202020204" pitchFamily="34" charset="0"/>
              <a:buChar char="•"/>
            </a:pPr>
            <a:endParaRPr lang="en-US" dirty="0" smtClean="0">
              <a:solidFill>
                <a:schemeClr val="tx1"/>
              </a:solidFill>
            </a:endParaRPr>
          </a:p>
        </p:txBody>
      </p:sp>
      <p:sp>
        <p:nvSpPr>
          <p:cNvPr id="2" name="Title 1"/>
          <p:cNvSpPr>
            <a:spLocks noGrp="1"/>
          </p:cNvSpPr>
          <p:nvPr>
            <p:ph type="ctrTitle"/>
          </p:nvPr>
        </p:nvSpPr>
        <p:spPr>
          <a:xfrm>
            <a:off x="452439" y="3700078"/>
            <a:ext cx="8929686" cy="1133078"/>
          </a:xfrm>
        </p:spPr>
        <p:txBody>
          <a:bodyPr anchor="t"/>
          <a:lstStyle>
            <a:lvl1pPr>
              <a:defRPr sz="3600" b="1">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2438" y="4879208"/>
            <a:ext cx="6696805" cy="1538124"/>
          </a:xfrm>
        </p:spPr>
        <p:txBody>
          <a:bodyPr anchor="t"/>
          <a:lstStyle>
            <a:lvl1pPr marL="0" indent="0" algn="l">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Picture Placeholder 8"/>
          <p:cNvSpPr>
            <a:spLocks noGrp="1"/>
          </p:cNvSpPr>
          <p:nvPr>
            <p:ph type="pic" sz="quarter" idx="14"/>
          </p:nvPr>
        </p:nvSpPr>
        <p:spPr>
          <a:xfrm>
            <a:off x="0" y="0"/>
            <a:ext cx="9906000" cy="3429000"/>
          </a:xfrm>
          <a:noFill/>
        </p:spPr>
        <p:txBody>
          <a:bodyPr bIns="540000" anchor="ctr"/>
          <a:lstStyle>
            <a:lvl1pPr marL="0" indent="0" algn="ctr">
              <a:buNone/>
              <a:defRPr/>
            </a:lvl1pPr>
          </a:lstStyle>
          <a:p>
            <a:endParaRPr lang="de-DE"/>
          </a:p>
        </p:txBody>
      </p:sp>
      <p:sp>
        <p:nvSpPr>
          <p:cNvPr id="7" name="Status" hidden="1"/>
          <p:cNvSpPr txBox="1">
            <a:spLocks/>
          </p:cNvSpPr>
          <p:nvPr userDrawn="1">
            <p:custDataLst>
              <p:tags r:id="rId2"/>
            </p:custDataLst>
          </p:nvPr>
        </p:nvSpPr>
        <p:spPr>
          <a:xfrm rot="16200000">
            <a:off x="8901567" y="4196306"/>
            <a:ext cx="1501030" cy="277288"/>
          </a:xfrm>
          <a:prstGeom prst="rect">
            <a:avLst/>
          </a:prstGeom>
          <a:noFill/>
        </p:spPr>
        <p:txBody>
          <a:bodyPr wrap="none" lIns="0" tIns="0" rIns="0" bIns="0" rtlCol="0">
            <a:noAutofit/>
          </a:bodyPr>
          <a:lstStyle/>
          <a:p>
            <a:pPr algn="r">
              <a:lnSpc>
                <a:spcPts val="2200"/>
              </a:lnSpc>
            </a:pPr>
            <a:r>
              <a:rPr lang="en-US" sz="2200" b="1" dirty="0" smtClean="0">
                <a:solidFill>
                  <a:schemeClr val="accent1"/>
                </a:solidFill>
                <a:latin typeface="+mj-lt"/>
              </a:rPr>
              <a:t>DRAFT</a:t>
            </a:r>
            <a:endParaRPr lang="en-US" sz="2200" b="1" dirty="0">
              <a:solidFill>
                <a:schemeClr val="accent1"/>
              </a:solidFill>
              <a:latin typeface="+mj-lt"/>
            </a:endParaRPr>
          </a:p>
        </p:txBody>
      </p:sp>
      <p:pic>
        <p:nvPicPr>
          <p:cNvPr id="4" name="Picture 3"/>
          <p:cNvPicPr>
            <a:picLocks noChangeAspect="1"/>
          </p:cNvPicPr>
          <p:nvPr userDrawn="1">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7920038" y="5530850"/>
            <a:ext cx="1588393" cy="1000775"/>
          </a:xfrm>
          <a:prstGeom prst="rect">
            <a:avLst/>
          </a:prstGeom>
        </p:spPr>
      </p:pic>
    </p:spTree>
    <p:extLst>
      <p:ext uri="{BB962C8B-B14F-4D97-AF65-F5344CB8AC3E}">
        <p14:creationId xmlns:p14="http://schemas.microsoft.com/office/powerpoint/2010/main" val="257159396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4" name="Slide Number Placeholder 3"/>
          <p:cNvSpPr>
            <a:spLocks noGrp="1"/>
          </p:cNvSpPr>
          <p:nvPr>
            <p:ph type="sldNum" sz="quarter" idx="12"/>
          </p:nvPr>
        </p:nvSpPr>
        <p:spPr/>
        <p:txBody>
          <a:bodyPr/>
          <a:lstStyle/>
          <a:p>
            <a:fld id="{A45E2B5F-19B1-41F4-9C65-D0E69646D5F3}" type="slidenum">
              <a:rPr lang="en-US" smtClean="0"/>
              <a:t>‹#›</a:t>
            </a:fld>
            <a:endParaRPr lang="en-US" dirty="0"/>
          </a:p>
        </p:txBody>
      </p:sp>
      <p:sp>
        <p:nvSpPr>
          <p:cNvPr id="5" name="Hider"/>
          <p:cNvSpPr/>
          <p:nvPr userDrawn="1"/>
        </p:nvSpPr>
        <p:spPr bwMode="white">
          <a:xfrm>
            <a:off x="452500" y="1088740"/>
            <a:ext cx="8996300" cy="130460"/>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gn="ctr">
              <a:buClr>
                <a:schemeClr val="accent1"/>
              </a:buClr>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139135035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losing" type="blank" preserve="1">
  <p:cSld name="Closing">
    <p:spTree>
      <p:nvGrpSpPr>
        <p:cNvPr id="1" name=""/>
        <p:cNvGrpSpPr/>
        <p:nvPr/>
      </p:nvGrpSpPr>
      <p:grpSpPr>
        <a:xfrm>
          <a:off x="0" y="0"/>
          <a:ext cx="0" cy="0"/>
          <a:chOff x="0" y="0"/>
          <a:chExt cx="0" cy="0"/>
        </a:xfrm>
      </p:grpSpPr>
      <p:pic>
        <p:nvPicPr>
          <p:cNvPr id="6" name="Picture 2" descr="D:\Users\sihuber1\Downloads\LH_Logo_sRG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97595" y="1690587"/>
            <a:ext cx="5310811" cy="32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900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3875" y="1448780"/>
            <a:ext cx="8858250" cy="4734052"/>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Tree>
    <p:extLst>
      <p:ext uri="{BB962C8B-B14F-4D97-AF65-F5344CB8AC3E}">
        <p14:creationId xmlns:p14="http://schemas.microsoft.com/office/powerpoint/2010/main" val="314514128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reserve="1" userDrawn="1">
  <p:cSld name="Section Header">
    <p:spTree>
      <p:nvGrpSpPr>
        <p:cNvPr id="1" name=""/>
        <p:cNvGrpSpPr/>
        <p:nvPr/>
      </p:nvGrpSpPr>
      <p:grpSpPr>
        <a:xfrm>
          <a:off x="0" y="0"/>
          <a:ext cx="0" cy="0"/>
          <a:chOff x="0" y="0"/>
          <a:chExt cx="0" cy="0"/>
        </a:xfrm>
      </p:grpSpPr>
      <p:sp>
        <p:nvSpPr>
          <p:cNvPr id="8" name="LineHider"/>
          <p:cNvSpPr/>
          <p:nvPr userDrawn="1">
            <p:custDataLst>
              <p:tags r:id="rId1"/>
            </p:custDataLst>
          </p:nvPr>
        </p:nvSpPr>
        <p:spPr bwMode="white">
          <a:xfrm>
            <a:off x="467544" y="1113322"/>
            <a:ext cx="8949952" cy="834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bg1"/>
              </a:solidFill>
              <a:latin typeface="Arial" pitchFamily="34" charset="0"/>
              <a:cs typeface="Arial" pitchFamily="34" charset="0"/>
            </a:endParaRPr>
          </a:p>
        </p:txBody>
      </p:sp>
      <p:sp>
        <p:nvSpPr>
          <p:cNvPr id="9" name="Picture Placeholder"/>
          <p:cNvSpPr>
            <a:spLocks noGrp="1"/>
          </p:cNvSpPr>
          <p:nvPr>
            <p:ph type="pic" sz="quarter" idx="13"/>
          </p:nvPr>
        </p:nvSpPr>
        <p:spPr>
          <a:xfrm>
            <a:off x="0" y="0"/>
            <a:ext cx="9906000" cy="6858000"/>
          </a:xfrm>
          <a:prstGeom prst="rect">
            <a:avLst/>
          </a:prstGeom>
        </p:spPr>
        <p:txBody>
          <a:bodyPr tIns="3636000"/>
          <a:lstStyle>
            <a:lvl1pPr marL="0" indent="0" algn="ctr">
              <a:buFontTx/>
              <a:buNone/>
              <a:defRPr sz="1800">
                <a:solidFill>
                  <a:srgbClr val="969696"/>
                </a:solidFill>
                <a:latin typeface="Arial" pitchFamily="34" charset="0"/>
                <a:cs typeface="Arial" pitchFamily="34" charset="0"/>
              </a:defRPr>
            </a:lvl1pPr>
          </a:lstStyle>
          <a:p>
            <a:r>
              <a:rPr lang="en-US" noProof="0" smtClean="0"/>
              <a:t>Click icon to add picture</a:t>
            </a:r>
            <a:endParaRPr lang="en-US" noProof="0" dirty="0"/>
          </a:p>
        </p:txBody>
      </p:sp>
      <p:sp>
        <p:nvSpPr>
          <p:cNvPr id="3" name="Title 2"/>
          <p:cNvSpPr>
            <a:spLocks noGrp="1"/>
          </p:cNvSpPr>
          <p:nvPr>
            <p:ph type="title" hasCustomPrompt="1"/>
          </p:nvPr>
        </p:nvSpPr>
        <p:spPr>
          <a:xfrm>
            <a:off x="560388" y="1943998"/>
            <a:ext cx="8785225" cy="1052954"/>
          </a:xfrm>
        </p:spPr>
        <p:txBody>
          <a:bodyPr bIns="0" anchor="t" anchorCtr="0"/>
          <a:lstStyle>
            <a:lvl1pPr>
              <a:lnSpc>
                <a:spcPct val="100000"/>
              </a:lnSpc>
              <a:defRPr sz="3400"/>
            </a:lvl1pPr>
          </a:lstStyle>
          <a:p>
            <a:r>
              <a:rPr lang="en-US" dirty="0" smtClean="0"/>
              <a:t>Click to add section title</a:t>
            </a:r>
            <a:endParaRPr lang="en-US" dirty="0"/>
          </a:p>
        </p:txBody>
      </p:sp>
      <p:sp>
        <p:nvSpPr>
          <p:cNvPr id="2" name="Footer Placeholder 1"/>
          <p:cNvSpPr>
            <a:spLocks noGrp="1"/>
          </p:cNvSpPr>
          <p:nvPr>
            <p:ph type="ftr" sz="quarter" idx="14"/>
          </p:nvPr>
        </p:nvSpPr>
        <p:spPr/>
        <p:txBody>
          <a:bodyPr/>
          <a:lstStyle/>
          <a:p>
            <a:r>
              <a:rPr lang="en-US" dirty="0" smtClean="0"/>
              <a:t>2016-05-10   © 2016 </a:t>
            </a:r>
            <a:r>
              <a:rPr lang="en-US" dirty="0" err="1" smtClean="0"/>
              <a:t>LafargeHolcim</a:t>
            </a:r>
            <a:endParaRPr lang="en-US" dirty="0"/>
          </a:p>
        </p:txBody>
      </p:sp>
      <p:sp>
        <p:nvSpPr>
          <p:cNvPr id="4" name="Slide Number Placeholder 3"/>
          <p:cNvSpPr>
            <a:spLocks noGrp="1"/>
          </p:cNvSpPr>
          <p:nvPr>
            <p:ph type="sldNum" sz="quarter" idx="15"/>
          </p:nvPr>
        </p:nvSpPr>
        <p:spPr/>
        <p:txBody>
          <a:bodyPr/>
          <a:lstStyle/>
          <a:p>
            <a:fld id="{2485B633-6863-4B84-8019-F125347A66EC}" type="slidenum">
              <a:rPr lang="en-US" smtClean="0"/>
              <a:pPr/>
              <a:t>‹#›</a:t>
            </a:fld>
            <a:endParaRPr lang="en-US" dirty="0"/>
          </a:p>
        </p:txBody>
      </p:sp>
      <p:sp>
        <p:nvSpPr>
          <p:cNvPr id="10" name="Status" hidden="1"/>
          <p:cNvSpPr txBox="1">
            <a:spLocks/>
          </p:cNvSpPr>
          <p:nvPr userDrawn="1">
            <p:custDataLst>
              <p:tags r:id="rId2"/>
            </p:custDataLst>
          </p:nvPr>
        </p:nvSpPr>
        <p:spPr>
          <a:xfrm rot="16200000">
            <a:off x="8901567" y="764508"/>
            <a:ext cx="1501030" cy="277288"/>
          </a:xfrm>
          <a:prstGeom prst="rect">
            <a:avLst/>
          </a:prstGeom>
          <a:noFill/>
        </p:spPr>
        <p:txBody>
          <a:bodyPr wrap="none" lIns="0" tIns="0" rIns="0" bIns="0" rtlCol="0">
            <a:noAutofit/>
          </a:bodyPr>
          <a:lstStyle/>
          <a:p>
            <a:pPr algn="r">
              <a:lnSpc>
                <a:spcPts val="2200"/>
              </a:lnSpc>
            </a:pPr>
            <a:r>
              <a:rPr lang="en-US" sz="2200" b="1" dirty="0" smtClean="0">
                <a:solidFill>
                  <a:schemeClr val="accent1"/>
                </a:solidFill>
                <a:latin typeface="+mj-lt"/>
              </a:rPr>
              <a:t>DRAFT</a:t>
            </a:r>
            <a:endParaRPr lang="en-US" sz="2200" b="1" dirty="0">
              <a:solidFill>
                <a:schemeClr val="accent1"/>
              </a:solidFill>
              <a:latin typeface="+mj-lt"/>
            </a:endParaRPr>
          </a:p>
        </p:txBody>
      </p:sp>
      <p:sp>
        <p:nvSpPr>
          <p:cNvPr id="11" name="Classification"/>
          <p:cNvSpPr>
            <a:spLocks/>
          </p:cNvSpPr>
          <p:nvPr userDrawn="1">
            <p:custDataLst>
              <p:tags r:id="rId3"/>
            </p:custDataLst>
          </p:nvPr>
        </p:nvSpPr>
        <p:spPr>
          <a:xfrm>
            <a:off x="5241032" y="6417332"/>
            <a:ext cx="1656184" cy="165731"/>
          </a:xfrm>
          <a:prstGeom prst="rect">
            <a:avLst/>
          </a:prstGeom>
        </p:spPr>
        <p:txBody>
          <a:bodyPr vert="horz" wrap="none" lIns="0" tIns="0" rIns="0" bIns="0" rtlCol="0" anchor="b" anchorCtr="0">
            <a:noAutofit/>
          </a:bodyPr>
          <a:lstStyle/>
          <a:p>
            <a:pPr lvl="0" algn="r"/>
            <a:endParaRPr lang="en-US" sz="800" b="1" cap="all" baseline="0" dirty="0">
              <a:solidFill>
                <a:schemeClr val="accent1"/>
              </a:solidFill>
            </a:endParaRPr>
          </a:p>
        </p:txBody>
      </p:sp>
    </p:spTree>
    <p:extLst>
      <p:ext uri="{BB962C8B-B14F-4D97-AF65-F5344CB8AC3E}">
        <p14:creationId xmlns:p14="http://schemas.microsoft.com/office/powerpoint/2010/main" val="1678959966"/>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s" preserve="1" userDrawn="1">
  <p:cSld name="Title and 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3875" y="1448780"/>
            <a:ext cx="4320542" cy="4734052"/>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Content Placeholder 2"/>
          <p:cNvSpPr>
            <a:spLocks noGrp="1"/>
          </p:cNvSpPr>
          <p:nvPr>
            <p:ph idx="14"/>
          </p:nvPr>
        </p:nvSpPr>
        <p:spPr>
          <a:xfrm>
            <a:off x="5060950" y="1448780"/>
            <a:ext cx="4321175" cy="4734053"/>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5210069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ontent and Picture" preserve="1" userDrawn="1">
  <p:cSld name="Title, Conten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3875" y="1448780"/>
            <a:ext cx="4320542" cy="4734053"/>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Picture Placeholder 8"/>
          <p:cNvSpPr>
            <a:spLocks noGrp="1"/>
          </p:cNvSpPr>
          <p:nvPr>
            <p:ph type="pic" sz="quarter" idx="14"/>
          </p:nvPr>
        </p:nvSpPr>
        <p:spPr>
          <a:xfrm>
            <a:off x="5060950" y="1448780"/>
            <a:ext cx="4321175" cy="4734053"/>
          </a:xfrm>
          <a:solidFill>
            <a:schemeClr val="bg2"/>
          </a:solidFill>
        </p:spPr>
        <p:txBody>
          <a:bodyPr anchor="ctr"/>
          <a:lstStyle>
            <a:lvl1pPr marL="0" indent="0" algn="ctr">
              <a:buNone/>
              <a:defRPr/>
            </a:lvl1pPr>
          </a:lstStyle>
          <a:p>
            <a:endParaRPr lang="de-DE" dirty="0"/>
          </a:p>
        </p:txBody>
      </p:sp>
    </p:spTree>
    <p:extLst>
      <p:ext uri="{BB962C8B-B14F-4D97-AF65-F5344CB8AC3E}">
        <p14:creationId xmlns:p14="http://schemas.microsoft.com/office/powerpoint/2010/main" val="34586980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s and Picture" preserve="1" userDrawn="1">
  <p:cSld name="Title, 2 Contents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24509" y="1448780"/>
            <a:ext cx="4320542" cy="4732613"/>
          </a:xfrm>
        </p:spPr>
        <p:txBody>
          <a:bodyPr/>
          <a:lstStyle>
            <a:lvl3pPr>
              <a:spcBef>
                <a:spcPts val="900"/>
              </a:spcBef>
              <a:defRPr/>
            </a:lvl3pPr>
            <a:lvl4pPr>
              <a:spcBef>
                <a:spcPts val="9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Content Placeholder 2"/>
          <p:cNvSpPr>
            <a:spLocks noGrp="1"/>
          </p:cNvSpPr>
          <p:nvPr>
            <p:ph idx="14"/>
          </p:nvPr>
        </p:nvSpPr>
        <p:spPr>
          <a:xfrm>
            <a:off x="5060950" y="4077072"/>
            <a:ext cx="4321175" cy="2105679"/>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9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Picture Placeholder 8"/>
          <p:cNvSpPr>
            <a:spLocks noGrp="1"/>
          </p:cNvSpPr>
          <p:nvPr>
            <p:ph type="pic" sz="quarter" idx="15"/>
          </p:nvPr>
        </p:nvSpPr>
        <p:spPr>
          <a:xfrm>
            <a:off x="5060950" y="1448780"/>
            <a:ext cx="4321175" cy="2376264"/>
          </a:xfrm>
          <a:solidFill>
            <a:schemeClr val="bg2"/>
          </a:solidFill>
        </p:spPr>
        <p:txBody>
          <a:bodyPr anchor="ctr"/>
          <a:lstStyle>
            <a:lvl1pPr marL="0" indent="0" algn="ctr">
              <a:buNone/>
              <a:defRPr/>
            </a:lvl1pPr>
          </a:lstStyle>
          <a:p>
            <a:endParaRPr lang="de-DE" dirty="0"/>
          </a:p>
        </p:txBody>
      </p:sp>
    </p:spTree>
    <p:extLst>
      <p:ext uri="{BB962C8B-B14F-4D97-AF65-F5344CB8AC3E}">
        <p14:creationId xmlns:p14="http://schemas.microsoft.com/office/powerpoint/2010/main" val="412213548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Picture" preserve="1" userDrawn="1">
  <p:cSld name="Big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a:t>
            </a:fld>
            <a:endParaRPr lang="en-US" dirty="0"/>
          </a:p>
        </p:txBody>
      </p:sp>
      <p:sp>
        <p:nvSpPr>
          <p:cNvPr id="9" name="Picture Placeholder 8"/>
          <p:cNvSpPr>
            <a:spLocks noGrp="1"/>
          </p:cNvSpPr>
          <p:nvPr>
            <p:ph type="pic" sz="quarter" idx="14"/>
          </p:nvPr>
        </p:nvSpPr>
        <p:spPr>
          <a:xfrm>
            <a:off x="523875" y="1268413"/>
            <a:ext cx="8858250" cy="4912979"/>
          </a:xfrm>
          <a:solidFill>
            <a:schemeClr val="bg2"/>
          </a:solidFill>
        </p:spPr>
        <p:txBody>
          <a:bodyPr anchor="ctr"/>
          <a:lstStyle>
            <a:lvl1pPr marL="0" indent="0" algn="ctr">
              <a:buNone/>
              <a:defRPr/>
            </a:lvl1pPr>
          </a:lstStyle>
          <a:p>
            <a:endParaRPr lang="de-DE" dirty="0"/>
          </a:p>
        </p:txBody>
      </p:sp>
    </p:spTree>
    <p:extLst>
      <p:ext uri="{BB962C8B-B14F-4D97-AF65-F5344CB8AC3E}">
        <p14:creationId xmlns:p14="http://schemas.microsoft.com/office/powerpoint/2010/main" val="297616655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5" name="Slide Number Placeholder 4"/>
          <p:cNvSpPr>
            <a:spLocks noGrp="1"/>
          </p:cNvSpPr>
          <p:nvPr>
            <p:ph type="sldNum" sz="quarter" idx="12"/>
          </p:nvPr>
        </p:nvSpPr>
        <p:spPr/>
        <p:txBody>
          <a:bodyPr/>
          <a:lstStyle/>
          <a:p>
            <a:fld id="{A45E2B5F-19B1-41F4-9C65-D0E69646D5F3}" type="slidenum">
              <a:rPr lang="en-US" smtClean="0"/>
              <a:t>‹#›</a:t>
            </a:fld>
            <a:endParaRPr lang="en-US" dirty="0"/>
          </a:p>
        </p:txBody>
      </p:sp>
    </p:spTree>
    <p:extLst>
      <p:ext uri="{BB962C8B-B14F-4D97-AF65-F5344CB8AC3E}">
        <p14:creationId xmlns:p14="http://schemas.microsoft.com/office/powerpoint/2010/main" val="85285043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5" name="Slide Number Placeholder 4"/>
          <p:cNvSpPr>
            <a:spLocks noGrp="1"/>
          </p:cNvSpPr>
          <p:nvPr>
            <p:ph type="sldNum" sz="quarter" idx="12"/>
          </p:nvPr>
        </p:nvSpPr>
        <p:spPr/>
        <p:txBody>
          <a:bodyPr/>
          <a:lstStyle/>
          <a:p>
            <a:fld id="{A45E2B5F-19B1-41F4-9C65-D0E69646D5F3}" type="slidenum">
              <a:rPr lang="en-US" smtClean="0"/>
              <a:t>‹#›</a:t>
            </a:fld>
            <a:endParaRPr lang="en-US" dirty="0"/>
          </a:p>
        </p:txBody>
      </p:sp>
    </p:spTree>
    <p:extLst>
      <p:ext uri="{BB962C8B-B14F-4D97-AF65-F5344CB8AC3E}">
        <p14:creationId xmlns:p14="http://schemas.microsoft.com/office/powerpoint/2010/main" val="21257966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5" y="188639"/>
            <a:ext cx="8858250" cy="851907"/>
          </a:xfrm>
          <a:prstGeom prst="rect">
            <a:avLst/>
          </a:prstGeom>
        </p:spPr>
        <p:txBody>
          <a:bodyPr vert="horz" lIns="0" tIns="0" rIns="0" bIns="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23875" y="1448780"/>
            <a:ext cx="8858250" cy="4734052"/>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892660" y="6417332"/>
            <a:ext cx="3168290" cy="165731"/>
          </a:xfrm>
          <a:prstGeom prst="rect">
            <a:avLst/>
          </a:prstGeom>
        </p:spPr>
        <p:txBody>
          <a:bodyPr vert="horz" lIns="0" tIns="0" rIns="0" bIns="0" rtlCol="0" anchor="b" anchorCtr="0">
            <a:noAutofit/>
          </a:bodyPr>
          <a:lstStyle>
            <a:lvl1pPr>
              <a:defRPr lang="de-DE" sz="800" b="1"/>
            </a:lvl1pPr>
          </a:lstStyle>
          <a:p>
            <a:r>
              <a:rPr lang="en-US" dirty="0" smtClean="0"/>
              <a:t>2016-05-10   © 2016 </a:t>
            </a:r>
            <a:r>
              <a:rPr lang="en-US" dirty="0" err="1" smtClean="0"/>
              <a:t>LafargeHolcim</a:t>
            </a:r>
            <a:endParaRPr lang="en-US" dirty="0"/>
          </a:p>
        </p:txBody>
      </p:sp>
      <p:sp>
        <p:nvSpPr>
          <p:cNvPr id="6" name="Slide Number Placeholder 5"/>
          <p:cNvSpPr>
            <a:spLocks noGrp="1"/>
          </p:cNvSpPr>
          <p:nvPr>
            <p:ph type="sldNum" sz="quarter" idx="4"/>
          </p:nvPr>
        </p:nvSpPr>
        <p:spPr>
          <a:xfrm>
            <a:off x="8949444" y="6417463"/>
            <a:ext cx="432048" cy="165600"/>
          </a:xfrm>
          <a:prstGeom prst="rect">
            <a:avLst/>
          </a:prstGeom>
        </p:spPr>
        <p:txBody>
          <a:bodyPr vert="horz" wrap="none" lIns="0" tIns="0" rIns="0" bIns="0" rtlCol="0" anchor="b" anchorCtr="0">
            <a:noAutofit/>
          </a:bodyPr>
          <a:lstStyle>
            <a:lvl1pPr algn="r">
              <a:defRPr sz="800">
                <a:solidFill>
                  <a:schemeClr val="tx1"/>
                </a:solidFill>
              </a:defRPr>
            </a:lvl1pPr>
          </a:lstStyle>
          <a:p>
            <a:fld id="{A45E2B5F-19B1-41F4-9C65-D0E69646D5F3}" type="slidenum">
              <a:rPr lang="en-US" smtClean="0"/>
              <a:pPr/>
              <a:t>‹#›</a:t>
            </a:fld>
            <a:endParaRPr lang="en-US" dirty="0"/>
          </a:p>
        </p:txBody>
      </p:sp>
      <p:cxnSp>
        <p:nvCxnSpPr>
          <p:cNvPr id="10" name="Line"/>
          <p:cNvCxnSpPr/>
          <p:nvPr/>
        </p:nvCxnSpPr>
        <p:spPr>
          <a:xfrm>
            <a:off x="523875" y="1160748"/>
            <a:ext cx="8858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lassification"/>
          <p:cNvSpPr>
            <a:spLocks/>
          </p:cNvSpPr>
          <p:nvPr>
            <p:custDataLst>
              <p:tags r:id="rId13"/>
            </p:custDataLst>
          </p:nvPr>
        </p:nvSpPr>
        <p:spPr>
          <a:xfrm>
            <a:off x="5241032" y="6417332"/>
            <a:ext cx="1656184" cy="165731"/>
          </a:xfrm>
          <a:prstGeom prst="rect">
            <a:avLst/>
          </a:prstGeom>
        </p:spPr>
        <p:txBody>
          <a:bodyPr vert="horz" wrap="none" lIns="0" tIns="0" rIns="0" bIns="0" rtlCol="0" anchor="b" anchorCtr="0">
            <a:noAutofit/>
          </a:bodyPr>
          <a:lstStyle/>
          <a:p>
            <a:pPr lvl="0" algn="r"/>
            <a:endParaRPr lang="en-US" sz="800" b="1" cap="all" baseline="0" dirty="0">
              <a:solidFill>
                <a:schemeClr val="accent1"/>
              </a:solidFill>
            </a:endParaRPr>
          </a:p>
        </p:txBody>
      </p:sp>
      <p:sp>
        <p:nvSpPr>
          <p:cNvPr id="14" name="Status" hidden="1"/>
          <p:cNvSpPr txBox="1">
            <a:spLocks/>
          </p:cNvSpPr>
          <p:nvPr>
            <p:custDataLst>
              <p:tags r:id="rId14"/>
            </p:custDataLst>
          </p:nvPr>
        </p:nvSpPr>
        <p:spPr>
          <a:xfrm rot="16200000">
            <a:off x="8901567" y="764508"/>
            <a:ext cx="1501030" cy="277288"/>
          </a:xfrm>
          <a:prstGeom prst="rect">
            <a:avLst/>
          </a:prstGeom>
          <a:noFill/>
        </p:spPr>
        <p:txBody>
          <a:bodyPr wrap="none" lIns="0" tIns="0" rIns="0" bIns="0" rtlCol="0">
            <a:noAutofit/>
          </a:bodyPr>
          <a:lstStyle/>
          <a:p>
            <a:pPr algn="r">
              <a:lnSpc>
                <a:spcPts val="2200"/>
              </a:lnSpc>
            </a:pPr>
            <a:r>
              <a:rPr lang="en-US" sz="2200" b="1" dirty="0" smtClean="0">
                <a:solidFill>
                  <a:schemeClr val="accent1"/>
                </a:solidFill>
                <a:latin typeface="+mj-lt"/>
              </a:rPr>
              <a:t>DRAFT</a:t>
            </a:r>
            <a:endParaRPr lang="en-US" sz="2200" b="1" dirty="0">
              <a:solidFill>
                <a:schemeClr val="accent1"/>
              </a:solidFill>
              <a:latin typeface="+mj-lt"/>
            </a:endParaRPr>
          </a:p>
        </p:txBody>
      </p:sp>
      <p:pic>
        <p:nvPicPr>
          <p:cNvPr id="4" name="Picture 3"/>
          <p:cNvPicPr>
            <a:picLocks noChangeAspect="1"/>
          </p:cNvPicPr>
          <p:nvPr userDrawn="1">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519113" y="6348414"/>
            <a:ext cx="1105181" cy="250079"/>
          </a:xfrm>
          <a:prstGeom prst="rect">
            <a:avLst/>
          </a:prstGeom>
        </p:spPr>
      </p:pic>
    </p:spTree>
    <p:extLst>
      <p:ext uri="{BB962C8B-B14F-4D97-AF65-F5344CB8AC3E}">
        <p14:creationId xmlns:p14="http://schemas.microsoft.com/office/powerpoint/2010/main" val="938775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56" r:id="rId4"/>
    <p:sldLayoutId id="2147483657" r:id="rId5"/>
    <p:sldLayoutId id="2147483658" r:id="rId6"/>
    <p:sldLayoutId id="2147483659" r:id="rId7"/>
    <p:sldLayoutId id="2147483654" r:id="rId8"/>
    <p:sldLayoutId id="2147483663" r:id="rId9"/>
    <p:sldLayoutId id="2147483655" r:id="rId10"/>
    <p:sldLayoutId id="2147483664" r:id="rId11"/>
  </p:sldLayoutIdLst>
  <p:hf hdr="0" dt="0"/>
  <p:txStyles>
    <p:titleStyle>
      <a:lvl1pPr algn="l" defTabSz="914400" rtl="0" eaLnBrk="1" latinLnBrk="0" hangingPunct="1">
        <a:lnSpc>
          <a:spcPct val="95000"/>
        </a:lnSpc>
        <a:spcBef>
          <a:spcPct val="0"/>
        </a:spcBef>
        <a:buNone/>
        <a:defRPr sz="2400" b="1" kern="1200">
          <a:solidFill>
            <a:schemeClr val="tx1"/>
          </a:solidFill>
          <a:latin typeface="+mj-lt"/>
          <a:ea typeface="+mj-ea"/>
          <a:cs typeface="+mj-cs"/>
        </a:defRPr>
      </a:lvl1pPr>
    </p:titleStyle>
    <p:bodyStyle>
      <a:lvl1pPr marL="180975" indent="-180975" algn="l" defTabSz="914400" rtl="0" eaLnBrk="1" latinLnBrk="0" hangingPunct="1">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361950" indent="-180975" algn="l" defTabSz="914400" rtl="0" eaLnBrk="1" latinLnBrk="0" hangingPunct="1">
        <a:spcBef>
          <a:spcPts val="12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2925" indent="-180975" algn="l" defTabSz="914400" rtl="0" eaLnBrk="1" latinLnBrk="0" hangingPunct="1">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12788" indent="-169863" algn="l" defTabSz="914400" rtl="0" eaLnBrk="1" latinLnBrk="0" hangingPunct="1">
        <a:spcBef>
          <a:spcPts val="9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893763" indent="-180975" algn="l" defTabSz="914400" rtl="0" eaLnBrk="1" latinLnBrk="0" hangingPunct="1">
        <a:spcBef>
          <a:spcPts val="9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en-US" altLang="en-US" sz="3600" dirty="0"/>
              <a:t>Heat and Mass </a:t>
            </a:r>
            <a:r>
              <a:rPr lang="en-US" altLang="en-US" sz="3600" dirty="0" smtClean="0"/>
              <a:t>balance</a:t>
            </a:r>
            <a:br>
              <a:rPr lang="en-US" altLang="en-US" sz="3600" dirty="0" smtClean="0"/>
            </a:br>
            <a:r>
              <a:rPr lang="en-US" altLang="en-US" dirty="0" smtClean="0"/>
              <a:t>TASK</a:t>
            </a:r>
            <a:endParaRPr lang="en-US" altLang="en-US" dirty="0"/>
          </a:p>
        </p:txBody>
      </p:sp>
      <p:sp>
        <p:nvSpPr>
          <p:cNvPr id="15363" name="Rectangle 3"/>
          <p:cNvSpPr>
            <a:spLocks noGrp="1" noChangeArrowheads="1"/>
          </p:cNvSpPr>
          <p:nvPr>
            <p:ph type="subTitle" idx="1"/>
          </p:nvPr>
        </p:nvSpPr>
        <p:spPr/>
        <p:txBody>
          <a:bodyPr/>
          <a:lstStyle/>
          <a:p>
            <a:r>
              <a:rPr lang="en-US" dirty="0" smtClean="0"/>
              <a:t>Technical Development </a:t>
            </a:r>
            <a:r>
              <a:rPr lang="en-US" dirty="0" smtClean="0"/>
              <a:t>Program</a:t>
            </a:r>
            <a:br>
              <a:rPr lang="en-US" dirty="0" smtClean="0"/>
            </a:br>
            <a:r>
              <a:rPr lang="en-US" dirty="0" smtClean="0"/>
              <a:t>SPREAD 2016</a:t>
            </a:r>
            <a:endParaRPr lang="en-US" dirty="0" smtClean="0"/>
          </a:p>
        </p:txBody>
      </p:sp>
      <p:sp>
        <p:nvSpPr>
          <p:cNvPr id="5" name="Picture Placeholder 4"/>
          <p:cNvSpPr>
            <a:spLocks noGrp="1"/>
          </p:cNvSpPr>
          <p:nvPr>
            <p:ph type="pic" sz="quarter" idx="14"/>
          </p:nvPr>
        </p:nvSpPr>
        <p:spPr/>
      </p:sp>
    </p:spTree>
    <p:extLst>
      <p:ext uri="{BB962C8B-B14F-4D97-AF65-F5344CB8AC3E}">
        <p14:creationId xmlns:p14="http://schemas.microsoft.com/office/powerpoint/2010/main" val="4059896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Temperature measurements</a:t>
            </a:r>
            <a:endParaRPr lang="en-US" dirty="0" smtClean="0"/>
          </a:p>
        </p:txBody>
      </p:sp>
      <p:sp>
        <p:nvSpPr>
          <p:cNvPr id="5" name="Rectangle 3"/>
          <p:cNvSpPr txBox="1">
            <a:spLocks noChangeArrowheads="1"/>
          </p:cNvSpPr>
          <p:nvPr/>
        </p:nvSpPr>
        <p:spPr>
          <a:xfrm>
            <a:off x="591635" y="1160748"/>
            <a:ext cx="8856984"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Times" pitchFamily="-96" charset="0"/>
              <a:buNone/>
            </a:pPr>
            <a:r>
              <a:rPr lang="en-US" altLang="en-US" sz="2000" dirty="0" smtClean="0"/>
              <a:t>Clinker inlet temperature</a:t>
            </a:r>
          </a:p>
          <a:p>
            <a:r>
              <a:rPr lang="en-US" altLang="en-US" sz="2000" dirty="0" smtClean="0"/>
              <a:t>Pyrometer measurement showed 600°C but is was only possible to measure 3 times quickly in order not to burn the equipment. The equipment was the same as used for the kiln shell radiation measurement.</a:t>
            </a:r>
          </a:p>
          <a:p>
            <a:r>
              <a:rPr lang="en-US" altLang="en-US" sz="2000" dirty="0" smtClean="0"/>
              <a:t>Which value do you consider for the balance? Enter it in cell I446</a:t>
            </a:r>
          </a:p>
          <a:p>
            <a:pPr>
              <a:buFont typeface="Times" pitchFamily="-96" charset="0"/>
              <a:buNone/>
            </a:pPr>
            <a:r>
              <a:rPr lang="en-US" altLang="en-US" sz="2000" dirty="0" smtClean="0"/>
              <a:t>Tertiary air temperature </a:t>
            </a:r>
          </a:p>
          <a:p>
            <a:r>
              <a:rPr lang="en-US" altLang="en-US" sz="2000" dirty="0" smtClean="0"/>
              <a:t>CCR value is 800°C (24 h average)</a:t>
            </a:r>
          </a:p>
          <a:p>
            <a:r>
              <a:rPr lang="en-US" altLang="en-US" sz="2000" dirty="0" smtClean="0"/>
              <a:t>Measured value (4 times during balance) 850°C (CCR value 740°C at the times of the measurements)</a:t>
            </a:r>
          </a:p>
          <a:p>
            <a:r>
              <a:rPr lang="en-US" altLang="en-US" sz="2000" dirty="0" smtClean="0"/>
              <a:t>Which value do you consider? </a:t>
            </a:r>
          </a:p>
        </p:txBody>
      </p:sp>
      <p:sp>
        <p:nvSpPr>
          <p:cNvPr id="6" name="Footer Placeholder 5"/>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10</a:t>
            </a:fld>
            <a:endParaRPr lang="en-US" dirty="0"/>
          </a:p>
        </p:txBody>
      </p:sp>
    </p:spTree>
    <p:extLst>
      <p:ext uri="{BB962C8B-B14F-4D97-AF65-F5344CB8AC3E}">
        <p14:creationId xmlns:p14="http://schemas.microsoft.com/office/powerpoint/2010/main" val="3019767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Clinker temperature</a:t>
            </a:r>
            <a:endParaRPr lang="en-US" dirty="0" smtClean="0"/>
          </a:p>
        </p:txBody>
      </p:sp>
      <p:sp>
        <p:nvSpPr>
          <p:cNvPr id="5" name="Rectangle 3"/>
          <p:cNvSpPr txBox="1">
            <a:spLocks noChangeArrowheads="1"/>
          </p:cNvSpPr>
          <p:nvPr/>
        </p:nvSpPr>
        <p:spPr>
          <a:xfrm>
            <a:off x="488504" y="1147601"/>
            <a:ext cx="5040560"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smtClean="0"/>
              <a:t>Measured with</a:t>
            </a:r>
            <a:br>
              <a:rPr lang="en-US" altLang="en-US" sz="2000" dirty="0" smtClean="0"/>
            </a:br>
            <a:r>
              <a:rPr lang="en-US" altLang="en-US" sz="2000" dirty="0" smtClean="0"/>
              <a:t>a box</a:t>
            </a:r>
          </a:p>
          <a:p>
            <a:r>
              <a:rPr lang="en-US" altLang="en-US" sz="2000" dirty="0" smtClean="0"/>
              <a:t>Each hour filled from </a:t>
            </a:r>
            <a:br>
              <a:rPr lang="en-US" altLang="en-US" sz="2000" dirty="0" smtClean="0"/>
            </a:br>
            <a:r>
              <a:rPr lang="en-US" altLang="en-US" sz="2000" dirty="0" smtClean="0"/>
              <a:t>pan conveyor</a:t>
            </a:r>
          </a:p>
          <a:p>
            <a:r>
              <a:rPr lang="en-US" altLang="en-US" sz="2000" dirty="0" smtClean="0"/>
              <a:t>Max Temp recorded </a:t>
            </a:r>
            <a:br>
              <a:rPr lang="en-US" altLang="en-US" sz="2000" dirty="0" smtClean="0"/>
            </a:br>
            <a:r>
              <a:rPr lang="en-US" altLang="en-US" sz="2000" dirty="0" smtClean="0"/>
              <a:t>with data logger</a:t>
            </a:r>
          </a:p>
          <a:p>
            <a:r>
              <a:rPr lang="en-US" altLang="en-US" sz="2000" dirty="0" smtClean="0"/>
              <a:t>Calculate Average temperature insert it in Heat balance</a:t>
            </a:r>
          </a:p>
          <a:p>
            <a:endParaRPr lang="en-US" altLang="en-US" sz="2000" dirty="0" smtClean="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552" y="3861552"/>
            <a:ext cx="3672408" cy="248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889100171"/>
              </p:ext>
            </p:extLst>
          </p:nvPr>
        </p:nvGraphicFramePr>
        <p:xfrm>
          <a:off x="5385048" y="1388901"/>
          <a:ext cx="4030663" cy="4524375"/>
        </p:xfrm>
        <a:graphic>
          <a:graphicData uri="http://schemas.openxmlformats.org/presentationml/2006/ole">
            <mc:AlternateContent xmlns:mc="http://schemas.openxmlformats.org/markup-compatibility/2006">
              <mc:Choice xmlns:v="urn:schemas-microsoft-com:vml" Requires="v">
                <p:oleObj spid="_x0000_s1026" name="Worksheet" r:id="rId5" imgW="4048176" imgH="4543394" progId="Excel.Sheet.8">
                  <p:embed/>
                </p:oleObj>
              </mc:Choice>
              <mc:Fallback>
                <p:oleObj name="Worksheet" r:id="rId5" imgW="4048176" imgH="4543394"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5048" y="1388901"/>
                        <a:ext cx="4030663"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Footer Placeholder 7"/>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10" name="Slide Number Placeholder 9"/>
          <p:cNvSpPr>
            <a:spLocks noGrp="1"/>
          </p:cNvSpPr>
          <p:nvPr>
            <p:ph type="sldNum" sz="quarter" idx="12"/>
          </p:nvPr>
        </p:nvSpPr>
        <p:spPr/>
        <p:txBody>
          <a:bodyPr/>
          <a:lstStyle/>
          <a:p>
            <a:fld id="{A45E2B5F-19B1-41F4-9C65-D0E69646D5F3}" type="slidenum">
              <a:rPr lang="en-US" smtClean="0"/>
              <a:t>11</a:t>
            </a:fld>
            <a:endParaRPr lang="en-US" dirty="0"/>
          </a:p>
        </p:txBody>
      </p:sp>
    </p:spTree>
    <p:extLst>
      <p:ext uri="{BB962C8B-B14F-4D97-AF65-F5344CB8AC3E}">
        <p14:creationId xmlns:p14="http://schemas.microsoft.com/office/powerpoint/2010/main" val="1933298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Task 4: Kiln heat balance	</a:t>
            </a:r>
            <a:endParaRPr lang="en-US" dirty="0" smtClean="0"/>
          </a:p>
        </p:txBody>
      </p:sp>
      <p:sp>
        <p:nvSpPr>
          <p:cNvPr id="6" name="Rectangle 3"/>
          <p:cNvSpPr txBox="1">
            <a:spLocks noChangeArrowheads="1"/>
          </p:cNvSpPr>
          <p:nvPr/>
        </p:nvSpPr>
        <p:spPr>
          <a:xfrm>
            <a:off x="560512" y="1268760"/>
            <a:ext cx="8784976"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smtClean="0"/>
              <a:t>Check now if kiln heat balance closes</a:t>
            </a:r>
          </a:p>
          <a:p>
            <a:r>
              <a:rPr lang="en-US" altLang="en-US" dirty="0" smtClean="0"/>
              <a:t>Check measurements again for correctness, if necessary</a:t>
            </a:r>
          </a:p>
          <a:p>
            <a:r>
              <a:rPr lang="en-US" altLang="en-US" dirty="0" smtClean="0"/>
              <a:t>Discuss measurement errors / certainty of values</a:t>
            </a:r>
          </a:p>
          <a:p>
            <a:r>
              <a:rPr lang="en-US" altLang="en-US" dirty="0" smtClean="0"/>
              <a:t>Discuss:  heat consumption value = fuel input	</a:t>
            </a:r>
          </a:p>
        </p:txBody>
      </p:sp>
      <p:sp>
        <p:nvSpPr>
          <p:cNvPr id="5" name="Footer Placeholder 4"/>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12</a:t>
            </a:fld>
            <a:endParaRPr lang="en-US" dirty="0"/>
          </a:p>
        </p:txBody>
      </p:sp>
    </p:spTree>
    <p:extLst>
      <p:ext uri="{BB962C8B-B14F-4D97-AF65-F5344CB8AC3E}">
        <p14:creationId xmlns:p14="http://schemas.microsoft.com/office/powerpoint/2010/main" val="2552060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8" name="Group 6"/>
          <p:cNvGrpSpPr>
            <a:grpSpLocks/>
          </p:cNvGrpSpPr>
          <p:nvPr/>
        </p:nvGrpSpPr>
        <p:grpSpPr bwMode="auto">
          <a:xfrm>
            <a:off x="0" y="0"/>
            <a:ext cx="9906000" cy="6858000"/>
            <a:chOff x="0" y="0"/>
            <a:chExt cx="6240" cy="4320"/>
          </a:xfrm>
        </p:grpSpPr>
        <p:sp>
          <p:nvSpPr>
            <p:cNvPr id="26629" name="Rectangle 5"/>
            <p:cNvSpPr>
              <a:spLocks noChangeArrowheads="1"/>
            </p:cNvSpPr>
            <p:nvPr/>
          </p:nvSpPr>
          <p:spPr bwMode="auto">
            <a:xfrm>
              <a:off x="0" y="0"/>
              <a:ext cx="6240" cy="43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26630" name="Picture 4" descr="HGRS_LOGO_MAS_RGB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 y="789"/>
              <a:ext cx="4405"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Footer Placeholder 3"/>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6" name="Slide Number Placeholder 5"/>
          <p:cNvSpPr>
            <a:spLocks noGrp="1"/>
          </p:cNvSpPr>
          <p:nvPr>
            <p:ph type="sldNum" sz="quarter" idx="12"/>
          </p:nvPr>
        </p:nvSpPr>
        <p:spPr/>
        <p:txBody>
          <a:bodyPr/>
          <a:lstStyle/>
          <a:p>
            <a:fld id="{A45E2B5F-19B1-41F4-9C65-D0E69646D5F3}" type="slidenum">
              <a:rPr lang="en-US" smtClean="0"/>
              <a:t>13</a:t>
            </a:fld>
            <a:endParaRPr lang="en-US" dirty="0"/>
          </a:p>
        </p:txBody>
      </p:sp>
    </p:spTree>
    <p:extLst>
      <p:ext uri="{BB962C8B-B14F-4D97-AF65-F5344CB8AC3E}">
        <p14:creationId xmlns:p14="http://schemas.microsoft.com/office/powerpoint/2010/main" val="336530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en-US" dirty="0"/>
              <a:t>Task 1: Mass balance</a:t>
            </a:r>
            <a:endParaRPr lang="en-US" dirty="0" smtClean="0"/>
          </a:p>
        </p:txBody>
      </p:sp>
      <p:sp>
        <p:nvSpPr>
          <p:cNvPr id="6" name="Rectangle 3"/>
          <p:cNvSpPr txBox="1">
            <a:spLocks noChangeArrowheads="1"/>
          </p:cNvSpPr>
          <p:nvPr/>
        </p:nvSpPr>
        <p:spPr>
          <a:xfrm>
            <a:off x="560512" y="1268760"/>
            <a:ext cx="9001000"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smtClean="0"/>
              <a:t>Compare the following dust measurements and integrate it in the balance</a:t>
            </a:r>
          </a:p>
          <a:p>
            <a:r>
              <a:rPr lang="en-US" altLang="en-US" dirty="0" smtClean="0"/>
              <a:t>Close mass balance error</a:t>
            </a:r>
          </a:p>
        </p:txBody>
      </p:sp>
      <p:sp>
        <p:nvSpPr>
          <p:cNvPr id="5" name="Footer Placeholder 4"/>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2</a:t>
            </a:fld>
            <a:endParaRPr lang="en-US" dirty="0"/>
          </a:p>
        </p:txBody>
      </p:sp>
    </p:spTree>
    <p:extLst>
      <p:ext uri="{BB962C8B-B14F-4D97-AF65-F5344CB8AC3E}">
        <p14:creationId xmlns:p14="http://schemas.microsoft.com/office/powerpoint/2010/main" val="1895673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Finalization of mass balance:</a:t>
            </a:r>
            <a:endParaRPr lang="en-US" dirty="0" smtClean="0"/>
          </a:p>
        </p:txBody>
      </p:sp>
      <p:sp>
        <p:nvSpPr>
          <p:cNvPr id="6" name="Rectangle 3"/>
          <p:cNvSpPr txBox="1">
            <a:spLocks noChangeArrowheads="1"/>
          </p:cNvSpPr>
          <p:nvPr/>
        </p:nvSpPr>
        <p:spPr>
          <a:xfrm>
            <a:off x="560512" y="1219609"/>
            <a:ext cx="9345488"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Times" pitchFamily="-96" charset="0"/>
              <a:buNone/>
            </a:pPr>
            <a:r>
              <a:rPr lang="en-US" altLang="en-US" dirty="0" smtClean="0"/>
              <a:t>Dust main filter: </a:t>
            </a:r>
          </a:p>
          <a:p>
            <a:r>
              <a:rPr lang="en-US" altLang="en-US" dirty="0" smtClean="0"/>
              <a:t>In direct operation 2 h after raw mill stop</a:t>
            </a:r>
          </a:p>
          <a:p>
            <a:r>
              <a:rPr lang="en-US" altLang="en-US" dirty="0" smtClean="0"/>
              <a:t>Two different measurements have been done:</a:t>
            </a:r>
          </a:p>
          <a:p>
            <a:pPr lvl="1"/>
            <a:r>
              <a:rPr lang="en-US" altLang="en-US" sz="2400" dirty="0" smtClean="0"/>
              <a:t>1 m</a:t>
            </a:r>
            <a:r>
              <a:rPr lang="en-US" altLang="en-US" sz="2400" baseline="30000" dirty="0" smtClean="0"/>
              <a:t>3</a:t>
            </a:r>
            <a:r>
              <a:rPr lang="en-US" altLang="en-US" sz="2400" dirty="0" smtClean="0"/>
              <a:t> bin was filled in 8 minutes, mass 1250 kg</a:t>
            </a:r>
          </a:p>
          <a:p>
            <a:pPr lvl="1">
              <a:buFont typeface="Webdings" pitchFamily="18" charset="2"/>
              <a:buNone/>
            </a:pPr>
            <a:r>
              <a:rPr lang="en-US" altLang="en-US" sz="2400" dirty="0" smtClean="0"/>
              <a:t>	This measurement was repeated 3 times always with the same result.</a:t>
            </a:r>
          </a:p>
          <a:p>
            <a:pPr lvl="1"/>
            <a:r>
              <a:rPr lang="en-US" altLang="en-US" sz="2400" dirty="0" smtClean="0"/>
              <a:t>20 t truck was filled in 84 minutes</a:t>
            </a:r>
            <a:br>
              <a:rPr lang="en-US" altLang="en-US" sz="2400" dirty="0" smtClean="0"/>
            </a:br>
            <a:r>
              <a:rPr lang="en-US" altLang="en-US" sz="2400" dirty="0" smtClean="0"/>
              <a:t>This measurement could only be done once due to the generation of fugitive dust, the Environmental manager forbid to repeat the measurement</a:t>
            </a:r>
          </a:p>
          <a:p>
            <a:pPr>
              <a:buFont typeface="Times" pitchFamily="-96" charset="0"/>
              <a:buNone/>
            </a:pPr>
            <a:r>
              <a:rPr lang="en-US" altLang="en-US" dirty="0" smtClean="0"/>
              <a:t>		</a:t>
            </a:r>
            <a:r>
              <a:rPr lang="en-US" altLang="en-US" b="1" dirty="0" smtClean="0">
                <a:solidFill>
                  <a:srgbClr val="FF0000"/>
                </a:solidFill>
              </a:rPr>
              <a:t>Task:</a:t>
            </a:r>
            <a:r>
              <a:rPr lang="en-US" altLang="en-US" dirty="0" smtClean="0"/>
              <a:t> Which measurement do you consider? </a:t>
            </a:r>
            <a:br>
              <a:rPr lang="en-US" altLang="en-US" dirty="0" smtClean="0"/>
            </a:br>
            <a:r>
              <a:rPr lang="en-US" altLang="en-US" dirty="0" smtClean="0"/>
              <a:t>	Fill in the value in cell D92! Check next page for further info!</a:t>
            </a:r>
          </a:p>
          <a:p>
            <a:endParaRPr lang="en-US" altLang="en-US" dirty="0" smtClean="0"/>
          </a:p>
        </p:txBody>
      </p:sp>
      <p:sp>
        <p:nvSpPr>
          <p:cNvPr id="8" name="Rectangle 4"/>
          <p:cNvSpPr>
            <a:spLocks noChangeArrowheads="1"/>
          </p:cNvSpPr>
          <p:nvPr/>
        </p:nvSpPr>
        <p:spPr bwMode="auto">
          <a:xfrm>
            <a:off x="1169723" y="5104221"/>
            <a:ext cx="8553673" cy="881063"/>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a:solidFill>
                  <a:schemeClr val="tx1"/>
                </a:solidFill>
                <a:latin typeface="Arial" charset="0"/>
              </a:defRPr>
            </a:lvl1pPr>
            <a:lvl2pPr marL="742950" indent="-285750">
              <a:defRPr sz="2200">
                <a:solidFill>
                  <a:schemeClr val="tx1"/>
                </a:solidFill>
                <a:latin typeface="Arial" charset="0"/>
              </a:defRPr>
            </a:lvl2pPr>
            <a:lvl3pPr marL="1143000" indent="-228600">
              <a:defRPr sz="2200">
                <a:solidFill>
                  <a:schemeClr val="tx1"/>
                </a:solidFill>
                <a:latin typeface="Arial" charset="0"/>
              </a:defRPr>
            </a:lvl3pPr>
            <a:lvl4pPr marL="1600200" indent="-228600">
              <a:defRPr sz="2200">
                <a:solidFill>
                  <a:schemeClr val="tx1"/>
                </a:solidFill>
                <a:latin typeface="Arial" charset="0"/>
              </a:defRPr>
            </a:lvl4pPr>
            <a:lvl5pPr marL="2057400" indent="-228600">
              <a:defRPr sz="2200">
                <a:solidFill>
                  <a:schemeClr val="tx1"/>
                </a:solidFill>
                <a:latin typeface="Arial" charset="0"/>
              </a:defRPr>
            </a:lvl5pPr>
            <a:lvl6pPr marL="25146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6pPr>
            <a:lvl7pPr marL="29718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7pPr>
            <a:lvl8pPr marL="34290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8pPr>
            <a:lvl9pPr marL="3886200" indent="-228600" algn="ctr" eaLnBrk="0" fontAlgn="base" hangingPunct="0">
              <a:spcBef>
                <a:spcPct val="20000"/>
              </a:spcBef>
              <a:spcAft>
                <a:spcPct val="30000"/>
              </a:spcAft>
              <a:buClr>
                <a:schemeClr val="accent1"/>
              </a:buClr>
              <a:buSzPct val="90000"/>
              <a:buFont typeface="Wingdings" pitchFamily="2" charset="2"/>
              <a:defRPr sz="2200">
                <a:solidFill>
                  <a:schemeClr val="tx1"/>
                </a:solidFill>
                <a:latin typeface="Arial" charset="0"/>
              </a:defRPr>
            </a:lvl9pPr>
          </a:lstStyle>
          <a:p>
            <a:endParaRPr lang="en-US" altLang="en-US" dirty="0"/>
          </a:p>
        </p:txBody>
      </p:sp>
      <p:sp>
        <p:nvSpPr>
          <p:cNvPr id="5" name="Footer Placeholder 4"/>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9" name="Slide Number Placeholder 8"/>
          <p:cNvSpPr>
            <a:spLocks noGrp="1"/>
          </p:cNvSpPr>
          <p:nvPr>
            <p:ph type="sldNum" sz="quarter" idx="12"/>
          </p:nvPr>
        </p:nvSpPr>
        <p:spPr/>
        <p:txBody>
          <a:bodyPr/>
          <a:lstStyle/>
          <a:p>
            <a:fld id="{A45E2B5F-19B1-41F4-9C65-D0E69646D5F3}" type="slidenum">
              <a:rPr lang="en-US" smtClean="0"/>
              <a:t>3</a:t>
            </a:fld>
            <a:endParaRPr lang="en-US" dirty="0"/>
          </a:p>
        </p:txBody>
      </p:sp>
    </p:spTree>
    <p:extLst>
      <p:ext uri="{BB962C8B-B14F-4D97-AF65-F5344CB8AC3E}">
        <p14:creationId xmlns:p14="http://schemas.microsoft.com/office/powerpoint/2010/main" val="211259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Mass flows additional info</a:t>
            </a:r>
            <a:endParaRPr lang="en-US" dirty="0" smtClean="0"/>
          </a:p>
        </p:txBody>
      </p:sp>
      <p:sp>
        <p:nvSpPr>
          <p:cNvPr id="6" name="Rectangle 3"/>
          <p:cNvSpPr txBox="1">
            <a:spLocks noChangeArrowheads="1"/>
          </p:cNvSpPr>
          <p:nvPr/>
        </p:nvSpPr>
        <p:spPr>
          <a:xfrm>
            <a:off x="560512" y="1218499"/>
            <a:ext cx="8856984"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Times" pitchFamily="-96" charset="0"/>
              <a:buNone/>
            </a:pPr>
            <a:r>
              <a:rPr lang="en-US" altLang="en-US" sz="2000" dirty="0" smtClean="0"/>
              <a:t>Clinker:</a:t>
            </a:r>
          </a:p>
          <a:p>
            <a:pPr>
              <a:lnSpc>
                <a:spcPct val="80000"/>
              </a:lnSpc>
            </a:pPr>
            <a:r>
              <a:rPr lang="en-US" altLang="en-US" sz="2000" dirty="0" smtClean="0"/>
              <a:t>Clinker was separated for 24 h using the off-spec silo</a:t>
            </a:r>
          </a:p>
          <a:p>
            <a:pPr>
              <a:lnSpc>
                <a:spcPct val="80000"/>
              </a:lnSpc>
            </a:pPr>
            <a:r>
              <a:rPr lang="en-US" altLang="en-US" sz="2000" dirty="0" smtClean="0"/>
              <a:t>This silo was continuously discharged to trucks</a:t>
            </a:r>
          </a:p>
          <a:p>
            <a:pPr>
              <a:lnSpc>
                <a:spcPct val="80000"/>
              </a:lnSpc>
            </a:pPr>
            <a:r>
              <a:rPr lang="en-US" altLang="en-US" sz="2000" dirty="0" smtClean="0"/>
              <a:t>The trucks were weighed on the calibrated weigh bridge: 4029.6 t</a:t>
            </a:r>
            <a:endParaRPr lang="en-US" altLang="en-US" sz="2000" b="1" dirty="0" smtClean="0"/>
          </a:p>
          <a:p>
            <a:pPr>
              <a:lnSpc>
                <a:spcPct val="80000"/>
              </a:lnSpc>
              <a:buFont typeface="Times" pitchFamily="-96" charset="0"/>
              <a:buNone/>
            </a:pPr>
            <a:r>
              <a:rPr lang="en-US" altLang="en-US" sz="2000" dirty="0" err="1" smtClean="0"/>
              <a:t>Petcoke</a:t>
            </a:r>
            <a:r>
              <a:rPr lang="en-US" altLang="en-US" sz="2000" dirty="0" smtClean="0"/>
              <a:t>: </a:t>
            </a:r>
          </a:p>
          <a:p>
            <a:pPr>
              <a:lnSpc>
                <a:spcPct val="80000"/>
              </a:lnSpc>
            </a:pPr>
            <a:r>
              <a:rPr lang="en-US" altLang="en-US" sz="2000" dirty="0" smtClean="0"/>
              <a:t>The </a:t>
            </a:r>
            <a:r>
              <a:rPr lang="en-US" altLang="en-US" sz="2000" dirty="0" err="1" smtClean="0"/>
              <a:t>Pfister</a:t>
            </a:r>
            <a:r>
              <a:rPr lang="en-US" altLang="en-US" sz="2000" dirty="0" smtClean="0"/>
              <a:t> feeders were calibrated before the balance (with loss of weight of feed bin) and calibration showed no significant error</a:t>
            </a:r>
          </a:p>
          <a:p>
            <a:pPr>
              <a:lnSpc>
                <a:spcPct val="80000"/>
              </a:lnSpc>
            </a:pPr>
            <a:r>
              <a:rPr lang="en-US" altLang="en-US" sz="2000" dirty="0" smtClean="0"/>
              <a:t>For the balance duration, the average are: MB: 7 t/h, PC: 10.3 t/h</a:t>
            </a:r>
          </a:p>
          <a:p>
            <a:pPr>
              <a:lnSpc>
                <a:spcPct val="80000"/>
              </a:lnSpc>
              <a:buFont typeface="Times" pitchFamily="-96" charset="0"/>
              <a:buNone/>
            </a:pPr>
            <a:r>
              <a:rPr lang="en-US" altLang="en-US" sz="2000" dirty="0" smtClean="0"/>
              <a:t>AFRs: </a:t>
            </a:r>
          </a:p>
          <a:p>
            <a:pPr>
              <a:lnSpc>
                <a:spcPct val="80000"/>
              </a:lnSpc>
            </a:pPr>
            <a:r>
              <a:rPr lang="en-US" altLang="en-US" sz="2000" dirty="0" smtClean="0"/>
              <a:t>The new dosing equipment performance test has recently been done, where the feed amount was discharged to trucks to cross-check dosing accuracy, which resulted in minimal errors. The measured values were entered in the balance</a:t>
            </a:r>
          </a:p>
          <a:p>
            <a:pPr>
              <a:lnSpc>
                <a:spcPct val="80000"/>
              </a:lnSpc>
              <a:buFont typeface="Times" pitchFamily="-96" charset="0"/>
              <a:buNone/>
            </a:pPr>
            <a:r>
              <a:rPr lang="en-US" altLang="en-US" sz="2000" dirty="0" smtClean="0"/>
              <a:t>Kiln feed: </a:t>
            </a:r>
          </a:p>
          <a:p>
            <a:pPr>
              <a:lnSpc>
                <a:spcPct val="80000"/>
              </a:lnSpc>
            </a:pPr>
            <a:r>
              <a:rPr lang="en-US" altLang="en-US" sz="2000" dirty="0" smtClean="0"/>
              <a:t>The impact flow meter was calibrated beforehand (with loss of weight of                                                feed bin) and the kiln feed bin was even cleaned on the outside from accumulated dust during the calibration </a:t>
            </a:r>
          </a:p>
        </p:txBody>
      </p:sp>
      <p:sp>
        <p:nvSpPr>
          <p:cNvPr id="5" name="Footer Placeholder 4"/>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4</a:t>
            </a:fld>
            <a:endParaRPr lang="en-US" dirty="0"/>
          </a:p>
        </p:txBody>
      </p:sp>
    </p:spTree>
    <p:extLst>
      <p:ext uri="{BB962C8B-B14F-4D97-AF65-F5344CB8AC3E}">
        <p14:creationId xmlns:p14="http://schemas.microsoft.com/office/powerpoint/2010/main" val="2100984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Task 2: Cooler air balance</a:t>
            </a:r>
            <a:endParaRPr lang="en-US" dirty="0" smtClean="0"/>
          </a:p>
        </p:txBody>
      </p:sp>
      <p:sp>
        <p:nvSpPr>
          <p:cNvPr id="6" name="Rectangle 3"/>
          <p:cNvSpPr txBox="1">
            <a:spLocks noChangeArrowheads="1"/>
          </p:cNvSpPr>
          <p:nvPr/>
        </p:nvSpPr>
        <p:spPr>
          <a:xfrm>
            <a:off x="560512" y="1219609"/>
            <a:ext cx="8784976"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smtClean="0"/>
              <a:t>Insert degree of calcination (Cell I429) of hot meal and discuss impact on cooler air balance </a:t>
            </a:r>
          </a:p>
          <a:p>
            <a:r>
              <a:rPr lang="en-US" altLang="en-US" dirty="0" smtClean="0"/>
              <a:t>Insert the oxygen value after pre-</a:t>
            </a:r>
            <a:r>
              <a:rPr lang="en-US" altLang="en-US" dirty="0" err="1" smtClean="0"/>
              <a:t>calciner</a:t>
            </a:r>
            <a:r>
              <a:rPr lang="en-US" altLang="en-US" dirty="0" smtClean="0"/>
              <a:t> in balance </a:t>
            </a:r>
            <a:br>
              <a:rPr lang="en-US" altLang="en-US" dirty="0" smtClean="0"/>
            </a:br>
            <a:r>
              <a:rPr lang="en-US" altLang="en-US" dirty="0" smtClean="0"/>
              <a:t>(Cell I430) in the balance</a:t>
            </a:r>
          </a:p>
          <a:p>
            <a:r>
              <a:rPr lang="en-US" altLang="en-US" dirty="0" smtClean="0"/>
              <a:t>Insert cooler waste air volume to close cooler air balance error (Cell I280)</a:t>
            </a:r>
          </a:p>
          <a:p>
            <a:endParaRPr lang="en-US" altLang="en-US" dirty="0" smtClean="0"/>
          </a:p>
        </p:txBody>
      </p:sp>
      <p:sp>
        <p:nvSpPr>
          <p:cNvPr id="5" name="Footer Placeholder 4"/>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5</a:t>
            </a:fld>
            <a:endParaRPr lang="en-US" dirty="0"/>
          </a:p>
        </p:txBody>
      </p:sp>
    </p:spTree>
    <p:extLst>
      <p:ext uri="{BB962C8B-B14F-4D97-AF65-F5344CB8AC3E}">
        <p14:creationId xmlns:p14="http://schemas.microsoft.com/office/powerpoint/2010/main" val="735650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Calcination degree </a:t>
            </a:r>
            <a:endParaRPr lang="en-US" dirty="0" smtClean="0"/>
          </a:p>
        </p:txBody>
      </p:sp>
      <p:sp>
        <p:nvSpPr>
          <p:cNvPr id="7" name="Rectangle 3"/>
          <p:cNvSpPr txBox="1">
            <a:spLocks noChangeArrowheads="1"/>
          </p:cNvSpPr>
          <p:nvPr/>
        </p:nvSpPr>
        <p:spPr>
          <a:xfrm>
            <a:off x="560512" y="1219609"/>
            <a:ext cx="8096250"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smtClean="0"/>
              <a:t>Determine the calcination degree according to the lab results: </a:t>
            </a:r>
          </a:p>
          <a:p>
            <a:pPr lvl="1">
              <a:buFont typeface="Webdings" pitchFamily="18" charset="2"/>
              <a:buNone/>
            </a:pPr>
            <a:r>
              <a:rPr lang="en-US" altLang="en-US" sz="2400" u="sng" dirty="0" smtClean="0"/>
              <a:t>LOI:</a:t>
            </a:r>
            <a:r>
              <a:rPr lang="en-US" altLang="en-US" sz="2400" dirty="0" smtClean="0"/>
              <a:t> </a:t>
            </a:r>
          </a:p>
          <a:p>
            <a:pPr lvl="1"/>
            <a:r>
              <a:rPr lang="en-US" altLang="en-US" sz="2400" dirty="0" smtClean="0"/>
              <a:t>Kiln feed 		35%</a:t>
            </a:r>
          </a:p>
          <a:p>
            <a:pPr lvl="1"/>
            <a:r>
              <a:rPr lang="en-US" altLang="en-US" sz="2400" dirty="0" smtClean="0"/>
              <a:t>Main filter dust 	36.5%</a:t>
            </a:r>
          </a:p>
          <a:p>
            <a:pPr lvl="1"/>
            <a:r>
              <a:rPr lang="en-US" altLang="en-US" sz="2400" dirty="0" smtClean="0"/>
              <a:t>Hot meal		2.6 %</a:t>
            </a:r>
          </a:p>
          <a:p>
            <a:pPr lvl="1"/>
            <a:r>
              <a:rPr lang="en-US" altLang="en-US" sz="2400" dirty="0" smtClean="0"/>
              <a:t>Clinker		0%</a:t>
            </a:r>
          </a:p>
          <a:p>
            <a:r>
              <a:rPr lang="en-US" altLang="en-US" sz="2800" dirty="0" smtClean="0"/>
              <a:t>Enter correct value in cell I429</a:t>
            </a:r>
          </a:p>
          <a:p>
            <a:r>
              <a:rPr lang="en-US" altLang="en-US" sz="2800" dirty="0" smtClean="0"/>
              <a:t>Formula </a:t>
            </a:r>
            <a:r>
              <a:rPr lang="en-US" altLang="en-US" sz="2800" dirty="0" smtClean="0">
                <a:sym typeface="Wingdings" pitchFamily="2" charset="2"/>
              </a:rPr>
              <a:t></a:t>
            </a:r>
            <a:r>
              <a:rPr lang="en-US" altLang="en-US" sz="2800" dirty="0" smtClean="0"/>
              <a:t> “PPE Reference guide”</a:t>
            </a:r>
          </a:p>
          <a:p>
            <a:pPr lvl="1"/>
            <a:endParaRPr lang="en-US" altLang="en-US" sz="2400" dirty="0" smtClean="0"/>
          </a:p>
          <a:p>
            <a:endParaRPr lang="en-US" altLang="en-US" sz="2800" dirty="0" smtClean="0"/>
          </a:p>
        </p:txBody>
      </p:sp>
      <p:sp>
        <p:nvSpPr>
          <p:cNvPr id="5" name="Footer Placeholder 4"/>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6</a:t>
            </a:fld>
            <a:endParaRPr lang="en-US" dirty="0"/>
          </a:p>
        </p:txBody>
      </p:sp>
    </p:spTree>
    <p:extLst>
      <p:ext uri="{BB962C8B-B14F-4D97-AF65-F5344CB8AC3E}">
        <p14:creationId xmlns:p14="http://schemas.microsoft.com/office/powerpoint/2010/main" val="2133476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Preheater exit, </a:t>
            </a:r>
            <a:r>
              <a:rPr lang="en-US" altLang="en-US" dirty="0" err="1"/>
              <a:t>Precalciner</a:t>
            </a:r>
            <a:r>
              <a:rPr lang="en-US" altLang="en-US" dirty="0"/>
              <a:t> measurements</a:t>
            </a:r>
            <a:endParaRPr lang="en-US" dirty="0" smtClean="0"/>
          </a:p>
        </p:txBody>
      </p:sp>
      <p:sp>
        <p:nvSpPr>
          <p:cNvPr id="6" name="Rectangle 3"/>
          <p:cNvSpPr txBox="1">
            <a:spLocks noChangeArrowheads="1"/>
          </p:cNvSpPr>
          <p:nvPr/>
        </p:nvSpPr>
        <p:spPr>
          <a:xfrm>
            <a:off x="502760" y="1138861"/>
            <a:ext cx="8856984" cy="5251450"/>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smtClean="0"/>
              <a:t>Preheater exit: </a:t>
            </a:r>
          </a:p>
          <a:p>
            <a:pPr lvl="1"/>
            <a:r>
              <a:rPr lang="en-US" altLang="en-US" sz="2000" dirty="0" smtClean="0"/>
              <a:t>O</a:t>
            </a:r>
            <a:r>
              <a:rPr lang="en-US" altLang="en-US" sz="2000" baseline="-25000" dirty="0" smtClean="0"/>
              <a:t>2</a:t>
            </a:r>
          </a:p>
          <a:p>
            <a:pPr lvl="2"/>
            <a:r>
              <a:rPr lang="en-US" altLang="en-US" dirty="0" smtClean="0"/>
              <a:t>Permanent O</a:t>
            </a:r>
            <a:r>
              <a:rPr lang="en-US" altLang="en-US" baseline="-25000" dirty="0" smtClean="0"/>
              <a:t>2</a:t>
            </a:r>
            <a:r>
              <a:rPr lang="en-US" altLang="en-US" dirty="0" smtClean="0"/>
              <a:t> measurement was cross-checked during the Balance, no error was found.</a:t>
            </a:r>
          </a:p>
          <a:p>
            <a:pPr lvl="2"/>
            <a:r>
              <a:rPr lang="en-US" altLang="en-US" dirty="0" smtClean="0"/>
              <a:t>24 h average value from the fix installed analyzer is 3%</a:t>
            </a:r>
          </a:p>
          <a:p>
            <a:pPr lvl="1"/>
            <a:r>
              <a:rPr lang="en-US" altLang="en-US" sz="2000" dirty="0" smtClean="0"/>
              <a:t>Temperature:</a:t>
            </a:r>
          </a:p>
          <a:p>
            <a:pPr lvl="2"/>
            <a:r>
              <a:rPr lang="en-US" altLang="en-US" dirty="0" smtClean="0"/>
              <a:t>Fix installed temperature measurement was cross-checked, no error was found</a:t>
            </a:r>
          </a:p>
          <a:p>
            <a:pPr lvl="2"/>
            <a:r>
              <a:rPr lang="en-US" altLang="en-US" dirty="0" smtClean="0"/>
              <a:t>24 h average taken for balance 340°C. </a:t>
            </a:r>
          </a:p>
          <a:p>
            <a:r>
              <a:rPr lang="en-US" altLang="en-US" dirty="0" smtClean="0"/>
              <a:t>Pre-</a:t>
            </a:r>
            <a:r>
              <a:rPr lang="en-US" altLang="en-US" dirty="0" err="1" smtClean="0"/>
              <a:t>calciner</a:t>
            </a:r>
            <a:r>
              <a:rPr lang="en-US" altLang="en-US" dirty="0" smtClean="0"/>
              <a:t> exit O</a:t>
            </a:r>
            <a:r>
              <a:rPr lang="en-US" altLang="en-US" baseline="-25000" dirty="0" smtClean="0"/>
              <a:t>2</a:t>
            </a:r>
            <a:r>
              <a:rPr lang="en-US" altLang="en-US" dirty="0" smtClean="0"/>
              <a:t> (Cyclone 5 gas exit)</a:t>
            </a:r>
          </a:p>
          <a:p>
            <a:pPr lvl="1"/>
            <a:r>
              <a:rPr lang="en-US" altLang="en-US" sz="2000" dirty="0" smtClean="0"/>
              <a:t>Only one manual measurement available: 5%. </a:t>
            </a:r>
            <a:br>
              <a:rPr lang="en-US" altLang="en-US" sz="2000" dirty="0" smtClean="0"/>
            </a:br>
            <a:r>
              <a:rPr lang="en-US" altLang="en-US" sz="2000" dirty="0" smtClean="0"/>
              <a:t>Repetition of this measurement was not possible due to broken probe. </a:t>
            </a:r>
          </a:p>
        </p:txBody>
      </p:sp>
      <p:sp>
        <p:nvSpPr>
          <p:cNvPr id="5" name="Footer Placeholder 4"/>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7</a:t>
            </a:fld>
            <a:endParaRPr lang="en-US" dirty="0"/>
          </a:p>
        </p:txBody>
      </p:sp>
    </p:spTree>
    <p:extLst>
      <p:ext uri="{BB962C8B-B14F-4D97-AF65-F5344CB8AC3E}">
        <p14:creationId xmlns:p14="http://schemas.microsoft.com/office/powerpoint/2010/main" val="2042130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Waste air, cooling air flow, tertiary air</a:t>
            </a:r>
            <a:endParaRPr lang="en-US" dirty="0" smtClean="0"/>
          </a:p>
        </p:txBody>
      </p:sp>
      <p:sp>
        <p:nvSpPr>
          <p:cNvPr id="6" name="Rectangle 3"/>
          <p:cNvSpPr txBox="1">
            <a:spLocks noChangeArrowheads="1"/>
          </p:cNvSpPr>
          <p:nvPr/>
        </p:nvSpPr>
        <p:spPr>
          <a:xfrm>
            <a:off x="560512" y="1160748"/>
            <a:ext cx="8856984" cy="53244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smtClean="0"/>
              <a:t>Waste air:</a:t>
            </a:r>
          </a:p>
          <a:p>
            <a:pPr lvl="1"/>
            <a:r>
              <a:rPr lang="en-US" altLang="en-US" sz="2000" dirty="0" smtClean="0"/>
              <a:t>Temperature is 24 h average of CCR value which was cross-checked beforehand: 300°C</a:t>
            </a:r>
          </a:p>
          <a:p>
            <a:pPr lvl="1"/>
            <a:r>
              <a:rPr lang="en-US" altLang="en-US" sz="2000" dirty="0" smtClean="0"/>
              <a:t>Waste air flow was measured 3 times: result = 190’000 Nm</a:t>
            </a:r>
            <a:r>
              <a:rPr lang="en-US" altLang="en-US" sz="2000" baseline="30000" dirty="0" smtClean="0"/>
              <a:t>3</a:t>
            </a:r>
            <a:r>
              <a:rPr lang="en-US" altLang="en-US" sz="2000" dirty="0" smtClean="0"/>
              <a:t>/h </a:t>
            </a:r>
          </a:p>
          <a:p>
            <a:r>
              <a:rPr lang="en-US" altLang="en-US" sz="2000" dirty="0" smtClean="0"/>
              <a:t>Cooling air flow</a:t>
            </a:r>
          </a:p>
          <a:p>
            <a:pPr lvl="1"/>
            <a:r>
              <a:rPr lang="en-US" altLang="en-US" sz="2000" dirty="0" smtClean="0"/>
              <a:t>Air flow set points of the fans were kept constant and in automatic control during the whole balance period</a:t>
            </a:r>
          </a:p>
          <a:p>
            <a:pPr lvl="1"/>
            <a:r>
              <a:rPr lang="en-US" altLang="en-US" sz="2000" dirty="0" smtClean="0"/>
              <a:t>Each fan was measured once with the anemometer at the inlet.</a:t>
            </a:r>
          </a:p>
          <a:p>
            <a:pPr lvl="1"/>
            <a:r>
              <a:rPr lang="en-US" altLang="en-US" sz="2000" dirty="0" smtClean="0"/>
              <a:t>In two fans, error &gt; 5% to the value from the CCR were detected and confirmed with a repetition of the measurement. The manually measured values were inserted in the balance</a:t>
            </a:r>
            <a:endParaRPr lang="en-US" altLang="en-US" sz="2000" i="1" dirty="0" smtClean="0"/>
          </a:p>
        </p:txBody>
      </p:sp>
      <p:sp>
        <p:nvSpPr>
          <p:cNvPr id="5" name="Footer Placeholder 4"/>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8</a:t>
            </a:fld>
            <a:endParaRPr lang="en-US" dirty="0"/>
          </a:p>
        </p:txBody>
      </p:sp>
    </p:spTree>
    <p:extLst>
      <p:ext uri="{BB962C8B-B14F-4D97-AF65-F5344CB8AC3E}">
        <p14:creationId xmlns:p14="http://schemas.microsoft.com/office/powerpoint/2010/main" val="96052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dirty="0"/>
              <a:t>Task 3: Cooler heat balance	</a:t>
            </a:r>
            <a:endParaRPr lang="en-US" dirty="0" smtClean="0"/>
          </a:p>
        </p:txBody>
      </p:sp>
      <p:sp>
        <p:nvSpPr>
          <p:cNvPr id="5" name="Rectangle 3"/>
          <p:cNvSpPr txBox="1">
            <a:spLocks noChangeArrowheads="1"/>
          </p:cNvSpPr>
          <p:nvPr/>
        </p:nvSpPr>
        <p:spPr>
          <a:xfrm>
            <a:off x="560512" y="1160748"/>
            <a:ext cx="8856984" cy="4765675"/>
          </a:xfrm>
          <a:prstGeom prst="rect">
            <a:avLst/>
          </a:prstGeom>
        </p:spPr>
        <p:txBody>
          <a:bodyPr/>
          <a:lstStyle>
            <a:lvl1pPr marL="270000" indent="-270000" algn="l" defTabSz="914400" rtl="0" eaLnBrk="1" latinLnBrk="0" hangingPunct="1">
              <a:spcBef>
                <a:spcPts val="576"/>
              </a:spcBef>
              <a:buClr>
                <a:srgbClr val="FF1100"/>
              </a:buClr>
              <a:buFont typeface="Arial" pitchFamily="34" charset="0"/>
              <a:buChar char="•"/>
              <a:defRPr sz="2400" kern="1200">
                <a:solidFill>
                  <a:schemeClr val="tx1"/>
                </a:solidFill>
                <a:latin typeface="Arial" pitchFamily="34" charset="0"/>
                <a:ea typeface="+mn-ea"/>
                <a:cs typeface="Arial" pitchFamily="34" charset="0"/>
              </a:defRPr>
            </a:lvl1pPr>
            <a:lvl2pPr marL="536400" indent="-266400" algn="l" defTabSz="914400" rtl="0" eaLnBrk="1" latinLnBrk="0" hangingPunct="1">
              <a:spcBef>
                <a:spcPts val="24"/>
              </a:spcBef>
              <a:buClr>
                <a:srgbClr val="FF1100"/>
              </a:buClr>
              <a:buSzPct val="60000"/>
              <a:buFont typeface="Wingdings 3" pitchFamily="18" charset="2"/>
              <a:buChar char=""/>
              <a:defRPr sz="2200" b="0" kern="1200">
                <a:solidFill>
                  <a:schemeClr val="tx1"/>
                </a:solidFill>
                <a:latin typeface="Arial" pitchFamily="34" charset="0"/>
                <a:ea typeface="+mn-ea"/>
                <a:cs typeface="Arial" pitchFamily="34" charset="0"/>
              </a:defRPr>
            </a:lvl2pPr>
            <a:lvl3pPr marL="820800" indent="-284400" algn="l" defTabSz="914400" rtl="0" eaLnBrk="1" latinLnBrk="0" hangingPunct="1">
              <a:spcBef>
                <a:spcPts val="480"/>
              </a:spcBef>
              <a:buClr>
                <a:srgbClr val="FF1100"/>
              </a:buClr>
              <a:buSzPct val="60000"/>
              <a:buFont typeface="Symbol" pitchFamily="18" charset="2"/>
              <a:buChar char="-"/>
              <a:defRPr lang="de-CH" sz="2000" kern="1200" dirty="0">
                <a:solidFill>
                  <a:schemeClr val="tx1"/>
                </a:solidFill>
                <a:latin typeface="Arial" pitchFamily="34" charset="0"/>
                <a:ea typeface="+mn-ea"/>
                <a:cs typeface="Arial" pitchFamily="34" charset="0"/>
              </a:defRPr>
            </a:lvl3pPr>
            <a:lvl4pPr marL="11124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4pPr>
            <a:lvl5pPr marL="1396800" indent="-284400" algn="l" defTabSz="914400" rtl="0" eaLnBrk="1" latinLnBrk="0" hangingPunct="1">
              <a:spcBef>
                <a:spcPts val="480"/>
              </a:spcBef>
              <a:buClr>
                <a:srgbClr val="FF1100"/>
              </a:buClr>
              <a:buSzPct val="60000"/>
              <a:buFont typeface="Symbol" pitchFamily="18"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smtClean="0"/>
              <a:t>Insert clinker inlet temperature (at kiln discharge) </a:t>
            </a:r>
            <a:br>
              <a:rPr lang="en-US" altLang="en-US" dirty="0" smtClean="0"/>
            </a:br>
            <a:r>
              <a:rPr lang="en-US" altLang="en-US" dirty="0" smtClean="0"/>
              <a:t>(Cell I446)</a:t>
            </a:r>
          </a:p>
          <a:p>
            <a:r>
              <a:rPr lang="en-US" altLang="en-US" dirty="0" smtClean="0"/>
              <a:t>Insert tertiary air temperature (Cell I456) in balance </a:t>
            </a:r>
          </a:p>
          <a:p>
            <a:r>
              <a:rPr lang="en-US" altLang="en-US" dirty="0" smtClean="0"/>
              <a:t>Insert clinker temperature (Cell D109) in balance</a:t>
            </a:r>
          </a:p>
          <a:p>
            <a:r>
              <a:rPr lang="en-US" altLang="en-US" dirty="0" smtClean="0"/>
              <a:t>Close balance error according to procedure</a:t>
            </a:r>
          </a:p>
          <a:p>
            <a:endParaRPr lang="en-US" altLang="en-US" dirty="0" smtClean="0"/>
          </a:p>
        </p:txBody>
      </p:sp>
      <p:sp>
        <p:nvSpPr>
          <p:cNvPr id="6" name="Footer Placeholder 5"/>
          <p:cNvSpPr>
            <a:spLocks noGrp="1"/>
          </p:cNvSpPr>
          <p:nvPr>
            <p:ph type="ftr" sz="quarter" idx="11"/>
          </p:nvPr>
        </p:nvSpPr>
        <p:spPr/>
        <p:txBody>
          <a:bodyPr/>
          <a:lstStyle/>
          <a:p>
            <a:r>
              <a:rPr lang="en-US" dirty="0" smtClean="0"/>
              <a:t>2016-05-10   © 2016 </a:t>
            </a:r>
            <a:r>
              <a:rPr lang="en-US" dirty="0" err="1" smtClean="0"/>
              <a:t>LafargeHolcim</a:t>
            </a:r>
            <a:endParaRPr lang="en-US" dirty="0"/>
          </a:p>
        </p:txBody>
      </p:sp>
      <p:sp>
        <p:nvSpPr>
          <p:cNvPr id="8" name="Slide Number Placeholder 7"/>
          <p:cNvSpPr>
            <a:spLocks noGrp="1"/>
          </p:cNvSpPr>
          <p:nvPr>
            <p:ph type="sldNum" sz="quarter" idx="12"/>
          </p:nvPr>
        </p:nvSpPr>
        <p:spPr/>
        <p:txBody>
          <a:bodyPr/>
          <a:lstStyle/>
          <a:p>
            <a:fld id="{A45E2B5F-19B1-41F4-9C65-D0E69646D5F3}" type="slidenum">
              <a:rPr lang="en-US" smtClean="0"/>
              <a:t>9</a:t>
            </a:fld>
            <a:endParaRPr lang="en-US" dirty="0"/>
          </a:p>
        </p:txBody>
      </p:sp>
    </p:spTree>
    <p:extLst>
      <p:ext uri="{BB962C8B-B14F-4D97-AF65-F5344CB8AC3E}">
        <p14:creationId xmlns:p14="http://schemas.microsoft.com/office/powerpoint/2010/main" val="4849482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ERSINFO" val="LH1004"/>
  <p:tag name="BRAND" val="100"/>
  <p:tag name="LOGO" val="100"/>
  <p:tag name="COPYRIGHTYEAR" val="2016"/>
  <p:tag name="CLASSIFICATION" val="0"/>
  <p:tag name="LANGUAGE" val="1033"/>
  <p:tag name="DATE" val="2016-05-10"/>
  <p:tag name="LEGALTEXT" val="LafargeHolcim"/>
</p:tagLst>
</file>

<file path=ppt/tags/tag10.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3.xml><?xml version="1.0" encoding="utf-8"?>
<p:tagLst xmlns:a="http://schemas.openxmlformats.org/drawingml/2006/main" xmlns:r="http://schemas.openxmlformats.org/officeDocument/2006/relationships" xmlns:p="http://schemas.openxmlformats.org/presentationml/2006/main">
  <p:tag name="SHAPETYPE" val="Status"/>
</p:tagLst>
</file>

<file path=ppt/tags/tag4.xml><?xml version="1.0" encoding="utf-8"?>
<p:tagLst xmlns:a="http://schemas.openxmlformats.org/drawingml/2006/main" xmlns:r="http://schemas.openxmlformats.org/officeDocument/2006/relationships" xmlns:p="http://schemas.openxmlformats.org/presentationml/2006/main">
  <p:tag name="SHAPETYPE" val="Logo"/>
</p:tagLst>
</file>

<file path=ppt/tags/tag5.xml><?xml version="1.0" encoding="utf-8"?>
<p:tagLst xmlns:a="http://schemas.openxmlformats.org/drawingml/2006/main" xmlns:r="http://schemas.openxmlformats.org/officeDocument/2006/relationships" xmlns:p="http://schemas.openxmlformats.org/presentationml/2006/main">
  <p:tag name="SHAPETYPE" val="TitleBand"/>
</p:tagLst>
</file>

<file path=ppt/tags/tag6.xml><?xml version="1.0" encoding="utf-8"?>
<p:tagLst xmlns:a="http://schemas.openxmlformats.org/drawingml/2006/main" xmlns:r="http://schemas.openxmlformats.org/officeDocument/2006/relationships" xmlns:p="http://schemas.openxmlformats.org/presentationml/2006/main">
  <p:tag name="SHAPETYPE" val="Status"/>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ineHider"/>
</p:tagLst>
</file>

<file path=ppt/tags/tag9.xml><?xml version="1.0" encoding="utf-8"?>
<p:tagLst xmlns:a="http://schemas.openxmlformats.org/drawingml/2006/main" xmlns:r="http://schemas.openxmlformats.org/officeDocument/2006/relationships" xmlns:p="http://schemas.openxmlformats.org/presentationml/2006/main">
  <p:tag name="SHAPETYPE" val="Status"/>
</p:tagLst>
</file>

<file path=ppt/theme/theme1.xml><?xml version="1.0" encoding="utf-8"?>
<a:theme xmlns:a="http://schemas.openxmlformats.org/drawingml/2006/main" name="LafargeHolcim">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spPr>
      <a:bodyPr rtlCol="0" anchor="ctr"/>
      <a:lstStyle>
        <a:defPPr marL="180975" indent="-180975">
          <a:buClr>
            <a:schemeClr val="accent1"/>
          </a:buClr>
          <a:buFont typeface="Arial" panose="020B0604020202020204" pitchFamily="34" charset="0"/>
          <a:buChar cha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LH PPT">
      <a:dk1>
        <a:srgbClr val="5F5046"/>
      </a:dk1>
      <a:lt1>
        <a:sysClr val="window" lastClr="FFFFFF"/>
      </a:lt1>
      <a:dk2>
        <a:srgbClr val="877873"/>
      </a:dk2>
      <a:lt2>
        <a:srgbClr val="D9D9D9"/>
      </a:lt2>
      <a:accent1>
        <a:srgbClr val="AA1E2D"/>
      </a:accent1>
      <a:accent2>
        <a:srgbClr val="E6280F"/>
      </a:accent2>
      <a:accent3>
        <a:srgbClr val="00694B"/>
      </a:accent3>
      <a:accent4>
        <a:srgbClr val="00965F"/>
      </a:accent4>
      <a:accent5>
        <a:srgbClr val="006982"/>
      </a:accent5>
      <a:accent6>
        <a:srgbClr val="0096C3"/>
      </a:accent6>
      <a:hlink>
        <a:srgbClr val="5F5046"/>
      </a:hlink>
      <a:folHlink>
        <a:srgbClr val="5F504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706</Words>
  <Application>Microsoft Office PowerPoint</Application>
  <PresentationFormat>A4 Paper (210x297 mm)</PresentationFormat>
  <Paragraphs>110</Paragraphs>
  <Slides>13</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LafargeHolcim</vt:lpstr>
      <vt:lpstr>Worksheet</vt:lpstr>
      <vt:lpstr>Heat and Mass balance TASK</vt:lpstr>
      <vt:lpstr>Task 1: Mass balance</vt:lpstr>
      <vt:lpstr>Finalization of mass balance:</vt:lpstr>
      <vt:lpstr>Mass flows additional info</vt:lpstr>
      <vt:lpstr>Task 2: Cooler air balance</vt:lpstr>
      <vt:lpstr>Calcination degree </vt:lpstr>
      <vt:lpstr>Preheater exit, Precalciner measurements</vt:lpstr>
      <vt:lpstr>Waste air, cooling air flow, tertiary air</vt:lpstr>
      <vt:lpstr>Task 3: Cooler heat balance </vt:lpstr>
      <vt:lpstr>Temperature measurements</vt:lpstr>
      <vt:lpstr>Clinker temperature</vt:lpstr>
      <vt:lpstr>Task 4: Kiln heat balance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Heat and Mass balance TASK</dc:title>
  <dc:creator>Mirko Weber</dc:creator>
  <cp:lastModifiedBy>Mirko Weber</cp:lastModifiedBy>
  <cp:revision>1</cp:revision>
  <dcterms:created xsi:type="dcterms:W3CDTF">2015-07-13T09:18:26Z</dcterms:created>
  <dcterms:modified xsi:type="dcterms:W3CDTF">2016-05-10T10:02:50Z</dcterms:modified>
</cp:coreProperties>
</file>