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906000" cy="6858000" type="A4"/>
  <p:notesSz cx="6858000" cy="9144000"/>
  <p:custDataLst>
    <p:tags r:id="rId2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879" autoAdjust="0"/>
  </p:normalViewPr>
  <p:slideViewPr>
    <p:cSldViewPr showGuides="1">
      <p:cViewPr>
        <p:scale>
          <a:sx n="99" d="100"/>
          <a:sy n="99" d="100"/>
        </p:scale>
        <p:origin x="-90" y="-330"/>
      </p:cViewPr>
      <p:guideLst>
        <p:guide orient="horz" pos="2160"/>
        <p:guide orient="horz" pos="799"/>
        <p:guide orient="horz" pos="3657"/>
        <p:guide orient="horz" pos="958"/>
        <p:guide pos="330"/>
        <p:guide pos="5910"/>
        <p:guide pos="3188"/>
        <p:guide pos="3052"/>
      </p:guideLst>
    </p:cSldViewPr>
  </p:slideViewPr>
  <p:notesTextViewPr>
    <p:cViewPr>
      <p:scale>
        <a:sx n="1" d="1"/>
        <a:sy n="1" d="1"/>
      </p:scale>
      <p:origin x="0" y="0"/>
    </p:cViewPr>
  </p:notesTextViewPr>
  <p:notesViewPr>
    <p:cSldViewPr showGuides="1">
      <p:cViewPr varScale="1">
        <p:scale>
          <a:sx n="98" d="100"/>
          <a:sy n="98" d="100"/>
        </p:scale>
        <p:origin x="-2964" y="-9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425B87-BE1E-4C20-B36A-1878FEEF73C4}" type="datetimeFigureOut">
              <a:rPr lang="de-DE" smtClean="0"/>
              <a:t>10.05.2016</a:t>
            </a:fld>
            <a:endParaRPr lang="de-D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71383C-4D7C-4661-B4D9-0ABF00F7F1F3}" type="slidenum">
              <a:rPr lang="de-DE" smtClean="0"/>
              <a:t>‹#›</a:t>
            </a:fld>
            <a:endParaRPr lang="de-DE"/>
          </a:p>
        </p:txBody>
      </p:sp>
    </p:spTree>
    <p:extLst>
      <p:ext uri="{BB962C8B-B14F-4D97-AF65-F5344CB8AC3E}">
        <p14:creationId xmlns:p14="http://schemas.microsoft.com/office/powerpoint/2010/main" val="419414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BA3B37-1B28-4EB7-A331-F33C642B1C8E}" type="datetimeFigureOut">
              <a:rPr lang="de-DE" smtClean="0"/>
              <a:t>10.05.2016</a:t>
            </a:fld>
            <a:endParaRPr lang="de-DE"/>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872716" y="4343400"/>
            <a:ext cx="5112568" cy="4297052"/>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8E0DAD-C99C-4E3B-8DA9-C3D35B305626}" type="slidenum">
              <a:rPr lang="de-DE" smtClean="0"/>
              <a:t>‹#›</a:t>
            </a:fld>
            <a:endParaRPr lang="de-DE"/>
          </a:p>
        </p:txBody>
      </p:sp>
    </p:spTree>
    <p:extLst>
      <p:ext uri="{BB962C8B-B14F-4D97-AF65-F5344CB8AC3E}">
        <p14:creationId xmlns:p14="http://schemas.microsoft.com/office/powerpoint/2010/main" val="2323607991"/>
      </p:ext>
    </p:extLst>
  </p:cSld>
  <p:clrMap bg1="lt1" tx1="dk1" bg2="lt2" tx2="dk2" accent1="accent1" accent2="accent2" accent3="accent3" accent4="accent4" accent5="accent5" accent6="accent6" hlink="hlink" folHlink="folHlink"/>
  <p:notesStyle>
    <a:lvl1pPr marL="176213" indent="-176213"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1pPr>
    <a:lvl2pPr marL="360363" indent="-184150"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2pPr>
    <a:lvl3pPr marL="538163" indent="-177800"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3pPr>
    <a:lvl4pPr marL="714375" indent="-176213"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4pPr>
    <a:lvl5pPr marL="898525" indent="-184150"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9A30D00C-7D00-44D1-91DF-6926F83C8E05}" type="slidenum">
              <a:rPr lang="en-GB" sz="1200" smtClean="0"/>
              <a:pPr/>
              <a:t>1</a:t>
            </a:fld>
            <a:endParaRPr lang="en-GB" sz="120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4E2FCB-225E-4050-A57F-9FE7DE934480}" type="slidenum">
              <a:rPr lang="de-CH" smtClean="0"/>
              <a:pPr/>
              <a:t>6</a:t>
            </a:fld>
            <a:endParaRPr lang="de-CH" dirty="0"/>
          </a:p>
        </p:txBody>
      </p:sp>
    </p:spTree>
    <p:extLst>
      <p:ext uri="{BB962C8B-B14F-4D97-AF65-F5344CB8AC3E}">
        <p14:creationId xmlns:p14="http://schemas.microsoft.com/office/powerpoint/2010/main" val="36468962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2.emf"/><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reserve="1" userDrawn="1">
  <p:cSld name="Title Slide">
    <p:spTree>
      <p:nvGrpSpPr>
        <p:cNvPr id="1" name=""/>
        <p:cNvGrpSpPr/>
        <p:nvPr/>
      </p:nvGrpSpPr>
      <p:grpSpPr>
        <a:xfrm>
          <a:off x="0" y="0"/>
          <a:ext cx="0" cy="0"/>
          <a:chOff x="0" y="0"/>
          <a:chExt cx="0" cy="0"/>
        </a:xfrm>
      </p:grpSpPr>
      <p:sp>
        <p:nvSpPr>
          <p:cNvPr id="6" name="Band"/>
          <p:cNvSpPr/>
          <p:nvPr userDrawn="1">
            <p:custDataLst>
              <p:tags r:id="rId1"/>
            </p:custDataLst>
          </p:nvPr>
        </p:nvSpPr>
        <p:spPr>
          <a:xfrm>
            <a:off x="0" y="0"/>
            <a:ext cx="9906000" cy="342900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lgn="ctr">
              <a:buClr>
                <a:schemeClr val="accent1"/>
              </a:buClr>
              <a:buFont typeface="Arial" panose="020B0604020202020204" pitchFamily="34" charset="0"/>
              <a:buChar char="•"/>
            </a:pPr>
            <a:endParaRPr lang="en-US" dirty="0" smtClean="0">
              <a:solidFill>
                <a:schemeClr val="tx1"/>
              </a:solidFill>
            </a:endParaRPr>
          </a:p>
        </p:txBody>
      </p:sp>
      <p:sp>
        <p:nvSpPr>
          <p:cNvPr id="2" name="Title 1"/>
          <p:cNvSpPr>
            <a:spLocks noGrp="1"/>
          </p:cNvSpPr>
          <p:nvPr>
            <p:ph type="ctrTitle"/>
          </p:nvPr>
        </p:nvSpPr>
        <p:spPr>
          <a:xfrm>
            <a:off x="452439" y="3700078"/>
            <a:ext cx="8929686" cy="1133078"/>
          </a:xfrm>
        </p:spPr>
        <p:txBody>
          <a:bodyPr anchor="t"/>
          <a:lstStyle>
            <a:lvl1pPr>
              <a:defRPr sz="3600" b="1">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2438" y="4879208"/>
            <a:ext cx="6696805" cy="1538124"/>
          </a:xfrm>
        </p:spPr>
        <p:txBody>
          <a:bodyPr anchor="t"/>
          <a:lstStyle>
            <a:lvl1pPr marL="0" indent="0" algn="l">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Picture Placeholder 8"/>
          <p:cNvSpPr>
            <a:spLocks noGrp="1"/>
          </p:cNvSpPr>
          <p:nvPr>
            <p:ph type="pic" sz="quarter" idx="14"/>
          </p:nvPr>
        </p:nvSpPr>
        <p:spPr>
          <a:xfrm>
            <a:off x="0" y="0"/>
            <a:ext cx="9906000" cy="3429000"/>
          </a:xfrm>
          <a:noFill/>
        </p:spPr>
        <p:txBody>
          <a:bodyPr bIns="540000" anchor="ctr"/>
          <a:lstStyle>
            <a:lvl1pPr marL="0" indent="0" algn="ctr">
              <a:buNone/>
              <a:defRPr/>
            </a:lvl1pPr>
          </a:lstStyle>
          <a:p>
            <a:endParaRPr lang="de-DE"/>
          </a:p>
        </p:txBody>
      </p:sp>
      <p:sp>
        <p:nvSpPr>
          <p:cNvPr id="7" name="Status" hidden="1"/>
          <p:cNvSpPr txBox="1">
            <a:spLocks/>
          </p:cNvSpPr>
          <p:nvPr userDrawn="1">
            <p:custDataLst>
              <p:tags r:id="rId2"/>
            </p:custDataLst>
          </p:nvPr>
        </p:nvSpPr>
        <p:spPr>
          <a:xfrm rot="16200000">
            <a:off x="8901567" y="4196306"/>
            <a:ext cx="1501030" cy="277288"/>
          </a:xfrm>
          <a:prstGeom prst="rect">
            <a:avLst/>
          </a:prstGeom>
          <a:noFill/>
        </p:spPr>
        <p:txBody>
          <a:bodyPr wrap="none" lIns="0" tIns="0" rIns="0" bIns="0" rtlCol="0">
            <a:noAutofit/>
          </a:bodyPr>
          <a:lstStyle/>
          <a:p>
            <a:pPr algn="r">
              <a:lnSpc>
                <a:spcPts val="2200"/>
              </a:lnSpc>
            </a:pPr>
            <a:r>
              <a:rPr lang="en-US" sz="2200" b="1" dirty="0" smtClean="0">
                <a:solidFill>
                  <a:schemeClr val="accent1"/>
                </a:solidFill>
                <a:latin typeface="+mj-lt"/>
              </a:rPr>
              <a:t>DRAFT</a:t>
            </a:r>
            <a:endParaRPr lang="en-US" sz="2200" b="1" dirty="0">
              <a:solidFill>
                <a:schemeClr val="accent1"/>
              </a:solidFill>
              <a:latin typeface="+mj-lt"/>
            </a:endParaRPr>
          </a:p>
        </p:txBody>
      </p:sp>
      <p:pic>
        <p:nvPicPr>
          <p:cNvPr id="4" name="Picture 3"/>
          <p:cNvPicPr>
            <a:picLocks noChangeAspect="1"/>
          </p:cNvPicPr>
          <p:nvPr userDrawn="1">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7920038" y="5530850"/>
            <a:ext cx="1588393" cy="1000775"/>
          </a:xfrm>
          <a:prstGeom prst="rect">
            <a:avLst/>
          </a:prstGeom>
        </p:spPr>
      </p:pic>
    </p:spTree>
    <p:extLst>
      <p:ext uri="{BB962C8B-B14F-4D97-AF65-F5344CB8AC3E}">
        <p14:creationId xmlns:p14="http://schemas.microsoft.com/office/powerpoint/2010/main" val="257159396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2016-05-10   © 2016 LafargeHolcim</a:t>
            </a:r>
            <a:endParaRPr lang="en-US" dirty="0"/>
          </a:p>
        </p:txBody>
      </p:sp>
      <p:sp>
        <p:nvSpPr>
          <p:cNvPr id="4" name="Slide Number Placeholder 3"/>
          <p:cNvSpPr>
            <a:spLocks noGrp="1"/>
          </p:cNvSpPr>
          <p:nvPr>
            <p:ph type="sldNum" sz="quarter" idx="12"/>
          </p:nvPr>
        </p:nvSpPr>
        <p:spPr/>
        <p:txBody>
          <a:bodyPr/>
          <a:lstStyle/>
          <a:p>
            <a:fld id="{A45E2B5F-19B1-41F4-9C65-D0E69646D5F3}" type="slidenum">
              <a:rPr lang="en-US" smtClean="0"/>
              <a:t>‹#›</a:t>
            </a:fld>
            <a:endParaRPr lang="en-US" dirty="0"/>
          </a:p>
        </p:txBody>
      </p:sp>
      <p:sp>
        <p:nvSpPr>
          <p:cNvPr id="5" name="Hider"/>
          <p:cNvSpPr/>
          <p:nvPr userDrawn="1"/>
        </p:nvSpPr>
        <p:spPr bwMode="white">
          <a:xfrm>
            <a:off x="452500" y="1088740"/>
            <a:ext cx="8996300" cy="130460"/>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lgn="ctr">
              <a:buClr>
                <a:schemeClr val="accent1"/>
              </a:buClr>
              <a:buFont typeface="Arial" panose="020B0604020202020204" pitchFamily="34" charset="0"/>
              <a:buChar char="•"/>
            </a:pPr>
            <a:endParaRPr lang="en-US" dirty="0" smtClean="0">
              <a:solidFill>
                <a:schemeClr val="tx1"/>
              </a:solidFill>
            </a:endParaRPr>
          </a:p>
        </p:txBody>
      </p:sp>
    </p:spTree>
    <p:extLst>
      <p:ext uri="{BB962C8B-B14F-4D97-AF65-F5344CB8AC3E}">
        <p14:creationId xmlns:p14="http://schemas.microsoft.com/office/powerpoint/2010/main" val="139135035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Closing" type="blank" preserve="1">
  <p:cSld name="Closing">
    <p:spTree>
      <p:nvGrpSpPr>
        <p:cNvPr id="1" name=""/>
        <p:cNvGrpSpPr/>
        <p:nvPr/>
      </p:nvGrpSpPr>
      <p:grpSpPr>
        <a:xfrm>
          <a:off x="0" y="0"/>
          <a:ext cx="0" cy="0"/>
          <a:chOff x="0" y="0"/>
          <a:chExt cx="0" cy="0"/>
        </a:xfrm>
      </p:grpSpPr>
      <p:pic>
        <p:nvPicPr>
          <p:cNvPr id="6" name="Picture 2" descr="D:\Users\sihuber1\Downloads\LH_Logo_sRG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97595" y="1690587"/>
            <a:ext cx="5310811" cy="32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3900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23875" y="1448780"/>
            <a:ext cx="8858250" cy="4734052"/>
          </a:xfrm>
        </p:spPr>
        <p:txBody>
          <a:bodyPr/>
          <a:lstStyle>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smtClean="0"/>
              <a:t>2016-05-10   © 2016 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a:t>
            </a:fld>
            <a:endParaRPr lang="en-US" dirty="0"/>
          </a:p>
        </p:txBody>
      </p:sp>
    </p:spTree>
    <p:extLst>
      <p:ext uri="{BB962C8B-B14F-4D97-AF65-F5344CB8AC3E}">
        <p14:creationId xmlns:p14="http://schemas.microsoft.com/office/powerpoint/2010/main" val="314514128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reserve="1" userDrawn="1">
  <p:cSld name="Section Header">
    <p:spTree>
      <p:nvGrpSpPr>
        <p:cNvPr id="1" name=""/>
        <p:cNvGrpSpPr/>
        <p:nvPr/>
      </p:nvGrpSpPr>
      <p:grpSpPr>
        <a:xfrm>
          <a:off x="0" y="0"/>
          <a:ext cx="0" cy="0"/>
          <a:chOff x="0" y="0"/>
          <a:chExt cx="0" cy="0"/>
        </a:xfrm>
      </p:grpSpPr>
      <p:sp>
        <p:nvSpPr>
          <p:cNvPr id="8" name="LineHider"/>
          <p:cNvSpPr/>
          <p:nvPr userDrawn="1">
            <p:custDataLst>
              <p:tags r:id="rId1"/>
            </p:custDataLst>
          </p:nvPr>
        </p:nvSpPr>
        <p:spPr bwMode="white">
          <a:xfrm>
            <a:off x="467544" y="1113322"/>
            <a:ext cx="8949952" cy="8343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bg1"/>
              </a:solidFill>
              <a:latin typeface="Arial" pitchFamily="34" charset="0"/>
              <a:cs typeface="Arial" pitchFamily="34" charset="0"/>
            </a:endParaRPr>
          </a:p>
        </p:txBody>
      </p:sp>
      <p:sp>
        <p:nvSpPr>
          <p:cNvPr id="9" name="Picture Placeholder"/>
          <p:cNvSpPr>
            <a:spLocks noGrp="1"/>
          </p:cNvSpPr>
          <p:nvPr>
            <p:ph type="pic" sz="quarter" idx="13"/>
          </p:nvPr>
        </p:nvSpPr>
        <p:spPr>
          <a:xfrm>
            <a:off x="0" y="0"/>
            <a:ext cx="9906000" cy="6858000"/>
          </a:xfrm>
          <a:prstGeom prst="rect">
            <a:avLst/>
          </a:prstGeom>
        </p:spPr>
        <p:txBody>
          <a:bodyPr tIns="3636000"/>
          <a:lstStyle>
            <a:lvl1pPr marL="0" indent="0" algn="ctr">
              <a:buFontTx/>
              <a:buNone/>
              <a:defRPr sz="1800">
                <a:solidFill>
                  <a:srgbClr val="969696"/>
                </a:solidFill>
                <a:latin typeface="Arial" pitchFamily="34" charset="0"/>
                <a:cs typeface="Arial" pitchFamily="34" charset="0"/>
              </a:defRPr>
            </a:lvl1pPr>
          </a:lstStyle>
          <a:p>
            <a:r>
              <a:rPr lang="en-US" noProof="0" smtClean="0"/>
              <a:t>Click icon to add picture</a:t>
            </a:r>
            <a:endParaRPr lang="en-US" noProof="0" dirty="0"/>
          </a:p>
        </p:txBody>
      </p:sp>
      <p:sp>
        <p:nvSpPr>
          <p:cNvPr id="3" name="Title 2"/>
          <p:cNvSpPr>
            <a:spLocks noGrp="1"/>
          </p:cNvSpPr>
          <p:nvPr>
            <p:ph type="title" hasCustomPrompt="1"/>
          </p:nvPr>
        </p:nvSpPr>
        <p:spPr>
          <a:xfrm>
            <a:off x="560388" y="1943998"/>
            <a:ext cx="8785225" cy="1052954"/>
          </a:xfrm>
        </p:spPr>
        <p:txBody>
          <a:bodyPr bIns="0" anchor="t" anchorCtr="0"/>
          <a:lstStyle>
            <a:lvl1pPr>
              <a:lnSpc>
                <a:spcPct val="100000"/>
              </a:lnSpc>
              <a:defRPr sz="3400"/>
            </a:lvl1pPr>
          </a:lstStyle>
          <a:p>
            <a:r>
              <a:rPr lang="en-US" dirty="0" smtClean="0"/>
              <a:t>Click to add section title</a:t>
            </a:r>
            <a:endParaRPr lang="en-US" dirty="0"/>
          </a:p>
        </p:txBody>
      </p:sp>
      <p:sp>
        <p:nvSpPr>
          <p:cNvPr id="2" name="Footer Placeholder 1"/>
          <p:cNvSpPr>
            <a:spLocks noGrp="1"/>
          </p:cNvSpPr>
          <p:nvPr>
            <p:ph type="ftr" sz="quarter" idx="14"/>
          </p:nvPr>
        </p:nvSpPr>
        <p:spPr/>
        <p:txBody>
          <a:bodyPr/>
          <a:lstStyle/>
          <a:p>
            <a:r>
              <a:rPr lang="en-US" smtClean="0"/>
              <a:t>2016-05-10   © 2016 LafargeHolcim</a:t>
            </a:r>
            <a:endParaRPr lang="en-US" dirty="0"/>
          </a:p>
        </p:txBody>
      </p:sp>
      <p:sp>
        <p:nvSpPr>
          <p:cNvPr id="4" name="Slide Number Placeholder 3"/>
          <p:cNvSpPr>
            <a:spLocks noGrp="1"/>
          </p:cNvSpPr>
          <p:nvPr>
            <p:ph type="sldNum" sz="quarter" idx="15"/>
          </p:nvPr>
        </p:nvSpPr>
        <p:spPr/>
        <p:txBody>
          <a:bodyPr/>
          <a:lstStyle/>
          <a:p>
            <a:fld id="{2485B633-6863-4B84-8019-F125347A66EC}" type="slidenum">
              <a:rPr lang="en-US" smtClean="0"/>
              <a:pPr/>
              <a:t>‹#›</a:t>
            </a:fld>
            <a:endParaRPr lang="en-US" dirty="0"/>
          </a:p>
        </p:txBody>
      </p:sp>
      <p:sp>
        <p:nvSpPr>
          <p:cNvPr id="10" name="Status" hidden="1"/>
          <p:cNvSpPr txBox="1">
            <a:spLocks/>
          </p:cNvSpPr>
          <p:nvPr userDrawn="1">
            <p:custDataLst>
              <p:tags r:id="rId2"/>
            </p:custDataLst>
          </p:nvPr>
        </p:nvSpPr>
        <p:spPr>
          <a:xfrm rot="16200000">
            <a:off x="8901567" y="764508"/>
            <a:ext cx="1501030" cy="277288"/>
          </a:xfrm>
          <a:prstGeom prst="rect">
            <a:avLst/>
          </a:prstGeom>
          <a:noFill/>
        </p:spPr>
        <p:txBody>
          <a:bodyPr wrap="none" lIns="0" tIns="0" rIns="0" bIns="0" rtlCol="0">
            <a:noAutofit/>
          </a:bodyPr>
          <a:lstStyle/>
          <a:p>
            <a:pPr algn="r">
              <a:lnSpc>
                <a:spcPts val="2200"/>
              </a:lnSpc>
            </a:pPr>
            <a:r>
              <a:rPr lang="en-US" sz="2200" b="1" dirty="0" smtClean="0">
                <a:solidFill>
                  <a:schemeClr val="accent1"/>
                </a:solidFill>
                <a:latin typeface="+mj-lt"/>
              </a:rPr>
              <a:t>DRAFT</a:t>
            </a:r>
            <a:endParaRPr lang="en-US" sz="2200" b="1" dirty="0">
              <a:solidFill>
                <a:schemeClr val="accent1"/>
              </a:solidFill>
              <a:latin typeface="+mj-lt"/>
            </a:endParaRPr>
          </a:p>
        </p:txBody>
      </p:sp>
      <p:sp>
        <p:nvSpPr>
          <p:cNvPr id="11" name="Classification"/>
          <p:cNvSpPr>
            <a:spLocks/>
          </p:cNvSpPr>
          <p:nvPr userDrawn="1">
            <p:custDataLst>
              <p:tags r:id="rId3"/>
            </p:custDataLst>
          </p:nvPr>
        </p:nvSpPr>
        <p:spPr>
          <a:xfrm>
            <a:off x="5241032" y="6417332"/>
            <a:ext cx="1656184" cy="165731"/>
          </a:xfrm>
          <a:prstGeom prst="rect">
            <a:avLst/>
          </a:prstGeom>
        </p:spPr>
        <p:txBody>
          <a:bodyPr vert="horz" wrap="none" lIns="0" tIns="0" rIns="0" bIns="0" rtlCol="0" anchor="b" anchorCtr="0">
            <a:noAutofit/>
          </a:bodyPr>
          <a:lstStyle/>
          <a:p>
            <a:pPr lvl="0" algn="r"/>
            <a:endParaRPr lang="en-US" sz="800" b="1" cap="all" baseline="0" dirty="0">
              <a:solidFill>
                <a:schemeClr val="accent1"/>
              </a:solidFill>
            </a:endParaRPr>
          </a:p>
        </p:txBody>
      </p:sp>
    </p:spTree>
    <p:extLst>
      <p:ext uri="{BB962C8B-B14F-4D97-AF65-F5344CB8AC3E}">
        <p14:creationId xmlns:p14="http://schemas.microsoft.com/office/powerpoint/2010/main" val="1678959966"/>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2 Contents" preserve="1" userDrawn="1">
  <p:cSld name="Title and 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23875" y="1448780"/>
            <a:ext cx="4320542" cy="4734052"/>
          </a:xfrm>
        </p:spPr>
        <p:txBody>
          <a:bodyPr/>
          <a:lstStyle>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smtClean="0"/>
              <a:t>2016-05-10   © 2016 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a:t>
            </a:fld>
            <a:endParaRPr lang="en-US" dirty="0"/>
          </a:p>
        </p:txBody>
      </p:sp>
      <p:sp>
        <p:nvSpPr>
          <p:cNvPr id="9" name="Content Placeholder 2"/>
          <p:cNvSpPr>
            <a:spLocks noGrp="1"/>
          </p:cNvSpPr>
          <p:nvPr>
            <p:ph idx="14"/>
          </p:nvPr>
        </p:nvSpPr>
        <p:spPr>
          <a:xfrm>
            <a:off x="5060950" y="1448780"/>
            <a:ext cx="4321175" cy="4734053"/>
          </a:xfrm>
        </p:spPr>
        <p:txBody>
          <a:bodyPr/>
          <a:lstStyle>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5210069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Content and Picture" preserve="1" userDrawn="1">
  <p:cSld name="Title, Conten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23875" y="1448780"/>
            <a:ext cx="4320542" cy="4734053"/>
          </a:xfrm>
        </p:spPr>
        <p:txBody>
          <a:bodyPr/>
          <a:lstStyle>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smtClean="0"/>
              <a:t>2016-05-10   © 2016 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a:t>
            </a:fld>
            <a:endParaRPr lang="en-US" dirty="0"/>
          </a:p>
        </p:txBody>
      </p:sp>
      <p:sp>
        <p:nvSpPr>
          <p:cNvPr id="9" name="Picture Placeholder 8"/>
          <p:cNvSpPr>
            <a:spLocks noGrp="1"/>
          </p:cNvSpPr>
          <p:nvPr>
            <p:ph type="pic" sz="quarter" idx="14"/>
          </p:nvPr>
        </p:nvSpPr>
        <p:spPr>
          <a:xfrm>
            <a:off x="5060950" y="1448780"/>
            <a:ext cx="4321175" cy="4734053"/>
          </a:xfrm>
          <a:solidFill>
            <a:schemeClr val="bg2"/>
          </a:solidFill>
        </p:spPr>
        <p:txBody>
          <a:bodyPr anchor="ctr"/>
          <a:lstStyle>
            <a:lvl1pPr marL="0" indent="0" algn="ctr">
              <a:buNone/>
              <a:defRPr/>
            </a:lvl1pPr>
          </a:lstStyle>
          <a:p>
            <a:endParaRPr lang="de-DE" dirty="0"/>
          </a:p>
        </p:txBody>
      </p:sp>
    </p:spTree>
    <p:extLst>
      <p:ext uri="{BB962C8B-B14F-4D97-AF65-F5344CB8AC3E}">
        <p14:creationId xmlns:p14="http://schemas.microsoft.com/office/powerpoint/2010/main" val="34586980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s and Picture" preserve="1" userDrawn="1">
  <p:cSld name="Title, 2 Contents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24509" y="1448780"/>
            <a:ext cx="4320542" cy="4732613"/>
          </a:xfrm>
        </p:spPr>
        <p:txBody>
          <a:bodyPr/>
          <a:lstStyle>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smtClean="0"/>
              <a:t>2016-05-10   © 2016 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a:t>
            </a:fld>
            <a:endParaRPr lang="en-US" dirty="0"/>
          </a:p>
        </p:txBody>
      </p:sp>
      <p:sp>
        <p:nvSpPr>
          <p:cNvPr id="9" name="Content Placeholder 2"/>
          <p:cNvSpPr>
            <a:spLocks noGrp="1"/>
          </p:cNvSpPr>
          <p:nvPr>
            <p:ph idx="14"/>
          </p:nvPr>
        </p:nvSpPr>
        <p:spPr>
          <a:xfrm>
            <a:off x="5060950" y="4077072"/>
            <a:ext cx="4321175" cy="2105679"/>
          </a:xfrm>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Picture Placeholder 8"/>
          <p:cNvSpPr>
            <a:spLocks noGrp="1"/>
          </p:cNvSpPr>
          <p:nvPr>
            <p:ph type="pic" sz="quarter" idx="15"/>
          </p:nvPr>
        </p:nvSpPr>
        <p:spPr>
          <a:xfrm>
            <a:off x="5060950" y="1448780"/>
            <a:ext cx="4321175" cy="2376264"/>
          </a:xfrm>
          <a:solidFill>
            <a:schemeClr val="bg2"/>
          </a:solidFill>
        </p:spPr>
        <p:txBody>
          <a:bodyPr anchor="ctr"/>
          <a:lstStyle>
            <a:lvl1pPr marL="0" indent="0" algn="ctr">
              <a:buNone/>
              <a:defRPr/>
            </a:lvl1pPr>
          </a:lstStyle>
          <a:p>
            <a:endParaRPr lang="de-DE" dirty="0"/>
          </a:p>
        </p:txBody>
      </p:sp>
    </p:spTree>
    <p:extLst>
      <p:ext uri="{BB962C8B-B14F-4D97-AF65-F5344CB8AC3E}">
        <p14:creationId xmlns:p14="http://schemas.microsoft.com/office/powerpoint/2010/main" val="4122135483"/>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Picture" preserve="1" userDrawn="1">
  <p:cSld name="Big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Footer Placeholder 4"/>
          <p:cNvSpPr>
            <a:spLocks noGrp="1"/>
          </p:cNvSpPr>
          <p:nvPr>
            <p:ph type="ftr" sz="quarter" idx="11"/>
          </p:nvPr>
        </p:nvSpPr>
        <p:spPr/>
        <p:txBody>
          <a:bodyPr/>
          <a:lstStyle/>
          <a:p>
            <a:r>
              <a:rPr lang="en-US" smtClean="0"/>
              <a:t>2016-05-10   © 2016 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a:t>
            </a:fld>
            <a:endParaRPr lang="en-US" dirty="0"/>
          </a:p>
        </p:txBody>
      </p:sp>
      <p:sp>
        <p:nvSpPr>
          <p:cNvPr id="9" name="Picture Placeholder 8"/>
          <p:cNvSpPr>
            <a:spLocks noGrp="1"/>
          </p:cNvSpPr>
          <p:nvPr>
            <p:ph type="pic" sz="quarter" idx="14"/>
          </p:nvPr>
        </p:nvSpPr>
        <p:spPr>
          <a:xfrm>
            <a:off x="523875" y="1268413"/>
            <a:ext cx="8858250" cy="4912979"/>
          </a:xfrm>
          <a:solidFill>
            <a:schemeClr val="bg2"/>
          </a:solidFill>
        </p:spPr>
        <p:txBody>
          <a:bodyPr anchor="ctr"/>
          <a:lstStyle>
            <a:lvl1pPr marL="0" indent="0" algn="ctr">
              <a:buNone/>
              <a:defRPr/>
            </a:lvl1pPr>
          </a:lstStyle>
          <a:p>
            <a:endParaRPr lang="de-DE" dirty="0"/>
          </a:p>
        </p:txBody>
      </p:sp>
    </p:spTree>
    <p:extLst>
      <p:ext uri="{BB962C8B-B14F-4D97-AF65-F5344CB8AC3E}">
        <p14:creationId xmlns:p14="http://schemas.microsoft.com/office/powerpoint/2010/main" val="2976166555"/>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2016-05-10   © 2016 LafargeHolcim</a:t>
            </a:r>
            <a:endParaRPr lang="en-US" dirty="0"/>
          </a:p>
        </p:txBody>
      </p:sp>
      <p:sp>
        <p:nvSpPr>
          <p:cNvPr id="5" name="Slide Number Placeholder 4"/>
          <p:cNvSpPr>
            <a:spLocks noGrp="1"/>
          </p:cNvSpPr>
          <p:nvPr>
            <p:ph type="sldNum" sz="quarter" idx="12"/>
          </p:nvPr>
        </p:nvSpPr>
        <p:spPr/>
        <p:txBody>
          <a:bodyPr/>
          <a:lstStyle/>
          <a:p>
            <a:fld id="{A45E2B5F-19B1-41F4-9C65-D0E69646D5F3}" type="slidenum">
              <a:rPr lang="en-US" smtClean="0"/>
              <a:t>‹#›</a:t>
            </a:fld>
            <a:endParaRPr lang="en-US" dirty="0"/>
          </a:p>
        </p:txBody>
      </p:sp>
    </p:spTree>
    <p:extLst>
      <p:ext uri="{BB962C8B-B14F-4D97-AF65-F5344CB8AC3E}">
        <p14:creationId xmlns:p14="http://schemas.microsoft.com/office/powerpoint/2010/main" val="85285043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2016-05-10   © 2016 LafargeHolcim</a:t>
            </a:r>
            <a:endParaRPr lang="en-US" dirty="0"/>
          </a:p>
        </p:txBody>
      </p:sp>
      <p:sp>
        <p:nvSpPr>
          <p:cNvPr id="5" name="Slide Number Placeholder 4"/>
          <p:cNvSpPr>
            <a:spLocks noGrp="1"/>
          </p:cNvSpPr>
          <p:nvPr>
            <p:ph type="sldNum" sz="quarter" idx="12"/>
          </p:nvPr>
        </p:nvSpPr>
        <p:spPr/>
        <p:txBody>
          <a:bodyPr/>
          <a:lstStyle/>
          <a:p>
            <a:fld id="{A45E2B5F-19B1-41F4-9C65-D0E69646D5F3}" type="slidenum">
              <a:rPr lang="en-US" smtClean="0"/>
              <a:t>‹#›</a:t>
            </a:fld>
            <a:endParaRPr lang="en-US" dirty="0"/>
          </a:p>
        </p:txBody>
      </p:sp>
    </p:spTree>
    <p:extLst>
      <p:ext uri="{BB962C8B-B14F-4D97-AF65-F5344CB8AC3E}">
        <p14:creationId xmlns:p14="http://schemas.microsoft.com/office/powerpoint/2010/main" val="212579660"/>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5" y="188639"/>
            <a:ext cx="8858250" cy="851907"/>
          </a:xfrm>
          <a:prstGeom prst="rect">
            <a:avLst/>
          </a:prstGeom>
        </p:spPr>
        <p:txBody>
          <a:bodyPr vert="horz" lIns="0" tIns="0" rIns="0" bIns="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23875" y="1448780"/>
            <a:ext cx="8858250" cy="4734052"/>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1892660" y="6417332"/>
            <a:ext cx="3168290" cy="165731"/>
          </a:xfrm>
          <a:prstGeom prst="rect">
            <a:avLst/>
          </a:prstGeom>
        </p:spPr>
        <p:txBody>
          <a:bodyPr vert="horz" lIns="0" tIns="0" rIns="0" bIns="0" rtlCol="0" anchor="b" anchorCtr="0">
            <a:noAutofit/>
          </a:bodyPr>
          <a:lstStyle>
            <a:lvl1pPr>
              <a:defRPr lang="de-DE" sz="800" b="1"/>
            </a:lvl1pPr>
          </a:lstStyle>
          <a:p>
            <a:r>
              <a:rPr lang="en-US" smtClean="0"/>
              <a:t>2016-05-10   © 2016 LafargeHolcim</a:t>
            </a:r>
            <a:endParaRPr lang="en-US" dirty="0"/>
          </a:p>
        </p:txBody>
      </p:sp>
      <p:sp>
        <p:nvSpPr>
          <p:cNvPr id="6" name="Slide Number Placeholder 5"/>
          <p:cNvSpPr>
            <a:spLocks noGrp="1"/>
          </p:cNvSpPr>
          <p:nvPr>
            <p:ph type="sldNum" sz="quarter" idx="4"/>
          </p:nvPr>
        </p:nvSpPr>
        <p:spPr>
          <a:xfrm>
            <a:off x="8949444" y="6417463"/>
            <a:ext cx="432048" cy="165600"/>
          </a:xfrm>
          <a:prstGeom prst="rect">
            <a:avLst/>
          </a:prstGeom>
        </p:spPr>
        <p:txBody>
          <a:bodyPr vert="horz" wrap="none" lIns="0" tIns="0" rIns="0" bIns="0" rtlCol="0" anchor="b" anchorCtr="0">
            <a:noAutofit/>
          </a:bodyPr>
          <a:lstStyle>
            <a:lvl1pPr algn="r">
              <a:defRPr sz="800">
                <a:solidFill>
                  <a:schemeClr val="tx1"/>
                </a:solidFill>
              </a:defRPr>
            </a:lvl1pPr>
          </a:lstStyle>
          <a:p>
            <a:fld id="{A45E2B5F-19B1-41F4-9C65-D0E69646D5F3}" type="slidenum">
              <a:rPr lang="en-US" smtClean="0"/>
              <a:pPr/>
              <a:t>‹#›</a:t>
            </a:fld>
            <a:endParaRPr lang="en-US" dirty="0"/>
          </a:p>
        </p:txBody>
      </p:sp>
      <p:cxnSp>
        <p:nvCxnSpPr>
          <p:cNvPr id="10" name="Line"/>
          <p:cNvCxnSpPr/>
          <p:nvPr/>
        </p:nvCxnSpPr>
        <p:spPr>
          <a:xfrm>
            <a:off x="523875" y="1160748"/>
            <a:ext cx="8858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lassification"/>
          <p:cNvSpPr>
            <a:spLocks/>
          </p:cNvSpPr>
          <p:nvPr>
            <p:custDataLst>
              <p:tags r:id="rId13"/>
            </p:custDataLst>
          </p:nvPr>
        </p:nvSpPr>
        <p:spPr>
          <a:xfrm>
            <a:off x="5241032" y="6417332"/>
            <a:ext cx="1656184" cy="165731"/>
          </a:xfrm>
          <a:prstGeom prst="rect">
            <a:avLst/>
          </a:prstGeom>
        </p:spPr>
        <p:txBody>
          <a:bodyPr vert="horz" wrap="none" lIns="0" tIns="0" rIns="0" bIns="0" rtlCol="0" anchor="b" anchorCtr="0">
            <a:noAutofit/>
          </a:bodyPr>
          <a:lstStyle/>
          <a:p>
            <a:pPr lvl="0" algn="r"/>
            <a:endParaRPr lang="en-US" sz="800" b="1" cap="all" baseline="0" dirty="0">
              <a:solidFill>
                <a:schemeClr val="accent1"/>
              </a:solidFill>
            </a:endParaRPr>
          </a:p>
        </p:txBody>
      </p:sp>
      <p:sp>
        <p:nvSpPr>
          <p:cNvPr id="14" name="Status" hidden="1"/>
          <p:cNvSpPr txBox="1">
            <a:spLocks/>
          </p:cNvSpPr>
          <p:nvPr>
            <p:custDataLst>
              <p:tags r:id="rId14"/>
            </p:custDataLst>
          </p:nvPr>
        </p:nvSpPr>
        <p:spPr>
          <a:xfrm rot="16200000">
            <a:off x="8901567" y="764508"/>
            <a:ext cx="1501030" cy="277288"/>
          </a:xfrm>
          <a:prstGeom prst="rect">
            <a:avLst/>
          </a:prstGeom>
          <a:noFill/>
        </p:spPr>
        <p:txBody>
          <a:bodyPr wrap="none" lIns="0" tIns="0" rIns="0" bIns="0" rtlCol="0">
            <a:noAutofit/>
          </a:bodyPr>
          <a:lstStyle/>
          <a:p>
            <a:pPr algn="r">
              <a:lnSpc>
                <a:spcPts val="2200"/>
              </a:lnSpc>
            </a:pPr>
            <a:r>
              <a:rPr lang="en-US" sz="2200" b="1" dirty="0" smtClean="0">
                <a:solidFill>
                  <a:schemeClr val="accent1"/>
                </a:solidFill>
                <a:latin typeface="+mj-lt"/>
              </a:rPr>
              <a:t>DRAFT</a:t>
            </a:r>
            <a:endParaRPr lang="en-US" sz="2200" b="1" dirty="0">
              <a:solidFill>
                <a:schemeClr val="accent1"/>
              </a:solidFill>
              <a:latin typeface="+mj-lt"/>
            </a:endParaRPr>
          </a:p>
        </p:txBody>
      </p:sp>
      <p:pic>
        <p:nvPicPr>
          <p:cNvPr id="4" name="Picture 3"/>
          <p:cNvPicPr>
            <a:picLocks noChangeAspect="1"/>
          </p:cNvPicPr>
          <p:nvPr userDrawn="1">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519113" y="6348414"/>
            <a:ext cx="1105181" cy="250079"/>
          </a:xfrm>
          <a:prstGeom prst="rect">
            <a:avLst/>
          </a:prstGeom>
        </p:spPr>
      </p:pic>
    </p:spTree>
    <p:extLst>
      <p:ext uri="{BB962C8B-B14F-4D97-AF65-F5344CB8AC3E}">
        <p14:creationId xmlns:p14="http://schemas.microsoft.com/office/powerpoint/2010/main" val="938775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56" r:id="rId4"/>
    <p:sldLayoutId id="2147483657" r:id="rId5"/>
    <p:sldLayoutId id="2147483658" r:id="rId6"/>
    <p:sldLayoutId id="2147483659" r:id="rId7"/>
    <p:sldLayoutId id="2147483654" r:id="rId8"/>
    <p:sldLayoutId id="2147483663" r:id="rId9"/>
    <p:sldLayoutId id="2147483655" r:id="rId10"/>
    <p:sldLayoutId id="2147483664" r:id="rId11"/>
  </p:sldLayoutIdLst>
  <p:hf hdr="0" dt="0"/>
  <p:txStyles>
    <p:titleStyle>
      <a:lvl1pPr algn="l" defTabSz="914400" rtl="0" eaLnBrk="1" latinLnBrk="0" hangingPunct="1">
        <a:lnSpc>
          <a:spcPct val="95000"/>
        </a:lnSpc>
        <a:spcBef>
          <a:spcPct val="0"/>
        </a:spcBef>
        <a:buNone/>
        <a:defRPr sz="2400" b="1" kern="1200">
          <a:solidFill>
            <a:schemeClr val="tx1"/>
          </a:solidFill>
          <a:latin typeface="+mj-lt"/>
          <a:ea typeface="+mj-ea"/>
          <a:cs typeface="+mj-cs"/>
        </a:defRPr>
      </a:lvl1pPr>
    </p:titleStyle>
    <p:bodyStyle>
      <a:lvl1pPr marL="180975" indent="-180975" algn="l" defTabSz="914400" rtl="0" eaLnBrk="1" latinLnBrk="0" hangingPunct="1">
        <a:spcBef>
          <a:spcPts val="12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361950" indent="-180975" algn="l" defTabSz="914400" rtl="0" eaLnBrk="1" latinLnBrk="0" hangingPunct="1">
        <a:spcBef>
          <a:spcPts val="12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542925" indent="-180975" algn="l" defTabSz="914400" rtl="0" eaLnBrk="1" latinLnBrk="0" hangingPunct="1">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12788" indent="-169863" algn="l" defTabSz="914400" rtl="0" eaLnBrk="1" latinLnBrk="0" hangingPunct="1">
        <a:spcBef>
          <a:spcPts val="9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893763" indent="-180975" algn="l" defTabSz="914400" rtl="0" eaLnBrk="1" latinLnBrk="0" hangingPunct="1">
        <a:spcBef>
          <a:spcPts val="9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Microsoft_Excel_97-2003_Worksheet2.xls"/></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r>
              <a:rPr lang="en-US" altLang="en-US" sz="3600" dirty="0"/>
              <a:t>Heat and Mass </a:t>
            </a:r>
            <a:r>
              <a:rPr lang="en-US" altLang="en-US" sz="3600" dirty="0" smtClean="0"/>
              <a:t>balance</a:t>
            </a:r>
            <a:br>
              <a:rPr lang="en-US" altLang="en-US" sz="3600" dirty="0" smtClean="0"/>
            </a:br>
            <a:r>
              <a:rPr lang="en-US" altLang="en-US" dirty="0" smtClean="0"/>
              <a:t>Solution</a:t>
            </a:r>
            <a:endParaRPr lang="en-US" altLang="en-US" dirty="0"/>
          </a:p>
        </p:txBody>
      </p:sp>
      <p:sp>
        <p:nvSpPr>
          <p:cNvPr id="15363" name="Rectangle 3"/>
          <p:cNvSpPr>
            <a:spLocks noGrp="1" noChangeArrowheads="1"/>
          </p:cNvSpPr>
          <p:nvPr>
            <p:ph type="subTitle" idx="1"/>
          </p:nvPr>
        </p:nvSpPr>
        <p:spPr/>
        <p:txBody>
          <a:bodyPr/>
          <a:lstStyle/>
          <a:p>
            <a:r>
              <a:rPr lang="en-US" dirty="0" smtClean="0"/>
              <a:t>Technical Development </a:t>
            </a:r>
            <a:r>
              <a:rPr lang="en-US" dirty="0" smtClean="0"/>
              <a:t>Program</a:t>
            </a:r>
            <a:br>
              <a:rPr lang="en-US" dirty="0" smtClean="0"/>
            </a:br>
            <a:r>
              <a:rPr lang="en-US" dirty="0" smtClean="0"/>
              <a:t>SPREAD 2016</a:t>
            </a:r>
            <a:endParaRPr lang="en-US" dirty="0" smtClean="0"/>
          </a:p>
        </p:txBody>
      </p:sp>
      <p:pic>
        <p:nvPicPr>
          <p:cNvPr id="5" name="Picture Placeholder 4"/>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26923" b="26923"/>
          <a:stretch>
            <a:fillRect/>
          </a:stretch>
        </p:blipFill>
        <p:spPr/>
      </p:pic>
    </p:spTree>
    <p:extLst>
      <p:ext uri="{BB962C8B-B14F-4D97-AF65-F5344CB8AC3E}">
        <p14:creationId xmlns:p14="http://schemas.microsoft.com/office/powerpoint/2010/main" val="2591778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solidFill>
                  <a:srgbClr val="FF0000"/>
                </a:solidFill>
              </a:rPr>
              <a:t>Task 2: Cooler air balance     SOLUTION!</a:t>
            </a:r>
            <a:r>
              <a:rPr lang="en-US" altLang="en-US" dirty="0"/>
              <a:t>	</a:t>
            </a:r>
            <a:endParaRPr lang="en-US" dirty="0" smtClean="0"/>
          </a:p>
        </p:txBody>
      </p:sp>
      <p:sp>
        <p:nvSpPr>
          <p:cNvPr id="6" name="Rectangle 3"/>
          <p:cNvSpPr txBox="1">
            <a:spLocks noChangeArrowheads="1"/>
          </p:cNvSpPr>
          <p:nvPr/>
        </p:nvSpPr>
        <p:spPr>
          <a:xfrm>
            <a:off x="560512" y="1147601"/>
            <a:ext cx="9217024"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smtClean="0"/>
              <a:t>Calcination degree: 95% (page 43 of PPE Reference Guide)</a:t>
            </a:r>
          </a:p>
          <a:p>
            <a:r>
              <a:rPr lang="en-US" altLang="en-US" dirty="0" smtClean="0"/>
              <a:t>Measured value for waste air 190’000 Nm</a:t>
            </a:r>
            <a:r>
              <a:rPr lang="en-US" altLang="en-US" baseline="30000" dirty="0" smtClean="0"/>
              <a:t>3</a:t>
            </a:r>
            <a:r>
              <a:rPr lang="en-US" altLang="en-US" dirty="0" smtClean="0"/>
              <a:t>/h does not close balance</a:t>
            </a:r>
          </a:p>
          <a:p>
            <a:pPr lvl="1"/>
            <a:r>
              <a:rPr lang="en-US" altLang="en-US" sz="2400" dirty="0" smtClean="0"/>
              <a:t>Disregard measurement?</a:t>
            </a:r>
          </a:p>
          <a:p>
            <a:pPr lvl="1"/>
            <a:r>
              <a:rPr lang="en-US" altLang="en-US" sz="2400" dirty="0" smtClean="0"/>
              <a:t>Other solution?</a:t>
            </a:r>
          </a:p>
          <a:p>
            <a:r>
              <a:rPr lang="en-US" altLang="en-US" dirty="0" smtClean="0"/>
              <a:t>Errors:</a:t>
            </a:r>
          </a:p>
          <a:p>
            <a:pPr lvl="1"/>
            <a:r>
              <a:rPr lang="en-US" altLang="en-US" sz="2400" dirty="0" smtClean="0"/>
              <a:t>The manual measurement of 5% O</a:t>
            </a:r>
            <a:r>
              <a:rPr lang="en-US" altLang="en-US" sz="2400" baseline="-25000" dirty="0" smtClean="0"/>
              <a:t>2</a:t>
            </a:r>
            <a:r>
              <a:rPr lang="en-US" altLang="en-US" sz="2400" dirty="0" smtClean="0"/>
              <a:t> measured after calciner cannot be correct because of  3% O</a:t>
            </a:r>
            <a:r>
              <a:rPr lang="en-US" altLang="en-US" sz="2400" baseline="-25000" dirty="0" smtClean="0"/>
              <a:t>2</a:t>
            </a:r>
            <a:r>
              <a:rPr lang="en-US" altLang="en-US" sz="2400" dirty="0" smtClean="0"/>
              <a:t> at preheater exit. (No organics in kiln feed, no post combustion in preheater tower)</a:t>
            </a:r>
          </a:p>
          <a:p>
            <a:r>
              <a:rPr lang="en-US" altLang="en-US" dirty="0" smtClean="0"/>
              <a:t>Solution</a:t>
            </a:r>
          </a:p>
          <a:p>
            <a:pPr lvl="1"/>
            <a:r>
              <a:rPr lang="en-US" altLang="en-US" sz="2400" dirty="0" smtClean="0">
                <a:sym typeface="Wingdings" pitchFamily="2" charset="2"/>
              </a:rPr>
              <a:t>Go and measure again. This time 2% O</a:t>
            </a:r>
            <a:r>
              <a:rPr lang="en-US" altLang="en-US" sz="2400" baseline="-25000" dirty="0" smtClean="0">
                <a:sym typeface="Wingdings" pitchFamily="2" charset="2"/>
              </a:rPr>
              <a:t>2</a:t>
            </a:r>
            <a:r>
              <a:rPr lang="en-US" altLang="en-US" sz="2400" dirty="0" smtClean="0">
                <a:sym typeface="Wingdings" pitchFamily="2" charset="2"/>
              </a:rPr>
              <a:t> have been measured after the lowest stage cyclone. </a:t>
            </a:r>
          </a:p>
          <a:p>
            <a:pPr lvl="1"/>
            <a:r>
              <a:rPr lang="en-US" altLang="en-US" sz="2400" dirty="0" smtClean="0">
                <a:sym typeface="Wingdings" pitchFamily="2" charset="2"/>
              </a:rPr>
              <a:t>Then also the 190’000 Nm</a:t>
            </a:r>
            <a:r>
              <a:rPr lang="en-US" altLang="en-US" sz="2400" baseline="30000" dirty="0" smtClean="0">
                <a:sym typeface="Wingdings" pitchFamily="2" charset="2"/>
              </a:rPr>
              <a:t>3</a:t>
            </a:r>
            <a:r>
              <a:rPr lang="en-US" altLang="en-US" sz="2400" dirty="0" smtClean="0">
                <a:sym typeface="Wingdings" pitchFamily="2" charset="2"/>
              </a:rPr>
              <a:t>/h will close the cooler air balance</a:t>
            </a:r>
            <a:endParaRPr lang="en-US" altLang="en-US" sz="2400" dirty="0" smtClean="0"/>
          </a:p>
        </p:txBody>
      </p:sp>
      <p:sp>
        <p:nvSpPr>
          <p:cNvPr id="4" name="Footer Placeholder 3"/>
          <p:cNvSpPr>
            <a:spLocks noGrp="1"/>
          </p:cNvSpPr>
          <p:nvPr>
            <p:ph type="ftr" sz="quarter" idx="11"/>
          </p:nvPr>
        </p:nvSpPr>
        <p:spPr/>
        <p:txBody>
          <a:bodyPr/>
          <a:lstStyle/>
          <a:p>
            <a:r>
              <a:rPr lang="en-US" smtClean="0"/>
              <a:t>2016-05-10   © 2016 LafargeHolcim</a:t>
            </a:r>
            <a:endParaRPr lang="en-US" dirty="0"/>
          </a:p>
        </p:txBody>
      </p:sp>
      <p:sp>
        <p:nvSpPr>
          <p:cNvPr id="7" name="Slide Number Placeholder 6"/>
          <p:cNvSpPr>
            <a:spLocks noGrp="1"/>
          </p:cNvSpPr>
          <p:nvPr>
            <p:ph type="sldNum" sz="quarter" idx="12"/>
          </p:nvPr>
        </p:nvSpPr>
        <p:spPr/>
        <p:txBody>
          <a:bodyPr/>
          <a:lstStyle/>
          <a:p>
            <a:fld id="{A45E2B5F-19B1-41F4-9C65-D0E69646D5F3}" type="slidenum">
              <a:rPr lang="en-US" smtClean="0"/>
              <a:t>10</a:t>
            </a:fld>
            <a:endParaRPr lang="en-US" dirty="0"/>
          </a:p>
        </p:txBody>
      </p:sp>
    </p:spTree>
    <p:extLst>
      <p:ext uri="{BB962C8B-B14F-4D97-AF65-F5344CB8AC3E}">
        <p14:creationId xmlns:p14="http://schemas.microsoft.com/office/powerpoint/2010/main" val="3897850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t>Task 3: Cooler heat balance	</a:t>
            </a:r>
            <a:endParaRPr lang="en-US" dirty="0" smtClean="0"/>
          </a:p>
        </p:txBody>
      </p:sp>
      <p:sp>
        <p:nvSpPr>
          <p:cNvPr id="5" name="Rectangle 3"/>
          <p:cNvSpPr txBox="1">
            <a:spLocks noChangeArrowheads="1"/>
          </p:cNvSpPr>
          <p:nvPr/>
        </p:nvSpPr>
        <p:spPr>
          <a:xfrm>
            <a:off x="560512" y="1183605"/>
            <a:ext cx="8856984"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800" dirty="0" smtClean="0"/>
              <a:t>Insert clinker inlet temperature (at kiln discharge) </a:t>
            </a:r>
            <a:br>
              <a:rPr lang="en-US" altLang="en-US" sz="2800" dirty="0" smtClean="0"/>
            </a:br>
            <a:r>
              <a:rPr lang="en-US" altLang="en-US" sz="2800" dirty="0" smtClean="0"/>
              <a:t>(Cell I447)</a:t>
            </a:r>
          </a:p>
          <a:p>
            <a:r>
              <a:rPr lang="en-US" altLang="en-US" sz="2800" dirty="0" smtClean="0"/>
              <a:t>Insert tertiary air temperature (Cell I457) in balance </a:t>
            </a:r>
          </a:p>
          <a:p>
            <a:r>
              <a:rPr lang="en-US" altLang="en-US" sz="2800" dirty="0" smtClean="0"/>
              <a:t>Insert clinker temperature (Cell D110) in balance</a:t>
            </a:r>
          </a:p>
          <a:p>
            <a:r>
              <a:rPr lang="en-US" altLang="en-US" sz="2800" dirty="0" smtClean="0"/>
              <a:t>Close balance error according to procedure</a:t>
            </a:r>
          </a:p>
          <a:p>
            <a:endParaRPr lang="en-US" altLang="en-US" sz="2800" dirty="0" smtClean="0"/>
          </a:p>
        </p:txBody>
      </p:sp>
      <p:sp>
        <p:nvSpPr>
          <p:cNvPr id="4" name="Footer Placeholder 3"/>
          <p:cNvSpPr>
            <a:spLocks noGrp="1"/>
          </p:cNvSpPr>
          <p:nvPr>
            <p:ph type="ftr" sz="quarter" idx="11"/>
          </p:nvPr>
        </p:nvSpPr>
        <p:spPr/>
        <p:txBody>
          <a:bodyPr/>
          <a:lstStyle/>
          <a:p>
            <a:r>
              <a:rPr lang="en-US" smtClean="0"/>
              <a:t>2016-05-10   © 2016 LafargeHolcim</a:t>
            </a:r>
            <a:endParaRPr lang="en-US" dirty="0"/>
          </a:p>
        </p:txBody>
      </p:sp>
      <p:sp>
        <p:nvSpPr>
          <p:cNvPr id="7" name="Slide Number Placeholder 6"/>
          <p:cNvSpPr>
            <a:spLocks noGrp="1"/>
          </p:cNvSpPr>
          <p:nvPr>
            <p:ph type="sldNum" sz="quarter" idx="12"/>
          </p:nvPr>
        </p:nvSpPr>
        <p:spPr/>
        <p:txBody>
          <a:bodyPr/>
          <a:lstStyle/>
          <a:p>
            <a:fld id="{A45E2B5F-19B1-41F4-9C65-D0E69646D5F3}" type="slidenum">
              <a:rPr lang="en-US" smtClean="0"/>
              <a:t>11</a:t>
            </a:fld>
            <a:endParaRPr lang="en-US" dirty="0"/>
          </a:p>
        </p:txBody>
      </p:sp>
    </p:spTree>
    <p:extLst>
      <p:ext uri="{BB962C8B-B14F-4D97-AF65-F5344CB8AC3E}">
        <p14:creationId xmlns:p14="http://schemas.microsoft.com/office/powerpoint/2010/main" val="2801406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t>Temperature measurements</a:t>
            </a:r>
            <a:endParaRPr lang="en-US" dirty="0" smtClean="0"/>
          </a:p>
        </p:txBody>
      </p:sp>
      <p:sp>
        <p:nvSpPr>
          <p:cNvPr id="5" name="Rectangle 3"/>
          <p:cNvSpPr txBox="1">
            <a:spLocks noChangeArrowheads="1"/>
          </p:cNvSpPr>
          <p:nvPr/>
        </p:nvSpPr>
        <p:spPr>
          <a:xfrm>
            <a:off x="560512" y="1147601"/>
            <a:ext cx="8856984"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Times" pitchFamily="-96" charset="0"/>
              <a:buNone/>
            </a:pPr>
            <a:r>
              <a:rPr lang="en-US" altLang="en-US" dirty="0" smtClean="0"/>
              <a:t>Clinker inlet temperature</a:t>
            </a:r>
          </a:p>
          <a:p>
            <a:r>
              <a:rPr lang="en-US" altLang="en-US" dirty="0" smtClean="0"/>
              <a:t>Pyrometer measurement showed 600°C but is was only possible to measure 3 times quickly in order not to burn the equipment. The equipment was the same as used for the kiln shell radiation measurement.</a:t>
            </a:r>
          </a:p>
          <a:p>
            <a:r>
              <a:rPr lang="en-US" altLang="en-US" dirty="0" smtClean="0"/>
              <a:t>Which value do you consider for the balance? Enter it in cell I446</a:t>
            </a:r>
          </a:p>
          <a:p>
            <a:pPr>
              <a:buFont typeface="Times" pitchFamily="-96" charset="0"/>
              <a:buNone/>
            </a:pPr>
            <a:r>
              <a:rPr lang="en-US" altLang="en-US" dirty="0" smtClean="0"/>
              <a:t>Tertiary air temperature </a:t>
            </a:r>
          </a:p>
          <a:p>
            <a:r>
              <a:rPr lang="en-US" altLang="en-US" dirty="0" smtClean="0"/>
              <a:t>CCR value is 800°C (24 h average)</a:t>
            </a:r>
          </a:p>
          <a:p>
            <a:r>
              <a:rPr lang="en-US" altLang="en-US" dirty="0" smtClean="0"/>
              <a:t>Measured value (4 times during balance) 850°C (CCR value 740°C at the times of the measurements)</a:t>
            </a:r>
          </a:p>
          <a:p>
            <a:r>
              <a:rPr lang="en-US" altLang="en-US" dirty="0" smtClean="0"/>
              <a:t>Which value do you consider? </a:t>
            </a:r>
          </a:p>
        </p:txBody>
      </p:sp>
      <p:sp>
        <p:nvSpPr>
          <p:cNvPr id="4" name="Footer Placeholder 3"/>
          <p:cNvSpPr>
            <a:spLocks noGrp="1"/>
          </p:cNvSpPr>
          <p:nvPr>
            <p:ph type="ftr" sz="quarter" idx="11"/>
          </p:nvPr>
        </p:nvSpPr>
        <p:spPr/>
        <p:txBody>
          <a:bodyPr/>
          <a:lstStyle/>
          <a:p>
            <a:r>
              <a:rPr lang="en-US" smtClean="0"/>
              <a:t>2016-05-10   © 2016 LafargeHolcim</a:t>
            </a:r>
            <a:endParaRPr lang="en-US" dirty="0"/>
          </a:p>
        </p:txBody>
      </p:sp>
      <p:sp>
        <p:nvSpPr>
          <p:cNvPr id="7" name="Slide Number Placeholder 6"/>
          <p:cNvSpPr>
            <a:spLocks noGrp="1"/>
          </p:cNvSpPr>
          <p:nvPr>
            <p:ph type="sldNum" sz="quarter" idx="12"/>
          </p:nvPr>
        </p:nvSpPr>
        <p:spPr/>
        <p:txBody>
          <a:bodyPr/>
          <a:lstStyle/>
          <a:p>
            <a:fld id="{A45E2B5F-19B1-41F4-9C65-D0E69646D5F3}" type="slidenum">
              <a:rPr lang="en-US" smtClean="0"/>
              <a:t>12</a:t>
            </a:fld>
            <a:endParaRPr lang="en-US" dirty="0"/>
          </a:p>
        </p:txBody>
      </p:sp>
    </p:spTree>
    <p:extLst>
      <p:ext uri="{BB962C8B-B14F-4D97-AF65-F5344CB8AC3E}">
        <p14:creationId xmlns:p14="http://schemas.microsoft.com/office/powerpoint/2010/main" val="2359804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solidFill>
                  <a:srgbClr val="FF0000"/>
                </a:solidFill>
              </a:rPr>
              <a:t>Temperature measurements     SOLUTION!</a:t>
            </a:r>
            <a:endParaRPr lang="en-US" dirty="0" smtClean="0"/>
          </a:p>
        </p:txBody>
      </p:sp>
      <p:sp>
        <p:nvSpPr>
          <p:cNvPr id="6" name="Rectangle 3"/>
          <p:cNvSpPr txBox="1">
            <a:spLocks noChangeArrowheads="1"/>
          </p:cNvSpPr>
          <p:nvPr/>
        </p:nvSpPr>
        <p:spPr>
          <a:xfrm>
            <a:off x="560512" y="1183605"/>
            <a:ext cx="9145016"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Times" pitchFamily="-96" charset="0"/>
              <a:buNone/>
            </a:pPr>
            <a:r>
              <a:rPr lang="en-US" altLang="en-US" sz="2800" dirty="0" smtClean="0"/>
              <a:t>Clinker inlet temperature</a:t>
            </a:r>
          </a:p>
          <a:p>
            <a:pPr>
              <a:lnSpc>
                <a:spcPct val="90000"/>
              </a:lnSpc>
            </a:pPr>
            <a:r>
              <a:rPr lang="en-US" altLang="en-US" dirty="0" smtClean="0"/>
              <a:t>Usually no measurement is done, in order to compare cooler efficiencies usually </a:t>
            </a:r>
            <a:r>
              <a:rPr lang="en-US" altLang="en-US" b="1" dirty="0" smtClean="0"/>
              <a:t>1450°C</a:t>
            </a:r>
            <a:r>
              <a:rPr lang="en-US" altLang="en-US" dirty="0" smtClean="0"/>
              <a:t> utilized. </a:t>
            </a:r>
          </a:p>
          <a:p>
            <a:pPr>
              <a:lnSpc>
                <a:spcPct val="90000"/>
              </a:lnSpc>
            </a:pPr>
            <a:r>
              <a:rPr lang="en-US" altLang="en-US" dirty="0" smtClean="0"/>
              <a:t>Exceptions: Satellite Cooler/Long wet/dry kilns: 1200°C </a:t>
            </a:r>
          </a:p>
          <a:p>
            <a:pPr>
              <a:lnSpc>
                <a:spcPct val="90000"/>
              </a:lnSpc>
            </a:pPr>
            <a:r>
              <a:rPr lang="en-US" altLang="en-US" dirty="0" smtClean="0"/>
              <a:t>Kiln shell pyrometers can usually only measure up to 600°C, for this reason the instrument just showed the maximum temperature</a:t>
            </a:r>
          </a:p>
          <a:p>
            <a:pPr>
              <a:lnSpc>
                <a:spcPct val="90000"/>
              </a:lnSpc>
              <a:buFont typeface="Times" pitchFamily="-96" charset="0"/>
              <a:buNone/>
            </a:pPr>
            <a:r>
              <a:rPr lang="en-US" altLang="en-US" sz="2800" dirty="0" smtClean="0"/>
              <a:t>Tertiary air temperature</a:t>
            </a:r>
            <a:r>
              <a:rPr lang="en-US" altLang="en-US" dirty="0" smtClean="0"/>
              <a:t> </a:t>
            </a:r>
          </a:p>
          <a:p>
            <a:pPr>
              <a:lnSpc>
                <a:spcPct val="90000"/>
              </a:lnSpc>
            </a:pPr>
            <a:r>
              <a:rPr lang="en-US" altLang="en-US" dirty="0" smtClean="0"/>
              <a:t>Offset of 110°C from CCR to real temperature</a:t>
            </a:r>
          </a:p>
          <a:p>
            <a:pPr>
              <a:lnSpc>
                <a:spcPct val="90000"/>
              </a:lnSpc>
            </a:pPr>
            <a:r>
              <a:rPr lang="en-US" altLang="en-US" dirty="0" smtClean="0"/>
              <a:t>800°C + 110°C </a:t>
            </a:r>
            <a:r>
              <a:rPr lang="en-US" altLang="en-US" dirty="0" smtClean="0">
                <a:sym typeface="Wingdings" pitchFamily="2" charset="2"/>
              </a:rPr>
              <a:t> </a:t>
            </a:r>
            <a:r>
              <a:rPr lang="en-US" altLang="en-US" b="1" dirty="0" smtClean="0">
                <a:sym typeface="Wingdings" pitchFamily="2" charset="2"/>
              </a:rPr>
              <a:t>910°C</a:t>
            </a:r>
          </a:p>
          <a:p>
            <a:pPr>
              <a:lnSpc>
                <a:spcPct val="90000"/>
              </a:lnSpc>
            </a:pPr>
            <a:r>
              <a:rPr lang="en-US" altLang="en-US" dirty="0" smtClean="0">
                <a:sym typeface="Wingdings" pitchFamily="2" charset="2"/>
              </a:rPr>
              <a:t>With the other solutions, secondary air and tertiary air temperatures are not the same despite the kiln hood extraction of the tertiary air.</a:t>
            </a:r>
          </a:p>
          <a:p>
            <a:pPr>
              <a:lnSpc>
                <a:spcPct val="90000"/>
              </a:lnSpc>
            </a:pPr>
            <a:endParaRPr lang="en-US" altLang="en-US" dirty="0" smtClean="0"/>
          </a:p>
        </p:txBody>
      </p:sp>
      <p:sp>
        <p:nvSpPr>
          <p:cNvPr id="4" name="Footer Placeholder 3"/>
          <p:cNvSpPr>
            <a:spLocks noGrp="1"/>
          </p:cNvSpPr>
          <p:nvPr>
            <p:ph type="ftr" sz="quarter" idx="11"/>
          </p:nvPr>
        </p:nvSpPr>
        <p:spPr/>
        <p:txBody>
          <a:bodyPr/>
          <a:lstStyle/>
          <a:p>
            <a:r>
              <a:rPr lang="en-US" smtClean="0"/>
              <a:t>2016-05-10   © 2016 LafargeHolcim</a:t>
            </a:r>
            <a:endParaRPr lang="en-US" dirty="0"/>
          </a:p>
        </p:txBody>
      </p:sp>
      <p:sp>
        <p:nvSpPr>
          <p:cNvPr id="7" name="Slide Number Placeholder 6"/>
          <p:cNvSpPr>
            <a:spLocks noGrp="1"/>
          </p:cNvSpPr>
          <p:nvPr>
            <p:ph type="sldNum" sz="quarter" idx="12"/>
          </p:nvPr>
        </p:nvSpPr>
        <p:spPr/>
        <p:txBody>
          <a:bodyPr/>
          <a:lstStyle/>
          <a:p>
            <a:fld id="{A45E2B5F-19B1-41F4-9C65-D0E69646D5F3}" type="slidenum">
              <a:rPr lang="en-US" smtClean="0"/>
              <a:t>13</a:t>
            </a:fld>
            <a:endParaRPr lang="en-US" dirty="0"/>
          </a:p>
        </p:txBody>
      </p:sp>
    </p:spTree>
    <p:extLst>
      <p:ext uri="{BB962C8B-B14F-4D97-AF65-F5344CB8AC3E}">
        <p14:creationId xmlns:p14="http://schemas.microsoft.com/office/powerpoint/2010/main" val="3891456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t>Clinker temperature</a:t>
            </a:r>
            <a:endParaRPr lang="en-US" dirty="0" smtClean="0"/>
          </a:p>
        </p:txBody>
      </p:sp>
      <p:sp>
        <p:nvSpPr>
          <p:cNvPr id="5" name="Rectangle 3"/>
          <p:cNvSpPr txBox="1">
            <a:spLocks noChangeArrowheads="1"/>
          </p:cNvSpPr>
          <p:nvPr/>
        </p:nvSpPr>
        <p:spPr>
          <a:xfrm>
            <a:off x="488504" y="1111597"/>
            <a:ext cx="5040560"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000" dirty="0" smtClean="0"/>
              <a:t>Measured with</a:t>
            </a:r>
            <a:br>
              <a:rPr lang="en-US" altLang="en-US" sz="2000" dirty="0" smtClean="0"/>
            </a:br>
            <a:r>
              <a:rPr lang="en-US" altLang="en-US" sz="2000" dirty="0" smtClean="0"/>
              <a:t>a box</a:t>
            </a:r>
          </a:p>
          <a:p>
            <a:r>
              <a:rPr lang="en-US" altLang="en-US" sz="2000" dirty="0" smtClean="0"/>
              <a:t>Each hour filled from </a:t>
            </a:r>
            <a:br>
              <a:rPr lang="en-US" altLang="en-US" sz="2000" dirty="0" smtClean="0"/>
            </a:br>
            <a:r>
              <a:rPr lang="en-US" altLang="en-US" sz="2000" dirty="0" smtClean="0"/>
              <a:t>pan conveyor</a:t>
            </a:r>
          </a:p>
          <a:p>
            <a:r>
              <a:rPr lang="en-US" altLang="en-US" sz="2000" dirty="0" smtClean="0"/>
              <a:t>Max Temp recorded </a:t>
            </a:r>
            <a:br>
              <a:rPr lang="en-US" altLang="en-US" sz="2000" dirty="0" smtClean="0"/>
            </a:br>
            <a:r>
              <a:rPr lang="en-US" altLang="en-US" sz="2000" dirty="0" smtClean="0"/>
              <a:t>with data logger</a:t>
            </a:r>
          </a:p>
          <a:p>
            <a:r>
              <a:rPr lang="en-US" altLang="en-US" sz="2000" dirty="0" smtClean="0"/>
              <a:t>Calculate Average temperature insert it in Heat balance (Cell D110)</a:t>
            </a:r>
          </a:p>
          <a:p>
            <a:endParaRPr lang="en-US" altLang="en-US" sz="2000" dirty="0" smtClean="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552" y="3861048"/>
            <a:ext cx="3672408" cy="2484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62856942"/>
              </p:ext>
            </p:extLst>
          </p:nvPr>
        </p:nvGraphicFramePr>
        <p:xfrm>
          <a:off x="5673080" y="1289050"/>
          <a:ext cx="4030663" cy="4524375"/>
        </p:xfrm>
        <a:graphic>
          <a:graphicData uri="http://schemas.openxmlformats.org/presentationml/2006/ole">
            <mc:AlternateContent xmlns:mc="http://schemas.openxmlformats.org/markup-compatibility/2006">
              <mc:Choice xmlns:v="urn:schemas-microsoft-com:vml" Requires="v">
                <p:oleObj spid="_x0000_s1027" name="Worksheet" r:id="rId5" imgW="4048176" imgH="4543394" progId="Excel.Sheet.8">
                  <p:embed/>
                </p:oleObj>
              </mc:Choice>
              <mc:Fallback>
                <p:oleObj name="Worksheet" r:id="rId5" imgW="4048176" imgH="4543394"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3080" y="1289050"/>
                        <a:ext cx="4030663"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ooter Placeholder 6"/>
          <p:cNvSpPr>
            <a:spLocks noGrp="1"/>
          </p:cNvSpPr>
          <p:nvPr>
            <p:ph type="ftr" sz="quarter" idx="11"/>
          </p:nvPr>
        </p:nvSpPr>
        <p:spPr/>
        <p:txBody>
          <a:bodyPr/>
          <a:lstStyle/>
          <a:p>
            <a:r>
              <a:rPr lang="en-US" smtClean="0"/>
              <a:t>2016-05-10   © 2016 LafargeHolcim</a:t>
            </a:r>
            <a:endParaRPr lang="en-US" dirty="0"/>
          </a:p>
        </p:txBody>
      </p:sp>
      <p:sp>
        <p:nvSpPr>
          <p:cNvPr id="9" name="Slide Number Placeholder 8"/>
          <p:cNvSpPr>
            <a:spLocks noGrp="1"/>
          </p:cNvSpPr>
          <p:nvPr>
            <p:ph type="sldNum" sz="quarter" idx="12"/>
          </p:nvPr>
        </p:nvSpPr>
        <p:spPr/>
        <p:txBody>
          <a:bodyPr/>
          <a:lstStyle/>
          <a:p>
            <a:fld id="{A45E2B5F-19B1-41F4-9C65-D0E69646D5F3}" type="slidenum">
              <a:rPr lang="en-US" smtClean="0"/>
              <a:t>14</a:t>
            </a:fld>
            <a:endParaRPr lang="en-US" dirty="0"/>
          </a:p>
        </p:txBody>
      </p:sp>
    </p:spTree>
    <p:extLst>
      <p:ext uri="{BB962C8B-B14F-4D97-AF65-F5344CB8AC3E}">
        <p14:creationId xmlns:p14="http://schemas.microsoft.com/office/powerpoint/2010/main" val="1699904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solidFill>
                  <a:srgbClr val="FF0000"/>
                </a:solidFill>
              </a:rPr>
              <a:t>Clinker temperature     SOLUTION!</a:t>
            </a:r>
            <a:endParaRPr lang="en-US" dirty="0" smtClean="0"/>
          </a:p>
        </p:txBody>
      </p:sp>
      <p:sp>
        <p:nvSpPr>
          <p:cNvPr id="7" name="Rectangle 3"/>
          <p:cNvSpPr txBox="1">
            <a:spLocks noChangeArrowheads="1"/>
          </p:cNvSpPr>
          <p:nvPr/>
        </p:nvSpPr>
        <p:spPr>
          <a:xfrm>
            <a:off x="560511" y="1147601"/>
            <a:ext cx="4968553"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000" dirty="0" smtClean="0"/>
              <a:t>Measured with a box</a:t>
            </a:r>
          </a:p>
          <a:p>
            <a:r>
              <a:rPr lang="en-US" altLang="en-US" sz="2000" dirty="0" smtClean="0"/>
              <a:t>Each hour filled from </a:t>
            </a:r>
            <a:br>
              <a:rPr lang="en-US" altLang="en-US" sz="2000" dirty="0" smtClean="0"/>
            </a:br>
            <a:r>
              <a:rPr lang="en-US" altLang="en-US" sz="2000" dirty="0" smtClean="0"/>
              <a:t>pan conveyor</a:t>
            </a:r>
          </a:p>
          <a:p>
            <a:r>
              <a:rPr lang="en-US" altLang="en-US" sz="2000" dirty="0" smtClean="0"/>
              <a:t>Max Temp recorded </a:t>
            </a:r>
            <a:br>
              <a:rPr lang="en-US" altLang="en-US" sz="2000" dirty="0" smtClean="0"/>
            </a:br>
            <a:r>
              <a:rPr lang="en-US" altLang="en-US" sz="2000" dirty="0" smtClean="0"/>
              <a:t>with data logger</a:t>
            </a:r>
          </a:p>
          <a:p>
            <a:endParaRPr lang="en-US" altLang="en-US" sz="2000" dirty="0" smtClean="0"/>
          </a:p>
        </p:txBody>
      </p:sp>
      <p:graphicFrame>
        <p:nvGraphicFramePr>
          <p:cNvPr id="4" name="Object 3"/>
          <p:cNvGraphicFramePr>
            <a:graphicFrameLocks noGrp="1" noChangeAspect="1"/>
          </p:cNvGraphicFramePr>
          <p:nvPr/>
        </p:nvGraphicFramePr>
        <p:xfrm>
          <a:off x="5168900" y="1196975"/>
          <a:ext cx="3971925" cy="4476750"/>
        </p:xfrm>
        <a:graphic>
          <a:graphicData uri="http://schemas.openxmlformats.org/presentationml/2006/ole">
            <mc:AlternateContent xmlns:mc="http://schemas.openxmlformats.org/markup-compatibility/2006">
              <mc:Choice xmlns:v="urn:schemas-microsoft-com:vml" Requires="v">
                <p:oleObj spid="_x0000_s2051" name="Worksheet" r:id="rId4" imgW="4048125" imgH="4562475" progId="Excel.Sheet.8">
                  <p:embed/>
                </p:oleObj>
              </mc:Choice>
              <mc:Fallback>
                <p:oleObj name="Worksheet" r:id="rId4" imgW="4048125" imgH="4562475" progId="Excel.Sheet.8">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8900" y="1196975"/>
                        <a:ext cx="3971925"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8"/>
          <p:cNvSpPr>
            <a:spLocks noChangeArrowheads="1"/>
          </p:cNvSpPr>
          <p:nvPr/>
        </p:nvSpPr>
        <p:spPr bwMode="auto">
          <a:xfrm>
            <a:off x="992560" y="5890791"/>
            <a:ext cx="734481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2200">
                <a:solidFill>
                  <a:schemeClr val="tx1"/>
                </a:solidFill>
                <a:latin typeface="Arial" charset="0"/>
              </a:defRPr>
            </a:lvl1pPr>
            <a:lvl2pPr>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lvl="1">
              <a:spcBef>
                <a:spcPct val="0"/>
              </a:spcBef>
              <a:spcAft>
                <a:spcPct val="0"/>
              </a:spcAft>
              <a:buSzPct val="60000"/>
              <a:buFont typeface="Webdings" pitchFamily="18" charset="2"/>
              <a:buNone/>
            </a:pPr>
            <a:r>
              <a:rPr lang="en-US" altLang="en-US" dirty="0"/>
              <a:t>Eliminate clinker temperature peaks </a:t>
            </a:r>
            <a:r>
              <a:rPr lang="en-US" altLang="en-US" dirty="0" smtClean="0">
                <a:sym typeface="Wingdings" pitchFamily="2" charset="2"/>
              </a:rPr>
              <a:t> 160°C</a:t>
            </a:r>
            <a:endParaRPr lang="en-US" altLang="en-US" dirty="0">
              <a:sym typeface="Wingdings" pitchFamily="2" charset="2"/>
            </a:endParaRPr>
          </a:p>
        </p:txBody>
      </p:sp>
      <p:sp>
        <p:nvSpPr>
          <p:cNvPr id="5" name="Footer Placeholder 4"/>
          <p:cNvSpPr>
            <a:spLocks noGrp="1"/>
          </p:cNvSpPr>
          <p:nvPr>
            <p:ph type="ftr" sz="quarter" idx="11"/>
          </p:nvPr>
        </p:nvSpPr>
        <p:spPr/>
        <p:txBody>
          <a:bodyPr/>
          <a:lstStyle/>
          <a:p>
            <a:r>
              <a:rPr lang="en-US" smtClean="0"/>
              <a:t>2016-05-10   © 2016 LafargeHolcim</a:t>
            </a:r>
            <a:endParaRPr lang="en-US" dirty="0"/>
          </a:p>
        </p:txBody>
      </p:sp>
      <p:sp>
        <p:nvSpPr>
          <p:cNvPr id="9" name="Slide Number Placeholder 8"/>
          <p:cNvSpPr>
            <a:spLocks noGrp="1"/>
          </p:cNvSpPr>
          <p:nvPr>
            <p:ph type="sldNum" sz="quarter" idx="12"/>
          </p:nvPr>
        </p:nvSpPr>
        <p:spPr/>
        <p:txBody>
          <a:bodyPr/>
          <a:lstStyle/>
          <a:p>
            <a:fld id="{A45E2B5F-19B1-41F4-9C65-D0E69646D5F3}" type="slidenum">
              <a:rPr lang="en-US" smtClean="0"/>
              <a:t>15</a:t>
            </a:fld>
            <a:endParaRPr lang="en-US" dirty="0"/>
          </a:p>
        </p:txBody>
      </p:sp>
    </p:spTree>
    <p:extLst>
      <p:ext uri="{BB962C8B-B14F-4D97-AF65-F5344CB8AC3E}">
        <p14:creationId xmlns:p14="http://schemas.microsoft.com/office/powerpoint/2010/main" val="1744793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solidFill>
                  <a:srgbClr val="FF0000"/>
                </a:solidFill>
              </a:rPr>
              <a:t>Cooler heat balance     SOLUTION!</a:t>
            </a:r>
            <a:endParaRPr lang="en-US" dirty="0" smtClean="0"/>
          </a:p>
        </p:txBody>
      </p:sp>
      <p:sp>
        <p:nvSpPr>
          <p:cNvPr id="9" name="Rectangle 3"/>
          <p:cNvSpPr txBox="1">
            <a:spLocks noChangeArrowheads="1"/>
          </p:cNvSpPr>
          <p:nvPr/>
        </p:nvSpPr>
        <p:spPr>
          <a:xfrm>
            <a:off x="488504" y="1147601"/>
            <a:ext cx="9001000"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smtClean="0"/>
              <a:t>Close balance by adjusting secondary air temperature to 910°C</a:t>
            </a:r>
          </a:p>
          <a:p>
            <a:pPr lvl="1"/>
            <a:r>
              <a:rPr lang="en-US" altLang="en-US" dirty="0" smtClean="0"/>
              <a:t>Same value as Tertiary air as it is extracted from same point</a:t>
            </a:r>
          </a:p>
          <a:p>
            <a:r>
              <a:rPr lang="en-US" altLang="en-US" dirty="0" smtClean="0"/>
              <a:t>Cooler is not in usual</a:t>
            </a:r>
            <a:br>
              <a:rPr lang="en-US" altLang="en-US" dirty="0" smtClean="0"/>
            </a:br>
            <a:r>
              <a:rPr lang="en-US" altLang="en-US" dirty="0" smtClean="0"/>
              <a:t>range of operation</a:t>
            </a:r>
            <a:br>
              <a:rPr lang="en-US" altLang="en-US" dirty="0" smtClean="0"/>
            </a:br>
            <a:r>
              <a:rPr lang="en-US" altLang="en-US" dirty="0" smtClean="0">
                <a:sym typeface="Wingdings" pitchFamily="2" charset="2"/>
              </a:rPr>
              <a:t> improvement </a:t>
            </a:r>
            <a:br>
              <a:rPr lang="en-US" altLang="en-US" dirty="0" smtClean="0">
                <a:sym typeface="Wingdings" pitchFamily="2" charset="2"/>
              </a:rPr>
            </a:br>
            <a:r>
              <a:rPr lang="en-US" altLang="en-US" dirty="0" smtClean="0">
                <a:sym typeface="Wingdings" pitchFamily="2" charset="2"/>
              </a:rPr>
              <a:t>potential available </a:t>
            </a:r>
            <a:r>
              <a:rPr lang="en-US" altLang="en-US" dirty="0" smtClean="0"/>
              <a:t> </a:t>
            </a:r>
          </a:p>
          <a:p>
            <a:pPr lvl="1"/>
            <a:endParaRPr lang="en-US" altLang="en-US" dirty="0" smtClean="0"/>
          </a:p>
          <a:p>
            <a:pPr lvl="2"/>
            <a:endParaRPr lang="en-US" altLang="en-US" dirty="0" smtClean="0"/>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4575" y="2727325"/>
            <a:ext cx="5761038"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14"/>
          <p:cNvSpPr txBox="1">
            <a:spLocks noChangeArrowheads="1"/>
          </p:cNvSpPr>
          <p:nvPr/>
        </p:nvSpPr>
        <p:spPr bwMode="auto">
          <a:xfrm rot="20786114">
            <a:off x="1592908" y="4607254"/>
            <a:ext cx="1911350" cy="523220"/>
          </a:xfrm>
          <a:prstGeom prst="rect">
            <a:avLst/>
          </a:prstGeom>
          <a:solidFill>
            <a:schemeClr val="bg1">
              <a:alpha val="50195"/>
            </a:scheme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lgn="ctr"/>
            <a:r>
              <a:rPr lang="en-US" altLang="en-US" sz="1400" dirty="0"/>
              <a:t>Graph similar to PPE reference </a:t>
            </a:r>
            <a:r>
              <a:rPr lang="en-US" altLang="en-US" sz="1400" dirty="0" smtClean="0"/>
              <a:t>guide</a:t>
            </a:r>
            <a:endParaRPr lang="en-US" altLang="en-US" sz="1400" dirty="0"/>
          </a:p>
        </p:txBody>
      </p:sp>
      <p:sp>
        <p:nvSpPr>
          <p:cNvPr id="12" name="Line 5"/>
          <p:cNvSpPr>
            <a:spLocks noChangeShapeType="1"/>
          </p:cNvSpPr>
          <p:nvPr/>
        </p:nvSpPr>
        <p:spPr bwMode="auto">
          <a:xfrm flipV="1">
            <a:off x="6680200" y="3355975"/>
            <a:ext cx="0" cy="2303463"/>
          </a:xfrm>
          <a:prstGeom prst="line">
            <a:avLst/>
          </a:prstGeom>
          <a:noFill/>
          <a:ln w="9525">
            <a:solidFill>
              <a:srgbClr val="33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 name="Line 6"/>
          <p:cNvSpPr>
            <a:spLocks noChangeShapeType="1"/>
          </p:cNvSpPr>
          <p:nvPr/>
        </p:nvSpPr>
        <p:spPr bwMode="auto">
          <a:xfrm>
            <a:off x="5024438" y="4003675"/>
            <a:ext cx="2376487" cy="0"/>
          </a:xfrm>
          <a:prstGeom prst="line">
            <a:avLst/>
          </a:prstGeom>
          <a:noFill/>
          <a:ln w="9525">
            <a:solidFill>
              <a:srgbClr val="33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Line 7"/>
          <p:cNvSpPr>
            <a:spLocks noChangeShapeType="1"/>
          </p:cNvSpPr>
          <p:nvPr/>
        </p:nvSpPr>
        <p:spPr bwMode="auto">
          <a:xfrm>
            <a:off x="5024438" y="4508500"/>
            <a:ext cx="2376487" cy="0"/>
          </a:xfrm>
          <a:prstGeom prst="line">
            <a:avLst/>
          </a:prstGeom>
          <a:noFill/>
          <a:ln w="9525">
            <a:solidFill>
              <a:srgbClr val="33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5" name="Oval 8"/>
          <p:cNvSpPr>
            <a:spLocks noChangeArrowheads="1"/>
          </p:cNvSpPr>
          <p:nvPr/>
        </p:nvSpPr>
        <p:spPr bwMode="auto">
          <a:xfrm>
            <a:off x="6537325" y="3932238"/>
            <a:ext cx="287338" cy="28733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endParaRPr lang="en-US" altLang="en-US" dirty="0"/>
          </a:p>
        </p:txBody>
      </p:sp>
      <p:sp>
        <p:nvSpPr>
          <p:cNvPr id="16" name="Oval 9"/>
          <p:cNvSpPr>
            <a:spLocks noChangeArrowheads="1"/>
          </p:cNvSpPr>
          <p:nvPr/>
        </p:nvSpPr>
        <p:spPr bwMode="auto">
          <a:xfrm>
            <a:off x="6537325" y="4364038"/>
            <a:ext cx="287338" cy="28733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endParaRPr lang="en-US" altLang="en-US" dirty="0"/>
          </a:p>
        </p:txBody>
      </p:sp>
      <p:sp>
        <p:nvSpPr>
          <p:cNvPr id="17" name="Text Box 10"/>
          <p:cNvSpPr txBox="1">
            <a:spLocks noChangeArrowheads="1"/>
          </p:cNvSpPr>
          <p:nvPr/>
        </p:nvSpPr>
        <p:spPr bwMode="auto">
          <a:xfrm>
            <a:off x="6897688" y="3787775"/>
            <a:ext cx="1819275" cy="488950"/>
          </a:xfrm>
          <a:prstGeom prst="rect">
            <a:avLst/>
          </a:prstGeom>
          <a:solidFill>
            <a:schemeClr val="bg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altLang="en-US" sz="2600" dirty="0"/>
              <a:t>With peaks</a:t>
            </a:r>
          </a:p>
        </p:txBody>
      </p:sp>
      <p:sp>
        <p:nvSpPr>
          <p:cNvPr id="18" name="Text Box 11"/>
          <p:cNvSpPr txBox="1">
            <a:spLocks noChangeArrowheads="1"/>
          </p:cNvSpPr>
          <p:nvPr/>
        </p:nvSpPr>
        <p:spPr bwMode="auto">
          <a:xfrm>
            <a:off x="6897688" y="4292600"/>
            <a:ext cx="2279650" cy="488950"/>
          </a:xfrm>
          <a:prstGeom prst="rect">
            <a:avLst/>
          </a:prstGeom>
          <a:solidFill>
            <a:schemeClr val="bg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altLang="en-US" sz="2600" dirty="0"/>
              <a:t>Without peaks</a:t>
            </a:r>
          </a:p>
        </p:txBody>
      </p:sp>
      <p:sp>
        <p:nvSpPr>
          <p:cNvPr id="19" name="Oval 15"/>
          <p:cNvSpPr>
            <a:spLocks noChangeArrowheads="1"/>
          </p:cNvSpPr>
          <p:nvPr/>
        </p:nvSpPr>
        <p:spPr bwMode="auto">
          <a:xfrm>
            <a:off x="6537325" y="4868863"/>
            <a:ext cx="287338" cy="288925"/>
          </a:xfrm>
          <a:prstGeom prst="ellipse">
            <a:avLst/>
          </a:pr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endParaRPr lang="en-US" altLang="en-US" dirty="0"/>
          </a:p>
        </p:txBody>
      </p:sp>
      <p:sp>
        <p:nvSpPr>
          <p:cNvPr id="20" name="Text Box 16"/>
          <p:cNvSpPr txBox="1">
            <a:spLocks noChangeArrowheads="1"/>
          </p:cNvSpPr>
          <p:nvPr/>
        </p:nvSpPr>
        <p:spPr bwMode="auto">
          <a:xfrm>
            <a:off x="6824663" y="4746625"/>
            <a:ext cx="1139825" cy="488950"/>
          </a:xfrm>
          <a:prstGeom prst="rect">
            <a:avLst/>
          </a:prstGeom>
          <a:solidFill>
            <a:schemeClr val="bg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altLang="en-US" sz="2600" dirty="0">
                <a:solidFill>
                  <a:srgbClr val="FF0000"/>
                </a:solidFill>
              </a:rPr>
              <a:t>Target</a:t>
            </a:r>
          </a:p>
        </p:txBody>
      </p:sp>
      <p:sp>
        <p:nvSpPr>
          <p:cNvPr id="4" name="Footer Placeholder 3"/>
          <p:cNvSpPr>
            <a:spLocks noGrp="1"/>
          </p:cNvSpPr>
          <p:nvPr>
            <p:ph type="ftr" sz="quarter" idx="11"/>
          </p:nvPr>
        </p:nvSpPr>
        <p:spPr/>
        <p:txBody>
          <a:bodyPr/>
          <a:lstStyle/>
          <a:p>
            <a:r>
              <a:rPr lang="en-US" smtClean="0"/>
              <a:t>2016-05-10   © 2016 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16</a:t>
            </a:fld>
            <a:endParaRPr lang="en-US" dirty="0"/>
          </a:p>
        </p:txBody>
      </p:sp>
    </p:spTree>
    <p:extLst>
      <p:ext uri="{BB962C8B-B14F-4D97-AF65-F5344CB8AC3E}">
        <p14:creationId xmlns:p14="http://schemas.microsoft.com/office/powerpoint/2010/main" val="6142149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t>Task 4: Kiln heat balance	</a:t>
            </a:r>
            <a:endParaRPr lang="en-US" dirty="0" smtClean="0"/>
          </a:p>
        </p:txBody>
      </p:sp>
      <p:sp>
        <p:nvSpPr>
          <p:cNvPr id="2" name="Content Placeholder 1"/>
          <p:cNvSpPr>
            <a:spLocks noGrp="1"/>
          </p:cNvSpPr>
          <p:nvPr>
            <p:ph idx="1"/>
          </p:nvPr>
        </p:nvSpPr>
        <p:spPr/>
        <p:txBody>
          <a:bodyPr/>
          <a:lstStyle/>
          <a:p>
            <a:r>
              <a:rPr lang="en-US" dirty="0" smtClean="0"/>
              <a:t>   </a:t>
            </a:r>
            <a:endParaRPr lang="en-US" dirty="0"/>
          </a:p>
        </p:txBody>
      </p:sp>
      <p:sp>
        <p:nvSpPr>
          <p:cNvPr id="6" name="Rectangle 3"/>
          <p:cNvSpPr txBox="1">
            <a:spLocks noChangeArrowheads="1"/>
          </p:cNvSpPr>
          <p:nvPr/>
        </p:nvSpPr>
        <p:spPr>
          <a:xfrm>
            <a:off x="560512" y="1147601"/>
            <a:ext cx="8784976"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800" dirty="0" smtClean="0"/>
              <a:t>Check now if kiln heat balance closes</a:t>
            </a:r>
          </a:p>
          <a:p>
            <a:r>
              <a:rPr lang="en-US" altLang="en-US" sz="2800" dirty="0" smtClean="0"/>
              <a:t>Check measurements again for correctness, if necessary</a:t>
            </a:r>
          </a:p>
          <a:p>
            <a:r>
              <a:rPr lang="en-US" altLang="en-US" sz="2800" dirty="0" smtClean="0"/>
              <a:t>Discuss measurement errors / certainty of values</a:t>
            </a:r>
          </a:p>
          <a:p>
            <a:r>
              <a:rPr lang="en-US" altLang="en-US" sz="2800" dirty="0" smtClean="0"/>
              <a:t>Discuss:  heat consumption value = fuel input	</a:t>
            </a:r>
          </a:p>
        </p:txBody>
      </p:sp>
      <p:sp>
        <p:nvSpPr>
          <p:cNvPr id="4" name="Footer Placeholder 3"/>
          <p:cNvSpPr>
            <a:spLocks noGrp="1"/>
          </p:cNvSpPr>
          <p:nvPr>
            <p:ph type="ftr" sz="quarter" idx="11"/>
          </p:nvPr>
        </p:nvSpPr>
        <p:spPr/>
        <p:txBody>
          <a:bodyPr/>
          <a:lstStyle/>
          <a:p>
            <a:r>
              <a:rPr lang="en-US" smtClean="0"/>
              <a:t>2016-05-10   © 2016 LafargeHolcim</a:t>
            </a:r>
            <a:endParaRPr lang="en-US" dirty="0"/>
          </a:p>
        </p:txBody>
      </p:sp>
      <p:sp>
        <p:nvSpPr>
          <p:cNvPr id="7" name="Slide Number Placeholder 6"/>
          <p:cNvSpPr>
            <a:spLocks noGrp="1"/>
          </p:cNvSpPr>
          <p:nvPr>
            <p:ph type="sldNum" sz="quarter" idx="12"/>
          </p:nvPr>
        </p:nvSpPr>
        <p:spPr/>
        <p:txBody>
          <a:bodyPr/>
          <a:lstStyle/>
          <a:p>
            <a:fld id="{A45E2B5F-19B1-41F4-9C65-D0E69646D5F3}" type="slidenum">
              <a:rPr lang="en-US" smtClean="0"/>
              <a:t>17</a:t>
            </a:fld>
            <a:endParaRPr lang="en-US" dirty="0"/>
          </a:p>
        </p:txBody>
      </p:sp>
    </p:spTree>
    <p:extLst>
      <p:ext uri="{BB962C8B-B14F-4D97-AF65-F5344CB8AC3E}">
        <p14:creationId xmlns:p14="http://schemas.microsoft.com/office/powerpoint/2010/main" val="2040567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solidFill>
                  <a:srgbClr val="FF0000"/>
                </a:solidFill>
              </a:rPr>
              <a:t>Task 4: Kiln heat balance     SOLUTION!</a:t>
            </a:r>
            <a:endParaRPr lang="en-US" dirty="0" smtClean="0"/>
          </a:p>
        </p:txBody>
      </p:sp>
      <p:sp>
        <p:nvSpPr>
          <p:cNvPr id="7" name="Rectangle 3"/>
          <p:cNvSpPr txBox="1">
            <a:spLocks noChangeArrowheads="1"/>
          </p:cNvSpPr>
          <p:nvPr/>
        </p:nvSpPr>
        <p:spPr>
          <a:xfrm>
            <a:off x="560512" y="1164741"/>
            <a:ext cx="9145016" cy="51085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altLang="en-US" dirty="0" smtClean="0"/>
              <a:t>After former adaptations, no further adaptations necessary</a:t>
            </a:r>
          </a:p>
          <a:p>
            <a:pPr>
              <a:lnSpc>
                <a:spcPct val="80000"/>
              </a:lnSpc>
            </a:pPr>
            <a:r>
              <a:rPr lang="en-US" altLang="en-US" dirty="0" smtClean="0"/>
              <a:t>Small error remains (-50 kJ/kg cli)</a:t>
            </a:r>
          </a:p>
          <a:p>
            <a:pPr>
              <a:lnSpc>
                <a:spcPct val="80000"/>
              </a:lnSpc>
            </a:pPr>
            <a:r>
              <a:rPr lang="en-US" altLang="en-US" dirty="0" smtClean="0"/>
              <a:t>How to improve accuracy?</a:t>
            </a:r>
          </a:p>
          <a:p>
            <a:pPr>
              <a:lnSpc>
                <a:spcPct val="80000"/>
              </a:lnSpc>
            </a:pPr>
            <a:r>
              <a:rPr lang="en-US" altLang="en-US" dirty="0" smtClean="0"/>
              <a:t>Discuss on measurement errors / certainty of values</a:t>
            </a:r>
          </a:p>
          <a:p>
            <a:pPr lvl="1">
              <a:lnSpc>
                <a:spcPct val="80000"/>
              </a:lnSpc>
            </a:pPr>
            <a:r>
              <a:rPr lang="en-US" altLang="en-US" sz="2400" dirty="0" smtClean="0"/>
              <a:t>Output usually better known than inputs, so rather adjust fuels than other items in that stage</a:t>
            </a:r>
          </a:p>
          <a:p>
            <a:pPr lvl="1">
              <a:lnSpc>
                <a:spcPct val="80000"/>
              </a:lnSpc>
            </a:pPr>
            <a:r>
              <a:rPr lang="en-US" altLang="en-US" sz="2400" dirty="0" smtClean="0"/>
              <a:t>Error range acceptable = </a:t>
            </a:r>
            <a:r>
              <a:rPr lang="en-US" altLang="en-US" sz="2400" u="sng" dirty="0" smtClean="0"/>
              <a:t>+</a:t>
            </a:r>
            <a:r>
              <a:rPr lang="en-US" altLang="en-US" sz="2400" dirty="0" smtClean="0"/>
              <a:t> 5% = </a:t>
            </a:r>
            <a:r>
              <a:rPr lang="en-US" altLang="en-US" sz="2400" u="sng" dirty="0" smtClean="0"/>
              <a:t>+</a:t>
            </a:r>
            <a:r>
              <a:rPr lang="en-US" altLang="en-US" sz="2400" dirty="0" smtClean="0"/>
              <a:t>167.5 kJ/kg </a:t>
            </a:r>
            <a:br>
              <a:rPr lang="en-US" altLang="en-US" sz="2400" dirty="0" smtClean="0"/>
            </a:br>
            <a:r>
              <a:rPr lang="en-US" altLang="en-US" sz="2400" dirty="0" smtClean="0">
                <a:sym typeface="Wingdings" pitchFamily="2" charset="2"/>
              </a:rPr>
              <a:t> Range: 3’183 – 3’518 kJ/kg cli  Value of balance?</a:t>
            </a:r>
            <a:endParaRPr lang="en-US" altLang="en-US" sz="2400" dirty="0" smtClean="0"/>
          </a:p>
          <a:p>
            <a:pPr>
              <a:lnSpc>
                <a:spcPct val="80000"/>
              </a:lnSpc>
            </a:pPr>
            <a:r>
              <a:rPr lang="en-US" altLang="en-US" dirty="0" smtClean="0"/>
              <a:t>Discuss heat consumption value = fuel input	</a:t>
            </a:r>
          </a:p>
          <a:p>
            <a:pPr lvl="1">
              <a:lnSpc>
                <a:spcPct val="80000"/>
              </a:lnSpc>
            </a:pPr>
            <a:r>
              <a:rPr lang="en-US" altLang="en-US" sz="2400" dirty="0" smtClean="0"/>
              <a:t>What about values as seen in “total of balance”?</a:t>
            </a:r>
          </a:p>
          <a:p>
            <a:pPr lvl="1">
              <a:lnSpc>
                <a:spcPct val="80000"/>
              </a:lnSpc>
            </a:pPr>
            <a:r>
              <a:rPr lang="en-US" altLang="en-US" sz="2400" dirty="0" smtClean="0"/>
              <a:t>What about TOC, Pyritic sulfur in kiln feed? </a:t>
            </a:r>
          </a:p>
          <a:p>
            <a:pPr lvl="1">
              <a:lnSpc>
                <a:spcPct val="80000"/>
              </a:lnSpc>
            </a:pPr>
            <a:r>
              <a:rPr lang="en-US" altLang="en-US" sz="2400" dirty="0" smtClean="0"/>
              <a:t>Error in heat balance - 50 to -100 kJ/kg </a:t>
            </a:r>
            <a:r>
              <a:rPr lang="en-US" altLang="en-US" sz="2400" dirty="0" smtClean="0">
                <a:sym typeface="Wingdings" pitchFamily="2" charset="2"/>
              </a:rPr>
              <a:t></a:t>
            </a:r>
            <a:r>
              <a:rPr lang="en-US" altLang="en-US" sz="2400" dirty="0" smtClean="0"/>
              <a:t> Real heat consumption might be higher. </a:t>
            </a:r>
          </a:p>
          <a:p>
            <a:pPr lvl="2">
              <a:lnSpc>
                <a:spcPct val="80000"/>
              </a:lnSpc>
            </a:pPr>
            <a:r>
              <a:rPr lang="en-US" altLang="en-US" dirty="0" smtClean="0"/>
              <a:t>Especially when comparing two balance make sure you compare errors and heat consumption values!</a:t>
            </a:r>
          </a:p>
          <a:p>
            <a:pPr>
              <a:lnSpc>
                <a:spcPct val="80000"/>
              </a:lnSpc>
            </a:pPr>
            <a:endParaRPr lang="en-US" altLang="en-US" dirty="0" smtClean="0"/>
          </a:p>
        </p:txBody>
      </p:sp>
      <p:sp>
        <p:nvSpPr>
          <p:cNvPr id="4" name="Footer Placeholder 3"/>
          <p:cNvSpPr>
            <a:spLocks noGrp="1"/>
          </p:cNvSpPr>
          <p:nvPr>
            <p:ph type="ftr" sz="quarter" idx="11"/>
          </p:nvPr>
        </p:nvSpPr>
        <p:spPr/>
        <p:txBody>
          <a:bodyPr/>
          <a:lstStyle/>
          <a:p>
            <a:r>
              <a:rPr lang="en-US" smtClean="0"/>
              <a:t>2016-05-10   © 2016 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18</a:t>
            </a:fld>
            <a:endParaRPr lang="en-US" dirty="0"/>
          </a:p>
        </p:txBody>
      </p:sp>
    </p:spTree>
    <p:extLst>
      <p:ext uri="{BB962C8B-B14F-4D97-AF65-F5344CB8AC3E}">
        <p14:creationId xmlns:p14="http://schemas.microsoft.com/office/powerpoint/2010/main" val="3295679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solidFill>
                  <a:srgbClr val="FF0000"/>
                </a:solidFill>
              </a:rPr>
              <a:t>Kiln heat balance     CONCLUSION!!</a:t>
            </a:r>
            <a:endParaRPr lang="en-US" dirty="0" smtClean="0"/>
          </a:p>
        </p:txBody>
      </p:sp>
      <p:sp>
        <p:nvSpPr>
          <p:cNvPr id="6" name="Rectangle 3"/>
          <p:cNvSpPr txBox="1">
            <a:spLocks noChangeArrowheads="1"/>
          </p:cNvSpPr>
          <p:nvPr/>
        </p:nvSpPr>
        <p:spPr>
          <a:xfrm>
            <a:off x="560512" y="1147601"/>
            <a:ext cx="8928992"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smtClean="0"/>
              <a:t>Mass balance</a:t>
            </a:r>
          </a:p>
          <a:p>
            <a:pPr lvl="1"/>
            <a:r>
              <a:rPr lang="en-US" altLang="en-US" sz="2400" dirty="0" smtClean="0"/>
              <a:t>Error in kiln feed dosing device</a:t>
            </a:r>
          </a:p>
          <a:p>
            <a:r>
              <a:rPr lang="en-US" altLang="en-US" dirty="0" smtClean="0"/>
              <a:t>Clinker cooler efficiency low </a:t>
            </a:r>
          </a:p>
          <a:p>
            <a:pPr lvl="1"/>
            <a:r>
              <a:rPr lang="en-US" altLang="en-US" sz="2400" dirty="0" smtClean="0"/>
              <a:t>Normal cooling air volume, high clinker exit temperature</a:t>
            </a:r>
          </a:p>
          <a:p>
            <a:pPr lvl="1"/>
            <a:r>
              <a:rPr lang="en-US" altLang="en-US" sz="2400" dirty="0" smtClean="0"/>
              <a:t>Check air distribution</a:t>
            </a:r>
          </a:p>
          <a:p>
            <a:pPr lvl="1"/>
            <a:r>
              <a:rPr lang="en-US" altLang="en-US" sz="2400" dirty="0" smtClean="0"/>
              <a:t>Operation of cooler</a:t>
            </a:r>
          </a:p>
          <a:p>
            <a:r>
              <a:rPr lang="en-US" altLang="en-US" dirty="0" smtClean="0"/>
              <a:t>Kiln heat balance</a:t>
            </a:r>
          </a:p>
          <a:p>
            <a:pPr lvl="1"/>
            <a:r>
              <a:rPr lang="en-US" altLang="en-US" sz="2400" dirty="0" smtClean="0"/>
              <a:t>Low O2 at kiln inlet </a:t>
            </a:r>
            <a:r>
              <a:rPr lang="en-US" altLang="en-US" sz="2400" dirty="0" smtClean="0">
                <a:sym typeface="Wingdings" pitchFamily="2" charset="2"/>
              </a:rPr>
              <a:t> TA damper/Restriction!</a:t>
            </a:r>
          </a:p>
          <a:p>
            <a:pPr lvl="1"/>
            <a:endParaRPr lang="en-US" altLang="en-US" sz="2400" dirty="0" smtClean="0"/>
          </a:p>
          <a:p>
            <a:endParaRPr lang="en-US" altLang="en-US" dirty="0" smtClean="0"/>
          </a:p>
        </p:txBody>
      </p:sp>
      <p:sp>
        <p:nvSpPr>
          <p:cNvPr id="4" name="Footer Placeholder 3"/>
          <p:cNvSpPr>
            <a:spLocks noGrp="1"/>
          </p:cNvSpPr>
          <p:nvPr>
            <p:ph type="ftr" sz="quarter" idx="11"/>
          </p:nvPr>
        </p:nvSpPr>
        <p:spPr/>
        <p:txBody>
          <a:bodyPr/>
          <a:lstStyle/>
          <a:p>
            <a:r>
              <a:rPr lang="en-US" smtClean="0"/>
              <a:t>2016-05-10   © 2016 LafargeHolcim</a:t>
            </a:r>
            <a:endParaRPr lang="en-US" dirty="0"/>
          </a:p>
        </p:txBody>
      </p:sp>
      <p:sp>
        <p:nvSpPr>
          <p:cNvPr id="7" name="Slide Number Placeholder 6"/>
          <p:cNvSpPr>
            <a:spLocks noGrp="1"/>
          </p:cNvSpPr>
          <p:nvPr>
            <p:ph type="sldNum" sz="quarter" idx="12"/>
          </p:nvPr>
        </p:nvSpPr>
        <p:spPr/>
        <p:txBody>
          <a:bodyPr/>
          <a:lstStyle/>
          <a:p>
            <a:fld id="{A45E2B5F-19B1-41F4-9C65-D0E69646D5F3}" type="slidenum">
              <a:rPr lang="en-US" smtClean="0"/>
              <a:t>19</a:t>
            </a:fld>
            <a:endParaRPr lang="en-US" dirty="0"/>
          </a:p>
        </p:txBody>
      </p:sp>
    </p:spTree>
    <p:extLst>
      <p:ext uri="{BB962C8B-B14F-4D97-AF65-F5344CB8AC3E}">
        <p14:creationId xmlns:p14="http://schemas.microsoft.com/office/powerpoint/2010/main" val="3375479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ltLang="en-US" dirty="0"/>
              <a:t>Task 1: Mass balance</a:t>
            </a:r>
            <a:endParaRPr lang="en-US" dirty="0" smtClean="0"/>
          </a:p>
        </p:txBody>
      </p:sp>
      <p:sp>
        <p:nvSpPr>
          <p:cNvPr id="6" name="Rectangle 3"/>
          <p:cNvSpPr txBox="1">
            <a:spLocks noChangeArrowheads="1"/>
          </p:cNvSpPr>
          <p:nvPr/>
        </p:nvSpPr>
        <p:spPr>
          <a:xfrm>
            <a:off x="560512" y="1183605"/>
            <a:ext cx="9001000"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800" dirty="0" smtClean="0"/>
              <a:t>Compare the following dust measurements and integrate it in the balance</a:t>
            </a:r>
          </a:p>
          <a:p>
            <a:r>
              <a:rPr lang="en-US" altLang="en-US" sz="2800" dirty="0" smtClean="0"/>
              <a:t>Close mass balance error</a:t>
            </a:r>
          </a:p>
        </p:txBody>
      </p:sp>
      <p:sp>
        <p:nvSpPr>
          <p:cNvPr id="7" name="Footer Placeholder 6"/>
          <p:cNvSpPr>
            <a:spLocks noGrp="1"/>
          </p:cNvSpPr>
          <p:nvPr>
            <p:ph type="ftr" sz="quarter" idx="11"/>
          </p:nvPr>
        </p:nvSpPr>
        <p:spPr/>
        <p:txBody>
          <a:bodyPr/>
          <a:lstStyle/>
          <a:p>
            <a:r>
              <a:rPr lang="en-US" smtClean="0"/>
              <a:t>2016-05-10   © 2016 LafargeHolcim</a:t>
            </a:r>
            <a:endParaRPr lang="en-US" dirty="0"/>
          </a:p>
        </p:txBody>
      </p:sp>
      <p:sp>
        <p:nvSpPr>
          <p:cNvPr id="8" name="Slide Number Placeholder 7"/>
          <p:cNvSpPr>
            <a:spLocks noGrp="1"/>
          </p:cNvSpPr>
          <p:nvPr>
            <p:ph type="sldNum" sz="quarter" idx="12"/>
          </p:nvPr>
        </p:nvSpPr>
        <p:spPr/>
        <p:txBody>
          <a:bodyPr/>
          <a:lstStyle/>
          <a:p>
            <a:fld id="{A45E2B5F-19B1-41F4-9C65-D0E69646D5F3}" type="slidenum">
              <a:rPr lang="en-US" smtClean="0"/>
              <a:t>2</a:t>
            </a:fld>
            <a:endParaRPr lang="en-US" dirty="0"/>
          </a:p>
        </p:txBody>
      </p:sp>
    </p:spTree>
    <p:extLst>
      <p:ext uri="{BB962C8B-B14F-4D97-AF65-F5344CB8AC3E}">
        <p14:creationId xmlns:p14="http://schemas.microsoft.com/office/powerpoint/2010/main" val="3207209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t>Finalization of mass balance:</a:t>
            </a:r>
            <a:endParaRPr lang="en-US" dirty="0" smtClean="0"/>
          </a:p>
        </p:txBody>
      </p:sp>
      <p:sp>
        <p:nvSpPr>
          <p:cNvPr id="6" name="Rectangle 3"/>
          <p:cNvSpPr txBox="1">
            <a:spLocks noChangeArrowheads="1"/>
          </p:cNvSpPr>
          <p:nvPr/>
        </p:nvSpPr>
        <p:spPr>
          <a:xfrm>
            <a:off x="560512" y="1183605"/>
            <a:ext cx="9345488"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Times" pitchFamily="-96" charset="0"/>
              <a:buNone/>
            </a:pPr>
            <a:r>
              <a:rPr lang="en-US" altLang="en-US" dirty="0" smtClean="0"/>
              <a:t>Dust main filter: </a:t>
            </a:r>
          </a:p>
          <a:p>
            <a:r>
              <a:rPr lang="en-US" altLang="en-US" dirty="0" smtClean="0"/>
              <a:t>In direct operation 2 h after raw mill stop</a:t>
            </a:r>
          </a:p>
          <a:p>
            <a:r>
              <a:rPr lang="en-US" altLang="en-US" dirty="0" smtClean="0"/>
              <a:t>Two different measurements have been done:</a:t>
            </a:r>
          </a:p>
          <a:p>
            <a:pPr lvl="1"/>
            <a:r>
              <a:rPr lang="en-US" altLang="en-US" sz="2400" dirty="0" smtClean="0"/>
              <a:t>1 m</a:t>
            </a:r>
            <a:r>
              <a:rPr lang="en-US" altLang="en-US" sz="2400" baseline="30000" dirty="0" smtClean="0"/>
              <a:t>3</a:t>
            </a:r>
            <a:r>
              <a:rPr lang="en-US" altLang="en-US" sz="2400" dirty="0" smtClean="0"/>
              <a:t> bin was filled in 8 minutes, mass 1250 kg</a:t>
            </a:r>
          </a:p>
          <a:p>
            <a:pPr lvl="1">
              <a:buFont typeface="Webdings" pitchFamily="18" charset="2"/>
              <a:buNone/>
            </a:pPr>
            <a:r>
              <a:rPr lang="en-US" altLang="en-US" sz="2400" dirty="0" smtClean="0"/>
              <a:t>	This measurement was repeated 3 times always with the same result.</a:t>
            </a:r>
          </a:p>
          <a:p>
            <a:pPr lvl="1"/>
            <a:r>
              <a:rPr lang="en-US" altLang="en-US" sz="2400" dirty="0" smtClean="0"/>
              <a:t>20 t truck was filled in 84 minutes</a:t>
            </a:r>
            <a:br>
              <a:rPr lang="en-US" altLang="en-US" sz="2400" dirty="0" smtClean="0"/>
            </a:br>
            <a:r>
              <a:rPr lang="en-US" altLang="en-US" sz="2400" dirty="0" smtClean="0"/>
              <a:t>This measurement could only be done once due to the generation of fugitive dust, the Environmental manager forbid to repeat the measurement</a:t>
            </a:r>
          </a:p>
          <a:p>
            <a:pPr>
              <a:buFont typeface="Times" pitchFamily="-96" charset="0"/>
              <a:buNone/>
            </a:pPr>
            <a:r>
              <a:rPr lang="en-US" altLang="en-US" dirty="0" smtClean="0"/>
              <a:t>		</a:t>
            </a:r>
            <a:r>
              <a:rPr lang="en-US" altLang="en-US" b="1" dirty="0" smtClean="0">
                <a:solidFill>
                  <a:srgbClr val="FF0000"/>
                </a:solidFill>
              </a:rPr>
              <a:t>Task:</a:t>
            </a:r>
            <a:r>
              <a:rPr lang="en-US" altLang="en-US" dirty="0" smtClean="0"/>
              <a:t> Which measurement do you consider? </a:t>
            </a:r>
            <a:br>
              <a:rPr lang="en-US" altLang="en-US" dirty="0" smtClean="0"/>
            </a:br>
            <a:r>
              <a:rPr lang="en-US" altLang="en-US" dirty="0" smtClean="0"/>
              <a:t>	Fill in the value in cell D93! Check next page for further info!</a:t>
            </a:r>
          </a:p>
          <a:p>
            <a:endParaRPr lang="en-US" altLang="en-US" dirty="0" smtClean="0"/>
          </a:p>
        </p:txBody>
      </p:sp>
      <p:sp>
        <p:nvSpPr>
          <p:cNvPr id="8" name="Rectangle 4"/>
          <p:cNvSpPr>
            <a:spLocks noChangeArrowheads="1"/>
          </p:cNvSpPr>
          <p:nvPr/>
        </p:nvSpPr>
        <p:spPr bwMode="auto">
          <a:xfrm>
            <a:off x="1151855" y="5068217"/>
            <a:ext cx="8553673" cy="881063"/>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endParaRPr lang="en-US" altLang="en-US" dirty="0"/>
          </a:p>
        </p:txBody>
      </p:sp>
      <p:sp>
        <p:nvSpPr>
          <p:cNvPr id="4" name="Footer Placeholder 3"/>
          <p:cNvSpPr>
            <a:spLocks noGrp="1"/>
          </p:cNvSpPr>
          <p:nvPr>
            <p:ph type="ftr" sz="quarter" idx="11"/>
          </p:nvPr>
        </p:nvSpPr>
        <p:spPr/>
        <p:txBody>
          <a:bodyPr/>
          <a:lstStyle/>
          <a:p>
            <a:r>
              <a:rPr lang="en-US" smtClean="0"/>
              <a:t>2016-05-10   © 2016 LafargeHolcim</a:t>
            </a:r>
            <a:endParaRPr lang="en-US" dirty="0"/>
          </a:p>
        </p:txBody>
      </p:sp>
      <p:sp>
        <p:nvSpPr>
          <p:cNvPr id="7" name="Slide Number Placeholder 6"/>
          <p:cNvSpPr>
            <a:spLocks noGrp="1"/>
          </p:cNvSpPr>
          <p:nvPr>
            <p:ph type="sldNum" sz="quarter" idx="12"/>
          </p:nvPr>
        </p:nvSpPr>
        <p:spPr/>
        <p:txBody>
          <a:bodyPr/>
          <a:lstStyle/>
          <a:p>
            <a:fld id="{A45E2B5F-19B1-41F4-9C65-D0E69646D5F3}" type="slidenum">
              <a:rPr lang="en-US" smtClean="0"/>
              <a:t>3</a:t>
            </a:fld>
            <a:endParaRPr lang="en-US" dirty="0"/>
          </a:p>
        </p:txBody>
      </p:sp>
    </p:spTree>
    <p:extLst>
      <p:ext uri="{BB962C8B-B14F-4D97-AF65-F5344CB8AC3E}">
        <p14:creationId xmlns:p14="http://schemas.microsoft.com/office/powerpoint/2010/main" val="2240203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t>Mass flows additional info</a:t>
            </a:r>
            <a:endParaRPr lang="en-US" dirty="0" smtClean="0"/>
          </a:p>
        </p:txBody>
      </p:sp>
      <p:sp>
        <p:nvSpPr>
          <p:cNvPr id="6" name="Rectangle 3"/>
          <p:cNvSpPr txBox="1">
            <a:spLocks noChangeArrowheads="1"/>
          </p:cNvSpPr>
          <p:nvPr/>
        </p:nvSpPr>
        <p:spPr>
          <a:xfrm>
            <a:off x="560512" y="1183605"/>
            <a:ext cx="8856984"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 typeface="Times" pitchFamily="-96" charset="0"/>
              <a:buNone/>
            </a:pPr>
            <a:r>
              <a:rPr lang="en-US" altLang="en-US" sz="2000" dirty="0" smtClean="0"/>
              <a:t>Clinker:</a:t>
            </a:r>
          </a:p>
          <a:p>
            <a:pPr>
              <a:lnSpc>
                <a:spcPct val="80000"/>
              </a:lnSpc>
            </a:pPr>
            <a:r>
              <a:rPr lang="en-US" altLang="en-US" sz="2000" dirty="0" smtClean="0"/>
              <a:t>Clinker was separated for 24 h using the off-spec silo</a:t>
            </a:r>
          </a:p>
          <a:p>
            <a:pPr>
              <a:lnSpc>
                <a:spcPct val="80000"/>
              </a:lnSpc>
            </a:pPr>
            <a:r>
              <a:rPr lang="en-US" altLang="en-US" sz="2000" dirty="0" smtClean="0"/>
              <a:t>This silo was continuously discharged to trucks</a:t>
            </a:r>
          </a:p>
          <a:p>
            <a:pPr>
              <a:lnSpc>
                <a:spcPct val="80000"/>
              </a:lnSpc>
            </a:pPr>
            <a:r>
              <a:rPr lang="en-US" altLang="en-US" sz="2000" dirty="0" smtClean="0"/>
              <a:t>The trucks were weighed on the calibrated weigh bridge: 4029.6 t</a:t>
            </a:r>
            <a:endParaRPr lang="en-US" altLang="en-US" sz="2000" b="1" dirty="0" smtClean="0"/>
          </a:p>
          <a:p>
            <a:pPr>
              <a:lnSpc>
                <a:spcPct val="80000"/>
              </a:lnSpc>
              <a:buFont typeface="Times" pitchFamily="-96" charset="0"/>
              <a:buNone/>
            </a:pPr>
            <a:r>
              <a:rPr lang="en-US" altLang="en-US" sz="2000" dirty="0" err="1" smtClean="0"/>
              <a:t>Petcoke</a:t>
            </a:r>
            <a:r>
              <a:rPr lang="en-US" altLang="en-US" sz="2000" dirty="0" smtClean="0"/>
              <a:t>: </a:t>
            </a:r>
          </a:p>
          <a:p>
            <a:pPr>
              <a:lnSpc>
                <a:spcPct val="80000"/>
              </a:lnSpc>
            </a:pPr>
            <a:r>
              <a:rPr lang="en-US" altLang="en-US" sz="2000" dirty="0" smtClean="0"/>
              <a:t>The </a:t>
            </a:r>
            <a:r>
              <a:rPr lang="en-US" altLang="en-US" sz="2000" dirty="0" err="1" smtClean="0"/>
              <a:t>Pfister</a:t>
            </a:r>
            <a:r>
              <a:rPr lang="en-US" altLang="en-US" sz="2000" dirty="0" smtClean="0"/>
              <a:t> feeders were calibrated before the balance (with loss of weight of feed bin) and calibration showed no significant error</a:t>
            </a:r>
          </a:p>
          <a:p>
            <a:pPr>
              <a:lnSpc>
                <a:spcPct val="80000"/>
              </a:lnSpc>
            </a:pPr>
            <a:r>
              <a:rPr lang="en-US" altLang="en-US" sz="2000" dirty="0" smtClean="0"/>
              <a:t>For the balance duration, the average are: MB: 7 t/h, PC: 10.3 t/h</a:t>
            </a:r>
          </a:p>
          <a:p>
            <a:pPr>
              <a:lnSpc>
                <a:spcPct val="80000"/>
              </a:lnSpc>
              <a:buFont typeface="Times" pitchFamily="-96" charset="0"/>
              <a:buNone/>
            </a:pPr>
            <a:r>
              <a:rPr lang="en-US" altLang="en-US" sz="2000" dirty="0" smtClean="0"/>
              <a:t>AFRs: </a:t>
            </a:r>
          </a:p>
          <a:p>
            <a:pPr>
              <a:lnSpc>
                <a:spcPct val="80000"/>
              </a:lnSpc>
            </a:pPr>
            <a:r>
              <a:rPr lang="en-US" altLang="en-US" sz="2000" dirty="0" smtClean="0"/>
              <a:t>The new dosing equipment performance test has recently been done, where the feed amount was discharged to trucks to cross-check dosing accuracy, which resulted in minimal errors. The measured values were entered in the balance</a:t>
            </a:r>
          </a:p>
          <a:p>
            <a:pPr>
              <a:lnSpc>
                <a:spcPct val="80000"/>
              </a:lnSpc>
              <a:buFont typeface="Times" pitchFamily="-96" charset="0"/>
              <a:buNone/>
            </a:pPr>
            <a:r>
              <a:rPr lang="en-US" altLang="en-US" sz="2000" dirty="0" smtClean="0"/>
              <a:t>Kiln feed: </a:t>
            </a:r>
          </a:p>
          <a:p>
            <a:pPr>
              <a:lnSpc>
                <a:spcPct val="80000"/>
              </a:lnSpc>
            </a:pPr>
            <a:r>
              <a:rPr lang="en-US" altLang="en-US" sz="2000" dirty="0" smtClean="0"/>
              <a:t>The impact flow meter was calibrated beforehand (with loss of weight of                                                feed bin) and the kiln feed bin was even cleaned on the outside from accumulated dust during the calibration </a:t>
            </a:r>
          </a:p>
        </p:txBody>
      </p:sp>
      <p:sp>
        <p:nvSpPr>
          <p:cNvPr id="4" name="Footer Placeholder 3"/>
          <p:cNvSpPr>
            <a:spLocks noGrp="1"/>
          </p:cNvSpPr>
          <p:nvPr>
            <p:ph type="ftr" sz="quarter" idx="11"/>
          </p:nvPr>
        </p:nvSpPr>
        <p:spPr/>
        <p:txBody>
          <a:bodyPr/>
          <a:lstStyle/>
          <a:p>
            <a:r>
              <a:rPr lang="en-US" smtClean="0"/>
              <a:t>2016-05-10   © 2016 LafargeHolcim</a:t>
            </a:r>
            <a:endParaRPr lang="en-US" dirty="0"/>
          </a:p>
        </p:txBody>
      </p:sp>
      <p:sp>
        <p:nvSpPr>
          <p:cNvPr id="7" name="Slide Number Placeholder 6"/>
          <p:cNvSpPr>
            <a:spLocks noGrp="1"/>
          </p:cNvSpPr>
          <p:nvPr>
            <p:ph type="sldNum" sz="quarter" idx="12"/>
          </p:nvPr>
        </p:nvSpPr>
        <p:spPr/>
        <p:txBody>
          <a:bodyPr/>
          <a:lstStyle/>
          <a:p>
            <a:fld id="{A45E2B5F-19B1-41F4-9C65-D0E69646D5F3}" type="slidenum">
              <a:rPr lang="en-US" smtClean="0"/>
              <a:t>4</a:t>
            </a:fld>
            <a:endParaRPr lang="en-US" dirty="0"/>
          </a:p>
        </p:txBody>
      </p:sp>
    </p:spTree>
    <p:extLst>
      <p:ext uri="{BB962C8B-B14F-4D97-AF65-F5344CB8AC3E}">
        <p14:creationId xmlns:p14="http://schemas.microsoft.com/office/powerpoint/2010/main" val="372661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solidFill>
                  <a:srgbClr val="FF0000"/>
                </a:solidFill>
              </a:rPr>
              <a:t>Task 1: Mass balance     SOLUTION!</a:t>
            </a:r>
            <a:endParaRPr lang="en-US" dirty="0" smtClean="0"/>
          </a:p>
        </p:txBody>
      </p:sp>
      <p:sp>
        <p:nvSpPr>
          <p:cNvPr id="7" name="Rectangle 3"/>
          <p:cNvSpPr txBox="1">
            <a:spLocks noChangeArrowheads="1"/>
          </p:cNvSpPr>
          <p:nvPr/>
        </p:nvSpPr>
        <p:spPr>
          <a:xfrm>
            <a:off x="560512" y="1183605"/>
            <a:ext cx="9145016"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smtClean="0"/>
              <a:t>Dust measurements: Which one to take?</a:t>
            </a:r>
          </a:p>
          <a:p>
            <a:pPr lvl="1"/>
            <a:r>
              <a:rPr lang="en-US" altLang="en-US" sz="2400" dirty="0" smtClean="0"/>
              <a:t>Truck 20 t in 84 min</a:t>
            </a:r>
            <a:r>
              <a:rPr lang="en-US" altLang="en-US" sz="2400" dirty="0" smtClean="0">
                <a:sym typeface="Wingdings" pitchFamily="2" charset="2"/>
              </a:rPr>
              <a:t> 14.3 t/h</a:t>
            </a:r>
          </a:p>
          <a:p>
            <a:pPr lvl="1"/>
            <a:r>
              <a:rPr lang="en-US" altLang="en-US" sz="2400" dirty="0" smtClean="0">
                <a:sym typeface="Wingdings" pitchFamily="2" charset="2"/>
              </a:rPr>
              <a:t>Other measurement will be affected by the cleaning cycles, resulting in 9.4 t/h with a cyclone efficiency of 97% which is not realistic </a:t>
            </a:r>
          </a:p>
          <a:p>
            <a:pPr lvl="1"/>
            <a:r>
              <a:rPr lang="en-US" altLang="en-US" sz="2400" dirty="0" smtClean="0">
                <a:sym typeface="Wingdings" pitchFamily="2" charset="2"/>
              </a:rPr>
              <a:t>Always choose longest possible period (e.g. 1 truck to obtain multiple of cleaning frequency to avoid erroneous readings</a:t>
            </a:r>
          </a:p>
          <a:p>
            <a:r>
              <a:rPr lang="en-US" altLang="en-US" dirty="0" smtClean="0">
                <a:sym typeface="Wingdings" pitchFamily="2" charset="2"/>
              </a:rPr>
              <a:t>Kiln feed amount:</a:t>
            </a:r>
          </a:p>
          <a:p>
            <a:pPr lvl="1"/>
            <a:r>
              <a:rPr lang="en-US" altLang="en-US" sz="2400" dirty="0" smtClean="0">
                <a:sym typeface="Wingdings" pitchFamily="2" charset="2"/>
              </a:rPr>
              <a:t>Since dust and clinker are weighed out accurately the kiln feed amount needs to be adjusted – removal of dust from weigh-frame after calibration increases actual throughput (corrected 269 t/h) </a:t>
            </a:r>
          </a:p>
          <a:p>
            <a:pPr lvl="1"/>
            <a:r>
              <a:rPr lang="en-US" altLang="en-US" sz="2400" dirty="0" smtClean="0">
                <a:sym typeface="Wingdings" pitchFamily="2" charset="2"/>
              </a:rPr>
              <a:t>With lower dust value, the mass balance would close better but dust amount is too low.</a:t>
            </a:r>
          </a:p>
          <a:p>
            <a:pPr lvl="1"/>
            <a:endParaRPr lang="en-US" altLang="en-US" sz="2400" dirty="0" smtClean="0">
              <a:sym typeface="Wingdings" pitchFamily="2" charset="2"/>
            </a:endParaRPr>
          </a:p>
          <a:p>
            <a:endParaRPr lang="en-US" altLang="en-US" dirty="0" smtClean="0"/>
          </a:p>
          <a:p>
            <a:endParaRPr lang="en-US" altLang="en-US" dirty="0" smtClean="0"/>
          </a:p>
        </p:txBody>
      </p:sp>
      <p:sp>
        <p:nvSpPr>
          <p:cNvPr id="4" name="Footer Placeholder 3"/>
          <p:cNvSpPr>
            <a:spLocks noGrp="1"/>
          </p:cNvSpPr>
          <p:nvPr>
            <p:ph type="ftr" sz="quarter" idx="11"/>
          </p:nvPr>
        </p:nvSpPr>
        <p:spPr/>
        <p:txBody>
          <a:bodyPr/>
          <a:lstStyle/>
          <a:p>
            <a:r>
              <a:rPr lang="en-US" smtClean="0"/>
              <a:t>2016-05-10   © 2016 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5</a:t>
            </a:fld>
            <a:endParaRPr lang="en-US" dirty="0"/>
          </a:p>
        </p:txBody>
      </p:sp>
    </p:spTree>
    <p:extLst>
      <p:ext uri="{BB962C8B-B14F-4D97-AF65-F5344CB8AC3E}">
        <p14:creationId xmlns:p14="http://schemas.microsoft.com/office/powerpoint/2010/main" val="189328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t>Task 2: Cooler air balance</a:t>
            </a:r>
            <a:endParaRPr lang="en-US" dirty="0" smtClean="0"/>
          </a:p>
        </p:txBody>
      </p:sp>
      <p:sp>
        <p:nvSpPr>
          <p:cNvPr id="6" name="Rectangle 3"/>
          <p:cNvSpPr txBox="1">
            <a:spLocks noChangeArrowheads="1"/>
          </p:cNvSpPr>
          <p:nvPr/>
        </p:nvSpPr>
        <p:spPr>
          <a:xfrm>
            <a:off x="560512" y="1183605"/>
            <a:ext cx="8784976"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smtClean="0"/>
              <a:t>Insert degree of calcination (Cell I430) of hot meal and discuss impact on cooler air balance </a:t>
            </a:r>
          </a:p>
          <a:p>
            <a:r>
              <a:rPr lang="en-US" altLang="en-US" dirty="0" smtClean="0"/>
              <a:t>Insert the oxygen value after pre-calciner in balance </a:t>
            </a:r>
            <a:br>
              <a:rPr lang="en-US" altLang="en-US" dirty="0" smtClean="0"/>
            </a:br>
            <a:r>
              <a:rPr lang="en-US" altLang="en-US" dirty="0" smtClean="0"/>
              <a:t>(Cell I431) in the balance</a:t>
            </a:r>
          </a:p>
          <a:p>
            <a:r>
              <a:rPr lang="en-US" altLang="en-US" dirty="0" smtClean="0"/>
              <a:t>Insert cooler waste air volume to close cooler air balance error (Cell I281)</a:t>
            </a:r>
          </a:p>
          <a:p>
            <a:endParaRPr lang="en-US" altLang="en-US" dirty="0" smtClean="0"/>
          </a:p>
        </p:txBody>
      </p:sp>
      <p:sp>
        <p:nvSpPr>
          <p:cNvPr id="4" name="Footer Placeholder 3"/>
          <p:cNvSpPr>
            <a:spLocks noGrp="1"/>
          </p:cNvSpPr>
          <p:nvPr>
            <p:ph type="ftr" sz="quarter" idx="11"/>
          </p:nvPr>
        </p:nvSpPr>
        <p:spPr/>
        <p:txBody>
          <a:bodyPr/>
          <a:lstStyle/>
          <a:p>
            <a:r>
              <a:rPr lang="en-US" smtClean="0"/>
              <a:t>2016-05-10   © 2016 LafargeHolcim</a:t>
            </a:r>
            <a:endParaRPr lang="en-US" dirty="0"/>
          </a:p>
        </p:txBody>
      </p:sp>
      <p:sp>
        <p:nvSpPr>
          <p:cNvPr id="7" name="Slide Number Placeholder 6"/>
          <p:cNvSpPr>
            <a:spLocks noGrp="1"/>
          </p:cNvSpPr>
          <p:nvPr>
            <p:ph type="sldNum" sz="quarter" idx="12"/>
          </p:nvPr>
        </p:nvSpPr>
        <p:spPr/>
        <p:txBody>
          <a:bodyPr/>
          <a:lstStyle/>
          <a:p>
            <a:fld id="{A45E2B5F-19B1-41F4-9C65-D0E69646D5F3}" type="slidenum">
              <a:rPr lang="en-US" smtClean="0"/>
              <a:t>6</a:t>
            </a:fld>
            <a:endParaRPr lang="en-US" dirty="0"/>
          </a:p>
        </p:txBody>
      </p:sp>
    </p:spTree>
    <p:extLst>
      <p:ext uri="{BB962C8B-B14F-4D97-AF65-F5344CB8AC3E}">
        <p14:creationId xmlns:p14="http://schemas.microsoft.com/office/powerpoint/2010/main" val="9633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t>Calcination degree </a:t>
            </a:r>
            <a:endParaRPr lang="en-US" dirty="0" smtClean="0"/>
          </a:p>
        </p:txBody>
      </p:sp>
      <p:sp>
        <p:nvSpPr>
          <p:cNvPr id="7" name="Rectangle 3"/>
          <p:cNvSpPr txBox="1">
            <a:spLocks noChangeArrowheads="1"/>
          </p:cNvSpPr>
          <p:nvPr/>
        </p:nvSpPr>
        <p:spPr>
          <a:xfrm>
            <a:off x="560512" y="1183605"/>
            <a:ext cx="8096250"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800" dirty="0" smtClean="0"/>
              <a:t>Determine the calcination degree according to the lab results: </a:t>
            </a:r>
          </a:p>
          <a:p>
            <a:pPr lvl="1">
              <a:buFont typeface="Webdings" pitchFamily="18" charset="2"/>
              <a:buNone/>
            </a:pPr>
            <a:r>
              <a:rPr lang="en-US" altLang="en-US" sz="2400" u="sng" dirty="0" smtClean="0"/>
              <a:t>LOI:</a:t>
            </a:r>
            <a:r>
              <a:rPr lang="en-US" altLang="en-US" sz="2400" dirty="0" smtClean="0"/>
              <a:t> </a:t>
            </a:r>
          </a:p>
          <a:p>
            <a:pPr lvl="1"/>
            <a:r>
              <a:rPr lang="en-US" altLang="en-US" sz="2400" dirty="0" smtClean="0"/>
              <a:t>Kiln feed 		35%</a:t>
            </a:r>
          </a:p>
          <a:p>
            <a:pPr lvl="1"/>
            <a:r>
              <a:rPr lang="en-US" altLang="en-US" sz="2400" dirty="0" smtClean="0"/>
              <a:t>Main filter dust 	36.5%</a:t>
            </a:r>
          </a:p>
          <a:p>
            <a:pPr lvl="1"/>
            <a:r>
              <a:rPr lang="en-US" altLang="en-US" sz="2400" dirty="0" smtClean="0"/>
              <a:t>Hot meal		2.6 %</a:t>
            </a:r>
          </a:p>
          <a:p>
            <a:pPr lvl="1"/>
            <a:r>
              <a:rPr lang="en-US" altLang="en-US" sz="2400" dirty="0" smtClean="0"/>
              <a:t>Clinker		0%</a:t>
            </a:r>
          </a:p>
          <a:p>
            <a:r>
              <a:rPr lang="en-US" altLang="en-US" sz="2800" dirty="0" smtClean="0"/>
              <a:t>Enter correct value in cell I430</a:t>
            </a:r>
          </a:p>
          <a:p>
            <a:r>
              <a:rPr lang="en-US" altLang="en-US" sz="2800" dirty="0" smtClean="0"/>
              <a:t>Formula </a:t>
            </a:r>
            <a:r>
              <a:rPr lang="en-US" altLang="en-US" sz="2800" dirty="0" smtClean="0">
                <a:sym typeface="Wingdings" pitchFamily="2" charset="2"/>
              </a:rPr>
              <a:t></a:t>
            </a:r>
            <a:r>
              <a:rPr lang="en-US" altLang="en-US" sz="2800" dirty="0" smtClean="0"/>
              <a:t> “PPE Reference guide”</a:t>
            </a:r>
          </a:p>
          <a:p>
            <a:pPr lvl="1"/>
            <a:endParaRPr lang="en-US" altLang="en-US" sz="2400" dirty="0" smtClean="0"/>
          </a:p>
          <a:p>
            <a:endParaRPr lang="en-US" altLang="en-US" sz="2800" dirty="0" smtClean="0"/>
          </a:p>
        </p:txBody>
      </p:sp>
      <p:sp>
        <p:nvSpPr>
          <p:cNvPr id="4" name="Footer Placeholder 3"/>
          <p:cNvSpPr>
            <a:spLocks noGrp="1"/>
          </p:cNvSpPr>
          <p:nvPr>
            <p:ph type="ftr" sz="quarter" idx="11"/>
          </p:nvPr>
        </p:nvSpPr>
        <p:spPr/>
        <p:txBody>
          <a:bodyPr/>
          <a:lstStyle/>
          <a:p>
            <a:r>
              <a:rPr lang="en-US" smtClean="0"/>
              <a:t>2016-05-10   © 2016 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7</a:t>
            </a:fld>
            <a:endParaRPr lang="en-US" dirty="0"/>
          </a:p>
        </p:txBody>
      </p:sp>
    </p:spTree>
    <p:extLst>
      <p:ext uri="{BB962C8B-B14F-4D97-AF65-F5344CB8AC3E}">
        <p14:creationId xmlns:p14="http://schemas.microsoft.com/office/powerpoint/2010/main" val="211049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t>Preheater exit, </a:t>
            </a:r>
            <a:r>
              <a:rPr lang="en-US" altLang="en-US" dirty="0" err="1"/>
              <a:t>Precalciner</a:t>
            </a:r>
            <a:r>
              <a:rPr lang="en-US" altLang="en-US" dirty="0"/>
              <a:t> measurements</a:t>
            </a:r>
            <a:endParaRPr lang="en-US" dirty="0" smtClean="0"/>
          </a:p>
        </p:txBody>
      </p:sp>
      <p:sp>
        <p:nvSpPr>
          <p:cNvPr id="6" name="Rectangle 3"/>
          <p:cNvSpPr txBox="1">
            <a:spLocks noChangeArrowheads="1"/>
          </p:cNvSpPr>
          <p:nvPr/>
        </p:nvSpPr>
        <p:spPr>
          <a:xfrm>
            <a:off x="560512" y="1093874"/>
            <a:ext cx="8856984" cy="5251450"/>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800" dirty="0" smtClean="0"/>
              <a:t>Preheater exit: </a:t>
            </a:r>
          </a:p>
          <a:p>
            <a:pPr lvl="1"/>
            <a:r>
              <a:rPr lang="en-US" altLang="en-US" sz="2400" dirty="0" smtClean="0"/>
              <a:t>O</a:t>
            </a:r>
            <a:r>
              <a:rPr lang="en-US" altLang="en-US" sz="2400" baseline="-25000" dirty="0" smtClean="0"/>
              <a:t>2</a:t>
            </a:r>
          </a:p>
          <a:p>
            <a:pPr lvl="2"/>
            <a:r>
              <a:rPr lang="en-US" altLang="en-US" sz="2400" dirty="0" smtClean="0"/>
              <a:t>Permanent O</a:t>
            </a:r>
            <a:r>
              <a:rPr lang="en-US" altLang="en-US" sz="2400" baseline="-25000" dirty="0" smtClean="0"/>
              <a:t>2</a:t>
            </a:r>
            <a:r>
              <a:rPr lang="en-US" altLang="en-US" sz="2400" dirty="0" smtClean="0"/>
              <a:t> measurement was cross-checked during the Balance, no error was found.</a:t>
            </a:r>
          </a:p>
          <a:p>
            <a:pPr lvl="2"/>
            <a:r>
              <a:rPr lang="en-US" altLang="en-US" sz="2400" dirty="0" smtClean="0"/>
              <a:t>24 h average value from the fix installed analyzer is 3%</a:t>
            </a:r>
          </a:p>
          <a:p>
            <a:pPr lvl="1"/>
            <a:r>
              <a:rPr lang="en-US" altLang="en-US" sz="2400" dirty="0" smtClean="0"/>
              <a:t>Temperature:</a:t>
            </a:r>
          </a:p>
          <a:p>
            <a:pPr lvl="2"/>
            <a:r>
              <a:rPr lang="en-US" altLang="en-US" sz="2400" dirty="0" smtClean="0"/>
              <a:t>Fix installed temperature measurement was cross-checked, no error was found</a:t>
            </a:r>
          </a:p>
          <a:p>
            <a:pPr lvl="2"/>
            <a:r>
              <a:rPr lang="en-US" altLang="en-US" sz="2400" dirty="0" smtClean="0"/>
              <a:t>24 h average taken for balance 340°C. </a:t>
            </a:r>
          </a:p>
          <a:p>
            <a:r>
              <a:rPr lang="en-US" altLang="en-US" sz="2800" dirty="0" smtClean="0"/>
              <a:t>Pre-</a:t>
            </a:r>
            <a:r>
              <a:rPr lang="en-US" altLang="en-US" sz="2800" dirty="0" err="1" smtClean="0"/>
              <a:t>calciner</a:t>
            </a:r>
            <a:r>
              <a:rPr lang="en-US" altLang="en-US" sz="2800" dirty="0" smtClean="0"/>
              <a:t> exit O</a:t>
            </a:r>
            <a:r>
              <a:rPr lang="en-US" altLang="en-US" sz="2800" baseline="-25000" dirty="0" smtClean="0"/>
              <a:t>2</a:t>
            </a:r>
            <a:r>
              <a:rPr lang="en-US" altLang="en-US" sz="2800" dirty="0" smtClean="0"/>
              <a:t> (Cyclone 5 gas exit)</a:t>
            </a:r>
          </a:p>
          <a:p>
            <a:pPr lvl="1"/>
            <a:r>
              <a:rPr lang="en-US" altLang="en-US" sz="2400" dirty="0" smtClean="0"/>
              <a:t>Only one manual measurement available: 5%. </a:t>
            </a:r>
            <a:br>
              <a:rPr lang="en-US" altLang="en-US" sz="2400" dirty="0" smtClean="0"/>
            </a:br>
            <a:r>
              <a:rPr lang="en-US" altLang="en-US" sz="2400" dirty="0" smtClean="0"/>
              <a:t>Repetition of this measurement was not possible due to broken probe. </a:t>
            </a:r>
          </a:p>
        </p:txBody>
      </p:sp>
      <p:sp>
        <p:nvSpPr>
          <p:cNvPr id="4" name="Footer Placeholder 3"/>
          <p:cNvSpPr>
            <a:spLocks noGrp="1"/>
          </p:cNvSpPr>
          <p:nvPr>
            <p:ph type="ftr" sz="quarter" idx="11"/>
          </p:nvPr>
        </p:nvSpPr>
        <p:spPr/>
        <p:txBody>
          <a:bodyPr/>
          <a:lstStyle/>
          <a:p>
            <a:r>
              <a:rPr lang="en-US" smtClean="0"/>
              <a:t>2016-05-10   © 2016 LafargeHolcim</a:t>
            </a:r>
            <a:endParaRPr lang="en-US" dirty="0"/>
          </a:p>
        </p:txBody>
      </p:sp>
      <p:sp>
        <p:nvSpPr>
          <p:cNvPr id="7" name="Slide Number Placeholder 6"/>
          <p:cNvSpPr>
            <a:spLocks noGrp="1"/>
          </p:cNvSpPr>
          <p:nvPr>
            <p:ph type="sldNum" sz="quarter" idx="12"/>
          </p:nvPr>
        </p:nvSpPr>
        <p:spPr/>
        <p:txBody>
          <a:bodyPr/>
          <a:lstStyle/>
          <a:p>
            <a:fld id="{A45E2B5F-19B1-41F4-9C65-D0E69646D5F3}" type="slidenum">
              <a:rPr lang="en-US" smtClean="0"/>
              <a:t>8</a:t>
            </a:fld>
            <a:endParaRPr lang="en-US" dirty="0"/>
          </a:p>
        </p:txBody>
      </p:sp>
    </p:spTree>
    <p:extLst>
      <p:ext uri="{BB962C8B-B14F-4D97-AF65-F5344CB8AC3E}">
        <p14:creationId xmlns:p14="http://schemas.microsoft.com/office/powerpoint/2010/main" val="3011788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t>Waste air, cooling air flow, tertiary air</a:t>
            </a:r>
            <a:endParaRPr lang="en-US" dirty="0" smtClean="0"/>
          </a:p>
        </p:txBody>
      </p:sp>
      <p:sp>
        <p:nvSpPr>
          <p:cNvPr id="6" name="Rectangle 3"/>
          <p:cNvSpPr txBox="1">
            <a:spLocks noChangeArrowheads="1"/>
          </p:cNvSpPr>
          <p:nvPr/>
        </p:nvSpPr>
        <p:spPr>
          <a:xfrm>
            <a:off x="560512" y="1092857"/>
            <a:ext cx="8856984" cy="53244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smtClean="0"/>
              <a:t>Waste air:</a:t>
            </a:r>
          </a:p>
          <a:p>
            <a:pPr lvl="1"/>
            <a:r>
              <a:rPr lang="en-US" altLang="en-US" sz="2400" dirty="0" smtClean="0"/>
              <a:t>Temperature is 24 h average of CCR value which was cross-checked beforehand: 300°C</a:t>
            </a:r>
          </a:p>
          <a:p>
            <a:pPr lvl="1"/>
            <a:r>
              <a:rPr lang="en-US" altLang="en-US" sz="2400" dirty="0" smtClean="0"/>
              <a:t>Waste air flow was measured 3 times: result = 190’000 Nm</a:t>
            </a:r>
            <a:r>
              <a:rPr lang="en-US" altLang="en-US" sz="2400" baseline="30000" dirty="0" smtClean="0"/>
              <a:t>3</a:t>
            </a:r>
            <a:r>
              <a:rPr lang="en-US" altLang="en-US" sz="2400" dirty="0" smtClean="0"/>
              <a:t>/h </a:t>
            </a:r>
          </a:p>
          <a:p>
            <a:r>
              <a:rPr lang="en-US" altLang="en-US" dirty="0" smtClean="0"/>
              <a:t>Cooling air flow</a:t>
            </a:r>
          </a:p>
          <a:p>
            <a:pPr lvl="1"/>
            <a:r>
              <a:rPr lang="en-US" altLang="en-US" sz="2400" dirty="0" smtClean="0"/>
              <a:t>Air flow set points of the fans were kept constant and in automatic control during the whole balance period</a:t>
            </a:r>
          </a:p>
          <a:p>
            <a:pPr lvl="1"/>
            <a:r>
              <a:rPr lang="en-US" altLang="en-US" sz="2400" dirty="0" smtClean="0"/>
              <a:t>Each fan was measured once with the anemometer at the inlet.</a:t>
            </a:r>
          </a:p>
          <a:p>
            <a:pPr lvl="1"/>
            <a:r>
              <a:rPr lang="en-US" altLang="en-US" sz="2400" dirty="0" smtClean="0"/>
              <a:t>In two fans, error &gt; 5% to the value from the CCR were detected and confirmed with a repetition of the measurement. The manually measured values were inserted in the balance</a:t>
            </a:r>
            <a:endParaRPr lang="en-US" altLang="en-US" sz="2400" i="1" dirty="0" smtClean="0"/>
          </a:p>
        </p:txBody>
      </p:sp>
      <p:sp>
        <p:nvSpPr>
          <p:cNvPr id="4" name="Footer Placeholder 3"/>
          <p:cNvSpPr>
            <a:spLocks noGrp="1"/>
          </p:cNvSpPr>
          <p:nvPr>
            <p:ph type="ftr" sz="quarter" idx="11"/>
          </p:nvPr>
        </p:nvSpPr>
        <p:spPr/>
        <p:txBody>
          <a:bodyPr/>
          <a:lstStyle/>
          <a:p>
            <a:r>
              <a:rPr lang="en-US" smtClean="0"/>
              <a:t>2016-05-10   © 2016 LafargeHolcim</a:t>
            </a:r>
            <a:endParaRPr lang="en-US" dirty="0"/>
          </a:p>
        </p:txBody>
      </p:sp>
      <p:sp>
        <p:nvSpPr>
          <p:cNvPr id="7" name="Slide Number Placeholder 6"/>
          <p:cNvSpPr>
            <a:spLocks noGrp="1"/>
          </p:cNvSpPr>
          <p:nvPr>
            <p:ph type="sldNum" sz="quarter" idx="12"/>
          </p:nvPr>
        </p:nvSpPr>
        <p:spPr/>
        <p:txBody>
          <a:bodyPr/>
          <a:lstStyle/>
          <a:p>
            <a:fld id="{A45E2B5F-19B1-41F4-9C65-D0E69646D5F3}" type="slidenum">
              <a:rPr lang="en-US" smtClean="0"/>
              <a:t>9</a:t>
            </a:fld>
            <a:endParaRPr lang="en-US" dirty="0"/>
          </a:p>
        </p:txBody>
      </p:sp>
    </p:spTree>
    <p:extLst>
      <p:ext uri="{BB962C8B-B14F-4D97-AF65-F5344CB8AC3E}">
        <p14:creationId xmlns:p14="http://schemas.microsoft.com/office/powerpoint/2010/main" val="341310390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ERSINFO" val="LH1004"/>
  <p:tag name="BRAND" val="100"/>
  <p:tag name="LOGO" val="100"/>
  <p:tag name="LANGUAGE" val="1033"/>
  <p:tag name="DATE" val="2016-05-10"/>
  <p:tag name="CLASSIFICATION" val="0"/>
  <p:tag name="COPYRIGHTYEAR" val="2016"/>
  <p:tag name="LEGALTEXT" val="LafargeHolcim"/>
</p:tagLst>
</file>

<file path=ppt/tags/tag10.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2.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3.xml><?xml version="1.0" encoding="utf-8"?>
<p:tagLst xmlns:a="http://schemas.openxmlformats.org/drawingml/2006/main" xmlns:r="http://schemas.openxmlformats.org/officeDocument/2006/relationships" xmlns:p="http://schemas.openxmlformats.org/presentationml/2006/main">
  <p:tag name="SHAPETYPE" val="Status"/>
</p:tagLst>
</file>

<file path=ppt/tags/tag4.xml><?xml version="1.0" encoding="utf-8"?>
<p:tagLst xmlns:a="http://schemas.openxmlformats.org/drawingml/2006/main" xmlns:r="http://schemas.openxmlformats.org/officeDocument/2006/relationships" xmlns:p="http://schemas.openxmlformats.org/presentationml/2006/main">
  <p:tag name="SHAPETYPE" val="Logo"/>
</p:tagLst>
</file>

<file path=ppt/tags/tag5.xml><?xml version="1.0" encoding="utf-8"?>
<p:tagLst xmlns:a="http://schemas.openxmlformats.org/drawingml/2006/main" xmlns:r="http://schemas.openxmlformats.org/officeDocument/2006/relationships" xmlns:p="http://schemas.openxmlformats.org/presentationml/2006/main">
  <p:tag name="SHAPETYPE" val="TitleBand"/>
</p:tagLst>
</file>

<file path=ppt/tags/tag6.xml><?xml version="1.0" encoding="utf-8"?>
<p:tagLst xmlns:a="http://schemas.openxmlformats.org/drawingml/2006/main" xmlns:r="http://schemas.openxmlformats.org/officeDocument/2006/relationships" xmlns:p="http://schemas.openxmlformats.org/presentationml/2006/main">
  <p:tag name="SHAPETYPE" val="Status"/>
</p:tagLst>
</file>

<file path=ppt/tags/tag7.xml><?xml version="1.0" encoding="utf-8"?>
<p:tagLst xmlns:a="http://schemas.openxmlformats.org/drawingml/2006/main" xmlns:r="http://schemas.openxmlformats.org/officeDocument/2006/relationships" xmlns:p="http://schemas.openxmlformats.org/presentationml/2006/main">
  <p:tag name="SHAPETYPE" val="Logo"/>
</p:tagLst>
</file>

<file path=ppt/tags/tag8.xml><?xml version="1.0" encoding="utf-8"?>
<p:tagLst xmlns:a="http://schemas.openxmlformats.org/drawingml/2006/main" xmlns:r="http://schemas.openxmlformats.org/officeDocument/2006/relationships" xmlns:p="http://schemas.openxmlformats.org/presentationml/2006/main">
  <p:tag name="SHAPETYPE" val="LineHider"/>
</p:tagLst>
</file>

<file path=ppt/tags/tag9.xml><?xml version="1.0" encoding="utf-8"?>
<p:tagLst xmlns:a="http://schemas.openxmlformats.org/drawingml/2006/main" xmlns:r="http://schemas.openxmlformats.org/officeDocument/2006/relationships" xmlns:p="http://schemas.openxmlformats.org/presentationml/2006/main">
  <p:tag name="SHAPETYPE" val="Status"/>
</p:tagLst>
</file>

<file path=ppt/theme/theme1.xml><?xml version="1.0" encoding="utf-8"?>
<a:theme xmlns:a="http://schemas.openxmlformats.org/drawingml/2006/main" name="LafargeHolcim">
  <a:themeElements>
    <a:clrScheme name="LH PPT">
      <a:dk1>
        <a:srgbClr val="5F5046"/>
      </a:dk1>
      <a:lt1>
        <a:sysClr val="window" lastClr="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solidFill>
            <a:schemeClr val="tx1"/>
          </a:solidFill>
        </a:ln>
      </a:spPr>
      <a:bodyPr rtlCol="0" anchor="ctr"/>
      <a:lstStyle>
        <a:defPPr marL="180975" indent="-180975">
          <a:buClr>
            <a:schemeClr val="accent1"/>
          </a:buClr>
          <a:buFont typeface="Arial" panose="020B0604020202020204" pitchFamily="34" charset="0"/>
          <a:buChar cha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LH PPT">
      <a:dk1>
        <a:srgbClr val="5F5046"/>
      </a:dk1>
      <a:lt1>
        <a:sysClr val="window" lastClr="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LH PPT">
      <a:dk1>
        <a:srgbClr val="5F5046"/>
      </a:dk1>
      <a:lt1>
        <a:sysClr val="window" lastClr="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1178</Words>
  <Application>Microsoft Office PowerPoint</Application>
  <PresentationFormat>A4 Paper (210x297 mm)</PresentationFormat>
  <Paragraphs>180</Paragraphs>
  <Slides>19</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LafargeHolcim</vt:lpstr>
      <vt:lpstr>Worksheet</vt:lpstr>
      <vt:lpstr>Heat and Mass balance Solution</vt:lpstr>
      <vt:lpstr>Task 1: Mass balance</vt:lpstr>
      <vt:lpstr>Finalization of mass balance:</vt:lpstr>
      <vt:lpstr>Mass flows additional info</vt:lpstr>
      <vt:lpstr>Task 1: Mass balance     SOLUTION!</vt:lpstr>
      <vt:lpstr>Task 2: Cooler air balance</vt:lpstr>
      <vt:lpstr>Calcination degree </vt:lpstr>
      <vt:lpstr>Preheater exit, Precalciner measurements</vt:lpstr>
      <vt:lpstr>Waste air, cooling air flow, tertiary air</vt:lpstr>
      <vt:lpstr>Task 2: Cooler air balance     SOLUTION! </vt:lpstr>
      <vt:lpstr>Task 3: Cooler heat balance </vt:lpstr>
      <vt:lpstr>Temperature measurements</vt:lpstr>
      <vt:lpstr>Temperature measurements     SOLUTION!</vt:lpstr>
      <vt:lpstr>Clinker temperature</vt:lpstr>
      <vt:lpstr>Clinker temperature     SOLUTION!</vt:lpstr>
      <vt:lpstr>Cooler heat balance     SOLUTION!</vt:lpstr>
      <vt:lpstr>Task 4: Kiln heat balance </vt:lpstr>
      <vt:lpstr>Task 4: Kiln heat balance     SOLUTION!</vt:lpstr>
      <vt:lpstr>Kiln heat balance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Heat and Mass balance Solution</dc:title>
  <dc:creator>Christian Engmann</dc:creator>
  <cp:lastModifiedBy>Mirko Weber</cp:lastModifiedBy>
  <cp:revision>2</cp:revision>
  <dcterms:created xsi:type="dcterms:W3CDTF">2015-07-13T09:18:26Z</dcterms:created>
  <dcterms:modified xsi:type="dcterms:W3CDTF">2016-05-10T09:12:37Z</dcterms:modified>
</cp:coreProperties>
</file>