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70" r:id="rId14"/>
  </p:sldIdLst>
  <p:sldSz cx="9906000" cy="6858000" type="A4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9" autoAdjust="0"/>
  </p:normalViewPr>
  <p:slideViewPr>
    <p:cSldViewPr showGuides="1">
      <p:cViewPr>
        <p:scale>
          <a:sx n="98" d="100"/>
          <a:sy n="98" d="100"/>
        </p:scale>
        <p:origin x="-114" y="-270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0D00C-7D00-44D1-91DF-6926F83C8E05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CH" altLang="en-US" dirty="0" err="1" smtClean="0"/>
              <a:t>Nbr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of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measurment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points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for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calciner</a:t>
            </a:r>
            <a:r>
              <a:rPr lang="de-CH" altLang="en-US" dirty="0" smtClean="0"/>
              <a:t>: </a:t>
            </a:r>
            <a:r>
              <a:rPr lang="de-CH" altLang="en-US" dirty="0" err="1" smtClean="0"/>
              <a:t>depending</a:t>
            </a:r>
            <a:r>
              <a:rPr lang="de-CH" altLang="en-US" dirty="0" smtClean="0"/>
              <a:t> on </a:t>
            </a:r>
            <a:r>
              <a:rPr lang="de-CH" altLang="en-US" dirty="0" err="1" smtClean="0"/>
              <a:t>calciner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size</a:t>
            </a:r>
            <a:r>
              <a:rPr lang="de-CH" altLang="en-US" dirty="0" smtClean="0"/>
              <a:t>.</a:t>
            </a:r>
          </a:p>
          <a:p>
            <a:pPr eaLnBrk="1" hangingPunct="1"/>
            <a:r>
              <a:rPr lang="de-CH" altLang="en-US" dirty="0" smtClean="0"/>
              <a:t>Probable high </a:t>
            </a:r>
            <a:r>
              <a:rPr lang="de-CH" altLang="en-US" dirty="0" err="1" smtClean="0"/>
              <a:t>fluctuations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of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temperature</a:t>
            </a:r>
            <a:r>
              <a:rPr lang="de-CH" altLang="en-US" dirty="0" smtClean="0"/>
              <a:t>, </a:t>
            </a:r>
            <a:r>
              <a:rPr lang="de-CH" altLang="en-US" dirty="0" err="1" smtClean="0"/>
              <a:t>oxygen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and</a:t>
            </a:r>
            <a:r>
              <a:rPr lang="de-CH" altLang="en-US" dirty="0" smtClean="0"/>
              <a:t> CO </a:t>
            </a:r>
            <a:r>
              <a:rPr lang="de-CH" altLang="en-US" dirty="0" err="1" smtClean="0"/>
              <a:t>mesurement</a:t>
            </a:r>
            <a:r>
              <a:rPr lang="de-CH" altLang="en-US" dirty="0" smtClean="0"/>
              <a:t> in </a:t>
            </a:r>
            <a:r>
              <a:rPr lang="de-CH" altLang="en-US" dirty="0" err="1" smtClean="0"/>
              <a:t>calciner</a:t>
            </a:r>
            <a:r>
              <a:rPr lang="de-CH" altLang="en-US" dirty="0" smtClean="0"/>
              <a:t>. 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E2FCB-225E-4050-A57F-9FE7DE934480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689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Preheater </a:t>
            </a:r>
            <a:r>
              <a:rPr lang="en-US" altLang="en-US" sz="3600" dirty="0" smtClean="0"/>
              <a:t>profile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altLang="en-US" dirty="0" smtClean="0"/>
              <a:t>Introduction </a:t>
            </a:r>
            <a:r>
              <a:rPr lang="en-US" altLang="en-US" dirty="0"/>
              <a:t>and TASK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Development Program SPREAD 2016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4048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2: Fill out missing measurements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96" charset="0"/>
              <a:buNone/>
            </a:pPr>
            <a:r>
              <a:rPr lang="en-US" altLang="en-US" sz="1800" b="1" dirty="0"/>
              <a:t>Choose the most likely correct value between CCR and measurement and propose root cause of the difference. </a:t>
            </a:r>
          </a:p>
          <a:p>
            <a:r>
              <a:rPr lang="en-US" altLang="en-US" sz="1800" dirty="0"/>
              <a:t>Static Pressure at stage 4 outlet:</a:t>
            </a:r>
          </a:p>
          <a:p>
            <a:pPr lvl="1"/>
            <a:r>
              <a:rPr lang="en-US" altLang="en-US" dirty="0"/>
              <a:t>CCR reading: -29 mbar</a:t>
            </a:r>
          </a:p>
          <a:p>
            <a:pPr lvl="1"/>
            <a:r>
              <a:rPr lang="en-US" altLang="en-US" dirty="0"/>
              <a:t>Measurement: -24 mbar (measured in cyclone roof because no measuring port free in riser duct).</a:t>
            </a:r>
          </a:p>
          <a:p>
            <a:r>
              <a:rPr lang="en-US" altLang="en-US" sz="1800" dirty="0"/>
              <a:t>Meal temperature (stage 5)</a:t>
            </a:r>
          </a:p>
          <a:p>
            <a:pPr lvl="1"/>
            <a:r>
              <a:rPr lang="en-US" altLang="en-US" dirty="0"/>
              <a:t>CCR reading: 860°C</a:t>
            </a:r>
          </a:p>
          <a:p>
            <a:pPr lvl="1"/>
            <a:r>
              <a:rPr lang="en-US" altLang="en-US" dirty="0"/>
              <a:t>Measurement: 900°C</a:t>
            </a:r>
          </a:p>
          <a:p>
            <a:r>
              <a:rPr lang="en-US" altLang="en-US" sz="1800" dirty="0"/>
              <a:t>Gas temperature (stage 3)</a:t>
            </a:r>
          </a:p>
          <a:p>
            <a:pPr lvl="1"/>
            <a:r>
              <a:rPr lang="en-US" altLang="en-US" dirty="0"/>
              <a:t>CCR reading: 650°C</a:t>
            </a:r>
          </a:p>
          <a:p>
            <a:pPr lvl="1"/>
            <a:r>
              <a:rPr lang="en-US" altLang="en-US" dirty="0"/>
              <a:t>Measurement: 590°C</a:t>
            </a:r>
          </a:p>
          <a:p>
            <a:r>
              <a:rPr lang="en-US" sz="1800" dirty="0" smtClean="0"/>
              <a:t>  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3: Oxygen and calcination degree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Enter different oxygen content (kiln inlet, preheater exit) and observe impact on gas flow (ex: How much % increase of gas flow for +1%O2?)</a:t>
            </a:r>
          </a:p>
          <a:p>
            <a:r>
              <a:rPr lang="en-US" altLang="en-US" dirty="0"/>
              <a:t>Enter different calcination degree and observe impact on gas flow at kiln inlet</a:t>
            </a:r>
            <a:r>
              <a:rPr lang="en-US" altLang="en-US" dirty="0" smtClean="0"/>
              <a:t>.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4: False air and Preheater efficiency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/>
              <a:t>Quantify amount of false air </a:t>
            </a:r>
          </a:p>
          <a:p>
            <a:r>
              <a:rPr lang="en-US" altLang="en-US" dirty="0"/>
              <a:t>Discuss preheater efficiency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5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/ Scope of a preheater check tool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altLang="en-US" dirty="0" smtClean="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Show </a:t>
            </a:r>
            <a:r>
              <a:rPr lang="en-US" altLang="en-US" b="1" dirty="0"/>
              <a:t>efficiency</a:t>
            </a:r>
            <a:r>
              <a:rPr lang="en-US" altLang="en-US" dirty="0"/>
              <a:t> of the preheater (</a:t>
            </a:r>
            <a:r>
              <a:rPr lang="en-US" altLang="en-US" dirty="0" err="1">
                <a:cs typeface="Arial" charset="0"/>
              </a:rPr>
              <a:t>Δp</a:t>
            </a:r>
            <a:r>
              <a:rPr lang="en-US" altLang="en-US" dirty="0">
                <a:cs typeface="Arial" charset="0"/>
              </a:rPr>
              <a:t>, ΔT)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Quantify </a:t>
            </a:r>
            <a:r>
              <a:rPr lang="en-US" altLang="en-US" b="1" dirty="0"/>
              <a:t>reserves</a:t>
            </a:r>
            <a:r>
              <a:rPr lang="en-US" altLang="en-US" dirty="0"/>
              <a:t> through velocities within the preheater (cyclone inlet, dip tube)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Quantify amount of false air intake in preheater tower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Benchmark with typical range of preheater profile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Scope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Gas and meal temperature profile across preheater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Pressure profile of the preheater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Oxygen and CO profile of the </a:t>
            </a:r>
            <a:r>
              <a:rPr lang="en-US" altLang="en-US" dirty="0" smtClean="0"/>
              <a:t>preheater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of velocities through the preheater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	 	 	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– Step 1: Preliminary work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96" charset="0"/>
              <a:buNone/>
            </a:pPr>
            <a:r>
              <a:rPr lang="en-US" altLang="en-US" b="1" dirty="0"/>
              <a:t>Dimensions required to be filled in the “Geometry” sheet</a:t>
            </a:r>
          </a:p>
          <a:p>
            <a:r>
              <a:rPr lang="en-US" altLang="en-US" dirty="0"/>
              <a:t>Drawings required to check gas velocities:</a:t>
            </a:r>
          </a:p>
          <a:p>
            <a:pPr lvl="1"/>
            <a:r>
              <a:rPr lang="en-US" altLang="en-US" sz="2000" dirty="0"/>
              <a:t>Dip tube and riser duct of each stage</a:t>
            </a:r>
          </a:p>
          <a:p>
            <a:pPr lvl="1"/>
            <a:r>
              <a:rPr lang="en-US" altLang="en-US" sz="2000" dirty="0"/>
              <a:t>Tertiary air duct (inside lining)</a:t>
            </a:r>
          </a:p>
          <a:p>
            <a:pPr lvl="1"/>
            <a:r>
              <a:rPr lang="en-US" altLang="en-US" sz="2000" dirty="0" err="1"/>
              <a:t>Calciner</a:t>
            </a:r>
            <a:r>
              <a:rPr lang="en-US" altLang="en-US" sz="2000" dirty="0"/>
              <a:t> diameter inside lining or equivalent diameter if different shape.</a:t>
            </a:r>
          </a:p>
          <a:p>
            <a:pPr lvl="1"/>
            <a:r>
              <a:rPr lang="en-US" altLang="en-US" sz="2000" dirty="0"/>
              <a:t>Kiln diameter inside lining.</a:t>
            </a:r>
          </a:p>
          <a:p>
            <a:r>
              <a:rPr lang="en-US" altLang="en-US" dirty="0"/>
              <a:t>Drawings required to check gas residence time in </a:t>
            </a:r>
            <a:r>
              <a:rPr lang="en-US" altLang="en-US" dirty="0" err="1"/>
              <a:t>calciner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000" dirty="0"/>
              <a:t>Entire </a:t>
            </a:r>
            <a:r>
              <a:rPr lang="en-US" altLang="en-US" sz="2000" dirty="0" err="1"/>
              <a:t>calciner</a:t>
            </a:r>
            <a:r>
              <a:rPr lang="en-US" altLang="en-US" sz="2000" dirty="0"/>
              <a:t>: Active volume = volume inside refractory between first fuel feed point and inlet of bottom </a:t>
            </a:r>
            <a:r>
              <a:rPr lang="en-US" altLang="en-US" sz="2000" dirty="0" smtClean="0"/>
              <a:t>cyclone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– Step 2: Inspection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96" charset="0"/>
              <a:buNone/>
            </a:pPr>
            <a:r>
              <a:rPr lang="en-US" dirty="0" smtClean="0"/>
              <a:t> </a:t>
            </a:r>
            <a:r>
              <a:rPr lang="en-US" altLang="en-US" b="1" dirty="0"/>
              <a:t>Inspection of preheater before measurement</a:t>
            </a:r>
          </a:p>
          <a:p>
            <a:r>
              <a:rPr lang="en-US" altLang="en-US" dirty="0"/>
              <a:t>Check-list during inspection (for each stage):</a:t>
            </a:r>
          </a:p>
          <a:p>
            <a:pPr lvl="1"/>
            <a:r>
              <a:rPr lang="en-US" altLang="en-US" sz="2000" dirty="0"/>
              <a:t>Is there a splash box?</a:t>
            </a:r>
          </a:p>
          <a:p>
            <a:pPr lvl="1"/>
            <a:r>
              <a:rPr lang="en-US" altLang="en-US" sz="2000" dirty="0"/>
              <a:t>Is there a flap in meal duct?</a:t>
            </a:r>
          </a:p>
          <a:p>
            <a:pPr lvl="1"/>
            <a:r>
              <a:rPr lang="en-US" altLang="en-US" sz="2000" dirty="0"/>
              <a:t>Is the meal flap working?</a:t>
            </a:r>
          </a:p>
          <a:p>
            <a:pPr lvl="1"/>
            <a:r>
              <a:rPr lang="en-US" altLang="en-US" sz="2000" dirty="0"/>
              <a:t>Location of measurement points: </a:t>
            </a:r>
          </a:p>
          <a:p>
            <a:pPr lvl="2"/>
            <a:r>
              <a:rPr lang="en-US" altLang="en-US" sz="2000" dirty="0"/>
              <a:t>Open, and check if still free (no lining).</a:t>
            </a:r>
          </a:p>
          <a:p>
            <a:pPr lvl="2"/>
            <a:r>
              <a:rPr lang="en-US" altLang="en-US" sz="2000" dirty="0"/>
              <a:t>Check distance from splash box (if measurement port in riser duct)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– Step 3: Measurements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4508" y="1340768"/>
            <a:ext cx="8858250" cy="4734052"/>
          </a:xfrm>
        </p:spPr>
        <p:txBody>
          <a:bodyPr/>
          <a:lstStyle/>
          <a:p>
            <a:r>
              <a:rPr lang="en-US" altLang="en-US" sz="1800" dirty="0"/>
              <a:t>Measurements required </a:t>
            </a:r>
          </a:p>
          <a:p>
            <a:pPr lvl="1"/>
            <a:r>
              <a:rPr lang="en-US" altLang="en-US" dirty="0"/>
              <a:t>Temperature</a:t>
            </a:r>
          </a:p>
          <a:p>
            <a:pPr lvl="1"/>
            <a:r>
              <a:rPr lang="en-US" altLang="en-US" dirty="0"/>
              <a:t>Pressure </a:t>
            </a:r>
          </a:p>
          <a:p>
            <a:pPr lvl="1"/>
            <a:r>
              <a:rPr lang="en-US" altLang="en-US" dirty="0"/>
              <a:t>Oxygen and CO</a:t>
            </a:r>
          </a:p>
          <a:p>
            <a:pPr lvl="1"/>
            <a:r>
              <a:rPr lang="en-US" altLang="en-US" dirty="0"/>
              <a:t>Fuel rate</a:t>
            </a:r>
          </a:p>
          <a:p>
            <a:pPr lvl="1"/>
            <a:r>
              <a:rPr lang="en-US" altLang="en-US" dirty="0"/>
              <a:t>Kiln feed rate</a:t>
            </a:r>
          </a:p>
          <a:p>
            <a:pPr lvl="1"/>
            <a:r>
              <a:rPr lang="en-US" altLang="en-US" dirty="0"/>
              <a:t>Kiln feed moisture</a:t>
            </a:r>
          </a:p>
          <a:p>
            <a:r>
              <a:rPr lang="en-US" altLang="en-US" sz="1800" dirty="0"/>
              <a:t>Location of measurements:</a:t>
            </a:r>
          </a:p>
          <a:p>
            <a:pPr lvl="1"/>
            <a:r>
              <a:rPr lang="en-US" altLang="en-US" dirty="0"/>
              <a:t>Kiln inlet</a:t>
            </a:r>
          </a:p>
          <a:p>
            <a:pPr lvl="1"/>
            <a:r>
              <a:rPr lang="en-US" altLang="en-US" dirty="0"/>
              <a:t>Tertiary air</a:t>
            </a:r>
          </a:p>
          <a:p>
            <a:pPr lvl="1"/>
            <a:r>
              <a:rPr lang="en-US" altLang="en-US" dirty="0" err="1"/>
              <a:t>Calciner</a:t>
            </a:r>
            <a:r>
              <a:rPr lang="en-US" altLang="en-US" dirty="0"/>
              <a:t> (including orifice)</a:t>
            </a:r>
          </a:p>
          <a:p>
            <a:pPr lvl="1"/>
            <a:r>
              <a:rPr lang="en-US" altLang="en-US" dirty="0"/>
              <a:t>Outlet of each </a:t>
            </a:r>
            <a:r>
              <a:rPr lang="en-US" altLang="en-US" dirty="0" smtClean="0"/>
              <a:t>stage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– Step 4: Fill out the tool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n-US" dirty="0" smtClean="0"/>
              <a:t> </a:t>
            </a:r>
            <a:r>
              <a:rPr lang="en-US" altLang="en-US" b="1" dirty="0"/>
              <a:t>The gas flow calculation uses the same formula as in your </a:t>
            </a:r>
            <a:r>
              <a:rPr lang="en-US" altLang="en-US" b="1" dirty="0" smtClean="0"/>
              <a:t>PPE reference </a:t>
            </a:r>
            <a:r>
              <a:rPr lang="en-US" altLang="en-US" b="1" dirty="0"/>
              <a:t>guide.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 min from combustion of fuel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CO2 from raw material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Excess air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Water vapor from RM (top stage)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2168860"/>
            <a:ext cx="3096195" cy="297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tool – online presentation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New </a:t>
            </a:r>
            <a:r>
              <a:rPr lang="en-US" dirty="0"/>
              <a:t>standard tool (can select number of strings, number of stages, with ILC or/and SLC, bypass,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>
              <a:defRPr/>
            </a:pPr>
            <a:r>
              <a:rPr lang="en-US" dirty="0"/>
              <a:t>It is composed of 4 sheets: Geometry, Measurements, Calculations and Evaluation.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Times" pitchFamily="-96" charset="0"/>
              <a:buNone/>
              <a:defRPr/>
            </a:pPr>
            <a:endParaRPr lang="en-US" sz="1600" dirty="0"/>
          </a:p>
          <a:p>
            <a:pPr marL="0" indent="0">
              <a:buFont typeface="Times" pitchFamily="-96" charset="0"/>
              <a:buNone/>
              <a:defRPr/>
            </a:pPr>
            <a:endParaRPr lang="en-US" sz="1600" dirty="0"/>
          </a:p>
          <a:p>
            <a:pPr marL="0" indent="0">
              <a:buFont typeface="Times" pitchFamily="-96" charset="0"/>
              <a:buNone/>
              <a:defRPr/>
            </a:pPr>
            <a:endParaRPr lang="en-US" sz="1600" dirty="0"/>
          </a:p>
          <a:p>
            <a:pPr marL="0" indent="0">
              <a:buFont typeface="Times" pitchFamily="-96" charset="0"/>
              <a:buNone/>
              <a:defRPr/>
            </a:pPr>
            <a:endParaRPr lang="en-US" sz="1600" dirty="0"/>
          </a:p>
          <a:p>
            <a:pPr marL="0" indent="0">
              <a:buFont typeface="Times" pitchFamily="-96" charset="0"/>
              <a:buNone/>
              <a:defRPr/>
            </a:pPr>
            <a:r>
              <a:rPr lang="en-US" sz="1600" i="1" dirty="0"/>
              <a:t>Note: In case of </a:t>
            </a:r>
            <a:r>
              <a:rPr lang="en-US" sz="1600" i="1" dirty="0" err="1"/>
              <a:t>precombustion</a:t>
            </a:r>
            <a:r>
              <a:rPr lang="en-US" sz="1600" i="1" dirty="0"/>
              <a:t> chamber </a:t>
            </a:r>
            <a:r>
              <a:rPr lang="en-US" sz="1600" i="1" dirty="0">
                <a:sym typeface="Wingdings" pitchFamily="2" charset="2"/>
              </a:rPr>
              <a:t>use in-line configuration. For residence time, if a more accurate calculation is required, do a separate calculation</a:t>
            </a:r>
            <a:endParaRPr lang="en-US" sz="1600" i="1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5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1: Estimate Active volume of </a:t>
            </a:r>
            <a:r>
              <a:rPr lang="en-US" altLang="en-US" dirty="0" err="1"/>
              <a:t>Calciner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04925" y="1448780"/>
            <a:ext cx="3377199" cy="47340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dirty="0"/>
              <a:t>Determine the boundaries of the </a:t>
            </a:r>
            <a:r>
              <a:rPr lang="en-US" dirty="0" err="1"/>
              <a:t>calciner</a:t>
            </a:r>
            <a:r>
              <a:rPr lang="en-US" dirty="0"/>
              <a:t> active volume.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Select the correct active volume of </a:t>
            </a:r>
            <a:r>
              <a:rPr lang="en-US" dirty="0" err="1"/>
              <a:t>calciner</a:t>
            </a:r>
            <a:r>
              <a:rPr lang="en-US" dirty="0"/>
              <a:t> to enter in tool (length of </a:t>
            </a:r>
            <a:r>
              <a:rPr lang="en-US" dirty="0" err="1"/>
              <a:t>calciner</a:t>
            </a:r>
            <a:r>
              <a:rPr lang="en-US" dirty="0"/>
              <a:t> goose neck part is 39.9m)</a:t>
            </a:r>
          </a:p>
          <a:p>
            <a:pPr marL="0" indent="0">
              <a:buFont typeface="Times" pitchFamily="-96" charset="0"/>
              <a:buNone/>
              <a:defRPr/>
            </a:pPr>
            <a:r>
              <a:rPr lang="en-US" dirty="0"/>
              <a:t>    - 940 m3</a:t>
            </a:r>
          </a:p>
          <a:p>
            <a:pPr marL="0" indent="0">
              <a:buFont typeface="Times" pitchFamily="-96" charset="0"/>
              <a:buNone/>
              <a:defRPr/>
            </a:pPr>
            <a:r>
              <a:rPr lang="en-US" dirty="0"/>
              <a:t>    - 1‘370 m3 </a:t>
            </a:r>
          </a:p>
          <a:p>
            <a:pPr marL="0" indent="0">
              <a:buFont typeface="Times" pitchFamily="-96" charset="0"/>
              <a:buNone/>
              <a:defRPr/>
            </a:pPr>
            <a:r>
              <a:rPr lang="en-US" dirty="0"/>
              <a:t>    - 1‘620 m3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04528" y="1556792"/>
            <a:ext cx="4804726" cy="4629150"/>
            <a:chOff x="776536" y="1000125"/>
            <a:chExt cx="5380790" cy="5689600"/>
          </a:xfrm>
        </p:grpSpPr>
        <p:pic>
          <p:nvPicPr>
            <p:cNvPr id="35" name="Picture 6" descr="Calciner volume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36" y="1000125"/>
              <a:ext cx="5129212" cy="568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Line 8"/>
            <p:cNvSpPr>
              <a:spLocks noChangeShapeType="1"/>
            </p:cNvSpPr>
            <p:nvPr/>
          </p:nvSpPr>
          <p:spPr bwMode="auto">
            <a:xfrm flipH="1">
              <a:off x="6105127" y="2656681"/>
              <a:ext cx="1" cy="2428503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 rot="16200000">
              <a:off x="5573126" y="3654975"/>
              <a:ext cx="863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typeface="Wingdings" pitchFamily="2" charset="2"/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typeface="Wingdings" pitchFamily="2" charset="2"/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typeface="Wingdings" pitchFamily="2" charset="2"/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typeface="Wingdings" pitchFamily="2" charset="2"/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30300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5113585" y="2639806"/>
              <a:ext cx="991543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113584" y="5085184"/>
              <a:ext cx="991543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0" name="Straight Connector 2"/>
            <p:cNvCxnSpPr>
              <a:cxnSpLocks noChangeShapeType="1"/>
            </p:cNvCxnSpPr>
            <p:nvPr/>
          </p:nvCxnSpPr>
          <p:spPr bwMode="auto">
            <a:xfrm>
              <a:off x="4912829" y="1989138"/>
              <a:ext cx="17463" cy="719137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14"/>
            <p:cNvCxnSpPr>
              <a:cxnSpLocks noChangeShapeType="1"/>
            </p:cNvCxnSpPr>
            <p:nvPr/>
          </p:nvCxnSpPr>
          <p:spPr bwMode="auto">
            <a:xfrm>
              <a:off x="4228617" y="2060575"/>
              <a:ext cx="17462" cy="850900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16"/>
            <p:cNvCxnSpPr>
              <a:cxnSpLocks noChangeShapeType="1"/>
            </p:cNvCxnSpPr>
            <p:nvPr/>
          </p:nvCxnSpPr>
          <p:spPr bwMode="auto">
            <a:xfrm flipH="1">
              <a:off x="4228617" y="1363663"/>
              <a:ext cx="169862" cy="696912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18"/>
            <p:cNvCxnSpPr>
              <a:cxnSpLocks noChangeShapeType="1"/>
            </p:cNvCxnSpPr>
            <p:nvPr/>
          </p:nvCxnSpPr>
          <p:spPr bwMode="auto">
            <a:xfrm>
              <a:off x="4739792" y="1357313"/>
              <a:ext cx="180975" cy="703262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21"/>
            <p:cNvCxnSpPr>
              <a:cxnSpLocks noChangeShapeType="1"/>
            </p:cNvCxnSpPr>
            <p:nvPr/>
          </p:nvCxnSpPr>
          <p:spPr bwMode="auto">
            <a:xfrm>
              <a:off x="4433404" y="1335088"/>
              <a:ext cx="306388" cy="6350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LANGUAGE" val="1033"/>
  <p:tag name="DATE" val="2016-05-10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681</Words>
  <Application>Microsoft Office PowerPoint</Application>
  <PresentationFormat>A4 Paper (210x297 mm)</PresentationFormat>
  <Paragraphs>114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LafargeHolcim</vt:lpstr>
      <vt:lpstr>Preheater profile   Introduction and TASK</vt:lpstr>
      <vt:lpstr>Objectives / Scope of a preheater check tool</vt:lpstr>
      <vt:lpstr>Preheater check – Step 1: Preliminary work</vt:lpstr>
      <vt:lpstr>Preheater check – Step 2: Inspection</vt:lpstr>
      <vt:lpstr>Preheater check – Step 3: Measurements</vt:lpstr>
      <vt:lpstr>Preheater check – Step 4: Fill out the tool</vt:lpstr>
      <vt:lpstr>Preheater check tool – online presentation</vt:lpstr>
      <vt:lpstr>PowerPoint Presentation</vt:lpstr>
      <vt:lpstr>Task 1: Estimate Active volume of Calciner</vt:lpstr>
      <vt:lpstr>Task 2: Fill out missing measurements</vt:lpstr>
      <vt:lpstr>Task 3: Oxygen and calcination degree</vt:lpstr>
      <vt:lpstr>Task 4: False air and Preheater efficiency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Preheater profile   Introduction and TASK</dc:title>
  <dc:creator>Monika Richter</dc:creator>
  <cp:lastModifiedBy>Mirko Weber</cp:lastModifiedBy>
  <cp:revision>4</cp:revision>
  <dcterms:created xsi:type="dcterms:W3CDTF">2015-07-13T09:18:26Z</dcterms:created>
  <dcterms:modified xsi:type="dcterms:W3CDTF">2016-05-10T13:25:19Z</dcterms:modified>
</cp:coreProperties>
</file>