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906000" cy="6858000" type="A4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 showGuides="1">
      <p:cViewPr varScale="1">
        <p:scale>
          <a:sx n="98" d="100"/>
          <a:sy n="98" d="100"/>
        </p:scale>
        <p:origin x="-114" y="-270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0D00C-7D00-44D1-91DF-6926F83C8E05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CH" altLang="en-US" dirty="0" err="1" smtClean="0"/>
              <a:t>Nbr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of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measurment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points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for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calciner</a:t>
            </a:r>
            <a:r>
              <a:rPr lang="de-CH" altLang="en-US" dirty="0" smtClean="0"/>
              <a:t>: </a:t>
            </a:r>
            <a:r>
              <a:rPr lang="de-CH" altLang="en-US" dirty="0" err="1" smtClean="0"/>
              <a:t>depending</a:t>
            </a:r>
            <a:r>
              <a:rPr lang="de-CH" altLang="en-US" dirty="0" smtClean="0"/>
              <a:t> on </a:t>
            </a:r>
            <a:r>
              <a:rPr lang="de-CH" altLang="en-US" dirty="0" err="1" smtClean="0"/>
              <a:t>calciner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size</a:t>
            </a:r>
            <a:r>
              <a:rPr lang="de-CH" altLang="en-US" dirty="0" smtClean="0"/>
              <a:t>.</a:t>
            </a:r>
          </a:p>
          <a:p>
            <a:pPr eaLnBrk="1" hangingPunct="1"/>
            <a:r>
              <a:rPr lang="de-CH" altLang="en-US" dirty="0" smtClean="0"/>
              <a:t>Probable high </a:t>
            </a:r>
            <a:r>
              <a:rPr lang="de-CH" altLang="en-US" dirty="0" err="1" smtClean="0"/>
              <a:t>fluctuations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of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temperature</a:t>
            </a:r>
            <a:r>
              <a:rPr lang="de-CH" altLang="en-US" dirty="0" smtClean="0"/>
              <a:t>, </a:t>
            </a:r>
            <a:r>
              <a:rPr lang="de-CH" altLang="en-US" dirty="0" err="1" smtClean="0"/>
              <a:t>oxygen</a:t>
            </a:r>
            <a:r>
              <a:rPr lang="de-CH" altLang="en-US" dirty="0" smtClean="0"/>
              <a:t> </a:t>
            </a:r>
            <a:r>
              <a:rPr lang="de-CH" altLang="en-US" dirty="0" err="1" smtClean="0"/>
              <a:t>and</a:t>
            </a:r>
            <a:r>
              <a:rPr lang="de-CH" altLang="en-US" dirty="0" smtClean="0"/>
              <a:t> CO </a:t>
            </a:r>
            <a:r>
              <a:rPr lang="de-CH" altLang="en-US" dirty="0" err="1" smtClean="0"/>
              <a:t>mesurement</a:t>
            </a:r>
            <a:r>
              <a:rPr lang="de-CH" altLang="en-US" dirty="0" smtClean="0"/>
              <a:t> in </a:t>
            </a:r>
            <a:r>
              <a:rPr lang="de-CH" altLang="en-US" dirty="0" err="1" smtClean="0"/>
              <a:t>calciner</a:t>
            </a:r>
            <a:r>
              <a:rPr lang="de-CH" altLang="en-US" dirty="0" smtClean="0"/>
              <a:t>. 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E2FCB-225E-4050-A57F-9FE7DE934480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689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1300" dirty="0" smtClean="0"/>
              <a:t>CO from fuels (reduced burning conditions or incomplete combustion) -&gt; Observe dilution over preheater (%CO decrease from stage to stage through false air)</a:t>
            </a:r>
          </a:p>
          <a:p>
            <a:pPr lvl="1" eaLnBrk="1" hangingPunct="1"/>
            <a:r>
              <a:rPr lang="de-CH" altLang="en-US" sz="1300" dirty="0" smtClean="0"/>
              <a:t>CO </a:t>
            </a:r>
            <a:r>
              <a:rPr lang="de-CH" altLang="en-US" sz="1300" dirty="0" err="1" smtClean="0"/>
              <a:t>from</a:t>
            </a:r>
            <a:r>
              <a:rPr lang="de-CH" altLang="en-US" sz="1300" dirty="0" smtClean="0"/>
              <a:t> </a:t>
            </a:r>
            <a:r>
              <a:rPr lang="de-CH" altLang="en-US" sz="1300" dirty="0" err="1" smtClean="0"/>
              <a:t>raw</a:t>
            </a:r>
            <a:r>
              <a:rPr lang="de-CH" altLang="en-US" sz="1300" dirty="0" smtClean="0"/>
              <a:t> </a:t>
            </a:r>
            <a:r>
              <a:rPr lang="de-CH" altLang="en-US" sz="1300" dirty="0" err="1" smtClean="0"/>
              <a:t>materials</a:t>
            </a:r>
            <a:r>
              <a:rPr lang="de-CH" altLang="en-US" sz="1300" dirty="0" smtClean="0"/>
              <a:t> (</a:t>
            </a:r>
            <a:r>
              <a:rPr lang="de-CH" altLang="en-US" sz="1300" dirty="0" err="1" smtClean="0"/>
              <a:t>from</a:t>
            </a:r>
            <a:r>
              <a:rPr lang="de-CH" altLang="en-US" sz="1300" dirty="0" smtClean="0"/>
              <a:t> TOC) -&gt; </a:t>
            </a:r>
            <a:r>
              <a:rPr lang="de-CH" altLang="en-US" sz="1300" dirty="0" err="1" smtClean="0"/>
              <a:t>Observe</a:t>
            </a:r>
            <a:r>
              <a:rPr lang="de-CH" altLang="en-US" sz="1300" dirty="0" smtClean="0"/>
              <a:t> </a:t>
            </a:r>
            <a:r>
              <a:rPr lang="de-CH" altLang="en-US" sz="1300" dirty="0" err="1" smtClean="0"/>
              <a:t>increase</a:t>
            </a:r>
            <a:r>
              <a:rPr lang="de-CH" altLang="en-US" sz="1300" dirty="0" smtClean="0"/>
              <a:t> in top </a:t>
            </a:r>
            <a:r>
              <a:rPr lang="de-CH" altLang="en-US" sz="1300" dirty="0" err="1" smtClean="0"/>
              <a:t>stages</a:t>
            </a:r>
            <a:r>
              <a:rPr lang="de-CH" altLang="en-US" sz="1300" dirty="0" smtClean="0"/>
              <a:t> (%CO </a:t>
            </a:r>
            <a:r>
              <a:rPr lang="de-CH" altLang="en-US" sz="1300" dirty="0" err="1" smtClean="0"/>
              <a:t>increase</a:t>
            </a:r>
            <a:r>
              <a:rPr lang="de-CH" altLang="en-US" sz="1300" dirty="0" smtClean="0"/>
              <a:t>)</a:t>
            </a:r>
            <a:endParaRPr lang="en-US" altLang="en-US" sz="1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E2FCB-225E-4050-A57F-9FE7DE934480}" type="slidenum">
              <a:rPr lang="de-CH" smtClean="0"/>
              <a:pPr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200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8" y="5530850"/>
            <a:ext cx="1588393" cy="1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448780"/>
            <a:ext cx="8858250" cy="4734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4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4"/>
            <a:ext cx="1105181" cy="2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2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Excel_97-2003_Worksheet3.xls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Preheater </a:t>
            </a:r>
            <a:r>
              <a:rPr lang="en-US" altLang="en-US" sz="3600" dirty="0" smtClean="0"/>
              <a:t>profile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altLang="en-US" dirty="0" smtClean="0"/>
              <a:t>Introduction </a:t>
            </a:r>
            <a:r>
              <a:rPr lang="en-US" altLang="en-US" dirty="0"/>
              <a:t>and </a:t>
            </a:r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Development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SPREAD 2016</a:t>
            </a:r>
            <a:endParaRPr 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217435">
            <a:off x="2398848" y="5194197"/>
            <a:ext cx="5910262" cy="101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 smtClean="0">
                <a:solidFill>
                  <a:schemeClr val="tx2"/>
                </a:solidFill>
              </a:rPr>
              <a:t>Side bars </a:t>
            </a:r>
            <a:r>
              <a:rPr lang="en-US" altLang="en-US" sz="2000" dirty="0">
                <a:solidFill>
                  <a:schemeClr val="tx2"/>
                </a:solidFill>
              </a:rPr>
              <a:t>indicate that this is a solution slide </a:t>
            </a:r>
            <a:br>
              <a:rPr lang="en-US" altLang="en-US" sz="2000" dirty="0">
                <a:solidFill>
                  <a:schemeClr val="tx2"/>
                </a:solidFill>
              </a:rPr>
            </a:br>
            <a:r>
              <a:rPr lang="en-US" altLang="en-US" sz="2000" dirty="0">
                <a:solidFill>
                  <a:schemeClr val="tx2"/>
                </a:solidFill>
              </a:rPr>
              <a:t>which should </a:t>
            </a:r>
            <a:r>
              <a:rPr lang="en-US" altLang="en-US" sz="2000" b="1" dirty="0">
                <a:solidFill>
                  <a:schemeClr val="tx2"/>
                </a:solidFill>
              </a:rPr>
              <a:t>not be shown</a:t>
            </a:r>
            <a:r>
              <a:rPr lang="en-US" altLang="en-US" sz="2000" dirty="0">
                <a:solidFill>
                  <a:schemeClr val="tx2"/>
                </a:solidFill>
              </a:rPr>
              <a:t> to the participants beforehand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82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2: Fill out missing measurements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0512" y="1125562"/>
            <a:ext cx="9001000" cy="5111750"/>
          </a:xfrm>
          <a:prstGeom prst="rect">
            <a:avLst/>
          </a:prstGeom>
          <a:noFill/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96" charset="0"/>
              <a:buNone/>
            </a:pPr>
            <a:r>
              <a:rPr lang="en-US" altLang="en-US" dirty="0" smtClean="0"/>
              <a:t>Choose the most likely correct value between CCR and measurement and propose root cause of the difference. </a:t>
            </a:r>
          </a:p>
          <a:p>
            <a:r>
              <a:rPr lang="en-US" altLang="en-US" dirty="0" smtClean="0"/>
              <a:t>Static Pressure at stage 4 outlet:</a:t>
            </a:r>
          </a:p>
          <a:p>
            <a:pPr lvl="1"/>
            <a:r>
              <a:rPr lang="en-US" altLang="en-US" sz="2000" dirty="0" smtClean="0"/>
              <a:t>CCR reading: -29 mbar</a:t>
            </a:r>
          </a:p>
          <a:p>
            <a:pPr lvl="1"/>
            <a:r>
              <a:rPr lang="en-US" altLang="en-US" sz="2000" dirty="0" smtClean="0"/>
              <a:t>Measurement: -24 mbar (measured in cyclone roof because no measuring port free in riser duct).</a:t>
            </a:r>
          </a:p>
          <a:p>
            <a:r>
              <a:rPr lang="en-US" altLang="en-US" dirty="0" smtClean="0"/>
              <a:t>Meal temperature (stage 5)</a:t>
            </a:r>
          </a:p>
          <a:p>
            <a:pPr lvl="1"/>
            <a:r>
              <a:rPr lang="en-US" altLang="en-US" sz="2000" dirty="0" smtClean="0"/>
              <a:t>CCR reading: 860°C</a:t>
            </a:r>
          </a:p>
          <a:p>
            <a:pPr lvl="1"/>
            <a:r>
              <a:rPr lang="en-US" altLang="en-US" sz="2000" dirty="0" smtClean="0"/>
              <a:t>Measurement: 900°C</a:t>
            </a:r>
          </a:p>
          <a:p>
            <a:r>
              <a:rPr lang="en-US" altLang="en-US" dirty="0" smtClean="0"/>
              <a:t>Gas temperature (stage 3)</a:t>
            </a:r>
          </a:p>
          <a:p>
            <a:pPr lvl="1"/>
            <a:r>
              <a:rPr lang="en-US" altLang="en-US" sz="2000" dirty="0" smtClean="0"/>
              <a:t>CCR reading: 650°C</a:t>
            </a:r>
          </a:p>
          <a:p>
            <a:pPr lvl="1"/>
            <a:r>
              <a:rPr lang="en-US" altLang="en-US" sz="2000" dirty="0" smtClean="0"/>
              <a:t>Measurement: 590°C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Pressure of Stage 4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9" name="Rectangle 17"/>
          <p:cNvSpPr txBox="1">
            <a:spLocks noChangeArrowheads="1"/>
          </p:cNvSpPr>
          <p:nvPr/>
        </p:nvSpPr>
        <p:spPr>
          <a:xfrm>
            <a:off x="451358" y="1380790"/>
            <a:ext cx="9074150" cy="3308350"/>
          </a:xfrm>
          <a:prstGeom prst="rect">
            <a:avLst/>
          </a:prstGeom>
          <a:noFill/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 smtClean="0"/>
              <a:t>CCR reading most likely.</a:t>
            </a:r>
          </a:p>
          <a:p>
            <a:pPr lvl="1"/>
            <a:r>
              <a:rPr lang="en-US" altLang="en-US" sz="2000" dirty="0" smtClean="0"/>
              <a:t>Pressure measured at cyclone roof: Dip tube is responsible of about 2/3 of pressure drop over one stage.</a:t>
            </a:r>
          </a:p>
          <a:p>
            <a:endParaRPr lang="en-US" altLang="en-US" sz="2000" b="1" dirty="0" smtClean="0"/>
          </a:p>
          <a:p>
            <a:r>
              <a:rPr lang="en-US" altLang="en-US" sz="2000" b="1" dirty="0" smtClean="0"/>
              <a:t>Possible other root causes:</a:t>
            </a:r>
          </a:p>
          <a:p>
            <a:pPr lvl="1"/>
            <a:r>
              <a:rPr lang="en-US" altLang="en-US" sz="2000" dirty="0" smtClean="0"/>
              <a:t>Mechanical failure: Dip tube has fallen? (most likely not here due to pressure profile of above stages)</a:t>
            </a:r>
          </a:p>
          <a:p>
            <a:pPr lvl="1"/>
            <a:r>
              <a:rPr lang="en-US" altLang="en-US" sz="2000" dirty="0" smtClean="0"/>
              <a:t>Coating in riser duct?</a:t>
            </a:r>
          </a:p>
          <a:p>
            <a:pPr lvl="1"/>
            <a:r>
              <a:rPr lang="en-US" altLang="en-US" sz="2000" dirty="0" smtClean="0"/>
              <a:t>Unstable kiln operation?</a:t>
            </a:r>
            <a:endParaRPr lang="en-US" alt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Meal temperature of Stage 5</a:t>
            </a:r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pic>
        <p:nvPicPr>
          <p:cNvPr id="11" name="Picture 2" descr="SP-d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t="12758" r="53877" b="14072"/>
          <a:stretch>
            <a:fillRect/>
          </a:stretch>
        </p:blipFill>
        <p:spPr bwMode="auto">
          <a:xfrm>
            <a:off x="5313363" y="1127125"/>
            <a:ext cx="45704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889625" y="1773238"/>
            <a:ext cx="2693988" cy="3994150"/>
            <a:chOff x="1872" y="1006"/>
            <a:chExt cx="1566" cy="2516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872" y="1440"/>
              <a:ext cx="1566" cy="2082"/>
            </a:xfrm>
            <a:prstGeom prst="line">
              <a:avLst/>
            </a:prstGeom>
            <a:noFill/>
            <a:ln w="317500">
              <a:pattFill prst="lgConfetti">
                <a:fgClr>
                  <a:srgbClr val="FFCC66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10" descr="20%"/>
            <p:cNvSpPr>
              <a:spLocks/>
            </p:cNvSpPr>
            <p:nvPr/>
          </p:nvSpPr>
          <p:spPr bwMode="auto">
            <a:xfrm>
              <a:off x="1973" y="1006"/>
              <a:ext cx="1063" cy="1835"/>
            </a:xfrm>
            <a:custGeom>
              <a:avLst/>
              <a:gdLst>
                <a:gd name="T0" fmla="*/ 0 w 1063"/>
                <a:gd name="T1" fmla="*/ 383 h 1835"/>
                <a:gd name="T2" fmla="*/ 477 w 1063"/>
                <a:gd name="T3" fmla="*/ 0 h 1835"/>
                <a:gd name="T4" fmla="*/ 1024 w 1063"/>
                <a:gd name="T5" fmla="*/ 732 h 1835"/>
                <a:gd name="T6" fmla="*/ 1063 w 1063"/>
                <a:gd name="T7" fmla="*/ 1835 h 1835"/>
                <a:gd name="T8" fmla="*/ 0 w 1063"/>
                <a:gd name="T9" fmla="*/ 383 h 18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3" h="1835">
                  <a:moveTo>
                    <a:pt x="0" y="383"/>
                  </a:moveTo>
                  <a:lnTo>
                    <a:pt x="477" y="0"/>
                  </a:lnTo>
                  <a:lnTo>
                    <a:pt x="1024" y="732"/>
                  </a:lnTo>
                  <a:lnTo>
                    <a:pt x="1063" y="1835"/>
                  </a:lnTo>
                  <a:lnTo>
                    <a:pt x="0" y="383"/>
                  </a:lnTo>
                  <a:close/>
                </a:path>
              </a:pathLst>
            </a:custGeom>
            <a:pattFill prst="pct20">
              <a:fgClr>
                <a:srgbClr val="FFCC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8337550" y="4292600"/>
            <a:ext cx="742950" cy="990600"/>
          </a:xfrm>
          <a:prstGeom prst="line">
            <a:avLst/>
          </a:prstGeom>
          <a:noFill/>
          <a:ln w="263525">
            <a:pattFill prst="pct50">
              <a:fgClr>
                <a:srgbClr val="FF6600"/>
              </a:fgClr>
              <a:bgClr>
                <a:srgbClr val="FFFFFF"/>
              </a:bgClr>
            </a:patt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603557" y="1232756"/>
            <a:ext cx="5257106" cy="5324475"/>
          </a:xfrm>
          <a:prstGeom prst="rect">
            <a:avLst/>
          </a:prstGeom>
          <a:solidFill>
            <a:srgbClr val="FFFFFF">
              <a:alpha val="41960"/>
            </a:srgbClr>
          </a:solidFill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b="1" dirty="0" smtClean="0"/>
              <a:t>CCR reading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 smtClean="0"/>
              <a:t>T</a:t>
            </a:r>
            <a:r>
              <a:rPr lang="en-US" altLang="en-US" sz="1800" baseline="-25000" dirty="0" smtClean="0"/>
              <a:t>meal</a:t>
            </a:r>
            <a:r>
              <a:rPr lang="en-US" altLang="en-US" sz="1800" dirty="0" smtClean="0"/>
              <a:t> should be lower than </a:t>
            </a:r>
            <a:r>
              <a:rPr lang="en-US" altLang="en-US" sz="1800" dirty="0" err="1" smtClean="0"/>
              <a:t>T</a:t>
            </a:r>
            <a:r>
              <a:rPr lang="en-US" altLang="en-US" sz="1800" baseline="-25000" dirty="0" err="1" smtClean="0"/>
              <a:t>gas</a:t>
            </a:r>
            <a:endParaRPr lang="en-US" altLang="en-US" b="1" dirty="0"/>
          </a:p>
          <a:p>
            <a:pPr>
              <a:lnSpc>
                <a:spcPct val="95000"/>
              </a:lnSpc>
            </a:pPr>
            <a:r>
              <a:rPr lang="en-US" altLang="en-US" b="1" dirty="0" smtClean="0"/>
              <a:t>Probable root causes: 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 smtClean="0"/>
              <a:t>Meal flap of Stage 5 is not working (see also in Geometry sheet)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 smtClean="0"/>
              <a:t>Wrong measurement (it is usually a difficult measurement)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 smtClean="0"/>
              <a:t>Possible causes of Meal flap failure: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 smtClean="0">
                <a:sym typeface="Wingdings" pitchFamily="2" charset="2"/>
              </a:rPr>
              <a:t>harsh conditions at bottom stage: high temperature / sulfur and chlorine cycles, (especially with some alternative fuels)</a:t>
            </a:r>
          </a:p>
          <a:p>
            <a:pPr lvl="1">
              <a:lnSpc>
                <a:spcPct val="95000"/>
              </a:lnSpc>
            </a:pPr>
            <a:endParaRPr lang="en-US" altLang="en-US" sz="2000" dirty="0" smtClean="0">
              <a:sym typeface="Wingdings" pitchFamily="2" charset="2"/>
            </a:endParaRPr>
          </a:p>
          <a:p>
            <a:pPr>
              <a:lnSpc>
                <a:spcPct val="95000"/>
              </a:lnSpc>
            </a:pPr>
            <a:r>
              <a:rPr lang="en-US" altLang="en-US" sz="2000" b="1" dirty="0" smtClean="0">
                <a:sym typeface="Wingdings" pitchFamily="2" charset="2"/>
              </a:rPr>
              <a:t>Missing flap consequences:</a:t>
            </a:r>
            <a:endParaRPr lang="en-US" altLang="en-US" sz="2000" dirty="0" smtClean="0">
              <a:sym typeface="Wingdings" pitchFamily="2" charset="2"/>
            </a:endParaRPr>
          </a:p>
          <a:p>
            <a:pPr lvl="1">
              <a:lnSpc>
                <a:spcPct val="95000"/>
              </a:lnSpc>
            </a:pPr>
            <a:r>
              <a:rPr lang="en-US" altLang="en-US" sz="1800" dirty="0" smtClean="0">
                <a:sym typeface="Wingdings" pitchFamily="2" charset="2"/>
              </a:rPr>
              <a:t>Gas bypasses stage 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 smtClean="0">
                <a:sym typeface="Wingdings" pitchFamily="2" charset="2"/>
              </a:rPr>
              <a:t>Bad heat exchange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 smtClean="0">
                <a:sym typeface="Wingdings" pitchFamily="2" charset="2"/>
              </a:rPr>
              <a:t>Volatiles condense in the duct</a:t>
            </a:r>
          </a:p>
          <a:p>
            <a:pPr lvl="1">
              <a:lnSpc>
                <a:spcPct val="95000"/>
              </a:lnSpc>
            </a:pPr>
            <a:r>
              <a:rPr lang="en-US" altLang="en-US" sz="1800" dirty="0" err="1" smtClean="0">
                <a:sym typeface="Wingdings" pitchFamily="2" charset="2"/>
              </a:rPr>
              <a:t>Cloggings</a:t>
            </a:r>
            <a:endParaRPr lang="en-US" alt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Gas temperature of Stage 3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89333" y="2840080"/>
            <a:ext cx="392324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SzTx/>
              <a:buFont typeface="Times" pitchFamily="-96" charset="0"/>
              <a:buChar char="•"/>
            </a:pPr>
            <a:r>
              <a:rPr lang="en-US" altLang="en-US" sz="2400" b="1" dirty="0" smtClean="0"/>
              <a:t>Proposed measure: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en-US" sz="2400" dirty="0" smtClean="0"/>
              <a:t>Other location for measurement (gas temperatures in riser duct before heat exchange and at cyclone roof should be the same)</a:t>
            </a:r>
            <a:endParaRPr lang="en-US" altLang="en-US" sz="2400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556792"/>
            <a:ext cx="4772025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34873" y="1273944"/>
            <a:ext cx="7044531" cy="165100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b="1" dirty="0" smtClean="0"/>
              <a:t>Probable root causes: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Part of meal is falling down from riser duct?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Measurement to close to splash box?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Unstable kiln operation?</a:t>
            </a:r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3: Oxygen and calcination degree</a:t>
            </a:r>
            <a:endParaRPr lang="en-US" dirty="0" smtClean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60512" y="1268760"/>
            <a:ext cx="9001000" cy="4765675"/>
          </a:xfrm>
          <a:prstGeom prst="rect">
            <a:avLst/>
          </a:prstGeom>
          <a:noFill/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Enter different oxygen content (kiln inlet, preheater exit) and observe impact on gas flow (ex: How much % increase of gas flow for +1%O2?)</a:t>
            </a:r>
          </a:p>
          <a:p>
            <a:r>
              <a:rPr lang="en-US" altLang="en-US" sz="2800" dirty="0" smtClean="0"/>
              <a:t>Enter different calcination degree and observe impact on gas flow at kiln inlet.</a:t>
            </a:r>
          </a:p>
          <a:p>
            <a:pPr>
              <a:buFont typeface="Times" pitchFamily="-96" charset="0"/>
              <a:buNone/>
            </a:pPr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Impact of excess air on gas flow calculation</a:t>
            </a:r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51451"/>
              </p:ext>
            </p:extLst>
          </p:nvPr>
        </p:nvGraphicFramePr>
        <p:xfrm>
          <a:off x="1748414" y="1216042"/>
          <a:ext cx="6552046" cy="368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4" imgW="5896051" imgH="3438449" progId="Excel.Chart.8">
                  <p:embed/>
                </p:oleObj>
              </mc:Choice>
              <mc:Fallback>
                <p:oleObj name="Chart" r:id="rId4" imgW="5896051" imgH="34384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414" y="1216042"/>
                        <a:ext cx="6552046" cy="368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31825" y="4652963"/>
            <a:ext cx="8785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 smtClean="0"/>
              <a:t>1% O2 increase at </a:t>
            </a:r>
            <a:r>
              <a:rPr lang="en-US" altLang="en-US" sz="2600" b="1" dirty="0" smtClean="0">
                <a:solidFill>
                  <a:srgbClr val="FF0000"/>
                </a:solidFill>
              </a:rPr>
              <a:t>kiln inlet</a:t>
            </a:r>
            <a:r>
              <a:rPr lang="en-US" altLang="en-US" sz="2600" dirty="0" smtClean="0"/>
              <a:t> results in ~5% more gas flow</a:t>
            </a:r>
            <a:endParaRPr lang="en-US" altLang="en-US" sz="2600" dirty="0"/>
          </a:p>
        </p:txBody>
      </p:sp>
      <p:pic>
        <p:nvPicPr>
          <p:cNvPr id="11" name="Picture 7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5300663"/>
            <a:ext cx="76327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Impact of excess air on gas flow calculation</a:t>
            </a:r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04998"/>
              </p:ext>
            </p:extLst>
          </p:nvPr>
        </p:nvGraphicFramePr>
        <p:xfrm>
          <a:off x="1423988" y="1200414"/>
          <a:ext cx="6336606" cy="370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hart" r:id="rId4" imgW="5905500" imgH="3448202" progId="Excel.Chart.8">
                  <p:embed/>
                </p:oleObj>
              </mc:Choice>
              <mc:Fallback>
                <p:oleObj name="Chart" r:id="rId4" imgW="5905500" imgH="34482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200414"/>
                        <a:ext cx="6336606" cy="3700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1825" y="4652963"/>
            <a:ext cx="8785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 smtClean="0"/>
              <a:t>1% O2 increase </a:t>
            </a:r>
            <a:r>
              <a:rPr lang="en-US" altLang="en-US" sz="2600" b="1" dirty="0" smtClean="0">
                <a:solidFill>
                  <a:srgbClr val="FF0000"/>
                </a:solidFill>
              </a:rPr>
              <a:t>PH exit </a:t>
            </a:r>
            <a:r>
              <a:rPr lang="en-US" altLang="en-US" sz="2600" dirty="0" smtClean="0"/>
              <a:t>results in ~5.5% more gas flow</a:t>
            </a:r>
            <a:endParaRPr lang="en-US" altLang="en-US" sz="2600" dirty="0"/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5229225"/>
            <a:ext cx="770572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Apparent and true calcination degree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48" y="1600200"/>
            <a:ext cx="3529013" cy="33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6"/>
          <a:stretch>
            <a:fillRect/>
          </a:stretch>
        </p:blipFill>
        <p:spPr bwMode="auto">
          <a:xfrm>
            <a:off x="257759" y="1412875"/>
            <a:ext cx="5832475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Impact of calcination degree on gas flow calculation</a:t>
            </a: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84350" y="1484313"/>
          <a:ext cx="648176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4" imgW="5896115" imgH="3447898" progId="Excel.Chart.8">
                  <p:embed/>
                </p:oleObj>
              </mc:Choice>
              <mc:Fallback>
                <p:oleObj name="Chart" r:id="rId4" imgW="5896115" imgH="3447898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484313"/>
                        <a:ext cx="648176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5924" y="5516563"/>
            <a:ext cx="928960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smtClean="0"/>
              <a:t>5% calcination degree decrease (at kiln inlet) results in &lt;3% more gas flow</a:t>
            </a:r>
            <a:br>
              <a:rPr lang="en-US" altLang="en-US" sz="2000" dirty="0" smtClean="0"/>
            </a:br>
            <a:r>
              <a:rPr lang="en-US" altLang="en-US" sz="1800" dirty="0" smtClean="0"/>
              <a:t>(calcination degree = CO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already emitted downstream)</a:t>
            </a:r>
            <a:endParaRPr lang="en-US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4: False air and Preheater efficiency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0512" y="1255613"/>
            <a:ext cx="7705725" cy="4765675"/>
          </a:xfrm>
          <a:prstGeom prst="rect">
            <a:avLst/>
          </a:prstGeom>
          <a:noFill/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Quantify amount of false air </a:t>
            </a:r>
          </a:p>
          <a:p>
            <a:r>
              <a:rPr lang="en-US" altLang="en-US" sz="2800" dirty="0" smtClean="0"/>
              <a:t>Discuss preheater efficiency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/ Scope of a preheater check tool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0512" y="1147601"/>
            <a:ext cx="8096250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n-US" altLang="en-US" dirty="0" smtClean="0"/>
              <a:t>Objectives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Show </a:t>
            </a:r>
            <a:r>
              <a:rPr lang="en-US" altLang="en-US" b="1" dirty="0" smtClean="0"/>
              <a:t>efficiency</a:t>
            </a:r>
            <a:r>
              <a:rPr lang="en-US" altLang="en-US" dirty="0" smtClean="0"/>
              <a:t> of the preheater (</a:t>
            </a:r>
            <a:r>
              <a:rPr lang="en-US" altLang="en-US" dirty="0" err="1" smtClean="0">
                <a:cs typeface="Arial" charset="0"/>
              </a:rPr>
              <a:t>Δp</a:t>
            </a:r>
            <a:r>
              <a:rPr lang="en-US" altLang="en-US" dirty="0" smtClean="0">
                <a:cs typeface="Arial" charset="0"/>
              </a:rPr>
              <a:t>, ΔT)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Quantify </a:t>
            </a:r>
            <a:r>
              <a:rPr lang="en-US" altLang="en-US" b="1" dirty="0" smtClean="0"/>
              <a:t>reserves</a:t>
            </a:r>
            <a:r>
              <a:rPr lang="en-US" altLang="en-US" dirty="0" smtClean="0"/>
              <a:t> through velocities within the preheater (cyclone inlet, dip tube)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Quantify amount of false air intake in preheater tower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Benchmark with typical range of preheater profile</a:t>
            </a:r>
          </a:p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n-US" altLang="en-US" dirty="0" smtClean="0"/>
              <a:t>Scope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 Gas and meal temperature profile across preheater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 Pressure profile of the preheater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 Oxygen and CO profile of the preheater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 Check of velocities through the preheater 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Task 4: Solution</a:t>
            </a:r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4333" y="1255613"/>
            <a:ext cx="9045742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SzTx/>
              <a:buFont typeface="Times" pitchFamily="-96" charset="0"/>
              <a:buChar char="•"/>
            </a:pPr>
            <a:r>
              <a:rPr lang="en-US" altLang="en-US" sz="2400" dirty="0" smtClean="0"/>
              <a:t>%V</a:t>
            </a:r>
            <a:r>
              <a:rPr lang="en-US" altLang="en-US" sz="2400" baseline="-25000" dirty="0" smtClean="0"/>
              <a:t>FA</a:t>
            </a:r>
            <a:r>
              <a:rPr lang="en-US" altLang="en-US" sz="2400" dirty="0" smtClean="0"/>
              <a:t>= (O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</a:t>
            </a:r>
            <a:r>
              <a:rPr lang="en-US" altLang="en-US" sz="2400" baseline="-25000" dirty="0" smtClean="0"/>
              <a:t>out</a:t>
            </a:r>
            <a:r>
              <a:rPr lang="en-US" altLang="en-US" sz="2400" dirty="0" smtClean="0"/>
              <a:t> – O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</a:t>
            </a:r>
            <a:r>
              <a:rPr lang="en-US" altLang="en-US" sz="2400" baseline="-25000" dirty="0" smtClean="0"/>
              <a:t>in</a:t>
            </a:r>
            <a:r>
              <a:rPr lang="en-US" altLang="en-US" sz="2400" dirty="0" smtClean="0"/>
              <a:t>) / (21 - O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</a:t>
            </a:r>
            <a:r>
              <a:rPr lang="en-US" altLang="en-US" sz="2400" baseline="-25000" dirty="0" smtClean="0"/>
              <a:t>out</a:t>
            </a:r>
            <a:r>
              <a:rPr lang="en-US" altLang="en-US" sz="2400" dirty="0" smtClean="0"/>
              <a:t>) x 100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en-US" sz="2000" dirty="0" err="1" smtClean="0"/>
              <a:t>Approx</a:t>
            </a:r>
            <a:r>
              <a:rPr lang="en-US" altLang="en-US" sz="2000" dirty="0" smtClean="0"/>
              <a:t> 5.6% False air.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en-US" sz="2000" dirty="0" smtClean="0"/>
          </a:p>
          <a:p>
            <a:pPr algn="l">
              <a:buSzTx/>
              <a:buFont typeface="Times" pitchFamily="-96" charset="0"/>
              <a:buChar char="•"/>
            </a:pPr>
            <a:r>
              <a:rPr lang="en-US" altLang="en-US" sz="2400" dirty="0" smtClean="0"/>
              <a:t>Lowest stage </a:t>
            </a:r>
            <a:r>
              <a:rPr lang="en-US" altLang="en-US" sz="2400" dirty="0" smtClean="0">
                <a:cs typeface="Arial" charset="0"/>
              </a:rPr>
              <a:t>Δ</a:t>
            </a:r>
            <a:r>
              <a:rPr lang="en-US" altLang="en-US" sz="2400" dirty="0" smtClean="0"/>
              <a:t>O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0.4, other stages </a:t>
            </a:r>
            <a:r>
              <a:rPr lang="en-US" altLang="en-US" sz="2400" dirty="0" smtClean="0">
                <a:cs typeface="Arial" charset="0"/>
              </a:rPr>
              <a:t>Δ</a:t>
            </a:r>
            <a:r>
              <a:rPr lang="en-US" altLang="en-US" sz="2400" dirty="0" smtClean="0"/>
              <a:t>O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0.2 Preheater tight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No room for false air reduction.</a:t>
            </a:r>
          </a:p>
          <a:p>
            <a:pPr algn="l">
              <a:buSzTx/>
              <a:buFont typeface="Times" pitchFamily="-96" charset="0"/>
              <a:buChar char="•"/>
            </a:pPr>
            <a:endParaRPr lang="en-US" altLang="en-US" sz="2400" dirty="0" smtClean="0"/>
          </a:p>
          <a:p>
            <a:pPr algn="l">
              <a:buSzTx/>
              <a:buFont typeface="Times" pitchFamily="-96" charset="0"/>
              <a:buChar char="•"/>
            </a:pPr>
            <a:r>
              <a:rPr lang="en-US" altLang="en-US" sz="2400" dirty="0" smtClean="0"/>
              <a:t>Gas velocities, pressure drop are ok (typical range)</a:t>
            </a:r>
          </a:p>
          <a:p>
            <a:pPr algn="l">
              <a:buSzTx/>
              <a:buFont typeface="Times" pitchFamily="-96" charset="0"/>
              <a:buChar char="•"/>
            </a:pPr>
            <a:endParaRPr lang="en-US" altLang="en-US" sz="2400" dirty="0" smtClean="0"/>
          </a:p>
          <a:p>
            <a:pPr algn="l">
              <a:buSzTx/>
              <a:buFont typeface="Times" pitchFamily="-96" charset="0"/>
              <a:buChar char="•"/>
            </a:pPr>
            <a:r>
              <a:rPr lang="en-US" altLang="en-US" sz="2400" dirty="0" smtClean="0"/>
              <a:t>Overall efficiency: Relatively good.</a:t>
            </a:r>
          </a:p>
          <a:p>
            <a:pPr algn="l">
              <a:buSzTx/>
              <a:buFont typeface="Times" pitchFamily="-96" charset="0"/>
              <a:buNone/>
            </a:pP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Tips - Preheater check tool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6820" y="1160748"/>
            <a:ext cx="9001000" cy="503555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Compare measurement value with CCR reading (important to note the time of measurement!)</a:t>
            </a:r>
          </a:p>
          <a:p>
            <a:r>
              <a:rPr lang="en-US" altLang="en-US" dirty="0" smtClean="0"/>
              <a:t>CO inputs: from fuels or from raw material (%CO increase or decrease?)</a:t>
            </a:r>
          </a:p>
          <a:p>
            <a:r>
              <a:rPr lang="en-US" altLang="en-US" dirty="0" smtClean="0"/>
              <a:t>Compare results of preheater check with historical preheater profiles (track if any trend)</a:t>
            </a:r>
          </a:p>
          <a:p>
            <a:r>
              <a:rPr lang="en-US" altLang="en-US" dirty="0" smtClean="0"/>
              <a:t>Meal temperature measurement only possible if safe location is provided (often not possible)</a:t>
            </a:r>
          </a:p>
          <a:p>
            <a:r>
              <a:rPr lang="en-US" altLang="en-US" dirty="0" smtClean="0"/>
              <a:t>Check stable kiln operation with CCR during measurement period. 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1: Preliminary work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0512" y="1092931"/>
            <a:ext cx="8928992" cy="453231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96" charset="0"/>
              <a:buNone/>
            </a:pPr>
            <a:r>
              <a:rPr lang="en-US" altLang="en-US" sz="2800" dirty="0" smtClean="0"/>
              <a:t>Dimensions required to be filled in the “Geometry” sheet</a:t>
            </a:r>
          </a:p>
          <a:p>
            <a:r>
              <a:rPr lang="en-US" altLang="en-US" sz="2800" dirty="0" smtClean="0"/>
              <a:t>Drawings required to check gas velocities:</a:t>
            </a:r>
          </a:p>
          <a:p>
            <a:pPr lvl="1"/>
            <a:r>
              <a:rPr lang="en-US" altLang="en-US" sz="2400" dirty="0" smtClean="0"/>
              <a:t>Dip tube and riser duct of each stage</a:t>
            </a:r>
          </a:p>
          <a:p>
            <a:pPr lvl="1"/>
            <a:r>
              <a:rPr lang="en-US" altLang="en-US" sz="2400" dirty="0" smtClean="0"/>
              <a:t>Tertiary air duct (inside lining)</a:t>
            </a:r>
          </a:p>
          <a:p>
            <a:pPr lvl="1"/>
            <a:r>
              <a:rPr lang="en-US" altLang="en-US" sz="2400" dirty="0" err="1" smtClean="0"/>
              <a:t>Calciner</a:t>
            </a:r>
            <a:r>
              <a:rPr lang="en-US" altLang="en-US" sz="2400" dirty="0" smtClean="0"/>
              <a:t> diameter inside lining or equivalent diameter if different shape.</a:t>
            </a:r>
          </a:p>
          <a:p>
            <a:pPr lvl="1"/>
            <a:r>
              <a:rPr lang="en-US" altLang="en-US" sz="2400" dirty="0" smtClean="0"/>
              <a:t>Kiln diameter inside lining.</a:t>
            </a:r>
          </a:p>
          <a:p>
            <a:r>
              <a:rPr lang="en-US" altLang="en-US" sz="2800" dirty="0" smtClean="0"/>
              <a:t>Drawings required to check gas residence time in </a:t>
            </a:r>
            <a:r>
              <a:rPr lang="en-US" altLang="en-US" sz="2800" dirty="0" err="1" smtClean="0"/>
              <a:t>calciner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/>
              <a:t>Entire </a:t>
            </a:r>
            <a:r>
              <a:rPr lang="en-US" altLang="en-US" sz="2400" dirty="0" err="1" smtClean="0"/>
              <a:t>calciner</a:t>
            </a:r>
            <a:r>
              <a:rPr lang="en-US" altLang="en-US" sz="2400" dirty="0" smtClean="0"/>
              <a:t>: Active volume = volume inside refractory between first fuel feed point and inlet of bottom cyclone</a:t>
            </a:r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2: Inspection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0512" y="1232756"/>
            <a:ext cx="9145016" cy="4925378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96" charset="0"/>
              <a:buNone/>
            </a:pPr>
            <a:r>
              <a:rPr lang="en-US" altLang="en-US" sz="2800" dirty="0" smtClean="0"/>
              <a:t>Inspection of preheater before measurement</a:t>
            </a:r>
          </a:p>
          <a:p>
            <a:r>
              <a:rPr lang="en-US" altLang="en-US" sz="2800" dirty="0" smtClean="0"/>
              <a:t>Check-list during inspection (for each stage):</a:t>
            </a:r>
          </a:p>
          <a:p>
            <a:pPr lvl="1"/>
            <a:r>
              <a:rPr lang="en-US" altLang="en-US" sz="2400" dirty="0" smtClean="0"/>
              <a:t>Is there a splash box?</a:t>
            </a:r>
          </a:p>
          <a:p>
            <a:pPr lvl="1"/>
            <a:r>
              <a:rPr lang="en-US" altLang="en-US" sz="2400" dirty="0" smtClean="0"/>
              <a:t>Is there a flap in meal duct?</a:t>
            </a:r>
          </a:p>
          <a:p>
            <a:pPr lvl="1"/>
            <a:r>
              <a:rPr lang="en-US" altLang="en-US" sz="2400" dirty="0" smtClean="0"/>
              <a:t>Is the meal flap working?</a:t>
            </a:r>
          </a:p>
          <a:p>
            <a:pPr lvl="1"/>
            <a:r>
              <a:rPr lang="en-US" altLang="en-US" sz="2400" dirty="0" smtClean="0"/>
              <a:t>Location of measurement points: </a:t>
            </a:r>
          </a:p>
          <a:p>
            <a:pPr lvl="2"/>
            <a:r>
              <a:rPr lang="en-US" altLang="en-US" sz="2400" dirty="0" smtClean="0"/>
              <a:t>Open, and check if still free (no lining).</a:t>
            </a:r>
          </a:p>
          <a:p>
            <a:pPr lvl="2"/>
            <a:r>
              <a:rPr lang="en-US" altLang="en-US" sz="2400" dirty="0" smtClean="0"/>
              <a:t>Check distance from splash box (if measurement port in riser duct)</a:t>
            </a:r>
          </a:p>
          <a:p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3: Measurements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0512" y="1304764"/>
            <a:ext cx="7835900" cy="453231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Measurements required </a:t>
            </a:r>
          </a:p>
          <a:p>
            <a:pPr lvl="1"/>
            <a:r>
              <a:rPr lang="en-US" altLang="en-US" sz="2400" dirty="0" smtClean="0"/>
              <a:t>Temperature</a:t>
            </a:r>
          </a:p>
          <a:p>
            <a:pPr lvl="1"/>
            <a:r>
              <a:rPr lang="en-US" altLang="en-US" sz="2400" dirty="0" smtClean="0"/>
              <a:t>Pressure </a:t>
            </a:r>
          </a:p>
          <a:p>
            <a:pPr lvl="1"/>
            <a:r>
              <a:rPr lang="en-US" altLang="en-US" sz="2400" dirty="0" smtClean="0"/>
              <a:t>Oxygen and CO</a:t>
            </a:r>
          </a:p>
          <a:p>
            <a:pPr lvl="1"/>
            <a:r>
              <a:rPr lang="en-US" altLang="en-US" sz="2400" dirty="0" smtClean="0"/>
              <a:t>Fuel rate</a:t>
            </a:r>
          </a:p>
          <a:p>
            <a:pPr lvl="1"/>
            <a:r>
              <a:rPr lang="en-US" altLang="en-US" sz="2400" dirty="0" smtClean="0"/>
              <a:t>Kiln feed rate</a:t>
            </a:r>
          </a:p>
          <a:p>
            <a:pPr lvl="1"/>
            <a:r>
              <a:rPr lang="en-US" altLang="en-US" sz="2400" dirty="0" smtClean="0"/>
              <a:t>Kiln feed moisture</a:t>
            </a:r>
          </a:p>
          <a:p>
            <a:r>
              <a:rPr lang="en-US" altLang="en-US" sz="2800" dirty="0" smtClean="0"/>
              <a:t>Location of measurements:</a:t>
            </a:r>
          </a:p>
          <a:p>
            <a:pPr lvl="1"/>
            <a:r>
              <a:rPr lang="en-US" altLang="en-US" sz="2400" dirty="0" smtClean="0"/>
              <a:t>Kiln inlet</a:t>
            </a:r>
          </a:p>
          <a:p>
            <a:pPr lvl="1"/>
            <a:r>
              <a:rPr lang="en-US" altLang="en-US" sz="2400" dirty="0" smtClean="0"/>
              <a:t>Tertiary air</a:t>
            </a:r>
          </a:p>
          <a:p>
            <a:pPr lvl="1"/>
            <a:r>
              <a:rPr lang="en-US" altLang="en-US" sz="2400" dirty="0" err="1" smtClean="0"/>
              <a:t>Calciner</a:t>
            </a:r>
            <a:r>
              <a:rPr lang="en-US" altLang="en-US" sz="2400" dirty="0" smtClean="0"/>
              <a:t> (including orifice)</a:t>
            </a:r>
          </a:p>
          <a:p>
            <a:pPr lvl="1"/>
            <a:r>
              <a:rPr lang="en-US" altLang="en-US" sz="2400" dirty="0" smtClean="0"/>
              <a:t>Outlet of each stage</a:t>
            </a:r>
          </a:p>
          <a:p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– Step 4: Fill out the tool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5730" y="1484784"/>
            <a:ext cx="9073008" cy="4532313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Times" pitchFamily="-96" charset="0"/>
              <a:buNone/>
            </a:pPr>
            <a:r>
              <a:rPr lang="en-US" altLang="en-US" sz="2800" dirty="0" smtClean="0"/>
              <a:t>The gas flow calculation uses the same formula as in your PPE reference guide.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V min from combustion of fuel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CO2 from raw material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Excess air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Water vapor from RM (top stage)</a:t>
            </a:r>
            <a:endParaRPr lang="en-US" altLang="en-US" dirty="0" smtClean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52" y="2708920"/>
            <a:ext cx="3096195" cy="297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Preheater check tool – online presentation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0512" y="1196752"/>
            <a:ext cx="9001000" cy="503555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 smtClean="0"/>
              <a:t>New standard tool (can select number of strings, number of stages, with ILC or/and SLC, bypass, </a:t>
            </a:r>
            <a:r>
              <a:rPr lang="en-US" sz="2800" dirty="0" err="1" smtClean="0"/>
              <a:t>etc</a:t>
            </a:r>
            <a:r>
              <a:rPr lang="en-US" sz="2800" dirty="0" smtClean="0"/>
              <a:t>…)</a:t>
            </a:r>
          </a:p>
          <a:p>
            <a:pPr>
              <a:defRPr/>
            </a:pPr>
            <a:r>
              <a:rPr lang="en-US" sz="2800" dirty="0" smtClean="0"/>
              <a:t>It is composed of 4 sheets: Geometry, Measurements, Calculations and Evaluation.</a:t>
            </a:r>
          </a:p>
          <a:p>
            <a:pPr marL="0" indent="0">
              <a:buFont typeface="Times" pitchFamily="-96" charset="0"/>
              <a:buNone/>
              <a:defRPr/>
            </a:pPr>
            <a:endParaRPr lang="en-US" sz="2000" dirty="0" smtClean="0"/>
          </a:p>
          <a:p>
            <a:pPr marL="0" indent="0">
              <a:buFont typeface="Times" pitchFamily="-96" charset="0"/>
              <a:buNone/>
              <a:defRPr/>
            </a:pPr>
            <a:endParaRPr lang="en-US" sz="2000" dirty="0" smtClean="0"/>
          </a:p>
          <a:p>
            <a:pPr marL="0" indent="0">
              <a:buFont typeface="Times" pitchFamily="-96" charset="0"/>
              <a:buNone/>
              <a:defRPr/>
            </a:pPr>
            <a:endParaRPr lang="en-US" sz="2000" dirty="0" smtClean="0"/>
          </a:p>
          <a:p>
            <a:pPr marL="0" indent="0">
              <a:buFont typeface="Times" pitchFamily="-96" charset="0"/>
              <a:buNone/>
              <a:defRPr/>
            </a:pPr>
            <a:endParaRPr lang="en-US" sz="2000" dirty="0" smtClean="0"/>
          </a:p>
          <a:p>
            <a:pPr marL="0" indent="0">
              <a:buFont typeface="Times" pitchFamily="-96" charset="0"/>
              <a:buNone/>
              <a:defRPr/>
            </a:pPr>
            <a:r>
              <a:rPr lang="en-US" sz="2000" i="1" dirty="0" smtClean="0"/>
              <a:t>Note: In case of </a:t>
            </a:r>
            <a:r>
              <a:rPr lang="en-US" sz="2000" i="1" dirty="0" err="1" smtClean="0"/>
              <a:t>precombustion</a:t>
            </a:r>
            <a:r>
              <a:rPr lang="en-US" sz="2000" i="1" dirty="0" smtClean="0"/>
              <a:t> chamber </a:t>
            </a:r>
            <a:r>
              <a:rPr lang="en-US" sz="2000" i="1" dirty="0" smtClean="0">
                <a:sym typeface="Wingdings" pitchFamily="2" charset="2"/>
              </a:rPr>
              <a:t>use in-line configuration. For residence time, if a more accurate calculation is required, do a separate calculation</a:t>
            </a:r>
            <a:endParaRPr lang="en-US" sz="2000" i="1" dirty="0" smtClean="0"/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1: Estimate Active volume of </a:t>
            </a:r>
            <a:r>
              <a:rPr lang="en-US" altLang="en-US" dirty="0" err="1"/>
              <a:t>Calciner</a:t>
            </a:r>
            <a:endParaRPr lang="en-US" dirty="0" smtClean="0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601072" y="1267045"/>
            <a:ext cx="3660051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Determine the boundaries of the </a:t>
            </a:r>
            <a:r>
              <a:rPr lang="en-US" dirty="0" err="1" smtClean="0"/>
              <a:t>calciner</a:t>
            </a:r>
            <a:r>
              <a:rPr lang="en-US" dirty="0" smtClean="0"/>
              <a:t> active volume.</a:t>
            </a:r>
          </a:p>
          <a:p>
            <a:pPr>
              <a:defRPr/>
            </a:pPr>
            <a:r>
              <a:rPr lang="en-US" dirty="0" smtClean="0"/>
              <a:t>Select the correct active volume of </a:t>
            </a:r>
            <a:r>
              <a:rPr lang="en-US" dirty="0" err="1" smtClean="0"/>
              <a:t>calciner</a:t>
            </a:r>
            <a:r>
              <a:rPr lang="en-US" dirty="0" smtClean="0"/>
              <a:t> to enter in tool (length of </a:t>
            </a:r>
            <a:r>
              <a:rPr lang="en-US" dirty="0" err="1" smtClean="0"/>
              <a:t>calciner</a:t>
            </a:r>
            <a:r>
              <a:rPr lang="en-US" dirty="0" smtClean="0"/>
              <a:t> goose neck part is 39.9m)</a:t>
            </a:r>
          </a:p>
          <a:p>
            <a:pPr marL="0" indent="0">
              <a:buFont typeface="Times" pitchFamily="-96" charset="0"/>
              <a:buNone/>
              <a:defRPr/>
            </a:pPr>
            <a:r>
              <a:rPr lang="en-US" dirty="0" smtClean="0"/>
              <a:t>    - 940 m3</a:t>
            </a:r>
          </a:p>
          <a:p>
            <a:pPr marL="0" indent="0">
              <a:buFont typeface="Times" pitchFamily="-96" charset="0"/>
              <a:buNone/>
              <a:defRPr/>
            </a:pPr>
            <a:r>
              <a:rPr lang="en-US" dirty="0" smtClean="0"/>
              <a:t>    - 1‘370 m3 </a:t>
            </a:r>
          </a:p>
          <a:p>
            <a:pPr marL="0" indent="0">
              <a:buFont typeface="Times" pitchFamily="-96" charset="0"/>
              <a:buNone/>
              <a:defRPr/>
            </a:pPr>
            <a:r>
              <a:rPr lang="en-US" dirty="0" smtClean="0"/>
              <a:t>    - 1‘620 m3</a:t>
            </a:r>
          </a:p>
          <a:p>
            <a:pPr>
              <a:defRPr/>
            </a:pP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920552" y="1376772"/>
            <a:ext cx="4337049" cy="4980781"/>
            <a:chOff x="776536" y="1000125"/>
            <a:chExt cx="5380790" cy="5689600"/>
          </a:xfrm>
        </p:grpSpPr>
        <p:pic>
          <p:nvPicPr>
            <p:cNvPr id="5" name="Picture 6" descr="Calciner volume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36" y="1000125"/>
              <a:ext cx="5129212" cy="568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6105127" y="2656681"/>
              <a:ext cx="1" cy="2428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 rot="16200000">
              <a:off x="5573126" y="3654975"/>
              <a:ext cx="863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30000"/>
                </a:spcAft>
                <a:buClr>
                  <a:schemeClr val="accent1"/>
                </a:buClr>
                <a:buSzPct val="90000"/>
                <a:buFont typeface="Wingdings" pitchFamily="2" charset="2"/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 dirty="0" smtClean="0"/>
                <a:t>30300</a:t>
              </a:r>
              <a:endParaRPr lang="en-US" altLang="en-US" sz="1400" b="1" dirty="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113585" y="2639806"/>
              <a:ext cx="991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113584" y="5085184"/>
              <a:ext cx="991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1" name="Straight Connector 2"/>
            <p:cNvCxnSpPr>
              <a:cxnSpLocks noChangeShapeType="1"/>
            </p:cNvCxnSpPr>
            <p:nvPr/>
          </p:nvCxnSpPr>
          <p:spPr bwMode="auto">
            <a:xfrm>
              <a:off x="4912829" y="1989138"/>
              <a:ext cx="17463" cy="719137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/>
            <p:cNvCxnSpPr>
              <a:cxnSpLocks noChangeShapeType="1"/>
            </p:cNvCxnSpPr>
            <p:nvPr/>
          </p:nvCxnSpPr>
          <p:spPr bwMode="auto">
            <a:xfrm>
              <a:off x="4228617" y="2060575"/>
              <a:ext cx="17462" cy="850900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6"/>
            <p:cNvCxnSpPr>
              <a:cxnSpLocks noChangeShapeType="1"/>
            </p:cNvCxnSpPr>
            <p:nvPr/>
          </p:nvCxnSpPr>
          <p:spPr bwMode="auto">
            <a:xfrm flipH="1">
              <a:off x="4228617" y="1363663"/>
              <a:ext cx="169862" cy="696912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8"/>
            <p:cNvCxnSpPr>
              <a:cxnSpLocks noChangeShapeType="1"/>
            </p:cNvCxnSpPr>
            <p:nvPr/>
          </p:nvCxnSpPr>
          <p:spPr bwMode="auto">
            <a:xfrm>
              <a:off x="4739792" y="1357313"/>
              <a:ext cx="180975" cy="703262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21"/>
            <p:cNvCxnSpPr>
              <a:cxnSpLocks noChangeShapeType="1"/>
            </p:cNvCxnSpPr>
            <p:nvPr/>
          </p:nvCxnSpPr>
          <p:spPr bwMode="auto">
            <a:xfrm>
              <a:off x="4433404" y="1335088"/>
              <a:ext cx="306388" cy="6350"/>
            </a:xfrm>
            <a:prstGeom prst="line">
              <a:avLst/>
            </a:prstGeom>
            <a:noFill/>
            <a:ln w="34925" algn="ctr">
              <a:solidFill>
                <a:srgbClr val="00B05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 1 : Solution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0532" y="1304764"/>
            <a:ext cx="79930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0513" indent="-290513">
              <a:defRPr sz="2200">
                <a:solidFill>
                  <a:schemeClr val="tx1"/>
                </a:solidFill>
                <a:latin typeface="Arial" charset="0"/>
              </a:defRPr>
            </a:lvl1pPr>
            <a:lvl2pPr marL="571500" indent="-27940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buSzTx/>
              <a:buFont typeface="Times" pitchFamily="-96" charset="0"/>
              <a:buChar char="•"/>
            </a:pPr>
            <a:r>
              <a:rPr lang="en-US" altLang="en-US" sz="2000" dirty="0" smtClean="0"/>
              <a:t>Active volume = volume inside refractory between </a:t>
            </a:r>
            <a:r>
              <a:rPr lang="en-US" altLang="en-US" sz="2000" b="1" dirty="0" smtClean="0"/>
              <a:t>first fuel feed</a:t>
            </a:r>
            <a:r>
              <a:rPr lang="en-US" altLang="en-US" sz="2000" dirty="0" smtClean="0"/>
              <a:t> point and inlet of bottom cyclone</a:t>
            </a:r>
            <a:r>
              <a:rPr lang="en-US" altLang="en-US" sz="2000" b="1" dirty="0" smtClean="0"/>
              <a:t> </a:t>
            </a:r>
          </a:p>
          <a:p>
            <a:pPr algn="l">
              <a:buSzTx/>
              <a:buFont typeface="Times" pitchFamily="-96" charset="0"/>
              <a:buChar char="•"/>
            </a:pPr>
            <a:endParaRPr lang="en-US" altLang="en-US" sz="2000" dirty="0" smtClean="0"/>
          </a:p>
          <a:p>
            <a:pPr algn="l">
              <a:buSzTx/>
              <a:buFont typeface="Times" pitchFamily="-96" charset="0"/>
              <a:buChar char="•"/>
            </a:pPr>
            <a:r>
              <a:rPr lang="en-US" altLang="en-US" sz="2000" dirty="0" smtClean="0"/>
              <a:t>Estimation of </a:t>
            </a:r>
            <a:r>
              <a:rPr lang="en-US" altLang="en-US" sz="2000" dirty="0" err="1" smtClean="0"/>
              <a:t>calciner</a:t>
            </a:r>
            <a:r>
              <a:rPr lang="en-US" altLang="en-US" sz="2000" dirty="0" smtClean="0"/>
              <a:t> active volume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en-US" sz="2000" dirty="0" smtClean="0"/>
              <a:t>Estimation Goose neck = 39.9 [m] x 14.66 [m2] = 585 m3 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en-US" sz="2000" dirty="0" smtClean="0"/>
              <a:t>Estimation main vessel = 30.3 [m] x 28 [m2] = 848 m3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r>
              <a:rPr lang="en-US" altLang="en-US" sz="2000" dirty="0" smtClean="0"/>
              <a:t>Total estimated = 1433 m3 (</a:t>
            </a:r>
            <a:r>
              <a:rPr lang="en-US" altLang="en-US" sz="2000" b="1" dirty="0" smtClean="0"/>
              <a:t>Correct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EXACT VOLUME is 1370 m3</a:t>
            </a:r>
            <a:r>
              <a:rPr lang="en-US" altLang="en-US" sz="2000" dirty="0" smtClean="0"/>
              <a:t>)</a:t>
            </a:r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en-US" sz="2000" dirty="0" smtClean="0"/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en-US" sz="2000" dirty="0" smtClean="0"/>
          </a:p>
          <a:p>
            <a:pPr lvl="1" algn="l">
              <a:spcBef>
                <a:spcPct val="0"/>
              </a:spcBef>
              <a:spcAft>
                <a:spcPct val="0"/>
              </a:spcAft>
              <a:buSzPct val="60000"/>
              <a:buFont typeface="Webdings" pitchFamily="18" charset="2"/>
              <a:buChar char="4"/>
            </a:pPr>
            <a:endParaRPr lang="en-US" altLang="en-US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90075" y="0"/>
            <a:ext cx="4159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90000"/>
              <a:buFont typeface="Wingdings" pitchFamily="2" charset="2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2016-05-10   © 2016 </a:t>
            </a:r>
            <a:r>
              <a:rPr lang="en-US" dirty="0" err="1" smtClean="0"/>
              <a:t>LafargeHolcim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BRAND" val="100"/>
  <p:tag name="LOGO" val="100"/>
  <p:tag name="COPYRIGHTYEAR" val="2016"/>
  <p:tag name="CLASSIFICATION" val="0"/>
  <p:tag name="LANGUAGE" val="1033"/>
  <p:tag name="DATE" val="2016-05-10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LafargeHolcim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1276</Words>
  <Application>Microsoft Office PowerPoint</Application>
  <PresentationFormat>A4 Paper (210x297 mm)</PresentationFormat>
  <Paragraphs>193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LafargeHolcim</vt:lpstr>
      <vt:lpstr>Chart</vt:lpstr>
      <vt:lpstr>Preheater profile   Introduction and Solution</vt:lpstr>
      <vt:lpstr>Objectives / Scope of a preheater check tool</vt:lpstr>
      <vt:lpstr>Preheater check – Step 1: Preliminary work</vt:lpstr>
      <vt:lpstr>Preheater check – Step 2: Inspection</vt:lpstr>
      <vt:lpstr>Preheater check – Step 3: Measurements</vt:lpstr>
      <vt:lpstr>Preheater check – Step 4: Fill out the tool</vt:lpstr>
      <vt:lpstr>Preheater check tool – online presentation</vt:lpstr>
      <vt:lpstr>Task 1: Estimate Active volume of Calciner</vt:lpstr>
      <vt:lpstr>Task 1 : Solution</vt:lpstr>
      <vt:lpstr>Task 2: Fill out missing measurements</vt:lpstr>
      <vt:lpstr>Pressure of Stage 4</vt:lpstr>
      <vt:lpstr>Meal temperature of Stage 5</vt:lpstr>
      <vt:lpstr>Gas temperature of Stage 3</vt:lpstr>
      <vt:lpstr>Task 3: Oxygen and calcination degree</vt:lpstr>
      <vt:lpstr>Impact of excess air on gas flow calculation</vt:lpstr>
      <vt:lpstr>Impact of excess air on gas flow calculation</vt:lpstr>
      <vt:lpstr>Apparent and true calcination degree</vt:lpstr>
      <vt:lpstr>Impact of calcination degree on gas flow calculation</vt:lpstr>
      <vt:lpstr>Task 4: False air and Preheater efficiency</vt:lpstr>
      <vt:lpstr>Task 4: Solution</vt:lpstr>
      <vt:lpstr>Tips - Preheater check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Preheater profile   Introduction and Solution</dc:title>
  <dc:creator>Mirko Weber</dc:creator>
  <cp:lastModifiedBy>Mirko Weber</cp:lastModifiedBy>
  <cp:revision>1</cp:revision>
  <dcterms:created xsi:type="dcterms:W3CDTF">2015-07-13T09:18:26Z</dcterms:created>
  <dcterms:modified xsi:type="dcterms:W3CDTF">2016-05-10T13:24:34Z</dcterms:modified>
</cp:coreProperties>
</file>