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5"/>
    <p:restoredTop sz="94674"/>
  </p:normalViewPr>
  <p:slideViewPr>
    <p:cSldViewPr snapToGrid="0" snapToObjects="1">
      <p:cViewPr varScale="1">
        <p:scale>
          <a:sx n="123" d="100"/>
          <a:sy n="123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42FD-AFFF-9F44-982C-F690C19E1145}" type="datetimeFigureOut">
              <a:rPr lang="de-DE" smtClean="0"/>
              <a:t>10.11.16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648-A3E2-9C4F-8E9C-7D6B8C8CF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12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42FD-AFFF-9F44-982C-F690C19E1145}" type="datetimeFigureOut">
              <a:rPr lang="de-DE" smtClean="0"/>
              <a:t>10.11.16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648-A3E2-9C4F-8E9C-7D6B8C8CF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2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42FD-AFFF-9F44-982C-F690C19E1145}" type="datetimeFigureOut">
              <a:rPr lang="de-DE" smtClean="0"/>
              <a:t>10.11.16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648-A3E2-9C4F-8E9C-7D6B8C8CF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2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42FD-AFFF-9F44-982C-F690C19E1145}" type="datetimeFigureOut">
              <a:rPr lang="de-DE" smtClean="0"/>
              <a:t>10.11.16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648-A3E2-9C4F-8E9C-7D6B8C8CF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42FD-AFFF-9F44-982C-F690C19E1145}" type="datetimeFigureOut">
              <a:rPr lang="de-DE" smtClean="0"/>
              <a:t>10.11.16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648-A3E2-9C4F-8E9C-7D6B8C8CF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32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42FD-AFFF-9F44-982C-F690C19E1145}" type="datetimeFigureOut">
              <a:rPr lang="de-DE" smtClean="0"/>
              <a:t>10.11.16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648-A3E2-9C4F-8E9C-7D6B8C8CF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47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42FD-AFFF-9F44-982C-F690C19E1145}" type="datetimeFigureOut">
              <a:rPr lang="de-DE" smtClean="0"/>
              <a:t>10.11.16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648-A3E2-9C4F-8E9C-7D6B8C8CF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9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42FD-AFFF-9F44-982C-F690C19E1145}" type="datetimeFigureOut">
              <a:rPr lang="de-DE" smtClean="0"/>
              <a:t>10.11.16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648-A3E2-9C4F-8E9C-7D6B8C8CF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39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42FD-AFFF-9F44-982C-F690C19E1145}" type="datetimeFigureOut">
              <a:rPr lang="de-DE" smtClean="0"/>
              <a:t>10.11.16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648-A3E2-9C4F-8E9C-7D6B8C8CF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39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42FD-AFFF-9F44-982C-F690C19E1145}" type="datetimeFigureOut">
              <a:rPr lang="de-DE" smtClean="0"/>
              <a:t>10.11.16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648-A3E2-9C4F-8E9C-7D6B8C8CF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6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42FD-AFFF-9F44-982C-F690C19E1145}" type="datetimeFigureOut">
              <a:rPr lang="de-DE" smtClean="0"/>
              <a:t>10.11.16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648-A3E2-9C4F-8E9C-7D6B8C8CF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77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642FD-AFFF-9F44-982C-F690C19E1145}" type="datetimeFigureOut">
              <a:rPr lang="de-DE" smtClean="0"/>
              <a:t>10.11.16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4648-A3E2-9C4F-8E9C-7D6B8C8CF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30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ropensci/rcrossref" TargetMode="External"/><Relationship Id="rId3" Type="http://schemas.openxmlformats.org/officeDocument/2006/relationships/hyperlink" Target="https://twitter.com/sckotti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openapc@uni-bielefeld.de" TargetMode="External"/><Relationship Id="rId4" Type="http://schemas.openxmlformats.org/officeDocument/2006/relationships/hyperlink" Target="http://doi.org/10.7717/peerj.2323" TargetMode="External"/><Relationship Id="rId5" Type="http://schemas.openxmlformats.org/officeDocument/2006/relationships/hyperlink" Target="mailto:najko.jahn@sub.uni-goettingen.d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APC/openapc-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apc/openapc-d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jahn82/pidapalooza_tal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 err="1" smtClean="0"/>
              <a:t>Using</a:t>
            </a:r>
            <a:r>
              <a:rPr lang="de-DE" dirty="0" smtClean="0"/>
              <a:t> DOIs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assess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institutional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open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publication</a:t>
            </a:r>
            <a:r>
              <a:rPr lang="de-DE" dirty="0" smtClean="0"/>
              <a:t> </a:t>
            </a:r>
            <a:r>
              <a:rPr lang="de-DE" dirty="0" err="1" smtClean="0"/>
              <a:t>fees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de-DE" dirty="0" smtClean="0"/>
          </a:p>
          <a:p>
            <a:pPr algn="l"/>
            <a:r>
              <a:rPr lang="de-DE" dirty="0" err="1" smtClean="0"/>
              <a:t>Najko</a:t>
            </a:r>
            <a:r>
              <a:rPr lang="de-DE" dirty="0" smtClean="0"/>
              <a:t> Jahn, State </a:t>
            </a:r>
            <a:r>
              <a:rPr lang="de-DE" dirty="0" err="1" smtClean="0"/>
              <a:t>and</a:t>
            </a:r>
            <a:r>
              <a:rPr lang="de-DE" dirty="0" smtClean="0"/>
              <a:t> University Library Göttingen, Germany</a:t>
            </a:r>
          </a:p>
          <a:p>
            <a:pPr algn="l"/>
            <a:r>
              <a:rPr lang="de-DE" dirty="0" smtClean="0"/>
              <a:t>@</a:t>
            </a:r>
            <a:r>
              <a:rPr lang="de-DE" dirty="0" err="1" smtClean="0"/>
              <a:t>najkoja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08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–</a:t>
            </a:r>
            <a:br>
              <a:rPr lang="en-US" dirty="0" smtClean="0"/>
            </a:br>
            <a:r>
              <a:rPr lang="en-US" dirty="0" smtClean="0"/>
              <a:t>Spending </a:t>
            </a:r>
            <a:r>
              <a:rPr lang="en-US" dirty="0"/>
              <a:t>by </a:t>
            </a:r>
            <a:r>
              <a:rPr lang="en-US" dirty="0" smtClean="0"/>
              <a:t>publisher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10945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Results</a:t>
            </a:r>
            <a:r>
              <a:rPr lang="de-DE" dirty="0" smtClean="0"/>
              <a:t> –</a:t>
            </a:r>
            <a:br>
              <a:rPr lang="de-DE" dirty="0" smtClean="0"/>
            </a:br>
            <a:r>
              <a:rPr lang="en-US" dirty="0" smtClean="0"/>
              <a:t>Springer </a:t>
            </a:r>
            <a:r>
              <a:rPr lang="en-US" dirty="0"/>
              <a:t>Nature </a:t>
            </a:r>
            <a:r>
              <a:rPr lang="en-US" dirty="0" smtClean="0"/>
              <a:t>merger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929091" y="2524165"/>
            <a:ext cx="4776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Represented by </a:t>
            </a:r>
            <a:r>
              <a:rPr lang="en-US" sz="2400" dirty="0" err="1" smtClean="0"/>
              <a:t>Crossref</a:t>
            </a:r>
            <a:r>
              <a:rPr lang="en-US" sz="2400" dirty="0" smtClean="0"/>
              <a:t> member ID:</a:t>
            </a:r>
            <a:endParaRPr lang="de-DE" sz="2400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56078"/>
              </p:ext>
            </p:extLst>
          </p:nvPr>
        </p:nvGraphicFramePr>
        <p:xfrm>
          <a:off x="929091" y="3643846"/>
          <a:ext cx="10515600" cy="1097280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2590800"/>
                <a:gridCol w="1454727"/>
                <a:gridCol w="2473037"/>
                <a:gridCol w="1893916"/>
                <a:gridCol w="2103120"/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Member</a:t>
                      </a:r>
                      <a:endParaRPr lang="de-DE" sz="24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Articles</a:t>
                      </a:r>
                      <a:endParaRPr lang="de-DE" sz="24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Proportion (in %)</a:t>
                      </a:r>
                      <a:endParaRPr lang="de-DE" sz="24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Mean fee (€)</a:t>
                      </a:r>
                      <a:endParaRPr lang="de-DE" sz="24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SD (€)</a:t>
                      </a:r>
                      <a:endParaRPr lang="de-DE" sz="24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297 (Springer)</a:t>
                      </a:r>
                      <a:endParaRPr lang="de-DE" sz="24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2672</a:t>
                      </a:r>
                      <a:endParaRPr lang="de-DE" sz="24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93.4</a:t>
                      </a:r>
                      <a:endParaRPr lang="de-DE" sz="24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1361</a:t>
                      </a:r>
                      <a:endParaRPr lang="de-DE" sz="24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313</a:t>
                      </a:r>
                      <a:endParaRPr lang="de-DE" sz="24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339 (Nature)</a:t>
                      </a:r>
                      <a:endParaRPr lang="de-DE" sz="24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189</a:t>
                      </a:r>
                      <a:endParaRPr lang="de-DE" sz="24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6.6</a:t>
                      </a:r>
                      <a:endParaRPr lang="de-DE" sz="24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1730</a:t>
                      </a:r>
                      <a:endParaRPr lang="de-DE" sz="24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873</a:t>
                      </a:r>
                      <a:endParaRPr lang="de-DE" sz="24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8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–</a:t>
            </a:r>
            <a:br>
              <a:rPr lang="en-US" dirty="0" smtClean="0"/>
            </a:br>
            <a:r>
              <a:rPr lang="en-US" dirty="0" smtClean="0"/>
              <a:t>Spending </a:t>
            </a:r>
            <a:r>
              <a:rPr lang="en-US" dirty="0"/>
              <a:t>per </a:t>
            </a:r>
            <a:r>
              <a:rPr lang="en-US" dirty="0" smtClean="0"/>
              <a:t>journal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16763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–</a:t>
            </a:r>
            <a:br>
              <a:rPr lang="en-US" dirty="0" smtClean="0"/>
            </a:br>
            <a:r>
              <a:rPr lang="en-US" dirty="0" smtClean="0"/>
              <a:t>License information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Top 5 license </a:t>
            </a:r>
            <a:r>
              <a:rPr lang="en-US" dirty="0" smtClean="0"/>
              <a:t>mentioned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28364"/>
              </p:ext>
            </p:extLst>
          </p:nvPr>
        </p:nvGraphicFramePr>
        <p:xfrm>
          <a:off x="838200" y="2600599"/>
          <a:ext cx="10633365" cy="2255520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6591300"/>
                <a:gridCol w="1704109"/>
                <a:gridCol w="2337956"/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license_ref</a:t>
                      </a:r>
                      <a:endParaRPr lang="de-DE" sz="28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Articles</a:t>
                      </a:r>
                      <a:endParaRPr lang="de-DE" sz="28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Proportion</a:t>
                      </a:r>
                      <a:endParaRPr lang="de-DE" sz="28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NA</a:t>
                      </a:r>
                      <a:endParaRPr lang="de-DE" sz="24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5530</a:t>
                      </a:r>
                      <a:endParaRPr lang="de-DE" sz="24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58.12</a:t>
                      </a:r>
                      <a:endParaRPr lang="de-DE" sz="24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http://</a:t>
                      </a:r>
                      <a:r>
                        <a:rPr lang="en-US" sz="2400" dirty="0" err="1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creativecommons.org</a:t>
                      </a:r>
                      <a:r>
                        <a:rPr lang="en-US" sz="24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/licenses/by/4.0/</a:t>
                      </a:r>
                      <a:endParaRPr lang="de-DE" sz="24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2240</a:t>
                      </a:r>
                      <a:endParaRPr lang="de-DE" sz="24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23.54</a:t>
                      </a:r>
                      <a:endParaRPr lang="de-DE" sz="24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http://</a:t>
                      </a:r>
                      <a:r>
                        <a:rPr lang="en-US" sz="2400" dirty="0" err="1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www.springer.com</a:t>
                      </a:r>
                      <a:r>
                        <a:rPr lang="en-US" sz="24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/</a:t>
                      </a:r>
                      <a:r>
                        <a:rPr lang="en-US" sz="2400" dirty="0" err="1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tdm</a:t>
                      </a:r>
                      <a:endParaRPr lang="de-DE" sz="24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819</a:t>
                      </a:r>
                      <a:endParaRPr lang="de-DE" sz="24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8.61</a:t>
                      </a:r>
                      <a:endParaRPr lang="de-DE" sz="24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http://creativecommons.org/licenses/by/3.0/</a:t>
                      </a:r>
                      <a:endParaRPr lang="de-DE" sz="24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623</a:t>
                      </a:r>
                      <a:endParaRPr lang="de-DE" sz="24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6.55</a:t>
                      </a:r>
                      <a:endParaRPr lang="de-DE" sz="24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http://doi.wiley.com/10.1002/tdm_license_1</a:t>
                      </a:r>
                      <a:endParaRPr lang="de-DE" sz="24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94</a:t>
                      </a:r>
                      <a:endParaRPr lang="de-DE" sz="24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0.99</a:t>
                      </a:r>
                      <a:endParaRPr lang="de-DE" sz="24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1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Benefits </a:t>
            </a:r>
            <a:r>
              <a:rPr lang="en-US" b="1" dirty="0"/>
              <a:t>using </a:t>
            </a:r>
            <a:r>
              <a:rPr lang="en-US" b="1" dirty="0" err="1"/>
              <a:t>Crossref</a:t>
            </a:r>
            <a:r>
              <a:rPr lang="en-US" b="1" dirty="0"/>
              <a:t> metadata services</a:t>
            </a:r>
            <a:endParaRPr lang="de-DE" b="1" dirty="0"/>
          </a:p>
          <a:p>
            <a:pPr lvl="0"/>
            <a:r>
              <a:rPr lang="en-US" dirty="0"/>
              <a:t>no manual curation of bibliographic metadata</a:t>
            </a:r>
            <a:endParaRPr lang="de-DE" dirty="0"/>
          </a:p>
          <a:p>
            <a:pPr lvl="0"/>
            <a:r>
              <a:rPr lang="en-US" dirty="0"/>
              <a:t>reliable open APIs and several metadata representations in place</a:t>
            </a:r>
            <a:endParaRPr lang="de-DE" dirty="0"/>
          </a:p>
          <a:p>
            <a:pPr lvl="0"/>
            <a:r>
              <a:rPr lang="en-US" dirty="0"/>
              <a:t>great clients </a:t>
            </a:r>
            <a:r>
              <a:rPr lang="en-US" dirty="0" smtClean="0"/>
              <a:t>exist, </a:t>
            </a:r>
            <a:r>
              <a:rPr lang="en-US" dirty="0"/>
              <a:t>e.g. </a:t>
            </a:r>
            <a:r>
              <a:rPr lang="en-US" dirty="0">
                <a:hlinkClick r:id="rId2"/>
              </a:rPr>
              <a:t>rOpenSci's rcrossref</a:t>
            </a:r>
            <a:r>
              <a:rPr lang="en-US" dirty="0"/>
              <a:t> by </a:t>
            </a:r>
            <a:r>
              <a:rPr lang="en-US" dirty="0">
                <a:hlinkClick r:id="rId3"/>
              </a:rPr>
              <a:t>Scott </a:t>
            </a:r>
            <a:r>
              <a:rPr lang="en-US" dirty="0" smtClean="0">
                <a:hlinkClick r:id="rId3"/>
              </a:rPr>
              <a:t>Chamberlain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Open </a:t>
            </a:r>
            <a:r>
              <a:rPr lang="de-DE" b="1" dirty="0" err="1" smtClean="0"/>
              <a:t>questions</a:t>
            </a:r>
            <a:endParaRPr lang="de-DE" b="1" dirty="0" smtClean="0"/>
          </a:p>
          <a:p>
            <a:pPr lvl="0"/>
            <a:r>
              <a:rPr lang="en-US" dirty="0"/>
              <a:t>How are mergers of publishers and name changes be best represented?</a:t>
            </a:r>
            <a:endParaRPr lang="de-DE" dirty="0"/>
          </a:p>
          <a:p>
            <a:pPr lvl="0"/>
            <a:r>
              <a:rPr lang="en-US" dirty="0"/>
              <a:t>How to motivate publishers to provide more </a:t>
            </a:r>
            <a:r>
              <a:rPr lang="en-US" dirty="0" err="1"/>
              <a:t>infos</a:t>
            </a:r>
            <a:r>
              <a:rPr lang="en-US" dirty="0"/>
              <a:t> to </a:t>
            </a:r>
            <a:r>
              <a:rPr lang="en-US" dirty="0" err="1"/>
              <a:t>Crossref</a:t>
            </a:r>
            <a:r>
              <a:rPr lang="en-US" dirty="0"/>
              <a:t>, especially </a:t>
            </a:r>
            <a:r>
              <a:rPr lang="en-US" dirty="0" smtClean="0"/>
              <a:t>license </a:t>
            </a:r>
            <a:r>
              <a:rPr lang="en-US" dirty="0"/>
              <a:t>information, at the article level</a:t>
            </a:r>
            <a:r>
              <a:rPr lang="en-US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92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Increasing need to make spending for open access publication fees transparent and to compare these expenditure across various levels</a:t>
            </a:r>
            <a:endParaRPr lang="de-DE" dirty="0"/>
          </a:p>
          <a:p>
            <a:pPr lvl="0"/>
            <a:r>
              <a:rPr lang="en-US" dirty="0"/>
              <a:t>Open Access articles where institutions covered publication fees are thoroughly covered in </a:t>
            </a:r>
            <a:r>
              <a:rPr lang="en-US" dirty="0" err="1"/>
              <a:t>Crossref</a:t>
            </a:r>
            <a:endParaRPr lang="de-DE" dirty="0"/>
          </a:p>
          <a:p>
            <a:pPr lvl="0"/>
            <a:r>
              <a:rPr lang="en-US" dirty="0"/>
              <a:t>Re-using </a:t>
            </a:r>
            <a:r>
              <a:rPr lang="en-US" dirty="0" err="1"/>
              <a:t>Crossref</a:t>
            </a:r>
            <a:r>
              <a:rPr lang="en-US" dirty="0"/>
              <a:t> metadata, which publishers provided, extend existing methods to retrieve bibliographic metadata</a:t>
            </a:r>
            <a:endParaRPr lang="de-DE" dirty="0"/>
          </a:p>
          <a:p>
            <a:pPr lvl="0"/>
            <a:r>
              <a:rPr lang="en-US" dirty="0"/>
              <a:t>However, open questions remain about versioning of metadata, especially how to represent mergers, and license </a:t>
            </a:r>
            <a:r>
              <a:rPr lang="en-US" dirty="0" smtClean="0"/>
              <a:t>coverage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29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Open APC </a:t>
            </a:r>
            <a:r>
              <a:rPr lang="en-US" b="1" dirty="0" smtClean="0"/>
              <a:t>Initiative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github.com/OpenAPC/openapc-de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Contact</a:t>
            </a:r>
            <a:r>
              <a:rPr lang="en-US" dirty="0"/>
              <a:t>: Christoph </a:t>
            </a:r>
            <a:r>
              <a:rPr lang="en-US" dirty="0" err="1"/>
              <a:t>Broschinski</a:t>
            </a:r>
            <a:r>
              <a:rPr lang="en-US" dirty="0"/>
              <a:t>, Dirk Pieper </a:t>
            </a:r>
            <a:r>
              <a:rPr lang="en-US" dirty="0" smtClean="0">
                <a:hlinkClick r:id="rId3"/>
              </a:rPr>
              <a:t>openapc@uni-bielefeld.de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Recent article</a:t>
            </a:r>
            <a:endParaRPr lang="de-DE" b="1" dirty="0" smtClean="0"/>
          </a:p>
          <a:p>
            <a:pPr marL="0" indent="0">
              <a:buNone/>
            </a:pPr>
            <a:r>
              <a:rPr lang="en-US" dirty="0" err="1" smtClean="0"/>
              <a:t>Jahn</a:t>
            </a:r>
            <a:r>
              <a:rPr lang="en-US" dirty="0"/>
              <a:t>, N., &amp; </a:t>
            </a:r>
            <a:r>
              <a:rPr lang="en-US" dirty="0" err="1"/>
              <a:t>Tullney</a:t>
            </a:r>
            <a:r>
              <a:rPr lang="en-US" dirty="0"/>
              <a:t>, M. (2016). A study of institutional spending on open access publication fees in Germany. </a:t>
            </a:r>
            <a:r>
              <a:rPr lang="en-US" i="1" dirty="0" err="1"/>
              <a:t>PeerJ</a:t>
            </a:r>
            <a:r>
              <a:rPr lang="en-US" dirty="0"/>
              <a:t>, 4, e2323. </a:t>
            </a:r>
            <a:r>
              <a:rPr lang="en-US" dirty="0" smtClean="0"/>
              <a:t>doi:</a:t>
            </a:r>
            <a:r>
              <a:rPr lang="en-US" dirty="0" smtClean="0">
                <a:hlinkClick r:id="rId4"/>
              </a:rPr>
              <a:t>10.7717/peerj.2323</a:t>
            </a:r>
            <a:endParaRPr lang="de-DE" dirty="0" smtClean="0"/>
          </a:p>
          <a:p>
            <a:pPr marL="0" indent="0">
              <a:buNone/>
            </a:pPr>
            <a:endParaRPr lang="en-US" dirty="0" smtClean="0">
              <a:hlinkClick r:id="rId5"/>
            </a:endParaRPr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najko.jahn@sub.uni-goettingen.de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942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General background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Limitations of the study of spending on open access publication fees</a:t>
            </a:r>
            <a:endParaRPr lang="de-DE" dirty="0"/>
          </a:p>
          <a:p>
            <a:pPr lvl="0"/>
            <a:r>
              <a:rPr lang="en-US" b="1" dirty="0"/>
              <a:t>Methods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Crowdsourcing spending data and using </a:t>
            </a:r>
            <a:r>
              <a:rPr lang="en-US" dirty="0" err="1"/>
              <a:t>Crossref</a:t>
            </a:r>
            <a:r>
              <a:rPr lang="en-US" dirty="0"/>
              <a:t> to obtain metadata about open access journal articles</a:t>
            </a:r>
            <a:endParaRPr lang="de-DE" dirty="0"/>
          </a:p>
          <a:p>
            <a:pPr lvl="0"/>
            <a:r>
              <a:rPr lang="en-US" b="1" dirty="0"/>
              <a:t>Results</a:t>
            </a:r>
            <a:r>
              <a:rPr lang="en-US" dirty="0"/>
              <a:t> </a:t>
            </a:r>
            <a:r>
              <a:rPr lang="en-US" dirty="0" smtClean="0"/>
              <a:t>–  </a:t>
            </a:r>
            <a:r>
              <a:rPr lang="en-US" dirty="0"/>
              <a:t>Publication fee spending in Germany by publisher and journal</a:t>
            </a:r>
            <a:endParaRPr lang="de-DE" dirty="0"/>
          </a:p>
          <a:p>
            <a:pPr lvl="0"/>
            <a:r>
              <a:rPr lang="en-US" b="1" dirty="0"/>
              <a:t>Discussion</a:t>
            </a:r>
            <a:r>
              <a:rPr lang="en-US" dirty="0"/>
              <a:t> </a:t>
            </a:r>
            <a:r>
              <a:rPr lang="en-US" dirty="0" smtClean="0"/>
              <a:t>–  Benefits </a:t>
            </a:r>
            <a:r>
              <a:rPr lang="en-US" dirty="0"/>
              <a:t>and limits using </a:t>
            </a:r>
            <a:r>
              <a:rPr lang="en-US" dirty="0" err="1" smtClean="0"/>
              <a:t>Crossref</a:t>
            </a:r>
            <a:r>
              <a:rPr lang="en-US" dirty="0" smtClean="0"/>
              <a:t> metadata services</a:t>
            </a:r>
            <a:endParaRPr lang="de-DE" dirty="0"/>
          </a:p>
          <a:p>
            <a:pPr lvl="0"/>
            <a:r>
              <a:rPr lang="en-US" b="1" dirty="0"/>
              <a:t>Open </a:t>
            </a:r>
            <a:r>
              <a:rPr lang="en-US" b="1" dirty="0" smtClean="0"/>
              <a:t>questions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Background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relevance of open access publication fees, also APCs, in academic publishing</a:t>
            </a:r>
            <a:endParaRPr lang="de-DE" dirty="0"/>
          </a:p>
          <a:p>
            <a:r>
              <a:rPr lang="en-US" dirty="0"/>
              <a:t>However, the study of publication fee spending has been limited for several reasons: </a:t>
            </a:r>
            <a:endParaRPr lang="en-US" dirty="0" smtClean="0"/>
          </a:p>
          <a:p>
            <a:pPr lvl="1"/>
            <a:r>
              <a:rPr lang="en-US" dirty="0" smtClean="0"/>
              <a:t>fragmentation </a:t>
            </a:r>
            <a:r>
              <a:rPr lang="en-US" dirty="0"/>
              <a:t>of payments across various </a:t>
            </a:r>
            <a:r>
              <a:rPr lang="en-US" dirty="0" smtClean="0"/>
              <a:t>budgets</a:t>
            </a:r>
          </a:p>
          <a:p>
            <a:pPr lvl="1"/>
            <a:r>
              <a:rPr lang="en-US" dirty="0" smtClean="0"/>
              <a:t>lack </a:t>
            </a:r>
            <a:r>
              <a:rPr lang="en-US" dirty="0"/>
              <a:t>of transparency about who pays for what and the cost of publishing </a:t>
            </a:r>
          </a:p>
          <a:p>
            <a:pPr lvl="1"/>
            <a:r>
              <a:rPr lang="en-US" dirty="0" smtClean="0"/>
              <a:t>fear </a:t>
            </a:r>
            <a:r>
              <a:rPr lang="en-US" dirty="0"/>
              <a:t>of "double-dipping" when subscription costs and fees are not </a:t>
            </a:r>
            <a:r>
              <a:rPr lang="en-US" dirty="0" err="1"/>
              <a:t>offsetted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Data to Open Access Publication </a:t>
            </a:r>
            <a:r>
              <a:rPr lang="en-US" dirty="0" smtClean="0"/>
              <a:t>Fees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Several Austrian, German and UK initiatives have started to collect and share publication fee expenditure in </a:t>
            </a:r>
            <a:r>
              <a:rPr lang="en-US" dirty="0" smtClean="0"/>
              <a:t>2014.</a:t>
            </a:r>
            <a:endParaRPr lang="de-DE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Metadata </a:t>
            </a:r>
            <a:r>
              <a:rPr lang="en-US" b="1" dirty="0"/>
              <a:t>curation efforts</a:t>
            </a:r>
            <a:endParaRPr lang="de-DE" dirty="0"/>
          </a:p>
          <a:p>
            <a:pPr lvl="1"/>
            <a:r>
              <a:rPr lang="en-US" dirty="0"/>
              <a:t>Thorough coverage of persistent IDs, especially DOI, but also PMID, along with administrative information</a:t>
            </a:r>
            <a:endParaRPr lang="de-DE" dirty="0"/>
          </a:p>
          <a:p>
            <a:pPr lvl="1"/>
            <a:r>
              <a:rPr lang="en-US" dirty="0"/>
              <a:t>To avoid confusion about naming of journals and publishers German </a:t>
            </a:r>
            <a:r>
              <a:rPr lang="en-US" dirty="0">
                <a:hlinkClick r:id="rId2"/>
              </a:rPr>
              <a:t>Open APC initiative</a:t>
            </a:r>
            <a:r>
              <a:rPr lang="en-US" dirty="0"/>
              <a:t> uses self-reported DOIs to gather bibliographic metadata from </a:t>
            </a:r>
            <a:r>
              <a:rPr lang="en-US" dirty="0" err="1"/>
              <a:t>Crossref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32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dirty="0" err="1"/>
              <a:t>Crossref</a:t>
            </a:r>
            <a:r>
              <a:rPr lang="en-US" dirty="0"/>
              <a:t> </a:t>
            </a:r>
            <a:r>
              <a:rPr lang="en-US" dirty="0" smtClean="0"/>
              <a:t>TDM-XML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311106"/>
              </p:ext>
            </p:extLst>
          </p:nvPr>
        </p:nvGraphicFramePr>
        <p:xfrm>
          <a:off x="838200" y="2973242"/>
          <a:ext cx="10515600" cy="2682240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2439256"/>
                <a:gridCol w="3780890"/>
                <a:gridCol w="4295454"/>
              </a:tblGrid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variable</a:t>
                      </a:r>
                      <a:endParaRPr lang="de-DE" sz="16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description</a:t>
                      </a:r>
                      <a:endParaRPr lang="de-DE" sz="16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node</a:t>
                      </a:r>
                      <a:endParaRPr lang="de-DE" sz="16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 err="1">
                          <a:effectLst/>
                          <a:latin typeface="Consolas" charset="0"/>
                          <a:ea typeface="Cambria" charset="0"/>
                          <a:cs typeface="Times New Roman" charset="0"/>
                        </a:rPr>
                        <a:t>doi</a:t>
                      </a:r>
                      <a:endParaRPr lang="de-DE" sz="16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Digital Object Identifier</a:t>
                      </a:r>
                      <a:endParaRPr lang="de-DE" sz="16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onsolas" charset="0"/>
                          <a:ea typeface="Cambria" charset="0"/>
                          <a:cs typeface="Times New Roman" charset="0"/>
                        </a:rPr>
                        <a:t>//</a:t>
                      </a:r>
                      <a:r>
                        <a:rPr lang="en-US" sz="1600" dirty="0" err="1">
                          <a:effectLst/>
                          <a:latin typeface="Consolas" charset="0"/>
                          <a:ea typeface="Cambria" charset="0"/>
                          <a:cs typeface="Times New Roman" charset="0"/>
                        </a:rPr>
                        <a:t>ct:doi</a:t>
                      </a:r>
                      <a:endParaRPr lang="de-DE" sz="16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 err="1">
                          <a:effectLst/>
                          <a:latin typeface="Consolas" charset="0"/>
                          <a:ea typeface="Cambria" charset="0"/>
                          <a:cs typeface="Times New Roman" charset="0"/>
                        </a:rPr>
                        <a:t>journal_full_title</a:t>
                      </a:r>
                      <a:endParaRPr lang="de-DE" sz="16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Full Title of Journal</a:t>
                      </a:r>
                      <a:endParaRPr lang="de-DE" sz="16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Consolas" charset="0"/>
                          <a:ea typeface="Cambria" charset="0"/>
                          <a:cs typeface="Times New Roman" charset="0"/>
                        </a:rPr>
                        <a:t>//journal_metadata//full_title</a:t>
                      </a:r>
                      <a:endParaRPr lang="de-DE" sz="16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Consolas" charset="0"/>
                          <a:ea typeface="Cambria" charset="0"/>
                          <a:cs typeface="Times New Roman" charset="0"/>
                        </a:rPr>
                        <a:t>publisher</a:t>
                      </a:r>
                      <a:endParaRPr lang="de-DE" sz="16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Title of Publisher</a:t>
                      </a:r>
                      <a:endParaRPr lang="de-DE" sz="16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Consolas" charset="0"/>
                          <a:ea typeface="Cambria" charset="0"/>
                          <a:cs typeface="Times New Roman" charset="0"/>
                        </a:rPr>
                        <a:t>//crm-item[@name='publisher-name']</a:t>
                      </a:r>
                      <a:endParaRPr lang="de-DE" sz="16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Consolas" charset="0"/>
                          <a:ea typeface="Cambria" charset="0"/>
                          <a:cs typeface="Times New Roman" charset="0"/>
                        </a:rPr>
                        <a:t>issn</a:t>
                      </a:r>
                      <a:endParaRPr lang="de-DE" sz="16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International Standard Serial Numbers (collapsed)</a:t>
                      </a:r>
                      <a:endParaRPr lang="de-DE" sz="16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Consolas" charset="0"/>
                          <a:ea typeface="Cambria" charset="0"/>
                          <a:cs typeface="Times New Roman" charset="0"/>
                        </a:rPr>
                        <a:t>//journal_metadata//issn</a:t>
                      </a:r>
                      <a:endParaRPr lang="de-DE" sz="16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Consolas" charset="0"/>
                          <a:ea typeface="Cambria" charset="0"/>
                          <a:cs typeface="Times New Roman" charset="0"/>
                        </a:rPr>
                        <a:t>issn_print</a:t>
                      </a:r>
                      <a:endParaRPr lang="de-DE" sz="16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ISSN print</a:t>
                      </a:r>
                      <a:endParaRPr lang="de-DE" sz="16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Consolas" charset="0"/>
                          <a:ea typeface="Cambria" charset="0"/>
                          <a:cs typeface="Times New Roman" charset="0"/>
                        </a:rPr>
                        <a:t>//journal_metadata//issn[@media_type='print']</a:t>
                      </a:r>
                      <a:endParaRPr lang="de-DE" sz="16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0690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Consolas" charset="0"/>
                          <a:ea typeface="Cambria" charset="0"/>
                          <a:cs typeface="Times New Roman" charset="0"/>
                        </a:rPr>
                        <a:t>issn_electronic</a:t>
                      </a:r>
                      <a:endParaRPr lang="de-DE" sz="16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ISSN electronic</a:t>
                      </a:r>
                      <a:endParaRPr lang="de-DE" sz="16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onsolas" charset="0"/>
                          <a:ea typeface="Cambria" charset="0"/>
                          <a:cs typeface="Times New Roman" charset="0"/>
                        </a:rPr>
                        <a:t>//</a:t>
                      </a:r>
                      <a:r>
                        <a:rPr lang="en-US" sz="1600" dirty="0" err="1">
                          <a:effectLst/>
                          <a:latin typeface="Consolas" charset="0"/>
                          <a:ea typeface="Cambria" charset="0"/>
                          <a:cs typeface="Times New Roman" charset="0"/>
                        </a:rPr>
                        <a:t>journal_metadata</a:t>
                      </a:r>
                      <a:r>
                        <a:rPr lang="en-US" sz="1600" dirty="0">
                          <a:effectLst/>
                          <a:latin typeface="Consolas" charset="0"/>
                          <a:ea typeface="Cambria" charset="0"/>
                          <a:cs typeface="Times New Roman" charset="0"/>
                        </a:rPr>
                        <a:t>//</a:t>
                      </a:r>
                      <a:r>
                        <a:rPr lang="en-US" sz="1600" dirty="0" err="1">
                          <a:effectLst/>
                          <a:latin typeface="Consolas" charset="0"/>
                          <a:ea typeface="Cambria" charset="0"/>
                          <a:cs typeface="Times New Roman" charset="0"/>
                        </a:rPr>
                        <a:t>issn</a:t>
                      </a:r>
                      <a:r>
                        <a:rPr lang="en-US" sz="1600" dirty="0">
                          <a:effectLst/>
                          <a:latin typeface="Consolas" charset="0"/>
                          <a:ea typeface="Cambria" charset="0"/>
                          <a:cs typeface="Times New Roman" charset="0"/>
                        </a:rPr>
                        <a:t>[@</a:t>
                      </a:r>
                      <a:r>
                        <a:rPr lang="en-US" sz="1600" dirty="0" err="1">
                          <a:effectLst/>
                          <a:latin typeface="Consolas" charset="0"/>
                          <a:ea typeface="Cambria" charset="0"/>
                          <a:cs typeface="Times New Roman" charset="0"/>
                        </a:rPr>
                        <a:t>media_type</a:t>
                      </a:r>
                      <a:r>
                        <a:rPr lang="en-US" sz="1600" dirty="0">
                          <a:effectLst/>
                          <a:latin typeface="Consolas" charset="0"/>
                          <a:ea typeface="Cambria" charset="0"/>
                          <a:cs typeface="Times New Roman" charset="0"/>
                        </a:rPr>
                        <a:t>='electronic']</a:t>
                      </a:r>
                      <a:endParaRPr lang="de-DE" sz="16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Consolas" charset="0"/>
                          <a:ea typeface="Cambria" charset="0"/>
                          <a:cs typeface="Times New Roman" charset="0"/>
                        </a:rPr>
                        <a:t>license_ref</a:t>
                      </a:r>
                      <a:endParaRPr lang="de-DE" sz="16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License of the article</a:t>
                      </a:r>
                      <a:endParaRPr lang="de-DE" sz="16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Consolas" charset="0"/>
                          <a:ea typeface="Cambria" charset="0"/>
                          <a:cs typeface="Times New Roman" charset="0"/>
                        </a:rPr>
                        <a:t>//</a:t>
                      </a:r>
                      <a:r>
                        <a:rPr lang="en-US" sz="1600" dirty="0" err="1">
                          <a:effectLst/>
                          <a:latin typeface="Consolas" charset="0"/>
                          <a:ea typeface="Cambria" charset="0"/>
                          <a:cs typeface="Times New Roman" charset="0"/>
                        </a:rPr>
                        <a:t>ai:license_ref</a:t>
                      </a:r>
                      <a:endParaRPr lang="de-DE" sz="16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838200" y="2147299"/>
            <a:ext cx="10872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application/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vnd.crossref.unixsd+xml</a:t>
            </a:r>
            <a:r>
              <a:rPr lang="en-US" sz="2400" dirty="0" smtClean="0"/>
              <a:t> </a:t>
            </a:r>
            <a:r>
              <a:rPr lang="en-US" sz="2400" dirty="0"/>
              <a:t>linking resource </a:t>
            </a:r>
            <a:r>
              <a:rPr lang="en-US" sz="2400" dirty="0" smtClean="0"/>
              <a:t>is requested per DOI</a:t>
            </a:r>
            <a:r>
              <a:rPr lang="de-DE" sz="2400" dirty="0" smtClean="0">
                <a:effectLst/>
              </a:rPr>
              <a:t>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460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used for this </a:t>
            </a:r>
            <a:r>
              <a:rPr lang="en-US" dirty="0" smtClean="0"/>
              <a:t>talk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analysed</a:t>
            </a:r>
            <a:r>
              <a:rPr lang="en-US" dirty="0"/>
              <a:t> cost data from the Open APC initiative obtained on 7 Nov 2016 that only covers German universities and research institutions</a:t>
            </a:r>
            <a:endParaRPr lang="de-DE" dirty="0"/>
          </a:p>
          <a:p>
            <a:pPr lvl="0"/>
            <a:r>
              <a:rPr lang="en-US" dirty="0"/>
              <a:t>retrieved updated bibliographic information from </a:t>
            </a:r>
            <a:r>
              <a:rPr lang="en-US" dirty="0" err="1"/>
              <a:t>Crossref</a:t>
            </a:r>
            <a:r>
              <a:rPr lang="en-US" dirty="0"/>
              <a:t> by the DOIs to reflect ongoing mergers and name changes of publishers and journals</a:t>
            </a:r>
            <a:endParaRPr lang="de-DE" dirty="0"/>
          </a:p>
          <a:p>
            <a:pPr lvl="0"/>
            <a:r>
              <a:rPr lang="en-US" dirty="0"/>
              <a:t>extend Open APC metadata profile by adding </a:t>
            </a:r>
            <a:r>
              <a:rPr lang="en-US" dirty="0" err="1"/>
              <a:t>Crossref</a:t>
            </a:r>
            <a:r>
              <a:rPr lang="en-US" dirty="0"/>
              <a:t> </a:t>
            </a:r>
            <a:r>
              <a:rPr lang="en-US" dirty="0" err="1"/>
              <a:t>member_id</a:t>
            </a:r>
            <a:endParaRPr lang="de-DE" dirty="0"/>
          </a:p>
          <a:p>
            <a:pPr lvl="0"/>
            <a:r>
              <a:rPr lang="en-US" dirty="0"/>
              <a:t>used the </a:t>
            </a:r>
            <a:r>
              <a:rPr lang="en-US" dirty="0" err="1"/>
              <a:t>rOpenSci's</a:t>
            </a:r>
            <a:r>
              <a:rPr lang="en-US" dirty="0"/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rcrossref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cr_cn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/>
              <a:t>function to get the TDM-XML </a:t>
            </a:r>
            <a:r>
              <a:rPr lang="en-US" dirty="0" smtClean="0"/>
              <a:t>resource</a:t>
            </a:r>
            <a:endParaRPr lang="de-DE" dirty="0" smtClean="0"/>
          </a:p>
          <a:p>
            <a:pPr marL="0" indent="0">
              <a:buNone/>
            </a:pPr>
            <a:r>
              <a:rPr lang="en-US" dirty="0"/>
              <a:t>Code and data used: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github.com/njahn82/pidapalooza_talk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94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</a:t>
            </a:r>
            <a:r>
              <a:rPr lang="en-US" dirty="0" smtClean="0"/>
              <a:t>–  </a:t>
            </a:r>
            <a:br>
              <a:rPr lang="en-US" dirty="0" smtClean="0"/>
            </a:br>
            <a:r>
              <a:rPr lang="en-US" dirty="0" smtClean="0"/>
              <a:t>Cumulative </a:t>
            </a:r>
            <a:r>
              <a:rPr lang="en-US" dirty="0"/>
              <a:t>growth of the Open APC </a:t>
            </a:r>
            <a:r>
              <a:rPr lang="en-US" dirty="0" smtClean="0"/>
              <a:t>initiative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16993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–</a:t>
            </a:r>
            <a:br>
              <a:rPr lang="de-DE" dirty="0" smtClean="0"/>
            </a:b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3579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– </a:t>
            </a:r>
            <a:br>
              <a:rPr lang="en-US" dirty="0" smtClean="0"/>
            </a:br>
            <a:r>
              <a:rPr lang="en-US" dirty="0" smtClean="0"/>
              <a:t>Indexing </a:t>
            </a:r>
            <a:r>
              <a:rPr lang="en-US" dirty="0"/>
              <a:t>coverage in bibliographic </a:t>
            </a:r>
            <a:r>
              <a:rPr lang="en-US" dirty="0" smtClean="0"/>
              <a:t>databases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447007"/>
              </p:ext>
            </p:extLst>
          </p:nvPr>
        </p:nvGraphicFramePr>
        <p:xfrm>
          <a:off x="838200" y="2836720"/>
          <a:ext cx="9531927" cy="2525785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3177309"/>
                <a:gridCol w="3177309"/>
                <a:gridCol w="3177309"/>
              </a:tblGrid>
              <a:tr h="505157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Sources</a:t>
                      </a:r>
                      <a:endParaRPr lang="de-DE" sz="28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Articles indexed</a:t>
                      </a:r>
                      <a:endParaRPr lang="de-DE" sz="28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Proportion (in %)</a:t>
                      </a:r>
                      <a:endParaRPr lang="de-DE" sz="28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5157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Crossref</a:t>
                      </a:r>
                      <a:endParaRPr lang="de-DE" sz="28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9515</a:t>
                      </a:r>
                      <a:endParaRPr lang="de-DE" sz="28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99</a:t>
                      </a:r>
                      <a:endParaRPr lang="de-DE" sz="28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05157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WoS</a:t>
                      </a:r>
                      <a:endParaRPr lang="de-DE" sz="28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8192</a:t>
                      </a:r>
                      <a:endParaRPr lang="de-DE" sz="28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85</a:t>
                      </a:r>
                      <a:endParaRPr lang="de-DE" sz="28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05157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PMID</a:t>
                      </a:r>
                      <a:endParaRPr lang="de-DE" sz="28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6994</a:t>
                      </a:r>
                      <a:endParaRPr lang="de-DE" sz="28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73</a:t>
                      </a:r>
                      <a:endParaRPr lang="de-DE" sz="28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05157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PMCID</a:t>
                      </a:r>
                      <a:endParaRPr lang="de-DE" sz="28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6675</a:t>
                      </a:r>
                      <a:endParaRPr lang="de-DE" sz="280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  <a:latin typeface="Cambria" charset="0"/>
                          <a:ea typeface="Cambria" charset="0"/>
                          <a:cs typeface="Times New Roman" charset="0"/>
                        </a:rPr>
                        <a:t>69</a:t>
                      </a:r>
                      <a:endParaRPr lang="de-DE" sz="2800" dirty="0">
                        <a:effectLst/>
                        <a:latin typeface="Cambria" charset="0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7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Macintosh PowerPoint</Application>
  <PresentationFormat>Breitbild</PresentationFormat>
  <Paragraphs>132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Cambria</vt:lpstr>
      <vt:lpstr>Consolas</vt:lpstr>
      <vt:lpstr>Times New Roman</vt:lpstr>
      <vt:lpstr>Arial</vt:lpstr>
      <vt:lpstr>Office-Design</vt:lpstr>
      <vt:lpstr>Using DOIs to assess the institutional support for open access publication fees</vt:lpstr>
      <vt:lpstr>Agenda</vt:lpstr>
      <vt:lpstr>General Background</vt:lpstr>
      <vt:lpstr>Open Data to Open Access Publication Fees</vt:lpstr>
      <vt:lpstr>Parsing Crossref TDM-XML</vt:lpstr>
      <vt:lpstr>Method used for this talk</vt:lpstr>
      <vt:lpstr>Results –   Cumulative growth of the Open APC initiative</vt:lpstr>
      <vt:lpstr>Results – Cost distribution</vt:lpstr>
      <vt:lpstr>Results –  Indexing coverage in bibliographic databases</vt:lpstr>
      <vt:lpstr>Results – Spending by publisher</vt:lpstr>
      <vt:lpstr>Results – Springer Nature merger</vt:lpstr>
      <vt:lpstr>Results – Spending per journal</vt:lpstr>
      <vt:lpstr>Results – License information</vt:lpstr>
      <vt:lpstr>Discussion</vt:lpstr>
      <vt:lpstr>Conclusion</vt:lpstr>
      <vt:lpstr>PowerPoint-Präsentation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DOIs to assess the institutional support for open access publication fees</dc:title>
  <dc:creator>Microsoft Office-Anwender</dc:creator>
  <cp:lastModifiedBy>Microsoft Office-Anwender</cp:lastModifiedBy>
  <cp:revision>7</cp:revision>
  <dcterms:created xsi:type="dcterms:W3CDTF">2016-11-10T07:39:57Z</dcterms:created>
  <dcterms:modified xsi:type="dcterms:W3CDTF">2016-11-10T08:24:19Z</dcterms:modified>
</cp:coreProperties>
</file>