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63D7DC-5E7A-4811-A144-46EC1AD99335}">
  <a:tblStyle styleId="{FB63D7DC-5E7A-4811-A144-46EC1AD9933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994e1ba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994e1ba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feature engineering, I used existing data to calculate additional WTP metrics based on domain knowledge (Table 2). These metrics are commonly recorded by WTPs.</a:t>
            </a:r>
            <a:endParaRPr/>
          </a:p>
          <a:p>
            <a:pPr indent="0" lvl="0" marL="0" rtl="0" algn="l">
              <a:spcBef>
                <a:spcPts val="0"/>
              </a:spcBef>
              <a:spcAft>
                <a:spcPts val="0"/>
              </a:spcAft>
              <a:buNone/>
            </a:pPr>
            <a:r>
              <a:rPr lang="en"/>
              <a:t>I then performed differencing on the original and these new metrics to compute the differences between consecutive data points. This technique is often performed for time series models and can transform a non-stationary time series into a stationary series and remove trends and seasonality. Overall, differencing can be beneficial because it stabilizes the mean and variance of the data, making it easier to identify underlying patterns and relationships.</a:t>
            </a:r>
            <a:endParaRPr/>
          </a:p>
          <a:p>
            <a:pPr indent="0" lvl="0" marL="0" rtl="0" algn="l">
              <a:spcBef>
                <a:spcPts val="0"/>
              </a:spcBef>
              <a:spcAft>
                <a:spcPts val="0"/>
              </a:spcAft>
              <a:buNone/>
            </a:pPr>
            <a:r>
              <a:rPr lang="en"/>
              <a:t>Creating lagged versions of data is also a common technique performed for time series models and incorporates temporal relationships involving past values into the model. SVI tends to change over the course of weeks so I created one through seven day lags which was done simply by copying and shifting the columns in the dataframe the appropriate number of days.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994e1ba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994e1ba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defined multiple versions of X and y for use in my models. I did this for the X data to try different combinations of independent variables in the models. This also reduced the size of the dataset which prevented the curse of dimensionality and overfitting. These data consisted of original data (including the additional WTP metrics I calculated) and specific orders of differenced and lagged data containing and not containing SVI. I didn’t create every possible combination of these data groups, but rather a range so that I could hone in on specific combinations when running the models. For instance, I made a data set of data with a one day lag, a set with four day lag, and with seven day lag. That way, a model performing, for instance, well with one and four day lag data but poorly with seven day lag data, would direct me to try the model with two or three day lag data. As for y data, I defined a dataset of original SVI and SVI shifted forward one day. The latter was created to avoid any potential data leakage.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94e1ba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94e1ba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capable of making predictions from time series data were essential for this project. I chose to explore </a:t>
            </a:r>
            <a:r>
              <a:rPr lang="en"/>
              <a:t>ARIMAX, </a:t>
            </a:r>
            <a:r>
              <a:rPr lang="en"/>
              <a:t>linear regression, </a:t>
            </a:r>
            <a:r>
              <a:rPr lang="en"/>
              <a:t>and </a:t>
            </a:r>
            <a:r>
              <a:rPr lang="en"/>
              <a:t>random forest models.</a:t>
            </a:r>
            <a:endParaRPr/>
          </a:p>
          <a:p>
            <a:pPr indent="0" lvl="0" marL="0" rtl="0" algn="l">
              <a:spcBef>
                <a:spcPts val="0"/>
              </a:spcBef>
              <a:spcAft>
                <a:spcPts val="0"/>
              </a:spcAft>
              <a:buNone/>
            </a:pPr>
            <a:r>
              <a:rPr lang="en"/>
              <a:t>For each model, rather than splitting, training, and testing once, cross-validation was performed to divide the data into 5 subsets and training and testing were performed five times using a different subset for testing each time. I specifically used TimeSeriesSplit() for my cross-validation because this function is specifically designed for time series data. Each fold is a superset of the previous one, ensuring that the model is trained on data that retains the temporal nature of time series data. Predictions were then made and each fold was scored and averaged for a final score. This process avoids overfitting the model to the data and thus makes it more generalized for future data.  </a:t>
            </a:r>
            <a:endParaRPr/>
          </a:p>
          <a:p>
            <a:pPr indent="0" lvl="0" marL="0" rtl="0" algn="l">
              <a:spcBef>
                <a:spcPts val="0"/>
              </a:spcBef>
              <a:spcAft>
                <a:spcPts val="0"/>
              </a:spcAft>
              <a:buNone/>
            </a:pPr>
            <a:r>
              <a:rPr lang="en"/>
              <a:t>The scores I used were root mean squared error (RMSE) and adjusted R squared (R2adj) were calculated. RMSE was calculated to measure the error between the model's predictions and the actual values. R2adj was calculated to measure the proportion of the variance in SVI that is explained by the features and adjusted to account for the large number of predictors in the model. I chose to adjust the R2 because the R squared value of a model can increase as predictors are added to a model even if they are not contributing to the explanatory power of the model. Adjusting the R-squared corrects this.</a:t>
            </a:r>
            <a:endParaRPr/>
          </a:p>
          <a:p>
            <a:pPr indent="0" lvl="0" marL="0" rtl="0" algn="l">
              <a:spcBef>
                <a:spcPts val="0"/>
              </a:spcBef>
              <a:spcAft>
                <a:spcPts val="0"/>
              </a:spcAft>
              <a:buNone/>
            </a:pPr>
            <a:r>
              <a:rPr lang="en"/>
              <a:t>Other than being performed with cross-validation, the three models were mostly out of the box. The exception being that the ARAMAX model included exogenous features, in contrast to the simpler ARIMA model which only uses the target variable. Before fitting this model, I used auto ARIMA to choose the most appropriate p, d, and q hyperparameters for the model.</a:t>
            </a:r>
            <a:endParaRPr/>
          </a:p>
          <a:p>
            <a:pPr indent="0" lvl="0" marL="0" rtl="0" algn="l">
              <a:spcBef>
                <a:spcPts val="0"/>
              </a:spcBef>
              <a:spcAft>
                <a:spcPts val="0"/>
              </a:spcAft>
              <a:buNone/>
            </a:pPr>
            <a:r>
              <a:rPr lang="en"/>
              <a:t>Each of the models were run with combinations of my different X and y versions. The linear regression and random forest models used the Xs that included differenced and lagged SVI data while the ARIMAX model used the Xs that did not include differenced and lagged SVI. The ARIMAX model does not need to be fed differenced and lagged versions of the target variable because it creates its own. All models were run with original SVI and SVI shifted as the 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994e1ba9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994e1ba9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the RMSE and R2adj scores (Table 3) from running ARIMAX models with the various data indicated that the models:</a:t>
            </a:r>
            <a:endParaRPr/>
          </a:p>
          <a:p>
            <a:pPr indent="-298450" lvl="0" marL="457200" rtl="0" algn="l">
              <a:spcBef>
                <a:spcPts val="0"/>
              </a:spcBef>
              <a:spcAft>
                <a:spcPts val="0"/>
              </a:spcAft>
              <a:buSzPts val="1100"/>
              <a:buAutoNum type="arabicPeriod"/>
            </a:pPr>
            <a:r>
              <a:rPr lang="en"/>
              <a:t>Perform poorly with all data,</a:t>
            </a:r>
            <a:endParaRPr/>
          </a:p>
          <a:p>
            <a:pPr indent="-298450" lvl="0" marL="457200" rtl="0" algn="l">
              <a:spcBef>
                <a:spcPts val="0"/>
              </a:spcBef>
              <a:spcAft>
                <a:spcPts val="0"/>
              </a:spcAft>
              <a:buSzPts val="1100"/>
              <a:buAutoNum type="arabicPeriod"/>
            </a:pPr>
            <a:r>
              <a:rPr lang="en"/>
              <a:t>Are not improve by differencing the data,</a:t>
            </a:r>
            <a:endParaRPr/>
          </a:p>
          <a:p>
            <a:pPr indent="-298450" lvl="0" marL="457200" rtl="0" algn="l">
              <a:spcBef>
                <a:spcPts val="0"/>
              </a:spcBef>
              <a:spcAft>
                <a:spcPts val="0"/>
              </a:spcAft>
              <a:buSzPts val="1100"/>
              <a:buAutoNum type="arabicPeriod"/>
            </a:pPr>
            <a:r>
              <a:rPr lang="en"/>
              <a:t>Perform slightly better with shifted y values than not shifted.</a:t>
            </a:r>
            <a:endParaRPr/>
          </a:p>
          <a:p>
            <a:pPr indent="0" lvl="0" marL="0" rtl="0" algn="l">
              <a:spcBef>
                <a:spcPts val="0"/>
              </a:spcBef>
              <a:spcAft>
                <a:spcPts val="0"/>
              </a:spcAft>
              <a:buNone/>
            </a:pPr>
            <a:r>
              <a:rPr lang="en"/>
              <a:t>This information indicated that I did not need to run the model again with different features because no additional data is expected to produce a better ARIMAX model. Overall, these scores indicate that ARIMAX models do not provide a good fit to the data and perform worse than a simple mean prediction model as indicated by the negative R2adj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RMSE and R2adj scores from running linear regression models with the various data indicated that the models:</a:t>
            </a:r>
            <a:endParaRPr/>
          </a:p>
          <a:p>
            <a:pPr indent="-298450" lvl="0" marL="457200" rtl="0" algn="l">
              <a:spcBef>
                <a:spcPts val="0"/>
              </a:spcBef>
              <a:spcAft>
                <a:spcPts val="0"/>
              </a:spcAft>
              <a:buSzPts val="1100"/>
              <a:buAutoNum type="arabicPeriod"/>
            </a:pPr>
            <a:r>
              <a:rPr lang="en"/>
              <a:t>Perform poorly with the original data and a lag of 4 and 7 days,</a:t>
            </a:r>
            <a:endParaRPr/>
          </a:p>
          <a:p>
            <a:pPr indent="-298450" lvl="0" marL="457200" rtl="0" algn="l">
              <a:spcBef>
                <a:spcPts val="0"/>
              </a:spcBef>
              <a:spcAft>
                <a:spcPts val="0"/>
              </a:spcAft>
              <a:buSzPts val="1100"/>
              <a:buAutoNum type="arabicPeriod"/>
            </a:pPr>
            <a:r>
              <a:rPr lang="en"/>
              <a:t>Are not improve by differencing the data,</a:t>
            </a:r>
            <a:endParaRPr/>
          </a:p>
          <a:p>
            <a:pPr indent="-298450" lvl="0" marL="457200" rtl="0" algn="l">
              <a:spcBef>
                <a:spcPts val="0"/>
              </a:spcBef>
              <a:spcAft>
                <a:spcPts val="0"/>
              </a:spcAft>
              <a:buSzPts val="1100"/>
              <a:buAutoNum type="arabicPeriod"/>
            </a:pPr>
            <a:r>
              <a:rPr lang="en"/>
              <a:t>Perform moderately well with shifted y and a lag of 1 day data (considering a mean SVI of 101 and max of 235),</a:t>
            </a:r>
            <a:endParaRPr/>
          </a:p>
          <a:p>
            <a:pPr indent="-298450" lvl="0" marL="457200" rtl="0" algn="l">
              <a:spcBef>
                <a:spcPts val="0"/>
              </a:spcBef>
              <a:spcAft>
                <a:spcPts val="0"/>
              </a:spcAft>
              <a:buSzPts val="1100"/>
              <a:buAutoNum type="arabicPeriod"/>
            </a:pPr>
            <a:r>
              <a:rPr lang="en"/>
              <a:t>Appear to suffer from data leakage when y is shifted and lag of 1 day is used,</a:t>
            </a:r>
            <a:endParaRPr/>
          </a:p>
          <a:p>
            <a:pPr indent="-298450" lvl="0" marL="457200" rtl="0" algn="l">
              <a:spcBef>
                <a:spcPts val="0"/>
              </a:spcBef>
              <a:spcAft>
                <a:spcPts val="0"/>
              </a:spcAft>
              <a:buSzPts val="1100"/>
              <a:buAutoNum type="arabicPeriod"/>
            </a:pPr>
            <a:r>
              <a:rPr lang="en"/>
              <a:t>Perform better when y is shifted than when it is not in combination with lag data.</a:t>
            </a:r>
            <a:endParaRPr/>
          </a:p>
          <a:p>
            <a:pPr indent="0" lvl="0" marL="0" rtl="0" algn="l">
              <a:spcBef>
                <a:spcPts val="0"/>
              </a:spcBef>
              <a:spcAft>
                <a:spcPts val="0"/>
              </a:spcAft>
              <a:buNone/>
            </a:pPr>
            <a:r>
              <a:rPr lang="en"/>
              <a:t>This information indicated that I should run models with a combination of shifted y data and lag of 2 days and lag of 3 days. The models perform:</a:t>
            </a:r>
            <a:endParaRPr/>
          </a:p>
          <a:p>
            <a:pPr indent="-298450" lvl="0" marL="457200" rtl="0" algn="l">
              <a:spcBef>
                <a:spcPts val="0"/>
              </a:spcBef>
              <a:spcAft>
                <a:spcPts val="0"/>
              </a:spcAft>
              <a:buSzPts val="1100"/>
              <a:buAutoNum type="arabicPeriod"/>
            </a:pPr>
            <a:r>
              <a:rPr lang="en"/>
              <a:t>Moderately well with lag of 2 days,</a:t>
            </a:r>
            <a:endParaRPr/>
          </a:p>
          <a:p>
            <a:pPr indent="-298450" lvl="0" marL="457200" rtl="0" algn="l">
              <a:spcBef>
                <a:spcPts val="0"/>
              </a:spcBef>
              <a:spcAft>
                <a:spcPts val="0"/>
              </a:spcAft>
              <a:buSzPts val="1100"/>
              <a:buAutoNum type="arabicPeriod"/>
            </a:pPr>
            <a:r>
              <a:rPr lang="en"/>
              <a:t>Poorly with a lag of 3 days.</a:t>
            </a:r>
            <a:endParaRPr/>
          </a:p>
          <a:p>
            <a:pPr indent="0" lvl="0" marL="0" rtl="0" algn="l">
              <a:spcBef>
                <a:spcPts val="0"/>
              </a:spcBef>
              <a:spcAft>
                <a:spcPts val="0"/>
              </a:spcAft>
              <a:buNone/>
            </a:pPr>
            <a:r>
              <a:rPr lang="en"/>
              <a:t>Overall, the highest performing linear regression model used shifted y data and a lag of 1 day. The RMSE indicated that the error between the model's predictions and the actual values was small. Adjusted R squared, on the other hand, indicated that the model explains only 16% of the variance in the target variable.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994e1ba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994e1ba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RMSE and R2adj scores (Table 3) from running random forest models with the various data indicated that the models:</a:t>
            </a:r>
            <a:endParaRPr/>
          </a:p>
          <a:p>
            <a:pPr indent="-298450" lvl="0" marL="457200" rtl="0" algn="l">
              <a:spcBef>
                <a:spcPts val="0"/>
              </a:spcBef>
              <a:spcAft>
                <a:spcPts val="0"/>
              </a:spcAft>
              <a:buSzPts val="1100"/>
              <a:buAutoNum type="arabicPeriod"/>
            </a:pPr>
            <a:r>
              <a:rPr lang="en"/>
              <a:t>Perform poorly with the original data and a lag of 4 and 7 days,</a:t>
            </a:r>
            <a:endParaRPr/>
          </a:p>
          <a:p>
            <a:pPr indent="-298450" lvl="0" marL="457200" rtl="0" algn="l">
              <a:spcBef>
                <a:spcPts val="0"/>
              </a:spcBef>
              <a:spcAft>
                <a:spcPts val="0"/>
              </a:spcAft>
              <a:buSzPts val="1100"/>
              <a:buAutoNum type="arabicPeriod"/>
            </a:pPr>
            <a:r>
              <a:rPr lang="en"/>
              <a:t>Are only slightly improve by differencing the data, although they still perform poorly,</a:t>
            </a:r>
            <a:endParaRPr/>
          </a:p>
          <a:p>
            <a:pPr indent="-298450" lvl="0" marL="457200" rtl="0" algn="l">
              <a:spcBef>
                <a:spcPts val="0"/>
              </a:spcBef>
              <a:spcAft>
                <a:spcPts val="0"/>
              </a:spcAft>
              <a:buSzPts val="1100"/>
              <a:buAutoNum type="arabicPeriod"/>
            </a:pPr>
            <a:r>
              <a:rPr lang="en"/>
              <a:t>Perform better with shifted y data than with non shifted y data in combination with lagged data,</a:t>
            </a:r>
            <a:endParaRPr/>
          </a:p>
          <a:p>
            <a:pPr indent="-298450" lvl="0" marL="457200" rtl="0" algn="l">
              <a:spcBef>
                <a:spcPts val="0"/>
              </a:spcBef>
              <a:spcAft>
                <a:spcPts val="0"/>
              </a:spcAft>
              <a:buSzPts val="1100"/>
              <a:buAutoNum type="arabicPeriod"/>
            </a:pPr>
            <a:r>
              <a:rPr lang="en"/>
              <a:t>With a lag of one day, perform moderately well with not shifted y and very well with shifted y.</a:t>
            </a:r>
            <a:endParaRPr/>
          </a:p>
          <a:p>
            <a:pPr indent="0" lvl="0" marL="0" rtl="0" algn="l">
              <a:spcBef>
                <a:spcPts val="0"/>
              </a:spcBef>
              <a:spcAft>
                <a:spcPts val="0"/>
              </a:spcAft>
              <a:buNone/>
            </a:pPr>
            <a:r>
              <a:rPr lang="en"/>
              <a:t>This information indicated that I did not need to run the model again with different features because I already found a very good model.</a:t>
            </a:r>
            <a:endParaRPr/>
          </a:p>
          <a:p>
            <a:pPr indent="0" lvl="0" marL="0" rtl="0" algn="l">
              <a:spcBef>
                <a:spcPts val="0"/>
              </a:spcBef>
              <a:spcAft>
                <a:spcPts val="0"/>
              </a:spcAft>
              <a:buNone/>
            </a:pPr>
            <a:r>
              <a:rPr lang="en"/>
              <a:t>Overall, the random forest model using non shifted y data and a lag of 1 day performed best. The RMSE indicated that the error between the model's predictions and the actual values was very small. In addition, the R2adj indicated that the model explains almost 97% of the variance in the target variable.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994e1b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994e1b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Efficient removal of sludge from wastewater to enable the safe discharge of clean water into nearby water bodies is a fundamental goal at WTPs. This process of separation is quantified using the SVI. SVI plays a crucial role in assisting WTP operators in assessing the efficacy of the activated sludge process. Elevated SVI values may signal underlying issues such as the overgrowth of filamentous bacteria, which can severely impair the separation of solids and liquids, consequently limiting the maximum flow capacity that the facility can effectively treat. Conversely, a low SVI indicates optimal settling conditions. Effective management of SVI not only ensures the smooth operation of the treatment process but also conserves biomass and results in the production of clear effluent, thus enhancing overall treatment efficiency and regulatory compliance. This metric serves as a valuable tool for troubleshooting operational issues and guiding adjustments to process parameters, ultimately optimizing wastewater treatment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994e1ba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994e1ba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SVI can change slowly over time in response to changes in waste water and plant operations. In this project, I developed machine learning models to predict SVI using a dataset comprising daily wastewater measurements spanning five years at a fictitious WTP. The primary objective was to establish models capable of forecasting SVI using explanatory variables that can be modified by a WTP operator. By identifying and analyzing these controllable factors, the model can provide valuable insights to optimize treatment processes and achieve more efficient sludge settling, ultimately enhancing the overall performance of the wastewater treatment facility.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994e1ba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994e1ba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a:p>
            <a:pPr indent="0" lvl="0" marL="0" rtl="0" algn="l">
              <a:spcBef>
                <a:spcPts val="0"/>
              </a:spcBef>
              <a:spcAft>
                <a:spcPts val="0"/>
              </a:spcAft>
              <a:buNone/>
            </a:pPr>
            <a:r>
              <a:rPr lang="en"/>
              <a:t>Data was provided by the WTP manager in an excel file and consisted of 2,282 rows and 76 columns. The data contained two rows of column headers with one being the WTP metric name and the other indicating whether the metric is controllable by the operator.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Cleaning</a:t>
            </a:r>
            <a:endParaRPr/>
          </a:p>
          <a:p>
            <a:pPr indent="0" lvl="0" marL="0" rtl="0" algn="l">
              <a:spcBef>
                <a:spcPts val="0"/>
              </a:spcBef>
              <a:spcAft>
                <a:spcPts val="0"/>
              </a:spcAft>
              <a:buNone/>
            </a:pPr>
            <a:r>
              <a:rPr lang="en"/>
              <a:t>The data came formatted in ‘object’ data type which could not be used in calculations. The index contained the sample dates which I changed to a ‘datetime64’ format while I changed the metric data to ‘float64’ format.</a:t>
            </a:r>
            <a:endParaRPr/>
          </a:p>
          <a:p>
            <a:pPr indent="0" lvl="0" marL="0" rtl="0" algn="l">
              <a:spcBef>
                <a:spcPts val="0"/>
              </a:spcBef>
              <a:spcAft>
                <a:spcPts val="0"/>
              </a:spcAft>
              <a:buNone/>
            </a:pPr>
            <a:r>
              <a:rPr lang="en"/>
              <a:t>I investigated data frequency by subtracting one day from the next. This revealed that data had been collected daily and no days were missing. I also checked the data for duplicate rows and none existed.</a:t>
            </a:r>
            <a:endParaRPr/>
          </a:p>
          <a:p>
            <a:pPr indent="0" lvl="0" marL="0" rtl="0" algn="l">
              <a:spcBef>
                <a:spcPts val="0"/>
              </a:spcBef>
              <a:spcAft>
                <a:spcPts val="0"/>
              </a:spcAft>
              <a:buNone/>
            </a:pPr>
            <a:r>
              <a:rPr lang="en"/>
              <a:t>The dataset does not include units unfortunately. Confirming consistency of units for a metric is important for data integrity. If found, inconsistent units and associated values can be converted to </a:t>
            </a:r>
            <a:r>
              <a:rPr lang="en"/>
              <a:t>the appropriate unit. In addition, considering units and values in combination with knowledge of the metric is also helpful when determining the presence of outliers.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994e1ba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994e1ba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plotted the data in line graphs to investigate data gaps and calculated the percentage of NaNs to determine the usability of metrics. I then removed the metrics with a very high percentage of NaNs and/or with very large temporal data gaps from the dataset. Typical methods for imputting these large percentages or filling large gaps would not be reliable and may confound a future model.</a:t>
            </a:r>
            <a:endParaRPr>
              <a:solidFill>
                <a:schemeClr val="dk1"/>
              </a:solidFill>
            </a:endParaRPr>
          </a:p>
          <a:p>
            <a:pPr indent="0" lvl="0" marL="0" rtl="0" algn="l">
              <a:spcBef>
                <a:spcPts val="0"/>
              </a:spcBef>
              <a:spcAft>
                <a:spcPts val="0"/>
              </a:spcAft>
              <a:buNone/>
            </a:pPr>
            <a:r>
              <a:rPr lang="en">
                <a:solidFill>
                  <a:schemeClr val="dk1"/>
                </a:solidFill>
              </a:rPr>
              <a:t>As a last step of data organization, I imputed the missing values. For this step, I performed linear interpolation which calculates intermediate values between two known data points on a straight line. This method was more appropriate than others, such as imputing mean or median, as this is time series data and values are related to each other. Imputing was performed in both forward and backward directions from each NaN value.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994e1ba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994e1ba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began EDA by examining the distribution of the data. I described the metrics for min; max, and mean; plotted histograms of the metrics, and ran a Shapiro-Wilk test for each metric. These assessments indicated none of the metrics were normally distributed. Therefore, the median values were used to explore the data further.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994e1ba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994e1ba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I again plotted line graphs of the metrics but this time in a “smoother” format. First, I added a year column to the dataset, grouped data by year and month, and calculated the median. These “smoothed” figures with no data gaps were easily visually assessed for trends (directional, seasonal) and stationarity. Most obviously, I discovered that the ‘ANA F:M’ and ‘F:M Ratio’ graphs appeared exactly the same. A decreasing trend in ‘WAS flow’ and increase in ‘Primary Sludge A Flow’ from mid 2018 to 2023 was identified. In addition, many metrics had relatively large values in 2017 and 2018. A few metrics display seasonality. In addition, some metrics displayed minimal time dependent variance but, overall, metrics appeared to be stationary.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994e1ba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994e1ba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created boxplots for each metric to investigate data distribution. Many metrics had extreme values, however, the majority were not greater than three standard deviations from the median which is a common threshold for removing outliers. In addition, I have no reason to believe that any of these values were erroneous.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994e1ba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994e1ba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created a correlation heatmap between metrics to investigate linear relations between metrics, specifically SVI. Heatmaps are an effective way to visualize many correlations at once, making it easy to identify correlations and patterns in correlations. The heatmap showed weak correlation between SVI and other metrics. Between all other metrics, ‘ANA F:M’ and ‘F:M Ratio’ are perfectly correlated as expected. As ‘F:M Ratio’ measures both aerobic and anaerobic treatment, this perfect correlation would indicate that no aerobic treatment is occuring. I, therefore, removed ‘F:M Ratio’ from the dataset as it adds no more information to the model. In addition, ‘Primary sludge flow A’ is positively correlated with year and ‘Avg ND WAS Flow’ is negatively correlated with ‘year’ but only moderately.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Pairplot gave same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37000"/>
          </a:blip>
          <a:srcRect b="29158" l="5419" r="0" t="0"/>
          <a:stretch/>
        </p:blipFill>
        <p:spPr>
          <a:xfrm>
            <a:off x="0" y="0"/>
            <a:ext cx="91440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Predicting Sludge Volume Index at a Wastewater Treatment Plant</a:t>
            </a:r>
            <a:endParaRPr b="1"/>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Nathan Jahns, M.Sc.</a:t>
            </a:r>
            <a:endParaRPr>
              <a:solidFill>
                <a:schemeClr val="dk1"/>
              </a:solidFill>
            </a:endParaRPr>
          </a:p>
          <a:p>
            <a:pPr indent="0" lvl="0" marL="0" rtl="0" algn="ctr">
              <a:spcBef>
                <a:spcPts val="0"/>
              </a:spcBef>
              <a:spcAft>
                <a:spcPts val="0"/>
              </a:spcAft>
              <a:buNone/>
            </a:pPr>
            <a:r>
              <a:rPr lang="en">
                <a:solidFill>
                  <a:schemeClr val="dk1"/>
                </a:solidFill>
              </a:rPr>
              <a:t>Data Science Intensive Capstone Project, Sept 23 Cohort</a:t>
            </a:r>
            <a:endParaRPr>
              <a:solidFill>
                <a:schemeClr val="dk1"/>
              </a:solidFill>
            </a:endParaRPr>
          </a:p>
        </p:txBody>
      </p:sp>
      <p:pic>
        <p:nvPicPr>
          <p:cNvPr id="57" name="Google Shape;57;p13"/>
          <p:cNvPicPr preferRelativeResize="0"/>
          <p:nvPr/>
        </p:nvPicPr>
        <p:blipFill>
          <a:blip r:embed="rId4">
            <a:alphaModFix/>
          </a:blip>
          <a:stretch>
            <a:fillRect/>
          </a:stretch>
        </p:blipFill>
        <p:spPr>
          <a:xfrm>
            <a:off x="2986774" y="4344226"/>
            <a:ext cx="3170452" cy="53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U</a:t>
            </a:r>
            <a:r>
              <a:rPr lang="en"/>
              <a:t>sed existing data to calculate additional WTP metrics</a:t>
            </a:r>
            <a:endParaRPr/>
          </a:p>
          <a:p>
            <a:pPr indent="-342900" lvl="0" marL="457200" rtl="0" algn="l">
              <a:lnSpc>
                <a:spcPct val="95000"/>
              </a:lnSpc>
              <a:spcBef>
                <a:spcPts val="800"/>
              </a:spcBef>
              <a:spcAft>
                <a:spcPts val="0"/>
              </a:spcAft>
              <a:buSzPts val="1800"/>
              <a:buChar char="●"/>
            </a:pPr>
            <a:r>
              <a:rPr lang="en"/>
              <a:t>Performed differencing</a:t>
            </a:r>
            <a:endParaRPr/>
          </a:p>
          <a:p>
            <a:pPr indent="-330200" lvl="1" marL="914400" rtl="0" algn="l">
              <a:lnSpc>
                <a:spcPct val="95000"/>
              </a:lnSpc>
              <a:spcBef>
                <a:spcPts val="800"/>
              </a:spcBef>
              <a:spcAft>
                <a:spcPts val="0"/>
              </a:spcAft>
              <a:buSzPts val="1600"/>
              <a:buChar char="○"/>
            </a:pPr>
            <a:r>
              <a:rPr lang="en" sz="1600"/>
              <a:t>Makes stationary and remove </a:t>
            </a:r>
            <a:r>
              <a:rPr lang="en" sz="1600"/>
              <a:t>seasonality</a:t>
            </a:r>
            <a:r>
              <a:rPr lang="en" sz="1600"/>
              <a:t> trends</a:t>
            </a:r>
            <a:endParaRPr sz="1600"/>
          </a:p>
          <a:p>
            <a:pPr indent="-342900" lvl="0" marL="457200" rtl="0" algn="l">
              <a:lnSpc>
                <a:spcPct val="95000"/>
              </a:lnSpc>
              <a:spcBef>
                <a:spcPts val="800"/>
              </a:spcBef>
              <a:spcAft>
                <a:spcPts val="0"/>
              </a:spcAft>
              <a:buSzPts val="1800"/>
              <a:buChar char="●"/>
            </a:pPr>
            <a:r>
              <a:rPr lang="en"/>
              <a:t>Created lagged versions of data</a:t>
            </a:r>
            <a:endParaRPr/>
          </a:p>
          <a:p>
            <a:pPr indent="-330200" lvl="1" marL="914400" rtl="0" algn="l">
              <a:lnSpc>
                <a:spcPct val="95000"/>
              </a:lnSpc>
              <a:spcBef>
                <a:spcPts val="800"/>
              </a:spcBef>
              <a:spcAft>
                <a:spcPts val="800"/>
              </a:spcAft>
              <a:buSzPts val="1600"/>
              <a:buChar char="○"/>
            </a:pPr>
            <a:r>
              <a:rPr lang="en" sz="1600"/>
              <a:t>Incorporates temporal relationships</a:t>
            </a:r>
            <a:endParaRPr sz="1600"/>
          </a:p>
        </p:txBody>
      </p:sp>
      <p:graphicFrame>
        <p:nvGraphicFramePr>
          <p:cNvPr id="123" name="Google Shape;123;p22"/>
          <p:cNvGraphicFramePr/>
          <p:nvPr/>
        </p:nvGraphicFramePr>
        <p:xfrm>
          <a:off x="573888" y="2974725"/>
          <a:ext cx="3000000" cy="3000000"/>
        </p:xfrm>
        <a:graphic>
          <a:graphicData uri="http://schemas.openxmlformats.org/drawingml/2006/table">
            <a:tbl>
              <a:tblPr>
                <a:noFill/>
                <a:tableStyleId>{FB63D7DC-5E7A-4811-A144-46EC1AD99335}</a:tableStyleId>
              </a:tblPr>
              <a:tblGrid>
                <a:gridCol w="2375900"/>
                <a:gridCol w="5620325"/>
              </a:tblGrid>
              <a:tr h="254725">
                <a:tc>
                  <a:txBody>
                    <a:bodyPr/>
                    <a:lstStyle/>
                    <a:p>
                      <a:pPr indent="0" lvl="0" marL="0" rtl="0" algn="l">
                        <a:spcBef>
                          <a:spcPts val="0"/>
                        </a:spcBef>
                        <a:spcAft>
                          <a:spcPts val="0"/>
                        </a:spcAft>
                        <a:buNone/>
                      </a:pPr>
                      <a:r>
                        <a:rPr b="1" lang="en" sz="1300">
                          <a:solidFill>
                            <a:srgbClr val="0F0F0F"/>
                          </a:solidFill>
                          <a:highlight>
                            <a:srgbClr val="FFFFFF"/>
                          </a:highlight>
                        </a:rPr>
                        <a:t>New Metric</a:t>
                      </a:r>
                      <a:endParaRPr b="1"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0F0F0F"/>
                          </a:solidFill>
                          <a:highlight>
                            <a:srgbClr val="FFFFFF"/>
                          </a:highlight>
                        </a:rPr>
                        <a:t>Calculation</a:t>
                      </a:r>
                      <a:endParaRPr b="1"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4725">
                <a:tc>
                  <a:txBody>
                    <a:bodyPr/>
                    <a:lstStyle/>
                    <a:p>
                      <a:pPr indent="0" lvl="0" marL="0" rtl="0" algn="l">
                        <a:spcBef>
                          <a:spcPts val="0"/>
                        </a:spcBef>
                        <a:spcAft>
                          <a:spcPts val="0"/>
                        </a:spcAft>
                        <a:buNone/>
                      </a:pPr>
                      <a:r>
                        <a:rPr lang="en" sz="1300">
                          <a:solidFill>
                            <a:srgbClr val="0F0F0F"/>
                          </a:solidFill>
                          <a:highlight>
                            <a:srgbClr val="FFFFFF"/>
                          </a:highlight>
                        </a:rPr>
                        <a:t>Total Alum Feed</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rgbClr val="0F0F0F"/>
                          </a:solidFill>
                          <a:highlight>
                            <a:srgbClr val="FFFFFF"/>
                          </a:highlight>
                        </a:rPr>
                        <a:t>Alum Feed 1 + Alum Feed 2</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54725">
                <a:tc>
                  <a:txBody>
                    <a:bodyPr/>
                    <a:lstStyle/>
                    <a:p>
                      <a:pPr indent="0" lvl="0" marL="0" rtl="0" algn="l">
                        <a:spcBef>
                          <a:spcPts val="0"/>
                        </a:spcBef>
                        <a:spcAft>
                          <a:spcPts val="0"/>
                        </a:spcAft>
                        <a:buNone/>
                      </a:pPr>
                      <a:r>
                        <a:rPr lang="en" sz="1300">
                          <a:solidFill>
                            <a:srgbClr val="0F0F0F"/>
                          </a:solidFill>
                          <a:highlight>
                            <a:srgbClr val="FFFFFF"/>
                          </a:highlight>
                        </a:rPr>
                        <a:t>Total Primary Sludge Flow</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300">
                          <a:solidFill>
                            <a:srgbClr val="0F0F0F"/>
                          </a:solidFill>
                          <a:highlight>
                            <a:srgbClr val="FFFFFF"/>
                          </a:highlight>
                        </a:rPr>
                        <a:t>Primary Sludge A Flow + Primary Sludge B Flow</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tcPr>
                </a:tc>
              </a:tr>
              <a:tr h="254725">
                <a:tc>
                  <a:txBody>
                    <a:bodyPr/>
                    <a:lstStyle/>
                    <a:p>
                      <a:pPr indent="0" lvl="0" marL="0" rtl="0" algn="l">
                        <a:spcBef>
                          <a:spcPts val="0"/>
                        </a:spcBef>
                        <a:spcAft>
                          <a:spcPts val="0"/>
                        </a:spcAft>
                        <a:buNone/>
                      </a:pPr>
                      <a:r>
                        <a:rPr lang="en" sz="1300">
                          <a:solidFill>
                            <a:srgbClr val="0F0F0F"/>
                          </a:solidFill>
                          <a:highlight>
                            <a:srgbClr val="FFFFFF"/>
                          </a:highlight>
                        </a:rPr>
                        <a:t>Ave ND Aeration DO in Cells</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300">
                          <a:solidFill>
                            <a:srgbClr val="0F0F0F"/>
                          </a:solidFill>
                          <a:highlight>
                            <a:srgbClr val="FFFFFF"/>
                          </a:highlight>
                        </a:rPr>
                        <a:t>(Avg ND Aeration DO Cell 5 AVG + Avg ND Aeration DO Cell 7 AVG) / 2</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tcPr>
                </a:tc>
              </a:tr>
              <a:tr h="254725">
                <a:tc>
                  <a:txBody>
                    <a:bodyPr/>
                    <a:lstStyle/>
                    <a:p>
                      <a:pPr indent="0" lvl="0" marL="0" rtl="0" algn="l">
                        <a:spcBef>
                          <a:spcPts val="0"/>
                        </a:spcBef>
                        <a:spcAft>
                          <a:spcPts val="0"/>
                        </a:spcAft>
                        <a:buNone/>
                      </a:pPr>
                      <a:r>
                        <a:rPr lang="en" sz="1300">
                          <a:solidFill>
                            <a:srgbClr val="0F0F0F"/>
                          </a:solidFill>
                          <a:highlight>
                            <a:srgbClr val="FFFFFF"/>
                          </a:highlight>
                        </a:rPr>
                        <a:t>MVLSS</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300">
                          <a:solidFill>
                            <a:srgbClr val="0F0F0F"/>
                          </a:solidFill>
                          <a:highlight>
                            <a:srgbClr val="FFFFFF"/>
                          </a:highlight>
                        </a:rPr>
                        <a:t>MLSS x 0.75</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tcPr>
                </a:tc>
              </a:tr>
              <a:tr h="254725">
                <a:tc>
                  <a:txBody>
                    <a:bodyPr/>
                    <a:lstStyle/>
                    <a:p>
                      <a:pPr indent="0" lvl="0" marL="0" rtl="0" algn="l">
                        <a:spcBef>
                          <a:spcPts val="0"/>
                        </a:spcBef>
                        <a:spcAft>
                          <a:spcPts val="0"/>
                        </a:spcAft>
                        <a:buNone/>
                      </a:pPr>
                      <a:r>
                        <a:rPr lang="en" sz="1300">
                          <a:solidFill>
                            <a:srgbClr val="0F0F0F"/>
                          </a:solidFill>
                          <a:highlight>
                            <a:srgbClr val="FFFFFF"/>
                          </a:highlight>
                        </a:rPr>
                        <a:t>MCRT</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300">
                          <a:solidFill>
                            <a:srgbClr val="0F0F0F"/>
                          </a:solidFill>
                          <a:highlight>
                            <a:srgbClr val="FFFFFF"/>
                          </a:highlight>
                        </a:rPr>
                        <a:t>MVLSS / (Activated Sludge Flow + RAS Flow)</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tcPr>
                </a:tc>
              </a:tr>
              <a:tr h="254725">
                <a:tc>
                  <a:txBody>
                    <a:bodyPr/>
                    <a:lstStyle/>
                    <a:p>
                      <a:pPr indent="0" lvl="0" marL="0" rtl="0" algn="l">
                        <a:spcBef>
                          <a:spcPts val="0"/>
                        </a:spcBef>
                        <a:spcAft>
                          <a:spcPts val="0"/>
                        </a:spcAft>
                        <a:buNone/>
                      </a:pPr>
                      <a:r>
                        <a:rPr lang="en" sz="1300">
                          <a:solidFill>
                            <a:srgbClr val="0F0F0F"/>
                          </a:solidFill>
                          <a:highlight>
                            <a:srgbClr val="FFFFFF"/>
                          </a:highlight>
                        </a:rPr>
                        <a:t>Sludge Age</a:t>
                      </a:r>
                      <a:endParaRPr sz="1300">
                        <a:solidFill>
                          <a:srgbClr val="0F0F0F"/>
                        </a:solidFill>
                        <a:highlight>
                          <a:srgbClr val="FFFFFF"/>
                        </a:highlight>
                      </a:endParaRPr>
                    </a:p>
                  </a:txBody>
                  <a:tcPr marT="45700" marB="45700" marR="63500" marL="63500">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0F0F0F"/>
                          </a:solidFill>
                          <a:highlight>
                            <a:srgbClr val="FFFFFF"/>
                          </a:highlight>
                        </a:rPr>
                        <a:t>MCRT / (1 + F:M Ratio)</a:t>
                      </a:r>
                      <a:endParaRPr sz="1300">
                        <a:solidFill>
                          <a:srgbClr val="0F0F0F"/>
                        </a:solidFill>
                        <a:highlight>
                          <a:srgbClr val="FFFFFF"/>
                        </a:highlight>
                      </a:endParaRPr>
                    </a:p>
                  </a:txBody>
                  <a:tcPr marT="45700" marB="45700" marR="63500" marL="63500">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95000"/>
              </a:lnSpc>
              <a:spcBef>
                <a:spcPts val="800"/>
              </a:spcBef>
              <a:spcAft>
                <a:spcPts val="0"/>
              </a:spcAft>
              <a:buSzPts val="1800"/>
              <a:buChar char="●"/>
            </a:pPr>
            <a:r>
              <a:rPr lang="en"/>
              <a:t>Defined multiple versions of </a:t>
            </a:r>
            <a:r>
              <a:rPr lang="en"/>
              <a:t>predictor</a:t>
            </a:r>
            <a:r>
              <a:rPr lang="en"/>
              <a:t> variables, X</a:t>
            </a:r>
            <a:endParaRPr/>
          </a:p>
          <a:p>
            <a:pPr indent="-330200" lvl="1" marL="914400" marR="0" rtl="0" algn="l">
              <a:lnSpc>
                <a:spcPct val="95000"/>
              </a:lnSpc>
              <a:spcBef>
                <a:spcPts val="800"/>
              </a:spcBef>
              <a:spcAft>
                <a:spcPts val="0"/>
              </a:spcAft>
              <a:buSzPts val="1600"/>
              <a:buChar char="○"/>
            </a:pPr>
            <a:r>
              <a:rPr lang="en" sz="1600"/>
              <a:t>Try different combinations of independent variables</a:t>
            </a:r>
            <a:endParaRPr sz="1600"/>
          </a:p>
          <a:p>
            <a:pPr indent="-330200" lvl="1" marL="914400" marR="0" rtl="0" algn="l">
              <a:lnSpc>
                <a:spcPct val="95000"/>
              </a:lnSpc>
              <a:spcBef>
                <a:spcPts val="800"/>
              </a:spcBef>
              <a:spcAft>
                <a:spcPts val="0"/>
              </a:spcAft>
              <a:buSzPts val="1600"/>
              <a:buChar char="○"/>
            </a:pPr>
            <a:r>
              <a:rPr lang="en" sz="1600"/>
              <a:t>Reduced size of dataset to prevented the curse of dimensionality and overfitting</a:t>
            </a:r>
            <a:endParaRPr sz="1600"/>
          </a:p>
          <a:p>
            <a:pPr indent="-330200" lvl="1" marL="914400" marR="0" rtl="0" algn="l">
              <a:lnSpc>
                <a:spcPct val="95000"/>
              </a:lnSpc>
              <a:spcBef>
                <a:spcPts val="800"/>
              </a:spcBef>
              <a:spcAft>
                <a:spcPts val="0"/>
              </a:spcAft>
              <a:buSzPts val="1600"/>
              <a:buChar char="○"/>
            </a:pPr>
            <a:r>
              <a:rPr lang="en" sz="1600"/>
              <a:t>Original data, differenced, and lagged data containing and not containing SVI</a:t>
            </a:r>
            <a:endParaRPr sz="1600"/>
          </a:p>
          <a:p>
            <a:pPr indent="-342900" lvl="0" marL="457200" marR="0" rtl="0" algn="l">
              <a:lnSpc>
                <a:spcPct val="95000"/>
              </a:lnSpc>
              <a:spcBef>
                <a:spcPts val="800"/>
              </a:spcBef>
              <a:spcAft>
                <a:spcPts val="0"/>
              </a:spcAft>
              <a:buSzPts val="1800"/>
              <a:buChar char="●"/>
            </a:pPr>
            <a:r>
              <a:rPr lang="en"/>
              <a:t>Defined multiple versions of target variables, y</a:t>
            </a:r>
            <a:endParaRPr/>
          </a:p>
          <a:p>
            <a:pPr indent="-330200" lvl="1" marL="914400" marR="0" rtl="0" algn="l">
              <a:lnSpc>
                <a:spcPct val="95000"/>
              </a:lnSpc>
              <a:spcBef>
                <a:spcPts val="800"/>
              </a:spcBef>
              <a:spcAft>
                <a:spcPts val="0"/>
              </a:spcAft>
              <a:buSzPts val="1600"/>
              <a:buChar char="○"/>
            </a:pPr>
            <a:r>
              <a:rPr lang="en" sz="1600"/>
              <a:t>Original SVI</a:t>
            </a:r>
            <a:endParaRPr sz="1600"/>
          </a:p>
          <a:p>
            <a:pPr indent="-330200" lvl="1" marL="914400" marR="0" rtl="0" algn="l">
              <a:lnSpc>
                <a:spcPct val="95000"/>
              </a:lnSpc>
              <a:spcBef>
                <a:spcPts val="800"/>
              </a:spcBef>
              <a:spcAft>
                <a:spcPts val="0"/>
              </a:spcAft>
              <a:buSzPts val="1600"/>
              <a:buChar char="○"/>
            </a:pPr>
            <a:r>
              <a:rPr lang="en" sz="1600"/>
              <a:t>SVI shifted forward one day</a:t>
            </a:r>
            <a:endParaRPr sz="1600"/>
          </a:p>
          <a:p>
            <a:pPr indent="-317500" lvl="2" marL="1371600" rtl="0" algn="l">
              <a:lnSpc>
                <a:spcPct val="95000"/>
              </a:lnSpc>
              <a:spcBef>
                <a:spcPts val="800"/>
              </a:spcBef>
              <a:spcAft>
                <a:spcPts val="800"/>
              </a:spcAft>
              <a:buSzPts val="1400"/>
              <a:buChar char="■"/>
            </a:pPr>
            <a:r>
              <a:rPr lang="en"/>
              <a:t>Avoids potential data leakage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35" name="Google Shape;135;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ARIMAX, l</a:t>
            </a:r>
            <a:r>
              <a:rPr lang="en"/>
              <a:t>inear regression, </a:t>
            </a:r>
            <a:r>
              <a:rPr lang="en"/>
              <a:t>and </a:t>
            </a:r>
            <a:br>
              <a:rPr lang="en"/>
            </a:br>
            <a:r>
              <a:rPr lang="en"/>
              <a:t>random forest models</a:t>
            </a:r>
            <a:endParaRPr/>
          </a:p>
          <a:p>
            <a:pPr indent="-330200" lvl="1" marL="914400" rtl="0" algn="l">
              <a:lnSpc>
                <a:spcPct val="95000"/>
              </a:lnSpc>
              <a:spcBef>
                <a:spcPts val="800"/>
              </a:spcBef>
              <a:spcAft>
                <a:spcPts val="0"/>
              </a:spcAft>
              <a:buSzPts val="1600"/>
              <a:buChar char="○"/>
            </a:pPr>
            <a:r>
              <a:rPr lang="en" sz="1600"/>
              <a:t>Cross-validation with TimeSeriesSplit</a:t>
            </a:r>
            <a:endParaRPr sz="1600"/>
          </a:p>
          <a:p>
            <a:pPr indent="-317500" lvl="2" marL="1371600" rtl="0" algn="l">
              <a:lnSpc>
                <a:spcPct val="95000"/>
              </a:lnSpc>
              <a:spcBef>
                <a:spcPts val="800"/>
              </a:spcBef>
              <a:spcAft>
                <a:spcPts val="0"/>
              </a:spcAft>
              <a:buSzPts val="1400"/>
              <a:buChar char="■"/>
            </a:pPr>
            <a:r>
              <a:rPr lang="en"/>
              <a:t>Specific for time series and avoids</a:t>
            </a:r>
            <a:br>
              <a:rPr lang="en"/>
            </a:br>
            <a:r>
              <a:rPr lang="en"/>
              <a:t>overfitting</a:t>
            </a:r>
            <a:endParaRPr/>
          </a:p>
          <a:p>
            <a:pPr indent="-330200" lvl="1" marL="914400" rtl="0" algn="l">
              <a:lnSpc>
                <a:spcPct val="95000"/>
              </a:lnSpc>
              <a:spcBef>
                <a:spcPts val="800"/>
              </a:spcBef>
              <a:spcAft>
                <a:spcPts val="0"/>
              </a:spcAft>
              <a:buSzPts val="1600"/>
              <a:buChar char="○"/>
            </a:pPr>
            <a:r>
              <a:rPr lang="en" sz="1600"/>
              <a:t>Squared error (RMSE) and adjusted</a:t>
            </a:r>
            <a:br>
              <a:rPr lang="en" sz="1600"/>
            </a:br>
            <a:r>
              <a:rPr lang="en" sz="1600"/>
              <a:t>R squared (R2adj)</a:t>
            </a:r>
            <a:endParaRPr sz="1600"/>
          </a:p>
          <a:p>
            <a:pPr indent="-330200" lvl="1" marL="914400" rtl="0" algn="l">
              <a:lnSpc>
                <a:spcPct val="95000"/>
              </a:lnSpc>
              <a:spcBef>
                <a:spcPts val="800"/>
              </a:spcBef>
              <a:spcAft>
                <a:spcPts val="0"/>
              </a:spcAft>
              <a:buSzPts val="1600"/>
              <a:buChar char="○"/>
            </a:pPr>
            <a:r>
              <a:rPr lang="en" sz="1600"/>
              <a:t>ARAMEX</a:t>
            </a:r>
            <a:endParaRPr sz="1600"/>
          </a:p>
          <a:p>
            <a:pPr indent="-317500" lvl="2" marL="1371600" rtl="0" algn="l">
              <a:lnSpc>
                <a:spcPct val="95000"/>
              </a:lnSpc>
              <a:spcBef>
                <a:spcPts val="800"/>
              </a:spcBef>
              <a:spcAft>
                <a:spcPts val="0"/>
              </a:spcAft>
              <a:buSzPts val="1400"/>
              <a:buChar char="■"/>
            </a:pPr>
            <a:r>
              <a:rPr lang="en"/>
              <a:t>Included exogenous features</a:t>
            </a:r>
            <a:endParaRPr/>
          </a:p>
          <a:p>
            <a:pPr indent="-317500" lvl="2" marL="1371600" rtl="0" algn="l">
              <a:lnSpc>
                <a:spcPct val="95000"/>
              </a:lnSpc>
              <a:spcBef>
                <a:spcPts val="800"/>
              </a:spcBef>
              <a:spcAft>
                <a:spcPts val="0"/>
              </a:spcAft>
              <a:buSzPts val="1400"/>
              <a:buChar char="■"/>
            </a:pPr>
            <a:r>
              <a:rPr lang="en"/>
              <a:t>Auto ARIMA to choose the most appropriate p, d, and q hyperparameters</a:t>
            </a:r>
            <a:endParaRPr/>
          </a:p>
          <a:p>
            <a:pPr indent="-342900" lvl="0" marL="457200" rtl="0" algn="l">
              <a:lnSpc>
                <a:spcPct val="95000"/>
              </a:lnSpc>
              <a:spcBef>
                <a:spcPts val="800"/>
              </a:spcBef>
              <a:spcAft>
                <a:spcPts val="0"/>
              </a:spcAft>
              <a:buSzPts val="1800"/>
              <a:buChar char="●"/>
            </a:pPr>
            <a:r>
              <a:rPr lang="en"/>
              <a:t>Run with combinations of my different X and y versions</a:t>
            </a:r>
            <a:endParaRPr/>
          </a:p>
          <a:p>
            <a:pPr indent="-330200" lvl="1" marL="914400" rtl="0" algn="l">
              <a:lnSpc>
                <a:spcPct val="95000"/>
              </a:lnSpc>
              <a:spcBef>
                <a:spcPts val="800"/>
              </a:spcBef>
              <a:spcAft>
                <a:spcPts val="800"/>
              </a:spcAft>
              <a:buSzPts val="1600"/>
              <a:buChar char="○"/>
            </a:pPr>
            <a:r>
              <a:rPr lang="en" sz="1600"/>
              <a:t>ARIMAX model used the Xs that did not include differenced and lagged SVI</a:t>
            </a:r>
            <a:endParaRPr sz="1600"/>
          </a:p>
        </p:txBody>
      </p:sp>
      <p:grpSp>
        <p:nvGrpSpPr>
          <p:cNvPr id="136" name="Google Shape;136;p24"/>
          <p:cNvGrpSpPr/>
          <p:nvPr/>
        </p:nvGrpSpPr>
        <p:grpSpPr>
          <a:xfrm>
            <a:off x="4886449" y="1207049"/>
            <a:ext cx="3991349" cy="2402920"/>
            <a:chOff x="3726950" y="445025"/>
            <a:chExt cx="3702550" cy="2200275"/>
          </a:xfrm>
        </p:grpSpPr>
        <p:pic>
          <p:nvPicPr>
            <p:cNvPr id="137" name="Google Shape;137;p24"/>
            <p:cNvPicPr preferRelativeResize="0"/>
            <p:nvPr/>
          </p:nvPicPr>
          <p:blipFill rotWithShape="1">
            <a:blip r:embed="rId3">
              <a:alphaModFix/>
            </a:blip>
            <a:srcRect b="0" l="9482" r="25968" t="0"/>
            <a:stretch/>
          </p:blipFill>
          <p:spPr>
            <a:xfrm>
              <a:off x="3943350" y="445025"/>
              <a:ext cx="3486150" cy="2200275"/>
            </a:xfrm>
            <a:prstGeom prst="rect">
              <a:avLst/>
            </a:prstGeom>
            <a:noFill/>
            <a:ln>
              <a:noFill/>
            </a:ln>
          </p:spPr>
        </p:pic>
        <p:pic>
          <p:nvPicPr>
            <p:cNvPr id="138" name="Google Shape;138;p24"/>
            <p:cNvPicPr preferRelativeResize="0"/>
            <p:nvPr/>
          </p:nvPicPr>
          <p:blipFill rotWithShape="1">
            <a:blip r:embed="rId3">
              <a:alphaModFix/>
            </a:blip>
            <a:srcRect b="65247" l="73850" r="2516" t="12241"/>
            <a:stretch/>
          </p:blipFill>
          <p:spPr>
            <a:xfrm>
              <a:off x="6107000" y="809625"/>
              <a:ext cx="1227250" cy="476250"/>
            </a:xfrm>
            <a:prstGeom prst="rect">
              <a:avLst/>
            </a:prstGeom>
            <a:noFill/>
            <a:ln>
              <a:noFill/>
            </a:ln>
          </p:spPr>
        </p:pic>
        <p:pic>
          <p:nvPicPr>
            <p:cNvPr id="139" name="Google Shape;139;p24"/>
            <p:cNvPicPr preferRelativeResize="0"/>
            <p:nvPr/>
          </p:nvPicPr>
          <p:blipFill rotWithShape="1">
            <a:blip r:embed="rId3">
              <a:alphaModFix/>
            </a:blip>
            <a:srcRect b="19362" l="2" r="95991" t="38212"/>
            <a:stretch/>
          </p:blipFill>
          <p:spPr>
            <a:xfrm>
              <a:off x="3726950" y="971550"/>
              <a:ext cx="216400" cy="9334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5" name="Google Shape;145;p25"/>
          <p:cNvSpPr txBox="1"/>
          <p:nvPr>
            <p:ph idx="1" type="body"/>
          </p:nvPr>
        </p:nvSpPr>
        <p:spPr>
          <a:xfrm>
            <a:off x="311700" y="1152475"/>
            <a:ext cx="8520600" cy="3791100"/>
          </a:xfrm>
          <a:prstGeom prst="rect">
            <a:avLst/>
          </a:prstGeom>
        </p:spPr>
        <p:txBody>
          <a:bodyPr anchorCtr="0" anchor="t" bIns="91425" lIns="91425" spcFirstLastPara="1" rIns="91425" wrap="square" tIns="91425">
            <a:normAutofit/>
          </a:bodyPr>
          <a:lstStyle/>
          <a:p>
            <a:pPr indent="0" lvl="0" marL="0" rtl="0" algn="l">
              <a:lnSpc>
                <a:spcPct val="95000"/>
              </a:lnSpc>
              <a:spcBef>
                <a:spcPts val="800"/>
              </a:spcBef>
              <a:spcAft>
                <a:spcPts val="0"/>
              </a:spcAft>
              <a:buNone/>
            </a:pPr>
            <a:r>
              <a:rPr b="1" lang="en" sz="2000"/>
              <a:t>ARIMAX</a:t>
            </a:r>
            <a:endParaRPr b="1" sz="2000"/>
          </a:p>
          <a:p>
            <a:pPr indent="-342900" lvl="0" marL="457200" rtl="0" algn="l">
              <a:lnSpc>
                <a:spcPct val="95000"/>
              </a:lnSpc>
              <a:spcBef>
                <a:spcPts val="800"/>
              </a:spcBef>
              <a:spcAft>
                <a:spcPts val="0"/>
              </a:spcAft>
              <a:buSzPts val="1800"/>
              <a:buChar char="●"/>
            </a:pPr>
            <a:r>
              <a:rPr lang="en"/>
              <a:t>Perform poorly with all data</a:t>
            </a:r>
            <a:endParaRPr/>
          </a:p>
          <a:p>
            <a:pPr indent="0" lvl="0" marL="0" rtl="0" algn="l">
              <a:lnSpc>
                <a:spcPct val="95000"/>
              </a:lnSpc>
              <a:spcBef>
                <a:spcPts val="800"/>
              </a:spcBef>
              <a:spcAft>
                <a:spcPts val="0"/>
              </a:spcAft>
              <a:buNone/>
            </a:pPr>
            <a:r>
              <a:rPr b="1" lang="en" sz="2000"/>
              <a:t>Linear Regression</a:t>
            </a:r>
            <a:r>
              <a:rPr b="1" lang="en"/>
              <a:t> </a:t>
            </a:r>
            <a:endParaRPr b="1"/>
          </a:p>
          <a:p>
            <a:pPr indent="-342900" lvl="0" marL="457200" rtl="0" algn="l">
              <a:lnSpc>
                <a:spcPct val="95000"/>
              </a:lnSpc>
              <a:spcBef>
                <a:spcPts val="800"/>
              </a:spcBef>
              <a:spcAft>
                <a:spcPts val="0"/>
              </a:spcAft>
              <a:buSzPts val="1800"/>
              <a:buChar char="●"/>
            </a:pPr>
            <a:r>
              <a:rPr lang="en"/>
              <a:t>P</a:t>
            </a:r>
            <a:r>
              <a:rPr lang="en"/>
              <a:t>erform moderately poor with shifted y and a</a:t>
            </a:r>
            <a:br>
              <a:rPr lang="en"/>
            </a:br>
            <a:r>
              <a:rPr lang="en"/>
              <a:t>lag of 1 day data</a:t>
            </a:r>
            <a:endParaRPr/>
          </a:p>
          <a:p>
            <a:pPr indent="-330200" lvl="1" marL="914400" rtl="0" algn="l">
              <a:lnSpc>
                <a:spcPct val="95000"/>
              </a:lnSpc>
              <a:spcBef>
                <a:spcPts val="800"/>
              </a:spcBef>
              <a:spcAft>
                <a:spcPts val="0"/>
              </a:spcAft>
              <a:buSzPts val="1600"/>
              <a:buChar char="○"/>
            </a:pPr>
            <a:r>
              <a:rPr lang="en" sz="1600"/>
              <a:t>RMSE 8.76</a:t>
            </a:r>
            <a:endParaRPr sz="1600"/>
          </a:p>
          <a:p>
            <a:pPr indent="-330200" lvl="1" marL="914400" rtl="0" algn="l">
              <a:lnSpc>
                <a:spcPct val="95000"/>
              </a:lnSpc>
              <a:spcBef>
                <a:spcPts val="800"/>
              </a:spcBef>
              <a:spcAft>
                <a:spcPts val="0"/>
              </a:spcAft>
              <a:buSzPts val="1600"/>
              <a:buChar char="○"/>
            </a:pPr>
            <a:r>
              <a:rPr lang="en" sz="1600"/>
              <a:t>R2adj 0.16</a:t>
            </a:r>
            <a:endParaRPr sz="1600"/>
          </a:p>
          <a:p>
            <a:pPr indent="-342900" lvl="0" marL="457200" rtl="0" algn="l">
              <a:lnSpc>
                <a:spcPct val="95000"/>
              </a:lnSpc>
              <a:spcBef>
                <a:spcPts val="800"/>
              </a:spcBef>
              <a:spcAft>
                <a:spcPts val="0"/>
              </a:spcAft>
              <a:buSzPts val="1800"/>
              <a:buChar char="●"/>
            </a:pPr>
            <a:r>
              <a:rPr lang="en"/>
              <a:t>Lag of 4 days was slightly worse followed by lag of 7 days</a:t>
            </a:r>
            <a:endParaRPr/>
          </a:p>
          <a:p>
            <a:pPr indent="-330200" lvl="1" marL="914400" rtl="0" algn="l">
              <a:lnSpc>
                <a:spcPct val="95000"/>
              </a:lnSpc>
              <a:spcBef>
                <a:spcPts val="800"/>
              </a:spcBef>
              <a:spcAft>
                <a:spcPts val="0"/>
              </a:spcAft>
              <a:buSzPts val="1600"/>
              <a:buChar char="○"/>
            </a:pPr>
            <a:r>
              <a:rPr lang="en" sz="1600"/>
              <a:t>Ran models with lag of 2 </a:t>
            </a:r>
            <a:r>
              <a:rPr lang="en" sz="1600"/>
              <a:t>days </a:t>
            </a:r>
            <a:r>
              <a:rPr lang="en" sz="1600"/>
              <a:t>and lag of 3 days</a:t>
            </a:r>
            <a:endParaRPr sz="1600"/>
          </a:p>
          <a:p>
            <a:pPr indent="-330200" lvl="1" marL="914400" rtl="0" algn="l">
              <a:lnSpc>
                <a:spcPct val="95000"/>
              </a:lnSpc>
              <a:spcBef>
                <a:spcPts val="800"/>
              </a:spcBef>
              <a:spcAft>
                <a:spcPts val="800"/>
              </a:spcAft>
              <a:buSzPts val="1600"/>
              <a:buChar char="○"/>
            </a:pPr>
            <a:r>
              <a:rPr lang="en" sz="1600"/>
              <a:t>Not as good as 1 day</a:t>
            </a:r>
            <a:endParaRPr sz="1600"/>
          </a:p>
        </p:txBody>
      </p:sp>
      <p:pic>
        <p:nvPicPr>
          <p:cNvPr id="146" name="Google Shape;146;p25"/>
          <p:cNvPicPr preferRelativeResize="0"/>
          <p:nvPr/>
        </p:nvPicPr>
        <p:blipFill rotWithShape="1">
          <a:blip r:embed="rId3">
            <a:alphaModFix/>
          </a:blip>
          <a:srcRect b="21093" l="14737" r="14948" t="20703"/>
          <a:stretch/>
        </p:blipFill>
        <p:spPr>
          <a:xfrm>
            <a:off x="5825850" y="445025"/>
            <a:ext cx="3006450" cy="248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Random Forest</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Perform very well with shifted y and a lag of 1 day data</a:t>
            </a:r>
            <a:endParaRPr/>
          </a:p>
          <a:p>
            <a:pPr indent="-342900" lvl="0" marL="457200" rtl="0" algn="l">
              <a:lnSpc>
                <a:spcPct val="95000"/>
              </a:lnSpc>
              <a:spcBef>
                <a:spcPts val="800"/>
              </a:spcBef>
              <a:spcAft>
                <a:spcPts val="0"/>
              </a:spcAft>
              <a:buSzPts val="1800"/>
              <a:buChar char="●"/>
            </a:pPr>
            <a:r>
              <a:rPr lang="en"/>
              <a:t>Error between the model's predictions and the actual values was very small </a:t>
            </a:r>
            <a:endParaRPr/>
          </a:p>
          <a:p>
            <a:pPr indent="-330200" lvl="1" marL="914400" rtl="0" algn="l">
              <a:lnSpc>
                <a:spcPct val="95000"/>
              </a:lnSpc>
              <a:spcBef>
                <a:spcPts val="800"/>
              </a:spcBef>
              <a:spcAft>
                <a:spcPts val="0"/>
              </a:spcAft>
              <a:buSzPts val="1600"/>
              <a:buChar char="○"/>
            </a:pPr>
            <a:r>
              <a:rPr lang="en" sz="1600"/>
              <a:t>RMSE 0.54</a:t>
            </a:r>
            <a:endParaRPr sz="1600"/>
          </a:p>
          <a:p>
            <a:pPr indent="-342900" lvl="0" marL="457200" rtl="0" algn="l">
              <a:lnSpc>
                <a:spcPct val="95000"/>
              </a:lnSpc>
              <a:spcBef>
                <a:spcPts val="800"/>
              </a:spcBef>
              <a:spcAft>
                <a:spcPts val="0"/>
              </a:spcAft>
              <a:buSzPts val="1800"/>
              <a:buChar char="●"/>
            </a:pPr>
            <a:r>
              <a:rPr lang="en"/>
              <a:t>The model explains almost 97% of the variance in the target variable</a:t>
            </a:r>
            <a:endParaRPr/>
          </a:p>
          <a:p>
            <a:pPr indent="-330200" lvl="1" marL="914400" rtl="0" algn="l">
              <a:lnSpc>
                <a:spcPct val="95000"/>
              </a:lnSpc>
              <a:spcBef>
                <a:spcPts val="800"/>
              </a:spcBef>
              <a:spcAft>
                <a:spcPts val="800"/>
              </a:spcAft>
              <a:buSzPts val="1600"/>
              <a:buChar char="○"/>
            </a:pPr>
            <a:r>
              <a:rPr lang="en" sz="1600"/>
              <a:t>R2adj 0.97</a:t>
            </a:r>
            <a:endParaRPr sz="1600"/>
          </a:p>
        </p:txBody>
      </p:sp>
      <p:pic>
        <p:nvPicPr>
          <p:cNvPr id="153" name="Google Shape;153;p26"/>
          <p:cNvPicPr preferRelativeResize="0"/>
          <p:nvPr/>
        </p:nvPicPr>
        <p:blipFill rotWithShape="1">
          <a:blip r:embed="rId3">
            <a:alphaModFix/>
          </a:blip>
          <a:srcRect b="2757" l="9200" r="3180" t="34991"/>
          <a:stretch/>
        </p:blipFill>
        <p:spPr>
          <a:xfrm>
            <a:off x="3071562" y="2812675"/>
            <a:ext cx="4677276" cy="221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Sludge Volume Index</a:t>
            </a:r>
            <a:endParaRPr/>
          </a:p>
        </p:txBody>
      </p:sp>
      <p:sp>
        <p:nvSpPr>
          <p:cNvPr id="63" name="Google Shape;63;p14"/>
          <p:cNvSpPr txBox="1"/>
          <p:nvPr>
            <p:ph idx="1" type="body"/>
          </p:nvPr>
        </p:nvSpPr>
        <p:spPr>
          <a:xfrm>
            <a:off x="311700" y="1152475"/>
            <a:ext cx="8520600" cy="38862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Sludge is r</a:t>
            </a:r>
            <a:r>
              <a:rPr lang="en"/>
              <a:t>emoved </a:t>
            </a:r>
            <a:r>
              <a:rPr lang="en"/>
              <a:t>from wastewater</a:t>
            </a:r>
            <a:br>
              <a:rPr lang="en"/>
            </a:br>
            <a:r>
              <a:rPr lang="en"/>
              <a:t>before discharge at </a:t>
            </a:r>
            <a:r>
              <a:rPr lang="en"/>
              <a:t>wastewater </a:t>
            </a:r>
            <a:br>
              <a:rPr lang="en"/>
            </a:br>
            <a:r>
              <a:rPr lang="en"/>
              <a:t>treatment plants</a:t>
            </a:r>
            <a:r>
              <a:rPr lang="en"/>
              <a:t> (WTPs)</a:t>
            </a:r>
            <a:endParaRPr/>
          </a:p>
          <a:p>
            <a:pPr indent="-342900" lvl="0" marL="457200" rtl="0" algn="l">
              <a:lnSpc>
                <a:spcPct val="95000"/>
              </a:lnSpc>
              <a:spcBef>
                <a:spcPts val="800"/>
              </a:spcBef>
              <a:spcAft>
                <a:spcPts val="0"/>
              </a:spcAft>
              <a:buSzPts val="1800"/>
              <a:buChar char="●"/>
            </a:pPr>
            <a:r>
              <a:rPr lang="en"/>
              <a:t>Sludge Volume Index (SVI) </a:t>
            </a:r>
            <a:r>
              <a:rPr lang="en"/>
              <a:t>quantifies</a:t>
            </a:r>
            <a:br>
              <a:rPr lang="en"/>
            </a:br>
            <a:r>
              <a:rPr lang="en"/>
              <a:t> the s</a:t>
            </a:r>
            <a:r>
              <a:rPr lang="en"/>
              <a:t>eparability </a:t>
            </a:r>
            <a:r>
              <a:rPr lang="en"/>
              <a:t>of solids and liquids</a:t>
            </a:r>
            <a:endParaRPr/>
          </a:p>
          <a:p>
            <a:pPr indent="-330200" lvl="1" marL="914400" rtl="0" algn="l">
              <a:lnSpc>
                <a:spcPct val="95000"/>
              </a:lnSpc>
              <a:spcBef>
                <a:spcPts val="800"/>
              </a:spcBef>
              <a:spcAft>
                <a:spcPts val="0"/>
              </a:spcAft>
              <a:buSzPts val="1600"/>
              <a:buChar char="○"/>
            </a:pPr>
            <a:r>
              <a:rPr lang="en" sz="1600"/>
              <a:t>L</a:t>
            </a:r>
            <a:r>
              <a:rPr lang="en" sz="1600"/>
              <a:t>ow values = optimal settling </a:t>
            </a:r>
            <a:endParaRPr sz="1600"/>
          </a:p>
          <a:p>
            <a:pPr indent="-330200" lvl="1" marL="914400" rtl="0" algn="l">
              <a:lnSpc>
                <a:spcPct val="95000"/>
              </a:lnSpc>
              <a:spcBef>
                <a:spcPts val="800"/>
              </a:spcBef>
              <a:spcAft>
                <a:spcPts val="0"/>
              </a:spcAft>
              <a:buSzPts val="1600"/>
              <a:buChar char="○"/>
            </a:pPr>
            <a:r>
              <a:rPr lang="en" sz="1600"/>
              <a:t>High values = issues</a:t>
            </a:r>
            <a:endParaRPr sz="1600"/>
          </a:p>
          <a:p>
            <a:pPr indent="-317500" lvl="2" marL="1371600" rtl="0" algn="l">
              <a:lnSpc>
                <a:spcPct val="95000"/>
              </a:lnSpc>
              <a:spcBef>
                <a:spcPts val="800"/>
              </a:spcBef>
              <a:spcAft>
                <a:spcPts val="0"/>
              </a:spcAft>
              <a:buSzPts val="1400"/>
              <a:buChar char="■"/>
            </a:pPr>
            <a:r>
              <a:rPr lang="en"/>
              <a:t>Filamentous bacteria which impairs separation</a:t>
            </a:r>
            <a:endParaRPr/>
          </a:p>
          <a:p>
            <a:pPr indent="-342900" lvl="0" marL="457200" rtl="0" algn="l">
              <a:lnSpc>
                <a:spcPct val="95000"/>
              </a:lnSpc>
              <a:spcBef>
                <a:spcPts val="800"/>
              </a:spcBef>
              <a:spcAft>
                <a:spcPts val="0"/>
              </a:spcAft>
              <a:buSzPts val="1800"/>
              <a:buChar char="●"/>
            </a:pPr>
            <a:r>
              <a:rPr lang="en"/>
              <a:t>SVI can change in response to waste quality and operations</a:t>
            </a:r>
            <a:endParaRPr/>
          </a:p>
          <a:p>
            <a:pPr indent="-342900" lvl="0" marL="457200" rtl="0" algn="l">
              <a:lnSpc>
                <a:spcPct val="95000"/>
              </a:lnSpc>
              <a:spcBef>
                <a:spcPts val="800"/>
              </a:spcBef>
              <a:spcAft>
                <a:spcPts val="800"/>
              </a:spcAft>
              <a:buSzPts val="1800"/>
              <a:buChar char="●"/>
            </a:pPr>
            <a:r>
              <a:rPr lang="en"/>
              <a:t>Effective management ensures smooth WTP operation, conserves biomass, produces clear effluent, and meets regulatory compliance</a:t>
            </a:r>
            <a:endParaRPr/>
          </a:p>
        </p:txBody>
      </p:sp>
      <p:pic>
        <p:nvPicPr>
          <p:cNvPr id="64" name="Google Shape;64;p14"/>
          <p:cNvPicPr preferRelativeResize="0"/>
          <p:nvPr/>
        </p:nvPicPr>
        <p:blipFill rotWithShape="1">
          <a:blip r:embed="rId3">
            <a:alphaModFix/>
          </a:blip>
          <a:srcRect b="0" l="0" r="0" t="16093"/>
          <a:stretch/>
        </p:blipFill>
        <p:spPr>
          <a:xfrm>
            <a:off x="4699450" y="1152476"/>
            <a:ext cx="4354875" cy="187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Develop</a:t>
            </a:r>
            <a:r>
              <a:rPr lang="en"/>
              <a:t> machine learning model capable of forecasting SVI using explanatory variables that can be modified by a WTP operator</a:t>
            </a:r>
            <a:endParaRPr/>
          </a:p>
          <a:p>
            <a:pPr indent="-342900" lvl="0" marL="457200" rtl="0" algn="l">
              <a:spcBef>
                <a:spcPts val="800"/>
              </a:spcBef>
              <a:spcAft>
                <a:spcPts val="0"/>
              </a:spcAft>
              <a:buSzPts val="1800"/>
              <a:buChar char="●"/>
            </a:pPr>
            <a:r>
              <a:rPr lang="en"/>
              <a:t>D</a:t>
            </a:r>
            <a:r>
              <a:rPr lang="en"/>
              <a:t>ataset comprising daily wastewater measurements spanning five years at a fictitious WTP </a:t>
            </a:r>
            <a:endParaRPr/>
          </a:p>
          <a:p>
            <a:pPr indent="-342900" lvl="0" marL="457200" rtl="0" algn="l">
              <a:spcBef>
                <a:spcPts val="0"/>
              </a:spcBef>
              <a:spcAft>
                <a:spcPts val="0"/>
              </a:spcAft>
              <a:buSzPts val="1800"/>
              <a:buChar char="●"/>
            </a:pPr>
            <a:r>
              <a:rPr lang="en"/>
              <a:t>Provide valuable insights to achieve more efficient sludge settling</a:t>
            </a:r>
            <a:endParaRPr/>
          </a:p>
          <a:p>
            <a:pPr indent="0" lvl="0" marL="0" rtl="0" algn="l">
              <a:spcBef>
                <a:spcPts val="1200"/>
              </a:spcBef>
              <a:spcAft>
                <a:spcPts val="1200"/>
              </a:spcAft>
              <a:buNone/>
            </a:pPr>
            <a:r>
              <a:t/>
            </a:r>
            <a:endParaRPr/>
          </a:p>
        </p:txBody>
      </p:sp>
      <p:pic>
        <p:nvPicPr>
          <p:cNvPr id="71" name="Google Shape;71;p15"/>
          <p:cNvPicPr preferRelativeResize="0"/>
          <p:nvPr/>
        </p:nvPicPr>
        <p:blipFill rotWithShape="1">
          <a:blip r:embed="rId3">
            <a:alphaModFix/>
          </a:blip>
          <a:srcRect b="7195" l="0" r="0" t="13382"/>
          <a:stretch/>
        </p:blipFill>
        <p:spPr>
          <a:xfrm>
            <a:off x="1291425" y="2847779"/>
            <a:ext cx="6561149" cy="216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77" name="Google Shape;77;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Data provided by WTP manager, 2,282 rows and 76 columns</a:t>
            </a:r>
            <a:endParaRPr/>
          </a:p>
          <a:p>
            <a:pPr indent="-342900" lvl="0" marL="457200" rtl="0" algn="l">
              <a:lnSpc>
                <a:spcPct val="95000"/>
              </a:lnSpc>
              <a:spcBef>
                <a:spcPts val="800"/>
              </a:spcBef>
              <a:spcAft>
                <a:spcPts val="0"/>
              </a:spcAft>
              <a:buSzPts val="1800"/>
              <a:buChar char="●"/>
            </a:pPr>
            <a:r>
              <a:rPr lang="en"/>
              <a:t>Formatted data to floats</a:t>
            </a:r>
            <a:endParaRPr/>
          </a:p>
          <a:p>
            <a:pPr indent="-342900" lvl="0" marL="457200" rtl="0" algn="l">
              <a:lnSpc>
                <a:spcPct val="95000"/>
              </a:lnSpc>
              <a:spcBef>
                <a:spcPts val="800"/>
              </a:spcBef>
              <a:spcAft>
                <a:spcPts val="0"/>
              </a:spcAft>
              <a:buSzPts val="1800"/>
              <a:buChar char="●"/>
            </a:pPr>
            <a:r>
              <a:rPr lang="en"/>
              <a:t>Confirmed one day </a:t>
            </a:r>
            <a:r>
              <a:rPr lang="en"/>
              <a:t>frequency</a:t>
            </a:r>
            <a:endParaRPr/>
          </a:p>
          <a:p>
            <a:pPr indent="-342900" lvl="0" marL="457200" rtl="0" algn="l">
              <a:lnSpc>
                <a:spcPct val="95000"/>
              </a:lnSpc>
              <a:spcBef>
                <a:spcPts val="800"/>
              </a:spcBef>
              <a:spcAft>
                <a:spcPts val="800"/>
              </a:spcAft>
              <a:buSzPts val="1800"/>
              <a:buChar char="●"/>
            </a:pPr>
            <a:r>
              <a:rPr lang="en"/>
              <a:t>No units - can’t confirming consistency</a:t>
            </a:r>
            <a:endParaRPr/>
          </a:p>
        </p:txBody>
      </p:sp>
      <p:pic>
        <p:nvPicPr>
          <p:cNvPr id="78" name="Google Shape;78;p16"/>
          <p:cNvPicPr preferRelativeResize="0"/>
          <p:nvPr/>
        </p:nvPicPr>
        <p:blipFill rotWithShape="1">
          <a:blip r:embed="rId3">
            <a:alphaModFix/>
          </a:blip>
          <a:srcRect b="0" l="0" r="4104" t="0"/>
          <a:stretch/>
        </p:blipFill>
        <p:spPr>
          <a:xfrm>
            <a:off x="4334025" y="590550"/>
            <a:ext cx="4566850" cy="39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Removed metrics with high percentage of NaNs and/or large temporal gaps</a:t>
            </a:r>
            <a:endParaRPr/>
          </a:p>
          <a:p>
            <a:pPr indent="-342900" lvl="0" marL="457200" rtl="0" algn="l">
              <a:lnSpc>
                <a:spcPct val="95000"/>
              </a:lnSpc>
              <a:spcBef>
                <a:spcPts val="800"/>
              </a:spcBef>
              <a:spcAft>
                <a:spcPts val="0"/>
              </a:spcAft>
              <a:buSzPts val="1800"/>
              <a:buChar char="●"/>
            </a:pPr>
            <a:r>
              <a:rPr lang="en"/>
              <a:t>Imputed missing values </a:t>
            </a:r>
            <a:endParaRPr/>
          </a:p>
          <a:p>
            <a:pPr indent="-330200" lvl="1" marL="914400" rtl="0" algn="l">
              <a:lnSpc>
                <a:spcPct val="95000"/>
              </a:lnSpc>
              <a:spcBef>
                <a:spcPts val="800"/>
              </a:spcBef>
              <a:spcAft>
                <a:spcPts val="0"/>
              </a:spcAft>
              <a:buSzPts val="1600"/>
              <a:buChar char="○"/>
            </a:pPr>
            <a:r>
              <a:rPr lang="en" sz="1600"/>
              <a:t>Linear interpolation - calculates intermediate values between two known data points on a straight line</a:t>
            </a:r>
            <a:endParaRPr sz="1600"/>
          </a:p>
          <a:p>
            <a:pPr indent="-330200" lvl="1" marL="914400" rtl="0" algn="l">
              <a:lnSpc>
                <a:spcPct val="95000"/>
              </a:lnSpc>
              <a:spcBef>
                <a:spcPts val="800"/>
              </a:spcBef>
              <a:spcAft>
                <a:spcPts val="800"/>
              </a:spcAft>
              <a:buSzPts val="1600"/>
              <a:buChar char="○"/>
            </a:pPr>
            <a:r>
              <a:rPr lang="en" sz="1600"/>
              <a:t>Both forward and backward directions from each NaN value</a:t>
            </a:r>
            <a:endParaRPr sz="1600"/>
          </a:p>
        </p:txBody>
      </p:sp>
      <p:pic>
        <p:nvPicPr>
          <p:cNvPr id="85" name="Google Shape;85;p17"/>
          <p:cNvPicPr preferRelativeResize="0"/>
          <p:nvPr/>
        </p:nvPicPr>
        <p:blipFill>
          <a:blip r:embed="rId3">
            <a:alphaModFix/>
          </a:blip>
          <a:stretch>
            <a:fillRect/>
          </a:stretch>
        </p:blipFill>
        <p:spPr>
          <a:xfrm>
            <a:off x="188300" y="2816050"/>
            <a:ext cx="5486400" cy="1052309"/>
          </a:xfrm>
          <a:prstGeom prst="rect">
            <a:avLst/>
          </a:prstGeom>
          <a:noFill/>
          <a:ln>
            <a:noFill/>
          </a:ln>
        </p:spPr>
      </p:pic>
      <p:pic>
        <p:nvPicPr>
          <p:cNvPr id="86" name="Google Shape;86;p17"/>
          <p:cNvPicPr preferRelativeResize="0"/>
          <p:nvPr/>
        </p:nvPicPr>
        <p:blipFill>
          <a:blip r:embed="rId4">
            <a:alphaModFix/>
          </a:blip>
          <a:stretch>
            <a:fillRect/>
          </a:stretch>
        </p:blipFill>
        <p:spPr>
          <a:xfrm>
            <a:off x="3472325" y="3991850"/>
            <a:ext cx="5486400" cy="1052309"/>
          </a:xfrm>
          <a:prstGeom prst="rect">
            <a:avLst/>
          </a:prstGeom>
          <a:noFill/>
          <a:ln>
            <a:noFill/>
          </a:ln>
        </p:spPr>
      </p:pic>
      <p:pic>
        <p:nvPicPr>
          <p:cNvPr id="87" name="Google Shape;87;p17"/>
          <p:cNvPicPr preferRelativeResize="0"/>
          <p:nvPr/>
        </p:nvPicPr>
        <p:blipFill>
          <a:blip r:embed="rId5">
            <a:alphaModFix/>
          </a:blip>
          <a:stretch>
            <a:fillRect/>
          </a:stretch>
        </p:blipFill>
        <p:spPr>
          <a:xfrm>
            <a:off x="1828800" y="3354325"/>
            <a:ext cx="5486400" cy="10523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Distribution</a:t>
            </a:r>
            <a:endParaRPr/>
          </a:p>
        </p:txBody>
      </p:sp>
      <p:sp>
        <p:nvSpPr>
          <p:cNvPr id="93" name="Google Shape;93;p18"/>
          <p:cNvSpPr txBox="1"/>
          <p:nvPr>
            <p:ph idx="1" type="body"/>
          </p:nvPr>
        </p:nvSpPr>
        <p:spPr>
          <a:xfrm>
            <a:off x="5838825" y="1152475"/>
            <a:ext cx="29934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E</a:t>
            </a:r>
            <a:r>
              <a:rPr lang="en"/>
              <a:t>xamining distribution of metrics</a:t>
            </a:r>
            <a:endParaRPr/>
          </a:p>
          <a:p>
            <a:pPr indent="-330200" lvl="1" marL="914400" rtl="0" algn="l">
              <a:lnSpc>
                <a:spcPct val="95000"/>
              </a:lnSpc>
              <a:spcBef>
                <a:spcPts val="800"/>
              </a:spcBef>
              <a:spcAft>
                <a:spcPts val="0"/>
              </a:spcAft>
              <a:buSzPts val="1600"/>
              <a:buChar char="○"/>
            </a:pPr>
            <a:r>
              <a:rPr lang="en" sz="1600"/>
              <a:t>Min, max, mean</a:t>
            </a:r>
            <a:endParaRPr sz="1600"/>
          </a:p>
          <a:p>
            <a:pPr indent="-330200" lvl="1" marL="914400" rtl="0" algn="l">
              <a:lnSpc>
                <a:spcPct val="95000"/>
              </a:lnSpc>
              <a:spcBef>
                <a:spcPts val="800"/>
              </a:spcBef>
              <a:spcAft>
                <a:spcPts val="0"/>
              </a:spcAft>
              <a:buSzPts val="1600"/>
              <a:buChar char="○"/>
            </a:pPr>
            <a:r>
              <a:rPr lang="en" sz="1600"/>
              <a:t>Plotted histograms</a:t>
            </a:r>
            <a:endParaRPr sz="1600"/>
          </a:p>
          <a:p>
            <a:pPr indent="-330200" lvl="1" marL="914400" rtl="0" algn="l">
              <a:lnSpc>
                <a:spcPct val="95000"/>
              </a:lnSpc>
              <a:spcBef>
                <a:spcPts val="800"/>
              </a:spcBef>
              <a:spcAft>
                <a:spcPts val="0"/>
              </a:spcAft>
              <a:buSzPts val="1600"/>
              <a:buChar char="○"/>
            </a:pPr>
            <a:r>
              <a:rPr lang="en" sz="1600"/>
              <a:t>Shapiro-Wilk tests</a:t>
            </a:r>
            <a:endParaRPr sz="1600"/>
          </a:p>
          <a:p>
            <a:pPr indent="-342900" lvl="0" marL="457200" rtl="0" algn="l">
              <a:lnSpc>
                <a:spcPct val="95000"/>
              </a:lnSpc>
              <a:spcBef>
                <a:spcPts val="800"/>
              </a:spcBef>
              <a:spcAft>
                <a:spcPts val="800"/>
              </a:spcAft>
              <a:buSzPts val="1800"/>
              <a:buChar char="●"/>
            </a:pPr>
            <a:r>
              <a:rPr lang="en"/>
              <a:t>Not normally distributed</a:t>
            </a:r>
            <a:endParaRPr/>
          </a:p>
        </p:txBody>
      </p:sp>
      <p:pic>
        <p:nvPicPr>
          <p:cNvPr id="94" name="Google Shape;94;p18"/>
          <p:cNvPicPr preferRelativeResize="0"/>
          <p:nvPr/>
        </p:nvPicPr>
        <p:blipFill>
          <a:blip r:embed="rId3">
            <a:alphaModFix/>
          </a:blip>
          <a:stretch>
            <a:fillRect/>
          </a:stretch>
        </p:blipFill>
        <p:spPr>
          <a:xfrm>
            <a:off x="194700" y="1152476"/>
            <a:ext cx="5644125" cy="380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Visualization</a:t>
            </a:r>
            <a:endParaRPr/>
          </a:p>
        </p:txBody>
      </p:sp>
      <p:sp>
        <p:nvSpPr>
          <p:cNvPr id="100" name="Google Shape;100;p19"/>
          <p:cNvSpPr txBox="1"/>
          <p:nvPr>
            <p:ph idx="1" type="body"/>
          </p:nvPr>
        </p:nvSpPr>
        <p:spPr>
          <a:xfrm>
            <a:off x="2180275" y="1152475"/>
            <a:ext cx="4798500" cy="38535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800"/>
              </a:spcBef>
              <a:spcAft>
                <a:spcPts val="0"/>
              </a:spcAft>
              <a:buSzPts val="1800"/>
              <a:buChar char="●"/>
            </a:pPr>
            <a:r>
              <a:rPr lang="en"/>
              <a:t>P</a:t>
            </a:r>
            <a:r>
              <a:rPr lang="en"/>
              <a:t>lotted </a:t>
            </a:r>
            <a:r>
              <a:rPr lang="en"/>
              <a:t>l</a:t>
            </a:r>
            <a:r>
              <a:rPr lang="en"/>
              <a:t>ine plots of median monthly metrics</a:t>
            </a:r>
            <a:endParaRPr/>
          </a:p>
          <a:p>
            <a:pPr indent="-342900" lvl="0" marL="457200" rtl="0" algn="l">
              <a:lnSpc>
                <a:spcPct val="95000"/>
              </a:lnSpc>
              <a:spcBef>
                <a:spcPts val="800"/>
              </a:spcBef>
              <a:spcAft>
                <a:spcPts val="0"/>
              </a:spcAft>
              <a:buSzPts val="1800"/>
              <a:buChar char="●"/>
            </a:pPr>
            <a:r>
              <a:rPr lang="en"/>
              <a:t>Visually assessed for trends (directional, seasonal) and stationarity</a:t>
            </a:r>
            <a:endParaRPr/>
          </a:p>
          <a:p>
            <a:pPr indent="-342900" lvl="0" marL="457200" rtl="0" algn="l">
              <a:lnSpc>
                <a:spcPct val="95000"/>
              </a:lnSpc>
              <a:spcBef>
                <a:spcPts val="800"/>
              </a:spcBef>
              <a:spcAft>
                <a:spcPts val="0"/>
              </a:spcAft>
              <a:buSzPts val="1800"/>
              <a:buChar char="●"/>
            </a:pPr>
            <a:r>
              <a:rPr lang="en"/>
              <a:t>‘ANA F:M’ and ‘F:M Ratio’ are the same</a:t>
            </a:r>
            <a:endParaRPr/>
          </a:p>
          <a:p>
            <a:pPr indent="-342900" lvl="0" marL="457200" rtl="0" algn="l">
              <a:lnSpc>
                <a:spcPct val="95000"/>
              </a:lnSpc>
              <a:spcBef>
                <a:spcPts val="800"/>
              </a:spcBef>
              <a:spcAft>
                <a:spcPts val="0"/>
              </a:spcAft>
              <a:buSzPts val="1800"/>
              <a:buChar char="●"/>
            </a:pPr>
            <a:r>
              <a:rPr lang="en"/>
              <a:t>Decreasing in ‘WAS flow’ and increase in ‘Primary Sludge A Flow’ from mid 2018 to 202</a:t>
            </a:r>
            <a:r>
              <a:rPr lang="en"/>
              <a:t>3</a:t>
            </a:r>
            <a:endParaRPr/>
          </a:p>
          <a:p>
            <a:pPr indent="-342900" lvl="0" marL="457200" rtl="0" algn="l">
              <a:lnSpc>
                <a:spcPct val="95000"/>
              </a:lnSpc>
              <a:spcBef>
                <a:spcPts val="800"/>
              </a:spcBef>
              <a:spcAft>
                <a:spcPts val="0"/>
              </a:spcAft>
              <a:buSzPts val="1800"/>
              <a:buChar char="●"/>
            </a:pPr>
            <a:r>
              <a:rPr lang="en"/>
              <a:t>Many metrics relatively large in 2017/2018</a:t>
            </a:r>
            <a:endParaRPr/>
          </a:p>
          <a:p>
            <a:pPr indent="-342900" lvl="0" marL="457200" rtl="0" algn="l">
              <a:lnSpc>
                <a:spcPct val="95000"/>
              </a:lnSpc>
              <a:spcBef>
                <a:spcPts val="800"/>
              </a:spcBef>
              <a:spcAft>
                <a:spcPts val="800"/>
              </a:spcAft>
              <a:buSzPts val="1800"/>
              <a:buChar char="●"/>
            </a:pPr>
            <a:r>
              <a:rPr lang="en"/>
              <a:t>Metrics appeared to be stationary</a:t>
            </a:r>
            <a:endParaRPr/>
          </a:p>
        </p:txBody>
      </p:sp>
      <p:pic>
        <p:nvPicPr>
          <p:cNvPr id="101" name="Google Shape;101;p19"/>
          <p:cNvPicPr preferRelativeResize="0"/>
          <p:nvPr/>
        </p:nvPicPr>
        <p:blipFill rotWithShape="1">
          <a:blip r:embed="rId3">
            <a:alphaModFix/>
          </a:blip>
          <a:srcRect b="1795" l="8817" r="0" t="49138"/>
          <a:stretch/>
        </p:blipFill>
        <p:spPr>
          <a:xfrm>
            <a:off x="6978850" y="1017740"/>
            <a:ext cx="2041325" cy="3988360"/>
          </a:xfrm>
          <a:prstGeom prst="rect">
            <a:avLst/>
          </a:prstGeom>
          <a:noFill/>
          <a:ln>
            <a:noFill/>
          </a:ln>
        </p:spPr>
      </p:pic>
      <p:pic>
        <p:nvPicPr>
          <p:cNvPr id="102" name="Google Shape;102;p19"/>
          <p:cNvPicPr preferRelativeResize="0"/>
          <p:nvPr/>
        </p:nvPicPr>
        <p:blipFill rotWithShape="1">
          <a:blip r:embed="rId3">
            <a:alphaModFix/>
          </a:blip>
          <a:srcRect b="50937" l="8817" r="0" t="0"/>
          <a:stretch/>
        </p:blipFill>
        <p:spPr>
          <a:xfrm>
            <a:off x="138950" y="1017725"/>
            <a:ext cx="2041332" cy="398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Visualization</a:t>
            </a:r>
            <a:endParaRPr/>
          </a:p>
        </p:txBody>
      </p:sp>
      <p:sp>
        <p:nvSpPr>
          <p:cNvPr id="108" name="Google Shape;108;p20"/>
          <p:cNvSpPr txBox="1"/>
          <p:nvPr>
            <p:ph idx="1" type="body"/>
          </p:nvPr>
        </p:nvSpPr>
        <p:spPr>
          <a:xfrm>
            <a:off x="311700" y="1152475"/>
            <a:ext cx="39270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C</a:t>
            </a:r>
            <a:r>
              <a:rPr lang="en"/>
              <a:t>reated boxplots </a:t>
            </a:r>
            <a:endParaRPr/>
          </a:p>
          <a:p>
            <a:pPr indent="-342900" lvl="0" marL="457200" rtl="0" algn="l">
              <a:lnSpc>
                <a:spcPct val="95000"/>
              </a:lnSpc>
              <a:spcBef>
                <a:spcPts val="800"/>
              </a:spcBef>
              <a:spcAft>
                <a:spcPts val="0"/>
              </a:spcAft>
              <a:buSzPts val="1800"/>
              <a:buChar char="●"/>
            </a:pPr>
            <a:r>
              <a:rPr lang="en"/>
              <a:t>Some metrics had extreme values but most were not greater than three standard deviations from the median</a:t>
            </a:r>
            <a:endParaRPr/>
          </a:p>
          <a:p>
            <a:pPr indent="-342900" lvl="0" marL="457200" rtl="0" algn="l">
              <a:lnSpc>
                <a:spcPct val="95000"/>
              </a:lnSpc>
              <a:spcBef>
                <a:spcPts val="800"/>
              </a:spcBef>
              <a:spcAft>
                <a:spcPts val="0"/>
              </a:spcAft>
              <a:buSzPts val="1800"/>
              <a:buChar char="●"/>
            </a:pPr>
            <a:r>
              <a:rPr lang="en"/>
              <a:t>No reason to believe eronious</a:t>
            </a:r>
            <a:endParaRPr/>
          </a:p>
          <a:p>
            <a:pPr indent="-342900" lvl="0" marL="457200" rtl="0" algn="l">
              <a:lnSpc>
                <a:spcPct val="95000"/>
              </a:lnSpc>
              <a:spcBef>
                <a:spcPts val="800"/>
              </a:spcBef>
              <a:spcAft>
                <a:spcPts val="800"/>
              </a:spcAft>
              <a:buSzPts val="1800"/>
              <a:buChar char="●"/>
            </a:pPr>
            <a:r>
              <a:rPr lang="en"/>
              <a:t>Did not remove any values as outliers</a:t>
            </a:r>
            <a:endParaRPr/>
          </a:p>
        </p:txBody>
      </p:sp>
      <p:pic>
        <p:nvPicPr>
          <p:cNvPr id="109" name="Google Shape;109;p20"/>
          <p:cNvPicPr preferRelativeResize="0"/>
          <p:nvPr/>
        </p:nvPicPr>
        <p:blipFill rotWithShape="1">
          <a:blip r:embed="rId3">
            <a:alphaModFix/>
          </a:blip>
          <a:srcRect b="83197" l="2901" r="66495" t="0"/>
          <a:stretch/>
        </p:blipFill>
        <p:spPr>
          <a:xfrm>
            <a:off x="4380325" y="1214438"/>
            <a:ext cx="4451975" cy="271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a:t>
            </a:r>
            <a:br>
              <a:rPr lang="en"/>
            </a:br>
            <a:r>
              <a:rPr lang="en"/>
              <a:t>Correlations</a:t>
            </a:r>
            <a:endParaRPr/>
          </a:p>
        </p:txBody>
      </p:sp>
      <p:sp>
        <p:nvSpPr>
          <p:cNvPr id="115" name="Google Shape;115;p21"/>
          <p:cNvSpPr txBox="1"/>
          <p:nvPr>
            <p:ph idx="1" type="body"/>
          </p:nvPr>
        </p:nvSpPr>
        <p:spPr>
          <a:xfrm>
            <a:off x="311700" y="1524000"/>
            <a:ext cx="3897600" cy="34575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800"/>
              </a:spcBef>
              <a:spcAft>
                <a:spcPts val="0"/>
              </a:spcAft>
              <a:buSzPts val="1800"/>
              <a:buChar char="●"/>
            </a:pPr>
            <a:r>
              <a:rPr lang="en"/>
              <a:t>C</a:t>
            </a:r>
            <a:r>
              <a:rPr lang="en"/>
              <a:t>orrelation heatmap</a:t>
            </a:r>
            <a:endParaRPr/>
          </a:p>
          <a:p>
            <a:pPr indent="-342900" lvl="0" marL="457200" rtl="0" algn="l">
              <a:lnSpc>
                <a:spcPct val="95000"/>
              </a:lnSpc>
              <a:spcBef>
                <a:spcPts val="800"/>
              </a:spcBef>
              <a:spcAft>
                <a:spcPts val="0"/>
              </a:spcAft>
              <a:buSzPts val="1800"/>
              <a:buChar char="●"/>
            </a:pPr>
            <a:r>
              <a:rPr lang="en"/>
              <a:t>Weak correlation between SVI and other metrics</a:t>
            </a:r>
            <a:endParaRPr/>
          </a:p>
          <a:p>
            <a:pPr indent="-342900" lvl="0" marL="457200" rtl="0" algn="l">
              <a:lnSpc>
                <a:spcPct val="95000"/>
              </a:lnSpc>
              <a:spcBef>
                <a:spcPts val="800"/>
              </a:spcBef>
              <a:spcAft>
                <a:spcPts val="0"/>
              </a:spcAft>
              <a:buSzPts val="1800"/>
              <a:buChar char="●"/>
            </a:pPr>
            <a:r>
              <a:rPr lang="en"/>
              <a:t>‘ANA F:M’ and ‘F:M Ratio’ are perfectly correlated</a:t>
            </a:r>
            <a:endParaRPr/>
          </a:p>
          <a:p>
            <a:pPr indent="-330200" lvl="1" marL="914400" rtl="0" algn="l">
              <a:lnSpc>
                <a:spcPct val="95000"/>
              </a:lnSpc>
              <a:spcBef>
                <a:spcPts val="800"/>
              </a:spcBef>
              <a:spcAft>
                <a:spcPts val="0"/>
              </a:spcAft>
              <a:buSzPts val="1600"/>
              <a:buChar char="○"/>
            </a:pPr>
            <a:r>
              <a:rPr lang="en" sz="1600"/>
              <a:t>Removed ‘F:M Ratio’ from the dataset</a:t>
            </a:r>
            <a:endParaRPr sz="1600"/>
          </a:p>
          <a:p>
            <a:pPr indent="-342900" lvl="0" marL="457200" rtl="0" algn="l">
              <a:lnSpc>
                <a:spcPct val="95000"/>
              </a:lnSpc>
              <a:spcBef>
                <a:spcPts val="800"/>
              </a:spcBef>
              <a:spcAft>
                <a:spcPts val="0"/>
              </a:spcAft>
              <a:buSzPts val="1800"/>
              <a:buChar char="●"/>
            </a:pPr>
            <a:r>
              <a:rPr lang="en"/>
              <a:t>Few other moderate correlations</a:t>
            </a:r>
            <a:endParaRPr/>
          </a:p>
          <a:p>
            <a:pPr indent="-342900" lvl="0" marL="457200" rtl="0" algn="l">
              <a:lnSpc>
                <a:spcPct val="95000"/>
              </a:lnSpc>
              <a:spcBef>
                <a:spcPts val="800"/>
              </a:spcBef>
              <a:spcAft>
                <a:spcPts val="800"/>
              </a:spcAft>
              <a:buSzPts val="1800"/>
              <a:buChar char="●"/>
            </a:pPr>
            <a:r>
              <a:rPr lang="en"/>
              <a:t>Pairplot agreed</a:t>
            </a:r>
            <a:endParaRPr/>
          </a:p>
        </p:txBody>
      </p:sp>
      <p:pic>
        <p:nvPicPr>
          <p:cNvPr id="116" name="Google Shape;116;p21"/>
          <p:cNvPicPr preferRelativeResize="0"/>
          <p:nvPr/>
        </p:nvPicPr>
        <p:blipFill rotWithShape="1">
          <a:blip r:embed="rId3">
            <a:alphaModFix/>
          </a:blip>
          <a:srcRect b="23307" l="21327" r="0" t="0"/>
          <a:stretch/>
        </p:blipFill>
        <p:spPr>
          <a:xfrm>
            <a:off x="4285420" y="597425"/>
            <a:ext cx="4623080" cy="412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