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3"/>
  </p:notesMasterIdLst>
  <p:handoutMasterIdLst>
    <p:handoutMasterId r:id="rId54"/>
  </p:handoutMasterIdLst>
  <p:sldIdLst>
    <p:sldId id="316" r:id="rId5"/>
    <p:sldId id="365" r:id="rId6"/>
    <p:sldId id="366" r:id="rId7"/>
    <p:sldId id="367" r:id="rId8"/>
    <p:sldId id="368" r:id="rId9"/>
    <p:sldId id="369" r:id="rId10"/>
    <p:sldId id="370" r:id="rId11"/>
    <p:sldId id="371" r:id="rId12"/>
    <p:sldId id="372" r:id="rId13"/>
    <p:sldId id="373" r:id="rId14"/>
    <p:sldId id="374" r:id="rId15"/>
    <p:sldId id="375" r:id="rId16"/>
    <p:sldId id="376" r:id="rId17"/>
    <p:sldId id="377" r:id="rId18"/>
    <p:sldId id="378" r:id="rId19"/>
    <p:sldId id="379" r:id="rId20"/>
    <p:sldId id="410" r:id="rId21"/>
    <p:sldId id="380" r:id="rId22"/>
    <p:sldId id="381" r:id="rId23"/>
    <p:sldId id="382" r:id="rId24"/>
    <p:sldId id="383" r:id="rId25"/>
    <p:sldId id="384" r:id="rId26"/>
    <p:sldId id="385" r:id="rId27"/>
    <p:sldId id="386" r:id="rId28"/>
    <p:sldId id="387" r:id="rId29"/>
    <p:sldId id="391" r:id="rId30"/>
    <p:sldId id="388" r:id="rId31"/>
    <p:sldId id="393" r:id="rId32"/>
    <p:sldId id="389" r:id="rId33"/>
    <p:sldId id="394" r:id="rId34"/>
    <p:sldId id="390" r:id="rId35"/>
    <p:sldId id="392" r:id="rId36"/>
    <p:sldId id="395" r:id="rId37"/>
    <p:sldId id="396" r:id="rId38"/>
    <p:sldId id="401" r:id="rId39"/>
    <p:sldId id="402" r:id="rId40"/>
    <p:sldId id="403" r:id="rId41"/>
    <p:sldId id="404" r:id="rId42"/>
    <p:sldId id="405" r:id="rId43"/>
    <p:sldId id="406" r:id="rId44"/>
    <p:sldId id="407" r:id="rId45"/>
    <p:sldId id="408" r:id="rId46"/>
    <p:sldId id="409" r:id="rId47"/>
    <p:sldId id="412" r:id="rId48"/>
    <p:sldId id="400" r:id="rId49"/>
    <p:sldId id="411" r:id="rId50"/>
    <p:sldId id="339" r:id="rId51"/>
    <p:sldId id="364" r:id="rId52"/>
  </p:sldIdLst>
  <p:sldSz cx="9144000" cy="6858000" type="screen4x3"/>
  <p:notesSz cx="6858000" cy="9144000"/>
  <p:custDataLst>
    <p:tags r:id="rId5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
          <p15:clr>
            <a:srgbClr val="A4A3A4"/>
          </p15:clr>
        </p15:guide>
        <p15:guide id="2" orient="horz" pos="4043">
          <p15:clr>
            <a:srgbClr val="A4A3A4"/>
          </p15:clr>
        </p15:guide>
        <p15:guide id="3" orient="horz" pos="2387">
          <p15:clr>
            <a:srgbClr val="A4A3A4"/>
          </p15:clr>
        </p15:guide>
        <p15:guide id="4" orient="horz" pos="4233">
          <p15:clr>
            <a:srgbClr val="A4A3A4"/>
          </p15:clr>
        </p15:guide>
        <p15:guide id="5" orient="horz" pos="924">
          <p15:clr>
            <a:srgbClr val="A4A3A4"/>
          </p15:clr>
        </p15:guide>
        <p15:guide id="6" orient="horz" pos="736">
          <p15:clr>
            <a:srgbClr val="A4A3A4"/>
          </p15:clr>
        </p15:guide>
        <p15:guide id="7" orient="horz" pos="2882">
          <p15:clr>
            <a:srgbClr val="A4A3A4"/>
          </p15:clr>
        </p15:guide>
        <p15:guide id="8" orient="horz" pos="560">
          <p15:clr>
            <a:srgbClr val="A4A3A4"/>
          </p15:clr>
        </p15:guide>
        <p15:guide id="9" pos="2880">
          <p15:clr>
            <a:srgbClr val="A4A3A4"/>
          </p15:clr>
        </p15:guide>
        <p15:guide id="10" pos="280">
          <p15:clr>
            <a:srgbClr val="A4A3A4"/>
          </p15:clr>
        </p15:guide>
        <p15:guide id="11" pos="5501">
          <p15:clr>
            <a:srgbClr val="A4A3A4"/>
          </p15:clr>
        </p15:guide>
        <p15:guide id="12" pos="2824">
          <p15:clr>
            <a:srgbClr val="A4A3A4"/>
          </p15:clr>
        </p15:guide>
        <p15:guide id="13" pos="2936">
          <p15:clr>
            <a:srgbClr val="A4A3A4"/>
          </p15:clr>
        </p15:guide>
        <p15:guide id="14" pos="4172">
          <p15:clr>
            <a:srgbClr val="A4A3A4"/>
          </p15:clr>
        </p15:guide>
        <p15:guide id="15" pos="15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J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2222"/>
    <a:srgbClr val="00BBEE"/>
    <a:srgbClr val="7F7F7F"/>
    <a:srgbClr val="666666"/>
    <a:srgbClr val="FF0000"/>
    <a:srgbClr val="EDCAED"/>
    <a:srgbClr val="C85FC8"/>
    <a:srgbClr val="722772"/>
    <a:srgbClr val="869E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78333" autoAdjust="0"/>
  </p:normalViewPr>
  <p:slideViewPr>
    <p:cSldViewPr snapToObjects="1" showGuides="1">
      <p:cViewPr varScale="1">
        <p:scale>
          <a:sx n="89" d="100"/>
          <a:sy n="89" d="100"/>
        </p:scale>
        <p:origin x="1310" y="72"/>
      </p:cViewPr>
      <p:guideLst>
        <p:guide orient="horz" pos="5"/>
        <p:guide orient="horz" pos="4043"/>
        <p:guide orient="horz" pos="2387"/>
        <p:guide orient="horz" pos="4233"/>
        <p:guide orient="horz" pos="924"/>
        <p:guide orient="horz" pos="736"/>
        <p:guide orient="horz" pos="2882"/>
        <p:guide orient="horz" pos="560"/>
        <p:guide pos="2880"/>
        <p:guide pos="280"/>
        <p:guide pos="5501"/>
        <p:guide pos="2824"/>
        <p:guide pos="2936"/>
        <p:guide pos="4172"/>
        <p:guide pos="1585"/>
      </p:guideLst>
    </p:cSldViewPr>
  </p:slideViewPr>
  <p:notesTextViewPr>
    <p:cViewPr>
      <p:scale>
        <a:sx n="1" d="1"/>
        <a:sy n="1" d="1"/>
      </p:scale>
      <p:origin x="0" y="0"/>
    </p:cViewPr>
  </p:notesTextViewPr>
  <p:sorterViewPr>
    <p:cViewPr>
      <p:scale>
        <a:sx n="100" d="100"/>
        <a:sy n="100" d="100"/>
      </p:scale>
      <p:origin x="0" y="0"/>
    </p:cViewPr>
  </p:sorterViewPr>
  <p:notesViewPr>
    <p:cSldViewPr snapToObjects="1" showGuides="1">
      <p:cViewPr varScale="1">
        <p:scale>
          <a:sx n="67" d="100"/>
          <a:sy n="67" d="100"/>
        </p:scale>
        <p:origin x="-27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gs" Target="tags/tag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2019-11-14</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a:p>
        </p:txBody>
      </p:sp>
    </p:spTree>
    <p:extLst>
      <p:ext uri="{BB962C8B-B14F-4D97-AF65-F5344CB8AC3E}">
        <p14:creationId xmlns:p14="http://schemas.microsoft.com/office/powerpoint/2010/main" val="21754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11/14/2019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Black Signature">
    <p:spTree>
      <p:nvGrpSpPr>
        <p:cNvPr id="1" name=""/>
        <p:cNvGrpSpPr/>
        <p:nvPr/>
      </p:nvGrpSpPr>
      <p:grpSpPr>
        <a:xfrm>
          <a:off x="0" y="0"/>
          <a:ext cx="0" cy="0"/>
          <a:chOff x="0" y="0"/>
          <a:chExt cx="0" cy="0"/>
        </a:xfrm>
      </p:grpSpPr>
      <p:pic>
        <p:nvPicPr>
          <p:cNvPr id="13" name="Picture 12" descr="swf_photo2.jpg"/>
          <p:cNvPicPr>
            <a:picLocks noChangeAspect="1"/>
          </p:cNvPicPr>
          <p:nvPr userDrawn="1"/>
        </p:nvPicPr>
        <p:blipFill>
          <a:blip r:embed="rId2" cstate="print"/>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58788" y="544531"/>
            <a:ext cx="4811856" cy="1854206"/>
          </a:xfrm>
        </p:spPr>
        <p:txBody>
          <a:bodyPr anchor="b" anchorCtr="0">
            <a:noAutofit/>
          </a:bodyPr>
          <a:lstStyle>
            <a:lvl1pPr marL="0" indent="0">
              <a:lnSpc>
                <a:spcPts val="3900"/>
              </a:lnSpc>
              <a:spcBef>
                <a:spcPts val="0"/>
              </a:spcBef>
              <a:spcAft>
                <a:spcPts val="0"/>
              </a:spcAft>
              <a:buNone/>
              <a:defRPr sz="3600" baseline="0">
                <a:solidFill>
                  <a:schemeClr val="accent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Title Slide Headline</a:t>
            </a:r>
          </a:p>
        </p:txBody>
      </p:sp>
      <p:grpSp>
        <p:nvGrpSpPr>
          <p:cNvPr id="4" name="Group 3"/>
          <p:cNvGrpSpPr/>
          <p:nvPr userDrawn="1"/>
        </p:nvGrpSpPr>
        <p:grpSpPr>
          <a:xfrm>
            <a:off x="5701703" y="2274980"/>
            <a:ext cx="3074395" cy="2060440"/>
            <a:chOff x="5701703" y="682760"/>
            <a:chExt cx="3074395" cy="2060440"/>
          </a:xfrm>
        </p:grpSpPr>
        <p:sp>
          <p:nvSpPr>
            <p:cNvPr id="5" name="Freeform 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173817" y="6279323"/>
            <a:ext cx="2520922" cy="176078"/>
          </a:xfrm>
          <a:prstGeom prst="rect">
            <a:avLst/>
          </a:prstGeom>
        </p:spPr>
      </p:pic>
      <p:cxnSp>
        <p:nvCxnSpPr>
          <p:cNvPr id="12" name="Straight Connector 11"/>
          <p:cNvCxnSpPr/>
          <p:nvPr userDrawn="1"/>
        </p:nvCxnSpPr>
        <p:spPr>
          <a:xfrm>
            <a:off x="457200" y="6570921"/>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Placeholder 8"/>
          <p:cNvSpPr>
            <a:spLocks noGrp="1"/>
          </p:cNvSpPr>
          <p:nvPr>
            <p:ph type="body" sz="quarter" idx="11" hasCustomPrompt="1"/>
          </p:nvPr>
        </p:nvSpPr>
        <p:spPr>
          <a:xfrm>
            <a:off x="459320" y="2543510"/>
            <a:ext cx="4811323" cy="1233311"/>
          </a:xfrm>
        </p:spPr>
        <p:txBody>
          <a:bodyPr>
            <a:noAutofit/>
          </a:bodyPr>
          <a:lstStyle>
            <a:lvl1pPr marL="0" indent="0">
              <a:lnSpc>
                <a:spcPts val="3900"/>
              </a:lnSpc>
              <a:spcBef>
                <a:spcPts val="0"/>
              </a:spcBef>
              <a:spcAft>
                <a:spcPts val="0"/>
              </a:spcAft>
              <a:buNone/>
              <a:defRPr sz="2400" baseline="0">
                <a:solidFill>
                  <a:schemeClr val="bg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Title Slide Headline</a:t>
            </a:r>
          </a:p>
        </p:txBody>
      </p:sp>
    </p:spTree>
    <p:extLst>
      <p:ext uri="{BB962C8B-B14F-4D97-AF65-F5344CB8AC3E}">
        <p14:creationId xmlns:p14="http://schemas.microsoft.com/office/powerpoint/2010/main" val="41953770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ductions">
    <p:bg>
      <p:bgPr>
        <a:solidFill>
          <a:schemeClr val="tx2"/>
        </a:solidFill>
        <a:effectLst/>
      </p:bgPr>
    </p:bg>
    <p:spTree>
      <p:nvGrpSpPr>
        <p:cNvPr id="1" name=""/>
        <p:cNvGrpSpPr/>
        <p:nvPr/>
      </p:nvGrpSpPr>
      <p:grpSpPr>
        <a:xfrm>
          <a:off x="0" y="0"/>
          <a:ext cx="0" cy="0"/>
          <a:chOff x="0" y="0"/>
          <a:chExt cx="0" cy="0"/>
        </a:xfrm>
      </p:grpSpPr>
      <p:pic>
        <p:nvPicPr>
          <p:cNvPr id="4" name="Picture 3" descr="stk153597rke.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59082"/>
            <a:ext cx="8228013" cy="605012"/>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pic>
        <p:nvPicPr>
          <p:cNvPr id="6" name="Picture 2" descr="Spring Boot JUnit 5"/>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237413" y="314935"/>
            <a:ext cx="1447800" cy="628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94486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pic>
        <p:nvPicPr>
          <p:cNvPr id="9" name="Picture 8" descr="Power_PC [Converted].png"/>
          <p:cNvPicPr>
            <a:picLocks noChangeAspect="1"/>
          </p:cNvPicPr>
          <p:nvPr userDrawn="1"/>
        </p:nvPicPr>
        <p:blipFill>
          <a:blip r:embed="rId2" cstate="print"/>
          <a:stretch>
            <a:fillRect/>
          </a:stretch>
        </p:blipFill>
        <p:spPr>
          <a:xfrm>
            <a:off x="7294652" y="170122"/>
            <a:ext cx="1535846" cy="1781155"/>
          </a:xfrm>
          <a:prstGeom prst="rect">
            <a:avLst/>
          </a:prstGeom>
        </p:spPr>
      </p:pic>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pic>
        <p:nvPicPr>
          <p:cNvPr id="11" name="Picture 10" descr="Light Bulb_PC [Converted].png"/>
          <p:cNvPicPr>
            <a:picLocks noChangeAspect="1"/>
          </p:cNvPicPr>
          <p:nvPr userDrawn="1"/>
        </p:nvPicPr>
        <p:blipFill>
          <a:blip r:embed="rId2" cstate="print"/>
          <a:stretch>
            <a:fillRect/>
          </a:stretch>
        </p:blipFill>
        <p:spPr>
          <a:xfrm>
            <a:off x="7315201" y="170122"/>
            <a:ext cx="1388650" cy="2239199"/>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9" name="Picture 8" descr="Magnify_PC [Converted].png"/>
          <p:cNvPicPr>
            <a:picLocks noChangeAspect="1"/>
          </p:cNvPicPr>
          <p:nvPr userDrawn="1"/>
        </p:nvPicPr>
        <p:blipFill>
          <a:blip r:embed="rId2" cstate="print"/>
          <a:stretch>
            <a:fillRect/>
          </a:stretch>
        </p:blipFill>
        <p:spPr>
          <a:xfrm>
            <a:off x="7017943" y="158624"/>
            <a:ext cx="2000897" cy="2006852"/>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pic>
        <p:nvPicPr>
          <p:cNvPr id="11" name="Picture 10" descr="Speaker_PC [Converted].png"/>
          <p:cNvPicPr>
            <a:picLocks noChangeAspect="1"/>
          </p:cNvPicPr>
          <p:nvPr userDrawn="1"/>
        </p:nvPicPr>
        <p:blipFill>
          <a:blip r:embed="rId2" cstate="print"/>
          <a:stretch>
            <a:fillRect/>
          </a:stretch>
        </p:blipFill>
        <p:spPr>
          <a:xfrm>
            <a:off x="6642376" y="195281"/>
            <a:ext cx="2191150" cy="1808840"/>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pic>
        <p:nvPicPr>
          <p:cNvPr id="11" name="Picture 10" descr="140258517.png"/>
          <p:cNvPicPr>
            <a:picLocks noChangeAspect="1"/>
          </p:cNvPicPr>
          <p:nvPr userDrawn="1"/>
        </p:nvPicPr>
        <p:blipFill>
          <a:blip r:embed="rId2" cstate="print"/>
          <a:stretch>
            <a:fillRect/>
          </a:stretch>
        </p:blipFill>
        <p:spPr>
          <a:xfrm>
            <a:off x="5189368" y="3429000"/>
            <a:ext cx="4114286" cy="3419048"/>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9" name="Picture 8" descr="100605056.png"/>
          <p:cNvPicPr>
            <a:picLocks noChangeAspect="1"/>
          </p:cNvPicPr>
          <p:nvPr userDrawn="1"/>
        </p:nvPicPr>
        <p:blipFill>
          <a:blip r:embed="rId2" cstate="print"/>
          <a:stretch>
            <a:fillRect/>
          </a:stretch>
        </p:blipFill>
        <p:spPr>
          <a:xfrm>
            <a:off x="6218677" y="3062745"/>
            <a:ext cx="2447619" cy="3657143"/>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urse Goals">
    <p:spTree>
      <p:nvGrpSpPr>
        <p:cNvPr id="1" name=""/>
        <p:cNvGrpSpPr/>
        <p:nvPr/>
      </p:nvGrpSpPr>
      <p:grpSpPr>
        <a:xfrm>
          <a:off x="0" y="0"/>
          <a:ext cx="0" cy="0"/>
          <a:chOff x="0" y="0"/>
          <a:chExt cx="0" cy="0"/>
        </a:xfrm>
      </p:grpSpPr>
      <p:pic>
        <p:nvPicPr>
          <p:cNvPr id="11" name="Picture 10" descr="AA053798.png"/>
          <p:cNvPicPr>
            <a:picLocks noChangeAspect="1"/>
          </p:cNvPicPr>
          <p:nvPr userDrawn="1"/>
        </p:nvPicPr>
        <p:blipFill>
          <a:blip r:embed="rId2" cstate="print"/>
          <a:stretch>
            <a:fillRect/>
          </a:stretch>
        </p:blipFill>
        <p:spPr>
          <a:xfrm>
            <a:off x="3510986" y="4689478"/>
            <a:ext cx="5485715" cy="2019048"/>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urse Summary">
    <p:spTree>
      <p:nvGrpSpPr>
        <p:cNvPr id="1" name=""/>
        <p:cNvGrpSpPr/>
        <p:nvPr/>
      </p:nvGrpSpPr>
      <p:grpSpPr>
        <a:xfrm>
          <a:off x="0" y="0"/>
          <a:ext cx="0" cy="0"/>
          <a:chOff x="0" y="0"/>
          <a:chExt cx="0" cy="0"/>
        </a:xfrm>
      </p:grpSpPr>
      <p:pic>
        <p:nvPicPr>
          <p:cNvPr id="9" name="Picture 8" descr="AA053797.png"/>
          <p:cNvPicPr>
            <a:picLocks noChangeAspect="1"/>
          </p:cNvPicPr>
          <p:nvPr userDrawn="1"/>
        </p:nvPicPr>
        <p:blipFill>
          <a:blip r:embed="rId2" cstate="print"/>
          <a:stretch>
            <a:fillRect/>
          </a:stretch>
        </p:blipFill>
        <p:spPr>
          <a:xfrm>
            <a:off x="3510986" y="4584716"/>
            <a:ext cx="5485715" cy="2123810"/>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eflections">
    <p:spTree>
      <p:nvGrpSpPr>
        <p:cNvPr id="1" name=""/>
        <p:cNvGrpSpPr/>
        <p:nvPr/>
      </p:nvGrpSpPr>
      <p:grpSpPr>
        <a:xfrm>
          <a:off x="0" y="0"/>
          <a:ext cx="0" cy="0"/>
          <a:chOff x="0" y="0"/>
          <a:chExt cx="0" cy="0"/>
        </a:xfrm>
      </p:grpSpPr>
      <p:pic>
        <p:nvPicPr>
          <p:cNvPr id="11" name="Picture 10" descr="skd186908sdc.png"/>
          <p:cNvPicPr>
            <a:picLocks noChangeAspect="1"/>
          </p:cNvPicPr>
          <p:nvPr userDrawn="1"/>
        </p:nvPicPr>
        <p:blipFill>
          <a:blip r:embed="rId2" cstate="print"/>
          <a:stretch>
            <a:fillRect/>
          </a:stretch>
        </p:blipFill>
        <p:spPr>
          <a:xfrm>
            <a:off x="5405212" y="3953896"/>
            <a:ext cx="3657143" cy="2733334"/>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chemeClr val="tx2"/>
        </a:solidFill>
        <a:effectLst/>
      </p:bgPr>
    </p:bg>
    <p:spTree>
      <p:nvGrpSpPr>
        <p:cNvPr id="1" name=""/>
        <p:cNvGrpSpPr/>
        <p:nvPr/>
      </p:nvGrpSpPr>
      <p:grpSpPr>
        <a:xfrm>
          <a:off x="0" y="0"/>
          <a:ext cx="0" cy="0"/>
          <a:chOff x="0" y="0"/>
          <a:chExt cx="0" cy="0"/>
        </a:xfrm>
      </p:grpSpPr>
      <p:pic>
        <p:nvPicPr>
          <p:cNvPr id="3" name="Picture 2" descr="stk318019rkn.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10097"/>
            <a:ext cx="8228013" cy="670326"/>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pic>
        <p:nvPicPr>
          <p:cNvPr id="9218" name="Picture 2" descr="Spring Boot JUnit 5"/>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261855" y="324474"/>
            <a:ext cx="1447800" cy="628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944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pic>
        <p:nvPicPr>
          <p:cNvPr id="9" name="Picture 2" descr="Spring Boot JUnit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37413" y="314935"/>
            <a:ext cx="1447800" cy="628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chemeClr val="bg2"/>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cxnSp>
        <p:nvCxnSpPr>
          <p:cNvPr id="8" name="Straight Connector 7"/>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pic>
        <p:nvPicPr>
          <p:cNvPr id="11" name="Picture 2" descr="Spring Boot JUnit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37413" y="314935"/>
            <a:ext cx="1447800" cy="628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4"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cxnSp>
        <p:nvCxnSpPr>
          <p:cNvPr id="11" name="Straight Connector 10"/>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pic>
        <p:nvPicPr>
          <p:cNvPr id="12" name="Picture 2" descr="Spring Boot JUnit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37413" y="314935"/>
            <a:ext cx="1447800" cy="628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026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381125"/>
            <a:ext cx="4025898" cy="4824414"/>
          </a:xfrm>
        </p:spPr>
        <p:txBody>
          <a:bodyPr>
            <a:normAutofit/>
          </a:bodyPr>
          <a:lstStyle>
            <a:lvl1pPr marL="0" indent="0">
              <a:spcBef>
                <a:spcPts val="1200"/>
              </a:spcBef>
              <a:spcAft>
                <a:spcPts val="0"/>
              </a:spcAft>
              <a:buNone/>
              <a:defRPr sz="2000" b="1">
                <a:solidFill>
                  <a:schemeClr val="bg2"/>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381125"/>
            <a:ext cx="4025898" cy="4824414"/>
          </a:xfrm>
        </p:spPr>
        <p:txBody>
          <a:bodyPr>
            <a:normAutofit/>
          </a:bodyPr>
          <a:lstStyle>
            <a:lvl1pPr marL="0" indent="0">
              <a:spcBef>
                <a:spcPts val="1200"/>
              </a:spcBef>
              <a:spcAft>
                <a:spcPts val="0"/>
              </a:spcAft>
              <a:buNone/>
              <a:defRPr sz="2000" b="1">
                <a:solidFill>
                  <a:schemeClr val="bg2"/>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666666"/>
                </a:solidFill>
                <a:latin typeface="Arial" pitchFamily="34" charset="0"/>
                <a:cs typeface="Arial" pitchFamily="34" charset="0"/>
              </a:rPr>
              <a:t>Copyright © </a:t>
            </a:r>
            <a:r>
              <a:rPr lang="en-US" sz="900" dirty="0" smtClean="0">
                <a:solidFill>
                  <a:srgbClr val="666666"/>
                </a:solidFill>
                <a:latin typeface="Arial" pitchFamily="34" charset="0"/>
                <a:cs typeface="Arial" pitchFamily="34" charset="0"/>
              </a:rPr>
              <a:t>2012 </a:t>
            </a:r>
            <a:r>
              <a:rPr lang="en-US" sz="900" dirty="0">
                <a:solidFill>
                  <a:srgbClr val="666666"/>
                </a:solidFill>
                <a:latin typeface="Arial" pitchFamily="34" charset="0"/>
                <a:cs typeface="Arial" pitchFamily="34" charset="0"/>
              </a:rPr>
              <a:t>Accenture  All rights reserved.</a:t>
            </a:r>
          </a:p>
        </p:txBody>
      </p:sp>
      <p:cxnSp>
        <p:nvCxnSpPr>
          <p:cNvPr id="11" name="Straight Connector 10"/>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666666"/>
                </a:solidFill>
                <a:latin typeface="Arial" pitchFamily="34" charset="0"/>
                <a:cs typeface="Arial" pitchFamily="34" charset="0"/>
              </a:rPr>
              <a:pPr algn="r"/>
              <a:t>‹#›</a:t>
            </a:fld>
            <a:endParaRPr lang="en-CA" sz="900" dirty="0">
              <a:solidFill>
                <a:srgbClr val="666666"/>
              </a:solidFill>
              <a:latin typeface="Arial" pitchFamily="34" charset="0"/>
              <a:cs typeface="Arial" pitchFamily="34" charset="0"/>
            </a:endParaRPr>
          </a:p>
        </p:txBody>
      </p:sp>
      <p:pic>
        <p:nvPicPr>
          <p:cNvPr id="12" name="Picture 2" descr="Spring Boot JUnit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37413" y="314935"/>
            <a:ext cx="1447800" cy="628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Box 4"/>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6" name="TextBox 5"/>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pic>
        <p:nvPicPr>
          <p:cNvPr id="8" name="Picture 2" descr="Spring Boot JUnit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37413" y="314935"/>
            <a:ext cx="1447800" cy="628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0059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3" name="TextBox 2"/>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pic>
        <p:nvPicPr>
          <p:cNvPr id="4" name="Picture 2" descr="Spring Boot JUnit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37413" y="314935"/>
            <a:ext cx="1447800" cy="628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2938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s">
    <p:bg>
      <p:bgPr>
        <a:solidFill>
          <a:schemeClr val="tx2"/>
        </a:solidFill>
        <a:effectLst/>
      </p:bgPr>
    </p:bg>
    <p:spTree>
      <p:nvGrpSpPr>
        <p:cNvPr id="1" name=""/>
        <p:cNvGrpSpPr/>
        <p:nvPr/>
      </p:nvGrpSpPr>
      <p:grpSpPr>
        <a:xfrm>
          <a:off x="0" y="0"/>
          <a:ext cx="0" cy="0"/>
          <a:chOff x="0" y="0"/>
          <a:chExt cx="0" cy="0"/>
        </a:xfrm>
      </p:grpSpPr>
      <p:pic>
        <p:nvPicPr>
          <p:cNvPr id="3" name="Picture 2" descr="123583599.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59082"/>
            <a:ext cx="8228013" cy="605012"/>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pic>
        <p:nvPicPr>
          <p:cNvPr id="4" name="Picture 2" descr="Spring Boot JUnit 5"/>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237413" y="314935"/>
            <a:ext cx="1447800" cy="628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9448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381125"/>
            <a:ext cx="8228012" cy="4824414"/>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461035" y="170122"/>
            <a:ext cx="8205261" cy="78555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1" r:id="rId10"/>
    <p:sldLayoutId id="2147483657" r:id="rId11"/>
    <p:sldLayoutId id="2147483658" r:id="rId12"/>
    <p:sldLayoutId id="2147483659" r:id="rId13"/>
    <p:sldLayoutId id="2147483663" r:id="rId14"/>
    <p:sldLayoutId id="2147483662" r:id="rId15"/>
    <p:sldLayoutId id="2147483664" r:id="rId16"/>
    <p:sldLayoutId id="2147483665" r:id="rId17"/>
    <p:sldLayoutId id="2147483666" r:id="rId18"/>
    <p:sldLayoutId id="2147483667" r:id="rId19"/>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Application Delivery Fundamentals 2.0 B:</a:t>
            </a:r>
            <a:br>
              <a:rPr lang="en-US" dirty="0" smtClean="0"/>
            </a:br>
            <a:r>
              <a:rPr lang="en-US" dirty="0" smtClean="0"/>
              <a:t>Java</a:t>
            </a:r>
            <a:endParaRPr lang="en-US" dirty="0"/>
          </a:p>
        </p:txBody>
      </p:sp>
      <p:sp>
        <p:nvSpPr>
          <p:cNvPr id="4" name="Text Placeholder 3"/>
          <p:cNvSpPr>
            <a:spLocks noGrp="1"/>
          </p:cNvSpPr>
          <p:nvPr>
            <p:ph type="body" sz="quarter" idx="11"/>
          </p:nvPr>
        </p:nvSpPr>
        <p:spPr/>
        <p:txBody>
          <a:bodyPr/>
          <a:lstStyle/>
          <a:p>
            <a:r>
              <a:rPr lang="en-US" dirty="0" smtClean="0"/>
              <a:t>Junit and Mockito</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 Annotations</a:t>
            </a:r>
            <a:br>
              <a:rPr lang="en-IN" b="0" dirty="0"/>
            </a:b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724271902"/>
              </p:ext>
            </p:extLst>
          </p:nvPr>
        </p:nvGraphicFramePr>
        <p:xfrm>
          <a:off x="436593" y="1676400"/>
          <a:ext cx="8382000" cy="4243794"/>
        </p:xfrm>
        <a:graphic>
          <a:graphicData uri="http://schemas.openxmlformats.org/drawingml/2006/table">
            <a:tbl>
              <a:tblPr>
                <a:tableStyleId>{284E427A-3D55-4303-BF80-6455036E1DE7}</a:tableStyleId>
              </a:tblPr>
              <a:tblGrid>
                <a:gridCol w="2459007"/>
                <a:gridCol w="5922993"/>
              </a:tblGrid>
              <a:tr h="316355">
                <a:tc>
                  <a:txBody>
                    <a:bodyPr/>
                    <a:lstStyle/>
                    <a:p>
                      <a:pPr algn="l" rtl="0" fontAlgn="t"/>
                      <a:r>
                        <a:rPr lang="en-IN" sz="1600" dirty="0">
                          <a:effectLst/>
                        </a:rPr>
                        <a:t>Annotation</a:t>
                      </a:r>
                      <a:endParaRPr lang="en-IN" sz="1600" b="1" dirty="0">
                        <a:effectLst/>
                      </a:endParaRPr>
                    </a:p>
                  </a:txBody>
                  <a:tcPr marL="79089" marR="79089" marT="39544" marB="39544"/>
                </a:tc>
                <a:tc>
                  <a:txBody>
                    <a:bodyPr/>
                    <a:lstStyle/>
                    <a:p>
                      <a:pPr algn="l" rtl="0" fontAlgn="t"/>
                      <a:r>
                        <a:rPr lang="en-IN" sz="1600">
                          <a:effectLst/>
                        </a:rPr>
                        <a:t>Description</a:t>
                      </a:r>
                      <a:endParaRPr lang="en-IN" sz="1600" b="1">
                        <a:effectLst/>
                      </a:endParaRPr>
                    </a:p>
                  </a:txBody>
                  <a:tcPr marL="79089" marR="79089" marT="39544" marB="39544"/>
                </a:tc>
              </a:tr>
              <a:tr h="1429672">
                <a:tc>
                  <a:txBody>
                    <a:bodyPr/>
                    <a:lstStyle/>
                    <a:p>
                      <a:pPr algn="l" rtl="0" fontAlgn="t"/>
                      <a:r>
                        <a:rPr lang="en-IN" b="0">
                          <a:effectLst/>
                          <a:latin typeface="inherit"/>
                        </a:rPr>
                        <a:t>@TestFactory</a:t>
                      </a:r>
                    </a:p>
                  </a:txBody>
                  <a:tcPr/>
                </a:tc>
                <a:tc>
                  <a:txBody>
                    <a:bodyPr/>
                    <a:lstStyle/>
                    <a:p>
                      <a:pPr algn="l" rtl="0" fontAlgn="t"/>
                      <a:r>
                        <a:rPr lang="en-US" b="0" dirty="0">
                          <a:effectLst/>
                          <a:latin typeface="inherit"/>
                        </a:rPr>
                        <a:t>Denotes that a method is a test factory for </a:t>
                      </a:r>
                      <a:r>
                        <a:rPr lang="en-US" b="0" u="none" dirty="0">
                          <a:solidFill>
                            <a:schemeClr val="tx1"/>
                          </a:solidFill>
                          <a:effectLst/>
                          <a:latin typeface="inherit"/>
                        </a:rPr>
                        <a:t>dynamic tests</a:t>
                      </a:r>
                      <a:r>
                        <a:rPr lang="en-US" b="0" dirty="0">
                          <a:effectLst/>
                          <a:latin typeface="inherit"/>
                        </a:rPr>
                        <a:t>. Such methods are </a:t>
                      </a:r>
                      <a:r>
                        <a:rPr lang="en-US" b="0" i="1" dirty="0">
                          <a:effectLst/>
                          <a:latin typeface="inherit"/>
                        </a:rPr>
                        <a:t>inherited</a:t>
                      </a:r>
                      <a:r>
                        <a:rPr lang="en-US" b="0" dirty="0">
                          <a:effectLst/>
                          <a:latin typeface="inherit"/>
                        </a:rPr>
                        <a:t> unless they are </a:t>
                      </a:r>
                      <a:r>
                        <a:rPr lang="en-US" b="0" i="1" dirty="0">
                          <a:effectLst/>
                          <a:latin typeface="inherit"/>
                        </a:rPr>
                        <a:t>overridden</a:t>
                      </a:r>
                      <a:r>
                        <a:rPr lang="en-US" b="0" dirty="0">
                          <a:effectLst/>
                          <a:latin typeface="inherit"/>
                        </a:rPr>
                        <a:t>.</a:t>
                      </a:r>
                    </a:p>
                  </a:txBody>
                  <a:tcPr/>
                </a:tc>
              </a:tr>
              <a:tr h="1028154">
                <a:tc>
                  <a:txBody>
                    <a:bodyPr/>
                    <a:lstStyle/>
                    <a:p>
                      <a:pPr algn="l" rtl="0" fontAlgn="t"/>
                      <a:r>
                        <a:rPr lang="en-IN" b="0">
                          <a:effectLst/>
                          <a:latin typeface="inherit"/>
                        </a:rPr>
                        <a:t>@TestTemplate</a:t>
                      </a:r>
                    </a:p>
                  </a:txBody>
                  <a:tcPr/>
                </a:tc>
                <a:tc>
                  <a:txBody>
                    <a:bodyPr/>
                    <a:lstStyle/>
                    <a:p>
                      <a:pPr algn="l" rtl="0" fontAlgn="t"/>
                      <a:r>
                        <a:rPr lang="en-US" b="0" dirty="0">
                          <a:effectLst/>
                          <a:latin typeface="inherit"/>
                        </a:rPr>
                        <a:t>Denotes that a method is a </a:t>
                      </a:r>
                      <a:r>
                        <a:rPr lang="en-US" b="0" u="none" dirty="0">
                          <a:solidFill>
                            <a:schemeClr val="tx1"/>
                          </a:solidFill>
                          <a:effectLst/>
                          <a:latin typeface="inherit"/>
                        </a:rPr>
                        <a:t>template for test cases</a:t>
                      </a:r>
                      <a:r>
                        <a:rPr lang="en-US" b="0" dirty="0">
                          <a:effectLst/>
                          <a:latin typeface="inherit"/>
                        </a:rPr>
                        <a:t> designed to be invoked multiple times depending on the number of invocation contexts returned by the registered </a:t>
                      </a:r>
                      <a:r>
                        <a:rPr lang="en-US" b="0" u="none" dirty="0">
                          <a:solidFill>
                            <a:schemeClr val="tx1"/>
                          </a:solidFill>
                          <a:effectLst/>
                          <a:latin typeface="inherit"/>
                        </a:rPr>
                        <a:t>providers</a:t>
                      </a:r>
                      <a:r>
                        <a:rPr lang="en-US" b="0" dirty="0">
                          <a:effectLst/>
                          <a:latin typeface="inherit"/>
                        </a:rPr>
                        <a:t>. Such methods are </a:t>
                      </a:r>
                      <a:r>
                        <a:rPr lang="en-US" b="0" i="1" dirty="0">
                          <a:effectLst/>
                          <a:latin typeface="inherit"/>
                        </a:rPr>
                        <a:t>inherited</a:t>
                      </a:r>
                      <a:r>
                        <a:rPr lang="en-US" b="0" dirty="0">
                          <a:effectLst/>
                          <a:latin typeface="inherit"/>
                        </a:rPr>
                        <a:t> unless they are </a:t>
                      </a:r>
                      <a:r>
                        <a:rPr lang="en-US" b="0" i="1" dirty="0">
                          <a:effectLst/>
                          <a:latin typeface="inherit"/>
                        </a:rPr>
                        <a:t>overridden</a:t>
                      </a:r>
                      <a:r>
                        <a:rPr lang="en-US" b="0" dirty="0">
                          <a:effectLst/>
                          <a:latin typeface="inherit"/>
                        </a:rPr>
                        <a:t>.</a:t>
                      </a:r>
                    </a:p>
                  </a:txBody>
                  <a:tcPr/>
                </a:tc>
              </a:tr>
              <a:tr h="1028154">
                <a:tc>
                  <a:txBody>
                    <a:bodyPr/>
                    <a:lstStyle/>
                    <a:p>
                      <a:pPr algn="l" rtl="0" fontAlgn="t"/>
                      <a:r>
                        <a:rPr lang="en-IN" b="0">
                          <a:effectLst/>
                          <a:latin typeface="inherit"/>
                        </a:rPr>
                        <a:t>@TestMethodOrder</a:t>
                      </a:r>
                    </a:p>
                  </a:txBody>
                  <a:tcPr/>
                </a:tc>
                <a:tc>
                  <a:txBody>
                    <a:bodyPr/>
                    <a:lstStyle/>
                    <a:p>
                      <a:pPr algn="l" rtl="0" fontAlgn="t"/>
                      <a:r>
                        <a:rPr lang="en-US" b="0" dirty="0">
                          <a:effectLst/>
                          <a:latin typeface="inherit"/>
                        </a:rPr>
                        <a:t>Used to configure the </a:t>
                      </a:r>
                      <a:r>
                        <a:rPr lang="en-US" b="0" u="none" dirty="0">
                          <a:solidFill>
                            <a:schemeClr val="tx1"/>
                          </a:solidFill>
                          <a:effectLst/>
                          <a:latin typeface="inherit"/>
                        </a:rPr>
                        <a:t>test method execution order</a:t>
                      </a:r>
                      <a:r>
                        <a:rPr lang="en-US" b="0" dirty="0">
                          <a:solidFill>
                            <a:schemeClr val="tx1"/>
                          </a:solidFill>
                          <a:effectLst/>
                          <a:latin typeface="inherit"/>
                        </a:rPr>
                        <a:t> </a:t>
                      </a:r>
                      <a:r>
                        <a:rPr lang="en-US" b="0" dirty="0">
                          <a:effectLst/>
                          <a:latin typeface="inherit"/>
                        </a:rPr>
                        <a:t>for the annotated test class; similar to JUnit 4’s @</a:t>
                      </a:r>
                      <a:r>
                        <a:rPr lang="en-US" b="0" dirty="0" err="1">
                          <a:effectLst/>
                          <a:latin typeface="inherit"/>
                        </a:rPr>
                        <a:t>FixMethodOrder</a:t>
                      </a:r>
                      <a:r>
                        <a:rPr lang="en-US" b="0" dirty="0">
                          <a:effectLst/>
                          <a:latin typeface="inherit"/>
                        </a:rPr>
                        <a:t>. Such annotations are </a:t>
                      </a:r>
                      <a:r>
                        <a:rPr lang="en-US" b="0" i="1" dirty="0">
                          <a:effectLst/>
                          <a:latin typeface="inherit"/>
                        </a:rPr>
                        <a:t>inherited</a:t>
                      </a:r>
                      <a:r>
                        <a:rPr lang="en-US" b="0" dirty="0">
                          <a:effectLst/>
                          <a:latin typeface="inherit"/>
                        </a:rPr>
                        <a:t>.</a:t>
                      </a:r>
                    </a:p>
                  </a:txBody>
                  <a:tcPr/>
                </a:tc>
              </a:tr>
            </a:tbl>
          </a:graphicData>
        </a:graphic>
      </p:graphicFrame>
    </p:spTree>
    <p:extLst>
      <p:ext uri="{BB962C8B-B14F-4D97-AF65-F5344CB8AC3E}">
        <p14:creationId xmlns:p14="http://schemas.microsoft.com/office/powerpoint/2010/main" val="2529349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 Annotations</a:t>
            </a:r>
            <a:br>
              <a:rPr lang="en-IN" b="0" dirty="0"/>
            </a:b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430525262"/>
              </p:ext>
            </p:extLst>
          </p:nvPr>
        </p:nvGraphicFramePr>
        <p:xfrm>
          <a:off x="436593" y="1676400"/>
          <a:ext cx="8382000" cy="3808908"/>
        </p:xfrm>
        <a:graphic>
          <a:graphicData uri="http://schemas.openxmlformats.org/drawingml/2006/table">
            <a:tbl>
              <a:tblPr>
                <a:tableStyleId>{284E427A-3D55-4303-BF80-6455036E1DE7}</a:tableStyleId>
              </a:tblPr>
              <a:tblGrid>
                <a:gridCol w="2459007"/>
                <a:gridCol w="5922993"/>
              </a:tblGrid>
              <a:tr h="316355">
                <a:tc>
                  <a:txBody>
                    <a:bodyPr/>
                    <a:lstStyle/>
                    <a:p>
                      <a:pPr algn="l" rtl="0" fontAlgn="t"/>
                      <a:r>
                        <a:rPr lang="en-IN" sz="1600" dirty="0">
                          <a:effectLst/>
                        </a:rPr>
                        <a:t>Annotation</a:t>
                      </a:r>
                      <a:endParaRPr lang="en-IN" sz="1600" b="1" dirty="0">
                        <a:effectLst/>
                      </a:endParaRPr>
                    </a:p>
                  </a:txBody>
                  <a:tcPr marL="79089" marR="79089" marT="39544" marB="39544"/>
                </a:tc>
                <a:tc>
                  <a:txBody>
                    <a:bodyPr/>
                    <a:lstStyle/>
                    <a:p>
                      <a:pPr algn="l" rtl="0" fontAlgn="t"/>
                      <a:r>
                        <a:rPr lang="en-IN" sz="1600">
                          <a:effectLst/>
                        </a:rPr>
                        <a:t>Description</a:t>
                      </a:r>
                      <a:endParaRPr lang="en-IN" sz="1600" b="1">
                        <a:effectLst/>
                      </a:endParaRPr>
                    </a:p>
                  </a:txBody>
                  <a:tcPr marL="79089" marR="79089" marT="39544" marB="39544"/>
                </a:tc>
              </a:tr>
              <a:tr h="1429672">
                <a:tc>
                  <a:txBody>
                    <a:bodyPr/>
                    <a:lstStyle/>
                    <a:p>
                      <a:pPr algn="l" rtl="0" fontAlgn="t"/>
                      <a:r>
                        <a:rPr lang="en-IN" b="0">
                          <a:effectLst/>
                          <a:latin typeface="inherit"/>
                        </a:rPr>
                        <a:t>@TestInstance</a:t>
                      </a:r>
                    </a:p>
                  </a:txBody>
                  <a:tcPr/>
                </a:tc>
                <a:tc>
                  <a:txBody>
                    <a:bodyPr/>
                    <a:lstStyle/>
                    <a:p>
                      <a:pPr algn="l" rtl="0" fontAlgn="t"/>
                      <a:r>
                        <a:rPr lang="en-US" b="0" dirty="0">
                          <a:effectLst/>
                          <a:latin typeface="inherit"/>
                        </a:rPr>
                        <a:t>Used to configure the </a:t>
                      </a:r>
                      <a:r>
                        <a:rPr lang="en-US" b="0" u="none" dirty="0">
                          <a:solidFill>
                            <a:schemeClr val="tx1"/>
                          </a:solidFill>
                          <a:effectLst/>
                          <a:latin typeface="inherit"/>
                        </a:rPr>
                        <a:t>test instance lifecycle</a:t>
                      </a:r>
                      <a:r>
                        <a:rPr lang="en-US" b="0" dirty="0">
                          <a:effectLst/>
                          <a:latin typeface="inherit"/>
                        </a:rPr>
                        <a:t> for the annotated test class. Such annotations are </a:t>
                      </a:r>
                      <a:r>
                        <a:rPr lang="en-US" b="0" i="1" dirty="0">
                          <a:effectLst/>
                          <a:latin typeface="inherit"/>
                        </a:rPr>
                        <a:t>inherited</a:t>
                      </a:r>
                      <a:r>
                        <a:rPr lang="en-US" b="0" dirty="0">
                          <a:effectLst/>
                          <a:latin typeface="inherit"/>
                        </a:rPr>
                        <a:t>.</a:t>
                      </a:r>
                    </a:p>
                  </a:txBody>
                  <a:tcPr/>
                </a:tc>
              </a:tr>
              <a:tr h="1028154">
                <a:tc>
                  <a:txBody>
                    <a:bodyPr/>
                    <a:lstStyle/>
                    <a:p>
                      <a:pPr algn="l" rtl="0" fontAlgn="t"/>
                      <a:r>
                        <a:rPr lang="en-IN" b="0">
                          <a:effectLst/>
                          <a:latin typeface="inherit"/>
                        </a:rPr>
                        <a:t>@DisplayName</a:t>
                      </a:r>
                    </a:p>
                  </a:txBody>
                  <a:tcPr/>
                </a:tc>
                <a:tc>
                  <a:txBody>
                    <a:bodyPr/>
                    <a:lstStyle/>
                    <a:p>
                      <a:pPr algn="l" rtl="0" fontAlgn="t"/>
                      <a:r>
                        <a:rPr lang="en-US" b="0" dirty="0">
                          <a:effectLst/>
                          <a:latin typeface="inherit"/>
                        </a:rPr>
                        <a:t>Declares a custom </a:t>
                      </a:r>
                      <a:r>
                        <a:rPr lang="en-US" b="0" u="none" dirty="0">
                          <a:solidFill>
                            <a:schemeClr val="tx1"/>
                          </a:solidFill>
                          <a:effectLst/>
                          <a:latin typeface="inherit"/>
                        </a:rPr>
                        <a:t>display name</a:t>
                      </a:r>
                      <a:r>
                        <a:rPr lang="en-US" b="0" dirty="0">
                          <a:effectLst/>
                          <a:latin typeface="inherit"/>
                        </a:rPr>
                        <a:t> for the test class or test method. Such annotations are not </a:t>
                      </a:r>
                      <a:r>
                        <a:rPr lang="en-US" b="0" i="1" dirty="0">
                          <a:effectLst/>
                          <a:latin typeface="inherit"/>
                        </a:rPr>
                        <a:t>inherited</a:t>
                      </a:r>
                      <a:r>
                        <a:rPr lang="en-US" b="0" dirty="0">
                          <a:effectLst/>
                          <a:latin typeface="inherit"/>
                        </a:rPr>
                        <a:t>.</a:t>
                      </a:r>
                    </a:p>
                  </a:txBody>
                  <a:tcPr/>
                </a:tc>
              </a:tr>
              <a:tr h="1028154">
                <a:tc>
                  <a:txBody>
                    <a:bodyPr/>
                    <a:lstStyle/>
                    <a:p>
                      <a:pPr algn="l" rtl="0" fontAlgn="t"/>
                      <a:r>
                        <a:rPr lang="en-IN" b="0">
                          <a:effectLst/>
                          <a:latin typeface="inherit"/>
                        </a:rPr>
                        <a:t>@DisplayNameGeneration</a:t>
                      </a:r>
                    </a:p>
                  </a:txBody>
                  <a:tcPr/>
                </a:tc>
                <a:tc>
                  <a:txBody>
                    <a:bodyPr/>
                    <a:lstStyle/>
                    <a:p>
                      <a:pPr algn="l" rtl="0" fontAlgn="t"/>
                      <a:r>
                        <a:rPr lang="en-US" b="0" dirty="0">
                          <a:effectLst/>
                          <a:latin typeface="inherit"/>
                        </a:rPr>
                        <a:t>Declares a custom </a:t>
                      </a:r>
                      <a:r>
                        <a:rPr lang="en-US" b="0" u="none" dirty="0">
                          <a:solidFill>
                            <a:schemeClr val="tx1"/>
                          </a:solidFill>
                          <a:effectLst/>
                          <a:latin typeface="inherit"/>
                        </a:rPr>
                        <a:t>display name generator</a:t>
                      </a:r>
                      <a:r>
                        <a:rPr lang="en-US" b="0" dirty="0">
                          <a:effectLst/>
                          <a:latin typeface="inherit"/>
                        </a:rPr>
                        <a:t> for the test class. Such annotations are </a:t>
                      </a:r>
                      <a:r>
                        <a:rPr lang="en-US" b="0" i="1" dirty="0">
                          <a:effectLst/>
                          <a:latin typeface="inherit"/>
                        </a:rPr>
                        <a:t>inherited</a:t>
                      </a:r>
                      <a:r>
                        <a:rPr lang="en-US" b="0" dirty="0">
                          <a:effectLst/>
                          <a:latin typeface="inherit"/>
                        </a:rPr>
                        <a:t>.</a:t>
                      </a:r>
                    </a:p>
                  </a:txBody>
                  <a:tcPr/>
                </a:tc>
              </a:tr>
            </a:tbl>
          </a:graphicData>
        </a:graphic>
      </p:graphicFrame>
    </p:spTree>
    <p:extLst>
      <p:ext uri="{BB962C8B-B14F-4D97-AF65-F5344CB8AC3E}">
        <p14:creationId xmlns:p14="http://schemas.microsoft.com/office/powerpoint/2010/main" val="2693239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 Annotations</a:t>
            </a:r>
            <a:br>
              <a:rPr lang="en-IN" b="0" dirty="0"/>
            </a:b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820075371"/>
              </p:ext>
            </p:extLst>
          </p:nvPr>
        </p:nvGraphicFramePr>
        <p:xfrm>
          <a:off x="436593" y="1676400"/>
          <a:ext cx="8382000" cy="3808908"/>
        </p:xfrm>
        <a:graphic>
          <a:graphicData uri="http://schemas.openxmlformats.org/drawingml/2006/table">
            <a:tbl>
              <a:tblPr>
                <a:tableStyleId>{284E427A-3D55-4303-BF80-6455036E1DE7}</a:tableStyleId>
              </a:tblPr>
              <a:tblGrid>
                <a:gridCol w="2459007"/>
                <a:gridCol w="5922993"/>
              </a:tblGrid>
              <a:tr h="316355">
                <a:tc>
                  <a:txBody>
                    <a:bodyPr/>
                    <a:lstStyle/>
                    <a:p>
                      <a:pPr algn="l" rtl="0" fontAlgn="t"/>
                      <a:r>
                        <a:rPr lang="en-IN" sz="1600" dirty="0">
                          <a:effectLst/>
                        </a:rPr>
                        <a:t>Annotation</a:t>
                      </a:r>
                      <a:endParaRPr lang="en-IN" sz="1600" b="1" dirty="0">
                        <a:effectLst/>
                      </a:endParaRPr>
                    </a:p>
                  </a:txBody>
                  <a:tcPr marL="79089" marR="79089" marT="39544" marB="39544"/>
                </a:tc>
                <a:tc>
                  <a:txBody>
                    <a:bodyPr/>
                    <a:lstStyle/>
                    <a:p>
                      <a:pPr algn="l" rtl="0" fontAlgn="t"/>
                      <a:r>
                        <a:rPr lang="en-IN" sz="1600">
                          <a:effectLst/>
                        </a:rPr>
                        <a:t>Description</a:t>
                      </a:r>
                      <a:endParaRPr lang="en-IN" sz="1600" b="1">
                        <a:effectLst/>
                      </a:endParaRPr>
                    </a:p>
                  </a:txBody>
                  <a:tcPr marL="79089" marR="79089" marT="39544" marB="39544"/>
                </a:tc>
              </a:tr>
              <a:tr h="1429672">
                <a:tc>
                  <a:txBody>
                    <a:bodyPr/>
                    <a:lstStyle/>
                    <a:p>
                      <a:pPr algn="l" rtl="0" fontAlgn="t"/>
                      <a:r>
                        <a:rPr lang="en-IN" b="0">
                          <a:effectLst/>
                          <a:latin typeface="inherit"/>
                        </a:rPr>
                        <a:t>@TestInstance</a:t>
                      </a:r>
                    </a:p>
                  </a:txBody>
                  <a:tcPr/>
                </a:tc>
                <a:tc>
                  <a:txBody>
                    <a:bodyPr/>
                    <a:lstStyle/>
                    <a:p>
                      <a:pPr algn="l" rtl="0" fontAlgn="t"/>
                      <a:r>
                        <a:rPr lang="en-US" b="0" dirty="0">
                          <a:effectLst/>
                          <a:latin typeface="inherit"/>
                        </a:rPr>
                        <a:t>Used to configure the </a:t>
                      </a:r>
                      <a:r>
                        <a:rPr lang="en-US" b="0" u="none" dirty="0">
                          <a:solidFill>
                            <a:schemeClr val="tx1"/>
                          </a:solidFill>
                          <a:effectLst/>
                          <a:latin typeface="inherit"/>
                        </a:rPr>
                        <a:t>test instance lifecycle</a:t>
                      </a:r>
                      <a:r>
                        <a:rPr lang="en-US" b="0" dirty="0">
                          <a:effectLst/>
                          <a:latin typeface="inherit"/>
                        </a:rPr>
                        <a:t> for the annotated test class. Such annotations are </a:t>
                      </a:r>
                      <a:r>
                        <a:rPr lang="en-US" b="0" i="1" dirty="0">
                          <a:effectLst/>
                          <a:latin typeface="inherit"/>
                        </a:rPr>
                        <a:t>inherited</a:t>
                      </a:r>
                      <a:r>
                        <a:rPr lang="en-US" b="0" dirty="0">
                          <a:effectLst/>
                          <a:latin typeface="inherit"/>
                        </a:rPr>
                        <a:t>.</a:t>
                      </a:r>
                    </a:p>
                  </a:txBody>
                  <a:tcPr/>
                </a:tc>
              </a:tr>
              <a:tr h="1028154">
                <a:tc>
                  <a:txBody>
                    <a:bodyPr/>
                    <a:lstStyle/>
                    <a:p>
                      <a:pPr algn="l" rtl="0" fontAlgn="t"/>
                      <a:r>
                        <a:rPr lang="en-IN" b="0">
                          <a:effectLst/>
                          <a:latin typeface="inherit"/>
                        </a:rPr>
                        <a:t>@DisplayName</a:t>
                      </a:r>
                    </a:p>
                  </a:txBody>
                  <a:tcPr/>
                </a:tc>
                <a:tc>
                  <a:txBody>
                    <a:bodyPr/>
                    <a:lstStyle/>
                    <a:p>
                      <a:pPr algn="l" rtl="0" fontAlgn="t"/>
                      <a:r>
                        <a:rPr lang="en-US" b="0" dirty="0">
                          <a:effectLst/>
                          <a:latin typeface="inherit"/>
                        </a:rPr>
                        <a:t>Declares a custom </a:t>
                      </a:r>
                      <a:r>
                        <a:rPr lang="en-US" b="0" u="none" dirty="0">
                          <a:solidFill>
                            <a:schemeClr val="tx1"/>
                          </a:solidFill>
                          <a:effectLst/>
                          <a:latin typeface="inherit"/>
                        </a:rPr>
                        <a:t>display name</a:t>
                      </a:r>
                      <a:r>
                        <a:rPr lang="en-US" b="0" dirty="0">
                          <a:effectLst/>
                          <a:latin typeface="inherit"/>
                        </a:rPr>
                        <a:t> for the test class or test method. Such annotations are not </a:t>
                      </a:r>
                      <a:r>
                        <a:rPr lang="en-US" b="0" i="1" dirty="0">
                          <a:effectLst/>
                          <a:latin typeface="inherit"/>
                        </a:rPr>
                        <a:t>inherited</a:t>
                      </a:r>
                      <a:r>
                        <a:rPr lang="en-US" b="0" dirty="0">
                          <a:effectLst/>
                          <a:latin typeface="inherit"/>
                        </a:rPr>
                        <a:t>.</a:t>
                      </a:r>
                    </a:p>
                  </a:txBody>
                  <a:tcPr/>
                </a:tc>
              </a:tr>
              <a:tr h="1028154">
                <a:tc>
                  <a:txBody>
                    <a:bodyPr/>
                    <a:lstStyle/>
                    <a:p>
                      <a:pPr algn="l" rtl="0" fontAlgn="t"/>
                      <a:r>
                        <a:rPr lang="en-IN" b="0">
                          <a:effectLst/>
                          <a:latin typeface="inherit"/>
                        </a:rPr>
                        <a:t>@DisplayNameGeneration</a:t>
                      </a:r>
                    </a:p>
                  </a:txBody>
                  <a:tcPr/>
                </a:tc>
                <a:tc>
                  <a:txBody>
                    <a:bodyPr/>
                    <a:lstStyle/>
                    <a:p>
                      <a:pPr algn="l" rtl="0" fontAlgn="t"/>
                      <a:r>
                        <a:rPr lang="en-US" b="0" dirty="0">
                          <a:effectLst/>
                          <a:latin typeface="inherit"/>
                        </a:rPr>
                        <a:t>Declares a custom </a:t>
                      </a:r>
                      <a:r>
                        <a:rPr lang="en-US" b="0" u="none" dirty="0">
                          <a:solidFill>
                            <a:schemeClr val="tx1"/>
                          </a:solidFill>
                          <a:effectLst/>
                          <a:latin typeface="inherit"/>
                        </a:rPr>
                        <a:t>display name generator</a:t>
                      </a:r>
                      <a:r>
                        <a:rPr lang="en-US" b="0" dirty="0">
                          <a:effectLst/>
                          <a:latin typeface="inherit"/>
                        </a:rPr>
                        <a:t> for the test class. Such annotations are </a:t>
                      </a:r>
                      <a:r>
                        <a:rPr lang="en-US" b="0" i="1" dirty="0">
                          <a:effectLst/>
                          <a:latin typeface="inherit"/>
                        </a:rPr>
                        <a:t>inherited</a:t>
                      </a:r>
                      <a:r>
                        <a:rPr lang="en-US" b="0" dirty="0">
                          <a:effectLst/>
                          <a:latin typeface="inherit"/>
                        </a:rPr>
                        <a:t>.</a:t>
                      </a:r>
                    </a:p>
                  </a:txBody>
                  <a:tcPr/>
                </a:tc>
              </a:tr>
            </a:tbl>
          </a:graphicData>
        </a:graphic>
      </p:graphicFrame>
    </p:spTree>
    <p:extLst>
      <p:ext uri="{BB962C8B-B14F-4D97-AF65-F5344CB8AC3E}">
        <p14:creationId xmlns:p14="http://schemas.microsoft.com/office/powerpoint/2010/main" val="28743612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 Annotations</a:t>
            </a:r>
            <a:br>
              <a:rPr lang="en-IN" b="0" dirty="0"/>
            </a:b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959049654"/>
              </p:ext>
            </p:extLst>
          </p:nvPr>
        </p:nvGraphicFramePr>
        <p:xfrm>
          <a:off x="436593" y="1295400"/>
          <a:ext cx="8382000" cy="5260688"/>
        </p:xfrm>
        <a:graphic>
          <a:graphicData uri="http://schemas.openxmlformats.org/drawingml/2006/table">
            <a:tbl>
              <a:tblPr>
                <a:tableStyleId>{284E427A-3D55-4303-BF80-6455036E1DE7}</a:tableStyleId>
              </a:tblPr>
              <a:tblGrid>
                <a:gridCol w="2459007"/>
                <a:gridCol w="5922993"/>
              </a:tblGrid>
              <a:tr h="316355">
                <a:tc>
                  <a:txBody>
                    <a:bodyPr/>
                    <a:lstStyle/>
                    <a:p>
                      <a:pPr algn="l" rtl="0" fontAlgn="t"/>
                      <a:r>
                        <a:rPr lang="en-IN" sz="1600" dirty="0">
                          <a:effectLst/>
                        </a:rPr>
                        <a:t>Annotation</a:t>
                      </a:r>
                      <a:endParaRPr lang="en-IN" sz="1600" b="1" dirty="0">
                        <a:effectLst/>
                      </a:endParaRPr>
                    </a:p>
                  </a:txBody>
                  <a:tcPr marL="79089" marR="79089" marT="39544" marB="39544"/>
                </a:tc>
                <a:tc>
                  <a:txBody>
                    <a:bodyPr/>
                    <a:lstStyle/>
                    <a:p>
                      <a:pPr algn="l" rtl="0" fontAlgn="t"/>
                      <a:r>
                        <a:rPr lang="en-IN" sz="1600">
                          <a:effectLst/>
                        </a:rPr>
                        <a:t>Description</a:t>
                      </a:r>
                      <a:endParaRPr lang="en-IN" sz="1600" b="1">
                        <a:effectLst/>
                      </a:endParaRPr>
                    </a:p>
                  </a:txBody>
                  <a:tcPr marL="79089" marR="79089" marT="39544" marB="39544"/>
                </a:tc>
              </a:tr>
              <a:tr h="1429672">
                <a:tc>
                  <a:txBody>
                    <a:bodyPr/>
                    <a:lstStyle/>
                    <a:p>
                      <a:pPr algn="l" rtl="0" fontAlgn="t"/>
                      <a:r>
                        <a:rPr lang="en-IN" b="0">
                          <a:effectLst/>
                          <a:latin typeface="inherit"/>
                        </a:rPr>
                        <a:t>AfterEach</a:t>
                      </a:r>
                    </a:p>
                  </a:txBody>
                  <a:tcPr/>
                </a:tc>
                <a:tc>
                  <a:txBody>
                    <a:bodyPr/>
                    <a:lstStyle/>
                    <a:p>
                      <a:pPr algn="l" rtl="0" fontAlgn="t"/>
                      <a:r>
                        <a:rPr lang="en-US" b="0">
                          <a:effectLst/>
                          <a:latin typeface="inherit"/>
                        </a:rPr>
                        <a:t>Denotes that the annotated method should be executed </a:t>
                      </a:r>
                      <a:r>
                        <a:rPr lang="en-US" b="0" i="1">
                          <a:effectLst/>
                          <a:latin typeface="inherit"/>
                        </a:rPr>
                        <a:t>after</a:t>
                      </a:r>
                      <a:r>
                        <a:rPr lang="en-US" b="0">
                          <a:effectLst/>
                          <a:latin typeface="inherit"/>
                        </a:rPr>
                        <a:t> </a:t>
                      </a:r>
                      <a:r>
                        <a:rPr lang="en-US" b="1">
                          <a:effectLst/>
                          <a:latin typeface="inherit"/>
                        </a:rPr>
                        <a:t>each</a:t>
                      </a:r>
                      <a:r>
                        <a:rPr lang="en-US" b="0">
                          <a:effectLst/>
                          <a:latin typeface="inherit"/>
                        </a:rPr>
                        <a:t> @Test, @RepeatedTest, @ParameterizedTest, or @TestFactory method in the current class; analogous to JUnit 4’s @After. Such methods are </a:t>
                      </a:r>
                      <a:r>
                        <a:rPr lang="en-US" b="0" i="1">
                          <a:effectLst/>
                          <a:latin typeface="inherit"/>
                        </a:rPr>
                        <a:t>inherited</a:t>
                      </a:r>
                      <a:r>
                        <a:rPr lang="en-US" b="0">
                          <a:effectLst/>
                          <a:latin typeface="inherit"/>
                        </a:rPr>
                        <a:t> unless they are </a:t>
                      </a:r>
                      <a:r>
                        <a:rPr lang="en-US" b="0" i="1">
                          <a:effectLst/>
                          <a:latin typeface="inherit"/>
                        </a:rPr>
                        <a:t>overridden</a:t>
                      </a:r>
                      <a:r>
                        <a:rPr lang="en-US" b="0">
                          <a:effectLst/>
                          <a:latin typeface="inherit"/>
                        </a:rPr>
                        <a:t>.</a:t>
                      </a:r>
                    </a:p>
                  </a:txBody>
                  <a:tcPr/>
                </a:tc>
              </a:tr>
              <a:tr h="1028154">
                <a:tc>
                  <a:txBody>
                    <a:bodyPr/>
                    <a:lstStyle/>
                    <a:p>
                      <a:pPr algn="l" rtl="0" fontAlgn="t"/>
                      <a:r>
                        <a:rPr lang="en-IN" b="0">
                          <a:effectLst/>
                          <a:latin typeface="inherit"/>
                        </a:rPr>
                        <a:t>@BeforeAll</a:t>
                      </a:r>
                    </a:p>
                  </a:txBody>
                  <a:tcPr/>
                </a:tc>
                <a:tc>
                  <a:txBody>
                    <a:bodyPr/>
                    <a:lstStyle/>
                    <a:p>
                      <a:pPr algn="l" rtl="0" fontAlgn="t"/>
                      <a:r>
                        <a:rPr lang="en-US" b="0" dirty="0">
                          <a:effectLst/>
                          <a:latin typeface="inherit"/>
                        </a:rPr>
                        <a:t>Denotes that the annotated method should be executed </a:t>
                      </a:r>
                      <a:r>
                        <a:rPr lang="en-US" b="0" i="1" dirty="0">
                          <a:effectLst/>
                          <a:latin typeface="inherit"/>
                        </a:rPr>
                        <a:t>before</a:t>
                      </a:r>
                      <a:r>
                        <a:rPr lang="en-US" b="0" dirty="0">
                          <a:effectLst/>
                          <a:latin typeface="inherit"/>
                        </a:rPr>
                        <a:t> </a:t>
                      </a:r>
                      <a:r>
                        <a:rPr lang="en-US" b="1" dirty="0">
                          <a:effectLst/>
                          <a:latin typeface="inherit"/>
                        </a:rPr>
                        <a:t>all</a:t>
                      </a:r>
                      <a:r>
                        <a:rPr lang="en-US" b="0" dirty="0">
                          <a:effectLst/>
                          <a:latin typeface="inherit"/>
                        </a:rPr>
                        <a:t> @Test, @</a:t>
                      </a:r>
                      <a:r>
                        <a:rPr lang="en-US" b="0" dirty="0" err="1">
                          <a:effectLst/>
                          <a:latin typeface="inherit"/>
                        </a:rPr>
                        <a:t>RepeatedTest</a:t>
                      </a:r>
                      <a:r>
                        <a:rPr lang="en-US" b="0" dirty="0">
                          <a:effectLst/>
                          <a:latin typeface="inherit"/>
                        </a:rPr>
                        <a:t>, @</a:t>
                      </a:r>
                      <a:r>
                        <a:rPr lang="en-US" b="0" dirty="0" err="1">
                          <a:effectLst/>
                          <a:latin typeface="inherit"/>
                        </a:rPr>
                        <a:t>ParameterizedTest</a:t>
                      </a:r>
                      <a:r>
                        <a:rPr lang="en-US" b="0" dirty="0">
                          <a:effectLst/>
                          <a:latin typeface="inherit"/>
                        </a:rPr>
                        <a:t>, and @</a:t>
                      </a:r>
                      <a:r>
                        <a:rPr lang="en-US" b="0" dirty="0" err="1">
                          <a:effectLst/>
                          <a:latin typeface="inherit"/>
                        </a:rPr>
                        <a:t>TestFactory</a:t>
                      </a:r>
                      <a:r>
                        <a:rPr lang="en-US" b="0" dirty="0">
                          <a:effectLst/>
                          <a:latin typeface="inherit"/>
                        </a:rPr>
                        <a:t> methods in the current class; analogous to JUnit 4’s @</a:t>
                      </a:r>
                      <a:r>
                        <a:rPr lang="en-US" b="0" dirty="0" err="1">
                          <a:effectLst/>
                          <a:latin typeface="inherit"/>
                        </a:rPr>
                        <a:t>BeforeClass</a:t>
                      </a:r>
                      <a:r>
                        <a:rPr lang="en-US" b="0" dirty="0">
                          <a:effectLst/>
                          <a:latin typeface="inherit"/>
                        </a:rPr>
                        <a:t>. Such methods are </a:t>
                      </a:r>
                      <a:r>
                        <a:rPr lang="en-US" b="0" i="1" dirty="0">
                          <a:effectLst/>
                          <a:latin typeface="inherit"/>
                        </a:rPr>
                        <a:t>inherited</a:t>
                      </a:r>
                      <a:r>
                        <a:rPr lang="en-US" b="0" dirty="0">
                          <a:effectLst/>
                          <a:latin typeface="inherit"/>
                        </a:rPr>
                        <a:t> (unless they are </a:t>
                      </a:r>
                      <a:r>
                        <a:rPr lang="en-US" b="0" i="1" dirty="0">
                          <a:effectLst/>
                          <a:latin typeface="inherit"/>
                        </a:rPr>
                        <a:t>hidden</a:t>
                      </a:r>
                      <a:r>
                        <a:rPr lang="en-US" b="0" dirty="0">
                          <a:effectLst/>
                          <a:latin typeface="inherit"/>
                        </a:rPr>
                        <a:t> or </a:t>
                      </a:r>
                      <a:r>
                        <a:rPr lang="en-US" b="0" i="1" dirty="0">
                          <a:effectLst/>
                          <a:latin typeface="inherit"/>
                        </a:rPr>
                        <a:t>overridden</a:t>
                      </a:r>
                      <a:r>
                        <a:rPr lang="en-US" b="0" dirty="0">
                          <a:effectLst/>
                          <a:latin typeface="inherit"/>
                        </a:rPr>
                        <a:t>) and must be static (unless the "</a:t>
                      </a:r>
                      <a:r>
                        <a:rPr lang="en-US" b="0" dirty="0" smtClean="0">
                          <a:effectLst/>
                          <a:latin typeface="inherit"/>
                        </a:rPr>
                        <a:t>per-class“</a:t>
                      </a:r>
                      <a:r>
                        <a:rPr lang="en-US" b="0" u="none" baseline="0" dirty="0" smtClean="0">
                          <a:solidFill>
                            <a:schemeClr val="tx1"/>
                          </a:solidFill>
                          <a:effectLst/>
                          <a:latin typeface="inherit"/>
                        </a:rPr>
                        <a:t> </a:t>
                      </a:r>
                      <a:r>
                        <a:rPr lang="en-US" b="0" u="none" dirty="0" smtClean="0">
                          <a:solidFill>
                            <a:schemeClr val="tx1"/>
                          </a:solidFill>
                          <a:effectLst/>
                          <a:latin typeface="inherit"/>
                        </a:rPr>
                        <a:t>test </a:t>
                      </a:r>
                      <a:r>
                        <a:rPr lang="en-US" b="0" u="none" dirty="0">
                          <a:solidFill>
                            <a:schemeClr val="tx1"/>
                          </a:solidFill>
                          <a:effectLst/>
                          <a:latin typeface="inherit"/>
                        </a:rPr>
                        <a:t>instance lifecycle</a:t>
                      </a:r>
                      <a:r>
                        <a:rPr lang="en-US" b="0" dirty="0">
                          <a:effectLst/>
                          <a:latin typeface="inherit"/>
                        </a:rPr>
                        <a:t> is used).</a:t>
                      </a:r>
                    </a:p>
                  </a:txBody>
                  <a:tcPr/>
                </a:tc>
              </a:tr>
              <a:tr h="1028154">
                <a:tc>
                  <a:txBody>
                    <a:bodyPr/>
                    <a:lstStyle/>
                    <a:p>
                      <a:pPr algn="l" rtl="0" fontAlgn="t"/>
                      <a:r>
                        <a:rPr lang="en-IN" b="0">
                          <a:effectLst/>
                          <a:latin typeface="inherit"/>
                        </a:rPr>
                        <a:t>AfterEach</a:t>
                      </a:r>
                    </a:p>
                  </a:txBody>
                  <a:tcPr/>
                </a:tc>
                <a:tc>
                  <a:txBody>
                    <a:bodyPr/>
                    <a:lstStyle/>
                    <a:p>
                      <a:pPr algn="l" rtl="0" fontAlgn="t"/>
                      <a:r>
                        <a:rPr lang="en-US" b="0" dirty="0">
                          <a:effectLst/>
                          <a:latin typeface="inherit"/>
                        </a:rPr>
                        <a:t>Denotes that the annotated method should be executed </a:t>
                      </a:r>
                      <a:r>
                        <a:rPr lang="en-US" b="0" i="1" dirty="0">
                          <a:effectLst/>
                          <a:latin typeface="inherit"/>
                        </a:rPr>
                        <a:t>after</a:t>
                      </a:r>
                      <a:r>
                        <a:rPr lang="en-US" b="0" dirty="0">
                          <a:effectLst/>
                          <a:latin typeface="inherit"/>
                        </a:rPr>
                        <a:t> </a:t>
                      </a:r>
                      <a:r>
                        <a:rPr lang="en-US" b="1" dirty="0">
                          <a:effectLst/>
                          <a:latin typeface="inherit"/>
                        </a:rPr>
                        <a:t>each</a:t>
                      </a:r>
                      <a:r>
                        <a:rPr lang="en-US" b="0" dirty="0">
                          <a:effectLst/>
                          <a:latin typeface="inherit"/>
                        </a:rPr>
                        <a:t> @Test, @</a:t>
                      </a:r>
                      <a:r>
                        <a:rPr lang="en-US" b="0" dirty="0" err="1">
                          <a:effectLst/>
                          <a:latin typeface="inherit"/>
                        </a:rPr>
                        <a:t>RepeatedTest</a:t>
                      </a:r>
                      <a:r>
                        <a:rPr lang="en-US" b="0" dirty="0">
                          <a:effectLst/>
                          <a:latin typeface="inherit"/>
                        </a:rPr>
                        <a:t>, @</a:t>
                      </a:r>
                      <a:r>
                        <a:rPr lang="en-US" b="0" dirty="0" err="1">
                          <a:effectLst/>
                          <a:latin typeface="inherit"/>
                        </a:rPr>
                        <a:t>ParameterizedTest</a:t>
                      </a:r>
                      <a:r>
                        <a:rPr lang="en-US" b="0" dirty="0">
                          <a:effectLst/>
                          <a:latin typeface="inherit"/>
                        </a:rPr>
                        <a:t>, or @</a:t>
                      </a:r>
                      <a:r>
                        <a:rPr lang="en-US" b="0" dirty="0" err="1">
                          <a:effectLst/>
                          <a:latin typeface="inherit"/>
                        </a:rPr>
                        <a:t>TestFactory</a:t>
                      </a:r>
                      <a:r>
                        <a:rPr lang="en-US" b="0" dirty="0">
                          <a:effectLst/>
                          <a:latin typeface="inherit"/>
                        </a:rPr>
                        <a:t> method in the current class; analogous to JUnit 4’s @After. Such methods are </a:t>
                      </a:r>
                      <a:r>
                        <a:rPr lang="en-US" b="0" i="1" dirty="0">
                          <a:effectLst/>
                          <a:latin typeface="inherit"/>
                        </a:rPr>
                        <a:t>inherited</a:t>
                      </a:r>
                      <a:r>
                        <a:rPr lang="en-US" b="0" dirty="0">
                          <a:effectLst/>
                          <a:latin typeface="inherit"/>
                        </a:rPr>
                        <a:t> unless they are </a:t>
                      </a:r>
                      <a:r>
                        <a:rPr lang="en-US" b="0" i="1" dirty="0">
                          <a:effectLst/>
                          <a:latin typeface="inherit"/>
                        </a:rPr>
                        <a:t>overridden</a:t>
                      </a:r>
                      <a:r>
                        <a:rPr lang="en-US" b="0" dirty="0">
                          <a:effectLst/>
                          <a:latin typeface="inherit"/>
                        </a:rPr>
                        <a:t>.</a:t>
                      </a:r>
                    </a:p>
                  </a:txBody>
                  <a:tcPr/>
                </a:tc>
              </a:tr>
            </a:tbl>
          </a:graphicData>
        </a:graphic>
      </p:graphicFrame>
    </p:spTree>
    <p:extLst>
      <p:ext uri="{BB962C8B-B14F-4D97-AF65-F5344CB8AC3E}">
        <p14:creationId xmlns:p14="http://schemas.microsoft.com/office/powerpoint/2010/main" val="29775954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 Annotations</a:t>
            </a:r>
            <a:br>
              <a:rPr lang="en-IN" b="0" dirty="0"/>
            </a:b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04198562"/>
              </p:ext>
            </p:extLst>
          </p:nvPr>
        </p:nvGraphicFramePr>
        <p:xfrm>
          <a:off x="436593" y="1295400"/>
          <a:ext cx="8382000" cy="4986368"/>
        </p:xfrm>
        <a:graphic>
          <a:graphicData uri="http://schemas.openxmlformats.org/drawingml/2006/table">
            <a:tbl>
              <a:tblPr>
                <a:tableStyleId>{284E427A-3D55-4303-BF80-6455036E1DE7}</a:tableStyleId>
              </a:tblPr>
              <a:tblGrid>
                <a:gridCol w="2459007"/>
                <a:gridCol w="5922993"/>
              </a:tblGrid>
              <a:tr h="316355">
                <a:tc>
                  <a:txBody>
                    <a:bodyPr/>
                    <a:lstStyle/>
                    <a:p>
                      <a:pPr algn="l" rtl="0" fontAlgn="t"/>
                      <a:r>
                        <a:rPr lang="en-IN" sz="1600" dirty="0">
                          <a:effectLst/>
                        </a:rPr>
                        <a:t>Annotation</a:t>
                      </a:r>
                      <a:endParaRPr lang="en-IN" sz="1600" b="1" dirty="0">
                        <a:effectLst/>
                      </a:endParaRPr>
                    </a:p>
                  </a:txBody>
                  <a:tcPr marL="79089" marR="79089" marT="39544" marB="39544"/>
                </a:tc>
                <a:tc>
                  <a:txBody>
                    <a:bodyPr/>
                    <a:lstStyle/>
                    <a:p>
                      <a:pPr algn="l" rtl="0" fontAlgn="t"/>
                      <a:r>
                        <a:rPr lang="en-IN" sz="1600">
                          <a:effectLst/>
                        </a:rPr>
                        <a:t>Description</a:t>
                      </a:r>
                      <a:endParaRPr lang="en-IN" sz="1600" b="1">
                        <a:effectLst/>
                      </a:endParaRPr>
                    </a:p>
                  </a:txBody>
                  <a:tcPr marL="79089" marR="79089" marT="39544" marB="39544"/>
                </a:tc>
              </a:tr>
              <a:tr h="1429672">
                <a:tc>
                  <a:txBody>
                    <a:bodyPr/>
                    <a:lstStyle/>
                    <a:p>
                      <a:pPr algn="l" rtl="0" fontAlgn="t"/>
                      <a:r>
                        <a:rPr lang="en-IN" b="0">
                          <a:effectLst/>
                          <a:latin typeface="inherit"/>
                        </a:rPr>
                        <a:t>@AfterAll</a:t>
                      </a:r>
                    </a:p>
                  </a:txBody>
                  <a:tcPr/>
                </a:tc>
                <a:tc>
                  <a:txBody>
                    <a:bodyPr/>
                    <a:lstStyle/>
                    <a:p>
                      <a:pPr algn="l" rtl="0" fontAlgn="t"/>
                      <a:r>
                        <a:rPr lang="en-US" b="0" dirty="0">
                          <a:effectLst/>
                          <a:latin typeface="inherit"/>
                        </a:rPr>
                        <a:t>Denotes that the annotated method should be executed </a:t>
                      </a:r>
                      <a:r>
                        <a:rPr lang="en-US" b="0" i="1" dirty="0">
                          <a:effectLst/>
                          <a:latin typeface="inherit"/>
                        </a:rPr>
                        <a:t>after</a:t>
                      </a:r>
                      <a:r>
                        <a:rPr lang="en-US" b="0" dirty="0">
                          <a:effectLst/>
                          <a:latin typeface="inherit"/>
                        </a:rPr>
                        <a:t> </a:t>
                      </a:r>
                      <a:r>
                        <a:rPr lang="en-US" b="1" dirty="0">
                          <a:effectLst/>
                          <a:latin typeface="inherit"/>
                        </a:rPr>
                        <a:t>all</a:t>
                      </a:r>
                      <a:r>
                        <a:rPr lang="en-US" b="0" dirty="0">
                          <a:effectLst/>
                          <a:latin typeface="inherit"/>
                        </a:rPr>
                        <a:t> @Test, @</a:t>
                      </a:r>
                      <a:r>
                        <a:rPr lang="en-US" b="0" dirty="0" err="1">
                          <a:effectLst/>
                          <a:latin typeface="inherit"/>
                        </a:rPr>
                        <a:t>RepeatedTest</a:t>
                      </a:r>
                      <a:r>
                        <a:rPr lang="en-US" b="0" dirty="0">
                          <a:effectLst/>
                          <a:latin typeface="inherit"/>
                        </a:rPr>
                        <a:t>, @</a:t>
                      </a:r>
                      <a:r>
                        <a:rPr lang="en-US" b="0" dirty="0" err="1">
                          <a:effectLst/>
                          <a:latin typeface="inherit"/>
                        </a:rPr>
                        <a:t>ParameterizedTest</a:t>
                      </a:r>
                      <a:r>
                        <a:rPr lang="en-US" b="0" dirty="0">
                          <a:effectLst/>
                          <a:latin typeface="inherit"/>
                        </a:rPr>
                        <a:t>, and @</a:t>
                      </a:r>
                      <a:r>
                        <a:rPr lang="en-US" b="0" dirty="0" err="1">
                          <a:effectLst/>
                          <a:latin typeface="inherit"/>
                        </a:rPr>
                        <a:t>TestFactory</a:t>
                      </a:r>
                      <a:r>
                        <a:rPr lang="en-US" b="0" dirty="0">
                          <a:effectLst/>
                          <a:latin typeface="inherit"/>
                        </a:rPr>
                        <a:t> methods in the current class; analogous to JUnit 4’s @</a:t>
                      </a:r>
                      <a:r>
                        <a:rPr lang="en-US" b="0" dirty="0" err="1">
                          <a:effectLst/>
                          <a:latin typeface="inherit"/>
                        </a:rPr>
                        <a:t>AfterClass</a:t>
                      </a:r>
                      <a:r>
                        <a:rPr lang="en-US" b="0" dirty="0">
                          <a:effectLst/>
                          <a:latin typeface="inherit"/>
                        </a:rPr>
                        <a:t>. Such methods are </a:t>
                      </a:r>
                      <a:r>
                        <a:rPr lang="en-US" b="0" i="1" dirty="0">
                          <a:effectLst/>
                          <a:latin typeface="inherit"/>
                        </a:rPr>
                        <a:t>inherited</a:t>
                      </a:r>
                      <a:r>
                        <a:rPr lang="en-US" b="0" dirty="0">
                          <a:effectLst/>
                          <a:latin typeface="inherit"/>
                        </a:rPr>
                        <a:t> (unless they are </a:t>
                      </a:r>
                      <a:r>
                        <a:rPr lang="en-US" b="0" i="1" dirty="0">
                          <a:effectLst/>
                          <a:latin typeface="inherit"/>
                        </a:rPr>
                        <a:t>hidden</a:t>
                      </a:r>
                      <a:r>
                        <a:rPr lang="en-US" b="0" dirty="0">
                          <a:effectLst/>
                          <a:latin typeface="inherit"/>
                        </a:rPr>
                        <a:t> or </a:t>
                      </a:r>
                      <a:r>
                        <a:rPr lang="en-US" b="0" i="1" dirty="0">
                          <a:effectLst/>
                          <a:latin typeface="inherit"/>
                        </a:rPr>
                        <a:t>overridden</a:t>
                      </a:r>
                      <a:r>
                        <a:rPr lang="en-US" b="0" dirty="0">
                          <a:effectLst/>
                          <a:latin typeface="inherit"/>
                        </a:rPr>
                        <a:t>) and must be static (unless the "per-class" </a:t>
                      </a:r>
                      <a:r>
                        <a:rPr lang="en-US" sz="1800" b="0" i="1" kern="1200" dirty="0">
                          <a:solidFill>
                            <a:schemeClr val="dk1"/>
                          </a:solidFill>
                          <a:effectLst/>
                          <a:latin typeface="inherit"/>
                          <a:ea typeface="+mn-ea"/>
                          <a:cs typeface="+mn-cs"/>
                        </a:rPr>
                        <a:t>test instance lifecycle</a:t>
                      </a:r>
                      <a:r>
                        <a:rPr lang="en-US" b="0" dirty="0">
                          <a:effectLst/>
                          <a:latin typeface="inherit"/>
                        </a:rPr>
                        <a:t> is used).</a:t>
                      </a:r>
                    </a:p>
                  </a:txBody>
                  <a:tcPr/>
                </a:tc>
              </a:tr>
              <a:tr h="1028154">
                <a:tc>
                  <a:txBody>
                    <a:bodyPr/>
                    <a:lstStyle/>
                    <a:p>
                      <a:pPr algn="l" rtl="0" fontAlgn="t"/>
                      <a:r>
                        <a:rPr lang="en-IN" b="0">
                          <a:effectLst/>
                          <a:latin typeface="inherit"/>
                        </a:rPr>
                        <a:t>@Nested</a:t>
                      </a:r>
                    </a:p>
                  </a:txBody>
                  <a:tcPr/>
                </a:tc>
                <a:tc>
                  <a:txBody>
                    <a:bodyPr/>
                    <a:lstStyle/>
                    <a:p>
                      <a:pPr algn="l" rtl="0" fontAlgn="t"/>
                      <a:r>
                        <a:rPr lang="en-US" b="0" dirty="0">
                          <a:effectLst/>
                          <a:latin typeface="inherit"/>
                        </a:rPr>
                        <a:t>Denotes that the annotated class is a non-static </a:t>
                      </a:r>
                      <a:r>
                        <a:rPr lang="en-US" sz="1800" b="0" kern="1200" dirty="0">
                          <a:solidFill>
                            <a:schemeClr val="dk1"/>
                          </a:solidFill>
                          <a:effectLst/>
                          <a:latin typeface="inherit"/>
                          <a:ea typeface="+mn-ea"/>
                          <a:cs typeface="+mn-cs"/>
                        </a:rPr>
                        <a:t>nested test class.</a:t>
                      </a:r>
                      <a:r>
                        <a:rPr lang="en-US" b="0" dirty="0">
                          <a:effectLst/>
                          <a:latin typeface="inherit"/>
                        </a:rPr>
                        <a:t> @</a:t>
                      </a:r>
                      <a:r>
                        <a:rPr lang="en-US" b="0" dirty="0" err="1">
                          <a:effectLst/>
                          <a:latin typeface="inherit"/>
                        </a:rPr>
                        <a:t>BeforeAll</a:t>
                      </a:r>
                      <a:r>
                        <a:rPr lang="en-US" b="0" dirty="0">
                          <a:effectLst/>
                          <a:latin typeface="inherit"/>
                        </a:rPr>
                        <a:t> and @</a:t>
                      </a:r>
                      <a:r>
                        <a:rPr lang="en-US" b="0" dirty="0" err="1">
                          <a:effectLst/>
                          <a:latin typeface="inherit"/>
                        </a:rPr>
                        <a:t>AfterAll</a:t>
                      </a:r>
                      <a:r>
                        <a:rPr lang="en-US" b="0" dirty="0">
                          <a:effectLst/>
                          <a:latin typeface="inherit"/>
                        </a:rPr>
                        <a:t> methods cannot be used directly in a @Nested test class unless the "per-class" </a:t>
                      </a:r>
                      <a:r>
                        <a:rPr lang="en-US" sz="1800" b="0" kern="1200" dirty="0">
                          <a:solidFill>
                            <a:schemeClr val="dk1"/>
                          </a:solidFill>
                          <a:effectLst/>
                          <a:latin typeface="inherit"/>
                          <a:ea typeface="+mn-ea"/>
                          <a:cs typeface="+mn-cs"/>
                        </a:rPr>
                        <a:t>test instance lifecycle</a:t>
                      </a:r>
                      <a:r>
                        <a:rPr lang="en-US" b="0" dirty="0">
                          <a:effectLst/>
                          <a:latin typeface="inherit"/>
                        </a:rPr>
                        <a:t> is used. Such annotations are not </a:t>
                      </a:r>
                      <a:r>
                        <a:rPr lang="en-US" b="0" i="1" dirty="0">
                          <a:effectLst/>
                          <a:latin typeface="inherit"/>
                        </a:rPr>
                        <a:t>inherited</a:t>
                      </a:r>
                      <a:r>
                        <a:rPr lang="en-US" b="0" dirty="0">
                          <a:effectLst/>
                          <a:latin typeface="inherit"/>
                        </a:rPr>
                        <a:t>.</a:t>
                      </a:r>
                    </a:p>
                  </a:txBody>
                  <a:tcPr/>
                </a:tc>
              </a:tr>
              <a:tr h="1028154">
                <a:tc>
                  <a:txBody>
                    <a:bodyPr/>
                    <a:lstStyle/>
                    <a:p>
                      <a:pPr algn="l" rtl="0" fontAlgn="t"/>
                      <a:r>
                        <a:rPr lang="en-IN" b="0">
                          <a:effectLst/>
                          <a:latin typeface="inherit"/>
                        </a:rPr>
                        <a:t>@Tag</a:t>
                      </a:r>
                    </a:p>
                  </a:txBody>
                  <a:tcPr/>
                </a:tc>
                <a:tc>
                  <a:txBody>
                    <a:bodyPr/>
                    <a:lstStyle/>
                    <a:p>
                      <a:pPr algn="l" rtl="0" fontAlgn="t"/>
                      <a:r>
                        <a:rPr lang="en-US" b="0" dirty="0">
                          <a:effectLst/>
                          <a:latin typeface="inherit"/>
                        </a:rPr>
                        <a:t>Used to declare </a:t>
                      </a:r>
                      <a:r>
                        <a:rPr lang="en-US" sz="1800" b="0" kern="1200" dirty="0">
                          <a:solidFill>
                            <a:schemeClr val="dk1"/>
                          </a:solidFill>
                          <a:effectLst/>
                          <a:latin typeface="inherit"/>
                          <a:ea typeface="+mn-ea"/>
                          <a:cs typeface="+mn-cs"/>
                        </a:rPr>
                        <a:t>tags for filtering tests</a:t>
                      </a:r>
                      <a:r>
                        <a:rPr lang="en-US" b="0" dirty="0">
                          <a:effectLst/>
                          <a:latin typeface="inherit"/>
                        </a:rPr>
                        <a:t>, either at the class or method level; analogous to test groups in </a:t>
                      </a:r>
                      <a:r>
                        <a:rPr lang="en-US" b="0" dirty="0" err="1">
                          <a:effectLst/>
                          <a:latin typeface="inherit"/>
                        </a:rPr>
                        <a:t>TestNG</a:t>
                      </a:r>
                      <a:r>
                        <a:rPr lang="en-US" b="0" dirty="0">
                          <a:effectLst/>
                          <a:latin typeface="inherit"/>
                        </a:rPr>
                        <a:t> or Categories in JUnit 4. Such annotations are </a:t>
                      </a:r>
                      <a:r>
                        <a:rPr lang="en-US" b="0" i="1" dirty="0">
                          <a:effectLst/>
                          <a:latin typeface="inherit"/>
                        </a:rPr>
                        <a:t>inherited</a:t>
                      </a:r>
                      <a:r>
                        <a:rPr lang="en-US" b="0" dirty="0">
                          <a:effectLst/>
                          <a:latin typeface="inherit"/>
                        </a:rPr>
                        <a:t> at the class level but not at the method level.</a:t>
                      </a:r>
                    </a:p>
                  </a:txBody>
                  <a:tcPr/>
                </a:tc>
              </a:tr>
            </a:tbl>
          </a:graphicData>
        </a:graphic>
      </p:graphicFrame>
    </p:spTree>
    <p:extLst>
      <p:ext uri="{BB962C8B-B14F-4D97-AF65-F5344CB8AC3E}">
        <p14:creationId xmlns:p14="http://schemas.microsoft.com/office/powerpoint/2010/main" val="2941307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 Annotations</a:t>
            </a:r>
            <a:br>
              <a:rPr lang="en-IN" b="0" dirty="0"/>
            </a:b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781759466"/>
              </p:ext>
            </p:extLst>
          </p:nvPr>
        </p:nvGraphicFramePr>
        <p:xfrm>
          <a:off x="436593" y="1295400"/>
          <a:ext cx="8382000" cy="3808908"/>
        </p:xfrm>
        <a:graphic>
          <a:graphicData uri="http://schemas.openxmlformats.org/drawingml/2006/table">
            <a:tbl>
              <a:tblPr>
                <a:tableStyleId>{284E427A-3D55-4303-BF80-6455036E1DE7}</a:tableStyleId>
              </a:tblPr>
              <a:tblGrid>
                <a:gridCol w="2459007"/>
                <a:gridCol w="5922993"/>
              </a:tblGrid>
              <a:tr h="316355">
                <a:tc>
                  <a:txBody>
                    <a:bodyPr/>
                    <a:lstStyle/>
                    <a:p>
                      <a:pPr algn="l" rtl="0" fontAlgn="t"/>
                      <a:r>
                        <a:rPr lang="en-IN" sz="1600" dirty="0">
                          <a:effectLst/>
                        </a:rPr>
                        <a:t>Annotation</a:t>
                      </a:r>
                      <a:endParaRPr lang="en-IN" sz="1600" b="1" dirty="0">
                        <a:effectLst/>
                      </a:endParaRPr>
                    </a:p>
                  </a:txBody>
                  <a:tcPr marL="79089" marR="79089" marT="39544" marB="39544"/>
                </a:tc>
                <a:tc>
                  <a:txBody>
                    <a:bodyPr/>
                    <a:lstStyle/>
                    <a:p>
                      <a:pPr algn="l" rtl="0" fontAlgn="t"/>
                      <a:r>
                        <a:rPr lang="en-IN" sz="1600">
                          <a:effectLst/>
                        </a:rPr>
                        <a:t>Description</a:t>
                      </a:r>
                      <a:endParaRPr lang="en-IN" sz="1600" b="1">
                        <a:effectLst/>
                      </a:endParaRPr>
                    </a:p>
                  </a:txBody>
                  <a:tcPr marL="79089" marR="79089" marT="39544" marB="39544"/>
                </a:tc>
              </a:tr>
              <a:tr h="1429672">
                <a:tc>
                  <a:txBody>
                    <a:bodyPr/>
                    <a:lstStyle/>
                    <a:p>
                      <a:pPr algn="l" rtl="0" fontAlgn="t"/>
                      <a:r>
                        <a:rPr lang="en-IN" b="0">
                          <a:effectLst/>
                          <a:latin typeface="inherit"/>
                        </a:rPr>
                        <a:t>@Disabled</a:t>
                      </a:r>
                    </a:p>
                  </a:txBody>
                  <a:tcPr/>
                </a:tc>
                <a:tc>
                  <a:txBody>
                    <a:bodyPr/>
                    <a:lstStyle/>
                    <a:p>
                      <a:pPr algn="l" rtl="0" fontAlgn="t"/>
                      <a:r>
                        <a:rPr lang="en-US" b="0" dirty="0">
                          <a:effectLst/>
                          <a:latin typeface="inherit"/>
                        </a:rPr>
                        <a:t>Used to </a:t>
                      </a:r>
                      <a:r>
                        <a:rPr lang="en-US" sz="1800" b="0" kern="1200" dirty="0">
                          <a:solidFill>
                            <a:schemeClr val="dk1"/>
                          </a:solidFill>
                          <a:effectLst/>
                          <a:latin typeface="inherit"/>
                          <a:ea typeface="+mn-ea"/>
                          <a:cs typeface="+mn-cs"/>
                        </a:rPr>
                        <a:t>disable</a:t>
                      </a:r>
                      <a:r>
                        <a:rPr lang="en-US" b="0" dirty="0">
                          <a:effectLst/>
                          <a:latin typeface="inherit"/>
                        </a:rPr>
                        <a:t> a test class or test method; analogous to JUnit 4’s @Ignore. Such annotations are not </a:t>
                      </a:r>
                      <a:r>
                        <a:rPr lang="en-US" b="0" i="1" dirty="0">
                          <a:effectLst/>
                          <a:latin typeface="inherit"/>
                        </a:rPr>
                        <a:t>inherited</a:t>
                      </a:r>
                      <a:r>
                        <a:rPr lang="en-US" b="0" dirty="0">
                          <a:effectLst/>
                          <a:latin typeface="inherit"/>
                        </a:rPr>
                        <a:t>.</a:t>
                      </a:r>
                    </a:p>
                  </a:txBody>
                  <a:tcPr/>
                </a:tc>
              </a:tr>
              <a:tr h="1028154">
                <a:tc>
                  <a:txBody>
                    <a:bodyPr/>
                    <a:lstStyle/>
                    <a:p>
                      <a:pPr algn="l" rtl="0" fontAlgn="t"/>
                      <a:r>
                        <a:rPr lang="en-IN" b="0">
                          <a:effectLst/>
                          <a:latin typeface="inherit"/>
                        </a:rPr>
                        <a:t>@Timeout</a:t>
                      </a:r>
                    </a:p>
                  </a:txBody>
                  <a:tcPr/>
                </a:tc>
                <a:tc>
                  <a:txBody>
                    <a:bodyPr/>
                    <a:lstStyle/>
                    <a:p>
                      <a:pPr algn="l" rtl="0" fontAlgn="t"/>
                      <a:r>
                        <a:rPr lang="en-US" b="0">
                          <a:effectLst/>
                          <a:latin typeface="inherit"/>
                        </a:rPr>
                        <a:t>Used to fail a test, test factory, test template, or lifecycle method if its execution exceeds a given duration. Such annotations are </a:t>
                      </a:r>
                      <a:r>
                        <a:rPr lang="en-US" b="0" i="1">
                          <a:effectLst/>
                          <a:latin typeface="inherit"/>
                        </a:rPr>
                        <a:t>inherited</a:t>
                      </a:r>
                      <a:r>
                        <a:rPr lang="en-US" b="0">
                          <a:effectLst/>
                          <a:latin typeface="inherit"/>
                        </a:rPr>
                        <a:t>.</a:t>
                      </a:r>
                    </a:p>
                  </a:txBody>
                  <a:tcPr/>
                </a:tc>
              </a:tr>
              <a:tr h="1028154">
                <a:tc>
                  <a:txBody>
                    <a:bodyPr/>
                    <a:lstStyle/>
                    <a:p>
                      <a:pPr algn="l" rtl="0" fontAlgn="t"/>
                      <a:r>
                        <a:rPr lang="en-IN" b="0">
                          <a:effectLst/>
                          <a:latin typeface="inherit"/>
                        </a:rPr>
                        <a:t>@ExtendWith</a:t>
                      </a:r>
                    </a:p>
                  </a:txBody>
                  <a:tcPr/>
                </a:tc>
                <a:tc>
                  <a:txBody>
                    <a:bodyPr/>
                    <a:lstStyle/>
                    <a:p>
                      <a:pPr algn="l" rtl="0" fontAlgn="t"/>
                      <a:r>
                        <a:rPr lang="en-US" b="0" dirty="0">
                          <a:effectLst/>
                          <a:latin typeface="inherit"/>
                        </a:rPr>
                        <a:t>Used to </a:t>
                      </a:r>
                      <a:r>
                        <a:rPr lang="en-US" sz="1800" b="0" kern="1200" dirty="0">
                          <a:solidFill>
                            <a:schemeClr val="dk1"/>
                          </a:solidFill>
                          <a:effectLst/>
                          <a:latin typeface="inherit"/>
                          <a:ea typeface="+mn-ea"/>
                          <a:cs typeface="+mn-cs"/>
                        </a:rPr>
                        <a:t>register extensions declaratively</a:t>
                      </a:r>
                      <a:r>
                        <a:rPr lang="en-US" sz="1800" b="0" u="sng" kern="1200" dirty="0">
                          <a:solidFill>
                            <a:srgbClr val="2156A5"/>
                          </a:solidFill>
                          <a:effectLst/>
                          <a:latin typeface="inherit"/>
                          <a:ea typeface="+mn-ea"/>
                          <a:cs typeface="+mn-cs"/>
                        </a:rPr>
                        <a:t>.</a:t>
                      </a:r>
                      <a:r>
                        <a:rPr lang="en-US" b="0" dirty="0">
                          <a:effectLst/>
                          <a:latin typeface="inherit"/>
                        </a:rPr>
                        <a:t> Such annotations are </a:t>
                      </a:r>
                      <a:r>
                        <a:rPr lang="en-US" b="0" i="1" dirty="0">
                          <a:effectLst/>
                          <a:latin typeface="inherit"/>
                        </a:rPr>
                        <a:t>inherited</a:t>
                      </a:r>
                      <a:r>
                        <a:rPr lang="en-US" b="0" dirty="0">
                          <a:effectLst/>
                          <a:latin typeface="inherit"/>
                        </a:rPr>
                        <a:t>.</a:t>
                      </a:r>
                    </a:p>
                  </a:txBody>
                  <a:tcPr/>
                </a:tc>
              </a:tr>
            </a:tbl>
          </a:graphicData>
        </a:graphic>
      </p:graphicFrame>
    </p:spTree>
    <p:extLst>
      <p:ext uri="{BB962C8B-B14F-4D97-AF65-F5344CB8AC3E}">
        <p14:creationId xmlns:p14="http://schemas.microsoft.com/office/powerpoint/2010/main" val="4138712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 Annotations</a:t>
            </a:r>
            <a:br>
              <a:rPr lang="en-IN" b="0" dirty="0"/>
            </a:b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143962184"/>
              </p:ext>
            </p:extLst>
          </p:nvPr>
        </p:nvGraphicFramePr>
        <p:xfrm>
          <a:off x="436593" y="1295400"/>
          <a:ext cx="8382000" cy="3808908"/>
        </p:xfrm>
        <a:graphic>
          <a:graphicData uri="http://schemas.openxmlformats.org/drawingml/2006/table">
            <a:tbl>
              <a:tblPr>
                <a:tableStyleId>{284E427A-3D55-4303-BF80-6455036E1DE7}</a:tableStyleId>
              </a:tblPr>
              <a:tblGrid>
                <a:gridCol w="2459007"/>
                <a:gridCol w="5922993"/>
              </a:tblGrid>
              <a:tr h="316355">
                <a:tc>
                  <a:txBody>
                    <a:bodyPr/>
                    <a:lstStyle/>
                    <a:p>
                      <a:pPr algn="l" rtl="0" fontAlgn="t"/>
                      <a:r>
                        <a:rPr lang="en-IN" sz="1600" dirty="0">
                          <a:effectLst/>
                        </a:rPr>
                        <a:t>Annotation</a:t>
                      </a:r>
                      <a:endParaRPr lang="en-IN" sz="1600" b="1" dirty="0">
                        <a:effectLst/>
                      </a:endParaRPr>
                    </a:p>
                  </a:txBody>
                  <a:tcPr marL="79089" marR="79089" marT="39544" marB="39544"/>
                </a:tc>
                <a:tc>
                  <a:txBody>
                    <a:bodyPr/>
                    <a:lstStyle/>
                    <a:p>
                      <a:pPr algn="l" rtl="0" fontAlgn="t"/>
                      <a:r>
                        <a:rPr lang="en-IN" sz="1600">
                          <a:effectLst/>
                        </a:rPr>
                        <a:t>Description</a:t>
                      </a:r>
                      <a:endParaRPr lang="en-IN" sz="1600" b="1">
                        <a:effectLst/>
                      </a:endParaRPr>
                    </a:p>
                  </a:txBody>
                  <a:tcPr marL="79089" marR="79089" marT="39544" marB="39544"/>
                </a:tc>
              </a:tr>
              <a:tr h="1429672">
                <a:tc>
                  <a:txBody>
                    <a:bodyPr/>
                    <a:lstStyle/>
                    <a:p>
                      <a:pPr algn="l" rtl="0" fontAlgn="t"/>
                      <a:r>
                        <a:rPr lang="en-IN" b="0">
                          <a:effectLst/>
                          <a:latin typeface="inherit"/>
                        </a:rPr>
                        <a:t>@RegisterExtension</a:t>
                      </a:r>
                    </a:p>
                  </a:txBody>
                  <a:tcPr/>
                </a:tc>
                <a:tc>
                  <a:txBody>
                    <a:bodyPr/>
                    <a:lstStyle/>
                    <a:p>
                      <a:pPr algn="l" rtl="0" fontAlgn="t"/>
                      <a:r>
                        <a:rPr lang="en-US" b="0" dirty="0">
                          <a:effectLst/>
                          <a:latin typeface="inherit"/>
                        </a:rPr>
                        <a:t>Used to </a:t>
                      </a:r>
                      <a:r>
                        <a:rPr lang="en-US" sz="1800" b="0" kern="1200" dirty="0">
                          <a:solidFill>
                            <a:schemeClr val="dk1"/>
                          </a:solidFill>
                          <a:effectLst/>
                          <a:latin typeface="inherit"/>
                          <a:ea typeface="+mn-ea"/>
                          <a:cs typeface="+mn-cs"/>
                        </a:rPr>
                        <a:t>register extensions programmatically</a:t>
                      </a:r>
                      <a:r>
                        <a:rPr lang="en-US" b="0" dirty="0">
                          <a:effectLst/>
                          <a:latin typeface="inherit"/>
                        </a:rPr>
                        <a:t> via fields. Such fields are </a:t>
                      </a:r>
                      <a:r>
                        <a:rPr lang="en-US" b="0" i="1" dirty="0">
                          <a:effectLst/>
                          <a:latin typeface="inherit"/>
                        </a:rPr>
                        <a:t>inherited</a:t>
                      </a:r>
                      <a:r>
                        <a:rPr lang="en-US" b="0" dirty="0">
                          <a:effectLst/>
                          <a:latin typeface="inherit"/>
                        </a:rPr>
                        <a:t> unless they are </a:t>
                      </a:r>
                      <a:r>
                        <a:rPr lang="en-US" b="0" i="1" dirty="0">
                          <a:effectLst/>
                          <a:latin typeface="inherit"/>
                        </a:rPr>
                        <a:t>shadowed</a:t>
                      </a:r>
                      <a:r>
                        <a:rPr lang="en-US" b="0" dirty="0">
                          <a:effectLst/>
                          <a:latin typeface="inherit"/>
                        </a:rPr>
                        <a:t>.</a:t>
                      </a:r>
                    </a:p>
                  </a:txBody>
                  <a:tcPr/>
                </a:tc>
              </a:tr>
              <a:tr h="1028154">
                <a:tc>
                  <a:txBody>
                    <a:bodyPr/>
                    <a:lstStyle/>
                    <a:p>
                      <a:pPr algn="l" rtl="0" fontAlgn="t"/>
                      <a:r>
                        <a:rPr lang="en-IN" b="0">
                          <a:effectLst/>
                          <a:latin typeface="inherit"/>
                        </a:rPr>
                        <a:t>@TempDir</a:t>
                      </a:r>
                    </a:p>
                  </a:txBody>
                  <a:tcPr/>
                </a:tc>
                <a:tc>
                  <a:txBody>
                    <a:bodyPr/>
                    <a:lstStyle/>
                    <a:p>
                      <a:pPr algn="l" rtl="0" fontAlgn="t"/>
                      <a:r>
                        <a:rPr lang="en-US" b="0" dirty="0">
                          <a:effectLst/>
                          <a:latin typeface="inherit"/>
                        </a:rPr>
                        <a:t>Used to supply a </a:t>
                      </a:r>
                      <a:r>
                        <a:rPr lang="en-US" sz="1800" b="0" kern="1200" dirty="0">
                          <a:solidFill>
                            <a:schemeClr val="dk1"/>
                          </a:solidFill>
                          <a:effectLst/>
                          <a:latin typeface="inherit"/>
                          <a:ea typeface="+mn-ea"/>
                          <a:cs typeface="+mn-cs"/>
                        </a:rPr>
                        <a:t>temporary directory</a:t>
                      </a:r>
                      <a:r>
                        <a:rPr lang="en-US" b="0" dirty="0">
                          <a:effectLst/>
                          <a:latin typeface="inherit"/>
                        </a:rPr>
                        <a:t> via field injection or parameter injection in a lifecycle method or test method; located in the org.junit.jupiter.api.io package.</a:t>
                      </a:r>
                    </a:p>
                  </a:txBody>
                  <a:tcPr/>
                </a:tc>
              </a:tr>
              <a:tr h="1028154">
                <a:tc>
                  <a:txBody>
                    <a:bodyPr/>
                    <a:lstStyle/>
                    <a:p>
                      <a:pPr algn="l" rtl="0" fontAlgn="t"/>
                      <a:r>
                        <a:rPr lang="en-IN" b="0">
                          <a:effectLst/>
                          <a:latin typeface="inherit"/>
                        </a:rPr>
                        <a:t>@RegisterExtension</a:t>
                      </a:r>
                    </a:p>
                  </a:txBody>
                  <a:tcPr/>
                </a:tc>
                <a:tc>
                  <a:txBody>
                    <a:bodyPr/>
                    <a:lstStyle/>
                    <a:p>
                      <a:pPr algn="l" rtl="0" fontAlgn="t"/>
                      <a:r>
                        <a:rPr lang="en-US" b="0" dirty="0">
                          <a:effectLst/>
                          <a:latin typeface="inherit"/>
                        </a:rPr>
                        <a:t>Used to </a:t>
                      </a:r>
                      <a:r>
                        <a:rPr lang="en-US" b="0" u="none" dirty="0">
                          <a:solidFill>
                            <a:schemeClr val="tx1"/>
                          </a:solidFill>
                          <a:effectLst/>
                          <a:latin typeface="inherit"/>
                        </a:rPr>
                        <a:t>register extensions programmatically</a:t>
                      </a:r>
                      <a:r>
                        <a:rPr lang="en-US" b="0" dirty="0">
                          <a:effectLst/>
                          <a:latin typeface="inherit"/>
                        </a:rPr>
                        <a:t> via fields. Such fields are </a:t>
                      </a:r>
                      <a:r>
                        <a:rPr lang="en-US" b="0" i="1" dirty="0">
                          <a:effectLst/>
                          <a:latin typeface="inherit"/>
                        </a:rPr>
                        <a:t>inherited</a:t>
                      </a:r>
                      <a:r>
                        <a:rPr lang="en-US" b="0" dirty="0">
                          <a:effectLst/>
                          <a:latin typeface="inherit"/>
                        </a:rPr>
                        <a:t> unless they are </a:t>
                      </a:r>
                      <a:r>
                        <a:rPr lang="en-US" b="0" i="1" dirty="0">
                          <a:effectLst/>
                          <a:latin typeface="inherit"/>
                        </a:rPr>
                        <a:t>shadowed</a:t>
                      </a:r>
                      <a:r>
                        <a:rPr lang="en-US" b="0" dirty="0">
                          <a:effectLst/>
                          <a:latin typeface="inherit"/>
                        </a:rPr>
                        <a:t>.</a:t>
                      </a:r>
                    </a:p>
                  </a:txBody>
                  <a:tcPr/>
                </a:tc>
              </a:tr>
            </a:tbl>
          </a:graphicData>
        </a:graphic>
      </p:graphicFrame>
    </p:spTree>
    <p:extLst>
      <p:ext uri="{BB962C8B-B14F-4D97-AF65-F5344CB8AC3E}">
        <p14:creationId xmlns:p14="http://schemas.microsoft.com/office/powerpoint/2010/main" val="2723516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Assertions</a:t>
            </a:r>
            <a:endParaRPr lang="en-IN" dirty="0"/>
          </a:p>
        </p:txBody>
      </p:sp>
      <p:pic>
        <p:nvPicPr>
          <p:cNvPr id="6" name="Picture 5"/>
          <p:cNvPicPr>
            <a:picLocks noChangeAspect="1"/>
          </p:cNvPicPr>
          <p:nvPr/>
        </p:nvPicPr>
        <p:blipFill>
          <a:blip r:embed="rId2"/>
          <a:stretch>
            <a:fillRect/>
          </a:stretch>
        </p:blipFill>
        <p:spPr>
          <a:xfrm>
            <a:off x="228600" y="1746984"/>
            <a:ext cx="8763000" cy="4120416"/>
          </a:xfrm>
          <a:prstGeom prst="rect">
            <a:avLst/>
          </a:prstGeom>
        </p:spPr>
      </p:pic>
    </p:spTree>
    <p:extLst>
      <p:ext uri="{BB962C8B-B14F-4D97-AF65-F5344CB8AC3E}">
        <p14:creationId xmlns:p14="http://schemas.microsoft.com/office/powerpoint/2010/main" val="25505709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In simple English, Mocking is make a replica or imitation of something.</a:t>
            </a:r>
          </a:p>
          <a:p>
            <a:r>
              <a:rPr lang="en-US" dirty="0"/>
              <a:t>We use mocking in unit testing. A object that you want to test may have dependencies on other complex objects. </a:t>
            </a:r>
            <a:endParaRPr lang="en-US" dirty="0" smtClean="0"/>
          </a:p>
          <a:p>
            <a:r>
              <a:rPr lang="en-US" dirty="0" smtClean="0"/>
              <a:t>To </a:t>
            </a:r>
            <a:r>
              <a:rPr lang="en-US" dirty="0"/>
              <a:t>isolate the behavior of the object you want to test you replace the other objects by mocks that simulate the behavior of the real objects. </a:t>
            </a:r>
            <a:endParaRPr lang="en-US" dirty="0" smtClean="0"/>
          </a:p>
          <a:p>
            <a:r>
              <a:rPr lang="en-US" dirty="0" smtClean="0"/>
              <a:t>So </a:t>
            </a:r>
            <a:r>
              <a:rPr lang="en-US" dirty="0"/>
              <a:t>in simple words, mocking is creating objects that simulate the behavior of real objects.</a:t>
            </a:r>
            <a:endParaRPr lang="en-IN" dirty="0"/>
          </a:p>
        </p:txBody>
      </p:sp>
      <p:sp>
        <p:nvSpPr>
          <p:cNvPr id="3" name="Title 2"/>
          <p:cNvSpPr>
            <a:spLocks noGrp="1"/>
          </p:cNvSpPr>
          <p:nvPr>
            <p:ph type="title"/>
          </p:nvPr>
        </p:nvSpPr>
        <p:spPr/>
        <p:txBody>
          <a:bodyPr/>
          <a:lstStyle/>
          <a:p>
            <a:r>
              <a:rPr lang="en-IN" b="0" dirty="0"/>
              <a:t>Mocking in Unit testing</a:t>
            </a:r>
          </a:p>
        </p:txBody>
      </p:sp>
    </p:spTree>
    <p:extLst>
      <p:ext uri="{BB962C8B-B14F-4D97-AF65-F5344CB8AC3E}">
        <p14:creationId xmlns:p14="http://schemas.microsoft.com/office/powerpoint/2010/main" val="20423691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max/750/1*fCMBDvJQWR6KokIF-H7iw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99713"/>
            <a:ext cx="6887686"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516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p:txBody>
          <a:bodyPr>
            <a:normAutofit/>
          </a:bodyPr>
          <a:lstStyle/>
          <a:p>
            <a:pPr>
              <a:lnSpc>
                <a:spcPct val="120000"/>
              </a:lnSpc>
            </a:pPr>
            <a:r>
              <a:rPr lang="en-US" dirty="0" smtClean="0"/>
              <a:t>Mockito </a:t>
            </a:r>
            <a:endParaRPr lang="en-US" dirty="0"/>
          </a:p>
          <a:p>
            <a:pPr>
              <a:lnSpc>
                <a:spcPct val="120000"/>
              </a:lnSpc>
            </a:pPr>
            <a:r>
              <a:rPr lang="en-US" dirty="0"/>
              <a:t>Mocking </a:t>
            </a:r>
            <a:r>
              <a:rPr lang="en-US" dirty="0" smtClean="0"/>
              <a:t>Introduction</a:t>
            </a:r>
            <a:endParaRPr lang="en-US" dirty="0"/>
          </a:p>
          <a:p>
            <a:pPr>
              <a:lnSpc>
                <a:spcPct val="120000"/>
              </a:lnSpc>
            </a:pPr>
            <a:r>
              <a:rPr lang="en-US" dirty="0"/>
              <a:t>The Order Processor </a:t>
            </a:r>
            <a:r>
              <a:rPr lang="en-US" dirty="0" err="1" smtClean="0"/>
              <a:t>Usecase</a:t>
            </a:r>
            <a:endParaRPr lang="en-US" dirty="0"/>
          </a:p>
          <a:p>
            <a:pPr>
              <a:lnSpc>
                <a:spcPct val="120000"/>
              </a:lnSpc>
            </a:pPr>
            <a:r>
              <a:rPr lang="en-US" dirty="0"/>
              <a:t>Create the DAO </a:t>
            </a:r>
            <a:r>
              <a:rPr lang="en-US" dirty="0" smtClean="0"/>
              <a:t>Layer</a:t>
            </a:r>
            <a:endParaRPr lang="en-US" dirty="0"/>
          </a:p>
          <a:p>
            <a:pPr>
              <a:lnSpc>
                <a:spcPct val="120000"/>
              </a:lnSpc>
            </a:pPr>
            <a:r>
              <a:rPr lang="en-US" dirty="0"/>
              <a:t>Create the BO </a:t>
            </a:r>
            <a:r>
              <a:rPr lang="en-US" dirty="0" smtClean="0"/>
              <a:t>Layer</a:t>
            </a:r>
            <a:endParaRPr lang="en-US" dirty="0"/>
          </a:p>
          <a:p>
            <a:pPr>
              <a:lnSpc>
                <a:spcPct val="120000"/>
              </a:lnSpc>
            </a:pPr>
            <a:r>
              <a:rPr lang="en-US" dirty="0"/>
              <a:t>Add the Mockito </a:t>
            </a:r>
            <a:r>
              <a:rPr lang="en-US" dirty="0" smtClean="0"/>
              <a:t>Dependency</a:t>
            </a:r>
            <a:endParaRPr lang="en-US" dirty="0"/>
          </a:p>
          <a:p>
            <a:pPr>
              <a:lnSpc>
                <a:spcPct val="120000"/>
              </a:lnSpc>
            </a:pPr>
            <a:r>
              <a:rPr lang="en-US" dirty="0"/>
              <a:t>Stubbing and Setting Expectations</a:t>
            </a:r>
          </a:p>
          <a:p>
            <a:pPr>
              <a:lnSpc>
                <a:spcPct val="120000"/>
              </a:lnSpc>
            </a:pPr>
            <a:endParaRPr lang="en-US" dirty="0"/>
          </a:p>
        </p:txBody>
      </p:sp>
      <p:sp>
        <p:nvSpPr>
          <p:cNvPr id="3" name="Title 2"/>
          <p:cNvSpPr>
            <a:spLocks noGrp="1"/>
          </p:cNvSpPr>
          <p:nvPr>
            <p:ph type="title"/>
          </p:nvPr>
        </p:nvSpPr>
        <p:spPr/>
        <p:txBody>
          <a:bodyPr/>
          <a:lstStyle/>
          <a:p>
            <a:r>
              <a:rPr lang="en-IN" dirty="0" smtClean="0"/>
              <a:t>Goals</a:t>
            </a:r>
            <a:endParaRPr lang="en-IN" dirty="0"/>
          </a:p>
        </p:txBody>
      </p:sp>
    </p:spTree>
    <p:extLst>
      <p:ext uri="{BB962C8B-B14F-4D97-AF65-F5344CB8AC3E}">
        <p14:creationId xmlns:p14="http://schemas.microsoft.com/office/powerpoint/2010/main" val="213425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Mocking in Unit testing</a:t>
            </a:r>
            <a:endParaRPr lang="en-IN" dirty="0"/>
          </a:p>
        </p:txBody>
      </p:sp>
      <p:sp>
        <p:nvSpPr>
          <p:cNvPr id="3" name="Content Placeholder 2"/>
          <p:cNvSpPr>
            <a:spLocks noGrp="1"/>
          </p:cNvSpPr>
          <p:nvPr>
            <p:ph sz="quarter" idx="12"/>
          </p:nvPr>
        </p:nvSpPr>
        <p:spPr/>
        <p:txBody>
          <a:bodyPr/>
          <a:lstStyle/>
          <a:p>
            <a:r>
              <a:rPr lang="en-US" dirty="0"/>
              <a:t>In simple terms, </a:t>
            </a:r>
            <a:r>
              <a:rPr lang="en-US" dirty="0" smtClean="0"/>
              <a:t>providing </a:t>
            </a:r>
            <a:r>
              <a:rPr lang="en-US" dirty="0"/>
              <a:t>a controlled instance or implementation of dependency that the code under test depends on in order to test its core logic</a:t>
            </a:r>
            <a:r>
              <a:rPr lang="en-US" dirty="0" smtClean="0"/>
              <a:t>.</a:t>
            </a:r>
          </a:p>
          <a:p>
            <a:r>
              <a:rPr lang="en-US" dirty="0"/>
              <a:t> </a:t>
            </a:r>
            <a:r>
              <a:rPr lang="en-US" dirty="0" smtClean="0"/>
              <a:t>A </a:t>
            </a:r>
            <a:r>
              <a:rPr lang="en-US" dirty="0"/>
              <a:t>controlled instance is that the behavior of the dependency can be programmed or controlled as desired for the method or system under test</a:t>
            </a:r>
            <a:r>
              <a:rPr lang="en-US" dirty="0" smtClean="0"/>
              <a:t>.</a:t>
            </a:r>
          </a:p>
          <a:p>
            <a:r>
              <a:rPr lang="en-US" dirty="0"/>
              <a:t> let’s take an example of any Business or Ecommerce Application. </a:t>
            </a:r>
            <a:endParaRPr lang="en-US" dirty="0" smtClean="0"/>
          </a:p>
          <a:p>
            <a:r>
              <a:rPr lang="en-US" dirty="0" smtClean="0"/>
              <a:t>Almost </a:t>
            </a:r>
            <a:r>
              <a:rPr lang="en-US" dirty="0"/>
              <a:t>every such type of application primarily has 3 layers i.e. User Interface, Business Layer &amp; Data Access layer (which talks to the underlying data store)</a:t>
            </a:r>
          </a:p>
          <a:p>
            <a:endParaRPr lang="en-US" dirty="0"/>
          </a:p>
          <a:p>
            <a:endParaRPr lang="en-US" dirty="0" smtClean="0"/>
          </a:p>
          <a:p>
            <a:endParaRPr lang="en-IN" dirty="0"/>
          </a:p>
        </p:txBody>
      </p:sp>
    </p:spTree>
    <p:extLst>
      <p:ext uri="{BB962C8B-B14F-4D97-AF65-F5344CB8AC3E}">
        <p14:creationId xmlns:p14="http://schemas.microsoft.com/office/powerpoint/2010/main" val="12839139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xample: UnitTesting Dependenc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325" y="1066800"/>
            <a:ext cx="6191250" cy="528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3379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Mocking in Unit testing</a:t>
            </a:r>
          </a:p>
        </p:txBody>
      </p:sp>
      <p:sp>
        <p:nvSpPr>
          <p:cNvPr id="3" name="Content Placeholder 2"/>
          <p:cNvSpPr>
            <a:spLocks noGrp="1"/>
          </p:cNvSpPr>
          <p:nvPr>
            <p:ph sz="quarter" idx="12"/>
          </p:nvPr>
        </p:nvSpPr>
        <p:spPr/>
        <p:txBody>
          <a:bodyPr/>
          <a:lstStyle/>
          <a:p>
            <a:r>
              <a:rPr lang="en-US" dirty="0"/>
              <a:t>Look at it this way – An app like google maps can have dependencies on </a:t>
            </a:r>
            <a:r>
              <a:rPr lang="en-US" dirty="0" smtClean="0"/>
              <a:t>an</a:t>
            </a:r>
          </a:p>
          <a:p>
            <a:r>
              <a:rPr lang="en-US" dirty="0" smtClean="0"/>
              <a:t>Actual </a:t>
            </a:r>
            <a:r>
              <a:rPr lang="en-US" dirty="0"/>
              <a:t>data stores like MySQL or any other no SQL database which stores Map data.</a:t>
            </a:r>
          </a:p>
          <a:p>
            <a:r>
              <a:rPr lang="en-US" dirty="0"/>
              <a:t>An external service like </a:t>
            </a:r>
            <a:r>
              <a:rPr lang="en-US" dirty="0" smtClean="0"/>
              <a:t>Coordinate Service </a:t>
            </a:r>
            <a:r>
              <a:rPr lang="en-US" dirty="0"/>
              <a:t>which provides latitudes and longitudes of a location.</a:t>
            </a:r>
          </a:p>
          <a:p>
            <a:r>
              <a:rPr lang="en-US" dirty="0"/>
              <a:t>An external service like traffic service which provides real-time traffic information for a given Coordinate pair.</a:t>
            </a:r>
            <a:endParaRPr lang="en-IN" dirty="0"/>
          </a:p>
        </p:txBody>
      </p:sp>
    </p:spTree>
    <p:extLst>
      <p:ext uri="{BB962C8B-B14F-4D97-AF65-F5344CB8AC3E}">
        <p14:creationId xmlns:p14="http://schemas.microsoft.com/office/powerpoint/2010/main" val="16166393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Mocking in Unit testing</a:t>
            </a:r>
          </a:p>
        </p:txBody>
      </p:sp>
      <p:sp>
        <p:nvSpPr>
          <p:cNvPr id="3" name="Content Placeholder 2"/>
          <p:cNvSpPr>
            <a:spLocks noGrp="1"/>
          </p:cNvSpPr>
          <p:nvPr>
            <p:ph sz="quarter" idx="12"/>
          </p:nvPr>
        </p:nvSpPr>
        <p:spPr/>
        <p:txBody>
          <a:bodyPr/>
          <a:lstStyle/>
          <a:p>
            <a:r>
              <a:rPr lang="en-US" dirty="0"/>
              <a:t>So, if someone is trying to validate the core business logic using unit test, until and unless they have working implementations of these dependencies, the tests could not be run</a:t>
            </a:r>
            <a:r>
              <a:rPr lang="en-US" dirty="0" smtClean="0"/>
              <a:t>.</a:t>
            </a:r>
          </a:p>
          <a:p>
            <a:r>
              <a:rPr lang="en-US" dirty="0"/>
              <a:t>Mocks come to rescue in these situations, where no matter your dependency is up and running or not, you are always guaranteed to run your business logic with a programmed response for the dependency that’s being getting called from the code under test.</a:t>
            </a:r>
            <a:endParaRPr lang="en-IN" dirty="0"/>
          </a:p>
        </p:txBody>
      </p:sp>
    </p:spTree>
    <p:extLst>
      <p:ext uri="{BB962C8B-B14F-4D97-AF65-F5344CB8AC3E}">
        <p14:creationId xmlns:p14="http://schemas.microsoft.com/office/powerpoint/2010/main" val="17771436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Types/Categories of Test Doubles</a:t>
            </a:r>
          </a:p>
        </p:txBody>
      </p:sp>
      <p:sp>
        <p:nvSpPr>
          <p:cNvPr id="3" name="Content Placeholder 2"/>
          <p:cNvSpPr>
            <a:spLocks noGrp="1"/>
          </p:cNvSpPr>
          <p:nvPr>
            <p:ph sz="quarter" idx="12"/>
          </p:nvPr>
        </p:nvSpPr>
        <p:spPr/>
        <p:txBody>
          <a:bodyPr>
            <a:normAutofit lnSpcReduction="10000"/>
          </a:bodyPr>
          <a:lstStyle/>
          <a:p>
            <a:r>
              <a:rPr lang="en-US" dirty="0"/>
              <a:t>Mock is essentially a type of “Test Double” – it’s a tech jargon. </a:t>
            </a:r>
            <a:endParaRPr lang="en-US" dirty="0" smtClean="0"/>
          </a:p>
          <a:p>
            <a:r>
              <a:rPr lang="en-US" dirty="0" smtClean="0"/>
              <a:t>“</a:t>
            </a:r>
            <a:r>
              <a:rPr lang="en-US" dirty="0"/>
              <a:t>Test Double” essentially means an object which is replaced by equivalent real object instance or dependency</a:t>
            </a:r>
            <a:r>
              <a:rPr lang="en-US" dirty="0" smtClean="0"/>
              <a:t>.</a:t>
            </a:r>
          </a:p>
          <a:p>
            <a:r>
              <a:rPr lang="en-US" dirty="0"/>
              <a:t>There are different types of Test doubles as mentioned below</a:t>
            </a:r>
            <a:r>
              <a:rPr lang="en-US" dirty="0" smtClean="0"/>
              <a:t>:</a:t>
            </a:r>
          </a:p>
          <a:p>
            <a:pPr lvl="1"/>
            <a:r>
              <a:rPr lang="en-US" dirty="0" smtClean="0"/>
              <a:t>Fakes</a:t>
            </a:r>
          </a:p>
          <a:p>
            <a:pPr lvl="1"/>
            <a:r>
              <a:rPr lang="en-US" dirty="0" smtClean="0"/>
              <a:t>Stubs</a:t>
            </a:r>
          </a:p>
          <a:p>
            <a:pPr lvl="1"/>
            <a:r>
              <a:rPr lang="en-US" dirty="0" smtClean="0"/>
              <a:t>Spies</a:t>
            </a:r>
          </a:p>
          <a:p>
            <a:pPr lvl="1"/>
            <a:r>
              <a:rPr lang="en-US" dirty="0" smtClean="0"/>
              <a:t>Mocks</a:t>
            </a:r>
            <a:endParaRPr lang="en-IN" dirty="0"/>
          </a:p>
        </p:txBody>
      </p:sp>
    </p:spTree>
    <p:extLst>
      <p:ext uri="{BB962C8B-B14F-4D97-AF65-F5344CB8AC3E}">
        <p14:creationId xmlns:p14="http://schemas.microsoft.com/office/powerpoint/2010/main" val="22417675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Fakes:</a:t>
            </a:r>
          </a:p>
        </p:txBody>
      </p:sp>
      <p:sp>
        <p:nvSpPr>
          <p:cNvPr id="3" name="Content Placeholder 2"/>
          <p:cNvSpPr>
            <a:spLocks noGrp="1"/>
          </p:cNvSpPr>
          <p:nvPr>
            <p:ph sz="quarter" idx="12"/>
          </p:nvPr>
        </p:nvSpPr>
        <p:spPr>
          <a:xfrm>
            <a:off x="457201" y="1381125"/>
            <a:ext cx="8228012" cy="4867275"/>
          </a:xfrm>
        </p:spPr>
        <p:txBody>
          <a:bodyPr>
            <a:normAutofit fontScale="92500"/>
          </a:bodyPr>
          <a:lstStyle/>
          <a:p>
            <a:r>
              <a:rPr lang="en-US" dirty="0"/>
              <a:t>A fake is a working implementation similar to a real dependency, except the fact that it is local to the system under test</a:t>
            </a:r>
            <a:r>
              <a:rPr lang="en-US" dirty="0" smtClean="0"/>
              <a:t>.</a:t>
            </a:r>
          </a:p>
          <a:p>
            <a:r>
              <a:rPr lang="en-US" dirty="0"/>
              <a:t>A Fake is more powerful than Stub.</a:t>
            </a:r>
          </a:p>
          <a:p>
            <a:r>
              <a:rPr lang="en-US" dirty="0"/>
              <a:t>Fake classes can change the behavior based on input.</a:t>
            </a:r>
          </a:p>
          <a:p>
            <a:r>
              <a:rPr lang="en-US" dirty="0"/>
              <a:t>Fake class functions can return different output for different inputs unlike that of stub.</a:t>
            </a:r>
          </a:p>
          <a:p>
            <a:r>
              <a:rPr lang="en-US" dirty="0"/>
              <a:t>Fakes can help us to mimic all the possible behavior of the interfaces</a:t>
            </a:r>
            <a:r>
              <a:rPr lang="en-US" dirty="0" smtClean="0"/>
              <a:t>.</a:t>
            </a:r>
            <a:endParaRPr lang="en-US" dirty="0"/>
          </a:p>
          <a:p>
            <a:r>
              <a:rPr lang="en-US" b="1" u="sng" dirty="0"/>
              <a:t>Example:</a:t>
            </a:r>
            <a:r>
              <a:rPr lang="en-US" dirty="0"/>
              <a:t> Instead of hitting a real production DB, the test uses a simple collection/in-memory to store data.</a:t>
            </a:r>
          </a:p>
        </p:txBody>
      </p:sp>
    </p:spTree>
    <p:extLst>
      <p:ext uri="{BB962C8B-B14F-4D97-AF65-F5344CB8AC3E}">
        <p14:creationId xmlns:p14="http://schemas.microsoft.com/office/powerpoint/2010/main" val="40678567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Example of Fak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57200"/>
            <a:ext cx="8270156" cy="5847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6841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5"/>
            <a:ext cx="8228012" cy="1057275"/>
          </a:xfrm>
        </p:spPr>
        <p:txBody>
          <a:bodyPr/>
          <a:lstStyle/>
          <a:p>
            <a:r>
              <a:rPr lang="en-US" dirty="0"/>
              <a:t>Stubs are pre-configured responses when a dependency is called from the system under test.</a:t>
            </a:r>
            <a:endParaRPr lang="en-IN" dirty="0"/>
          </a:p>
        </p:txBody>
      </p:sp>
      <p:sp>
        <p:nvSpPr>
          <p:cNvPr id="3" name="Title 2"/>
          <p:cNvSpPr>
            <a:spLocks noGrp="1"/>
          </p:cNvSpPr>
          <p:nvPr>
            <p:ph type="title"/>
          </p:nvPr>
        </p:nvSpPr>
        <p:spPr/>
        <p:txBody>
          <a:bodyPr/>
          <a:lstStyle/>
          <a:p>
            <a:r>
              <a:rPr lang="en-IN" b="0" dirty="0"/>
              <a:t>Stubs:</a:t>
            </a:r>
            <a:br>
              <a:rPr lang="en-IN" b="0" dirty="0"/>
            </a:br>
            <a:endParaRPr lang="en-IN" dirty="0"/>
          </a:p>
        </p:txBody>
      </p:sp>
      <p:pic>
        <p:nvPicPr>
          <p:cNvPr id="4100" name="Picture 4" descr="example of St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114" y="2222740"/>
            <a:ext cx="6019800" cy="4256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9991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5"/>
            <a:ext cx="8228012" cy="3419475"/>
          </a:xfrm>
        </p:spPr>
        <p:txBody>
          <a:bodyPr>
            <a:normAutofit/>
          </a:bodyPr>
          <a:lstStyle/>
          <a:p>
            <a:r>
              <a:rPr lang="en-US" dirty="0"/>
              <a:t>A Stub is the lightest and most static version of this chain.</a:t>
            </a:r>
          </a:p>
          <a:p>
            <a:r>
              <a:rPr lang="en-US" dirty="0"/>
              <a:t>Stub always returns the predefined output regardless of the input.</a:t>
            </a:r>
          </a:p>
          <a:p>
            <a:r>
              <a:rPr lang="en-US" dirty="0"/>
              <a:t>We can't control the behavior of the stub.</a:t>
            </a:r>
          </a:p>
          <a:p>
            <a:r>
              <a:rPr lang="en-US" dirty="0"/>
              <a:t>A stub can be useful to mimic the database objects (as shown below).</a:t>
            </a:r>
          </a:p>
          <a:p>
            <a:endParaRPr lang="en-IN" dirty="0"/>
          </a:p>
        </p:txBody>
      </p:sp>
      <p:sp>
        <p:nvSpPr>
          <p:cNvPr id="3" name="Title 2"/>
          <p:cNvSpPr>
            <a:spLocks noGrp="1"/>
          </p:cNvSpPr>
          <p:nvPr>
            <p:ph type="title"/>
          </p:nvPr>
        </p:nvSpPr>
        <p:spPr/>
        <p:txBody>
          <a:bodyPr/>
          <a:lstStyle/>
          <a:p>
            <a:r>
              <a:rPr lang="en-IN" b="0" dirty="0"/>
              <a:t>Stubs:</a:t>
            </a:r>
            <a:br>
              <a:rPr lang="en-IN" b="0" dirty="0"/>
            </a:br>
            <a:endParaRPr lang="en-IN" dirty="0"/>
          </a:p>
        </p:txBody>
      </p:sp>
    </p:spTree>
    <p:extLst>
      <p:ext uri="{BB962C8B-B14F-4D97-AF65-F5344CB8AC3E}">
        <p14:creationId xmlns:p14="http://schemas.microsoft.com/office/powerpoint/2010/main" val="15950434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5"/>
            <a:ext cx="8228012" cy="1514475"/>
          </a:xfrm>
        </p:spPr>
        <p:txBody>
          <a:bodyPr>
            <a:normAutofit lnSpcReduction="10000"/>
          </a:bodyPr>
          <a:lstStyle/>
          <a:p>
            <a:r>
              <a:rPr lang="en-US" dirty="0"/>
              <a:t>As the name suggests, its actually the real function (dependency) call with some watching mechanism. Post the call, it can be verified whether the call was actually triggered or not along with the parameters.</a:t>
            </a:r>
            <a:endParaRPr lang="en-IN" dirty="0"/>
          </a:p>
        </p:txBody>
      </p:sp>
      <p:sp>
        <p:nvSpPr>
          <p:cNvPr id="3" name="Title 2"/>
          <p:cNvSpPr>
            <a:spLocks noGrp="1"/>
          </p:cNvSpPr>
          <p:nvPr>
            <p:ph type="title"/>
          </p:nvPr>
        </p:nvSpPr>
        <p:spPr/>
        <p:txBody>
          <a:bodyPr>
            <a:normAutofit/>
          </a:bodyPr>
          <a:lstStyle/>
          <a:p>
            <a:r>
              <a:rPr lang="en-IN" b="0" dirty="0" smtClean="0"/>
              <a:t>Spies:</a:t>
            </a:r>
            <a:endParaRPr lang="en-IN" dirty="0"/>
          </a:p>
        </p:txBody>
      </p:sp>
      <p:pic>
        <p:nvPicPr>
          <p:cNvPr id="5122" name="Picture 2" descr="Type of Test Doubles- Sp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657599"/>
            <a:ext cx="7772400" cy="2215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886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p:txBody>
          <a:bodyPr>
            <a:normAutofit/>
          </a:bodyPr>
          <a:lstStyle/>
          <a:p>
            <a:r>
              <a:rPr lang="en-US" dirty="0"/>
              <a:t>Verify the results</a:t>
            </a:r>
          </a:p>
          <a:p>
            <a:r>
              <a:rPr lang="en-US" dirty="0"/>
              <a:t>Test a negative scenario</a:t>
            </a:r>
          </a:p>
          <a:p>
            <a:r>
              <a:rPr lang="en-US" dirty="0"/>
              <a:t>Mocking Exceptions</a:t>
            </a:r>
          </a:p>
          <a:p>
            <a:r>
              <a:rPr lang="en-US" dirty="0"/>
              <a:t>Test Cancel Order</a:t>
            </a:r>
          </a:p>
          <a:p>
            <a:r>
              <a:rPr lang="en-US" dirty="0"/>
              <a:t>Cancel Order Negative Scenario</a:t>
            </a:r>
          </a:p>
          <a:p>
            <a:r>
              <a:rPr lang="en-US" dirty="0"/>
              <a:t>Cancel Order Exception Scenario</a:t>
            </a:r>
          </a:p>
          <a:p>
            <a:r>
              <a:rPr lang="en-US" dirty="0"/>
              <a:t>Cancel Order Exception On Update</a:t>
            </a:r>
          </a:p>
          <a:p>
            <a:r>
              <a:rPr lang="en-US" dirty="0"/>
              <a:t>Mock testing with </a:t>
            </a:r>
            <a:r>
              <a:rPr lang="en-US" dirty="0" err="1"/>
              <a:t>PowerMock</a:t>
            </a:r>
            <a:endParaRPr lang="en-US" dirty="0"/>
          </a:p>
          <a:p>
            <a:pPr>
              <a:lnSpc>
                <a:spcPct val="120000"/>
              </a:lnSpc>
            </a:pPr>
            <a:endParaRPr lang="en-US" dirty="0"/>
          </a:p>
        </p:txBody>
      </p:sp>
      <p:sp>
        <p:nvSpPr>
          <p:cNvPr id="3" name="Title 2"/>
          <p:cNvSpPr>
            <a:spLocks noGrp="1"/>
          </p:cNvSpPr>
          <p:nvPr>
            <p:ph type="title"/>
          </p:nvPr>
        </p:nvSpPr>
        <p:spPr/>
        <p:txBody>
          <a:bodyPr/>
          <a:lstStyle/>
          <a:p>
            <a:r>
              <a:rPr lang="en-IN" dirty="0" smtClean="0"/>
              <a:t>Goals</a:t>
            </a:r>
            <a:endParaRPr lang="en-IN" dirty="0"/>
          </a:p>
        </p:txBody>
      </p:sp>
    </p:spTree>
    <p:extLst>
      <p:ext uri="{BB962C8B-B14F-4D97-AF65-F5344CB8AC3E}">
        <p14:creationId xmlns:p14="http://schemas.microsoft.com/office/powerpoint/2010/main" val="29532453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5"/>
            <a:ext cx="8228012" cy="3038475"/>
          </a:xfrm>
        </p:spPr>
        <p:txBody>
          <a:bodyPr>
            <a:normAutofit fontScale="92500"/>
          </a:bodyPr>
          <a:lstStyle/>
          <a:p>
            <a:r>
              <a:rPr lang="en-US" dirty="0"/>
              <a:t> Spy is an advanced version of the Fake which can store the previous state of the object.</a:t>
            </a:r>
          </a:p>
          <a:p>
            <a:r>
              <a:rPr lang="en-US" dirty="0"/>
              <a:t>The spy can be useful to mimic the retry services or to check scenarios like 'if the function called at least once'.</a:t>
            </a:r>
          </a:p>
          <a:p>
            <a:r>
              <a:rPr lang="en-US" dirty="0"/>
              <a:t>You can also create a spy for loggers to store and validate all the logs logged while running the test case.</a:t>
            </a:r>
          </a:p>
        </p:txBody>
      </p:sp>
      <p:sp>
        <p:nvSpPr>
          <p:cNvPr id="3" name="Title 2"/>
          <p:cNvSpPr>
            <a:spLocks noGrp="1"/>
          </p:cNvSpPr>
          <p:nvPr>
            <p:ph type="title"/>
          </p:nvPr>
        </p:nvSpPr>
        <p:spPr/>
        <p:txBody>
          <a:bodyPr>
            <a:normAutofit/>
          </a:bodyPr>
          <a:lstStyle/>
          <a:p>
            <a:r>
              <a:rPr lang="en-IN" b="0" dirty="0" smtClean="0"/>
              <a:t>Spies:</a:t>
            </a:r>
            <a:endParaRPr lang="en-IN" dirty="0"/>
          </a:p>
        </p:txBody>
      </p:sp>
    </p:spTree>
    <p:extLst>
      <p:ext uri="{BB962C8B-B14F-4D97-AF65-F5344CB8AC3E}">
        <p14:creationId xmlns:p14="http://schemas.microsoft.com/office/powerpoint/2010/main" val="20345689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5"/>
            <a:ext cx="8228012" cy="4943475"/>
          </a:xfrm>
        </p:spPr>
        <p:txBody>
          <a:bodyPr>
            <a:normAutofit fontScale="92500" lnSpcReduction="10000"/>
          </a:bodyPr>
          <a:lstStyle/>
          <a:p>
            <a:r>
              <a:rPr lang="en-US" dirty="0"/>
              <a:t>Mocks are special instances of objects, on which Stubbed/pre-configured responses can be specified. The fact that the mock got called can be verified as an assert in the test</a:t>
            </a:r>
            <a:r>
              <a:rPr lang="en-US" dirty="0" smtClean="0"/>
              <a:t>.</a:t>
            </a:r>
          </a:p>
          <a:p>
            <a:r>
              <a:rPr lang="en-US" dirty="0"/>
              <a:t>There is a report generator function which sends an email to a specified address during execution</a:t>
            </a:r>
            <a:r>
              <a:rPr lang="en-US" dirty="0" smtClean="0"/>
              <a:t>.</a:t>
            </a:r>
          </a:p>
          <a:p>
            <a:r>
              <a:rPr lang="en-US" dirty="0"/>
              <a:t>As we don’t want to send actual email, again and again, during testing, the </a:t>
            </a:r>
            <a:r>
              <a:rPr lang="en-US" dirty="0" smtClean="0"/>
              <a:t>Email Service </a:t>
            </a:r>
            <a:r>
              <a:rPr lang="en-US" dirty="0"/>
              <a:t>is mocked (and the email method which sends the email is configured to do nothing when it’s called</a:t>
            </a:r>
            <a:r>
              <a:rPr lang="en-US" dirty="0" smtClean="0"/>
              <a:t>).</a:t>
            </a:r>
          </a:p>
          <a:p>
            <a:r>
              <a:rPr lang="en-US" dirty="0" smtClean="0"/>
              <a:t>At </a:t>
            </a:r>
            <a:r>
              <a:rPr lang="en-US" dirty="0"/>
              <a:t>the end of the test, we can just verify that the email sending method of the email service got called through the mocked object.</a:t>
            </a:r>
            <a:endParaRPr lang="en-IN" dirty="0"/>
          </a:p>
        </p:txBody>
      </p:sp>
      <p:sp>
        <p:nvSpPr>
          <p:cNvPr id="3" name="Title 2"/>
          <p:cNvSpPr>
            <a:spLocks noGrp="1"/>
          </p:cNvSpPr>
          <p:nvPr>
            <p:ph type="title"/>
          </p:nvPr>
        </p:nvSpPr>
        <p:spPr/>
        <p:txBody>
          <a:bodyPr>
            <a:normAutofit/>
          </a:bodyPr>
          <a:lstStyle/>
          <a:p>
            <a:r>
              <a:rPr lang="en-IN" b="0" dirty="0"/>
              <a:t>Mocks:</a:t>
            </a:r>
          </a:p>
        </p:txBody>
      </p:sp>
    </p:spTree>
    <p:extLst>
      <p:ext uri="{BB962C8B-B14F-4D97-AF65-F5344CB8AC3E}">
        <p14:creationId xmlns:p14="http://schemas.microsoft.com/office/powerpoint/2010/main" val="15541462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Example of M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7200"/>
            <a:ext cx="8229600" cy="5818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14172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Mocks</a:t>
            </a:r>
            <a:endParaRPr lang="en-IN" dirty="0"/>
          </a:p>
        </p:txBody>
      </p:sp>
      <p:sp>
        <p:nvSpPr>
          <p:cNvPr id="3" name="Content Placeholder 2"/>
          <p:cNvSpPr>
            <a:spLocks noGrp="1"/>
          </p:cNvSpPr>
          <p:nvPr>
            <p:ph sz="quarter" idx="12"/>
          </p:nvPr>
        </p:nvSpPr>
        <p:spPr/>
        <p:txBody>
          <a:bodyPr vert="horz" lIns="0" tIns="0" rIns="0" bIns="0" rtlCol="0">
            <a:normAutofit/>
          </a:bodyPr>
          <a:lstStyle/>
          <a:p>
            <a:pPr marL="231775" indent="-231775">
              <a:buChar char="•"/>
            </a:pPr>
            <a:r>
              <a:rPr lang="en-US" sz="2600" b="0" dirty="0">
                <a:solidFill>
                  <a:schemeClr val="tx1"/>
                </a:solidFill>
              </a:rPr>
              <a:t>A Mock is the most powerful and flexible version in the chain.</a:t>
            </a:r>
          </a:p>
          <a:p>
            <a:pPr marL="231775" indent="-231775">
              <a:buChar char="•"/>
            </a:pPr>
            <a:r>
              <a:rPr lang="en-US" sz="2600" b="0" dirty="0">
                <a:solidFill>
                  <a:schemeClr val="tx1"/>
                </a:solidFill>
              </a:rPr>
              <a:t>The behavior of the mocked interface can be changed dynamically based on scenarios.</a:t>
            </a:r>
          </a:p>
          <a:p>
            <a:pPr marL="231775" indent="-231775">
              <a:buChar char="•"/>
            </a:pPr>
            <a:r>
              <a:rPr lang="en-US" sz="2600" b="0" dirty="0">
                <a:solidFill>
                  <a:schemeClr val="tx1"/>
                </a:solidFill>
              </a:rPr>
              <a:t>We can apply a variety of assertions by creating Mocked objects using mock frameworks, for example - </a:t>
            </a:r>
            <a:r>
              <a:rPr lang="en-US" sz="2600" b="0" dirty="0" err="1" smtClean="0">
                <a:solidFill>
                  <a:schemeClr val="tx1"/>
                </a:solidFill>
              </a:rPr>
              <a:t>Mockito</a:t>
            </a:r>
            <a:r>
              <a:rPr lang="en-US" sz="2600" b="0" dirty="0" smtClean="0">
                <a:solidFill>
                  <a:schemeClr val="tx1"/>
                </a:solidFill>
              </a:rPr>
              <a:t>.</a:t>
            </a:r>
            <a:endParaRPr lang="en-US" sz="2600" b="0" dirty="0">
              <a:solidFill>
                <a:schemeClr val="tx1"/>
              </a:solidFill>
            </a:endParaRPr>
          </a:p>
          <a:p>
            <a:pPr marL="231775" indent="-231775">
              <a:buChar char="•"/>
            </a:pPr>
            <a:r>
              <a:rPr lang="en-US" sz="2600" b="0" dirty="0">
                <a:solidFill>
                  <a:schemeClr val="tx1"/>
                </a:solidFill>
              </a:rPr>
              <a:t>Mock gives the full control over the behavior of mocked objects.</a:t>
            </a:r>
            <a:endParaRPr lang="en-IN" sz="2600" b="0" dirty="0">
              <a:solidFill>
                <a:schemeClr val="tx1"/>
              </a:solidFill>
            </a:endParaRPr>
          </a:p>
        </p:txBody>
      </p:sp>
    </p:spTree>
    <p:extLst>
      <p:ext uri="{BB962C8B-B14F-4D97-AF65-F5344CB8AC3E}">
        <p14:creationId xmlns:p14="http://schemas.microsoft.com/office/powerpoint/2010/main" val="8854206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vert="horz" lIns="0" tIns="0" rIns="0" bIns="0" rtlCol="0">
            <a:normAutofit/>
          </a:bodyPr>
          <a:lstStyle/>
          <a:p>
            <a:pPr marL="231775" indent="-231775">
              <a:buChar char="•"/>
            </a:pPr>
            <a:r>
              <a:rPr lang="en-US" sz="2600" b="0" dirty="0">
                <a:solidFill>
                  <a:schemeClr val="tx1"/>
                </a:solidFill>
              </a:rPr>
              <a:t>You can create tests in advance; </a:t>
            </a:r>
            <a:r>
              <a:rPr lang="en-US" sz="2600" b="0" dirty="0" smtClean="0">
                <a:solidFill>
                  <a:schemeClr val="tx1"/>
                </a:solidFill>
              </a:rPr>
              <a:t>TDD</a:t>
            </a:r>
          </a:p>
          <a:p>
            <a:pPr marL="231775" indent="-231775">
              <a:buChar char="•"/>
            </a:pPr>
            <a:r>
              <a:rPr lang="en-US" sz="2600" b="0" dirty="0">
                <a:solidFill>
                  <a:schemeClr val="tx1"/>
                </a:solidFill>
              </a:rPr>
              <a:t>Teams can work in parallel </a:t>
            </a:r>
            <a:endParaRPr lang="en-US" sz="2600" b="0" dirty="0" smtClean="0">
              <a:solidFill>
                <a:schemeClr val="tx1"/>
              </a:solidFill>
            </a:endParaRPr>
          </a:p>
          <a:p>
            <a:pPr marL="231775" indent="-231775">
              <a:buChar char="•"/>
            </a:pPr>
            <a:r>
              <a:rPr lang="en-US" sz="2600" b="0" dirty="0">
                <a:solidFill>
                  <a:schemeClr val="tx1"/>
                </a:solidFill>
              </a:rPr>
              <a:t>You can create proof of concepts or demos</a:t>
            </a:r>
            <a:r>
              <a:rPr lang="en-US" sz="2600" b="0" dirty="0" smtClean="0">
                <a:solidFill>
                  <a:schemeClr val="tx1"/>
                </a:solidFill>
              </a:rPr>
              <a:t>.</a:t>
            </a:r>
          </a:p>
          <a:p>
            <a:pPr marL="231775" indent="-231775">
              <a:buChar char="•"/>
            </a:pPr>
            <a:r>
              <a:rPr lang="en-US" sz="2600" b="0" dirty="0">
                <a:solidFill>
                  <a:schemeClr val="tx1"/>
                </a:solidFill>
              </a:rPr>
              <a:t>You can write test for resource not accessible </a:t>
            </a:r>
            <a:endParaRPr lang="en-US" sz="2600" b="0" dirty="0" smtClean="0">
              <a:solidFill>
                <a:schemeClr val="tx1"/>
              </a:solidFill>
            </a:endParaRPr>
          </a:p>
          <a:p>
            <a:pPr marL="231775" indent="-231775">
              <a:buChar char="•"/>
            </a:pPr>
            <a:r>
              <a:rPr lang="en-US" sz="2600" b="0" dirty="0">
                <a:solidFill>
                  <a:schemeClr val="tx1"/>
                </a:solidFill>
              </a:rPr>
              <a:t>Mock can be delivered to the customer </a:t>
            </a:r>
            <a:endParaRPr lang="en-US" sz="2600" b="0" dirty="0" smtClean="0">
              <a:solidFill>
                <a:schemeClr val="tx1"/>
              </a:solidFill>
            </a:endParaRPr>
          </a:p>
          <a:p>
            <a:pPr marL="231775" indent="-231775">
              <a:buChar char="•"/>
            </a:pPr>
            <a:r>
              <a:rPr lang="en-IN" sz="2600" b="0" dirty="0">
                <a:solidFill>
                  <a:schemeClr val="tx1"/>
                </a:solidFill>
              </a:rPr>
              <a:t> You can isolate systems</a:t>
            </a:r>
          </a:p>
        </p:txBody>
      </p:sp>
      <p:sp>
        <p:nvSpPr>
          <p:cNvPr id="3" name="Title 2"/>
          <p:cNvSpPr>
            <a:spLocks noGrp="1"/>
          </p:cNvSpPr>
          <p:nvPr>
            <p:ph type="title"/>
          </p:nvPr>
        </p:nvSpPr>
        <p:spPr/>
        <p:txBody>
          <a:bodyPr/>
          <a:lstStyle/>
          <a:p>
            <a:r>
              <a:rPr lang="en-US" b="0" dirty="0"/>
              <a:t>What are the benefits of mocking? </a:t>
            </a:r>
            <a:br>
              <a:rPr lang="en-US" b="0" dirty="0"/>
            </a:br>
            <a:endParaRPr lang="en-IN" dirty="0"/>
          </a:p>
        </p:txBody>
      </p:sp>
    </p:spTree>
    <p:extLst>
      <p:ext uri="{BB962C8B-B14F-4D97-AF65-F5344CB8AC3E}">
        <p14:creationId xmlns:p14="http://schemas.microsoft.com/office/powerpoint/2010/main" val="28377165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When it comes to mocking, there are only 3 things you really need to worry about; </a:t>
            </a:r>
            <a:endParaRPr lang="en-US" dirty="0" smtClean="0"/>
          </a:p>
          <a:p>
            <a:r>
              <a:rPr lang="en-US" i="1" dirty="0" smtClean="0"/>
              <a:t>Stubbing</a:t>
            </a:r>
            <a:endParaRPr lang="en-US" i="1" dirty="0"/>
          </a:p>
          <a:p>
            <a:r>
              <a:rPr lang="en-US" i="1" dirty="0" smtClean="0"/>
              <a:t> </a:t>
            </a:r>
            <a:r>
              <a:rPr lang="en-US" i="1" dirty="0"/>
              <a:t>setting expectations </a:t>
            </a:r>
            <a:endParaRPr lang="en-US" i="1" dirty="0" smtClean="0"/>
          </a:p>
          <a:p>
            <a:r>
              <a:rPr lang="en-US" i="1" dirty="0" smtClean="0"/>
              <a:t>verifying</a:t>
            </a:r>
            <a:r>
              <a:rPr lang="en-US" i="1" dirty="0"/>
              <a:t>. </a:t>
            </a:r>
            <a:endParaRPr lang="en-IN" dirty="0"/>
          </a:p>
        </p:txBody>
      </p:sp>
      <p:sp>
        <p:nvSpPr>
          <p:cNvPr id="3" name="Title 2"/>
          <p:cNvSpPr>
            <a:spLocks noGrp="1"/>
          </p:cNvSpPr>
          <p:nvPr>
            <p:ph type="title"/>
          </p:nvPr>
        </p:nvSpPr>
        <p:spPr/>
        <p:txBody>
          <a:bodyPr/>
          <a:lstStyle/>
          <a:p>
            <a:r>
              <a:rPr lang="en-US" b="0" dirty="0"/>
              <a:t>What are the key mocking concepts?</a:t>
            </a:r>
            <a:br>
              <a:rPr lang="en-US" b="0" dirty="0"/>
            </a:br>
            <a:endParaRPr lang="en-IN" dirty="0"/>
          </a:p>
        </p:txBody>
      </p:sp>
    </p:spTree>
    <p:extLst>
      <p:ext uri="{BB962C8B-B14F-4D97-AF65-F5344CB8AC3E}">
        <p14:creationId xmlns:p14="http://schemas.microsoft.com/office/powerpoint/2010/main" val="21515073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lnSpcReduction="10000"/>
          </a:bodyPr>
          <a:lstStyle/>
          <a:p>
            <a:r>
              <a:rPr lang="en-US" dirty="0"/>
              <a:t>Stubbing is the process of telling your fake how to behave when it is interacted with. </a:t>
            </a:r>
            <a:endParaRPr lang="en-US" dirty="0" smtClean="0"/>
          </a:p>
          <a:p>
            <a:r>
              <a:rPr lang="en-US" dirty="0" smtClean="0"/>
              <a:t>You </a:t>
            </a:r>
            <a:r>
              <a:rPr lang="en-US" dirty="0"/>
              <a:t>can generally stub public properties (those with getters and/or setters) and public functions.</a:t>
            </a:r>
          </a:p>
          <a:p>
            <a:r>
              <a:rPr lang="en-US" dirty="0"/>
              <a:t>When it comes to stubbing functions, you have a lot of choices typically. </a:t>
            </a:r>
            <a:endParaRPr lang="en-US" dirty="0" smtClean="0"/>
          </a:p>
          <a:p>
            <a:r>
              <a:rPr lang="en-US" dirty="0" smtClean="0"/>
              <a:t>You </a:t>
            </a:r>
            <a:r>
              <a:rPr lang="en-US" dirty="0"/>
              <a:t>may wish to return a specific value, throw an error or dispatch an event. </a:t>
            </a:r>
            <a:endParaRPr lang="en-US" dirty="0" smtClean="0"/>
          </a:p>
          <a:p>
            <a:r>
              <a:rPr lang="en-US" dirty="0" smtClean="0"/>
              <a:t>Further</a:t>
            </a:r>
            <a:r>
              <a:rPr lang="en-US" dirty="0"/>
              <a:t>, you may wish to indicate that the function behave differently depending upon how it is invoked (i.e. by matching the types or values of the parameters passed to the function).</a:t>
            </a:r>
          </a:p>
          <a:p>
            <a:endParaRPr lang="en-IN" dirty="0"/>
          </a:p>
        </p:txBody>
      </p:sp>
      <p:sp>
        <p:nvSpPr>
          <p:cNvPr id="3" name="Title 2"/>
          <p:cNvSpPr>
            <a:spLocks noGrp="1"/>
          </p:cNvSpPr>
          <p:nvPr>
            <p:ph type="title"/>
          </p:nvPr>
        </p:nvSpPr>
        <p:spPr/>
        <p:txBody>
          <a:bodyPr/>
          <a:lstStyle/>
          <a:p>
            <a:r>
              <a:rPr lang="en-IN" dirty="0" smtClean="0"/>
              <a:t>Stubbing</a:t>
            </a:r>
            <a:endParaRPr lang="en-IN" dirty="0"/>
          </a:p>
        </p:txBody>
      </p:sp>
    </p:spTree>
    <p:extLst>
      <p:ext uri="{BB962C8B-B14F-4D97-AF65-F5344CB8AC3E}">
        <p14:creationId xmlns:p14="http://schemas.microsoft.com/office/powerpoint/2010/main" val="24834399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 One great feature of many of the mocking frameworks is that you need not stub void functions</a:t>
            </a:r>
            <a:r>
              <a:rPr lang="en-US" dirty="0" smtClean="0"/>
              <a:t>.</a:t>
            </a:r>
          </a:p>
          <a:p>
            <a:r>
              <a:rPr lang="en-US" dirty="0" smtClean="0"/>
              <a:t>Nor </a:t>
            </a:r>
            <a:r>
              <a:rPr lang="en-US" dirty="0"/>
              <a:t>do you have to stub any functions that are not invoked or properties that are not consulted during the execution of your tests.</a:t>
            </a:r>
            <a:endParaRPr lang="en-IN" dirty="0"/>
          </a:p>
        </p:txBody>
      </p:sp>
      <p:sp>
        <p:nvSpPr>
          <p:cNvPr id="3" name="Title 2"/>
          <p:cNvSpPr>
            <a:spLocks noGrp="1"/>
          </p:cNvSpPr>
          <p:nvPr>
            <p:ph type="title"/>
          </p:nvPr>
        </p:nvSpPr>
        <p:spPr/>
        <p:txBody>
          <a:bodyPr/>
          <a:lstStyle/>
          <a:p>
            <a:r>
              <a:rPr lang="en-IN" dirty="0" smtClean="0"/>
              <a:t>Stubbing</a:t>
            </a:r>
            <a:endParaRPr lang="en-IN" dirty="0"/>
          </a:p>
        </p:txBody>
      </p:sp>
    </p:spTree>
    <p:extLst>
      <p:ext uri="{BB962C8B-B14F-4D97-AF65-F5344CB8AC3E}">
        <p14:creationId xmlns:p14="http://schemas.microsoft.com/office/powerpoint/2010/main" val="16099005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lnSpcReduction="10000"/>
          </a:bodyPr>
          <a:lstStyle/>
          <a:p>
            <a:r>
              <a:rPr lang="en-US" dirty="0"/>
              <a:t>One of the key features of a fake is the ability to tell the fake what you expect when your test runs. </a:t>
            </a:r>
            <a:endParaRPr lang="en-US" dirty="0" smtClean="0"/>
          </a:p>
          <a:p>
            <a:r>
              <a:rPr lang="en-US" dirty="0" smtClean="0"/>
              <a:t>For </a:t>
            </a:r>
            <a:r>
              <a:rPr lang="en-US" dirty="0"/>
              <a:t>example, you may expect that a specific function be invoked exactly 3 times. </a:t>
            </a:r>
            <a:endParaRPr lang="en-US" dirty="0" smtClean="0"/>
          </a:p>
          <a:p>
            <a:r>
              <a:rPr lang="en-US" dirty="0" smtClean="0"/>
              <a:t>You </a:t>
            </a:r>
            <a:r>
              <a:rPr lang="en-US" dirty="0"/>
              <a:t>may expect that it never be invoked. </a:t>
            </a:r>
            <a:endParaRPr lang="en-US" dirty="0" smtClean="0"/>
          </a:p>
          <a:p>
            <a:r>
              <a:rPr lang="en-US" dirty="0" smtClean="0"/>
              <a:t>You </a:t>
            </a:r>
            <a:r>
              <a:rPr lang="en-US" dirty="0"/>
              <a:t>may expect that it be invoked at least twice, but not more than 5 times. </a:t>
            </a:r>
            <a:endParaRPr lang="en-US" dirty="0" smtClean="0"/>
          </a:p>
          <a:p>
            <a:r>
              <a:rPr lang="en-US" dirty="0" smtClean="0"/>
              <a:t>You </a:t>
            </a:r>
            <a:r>
              <a:rPr lang="en-US" dirty="0"/>
              <a:t>may expect that it be invoked with specific types of arguments or specific values or any combination of the above. </a:t>
            </a:r>
            <a:endParaRPr lang="en-US" dirty="0" smtClean="0"/>
          </a:p>
          <a:p>
            <a:r>
              <a:rPr lang="en-US" dirty="0" smtClean="0"/>
              <a:t>The </a:t>
            </a:r>
            <a:r>
              <a:rPr lang="en-US" dirty="0"/>
              <a:t>possibilities are endless. </a:t>
            </a:r>
          </a:p>
        </p:txBody>
      </p:sp>
      <p:sp>
        <p:nvSpPr>
          <p:cNvPr id="3" name="Title 2"/>
          <p:cNvSpPr>
            <a:spLocks noGrp="1"/>
          </p:cNvSpPr>
          <p:nvPr>
            <p:ph type="title"/>
          </p:nvPr>
        </p:nvSpPr>
        <p:spPr/>
        <p:txBody>
          <a:bodyPr/>
          <a:lstStyle/>
          <a:p>
            <a:r>
              <a:rPr lang="en-IN" dirty="0" smtClean="0"/>
              <a:t>Setting Expectations</a:t>
            </a:r>
            <a:endParaRPr lang="en-IN" dirty="0"/>
          </a:p>
        </p:txBody>
      </p:sp>
    </p:spTree>
    <p:extLst>
      <p:ext uri="{BB962C8B-B14F-4D97-AF65-F5344CB8AC3E}">
        <p14:creationId xmlns:p14="http://schemas.microsoft.com/office/powerpoint/2010/main" val="27938597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a:t>Setting expectations is the process of telling your fake what you expect to happen to it. </a:t>
            </a:r>
          </a:p>
          <a:p>
            <a:r>
              <a:rPr lang="en-US" dirty="0"/>
              <a:t>Remember that since it’s a fake, nothing actually happens. </a:t>
            </a:r>
          </a:p>
          <a:p>
            <a:r>
              <a:rPr lang="en-US" dirty="0"/>
              <a:t>But, your class under test is none the wiser. </a:t>
            </a:r>
          </a:p>
          <a:p>
            <a:r>
              <a:rPr lang="en-US" dirty="0"/>
              <a:t>From its perspective, it invoked the function and expects that it did whatever it was supposed to do. </a:t>
            </a:r>
            <a:endParaRPr lang="en-IN" dirty="0"/>
          </a:p>
        </p:txBody>
      </p:sp>
      <p:sp>
        <p:nvSpPr>
          <p:cNvPr id="3" name="Title 2"/>
          <p:cNvSpPr>
            <a:spLocks noGrp="1"/>
          </p:cNvSpPr>
          <p:nvPr>
            <p:ph type="title"/>
          </p:nvPr>
        </p:nvSpPr>
        <p:spPr/>
        <p:txBody>
          <a:bodyPr/>
          <a:lstStyle/>
          <a:p>
            <a:r>
              <a:rPr lang="en-IN" dirty="0" smtClean="0"/>
              <a:t>Setting Expectations</a:t>
            </a:r>
            <a:endParaRPr lang="en-IN" dirty="0"/>
          </a:p>
        </p:txBody>
      </p:sp>
    </p:spTree>
    <p:extLst>
      <p:ext uri="{BB962C8B-B14F-4D97-AF65-F5344CB8AC3E}">
        <p14:creationId xmlns:p14="http://schemas.microsoft.com/office/powerpoint/2010/main" val="9158595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p:txBody>
          <a:bodyPr>
            <a:normAutofit/>
          </a:bodyPr>
          <a:lstStyle/>
          <a:p>
            <a:r>
              <a:rPr lang="en-US" dirty="0"/>
              <a:t>Getting and installing </a:t>
            </a:r>
            <a:r>
              <a:rPr lang="en-US" dirty="0" err="1" smtClean="0"/>
              <a:t>PowerMock</a:t>
            </a:r>
            <a:endParaRPr lang="en-US" dirty="0"/>
          </a:p>
          <a:p>
            <a:r>
              <a:rPr lang="en-US" dirty="0"/>
              <a:t>Mocking static </a:t>
            </a:r>
            <a:r>
              <a:rPr lang="en-US" dirty="0" smtClean="0"/>
              <a:t>methods</a:t>
            </a:r>
            <a:endParaRPr lang="en-US" dirty="0"/>
          </a:p>
          <a:p>
            <a:r>
              <a:rPr lang="en-US" dirty="0"/>
              <a:t>Verifying method </a:t>
            </a:r>
            <a:r>
              <a:rPr lang="en-US" dirty="0" smtClean="0"/>
              <a:t>invocation</a:t>
            </a:r>
            <a:endParaRPr lang="en-US" dirty="0"/>
          </a:p>
          <a:p>
            <a:r>
              <a:rPr lang="en-US" dirty="0"/>
              <a:t>Mocking final classes or </a:t>
            </a:r>
            <a:r>
              <a:rPr lang="en-US" dirty="0" smtClean="0"/>
              <a:t>methods</a:t>
            </a:r>
            <a:endParaRPr lang="en-US" dirty="0"/>
          </a:p>
          <a:p>
            <a:r>
              <a:rPr lang="en-US" dirty="0"/>
              <a:t>Mocking </a:t>
            </a:r>
            <a:r>
              <a:rPr lang="en-US" dirty="0" smtClean="0"/>
              <a:t>constructors</a:t>
            </a:r>
            <a:endParaRPr lang="en-US" dirty="0"/>
          </a:p>
          <a:p>
            <a:r>
              <a:rPr lang="en-US" dirty="0"/>
              <a:t>Mocking private </a:t>
            </a:r>
            <a:r>
              <a:rPr lang="en-US" dirty="0" smtClean="0"/>
              <a:t>methods</a:t>
            </a:r>
            <a:endParaRPr lang="en-US" dirty="0"/>
          </a:p>
          <a:p>
            <a:r>
              <a:rPr lang="en-US" dirty="0"/>
              <a:t>Partial mocking using </a:t>
            </a:r>
            <a:r>
              <a:rPr lang="en-US" dirty="0" smtClean="0"/>
              <a:t>spy</a:t>
            </a:r>
            <a:endParaRPr lang="en-US" dirty="0"/>
          </a:p>
          <a:p>
            <a:r>
              <a:rPr lang="en-US" dirty="0"/>
              <a:t>Test Spring Framework application with JUnit 5 and Mockito</a:t>
            </a:r>
          </a:p>
        </p:txBody>
      </p:sp>
      <p:sp>
        <p:nvSpPr>
          <p:cNvPr id="3" name="Title 2"/>
          <p:cNvSpPr>
            <a:spLocks noGrp="1"/>
          </p:cNvSpPr>
          <p:nvPr>
            <p:ph type="title"/>
          </p:nvPr>
        </p:nvSpPr>
        <p:spPr/>
        <p:txBody>
          <a:bodyPr/>
          <a:lstStyle/>
          <a:p>
            <a:r>
              <a:rPr lang="en-IN" dirty="0" smtClean="0"/>
              <a:t>Goals</a:t>
            </a:r>
            <a:endParaRPr lang="en-IN" dirty="0"/>
          </a:p>
        </p:txBody>
      </p:sp>
    </p:spTree>
    <p:extLst>
      <p:ext uri="{BB962C8B-B14F-4D97-AF65-F5344CB8AC3E}">
        <p14:creationId xmlns:p14="http://schemas.microsoft.com/office/powerpoint/2010/main" val="5723897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lnSpcReduction="10000"/>
          </a:bodyPr>
          <a:lstStyle/>
          <a:p>
            <a:r>
              <a:rPr lang="en-US" dirty="0"/>
              <a:t>Setting expectations and verification go hand in hand. </a:t>
            </a:r>
            <a:endParaRPr lang="en-US" dirty="0" smtClean="0"/>
          </a:p>
          <a:p>
            <a:r>
              <a:rPr lang="en-US" dirty="0" smtClean="0"/>
              <a:t>Setting </a:t>
            </a:r>
            <a:r>
              <a:rPr lang="en-US" dirty="0"/>
              <a:t>expectations is done prior to invoking the function(s) on the class under test. </a:t>
            </a:r>
            <a:endParaRPr lang="en-US" dirty="0" smtClean="0"/>
          </a:p>
          <a:p>
            <a:r>
              <a:rPr lang="en-US" dirty="0" smtClean="0"/>
              <a:t>Verification </a:t>
            </a:r>
            <a:r>
              <a:rPr lang="en-US" dirty="0"/>
              <a:t>is done after. So, first you set expectations, then you verify that your expectations were met.</a:t>
            </a:r>
          </a:p>
          <a:p>
            <a:r>
              <a:rPr lang="en-US" dirty="0" smtClean="0"/>
              <a:t>From </a:t>
            </a:r>
            <a:r>
              <a:rPr lang="en-US" dirty="0"/>
              <a:t>a unit testing perspective, if your expectations were not met, the unit test fails. </a:t>
            </a:r>
            <a:endParaRPr lang="en-US" dirty="0" smtClean="0"/>
          </a:p>
          <a:p>
            <a:r>
              <a:rPr lang="en-US" dirty="0" smtClean="0"/>
              <a:t>For </a:t>
            </a:r>
            <a:r>
              <a:rPr lang="en-US" dirty="0"/>
              <a:t>example, if you set the expectation that the </a:t>
            </a:r>
            <a:r>
              <a:rPr lang="en-US" dirty="0" err="1"/>
              <a:t>ILoginService.login</a:t>
            </a:r>
            <a:r>
              <a:rPr lang="en-US" dirty="0"/>
              <a:t> function should be invoked exactly once with a specific username and password, but it was never invoked during the execution of your test, then the fake would not verify and the test should fail. </a:t>
            </a:r>
            <a:endParaRPr lang="en-IN" dirty="0"/>
          </a:p>
        </p:txBody>
      </p:sp>
      <p:sp>
        <p:nvSpPr>
          <p:cNvPr id="3" name="Title 2"/>
          <p:cNvSpPr>
            <a:spLocks noGrp="1"/>
          </p:cNvSpPr>
          <p:nvPr>
            <p:ph type="title"/>
          </p:nvPr>
        </p:nvSpPr>
        <p:spPr/>
        <p:txBody>
          <a:bodyPr/>
          <a:lstStyle/>
          <a:p>
            <a:r>
              <a:rPr lang="en-IN" dirty="0" smtClean="0"/>
              <a:t>Verifying</a:t>
            </a:r>
            <a:endParaRPr lang="en-IN" dirty="0"/>
          </a:p>
        </p:txBody>
      </p:sp>
    </p:spTree>
    <p:extLst>
      <p:ext uri="{BB962C8B-B14F-4D97-AF65-F5344CB8AC3E}">
        <p14:creationId xmlns:p14="http://schemas.microsoft.com/office/powerpoint/2010/main" val="10252394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vert="horz" lIns="0" tIns="0" rIns="0" bIns="0" rtlCol="0">
            <a:normAutofit fontScale="92500" lnSpcReduction="20000"/>
          </a:bodyPr>
          <a:lstStyle/>
          <a:p>
            <a:pPr marL="231775" indent="-231775">
              <a:buChar char="•"/>
            </a:pPr>
            <a:r>
              <a:rPr lang="en-US" sz="2600" b="0" dirty="0" err="1">
                <a:solidFill>
                  <a:schemeClr val="tx1"/>
                </a:solidFill>
              </a:rPr>
              <a:t>Mockito</a:t>
            </a:r>
            <a:r>
              <a:rPr lang="en-US" sz="2600" b="0" dirty="0">
                <a:solidFill>
                  <a:schemeClr val="tx1"/>
                </a:solidFill>
              </a:rPr>
              <a:t> is an open source testing framework for Java released under the MIT License. </a:t>
            </a:r>
          </a:p>
          <a:p>
            <a:pPr marL="231775" indent="-231775">
              <a:buChar char="•"/>
            </a:pPr>
            <a:r>
              <a:rPr lang="en-US" sz="2600" b="0" dirty="0" err="1">
                <a:solidFill>
                  <a:schemeClr val="tx1"/>
                </a:solidFill>
              </a:rPr>
              <a:t>Mockito</a:t>
            </a:r>
            <a:r>
              <a:rPr lang="en-US" sz="2600" b="0" dirty="0">
                <a:solidFill>
                  <a:schemeClr val="tx1"/>
                </a:solidFill>
              </a:rPr>
              <a:t> distinguishes itself from other mocking frameworks by allowing developers to verify the behavior of the system under test (SUT) without establishing expectations </a:t>
            </a:r>
            <a:r>
              <a:rPr lang="en-US" sz="2600" b="0" dirty="0" smtClean="0">
                <a:solidFill>
                  <a:schemeClr val="tx1"/>
                </a:solidFill>
              </a:rPr>
              <a:t>beforehand.</a:t>
            </a:r>
          </a:p>
          <a:p>
            <a:pPr marL="231775" indent="-231775">
              <a:buChar char="•"/>
            </a:pPr>
            <a:r>
              <a:rPr lang="en-US" sz="2600" b="0" dirty="0" smtClean="0">
                <a:solidFill>
                  <a:schemeClr val="tx1"/>
                </a:solidFill>
              </a:rPr>
              <a:t>One </a:t>
            </a:r>
            <a:r>
              <a:rPr lang="en-US" sz="2600" b="0" dirty="0">
                <a:solidFill>
                  <a:schemeClr val="tx1"/>
                </a:solidFill>
              </a:rPr>
              <a:t>of the criticisms of mock objects is that there is a tighter coupling of the test code to the system under test</a:t>
            </a:r>
            <a:r>
              <a:rPr lang="en-US" sz="2600" b="0" dirty="0" smtClean="0">
                <a:solidFill>
                  <a:schemeClr val="tx1"/>
                </a:solidFill>
              </a:rPr>
              <a:t>.</a:t>
            </a:r>
          </a:p>
          <a:p>
            <a:pPr marL="231775" indent="-231775">
              <a:buChar char="•"/>
            </a:pPr>
            <a:r>
              <a:rPr lang="en-US" sz="2600" b="0" dirty="0" smtClean="0">
                <a:solidFill>
                  <a:schemeClr val="tx1"/>
                </a:solidFill>
              </a:rPr>
              <a:t>Since </a:t>
            </a:r>
            <a:r>
              <a:rPr lang="en-US" sz="2600" b="0" dirty="0" err="1">
                <a:solidFill>
                  <a:schemeClr val="tx1"/>
                </a:solidFill>
              </a:rPr>
              <a:t>Mockito</a:t>
            </a:r>
            <a:r>
              <a:rPr lang="en-US" sz="2600" b="0" dirty="0">
                <a:solidFill>
                  <a:schemeClr val="tx1"/>
                </a:solidFill>
              </a:rPr>
              <a:t> attempts to eliminate the expect-run-verify </a:t>
            </a:r>
            <a:r>
              <a:rPr lang="en-US" sz="2600" b="0" dirty="0" smtClean="0">
                <a:solidFill>
                  <a:schemeClr val="tx1"/>
                </a:solidFill>
              </a:rPr>
              <a:t>pattern </a:t>
            </a:r>
            <a:r>
              <a:rPr lang="en-US" sz="2600" b="0" dirty="0">
                <a:solidFill>
                  <a:schemeClr val="tx1"/>
                </a:solidFill>
              </a:rPr>
              <a:t>by removing the specification of expectations, the coupling is reduced or minimized</a:t>
            </a:r>
            <a:r>
              <a:rPr lang="en-US" sz="2600" b="0" dirty="0" smtClean="0">
                <a:solidFill>
                  <a:schemeClr val="tx1"/>
                </a:solidFill>
              </a:rPr>
              <a:t>.</a:t>
            </a:r>
          </a:p>
          <a:p>
            <a:pPr marL="231775" indent="-231775">
              <a:buChar char="•"/>
            </a:pPr>
            <a:r>
              <a:rPr lang="en-US" sz="2600" b="0" dirty="0" smtClean="0">
                <a:solidFill>
                  <a:schemeClr val="tx1"/>
                </a:solidFill>
              </a:rPr>
              <a:t>The </a:t>
            </a:r>
            <a:r>
              <a:rPr lang="en-US" sz="2600" b="0" dirty="0">
                <a:solidFill>
                  <a:schemeClr val="tx1"/>
                </a:solidFill>
              </a:rPr>
              <a:t>result of this distinguishing feature is simpler test code that should be easier to read and modify</a:t>
            </a:r>
            <a:endParaRPr lang="en-IN" sz="2600" b="0" dirty="0">
              <a:solidFill>
                <a:schemeClr val="tx1"/>
              </a:solidFill>
            </a:endParaRPr>
          </a:p>
        </p:txBody>
      </p:sp>
      <p:sp>
        <p:nvSpPr>
          <p:cNvPr id="3" name="Title 2"/>
          <p:cNvSpPr>
            <a:spLocks noGrp="1"/>
          </p:cNvSpPr>
          <p:nvPr>
            <p:ph type="title"/>
          </p:nvPr>
        </p:nvSpPr>
        <p:spPr/>
        <p:txBody>
          <a:bodyPr/>
          <a:lstStyle/>
          <a:p>
            <a:r>
              <a:rPr lang="en-IN" b="0" dirty="0" err="1"/>
              <a:t>Mockito</a:t>
            </a:r>
            <a:r>
              <a:rPr lang="en-IN" b="0" dirty="0"/>
              <a:t> framework</a:t>
            </a:r>
            <a:br>
              <a:rPr lang="en-IN" b="0" dirty="0"/>
            </a:br>
            <a:endParaRPr lang="en-IN" dirty="0"/>
          </a:p>
        </p:txBody>
      </p:sp>
    </p:spTree>
    <p:extLst>
      <p:ext uri="{BB962C8B-B14F-4D97-AF65-F5344CB8AC3E}">
        <p14:creationId xmlns:p14="http://schemas.microsoft.com/office/powerpoint/2010/main" val="18952785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smtClean="0"/>
              <a:t>Mockito</a:t>
            </a:r>
            <a:endParaRPr lang="en-IN" dirty="0"/>
          </a:p>
        </p:txBody>
      </p:sp>
      <p:pic>
        <p:nvPicPr>
          <p:cNvPr id="4" name="Picture 2" descr="mockitousagevisual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577" y="2209800"/>
            <a:ext cx="876617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24360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a:xfrm>
            <a:off x="457200" y="333555"/>
            <a:ext cx="8382000" cy="762000"/>
          </a:xfrm>
        </p:spPr>
        <p:txBody>
          <a:bodyPr>
            <a:normAutofit/>
          </a:bodyPr>
          <a:lstStyle/>
          <a:p>
            <a:r>
              <a:rPr lang="en-IN" altLang="en-US" sz="2400" dirty="0" smtClean="0"/>
              <a:t>Adding </a:t>
            </a:r>
            <a:r>
              <a:rPr lang="en-IN" altLang="en-US" sz="2400" dirty="0" err="1" smtClean="0"/>
              <a:t>Mockito</a:t>
            </a:r>
            <a:r>
              <a:rPr lang="en-IN" altLang="en-US" sz="2400" dirty="0" smtClean="0"/>
              <a:t> as dependencies to a project</a:t>
            </a:r>
            <a:br>
              <a:rPr lang="en-IN" altLang="en-US" sz="2400" dirty="0" smtClean="0"/>
            </a:br>
            <a:endParaRPr lang="en-IN" altLang="en-US" sz="2400" dirty="0" smtClean="0"/>
          </a:p>
        </p:txBody>
      </p:sp>
      <p:sp>
        <p:nvSpPr>
          <p:cNvPr id="3" name="Content Placeholder 2"/>
          <p:cNvSpPr>
            <a:spLocks noGrp="1"/>
          </p:cNvSpPr>
          <p:nvPr>
            <p:ph idx="4294967295"/>
          </p:nvPr>
        </p:nvSpPr>
        <p:spPr>
          <a:xfrm>
            <a:off x="457200" y="1981200"/>
            <a:ext cx="8229600" cy="3886200"/>
          </a:xfrm>
          <a:prstGeom prst="rect">
            <a:avLst/>
          </a:prstGeom>
        </p:spPr>
        <p:txBody>
          <a:bodyPr>
            <a:normAutofit fontScale="85000" lnSpcReduction="10000"/>
          </a:bodyPr>
          <a:lstStyle/>
          <a:p>
            <a:pPr>
              <a:defRPr/>
            </a:pPr>
            <a:r>
              <a:rPr lang="en-IN" dirty="0" smtClean="0"/>
              <a:t>If you use Maven, add the following dependency to the POM.xml.</a:t>
            </a:r>
          </a:p>
          <a:p>
            <a:r>
              <a:rPr lang="en-IN" dirty="0"/>
              <a:t>&lt;!-- https://mvnrepository.com/artifact/org.mockito/mockito-all --&gt;</a:t>
            </a:r>
          </a:p>
          <a:p>
            <a:r>
              <a:rPr lang="en-IN" dirty="0"/>
              <a:t>&lt;dependency&gt;</a:t>
            </a:r>
          </a:p>
          <a:p>
            <a:r>
              <a:rPr lang="en-IN" dirty="0"/>
              <a:t>    &lt;</a:t>
            </a:r>
            <a:r>
              <a:rPr lang="en-IN" dirty="0" err="1"/>
              <a:t>groupId</a:t>
            </a:r>
            <a:r>
              <a:rPr lang="en-IN" dirty="0"/>
              <a:t>&gt;</a:t>
            </a:r>
            <a:r>
              <a:rPr lang="en-IN" dirty="0" err="1"/>
              <a:t>org.mockito</a:t>
            </a:r>
            <a:r>
              <a:rPr lang="en-IN" dirty="0"/>
              <a:t>&lt;/</a:t>
            </a:r>
            <a:r>
              <a:rPr lang="en-IN" dirty="0" err="1"/>
              <a:t>groupId</a:t>
            </a:r>
            <a:r>
              <a:rPr lang="en-IN" dirty="0"/>
              <a:t>&gt;</a:t>
            </a:r>
          </a:p>
          <a:p>
            <a:r>
              <a:rPr lang="en-IN" dirty="0"/>
              <a:t>    &lt;</a:t>
            </a:r>
            <a:r>
              <a:rPr lang="en-IN" dirty="0" err="1"/>
              <a:t>artifactId</a:t>
            </a:r>
            <a:r>
              <a:rPr lang="en-IN" dirty="0"/>
              <a:t>&gt;</a:t>
            </a:r>
            <a:r>
              <a:rPr lang="en-IN" dirty="0" err="1"/>
              <a:t>mockito</a:t>
            </a:r>
            <a:r>
              <a:rPr lang="en-IN" dirty="0"/>
              <a:t>-all&lt;/</a:t>
            </a:r>
            <a:r>
              <a:rPr lang="en-IN" dirty="0" err="1"/>
              <a:t>artifactId</a:t>
            </a:r>
            <a:r>
              <a:rPr lang="en-IN" dirty="0"/>
              <a:t>&gt;</a:t>
            </a:r>
          </a:p>
          <a:p>
            <a:r>
              <a:rPr lang="en-IN" dirty="0"/>
              <a:t>    &lt;version&gt;1.10.19&lt;/version&gt;</a:t>
            </a:r>
          </a:p>
          <a:p>
            <a:r>
              <a:rPr lang="en-IN" dirty="0"/>
              <a:t>    </a:t>
            </a:r>
          </a:p>
          <a:p>
            <a:r>
              <a:rPr lang="en-IN" dirty="0"/>
              <a:t>&lt;/dependency&gt;</a:t>
            </a:r>
            <a:endParaRPr lang="en-IN" dirty="0" smtClean="0"/>
          </a:p>
          <a:p>
            <a:pPr>
              <a:defRPr/>
            </a:pPr>
            <a:endParaRPr lang="en-IN" dirty="0"/>
          </a:p>
        </p:txBody>
      </p:sp>
      <p:sp>
        <p:nvSpPr>
          <p:cNvPr id="135172" name="Slide Number Placeholder 3"/>
          <p:cNvSpPr>
            <a:spLocks noGrp="1"/>
          </p:cNvSpPr>
          <p:nvPr>
            <p:ph type="sldNum" sz="quarter" idx="4294967295"/>
          </p:nvPr>
        </p:nvSpPr>
        <p:spPr>
          <a:xfrm>
            <a:off x="6553200" y="6248400"/>
            <a:ext cx="2133600" cy="457200"/>
          </a:xfrm>
          <a:prstGeom prst="rect">
            <a:avLst/>
          </a:prstGeom>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A4FAA8A-C2A4-430E-B3CF-7E4C8A40A177}" type="slidenum">
              <a:rPr lang="en-US" altLang="en-US" smtClean="0">
                <a:latin typeface="Arial Black" panose="020B0A04020102020204" pitchFamily="34" charset="0"/>
              </a:rPr>
              <a:pPr/>
              <a:t>43</a:t>
            </a:fld>
            <a:endParaRPr lang="en-US" altLang="en-US" dirty="0" smtClean="0">
              <a:latin typeface="Arial Black" panose="020B0A04020102020204" pitchFamily="34" charset="0"/>
            </a:endParaRPr>
          </a:p>
        </p:txBody>
      </p:sp>
    </p:spTree>
    <p:extLst>
      <p:ext uri="{BB962C8B-B14F-4D97-AF65-F5344CB8AC3E}">
        <p14:creationId xmlns:p14="http://schemas.microsoft.com/office/powerpoint/2010/main" val="36502578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626" y="1143000"/>
            <a:ext cx="9144000" cy="5143500"/>
          </a:xfrm>
          <a:prstGeom prst="rect">
            <a:avLst/>
          </a:prstGeom>
        </p:spPr>
      </p:pic>
    </p:spTree>
    <p:extLst>
      <p:ext uri="{BB962C8B-B14F-4D97-AF65-F5344CB8AC3E}">
        <p14:creationId xmlns:p14="http://schemas.microsoft.com/office/powerpoint/2010/main" val="16002782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IN" b="1" i="1" dirty="0"/>
              <a:t>@Mock</a:t>
            </a:r>
            <a:r>
              <a:rPr lang="en-IN" b="1" dirty="0"/>
              <a:t> </a:t>
            </a:r>
          </a:p>
          <a:p>
            <a:r>
              <a:rPr lang="en-US" i="1" dirty="0"/>
              <a:t>@Mock</a:t>
            </a:r>
            <a:r>
              <a:rPr lang="en-US" dirty="0"/>
              <a:t> to create and inject mocked instances without having to call </a:t>
            </a:r>
            <a:r>
              <a:rPr lang="en-US" i="1" dirty="0" err="1"/>
              <a:t>Mockito.mock</a:t>
            </a:r>
            <a:r>
              <a:rPr lang="en-US" dirty="0"/>
              <a:t> manually</a:t>
            </a:r>
            <a:r>
              <a:rPr lang="en-US" dirty="0" smtClean="0"/>
              <a:t>.</a:t>
            </a:r>
          </a:p>
          <a:p>
            <a:r>
              <a:rPr lang="en-IN" b="1" i="1" dirty="0"/>
              <a:t>@Spy</a:t>
            </a:r>
            <a:r>
              <a:rPr lang="en-IN" b="1" dirty="0"/>
              <a:t> </a:t>
            </a:r>
          </a:p>
          <a:p>
            <a:r>
              <a:rPr lang="en-IN" b="1" i="1" dirty="0"/>
              <a:t>@Captor</a:t>
            </a:r>
            <a:endParaRPr lang="en-IN" b="1" dirty="0"/>
          </a:p>
          <a:p>
            <a:r>
              <a:rPr lang="en-IN" b="1" i="1" dirty="0"/>
              <a:t>@</a:t>
            </a:r>
            <a:r>
              <a:rPr lang="en-IN" b="1" i="1" dirty="0" err="1"/>
              <a:t>InjectMocks</a:t>
            </a:r>
            <a:endParaRPr lang="en-IN" b="1" dirty="0"/>
          </a:p>
          <a:p>
            <a:endParaRPr lang="en-IN" dirty="0"/>
          </a:p>
        </p:txBody>
      </p:sp>
      <p:sp>
        <p:nvSpPr>
          <p:cNvPr id="3" name="Title 2"/>
          <p:cNvSpPr>
            <a:spLocks noGrp="1"/>
          </p:cNvSpPr>
          <p:nvPr>
            <p:ph type="title"/>
          </p:nvPr>
        </p:nvSpPr>
        <p:spPr/>
        <p:txBody>
          <a:bodyPr/>
          <a:lstStyle/>
          <a:p>
            <a:r>
              <a:rPr lang="en-IN" dirty="0" err="1" smtClean="0"/>
              <a:t>Mockito</a:t>
            </a:r>
            <a:r>
              <a:rPr lang="en-IN" dirty="0" smtClean="0"/>
              <a:t> Annotations</a:t>
            </a:r>
            <a:endParaRPr lang="en-IN" dirty="0"/>
          </a:p>
        </p:txBody>
      </p:sp>
    </p:spTree>
    <p:extLst>
      <p:ext uri="{BB962C8B-B14F-4D97-AF65-F5344CB8AC3E}">
        <p14:creationId xmlns:p14="http://schemas.microsoft.com/office/powerpoint/2010/main" val="37862819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With </a:t>
            </a:r>
            <a:r>
              <a:rPr lang="en-US" i="1" dirty="0" err="1"/>
              <a:t>PowerMockito</a:t>
            </a:r>
            <a:r>
              <a:rPr lang="en-US" dirty="0"/>
              <a:t> it is possible to mock all the hard cases that </a:t>
            </a:r>
            <a:r>
              <a:rPr lang="en-US" i="1" dirty="0" err="1"/>
              <a:t>Mockito</a:t>
            </a:r>
            <a:r>
              <a:rPr lang="en-US" dirty="0"/>
              <a:t> does not support. </a:t>
            </a:r>
            <a:endParaRPr lang="en-US" dirty="0" smtClean="0"/>
          </a:p>
          <a:p>
            <a:r>
              <a:rPr lang="en-US" dirty="0" smtClean="0"/>
              <a:t>Most </a:t>
            </a:r>
            <a:r>
              <a:rPr lang="en-US" dirty="0"/>
              <a:t>of the time this means mocking of static methods. </a:t>
            </a:r>
            <a:endParaRPr lang="en-US" dirty="0" smtClean="0"/>
          </a:p>
          <a:p>
            <a:r>
              <a:rPr lang="en-US" dirty="0" smtClean="0"/>
              <a:t>But </a:t>
            </a:r>
            <a:r>
              <a:rPr lang="en-US" dirty="0"/>
              <a:t>it is also possible to mock private methods and constructor calls. </a:t>
            </a:r>
            <a:endParaRPr lang="en-US" dirty="0" smtClean="0"/>
          </a:p>
          <a:p>
            <a:r>
              <a:rPr lang="en-US" dirty="0" smtClean="0"/>
              <a:t>Anyway </a:t>
            </a:r>
            <a:r>
              <a:rPr lang="en-US" dirty="0"/>
              <a:t>most of time the use case is mocking static methods calls. </a:t>
            </a:r>
            <a:endParaRPr lang="en-US" dirty="0" smtClean="0"/>
          </a:p>
          <a:p>
            <a:r>
              <a:rPr lang="en-US" i="1" dirty="0" err="1" smtClean="0"/>
              <a:t>PowerMockito</a:t>
            </a:r>
            <a:r>
              <a:rPr lang="en-US" dirty="0"/>
              <a:t> is using byte code manipulation and thus it comes with its own JUnit runner.</a:t>
            </a:r>
            <a:endParaRPr lang="en-IN" dirty="0"/>
          </a:p>
        </p:txBody>
      </p:sp>
      <p:sp>
        <p:nvSpPr>
          <p:cNvPr id="3" name="Title 2"/>
          <p:cNvSpPr>
            <a:spLocks noGrp="1"/>
          </p:cNvSpPr>
          <p:nvPr>
            <p:ph type="title"/>
          </p:nvPr>
        </p:nvSpPr>
        <p:spPr/>
        <p:txBody>
          <a:bodyPr/>
          <a:lstStyle/>
          <a:p>
            <a:r>
              <a:rPr lang="en-IN" dirty="0" err="1" smtClean="0"/>
              <a:t>PowerMock</a:t>
            </a:r>
            <a:r>
              <a:rPr lang="en-IN" b="0" dirty="0"/>
              <a:t>– Mocking the </a:t>
            </a:r>
            <a:r>
              <a:rPr lang="en-IN" b="0" dirty="0" smtClean="0"/>
              <a:t>Impossible</a:t>
            </a:r>
            <a:endParaRPr lang="en-IN" dirty="0"/>
          </a:p>
        </p:txBody>
      </p:sp>
    </p:spTree>
    <p:extLst>
      <p:ext uri="{BB962C8B-B14F-4D97-AF65-F5344CB8AC3E}">
        <p14:creationId xmlns:p14="http://schemas.microsoft.com/office/powerpoint/2010/main" val="26442146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Questions</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lvl="1"/>
            <a:r>
              <a:rPr lang="en-US" dirty="0" smtClean="0"/>
              <a:t>Spring Integration Framework.</a:t>
            </a:r>
          </a:p>
          <a:p>
            <a:pPr lvl="1"/>
            <a:r>
              <a:rPr lang="en-US" dirty="0" smtClean="0"/>
              <a:t>Message, Channel and Adapter</a:t>
            </a:r>
          </a:p>
          <a:p>
            <a:pPr lvl="1"/>
            <a:r>
              <a:rPr lang="en-US" dirty="0" smtClean="0"/>
              <a:t>Understood the different Component Integration</a:t>
            </a:r>
          </a:p>
          <a:p>
            <a:pPr lvl="1"/>
            <a:r>
              <a:rPr lang="en-US" dirty="0" smtClean="0"/>
              <a:t>Understood the Event-Driven Architecture</a:t>
            </a:r>
          </a:p>
        </p:txBody>
      </p:sp>
      <p:sp>
        <p:nvSpPr>
          <p:cNvPr id="3" name="Title 2"/>
          <p:cNvSpPr>
            <a:spLocks noGrp="1"/>
          </p:cNvSpPr>
          <p:nvPr>
            <p:ph type="title"/>
          </p:nvPr>
        </p:nvSpPr>
        <p:spPr/>
        <p:txBody>
          <a:bodyPr/>
          <a:lstStyle/>
          <a:p>
            <a:r>
              <a:rPr lang="en-US" dirty="0" smtClean="0"/>
              <a:t>Module Summary</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JUnit is an open source Unit Testing Framework for JAVA. </a:t>
            </a:r>
            <a:endParaRPr lang="en-US" dirty="0" smtClean="0"/>
          </a:p>
          <a:p>
            <a:r>
              <a:rPr lang="en-US" dirty="0" smtClean="0"/>
              <a:t>It </a:t>
            </a:r>
            <a:r>
              <a:rPr lang="en-US" dirty="0"/>
              <a:t>is useful for Java Developers to write and run repeatable tests. </a:t>
            </a:r>
            <a:endParaRPr lang="en-US" dirty="0" smtClean="0"/>
          </a:p>
          <a:p>
            <a:r>
              <a:rPr lang="en-US" dirty="0" smtClean="0"/>
              <a:t>Erich </a:t>
            </a:r>
            <a:r>
              <a:rPr lang="en-US" dirty="0"/>
              <a:t>Gamma and Kent Beck initially develop it. </a:t>
            </a:r>
            <a:endParaRPr lang="en-US" dirty="0" smtClean="0"/>
          </a:p>
          <a:p>
            <a:r>
              <a:rPr lang="en-US" dirty="0" smtClean="0"/>
              <a:t>It </a:t>
            </a:r>
            <a:r>
              <a:rPr lang="en-US" dirty="0"/>
              <a:t>is an instance of </a:t>
            </a:r>
            <a:r>
              <a:rPr lang="en-US" dirty="0" err="1"/>
              <a:t>xUnit</a:t>
            </a:r>
            <a:r>
              <a:rPr lang="en-US" dirty="0"/>
              <a:t> architecture. As the name implies, it is used for Unit Testing of a small chunk of code</a:t>
            </a:r>
            <a:r>
              <a:rPr lang="en-US" dirty="0" smtClean="0"/>
              <a:t>.</a:t>
            </a:r>
          </a:p>
          <a:p>
            <a:r>
              <a:rPr lang="en-US" dirty="0"/>
              <a:t>Developers who are following test-driven methodology must write and execute unit test first before any code.</a:t>
            </a:r>
            <a:endParaRPr lang="en-IN" dirty="0"/>
          </a:p>
        </p:txBody>
      </p:sp>
      <p:sp>
        <p:nvSpPr>
          <p:cNvPr id="3" name="Title 2"/>
          <p:cNvSpPr>
            <a:spLocks noGrp="1"/>
          </p:cNvSpPr>
          <p:nvPr>
            <p:ph type="title"/>
          </p:nvPr>
        </p:nvSpPr>
        <p:spPr/>
        <p:txBody>
          <a:bodyPr/>
          <a:lstStyle/>
          <a:p>
            <a:r>
              <a:rPr lang="en-IN" dirty="0" smtClean="0"/>
              <a:t>Junit</a:t>
            </a:r>
            <a:endParaRPr lang="en-IN" dirty="0"/>
          </a:p>
        </p:txBody>
      </p:sp>
    </p:spTree>
    <p:extLst>
      <p:ext uri="{BB962C8B-B14F-4D97-AF65-F5344CB8AC3E}">
        <p14:creationId xmlns:p14="http://schemas.microsoft.com/office/powerpoint/2010/main" val="3759912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lnSpcReduction="10000"/>
          </a:bodyPr>
          <a:lstStyle/>
          <a:p>
            <a:r>
              <a:rPr lang="en-US" dirty="0"/>
              <a:t>JUnit 5 = JUnit Platform + JUnit Jupiter + JUnit </a:t>
            </a:r>
            <a:r>
              <a:rPr lang="en-US" dirty="0" smtClean="0"/>
              <a:t>Vintage</a:t>
            </a:r>
          </a:p>
          <a:p>
            <a:r>
              <a:rPr lang="en-US" dirty="0"/>
              <a:t>The JUnit Platform serves as a foundation for launching testing frameworks on the JVM</a:t>
            </a:r>
            <a:r>
              <a:rPr lang="en-US" dirty="0" smtClean="0"/>
              <a:t>.</a:t>
            </a:r>
          </a:p>
          <a:p>
            <a:r>
              <a:rPr lang="en-US" dirty="0" smtClean="0"/>
              <a:t>It </a:t>
            </a:r>
            <a:r>
              <a:rPr lang="en-US" dirty="0"/>
              <a:t>also defines the </a:t>
            </a:r>
            <a:r>
              <a:rPr lang="en-US" dirty="0" err="1"/>
              <a:t>TestEngine</a:t>
            </a:r>
            <a:r>
              <a:rPr lang="en-US" dirty="0"/>
              <a:t> API for developing a testing framework that runs on the platform. </a:t>
            </a:r>
            <a:endParaRPr lang="en-US" dirty="0" smtClean="0"/>
          </a:p>
          <a:p>
            <a:r>
              <a:rPr lang="en-US" dirty="0"/>
              <a:t>JUnit Jupiter is the combination of the new programming model and extension model for writing tests and extensions in JUnit 5. </a:t>
            </a:r>
            <a:endParaRPr lang="en-US" dirty="0" smtClean="0"/>
          </a:p>
          <a:p>
            <a:r>
              <a:rPr lang="en-US" dirty="0" smtClean="0"/>
              <a:t>The </a:t>
            </a:r>
            <a:r>
              <a:rPr lang="en-US" dirty="0"/>
              <a:t>Jupiter sub-project provides a </a:t>
            </a:r>
            <a:r>
              <a:rPr lang="en-US" dirty="0" err="1"/>
              <a:t>TestEngine</a:t>
            </a:r>
            <a:r>
              <a:rPr lang="en-US" dirty="0"/>
              <a:t> for running Jupiter based tests on the platform.</a:t>
            </a:r>
            <a:endParaRPr lang="en-IN" dirty="0"/>
          </a:p>
        </p:txBody>
      </p:sp>
      <p:sp>
        <p:nvSpPr>
          <p:cNvPr id="3" name="Title 2"/>
          <p:cNvSpPr>
            <a:spLocks noGrp="1"/>
          </p:cNvSpPr>
          <p:nvPr>
            <p:ph type="title"/>
          </p:nvPr>
        </p:nvSpPr>
        <p:spPr/>
        <p:txBody>
          <a:bodyPr/>
          <a:lstStyle/>
          <a:p>
            <a:r>
              <a:rPr lang="en-IN" dirty="0" smtClean="0"/>
              <a:t>Junit</a:t>
            </a:r>
            <a:endParaRPr lang="en-IN" dirty="0"/>
          </a:p>
        </p:txBody>
      </p:sp>
    </p:spTree>
    <p:extLst>
      <p:ext uri="{BB962C8B-B14F-4D97-AF65-F5344CB8AC3E}">
        <p14:creationId xmlns:p14="http://schemas.microsoft.com/office/powerpoint/2010/main" val="7739152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a:t>JUnit Vintage provides a </a:t>
            </a:r>
            <a:r>
              <a:rPr lang="en-US" dirty="0" err="1"/>
              <a:t>TestEngine</a:t>
            </a:r>
            <a:r>
              <a:rPr lang="en-US" dirty="0"/>
              <a:t> for running JUnit 3 and JUnit 4 based tests on the platform.</a:t>
            </a:r>
            <a:endParaRPr lang="en-IN" dirty="0"/>
          </a:p>
        </p:txBody>
      </p:sp>
      <p:sp>
        <p:nvSpPr>
          <p:cNvPr id="3" name="Title 2"/>
          <p:cNvSpPr>
            <a:spLocks noGrp="1"/>
          </p:cNvSpPr>
          <p:nvPr>
            <p:ph type="title"/>
          </p:nvPr>
        </p:nvSpPr>
        <p:spPr/>
        <p:txBody>
          <a:bodyPr/>
          <a:lstStyle/>
          <a:p>
            <a:r>
              <a:rPr lang="en-IN" dirty="0" smtClean="0"/>
              <a:t>Junit</a:t>
            </a:r>
            <a:endParaRPr lang="en-IN" dirty="0"/>
          </a:p>
        </p:txBody>
      </p:sp>
    </p:spTree>
    <p:extLst>
      <p:ext uri="{BB962C8B-B14F-4D97-AF65-F5344CB8AC3E}">
        <p14:creationId xmlns:p14="http://schemas.microsoft.com/office/powerpoint/2010/main" val="3361628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smtClean="0"/>
              <a:t>Writing </a:t>
            </a:r>
            <a:r>
              <a:rPr lang="en-US" dirty="0"/>
              <a:t>Tests in JUnit </a:t>
            </a:r>
            <a:r>
              <a:rPr lang="en-US" dirty="0" smtClean="0"/>
              <a:t>Jupiter</a:t>
            </a:r>
            <a:endParaRPr lang="en-US" dirty="0"/>
          </a:p>
          <a:p>
            <a:r>
              <a:rPr lang="en-US" dirty="0"/>
              <a:t>Migrating from JUnit 4 to JUnit </a:t>
            </a:r>
            <a:r>
              <a:rPr lang="en-US" dirty="0" smtClean="0"/>
              <a:t>Jupiter</a:t>
            </a:r>
            <a:endParaRPr lang="en-US" dirty="0"/>
          </a:p>
          <a:p>
            <a:r>
              <a:rPr lang="en-US" dirty="0"/>
              <a:t>Running </a:t>
            </a:r>
            <a:r>
              <a:rPr lang="en-US" dirty="0" smtClean="0"/>
              <a:t>Tests</a:t>
            </a:r>
            <a:endParaRPr lang="en-US" dirty="0"/>
          </a:p>
          <a:p>
            <a:r>
              <a:rPr lang="en-US" dirty="0"/>
              <a:t>Extension Model for JUnit </a:t>
            </a:r>
            <a:r>
              <a:rPr lang="en-US" dirty="0" smtClean="0"/>
              <a:t>Jupiter</a:t>
            </a:r>
            <a:endParaRPr lang="en-US" dirty="0"/>
          </a:p>
          <a:p>
            <a:r>
              <a:rPr lang="en-US" dirty="0"/>
              <a:t>Advanced </a:t>
            </a:r>
            <a:r>
              <a:rPr lang="en-US" dirty="0" smtClean="0"/>
              <a:t>Topics</a:t>
            </a:r>
            <a:endParaRPr lang="en-US" dirty="0"/>
          </a:p>
          <a:p>
            <a:r>
              <a:rPr lang="en-US" dirty="0"/>
              <a:t>JUnit Platform Launcher </a:t>
            </a:r>
            <a:r>
              <a:rPr lang="en-US" dirty="0" smtClean="0"/>
              <a:t>API</a:t>
            </a:r>
            <a:endParaRPr lang="en-US" dirty="0"/>
          </a:p>
          <a:p>
            <a:r>
              <a:rPr lang="en-US" dirty="0"/>
              <a:t>JUnit Platform Test Kit</a:t>
            </a:r>
            <a:endParaRPr lang="en-IN" dirty="0"/>
          </a:p>
        </p:txBody>
      </p:sp>
      <p:sp>
        <p:nvSpPr>
          <p:cNvPr id="3" name="Title 2"/>
          <p:cNvSpPr>
            <a:spLocks noGrp="1"/>
          </p:cNvSpPr>
          <p:nvPr>
            <p:ph type="title"/>
          </p:nvPr>
        </p:nvSpPr>
        <p:spPr/>
        <p:txBody>
          <a:bodyPr/>
          <a:lstStyle/>
          <a:p>
            <a:r>
              <a:rPr lang="en-IN" b="0" dirty="0"/>
              <a:t> JUnit 5 Features</a:t>
            </a:r>
            <a:br>
              <a:rPr lang="en-IN" b="0" dirty="0"/>
            </a:br>
            <a:endParaRPr lang="en-IN" dirty="0"/>
          </a:p>
        </p:txBody>
      </p:sp>
    </p:spTree>
    <p:extLst>
      <p:ext uri="{BB962C8B-B14F-4D97-AF65-F5344CB8AC3E}">
        <p14:creationId xmlns:p14="http://schemas.microsoft.com/office/powerpoint/2010/main" val="2788828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 Annotations</a:t>
            </a:r>
            <a:br>
              <a:rPr lang="en-IN" b="0" dirty="0"/>
            </a:b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949596678"/>
              </p:ext>
            </p:extLst>
          </p:nvPr>
        </p:nvGraphicFramePr>
        <p:xfrm>
          <a:off x="609600" y="1828800"/>
          <a:ext cx="8382000" cy="4266108"/>
        </p:xfrm>
        <a:graphic>
          <a:graphicData uri="http://schemas.openxmlformats.org/drawingml/2006/table">
            <a:tbl>
              <a:tblPr>
                <a:tableStyleId>{284E427A-3D55-4303-BF80-6455036E1DE7}</a:tableStyleId>
              </a:tblPr>
              <a:tblGrid>
                <a:gridCol w="2133600"/>
                <a:gridCol w="6248400"/>
              </a:tblGrid>
              <a:tr h="316355">
                <a:tc>
                  <a:txBody>
                    <a:bodyPr/>
                    <a:lstStyle/>
                    <a:p>
                      <a:pPr algn="l" rtl="0" fontAlgn="t"/>
                      <a:r>
                        <a:rPr lang="en-IN" sz="1600" dirty="0">
                          <a:effectLst/>
                        </a:rPr>
                        <a:t>Annotation</a:t>
                      </a:r>
                      <a:endParaRPr lang="en-IN" sz="1600" b="1" dirty="0">
                        <a:effectLst/>
                      </a:endParaRPr>
                    </a:p>
                  </a:txBody>
                  <a:tcPr marL="79089" marR="79089" marT="39544" marB="39544"/>
                </a:tc>
                <a:tc>
                  <a:txBody>
                    <a:bodyPr/>
                    <a:lstStyle/>
                    <a:p>
                      <a:pPr algn="l" rtl="0" fontAlgn="t"/>
                      <a:r>
                        <a:rPr lang="en-IN" sz="1600">
                          <a:effectLst/>
                        </a:rPr>
                        <a:t>Description</a:t>
                      </a:r>
                      <a:endParaRPr lang="en-IN" sz="1600" b="1">
                        <a:effectLst/>
                      </a:endParaRPr>
                    </a:p>
                  </a:txBody>
                  <a:tcPr marL="79089" marR="79089" marT="39544" marB="39544"/>
                </a:tc>
              </a:tr>
              <a:tr h="1886872">
                <a:tc>
                  <a:txBody>
                    <a:bodyPr/>
                    <a:lstStyle/>
                    <a:p>
                      <a:pPr algn="l" rtl="0" fontAlgn="t"/>
                      <a:r>
                        <a:rPr lang="en-IN" sz="1600">
                          <a:effectLst/>
                        </a:rPr>
                        <a:t>@Test</a:t>
                      </a:r>
                      <a:endParaRPr lang="en-IN" sz="1600" b="0">
                        <a:effectLst/>
                        <a:latin typeface="inherit"/>
                      </a:endParaRPr>
                    </a:p>
                  </a:txBody>
                  <a:tcPr marL="79089" marR="79089" marT="39544" marB="39544"/>
                </a:tc>
                <a:tc>
                  <a:txBody>
                    <a:bodyPr/>
                    <a:lstStyle/>
                    <a:p>
                      <a:pPr algn="l" rtl="0" fontAlgn="t"/>
                      <a:r>
                        <a:rPr lang="en-US" sz="1600">
                          <a:effectLst/>
                        </a:rPr>
                        <a:t>Denotes that a method is a test method. Unlike JUnit 4’s @Test annotation, this annotation does not declare any attributes, since test extensions in JUnit Jupiter operate based on their own dedicated annotations. Such methods are inherited unless they are overridden.</a:t>
                      </a:r>
                      <a:endParaRPr lang="en-US" sz="1600" b="0">
                        <a:effectLst/>
                        <a:latin typeface="inherit"/>
                      </a:endParaRPr>
                    </a:p>
                  </a:txBody>
                  <a:tcPr marL="79089" marR="79089" marT="39544" marB="39544"/>
                </a:tc>
              </a:tr>
              <a:tr h="1028154">
                <a:tc>
                  <a:txBody>
                    <a:bodyPr/>
                    <a:lstStyle/>
                    <a:p>
                      <a:pPr algn="l" rtl="0" fontAlgn="t"/>
                      <a:r>
                        <a:rPr lang="en-IN" sz="1600">
                          <a:effectLst/>
                        </a:rPr>
                        <a:t>@ParameterizedTest</a:t>
                      </a:r>
                      <a:endParaRPr lang="en-IN" sz="1600" b="0">
                        <a:effectLst/>
                        <a:latin typeface="inherit"/>
                      </a:endParaRPr>
                    </a:p>
                  </a:txBody>
                  <a:tcPr marL="79089" marR="79089" marT="39544" marB="39544"/>
                </a:tc>
                <a:tc>
                  <a:txBody>
                    <a:bodyPr/>
                    <a:lstStyle/>
                    <a:p>
                      <a:pPr algn="l" rtl="0" fontAlgn="t"/>
                      <a:r>
                        <a:rPr lang="en-US" sz="1600" dirty="0">
                          <a:effectLst/>
                        </a:rPr>
                        <a:t>Denotes that a method is a </a:t>
                      </a:r>
                      <a:r>
                        <a:rPr lang="en-US" sz="1600" u="none" dirty="0">
                          <a:effectLst/>
                        </a:rPr>
                        <a:t>parameterized test</a:t>
                      </a:r>
                      <a:r>
                        <a:rPr lang="en-US" sz="1600" dirty="0">
                          <a:effectLst/>
                        </a:rPr>
                        <a:t>. Such methods are inherited unless they are overridden.</a:t>
                      </a:r>
                      <a:endParaRPr lang="en-US" sz="1600" b="0" dirty="0">
                        <a:effectLst/>
                        <a:latin typeface="inherit"/>
                      </a:endParaRPr>
                    </a:p>
                  </a:txBody>
                  <a:tcPr marL="79089" marR="79089" marT="39544" marB="39544"/>
                </a:tc>
              </a:tr>
              <a:tr h="1028154">
                <a:tc>
                  <a:txBody>
                    <a:bodyPr/>
                    <a:lstStyle/>
                    <a:p>
                      <a:pPr algn="l" rtl="0" fontAlgn="t"/>
                      <a:r>
                        <a:rPr lang="en-IN" sz="1600">
                          <a:effectLst/>
                        </a:rPr>
                        <a:t>@RepeatedTest</a:t>
                      </a:r>
                      <a:endParaRPr lang="en-IN" sz="1600" b="0">
                        <a:effectLst/>
                        <a:latin typeface="inherit"/>
                      </a:endParaRPr>
                    </a:p>
                  </a:txBody>
                  <a:tcPr marL="79089" marR="79089" marT="39544" marB="39544"/>
                </a:tc>
                <a:tc>
                  <a:txBody>
                    <a:bodyPr/>
                    <a:lstStyle/>
                    <a:p>
                      <a:pPr algn="l" rtl="0" fontAlgn="t"/>
                      <a:r>
                        <a:rPr lang="en-US" sz="1600" dirty="0">
                          <a:effectLst/>
                        </a:rPr>
                        <a:t>Denotes that a method is a test template for a </a:t>
                      </a:r>
                      <a:r>
                        <a:rPr lang="en-US" sz="1600" u="none" dirty="0">
                          <a:effectLst/>
                        </a:rPr>
                        <a:t>repeated test</a:t>
                      </a:r>
                      <a:r>
                        <a:rPr lang="en-US" sz="1600" dirty="0">
                          <a:effectLst/>
                        </a:rPr>
                        <a:t>. Such methods are inherited unless they are overridden.</a:t>
                      </a:r>
                      <a:endParaRPr lang="en-US" sz="1600" b="0" dirty="0">
                        <a:effectLst/>
                        <a:latin typeface="inherit"/>
                      </a:endParaRPr>
                    </a:p>
                  </a:txBody>
                  <a:tcPr marL="79089" marR="79089" marT="39544" marB="39544"/>
                </a:tc>
              </a:tr>
            </a:tbl>
          </a:graphicData>
        </a:graphic>
      </p:graphicFrame>
    </p:spTree>
    <p:extLst>
      <p:ext uri="{BB962C8B-B14F-4D97-AF65-F5344CB8AC3E}">
        <p14:creationId xmlns:p14="http://schemas.microsoft.com/office/powerpoint/2010/main" val="31223431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Lst>
</file>

<file path=ppt/theme/theme1.xml><?xml version="1.0" encoding="utf-8"?>
<a:theme xmlns:a="http://schemas.openxmlformats.org/drawingml/2006/main" name="Pencils_02_2012">
  <a:themeElements>
    <a:clrScheme name="SWF Template">
      <a:dk1>
        <a:srgbClr val="000000"/>
      </a:dk1>
      <a:lt1>
        <a:sysClr val="window" lastClr="FFFFFF"/>
      </a:lt1>
      <a:dk2>
        <a:srgbClr val="002266"/>
      </a:dk2>
      <a:lt2>
        <a:srgbClr val="BBBB00"/>
      </a:lt2>
      <a:accent1>
        <a:srgbClr val="00BBEE"/>
      </a:accent1>
      <a:accent2>
        <a:srgbClr val="FF9900"/>
      </a:accent2>
      <a:accent3>
        <a:srgbClr val="BBBB00"/>
      </a:accent3>
      <a:accent4>
        <a:srgbClr val="002266"/>
      </a:accent4>
      <a:accent5>
        <a:srgbClr val="DD4411"/>
      </a:accent5>
      <a:accent6>
        <a:srgbClr val="E1DD00"/>
      </a:accent6>
      <a:hlink>
        <a:srgbClr val="FF9900"/>
      </a:hlink>
      <a:folHlink>
        <a:srgbClr val="002266"/>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04DE32136F4D4F8B91DE44C434FF89" ma:contentTypeVersion="0" ma:contentTypeDescription="Create a new document." ma:contentTypeScope="" ma:versionID="51781ce6f9edcc76a54a87506d8d885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1C72F5-E8DF-4294-BFF4-1725915F8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514F291-B47C-48A1-B199-EBD0A7B4E780}">
  <ds:schemaRef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http://purl.org/dc/terms/"/>
    <ds:schemaRef ds:uri="http://purl.org/dc/elements/1.1/"/>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69A6220E-5020-4ACE-A33D-0A412E4F47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Pencils_02_2012</Template>
  <TotalTime>6474</TotalTime>
  <Words>1895</Words>
  <Application>Microsoft Office PowerPoint</Application>
  <PresentationFormat>On-screen Show (4:3)</PresentationFormat>
  <Paragraphs>254</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Arial Black</vt:lpstr>
      <vt:lpstr>Calibri</vt:lpstr>
      <vt:lpstr>inherit</vt:lpstr>
      <vt:lpstr>Pencils_02_2012</vt:lpstr>
      <vt:lpstr>PowerPoint Presentation</vt:lpstr>
      <vt:lpstr>Goals</vt:lpstr>
      <vt:lpstr>Goals</vt:lpstr>
      <vt:lpstr>Goals</vt:lpstr>
      <vt:lpstr>Junit</vt:lpstr>
      <vt:lpstr>Junit</vt:lpstr>
      <vt:lpstr>Junit</vt:lpstr>
      <vt:lpstr> JUnit 5 Features </vt:lpstr>
      <vt:lpstr> Annotations </vt:lpstr>
      <vt:lpstr> Annotations </vt:lpstr>
      <vt:lpstr> Annotations </vt:lpstr>
      <vt:lpstr> Annotations </vt:lpstr>
      <vt:lpstr> Annotations </vt:lpstr>
      <vt:lpstr> Annotations </vt:lpstr>
      <vt:lpstr> Annotations </vt:lpstr>
      <vt:lpstr> Annotations </vt:lpstr>
      <vt:lpstr>Assertions</vt:lpstr>
      <vt:lpstr>Mocking in Unit testing</vt:lpstr>
      <vt:lpstr>PowerPoint Presentation</vt:lpstr>
      <vt:lpstr>Mocking in Unit testing</vt:lpstr>
      <vt:lpstr>PowerPoint Presentation</vt:lpstr>
      <vt:lpstr>Mocking in Unit testing</vt:lpstr>
      <vt:lpstr>Mocking in Unit testing</vt:lpstr>
      <vt:lpstr>Types/Categories of Test Doubles</vt:lpstr>
      <vt:lpstr>Fakes:</vt:lpstr>
      <vt:lpstr>PowerPoint Presentation</vt:lpstr>
      <vt:lpstr>Stubs: </vt:lpstr>
      <vt:lpstr>Stubs: </vt:lpstr>
      <vt:lpstr>Spies:</vt:lpstr>
      <vt:lpstr>Spies:</vt:lpstr>
      <vt:lpstr>Mocks:</vt:lpstr>
      <vt:lpstr>PowerPoint Presentation</vt:lpstr>
      <vt:lpstr>Mocks</vt:lpstr>
      <vt:lpstr>What are the benefits of mocking?  </vt:lpstr>
      <vt:lpstr>What are the key mocking concepts? </vt:lpstr>
      <vt:lpstr>Stubbing</vt:lpstr>
      <vt:lpstr>Stubbing</vt:lpstr>
      <vt:lpstr>Setting Expectations</vt:lpstr>
      <vt:lpstr>Setting Expectations</vt:lpstr>
      <vt:lpstr>Verifying</vt:lpstr>
      <vt:lpstr>Mockito framework </vt:lpstr>
      <vt:lpstr>Mockito</vt:lpstr>
      <vt:lpstr>Adding Mockito as dependencies to a project </vt:lpstr>
      <vt:lpstr>PowerPoint Presentation</vt:lpstr>
      <vt:lpstr>Mockito Annotations</vt:lpstr>
      <vt:lpstr>PowerMock– Mocking the Impossible</vt:lpstr>
      <vt:lpstr>PowerPoint Presentation</vt:lpstr>
      <vt:lpstr>Module Summary</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erica.l.moeser</dc:creator>
  <dc:description/>
  <cp:lastModifiedBy>Parameswari Bala</cp:lastModifiedBy>
  <cp:revision>737</cp:revision>
  <dcterms:created xsi:type="dcterms:W3CDTF">2012-03-13T15:47:14Z</dcterms:created>
  <dcterms:modified xsi:type="dcterms:W3CDTF">2019-11-14T08:40:26Z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ArticulateGUID">
    <vt:lpwstr>AAA9661D-BB09-40B4-9621-E5DD34F7073B</vt:lpwstr>
  </property>
  <property fmtid="{D5CDD505-2E9C-101B-9397-08002B2CF9AE}" pid="5" name="ArticulateProjectFull">
    <vt:lpwstr>F:\PROJECTS\JohnsonBeesley\Accenture\Accenture_PPT_020412_LEO.ppta</vt:lpwstr>
  </property>
  <property fmtid="{D5CDD505-2E9C-101B-9397-08002B2CF9AE}" pid="6" name="ContentTypeId">
    <vt:lpwstr>0x0101003104DE32136F4D4F8B91DE44C434FF89</vt:lpwstr>
  </property>
</Properties>
</file>