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linkedin.com/in/nikhiljain93/" TargetMode="External"/><Relationship Id="rId7" Type="http://schemas.openxmlformats.org/officeDocument/2006/relationships/hyperlink" Target="https://www.machinelearningplus.com/" TargetMode="External"/><Relationship Id="rId2" Type="http://schemas.openxmlformats.org/officeDocument/2006/relationships/hyperlink" Target="https://github.com/njain5/datasciencecode" TargetMode="External"/><Relationship Id="rId1" Type="http://schemas.openxmlformats.org/officeDocument/2006/relationships/slideLayout" Target="../slideLayouts/slideLayout7.xml"/><Relationship Id="rId6" Type="http://schemas.openxmlformats.org/officeDocument/2006/relationships/hyperlink" Target="https://www.analyticsvidhya.com/" TargetMode="External"/><Relationship Id="rId5" Type="http://schemas.openxmlformats.org/officeDocument/2006/relationships/hyperlink" Target="https://towardsdatascience.com/" TargetMode="External"/><Relationship Id="rId4" Type="http://schemas.openxmlformats.org/officeDocument/2006/relationships/hyperlink" Target="https://www.wikipedi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Time Series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Code Brigade</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8378-127F-4EC6-8063-CADB62055560}"/>
              </a:ext>
            </a:extLst>
          </p:cNvPr>
          <p:cNvSpPr>
            <a:spLocks noGrp="1"/>
          </p:cNvSpPr>
          <p:nvPr>
            <p:ph type="title"/>
          </p:nvPr>
        </p:nvSpPr>
        <p:spPr/>
        <p:txBody>
          <a:bodyPr/>
          <a:lstStyle/>
          <a:p>
            <a:r>
              <a:rPr lang="en-IN" dirty="0"/>
              <a:t>Random Error</a:t>
            </a:r>
          </a:p>
        </p:txBody>
      </p:sp>
      <p:sp>
        <p:nvSpPr>
          <p:cNvPr id="3" name="Content Placeholder 2">
            <a:extLst>
              <a:ext uri="{FF2B5EF4-FFF2-40B4-BE49-F238E27FC236}">
                <a16:creationId xmlns:a16="http://schemas.microsoft.com/office/drawing/2014/main" id="{669B02A1-3A05-4815-855F-2DFC3E13EB6C}"/>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random increase or decrease of the data for the specific period of time. These are the kind of fluctuations that are neither systematic nor predictable.</a:t>
            </a:r>
          </a:p>
          <a:p>
            <a:endParaRPr lang="en-IN" dirty="0"/>
          </a:p>
        </p:txBody>
      </p:sp>
      <p:pic>
        <p:nvPicPr>
          <p:cNvPr id="4" name="Picture 3">
            <a:extLst>
              <a:ext uri="{FF2B5EF4-FFF2-40B4-BE49-F238E27FC236}">
                <a16:creationId xmlns:a16="http://schemas.microsoft.com/office/drawing/2014/main" id="{D93125A3-90BB-4EBE-A13E-7A67711B5F39}"/>
              </a:ext>
            </a:extLst>
          </p:cNvPr>
          <p:cNvPicPr/>
          <p:nvPr/>
        </p:nvPicPr>
        <p:blipFill>
          <a:blip r:embed="rId2"/>
          <a:stretch>
            <a:fillRect/>
          </a:stretch>
        </p:blipFill>
        <p:spPr>
          <a:xfrm>
            <a:off x="3154045" y="2821622"/>
            <a:ext cx="5731510" cy="3557905"/>
          </a:xfrm>
          <a:prstGeom prst="rect">
            <a:avLst/>
          </a:prstGeom>
        </p:spPr>
      </p:pic>
    </p:spTree>
    <p:extLst>
      <p:ext uri="{BB962C8B-B14F-4D97-AF65-F5344CB8AC3E}">
        <p14:creationId xmlns:p14="http://schemas.microsoft.com/office/powerpoint/2010/main" val="327922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B9600-081F-401B-A3BD-BD41255D9518}"/>
              </a:ext>
            </a:extLst>
          </p:cNvPr>
          <p:cNvSpPr txBox="1"/>
          <p:nvPr/>
        </p:nvSpPr>
        <p:spPr>
          <a:xfrm>
            <a:off x="1323975" y="1000125"/>
            <a:ext cx="9315450" cy="2031325"/>
          </a:xfrm>
          <a:prstGeom prst="rect">
            <a:avLst/>
          </a:prstGeom>
          <a:noFill/>
        </p:spPr>
        <p:txBody>
          <a:bodyPr wrap="square" rtlCol="0">
            <a:spAutoFit/>
          </a:bodyPr>
          <a:lstStyle/>
          <a:p>
            <a:r>
              <a:rPr lang="en-IN" dirty="0"/>
              <a:t>Note:</a:t>
            </a:r>
          </a:p>
          <a:p>
            <a:endParaRPr lang="en-IN" dirty="0"/>
          </a:p>
          <a:p>
            <a:r>
              <a:rPr lang="en-IN" dirty="0"/>
              <a:t>Level and random error are the mandatory component of Time Series. Every Time series data will have some sort of level and random Error.</a:t>
            </a:r>
          </a:p>
          <a:p>
            <a:endParaRPr lang="en-IN" dirty="0"/>
          </a:p>
          <a:p>
            <a:r>
              <a:rPr lang="en-IN" dirty="0"/>
              <a:t>Trend, Cyclical and Seasonal are optional component. They may or may not exist is the time series dataset.</a:t>
            </a:r>
          </a:p>
        </p:txBody>
      </p:sp>
    </p:spTree>
    <p:extLst>
      <p:ext uri="{BB962C8B-B14F-4D97-AF65-F5344CB8AC3E}">
        <p14:creationId xmlns:p14="http://schemas.microsoft.com/office/powerpoint/2010/main" val="128313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43C5-D09F-4202-A1D8-8372BF45D40F}"/>
              </a:ext>
            </a:extLst>
          </p:cNvPr>
          <p:cNvSpPr>
            <a:spLocks noGrp="1"/>
          </p:cNvSpPr>
          <p:nvPr>
            <p:ph type="title"/>
          </p:nvPr>
        </p:nvSpPr>
        <p:spPr/>
        <p:txBody>
          <a:bodyPr/>
          <a:lstStyle/>
          <a:p>
            <a:r>
              <a:rPr lang="en-IN" dirty="0"/>
              <a:t>Decomposing a Time Series</a:t>
            </a:r>
          </a:p>
        </p:txBody>
      </p:sp>
    </p:spTree>
    <p:extLst>
      <p:ext uri="{BB962C8B-B14F-4D97-AF65-F5344CB8AC3E}">
        <p14:creationId xmlns:p14="http://schemas.microsoft.com/office/powerpoint/2010/main" val="32774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0C4E-A39A-413B-8661-D84FAA16822E}"/>
              </a:ext>
            </a:extLst>
          </p:cNvPr>
          <p:cNvSpPr>
            <a:spLocks noGrp="1"/>
          </p:cNvSpPr>
          <p:nvPr>
            <p:ph type="title"/>
          </p:nvPr>
        </p:nvSpPr>
        <p:spPr/>
        <p:txBody>
          <a:bodyPr/>
          <a:lstStyle/>
          <a:p>
            <a:r>
              <a:rPr lang="en-IN" dirty="0"/>
              <a:t>Why do we need to decompose a time series?</a:t>
            </a:r>
          </a:p>
        </p:txBody>
      </p:sp>
      <p:sp>
        <p:nvSpPr>
          <p:cNvPr id="3" name="Content Placeholder 2">
            <a:extLst>
              <a:ext uri="{FF2B5EF4-FFF2-40B4-BE49-F238E27FC236}">
                <a16:creationId xmlns:a16="http://schemas.microsoft.com/office/drawing/2014/main" id="{182F243E-2348-46DB-B19D-24A24E65D830}"/>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Decomposing a time series can be thought of as a system which helps break time series into various components. You can think of a series as a whole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combination of time series components.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We decompose time series in order to extract vital patterns of time series data which are often difficult to detect through visual inspection. Also, it gives us the understanding of which of the components contribute the most or the least to the variance of time series data. And, once we get that understanding, we can either retain or remove such component depending on the contribution it will make towards modelling the time series data. </a:t>
            </a:r>
            <a:endParaRPr lang="en-IN" dirty="0"/>
          </a:p>
        </p:txBody>
      </p:sp>
    </p:spTree>
    <p:extLst>
      <p:ext uri="{BB962C8B-B14F-4D97-AF65-F5344CB8AC3E}">
        <p14:creationId xmlns:p14="http://schemas.microsoft.com/office/powerpoint/2010/main" val="124201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682F-29F4-4CC5-80A4-FF5459B2FFB1}"/>
              </a:ext>
            </a:extLst>
          </p:cNvPr>
          <p:cNvSpPr>
            <a:spLocks noGrp="1"/>
          </p:cNvSpPr>
          <p:nvPr>
            <p:ph type="title"/>
          </p:nvPr>
        </p:nvSpPr>
        <p:spPr/>
        <p:txBody>
          <a:bodyPr/>
          <a:lstStyle/>
          <a:p>
            <a:r>
              <a:rPr lang="en-IN" dirty="0"/>
              <a:t>How do we decompose a Time Series?</a:t>
            </a:r>
          </a:p>
        </p:txBody>
      </p:sp>
      <p:sp>
        <p:nvSpPr>
          <p:cNvPr id="3" name="Content Placeholder 2">
            <a:extLst>
              <a:ext uri="{FF2B5EF4-FFF2-40B4-BE49-F238E27FC236}">
                <a16:creationId xmlns:a16="http://schemas.microsoft.com/office/drawing/2014/main" id="{7043ED19-6B8F-4077-815B-732C7465A34C}"/>
              </a:ext>
            </a:extLst>
          </p:cNvPr>
          <p:cNvSpPr>
            <a:spLocks noGrp="1"/>
          </p:cNvSpPr>
          <p:nvPr>
            <p:ph sz="half" idx="1"/>
          </p:nvPr>
        </p:nvSpPr>
        <p:spPr/>
        <p:txBody>
          <a:bodyPr/>
          <a:lstStyle/>
          <a:p>
            <a:r>
              <a:rPr lang="en-IN" dirty="0"/>
              <a:t>Additive Model.</a:t>
            </a:r>
          </a:p>
          <a:p>
            <a:r>
              <a:rPr lang="en-US" sz="1400" dirty="0"/>
              <a:t>Additive model is used when the variance of the time series does not change over different values of time series or has a normal distribution with constant variance over time. </a:t>
            </a:r>
          </a:p>
          <a:p>
            <a:endParaRPr lang="en-IN" dirty="0"/>
          </a:p>
        </p:txBody>
      </p:sp>
      <p:sp>
        <p:nvSpPr>
          <p:cNvPr id="4" name="Content Placeholder 3">
            <a:extLst>
              <a:ext uri="{FF2B5EF4-FFF2-40B4-BE49-F238E27FC236}">
                <a16:creationId xmlns:a16="http://schemas.microsoft.com/office/drawing/2014/main" id="{707966C9-0388-4258-BDF5-256DE30420B5}"/>
              </a:ext>
            </a:extLst>
          </p:cNvPr>
          <p:cNvSpPr>
            <a:spLocks noGrp="1"/>
          </p:cNvSpPr>
          <p:nvPr>
            <p:ph sz="half" idx="2"/>
          </p:nvPr>
        </p:nvSpPr>
        <p:spPr/>
        <p:txBody>
          <a:bodyPr/>
          <a:lstStyle/>
          <a:p>
            <a:r>
              <a:rPr lang="en-IN" dirty="0"/>
              <a:t>Multiplicative Model.</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In the multiplicative model, the original time series is expressed as the product of trend, seasonal and irregular components. So, if the seasonal variation is increasing over time, we use this model of decomposition. </a:t>
            </a:r>
          </a:p>
          <a:p>
            <a:endParaRPr lang="en-IN" sz="1400" dirty="0"/>
          </a:p>
        </p:txBody>
      </p:sp>
      <p:pic>
        <p:nvPicPr>
          <p:cNvPr id="5" name="Picture 4">
            <a:extLst>
              <a:ext uri="{FF2B5EF4-FFF2-40B4-BE49-F238E27FC236}">
                <a16:creationId xmlns:a16="http://schemas.microsoft.com/office/drawing/2014/main" id="{B2E3F23B-B38D-4918-8FD7-85DCFA850E34}"/>
              </a:ext>
            </a:extLst>
          </p:cNvPr>
          <p:cNvPicPr/>
          <p:nvPr/>
        </p:nvPicPr>
        <p:blipFill>
          <a:blip r:embed="rId2"/>
          <a:stretch>
            <a:fillRect/>
          </a:stretch>
        </p:blipFill>
        <p:spPr>
          <a:xfrm>
            <a:off x="545891" y="3514725"/>
            <a:ext cx="5191125" cy="2506875"/>
          </a:xfrm>
          <a:prstGeom prst="rect">
            <a:avLst/>
          </a:prstGeom>
        </p:spPr>
      </p:pic>
      <p:pic>
        <p:nvPicPr>
          <p:cNvPr id="6" name="Picture 5">
            <a:extLst>
              <a:ext uri="{FF2B5EF4-FFF2-40B4-BE49-F238E27FC236}">
                <a16:creationId xmlns:a16="http://schemas.microsoft.com/office/drawing/2014/main" id="{8E23569A-100A-419E-91BE-EF2655D65640}"/>
              </a:ext>
            </a:extLst>
          </p:cNvPr>
          <p:cNvPicPr/>
          <p:nvPr/>
        </p:nvPicPr>
        <p:blipFill>
          <a:blip r:embed="rId3"/>
          <a:stretch>
            <a:fillRect/>
          </a:stretch>
        </p:blipFill>
        <p:spPr>
          <a:xfrm>
            <a:off x="6515944" y="3406141"/>
            <a:ext cx="4953000" cy="2615459"/>
          </a:xfrm>
          <a:prstGeom prst="rect">
            <a:avLst/>
          </a:prstGeom>
        </p:spPr>
      </p:pic>
    </p:spTree>
    <p:extLst>
      <p:ext uri="{BB962C8B-B14F-4D97-AF65-F5344CB8AC3E}">
        <p14:creationId xmlns:p14="http://schemas.microsoft.com/office/powerpoint/2010/main" val="1204697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FDB6-CB8B-4A57-BD24-C00CEEE44EED}"/>
              </a:ext>
            </a:extLst>
          </p:cNvPr>
          <p:cNvSpPr>
            <a:spLocks noGrp="1"/>
          </p:cNvSpPr>
          <p:nvPr>
            <p:ph type="title"/>
          </p:nvPr>
        </p:nvSpPr>
        <p:spPr/>
        <p:txBody>
          <a:bodyPr/>
          <a:lstStyle/>
          <a:p>
            <a:r>
              <a:rPr lang="en-IN" dirty="0"/>
              <a:t>Moving Average</a:t>
            </a:r>
          </a:p>
        </p:txBody>
      </p:sp>
      <p:sp>
        <p:nvSpPr>
          <p:cNvPr id="3" name="Content Placeholder 2">
            <a:extLst>
              <a:ext uri="{FF2B5EF4-FFF2-40B4-BE49-F238E27FC236}">
                <a16:creationId xmlns:a16="http://schemas.microsoft.com/office/drawing/2014/main" id="{8126517D-7F6F-4CAC-9BAA-E302BBBEA407}"/>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wiki would have it, in statistics, a moving average (rolling average or running average) is a calculation to analyse data points by creating a series of averages of different subsets of the full data set. It is also called a moving mean or rolling mean and is a type of finite impulse response filter. Variations include: simple, and cumulative, or weighted forms.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Given a series of numbers and a fixed subset size, the first element of the moving average is obtained by taking the average of the initial fixed subset of the number series. Then the subset is modified by "shifting forward"; that is, excluding the first number of the series and including the next value in the subset.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Moving Average is a very important statistical component when it comes to time series. </a:t>
            </a:r>
            <a:endParaRPr lang="en-IN" dirty="0"/>
          </a:p>
        </p:txBody>
      </p:sp>
    </p:spTree>
    <p:extLst>
      <p:ext uri="{BB962C8B-B14F-4D97-AF65-F5344CB8AC3E}">
        <p14:creationId xmlns:p14="http://schemas.microsoft.com/office/powerpoint/2010/main" val="367480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7E66EBB-A755-4D86-AC2A-0EB5DAD581B1}"/>
              </a:ext>
            </a:extLst>
          </p:cNvPr>
          <p:cNvGraphicFramePr>
            <a:graphicFrameLocks noGrp="1"/>
          </p:cNvGraphicFramePr>
          <p:nvPr>
            <p:extLst>
              <p:ext uri="{D42A27DB-BD31-4B8C-83A1-F6EECF244321}">
                <p14:modId xmlns:p14="http://schemas.microsoft.com/office/powerpoint/2010/main" val="2526081080"/>
              </p:ext>
            </p:extLst>
          </p:nvPr>
        </p:nvGraphicFramePr>
        <p:xfrm>
          <a:off x="2032000" y="719666"/>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54399833"/>
                    </a:ext>
                  </a:extLst>
                </a:gridCol>
                <a:gridCol w="2709333">
                  <a:extLst>
                    <a:ext uri="{9D8B030D-6E8A-4147-A177-3AD203B41FA5}">
                      <a16:colId xmlns:a16="http://schemas.microsoft.com/office/drawing/2014/main" val="3115881345"/>
                    </a:ext>
                  </a:extLst>
                </a:gridCol>
                <a:gridCol w="2709333">
                  <a:extLst>
                    <a:ext uri="{9D8B030D-6E8A-4147-A177-3AD203B41FA5}">
                      <a16:colId xmlns:a16="http://schemas.microsoft.com/office/drawing/2014/main" val="219695667"/>
                    </a:ext>
                  </a:extLst>
                </a:gridCol>
              </a:tblGrid>
              <a:tr h="370840">
                <a:tc>
                  <a:txBody>
                    <a:bodyPr/>
                    <a:lstStyle/>
                    <a:p>
                      <a:r>
                        <a:rPr lang="en-IN" dirty="0"/>
                        <a:t>Month</a:t>
                      </a:r>
                    </a:p>
                  </a:txBody>
                  <a:tcPr/>
                </a:tc>
                <a:tc>
                  <a:txBody>
                    <a:bodyPr/>
                    <a:lstStyle/>
                    <a:p>
                      <a:r>
                        <a:rPr lang="en-IN" dirty="0"/>
                        <a:t>Expenses</a:t>
                      </a:r>
                    </a:p>
                  </a:txBody>
                  <a:tcPr/>
                </a:tc>
                <a:tc>
                  <a:txBody>
                    <a:bodyPr/>
                    <a:lstStyle/>
                    <a:p>
                      <a:r>
                        <a:rPr lang="en-IN" dirty="0"/>
                        <a:t>Moving Average</a:t>
                      </a:r>
                    </a:p>
                  </a:txBody>
                  <a:tcPr/>
                </a:tc>
                <a:extLst>
                  <a:ext uri="{0D108BD9-81ED-4DB2-BD59-A6C34878D82A}">
                    <a16:rowId xmlns:a16="http://schemas.microsoft.com/office/drawing/2014/main" val="2870783847"/>
                  </a:ext>
                </a:extLst>
              </a:tr>
              <a:tr h="370840">
                <a:tc>
                  <a:txBody>
                    <a:bodyPr/>
                    <a:lstStyle/>
                    <a:p>
                      <a:r>
                        <a:rPr lang="en-IN" dirty="0"/>
                        <a:t>Jan</a:t>
                      </a:r>
                    </a:p>
                  </a:txBody>
                  <a:tcPr/>
                </a:tc>
                <a:tc>
                  <a:txBody>
                    <a:bodyPr/>
                    <a:lstStyle/>
                    <a:p>
                      <a:r>
                        <a:rPr lang="en-IN" dirty="0"/>
                        <a:t>1000</a:t>
                      </a:r>
                    </a:p>
                  </a:txBody>
                  <a:tcPr/>
                </a:tc>
                <a:tc>
                  <a:txBody>
                    <a:bodyPr/>
                    <a:lstStyle/>
                    <a:p>
                      <a:endParaRPr lang="en-IN"/>
                    </a:p>
                  </a:txBody>
                  <a:tcPr/>
                </a:tc>
                <a:extLst>
                  <a:ext uri="{0D108BD9-81ED-4DB2-BD59-A6C34878D82A}">
                    <a16:rowId xmlns:a16="http://schemas.microsoft.com/office/drawing/2014/main" val="2450126506"/>
                  </a:ext>
                </a:extLst>
              </a:tr>
              <a:tr h="370840">
                <a:tc>
                  <a:txBody>
                    <a:bodyPr/>
                    <a:lstStyle/>
                    <a:p>
                      <a:r>
                        <a:rPr lang="en-IN" dirty="0"/>
                        <a:t>Feb</a:t>
                      </a:r>
                    </a:p>
                  </a:txBody>
                  <a:tcPr/>
                </a:tc>
                <a:tc>
                  <a:txBody>
                    <a:bodyPr/>
                    <a:lstStyle/>
                    <a:p>
                      <a:r>
                        <a:rPr lang="en-IN" dirty="0"/>
                        <a:t>3000</a:t>
                      </a:r>
                    </a:p>
                  </a:txBody>
                  <a:tcPr/>
                </a:tc>
                <a:tc>
                  <a:txBody>
                    <a:bodyPr/>
                    <a:lstStyle/>
                    <a:p>
                      <a:endParaRPr lang="en-IN"/>
                    </a:p>
                  </a:txBody>
                  <a:tcPr/>
                </a:tc>
                <a:extLst>
                  <a:ext uri="{0D108BD9-81ED-4DB2-BD59-A6C34878D82A}">
                    <a16:rowId xmlns:a16="http://schemas.microsoft.com/office/drawing/2014/main" val="3013224745"/>
                  </a:ext>
                </a:extLst>
              </a:tr>
              <a:tr h="370840">
                <a:tc>
                  <a:txBody>
                    <a:bodyPr/>
                    <a:lstStyle/>
                    <a:p>
                      <a:r>
                        <a:rPr lang="en-IN" dirty="0"/>
                        <a:t>Mar</a:t>
                      </a:r>
                    </a:p>
                  </a:txBody>
                  <a:tcPr/>
                </a:tc>
                <a:tc>
                  <a:txBody>
                    <a:bodyPr/>
                    <a:lstStyle/>
                    <a:p>
                      <a:r>
                        <a:rPr lang="en-IN" dirty="0"/>
                        <a:t>5000</a:t>
                      </a:r>
                    </a:p>
                  </a:txBody>
                  <a:tcPr/>
                </a:tc>
                <a:tc>
                  <a:txBody>
                    <a:bodyPr/>
                    <a:lstStyle/>
                    <a:p>
                      <a:endParaRPr lang="en-IN"/>
                    </a:p>
                  </a:txBody>
                  <a:tcPr/>
                </a:tc>
                <a:extLst>
                  <a:ext uri="{0D108BD9-81ED-4DB2-BD59-A6C34878D82A}">
                    <a16:rowId xmlns:a16="http://schemas.microsoft.com/office/drawing/2014/main" val="1780108964"/>
                  </a:ext>
                </a:extLst>
              </a:tr>
              <a:tr h="370840">
                <a:tc>
                  <a:txBody>
                    <a:bodyPr/>
                    <a:lstStyle/>
                    <a:p>
                      <a:r>
                        <a:rPr lang="en-IN" dirty="0"/>
                        <a:t>Apr</a:t>
                      </a:r>
                    </a:p>
                  </a:txBody>
                  <a:tcPr/>
                </a:tc>
                <a:tc>
                  <a:txBody>
                    <a:bodyPr/>
                    <a:lstStyle/>
                    <a:p>
                      <a:r>
                        <a:rPr lang="en-IN" dirty="0"/>
                        <a:t>2500</a:t>
                      </a:r>
                    </a:p>
                  </a:txBody>
                  <a:tcPr/>
                </a:tc>
                <a:tc>
                  <a:txBody>
                    <a:bodyPr/>
                    <a:lstStyle/>
                    <a:p>
                      <a:r>
                        <a:rPr lang="en-IN" dirty="0"/>
                        <a:t>3000</a:t>
                      </a:r>
                    </a:p>
                  </a:txBody>
                  <a:tcPr/>
                </a:tc>
                <a:extLst>
                  <a:ext uri="{0D108BD9-81ED-4DB2-BD59-A6C34878D82A}">
                    <a16:rowId xmlns:a16="http://schemas.microsoft.com/office/drawing/2014/main" val="3234627557"/>
                  </a:ext>
                </a:extLst>
              </a:tr>
              <a:tr h="370840">
                <a:tc>
                  <a:txBody>
                    <a:bodyPr/>
                    <a:lstStyle/>
                    <a:p>
                      <a:r>
                        <a:rPr lang="en-IN" dirty="0"/>
                        <a:t>May</a:t>
                      </a:r>
                    </a:p>
                  </a:txBody>
                  <a:tcPr/>
                </a:tc>
                <a:tc>
                  <a:txBody>
                    <a:bodyPr/>
                    <a:lstStyle/>
                    <a:p>
                      <a:r>
                        <a:rPr lang="en-IN" dirty="0"/>
                        <a:t>3500</a:t>
                      </a:r>
                    </a:p>
                  </a:txBody>
                  <a:tcPr/>
                </a:tc>
                <a:tc>
                  <a:txBody>
                    <a:bodyPr/>
                    <a:lstStyle/>
                    <a:p>
                      <a:r>
                        <a:rPr lang="en-IN" dirty="0"/>
                        <a:t>3500</a:t>
                      </a:r>
                    </a:p>
                  </a:txBody>
                  <a:tcPr/>
                </a:tc>
                <a:extLst>
                  <a:ext uri="{0D108BD9-81ED-4DB2-BD59-A6C34878D82A}">
                    <a16:rowId xmlns:a16="http://schemas.microsoft.com/office/drawing/2014/main" val="349058588"/>
                  </a:ext>
                </a:extLst>
              </a:tr>
              <a:tr h="370840">
                <a:tc>
                  <a:txBody>
                    <a:bodyPr/>
                    <a:lstStyle/>
                    <a:p>
                      <a:r>
                        <a:rPr lang="en-IN" dirty="0"/>
                        <a:t>Jun</a:t>
                      </a:r>
                    </a:p>
                  </a:txBody>
                  <a:tcPr/>
                </a:tc>
                <a:tc>
                  <a:txBody>
                    <a:bodyPr/>
                    <a:lstStyle/>
                    <a:p>
                      <a:r>
                        <a:rPr lang="en-IN" dirty="0"/>
                        <a:t>4000</a:t>
                      </a:r>
                    </a:p>
                  </a:txBody>
                  <a:tcPr/>
                </a:tc>
                <a:tc>
                  <a:txBody>
                    <a:bodyPr/>
                    <a:lstStyle/>
                    <a:p>
                      <a:r>
                        <a:rPr lang="en-IN" dirty="0"/>
                        <a:t>3666.67</a:t>
                      </a:r>
                    </a:p>
                  </a:txBody>
                  <a:tcPr/>
                </a:tc>
                <a:extLst>
                  <a:ext uri="{0D108BD9-81ED-4DB2-BD59-A6C34878D82A}">
                    <a16:rowId xmlns:a16="http://schemas.microsoft.com/office/drawing/2014/main" val="1051274429"/>
                  </a:ext>
                </a:extLst>
              </a:tr>
              <a:tr h="370840">
                <a:tc>
                  <a:txBody>
                    <a:bodyPr/>
                    <a:lstStyle/>
                    <a:p>
                      <a:r>
                        <a:rPr lang="en-IN" dirty="0"/>
                        <a:t>Jul</a:t>
                      </a:r>
                    </a:p>
                  </a:txBody>
                  <a:tcPr/>
                </a:tc>
                <a:tc>
                  <a:txBody>
                    <a:bodyPr/>
                    <a:lstStyle/>
                    <a:p>
                      <a:r>
                        <a:rPr lang="en-IN" dirty="0"/>
                        <a:t>2000</a:t>
                      </a:r>
                    </a:p>
                  </a:txBody>
                  <a:tcPr/>
                </a:tc>
                <a:tc>
                  <a:txBody>
                    <a:bodyPr/>
                    <a:lstStyle/>
                    <a:p>
                      <a:r>
                        <a:rPr lang="en-IN" dirty="0"/>
                        <a:t>3333.33</a:t>
                      </a:r>
                    </a:p>
                  </a:txBody>
                  <a:tcPr/>
                </a:tc>
                <a:extLst>
                  <a:ext uri="{0D108BD9-81ED-4DB2-BD59-A6C34878D82A}">
                    <a16:rowId xmlns:a16="http://schemas.microsoft.com/office/drawing/2014/main" val="3964441222"/>
                  </a:ext>
                </a:extLst>
              </a:tr>
            </a:tbl>
          </a:graphicData>
        </a:graphic>
      </p:graphicFrame>
      <p:sp>
        <p:nvSpPr>
          <p:cNvPr id="3" name="TextBox 2">
            <a:extLst>
              <a:ext uri="{FF2B5EF4-FFF2-40B4-BE49-F238E27FC236}">
                <a16:creationId xmlns:a16="http://schemas.microsoft.com/office/drawing/2014/main" id="{206F9504-5762-4178-BC05-D54829360A6E}"/>
              </a:ext>
            </a:extLst>
          </p:cNvPr>
          <p:cNvSpPr txBox="1"/>
          <p:nvPr/>
        </p:nvSpPr>
        <p:spPr>
          <a:xfrm>
            <a:off x="10496550" y="904875"/>
            <a:ext cx="1133475" cy="646331"/>
          </a:xfrm>
          <a:prstGeom prst="rect">
            <a:avLst/>
          </a:prstGeom>
          <a:noFill/>
        </p:spPr>
        <p:txBody>
          <a:bodyPr wrap="square" rtlCol="0">
            <a:spAutoFit/>
          </a:bodyPr>
          <a:lstStyle/>
          <a:p>
            <a:r>
              <a:rPr lang="en-IN" dirty="0"/>
              <a:t>Window Size = 3</a:t>
            </a:r>
          </a:p>
        </p:txBody>
      </p:sp>
    </p:spTree>
    <p:extLst>
      <p:ext uri="{BB962C8B-B14F-4D97-AF65-F5344CB8AC3E}">
        <p14:creationId xmlns:p14="http://schemas.microsoft.com/office/powerpoint/2010/main" val="5498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96EC-0FF4-46A3-B5C1-D3AD08888D6C}"/>
              </a:ext>
            </a:extLst>
          </p:cNvPr>
          <p:cNvSpPr>
            <a:spLocks noGrp="1"/>
          </p:cNvSpPr>
          <p:nvPr>
            <p:ph type="title"/>
          </p:nvPr>
        </p:nvSpPr>
        <p:spPr>
          <a:xfrm>
            <a:off x="1097280" y="238978"/>
            <a:ext cx="10058400" cy="1450757"/>
          </a:xfrm>
        </p:spPr>
        <p:txBody>
          <a:bodyPr/>
          <a:lstStyle/>
          <a:p>
            <a:r>
              <a:rPr lang="en-IN" dirty="0"/>
              <a:t>Evaluation Metrics for Time Series</a:t>
            </a:r>
          </a:p>
        </p:txBody>
      </p:sp>
    </p:spTree>
    <p:extLst>
      <p:ext uri="{BB962C8B-B14F-4D97-AF65-F5344CB8AC3E}">
        <p14:creationId xmlns:p14="http://schemas.microsoft.com/office/powerpoint/2010/main" val="272771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E027-57CE-4953-91C8-7A395759DEB8}"/>
              </a:ext>
            </a:extLst>
          </p:cNvPr>
          <p:cNvSpPr>
            <a:spLocks noGrp="1"/>
          </p:cNvSpPr>
          <p:nvPr>
            <p:ph type="title"/>
          </p:nvPr>
        </p:nvSpPr>
        <p:spPr/>
        <p:txBody>
          <a:bodyPr/>
          <a:lstStyle/>
          <a:p>
            <a:r>
              <a:rPr lang="en-IN" dirty="0"/>
              <a:t>Mean Absolute Percentage Error</a:t>
            </a:r>
          </a:p>
        </p:txBody>
      </p:sp>
      <p:sp>
        <p:nvSpPr>
          <p:cNvPr id="3" name="Content Placeholder 2">
            <a:extLst>
              <a:ext uri="{FF2B5EF4-FFF2-40B4-BE49-F238E27FC236}">
                <a16:creationId xmlns:a16="http://schemas.microsoft.com/office/drawing/2014/main" id="{7F25090F-2276-43E3-A198-C8311C12812E}"/>
              </a:ext>
            </a:extLst>
          </p:cNvPr>
          <p:cNvSpPr>
            <a:spLocks noGrp="1"/>
          </p:cNvSpPr>
          <p:nvPr>
            <p:ph idx="1"/>
          </p:nvPr>
        </p:nvSpPr>
        <p:spPr/>
        <p:txBody>
          <a:bodyPr/>
          <a:lstStyle/>
          <a:p>
            <a:r>
              <a:rPr lang="en-US" dirty="0"/>
              <a:t>It is a measure of prediction accuracy of a forecasting method in statistics, for example in trend estimation, also used as a loss function for regression problems in machine learning. It is given by formula:</a:t>
            </a:r>
          </a:p>
          <a:p>
            <a:endParaRPr lang="en-IN" dirty="0"/>
          </a:p>
        </p:txBody>
      </p:sp>
      <p:pic>
        <p:nvPicPr>
          <p:cNvPr id="4" name="Picture 3">
            <a:extLst>
              <a:ext uri="{FF2B5EF4-FFF2-40B4-BE49-F238E27FC236}">
                <a16:creationId xmlns:a16="http://schemas.microsoft.com/office/drawing/2014/main" id="{7602C895-34C5-4D94-A8DE-58B03A44EF0B}"/>
              </a:ext>
            </a:extLst>
          </p:cNvPr>
          <p:cNvPicPr/>
          <p:nvPr/>
        </p:nvPicPr>
        <p:blipFill>
          <a:blip r:embed="rId2"/>
          <a:stretch>
            <a:fillRect/>
          </a:stretch>
        </p:blipFill>
        <p:spPr>
          <a:xfrm>
            <a:off x="3439795" y="3295650"/>
            <a:ext cx="5731510" cy="2314575"/>
          </a:xfrm>
          <a:prstGeom prst="rect">
            <a:avLst/>
          </a:prstGeom>
        </p:spPr>
      </p:pic>
    </p:spTree>
    <p:extLst>
      <p:ext uri="{BB962C8B-B14F-4D97-AF65-F5344CB8AC3E}">
        <p14:creationId xmlns:p14="http://schemas.microsoft.com/office/powerpoint/2010/main" val="226069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44A-3AE1-4079-A44F-29A5432BDA45}"/>
              </a:ext>
            </a:extLst>
          </p:cNvPr>
          <p:cNvSpPr>
            <a:spLocks noGrp="1"/>
          </p:cNvSpPr>
          <p:nvPr>
            <p:ph type="title"/>
          </p:nvPr>
        </p:nvSpPr>
        <p:spPr/>
        <p:txBody>
          <a:bodyPr/>
          <a:lstStyle/>
          <a:p>
            <a:r>
              <a:rPr lang="en-IN" dirty="0"/>
              <a:t>Root Mean Squared Error</a:t>
            </a:r>
          </a:p>
        </p:txBody>
      </p:sp>
      <p:sp>
        <p:nvSpPr>
          <p:cNvPr id="3" name="Content Placeholder 2">
            <a:extLst>
              <a:ext uri="{FF2B5EF4-FFF2-40B4-BE49-F238E27FC236}">
                <a16:creationId xmlns:a16="http://schemas.microsoft.com/office/drawing/2014/main" id="{2E815618-4297-4002-BD40-5B178FAAAF04}"/>
              </a:ext>
            </a:extLst>
          </p:cNvPr>
          <p:cNvSpPr>
            <a:spLocks noGrp="1"/>
          </p:cNvSpPr>
          <p:nvPr>
            <p:ph idx="1"/>
          </p:nvPr>
        </p:nvSpPr>
        <p:spPr/>
        <p:txBody>
          <a:bodyPr/>
          <a:lstStyle/>
          <a:p>
            <a:r>
              <a:rPr lang="en-US" dirty="0"/>
              <a:t>The root-mean-square deviation (RMSD) or root-mean-square error (RMSE) is a frequently used measure of the differences between values (sample or population values) predicted by a model or an estimator and the values observed. Lower RMSE implies better prediction. However, it also depends on the scale of the data.</a:t>
            </a:r>
          </a:p>
          <a:p>
            <a:endParaRPr lang="en-IN" dirty="0"/>
          </a:p>
        </p:txBody>
      </p:sp>
      <p:pic>
        <p:nvPicPr>
          <p:cNvPr id="4" name="Picture 3">
            <a:extLst>
              <a:ext uri="{FF2B5EF4-FFF2-40B4-BE49-F238E27FC236}">
                <a16:creationId xmlns:a16="http://schemas.microsoft.com/office/drawing/2014/main" id="{615796C7-E43A-47D7-A0E6-7AE37132A774}"/>
              </a:ext>
            </a:extLst>
          </p:cNvPr>
          <p:cNvPicPr/>
          <p:nvPr/>
        </p:nvPicPr>
        <p:blipFill>
          <a:blip r:embed="rId2"/>
          <a:stretch>
            <a:fillRect/>
          </a:stretch>
        </p:blipFill>
        <p:spPr>
          <a:xfrm>
            <a:off x="3230245" y="3757930"/>
            <a:ext cx="5731510" cy="1532890"/>
          </a:xfrm>
          <a:prstGeom prst="rect">
            <a:avLst/>
          </a:prstGeom>
        </p:spPr>
      </p:pic>
    </p:spTree>
    <p:extLst>
      <p:ext uri="{BB962C8B-B14F-4D97-AF65-F5344CB8AC3E}">
        <p14:creationId xmlns:p14="http://schemas.microsoft.com/office/powerpoint/2010/main" val="131958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328F-B926-486F-9636-018B4810027D}"/>
              </a:ext>
            </a:extLst>
          </p:cNvPr>
          <p:cNvSpPr>
            <a:spLocks noGrp="1"/>
          </p:cNvSpPr>
          <p:nvPr>
            <p:ph type="title"/>
          </p:nvPr>
        </p:nvSpPr>
        <p:spPr/>
        <p:txBody>
          <a:bodyPr/>
          <a:lstStyle/>
          <a:p>
            <a:r>
              <a:rPr lang="en-IN" dirty="0"/>
              <a:t>Takeaway from Today’s Session</a:t>
            </a:r>
          </a:p>
        </p:txBody>
      </p:sp>
      <p:sp>
        <p:nvSpPr>
          <p:cNvPr id="3" name="Content Placeholder 2">
            <a:extLst>
              <a:ext uri="{FF2B5EF4-FFF2-40B4-BE49-F238E27FC236}">
                <a16:creationId xmlns:a16="http://schemas.microsoft.com/office/drawing/2014/main" id="{FA741986-25AA-4F75-8F61-BCE8EC1F07A9}"/>
              </a:ext>
            </a:extLst>
          </p:cNvPr>
          <p:cNvSpPr>
            <a:spLocks noGrp="1"/>
          </p:cNvSpPr>
          <p:nvPr>
            <p:ph idx="1"/>
          </p:nvPr>
        </p:nvSpPr>
        <p:spPr/>
        <p:txBody>
          <a:bodyPr/>
          <a:lstStyle/>
          <a:p>
            <a:r>
              <a:rPr lang="en-IN" dirty="0"/>
              <a:t>1- Introduction to Time Series</a:t>
            </a:r>
          </a:p>
          <a:p>
            <a:r>
              <a:rPr lang="en-IN" dirty="0"/>
              <a:t>2- Component of Time Series</a:t>
            </a:r>
          </a:p>
          <a:p>
            <a:r>
              <a:rPr lang="en-IN" dirty="0"/>
              <a:t>3- Evaluation Metrics for Time Series</a:t>
            </a:r>
          </a:p>
          <a:p>
            <a:r>
              <a:rPr lang="en-IN" dirty="0"/>
              <a:t>4- Forecasting</a:t>
            </a:r>
          </a:p>
          <a:p>
            <a:r>
              <a:rPr lang="en-IN" dirty="0"/>
              <a:t>5- Hands-on</a:t>
            </a:r>
          </a:p>
        </p:txBody>
      </p:sp>
      <p:sp>
        <p:nvSpPr>
          <p:cNvPr id="4" name="Text Placeholder 3">
            <a:extLst>
              <a:ext uri="{FF2B5EF4-FFF2-40B4-BE49-F238E27FC236}">
                <a16:creationId xmlns:a16="http://schemas.microsoft.com/office/drawing/2014/main" id="{0838D0DD-B0FB-4E9D-8D26-BDFE30D43C3C}"/>
              </a:ext>
            </a:extLst>
          </p:cNvPr>
          <p:cNvSpPr>
            <a:spLocks noGrp="1"/>
          </p:cNvSpPr>
          <p:nvPr>
            <p:ph type="body" sz="half" idx="2"/>
          </p:nvPr>
        </p:nvSpPr>
        <p:spPr/>
        <p:txBody>
          <a:bodyPr anchor="b"/>
          <a:lstStyle/>
          <a:p>
            <a:r>
              <a:rPr lang="en-IN" dirty="0"/>
              <a:t>Time is of the essence.</a:t>
            </a:r>
          </a:p>
        </p:txBody>
      </p:sp>
    </p:spTree>
    <p:extLst>
      <p:ext uri="{BB962C8B-B14F-4D97-AF65-F5344CB8AC3E}">
        <p14:creationId xmlns:p14="http://schemas.microsoft.com/office/powerpoint/2010/main" val="2707274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C87F-46A2-4742-88D9-5215C7A58B86}"/>
              </a:ext>
            </a:extLst>
          </p:cNvPr>
          <p:cNvSpPr>
            <a:spLocks noGrp="1"/>
          </p:cNvSpPr>
          <p:nvPr>
            <p:ph type="title"/>
          </p:nvPr>
        </p:nvSpPr>
        <p:spPr/>
        <p:txBody>
          <a:bodyPr/>
          <a:lstStyle/>
          <a:p>
            <a:r>
              <a:rPr lang="en-IN" dirty="0"/>
              <a:t>Stationary VS Non Stationary Time Series</a:t>
            </a:r>
          </a:p>
        </p:txBody>
      </p:sp>
      <p:sp>
        <p:nvSpPr>
          <p:cNvPr id="3" name="Content Placeholder 2">
            <a:extLst>
              <a:ext uri="{FF2B5EF4-FFF2-40B4-BE49-F238E27FC236}">
                <a16:creationId xmlns:a16="http://schemas.microsoft.com/office/drawing/2014/main" id="{23DCEA0C-AB6F-43FF-8193-293FEAA8B6A3}"/>
              </a:ext>
            </a:extLst>
          </p:cNvPr>
          <p:cNvSpPr>
            <a:spLocks noGrp="1"/>
          </p:cNvSpPr>
          <p:nvPr>
            <p:ph idx="1"/>
          </p:nvPr>
        </p:nvSpPr>
        <p:spPr/>
        <p:txBody>
          <a:bodyPr>
            <a:normAutofit fontScale="92500" lnSpcReduction="20000"/>
          </a:bodyPr>
          <a:lstStyle/>
          <a:p>
            <a:r>
              <a:rPr lang="en-US" dirty="0"/>
              <a:t>A stationary (time) series is one whose statistical properties such as the mean, variance and autocorrelation are all constant over time. Hence, a non-stationary series is one whose statistical properties change over time.</a:t>
            </a:r>
          </a:p>
          <a:p>
            <a:r>
              <a:rPr lang="en-US" dirty="0"/>
              <a:t>In order to work with Time Series, you must have a Stationary Dataset. If in case you have Non-Stationary dataset, it must first be converted to Stationary dataset (for example by trend removal), so that further statistical analysis can be done on the de-trended stationary data. This is so because let’s say for example, if the series we have is consistently increasing over time, then the sample mean and variance will grow with the size of the sample, and they will always underestimate the mean and variance in future periods. The usual mean of “de-trending” a series is to fit a regression line and then subtract it from the original data. </a:t>
            </a:r>
          </a:p>
          <a:p>
            <a:r>
              <a:rPr lang="en-US" dirty="0"/>
              <a:t>To be honest, most of the statistical forecasting methods are based on the assumption that the time series dataset is stationary. And also, a stationary series is easy to predict. </a:t>
            </a:r>
          </a:p>
          <a:p>
            <a:endParaRPr lang="en-IN" dirty="0"/>
          </a:p>
        </p:txBody>
      </p:sp>
    </p:spTree>
    <p:extLst>
      <p:ext uri="{BB962C8B-B14F-4D97-AF65-F5344CB8AC3E}">
        <p14:creationId xmlns:p14="http://schemas.microsoft.com/office/powerpoint/2010/main" val="705820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5228-340C-4939-AB47-826D5A403DDD}"/>
              </a:ext>
            </a:extLst>
          </p:cNvPr>
          <p:cNvSpPr>
            <a:spLocks noGrp="1"/>
          </p:cNvSpPr>
          <p:nvPr>
            <p:ph type="title"/>
          </p:nvPr>
        </p:nvSpPr>
        <p:spPr/>
        <p:txBody>
          <a:bodyPr/>
          <a:lstStyle/>
          <a:p>
            <a:r>
              <a:rPr lang="en-IN" dirty="0"/>
              <a:t>How to make a Time Series Stationary?</a:t>
            </a:r>
          </a:p>
        </p:txBody>
      </p:sp>
      <p:sp>
        <p:nvSpPr>
          <p:cNvPr id="3" name="Content Placeholder 2">
            <a:extLst>
              <a:ext uri="{FF2B5EF4-FFF2-40B4-BE49-F238E27FC236}">
                <a16:creationId xmlns:a16="http://schemas.microsoft.com/office/drawing/2014/main" id="{7DCB2F8B-71C1-4F6E-ADB7-8BBE63618DF1}"/>
              </a:ext>
            </a:extLst>
          </p:cNvPr>
          <p:cNvSpPr>
            <a:spLocks noGrp="1"/>
          </p:cNvSpPr>
          <p:nvPr>
            <p:ph idx="1"/>
          </p:nvPr>
        </p:nvSpPr>
        <p:spPr/>
        <p:txBody>
          <a:bodyPr/>
          <a:lstStyle/>
          <a:p>
            <a:r>
              <a:rPr lang="en-US" dirty="0"/>
              <a:t>In order to make any time series stationary, we perform differencing. </a:t>
            </a:r>
          </a:p>
          <a:p>
            <a:r>
              <a:rPr lang="en-US" dirty="0"/>
              <a:t>Differencing is a method of transforming a non-stationary time series into a stationary one. This is an important step in preparing data to be used in an ARIMA model. So, how does it work?</a:t>
            </a:r>
          </a:p>
          <a:p>
            <a:r>
              <a:rPr lang="en-US" dirty="0"/>
              <a:t>The first differencing value is the difference between the current time period and the previous time period. If these values fail to revolve around a constant mean and variance then we find the second differencing using the values of the first differencing. We repeat this until we get a stationary series.</a:t>
            </a:r>
          </a:p>
          <a:p>
            <a:endParaRPr lang="en-IN" dirty="0"/>
          </a:p>
        </p:txBody>
      </p:sp>
    </p:spTree>
    <p:extLst>
      <p:ext uri="{BB962C8B-B14F-4D97-AF65-F5344CB8AC3E}">
        <p14:creationId xmlns:p14="http://schemas.microsoft.com/office/powerpoint/2010/main" val="184081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1F75-8F80-4C68-8F60-DE16DAD3EE28}"/>
              </a:ext>
            </a:extLst>
          </p:cNvPr>
          <p:cNvSpPr>
            <a:spLocks noGrp="1"/>
          </p:cNvSpPr>
          <p:nvPr>
            <p:ph type="title"/>
          </p:nvPr>
        </p:nvSpPr>
        <p:spPr/>
        <p:txBody>
          <a:bodyPr/>
          <a:lstStyle/>
          <a:p>
            <a:r>
              <a:rPr lang="en-IN" dirty="0"/>
              <a:t>What is Correlation?</a:t>
            </a:r>
          </a:p>
        </p:txBody>
      </p:sp>
      <p:sp>
        <p:nvSpPr>
          <p:cNvPr id="3" name="Content Placeholder 2">
            <a:extLst>
              <a:ext uri="{FF2B5EF4-FFF2-40B4-BE49-F238E27FC236}">
                <a16:creationId xmlns:a16="http://schemas.microsoft.com/office/drawing/2014/main" id="{B252DF78-9B21-4786-8408-FFC687F92ED8}"/>
              </a:ext>
            </a:extLst>
          </p:cNvPr>
          <p:cNvSpPr>
            <a:spLocks noGrp="1"/>
          </p:cNvSpPr>
          <p:nvPr>
            <p:ph idx="1"/>
          </p:nvPr>
        </p:nvSpPr>
        <p:spPr/>
        <p:txBody>
          <a:bodyPr/>
          <a:lstStyle/>
          <a:p>
            <a:pPr marL="0" indent="0">
              <a:buNone/>
            </a:pPr>
            <a:r>
              <a:rPr lang="en-US" dirty="0"/>
              <a:t>Correlation denotes association between two variables. </a:t>
            </a:r>
          </a:p>
          <a:p>
            <a:pPr marL="0" indent="0">
              <a:buNone/>
            </a:pPr>
            <a:r>
              <a:rPr lang="en-US" dirty="0"/>
              <a:t>For example, let’s say how Salary hike is correlated with Expense. We can say that more the salary, more the expense. We assumed this, but that’s what correlation is. How both variables are associated with each other. </a:t>
            </a:r>
            <a:endParaRPr lang="en-IN" dirty="0"/>
          </a:p>
        </p:txBody>
      </p:sp>
    </p:spTree>
    <p:extLst>
      <p:ext uri="{BB962C8B-B14F-4D97-AF65-F5344CB8AC3E}">
        <p14:creationId xmlns:p14="http://schemas.microsoft.com/office/powerpoint/2010/main" val="1331072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D28D-72A7-497C-9E91-37B2CF952C66}"/>
              </a:ext>
            </a:extLst>
          </p:cNvPr>
          <p:cNvSpPr>
            <a:spLocks noGrp="1"/>
          </p:cNvSpPr>
          <p:nvPr>
            <p:ph type="title"/>
          </p:nvPr>
        </p:nvSpPr>
        <p:spPr/>
        <p:txBody>
          <a:bodyPr/>
          <a:lstStyle/>
          <a:p>
            <a:r>
              <a:rPr lang="en-IN" dirty="0"/>
              <a:t>What is Auto-Correlation?</a:t>
            </a:r>
          </a:p>
        </p:txBody>
      </p:sp>
      <p:sp>
        <p:nvSpPr>
          <p:cNvPr id="3" name="Content Placeholder 2">
            <a:extLst>
              <a:ext uri="{FF2B5EF4-FFF2-40B4-BE49-F238E27FC236}">
                <a16:creationId xmlns:a16="http://schemas.microsoft.com/office/drawing/2014/main" id="{A26E34CA-5C1A-40D4-8906-E1F4F7D33B3B}"/>
              </a:ext>
            </a:extLst>
          </p:cNvPr>
          <p:cNvSpPr>
            <a:spLocks noGrp="1"/>
          </p:cNvSpPr>
          <p:nvPr>
            <p:ph idx="1"/>
          </p:nvPr>
        </p:nvSpPr>
        <p:spPr/>
        <p:txBody>
          <a:bodyPr/>
          <a:lstStyle/>
          <a:p>
            <a:r>
              <a:rPr lang="en-US" dirty="0"/>
              <a:t>According to wiki, Autocorrelation, also known as serial correlation, is the correlation of a signal with a delayed copy of itself as a function of delay. Informally, it is the similarity between observations as a function of the time lag between them. That’s some heavy definition. Okay, let me cut it short and simple. Autocorrelation is correlation with itself. I mean, how the variable is related or associated with itself. It is also called serial or lagged correlation.</a:t>
            </a:r>
          </a:p>
          <a:p>
            <a:r>
              <a:rPr lang="en-US" dirty="0"/>
              <a:t>Autocorrelation can be defined as the correlation between itself and the other values of same variable(features) (in our case correlation between (</a:t>
            </a:r>
            <a:r>
              <a:rPr lang="en-US" dirty="0" err="1"/>
              <a:t>Xt</a:t>
            </a:r>
            <a:r>
              <a:rPr lang="en-US" dirty="0"/>
              <a:t> and Xt-1) (</a:t>
            </a:r>
            <a:r>
              <a:rPr lang="en-US" dirty="0" err="1"/>
              <a:t>Xt</a:t>
            </a:r>
            <a:r>
              <a:rPr lang="en-US" dirty="0"/>
              <a:t> and Xt-2). </a:t>
            </a:r>
            <a:r>
              <a:rPr lang="en-US" dirty="0" err="1"/>
              <a:t>etc</a:t>
            </a:r>
            <a:r>
              <a:rPr lang="en-US" dirty="0"/>
              <a:t>…) and it is denoted as ρ.</a:t>
            </a:r>
          </a:p>
          <a:p>
            <a:endParaRPr lang="en-IN" dirty="0"/>
          </a:p>
        </p:txBody>
      </p:sp>
      <p:pic>
        <p:nvPicPr>
          <p:cNvPr id="4" name="Picture 3">
            <a:extLst>
              <a:ext uri="{FF2B5EF4-FFF2-40B4-BE49-F238E27FC236}">
                <a16:creationId xmlns:a16="http://schemas.microsoft.com/office/drawing/2014/main" id="{3B61FE5C-EE80-4310-BFC4-35C779A5E51A}"/>
              </a:ext>
            </a:extLst>
          </p:cNvPr>
          <p:cNvPicPr/>
          <p:nvPr/>
        </p:nvPicPr>
        <p:blipFill>
          <a:blip r:embed="rId2"/>
          <a:stretch>
            <a:fillRect/>
          </a:stretch>
        </p:blipFill>
        <p:spPr>
          <a:xfrm>
            <a:off x="4102100" y="4556125"/>
            <a:ext cx="3987800" cy="1822450"/>
          </a:xfrm>
          <a:prstGeom prst="rect">
            <a:avLst/>
          </a:prstGeom>
        </p:spPr>
      </p:pic>
    </p:spTree>
    <p:extLst>
      <p:ext uri="{BB962C8B-B14F-4D97-AF65-F5344CB8AC3E}">
        <p14:creationId xmlns:p14="http://schemas.microsoft.com/office/powerpoint/2010/main" val="423228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8283-7E8C-40EE-9A47-137B8A71EDF6}"/>
              </a:ext>
            </a:extLst>
          </p:cNvPr>
          <p:cNvSpPr>
            <a:spLocks noGrp="1"/>
          </p:cNvSpPr>
          <p:nvPr>
            <p:ph type="title"/>
          </p:nvPr>
        </p:nvSpPr>
        <p:spPr/>
        <p:txBody>
          <a:bodyPr/>
          <a:lstStyle/>
          <a:p>
            <a:r>
              <a:rPr lang="en-IN" dirty="0"/>
              <a:t>Partial Auto-Correlation</a:t>
            </a:r>
          </a:p>
        </p:txBody>
      </p:sp>
      <p:sp>
        <p:nvSpPr>
          <p:cNvPr id="3" name="Content Placeholder 2">
            <a:extLst>
              <a:ext uri="{FF2B5EF4-FFF2-40B4-BE49-F238E27FC236}">
                <a16:creationId xmlns:a16="http://schemas.microsoft.com/office/drawing/2014/main" id="{45F8F5C2-429C-4F6E-864C-D0379FDB2DA9}"/>
              </a:ext>
            </a:extLst>
          </p:cNvPr>
          <p:cNvSpPr>
            <a:spLocks noGrp="1"/>
          </p:cNvSpPr>
          <p:nvPr>
            <p:ph idx="1"/>
          </p:nvPr>
        </p:nvSpPr>
        <p:spPr/>
        <p:txBody>
          <a:bodyPr/>
          <a:lstStyle/>
          <a:p>
            <a:r>
              <a:rPr lang="en-US" dirty="0"/>
              <a:t>The partial autocorrelation at lag k is the correlation that results after removing the effect of any correlations due to the terms at shorter lags. Okay, in normal terms, PACF is conditional Correlation. It is just like an interviewer asking you What was your contribution to making of the whole project. </a:t>
            </a:r>
          </a:p>
          <a:p>
            <a:r>
              <a:rPr lang="en-US" dirty="0"/>
              <a:t>In autocorrelation we find correlation between present(</a:t>
            </a:r>
            <a:r>
              <a:rPr lang="en-US" dirty="0" err="1"/>
              <a:t>xt</a:t>
            </a:r>
            <a:r>
              <a:rPr lang="en-US" dirty="0"/>
              <a:t>) and next (xt-1) values. Partial Autocorrelation is finding the correlation between present(</a:t>
            </a:r>
            <a:r>
              <a:rPr lang="en-US" dirty="0" err="1"/>
              <a:t>xt</a:t>
            </a:r>
            <a:r>
              <a:rPr lang="en-US" dirty="0"/>
              <a:t>) random lags value (</a:t>
            </a:r>
            <a:r>
              <a:rPr lang="en-US" dirty="0" err="1"/>
              <a:t>xt</a:t>
            </a:r>
            <a:r>
              <a:rPr lang="en-US" dirty="0"/>
              <a:t>-h) so, the correlation in the middle values like (xt-1) (xt-2) (xt-3) …. (</a:t>
            </a:r>
            <a:r>
              <a:rPr lang="en-US" dirty="0" err="1"/>
              <a:t>xt</a:t>
            </a:r>
            <a:r>
              <a:rPr lang="en-US" dirty="0"/>
              <a:t>-(h-1)) will not be taken into account.</a:t>
            </a:r>
          </a:p>
          <a:p>
            <a:endParaRPr lang="en-IN" dirty="0"/>
          </a:p>
        </p:txBody>
      </p:sp>
      <p:pic>
        <p:nvPicPr>
          <p:cNvPr id="4" name="Picture 3">
            <a:extLst>
              <a:ext uri="{FF2B5EF4-FFF2-40B4-BE49-F238E27FC236}">
                <a16:creationId xmlns:a16="http://schemas.microsoft.com/office/drawing/2014/main" id="{48AB0047-9F5A-4E52-A6FC-E3D5B55145B6}"/>
              </a:ext>
            </a:extLst>
          </p:cNvPr>
          <p:cNvPicPr/>
          <p:nvPr/>
        </p:nvPicPr>
        <p:blipFill>
          <a:blip r:embed="rId2"/>
          <a:stretch>
            <a:fillRect/>
          </a:stretch>
        </p:blipFill>
        <p:spPr>
          <a:xfrm>
            <a:off x="3230245" y="4695825"/>
            <a:ext cx="5731510" cy="1645920"/>
          </a:xfrm>
          <a:prstGeom prst="rect">
            <a:avLst/>
          </a:prstGeom>
        </p:spPr>
      </p:pic>
    </p:spTree>
    <p:extLst>
      <p:ext uri="{BB962C8B-B14F-4D97-AF65-F5344CB8AC3E}">
        <p14:creationId xmlns:p14="http://schemas.microsoft.com/office/powerpoint/2010/main" val="167212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D75B-0968-4438-B33A-078184843520}"/>
              </a:ext>
            </a:extLst>
          </p:cNvPr>
          <p:cNvSpPr>
            <a:spLocks noGrp="1"/>
          </p:cNvSpPr>
          <p:nvPr>
            <p:ph type="title"/>
          </p:nvPr>
        </p:nvSpPr>
        <p:spPr/>
        <p:txBody>
          <a:bodyPr/>
          <a:lstStyle/>
          <a:p>
            <a:r>
              <a:rPr lang="en-IN" dirty="0"/>
              <a:t>White Noise</a:t>
            </a:r>
          </a:p>
        </p:txBody>
      </p:sp>
      <p:sp>
        <p:nvSpPr>
          <p:cNvPr id="3" name="Content Placeholder 2">
            <a:extLst>
              <a:ext uri="{FF2B5EF4-FFF2-40B4-BE49-F238E27FC236}">
                <a16:creationId xmlns:a16="http://schemas.microsoft.com/office/drawing/2014/main" id="{14AC9F3F-4354-4C02-88D6-BE365D746874}"/>
              </a:ext>
            </a:extLst>
          </p:cNvPr>
          <p:cNvSpPr>
            <a:spLocks noGrp="1"/>
          </p:cNvSpPr>
          <p:nvPr>
            <p:ph idx="1"/>
          </p:nvPr>
        </p:nvSpPr>
        <p:spPr/>
        <p:txBody>
          <a:bodyPr>
            <a:normAutofit fontScale="77500" lnSpcReduction="20000"/>
          </a:bodyPr>
          <a:lstStyle/>
          <a:p>
            <a:pPr marL="0" indent="0">
              <a:buNone/>
            </a:pPr>
            <a:r>
              <a:rPr lang="en-US" dirty="0"/>
              <a:t>A time series is white noise if the variables are independent and identically distributed with a mean of zero. This means that all variables have the same variance (sigma^2) and each value has a zero correlation with all other values in the series. </a:t>
            </a:r>
          </a:p>
          <a:p>
            <a:pPr marL="0" lvl="0" indent="0">
              <a:lnSpc>
                <a:spcPct val="107000"/>
              </a:lnSpc>
              <a:spcAft>
                <a:spcPts val="0"/>
              </a:spcAft>
              <a:buNone/>
            </a:pPr>
            <a:r>
              <a:rPr lang="en-IN" dirty="0"/>
              <a:t>Predictability: </a:t>
            </a:r>
          </a:p>
          <a:p>
            <a:pPr marL="0" lvl="0" indent="0">
              <a:lnSpc>
                <a:spcPct val="107000"/>
              </a:lnSpc>
              <a:spcAft>
                <a:spcPts val="0"/>
              </a:spcAft>
              <a:buNone/>
            </a:pPr>
            <a:r>
              <a:rPr lang="en-IN" dirty="0"/>
              <a:t>If at all there is white noise in your time series, that means by definition it is random. What I mean is that the things are happening at random and you cannot make predictions or reason with it. Still did not get it. Let’s understand with an example. We are under attack from a virus. Let’s just assume one day that government says, there is no virus at all. And one day they say, these many people got infected. I meant, there is no fix series of things occurring, virus is coming and going at random. Would you be able to make prediction? Wouldn’t it be very hard? This is what White noise does. Predicting things becomes harder.</a:t>
            </a:r>
          </a:p>
          <a:p>
            <a:pPr marL="0" indent="0">
              <a:buNone/>
            </a:pPr>
            <a:r>
              <a:rPr lang="en-US" dirty="0"/>
              <a:t>Model Diagnostics: </a:t>
            </a:r>
          </a:p>
          <a:p>
            <a:pPr marL="0" indent="0">
              <a:buNone/>
            </a:pPr>
            <a:r>
              <a:rPr lang="en-US" dirty="0"/>
              <a:t>The series of errors from a time series forecast model should ideally be white noise. When forecast errors are white noise, it means that all of the signal information in the time series has been harnessed by the model in order to make predictions. All that is left is the random fluctuations that cannot be modelled.</a:t>
            </a:r>
          </a:p>
          <a:p>
            <a:endParaRPr lang="en-IN" dirty="0"/>
          </a:p>
        </p:txBody>
      </p:sp>
    </p:spTree>
    <p:extLst>
      <p:ext uri="{BB962C8B-B14F-4D97-AF65-F5344CB8AC3E}">
        <p14:creationId xmlns:p14="http://schemas.microsoft.com/office/powerpoint/2010/main" val="841855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DC72-C721-443C-A2E2-40C25499C0E1}"/>
              </a:ext>
            </a:extLst>
          </p:cNvPr>
          <p:cNvSpPr>
            <a:spLocks noGrp="1"/>
          </p:cNvSpPr>
          <p:nvPr>
            <p:ph type="title"/>
          </p:nvPr>
        </p:nvSpPr>
        <p:spPr/>
        <p:txBody>
          <a:bodyPr/>
          <a:lstStyle/>
          <a:p>
            <a:r>
              <a:rPr lang="en-IN" dirty="0"/>
              <a:t>Autoregressive Model</a:t>
            </a:r>
          </a:p>
        </p:txBody>
      </p:sp>
      <p:sp>
        <p:nvSpPr>
          <p:cNvPr id="3" name="Content Placeholder 2">
            <a:extLst>
              <a:ext uri="{FF2B5EF4-FFF2-40B4-BE49-F238E27FC236}">
                <a16:creationId xmlns:a16="http://schemas.microsoft.com/office/drawing/2014/main" id="{75AD7A9B-8C0E-46B1-B513-520C7AFEAFA4}"/>
              </a:ext>
            </a:extLst>
          </p:cNvPr>
          <p:cNvSpPr>
            <a:spLocks noGrp="1"/>
          </p:cNvSpPr>
          <p:nvPr>
            <p:ph idx="1"/>
          </p:nvPr>
        </p:nvSpPr>
        <p:spPr/>
        <p:txBody>
          <a:bodyPr/>
          <a:lstStyle/>
          <a:p>
            <a:r>
              <a:rPr lang="en-US" dirty="0"/>
              <a:t>An autoregression (AR) model predicts future </a:t>
            </a:r>
            <a:r>
              <a:rPr lang="en-US" dirty="0" err="1"/>
              <a:t>behaviour</a:t>
            </a:r>
            <a:r>
              <a:rPr lang="en-US" dirty="0"/>
              <a:t> based on past </a:t>
            </a:r>
            <a:r>
              <a:rPr lang="en-US" dirty="0" err="1"/>
              <a:t>behaviour</a:t>
            </a:r>
            <a:r>
              <a:rPr lang="en-US" dirty="0"/>
              <a:t>. It’s used for forecasting when there is some correlation between values in a time series and the values that precede and succeed them. You only use past data to model the </a:t>
            </a:r>
            <a:r>
              <a:rPr lang="en-US" dirty="0" err="1"/>
              <a:t>behaviour</a:t>
            </a:r>
            <a:r>
              <a:rPr lang="en-US" dirty="0"/>
              <a:t>, hence the name autoregressive. The process is basically a linear regression of the data in the current series against one or more past values in the same series. </a:t>
            </a:r>
          </a:p>
          <a:p>
            <a:r>
              <a:rPr lang="en-US" dirty="0"/>
              <a:t>In an AR model, the value of the outcome variable (Y) at some point t in time is like “regular” linear regression directly related to the predictor variable (X). Where simple linear regression and AR models differ is that Y is dependent on X and previous values for Y.</a:t>
            </a:r>
          </a:p>
          <a:p>
            <a:endParaRPr lang="en-IN" dirty="0"/>
          </a:p>
        </p:txBody>
      </p:sp>
    </p:spTree>
    <p:extLst>
      <p:ext uri="{BB962C8B-B14F-4D97-AF65-F5344CB8AC3E}">
        <p14:creationId xmlns:p14="http://schemas.microsoft.com/office/powerpoint/2010/main" val="315499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A5FB-C5AA-4E87-B257-F6187D75C6CD}"/>
              </a:ext>
            </a:extLst>
          </p:cNvPr>
          <p:cNvSpPr>
            <a:spLocks noGrp="1"/>
          </p:cNvSpPr>
          <p:nvPr>
            <p:ph type="title"/>
          </p:nvPr>
        </p:nvSpPr>
        <p:spPr/>
        <p:txBody>
          <a:bodyPr/>
          <a:lstStyle/>
          <a:p>
            <a:r>
              <a:rPr lang="en-IN" dirty="0"/>
              <a:t>Moving Average Model(MA)</a:t>
            </a:r>
          </a:p>
        </p:txBody>
      </p:sp>
      <p:sp>
        <p:nvSpPr>
          <p:cNvPr id="3" name="Content Placeholder 2">
            <a:extLst>
              <a:ext uri="{FF2B5EF4-FFF2-40B4-BE49-F238E27FC236}">
                <a16:creationId xmlns:a16="http://schemas.microsoft.com/office/drawing/2014/main" id="{B0F4DE17-A462-4467-A7A8-BCB3D2AC6A1B}"/>
              </a:ext>
            </a:extLst>
          </p:cNvPr>
          <p:cNvSpPr>
            <a:spLocks noGrp="1"/>
          </p:cNvSpPr>
          <p:nvPr>
            <p:ph idx="1"/>
          </p:nvPr>
        </p:nvSpPr>
        <p:spPr/>
        <p:txBody>
          <a:bodyPr/>
          <a:lstStyle/>
          <a:p>
            <a:r>
              <a:rPr lang="en-US" dirty="0"/>
              <a:t>According to Wiki, in time series analysis, the moving-average model (MA model), also known as moving-average process, is a common approach for modelling univariate time series. The moving-average model specifies that the output variable depends linearly on the current and various past values of a stochastic (imperfectly predictable) term.</a:t>
            </a:r>
            <a:endParaRPr lang="en-IN" dirty="0"/>
          </a:p>
        </p:txBody>
      </p:sp>
    </p:spTree>
    <p:extLst>
      <p:ext uri="{BB962C8B-B14F-4D97-AF65-F5344CB8AC3E}">
        <p14:creationId xmlns:p14="http://schemas.microsoft.com/office/powerpoint/2010/main" val="3418719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F295-1B73-4D7F-B79C-ECC8BB74B15A}"/>
              </a:ext>
            </a:extLst>
          </p:cNvPr>
          <p:cNvSpPr>
            <a:spLocks noGrp="1"/>
          </p:cNvSpPr>
          <p:nvPr>
            <p:ph type="title"/>
          </p:nvPr>
        </p:nvSpPr>
        <p:spPr/>
        <p:txBody>
          <a:bodyPr/>
          <a:lstStyle/>
          <a:p>
            <a:r>
              <a:rPr lang="en-IN" dirty="0"/>
              <a:t>ARIMA Model</a:t>
            </a:r>
          </a:p>
        </p:txBody>
      </p:sp>
      <p:sp>
        <p:nvSpPr>
          <p:cNvPr id="3" name="Content Placeholder 2">
            <a:extLst>
              <a:ext uri="{FF2B5EF4-FFF2-40B4-BE49-F238E27FC236}">
                <a16:creationId xmlns:a16="http://schemas.microsoft.com/office/drawing/2014/main" id="{EBD20535-A654-4F25-A416-40177231AEFC}"/>
              </a:ext>
            </a:extLst>
          </p:cNvPr>
          <p:cNvSpPr>
            <a:spLocks noGrp="1"/>
          </p:cNvSpPr>
          <p:nvPr>
            <p:ph idx="1"/>
          </p:nvPr>
        </p:nvSpPr>
        <p:spPr/>
        <p:txBody>
          <a:bodyPr>
            <a:normAutofit lnSpcReduction="10000"/>
          </a:bodyPr>
          <a:lstStyle/>
          <a:p>
            <a:r>
              <a:rPr lang="en-US" dirty="0"/>
              <a:t>ARIMA Model is a combination of AR and MA model. ARIMA, short for ‘Auto Regressive Integrated Moving Average’ is actually a class of models that ‘explains’ a given time series based on its own past values, that is, its own lags and the lagged forecast errors, so that equation can be used to forecast future values. </a:t>
            </a:r>
          </a:p>
          <a:p>
            <a:r>
              <a:rPr lang="en-US" dirty="0"/>
              <a:t>The model comprises of 3 components:</a:t>
            </a:r>
          </a:p>
          <a:p>
            <a:r>
              <a:rPr lang="en-US" dirty="0"/>
              <a:t>p is the order of AR term.</a:t>
            </a:r>
          </a:p>
          <a:p>
            <a:r>
              <a:rPr lang="en-US" dirty="0"/>
              <a:t>q is the order of MA term.</a:t>
            </a:r>
          </a:p>
          <a:p>
            <a:r>
              <a:rPr lang="en-US" dirty="0"/>
              <a:t>d is the number of differencing.</a:t>
            </a:r>
          </a:p>
          <a:p>
            <a:r>
              <a:rPr lang="en-US" dirty="0"/>
              <a:t>We can fit ARIMA Model on data using the value of (</a:t>
            </a:r>
            <a:r>
              <a:rPr lang="en-US" dirty="0" err="1"/>
              <a:t>p,d,q</a:t>
            </a:r>
            <a:r>
              <a:rPr lang="en-US" dirty="0"/>
              <a:t>) obtained and make prediction.</a:t>
            </a:r>
          </a:p>
          <a:p>
            <a:endParaRPr lang="en-US" dirty="0"/>
          </a:p>
          <a:p>
            <a:endParaRPr lang="en-IN" dirty="0"/>
          </a:p>
        </p:txBody>
      </p:sp>
    </p:spTree>
    <p:extLst>
      <p:ext uri="{BB962C8B-B14F-4D97-AF65-F5344CB8AC3E}">
        <p14:creationId xmlns:p14="http://schemas.microsoft.com/office/powerpoint/2010/main" val="1780869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89791-2A42-4110-90EC-AA89D9CAFE95}"/>
              </a:ext>
            </a:extLst>
          </p:cNvPr>
          <p:cNvSpPr txBox="1"/>
          <p:nvPr/>
        </p:nvSpPr>
        <p:spPr>
          <a:xfrm>
            <a:off x="1419225" y="800100"/>
            <a:ext cx="9505950" cy="3560975"/>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Links:</a:t>
            </a:r>
          </a:p>
          <a:p>
            <a:pPr>
              <a:lnSpc>
                <a:spcPct val="107000"/>
              </a:lnSpc>
              <a:spcAft>
                <a:spcPts val="800"/>
              </a:spcAft>
            </a:pP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https://github.com/njain5/datasciencecode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https://www.linkedin.com/in/nikhiljain93/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References:</a:t>
            </a:r>
          </a:p>
          <a:p>
            <a:pPr>
              <a:lnSpc>
                <a:spcPct val="107000"/>
              </a:lnSpc>
              <a:spcAft>
                <a:spcPts val="800"/>
              </a:spcAft>
            </a:pP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https://www.wikipedia.org/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https://towardsdatascience.com/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https://www.analyticsvidhya.com/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https://www.machinelearningplus.com/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8262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107B-2F2D-4EBF-BB86-89E87E363001}"/>
              </a:ext>
            </a:extLst>
          </p:cNvPr>
          <p:cNvSpPr>
            <a:spLocks noGrp="1"/>
          </p:cNvSpPr>
          <p:nvPr>
            <p:ph type="title"/>
          </p:nvPr>
        </p:nvSpPr>
        <p:spPr/>
        <p:txBody>
          <a:bodyPr/>
          <a:lstStyle/>
          <a:p>
            <a:r>
              <a:rPr lang="en-IN" dirty="0"/>
              <a:t>What is Time Series?	</a:t>
            </a:r>
          </a:p>
        </p:txBody>
      </p:sp>
      <p:sp>
        <p:nvSpPr>
          <p:cNvPr id="3" name="Content Placeholder 2">
            <a:extLst>
              <a:ext uri="{FF2B5EF4-FFF2-40B4-BE49-F238E27FC236}">
                <a16:creationId xmlns:a16="http://schemas.microsoft.com/office/drawing/2014/main" id="{17E37ACF-490E-422F-A21F-EC23FBAB7829}"/>
              </a:ext>
            </a:extLst>
          </p:cNvPr>
          <p:cNvSpPr>
            <a:spLocks noGrp="1"/>
          </p:cNvSpPr>
          <p:nvPr>
            <p:ph idx="1"/>
          </p:nvPr>
        </p:nvSpPr>
        <p:spPr/>
        <p:txBody>
          <a:bodyPr>
            <a:normAutofit fontScale="775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Time Series data is an ordered sequence of values that collectively represents how a system, a process or even behaviour changes over time.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Goal of time series analysis is forecasting future values based on previously observed value. We can in short say that the past values influence present and future values. </a:t>
            </a:r>
          </a:p>
          <a:p>
            <a:r>
              <a:rPr lang="en-IN" sz="1800"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ime series is concerned with analysis of data over time such as daily, weekly, monthly or yearly.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so many things we can do with time series out of which below are the few I am mentioning for you to be aware.</a:t>
            </a:r>
          </a:p>
          <a:p>
            <a:pPr marL="342900" lvl="0" indent="-342900">
              <a:lnSpc>
                <a:spcPct val="107000"/>
              </a:lnSpc>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Analyse historical trends.</a:t>
            </a:r>
          </a:p>
          <a:p>
            <a:pPr marL="342900" lvl="0" indent="-342900">
              <a:lnSpc>
                <a:spcPct val="107000"/>
              </a:lnSpc>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look at the state of the system at any point in time and try to visualise it to predict.</a:t>
            </a:r>
          </a:p>
          <a:p>
            <a:pPr marL="342900" lvl="0" indent="-342900">
              <a:lnSpc>
                <a:spcPct val="107000"/>
              </a:lnSpc>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do real-time monitoring.</a:t>
            </a:r>
          </a:p>
          <a:p>
            <a:pPr marL="342900" lvl="0" indent="-342900">
              <a:lnSpc>
                <a:spcPct val="107000"/>
              </a:lnSpc>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Troubleshoot problem as they appear (Example being COVID cases).</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Identify and Fixing problem even before they appear.</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3710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5988-72D8-486C-B862-5E634A64FD00}"/>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921EBA56-1311-49BC-A9C8-714E75EE9CC6}"/>
              </a:ext>
            </a:extLst>
          </p:cNvPr>
          <p:cNvSpPr>
            <a:spLocks noGrp="1"/>
          </p:cNvSpPr>
          <p:nvPr>
            <p:ph type="subTitle" idx="1"/>
          </p:nvPr>
        </p:nvSpPr>
        <p:spPr/>
        <p:txBody>
          <a:bodyPr anchor="b"/>
          <a:lstStyle/>
          <a:p>
            <a:pPr algn="r"/>
            <a:r>
              <a:rPr lang="en-IN" dirty="0"/>
              <a:t>Code brigade</a:t>
            </a:r>
          </a:p>
        </p:txBody>
      </p:sp>
    </p:spTree>
    <p:extLst>
      <p:ext uri="{BB962C8B-B14F-4D97-AF65-F5344CB8AC3E}">
        <p14:creationId xmlns:p14="http://schemas.microsoft.com/office/powerpoint/2010/main" val="284122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8BF0-1A72-4CCE-86AF-5E7CB2F8F09D}"/>
              </a:ext>
            </a:extLst>
          </p:cNvPr>
          <p:cNvSpPr>
            <a:spLocks noGrp="1"/>
          </p:cNvSpPr>
          <p:nvPr>
            <p:ph type="title"/>
          </p:nvPr>
        </p:nvSpPr>
        <p:spPr/>
        <p:txBody>
          <a:bodyPr/>
          <a:lstStyle/>
          <a:p>
            <a:r>
              <a:rPr lang="en-IN" dirty="0"/>
              <a:t>When not to use Time Series?</a:t>
            </a:r>
          </a:p>
        </p:txBody>
      </p:sp>
      <p:sp>
        <p:nvSpPr>
          <p:cNvPr id="3" name="Content Placeholder 2">
            <a:extLst>
              <a:ext uri="{FF2B5EF4-FFF2-40B4-BE49-F238E27FC236}">
                <a16:creationId xmlns:a16="http://schemas.microsoft.com/office/drawing/2014/main" id="{4CE997E3-A501-44A8-91F6-52B5178B5EA3}"/>
              </a:ext>
            </a:extLst>
          </p:cNvPr>
          <p:cNvSpPr>
            <a:spLocks noGrp="1"/>
          </p:cNvSpPr>
          <p:nvPr>
            <p:ph idx="1"/>
          </p:nvPr>
        </p:nvSpPr>
        <p:spPr/>
        <p:txBody>
          <a:bodyPr/>
          <a:lstStyle/>
          <a:p>
            <a:r>
              <a:rPr lang="en-US" dirty="0"/>
              <a:t>1- When the values are constant over the period of time. Understand this, if we have values which is constant with the given amount of time, would it be feasible to use time series? Nah, I guess not so. The values are just not moving ahead. It is a flat line. We cannot </a:t>
            </a:r>
            <a:r>
              <a:rPr lang="en-US" dirty="0" err="1"/>
              <a:t>analyse</a:t>
            </a:r>
            <a:r>
              <a:rPr lang="en-US" dirty="0"/>
              <a:t> anything from that set of data. We would need to use some other feature in order to come up with any prediction and time series is not one of the models that we can use in this case.</a:t>
            </a:r>
          </a:p>
          <a:p>
            <a:r>
              <a:rPr lang="en-US" dirty="0"/>
              <a:t>2- Values can be represented using a known function. Well, in this case as well we cannot use time series. </a:t>
            </a:r>
          </a:p>
          <a:p>
            <a:endParaRPr lang="en-IN" dirty="0"/>
          </a:p>
        </p:txBody>
      </p:sp>
    </p:spTree>
    <p:extLst>
      <p:ext uri="{BB962C8B-B14F-4D97-AF65-F5344CB8AC3E}">
        <p14:creationId xmlns:p14="http://schemas.microsoft.com/office/powerpoint/2010/main" val="368831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5D39-15DA-49CF-B570-A0FA146A1DED}"/>
              </a:ext>
            </a:extLst>
          </p:cNvPr>
          <p:cNvSpPr>
            <a:spLocks noGrp="1"/>
          </p:cNvSpPr>
          <p:nvPr>
            <p:ph type="title"/>
          </p:nvPr>
        </p:nvSpPr>
        <p:spPr/>
        <p:txBody>
          <a:bodyPr/>
          <a:lstStyle/>
          <a:p>
            <a:pPr algn="ctr"/>
            <a:r>
              <a:rPr lang="en-IN" dirty="0"/>
              <a:t>Components of Time Series</a:t>
            </a:r>
          </a:p>
        </p:txBody>
      </p:sp>
    </p:spTree>
    <p:extLst>
      <p:ext uri="{BB962C8B-B14F-4D97-AF65-F5344CB8AC3E}">
        <p14:creationId xmlns:p14="http://schemas.microsoft.com/office/powerpoint/2010/main" val="59218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888A-CEB9-4112-82CE-AAEC1D8FC50F}"/>
              </a:ext>
            </a:extLst>
          </p:cNvPr>
          <p:cNvSpPr>
            <a:spLocks noGrp="1"/>
          </p:cNvSpPr>
          <p:nvPr>
            <p:ph type="title"/>
          </p:nvPr>
        </p:nvSpPr>
        <p:spPr/>
        <p:txBody>
          <a:bodyPr/>
          <a:lstStyle/>
          <a:p>
            <a:r>
              <a:rPr lang="en-IN" dirty="0"/>
              <a:t>Level</a:t>
            </a:r>
          </a:p>
        </p:txBody>
      </p:sp>
      <p:sp>
        <p:nvSpPr>
          <p:cNvPr id="3" name="Content Placeholder 2">
            <a:extLst>
              <a:ext uri="{FF2B5EF4-FFF2-40B4-BE49-F238E27FC236}">
                <a16:creationId xmlns:a16="http://schemas.microsoft.com/office/drawing/2014/main" id="{17FF10B3-FEFE-409F-BEAC-EDB949E3AE8E}"/>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Level component of time series is the position of the data set taken from Y-axis. Or, you can say, Level is the average value in the series.</a:t>
            </a:r>
          </a:p>
          <a:p>
            <a:endParaRPr lang="en-IN" dirty="0"/>
          </a:p>
        </p:txBody>
      </p:sp>
      <p:pic>
        <p:nvPicPr>
          <p:cNvPr id="4" name="Picture 3">
            <a:extLst>
              <a:ext uri="{FF2B5EF4-FFF2-40B4-BE49-F238E27FC236}">
                <a16:creationId xmlns:a16="http://schemas.microsoft.com/office/drawing/2014/main" id="{E1AE22EF-7F80-4420-BD8D-BD50ABB94002}"/>
              </a:ext>
            </a:extLst>
          </p:cNvPr>
          <p:cNvPicPr/>
          <p:nvPr/>
        </p:nvPicPr>
        <p:blipFill>
          <a:blip r:embed="rId2"/>
          <a:stretch>
            <a:fillRect/>
          </a:stretch>
        </p:blipFill>
        <p:spPr>
          <a:xfrm>
            <a:off x="3106420" y="2873798"/>
            <a:ext cx="5731510" cy="3366135"/>
          </a:xfrm>
          <a:prstGeom prst="rect">
            <a:avLst/>
          </a:prstGeom>
        </p:spPr>
      </p:pic>
    </p:spTree>
    <p:extLst>
      <p:ext uri="{BB962C8B-B14F-4D97-AF65-F5344CB8AC3E}">
        <p14:creationId xmlns:p14="http://schemas.microsoft.com/office/powerpoint/2010/main" val="29827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8380-237D-4092-96CF-97AF10394D56}"/>
              </a:ext>
            </a:extLst>
          </p:cNvPr>
          <p:cNvSpPr>
            <a:spLocks noGrp="1"/>
          </p:cNvSpPr>
          <p:nvPr>
            <p:ph type="title"/>
          </p:nvPr>
        </p:nvSpPr>
        <p:spPr/>
        <p:txBody>
          <a:bodyPr/>
          <a:lstStyle/>
          <a:p>
            <a:r>
              <a:rPr lang="en-IN" dirty="0"/>
              <a:t>Trend</a:t>
            </a:r>
          </a:p>
        </p:txBody>
      </p:sp>
      <p:sp>
        <p:nvSpPr>
          <p:cNvPr id="3" name="Content Placeholder 2">
            <a:extLst>
              <a:ext uri="{FF2B5EF4-FFF2-40B4-BE49-F238E27FC236}">
                <a16:creationId xmlns:a16="http://schemas.microsoft.com/office/drawing/2014/main" id="{B89D8F80-2B1B-4FA5-9B72-63F01ECA45A5}"/>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the name itself clarifies, the trend component is a long-term gradual increase or decrease of data indicating direction of data as in where it is heading and what we can get from it. It can be defined as increasing or decreasing value in the series.</a:t>
            </a:r>
          </a:p>
          <a:p>
            <a:endParaRPr lang="en-IN" dirty="0"/>
          </a:p>
        </p:txBody>
      </p:sp>
      <p:pic>
        <p:nvPicPr>
          <p:cNvPr id="4" name="Picture 3">
            <a:extLst>
              <a:ext uri="{FF2B5EF4-FFF2-40B4-BE49-F238E27FC236}">
                <a16:creationId xmlns:a16="http://schemas.microsoft.com/office/drawing/2014/main" id="{1B3C74F9-2C4D-4C6D-92FB-05CB5D4F6BB5}"/>
              </a:ext>
            </a:extLst>
          </p:cNvPr>
          <p:cNvPicPr/>
          <p:nvPr/>
        </p:nvPicPr>
        <p:blipFill>
          <a:blip r:embed="rId2"/>
          <a:stretch>
            <a:fillRect/>
          </a:stretch>
        </p:blipFill>
        <p:spPr>
          <a:xfrm>
            <a:off x="3134995" y="3209924"/>
            <a:ext cx="5731510" cy="2659167"/>
          </a:xfrm>
          <a:prstGeom prst="rect">
            <a:avLst/>
          </a:prstGeom>
        </p:spPr>
      </p:pic>
    </p:spTree>
    <p:extLst>
      <p:ext uri="{BB962C8B-B14F-4D97-AF65-F5344CB8AC3E}">
        <p14:creationId xmlns:p14="http://schemas.microsoft.com/office/powerpoint/2010/main" val="28786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C1D1-05A7-41DD-9168-849FD6821D6D}"/>
              </a:ext>
            </a:extLst>
          </p:cNvPr>
          <p:cNvSpPr>
            <a:spLocks noGrp="1"/>
          </p:cNvSpPr>
          <p:nvPr>
            <p:ph type="title"/>
          </p:nvPr>
        </p:nvSpPr>
        <p:spPr/>
        <p:txBody>
          <a:bodyPr/>
          <a:lstStyle/>
          <a:p>
            <a:r>
              <a:rPr lang="en-IN" dirty="0"/>
              <a:t>Seasonality</a:t>
            </a:r>
          </a:p>
        </p:txBody>
      </p:sp>
      <p:sp>
        <p:nvSpPr>
          <p:cNvPr id="3" name="Content Placeholder 2">
            <a:extLst>
              <a:ext uri="{FF2B5EF4-FFF2-40B4-BE49-F238E27FC236}">
                <a16:creationId xmlns:a16="http://schemas.microsoft.com/office/drawing/2014/main" id="{C77D8369-0971-4260-BF9B-42341AC506CB}"/>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Seasonality is repeating short term cycle in the series. The pattern is repeated within the time frame of the year. The cola consumption example was a seasonal one as there is seasonal increase in consumption during Summer.</a:t>
            </a:r>
          </a:p>
          <a:p>
            <a:endParaRPr lang="en-IN" dirty="0"/>
          </a:p>
        </p:txBody>
      </p:sp>
      <p:pic>
        <p:nvPicPr>
          <p:cNvPr id="4" name="Picture 3">
            <a:extLst>
              <a:ext uri="{FF2B5EF4-FFF2-40B4-BE49-F238E27FC236}">
                <a16:creationId xmlns:a16="http://schemas.microsoft.com/office/drawing/2014/main" id="{20D745E7-BC75-408C-9E8B-C5B6FC42150B}"/>
              </a:ext>
            </a:extLst>
          </p:cNvPr>
          <p:cNvPicPr/>
          <p:nvPr/>
        </p:nvPicPr>
        <p:blipFill>
          <a:blip r:embed="rId2"/>
          <a:stretch>
            <a:fillRect/>
          </a:stretch>
        </p:blipFill>
        <p:spPr>
          <a:xfrm>
            <a:off x="3163570" y="3059217"/>
            <a:ext cx="5731510" cy="2809875"/>
          </a:xfrm>
          <a:prstGeom prst="rect">
            <a:avLst/>
          </a:prstGeom>
        </p:spPr>
      </p:pic>
    </p:spTree>
    <p:extLst>
      <p:ext uri="{BB962C8B-B14F-4D97-AF65-F5344CB8AC3E}">
        <p14:creationId xmlns:p14="http://schemas.microsoft.com/office/powerpoint/2010/main" val="366126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CB17-03BF-4B3A-8618-9A458EB6FF36}"/>
              </a:ext>
            </a:extLst>
          </p:cNvPr>
          <p:cNvSpPr>
            <a:spLocks noGrp="1"/>
          </p:cNvSpPr>
          <p:nvPr>
            <p:ph type="title"/>
          </p:nvPr>
        </p:nvSpPr>
        <p:spPr/>
        <p:txBody>
          <a:bodyPr/>
          <a:lstStyle/>
          <a:p>
            <a:r>
              <a:rPr lang="en-IN" dirty="0"/>
              <a:t>Cyclical</a:t>
            </a:r>
          </a:p>
        </p:txBody>
      </p:sp>
      <p:sp>
        <p:nvSpPr>
          <p:cNvPr id="3" name="Content Placeholder 2">
            <a:extLst>
              <a:ext uri="{FF2B5EF4-FFF2-40B4-BE49-F238E27FC236}">
                <a16:creationId xmlns:a16="http://schemas.microsoft.com/office/drawing/2014/main" id="{980399DF-6E3F-4839-B5F5-E2238243177A}"/>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gradual long term up and down potentially irregular swings of the data. The pattern repeats irregularly over time.</a:t>
            </a:r>
          </a:p>
          <a:p>
            <a:endParaRPr lang="en-IN" dirty="0"/>
          </a:p>
        </p:txBody>
      </p:sp>
      <p:pic>
        <p:nvPicPr>
          <p:cNvPr id="4" name="Picture 3">
            <a:extLst>
              <a:ext uri="{FF2B5EF4-FFF2-40B4-BE49-F238E27FC236}">
                <a16:creationId xmlns:a16="http://schemas.microsoft.com/office/drawing/2014/main" id="{33B5A347-36A5-445B-AE06-EBA551140F29}"/>
              </a:ext>
            </a:extLst>
          </p:cNvPr>
          <p:cNvPicPr/>
          <p:nvPr/>
        </p:nvPicPr>
        <p:blipFill>
          <a:blip r:embed="rId2"/>
          <a:stretch>
            <a:fillRect/>
          </a:stretch>
        </p:blipFill>
        <p:spPr>
          <a:xfrm>
            <a:off x="3030220" y="2938567"/>
            <a:ext cx="5731510" cy="2930525"/>
          </a:xfrm>
          <a:prstGeom prst="rect">
            <a:avLst/>
          </a:prstGeom>
        </p:spPr>
      </p:pic>
    </p:spTree>
    <p:extLst>
      <p:ext uri="{BB962C8B-B14F-4D97-AF65-F5344CB8AC3E}">
        <p14:creationId xmlns:p14="http://schemas.microsoft.com/office/powerpoint/2010/main" val="251129235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{7EF6F067-260A-427F-96E0-A4E3CCBA1A01}tf56160789_wac</Template>
  <TotalTime>0</TotalTime>
  <Words>2326</Words>
  <Application>Microsoft Office PowerPoint</Application>
  <PresentationFormat>Widescreen</PresentationFormat>
  <Paragraphs>123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Bookman Old Style</vt:lpstr>
      <vt:lpstr>Calibri</vt:lpstr>
      <vt:lpstr>Franklin Gothic Book</vt:lpstr>
      <vt:lpstr>1_RetrospectVTI</vt:lpstr>
      <vt:lpstr>Time Series Analysis</vt:lpstr>
      <vt:lpstr>Takeaway from Today’s Session</vt:lpstr>
      <vt:lpstr>What is Time Series? </vt:lpstr>
      <vt:lpstr>When not to use Time Series?</vt:lpstr>
      <vt:lpstr>Components of Time Series</vt:lpstr>
      <vt:lpstr>Level</vt:lpstr>
      <vt:lpstr>Trend</vt:lpstr>
      <vt:lpstr>Seasonality</vt:lpstr>
      <vt:lpstr>Cyclical</vt:lpstr>
      <vt:lpstr>Random Error</vt:lpstr>
      <vt:lpstr>PowerPoint Presentation</vt:lpstr>
      <vt:lpstr>Decomposing a Time Series</vt:lpstr>
      <vt:lpstr>Why do we need to decompose a time series?</vt:lpstr>
      <vt:lpstr>How do we decompose a Time Series?</vt:lpstr>
      <vt:lpstr>Moving Average</vt:lpstr>
      <vt:lpstr>PowerPoint Presentation</vt:lpstr>
      <vt:lpstr>Evaluation Metrics for Time Series</vt:lpstr>
      <vt:lpstr>Mean Absolute Percentage Error</vt:lpstr>
      <vt:lpstr>Root Mean Squared Error</vt:lpstr>
      <vt:lpstr>Stationary VS Non Stationary Time Series</vt:lpstr>
      <vt:lpstr>How to make a Time Series Stationary?</vt:lpstr>
      <vt:lpstr>What is Correlation?</vt:lpstr>
      <vt:lpstr>What is Auto-Correlation?</vt:lpstr>
      <vt:lpstr>Partial Auto-Correlation</vt:lpstr>
      <vt:lpstr>White Noise</vt:lpstr>
      <vt:lpstr>Autoregressive Model</vt:lpstr>
      <vt:lpstr>Moving Average Model(MA)</vt:lpstr>
      <vt:lpstr>ARIMA Model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2020-08-08T12:54:08Z</dcterms:created>
  <dcterms:modified xsi:type="dcterms:W3CDTF">2020-08-09T13:22:52Z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