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5EA4AB-7ECE-4672-8609-E214224CBE9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354538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EA4AB-7ECE-4672-8609-E214224CBE9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334876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EA4AB-7ECE-4672-8609-E214224CBE9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934005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EA4AB-7ECE-4672-8609-E214224CBE9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7993-4784-4DC1-98F7-83DAB64F924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089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EA4AB-7ECE-4672-8609-E214224CBE9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266634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5EA4AB-7ECE-4672-8609-E214224CBE94}" type="datetimeFigureOut">
              <a:rPr lang="en-IN" smtClean="0"/>
              <a:t>16-08-2020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438586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5EA4AB-7ECE-4672-8609-E214224CBE94}" type="datetimeFigureOut">
              <a:rPr lang="en-IN" smtClean="0"/>
              <a:t>16-08-2020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3600875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EA4AB-7ECE-4672-8609-E214224CBE9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256000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EA4AB-7ECE-4672-8609-E214224CBE9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374253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EA4AB-7ECE-4672-8609-E214224CBE9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220064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EA4AB-7ECE-4672-8609-E214224CBE94}"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412097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EA4AB-7ECE-4672-8609-E214224CBE9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7282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EA4AB-7ECE-4672-8609-E214224CBE94}" type="datetimeFigureOut">
              <a:rPr lang="en-IN" smtClean="0"/>
              <a:t>16-08-2020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2942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EA4AB-7ECE-4672-8609-E214224CBE94}" type="datetimeFigureOut">
              <a:rPr lang="en-IN" smtClean="0"/>
              <a:t>16-08-2020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21908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EA4AB-7ECE-4672-8609-E214224CBE94}" type="datetimeFigureOut">
              <a:rPr lang="en-IN" smtClean="0"/>
              <a:t>16-08-2020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358037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EA4AB-7ECE-4672-8609-E214224CBE9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91603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EA4AB-7ECE-4672-8609-E214224CBE94}"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7993-4784-4DC1-98F7-83DAB64F9242}" type="slidenum">
              <a:rPr lang="en-IN" smtClean="0"/>
              <a:t>‹#›</a:t>
            </a:fld>
            <a:endParaRPr lang="en-IN"/>
          </a:p>
        </p:txBody>
      </p:sp>
    </p:spTree>
    <p:extLst>
      <p:ext uri="{BB962C8B-B14F-4D97-AF65-F5344CB8AC3E}">
        <p14:creationId xmlns:p14="http://schemas.microsoft.com/office/powerpoint/2010/main" val="183774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5EA4AB-7ECE-4672-8609-E214224CBE94}" type="datetimeFigureOut">
              <a:rPr lang="en-IN" smtClean="0"/>
              <a:t>16-08-2020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10A7993-4784-4DC1-98F7-83DAB64F9242}" type="slidenum">
              <a:rPr lang="en-IN" smtClean="0"/>
              <a:t>‹#›</a:t>
            </a:fld>
            <a:endParaRPr lang="en-IN"/>
          </a:p>
        </p:txBody>
      </p:sp>
    </p:spTree>
    <p:extLst>
      <p:ext uri="{BB962C8B-B14F-4D97-AF65-F5344CB8AC3E}">
        <p14:creationId xmlns:p14="http://schemas.microsoft.com/office/powerpoint/2010/main" val="10643169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channel/UCsHTJbrvLJdrFMlM2ZnHyCw?view_as=subscriber" TargetMode="External"/><Relationship Id="rId2" Type="http://schemas.openxmlformats.org/officeDocument/2006/relationships/hyperlink" Target="https://www.linkedin.com/in/nikhiljain93/" TargetMode="External"/><Relationship Id="rId1" Type="http://schemas.openxmlformats.org/officeDocument/2006/relationships/slideLayout" Target="../slideLayouts/slideLayout2.xml"/><Relationship Id="rId5" Type="http://schemas.openxmlformats.org/officeDocument/2006/relationships/hyperlink" Target="https://medium.com/@nikhiljain.gaya" TargetMode="External"/><Relationship Id="rId4" Type="http://schemas.openxmlformats.org/officeDocument/2006/relationships/hyperlink" Target="https://github.com/njain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8FF8-F0E3-40D6-B42A-D559D17F39E7}"/>
              </a:ext>
            </a:extLst>
          </p:cNvPr>
          <p:cNvSpPr>
            <a:spLocks noGrp="1"/>
          </p:cNvSpPr>
          <p:nvPr>
            <p:ph type="ctrTitle"/>
          </p:nvPr>
        </p:nvSpPr>
        <p:spPr/>
        <p:txBody>
          <a:bodyPr/>
          <a:lstStyle/>
          <a:p>
            <a:r>
              <a:rPr lang="en-IN" dirty="0"/>
              <a:t>Confusion Matrix-Precision-Recall</a:t>
            </a:r>
          </a:p>
        </p:txBody>
      </p:sp>
      <p:sp>
        <p:nvSpPr>
          <p:cNvPr id="3" name="Subtitle 2">
            <a:extLst>
              <a:ext uri="{FF2B5EF4-FFF2-40B4-BE49-F238E27FC236}">
                <a16:creationId xmlns:a16="http://schemas.microsoft.com/office/drawing/2014/main" id="{FD673673-08A3-46D3-88F4-8B58B3C5728C}"/>
              </a:ext>
            </a:extLst>
          </p:cNvPr>
          <p:cNvSpPr>
            <a:spLocks noGrp="1"/>
          </p:cNvSpPr>
          <p:nvPr>
            <p:ph type="subTitle" idx="1"/>
          </p:nvPr>
        </p:nvSpPr>
        <p:spPr>
          <a:xfrm>
            <a:off x="1595269" y="4216400"/>
            <a:ext cx="9001462" cy="1041400"/>
          </a:xfrm>
        </p:spPr>
        <p:txBody>
          <a:bodyPr/>
          <a:lstStyle/>
          <a:p>
            <a:r>
              <a:rPr lang="en-IN" dirty="0"/>
              <a:t>Code Brigade</a:t>
            </a:r>
          </a:p>
        </p:txBody>
      </p:sp>
    </p:spTree>
    <p:extLst>
      <p:ext uri="{BB962C8B-B14F-4D97-AF65-F5344CB8AC3E}">
        <p14:creationId xmlns:p14="http://schemas.microsoft.com/office/powerpoint/2010/main" val="114105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69DA-447C-42D6-A2BF-F6C22A037C29}"/>
              </a:ext>
            </a:extLst>
          </p:cNvPr>
          <p:cNvSpPr>
            <a:spLocks noGrp="1"/>
          </p:cNvSpPr>
          <p:nvPr>
            <p:ph type="title"/>
          </p:nvPr>
        </p:nvSpPr>
        <p:spPr>
          <a:xfrm>
            <a:off x="913795" y="579120"/>
            <a:ext cx="10353761" cy="1326321"/>
          </a:xfrm>
        </p:spPr>
        <p:txBody>
          <a:bodyPr/>
          <a:lstStyle/>
          <a:p>
            <a:r>
              <a:rPr lang="en-IN" dirty="0"/>
              <a:t>Let’s consider the below Medical example.</a:t>
            </a:r>
          </a:p>
        </p:txBody>
      </p:sp>
      <p:graphicFrame>
        <p:nvGraphicFramePr>
          <p:cNvPr id="4" name="Table 4">
            <a:extLst>
              <a:ext uri="{FF2B5EF4-FFF2-40B4-BE49-F238E27FC236}">
                <a16:creationId xmlns:a16="http://schemas.microsoft.com/office/drawing/2014/main" id="{5E6612E5-E7E8-4D4E-A062-F9A53576A1A2}"/>
              </a:ext>
            </a:extLst>
          </p:cNvPr>
          <p:cNvGraphicFramePr>
            <a:graphicFrameLocks noGrp="1"/>
          </p:cNvGraphicFramePr>
          <p:nvPr>
            <p:ph idx="1"/>
            <p:extLst>
              <p:ext uri="{D42A27DB-BD31-4B8C-83A1-F6EECF244321}">
                <p14:modId xmlns:p14="http://schemas.microsoft.com/office/powerpoint/2010/main" val="2571619967"/>
              </p:ext>
            </p:extLst>
          </p:nvPr>
        </p:nvGraphicFramePr>
        <p:xfrm>
          <a:off x="2397760" y="2489200"/>
          <a:ext cx="6289040" cy="3921759"/>
        </p:xfrm>
        <a:graphic>
          <a:graphicData uri="http://schemas.openxmlformats.org/drawingml/2006/table">
            <a:tbl>
              <a:tblPr firstRow="1" bandRow="1">
                <a:tableStyleId>{5C22544A-7EE6-4342-B048-85BDC9FD1C3A}</a:tableStyleId>
              </a:tblPr>
              <a:tblGrid>
                <a:gridCol w="1767840">
                  <a:extLst>
                    <a:ext uri="{9D8B030D-6E8A-4147-A177-3AD203B41FA5}">
                      <a16:colId xmlns:a16="http://schemas.microsoft.com/office/drawing/2014/main" val="894431192"/>
                    </a:ext>
                  </a:extLst>
                </a:gridCol>
                <a:gridCol w="2306320">
                  <a:extLst>
                    <a:ext uri="{9D8B030D-6E8A-4147-A177-3AD203B41FA5}">
                      <a16:colId xmlns:a16="http://schemas.microsoft.com/office/drawing/2014/main" val="491202744"/>
                    </a:ext>
                  </a:extLst>
                </a:gridCol>
                <a:gridCol w="2214880">
                  <a:extLst>
                    <a:ext uri="{9D8B030D-6E8A-4147-A177-3AD203B41FA5}">
                      <a16:colId xmlns:a16="http://schemas.microsoft.com/office/drawing/2014/main" val="343995431"/>
                    </a:ext>
                  </a:extLst>
                </a:gridCol>
              </a:tblGrid>
              <a:tr h="1307253">
                <a:tc>
                  <a:txBody>
                    <a:bodyPr/>
                    <a:lstStyle/>
                    <a:p>
                      <a:endParaRPr lang="en-IN" dirty="0"/>
                    </a:p>
                  </a:txBody>
                  <a:tcPr/>
                </a:tc>
                <a:tc>
                  <a:txBody>
                    <a:bodyPr/>
                    <a:lstStyle/>
                    <a:p>
                      <a:r>
                        <a:rPr lang="en-IN" dirty="0"/>
                        <a:t>Diagnosed Healthy</a:t>
                      </a:r>
                    </a:p>
                  </a:txBody>
                  <a:tcPr/>
                </a:tc>
                <a:tc>
                  <a:txBody>
                    <a:bodyPr/>
                    <a:lstStyle/>
                    <a:p>
                      <a:r>
                        <a:rPr lang="en-IN" dirty="0"/>
                        <a:t>Diagnosed Sick</a:t>
                      </a:r>
                    </a:p>
                  </a:txBody>
                  <a:tcPr/>
                </a:tc>
                <a:extLst>
                  <a:ext uri="{0D108BD9-81ED-4DB2-BD59-A6C34878D82A}">
                    <a16:rowId xmlns:a16="http://schemas.microsoft.com/office/drawing/2014/main" val="3689877581"/>
                  </a:ext>
                </a:extLst>
              </a:tr>
              <a:tr h="1307253">
                <a:tc>
                  <a:txBody>
                    <a:bodyPr/>
                    <a:lstStyle/>
                    <a:p>
                      <a:r>
                        <a:rPr lang="en-IN" dirty="0"/>
                        <a:t>Actual Healthy</a:t>
                      </a:r>
                    </a:p>
                  </a:txBody>
                  <a:tcPr>
                    <a:solidFill>
                      <a:schemeClr val="tx2">
                        <a:lumMod val="75000"/>
                      </a:schemeClr>
                    </a:solidFill>
                  </a:tcPr>
                </a:tc>
                <a:tc>
                  <a:txBody>
                    <a:bodyPr/>
                    <a:lstStyle/>
                    <a:p>
                      <a:r>
                        <a:rPr lang="en-IN" dirty="0"/>
                        <a:t>118</a:t>
                      </a:r>
                    </a:p>
                  </a:txBody>
                  <a:tcPr>
                    <a:solidFill>
                      <a:schemeClr val="tx2">
                        <a:lumMod val="75000"/>
                      </a:schemeClr>
                    </a:solidFill>
                  </a:tcPr>
                </a:tc>
                <a:tc>
                  <a:txBody>
                    <a:bodyPr/>
                    <a:lstStyle/>
                    <a:p>
                      <a:r>
                        <a:rPr lang="en-IN" dirty="0"/>
                        <a:t>12</a:t>
                      </a:r>
                    </a:p>
                  </a:txBody>
                  <a:tcPr>
                    <a:solidFill>
                      <a:schemeClr val="tx2">
                        <a:lumMod val="75000"/>
                      </a:schemeClr>
                    </a:solidFill>
                  </a:tcPr>
                </a:tc>
                <a:extLst>
                  <a:ext uri="{0D108BD9-81ED-4DB2-BD59-A6C34878D82A}">
                    <a16:rowId xmlns:a16="http://schemas.microsoft.com/office/drawing/2014/main" val="384479667"/>
                  </a:ext>
                </a:extLst>
              </a:tr>
              <a:tr h="1307253">
                <a:tc>
                  <a:txBody>
                    <a:bodyPr/>
                    <a:lstStyle/>
                    <a:p>
                      <a:r>
                        <a:rPr lang="en-IN" dirty="0"/>
                        <a:t>Actual Sick</a:t>
                      </a:r>
                    </a:p>
                  </a:txBody>
                  <a:tcPr/>
                </a:tc>
                <a:tc>
                  <a:txBody>
                    <a:bodyPr/>
                    <a:lstStyle/>
                    <a:p>
                      <a:r>
                        <a:rPr lang="en-IN" dirty="0"/>
                        <a:t>47</a:t>
                      </a:r>
                    </a:p>
                  </a:txBody>
                  <a:tcPr/>
                </a:tc>
                <a:tc>
                  <a:txBody>
                    <a:bodyPr/>
                    <a:lstStyle/>
                    <a:p>
                      <a:r>
                        <a:rPr lang="en-IN" dirty="0"/>
                        <a:t>15</a:t>
                      </a:r>
                    </a:p>
                  </a:txBody>
                  <a:tcPr/>
                </a:tc>
                <a:extLst>
                  <a:ext uri="{0D108BD9-81ED-4DB2-BD59-A6C34878D82A}">
                    <a16:rowId xmlns:a16="http://schemas.microsoft.com/office/drawing/2014/main" val="897251207"/>
                  </a:ext>
                </a:extLst>
              </a:tr>
            </a:tbl>
          </a:graphicData>
        </a:graphic>
      </p:graphicFrame>
      <p:sp>
        <p:nvSpPr>
          <p:cNvPr id="5" name="TextBox 4">
            <a:extLst>
              <a:ext uri="{FF2B5EF4-FFF2-40B4-BE49-F238E27FC236}">
                <a16:creationId xmlns:a16="http://schemas.microsoft.com/office/drawing/2014/main" id="{31B89093-CCD8-4056-A56D-F329C8BADC74}"/>
              </a:ext>
            </a:extLst>
          </p:cNvPr>
          <p:cNvSpPr txBox="1"/>
          <p:nvPr/>
        </p:nvSpPr>
        <p:spPr>
          <a:xfrm>
            <a:off x="3992880" y="2032000"/>
            <a:ext cx="3982720" cy="369332"/>
          </a:xfrm>
          <a:prstGeom prst="rect">
            <a:avLst/>
          </a:prstGeom>
          <a:noFill/>
        </p:spPr>
        <p:txBody>
          <a:bodyPr wrap="square" rtlCol="0">
            <a:spAutoFit/>
          </a:bodyPr>
          <a:lstStyle/>
          <a:p>
            <a:pPr algn="ctr"/>
            <a:r>
              <a:rPr lang="en-IN" dirty="0"/>
              <a:t>Predicted value</a:t>
            </a:r>
          </a:p>
        </p:txBody>
      </p:sp>
      <p:sp>
        <p:nvSpPr>
          <p:cNvPr id="6" name="TextBox 5">
            <a:extLst>
              <a:ext uri="{FF2B5EF4-FFF2-40B4-BE49-F238E27FC236}">
                <a16:creationId xmlns:a16="http://schemas.microsoft.com/office/drawing/2014/main" id="{2DFA0693-7D68-4CB7-A1B9-A92E88842053}"/>
              </a:ext>
            </a:extLst>
          </p:cNvPr>
          <p:cNvSpPr txBox="1"/>
          <p:nvPr/>
        </p:nvSpPr>
        <p:spPr>
          <a:xfrm rot="16200000">
            <a:off x="1183893" y="4410165"/>
            <a:ext cx="1499602" cy="369332"/>
          </a:xfrm>
          <a:prstGeom prst="rect">
            <a:avLst/>
          </a:prstGeom>
          <a:noFill/>
        </p:spPr>
        <p:txBody>
          <a:bodyPr wrap="square" rtlCol="0">
            <a:spAutoFit/>
          </a:bodyPr>
          <a:lstStyle/>
          <a:p>
            <a:pPr algn="ctr"/>
            <a:r>
              <a:rPr lang="en-IN" dirty="0"/>
              <a:t>Actual Value</a:t>
            </a:r>
          </a:p>
        </p:txBody>
      </p:sp>
      <p:pic>
        <p:nvPicPr>
          <p:cNvPr id="8" name="Picture 7">
            <a:extLst>
              <a:ext uri="{FF2B5EF4-FFF2-40B4-BE49-F238E27FC236}">
                <a16:creationId xmlns:a16="http://schemas.microsoft.com/office/drawing/2014/main" id="{A4247692-4118-4559-B46C-14AD33AB88BC}"/>
              </a:ext>
            </a:extLst>
          </p:cNvPr>
          <p:cNvPicPr>
            <a:picLocks noChangeAspect="1"/>
          </p:cNvPicPr>
          <p:nvPr/>
        </p:nvPicPr>
        <p:blipFill>
          <a:blip r:embed="rId2"/>
          <a:stretch>
            <a:fillRect/>
          </a:stretch>
        </p:blipFill>
        <p:spPr>
          <a:xfrm>
            <a:off x="5105154" y="3845030"/>
            <a:ext cx="985521" cy="1117600"/>
          </a:xfrm>
          <a:prstGeom prst="rect">
            <a:avLst/>
          </a:prstGeom>
        </p:spPr>
      </p:pic>
      <p:pic>
        <p:nvPicPr>
          <p:cNvPr id="10" name="Picture 9">
            <a:extLst>
              <a:ext uri="{FF2B5EF4-FFF2-40B4-BE49-F238E27FC236}">
                <a16:creationId xmlns:a16="http://schemas.microsoft.com/office/drawing/2014/main" id="{785B051E-6B07-4246-9B20-EBD15C1DF4AC}"/>
              </a:ext>
            </a:extLst>
          </p:cNvPr>
          <p:cNvPicPr>
            <a:picLocks noChangeAspect="1"/>
          </p:cNvPicPr>
          <p:nvPr/>
        </p:nvPicPr>
        <p:blipFill>
          <a:blip r:embed="rId2"/>
          <a:stretch>
            <a:fillRect/>
          </a:stretch>
        </p:blipFill>
        <p:spPr>
          <a:xfrm>
            <a:off x="7343198" y="3891279"/>
            <a:ext cx="985521" cy="1117600"/>
          </a:xfrm>
          <a:prstGeom prst="rect">
            <a:avLst/>
          </a:prstGeom>
        </p:spPr>
      </p:pic>
      <p:pic>
        <p:nvPicPr>
          <p:cNvPr id="12" name="Picture 11">
            <a:extLst>
              <a:ext uri="{FF2B5EF4-FFF2-40B4-BE49-F238E27FC236}">
                <a16:creationId xmlns:a16="http://schemas.microsoft.com/office/drawing/2014/main" id="{63E9D648-7775-40D6-B28C-FCF117C18982}"/>
              </a:ext>
            </a:extLst>
          </p:cNvPr>
          <p:cNvPicPr>
            <a:picLocks noChangeAspect="1"/>
          </p:cNvPicPr>
          <p:nvPr/>
        </p:nvPicPr>
        <p:blipFill>
          <a:blip r:embed="rId3"/>
          <a:stretch>
            <a:fillRect/>
          </a:stretch>
        </p:blipFill>
        <p:spPr>
          <a:xfrm>
            <a:off x="4815594" y="5209274"/>
            <a:ext cx="1564640" cy="955041"/>
          </a:xfrm>
          <a:prstGeom prst="rect">
            <a:avLst/>
          </a:prstGeom>
        </p:spPr>
      </p:pic>
      <p:pic>
        <p:nvPicPr>
          <p:cNvPr id="14" name="Picture 13">
            <a:extLst>
              <a:ext uri="{FF2B5EF4-FFF2-40B4-BE49-F238E27FC236}">
                <a16:creationId xmlns:a16="http://schemas.microsoft.com/office/drawing/2014/main" id="{BC6F7706-EA1D-448B-B121-989467EDFBCE}"/>
              </a:ext>
            </a:extLst>
          </p:cNvPr>
          <p:cNvPicPr>
            <a:picLocks noChangeAspect="1"/>
          </p:cNvPicPr>
          <p:nvPr/>
        </p:nvPicPr>
        <p:blipFill>
          <a:blip r:embed="rId3"/>
          <a:stretch>
            <a:fillRect/>
          </a:stretch>
        </p:blipFill>
        <p:spPr>
          <a:xfrm>
            <a:off x="7053638" y="5232398"/>
            <a:ext cx="1564640" cy="955041"/>
          </a:xfrm>
          <a:prstGeom prst="rect">
            <a:avLst/>
          </a:prstGeom>
        </p:spPr>
      </p:pic>
      <p:cxnSp>
        <p:nvCxnSpPr>
          <p:cNvPr id="7" name="Straight Arrow Connector 6">
            <a:extLst>
              <a:ext uri="{FF2B5EF4-FFF2-40B4-BE49-F238E27FC236}">
                <a16:creationId xmlns:a16="http://schemas.microsoft.com/office/drawing/2014/main" id="{C3BBF881-337C-4B69-8731-83C89B842110}"/>
              </a:ext>
            </a:extLst>
          </p:cNvPr>
          <p:cNvCxnSpPr/>
          <p:nvPr/>
        </p:nvCxnSpPr>
        <p:spPr>
          <a:xfrm flipV="1">
            <a:off x="8534400" y="2401332"/>
            <a:ext cx="792480" cy="166266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F38461D-8F7F-4FF9-8D9F-8000F1CC7046}"/>
              </a:ext>
            </a:extLst>
          </p:cNvPr>
          <p:cNvSpPr txBox="1"/>
          <p:nvPr/>
        </p:nvSpPr>
        <p:spPr>
          <a:xfrm>
            <a:off x="9530080" y="1905441"/>
            <a:ext cx="2123440" cy="1477328"/>
          </a:xfrm>
          <a:prstGeom prst="rect">
            <a:avLst/>
          </a:prstGeom>
          <a:noFill/>
        </p:spPr>
        <p:txBody>
          <a:bodyPr wrap="square" rtlCol="0">
            <a:spAutoFit/>
          </a:bodyPr>
          <a:lstStyle/>
          <a:p>
            <a:r>
              <a:rPr lang="en-IN" dirty="0"/>
              <a:t>Of all the actual diagnosed healthy, how many are classified as healthy.</a:t>
            </a:r>
          </a:p>
        </p:txBody>
      </p:sp>
      <p:sp>
        <p:nvSpPr>
          <p:cNvPr id="13" name="TextBox 12">
            <a:extLst>
              <a:ext uri="{FF2B5EF4-FFF2-40B4-BE49-F238E27FC236}">
                <a16:creationId xmlns:a16="http://schemas.microsoft.com/office/drawing/2014/main" id="{3AED04D5-F344-412C-8983-46D1718ED7AA}"/>
              </a:ext>
            </a:extLst>
          </p:cNvPr>
          <p:cNvSpPr txBox="1"/>
          <p:nvPr/>
        </p:nvSpPr>
        <p:spPr>
          <a:xfrm>
            <a:off x="9174480" y="3677920"/>
            <a:ext cx="2596125" cy="1477328"/>
          </a:xfrm>
          <a:prstGeom prst="rect">
            <a:avLst/>
          </a:prstGeom>
          <a:noFill/>
        </p:spPr>
        <p:txBody>
          <a:bodyPr wrap="square" rtlCol="0">
            <a:spAutoFit/>
          </a:bodyPr>
          <a:lstStyle/>
          <a:p>
            <a:r>
              <a:rPr lang="en-IN" dirty="0"/>
              <a:t>Recall = TP/(TP+FN)</a:t>
            </a:r>
          </a:p>
          <a:p>
            <a:r>
              <a:rPr lang="en-IN" dirty="0"/>
              <a:t>= 118/(118+12) </a:t>
            </a:r>
          </a:p>
          <a:p>
            <a:r>
              <a:rPr lang="en-IN" dirty="0"/>
              <a:t>= 118/130 </a:t>
            </a:r>
          </a:p>
          <a:p>
            <a:r>
              <a:rPr lang="en-IN" dirty="0"/>
              <a:t>= 0.907 </a:t>
            </a:r>
          </a:p>
          <a:p>
            <a:r>
              <a:rPr lang="en-IN" dirty="0"/>
              <a:t>= 90.7%</a:t>
            </a:r>
          </a:p>
        </p:txBody>
      </p:sp>
    </p:spTree>
    <p:extLst>
      <p:ext uri="{BB962C8B-B14F-4D97-AF65-F5344CB8AC3E}">
        <p14:creationId xmlns:p14="http://schemas.microsoft.com/office/powerpoint/2010/main" val="355570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69DA-447C-42D6-A2BF-F6C22A037C29}"/>
              </a:ext>
            </a:extLst>
          </p:cNvPr>
          <p:cNvSpPr>
            <a:spLocks noGrp="1"/>
          </p:cNvSpPr>
          <p:nvPr>
            <p:ph type="title"/>
          </p:nvPr>
        </p:nvSpPr>
        <p:spPr>
          <a:xfrm>
            <a:off x="913795" y="579121"/>
            <a:ext cx="10353761" cy="730964"/>
          </a:xfrm>
        </p:spPr>
        <p:txBody>
          <a:bodyPr/>
          <a:lstStyle/>
          <a:p>
            <a:r>
              <a:rPr lang="en-IN" dirty="0"/>
              <a:t>Specificity</a:t>
            </a:r>
          </a:p>
        </p:txBody>
      </p:sp>
      <p:graphicFrame>
        <p:nvGraphicFramePr>
          <p:cNvPr id="4" name="Table 4">
            <a:extLst>
              <a:ext uri="{FF2B5EF4-FFF2-40B4-BE49-F238E27FC236}">
                <a16:creationId xmlns:a16="http://schemas.microsoft.com/office/drawing/2014/main" id="{5E6612E5-E7E8-4D4E-A062-F9A53576A1A2}"/>
              </a:ext>
            </a:extLst>
          </p:cNvPr>
          <p:cNvGraphicFramePr>
            <a:graphicFrameLocks noGrp="1"/>
          </p:cNvGraphicFramePr>
          <p:nvPr>
            <p:ph idx="1"/>
            <p:extLst>
              <p:ext uri="{D42A27DB-BD31-4B8C-83A1-F6EECF244321}">
                <p14:modId xmlns:p14="http://schemas.microsoft.com/office/powerpoint/2010/main" val="2199357142"/>
              </p:ext>
            </p:extLst>
          </p:nvPr>
        </p:nvGraphicFramePr>
        <p:xfrm>
          <a:off x="2397760" y="2489200"/>
          <a:ext cx="6289040" cy="3921759"/>
        </p:xfrm>
        <a:graphic>
          <a:graphicData uri="http://schemas.openxmlformats.org/drawingml/2006/table">
            <a:tbl>
              <a:tblPr firstRow="1" bandRow="1">
                <a:tableStyleId>{5C22544A-7EE6-4342-B048-85BDC9FD1C3A}</a:tableStyleId>
              </a:tblPr>
              <a:tblGrid>
                <a:gridCol w="1767840">
                  <a:extLst>
                    <a:ext uri="{9D8B030D-6E8A-4147-A177-3AD203B41FA5}">
                      <a16:colId xmlns:a16="http://schemas.microsoft.com/office/drawing/2014/main" val="894431192"/>
                    </a:ext>
                  </a:extLst>
                </a:gridCol>
                <a:gridCol w="2306320">
                  <a:extLst>
                    <a:ext uri="{9D8B030D-6E8A-4147-A177-3AD203B41FA5}">
                      <a16:colId xmlns:a16="http://schemas.microsoft.com/office/drawing/2014/main" val="491202744"/>
                    </a:ext>
                  </a:extLst>
                </a:gridCol>
                <a:gridCol w="2214880">
                  <a:extLst>
                    <a:ext uri="{9D8B030D-6E8A-4147-A177-3AD203B41FA5}">
                      <a16:colId xmlns:a16="http://schemas.microsoft.com/office/drawing/2014/main" val="343995431"/>
                    </a:ext>
                  </a:extLst>
                </a:gridCol>
              </a:tblGrid>
              <a:tr h="1307253">
                <a:tc>
                  <a:txBody>
                    <a:bodyPr/>
                    <a:lstStyle/>
                    <a:p>
                      <a:endParaRPr lang="en-IN" dirty="0"/>
                    </a:p>
                  </a:txBody>
                  <a:tcPr/>
                </a:tc>
                <a:tc>
                  <a:txBody>
                    <a:bodyPr/>
                    <a:lstStyle/>
                    <a:p>
                      <a:r>
                        <a:rPr lang="en-IN" dirty="0"/>
                        <a:t>Diagnosed Healthy</a:t>
                      </a:r>
                    </a:p>
                  </a:txBody>
                  <a:tcPr/>
                </a:tc>
                <a:tc>
                  <a:txBody>
                    <a:bodyPr/>
                    <a:lstStyle/>
                    <a:p>
                      <a:r>
                        <a:rPr lang="en-IN" dirty="0"/>
                        <a:t>Diagnosed Sick</a:t>
                      </a:r>
                    </a:p>
                  </a:txBody>
                  <a:tcPr/>
                </a:tc>
                <a:extLst>
                  <a:ext uri="{0D108BD9-81ED-4DB2-BD59-A6C34878D82A}">
                    <a16:rowId xmlns:a16="http://schemas.microsoft.com/office/drawing/2014/main" val="3689877581"/>
                  </a:ext>
                </a:extLst>
              </a:tr>
              <a:tr h="1307253">
                <a:tc>
                  <a:txBody>
                    <a:bodyPr/>
                    <a:lstStyle/>
                    <a:p>
                      <a:pPr marL="0" algn="l" defTabSz="914400" rtl="0" eaLnBrk="1" latinLnBrk="0" hangingPunct="1"/>
                      <a:r>
                        <a:rPr lang="en-IN" sz="1800" kern="1200" dirty="0">
                          <a:solidFill>
                            <a:schemeClr val="dk1"/>
                          </a:solidFill>
                          <a:latin typeface="+mn-lt"/>
                          <a:ea typeface="+mn-ea"/>
                          <a:cs typeface="+mn-cs"/>
                        </a:rPr>
                        <a:t>Actual Healthy</a:t>
                      </a:r>
                    </a:p>
                  </a:txBody>
                  <a:tcPr>
                    <a:solidFill>
                      <a:schemeClr val="accent1">
                        <a:lumMod val="20000"/>
                        <a:lumOff val="80000"/>
                      </a:schemeClr>
                    </a:solidFill>
                  </a:tcPr>
                </a:tc>
                <a:tc>
                  <a:txBody>
                    <a:bodyPr/>
                    <a:lstStyle/>
                    <a:p>
                      <a:pPr marL="0" algn="l" defTabSz="914400" rtl="0" eaLnBrk="1" latinLnBrk="0" hangingPunct="1"/>
                      <a:r>
                        <a:rPr lang="en-IN" sz="1800" kern="1200" dirty="0">
                          <a:solidFill>
                            <a:schemeClr val="dk1"/>
                          </a:solidFill>
                          <a:latin typeface="+mn-lt"/>
                          <a:ea typeface="+mn-ea"/>
                          <a:cs typeface="+mn-cs"/>
                        </a:rPr>
                        <a:t>118</a:t>
                      </a:r>
                    </a:p>
                  </a:txBody>
                  <a:tcPr>
                    <a:solidFill>
                      <a:schemeClr val="accent1">
                        <a:lumMod val="20000"/>
                        <a:lumOff val="80000"/>
                      </a:schemeClr>
                    </a:solidFill>
                  </a:tcPr>
                </a:tc>
                <a:tc>
                  <a:txBody>
                    <a:bodyPr/>
                    <a:lstStyle/>
                    <a:p>
                      <a:pPr marL="0" algn="l" defTabSz="914400" rtl="0" eaLnBrk="1" latinLnBrk="0" hangingPunct="1"/>
                      <a:r>
                        <a:rPr lang="en-IN" sz="1800" kern="1200" dirty="0">
                          <a:solidFill>
                            <a:schemeClr val="dk1"/>
                          </a:solidFill>
                          <a:latin typeface="+mn-lt"/>
                          <a:ea typeface="+mn-ea"/>
                          <a:cs typeface="+mn-cs"/>
                        </a:rPr>
                        <a:t>12</a:t>
                      </a:r>
                    </a:p>
                  </a:txBody>
                  <a:tcPr>
                    <a:solidFill>
                      <a:schemeClr val="accent1">
                        <a:lumMod val="20000"/>
                        <a:lumOff val="80000"/>
                      </a:schemeClr>
                    </a:solidFill>
                  </a:tcPr>
                </a:tc>
                <a:extLst>
                  <a:ext uri="{0D108BD9-81ED-4DB2-BD59-A6C34878D82A}">
                    <a16:rowId xmlns:a16="http://schemas.microsoft.com/office/drawing/2014/main" val="384479667"/>
                  </a:ext>
                </a:extLst>
              </a:tr>
              <a:tr h="1307253">
                <a:tc>
                  <a:txBody>
                    <a:bodyPr/>
                    <a:lstStyle/>
                    <a:p>
                      <a:r>
                        <a:rPr lang="en-IN" dirty="0"/>
                        <a:t>Actual Sick</a:t>
                      </a:r>
                    </a:p>
                  </a:txBody>
                  <a:tcPr>
                    <a:solidFill>
                      <a:schemeClr val="tx2">
                        <a:lumMod val="75000"/>
                      </a:schemeClr>
                    </a:solidFill>
                  </a:tcPr>
                </a:tc>
                <a:tc>
                  <a:txBody>
                    <a:bodyPr/>
                    <a:lstStyle/>
                    <a:p>
                      <a:r>
                        <a:rPr lang="en-IN" dirty="0"/>
                        <a:t>47</a:t>
                      </a:r>
                    </a:p>
                  </a:txBody>
                  <a:tcPr>
                    <a:solidFill>
                      <a:schemeClr val="tx2">
                        <a:lumMod val="75000"/>
                      </a:schemeClr>
                    </a:solidFill>
                  </a:tcPr>
                </a:tc>
                <a:tc>
                  <a:txBody>
                    <a:bodyPr/>
                    <a:lstStyle/>
                    <a:p>
                      <a:r>
                        <a:rPr lang="en-IN" dirty="0"/>
                        <a:t>15</a:t>
                      </a:r>
                    </a:p>
                  </a:txBody>
                  <a:tcPr>
                    <a:solidFill>
                      <a:schemeClr val="tx2">
                        <a:lumMod val="75000"/>
                      </a:schemeClr>
                    </a:solidFill>
                  </a:tcPr>
                </a:tc>
                <a:extLst>
                  <a:ext uri="{0D108BD9-81ED-4DB2-BD59-A6C34878D82A}">
                    <a16:rowId xmlns:a16="http://schemas.microsoft.com/office/drawing/2014/main" val="897251207"/>
                  </a:ext>
                </a:extLst>
              </a:tr>
            </a:tbl>
          </a:graphicData>
        </a:graphic>
      </p:graphicFrame>
      <p:sp>
        <p:nvSpPr>
          <p:cNvPr id="5" name="TextBox 4">
            <a:extLst>
              <a:ext uri="{FF2B5EF4-FFF2-40B4-BE49-F238E27FC236}">
                <a16:creationId xmlns:a16="http://schemas.microsoft.com/office/drawing/2014/main" id="{31B89093-CCD8-4056-A56D-F329C8BADC74}"/>
              </a:ext>
            </a:extLst>
          </p:cNvPr>
          <p:cNvSpPr txBox="1"/>
          <p:nvPr/>
        </p:nvSpPr>
        <p:spPr>
          <a:xfrm>
            <a:off x="3992880" y="2032000"/>
            <a:ext cx="3982720" cy="369332"/>
          </a:xfrm>
          <a:prstGeom prst="rect">
            <a:avLst/>
          </a:prstGeom>
          <a:noFill/>
        </p:spPr>
        <p:txBody>
          <a:bodyPr wrap="square" rtlCol="0">
            <a:spAutoFit/>
          </a:bodyPr>
          <a:lstStyle/>
          <a:p>
            <a:pPr algn="ctr"/>
            <a:r>
              <a:rPr lang="en-IN" dirty="0"/>
              <a:t>Predicted value</a:t>
            </a:r>
          </a:p>
        </p:txBody>
      </p:sp>
      <p:sp>
        <p:nvSpPr>
          <p:cNvPr id="6" name="TextBox 5">
            <a:extLst>
              <a:ext uri="{FF2B5EF4-FFF2-40B4-BE49-F238E27FC236}">
                <a16:creationId xmlns:a16="http://schemas.microsoft.com/office/drawing/2014/main" id="{2DFA0693-7D68-4CB7-A1B9-A92E88842053}"/>
              </a:ext>
            </a:extLst>
          </p:cNvPr>
          <p:cNvSpPr txBox="1"/>
          <p:nvPr/>
        </p:nvSpPr>
        <p:spPr>
          <a:xfrm rot="16200000">
            <a:off x="1183893" y="4410165"/>
            <a:ext cx="1499602" cy="369332"/>
          </a:xfrm>
          <a:prstGeom prst="rect">
            <a:avLst/>
          </a:prstGeom>
          <a:noFill/>
        </p:spPr>
        <p:txBody>
          <a:bodyPr wrap="square" rtlCol="0">
            <a:spAutoFit/>
          </a:bodyPr>
          <a:lstStyle/>
          <a:p>
            <a:pPr algn="ctr"/>
            <a:r>
              <a:rPr lang="en-IN" dirty="0"/>
              <a:t>Actual Value</a:t>
            </a:r>
          </a:p>
        </p:txBody>
      </p:sp>
      <p:pic>
        <p:nvPicPr>
          <p:cNvPr id="8" name="Picture 7">
            <a:extLst>
              <a:ext uri="{FF2B5EF4-FFF2-40B4-BE49-F238E27FC236}">
                <a16:creationId xmlns:a16="http://schemas.microsoft.com/office/drawing/2014/main" id="{A4247692-4118-4559-B46C-14AD33AB88BC}"/>
              </a:ext>
            </a:extLst>
          </p:cNvPr>
          <p:cNvPicPr>
            <a:picLocks noChangeAspect="1"/>
          </p:cNvPicPr>
          <p:nvPr/>
        </p:nvPicPr>
        <p:blipFill>
          <a:blip r:embed="rId2"/>
          <a:stretch>
            <a:fillRect/>
          </a:stretch>
        </p:blipFill>
        <p:spPr>
          <a:xfrm>
            <a:off x="5105154" y="3845030"/>
            <a:ext cx="985521" cy="1117600"/>
          </a:xfrm>
          <a:prstGeom prst="rect">
            <a:avLst/>
          </a:prstGeom>
        </p:spPr>
      </p:pic>
      <p:pic>
        <p:nvPicPr>
          <p:cNvPr id="10" name="Picture 9">
            <a:extLst>
              <a:ext uri="{FF2B5EF4-FFF2-40B4-BE49-F238E27FC236}">
                <a16:creationId xmlns:a16="http://schemas.microsoft.com/office/drawing/2014/main" id="{785B051E-6B07-4246-9B20-EBD15C1DF4AC}"/>
              </a:ext>
            </a:extLst>
          </p:cNvPr>
          <p:cNvPicPr>
            <a:picLocks noChangeAspect="1"/>
          </p:cNvPicPr>
          <p:nvPr/>
        </p:nvPicPr>
        <p:blipFill>
          <a:blip r:embed="rId2"/>
          <a:stretch>
            <a:fillRect/>
          </a:stretch>
        </p:blipFill>
        <p:spPr>
          <a:xfrm>
            <a:off x="7343198" y="3891279"/>
            <a:ext cx="985521" cy="1117600"/>
          </a:xfrm>
          <a:prstGeom prst="rect">
            <a:avLst/>
          </a:prstGeom>
        </p:spPr>
      </p:pic>
      <p:pic>
        <p:nvPicPr>
          <p:cNvPr id="12" name="Picture 11">
            <a:extLst>
              <a:ext uri="{FF2B5EF4-FFF2-40B4-BE49-F238E27FC236}">
                <a16:creationId xmlns:a16="http://schemas.microsoft.com/office/drawing/2014/main" id="{63E9D648-7775-40D6-B28C-FCF117C18982}"/>
              </a:ext>
            </a:extLst>
          </p:cNvPr>
          <p:cNvPicPr>
            <a:picLocks noChangeAspect="1"/>
          </p:cNvPicPr>
          <p:nvPr/>
        </p:nvPicPr>
        <p:blipFill>
          <a:blip r:embed="rId3"/>
          <a:stretch>
            <a:fillRect/>
          </a:stretch>
        </p:blipFill>
        <p:spPr>
          <a:xfrm>
            <a:off x="4815594" y="5209274"/>
            <a:ext cx="1564640" cy="955041"/>
          </a:xfrm>
          <a:prstGeom prst="rect">
            <a:avLst/>
          </a:prstGeom>
        </p:spPr>
      </p:pic>
      <p:pic>
        <p:nvPicPr>
          <p:cNvPr id="14" name="Picture 13">
            <a:extLst>
              <a:ext uri="{FF2B5EF4-FFF2-40B4-BE49-F238E27FC236}">
                <a16:creationId xmlns:a16="http://schemas.microsoft.com/office/drawing/2014/main" id="{BC6F7706-EA1D-448B-B121-989467EDFBCE}"/>
              </a:ext>
            </a:extLst>
          </p:cNvPr>
          <p:cNvPicPr>
            <a:picLocks noChangeAspect="1"/>
          </p:cNvPicPr>
          <p:nvPr/>
        </p:nvPicPr>
        <p:blipFill>
          <a:blip r:embed="rId3"/>
          <a:stretch>
            <a:fillRect/>
          </a:stretch>
        </p:blipFill>
        <p:spPr>
          <a:xfrm>
            <a:off x="7053638" y="5232398"/>
            <a:ext cx="1564640" cy="955041"/>
          </a:xfrm>
          <a:prstGeom prst="rect">
            <a:avLst/>
          </a:prstGeom>
        </p:spPr>
      </p:pic>
      <p:cxnSp>
        <p:nvCxnSpPr>
          <p:cNvPr id="7" name="Straight Arrow Connector 6">
            <a:extLst>
              <a:ext uri="{FF2B5EF4-FFF2-40B4-BE49-F238E27FC236}">
                <a16:creationId xmlns:a16="http://schemas.microsoft.com/office/drawing/2014/main" id="{C3BBF881-337C-4B69-8731-83C89B842110}"/>
              </a:ext>
            </a:extLst>
          </p:cNvPr>
          <p:cNvCxnSpPr/>
          <p:nvPr/>
        </p:nvCxnSpPr>
        <p:spPr>
          <a:xfrm flipV="1">
            <a:off x="8534400" y="2401332"/>
            <a:ext cx="792480" cy="166266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F38461D-8F7F-4FF9-8D9F-8000F1CC7046}"/>
              </a:ext>
            </a:extLst>
          </p:cNvPr>
          <p:cNvSpPr txBox="1"/>
          <p:nvPr/>
        </p:nvSpPr>
        <p:spPr>
          <a:xfrm>
            <a:off x="9530080" y="1905441"/>
            <a:ext cx="2123440" cy="1200329"/>
          </a:xfrm>
          <a:prstGeom prst="rect">
            <a:avLst/>
          </a:prstGeom>
          <a:noFill/>
        </p:spPr>
        <p:txBody>
          <a:bodyPr wrap="square" rtlCol="0">
            <a:spAutoFit/>
          </a:bodyPr>
          <a:lstStyle/>
          <a:p>
            <a:r>
              <a:rPr lang="en-IN" dirty="0"/>
              <a:t>Of all the actual diagnosed sick, how many are classified as sick.</a:t>
            </a:r>
          </a:p>
        </p:txBody>
      </p:sp>
      <p:sp>
        <p:nvSpPr>
          <p:cNvPr id="13" name="TextBox 12">
            <a:extLst>
              <a:ext uri="{FF2B5EF4-FFF2-40B4-BE49-F238E27FC236}">
                <a16:creationId xmlns:a16="http://schemas.microsoft.com/office/drawing/2014/main" id="{3AED04D5-F344-412C-8983-46D1718ED7AA}"/>
              </a:ext>
            </a:extLst>
          </p:cNvPr>
          <p:cNvSpPr txBox="1"/>
          <p:nvPr/>
        </p:nvSpPr>
        <p:spPr>
          <a:xfrm>
            <a:off x="9174480" y="3677920"/>
            <a:ext cx="2596125" cy="1477328"/>
          </a:xfrm>
          <a:prstGeom prst="rect">
            <a:avLst/>
          </a:prstGeom>
          <a:noFill/>
        </p:spPr>
        <p:txBody>
          <a:bodyPr wrap="square" rtlCol="0">
            <a:spAutoFit/>
          </a:bodyPr>
          <a:lstStyle/>
          <a:p>
            <a:r>
              <a:rPr lang="en-IN" dirty="0"/>
              <a:t>Recall = TN/(FP+TN)</a:t>
            </a:r>
          </a:p>
          <a:p>
            <a:r>
              <a:rPr lang="en-IN" dirty="0"/>
              <a:t>= 15/(47+15) </a:t>
            </a:r>
          </a:p>
          <a:p>
            <a:r>
              <a:rPr lang="en-IN" dirty="0"/>
              <a:t>= 15/62</a:t>
            </a:r>
          </a:p>
          <a:p>
            <a:r>
              <a:rPr lang="en-IN" dirty="0"/>
              <a:t>= 0.241 </a:t>
            </a:r>
          </a:p>
          <a:p>
            <a:r>
              <a:rPr lang="en-IN" dirty="0"/>
              <a:t>= 24.1%</a:t>
            </a:r>
          </a:p>
        </p:txBody>
      </p:sp>
      <p:sp>
        <p:nvSpPr>
          <p:cNvPr id="3" name="TextBox 2">
            <a:extLst>
              <a:ext uri="{FF2B5EF4-FFF2-40B4-BE49-F238E27FC236}">
                <a16:creationId xmlns:a16="http://schemas.microsoft.com/office/drawing/2014/main" id="{4D35F534-91A2-4CD5-B6FF-E4E23020A46D}"/>
              </a:ext>
            </a:extLst>
          </p:cNvPr>
          <p:cNvSpPr txBox="1"/>
          <p:nvPr/>
        </p:nvSpPr>
        <p:spPr>
          <a:xfrm>
            <a:off x="1076960" y="1310085"/>
            <a:ext cx="7457440" cy="646331"/>
          </a:xfrm>
          <a:prstGeom prst="rect">
            <a:avLst/>
          </a:prstGeom>
          <a:noFill/>
        </p:spPr>
        <p:txBody>
          <a:bodyPr wrap="square" rtlCol="0">
            <a:spAutoFit/>
          </a:bodyPr>
          <a:lstStyle/>
          <a:p>
            <a:r>
              <a:rPr lang="en-IN" dirty="0"/>
              <a:t>Measure of how often predictions are correct when actual value is negative.</a:t>
            </a:r>
          </a:p>
        </p:txBody>
      </p:sp>
    </p:spTree>
    <p:extLst>
      <p:ext uri="{BB962C8B-B14F-4D97-AF65-F5344CB8AC3E}">
        <p14:creationId xmlns:p14="http://schemas.microsoft.com/office/powerpoint/2010/main" val="20710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69DA-447C-42D6-A2BF-F6C22A037C29}"/>
              </a:ext>
            </a:extLst>
          </p:cNvPr>
          <p:cNvSpPr>
            <a:spLocks noGrp="1"/>
          </p:cNvSpPr>
          <p:nvPr>
            <p:ph type="title"/>
          </p:nvPr>
        </p:nvSpPr>
        <p:spPr>
          <a:xfrm>
            <a:off x="913795" y="579121"/>
            <a:ext cx="10353761" cy="653814"/>
          </a:xfrm>
        </p:spPr>
        <p:txBody>
          <a:bodyPr/>
          <a:lstStyle/>
          <a:p>
            <a:r>
              <a:rPr lang="en-IN" dirty="0"/>
              <a:t>precision</a:t>
            </a:r>
          </a:p>
        </p:txBody>
      </p:sp>
      <p:graphicFrame>
        <p:nvGraphicFramePr>
          <p:cNvPr id="4" name="Table 4">
            <a:extLst>
              <a:ext uri="{FF2B5EF4-FFF2-40B4-BE49-F238E27FC236}">
                <a16:creationId xmlns:a16="http://schemas.microsoft.com/office/drawing/2014/main" id="{5E6612E5-E7E8-4D4E-A062-F9A53576A1A2}"/>
              </a:ext>
            </a:extLst>
          </p:cNvPr>
          <p:cNvGraphicFramePr>
            <a:graphicFrameLocks noGrp="1"/>
          </p:cNvGraphicFramePr>
          <p:nvPr>
            <p:ph idx="1"/>
            <p:extLst>
              <p:ext uri="{D42A27DB-BD31-4B8C-83A1-F6EECF244321}">
                <p14:modId xmlns:p14="http://schemas.microsoft.com/office/powerpoint/2010/main" val="3000514332"/>
              </p:ext>
            </p:extLst>
          </p:nvPr>
        </p:nvGraphicFramePr>
        <p:xfrm>
          <a:off x="2397760" y="2489200"/>
          <a:ext cx="6289040" cy="3921759"/>
        </p:xfrm>
        <a:graphic>
          <a:graphicData uri="http://schemas.openxmlformats.org/drawingml/2006/table">
            <a:tbl>
              <a:tblPr firstRow="1" bandRow="1">
                <a:tableStyleId>{5C22544A-7EE6-4342-B048-85BDC9FD1C3A}</a:tableStyleId>
              </a:tblPr>
              <a:tblGrid>
                <a:gridCol w="1767840">
                  <a:extLst>
                    <a:ext uri="{9D8B030D-6E8A-4147-A177-3AD203B41FA5}">
                      <a16:colId xmlns:a16="http://schemas.microsoft.com/office/drawing/2014/main" val="894431192"/>
                    </a:ext>
                  </a:extLst>
                </a:gridCol>
                <a:gridCol w="2306320">
                  <a:extLst>
                    <a:ext uri="{9D8B030D-6E8A-4147-A177-3AD203B41FA5}">
                      <a16:colId xmlns:a16="http://schemas.microsoft.com/office/drawing/2014/main" val="491202744"/>
                    </a:ext>
                  </a:extLst>
                </a:gridCol>
                <a:gridCol w="2214880">
                  <a:extLst>
                    <a:ext uri="{9D8B030D-6E8A-4147-A177-3AD203B41FA5}">
                      <a16:colId xmlns:a16="http://schemas.microsoft.com/office/drawing/2014/main" val="343995431"/>
                    </a:ext>
                  </a:extLst>
                </a:gridCol>
              </a:tblGrid>
              <a:tr h="1307253">
                <a:tc>
                  <a:txBody>
                    <a:bodyPr/>
                    <a:lstStyle/>
                    <a:p>
                      <a:endParaRPr lang="en-IN" dirty="0"/>
                    </a:p>
                  </a:txBody>
                  <a:tcPr/>
                </a:tc>
                <a:tc>
                  <a:txBody>
                    <a:bodyPr/>
                    <a:lstStyle/>
                    <a:p>
                      <a:r>
                        <a:rPr lang="en-IN" dirty="0"/>
                        <a:t>Diagnosed Healthy</a:t>
                      </a:r>
                    </a:p>
                  </a:txBody>
                  <a:tcPr/>
                </a:tc>
                <a:tc>
                  <a:txBody>
                    <a:bodyPr/>
                    <a:lstStyle/>
                    <a:p>
                      <a:r>
                        <a:rPr lang="en-IN" dirty="0"/>
                        <a:t>Diagnosed Sick</a:t>
                      </a:r>
                    </a:p>
                  </a:txBody>
                  <a:tcPr/>
                </a:tc>
                <a:extLst>
                  <a:ext uri="{0D108BD9-81ED-4DB2-BD59-A6C34878D82A}">
                    <a16:rowId xmlns:a16="http://schemas.microsoft.com/office/drawing/2014/main" val="3689877581"/>
                  </a:ext>
                </a:extLst>
              </a:tr>
              <a:tr h="1307253">
                <a:tc>
                  <a:txBody>
                    <a:bodyPr/>
                    <a:lstStyle/>
                    <a:p>
                      <a:r>
                        <a:rPr lang="en-IN" dirty="0"/>
                        <a:t>Actual Healthy</a:t>
                      </a:r>
                    </a:p>
                  </a:txBody>
                  <a:tcPr>
                    <a:solidFill>
                      <a:schemeClr val="accent1">
                        <a:lumMod val="20000"/>
                        <a:lumOff val="80000"/>
                      </a:schemeClr>
                    </a:solidFill>
                  </a:tcPr>
                </a:tc>
                <a:tc>
                  <a:txBody>
                    <a:bodyPr/>
                    <a:lstStyle/>
                    <a:p>
                      <a:r>
                        <a:rPr lang="en-IN" dirty="0"/>
                        <a:t>118</a:t>
                      </a:r>
                    </a:p>
                  </a:txBody>
                  <a:tcPr>
                    <a:solidFill>
                      <a:schemeClr val="tx2">
                        <a:lumMod val="75000"/>
                      </a:schemeClr>
                    </a:solidFill>
                  </a:tcPr>
                </a:tc>
                <a:tc>
                  <a:txBody>
                    <a:bodyPr/>
                    <a:lstStyle/>
                    <a:p>
                      <a:r>
                        <a:rPr lang="en-IN" dirty="0"/>
                        <a:t>12</a:t>
                      </a:r>
                    </a:p>
                  </a:txBody>
                  <a:tcPr>
                    <a:solidFill>
                      <a:schemeClr val="accent1">
                        <a:lumMod val="20000"/>
                        <a:lumOff val="80000"/>
                      </a:schemeClr>
                    </a:solidFill>
                  </a:tcPr>
                </a:tc>
                <a:extLst>
                  <a:ext uri="{0D108BD9-81ED-4DB2-BD59-A6C34878D82A}">
                    <a16:rowId xmlns:a16="http://schemas.microsoft.com/office/drawing/2014/main" val="384479667"/>
                  </a:ext>
                </a:extLst>
              </a:tr>
              <a:tr h="1307253">
                <a:tc>
                  <a:txBody>
                    <a:bodyPr/>
                    <a:lstStyle/>
                    <a:p>
                      <a:r>
                        <a:rPr lang="en-IN" dirty="0"/>
                        <a:t>Actual Sick</a:t>
                      </a:r>
                    </a:p>
                  </a:txBody>
                  <a:tcPr/>
                </a:tc>
                <a:tc>
                  <a:txBody>
                    <a:bodyPr/>
                    <a:lstStyle/>
                    <a:p>
                      <a:r>
                        <a:rPr lang="en-IN" dirty="0"/>
                        <a:t>47</a:t>
                      </a:r>
                    </a:p>
                  </a:txBody>
                  <a:tcPr>
                    <a:solidFill>
                      <a:schemeClr val="tx2">
                        <a:lumMod val="75000"/>
                      </a:schemeClr>
                    </a:solidFill>
                  </a:tcPr>
                </a:tc>
                <a:tc>
                  <a:txBody>
                    <a:bodyPr/>
                    <a:lstStyle/>
                    <a:p>
                      <a:r>
                        <a:rPr lang="en-IN" dirty="0"/>
                        <a:t>15</a:t>
                      </a:r>
                    </a:p>
                  </a:txBody>
                  <a:tcPr/>
                </a:tc>
                <a:extLst>
                  <a:ext uri="{0D108BD9-81ED-4DB2-BD59-A6C34878D82A}">
                    <a16:rowId xmlns:a16="http://schemas.microsoft.com/office/drawing/2014/main" val="897251207"/>
                  </a:ext>
                </a:extLst>
              </a:tr>
            </a:tbl>
          </a:graphicData>
        </a:graphic>
      </p:graphicFrame>
      <p:sp>
        <p:nvSpPr>
          <p:cNvPr id="5" name="TextBox 4">
            <a:extLst>
              <a:ext uri="{FF2B5EF4-FFF2-40B4-BE49-F238E27FC236}">
                <a16:creationId xmlns:a16="http://schemas.microsoft.com/office/drawing/2014/main" id="{31B89093-CCD8-4056-A56D-F329C8BADC74}"/>
              </a:ext>
            </a:extLst>
          </p:cNvPr>
          <p:cNvSpPr txBox="1"/>
          <p:nvPr/>
        </p:nvSpPr>
        <p:spPr>
          <a:xfrm>
            <a:off x="3992880" y="2032000"/>
            <a:ext cx="3982720" cy="369332"/>
          </a:xfrm>
          <a:prstGeom prst="rect">
            <a:avLst/>
          </a:prstGeom>
          <a:noFill/>
        </p:spPr>
        <p:txBody>
          <a:bodyPr wrap="square" rtlCol="0">
            <a:spAutoFit/>
          </a:bodyPr>
          <a:lstStyle/>
          <a:p>
            <a:pPr algn="ctr"/>
            <a:r>
              <a:rPr lang="en-IN" dirty="0"/>
              <a:t>Predicted value</a:t>
            </a:r>
          </a:p>
        </p:txBody>
      </p:sp>
      <p:sp>
        <p:nvSpPr>
          <p:cNvPr id="6" name="TextBox 5">
            <a:extLst>
              <a:ext uri="{FF2B5EF4-FFF2-40B4-BE49-F238E27FC236}">
                <a16:creationId xmlns:a16="http://schemas.microsoft.com/office/drawing/2014/main" id="{2DFA0693-7D68-4CB7-A1B9-A92E88842053}"/>
              </a:ext>
            </a:extLst>
          </p:cNvPr>
          <p:cNvSpPr txBox="1"/>
          <p:nvPr/>
        </p:nvSpPr>
        <p:spPr>
          <a:xfrm rot="16200000">
            <a:off x="1183893" y="4410165"/>
            <a:ext cx="1499602" cy="369332"/>
          </a:xfrm>
          <a:prstGeom prst="rect">
            <a:avLst/>
          </a:prstGeom>
          <a:noFill/>
        </p:spPr>
        <p:txBody>
          <a:bodyPr wrap="square" rtlCol="0">
            <a:spAutoFit/>
          </a:bodyPr>
          <a:lstStyle/>
          <a:p>
            <a:pPr algn="ctr"/>
            <a:r>
              <a:rPr lang="en-IN" dirty="0"/>
              <a:t>Actual Value</a:t>
            </a:r>
          </a:p>
        </p:txBody>
      </p:sp>
      <p:pic>
        <p:nvPicPr>
          <p:cNvPr id="8" name="Picture 7">
            <a:extLst>
              <a:ext uri="{FF2B5EF4-FFF2-40B4-BE49-F238E27FC236}">
                <a16:creationId xmlns:a16="http://schemas.microsoft.com/office/drawing/2014/main" id="{A4247692-4118-4559-B46C-14AD33AB88BC}"/>
              </a:ext>
            </a:extLst>
          </p:cNvPr>
          <p:cNvPicPr>
            <a:picLocks noChangeAspect="1"/>
          </p:cNvPicPr>
          <p:nvPr/>
        </p:nvPicPr>
        <p:blipFill>
          <a:blip r:embed="rId2"/>
          <a:stretch>
            <a:fillRect/>
          </a:stretch>
        </p:blipFill>
        <p:spPr>
          <a:xfrm>
            <a:off x="5105154" y="3845030"/>
            <a:ext cx="985521" cy="1117600"/>
          </a:xfrm>
          <a:prstGeom prst="rect">
            <a:avLst/>
          </a:prstGeom>
        </p:spPr>
      </p:pic>
      <p:pic>
        <p:nvPicPr>
          <p:cNvPr id="10" name="Picture 9">
            <a:extLst>
              <a:ext uri="{FF2B5EF4-FFF2-40B4-BE49-F238E27FC236}">
                <a16:creationId xmlns:a16="http://schemas.microsoft.com/office/drawing/2014/main" id="{785B051E-6B07-4246-9B20-EBD15C1DF4AC}"/>
              </a:ext>
            </a:extLst>
          </p:cNvPr>
          <p:cNvPicPr>
            <a:picLocks noChangeAspect="1"/>
          </p:cNvPicPr>
          <p:nvPr/>
        </p:nvPicPr>
        <p:blipFill>
          <a:blip r:embed="rId2"/>
          <a:stretch>
            <a:fillRect/>
          </a:stretch>
        </p:blipFill>
        <p:spPr>
          <a:xfrm>
            <a:off x="7343198" y="3891279"/>
            <a:ext cx="985521" cy="1117600"/>
          </a:xfrm>
          <a:prstGeom prst="rect">
            <a:avLst/>
          </a:prstGeom>
        </p:spPr>
      </p:pic>
      <p:pic>
        <p:nvPicPr>
          <p:cNvPr id="12" name="Picture 11">
            <a:extLst>
              <a:ext uri="{FF2B5EF4-FFF2-40B4-BE49-F238E27FC236}">
                <a16:creationId xmlns:a16="http://schemas.microsoft.com/office/drawing/2014/main" id="{63E9D648-7775-40D6-B28C-FCF117C18982}"/>
              </a:ext>
            </a:extLst>
          </p:cNvPr>
          <p:cNvPicPr>
            <a:picLocks noChangeAspect="1"/>
          </p:cNvPicPr>
          <p:nvPr/>
        </p:nvPicPr>
        <p:blipFill>
          <a:blip r:embed="rId3"/>
          <a:stretch>
            <a:fillRect/>
          </a:stretch>
        </p:blipFill>
        <p:spPr>
          <a:xfrm>
            <a:off x="4815594" y="5209274"/>
            <a:ext cx="1564640" cy="955041"/>
          </a:xfrm>
          <a:prstGeom prst="rect">
            <a:avLst/>
          </a:prstGeom>
        </p:spPr>
      </p:pic>
      <p:pic>
        <p:nvPicPr>
          <p:cNvPr id="14" name="Picture 13">
            <a:extLst>
              <a:ext uri="{FF2B5EF4-FFF2-40B4-BE49-F238E27FC236}">
                <a16:creationId xmlns:a16="http://schemas.microsoft.com/office/drawing/2014/main" id="{BC6F7706-EA1D-448B-B121-989467EDFBCE}"/>
              </a:ext>
            </a:extLst>
          </p:cNvPr>
          <p:cNvPicPr>
            <a:picLocks noChangeAspect="1"/>
          </p:cNvPicPr>
          <p:nvPr/>
        </p:nvPicPr>
        <p:blipFill>
          <a:blip r:embed="rId3"/>
          <a:stretch>
            <a:fillRect/>
          </a:stretch>
        </p:blipFill>
        <p:spPr>
          <a:xfrm>
            <a:off x="7053638" y="5232398"/>
            <a:ext cx="1564640" cy="955041"/>
          </a:xfrm>
          <a:prstGeom prst="rect">
            <a:avLst/>
          </a:prstGeom>
        </p:spPr>
      </p:pic>
      <p:cxnSp>
        <p:nvCxnSpPr>
          <p:cNvPr id="7" name="Straight Arrow Connector 6">
            <a:extLst>
              <a:ext uri="{FF2B5EF4-FFF2-40B4-BE49-F238E27FC236}">
                <a16:creationId xmlns:a16="http://schemas.microsoft.com/office/drawing/2014/main" id="{C3BBF881-337C-4B69-8731-83C89B842110}"/>
              </a:ext>
            </a:extLst>
          </p:cNvPr>
          <p:cNvCxnSpPr/>
          <p:nvPr/>
        </p:nvCxnSpPr>
        <p:spPr>
          <a:xfrm flipV="1">
            <a:off x="8534400" y="2401332"/>
            <a:ext cx="792480" cy="166266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F38461D-8F7F-4FF9-8D9F-8000F1CC7046}"/>
              </a:ext>
            </a:extLst>
          </p:cNvPr>
          <p:cNvSpPr txBox="1"/>
          <p:nvPr/>
        </p:nvSpPr>
        <p:spPr>
          <a:xfrm>
            <a:off x="9530080" y="1905441"/>
            <a:ext cx="2123440" cy="1200329"/>
          </a:xfrm>
          <a:prstGeom prst="rect">
            <a:avLst/>
          </a:prstGeom>
          <a:noFill/>
        </p:spPr>
        <p:txBody>
          <a:bodyPr wrap="square" rtlCol="0">
            <a:spAutoFit/>
          </a:bodyPr>
          <a:lstStyle/>
          <a:p>
            <a:r>
              <a:rPr lang="en-IN" dirty="0"/>
              <a:t>Of all the predicted healthy, how many are actually healthy.</a:t>
            </a:r>
          </a:p>
        </p:txBody>
      </p:sp>
      <p:sp>
        <p:nvSpPr>
          <p:cNvPr id="13" name="TextBox 12">
            <a:extLst>
              <a:ext uri="{FF2B5EF4-FFF2-40B4-BE49-F238E27FC236}">
                <a16:creationId xmlns:a16="http://schemas.microsoft.com/office/drawing/2014/main" id="{3AED04D5-F344-412C-8983-46D1718ED7AA}"/>
              </a:ext>
            </a:extLst>
          </p:cNvPr>
          <p:cNvSpPr txBox="1"/>
          <p:nvPr/>
        </p:nvSpPr>
        <p:spPr>
          <a:xfrm>
            <a:off x="9174480" y="3677920"/>
            <a:ext cx="2596125" cy="1477328"/>
          </a:xfrm>
          <a:prstGeom prst="rect">
            <a:avLst/>
          </a:prstGeom>
          <a:noFill/>
        </p:spPr>
        <p:txBody>
          <a:bodyPr wrap="square" rtlCol="0">
            <a:spAutoFit/>
          </a:bodyPr>
          <a:lstStyle/>
          <a:p>
            <a:r>
              <a:rPr lang="en-IN" dirty="0"/>
              <a:t>Recall = TP/(TP+FP)</a:t>
            </a:r>
          </a:p>
          <a:p>
            <a:r>
              <a:rPr lang="en-IN" dirty="0"/>
              <a:t>= 118/(118+47) </a:t>
            </a:r>
          </a:p>
          <a:p>
            <a:r>
              <a:rPr lang="en-IN" dirty="0"/>
              <a:t>= 118/165 </a:t>
            </a:r>
          </a:p>
          <a:p>
            <a:r>
              <a:rPr lang="en-IN" dirty="0"/>
              <a:t>= 0.715</a:t>
            </a:r>
          </a:p>
          <a:p>
            <a:r>
              <a:rPr lang="en-IN" dirty="0"/>
              <a:t>= 71.5%</a:t>
            </a:r>
          </a:p>
        </p:txBody>
      </p:sp>
      <p:sp>
        <p:nvSpPr>
          <p:cNvPr id="3" name="TextBox 2">
            <a:extLst>
              <a:ext uri="{FF2B5EF4-FFF2-40B4-BE49-F238E27FC236}">
                <a16:creationId xmlns:a16="http://schemas.microsoft.com/office/drawing/2014/main" id="{E6986BF2-CFFE-44E1-A07A-DBE1A9FFDD2A}"/>
              </a:ext>
            </a:extLst>
          </p:cNvPr>
          <p:cNvSpPr txBox="1"/>
          <p:nvPr/>
        </p:nvSpPr>
        <p:spPr>
          <a:xfrm>
            <a:off x="1117600" y="1232935"/>
            <a:ext cx="7335520" cy="646331"/>
          </a:xfrm>
          <a:prstGeom prst="rect">
            <a:avLst/>
          </a:prstGeom>
          <a:noFill/>
        </p:spPr>
        <p:txBody>
          <a:bodyPr wrap="square" rtlCol="0">
            <a:spAutoFit/>
          </a:bodyPr>
          <a:lstStyle/>
          <a:p>
            <a:r>
              <a:rPr lang="en-IN" dirty="0"/>
              <a:t>It’s the measure of how often predictions are correct when predicted value is positive.</a:t>
            </a:r>
          </a:p>
        </p:txBody>
      </p:sp>
    </p:spTree>
    <p:extLst>
      <p:ext uri="{BB962C8B-B14F-4D97-AF65-F5344CB8AC3E}">
        <p14:creationId xmlns:p14="http://schemas.microsoft.com/office/powerpoint/2010/main" val="42678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DDC4-F061-4368-9332-D34C4F7EC18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ABF2353-247E-4339-A54D-9E2296EF24AF}"/>
              </a:ext>
            </a:extLst>
          </p:cNvPr>
          <p:cNvSpPr>
            <a:spLocks noGrp="1"/>
          </p:cNvSpPr>
          <p:nvPr>
            <p:ph idx="1"/>
          </p:nvPr>
        </p:nvSpPr>
        <p:spPr/>
        <p:txBody>
          <a:bodyPr/>
          <a:lstStyle/>
          <a:p>
            <a:r>
              <a:rPr lang="en-IN" dirty="0"/>
              <a:t>LinkedIn: </a:t>
            </a:r>
            <a:r>
              <a:rPr lang="en-IN" dirty="0">
                <a:hlinkClick r:id="rId2"/>
              </a:rPr>
              <a:t>https://www.linkedin.com/in/nikhiljain93/</a:t>
            </a:r>
            <a:endParaRPr lang="en-IN" dirty="0"/>
          </a:p>
          <a:p>
            <a:r>
              <a:rPr lang="en-IN" dirty="0"/>
              <a:t>YouTube: </a:t>
            </a:r>
            <a:r>
              <a:rPr lang="en-IN" dirty="0">
                <a:hlinkClick r:id="rId3"/>
              </a:rPr>
              <a:t>https://www.youtube.com/channel/UCsHTJbrvLJdrFMlM2ZnHyCw?view_as=subscriber</a:t>
            </a:r>
            <a:endParaRPr lang="en-IN" dirty="0"/>
          </a:p>
          <a:p>
            <a:r>
              <a:rPr lang="en-IN" dirty="0"/>
              <a:t>GitHub: </a:t>
            </a:r>
            <a:r>
              <a:rPr lang="en-IN" dirty="0">
                <a:hlinkClick r:id="rId4"/>
              </a:rPr>
              <a:t>https://github.com/njain5/</a:t>
            </a:r>
            <a:endParaRPr lang="en-IN" dirty="0"/>
          </a:p>
          <a:p>
            <a:r>
              <a:rPr lang="en-IN" dirty="0"/>
              <a:t>Medium: </a:t>
            </a:r>
            <a:r>
              <a:rPr lang="en-IN" dirty="0">
                <a:hlinkClick r:id="rId5"/>
              </a:rPr>
              <a:t>https://medium.com/@nikhiljain.gaya</a:t>
            </a:r>
            <a:endParaRPr lang="en-IN" dirty="0"/>
          </a:p>
        </p:txBody>
      </p:sp>
    </p:spTree>
    <p:extLst>
      <p:ext uri="{BB962C8B-B14F-4D97-AF65-F5344CB8AC3E}">
        <p14:creationId xmlns:p14="http://schemas.microsoft.com/office/powerpoint/2010/main" val="207203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5469-D9FA-4EBB-9FD5-B467F82C2C19}"/>
              </a:ext>
            </a:extLst>
          </p:cNvPr>
          <p:cNvSpPr>
            <a:spLocks noGrp="1"/>
          </p:cNvSpPr>
          <p:nvPr>
            <p:ph type="title"/>
          </p:nvPr>
        </p:nvSpPr>
        <p:spPr/>
        <p:txBody>
          <a:bodyPr>
            <a:normAutofit/>
          </a:bodyPr>
          <a:lstStyle/>
          <a:p>
            <a:r>
              <a:rPr lang="en-IN" sz="6600" dirty="0"/>
              <a:t>Thank You !!!</a:t>
            </a:r>
          </a:p>
        </p:txBody>
      </p:sp>
      <p:sp>
        <p:nvSpPr>
          <p:cNvPr id="3" name="Text Placeholder 2">
            <a:extLst>
              <a:ext uri="{FF2B5EF4-FFF2-40B4-BE49-F238E27FC236}">
                <a16:creationId xmlns:a16="http://schemas.microsoft.com/office/drawing/2014/main" id="{92484D73-34B6-4D42-8D39-6DD30A5B9456}"/>
              </a:ext>
            </a:extLst>
          </p:cNvPr>
          <p:cNvSpPr>
            <a:spLocks noGrp="1"/>
          </p:cNvSpPr>
          <p:nvPr>
            <p:ph type="body" sz="half" idx="2"/>
          </p:nvPr>
        </p:nvSpPr>
        <p:spPr/>
        <p:txBody>
          <a:bodyPr>
            <a:normAutofit/>
          </a:bodyPr>
          <a:lstStyle/>
          <a:p>
            <a:r>
              <a:rPr lang="en-IN" sz="3200" dirty="0"/>
              <a:t>Code Brigade</a:t>
            </a:r>
          </a:p>
        </p:txBody>
      </p:sp>
    </p:spTree>
    <p:extLst>
      <p:ext uri="{BB962C8B-B14F-4D97-AF65-F5344CB8AC3E}">
        <p14:creationId xmlns:p14="http://schemas.microsoft.com/office/powerpoint/2010/main" val="25691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2AAD-9B84-4BE4-B039-F7AB3A4FBCA7}"/>
              </a:ext>
            </a:extLst>
          </p:cNvPr>
          <p:cNvSpPr>
            <a:spLocks noGrp="1"/>
          </p:cNvSpPr>
          <p:nvPr>
            <p:ph type="title"/>
          </p:nvPr>
        </p:nvSpPr>
        <p:spPr/>
        <p:txBody>
          <a:bodyPr/>
          <a:lstStyle/>
          <a:p>
            <a:r>
              <a:rPr lang="en-IN" dirty="0"/>
              <a:t>Why Use Evaluation metrics?</a:t>
            </a:r>
          </a:p>
        </p:txBody>
      </p:sp>
      <p:sp>
        <p:nvSpPr>
          <p:cNvPr id="3" name="Content Placeholder 2">
            <a:extLst>
              <a:ext uri="{FF2B5EF4-FFF2-40B4-BE49-F238E27FC236}">
                <a16:creationId xmlns:a16="http://schemas.microsoft.com/office/drawing/2014/main" id="{CD6B2C14-33D7-4FC2-8273-C2CDE8FA2F22}"/>
              </a:ext>
            </a:extLst>
          </p:cNvPr>
          <p:cNvSpPr>
            <a:spLocks noGrp="1"/>
          </p:cNvSpPr>
          <p:nvPr>
            <p:ph idx="1"/>
          </p:nvPr>
        </p:nvSpPr>
        <p:spPr/>
        <p:txBody>
          <a:bodyPr/>
          <a:lstStyle/>
          <a:p>
            <a:pPr marL="0" indent="0">
              <a:buNone/>
            </a:pPr>
            <a:r>
              <a:rPr lang="en-IN" dirty="0"/>
              <a:t>Evaluating a Model using Evaluation Metrics give us how good or bad a model is.</a:t>
            </a:r>
          </a:p>
          <a:p>
            <a:pPr marL="0" indent="0">
              <a:buNone/>
            </a:pPr>
            <a:r>
              <a:rPr lang="en-IN" dirty="0"/>
              <a:t>Ex: </a:t>
            </a:r>
          </a:p>
          <a:p>
            <a:pPr marL="0" indent="0">
              <a:buNone/>
            </a:pPr>
            <a:r>
              <a:rPr lang="en-IN" dirty="0"/>
              <a:t>Let’s say you built a model for Medical i.e. Cancer Diagnosis. This model will be very critical in coming up with conclusion for a patient. So, we need to have a model which gives good result. Or if not, the outcome could be fatal.</a:t>
            </a:r>
          </a:p>
        </p:txBody>
      </p:sp>
    </p:spTree>
    <p:extLst>
      <p:ext uri="{BB962C8B-B14F-4D97-AF65-F5344CB8AC3E}">
        <p14:creationId xmlns:p14="http://schemas.microsoft.com/office/powerpoint/2010/main" val="15677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E18A-D5B0-48C1-B8D4-08CB6A27B195}"/>
              </a:ext>
            </a:extLst>
          </p:cNvPr>
          <p:cNvSpPr>
            <a:spLocks noGrp="1"/>
          </p:cNvSpPr>
          <p:nvPr>
            <p:ph type="title"/>
          </p:nvPr>
        </p:nvSpPr>
        <p:spPr/>
        <p:txBody>
          <a:bodyPr/>
          <a:lstStyle/>
          <a:p>
            <a:r>
              <a:rPr lang="en-IN" dirty="0"/>
              <a:t>Evaluation metrics	</a:t>
            </a:r>
          </a:p>
        </p:txBody>
      </p:sp>
      <p:sp>
        <p:nvSpPr>
          <p:cNvPr id="3" name="Content Placeholder 2">
            <a:extLst>
              <a:ext uri="{FF2B5EF4-FFF2-40B4-BE49-F238E27FC236}">
                <a16:creationId xmlns:a16="http://schemas.microsoft.com/office/drawing/2014/main" id="{385F6F6F-3953-4A9B-B688-4218893F7E44}"/>
              </a:ext>
            </a:extLst>
          </p:cNvPr>
          <p:cNvSpPr>
            <a:spLocks noGrp="1"/>
          </p:cNvSpPr>
          <p:nvPr>
            <p:ph idx="1"/>
          </p:nvPr>
        </p:nvSpPr>
        <p:spPr/>
        <p:txBody>
          <a:bodyPr/>
          <a:lstStyle/>
          <a:p>
            <a:r>
              <a:rPr lang="en-IN" dirty="0"/>
              <a:t>Accuracy</a:t>
            </a:r>
          </a:p>
          <a:p>
            <a:r>
              <a:rPr lang="en-IN" dirty="0"/>
              <a:t>Confusion Matrix</a:t>
            </a:r>
          </a:p>
          <a:p>
            <a:r>
              <a:rPr lang="en-IN" dirty="0"/>
              <a:t>Precision</a:t>
            </a:r>
          </a:p>
          <a:p>
            <a:r>
              <a:rPr lang="en-IN" dirty="0"/>
              <a:t>Recall</a:t>
            </a:r>
          </a:p>
          <a:p>
            <a:r>
              <a:rPr lang="en-IN" dirty="0"/>
              <a:t>F1 Score</a:t>
            </a:r>
          </a:p>
          <a:p>
            <a:r>
              <a:rPr lang="en-IN" dirty="0"/>
              <a:t>AUC ROC</a:t>
            </a:r>
          </a:p>
        </p:txBody>
      </p:sp>
    </p:spTree>
    <p:extLst>
      <p:ext uri="{BB962C8B-B14F-4D97-AF65-F5344CB8AC3E}">
        <p14:creationId xmlns:p14="http://schemas.microsoft.com/office/powerpoint/2010/main" val="423096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907D-E6B9-46A8-A45E-8D62C46047F2}"/>
              </a:ext>
            </a:extLst>
          </p:cNvPr>
          <p:cNvSpPr>
            <a:spLocks noGrp="1"/>
          </p:cNvSpPr>
          <p:nvPr>
            <p:ph type="title"/>
          </p:nvPr>
        </p:nvSpPr>
        <p:spPr/>
        <p:txBody>
          <a:bodyPr/>
          <a:lstStyle/>
          <a:p>
            <a:r>
              <a:rPr lang="en-IN" dirty="0"/>
              <a:t>Confusion matrix</a:t>
            </a:r>
          </a:p>
        </p:txBody>
      </p:sp>
      <p:sp>
        <p:nvSpPr>
          <p:cNvPr id="3" name="Content Placeholder 2">
            <a:extLst>
              <a:ext uri="{FF2B5EF4-FFF2-40B4-BE49-F238E27FC236}">
                <a16:creationId xmlns:a16="http://schemas.microsoft.com/office/drawing/2014/main" id="{A269F290-589C-48AB-BBE7-79754AC9020A}"/>
              </a:ext>
            </a:extLst>
          </p:cNvPr>
          <p:cNvSpPr>
            <a:spLocks noGrp="1"/>
          </p:cNvSpPr>
          <p:nvPr>
            <p:ph idx="1"/>
          </p:nvPr>
        </p:nvSpPr>
        <p:spPr/>
        <p:txBody>
          <a:bodyPr/>
          <a:lstStyle/>
          <a:p>
            <a:pPr marL="0" indent="0">
              <a:buNone/>
            </a:pPr>
            <a:r>
              <a:rPr lang="en-IN" dirty="0"/>
              <a:t>A confusion Matrix is a table that helps understand performance of a classification model on test data for which true values are known.</a:t>
            </a:r>
          </a:p>
          <a:p>
            <a:pPr marL="0" indent="0">
              <a:buNone/>
            </a:pPr>
            <a:r>
              <a:rPr lang="en-US" dirty="0"/>
              <a:t>This matrix relatively is very simple to understand but the terminologies related to this can confuse many. </a:t>
            </a:r>
          </a:p>
          <a:p>
            <a:pPr marL="0" indent="0">
              <a:buNone/>
            </a:pPr>
            <a:endParaRPr lang="en-IN" dirty="0"/>
          </a:p>
        </p:txBody>
      </p:sp>
      <p:graphicFrame>
        <p:nvGraphicFramePr>
          <p:cNvPr id="5" name="Table 4">
            <a:extLst>
              <a:ext uri="{FF2B5EF4-FFF2-40B4-BE49-F238E27FC236}">
                <a16:creationId xmlns:a16="http://schemas.microsoft.com/office/drawing/2014/main" id="{28A39452-7FFF-4E51-86F9-C3F9BE028177}"/>
              </a:ext>
            </a:extLst>
          </p:cNvPr>
          <p:cNvGraphicFramePr>
            <a:graphicFrameLocks noGrp="1"/>
          </p:cNvGraphicFramePr>
          <p:nvPr>
            <p:extLst>
              <p:ext uri="{D42A27DB-BD31-4B8C-83A1-F6EECF244321}">
                <p14:modId xmlns:p14="http://schemas.microsoft.com/office/powerpoint/2010/main" val="420835167"/>
              </p:ext>
            </p:extLst>
          </p:nvPr>
        </p:nvGraphicFramePr>
        <p:xfrm>
          <a:off x="1788160" y="4033520"/>
          <a:ext cx="8615681" cy="1807929"/>
        </p:xfrm>
        <a:graphic>
          <a:graphicData uri="http://schemas.openxmlformats.org/drawingml/2006/table">
            <a:tbl>
              <a:tblPr firstRow="1" firstCol="1" bandRow="1">
                <a:tableStyleId>{5C22544A-7EE6-4342-B048-85BDC9FD1C3A}</a:tableStyleId>
              </a:tblPr>
              <a:tblGrid>
                <a:gridCol w="2871575">
                  <a:extLst>
                    <a:ext uri="{9D8B030D-6E8A-4147-A177-3AD203B41FA5}">
                      <a16:colId xmlns:a16="http://schemas.microsoft.com/office/drawing/2014/main" val="2944552475"/>
                    </a:ext>
                  </a:extLst>
                </a:gridCol>
                <a:gridCol w="2871575">
                  <a:extLst>
                    <a:ext uri="{9D8B030D-6E8A-4147-A177-3AD203B41FA5}">
                      <a16:colId xmlns:a16="http://schemas.microsoft.com/office/drawing/2014/main" val="262168726"/>
                    </a:ext>
                  </a:extLst>
                </a:gridCol>
                <a:gridCol w="2872531">
                  <a:extLst>
                    <a:ext uri="{9D8B030D-6E8A-4147-A177-3AD203B41FA5}">
                      <a16:colId xmlns:a16="http://schemas.microsoft.com/office/drawing/2014/main" val="2509312358"/>
                    </a:ext>
                  </a:extLst>
                </a:gridCol>
              </a:tblGrid>
              <a:tr h="585893">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rPr>
                        <a:t>Predicted Positive (1)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Predicted Negative (0)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6058817"/>
                  </a:ext>
                </a:extLst>
              </a:tr>
              <a:tr h="585893">
                <a:tc>
                  <a:txBody>
                    <a:bodyPr/>
                    <a:lstStyle/>
                    <a:p>
                      <a:pPr algn="ctr">
                        <a:lnSpc>
                          <a:spcPct val="107000"/>
                        </a:lnSpc>
                        <a:spcAft>
                          <a:spcPts val="800"/>
                        </a:spcAft>
                      </a:pPr>
                      <a:r>
                        <a:rPr lang="en-IN" sz="2000" dirty="0">
                          <a:effectLst/>
                        </a:rPr>
                        <a:t>Actual Positive (1)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rPr>
                        <a:t>TP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rPr>
                        <a:t>FN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3179139"/>
                  </a:ext>
                </a:extLst>
              </a:tr>
              <a:tr h="585893">
                <a:tc>
                  <a:txBody>
                    <a:bodyPr/>
                    <a:lstStyle/>
                    <a:p>
                      <a:pPr algn="ctr">
                        <a:lnSpc>
                          <a:spcPct val="107000"/>
                        </a:lnSpc>
                        <a:spcAft>
                          <a:spcPts val="800"/>
                        </a:spcAft>
                      </a:pPr>
                      <a:r>
                        <a:rPr lang="en-IN" sz="2000" dirty="0">
                          <a:effectLst/>
                        </a:rPr>
                        <a:t>Actual Negative (0)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a:effectLst/>
                        </a:rPr>
                        <a:t>FP</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dirty="0">
                          <a:effectLst/>
                        </a:rPr>
                        <a:t>TN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24274"/>
                  </a:ext>
                </a:extLst>
              </a:tr>
            </a:tbl>
          </a:graphicData>
        </a:graphic>
      </p:graphicFrame>
    </p:spTree>
    <p:extLst>
      <p:ext uri="{BB962C8B-B14F-4D97-AF65-F5344CB8AC3E}">
        <p14:creationId xmlns:p14="http://schemas.microsoft.com/office/powerpoint/2010/main" val="409069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DB5D1B-B073-481C-9338-0ACFF7CC4DED}"/>
              </a:ext>
            </a:extLst>
          </p:cNvPr>
          <p:cNvSpPr txBox="1"/>
          <p:nvPr/>
        </p:nvSpPr>
        <p:spPr>
          <a:xfrm>
            <a:off x="1351280" y="853440"/>
            <a:ext cx="9316720" cy="4370427"/>
          </a:xfrm>
          <a:prstGeom prst="rect">
            <a:avLst/>
          </a:prstGeom>
          <a:noFill/>
        </p:spPr>
        <p:txBody>
          <a:bodyPr wrap="square" rtlCol="0">
            <a:spAutoFit/>
          </a:bodyPr>
          <a:lstStyle/>
          <a:p>
            <a:r>
              <a:rPr lang="en-US" sz="2000" dirty="0"/>
              <a:t>Let us define the most basic terms associated with Confusion Matrix.</a:t>
            </a:r>
          </a:p>
          <a:p>
            <a:endParaRPr lang="en-US" sz="2000" dirty="0"/>
          </a:p>
          <a:p>
            <a:r>
              <a:rPr lang="en-US" sz="2000" dirty="0"/>
              <a:t>True Positive (TP): This is the number of times our model predicted YES and Actual output was YES.</a:t>
            </a:r>
          </a:p>
          <a:p>
            <a:endParaRPr lang="en-US" sz="2000" dirty="0"/>
          </a:p>
          <a:p>
            <a:r>
              <a:rPr lang="en-US" sz="2000" dirty="0"/>
              <a:t>True Negative (TN): The number of times out model predicted NO and Actual output was NO.</a:t>
            </a:r>
          </a:p>
          <a:p>
            <a:endParaRPr lang="en-US" sz="2000" dirty="0"/>
          </a:p>
          <a:p>
            <a:r>
              <a:rPr lang="en-US" sz="2000" dirty="0"/>
              <a:t>False Positive (FP): This is the number of times our model predicted YES and output was NO. (Type I Error)</a:t>
            </a:r>
          </a:p>
          <a:p>
            <a:endParaRPr lang="en-US" sz="2000" dirty="0"/>
          </a:p>
          <a:p>
            <a:r>
              <a:rPr lang="en-US" sz="2000" dirty="0"/>
              <a:t>False Negative (FN): The number of times our model predicted NO and the output was YES. (Type II Error)</a:t>
            </a:r>
          </a:p>
          <a:p>
            <a:endParaRPr lang="en-IN" dirty="0"/>
          </a:p>
        </p:txBody>
      </p:sp>
    </p:spTree>
    <p:extLst>
      <p:ext uri="{BB962C8B-B14F-4D97-AF65-F5344CB8AC3E}">
        <p14:creationId xmlns:p14="http://schemas.microsoft.com/office/powerpoint/2010/main" val="348537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69DA-447C-42D6-A2BF-F6C22A037C29}"/>
              </a:ext>
            </a:extLst>
          </p:cNvPr>
          <p:cNvSpPr>
            <a:spLocks noGrp="1"/>
          </p:cNvSpPr>
          <p:nvPr>
            <p:ph type="title"/>
          </p:nvPr>
        </p:nvSpPr>
        <p:spPr/>
        <p:txBody>
          <a:bodyPr/>
          <a:lstStyle/>
          <a:p>
            <a:r>
              <a:rPr lang="en-IN" dirty="0"/>
              <a:t>Let’s consider the below Medical example.</a:t>
            </a:r>
          </a:p>
        </p:txBody>
      </p:sp>
      <p:graphicFrame>
        <p:nvGraphicFramePr>
          <p:cNvPr id="4" name="Table 4">
            <a:extLst>
              <a:ext uri="{FF2B5EF4-FFF2-40B4-BE49-F238E27FC236}">
                <a16:creationId xmlns:a16="http://schemas.microsoft.com/office/drawing/2014/main" id="{5E6612E5-E7E8-4D4E-A062-F9A53576A1A2}"/>
              </a:ext>
            </a:extLst>
          </p:cNvPr>
          <p:cNvGraphicFramePr>
            <a:graphicFrameLocks noGrp="1"/>
          </p:cNvGraphicFramePr>
          <p:nvPr>
            <p:ph idx="1"/>
            <p:extLst>
              <p:ext uri="{D42A27DB-BD31-4B8C-83A1-F6EECF244321}">
                <p14:modId xmlns:p14="http://schemas.microsoft.com/office/powerpoint/2010/main" val="1569743459"/>
              </p:ext>
            </p:extLst>
          </p:nvPr>
        </p:nvGraphicFramePr>
        <p:xfrm>
          <a:off x="2397760" y="2489200"/>
          <a:ext cx="8869797" cy="3921759"/>
        </p:xfrm>
        <a:graphic>
          <a:graphicData uri="http://schemas.openxmlformats.org/drawingml/2006/table">
            <a:tbl>
              <a:tblPr firstRow="1" bandRow="1">
                <a:tableStyleId>{5C22544A-7EE6-4342-B048-85BDC9FD1C3A}</a:tableStyleId>
              </a:tblPr>
              <a:tblGrid>
                <a:gridCol w="2956599">
                  <a:extLst>
                    <a:ext uri="{9D8B030D-6E8A-4147-A177-3AD203B41FA5}">
                      <a16:colId xmlns:a16="http://schemas.microsoft.com/office/drawing/2014/main" val="894431192"/>
                    </a:ext>
                  </a:extLst>
                </a:gridCol>
                <a:gridCol w="2956599">
                  <a:extLst>
                    <a:ext uri="{9D8B030D-6E8A-4147-A177-3AD203B41FA5}">
                      <a16:colId xmlns:a16="http://schemas.microsoft.com/office/drawing/2014/main" val="491202744"/>
                    </a:ext>
                  </a:extLst>
                </a:gridCol>
                <a:gridCol w="2956599">
                  <a:extLst>
                    <a:ext uri="{9D8B030D-6E8A-4147-A177-3AD203B41FA5}">
                      <a16:colId xmlns:a16="http://schemas.microsoft.com/office/drawing/2014/main" val="343995431"/>
                    </a:ext>
                  </a:extLst>
                </a:gridCol>
              </a:tblGrid>
              <a:tr h="1307253">
                <a:tc>
                  <a:txBody>
                    <a:bodyPr/>
                    <a:lstStyle/>
                    <a:p>
                      <a:endParaRPr lang="en-IN" dirty="0"/>
                    </a:p>
                  </a:txBody>
                  <a:tcPr/>
                </a:tc>
                <a:tc>
                  <a:txBody>
                    <a:bodyPr/>
                    <a:lstStyle/>
                    <a:p>
                      <a:r>
                        <a:rPr lang="en-IN" dirty="0"/>
                        <a:t>Diagnosed Healthy</a:t>
                      </a:r>
                    </a:p>
                  </a:txBody>
                  <a:tcPr/>
                </a:tc>
                <a:tc>
                  <a:txBody>
                    <a:bodyPr/>
                    <a:lstStyle/>
                    <a:p>
                      <a:r>
                        <a:rPr lang="en-IN" dirty="0"/>
                        <a:t>Diagnosed Sick</a:t>
                      </a:r>
                    </a:p>
                  </a:txBody>
                  <a:tcPr/>
                </a:tc>
                <a:extLst>
                  <a:ext uri="{0D108BD9-81ED-4DB2-BD59-A6C34878D82A}">
                    <a16:rowId xmlns:a16="http://schemas.microsoft.com/office/drawing/2014/main" val="3689877581"/>
                  </a:ext>
                </a:extLst>
              </a:tr>
              <a:tr h="1307253">
                <a:tc>
                  <a:txBody>
                    <a:bodyPr/>
                    <a:lstStyle/>
                    <a:p>
                      <a:r>
                        <a:rPr lang="en-IN" dirty="0"/>
                        <a:t>Actual Healthy</a:t>
                      </a:r>
                    </a:p>
                  </a:txBody>
                  <a:tcPr/>
                </a:tc>
                <a:tc>
                  <a:txBody>
                    <a:bodyPr/>
                    <a:lstStyle/>
                    <a:p>
                      <a:r>
                        <a:rPr lang="en-IN" dirty="0"/>
                        <a:t>118</a:t>
                      </a:r>
                    </a:p>
                  </a:txBody>
                  <a:tcPr/>
                </a:tc>
                <a:tc>
                  <a:txBody>
                    <a:bodyPr/>
                    <a:lstStyle/>
                    <a:p>
                      <a:r>
                        <a:rPr lang="en-IN" dirty="0"/>
                        <a:t>12</a:t>
                      </a:r>
                    </a:p>
                  </a:txBody>
                  <a:tcPr/>
                </a:tc>
                <a:extLst>
                  <a:ext uri="{0D108BD9-81ED-4DB2-BD59-A6C34878D82A}">
                    <a16:rowId xmlns:a16="http://schemas.microsoft.com/office/drawing/2014/main" val="384479667"/>
                  </a:ext>
                </a:extLst>
              </a:tr>
              <a:tr h="1307253">
                <a:tc>
                  <a:txBody>
                    <a:bodyPr/>
                    <a:lstStyle/>
                    <a:p>
                      <a:r>
                        <a:rPr lang="en-IN" dirty="0"/>
                        <a:t>Actual Sick</a:t>
                      </a:r>
                    </a:p>
                  </a:txBody>
                  <a:tcPr/>
                </a:tc>
                <a:tc>
                  <a:txBody>
                    <a:bodyPr/>
                    <a:lstStyle/>
                    <a:p>
                      <a:r>
                        <a:rPr lang="en-IN" dirty="0"/>
                        <a:t>47</a:t>
                      </a:r>
                    </a:p>
                  </a:txBody>
                  <a:tcPr/>
                </a:tc>
                <a:tc>
                  <a:txBody>
                    <a:bodyPr/>
                    <a:lstStyle/>
                    <a:p>
                      <a:r>
                        <a:rPr lang="en-IN" dirty="0"/>
                        <a:t>15</a:t>
                      </a:r>
                    </a:p>
                  </a:txBody>
                  <a:tcPr/>
                </a:tc>
                <a:extLst>
                  <a:ext uri="{0D108BD9-81ED-4DB2-BD59-A6C34878D82A}">
                    <a16:rowId xmlns:a16="http://schemas.microsoft.com/office/drawing/2014/main" val="897251207"/>
                  </a:ext>
                </a:extLst>
              </a:tr>
            </a:tbl>
          </a:graphicData>
        </a:graphic>
      </p:graphicFrame>
      <p:sp>
        <p:nvSpPr>
          <p:cNvPr id="5" name="TextBox 4">
            <a:extLst>
              <a:ext uri="{FF2B5EF4-FFF2-40B4-BE49-F238E27FC236}">
                <a16:creationId xmlns:a16="http://schemas.microsoft.com/office/drawing/2014/main" id="{31B89093-CCD8-4056-A56D-F329C8BADC74}"/>
              </a:ext>
            </a:extLst>
          </p:cNvPr>
          <p:cNvSpPr txBox="1"/>
          <p:nvPr/>
        </p:nvSpPr>
        <p:spPr>
          <a:xfrm>
            <a:off x="3992880" y="2032000"/>
            <a:ext cx="3982720" cy="369332"/>
          </a:xfrm>
          <a:prstGeom prst="rect">
            <a:avLst/>
          </a:prstGeom>
          <a:noFill/>
        </p:spPr>
        <p:txBody>
          <a:bodyPr wrap="square" rtlCol="0">
            <a:spAutoFit/>
          </a:bodyPr>
          <a:lstStyle/>
          <a:p>
            <a:pPr algn="ctr"/>
            <a:r>
              <a:rPr lang="en-IN" dirty="0"/>
              <a:t>Predicted value</a:t>
            </a:r>
          </a:p>
        </p:txBody>
      </p:sp>
      <p:sp>
        <p:nvSpPr>
          <p:cNvPr id="6" name="TextBox 5">
            <a:extLst>
              <a:ext uri="{FF2B5EF4-FFF2-40B4-BE49-F238E27FC236}">
                <a16:creationId xmlns:a16="http://schemas.microsoft.com/office/drawing/2014/main" id="{2DFA0693-7D68-4CB7-A1B9-A92E88842053}"/>
              </a:ext>
            </a:extLst>
          </p:cNvPr>
          <p:cNvSpPr txBox="1"/>
          <p:nvPr/>
        </p:nvSpPr>
        <p:spPr>
          <a:xfrm rot="16200000">
            <a:off x="1211079" y="3694415"/>
            <a:ext cx="1499602" cy="369332"/>
          </a:xfrm>
          <a:prstGeom prst="rect">
            <a:avLst/>
          </a:prstGeom>
          <a:noFill/>
        </p:spPr>
        <p:txBody>
          <a:bodyPr wrap="square" rtlCol="0">
            <a:spAutoFit/>
          </a:bodyPr>
          <a:lstStyle/>
          <a:p>
            <a:r>
              <a:rPr lang="en-IN" dirty="0"/>
              <a:t>Actual Value</a:t>
            </a:r>
          </a:p>
        </p:txBody>
      </p:sp>
      <p:pic>
        <p:nvPicPr>
          <p:cNvPr id="8" name="Picture 7">
            <a:extLst>
              <a:ext uri="{FF2B5EF4-FFF2-40B4-BE49-F238E27FC236}">
                <a16:creationId xmlns:a16="http://schemas.microsoft.com/office/drawing/2014/main" id="{A4247692-4118-4559-B46C-14AD33AB88BC}"/>
              </a:ext>
            </a:extLst>
          </p:cNvPr>
          <p:cNvPicPr>
            <a:picLocks noChangeAspect="1"/>
          </p:cNvPicPr>
          <p:nvPr/>
        </p:nvPicPr>
        <p:blipFill>
          <a:blip r:embed="rId2"/>
          <a:stretch>
            <a:fillRect/>
          </a:stretch>
        </p:blipFill>
        <p:spPr>
          <a:xfrm>
            <a:off x="6990079" y="3868921"/>
            <a:ext cx="985521" cy="1117600"/>
          </a:xfrm>
          <a:prstGeom prst="rect">
            <a:avLst/>
          </a:prstGeom>
        </p:spPr>
      </p:pic>
      <p:pic>
        <p:nvPicPr>
          <p:cNvPr id="10" name="Picture 9">
            <a:extLst>
              <a:ext uri="{FF2B5EF4-FFF2-40B4-BE49-F238E27FC236}">
                <a16:creationId xmlns:a16="http://schemas.microsoft.com/office/drawing/2014/main" id="{785B051E-6B07-4246-9B20-EBD15C1DF4AC}"/>
              </a:ext>
            </a:extLst>
          </p:cNvPr>
          <p:cNvPicPr>
            <a:picLocks noChangeAspect="1"/>
          </p:cNvPicPr>
          <p:nvPr/>
        </p:nvPicPr>
        <p:blipFill>
          <a:blip r:embed="rId2"/>
          <a:stretch>
            <a:fillRect/>
          </a:stretch>
        </p:blipFill>
        <p:spPr>
          <a:xfrm>
            <a:off x="10055918" y="3879081"/>
            <a:ext cx="985521" cy="1117600"/>
          </a:xfrm>
          <a:prstGeom prst="rect">
            <a:avLst/>
          </a:prstGeom>
        </p:spPr>
      </p:pic>
      <p:pic>
        <p:nvPicPr>
          <p:cNvPr id="12" name="Picture 11">
            <a:extLst>
              <a:ext uri="{FF2B5EF4-FFF2-40B4-BE49-F238E27FC236}">
                <a16:creationId xmlns:a16="http://schemas.microsoft.com/office/drawing/2014/main" id="{63E9D648-7775-40D6-B28C-FCF117C18982}"/>
              </a:ext>
            </a:extLst>
          </p:cNvPr>
          <p:cNvPicPr>
            <a:picLocks noChangeAspect="1"/>
          </p:cNvPicPr>
          <p:nvPr/>
        </p:nvPicPr>
        <p:blipFill>
          <a:blip r:embed="rId3"/>
          <a:stretch>
            <a:fillRect/>
          </a:stretch>
        </p:blipFill>
        <p:spPr>
          <a:xfrm>
            <a:off x="6553200" y="5221219"/>
            <a:ext cx="1564640" cy="955041"/>
          </a:xfrm>
          <a:prstGeom prst="rect">
            <a:avLst/>
          </a:prstGeom>
        </p:spPr>
      </p:pic>
      <p:pic>
        <p:nvPicPr>
          <p:cNvPr id="14" name="Picture 13">
            <a:extLst>
              <a:ext uri="{FF2B5EF4-FFF2-40B4-BE49-F238E27FC236}">
                <a16:creationId xmlns:a16="http://schemas.microsoft.com/office/drawing/2014/main" id="{BC6F7706-EA1D-448B-B121-989467EDFBCE}"/>
              </a:ext>
            </a:extLst>
          </p:cNvPr>
          <p:cNvPicPr>
            <a:picLocks noChangeAspect="1"/>
          </p:cNvPicPr>
          <p:nvPr/>
        </p:nvPicPr>
        <p:blipFill>
          <a:blip r:embed="rId3"/>
          <a:stretch>
            <a:fillRect/>
          </a:stretch>
        </p:blipFill>
        <p:spPr>
          <a:xfrm>
            <a:off x="9451398" y="5221218"/>
            <a:ext cx="1564640" cy="955041"/>
          </a:xfrm>
          <a:prstGeom prst="rect">
            <a:avLst/>
          </a:prstGeom>
        </p:spPr>
      </p:pic>
    </p:spTree>
    <p:extLst>
      <p:ext uri="{BB962C8B-B14F-4D97-AF65-F5344CB8AC3E}">
        <p14:creationId xmlns:p14="http://schemas.microsoft.com/office/powerpoint/2010/main" val="168600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69DA-447C-42D6-A2BF-F6C22A037C29}"/>
              </a:ext>
            </a:extLst>
          </p:cNvPr>
          <p:cNvSpPr>
            <a:spLocks noGrp="1"/>
          </p:cNvSpPr>
          <p:nvPr>
            <p:ph type="title"/>
          </p:nvPr>
        </p:nvSpPr>
        <p:spPr/>
        <p:txBody>
          <a:bodyPr/>
          <a:lstStyle/>
          <a:p>
            <a:r>
              <a:rPr lang="en-IN" dirty="0"/>
              <a:t>Understanding the Matrix</a:t>
            </a:r>
          </a:p>
        </p:txBody>
      </p:sp>
      <p:graphicFrame>
        <p:nvGraphicFramePr>
          <p:cNvPr id="4" name="Table 4">
            <a:extLst>
              <a:ext uri="{FF2B5EF4-FFF2-40B4-BE49-F238E27FC236}">
                <a16:creationId xmlns:a16="http://schemas.microsoft.com/office/drawing/2014/main" id="{5E6612E5-E7E8-4D4E-A062-F9A53576A1A2}"/>
              </a:ext>
            </a:extLst>
          </p:cNvPr>
          <p:cNvGraphicFramePr>
            <a:graphicFrameLocks noGrp="1"/>
          </p:cNvGraphicFramePr>
          <p:nvPr>
            <p:ph idx="1"/>
            <p:extLst>
              <p:ext uri="{D42A27DB-BD31-4B8C-83A1-F6EECF244321}">
                <p14:modId xmlns:p14="http://schemas.microsoft.com/office/powerpoint/2010/main" val="3890635236"/>
              </p:ext>
            </p:extLst>
          </p:nvPr>
        </p:nvGraphicFramePr>
        <p:xfrm>
          <a:off x="2397760" y="2489200"/>
          <a:ext cx="8056880" cy="3335866"/>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894431192"/>
                    </a:ext>
                  </a:extLst>
                </a:gridCol>
                <a:gridCol w="2946400">
                  <a:extLst>
                    <a:ext uri="{9D8B030D-6E8A-4147-A177-3AD203B41FA5}">
                      <a16:colId xmlns:a16="http://schemas.microsoft.com/office/drawing/2014/main" val="491202744"/>
                    </a:ext>
                  </a:extLst>
                </a:gridCol>
                <a:gridCol w="2885440">
                  <a:extLst>
                    <a:ext uri="{9D8B030D-6E8A-4147-A177-3AD203B41FA5}">
                      <a16:colId xmlns:a16="http://schemas.microsoft.com/office/drawing/2014/main" val="343995431"/>
                    </a:ext>
                  </a:extLst>
                </a:gridCol>
              </a:tblGrid>
              <a:tr h="721360">
                <a:tc>
                  <a:txBody>
                    <a:bodyPr/>
                    <a:lstStyle/>
                    <a:p>
                      <a:endParaRPr lang="en-IN" dirty="0"/>
                    </a:p>
                  </a:txBody>
                  <a:tcPr/>
                </a:tc>
                <a:tc>
                  <a:txBody>
                    <a:bodyPr/>
                    <a:lstStyle/>
                    <a:p>
                      <a:r>
                        <a:rPr lang="en-IN" dirty="0"/>
                        <a:t>Diagnosed Healthy</a:t>
                      </a:r>
                    </a:p>
                  </a:txBody>
                  <a:tcPr/>
                </a:tc>
                <a:tc>
                  <a:txBody>
                    <a:bodyPr/>
                    <a:lstStyle/>
                    <a:p>
                      <a:r>
                        <a:rPr lang="en-IN" dirty="0"/>
                        <a:t>Diagnosed Sick</a:t>
                      </a:r>
                    </a:p>
                  </a:txBody>
                  <a:tcPr/>
                </a:tc>
                <a:extLst>
                  <a:ext uri="{0D108BD9-81ED-4DB2-BD59-A6C34878D82A}">
                    <a16:rowId xmlns:a16="http://schemas.microsoft.com/office/drawing/2014/main" val="3689877581"/>
                  </a:ext>
                </a:extLst>
              </a:tr>
              <a:tr h="1307253">
                <a:tc>
                  <a:txBody>
                    <a:bodyPr/>
                    <a:lstStyle/>
                    <a:p>
                      <a:r>
                        <a:rPr lang="en-IN" dirty="0"/>
                        <a:t>Actual Healthy</a:t>
                      </a:r>
                    </a:p>
                  </a:txBody>
                  <a:tcPr/>
                </a:tc>
                <a:tc>
                  <a:txBody>
                    <a:bodyPr/>
                    <a:lstStyle/>
                    <a:p>
                      <a:r>
                        <a:rPr lang="en-IN" dirty="0"/>
                        <a:t>True </a:t>
                      </a:r>
                    </a:p>
                    <a:p>
                      <a:r>
                        <a:rPr lang="en-IN" dirty="0"/>
                        <a:t>Positive</a:t>
                      </a:r>
                    </a:p>
                  </a:txBody>
                  <a:tcPr/>
                </a:tc>
                <a:tc>
                  <a:txBody>
                    <a:bodyPr/>
                    <a:lstStyle/>
                    <a:p>
                      <a:r>
                        <a:rPr lang="en-IN" dirty="0"/>
                        <a:t>False</a:t>
                      </a:r>
                    </a:p>
                    <a:p>
                      <a:r>
                        <a:rPr lang="en-IN" dirty="0"/>
                        <a:t>Positive</a:t>
                      </a:r>
                    </a:p>
                  </a:txBody>
                  <a:tcPr/>
                </a:tc>
                <a:extLst>
                  <a:ext uri="{0D108BD9-81ED-4DB2-BD59-A6C34878D82A}">
                    <a16:rowId xmlns:a16="http://schemas.microsoft.com/office/drawing/2014/main" val="384479667"/>
                  </a:ext>
                </a:extLst>
              </a:tr>
              <a:tr h="1307253">
                <a:tc>
                  <a:txBody>
                    <a:bodyPr/>
                    <a:lstStyle/>
                    <a:p>
                      <a:r>
                        <a:rPr lang="en-IN" dirty="0"/>
                        <a:t>Actual Sick</a:t>
                      </a:r>
                    </a:p>
                  </a:txBody>
                  <a:tcPr/>
                </a:tc>
                <a:tc>
                  <a:txBody>
                    <a:bodyPr/>
                    <a:lstStyle/>
                    <a:p>
                      <a:r>
                        <a:rPr lang="en-IN" dirty="0"/>
                        <a:t>False</a:t>
                      </a:r>
                    </a:p>
                    <a:p>
                      <a:r>
                        <a:rPr lang="en-IN" dirty="0"/>
                        <a:t>Negative</a:t>
                      </a:r>
                    </a:p>
                  </a:txBody>
                  <a:tcPr/>
                </a:tc>
                <a:tc>
                  <a:txBody>
                    <a:bodyPr/>
                    <a:lstStyle/>
                    <a:p>
                      <a:r>
                        <a:rPr lang="en-IN" dirty="0"/>
                        <a:t>True</a:t>
                      </a:r>
                    </a:p>
                    <a:p>
                      <a:r>
                        <a:rPr lang="en-IN" dirty="0"/>
                        <a:t>Negative</a:t>
                      </a:r>
                    </a:p>
                  </a:txBody>
                  <a:tcPr/>
                </a:tc>
                <a:extLst>
                  <a:ext uri="{0D108BD9-81ED-4DB2-BD59-A6C34878D82A}">
                    <a16:rowId xmlns:a16="http://schemas.microsoft.com/office/drawing/2014/main" val="897251207"/>
                  </a:ext>
                </a:extLst>
              </a:tr>
            </a:tbl>
          </a:graphicData>
        </a:graphic>
      </p:graphicFrame>
      <p:sp>
        <p:nvSpPr>
          <p:cNvPr id="5" name="TextBox 4">
            <a:extLst>
              <a:ext uri="{FF2B5EF4-FFF2-40B4-BE49-F238E27FC236}">
                <a16:creationId xmlns:a16="http://schemas.microsoft.com/office/drawing/2014/main" id="{31B89093-CCD8-4056-A56D-F329C8BADC74}"/>
              </a:ext>
            </a:extLst>
          </p:cNvPr>
          <p:cNvSpPr txBox="1"/>
          <p:nvPr/>
        </p:nvSpPr>
        <p:spPr>
          <a:xfrm>
            <a:off x="3992880" y="2032000"/>
            <a:ext cx="3982720" cy="369332"/>
          </a:xfrm>
          <a:prstGeom prst="rect">
            <a:avLst/>
          </a:prstGeom>
          <a:noFill/>
        </p:spPr>
        <p:txBody>
          <a:bodyPr wrap="square" rtlCol="0">
            <a:spAutoFit/>
          </a:bodyPr>
          <a:lstStyle/>
          <a:p>
            <a:pPr algn="ctr"/>
            <a:r>
              <a:rPr lang="en-IN" dirty="0"/>
              <a:t>Predicted value</a:t>
            </a:r>
          </a:p>
        </p:txBody>
      </p:sp>
      <p:sp>
        <p:nvSpPr>
          <p:cNvPr id="6" name="TextBox 5">
            <a:extLst>
              <a:ext uri="{FF2B5EF4-FFF2-40B4-BE49-F238E27FC236}">
                <a16:creationId xmlns:a16="http://schemas.microsoft.com/office/drawing/2014/main" id="{2DFA0693-7D68-4CB7-A1B9-A92E88842053}"/>
              </a:ext>
            </a:extLst>
          </p:cNvPr>
          <p:cNvSpPr txBox="1"/>
          <p:nvPr/>
        </p:nvSpPr>
        <p:spPr>
          <a:xfrm rot="16200000">
            <a:off x="1211079" y="3694415"/>
            <a:ext cx="1499602" cy="369332"/>
          </a:xfrm>
          <a:prstGeom prst="rect">
            <a:avLst/>
          </a:prstGeom>
          <a:noFill/>
        </p:spPr>
        <p:txBody>
          <a:bodyPr wrap="square" rtlCol="0">
            <a:spAutoFit/>
          </a:bodyPr>
          <a:lstStyle/>
          <a:p>
            <a:r>
              <a:rPr lang="en-IN" dirty="0"/>
              <a:t>Actual Value</a:t>
            </a:r>
          </a:p>
        </p:txBody>
      </p:sp>
      <p:pic>
        <p:nvPicPr>
          <p:cNvPr id="8" name="Picture 7">
            <a:extLst>
              <a:ext uri="{FF2B5EF4-FFF2-40B4-BE49-F238E27FC236}">
                <a16:creationId xmlns:a16="http://schemas.microsoft.com/office/drawing/2014/main" id="{A4247692-4118-4559-B46C-14AD33AB88BC}"/>
              </a:ext>
            </a:extLst>
          </p:cNvPr>
          <p:cNvPicPr>
            <a:picLocks noChangeAspect="1"/>
          </p:cNvPicPr>
          <p:nvPr/>
        </p:nvPicPr>
        <p:blipFill>
          <a:blip r:embed="rId2"/>
          <a:stretch>
            <a:fillRect/>
          </a:stretch>
        </p:blipFill>
        <p:spPr>
          <a:xfrm>
            <a:off x="6268719" y="3296409"/>
            <a:ext cx="985521" cy="1117600"/>
          </a:xfrm>
          <a:prstGeom prst="rect">
            <a:avLst/>
          </a:prstGeom>
        </p:spPr>
      </p:pic>
      <p:pic>
        <p:nvPicPr>
          <p:cNvPr id="10" name="Picture 9">
            <a:extLst>
              <a:ext uri="{FF2B5EF4-FFF2-40B4-BE49-F238E27FC236}">
                <a16:creationId xmlns:a16="http://schemas.microsoft.com/office/drawing/2014/main" id="{785B051E-6B07-4246-9B20-EBD15C1DF4AC}"/>
              </a:ext>
            </a:extLst>
          </p:cNvPr>
          <p:cNvPicPr>
            <a:picLocks noChangeAspect="1"/>
          </p:cNvPicPr>
          <p:nvPr/>
        </p:nvPicPr>
        <p:blipFill>
          <a:blip r:embed="rId2"/>
          <a:stretch>
            <a:fillRect/>
          </a:stretch>
        </p:blipFill>
        <p:spPr>
          <a:xfrm>
            <a:off x="9121197" y="3296409"/>
            <a:ext cx="985521" cy="1117600"/>
          </a:xfrm>
          <a:prstGeom prst="rect">
            <a:avLst/>
          </a:prstGeom>
        </p:spPr>
      </p:pic>
      <p:pic>
        <p:nvPicPr>
          <p:cNvPr id="12" name="Picture 11">
            <a:extLst>
              <a:ext uri="{FF2B5EF4-FFF2-40B4-BE49-F238E27FC236}">
                <a16:creationId xmlns:a16="http://schemas.microsoft.com/office/drawing/2014/main" id="{63E9D648-7775-40D6-B28C-FCF117C18982}"/>
              </a:ext>
            </a:extLst>
          </p:cNvPr>
          <p:cNvPicPr>
            <a:picLocks noChangeAspect="1"/>
          </p:cNvPicPr>
          <p:nvPr/>
        </p:nvPicPr>
        <p:blipFill>
          <a:blip r:embed="rId3"/>
          <a:stretch>
            <a:fillRect/>
          </a:stretch>
        </p:blipFill>
        <p:spPr>
          <a:xfrm>
            <a:off x="5897879" y="4642017"/>
            <a:ext cx="1564640" cy="955041"/>
          </a:xfrm>
          <a:prstGeom prst="rect">
            <a:avLst/>
          </a:prstGeom>
        </p:spPr>
      </p:pic>
      <p:pic>
        <p:nvPicPr>
          <p:cNvPr id="14" name="Picture 13">
            <a:extLst>
              <a:ext uri="{FF2B5EF4-FFF2-40B4-BE49-F238E27FC236}">
                <a16:creationId xmlns:a16="http://schemas.microsoft.com/office/drawing/2014/main" id="{BC6F7706-EA1D-448B-B121-989467EDFBCE}"/>
              </a:ext>
            </a:extLst>
          </p:cNvPr>
          <p:cNvPicPr>
            <a:picLocks noChangeAspect="1"/>
          </p:cNvPicPr>
          <p:nvPr/>
        </p:nvPicPr>
        <p:blipFill>
          <a:blip r:embed="rId3"/>
          <a:stretch>
            <a:fillRect/>
          </a:stretch>
        </p:blipFill>
        <p:spPr>
          <a:xfrm>
            <a:off x="8747760" y="4645403"/>
            <a:ext cx="1564640" cy="955041"/>
          </a:xfrm>
          <a:prstGeom prst="rect">
            <a:avLst/>
          </a:prstGeom>
        </p:spPr>
      </p:pic>
      <p:cxnSp>
        <p:nvCxnSpPr>
          <p:cNvPr id="11" name="Straight Arrow Connector 10">
            <a:extLst>
              <a:ext uri="{FF2B5EF4-FFF2-40B4-BE49-F238E27FC236}">
                <a16:creationId xmlns:a16="http://schemas.microsoft.com/office/drawing/2014/main" id="{4DE84FB9-84D1-46FA-80E2-C7A789EB48E5}"/>
              </a:ext>
            </a:extLst>
          </p:cNvPr>
          <p:cNvCxnSpPr/>
          <p:nvPr/>
        </p:nvCxnSpPr>
        <p:spPr>
          <a:xfrm flipV="1">
            <a:off x="8747760" y="2032000"/>
            <a:ext cx="1280160" cy="13970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2B1B57B-19B3-445A-A2DB-8FC1DEA89275}"/>
              </a:ext>
            </a:extLst>
          </p:cNvPr>
          <p:cNvSpPr txBox="1"/>
          <p:nvPr/>
        </p:nvSpPr>
        <p:spPr>
          <a:xfrm>
            <a:off x="10106718" y="1442720"/>
            <a:ext cx="1861762" cy="738664"/>
          </a:xfrm>
          <a:prstGeom prst="rect">
            <a:avLst/>
          </a:prstGeom>
          <a:noFill/>
        </p:spPr>
        <p:txBody>
          <a:bodyPr wrap="square" rtlCol="0">
            <a:spAutoFit/>
          </a:bodyPr>
          <a:lstStyle/>
          <a:p>
            <a:r>
              <a:rPr lang="en-IN" sz="1400" dirty="0"/>
              <a:t>Healthy People incorrectly predicted as sick</a:t>
            </a:r>
          </a:p>
        </p:txBody>
      </p:sp>
      <p:cxnSp>
        <p:nvCxnSpPr>
          <p:cNvPr id="16" name="Straight Arrow Connector 15">
            <a:extLst>
              <a:ext uri="{FF2B5EF4-FFF2-40B4-BE49-F238E27FC236}">
                <a16:creationId xmlns:a16="http://schemas.microsoft.com/office/drawing/2014/main" id="{6FBBBA84-95DB-4BF7-8B03-8D5BD7D6B81C}"/>
              </a:ext>
            </a:extLst>
          </p:cNvPr>
          <p:cNvCxnSpPr/>
          <p:nvPr/>
        </p:nvCxnSpPr>
        <p:spPr>
          <a:xfrm>
            <a:off x="8178800" y="5496560"/>
            <a:ext cx="335280" cy="83312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3214D8-28AA-49B0-A727-3295482FFEFE}"/>
              </a:ext>
            </a:extLst>
          </p:cNvPr>
          <p:cNvSpPr txBox="1"/>
          <p:nvPr/>
        </p:nvSpPr>
        <p:spPr>
          <a:xfrm>
            <a:off x="8615680" y="6207760"/>
            <a:ext cx="2519680" cy="523220"/>
          </a:xfrm>
          <a:prstGeom prst="rect">
            <a:avLst/>
          </a:prstGeom>
          <a:noFill/>
        </p:spPr>
        <p:txBody>
          <a:bodyPr wrap="square" rtlCol="0">
            <a:spAutoFit/>
          </a:bodyPr>
          <a:lstStyle/>
          <a:p>
            <a:r>
              <a:rPr lang="en-IN" sz="1400" dirty="0"/>
              <a:t>Sick people correctly predicted sick</a:t>
            </a:r>
          </a:p>
        </p:txBody>
      </p:sp>
      <p:cxnSp>
        <p:nvCxnSpPr>
          <p:cNvPr id="19" name="Straight Arrow Connector 18">
            <a:extLst>
              <a:ext uri="{FF2B5EF4-FFF2-40B4-BE49-F238E27FC236}">
                <a16:creationId xmlns:a16="http://schemas.microsoft.com/office/drawing/2014/main" id="{FD6AA264-4170-4D19-B3DA-E166E5399547}"/>
              </a:ext>
            </a:extLst>
          </p:cNvPr>
          <p:cNvCxnSpPr/>
          <p:nvPr/>
        </p:nvCxnSpPr>
        <p:spPr>
          <a:xfrm flipH="1">
            <a:off x="5039360" y="5496560"/>
            <a:ext cx="568960" cy="83312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B4610C5-3D8A-4193-B639-81836AA355CA}"/>
              </a:ext>
            </a:extLst>
          </p:cNvPr>
          <p:cNvSpPr txBox="1"/>
          <p:nvPr/>
        </p:nvSpPr>
        <p:spPr>
          <a:xfrm>
            <a:off x="2245360" y="6065520"/>
            <a:ext cx="2692400" cy="523220"/>
          </a:xfrm>
          <a:prstGeom prst="rect">
            <a:avLst/>
          </a:prstGeom>
          <a:noFill/>
        </p:spPr>
        <p:txBody>
          <a:bodyPr wrap="square" rtlCol="0">
            <a:spAutoFit/>
          </a:bodyPr>
          <a:lstStyle/>
          <a:p>
            <a:r>
              <a:rPr lang="en-IN" sz="1400" dirty="0"/>
              <a:t>Sick people incorrectly predicted as healthy.</a:t>
            </a:r>
          </a:p>
        </p:txBody>
      </p:sp>
      <p:cxnSp>
        <p:nvCxnSpPr>
          <p:cNvPr id="22" name="Straight Arrow Connector 21">
            <a:extLst>
              <a:ext uri="{FF2B5EF4-FFF2-40B4-BE49-F238E27FC236}">
                <a16:creationId xmlns:a16="http://schemas.microsoft.com/office/drawing/2014/main" id="{750BA875-0A35-4DA9-B95C-EE7E442ED7EC}"/>
              </a:ext>
            </a:extLst>
          </p:cNvPr>
          <p:cNvCxnSpPr/>
          <p:nvPr/>
        </p:nvCxnSpPr>
        <p:spPr>
          <a:xfrm flipH="1" flipV="1">
            <a:off x="1920240" y="2489200"/>
            <a:ext cx="3291840" cy="102616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2220B19-BB78-4408-8697-F4C687C7C47C}"/>
              </a:ext>
            </a:extLst>
          </p:cNvPr>
          <p:cNvSpPr txBox="1"/>
          <p:nvPr/>
        </p:nvSpPr>
        <p:spPr>
          <a:xfrm>
            <a:off x="282694" y="1791546"/>
            <a:ext cx="1493520" cy="954107"/>
          </a:xfrm>
          <a:prstGeom prst="rect">
            <a:avLst/>
          </a:prstGeom>
          <a:noFill/>
        </p:spPr>
        <p:txBody>
          <a:bodyPr wrap="square" rtlCol="0">
            <a:spAutoFit/>
          </a:bodyPr>
          <a:lstStyle/>
          <a:p>
            <a:r>
              <a:rPr lang="en-IN" sz="1400" dirty="0"/>
              <a:t>Healthy people correctly diagnosed healthy.</a:t>
            </a:r>
          </a:p>
        </p:txBody>
      </p:sp>
    </p:spTree>
    <p:extLst>
      <p:ext uri="{BB962C8B-B14F-4D97-AF65-F5344CB8AC3E}">
        <p14:creationId xmlns:p14="http://schemas.microsoft.com/office/powerpoint/2010/main" val="37139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02A4-CDAC-4022-BCDE-B3B4FDC1B321}"/>
              </a:ext>
            </a:extLst>
          </p:cNvPr>
          <p:cNvSpPr>
            <a:spLocks noGrp="1"/>
          </p:cNvSpPr>
          <p:nvPr>
            <p:ph type="title"/>
          </p:nvPr>
        </p:nvSpPr>
        <p:spPr/>
        <p:txBody>
          <a:bodyPr/>
          <a:lstStyle/>
          <a:p>
            <a:r>
              <a:rPr lang="en-IN" dirty="0"/>
              <a:t>Few other performance measure derived from confusion matrix</a:t>
            </a:r>
          </a:p>
        </p:txBody>
      </p:sp>
      <p:sp>
        <p:nvSpPr>
          <p:cNvPr id="3" name="Content Placeholder 2">
            <a:extLst>
              <a:ext uri="{FF2B5EF4-FFF2-40B4-BE49-F238E27FC236}">
                <a16:creationId xmlns:a16="http://schemas.microsoft.com/office/drawing/2014/main" id="{23B25E3B-7766-4E1C-B4BE-BDDC237D84D0}"/>
              </a:ext>
            </a:extLst>
          </p:cNvPr>
          <p:cNvSpPr>
            <a:spLocks noGrp="1"/>
          </p:cNvSpPr>
          <p:nvPr>
            <p:ph idx="1"/>
          </p:nvPr>
        </p:nvSpPr>
        <p:spPr/>
        <p:txBody>
          <a:bodyPr/>
          <a:lstStyle/>
          <a:p>
            <a:r>
              <a:rPr lang="en-IN" dirty="0"/>
              <a:t>Precision</a:t>
            </a:r>
          </a:p>
          <a:p>
            <a:r>
              <a:rPr lang="en-IN" dirty="0"/>
              <a:t>Recall/Sensitivity</a:t>
            </a:r>
          </a:p>
          <a:p>
            <a:r>
              <a:rPr lang="en-IN" dirty="0"/>
              <a:t>Specificity</a:t>
            </a:r>
          </a:p>
        </p:txBody>
      </p:sp>
    </p:spTree>
    <p:extLst>
      <p:ext uri="{BB962C8B-B14F-4D97-AF65-F5344CB8AC3E}">
        <p14:creationId xmlns:p14="http://schemas.microsoft.com/office/powerpoint/2010/main" val="66985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1949-F824-4408-B04F-0F5AAF9BD588}"/>
              </a:ext>
            </a:extLst>
          </p:cNvPr>
          <p:cNvSpPr>
            <a:spLocks noGrp="1"/>
          </p:cNvSpPr>
          <p:nvPr>
            <p:ph type="title"/>
          </p:nvPr>
        </p:nvSpPr>
        <p:spPr/>
        <p:txBody>
          <a:bodyPr/>
          <a:lstStyle/>
          <a:p>
            <a:r>
              <a:rPr lang="en-IN" dirty="0"/>
              <a:t>Recall/Sensitivity</a:t>
            </a:r>
          </a:p>
        </p:txBody>
      </p:sp>
      <p:sp>
        <p:nvSpPr>
          <p:cNvPr id="3" name="Content Placeholder 2">
            <a:extLst>
              <a:ext uri="{FF2B5EF4-FFF2-40B4-BE49-F238E27FC236}">
                <a16:creationId xmlns:a16="http://schemas.microsoft.com/office/drawing/2014/main" id="{044C6785-0DAB-45CC-B7AD-C0EBA3DE6F69}"/>
              </a:ext>
            </a:extLst>
          </p:cNvPr>
          <p:cNvSpPr>
            <a:spLocks noGrp="1"/>
          </p:cNvSpPr>
          <p:nvPr>
            <p:ph idx="1"/>
          </p:nvPr>
        </p:nvSpPr>
        <p:spPr/>
        <p:txBody>
          <a:bodyPr/>
          <a:lstStyle/>
          <a:p>
            <a:pPr marL="0" indent="0">
              <a:buNone/>
            </a:pPr>
            <a:r>
              <a:rPr lang="en-US" dirty="0"/>
              <a:t>Recall/Sensitivity is correctly predicted as positive to total number of positive. Be very careful here. In case of Precision we have denominator as total predicted as positive i.e. TP+FP while here we have total number of positive i.e. TP+TN. This means denominator takes total number of outputs we predicted correctly be it positive or negative class. The question that we answer here is, ‘What proportion of positive instance was actually classified correctly?’ </a:t>
            </a:r>
          </a:p>
          <a:p>
            <a:pPr marL="0" indent="0">
              <a:buNone/>
            </a:pPr>
            <a:endParaRPr lang="en-US" dirty="0"/>
          </a:p>
        </p:txBody>
      </p:sp>
      <p:pic>
        <p:nvPicPr>
          <p:cNvPr id="4" name="Picture 3">
            <a:extLst>
              <a:ext uri="{FF2B5EF4-FFF2-40B4-BE49-F238E27FC236}">
                <a16:creationId xmlns:a16="http://schemas.microsoft.com/office/drawing/2014/main" id="{B87998AF-4B0F-4542-9C77-FF48DDC77DA9}"/>
              </a:ext>
            </a:extLst>
          </p:cNvPr>
          <p:cNvPicPr/>
          <p:nvPr/>
        </p:nvPicPr>
        <p:blipFill>
          <a:blip r:embed="rId2"/>
          <a:stretch>
            <a:fillRect/>
          </a:stretch>
        </p:blipFill>
        <p:spPr>
          <a:xfrm>
            <a:off x="3656330" y="4578985"/>
            <a:ext cx="4594860" cy="971550"/>
          </a:xfrm>
          <a:prstGeom prst="rect">
            <a:avLst/>
          </a:prstGeom>
        </p:spPr>
      </p:pic>
    </p:spTree>
    <p:extLst>
      <p:ext uri="{BB962C8B-B14F-4D97-AF65-F5344CB8AC3E}">
        <p14:creationId xmlns:p14="http://schemas.microsoft.com/office/powerpoint/2010/main" val="235591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1006</TotalTime>
  <Words>684</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Rockwell</vt:lpstr>
      <vt:lpstr>Damask</vt:lpstr>
      <vt:lpstr>Confusion Matrix-Precision-Recall</vt:lpstr>
      <vt:lpstr>Why Use Evaluation metrics?</vt:lpstr>
      <vt:lpstr>Evaluation metrics </vt:lpstr>
      <vt:lpstr>Confusion matrix</vt:lpstr>
      <vt:lpstr>PowerPoint Presentation</vt:lpstr>
      <vt:lpstr>Let’s consider the below Medical example.</vt:lpstr>
      <vt:lpstr>Understanding the Matrix</vt:lpstr>
      <vt:lpstr>Few other performance measure derived from confusion matrix</vt:lpstr>
      <vt:lpstr>Recall/Sensitivity</vt:lpstr>
      <vt:lpstr>Let’s consider the below Medical example.</vt:lpstr>
      <vt:lpstr>Specificity</vt:lpstr>
      <vt:lpstr>precision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Confusion Matrix-Precision-Recall</dc:title>
  <dc:creator>NIKHIL JAIN</dc:creator>
  <cp:lastModifiedBy>NIKHIL JAIN</cp:lastModifiedBy>
  <cp:revision>23</cp:revision>
  <dcterms:created xsi:type="dcterms:W3CDTF">2020-08-16T16:40:30Z</dcterms:created>
  <dcterms:modified xsi:type="dcterms:W3CDTF">2020-08-17T09:26:40Z</dcterms:modified>
</cp:coreProperties>
</file>