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9" r:id="rId1"/>
  </p:sldMasterIdLst>
  <p:notesMasterIdLst>
    <p:notesMasterId r:id="rId33"/>
  </p:notesMasterIdLst>
  <p:sldIdLst>
    <p:sldId id="299" r:id="rId2"/>
    <p:sldId id="292" r:id="rId3"/>
    <p:sldId id="300" r:id="rId4"/>
    <p:sldId id="258" r:id="rId5"/>
    <p:sldId id="261" r:id="rId6"/>
    <p:sldId id="288" r:id="rId7"/>
    <p:sldId id="263" r:id="rId8"/>
    <p:sldId id="279" r:id="rId9"/>
    <p:sldId id="283" r:id="rId10"/>
    <p:sldId id="284" r:id="rId11"/>
    <p:sldId id="289" r:id="rId12"/>
    <p:sldId id="285" r:id="rId13"/>
    <p:sldId id="286" r:id="rId14"/>
    <p:sldId id="290" r:id="rId15"/>
    <p:sldId id="280" r:id="rId16"/>
    <p:sldId id="281" r:id="rId17"/>
    <p:sldId id="287" r:id="rId18"/>
    <p:sldId id="291" r:id="rId19"/>
    <p:sldId id="269" r:id="rId20"/>
    <p:sldId id="268" r:id="rId21"/>
    <p:sldId id="270" r:id="rId22"/>
    <p:sldId id="265" r:id="rId23"/>
    <p:sldId id="266" r:id="rId24"/>
    <p:sldId id="293" r:id="rId25"/>
    <p:sldId id="298" r:id="rId26"/>
    <p:sldId id="297" r:id="rId27"/>
    <p:sldId id="294" r:id="rId28"/>
    <p:sldId id="296" r:id="rId29"/>
    <p:sldId id="301" r:id="rId30"/>
    <p:sldId id="302" r:id="rId31"/>
    <p:sldId id="303"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schemeClr val="tx1"/>
    </p:penClr>
  </p:showPr>
  <p:clrMru>
    <a:srgbClr val="0000CC"/>
    <a:srgbClr val="000000"/>
    <a:srgbClr val="000099"/>
    <a:srgbClr val="0000FF"/>
    <a:srgbClr val="4117D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13460A63-F364-4521-8A95-92B6C0FC0E06}" type="datetimeFigureOut">
              <a:rPr lang="en-US"/>
              <a:pPr>
                <a:defRPr/>
              </a:pPr>
              <a:t>3/5/2019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906FABE-9B22-4C00-B9E4-8FBC20C79E7E}"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A0B68FA-F92B-418C-A8D2-860F881110EA}" type="slidenum">
              <a:rPr lang="en-US" smtClean="0">
                <a:latin typeface="Arial" pitchFamily="34" charset="0"/>
              </a:rPr>
              <a:pPr/>
              <a:t>1</a:t>
            </a:fld>
            <a:endParaRPr lang="en-US" smtClean="0">
              <a:latin typeface="Arial" pitchFamily="34" charset="0"/>
            </a:endParaRPr>
          </a:p>
        </p:txBody>
      </p:sp>
      <p:sp>
        <p:nvSpPr>
          <p:cNvPr id="4198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C29CBE1E-5690-45C5-B561-42FD983231FB}" type="slidenum">
              <a:rPr lang="en-US" sz="1200">
                <a:ea typeface="DejaVu Sans"/>
                <a:cs typeface="DejaVu Sans"/>
              </a:rPr>
              <a:pPr algn="r" eaLnBrk="0" hangingPunct="0"/>
              <a:t>1</a:t>
            </a:fld>
            <a:endParaRPr lang="en-US" sz="1200">
              <a:ea typeface="DejaVu Sans"/>
              <a:cs typeface="DejaVu Sans"/>
            </a:endParaRPr>
          </a:p>
        </p:txBody>
      </p:sp>
      <p:sp>
        <p:nvSpPr>
          <p:cNvPr id="4198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B3D4CF1-20DE-44C4-A7FF-79AC3480CC1E}" type="slidenum">
              <a:rPr lang="en-IN" smtClean="0">
                <a:latin typeface="Arial" pitchFamily="34" charset="0"/>
              </a:rPr>
              <a:pPr/>
              <a:t>4</a:t>
            </a:fld>
            <a:endParaRPr lang="en-I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pPr>
              <a:defRPr/>
            </a:pPr>
            <a:fld id="{F05B2681-AE5F-4EAC-828D-59B4EF7CF5C7}" type="datetime1">
              <a:rPr lang="en-US" smtClean="0"/>
              <a:pPr>
                <a:defRPr/>
              </a:pPr>
              <a:t>3/5/2019</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pPr>
              <a:defRPr/>
            </a:pPr>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pPr>
              <a:defRPr/>
            </a:pPr>
            <a:fld id="{087597FB-DC97-4080-954C-EEC20CD2FB8F}"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B8B5DB35-72A4-4490-9163-E7D73678A224}" type="datetime1">
              <a:rPr lang="en-US" smtClean="0"/>
              <a:pPr>
                <a:defRPr/>
              </a:pPr>
              <a:t>3/5/2019</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99CF971D-8B4B-4622-9009-E4C56D04F37C}"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pPr>
              <a:defRPr/>
            </a:pPr>
            <a:fld id="{890A3F35-A52B-40DB-9DE7-D07505D77878}" type="datetime1">
              <a:rPr lang="en-US" smtClean="0"/>
              <a:pPr>
                <a:defRPr/>
              </a:pPr>
              <a:t>3/5/2019</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pPr>
              <a:defRPr/>
            </a:pPr>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pPr>
              <a:defRPr/>
            </a:pPr>
            <a:fld id="{4CD21D15-759E-4B33-AFB4-3D1856E5AA6F}"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6001231B-358F-4C84-91FD-95DDD9A2ACD0}" type="datetime1">
              <a:rPr lang="en-US" smtClean="0"/>
              <a:pPr>
                <a:defRPr/>
              </a:pPr>
              <a:t>3/5/2019</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5009236D-9DB6-4434-BDEA-5D7C0C93980B}"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pPr>
              <a:defRPr/>
            </a:pPr>
            <a:fld id="{E41E5D3B-CA3E-4317-8C12-9A72DF4EBE7C}" type="datetime1">
              <a:rPr lang="en-US" smtClean="0"/>
              <a:pPr>
                <a:defRPr/>
              </a:pPr>
              <a:t>3/5/2019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pPr>
              <a:defRPr/>
            </a:pPr>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pPr>
              <a:defRPr/>
            </a:pPr>
            <a:fld id="{02EE7D5A-5EAF-4B64-B002-26DD7171566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C1FF9E93-EE3F-4D8A-8294-F8D360AA1BE2}" type="datetime1">
              <a:rPr lang="en-US" smtClean="0"/>
              <a:pPr>
                <a:defRPr/>
              </a:pPr>
              <a:t>3/5/2019</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E9A224CD-9D46-40C9-85E8-E53A2EA9EB9F}"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ACE74AE3-BA61-4923-A803-C6203886437B}" type="datetime1">
              <a:rPr lang="en-US" smtClean="0"/>
              <a:pPr>
                <a:defRPr/>
              </a:pPr>
              <a:t>3/5/2019</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AFFB3881-FEE9-4A81-A014-8783381671A5}"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fld id="{2972BAF0-2C5A-4EFF-AAB4-310B5FEC7C63}" type="datetime1">
              <a:rPr lang="en-US" smtClean="0"/>
              <a:pPr>
                <a:defRPr/>
              </a:pPr>
              <a:t>3/5/2019</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364245BD-4FE9-4FB8-A444-E70BD045C7D3}"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pPr>
              <a:defRPr/>
            </a:pPr>
            <a:fld id="{09BF91C1-4FAA-4F8D-AEC2-5CACF3F8D2ED}" type="datetime1">
              <a:rPr lang="en-US" smtClean="0"/>
              <a:pPr>
                <a:defRPr/>
              </a:pPr>
              <a:t>3/5/2019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313B5AA3-CD60-4E3C-9598-F20A05AE38BC}"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B2988582-67CB-41EF-BEFD-71B126B8E46D}" type="datetime1">
              <a:rPr lang="en-US" smtClean="0"/>
              <a:pPr>
                <a:defRPr/>
              </a:pPr>
              <a:t>3/5/2019</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E93DBAB2-3940-4196-AFB6-136AAAE0BA0E}"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pPr>
              <a:defRPr/>
            </a:pPr>
            <a:fld id="{F156C771-86DE-4755-BC29-31ED3AD55F1F}" type="datetime1">
              <a:rPr lang="en-US" smtClean="0"/>
              <a:pPr>
                <a:defRPr/>
              </a:pPr>
              <a:t>3/5/2019</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D39A551F-E7E8-4794-A9E6-279EDD222B70}" type="slidenum">
              <a:rPr lang="en-US" smtClean="0"/>
              <a:pPr>
                <a:defRPr/>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pPr>
              <a:defRPr/>
            </a:pPr>
            <a:fld id="{2EC0430D-38D9-459F-93D9-C4357B0C3C9C}" type="datetime1">
              <a:rPr lang="en-US" smtClean="0"/>
              <a:pPr>
                <a:defRPr/>
              </a:pPr>
              <a:t>3/5/2019</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defRPr/>
            </a:pPr>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defRPr/>
            </a:pPr>
            <a:fld id="{5339932C-8764-40E8-8EFE-859F5794817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Lst>
  <p:hf hdr="0" ftr="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descr="strip1"/>
          <p:cNvPicPr>
            <a:picLocks noChangeAspect="1" noChangeArrowheads="1"/>
          </p:cNvPicPr>
          <p:nvPr/>
        </p:nvPicPr>
        <p:blipFill>
          <a:blip r:embed="rId3" cstate="print"/>
          <a:srcRect/>
          <a:stretch>
            <a:fillRect/>
          </a:stretch>
        </p:blipFill>
        <p:spPr bwMode="auto">
          <a:xfrm>
            <a:off x="1066800" y="533400"/>
            <a:ext cx="7620000" cy="76200"/>
          </a:xfrm>
          <a:prstGeom prst="rect">
            <a:avLst/>
          </a:prstGeom>
          <a:noFill/>
          <a:ln w="9525">
            <a:noFill/>
            <a:miter lim="800000"/>
            <a:headEnd/>
            <a:tailEnd/>
          </a:ln>
        </p:spPr>
      </p:pic>
      <p:sp>
        <p:nvSpPr>
          <p:cNvPr id="10244" name="Rectangle 5"/>
          <p:cNvSpPr>
            <a:spLocks noChangeArrowheads="1"/>
          </p:cNvSpPr>
          <p:nvPr/>
        </p:nvSpPr>
        <p:spPr bwMode="auto">
          <a:xfrm>
            <a:off x="0" y="685800"/>
            <a:ext cx="9144000" cy="1524000"/>
          </a:xfrm>
          <a:prstGeom prst="rect">
            <a:avLst/>
          </a:prstGeom>
          <a:noFill/>
          <a:ln w="9525">
            <a:noFill/>
            <a:miter lim="800000"/>
            <a:headEnd/>
            <a:tailEnd/>
          </a:ln>
        </p:spPr>
        <p:txBody>
          <a:bodyPr anchor="ctr"/>
          <a:lstStyle/>
          <a:p>
            <a:pPr algn="ctr" eaLnBrk="0" hangingPunct="0"/>
            <a:r>
              <a:rPr lang="en-US" sz="5400" b="1" dirty="0" smtClean="0"/>
              <a:t>Face Recognition </a:t>
            </a:r>
          </a:p>
          <a:p>
            <a:pPr algn="ctr" eaLnBrk="0" hangingPunct="0"/>
            <a:r>
              <a:rPr lang="en-US" sz="5400" b="1" dirty="0" smtClean="0">
                <a:ea typeface="DejaVu Sans"/>
                <a:cs typeface="DejaVu Sans"/>
              </a:rPr>
              <a:t>Attendance System</a:t>
            </a:r>
            <a:endParaRPr lang="en-US" sz="5400" b="1" dirty="0">
              <a:ea typeface="DejaVu Sans"/>
              <a:cs typeface="DejaVu Sans"/>
            </a:endParaRPr>
          </a:p>
        </p:txBody>
      </p:sp>
      <p:sp>
        <p:nvSpPr>
          <p:cNvPr id="10245" name="Text Box 9"/>
          <p:cNvSpPr txBox="1">
            <a:spLocks noChangeArrowheads="1"/>
          </p:cNvSpPr>
          <p:nvPr/>
        </p:nvSpPr>
        <p:spPr bwMode="auto">
          <a:xfrm>
            <a:off x="228600" y="4114800"/>
            <a:ext cx="8610600" cy="1754326"/>
          </a:xfrm>
          <a:prstGeom prst="rect">
            <a:avLst/>
          </a:prstGeom>
          <a:noFill/>
          <a:ln w="9525">
            <a:noFill/>
            <a:miter lim="800000"/>
            <a:headEnd/>
            <a:tailEnd/>
          </a:ln>
        </p:spPr>
        <p:txBody>
          <a:bodyPr wrap="square">
            <a:spAutoFit/>
          </a:bodyPr>
          <a:lstStyle/>
          <a:p>
            <a:pPr eaLnBrk="0" hangingPunct="0">
              <a:spcBef>
                <a:spcPct val="50000"/>
              </a:spcBef>
            </a:pPr>
            <a:r>
              <a:rPr lang="en-US" b="1" dirty="0">
                <a:ea typeface="DejaVu Sans"/>
                <a:cs typeface="DejaVu Sans"/>
              </a:rPr>
              <a:t>Submitted To:				                 </a:t>
            </a:r>
            <a:r>
              <a:rPr lang="en-US" b="1" dirty="0" smtClean="0">
                <a:ea typeface="DejaVu Sans"/>
                <a:cs typeface="DejaVu Sans"/>
              </a:rPr>
              <a:t>  Submitted </a:t>
            </a:r>
            <a:r>
              <a:rPr lang="en-US" b="1" dirty="0">
                <a:ea typeface="DejaVu Sans"/>
                <a:cs typeface="DejaVu Sans"/>
              </a:rPr>
              <a:t>By:</a:t>
            </a:r>
          </a:p>
          <a:p>
            <a:pPr eaLnBrk="0" hangingPunct="0"/>
            <a:r>
              <a:rPr lang="en-US" b="1" dirty="0" smtClean="0">
                <a:ea typeface="DejaVu Sans"/>
                <a:cs typeface="DejaVu Sans"/>
              </a:rPr>
              <a:t>	</a:t>
            </a:r>
            <a:r>
              <a:rPr lang="en-US" b="1" dirty="0" err="1" smtClean="0">
                <a:ea typeface="DejaVu Sans"/>
                <a:cs typeface="DejaVu Sans"/>
              </a:rPr>
              <a:t>Naman</a:t>
            </a:r>
            <a:r>
              <a:rPr lang="en-US" b="1" dirty="0" smtClean="0">
                <a:ea typeface="DejaVu Sans"/>
                <a:cs typeface="DejaVu Sans"/>
              </a:rPr>
              <a:t> Jain </a:t>
            </a:r>
          </a:p>
          <a:p>
            <a:pPr eaLnBrk="0" hangingPunct="0"/>
            <a:r>
              <a:rPr lang="en-US" b="1" dirty="0" smtClean="0">
                <a:ea typeface="DejaVu Sans"/>
                <a:cs typeface="DejaVu Sans"/>
              </a:rPr>
              <a:t>	</a:t>
            </a:r>
            <a:r>
              <a:rPr lang="en-US" b="1" dirty="0" err="1" smtClean="0">
                <a:ea typeface="DejaVu Sans"/>
                <a:cs typeface="DejaVu Sans"/>
              </a:rPr>
              <a:t>NitinBaghel</a:t>
            </a:r>
            <a:r>
              <a:rPr lang="en-US" b="1" dirty="0" smtClean="0">
                <a:ea typeface="DejaVu Sans"/>
                <a:cs typeface="DejaVu Sans"/>
              </a:rPr>
              <a:t> 				    </a:t>
            </a:r>
            <a:r>
              <a:rPr lang="en-US" b="1" dirty="0" err="1" smtClean="0">
                <a:ea typeface="DejaVu Sans"/>
                <a:cs typeface="DejaVu Sans"/>
              </a:rPr>
              <a:t>Narendra</a:t>
            </a:r>
            <a:r>
              <a:rPr lang="en-US" b="1" dirty="0" smtClean="0">
                <a:ea typeface="DejaVu Sans"/>
                <a:cs typeface="DejaVu Sans"/>
              </a:rPr>
              <a:t> </a:t>
            </a:r>
            <a:r>
              <a:rPr lang="en-US" b="1" dirty="0" err="1" smtClean="0">
                <a:ea typeface="DejaVu Sans"/>
                <a:cs typeface="DejaVu Sans"/>
              </a:rPr>
              <a:t>Palsingh</a:t>
            </a:r>
            <a:r>
              <a:rPr lang="en-US" b="1" dirty="0" smtClean="0">
                <a:ea typeface="DejaVu Sans"/>
                <a:cs typeface="DejaVu Sans"/>
              </a:rPr>
              <a:t> </a:t>
            </a:r>
          </a:p>
          <a:p>
            <a:pPr eaLnBrk="0" hangingPunct="0"/>
            <a:r>
              <a:rPr lang="en-US" b="1" dirty="0" smtClean="0">
                <a:ea typeface="DejaVu Sans"/>
                <a:cs typeface="DejaVu Sans"/>
              </a:rPr>
              <a:t>	</a:t>
            </a:r>
            <a:r>
              <a:rPr lang="en-US" b="1" dirty="0" err="1" smtClean="0">
                <a:ea typeface="DejaVu Sans"/>
                <a:cs typeface="DejaVu Sans"/>
              </a:rPr>
              <a:t>Pranjal</a:t>
            </a:r>
            <a:r>
              <a:rPr lang="en-US" b="1" dirty="0" smtClean="0">
                <a:ea typeface="DejaVu Sans"/>
                <a:cs typeface="DejaVu Sans"/>
              </a:rPr>
              <a:t> </a:t>
            </a:r>
            <a:r>
              <a:rPr lang="en-US" b="1" dirty="0" err="1" smtClean="0">
                <a:ea typeface="DejaVu Sans"/>
                <a:cs typeface="DejaVu Sans"/>
              </a:rPr>
              <a:t>Soni</a:t>
            </a:r>
            <a:endParaRPr lang="en-US" b="1" dirty="0" smtClean="0">
              <a:ea typeface="DejaVu Sans"/>
              <a:cs typeface="DejaVu Sans"/>
            </a:endParaRPr>
          </a:p>
          <a:p>
            <a:pPr eaLnBrk="0" hangingPunct="0"/>
            <a:r>
              <a:rPr lang="en-US" b="1" dirty="0" smtClean="0">
                <a:ea typeface="DejaVu Sans"/>
                <a:cs typeface="DejaVu Sans"/>
              </a:rPr>
              <a:t>	</a:t>
            </a:r>
            <a:r>
              <a:rPr lang="en-US" b="1" dirty="0" err="1" smtClean="0">
                <a:ea typeface="DejaVu Sans"/>
                <a:cs typeface="DejaVu Sans"/>
              </a:rPr>
              <a:t>Roshan</a:t>
            </a:r>
            <a:r>
              <a:rPr lang="en-US" b="1" dirty="0" smtClean="0">
                <a:ea typeface="DejaVu Sans"/>
                <a:cs typeface="DejaVu Sans"/>
              </a:rPr>
              <a:t> </a:t>
            </a:r>
            <a:r>
              <a:rPr lang="en-US" b="1" dirty="0" err="1" smtClean="0">
                <a:ea typeface="DejaVu Sans"/>
                <a:cs typeface="DejaVu Sans"/>
              </a:rPr>
              <a:t>Mahjajan</a:t>
            </a:r>
            <a:endParaRPr lang="en-US" b="1" dirty="0" smtClean="0">
              <a:ea typeface="DejaVu Sans"/>
              <a:cs typeface="DejaVu Sans"/>
            </a:endParaRPr>
          </a:p>
          <a:p>
            <a:pPr eaLnBrk="0" hangingPunct="0"/>
            <a:r>
              <a:rPr lang="en-US" b="1" dirty="0" smtClean="0">
                <a:ea typeface="DejaVu Sans"/>
                <a:cs typeface="DejaVu Sans"/>
              </a:rPr>
              <a:t>	</a:t>
            </a:r>
            <a:r>
              <a:rPr lang="en-US" b="1" dirty="0" err="1" smtClean="0">
                <a:ea typeface="DejaVu Sans"/>
                <a:cs typeface="DejaVu Sans"/>
              </a:rPr>
              <a:t>Sachin.G.Patidar</a:t>
            </a:r>
            <a:r>
              <a:rPr lang="en-US" b="1" dirty="0">
                <a:ea typeface="DejaVu Sans"/>
                <a:cs typeface="DejaVu Sans"/>
              </a:rPr>
              <a:t>	</a:t>
            </a:r>
          </a:p>
        </p:txBody>
      </p:sp>
      <p:sp>
        <p:nvSpPr>
          <p:cNvPr id="10246" name="Rectangle 8"/>
          <p:cNvSpPr>
            <a:spLocks noChangeArrowheads="1"/>
          </p:cNvSpPr>
          <p:nvPr/>
        </p:nvSpPr>
        <p:spPr bwMode="auto">
          <a:xfrm>
            <a:off x="3048000" y="2438400"/>
            <a:ext cx="5562600" cy="646331"/>
          </a:xfrm>
          <a:prstGeom prst="rect">
            <a:avLst/>
          </a:prstGeom>
          <a:noFill/>
          <a:ln w="9525">
            <a:noFill/>
            <a:miter lim="800000"/>
            <a:headEnd/>
            <a:tailEnd/>
          </a:ln>
        </p:spPr>
        <p:txBody>
          <a:bodyPr wrap="square">
            <a:spAutoFit/>
          </a:bodyPr>
          <a:lstStyle/>
          <a:p>
            <a:pPr algn="ctr" eaLnBrk="0" hangingPunct="0"/>
            <a:r>
              <a:rPr lang="en-US" sz="3600" b="1" dirty="0" smtClean="0"/>
              <a:t>- IT </a:t>
            </a:r>
            <a:r>
              <a:rPr lang="en-US" sz="3600" b="1" dirty="0" err="1" smtClean="0"/>
              <a:t>Department,AITR</a:t>
            </a:r>
            <a:endParaRPr lang="en-US" sz="3600" b="1" dirty="0">
              <a:ea typeface="DejaVu Sans"/>
              <a:cs typeface="DejaVu San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Grp="1" noChangeAspect="1" noChangeArrowheads="1"/>
          </p:cNvPicPr>
          <p:nvPr>
            <p:ph idx="1"/>
          </p:nvPr>
        </p:nvPicPr>
        <p:blipFill>
          <a:blip r:embed="rId2" cstate="print"/>
          <a:srcRect/>
          <a:stretch>
            <a:fillRect/>
          </a:stretch>
        </p:blipFill>
        <p:spPr>
          <a:xfrm>
            <a:off x="533400" y="228600"/>
            <a:ext cx="8077200" cy="6324600"/>
          </a:xfr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marL="54864" eaLnBrk="1" fontAlgn="auto" hangingPunct="1">
              <a:spcAft>
                <a:spcPts val="0"/>
              </a:spcAft>
              <a:defRPr/>
            </a:pPr>
            <a:r>
              <a:rPr lang="en-US" b="1" dirty="0" smtClean="0">
                <a:solidFill>
                  <a:schemeClr val="tx2">
                    <a:tint val="100000"/>
                    <a:shade val="90000"/>
                    <a:satMod val="250000"/>
                    <a:alpha val="100000"/>
                  </a:schemeClr>
                </a:solidFill>
                <a:latin typeface="+mn-lt"/>
              </a:rPr>
              <a:t>Image Processing</a:t>
            </a:r>
            <a:endParaRPr lang="en-US" b="1" dirty="0">
              <a:solidFill>
                <a:schemeClr val="tx2">
                  <a:tint val="100000"/>
                  <a:shade val="90000"/>
                  <a:satMod val="250000"/>
                  <a:alpha val="100000"/>
                </a:schemeClr>
              </a:solidFill>
              <a:latin typeface="+mn-lt"/>
            </a:endParaRPr>
          </a:p>
        </p:txBody>
      </p:sp>
      <p:sp>
        <p:nvSpPr>
          <p:cNvPr id="3" name="Content Placeholder 2"/>
          <p:cNvSpPr>
            <a:spLocks noGrp="1"/>
          </p:cNvSpPr>
          <p:nvPr>
            <p:ph idx="1"/>
          </p:nvPr>
        </p:nvSpPr>
        <p:spPr/>
        <p:txBody>
          <a:bodyPr>
            <a:normAutofit/>
          </a:bodyPr>
          <a:lstStyle/>
          <a:p>
            <a:pPr algn="just" eaLnBrk="1" fontAlgn="auto" hangingPunct="1">
              <a:spcBef>
                <a:spcPts val="0"/>
              </a:spcBef>
              <a:spcAft>
                <a:spcPts val="0"/>
              </a:spcAft>
              <a:buFont typeface="Wingdings 2"/>
              <a:buChar char=""/>
              <a:defRPr/>
            </a:pPr>
            <a:r>
              <a:rPr lang="en-IN" sz="2800" dirty="0" smtClean="0">
                <a:latin typeface="Times New Roman" pitchFamily="18" charset="0"/>
                <a:cs typeface="Times New Roman" pitchFamily="18" charset="0"/>
              </a:rPr>
              <a:t>Images are cropped such that the ovoid facial image remains, and </a:t>
            </a:r>
            <a:r>
              <a:rPr lang="en-IN" sz="2800" dirty="0" err="1" smtClean="0">
                <a:latin typeface="Times New Roman" pitchFamily="18" charset="0"/>
                <a:cs typeface="Times New Roman" pitchFamily="18" charset="0"/>
              </a:rPr>
              <a:t>color</a:t>
            </a:r>
            <a:r>
              <a:rPr lang="en-IN" sz="2800" dirty="0" smtClean="0">
                <a:latin typeface="Times New Roman" pitchFamily="18" charset="0"/>
                <a:cs typeface="Times New Roman" pitchFamily="18" charset="0"/>
              </a:rPr>
              <a:t> images are normally converted to black and white in order to facilitate initial comparisons based on </a:t>
            </a:r>
            <a:r>
              <a:rPr lang="en-IN" sz="2800" dirty="0" err="1" smtClean="0">
                <a:latin typeface="Times New Roman" pitchFamily="18" charset="0"/>
                <a:cs typeface="Times New Roman" pitchFamily="18" charset="0"/>
              </a:rPr>
              <a:t>grayscale</a:t>
            </a:r>
            <a:r>
              <a:rPr lang="en-IN" sz="2800" dirty="0" smtClean="0">
                <a:latin typeface="Times New Roman" pitchFamily="18" charset="0"/>
                <a:cs typeface="Times New Roman" pitchFamily="18" charset="0"/>
              </a:rPr>
              <a:t> characteristics.</a:t>
            </a:r>
          </a:p>
          <a:p>
            <a:pPr algn="just" eaLnBrk="1" fontAlgn="auto" hangingPunct="1">
              <a:spcBef>
                <a:spcPts val="0"/>
              </a:spcBef>
              <a:spcAft>
                <a:spcPts val="0"/>
              </a:spcAft>
              <a:buFont typeface="Wingdings 2"/>
              <a:buChar char=""/>
              <a:defRPr/>
            </a:pPr>
            <a:r>
              <a:rPr lang="en-IN"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First the presence of faces or face in a scene must be detected. Once the face is detected, it must be localized and Normalization process may be required to bring the dimensions of the live facial sample in alignment with the one on the template.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1" end="1"/>
                                            </p:txEl>
                                          </p:spTgt>
                                        </p:tgtEl>
                                        <p:attrNameLst>
                                          <p:attrName>ppt_w</p:attrName>
                                        </p:attrNameLst>
                                      </p:cBhvr>
                                    </p:anim>
                                    <p:anim by="(#ppt_w*0.50)" calcmode="lin" valueType="num">
                                      <p:cBhvr>
                                        <p:cTn id="17" dur="250" decel="50000" autoRev="1" fill="hold">
                                          <p:stCondLst>
                                            <p:cond delay="0"/>
                                          </p:stCondLst>
                                        </p:cTn>
                                        <p:tgtEl>
                                          <p:spTgt spid="3">
                                            <p:txEl>
                                              <p:pRg st="1" end="1"/>
                                            </p:txEl>
                                          </p:spTgt>
                                        </p:tgtEl>
                                        <p:attrNameLst>
                                          <p:attrName>ppt_x</p:attrName>
                                        </p:attrNameLst>
                                      </p:cBhvr>
                                    </p:anim>
                                    <p:anim from="(-#ppt_h/2)" to="(#ppt_y)" calcmode="lin" valueType="num">
                                      <p:cBhvr>
                                        <p:cTn id="18" dur="500" fill="hold">
                                          <p:stCondLst>
                                            <p:cond delay="0"/>
                                          </p:stCondLst>
                                        </p:cTn>
                                        <p:tgtEl>
                                          <p:spTgt spid="3">
                                            <p:txEl>
                                              <p:pRg st="1" end="1"/>
                                            </p:txEl>
                                          </p:spTgt>
                                        </p:tgtEl>
                                        <p:attrNameLst>
                                          <p:attrName>ppt_y</p:attrName>
                                        </p:attrNameLst>
                                      </p:cBhvr>
                                    </p:anim>
                                    <p:animRot by="21600000">
                                      <p:cBhvr>
                                        <p:cTn id="19" dur="500" fill="hold">
                                          <p:stCondLst>
                                            <p:cond delay="0"/>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4864" eaLnBrk="1" fontAlgn="auto" hangingPunct="1">
              <a:spcAft>
                <a:spcPts val="0"/>
              </a:spcAft>
              <a:defRPr/>
            </a:pPr>
            <a:r>
              <a:rPr lang="en-US" b="1" dirty="0" smtClean="0">
                <a:solidFill>
                  <a:schemeClr val="tx2">
                    <a:tint val="100000"/>
                    <a:shade val="90000"/>
                    <a:satMod val="250000"/>
                    <a:alpha val="100000"/>
                  </a:schemeClr>
                </a:solidFill>
                <a:latin typeface="Times New Roman" pitchFamily="18" charset="0"/>
                <a:cs typeface="Times New Roman" pitchFamily="18" charset="0"/>
              </a:rPr>
              <a:t>Distinctive characteristic location </a:t>
            </a:r>
          </a:p>
        </p:txBody>
      </p:sp>
      <p:sp>
        <p:nvSpPr>
          <p:cNvPr id="3" name="Content Placeholder 2"/>
          <p:cNvSpPr>
            <a:spLocks noGrp="1"/>
          </p:cNvSpPr>
          <p:nvPr>
            <p:ph idx="1"/>
          </p:nvPr>
        </p:nvSpPr>
        <p:spPr/>
        <p:txBody>
          <a:bodyPr/>
          <a:lstStyle/>
          <a:p>
            <a:pPr algn="just" eaLnBrk="1" hangingPunct="1">
              <a:buFont typeface="Wingdings" pitchFamily="2" charset="2"/>
              <a:buChar char="§"/>
            </a:pPr>
            <a:r>
              <a:rPr lang="en-IN" sz="2800" dirty="0" smtClean="0">
                <a:latin typeface="Times New Roman" pitchFamily="18" charset="0"/>
                <a:cs typeface="Times New Roman" pitchFamily="18" charset="0"/>
              </a:rPr>
              <a:t>All facial-scan systems attempt to match visible facial features in a fashion similar to the way people recognize one another.</a:t>
            </a:r>
          </a:p>
          <a:p>
            <a:pPr algn="just" eaLnBrk="1" hangingPunct="1">
              <a:buFont typeface="Wingdings" pitchFamily="2" charset="2"/>
              <a:buChar char="§"/>
            </a:pPr>
            <a:r>
              <a:rPr lang="en-IN" sz="2800" dirty="0" smtClean="0">
                <a:latin typeface="Times New Roman" pitchFamily="18" charset="0"/>
                <a:cs typeface="Times New Roman" pitchFamily="18" charset="0"/>
              </a:rPr>
              <a:t>The features most often utilized in facial-scan systems are those least likely to change significantly over time: upper ridges of the eye sockets, areas around the cheekbones, sides of the mouth, nose shape, and the position of major features relative to each other.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 by="(-#ppt_w*2)" calcmode="lin" valueType="num">
                                      <p:cBhvr rctx="PPT">
                                        <p:cTn id="18" dur="250" autoRev="1" fill="hold">
                                          <p:stCondLst>
                                            <p:cond delay="0"/>
                                          </p:stCondLst>
                                        </p:cTn>
                                        <p:tgtEl>
                                          <p:spTgt spid="3">
                                            <p:txEl>
                                              <p:pRg st="1" end="1"/>
                                            </p:txEl>
                                          </p:spTgt>
                                        </p:tgtEl>
                                        <p:attrNameLst>
                                          <p:attrName>ppt_w</p:attrName>
                                        </p:attrNameLst>
                                      </p:cBhvr>
                                    </p:anim>
                                    <p:anim by="(#ppt_w*0.50)" calcmode="lin" valueType="num">
                                      <p:cBhvr>
                                        <p:cTn id="19" dur="250" decel="50000" autoRev="1" fill="hold">
                                          <p:stCondLst>
                                            <p:cond delay="0"/>
                                          </p:stCondLst>
                                        </p:cTn>
                                        <p:tgtEl>
                                          <p:spTgt spid="3">
                                            <p:txEl>
                                              <p:pRg st="1" end="1"/>
                                            </p:txEl>
                                          </p:spTgt>
                                        </p:tgtEl>
                                        <p:attrNameLst>
                                          <p:attrName>ppt_x</p:attrName>
                                        </p:attrNameLst>
                                      </p:cBhvr>
                                    </p:anim>
                                    <p:anim from="(-#ppt_h/2)" to="(#ppt_y)" calcmode="lin" valueType="num">
                                      <p:cBhvr>
                                        <p:cTn id="20" dur="500" fill="hold">
                                          <p:stCondLst>
                                            <p:cond delay="0"/>
                                          </p:stCondLst>
                                        </p:cTn>
                                        <p:tgtEl>
                                          <p:spTgt spid="3">
                                            <p:txEl>
                                              <p:pRg st="1" end="1"/>
                                            </p:txEl>
                                          </p:spTgt>
                                        </p:tgtEl>
                                        <p:attrNameLst>
                                          <p:attrName>ppt_y</p:attrName>
                                        </p:attrNameLst>
                                      </p:cBhvr>
                                    </p:anim>
                                    <p:animRot by="21600000">
                                      <p:cBhvr>
                                        <p:cTn id="21" dur="500" fill="hold">
                                          <p:stCondLst>
                                            <p:cond delay="0"/>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marL="54864" eaLnBrk="1" fontAlgn="auto" hangingPunct="1">
              <a:spcAft>
                <a:spcPts val="0"/>
              </a:spcAft>
              <a:defRPr/>
            </a:pPr>
            <a:r>
              <a:rPr lang="en-US" b="1" dirty="0" smtClean="0">
                <a:solidFill>
                  <a:schemeClr val="tx2">
                    <a:tint val="100000"/>
                    <a:shade val="90000"/>
                    <a:satMod val="250000"/>
                    <a:alpha val="100000"/>
                  </a:schemeClr>
                </a:solidFill>
              </a:rPr>
              <a:t>Contd..</a:t>
            </a:r>
          </a:p>
        </p:txBody>
      </p:sp>
      <p:sp>
        <p:nvSpPr>
          <p:cNvPr id="3" name="Content Placeholder 2"/>
          <p:cNvSpPr>
            <a:spLocks noGrp="1"/>
          </p:cNvSpPr>
          <p:nvPr>
            <p:ph idx="1"/>
          </p:nvPr>
        </p:nvSpPr>
        <p:spPr>
          <a:xfrm>
            <a:off x="457200" y="1676400"/>
            <a:ext cx="8077200" cy="4449763"/>
          </a:xfrm>
        </p:spPr>
        <p:txBody>
          <a:bodyPr/>
          <a:lstStyle/>
          <a:p>
            <a:pPr algn="just" eaLnBrk="1" hangingPunct="1"/>
            <a:endParaRPr lang="en-IN" sz="2800" smtClean="0"/>
          </a:p>
          <a:p>
            <a:pPr algn="just" eaLnBrk="1" hangingPunct="1">
              <a:buFont typeface="Wingdings" pitchFamily="2" charset="2"/>
              <a:buChar char="§"/>
            </a:pPr>
            <a:r>
              <a:rPr lang="en-IN" sz="2800" smtClean="0"/>
              <a:t>Behavioural changes such as alteration of hairstyle, changes in makeup, growing or shaving facial hair, adding or removing eyeglasses are behaviours that impact the ability of facial-scan systems to locate distinctive features, facial-scan systems are not yet developed to the point where they can overcome such variables.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by="(-#ppt_w*2)" calcmode="lin" valueType="num">
                                      <p:cBhvr rctx="PPT">
                                        <p:cTn id="7" dur="250" autoRev="1" fill="hold">
                                          <p:stCondLst>
                                            <p:cond delay="0"/>
                                          </p:stCondLst>
                                        </p:cTn>
                                        <p:tgtEl>
                                          <p:spTgt spid="3">
                                            <p:txEl>
                                              <p:pRg st="1" end="1"/>
                                            </p:txEl>
                                          </p:spTgt>
                                        </p:tgtEl>
                                        <p:attrNameLst>
                                          <p:attrName>ppt_w</p:attrName>
                                        </p:attrNameLst>
                                      </p:cBhvr>
                                    </p:anim>
                                    <p:anim by="(#ppt_w*0.50)" calcmode="lin" valueType="num">
                                      <p:cBhvr>
                                        <p:cTn id="8" dur="250" decel="50000" autoRev="1" fill="hold">
                                          <p:stCondLst>
                                            <p:cond delay="0"/>
                                          </p:stCondLst>
                                        </p:cTn>
                                        <p:tgtEl>
                                          <p:spTgt spid="3">
                                            <p:txEl>
                                              <p:pRg st="1" end="1"/>
                                            </p:txEl>
                                          </p:spTgt>
                                        </p:tgtEl>
                                        <p:attrNameLst>
                                          <p:attrName>ppt_x</p:attrName>
                                        </p:attrNameLst>
                                      </p:cBhvr>
                                    </p:anim>
                                    <p:anim from="(-#ppt_h/2)" to="(#ppt_y)" calcmode="lin" valueType="num">
                                      <p:cBhvr>
                                        <p:cTn id="9" dur="500" fill="hold">
                                          <p:stCondLst>
                                            <p:cond delay="0"/>
                                          </p:stCondLst>
                                        </p:cTn>
                                        <p:tgtEl>
                                          <p:spTgt spid="3">
                                            <p:txEl>
                                              <p:pRg st="1" end="1"/>
                                            </p:txEl>
                                          </p:spTgt>
                                        </p:tgtEl>
                                        <p:attrNameLst>
                                          <p:attrName>ppt_y</p:attrName>
                                        </p:attrNameLst>
                                      </p:cBhvr>
                                    </p:anim>
                                    <p:animRot by="21600000">
                                      <p:cBhvr>
                                        <p:cTn id="10" dur="500" fill="hold">
                                          <p:stCondLst>
                                            <p:cond delay="0"/>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marL="54864" eaLnBrk="1" fontAlgn="auto" hangingPunct="1">
              <a:spcAft>
                <a:spcPts val="0"/>
              </a:spcAft>
              <a:defRPr/>
            </a:pPr>
            <a:r>
              <a:rPr lang="en-US" b="1" dirty="0" smtClean="0">
                <a:solidFill>
                  <a:schemeClr val="tx2">
                    <a:tint val="100000"/>
                    <a:shade val="90000"/>
                    <a:satMod val="250000"/>
                    <a:alpha val="100000"/>
                  </a:schemeClr>
                </a:solidFill>
              </a:rPr>
              <a:t>Template creation</a:t>
            </a:r>
          </a:p>
        </p:txBody>
      </p:sp>
      <p:pic>
        <p:nvPicPr>
          <p:cNvPr id="1026" name="Picture 2"/>
          <p:cNvPicPr>
            <a:picLocks noChangeAspect="1" noChangeArrowheads="1"/>
          </p:cNvPicPr>
          <p:nvPr/>
        </p:nvPicPr>
        <p:blipFill>
          <a:blip r:embed="rId2" cstate="print"/>
          <a:srcRect/>
          <a:stretch>
            <a:fillRect/>
          </a:stretch>
        </p:blipFill>
        <p:spPr bwMode="auto">
          <a:xfrm>
            <a:off x="228600" y="1752600"/>
            <a:ext cx="7619999" cy="4648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467600" cy="4953000"/>
          </a:xfrm>
        </p:spPr>
        <p:txBody>
          <a:bodyPr/>
          <a:lstStyle/>
          <a:p>
            <a:pPr algn="just" eaLnBrk="1" hangingPunct="1"/>
            <a:r>
              <a:rPr lang="en-IN" sz="2700" dirty="0" err="1" smtClean="0">
                <a:latin typeface="Times New Roman" pitchFamily="18" charset="0"/>
                <a:cs typeface="Times New Roman" pitchFamily="18" charset="0"/>
              </a:rPr>
              <a:t>Enrollment</a:t>
            </a:r>
            <a:r>
              <a:rPr lang="en-IN" sz="2700" dirty="0" smtClean="0">
                <a:latin typeface="Times New Roman" pitchFamily="18" charset="0"/>
                <a:cs typeface="Times New Roman" pitchFamily="18" charset="0"/>
              </a:rPr>
              <a:t> templates are normally created from a multiplicity of processed facial images.</a:t>
            </a:r>
          </a:p>
          <a:p>
            <a:pPr algn="just" eaLnBrk="1" hangingPunct="1"/>
            <a:r>
              <a:rPr lang="en-IN" sz="2700" dirty="0" smtClean="0">
                <a:latin typeface="Times New Roman" pitchFamily="18" charset="0"/>
                <a:cs typeface="Times New Roman" pitchFamily="18" charset="0"/>
              </a:rPr>
              <a:t>These templates can vary in size from less than 100 bytes, generated through certain vendors and to over 3K for templates.</a:t>
            </a:r>
          </a:p>
          <a:p>
            <a:pPr algn="just" eaLnBrk="1" hangingPunct="1"/>
            <a:r>
              <a:rPr lang="en-IN" sz="2700" dirty="0" smtClean="0">
                <a:latin typeface="Times New Roman" pitchFamily="18" charset="0"/>
                <a:cs typeface="Times New Roman" pitchFamily="18" charset="0"/>
              </a:rPr>
              <a:t>The 3K template is by far the largest among technologies considered physiological biometrics.</a:t>
            </a:r>
          </a:p>
          <a:p>
            <a:pPr algn="just" eaLnBrk="1" hangingPunct="1"/>
            <a:r>
              <a:rPr lang="en-IN" sz="2700" dirty="0" smtClean="0">
                <a:latin typeface="Times New Roman" pitchFamily="18" charset="0"/>
                <a:cs typeface="Times New Roman" pitchFamily="18" charset="0"/>
              </a:rPr>
              <a:t> Larger templates are normally associated with </a:t>
            </a:r>
            <a:r>
              <a:rPr lang="en-IN" sz="2700" dirty="0" err="1" smtClean="0">
                <a:latin typeface="Times New Roman" pitchFamily="18" charset="0"/>
                <a:cs typeface="Times New Roman" pitchFamily="18" charset="0"/>
              </a:rPr>
              <a:t>behavioral</a:t>
            </a:r>
            <a:r>
              <a:rPr lang="en-IN" sz="2700" dirty="0" smtClean="0">
                <a:latin typeface="Times New Roman" pitchFamily="18" charset="0"/>
                <a:cs typeface="Times New Roman" pitchFamily="18" charset="0"/>
              </a:rPr>
              <a:t> biometrics,</a:t>
            </a:r>
            <a:endParaRPr lang="en-US" sz="27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250" autoRev="1" fill="hold">
                                          <p:stCondLst>
                                            <p:cond delay="0"/>
                                          </p:stCondLst>
                                        </p:cTn>
                                        <p:tgtEl>
                                          <p:spTgt spid="3">
                                            <p:txEl>
                                              <p:pRg st="0" end="0"/>
                                            </p:txEl>
                                          </p:spTgt>
                                        </p:tgtEl>
                                        <p:attrNameLst>
                                          <p:attrName>ppt_w</p:attrName>
                                        </p:attrNameLst>
                                      </p:cBhvr>
                                    </p:anim>
                                    <p:anim by="(#ppt_w*0.50)" calcmode="lin" valueType="num">
                                      <p:cBhvr>
                                        <p:cTn id="8" dur="250" decel="50000" autoRev="1" fill="hold">
                                          <p:stCondLst>
                                            <p:cond delay="0"/>
                                          </p:stCondLst>
                                        </p:cTn>
                                        <p:tgtEl>
                                          <p:spTgt spid="3">
                                            <p:txEl>
                                              <p:pRg st="0" end="0"/>
                                            </p:txEl>
                                          </p:spTgt>
                                        </p:tgtEl>
                                        <p:attrNameLst>
                                          <p:attrName>ppt_x</p:attrName>
                                        </p:attrNameLst>
                                      </p:cBhvr>
                                    </p:anim>
                                    <p:anim from="(-#ppt_h/2)" to="(#ppt_y)" calcmode="lin" valueType="num">
                                      <p:cBhvr>
                                        <p:cTn id="9" dur="500" fill="hold">
                                          <p:stCondLst>
                                            <p:cond delay="0"/>
                                          </p:stCondLst>
                                        </p:cTn>
                                        <p:tgtEl>
                                          <p:spTgt spid="3">
                                            <p:txEl>
                                              <p:pRg st="0" end="0"/>
                                            </p:txEl>
                                          </p:spTgt>
                                        </p:tgtEl>
                                        <p:attrNameLst>
                                          <p:attrName>ppt_y</p:attrName>
                                        </p:attrNameLst>
                                      </p:cBhvr>
                                    </p:anim>
                                    <p:animRot by="21600000">
                                      <p:cBhvr>
                                        <p:cTn id="10" dur="500" fill="hold">
                                          <p:stCondLst>
                                            <p:cond delay="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 by="(-#ppt_w*2)" calcmode="lin" valueType="num">
                                      <p:cBhvr rctx="PPT">
                                        <p:cTn id="15" dur="250" autoRev="1" fill="hold">
                                          <p:stCondLst>
                                            <p:cond delay="0"/>
                                          </p:stCondLst>
                                        </p:cTn>
                                        <p:tgtEl>
                                          <p:spTgt spid="3">
                                            <p:txEl>
                                              <p:pRg st="1" end="1"/>
                                            </p:txEl>
                                          </p:spTgt>
                                        </p:tgtEl>
                                        <p:attrNameLst>
                                          <p:attrName>ppt_w</p:attrName>
                                        </p:attrNameLst>
                                      </p:cBhvr>
                                    </p:anim>
                                    <p:anim by="(#ppt_w*0.50)" calcmode="lin" valueType="num">
                                      <p:cBhvr>
                                        <p:cTn id="16" dur="250" decel="50000" autoRev="1" fill="hold">
                                          <p:stCondLst>
                                            <p:cond delay="0"/>
                                          </p:stCondLst>
                                        </p:cTn>
                                        <p:tgtEl>
                                          <p:spTgt spid="3">
                                            <p:txEl>
                                              <p:pRg st="1" end="1"/>
                                            </p:txEl>
                                          </p:spTgt>
                                        </p:tgtEl>
                                        <p:attrNameLst>
                                          <p:attrName>ppt_x</p:attrName>
                                        </p:attrNameLst>
                                      </p:cBhvr>
                                    </p:anim>
                                    <p:anim from="(-#ppt_h/2)" to="(#ppt_y)" calcmode="lin" valueType="num">
                                      <p:cBhvr>
                                        <p:cTn id="17" dur="500" fill="hold">
                                          <p:stCondLst>
                                            <p:cond delay="0"/>
                                          </p:stCondLst>
                                        </p:cTn>
                                        <p:tgtEl>
                                          <p:spTgt spid="3">
                                            <p:txEl>
                                              <p:pRg st="1" end="1"/>
                                            </p:txEl>
                                          </p:spTgt>
                                        </p:tgtEl>
                                        <p:attrNameLst>
                                          <p:attrName>ppt_y</p:attrName>
                                        </p:attrNameLst>
                                      </p:cBhvr>
                                    </p:anim>
                                    <p:animRot by="21600000">
                                      <p:cBhvr>
                                        <p:cTn id="18" dur="500" fill="hold">
                                          <p:stCondLst>
                                            <p:cond delay="0"/>
                                          </p:stCondLst>
                                        </p:cTn>
                                        <p:tgtEl>
                                          <p:spTgt spid="3">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3">
                                            <p:txEl>
                                              <p:pRg st="2" end="2"/>
                                            </p:txEl>
                                          </p:spTgt>
                                        </p:tgtEl>
                                        <p:attrNameLst>
                                          <p:attrName>style.visibility</p:attrName>
                                        </p:attrNameLst>
                                      </p:cBhvr>
                                      <p:to>
                                        <p:strVal val="visible"/>
                                      </p:to>
                                    </p:set>
                                    <p:anim by="(-#ppt_w*2)" calcmode="lin" valueType="num">
                                      <p:cBhvr rctx="PPT">
                                        <p:cTn id="23" dur="250" autoRev="1" fill="hold">
                                          <p:stCondLst>
                                            <p:cond delay="0"/>
                                          </p:stCondLst>
                                        </p:cTn>
                                        <p:tgtEl>
                                          <p:spTgt spid="3">
                                            <p:txEl>
                                              <p:pRg st="2" end="2"/>
                                            </p:txEl>
                                          </p:spTgt>
                                        </p:tgtEl>
                                        <p:attrNameLst>
                                          <p:attrName>ppt_w</p:attrName>
                                        </p:attrNameLst>
                                      </p:cBhvr>
                                    </p:anim>
                                    <p:anim by="(#ppt_w*0.50)" calcmode="lin" valueType="num">
                                      <p:cBhvr>
                                        <p:cTn id="24" dur="250" decel="50000" autoRev="1" fill="hold">
                                          <p:stCondLst>
                                            <p:cond delay="0"/>
                                          </p:stCondLst>
                                        </p:cTn>
                                        <p:tgtEl>
                                          <p:spTgt spid="3">
                                            <p:txEl>
                                              <p:pRg st="2" end="2"/>
                                            </p:txEl>
                                          </p:spTgt>
                                        </p:tgtEl>
                                        <p:attrNameLst>
                                          <p:attrName>ppt_x</p:attrName>
                                        </p:attrNameLst>
                                      </p:cBhvr>
                                    </p:anim>
                                    <p:anim from="(-#ppt_h/2)" to="(#ppt_y)" calcmode="lin" valueType="num">
                                      <p:cBhvr>
                                        <p:cTn id="25" dur="500" fill="hold">
                                          <p:stCondLst>
                                            <p:cond delay="0"/>
                                          </p:stCondLst>
                                        </p:cTn>
                                        <p:tgtEl>
                                          <p:spTgt spid="3">
                                            <p:txEl>
                                              <p:pRg st="2" end="2"/>
                                            </p:txEl>
                                          </p:spTgt>
                                        </p:tgtEl>
                                        <p:attrNameLst>
                                          <p:attrName>ppt_y</p:attrName>
                                        </p:attrNameLst>
                                      </p:cBhvr>
                                    </p:anim>
                                    <p:animRot by="21600000">
                                      <p:cBhvr>
                                        <p:cTn id="26" dur="500" fill="hold">
                                          <p:stCondLst>
                                            <p:cond delay="0"/>
                                          </p:stCondLst>
                                        </p:cTn>
                                        <p:tgtEl>
                                          <p:spTgt spid="3">
                                            <p:txEl>
                                              <p:pRg st="2" end="2"/>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grpId="0" nodeType="clickEffect">
                                  <p:stCondLst>
                                    <p:cond delay="0"/>
                                  </p:stCondLst>
                                  <p:iterate type="lt">
                                    <p:tmPct val="10000"/>
                                  </p:iterate>
                                  <p:childTnLst>
                                    <p:set>
                                      <p:cBhvr>
                                        <p:cTn id="30" dur="1" fill="hold">
                                          <p:stCondLst>
                                            <p:cond delay="0"/>
                                          </p:stCondLst>
                                        </p:cTn>
                                        <p:tgtEl>
                                          <p:spTgt spid="3">
                                            <p:txEl>
                                              <p:pRg st="3" end="3"/>
                                            </p:txEl>
                                          </p:spTgt>
                                        </p:tgtEl>
                                        <p:attrNameLst>
                                          <p:attrName>style.visibility</p:attrName>
                                        </p:attrNameLst>
                                      </p:cBhvr>
                                      <p:to>
                                        <p:strVal val="visible"/>
                                      </p:to>
                                    </p:set>
                                    <p:anim by="(-#ppt_w*2)" calcmode="lin" valueType="num">
                                      <p:cBhvr rctx="PPT">
                                        <p:cTn id="31" dur="250" autoRev="1" fill="hold">
                                          <p:stCondLst>
                                            <p:cond delay="0"/>
                                          </p:stCondLst>
                                        </p:cTn>
                                        <p:tgtEl>
                                          <p:spTgt spid="3">
                                            <p:txEl>
                                              <p:pRg st="3" end="3"/>
                                            </p:txEl>
                                          </p:spTgt>
                                        </p:tgtEl>
                                        <p:attrNameLst>
                                          <p:attrName>ppt_w</p:attrName>
                                        </p:attrNameLst>
                                      </p:cBhvr>
                                    </p:anim>
                                    <p:anim by="(#ppt_w*0.50)" calcmode="lin" valueType="num">
                                      <p:cBhvr>
                                        <p:cTn id="32" dur="250" decel="50000" autoRev="1" fill="hold">
                                          <p:stCondLst>
                                            <p:cond delay="0"/>
                                          </p:stCondLst>
                                        </p:cTn>
                                        <p:tgtEl>
                                          <p:spTgt spid="3">
                                            <p:txEl>
                                              <p:pRg st="3" end="3"/>
                                            </p:txEl>
                                          </p:spTgt>
                                        </p:tgtEl>
                                        <p:attrNameLst>
                                          <p:attrName>ppt_x</p:attrName>
                                        </p:attrNameLst>
                                      </p:cBhvr>
                                    </p:anim>
                                    <p:anim from="(-#ppt_h/2)" to="(#ppt_y)" calcmode="lin" valueType="num">
                                      <p:cBhvr>
                                        <p:cTn id="33" dur="500" fill="hold">
                                          <p:stCondLst>
                                            <p:cond delay="0"/>
                                          </p:stCondLst>
                                        </p:cTn>
                                        <p:tgtEl>
                                          <p:spTgt spid="3">
                                            <p:txEl>
                                              <p:pRg st="3" end="3"/>
                                            </p:txEl>
                                          </p:spTgt>
                                        </p:tgtEl>
                                        <p:attrNameLst>
                                          <p:attrName>ppt_y</p:attrName>
                                        </p:attrNameLst>
                                      </p:cBhvr>
                                    </p:anim>
                                    <p:animRot by="21600000">
                                      <p:cBhvr>
                                        <p:cTn id="34" dur="500" fill="hold">
                                          <p:stCondLst>
                                            <p:cond delay="0"/>
                                          </p:stCondLst>
                                        </p:cTn>
                                        <p:tgtEl>
                                          <p:spTgt spid="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229600" cy="1143000"/>
          </a:xfrm>
        </p:spPr>
        <p:txBody>
          <a:bodyPr/>
          <a:lstStyle/>
          <a:p>
            <a:pPr marL="54864" eaLnBrk="1" fontAlgn="auto" hangingPunct="1">
              <a:spcAft>
                <a:spcPts val="0"/>
              </a:spcAft>
              <a:defRPr/>
            </a:pPr>
            <a:r>
              <a:rPr lang="en-US" b="1" dirty="0" smtClean="0">
                <a:solidFill>
                  <a:schemeClr val="tx2">
                    <a:tint val="100000"/>
                    <a:shade val="90000"/>
                    <a:satMod val="250000"/>
                    <a:alpha val="100000"/>
                  </a:schemeClr>
                </a:solidFill>
                <a:latin typeface="Times New Roman" pitchFamily="18" charset="0"/>
                <a:cs typeface="Times New Roman" pitchFamily="18" charset="0"/>
              </a:rPr>
              <a:t>Template</a:t>
            </a:r>
            <a:r>
              <a:rPr lang="en-US" b="1" dirty="0" smtClean="0">
                <a:solidFill>
                  <a:schemeClr val="tx2">
                    <a:tint val="100000"/>
                    <a:shade val="90000"/>
                    <a:satMod val="250000"/>
                    <a:alpha val="100000"/>
                  </a:schemeClr>
                </a:solidFill>
              </a:rPr>
              <a:t> matching</a:t>
            </a:r>
          </a:p>
        </p:txBody>
      </p:sp>
      <p:sp>
        <p:nvSpPr>
          <p:cNvPr id="3" name="Content Placeholder 2"/>
          <p:cNvSpPr>
            <a:spLocks noGrp="1"/>
          </p:cNvSpPr>
          <p:nvPr>
            <p:ph idx="1"/>
          </p:nvPr>
        </p:nvSpPr>
        <p:spPr>
          <a:xfrm>
            <a:off x="381000" y="1524000"/>
            <a:ext cx="7696200" cy="5181600"/>
          </a:xfrm>
        </p:spPr>
        <p:txBody>
          <a:bodyPr>
            <a:normAutofit/>
          </a:bodyPr>
          <a:lstStyle/>
          <a:p>
            <a:pPr algn="just" eaLnBrk="1" hangingPunct="1"/>
            <a:r>
              <a:rPr lang="en-IN" sz="2700" dirty="0" smtClean="0">
                <a:latin typeface="Times New Roman" pitchFamily="18" charset="0"/>
                <a:cs typeface="Times New Roman" pitchFamily="18" charset="0"/>
              </a:rPr>
              <a:t>It compares match templates against </a:t>
            </a:r>
            <a:r>
              <a:rPr lang="en-IN" sz="2700" dirty="0" err="1" smtClean="0">
                <a:latin typeface="Times New Roman" pitchFamily="18" charset="0"/>
                <a:cs typeface="Times New Roman" pitchFamily="18" charset="0"/>
              </a:rPr>
              <a:t>enrollment</a:t>
            </a:r>
            <a:r>
              <a:rPr lang="en-IN" sz="2700" dirty="0" smtClean="0">
                <a:latin typeface="Times New Roman" pitchFamily="18" charset="0"/>
                <a:cs typeface="Times New Roman" pitchFamily="18" charset="0"/>
              </a:rPr>
              <a:t> templates.</a:t>
            </a:r>
          </a:p>
          <a:p>
            <a:pPr algn="just" eaLnBrk="1" hangingPunct="1"/>
            <a:r>
              <a:rPr lang="en-IN" sz="2700" dirty="0" smtClean="0">
                <a:latin typeface="Times New Roman" pitchFamily="18" charset="0"/>
                <a:cs typeface="Times New Roman" pitchFamily="18" charset="0"/>
              </a:rPr>
              <a:t>A series of images is acquired and scored against the </a:t>
            </a:r>
            <a:r>
              <a:rPr lang="en-IN" sz="2700" dirty="0" err="1" smtClean="0">
                <a:latin typeface="Times New Roman" pitchFamily="18" charset="0"/>
                <a:cs typeface="Times New Roman" pitchFamily="18" charset="0"/>
              </a:rPr>
              <a:t>enrollment</a:t>
            </a:r>
            <a:r>
              <a:rPr lang="en-IN" sz="2700" dirty="0" smtClean="0">
                <a:latin typeface="Times New Roman" pitchFamily="18" charset="0"/>
                <a:cs typeface="Times New Roman" pitchFamily="18" charset="0"/>
              </a:rPr>
              <a:t>, so that a user attempting 1:1 verification within a facial-scan system may have 10 to 20 match attempts take place within 1 to 2 seconds.</a:t>
            </a:r>
          </a:p>
          <a:p>
            <a:pPr eaLnBrk="1" hangingPunct="1"/>
            <a:r>
              <a:rPr lang="en-IN" sz="2700" dirty="0" smtClean="0">
                <a:latin typeface="Times New Roman" pitchFamily="18" charset="0"/>
                <a:cs typeface="Times New Roman" pitchFamily="18" charset="0"/>
              </a:rPr>
              <a:t>facial-scan is not as effective as finger-scan or iris-scan in identifying a single individual from a large database, a number of potential matches are generally returned after large-scale facial-scan identification searches.</a:t>
            </a:r>
            <a:endParaRPr lang="en-US" sz="27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250" autoRev="1" fill="hold">
                                          <p:stCondLst>
                                            <p:cond delay="0"/>
                                          </p:stCondLst>
                                        </p:cTn>
                                        <p:tgtEl>
                                          <p:spTgt spid="3">
                                            <p:txEl>
                                              <p:pRg st="0" end="0"/>
                                            </p:txEl>
                                          </p:spTgt>
                                        </p:tgtEl>
                                        <p:attrNameLst>
                                          <p:attrName>ppt_w</p:attrName>
                                        </p:attrNameLst>
                                      </p:cBhvr>
                                    </p:anim>
                                    <p:anim by="(#ppt_w*0.50)" calcmode="lin" valueType="num">
                                      <p:cBhvr>
                                        <p:cTn id="8" dur="250" decel="50000" autoRev="1" fill="hold">
                                          <p:stCondLst>
                                            <p:cond delay="0"/>
                                          </p:stCondLst>
                                        </p:cTn>
                                        <p:tgtEl>
                                          <p:spTgt spid="3">
                                            <p:txEl>
                                              <p:pRg st="0" end="0"/>
                                            </p:txEl>
                                          </p:spTgt>
                                        </p:tgtEl>
                                        <p:attrNameLst>
                                          <p:attrName>ppt_x</p:attrName>
                                        </p:attrNameLst>
                                      </p:cBhvr>
                                    </p:anim>
                                    <p:anim from="(-#ppt_h/2)" to="(#ppt_y)" calcmode="lin" valueType="num">
                                      <p:cBhvr>
                                        <p:cTn id="9" dur="500" fill="hold">
                                          <p:stCondLst>
                                            <p:cond delay="0"/>
                                          </p:stCondLst>
                                        </p:cTn>
                                        <p:tgtEl>
                                          <p:spTgt spid="3">
                                            <p:txEl>
                                              <p:pRg st="0" end="0"/>
                                            </p:txEl>
                                          </p:spTgt>
                                        </p:tgtEl>
                                        <p:attrNameLst>
                                          <p:attrName>ppt_y</p:attrName>
                                        </p:attrNameLst>
                                      </p:cBhvr>
                                    </p:anim>
                                    <p:animRot by="21600000">
                                      <p:cBhvr>
                                        <p:cTn id="10" dur="500" fill="hold">
                                          <p:stCondLst>
                                            <p:cond delay="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 by="(-#ppt_w*2)" calcmode="lin" valueType="num">
                                      <p:cBhvr rctx="PPT">
                                        <p:cTn id="15" dur="250" autoRev="1" fill="hold">
                                          <p:stCondLst>
                                            <p:cond delay="0"/>
                                          </p:stCondLst>
                                        </p:cTn>
                                        <p:tgtEl>
                                          <p:spTgt spid="3">
                                            <p:txEl>
                                              <p:pRg st="1" end="1"/>
                                            </p:txEl>
                                          </p:spTgt>
                                        </p:tgtEl>
                                        <p:attrNameLst>
                                          <p:attrName>ppt_w</p:attrName>
                                        </p:attrNameLst>
                                      </p:cBhvr>
                                    </p:anim>
                                    <p:anim by="(#ppt_w*0.50)" calcmode="lin" valueType="num">
                                      <p:cBhvr>
                                        <p:cTn id="16" dur="250" decel="50000" autoRev="1" fill="hold">
                                          <p:stCondLst>
                                            <p:cond delay="0"/>
                                          </p:stCondLst>
                                        </p:cTn>
                                        <p:tgtEl>
                                          <p:spTgt spid="3">
                                            <p:txEl>
                                              <p:pRg st="1" end="1"/>
                                            </p:txEl>
                                          </p:spTgt>
                                        </p:tgtEl>
                                        <p:attrNameLst>
                                          <p:attrName>ppt_x</p:attrName>
                                        </p:attrNameLst>
                                      </p:cBhvr>
                                    </p:anim>
                                    <p:anim from="(-#ppt_h/2)" to="(#ppt_y)" calcmode="lin" valueType="num">
                                      <p:cBhvr>
                                        <p:cTn id="17" dur="500" fill="hold">
                                          <p:stCondLst>
                                            <p:cond delay="0"/>
                                          </p:stCondLst>
                                        </p:cTn>
                                        <p:tgtEl>
                                          <p:spTgt spid="3">
                                            <p:txEl>
                                              <p:pRg st="1" end="1"/>
                                            </p:txEl>
                                          </p:spTgt>
                                        </p:tgtEl>
                                        <p:attrNameLst>
                                          <p:attrName>ppt_y</p:attrName>
                                        </p:attrNameLst>
                                      </p:cBhvr>
                                    </p:anim>
                                    <p:animRot by="21600000">
                                      <p:cBhvr>
                                        <p:cTn id="18" dur="500" fill="hold">
                                          <p:stCondLst>
                                            <p:cond delay="0"/>
                                          </p:stCondLst>
                                        </p:cTn>
                                        <p:tgtEl>
                                          <p:spTgt spid="3">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3">
                                            <p:txEl>
                                              <p:pRg st="2" end="2"/>
                                            </p:txEl>
                                          </p:spTgt>
                                        </p:tgtEl>
                                        <p:attrNameLst>
                                          <p:attrName>style.visibility</p:attrName>
                                        </p:attrNameLst>
                                      </p:cBhvr>
                                      <p:to>
                                        <p:strVal val="visible"/>
                                      </p:to>
                                    </p:set>
                                    <p:anim by="(-#ppt_w*2)" calcmode="lin" valueType="num">
                                      <p:cBhvr rctx="PPT">
                                        <p:cTn id="23" dur="250" autoRev="1" fill="hold">
                                          <p:stCondLst>
                                            <p:cond delay="0"/>
                                          </p:stCondLst>
                                        </p:cTn>
                                        <p:tgtEl>
                                          <p:spTgt spid="3">
                                            <p:txEl>
                                              <p:pRg st="2" end="2"/>
                                            </p:txEl>
                                          </p:spTgt>
                                        </p:tgtEl>
                                        <p:attrNameLst>
                                          <p:attrName>ppt_w</p:attrName>
                                        </p:attrNameLst>
                                      </p:cBhvr>
                                    </p:anim>
                                    <p:anim by="(#ppt_w*0.50)" calcmode="lin" valueType="num">
                                      <p:cBhvr>
                                        <p:cTn id="24" dur="250" decel="50000" autoRev="1" fill="hold">
                                          <p:stCondLst>
                                            <p:cond delay="0"/>
                                          </p:stCondLst>
                                        </p:cTn>
                                        <p:tgtEl>
                                          <p:spTgt spid="3">
                                            <p:txEl>
                                              <p:pRg st="2" end="2"/>
                                            </p:txEl>
                                          </p:spTgt>
                                        </p:tgtEl>
                                        <p:attrNameLst>
                                          <p:attrName>ppt_x</p:attrName>
                                        </p:attrNameLst>
                                      </p:cBhvr>
                                    </p:anim>
                                    <p:anim from="(-#ppt_h/2)" to="(#ppt_y)" calcmode="lin" valueType="num">
                                      <p:cBhvr>
                                        <p:cTn id="25" dur="500" fill="hold">
                                          <p:stCondLst>
                                            <p:cond delay="0"/>
                                          </p:stCondLst>
                                        </p:cTn>
                                        <p:tgtEl>
                                          <p:spTgt spid="3">
                                            <p:txEl>
                                              <p:pRg st="2" end="2"/>
                                            </p:txEl>
                                          </p:spTgt>
                                        </p:tgtEl>
                                        <p:attrNameLst>
                                          <p:attrName>ppt_y</p:attrName>
                                        </p:attrNameLst>
                                      </p:cBhvr>
                                    </p:anim>
                                    <p:animRot by="21600000">
                                      <p:cBhvr>
                                        <p:cTn id="26" dur="500" fill="hold">
                                          <p:stCondLst>
                                            <p:cond delay="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1143000"/>
          </a:xfrm>
        </p:spPr>
        <p:txBody>
          <a:bodyPr rtlCol="0">
            <a:noAutofit/>
          </a:bodyPr>
          <a:lstStyle/>
          <a:p>
            <a:pPr marL="54864" eaLnBrk="1" fontAlgn="auto" hangingPunct="1">
              <a:spcAft>
                <a:spcPts val="0"/>
              </a:spcAft>
              <a:defRPr/>
            </a:pPr>
            <a:r>
              <a:rPr lang="en-US" sz="3600" b="1" dirty="0" smtClean="0">
                <a:solidFill>
                  <a:schemeClr val="tx2">
                    <a:tint val="100000"/>
                    <a:shade val="90000"/>
                    <a:satMod val="250000"/>
                    <a:alpha val="100000"/>
                  </a:schemeClr>
                </a:solidFill>
                <a:latin typeface="Times New Roman" pitchFamily="18" charset="0"/>
                <a:cs typeface="Times New Roman" pitchFamily="18" charset="0"/>
              </a:rPr>
              <a:t/>
            </a:r>
            <a:br>
              <a:rPr lang="en-US" sz="3600" b="1" dirty="0" smtClean="0">
                <a:solidFill>
                  <a:schemeClr val="tx2">
                    <a:tint val="100000"/>
                    <a:shade val="90000"/>
                    <a:satMod val="250000"/>
                    <a:alpha val="100000"/>
                  </a:schemeClr>
                </a:solidFill>
                <a:latin typeface="Times New Roman" pitchFamily="18" charset="0"/>
                <a:cs typeface="Times New Roman" pitchFamily="18" charset="0"/>
              </a:rPr>
            </a:br>
            <a:r>
              <a:rPr lang="en-US" sz="3600" b="1" dirty="0" smtClean="0">
                <a:solidFill>
                  <a:schemeClr val="tx2">
                    <a:tint val="100000"/>
                    <a:shade val="90000"/>
                    <a:satMod val="250000"/>
                    <a:alpha val="100000"/>
                  </a:schemeClr>
                </a:solidFill>
                <a:latin typeface="Times New Roman" pitchFamily="18" charset="0"/>
                <a:cs typeface="Times New Roman" pitchFamily="18" charset="0"/>
              </a:rPr>
              <a:t>How Facial Recognition System Works</a:t>
            </a:r>
            <a:endParaRPr lang="en-US" sz="3600" b="1" dirty="0">
              <a:solidFill>
                <a:schemeClr val="tx2">
                  <a:tint val="100000"/>
                  <a:shade val="90000"/>
                  <a:satMod val="250000"/>
                  <a:alpha val="10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447800"/>
            <a:ext cx="7696200" cy="4953000"/>
          </a:xfrm>
        </p:spPr>
        <p:txBody>
          <a:bodyPr>
            <a:normAutofit lnSpcReduction="10000"/>
          </a:bodyPr>
          <a:lstStyle/>
          <a:p>
            <a:pPr marL="419100" indent="-382588" algn="just" eaLnBrk="1" fontAlgn="auto" hangingPunct="1">
              <a:spcBef>
                <a:spcPts val="0"/>
              </a:spcBef>
              <a:spcAft>
                <a:spcPts val="0"/>
              </a:spcAft>
              <a:buFont typeface="Arial" charset="0"/>
              <a:buNone/>
              <a:defRPr/>
            </a:pPr>
            <a:endParaRPr lang="en-US" sz="2800" dirty="0" smtClean="0">
              <a:latin typeface="Times New Roman" pitchFamily="18" charset="0"/>
              <a:cs typeface="Times New Roman" pitchFamily="18" charset="0"/>
            </a:endParaRPr>
          </a:p>
          <a:p>
            <a:pPr marL="419100" indent="-382588" algn="just"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Facial recognition software is based on the ability to first recognize faces, which is a technological feat in itself. If you look at the mirror, you can see that your face has certain distinguishable landmarks. These are the peaks and valleys that make up the different facial features. </a:t>
            </a:r>
            <a:endParaRPr lang="en-US" sz="2800" dirty="0" smtClean="0">
              <a:latin typeface="Times New Roman" pitchFamily="18" charset="0"/>
              <a:cs typeface="Times New Roman" pitchFamily="18" charset="0"/>
            </a:endParaRPr>
          </a:p>
          <a:p>
            <a:pPr marL="419100" indent="-382588" algn="just" eaLnBrk="1" fontAlgn="auto" hangingPunct="1">
              <a:spcBef>
                <a:spcPts val="0"/>
              </a:spcBef>
              <a:spcAft>
                <a:spcPts val="0"/>
              </a:spcAft>
              <a:buFont typeface="Wingdings 2"/>
              <a:buChar char=""/>
              <a:defRPr/>
            </a:pPr>
            <a:endParaRPr lang="en-US" sz="2800" dirty="0" smtClean="0">
              <a:latin typeface="Times New Roman" pitchFamily="18" charset="0"/>
              <a:cs typeface="Times New Roman" pitchFamily="18" charset="0"/>
            </a:endParaRPr>
          </a:p>
          <a:p>
            <a:pPr marL="419100" indent="-382588" algn="just"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VISIONICS defines these landmarks as nodal points. There are about 80 nodal points on a human face.</a:t>
            </a:r>
          </a:p>
          <a:p>
            <a:pPr marL="419100" indent="-382588" algn="just" eaLnBrk="1" fontAlgn="auto" hangingPunct="1">
              <a:spcBef>
                <a:spcPts val="0"/>
              </a:spcBef>
              <a:spcAft>
                <a:spcPts val="0"/>
              </a:spcAft>
              <a:buFont typeface="Arial" charset="0"/>
              <a:buNone/>
              <a:defRPr/>
            </a:pPr>
            <a:r>
              <a:rPr lang="en-US" sz="2800" dirty="0" smtClean="0">
                <a:latin typeface="Times New Roman" pitchFamily="18" charset="0"/>
                <a:cs typeface="Times New Roman" pitchFamily="18" charset="0"/>
              </a:rPr>
              <a:t> 	</a:t>
            </a:r>
          </a:p>
          <a:p>
            <a:pPr marL="419100" indent="-382588" algn="just" eaLnBrk="1" fontAlgn="auto" hangingPunct="1">
              <a:spcBef>
                <a:spcPts val="0"/>
              </a:spcBef>
              <a:spcAft>
                <a:spcPts val="0"/>
              </a:spcAft>
              <a:buFont typeface="Arial" charset="0"/>
              <a:buNone/>
              <a:defRPr/>
            </a:pPr>
            <a:endParaRPr lang="en-US" sz="28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1" end="1"/>
                                            </p:txEl>
                                          </p:spTgt>
                                        </p:tgtEl>
                                        <p:attrNameLst>
                                          <p:attrName>ppt_w</p:attrName>
                                        </p:attrNameLst>
                                      </p:cBhvr>
                                    </p:anim>
                                    <p:anim by="(#ppt_w*0.50)" calcmode="lin" valueType="num">
                                      <p:cBhvr>
                                        <p:cTn id="11" dur="250" decel="50000" autoRev="1" fill="hold">
                                          <p:stCondLst>
                                            <p:cond delay="0"/>
                                          </p:stCondLst>
                                        </p:cTn>
                                        <p:tgtEl>
                                          <p:spTgt spid="3">
                                            <p:txEl>
                                              <p:pRg st="1" end="1"/>
                                            </p:txEl>
                                          </p:spTgt>
                                        </p:tgtEl>
                                        <p:attrNameLst>
                                          <p:attrName>ppt_x</p:attrName>
                                        </p:attrNameLst>
                                      </p:cBhvr>
                                    </p:anim>
                                    <p:anim from="(-#ppt_h/2)" to="(#ppt_y)" calcmode="lin" valueType="num">
                                      <p:cBhvr>
                                        <p:cTn id="12" dur="500" fill="hold">
                                          <p:stCondLst>
                                            <p:cond delay="0"/>
                                          </p:stCondLst>
                                        </p:cTn>
                                        <p:tgtEl>
                                          <p:spTgt spid="3">
                                            <p:txEl>
                                              <p:pRg st="1" end="1"/>
                                            </p:txEl>
                                          </p:spTgt>
                                        </p:tgtEl>
                                        <p:attrNameLst>
                                          <p:attrName>ppt_y</p:attrName>
                                        </p:attrNameLst>
                                      </p:cBhvr>
                                    </p:anim>
                                    <p:animRot by="21600000">
                                      <p:cBhvr>
                                        <p:cTn id="13" dur="500" fill="hold">
                                          <p:stCondLst>
                                            <p:cond delay="0"/>
                                          </p:stCondLst>
                                        </p:cTn>
                                        <p:tgtEl>
                                          <p:spTgt spid="3">
                                            <p:txEl>
                                              <p:pRg st="1" end="1"/>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3" end="3"/>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3" end="3"/>
                                            </p:txEl>
                                          </p:spTgt>
                                        </p:tgtEl>
                                        <p:attrNameLst>
                                          <p:attrName>ppt_w</p:attrName>
                                        </p:attrNameLst>
                                      </p:cBhvr>
                                    </p:anim>
                                    <p:anim by="(#ppt_w*0.50)" calcmode="lin" valueType="num">
                                      <p:cBhvr>
                                        <p:cTn id="17" dur="250" decel="50000" autoRev="1" fill="hold">
                                          <p:stCondLst>
                                            <p:cond delay="0"/>
                                          </p:stCondLst>
                                        </p:cTn>
                                        <p:tgtEl>
                                          <p:spTgt spid="3">
                                            <p:txEl>
                                              <p:pRg st="3" end="3"/>
                                            </p:txEl>
                                          </p:spTgt>
                                        </p:tgtEl>
                                        <p:attrNameLst>
                                          <p:attrName>ppt_x</p:attrName>
                                        </p:attrNameLst>
                                      </p:cBhvr>
                                    </p:anim>
                                    <p:anim from="(-#ppt_h/2)" to="(#ppt_y)" calcmode="lin" valueType="num">
                                      <p:cBhvr>
                                        <p:cTn id="18" dur="500" fill="hold">
                                          <p:stCondLst>
                                            <p:cond delay="0"/>
                                          </p:stCondLst>
                                        </p:cTn>
                                        <p:tgtEl>
                                          <p:spTgt spid="3">
                                            <p:txEl>
                                              <p:pRg st="3" end="3"/>
                                            </p:txEl>
                                          </p:spTgt>
                                        </p:tgtEl>
                                        <p:attrNameLst>
                                          <p:attrName>ppt_y</p:attrName>
                                        </p:attrNameLst>
                                      </p:cBhvr>
                                    </p:anim>
                                    <p:animRot by="21600000">
                                      <p:cBhvr>
                                        <p:cTn id="19" dur="500" fill="hold">
                                          <p:stCondLst>
                                            <p:cond delay="0"/>
                                          </p:stCondLst>
                                        </p:cTn>
                                        <p:tgtEl>
                                          <p:spTgt spid="3">
                                            <p:txEl>
                                              <p:pRg st="3" end="3"/>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4" end="4"/>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4" end="4"/>
                                            </p:txEl>
                                          </p:spTgt>
                                        </p:tgtEl>
                                        <p:attrNameLst>
                                          <p:attrName>ppt_w</p:attrName>
                                        </p:attrNameLst>
                                      </p:cBhvr>
                                    </p:anim>
                                    <p:anim by="(#ppt_w*0.50)" calcmode="lin" valueType="num">
                                      <p:cBhvr>
                                        <p:cTn id="23" dur="250" decel="50000" autoRev="1" fill="hold">
                                          <p:stCondLst>
                                            <p:cond delay="0"/>
                                          </p:stCondLst>
                                        </p:cTn>
                                        <p:tgtEl>
                                          <p:spTgt spid="3">
                                            <p:txEl>
                                              <p:pRg st="4" end="4"/>
                                            </p:txEl>
                                          </p:spTgt>
                                        </p:tgtEl>
                                        <p:attrNameLst>
                                          <p:attrName>ppt_x</p:attrName>
                                        </p:attrNameLst>
                                      </p:cBhvr>
                                    </p:anim>
                                    <p:anim from="(-#ppt_h/2)" to="(#ppt_y)" calcmode="lin" valueType="num">
                                      <p:cBhvr>
                                        <p:cTn id="24" dur="500" fill="hold">
                                          <p:stCondLst>
                                            <p:cond delay="0"/>
                                          </p:stCondLst>
                                        </p:cTn>
                                        <p:tgtEl>
                                          <p:spTgt spid="3">
                                            <p:txEl>
                                              <p:pRg st="4" end="4"/>
                                            </p:txEl>
                                          </p:spTgt>
                                        </p:tgtEl>
                                        <p:attrNameLst>
                                          <p:attrName>ppt_y</p:attrName>
                                        </p:attrNameLst>
                                      </p:cBhvr>
                                    </p:anim>
                                    <p:animRot by="21600000">
                                      <p:cBhvr>
                                        <p:cTn id="25" dur="500" fill="hold">
                                          <p:stCondLst>
                                            <p:cond delay="0"/>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rtlCol="0"/>
          <a:lstStyle/>
          <a:p>
            <a:pPr marL="54864" eaLnBrk="1" fontAlgn="auto" hangingPunct="1">
              <a:spcAft>
                <a:spcPts val="0"/>
              </a:spcAft>
              <a:defRPr/>
            </a:pPr>
            <a:r>
              <a:rPr lang="en-US" b="1" dirty="0" smtClean="0">
                <a:solidFill>
                  <a:schemeClr val="tx2">
                    <a:tint val="100000"/>
                    <a:shade val="90000"/>
                    <a:satMod val="250000"/>
                    <a:alpha val="100000"/>
                  </a:schemeClr>
                </a:solidFill>
                <a:latin typeface="+mn-lt"/>
              </a:rPr>
              <a:t>Contd..</a:t>
            </a:r>
            <a:endParaRPr lang="en-US" b="1" dirty="0">
              <a:solidFill>
                <a:schemeClr val="tx2">
                  <a:tint val="100000"/>
                  <a:shade val="90000"/>
                  <a:satMod val="250000"/>
                  <a:alpha val="100000"/>
                </a:schemeClr>
              </a:solidFill>
              <a:latin typeface="+mn-lt"/>
            </a:endParaRPr>
          </a:p>
        </p:txBody>
      </p:sp>
      <p:sp>
        <p:nvSpPr>
          <p:cNvPr id="3" name="Content Placeholder 2"/>
          <p:cNvSpPr>
            <a:spLocks noGrp="1"/>
          </p:cNvSpPr>
          <p:nvPr>
            <p:ph idx="1"/>
          </p:nvPr>
        </p:nvSpPr>
        <p:spPr>
          <a:xfrm>
            <a:off x="304800" y="1752600"/>
            <a:ext cx="8305800" cy="4495800"/>
          </a:xfrm>
        </p:spPr>
        <p:txBody>
          <a:bodyPr rtlCol="0">
            <a:noAutofit/>
          </a:bodyPr>
          <a:lstStyle/>
          <a:p>
            <a:pPr marL="420624" indent="-384048" algn="just" eaLnBrk="1" fontAlgn="auto" hangingPunct="1">
              <a:spcBef>
                <a:spcPts val="0"/>
              </a:spcBef>
              <a:spcAft>
                <a:spcPts val="0"/>
              </a:spcAft>
              <a:buFont typeface="Arial" pitchFamily="34" charset="0"/>
              <a:buNone/>
              <a:defRPr/>
            </a:pPr>
            <a:r>
              <a:rPr lang="en-US" sz="2800" dirty="0" smtClean="0">
                <a:latin typeface="Times New Roman" pitchFamily="18" charset="0"/>
                <a:cs typeface="Times New Roman" pitchFamily="18" charset="0"/>
              </a:rPr>
              <a:t>	Here </a:t>
            </a:r>
            <a:r>
              <a:rPr lang="en-US" sz="2800" dirty="0">
                <a:latin typeface="Times New Roman" pitchFamily="18" charset="0"/>
                <a:cs typeface="Times New Roman" pitchFamily="18" charset="0"/>
              </a:rPr>
              <a:t>are few nodal points that are measured </a:t>
            </a:r>
            <a:r>
              <a:rPr lang="en-US" sz="2800" dirty="0" smtClean="0">
                <a:latin typeface="Times New Roman" pitchFamily="18" charset="0"/>
                <a:cs typeface="Times New Roman" pitchFamily="18" charset="0"/>
              </a:rPr>
              <a:t>by </a:t>
            </a:r>
          </a:p>
          <a:p>
            <a:pPr marL="420624" indent="-384048" algn="just" eaLnBrk="1" fontAlgn="auto" hangingPunct="1">
              <a:spcBef>
                <a:spcPts val="0"/>
              </a:spcBef>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the </a:t>
            </a:r>
            <a:r>
              <a:rPr lang="en-US" sz="2800" dirty="0" smtClean="0">
                <a:latin typeface="Times New Roman" pitchFamily="18" charset="0"/>
                <a:cs typeface="Times New Roman" pitchFamily="18" charset="0"/>
              </a:rPr>
              <a:t>software</a:t>
            </a:r>
            <a:r>
              <a:rPr lang="en-US" sz="2800" dirty="0">
                <a:latin typeface="Times New Roman" pitchFamily="18" charset="0"/>
                <a:cs typeface="Times New Roman" pitchFamily="18" charset="0"/>
              </a:rPr>
              <a:t>.</a:t>
            </a:r>
          </a:p>
          <a:p>
            <a:pPr marL="550926" indent="-514350" algn="just" eaLnBrk="1" fontAlgn="auto" hangingPunct="1">
              <a:spcBef>
                <a:spcPts val="0"/>
              </a:spcBef>
              <a:spcAft>
                <a:spcPts val="0"/>
              </a:spcAft>
              <a:buFont typeface="+mj-lt"/>
              <a:buAutoNum type="arabicPeriod"/>
              <a:defRPr/>
            </a:pPr>
            <a:r>
              <a:rPr lang="en-US" sz="2800" dirty="0">
                <a:latin typeface="Times New Roman" pitchFamily="18" charset="0"/>
                <a:cs typeface="Times New Roman" pitchFamily="18" charset="0"/>
              </a:rPr>
              <a:t>distance between the eyes </a:t>
            </a:r>
          </a:p>
          <a:p>
            <a:pPr marL="550926" indent="-514350" algn="just" eaLnBrk="1" fontAlgn="auto" hangingPunct="1">
              <a:spcBef>
                <a:spcPts val="0"/>
              </a:spcBef>
              <a:spcAft>
                <a:spcPts val="0"/>
              </a:spcAft>
              <a:buFont typeface="+mj-lt"/>
              <a:buAutoNum type="arabicPeriod"/>
              <a:defRPr/>
            </a:pPr>
            <a:r>
              <a:rPr lang="en-US" sz="2800" dirty="0">
                <a:latin typeface="Times New Roman" pitchFamily="18" charset="0"/>
                <a:cs typeface="Times New Roman" pitchFamily="18" charset="0"/>
              </a:rPr>
              <a:t>width of the nose  </a:t>
            </a:r>
          </a:p>
          <a:p>
            <a:pPr marL="550926" indent="-514350" algn="just" eaLnBrk="1" fontAlgn="auto" hangingPunct="1">
              <a:spcBef>
                <a:spcPts val="0"/>
              </a:spcBef>
              <a:spcAft>
                <a:spcPts val="0"/>
              </a:spcAft>
              <a:buFont typeface="+mj-lt"/>
              <a:buAutoNum type="arabicPeriod"/>
              <a:defRPr/>
            </a:pPr>
            <a:r>
              <a:rPr lang="en-US" sz="2800" dirty="0">
                <a:latin typeface="Times New Roman" pitchFamily="18" charset="0"/>
                <a:cs typeface="Times New Roman" pitchFamily="18" charset="0"/>
              </a:rPr>
              <a:t>depth of the eye socket </a:t>
            </a:r>
          </a:p>
          <a:p>
            <a:pPr marL="550926" indent="-514350" algn="just" eaLnBrk="1" fontAlgn="auto" hangingPunct="1">
              <a:spcBef>
                <a:spcPts val="0"/>
              </a:spcBef>
              <a:spcAft>
                <a:spcPts val="0"/>
              </a:spcAft>
              <a:buFont typeface="+mj-lt"/>
              <a:buAutoNum type="arabicPeriod"/>
              <a:defRPr/>
            </a:pPr>
            <a:r>
              <a:rPr lang="en-US" sz="2800" dirty="0">
                <a:latin typeface="Times New Roman" pitchFamily="18" charset="0"/>
                <a:cs typeface="Times New Roman" pitchFamily="18" charset="0"/>
              </a:rPr>
              <a:t>cheekbones </a:t>
            </a:r>
          </a:p>
          <a:p>
            <a:pPr marL="550926" indent="-514350" algn="just" eaLnBrk="1" fontAlgn="auto" hangingPunct="1">
              <a:spcBef>
                <a:spcPts val="0"/>
              </a:spcBef>
              <a:spcAft>
                <a:spcPts val="0"/>
              </a:spcAft>
              <a:buFont typeface="+mj-lt"/>
              <a:buAutoNum type="arabicPeriod"/>
              <a:defRPr/>
            </a:pPr>
            <a:r>
              <a:rPr lang="en-US" sz="2800" dirty="0">
                <a:latin typeface="Times New Roman" pitchFamily="18" charset="0"/>
                <a:cs typeface="Times New Roman" pitchFamily="18" charset="0"/>
              </a:rPr>
              <a:t>jaw line </a:t>
            </a:r>
          </a:p>
          <a:p>
            <a:pPr marL="550926" indent="-514350" algn="just" eaLnBrk="1" fontAlgn="auto" hangingPunct="1">
              <a:spcBef>
                <a:spcPts val="0"/>
              </a:spcBef>
              <a:spcAft>
                <a:spcPts val="0"/>
              </a:spcAft>
              <a:buFont typeface="+mj-lt"/>
              <a:buAutoNum type="arabicPeriod"/>
              <a:defRPr/>
            </a:pPr>
            <a:r>
              <a:rPr lang="en-US" sz="2800" dirty="0">
                <a:latin typeface="Times New Roman" pitchFamily="18" charset="0"/>
                <a:cs typeface="Times New Roman" pitchFamily="18" charset="0"/>
              </a:rPr>
              <a:t>chin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1" end="1"/>
                                            </p:txEl>
                                          </p:spTgt>
                                        </p:tgtEl>
                                        <p:attrNameLst>
                                          <p:attrName>ppt_w</p:attrName>
                                        </p:attrNameLst>
                                      </p:cBhvr>
                                    </p:anim>
                                    <p:anim by="(#ppt_w*0.50)" calcmode="lin" valueType="num">
                                      <p:cBhvr>
                                        <p:cTn id="17" dur="250" decel="50000" autoRev="1" fill="hold">
                                          <p:stCondLst>
                                            <p:cond delay="0"/>
                                          </p:stCondLst>
                                        </p:cTn>
                                        <p:tgtEl>
                                          <p:spTgt spid="3">
                                            <p:txEl>
                                              <p:pRg st="1" end="1"/>
                                            </p:txEl>
                                          </p:spTgt>
                                        </p:tgtEl>
                                        <p:attrNameLst>
                                          <p:attrName>ppt_x</p:attrName>
                                        </p:attrNameLst>
                                      </p:cBhvr>
                                    </p:anim>
                                    <p:anim from="(-#ppt_h/2)" to="(#ppt_y)" calcmode="lin" valueType="num">
                                      <p:cBhvr>
                                        <p:cTn id="18" dur="500" fill="hold">
                                          <p:stCondLst>
                                            <p:cond delay="0"/>
                                          </p:stCondLst>
                                        </p:cTn>
                                        <p:tgtEl>
                                          <p:spTgt spid="3">
                                            <p:txEl>
                                              <p:pRg st="1" end="1"/>
                                            </p:txEl>
                                          </p:spTgt>
                                        </p:tgtEl>
                                        <p:attrNameLst>
                                          <p:attrName>ppt_y</p:attrName>
                                        </p:attrNameLst>
                                      </p:cBhvr>
                                    </p:anim>
                                    <p:animRot by="21600000">
                                      <p:cBhvr>
                                        <p:cTn id="19" dur="500" fill="hold">
                                          <p:stCondLst>
                                            <p:cond delay="0"/>
                                          </p:stCondLst>
                                        </p:cTn>
                                        <p:tgtEl>
                                          <p:spTgt spid="3">
                                            <p:txEl>
                                              <p:pRg st="1" end="1"/>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2" end="2"/>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2" end="2"/>
                                            </p:txEl>
                                          </p:spTgt>
                                        </p:tgtEl>
                                        <p:attrNameLst>
                                          <p:attrName>ppt_w</p:attrName>
                                        </p:attrNameLst>
                                      </p:cBhvr>
                                    </p:anim>
                                    <p:anim by="(#ppt_w*0.50)" calcmode="lin" valueType="num">
                                      <p:cBhvr>
                                        <p:cTn id="23" dur="250" decel="50000" autoRev="1" fill="hold">
                                          <p:stCondLst>
                                            <p:cond delay="0"/>
                                          </p:stCondLst>
                                        </p:cTn>
                                        <p:tgtEl>
                                          <p:spTgt spid="3">
                                            <p:txEl>
                                              <p:pRg st="2" end="2"/>
                                            </p:txEl>
                                          </p:spTgt>
                                        </p:tgtEl>
                                        <p:attrNameLst>
                                          <p:attrName>ppt_x</p:attrName>
                                        </p:attrNameLst>
                                      </p:cBhvr>
                                    </p:anim>
                                    <p:anim from="(-#ppt_h/2)" to="(#ppt_y)" calcmode="lin" valueType="num">
                                      <p:cBhvr>
                                        <p:cTn id="24" dur="500" fill="hold">
                                          <p:stCondLst>
                                            <p:cond delay="0"/>
                                          </p:stCondLst>
                                        </p:cTn>
                                        <p:tgtEl>
                                          <p:spTgt spid="3">
                                            <p:txEl>
                                              <p:pRg st="2" end="2"/>
                                            </p:txEl>
                                          </p:spTgt>
                                        </p:tgtEl>
                                        <p:attrNameLst>
                                          <p:attrName>ppt_y</p:attrName>
                                        </p:attrNameLst>
                                      </p:cBhvr>
                                    </p:anim>
                                    <p:animRot by="21600000">
                                      <p:cBhvr>
                                        <p:cTn id="25" dur="500" fill="hold">
                                          <p:stCondLst>
                                            <p:cond delay="0"/>
                                          </p:stCondLst>
                                        </p:cTn>
                                        <p:tgtEl>
                                          <p:spTgt spid="3">
                                            <p:txEl>
                                              <p:pRg st="2" end="2"/>
                                            </p:txEl>
                                          </p:spTgt>
                                        </p:tgtEl>
                                        <p:attrNameLst>
                                          <p:attrName>r</p:attrName>
                                        </p:attrNameLst>
                                      </p:cBhvr>
                                    </p:animRot>
                                  </p:childTnLst>
                                </p:cTn>
                              </p:par>
                              <p:par>
                                <p:cTn id="26" presetID="56" presetClass="entr" presetSubtype="0" fill="hold" grpId="0" nodeType="with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by="(-#ppt_w*2)" calcmode="lin" valueType="num">
                                      <p:cBhvr rctx="PPT">
                                        <p:cTn id="28" dur="250" autoRev="1" fill="hold">
                                          <p:stCondLst>
                                            <p:cond delay="0"/>
                                          </p:stCondLst>
                                        </p:cTn>
                                        <p:tgtEl>
                                          <p:spTgt spid="3">
                                            <p:txEl>
                                              <p:pRg st="3" end="3"/>
                                            </p:txEl>
                                          </p:spTgt>
                                        </p:tgtEl>
                                        <p:attrNameLst>
                                          <p:attrName>ppt_w</p:attrName>
                                        </p:attrNameLst>
                                      </p:cBhvr>
                                    </p:anim>
                                    <p:anim by="(#ppt_w*0.50)" calcmode="lin" valueType="num">
                                      <p:cBhvr>
                                        <p:cTn id="29" dur="250" decel="50000" autoRev="1" fill="hold">
                                          <p:stCondLst>
                                            <p:cond delay="0"/>
                                          </p:stCondLst>
                                        </p:cTn>
                                        <p:tgtEl>
                                          <p:spTgt spid="3">
                                            <p:txEl>
                                              <p:pRg st="3" end="3"/>
                                            </p:txEl>
                                          </p:spTgt>
                                        </p:tgtEl>
                                        <p:attrNameLst>
                                          <p:attrName>ppt_x</p:attrName>
                                        </p:attrNameLst>
                                      </p:cBhvr>
                                    </p:anim>
                                    <p:anim from="(-#ppt_h/2)" to="(#ppt_y)" calcmode="lin" valueType="num">
                                      <p:cBhvr>
                                        <p:cTn id="30" dur="500" fill="hold">
                                          <p:stCondLst>
                                            <p:cond delay="0"/>
                                          </p:stCondLst>
                                        </p:cTn>
                                        <p:tgtEl>
                                          <p:spTgt spid="3">
                                            <p:txEl>
                                              <p:pRg st="3" end="3"/>
                                            </p:txEl>
                                          </p:spTgt>
                                        </p:tgtEl>
                                        <p:attrNameLst>
                                          <p:attrName>ppt_y</p:attrName>
                                        </p:attrNameLst>
                                      </p:cBhvr>
                                    </p:anim>
                                    <p:animRot by="21600000">
                                      <p:cBhvr>
                                        <p:cTn id="31" dur="500" fill="hold">
                                          <p:stCondLst>
                                            <p:cond delay="0"/>
                                          </p:stCondLst>
                                        </p:cTn>
                                        <p:tgtEl>
                                          <p:spTgt spid="3">
                                            <p:txEl>
                                              <p:pRg st="3" end="3"/>
                                            </p:txEl>
                                          </p:spTgt>
                                        </p:tgtEl>
                                        <p:attrNameLst>
                                          <p:attrName>r</p:attrName>
                                        </p:attrNameLst>
                                      </p:cBhvr>
                                    </p:animRot>
                                  </p:childTnLst>
                                </p:cTn>
                              </p:par>
                              <p:par>
                                <p:cTn id="32" presetID="56" presetClass="entr" presetSubtype="0" fill="hold" grpId="0" nodeType="withEffect">
                                  <p:stCondLst>
                                    <p:cond delay="0"/>
                                  </p:stCondLst>
                                  <p:iterate type="lt">
                                    <p:tmPct val="10000"/>
                                  </p:iterate>
                                  <p:childTnLst>
                                    <p:set>
                                      <p:cBhvr>
                                        <p:cTn id="33" dur="1" fill="hold">
                                          <p:stCondLst>
                                            <p:cond delay="0"/>
                                          </p:stCondLst>
                                        </p:cTn>
                                        <p:tgtEl>
                                          <p:spTgt spid="3">
                                            <p:txEl>
                                              <p:pRg st="4" end="4"/>
                                            </p:txEl>
                                          </p:spTgt>
                                        </p:tgtEl>
                                        <p:attrNameLst>
                                          <p:attrName>style.visibility</p:attrName>
                                        </p:attrNameLst>
                                      </p:cBhvr>
                                      <p:to>
                                        <p:strVal val="visible"/>
                                      </p:to>
                                    </p:set>
                                    <p:anim by="(-#ppt_w*2)" calcmode="lin" valueType="num">
                                      <p:cBhvr rctx="PPT">
                                        <p:cTn id="34" dur="250" autoRev="1" fill="hold">
                                          <p:stCondLst>
                                            <p:cond delay="0"/>
                                          </p:stCondLst>
                                        </p:cTn>
                                        <p:tgtEl>
                                          <p:spTgt spid="3">
                                            <p:txEl>
                                              <p:pRg st="4" end="4"/>
                                            </p:txEl>
                                          </p:spTgt>
                                        </p:tgtEl>
                                        <p:attrNameLst>
                                          <p:attrName>ppt_w</p:attrName>
                                        </p:attrNameLst>
                                      </p:cBhvr>
                                    </p:anim>
                                    <p:anim by="(#ppt_w*0.50)" calcmode="lin" valueType="num">
                                      <p:cBhvr>
                                        <p:cTn id="35" dur="250" decel="50000" autoRev="1" fill="hold">
                                          <p:stCondLst>
                                            <p:cond delay="0"/>
                                          </p:stCondLst>
                                        </p:cTn>
                                        <p:tgtEl>
                                          <p:spTgt spid="3">
                                            <p:txEl>
                                              <p:pRg st="4" end="4"/>
                                            </p:txEl>
                                          </p:spTgt>
                                        </p:tgtEl>
                                        <p:attrNameLst>
                                          <p:attrName>ppt_x</p:attrName>
                                        </p:attrNameLst>
                                      </p:cBhvr>
                                    </p:anim>
                                    <p:anim from="(-#ppt_h/2)" to="(#ppt_y)" calcmode="lin" valueType="num">
                                      <p:cBhvr>
                                        <p:cTn id="36" dur="500" fill="hold">
                                          <p:stCondLst>
                                            <p:cond delay="0"/>
                                          </p:stCondLst>
                                        </p:cTn>
                                        <p:tgtEl>
                                          <p:spTgt spid="3">
                                            <p:txEl>
                                              <p:pRg st="4" end="4"/>
                                            </p:txEl>
                                          </p:spTgt>
                                        </p:tgtEl>
                                        <p:attrNameLst>
                                          <p:attrName>ppt_y</p:attrName>
                                        </p:attrNameLst>
                                      </p:cBhvr>
                                    </p:anim>
                                    <p:animRot by="21600000">
                                      <p:cBhvr>
                                        <p:cTn id="37" dur="500" fill="hold">
                                          <p:stCondLst>
                                            <p:cond delay="0"/>
                                          </p:stCondLst>
                                        </p:cTn>
                                        <p:tgtEl>
                                          <p:spTgt spid="3">
                                            <p:txEl>
                                              <p:pRg st="4" end="4"/>
                                            </p:txEl>
                                          </p:spTgt>
                                        </p:tgtEl>
                                        <p:attrNameLst>
                                          <p:attrName>r</p:attrName>
                                        </p:attrNameLst>
                                      </p:cBhvr>
                                    </p:animRot>
                                  </p:childTnLst>
                                </p:cTn>
                              </p:par>
                              <p:par>
                                <p:cTn id="38" presetID="56" presetClass="entr" presetSubtype="0" fill="hold" grpId="0" nodeType="withEffect">
                                  <p:stCondLst>
                                    <p:cond delay="0"/>
                                  </p:stCondLst>
                                  <p:iterate type="lt">
                                    <p:tmPct val="10000"/>
                                  </p:iterate>
                                  <p:childTnLst>
                                    <p:set>
                                      <p:cBhvr>
                                        <p:cTn id="39" dur="1" fill="hold">
                                          <p:stCondLst>
                                            <p:cond delay="0"/>
                                          </p:stCondLst>
                                        </p:cTn>
                                        <p:tgtEl>
                                          <p:spTgt spid="3">
                                            <p:txEl>
                                              <p:pRg st="5" end="5"/>
                                            </p:txEl>
                                          </p:spTgt>
                                        </p:tgtEl>
                                        <p:attrNameLst>
                                          <p:attrName>style.visibility</p:attrName>
                                        </p:attrNameLst>
                                      </p:cBhvr>
                                      <p:to>
                                        <p:strVal val="visible"/>
                                      </p:to>
                                    </p:set>
                                    <p:anim by="(-#ppt_w*2)" calcmode="lin" valueType="num">
                                      <p:cBhvr rctx="PPT">
                                        <p:cTn id="40" dur="250" autoRev="1" fill="hold">
                                          <p:stCondLst>
                                            <p:cond delay="0"/>
                                          </p:stCondLst>
                                        </p:cTn>
                                        <p:tgtEl>
                                          <p:spTgt spid="3">
                                            <p:txEl>
                                              <p:pRg st="5" end="5"/>
                                            </p:txEl>
                                          </p:spTgt>
                                        </p:tgtEl>
                                        <p:attrNameLst>
                                          <p:attrName>ppt_w</p:attrName>
                                        </p:attrNameLst>
                                      </p:cBhvr>
                                    </p:anim>
                                    <p:anim by="(#ppt_w*0.50)" calcmode="lin" valueType="num">
                                      <p:cBhvr>
                                        <p:cTn id="41" dur="250" decel="50000" autoRev="1" fill="hold">
                                          <p:stCondLst>
                                            <p:cond delay="0"/>
                                          </p:stCondLst>
                                        </p:cTn>
                                        <p:tgtEl>
                                          <p:spTgt spid="3">
                                            <p:txEl>
                                              <p:pRg st="5" end="5"/>
                                            </p:txEl>
                                          </p:spTgt>
                                        </p:tgtEl>
                                        <p:attrNameLst>
                                          <p:attrName>ppt_x</p:attrName>
                                        </p:attrNameLst>
                                      </p:cBhvr>
                                    </p:anim>
                                    <p:anim from="(-#ppt_h/2)" to="(#ppt_y)" calcmode="lin" valueType="num">
                                      <p:cBhvr>
                                        <p:cTn id="42" dur="500" fill="hold">
                                          <p:stCondLst>
                                            <p:cond delay="0"/>
                                          </p:stCondLst>
                                        </p:cTn>
                                        <p:tgtEl>
                                          <p:spTgt spid="3">
                                            <p:txEl>
                                              <p:pRg st="5" end="5"/>
                                            </p:txEl>
                                          </p:spTgt>
                                        </p:tgtEl>
                                        <p:attrNameLst>
                                          <p:attrName>ppt_y</p:attrName>
                                        </p:attrNameLst>
                                      </p:cBhvr>
                                    </p:anim>
                                    <p:animRot by="21600000">
                                      <p:cBhvr>
                                        <p:cTn id="43" dur="500" fill="hold">
                                          <p:stCondLst>
                                            <p:cond delay="0"/>
                                          </p:stCondLst>
                                        </p:cTn>
                                        <p:tgtEl>
                                          <p:spTgt spid="3">
                                            <p:txEl>
                                              <p:pRg st="5" end="5"/>
                                            </p:txEl>
                                          </p:spTgt>
                                        </p:tgtEl>
                                        <p:attrNameLst>
                                          <p:attrName>r</p:attrName>
                                        </p:attrNameLst>
                                      </p:cBhvr>
                                    </p:animRot>
                                  </p:childTnLst>
                                </p:cTn>
                              </p:par>
                              <p:par>
                                <p:cTn id="44" presetID="56" presetClass="entr" presetSubtype="0" fill="hold" grpId="0" nodeType="withEffect">
                                  <p:stCondLst>
                                    <p:cond delay="0"/>
                                  </p:stCondLst>
                                  <p:iterate type="lt">
                                    <p:tmPct val="10000"/>
                                  </p:iterate>
                                  <p:childTnLst>
                                    <p:set>
                                      <p:cBhvr>
                                        <p:cTn id="45" dur="1" fill="hold">
                                          <p:stCondLst>
                                            <p:cond delay="0"/>
                                          </p:stCondLst>
                                        </p:cTn>
                                        <p:tgtEl>
                                          <p:spTgt spid="3">
                                            <p:txEl>
                                              <p:pRg st="6" end="6"/>
                                            </p:txEl>
                                          </p:spTgt>
                                        </p:tgtEl>
                                        <p:attrNameLst>
                                          <p:attrName>style.visibility</p:attrName>
                                        </p:attrNameLst>
                                      </p:cBhvr>
                                      <p:to>
                                        <p:strVal val="visible"/>
                                      </p:to>
                                    </p:set>
                                    <p:anim by="(-#ppt_w*2)" calcmode="lin" valueType="num">
                                      <p:cBhvr rctx="PPT">
                                        <p:cTn id="46" dur="250" autoRev="1" fill="hold">
                                          <p:stCondLst>
                                            <p:cond delay="0"/>
                                          </p:stCondLst>
                                        </p:cTn>
                                        <p:tgtEl>
                                          <p:spTgt spid="3">
                                            <p:txEl>
                                              <p:pRg st="6" end="6"/>
                                            </p:txEl>
                                          </p:spTgt>
                                        </p:tgtEl>
                                        <p:attrNameLst>
                                          <p:attrName>ppt_w</p:attrName>
                                        </p:attrNameLst>
                                      </p:cBhvr>
                                    </p:anim>
                                    <p:anim by="(#ppt_w*0.50)" calcmode="lin" valueType="num">
                                      <p:cBhvr>
                                        <p:cTn id="47" dur="250" decel="50000" autoRev="1" fill="hold">
                                          <p:stCondLst>
                                            <p:cond delay="0"/>
                                          </p:stCondLst>
                                        </p:cTn>
                                        <p:tgtEl>
                                          <p:spTgt spid="3">
                                            <p:txEl>
                                              <p:pRg st="6" end="6"/>
                                            </p:txEl>
                                          </p:spTgt>
                                        </p:tgtEl>
                                        <p:attrNameLst>
                                          <p:attrName>ppt_x</p:attrName>
                                        </p:attrNameLst>
                                      </p:cBhvr>
                                    </p:anim>
                                    <p:anim from="(-#ppt_h/2)" to="(#ppt_y)" calcmode="lin" valueType="num">
                                      <p:cBhvr>
                                        <p:cTn id="48" dur="500" fill="hold">
                                          <p:stCondLst>
                                            <p:cond delay="0"/>
                                          </p:stCondLst>
                                        </p:cTn>
                                        <p:tgtEl>
                                          <p:spTgt spid="3">
                                            <p:txEl>
                                              <p:pRg st="6" end="6"/>
                                            </p:txEl>
                                          </p:spTgt>
                                        </p:tgtEl>
                                        <p:attrNameLst>
                                          <p:attrName>ppt_y</p:attrName>
                                        </p:attrNameLst>
                                      </p:cBhvr>
                                    </p:anim>
                                    <p:animRot by="21600000">
                                      <p:cBhvr>
                                        <p:cTn id="49" dur="500" fill="hold">
                                          <p:stCondLst>
                                            <p:cond delay="0"/>
                                          </p:stCondLst>
                                        </p:cTn>
                                        <p:tgtEl>
                                          <p:spTgt spid="3">
                                            <p:txEl>
                                              <p:pRg st="6" end="6"/>
                                            </p:txEl>
                                          </p:spTgt>
                                        </p:tgtEl>
                                        <p:attrNameLst>
                                          <p:attrName>r</p:attrName>
                                        </p:attrNameLst>
                                      </p:cBhvr>
                                    </p:animRot>
                                  </p:childTnLst>
                                </p:cTn>
                              </p:par>
                              <p:par>
                                <p:cTn id="50" presetID="56" presetClass="entr" presetSubtype="0" fill="hold" grpId="0" nodeType="withEffect">
                                  <p:stCondLst>
                                    <p:cond delay="0"/>
                                  </p:stCondLst>
                                  <p:iterate type="lt">
                                    <p:tmPct val="10000"/>
                                  </p:iterate>
                                  <p:childTnLst>
                                    <p:set>
                                      <p:cBhvr>
                                        <p:cTn id="51" dur="1" fill="hold">
                                          <p:stCondLst>
                                            <p:cond delay="0"/>
                                          </p:stCondLst>
                                        </p:cTn>
                                        <p:tgtEl>
                                          <p:spTgt spid="3">
                                            <p:txEl>
                                              <p:pRg st="7" end="7"/>
                                            </p:txEl>
                                          </p:spTgt>
                                        </p:tgtEl>
                                        <p:attrNameLst>
                                          <p:attrName>style.visibility</p:attrName>
                                        </p:attrNameLst>
                                      </p:cBhvr>
                                      <p:to>
                                        <p:strVal val="visible"/>
                                      </p:to>
                                    </p:set>
                                    <p:anim by="(-#ppt_w*2)" calcmode="lin" valueType="num">
                                      <p:cBhvr rctx="PPT">
                                        <p:cTn id="52" dur="250" autoRev="1" fill="hold">
                                          <p:stCondLst>
                                            <p:cond delay="0"/>
                                          </p:stCondLst>
                                        </p:cTn>
                                        <p:tgtEl>
                                          <p:spTgt spid="3">
                                            <p:txEl>
                                              <p:pRg st="7" end="7"/>
                                            </p:txEl>
                                          </p:spTgt>
                                        </p:tgtEl>
                                        <p:attrNameLst>
                                          <p:attrName>ppt_w</p:attrName>
                                        </p:attrNameLst>
                                      </p:cBhvr>
                                    </p:anim>
                                    <p:anim by="(#ppt_w*0.50)" calcmode="lin" valueType="num">
                                      <p:cBhvr>
                                        <p:cTn id="53" dur="250" decel="50000" autoRev="1" fill="hold">
                                          <p:stCondLst>
                                            <p:cond delay="0"/>
                                          </p:stCondLst>
                                        </p:cTn>
                                        <p:tgtEl>
                                          <p:spTgt spid="3">
                                            <p:txEl>
                                              <p:pRg st="7" end="7"/>
                                            </p:txEl>
                                          </p:spTgt>
                                        </p:tgtEl>
                                        <p:attrNameLst>
                                          <p:attrName>ppt_x</p:attrName>
                                        </p:attrNameLst>
                                      </p:cBhvr>
                                    </p:anim>
                                    <p:anim from="(-#ppt_h/2)" to="(#ppt_y)" calcmode="lin" valueType="num">
                                      <p:cBhvr>
                                        <p:cTn id="54" dur="500" fill="hold">
                                          <p:stCondLst>
                                            <p:cond delay="0"/>
                                          </p:stCondLst>
                                        </p:cTn>
                                        <p:tgtEl>
                                          <p:spTgt spid="3">
                                            <p:txEl>
                                              <p:pRg st="7" end="7"/>
                                            </p:txEl>
                                          </p:spTgt>
                                        </p:tgtEl>
                                        <p:attrNameLst>
                                          <p:attrName>ppt_y</p:attrName>
                                        </p:attrNameLst>
                                      </p:cBhvr>
                                    </p:anim>
                                    <p:animRot by="21600000">
                                      <p:cBhvr>
                                        <p:cTn id="55" dur="500" fill="hold">
                                          <p:stCondLst>
                                            <p:cond delay="0"/>
                                          </p:stCondLst>
                                        </p:cTn>
                                        <p:tgtEl>
                                          <p:spTgt spid="3">
                                            <p:txEl>
                                              <p:pRg st="7" end="7"/>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rtlCol="0"/>
          <a:lstStyle/>
          <a:p>
            <a:pPr marL="54864" eaLnBrk="1" fontAlgn="auto" hangingPunct="1">
              <a:spcAft>
                <a:spcPts val="0"/>
              </a:spcAft>
              <a:defRPr/>
            </a:pPr>
            <a:r>
              <a:rPr lang="en-US" dirty="0" smtClean="0">
                <a:solidFill>
                  <a:srgbClr val="0000CC"/>
                </a:solidFill>
                <a:latin typeface="Times New Roman" pitchFamily="18" charset="0"/>
                <a:cs typeface="Times New Roman" pitchFamily="18" charset="0"/>
              </a:rPr>
              <a:t> </a:t>
            </a:r>
            <a:r>
              <a:rPr lang="en-US" b="1" dirty="0" smtClean="0">
                <a:solidFill>
                  <a:schemeClr val="tx2">
                    <a:tint val="100000"/>
                    <a:shade val="90000"/>
                    <a:satMod val="250000"/>
                    <a:alpha val="100000"/>
                  </a:schemeClr>
                </a:solidFill>
                <a:latin typeface="Times New Roman" pitchFamily="18" charset="0"/>
                <a:cs typeface="Times New Roman" pitchFamily="18" charset="0"/>
              </a:rPr>
              <a:t>SOFTWARE</a:t>
            </a:r>
          </a:p>
        </p:txBody>
      </p:sp>
      <p:sp>
        <p:nvSpPr>
          <p:cNvPr id="3" name="Content Placeholder 2"/>
          <p:cNvSpPr>
            <a:spLocks noGrp="1"/>
          </p:cNvSpPr>
          <p:nvPr>
            <p:ph idx="1"/>
          </p:nvPr>
        </p:nvSpPr>
        <p:spPr>
          <a:xfrm>
            <a:off x="381000" y="1371600"/>
            <a:ext cx="7772400" cy="5105400"/>
          </a:xfrm>
        </p:spPr>
        <p:txBody>
          <a:bodyPr>
            <a:normAutofit lnSpcReduction="10000"/>
          </a:bodyPr>
          <a:lstStyle/>
          <a:p>
            <a:pPr marL="419100" indent="-382588" algn="just" eaLnBrk="1" fontAlgn="auto" hangingPunct="1">
              <a:spcBef>
                <a:spcPts val="0"/>
              </a:spcBef>
              <a:spcAft>
                <a:spcPts val="0"/>
              </a:spcAft>
              <a:buFont typeface="Wingdings" pitchFamily="2" charset="2"/>
              <a:buChar char="§"/>
              <a:defRPr/>
            </a:pPr>
            <a:r>
              <a:rPr lang="en-US" sz="2700" dirty="0" smtClean="0">
                <a:solidFill>
                  <a:srgbClr val="00B0F0"/>
                </a:solidFill>
                <a:latin typeface="Times New Roman" pitchFamily="18" charset="0"/>
                <a:cs typeface="Times New Roman" pitchFamily="18" charset="0"/>
              </a:rPr>
              <a:t>Detection- </a:t>
            </a:r>
            <a:r>
              <a:rPr lang="en-US" sz="2700" dirty="0" smtClean="0">
                <a:latin typeface="Times New Roman" pitchFamily="18" charset="0"/>
                <a:cs typeface="Times New Roman" pitchFamily="18" charset="0"/>
              </a:rPr>
              <a:t>when the system is attached to a video </a:t>
            </a:r>
            <a:r>
              <a:rPr lang="en-US" sz="2700" dirty="0" err="1" smtClean="0">
                <a:latin typeface="Times New Roman" pitchFamily="18" charset="0"/>
                <a:cs typeface="Times New Roman" pitchFamily="18" charset="0"/>
              </a:rPr>
              <a:t>surveilance</a:t>
            </a:r>
            <a:r>
              <a:rPr lang="en-US" sz="2700" dirty="0" smtClean="0">
                <a:latin typeface="Times New Roman" pitchFamily="18" charset="0"/>
                <a:cs typeface="Times New Roman" pitchFamily="18" charset="0"/>
              </a:rPr>
              <a:t> system, the recognition software searches the field of view of a video camera for faces. If there is a face in the view, it is detected within a fraction of a second. A multi-scale algorithm is used to search for faces in low resolution. The system switches to a high-resolution search only after a head-like shape is detected</a:t>
            </a:r>
            <a:r>
              <a:rPr lang="en-US" sz="2700" dirty="0" smtClean="0">
                <a:latin typeface="Times New Roman" pitchFamily="18" charset="0"/>
                <a:cs typeface="Times New Roman" pitchFamily="18" charset="0"/>
              </a:rPr>
              <a:t>.</a:t>
            </a:r>
          </a:p>
          <a:p>
            <a:pPr marL="419100" indent="-382588" algn="just" eaLnBrk="1" fontAlgn="auto" hangingPunct="1">
              <a:spcBef>
                <a:spcPts val="0"/>
              </a:spcBef>
              <a:spcAft>
                <a:spcPts val="0"/>
              </a:spcAft>
              <a:buNone/>
              <a:defRPr/>
            </a:pPr>
            <a:r>
              <a:rPr lang="en-US" sz="2700" dirty="0" smtClean="0">
                <a:latin typeface="Times New Roman" pitchFamily="18" charset="0"/>
                <a:cs typeface="Times New Roman" pitchFamily="18" charset="0"/>
              </a:rPr>
              <a:t> </a:t>
            </a:r>
            <a:endParaRPr lang="en-US" sz="2700" dirty="0" smtClean="0">
              <a:latin typeface="Times New Roman" pitchFamily="18" charset="0"/>
              <a:cs typeface="Times New Roman" pitchFamily="18" charset="0"/>
            </a:endParaRPr>
          </a:p>
          <a:p>
            <a:pPr marL="419100" indent="-382588" algn="just" eaLnBrk="1" fontAlgn="auto" hangingPunct="1">
              <a:spcBef>
                <a:spcPts val="0"/>
              </a:spcBef>
              <a:spcAft>
                <a:spcPts val="0"/>
              </a:spcAft>
              <a:buFont typeface="Wingdings" pitchFamily="2" charset="2"/>
              <a:buChar char="§"/>
              <a:defRPr/>
            </a:pPr>
            <a:r>
              <a:rPr lang="en-US" sz="2700" dirty="0" smtClean="0">
                <a:solidFill>
                  <a:srgbClr val="00B0F0"/>
                </a:solidFill>
                <a:latin typeface="Times New Roman" pitchFamily="18" charset="0"/>
                <a:cs typeface="Times New Roman" pitchFamily="18" charset="0"/>
              </a:rPr>
              <a:t>Alignment- </a:t>
            </a:r>
            <a:r>
              <a:rPr lang="en-US" sz="2700" dirty="0" smtClean="0">
                <a:latin typeface="Times New Roman" pitchFamily="18" charset="0"/>
                <a:cs typeface="Times New Roman" pitchFamily="18" charset="0"/>
              </a:rPr>
              <a:t>Once a face is detected, the system determines the head's position, size and pose. A face needs to be turned at least 35 degrees toward the camera for the system to register it.</a:t>
            </a:r>
          </a:p>
          <a:p>
            <a:pPr marL="419100" indent="-382588" algn="just" eaLnBrk="1" fontAlgn="auto" hangingPunct="1">
              <a:spcBef>
                <a:spcPts val="0"/>
              </a:spcBef>
              <a:spcAft>
                <a:spcPts val="0"/>
              </a:spcAft>
              <a:buFont typeface="Wingdings 2" pitchFamily="18" charset="2"/>
              <a:buNone/>
              <a:defRPr/>
            </a:pPr>
            <a:endParaRPr lang="en-US" sz="27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1" end="1"/>
                                            </p:txEl>
                                          </p:spTgt>
                                        </p:tgtEl>
                                        <p:attrNameLst>
                                          <p:attrName>ppt_w</p:attrName>
                                        </p:attrNameLst>
                                      </p:cBhvr>
                                    </p:anim>
                                    <p:anim by="(#ppt_w*0.50)" calcmode="lin" valueType="num">
                                      <p:cBhvr>
                                        <p:cTn id="17" dur="250" decel="50000" autoRev="1" fill="hold">
                                          <p:stCondLst>
                                            <p:cond delay="0"/>
                                          </p:stCondLst>
                                        </p:cTn>
                                        <p:tgtEl>
                                          <p:spTgt spid="3">
                                            <p:txEl>
                                              <p:pRg st="1" end="1"/>
                                            </p:txEl>
                                          </p:spTgt>
                                        </p:tgtEl>
                                        <p:attrNameLst>
                                          <p:attrName>ppt_x</p:attrName>
                                        </p:attrNameLst>
                                      </p:cBhvr>
                                    </p:anim>
                                    <p:anim from="(-#ppt_h/2)" to="(#ppt_y)" calcmode="lin" valueType="num">
                                      <p:cBhvr>
                                        <p:cTn id="18" dur="500" fill="hold">
                                          <p:stCondLst>
                                            <p:cond delay="0"/>
                                          </p:stCondLst>
                                        </p:cTn>
                                        <p:tgtEl>
                                          <p:spTgt spid="3">
                                            <p:txEl>
                                              <p:pRg st="1" end="1"/>
                                            </p:txEl>
                                          </p:spTgt>
                                        </p:tgtEl>
                                        <p:attrNameLst>
                                          <p:attrName>ppt_y</p:attrName>
                                        </p:attrNameLst>
                                      </p:cBhvr>
                                    </p:anim>
                                    <p:animRot by="21600000">
                                      <p:cBhvr>
                                        <p:cTn id="19" dur="500" fill="hold">
                                          <p:stCondLst>
                                            <p:cond delay="0"/>
                                          </p:stCondLst>
                                        </p:cTn>
                                        <p:tgtEl>
                                          <p:spTgt spid="3">
                                            <p:txEl>
                                              <p:pRg st="1" end="1"/>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2" end="2"/>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2" end="2"/>
                                            </p:txEl>
                                          </p:spTgt>
                                        </p:tgtEl>
                                        <p:attrNameLst>
                                          <p:attrName>ppt_w</p:attrName>
                                        </p:attrNameLst>
                                      </p:cBhvr>
                                    </p:anim>
                                    <p:anim by="(#ppt_w*0.50)" calcmode="lin" valueType="num">
                                      <p:cBhvr>
                                        <p:cTn id="23" dur="250" decel="50000" autoRev="1" fill="hold">
                                          <p:stCondLst>
                                            <p:cond delay="0"/>
                                          </p:stCondLst>
                                        </p:cTn>
                                        <p:tgtEl>
                                          <p:spTgt spid="3">
                                            <p:txEl>
                                              <p:pRg st="2" end="2"/>
                                            </p:txEl>
                                          </p:spTgt>
                                        </p:tgtEl>
                                        <p:attrNameLst>
                                          <p:attrName>ppt_x</p:attrName>
                                        </p:attrNameLst>
                                      </p:cBhvr>
                                    </p:anim>
                                    <p:anim from="(-#ppt_h/2)" to="(#ppt_y)" calcmode="lin" valueType="num">
                                      <p:cBhvr>
                                        <p:cTn id="24" dur="500" fill="hold">
                                          <p:stCondLst>
                                            <p:cond delay="0"/>
                                          </p:stCondLst>
                                        </p:cTn>
                                        <p:tgtEl>
                                          <p:spTgt spid="3">
                                            <p:txEl>
                                              <p:pRg st="2" end="2"/>
                                            </p:txEl>
                                          </p:spTgt>
                                        </p:tgtEl>
                                        <p:attrNameLst>
                                          <p:attrName>ppt_y</p:attrName>
                                        </p:attrNameLst>
                                      </p:cBhvr>
                                    </p:anim>
                                    <p:animRot by="21600000">
                                      <p:cBhvr>
                                        <p:cTn id="25" dur="500" fill="hold">
                                          <p:stCondLst>
                                            <p:cond delay="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5"/>
          <p:cNvSpPr>
            <a:spLocks noGrp="1"/>
          </p:cNvSpPr>
          <p:nvPr>
            <p:ph type="title"/>
          </p:nvPr>
        </p:nvSpPr>
        <p:spPr/>
        <p:txBody>
          <a:bodyPr/>
          <a:lstStyle/>
          <a:p>
            <a:pPr marL="54864" eaLnBrk="1" fontAlgn="auto" hangingPunct="1">
              <a:spcAft>
                <a:spcPts val="0"/>
              </a:spcAft>
              <a:defRPr/>
            </a:pPr>
            <a:r>
              <a:rPr lang="en-IN" b="1" dirty="0" smtClean="0">
                <a:solidFill>
                  <a:schemeClr val="tx2">
                    <a:tint val="100000"/>
                    <a:shade val="90000"/>
                    <a:satMod val="250000"/>
                    <a:alpha val="100000"/>
                  </a:schemeClr>
                </a:solidFill>
              </a:rPr>
              <a:t>Content</a:t>
            </a:r>
          </a:p>
        </p:txBody>
      </p:sp>
      <p:sp>
        <p:nvSpPr>
          <p:cNvPr id="3077" name="Subtitle 2"/>
          <p:cNvSpPr>
            <a:spLocks noGrp="1"/>
          </p:cNvSpPr>
          <p:nvPr>
            <p:ph idx="1"/>
          </p:nvPr>
        </p:nvSpPr>
        <p:spPr>
          <a:xfrm>
            <a:off x="457200" y="1371600"/>
            <a:ext cx="8229600" cy="4754563"/>
          </a:xfrm>
        </p:spPr>
        <p:txBody>
          <a:bodyPr anchor="ctr">
            <a:normAutofit/>
          </a:bodyPr>
          <a:lstStyle/>
          <a:p>
            <a:pPr marL="457200" indent="-457200" eaLnBrk="1" fontAlgn="auto" hangingPunct="1">
              <a:spcBef>
                <a:spcPts val="0"/>
              </a:spcBef>
              <a:spcAft>
                <a:spcPts val="0"/>
              </a:spcAft>
              <a:buFont typeface="Wingdings 2"/>
              <a:buChar char=""/>
              <a:defRPr/>
            </a:pPr>
            <a:r>
              <a:rPr lang="en-US" sz="2400" b="1" dirty="0" smtClean="0">
                <a:solidFill>
                  <a:srgbClr val="00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Introduction </a:t>
            </a:r>
            <a:r>
              <a:rPr lang="en-US" sz="2800"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marL="457200" indent="-457200"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 Facial Recognition</a:t>
            </a:r>
          </a:p>
          <a:p>
            <a:pPr marL="457200" indent="-457200"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 Implementation</a:t>
            </a:r>
          </a:p>
          <a:p>
            <a:pPr marL="457200" indent="-457200"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 How it works</a:t>
            </a:r>
          </a:p>
          <a:p>
            <a:pPr marL="457200" indent="-457200"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 Strengths &amp; Weaknesses</a:t>
            </a:r>
          </a:p>
          <a:p>
            <a:pPr marL="457200" indent="-457200"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 Applications</a:t>
            </a:r>
          </a:p>
          <a:p>
            <a:pPr marL="457200" indent="-457200"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 Advantages</a:t>
            </a:r>
          </a:p>
          <a:p>
            <a:pPr marL="457200" indent="-457200"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 Disadvantages</a:t>
            </a:r>
          </a:p>
          <a:p>
            <a:pPr marL="457200" indent="-457200"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Conclusion</a:t>
            </a:r>
            <a:endParaRPr lang="en-US" sz="28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7696200" cy="5943600"/>
          </a:xfrm>
        </p:spPr>
        <p:txBody>
          <a:bodyPr/>
          <a:lstStyle/>
          <a:p>
            <a:pPr eaLnBrk="1" hangingPunct="1">
              <a:buFont typeface="Wingdings" pitchFamily="2" charset="2"/>
              <a:buChar char="§"/>
            </a:pPr>
            <a:r>
              <a:rPr lang="en-US" sz="2800" dirty="0" smtClean="0">
                <a:solidFill>
                  <a:srgbClr val="00B0F0"/>
                </a:solidFill>
                <a:latin typeface="Times New Roman" pitchFamily="18" charset="0"/>
                <a:cs typeface="Times New Roman" pitchFamily="18" charset="0"/>
              </a:rPr>
              <a:t>Normalization-</a:t>
            </a:r>
            <a:r>
              <a:rPr lang="en-US" sz="2800" dirty="0" smtClean="0">
                <a:latin typeface="Times New Roman" pitchFamily="18" charset="0"/>
                <a:cs typeface="Times New Roman" pitchFamily="18" charset="0"/>
              </a:rPr>
              <a:t>The image of the head is scaled and rotated so that it can be registered and mapped into an appropriate size and pose. Normalization is performed regardless of the head's location and distance from the camera. Light does not impact the normalization process. </a:t>
            </a:r>
          </a:p>
          <a:p>
            <a:pPr eaLnBrk="1" hangingPunct="1">
              <a:buFont typeface="Wingdings" pitchFamily="2" charset="2"/>
              <a:buChar char="§"/>
            </a:pPr>
            <a:r>
              <a:rPr lang="en-US" sz="2800" dirty="0" smtClean="0">
                <a:solidFill>
                  <a:srgbClr val="00B0F0"/>
                </a:solidFill>
                <a:latin typeface="Times New Roman" pitchFamily="18" charset="0"/>
                <a:cs typeface="Times New Roman" pitchFamily="18" charset="0"/>
              </a:rPr>
              <a:t>Representation-</a:t>
            </a:r>
            <a:r>
              <a:rPr lang="en-US" sz="2800" dirty="0" smtClean="0">
                <a:latin typeface="Times New Roman" pitchFamily="18" charset="0"/>
                <a:cs typeface="Times New Roman" pitchFamily="18" charset="0"/>
              </a:rPr>
              <a:t>The system translates the facial data into a unique code. This coding process allows for easier comparison of the newly acquired facial data to stored facial data. </a:t>
            </a:r>
          </a:p>
          <a:p>
            <a:pPr eaLnBrk="1" hangingPunct="1">
              <a:buFont typeface="Wingdings" pitchFamily="2" charset="2"/>
              <a:buChar char="§"/>
            </a:pPr>
            <a:r>
              <a:rPr lang="en-US" sz="2800" dirty="0" smtClean="0">
                <a:solidFill>
                  <a:srgbClr val="00B0F0"/>
                </a:solidFill>
                <a:latin typeface="Times New Roman" pitchFamily="18" charset="0"/>
                <a:cs typeface="Times New Roman" pitchFamily="18" charset="0"/>
              </a:rPr>
              <a:t> Matching- </a:t>
            </a:r>
            <a:r>
              <a:rPr lang="en-US" sz="2800" dirty="0" smtClean="0">
                <a:latin typeface="Times New Roman" pitchFamily="18" charset="0"/>
                <a:cs typeface="Times New Roman" pitchFamily="18" charset="0"/>
              </a:rPr>
              <a:t>The newly acquired facial data is compared to the stored data and (ideally) linked to at least one stored facial representation. </a:t>
            </a:r>
          </a:p>
          <a:p>
            <a:pPr eaLnBrk="1" hangingPunct="1">
              <a:buFont typeface="Wingdings" pitchFamily="2" charset="2"/>
              <a:buChar char="§"/>
            </a:pPr>
            <a:endParaRPr lang="en-US" sz="2800" dirty="0" smtClean="0">
              <a:latin typeface="Times New Roman" pitchFamily="18" charset="0"/>
              <a:cs typeface="Times New Roman" pitchFamily="18" charset="0"/>
            </a:endParaRPr>
          </a:p>
          <a:p>
            <a:pPr eaLnBrk="1" hangingPunct="1">
              <a:buFont typeface="Wingdings 2" pitchFamily="18" charset="2"/>
              <a:buNone/>
            </a:pPr>
            <a:endParaRPr lang="en-US" sz="28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250" autoRev="1" fill="hold">
                                          <p:stCondLst>
                                            <p:cond delay="0"/>
                                          </p:stCondLst>
                                        </p:cTn>
                                        <p:tgtEl>
                                          <p:spTgt spid="3">
                                            <p:txEl>
                                              <p:pRg st="0" end="0"/>
                                            </p:txEl>
                                          </p:spTgt>
                                        </p:tgtEl>
                                        <p:attrNameLst>
                                          <p:attrName>ppt_w</p:attrName>
                                        </p:attrNameLst>
                                      </p:cBhvr>
                                    </p:anim>
                                    <p:anim by="(#ppt_w*0.50)" calcmode="lin" valueType="num">
                                      <p:cBhvr>
                                        <p:cTn id="8" dur="250" decel="50000" autoRev="1" fill="hold">
                                          <p:stCondLst>
                                            <p:cond delay="0"/>
                                          </p:stCondLst>
                                        </p:cTn>
                                        <p:tgtEl>
                                          <p:spTgt spid="3">
                                            <p:txEl>
                                              <p:pRg st="0" end="0"/>
                                            </p:txEl>
                                          </p:spTgt>
                                        </p:tgtEl>
                                        <p:attrNameLst>
                                          <p:attrName>ppt_x</p:attrName>
                                        </p:attrNameLst>
                                      </p:cBhvr>
                                    </p:anim>
                                    <p:anim from="(-#ppt_h/2)" to="(#ppt_y)" calcmode="lin" valueType="num">
                                      <p:cBhvr>
                                        <p:cTn id="9" dur="500" fill="hold">
                                          <p:stCondLst>
                                            <p:cond delay="0"/>
                                          </p:stCondLst>
                                        </p:cTn>
                                        <p:tgtEl>
                                          <p:spTgt spid="3">
                                            <p:txEl>
                                              <p:pRg st="0" end="0"/>
                                            </p:txEl>
                                          </p:spTgt>
                                        </p:tgtEl>
                                        <p:attrNameLst>
                                          <p:attrName>ppt_y</p:attrName>
                                        </p:attrNameLst>
                                      </p:cBhvr>
                                    </p:anim>
                                    <p:animRot by="21600000">
                                      <p:cBhvr>
                                        <p:cTn id="10" dur="500" fill="hold">
                                          <p:stCondLst>
                                            <p:cond delay="0"/>
                                          </p:stCondLst>
                                        </p:cTn>
                                        <p:tgtEl>
                                          <p:spTgt spid="3">
                                            <p:txEl>
                                              <p:pRg st="0" end="0"/>
                                            </p:txEl>
                                          </p:spTgt>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 by="(-#ppt_w*2)" calcmode="lin" valueType="num">
                                      <p:cBhvr rctx="PPT">
                                        <p:cTn id="13" dur="250" autoRev="1" fill="hold">
                                          <p:stCondLst>
                                            <p:cond delay="0"/>
                                          </p:stCondLst>
                                        </p:cTn>
                                        <p:tgtEl>
                                          <p:spTgt spid="3">
                                            <p:txEl>
                                              <p:pRg st="1" end="1"/>
                                            </p:txEl>
                                          </p:spTgt>
                                        </p:tgtEl>
                                        <p:attrNameLst>
                                          <p:attrName>ppt_w</p:attrName>
                                        </p:attrNameLst>
                                      </p:cBhvr>
                                    </p:anim>
                                    <p:anim by="(#ppt_w*0.50)" calcmode="lin" valueType="num">
                                      <p:cBhvr>
                                        <p:cTn id="14" dur="250" decel="50000" autoRev="1" fill="hold">
                                          <p:stCondLst>
                                            <p:cond delay="0"/>
                                          </p:stCondLst>
                                        </p:cTn>
                                        <p:tgtEl>
                                          <p:spTgt spid="3">
                                            <p:txEl>
                                              <p:pRg st="1" end="1"/>
                                            </p:txEl>
                                          </p:spTgt>
                                        </p:tgtEl>
                                        <p:attrNameLst>
                                          <p:attrName>ppt_x</p:attrName>
                                        </p:attrNameLst>
                                      </p:cBhvr>
                                    </p:anim>
                                    <p:anim from="(-#ppt_h/2)" to="(#ppt_y)" calcmode="lin" valueType="num">
                                      <p:cBhvr>
                                        <p:cTn id="15" dur="500" fill="hold">
                                          <p:stCondLst>
                                            <p:cond delay="0"/>
                                          </p:stCondLst>
                                        </p:cTn>
                                        <p:tgtEl>
                                          <p:spTgt spid="3">
                                            <p:txEl>
                                              <p:pRg st="1" end="1"/>
                                            </p:txEl>
                                          </p:spTgt>
                                        </p:tgtEl>
                                        <p:attrNameLst>
                                          <p:attrName>ppt_y</p:attrName>
                                        </p:attrNameLst>
                                      </p:cBhvr>
                                    </p:anim>
                                    <p:animRot by="21600000">
                                      <p:cBhvr>
                                        <p:cTn id="16" dur="500" fill="hold">
                                          <p:stCondLst>
                                            <p:cond delay="0"/>
                                          </p:stCondLst>
                                        </p:cTn>
                                        <p:tgtEl>
                                          <p:spTgt spid="3">
                                            <p:txEl>
                                              <p:pRg st="1" end="1"/>
                                            </p:txEl>
                                          </p:spTgt>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56" presetClass="entr" presetSubtype="0" fill="hold" grpId="0" nodeType="click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by="(-#ppt_w*2)" calcmode="lin" valueType="num">
                                      <p:cBhvr rctx="PPT">
                                        <p:cTn id="21" dur="250" autoRev="1" fill="hold">
                                          <p:stCondLst>
                                            <p:cond delay="0"/>
                                          </p:stCondLst>
                                        </p:cTn>
                                        <p:tgtEl>
                                          <p:spTgt spid="3">
                                            <p:txEl>
                                              <p:pRg st="2" end="2"/>
                                            </p:txEl>
                                          </p:spTgt>
                                        </p:tgtEl>
                                        <p:attrNameLst>
                                          <p:attrName>ppt_w</p:attrName>
                                        </p:attrNameLst>
                                      </p:cBhvr>
                                    </p:anim>
                                    <p:anim by="(#ppt_w*0.50)" calcmode="lin" valueType="num">
                                      <p:cBhvr>
                                        <p:cTn id="22" dur="250" decel="50000" autoRev="1" fill="hold">
                                          <p:stCondLst>
                                            <p:cond delay="0"/>
                                          </p:stCondLst>
                                        </p:cTn>
                                        <p:tgtEl>
                                          <p:spTgt spid="3">
                                            <p:txEl>
                                              <p:pRg st="2" end="2"/>
                                            </p:txEl>
                                          </p:spTgt>
                                        </p:tgtEl>
                                        <p:attrNameLst>
                                          <p:attrName>ppt_x</p:attrName>
                                        </p:attrNameLst>
                                      </p:cBhvr>
                                    </p:anim>
                                    <p:anim from="(-#ppt_h/2)" to="(#ppt_y)" calcmode="lin" valueType="num">
                                      <p:cBhvr>
                                        <p:cTn id="23" dur="500" fill="hold">
                                          <p:stCondLst>
                                            <p:cond delay="0"/>
                                          </p:stCondLst>
                                        </p:cTn>
                                        <p:tgtEl>
                                          <p:spTgt spid="3">
                                            <p:txEl>
                                              <p:pRg st="2" end="2"/>
                                            </p:txEl>
                                          </p:spTgt>
                                        </p:tgtEl>
                                        <p:attrNameLst>
                                          <p:attrName>ppt_y</p:attrName>
                                        </p:attrNameLst>
                                      </p:cBhvr>
                                    </p:anim>
                                    <p:animRot by="21600000">
                                      <p:cBhvr>
                                        <p:cTn id="24" dur="500" fill="hold">
                                          <p:stCondLst>
                                            <p:cond delay="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7620000" cy="5059363"/>
          </a:xfrm>
        </p:spPr>
        <p:txBody>
          <a:bodyPr/>
          <a:lstStyle/>
          <a:p>
            <a:pPr marL="419100" indent="-382588" algn="just" eaLnBrk="1" hangingPunct="1">
              <a:buFont typeface="Arial" pitchFamily="34" charset="0"/>
              <a:buNone/>
            </a:pPr>
            <a:r>
              <a:rPr lang="en-US" sz="2700" dirty="0" smtClean="0">
                <a:latin typeface="Times New Roman" pitchFamily="18" charset="0"/>
                <a:cs typeface="Times New Roman" pitchFamily="18" charset="0"/>
              </a:rPr>
              <a:t> </a:t>
            </a:r>
          </a:p>
          <a:p>
            <a:pPr marL="419100" indent="-382588" algn="just" eaLnBrk="1" hangingPunct="1">
              <a:buFont typeface="Wingdings" pitchFamily="2" charset="2"/>
              <a:buChar char="§"/>
            </a:pPr>
            <a:r>
              <a:rPr lang="en-US" sz="2700" dirty="0" smtClean="0">
                <a:latin typeface="Times New Roman" pitchFamily="18" charset="0"/>
                <a:cs typeface="Times New Roman" pitchFamily="18" charset="0"/>
              </a:rPr>
              <a:t>The system maps the face and creates a </a:t>
            </a:r>
            <a:r>
              <a:rPr lang="en-US" sz="2700" dirty="0" err="1" smtClean="0">
                <a:latin typeface="Times New Roman" pitchFamily="18" charset="0"/>
                <a:cs typeface="Times New Roman" pitchFamily="18" charset="0"/>
              </a:rPr>
              <a:t>faceprint</a:t>
            </a:r>
            <a:r>
              <a:rPr lang="en-US" sz="2700" dirty="0" smtClean="0">
                <a:latin typeface="Times New Roman" pitchFamily="18" charset="0"/>
                <a:cs typeface="Times New Roman" pitchFamily="18" charset="0"/>
              </a:rPr>
              <a:t>, a unique numerical code for that face. Once the system has stored a </a:t>
            </a:r>
            <a:r>
              <a:rPr lang="en-US" sz="2700" dirty="0" err="1" smtClean="0">
                <a:latin typeface="Times New Roman" pitchFamily="18" charset="0"/>
                <a:cs typeface="Times New Roman" pitchFamily="18" charset="0"/>
              </a:rPr>
              <a:t>faceprint</a:t>
            </a:r>
            <a:r>
              <a:rPr lang="en-US" sz="2700" dirty="0" smtClean="0">
                <a:latin typeface="Times New Roman" pitchFamily="18" charset="0"/>
                <a:cs typeface="Times New Roman" pitchFamily="18" charset="0"/>
              </a:rPr>
              <a:t>, it can compare it to the thousands or millions of </a:t>
            </a:r>
            <a:r>
              <a:rPr lang="en-US" sz="2700" dirty="0" err="1" smtClean="0">
                <a:latin typeface="Times New Roman" pitchFamily="18" charset="0"/>
                <a:cs typeface="Times New Roman" pitchFamily="18" charset="0"/>
              </a:rPr>
              <a:t>faceprints</a:t>
            </a:r>
            <a:r>
              <a:rPr lang="en-US" sz="2700" dirty="0" smtClean="0">
                <a:latin typeface="Times New Roman" pitchFamily="18" charset="0"/>
                <a:cs typeface="Times New Roman" pitchFamily="18" charset="0"/>
              </a:rPr>
              <a:t> stored in a database.</a:t>
            </a:r>
          </a:p>
          <a:p>
            <a:pPr marL="419100" indent="-382588" algn="just" eaLnBrk="1" hangingPunct="1">
              <a:buFont typeface="Wingdings" pitchFamily="2" charset="2"/>
              <a:buChar char="§"/>
            </a:pPr>
            <a:r>
              <a:rPr lang="en-US" sz="2700" dirty="0" smtClean="0">
                <a:latin typeface="Times New Roman" pitchFamily="18" charset="0"/>
                <a:cs typeface="Times New Roman" pitchFamily="18" charset="0"/>
              </a:rPr>
              <a:t> Each </a:t>
            </a:r>
            <a:r>
              <a:rPr lang="en-US" sz="2700" dirty="0" err="1" smtClean="0">
                <a:latin typeface="Times New Roman" pitchFamily="18" charset="0"/>
                <a:cs typeface="Times New Roman" pitchFamily="18" charset="0"/>
              </a:rPr>
              <a:t>faceprint</a:t>
            </a:r>
            <a:r>
              <a:rPr lang="en-US" sz="2700" dirty="0" smtClean="0">
                <a:latin typeface="Times New Roman" pitchFamily="18" charset="0"/>
                <a:cs typeface="Times New Roman" pitchFamily="18" charset="0"/>
              </a:rPr>
              <a:t> is stored as an 84-byte file. </a:t>
            </a:r>
          </a:p>
          <a:p>
            <a:pPr marL="419100" indent="-382588" algn="just" eaLnBrk="1" hangingPunct="1"/>
            <a:endParaRPr lang="en-US" sz="27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250" autoRev="1" fill="hold">
                                          <p:stCondLst>
                                            <p:cond delay="0"/>
                                          </p:stCondLst>
                                        </p:cTn>
                                        <p:tgtEl>
                                          <p:spTgt spid="3">
                                            <p:txEl>
                                              <p:pRg st="0" end="0"/>
                                            </p:txEl>
                                          </p:spTgt>
                                        </p:tgtEl>
                                        <p:attrNameLst>
                                          <p:attrName>ppt_w</p:attrName>
                                        </p:attrNameLst>
                                      </p:cBhvr>
                                    </p:anim>
                                    <p:anim by="(#ppt_w*0.50)" calcmode="lin" valueType="num">
                                      <p:cBhvr>
                                        <p:cTn id="8" dur="250" decel="50000" autoRev="1" fill="hold">
                                          <p:stCondLst>
                                            <p:cond delay="0"/>
                                          </p:stCondLst>
                                        </p:cTn>
                                        <p:tgtEl>
                                          <p:spTgt spid="3">
                                            <p:txEl>
                                              <p:pRg st="0" end="0"/>
                                            </p:txEl>
                                          </p:spTgt>
                                        </p:tgtEl>
                                        <p:attrNameLst>
                                          <p:attrName>ppt_x</p:attrName>
                                        </p:attrNameLst>
                                      </p:cBhvr>
                                    </p:anim>
                                    <p:anim from="(-#ppt_h/2)" to="(#ppt_y)" calcmode="lin" valueType="num">
                                      <p:cBhvr>
                                        <p:cTn id="9" dur="500" fill="hold">
                                          <p:stCondLst>
                                            <p:cond delay="0"/>
                                          </p:stCondLst>
                                        </p:cTn>
                                        <p:tgtEl>
                                          <p:spTgt spid="3">
                                            <p:txEl>
                                              <p:pRg st="0" end="0"/>
                                            </p:txEl>
                                          </p:spTgt>
                                        </p:tgtEl>
                                        <p:attrNameLst>
                                          <p:attrName>ppt_y</p:attrName>
                                        </p:attrNameLst>
                                      </p:cBhvr>
                                    </p:anim>
                                    <p:animRot by="21600000">
                                      <p:cBhvr>
                                        <p:cTn id="10" dur="500" fill="hold">
                                          <p:stCondLst>
                                            <p:cond delay="0"/>
                                          </p:stCondLst>
                                        </p:cTn>
                                        <p:tgtEl>
                                          <p:spTgt spid="3">
                                            <p:txEl>
                                              <p:pRg st="0" end="0"/>
                                            </p:txEl>
                                          </p:spTgt>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 by="(-#ppt_w*2)" calcmode="lin" valueType="num">
                                      <p:cBhvr rctx="PPT">
                                        <p:cTn id="13" dur="250" autoRev="1" fill="hold">
                                          <p:stCondLst>
                                            <p:cond delay="0"/>
                                          </p:stCondLst>
                                        </p:cTn>
                                        <p:tgtEl>
                                          <p:spTgt spid="3">
                                            <p:txEl>
                                              <p:pRg st="1" end="1"/>
                                            </p:txEl>
                                          </p:spTgt>
                                        </p:tgtEl>
                                        <p:attrNameLst>
                                          <p:attrName>ppt_w</p:attrName>
                                        </p:attrNameLst>
                                      </p:cBhvr>
                                    </p:anim>
                                    <p:anim by="(#ppt_w*0.50)" calcmode="lin" valueType="num">
                                      <p:cBhvr>
                                        <p:cTn id="14" dur="250" decel="50000" autoRev="1" fill="hold">
                                          <p:stCondLst>
                                            <p:cond delay="0"/>
                                          </p:stCondLst>
                                        </p:cTn>
                                        <p:tgtEl>
                                          <p:spTgt spid="3">
                                            <p:txEl>
                                              <p:pRg st="1" end="1"/>
                                            </p:txEl>
                                          </p:spTgt>
                                        </p:tgtEl>
                                        <p:attrNameLst>
                                          <p:attrName>ppt_x</p:attrName>
                                        </p:attrNameLst>
                                      </p:cBhvr>
                                    </p:anim>
                                    <p:anim from="(-#ppt_h/2)" to="(#ppt_y)" calcmode="lin" valueType="num">
                                      <p:cBhvr>
                                        <p:cTn id="15" dur="500" fill="hold">
                                          <p:stCondLst>
                                            <p:cond delay="0"/>
                                          </p:stCondLst>
                                        </p:cTn>
                                        <p:tgtEl>
                                          <p:spTgt spid="3">
                                            <p:txEl>
                                              <p:pRg st="1" end="1"/>
                                            </p:txEl>
                                          </p:spTgt>
                                        </p:tgtEl>
                                        <p:attrNameLst>
                                          <p:attrName>ppt_y</p:attrName>
                                        </p:attrNameLst>
                                      </p:cBhvr>
                                    </p:anim>
                                    <p:animRot by="21600000">
                                      <p:cBhvr>
                                        <p:cTn id="16" dur="500" fill="hold">
                                          <p:stCondLst>
                                            <p:cond delay="0"/>
                                          </p:stCondLst>
                                        </p:cTn>
                                        <p:tgtEl>
                                          <p:spTgt spid="3">
                                            <p:txEl>
                                              <p:pRg st="1" end="1"/>
                                            </p:txEl>
                                          </p:spTgt>
                                        </p:tgtEl>
                                        <p:attrNameLst>
                                          <p:attrName>r</p:attrName>
                                        </p:attrNameLst>
                                      </p:cBhvr>
                                    </p:animRo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3">
                                            <p:txEl>
                                              <p:pRg st="2" end="2"/>
                                            </p:txEl>
                                          </p:spTgt>
                                        </p:tgtEl>
                                        <p:attrNameLst>
                                          <p:attrName>style.visibility</p:attrName>
                                        </p:attrNameLst>
                                      </p:cBhvr>
                                      <p:to>
                                        <p:strVal val="visible"/>
                                      </p:to>
                                    </p:set>
                                    <p:anim by="(-#ppt_w*2)" calcmode="lin" valueType="num">
                                      <p:cBhvr rctx="PPT">
                                        <p:cTn id="19" dur="250" autoRev="1" fill="hold">
                                          <p:stCondLst>
                                            <p:cond delay="0"/>
                                          </p:stCondLst>
                                        </p:cTn>
                                        <p:tgtEl>
                                          <p:spTgt spid="3">
                                            <p:txEl>
                                              <p:pRg st="2" end="2"/>
                                            </p:txEl>
                                          </p:spTgt>
                                        </p:tgtEl>
                                        <p:attrNameLst>
                                          <p:attrName>ppt_w</p:attrName>
                                        </p:attrNameLst>
                                      </p:cBhvr>
                                    </p:anim>
                                    <p:anim by="(#ppt_w*0.50)" calcmode="lin" valueType="num">
                                      <p:cBhvr>
                                        <p:cTn id="20" dur="250" decel="50000" autoRev="1" fill="hold">
                                          <p:stCondLst>
                                            <p:cond delay="0"/>
                                          </p:stCondLst>
                                        </p:cTn>
                                        <p:tgtEl>
                                          <p:spTgt spid="3">
                                            <p:txEl>
                                              <p:pRg st="2" end="2"/>
                                            </p:txEl>
                                          </p:spTgt>
                                        </p:tgtEl>
                                        <p:attrNameLst>
                                          <p:attrName>ppt_x</p:attrName>
                                        </p:attrNameLst>
                                      </p:cBhvr>
                                    </p:anim>
                                    <p:anim from="(-#ppt_h/2)" to="(#ppt_y)" calcmode="lin" valueType="num">
                                      <p:cBhvr>
                                        <p:cTn id="21" dur="500" fill="hold">
                                          <p:stCondLst>
                                            <p:cond delay="0"/>
                                          </p:stCondLst>
                                        </p:cTn>
                                        <p:tgtEl>
                                          <p:spTgt spid="3">
                                            <p:txEl>
                                              <p:pRg st="2" end="2"/>
                                            </p:txEl>
                                          </p:spTgt>
                                        </p:tgtEl>
                                        <p:attrNameLst>
                                          <p:attrName>ppt_y</p:attrName>
                                        </p:attrNameLst>
                                      </p:cBhvr>
                                    </p:anim>
                                    <p:animRot by="21600000">
                                      <p:cBhvr>
                                        <p:cTn id="22" dur="500" fill="hold">
                                          <p:stCondLst>
                                            <p:cond delay="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eaLnBrk="1" fontAlgn="auto" hangingPunct="1">
              <a:spcAft>
                <a:spcPts val="0"/>
              </a:spcAft>
              <a:defRPr/>
            </a:pPr>
            <a:r>
              <a:rPr lang="en-US" b="1" dirty="0" smtClean="0">
                <a:solidFill>
                  <a:schemeClr val="tx2">
                    <a:tint val="100000"/>
                    <a:shade val="90000"/>
                    <a:satMod val="250000"/>
                    <a:alpha val="100000"/>
                  </a:schemeClr>
                </a:solidFill>
                <a:latin typeface="Times New Roman" pitchFamily="18" charset="0"/>
                <a:cs typeface="Times New Roman" pitchFamily="18" charset="0"/>
              </a:rPr>
              <a:t>Strengths</a:t>
            </a:r>
          </a:p>
        </p:txBody>
      </p:sp>
      <p:sp>
        <p:nvSpPr>
          <p:cNvPr id="3" name="Content Placeholder 2"/>
          <p:cNvSpPr>
            <a:spLocks noGrp="1"/>
          </p:cNvSpPr>
          <p:nvPr>
            <p:ph idx="1"/>
          </p:nvPr>
        </p:nvSpPr>
        <p:spPr>
          <a:xfrm>
            <a:off x="457200" y="2057400"/>
            <a:ext cx="8229600" cy="4068763"/>
          </a:xfrm>
        </p:spPr>
        <p:txBody>
          <a:bodyPr/>
          <a:lstStyle/>
          <a:p>
            <a:pPr algn="just" eaLnBrk="1" hangingPunct="1">
              <a:buFont typeface="Wingdings" pitchFamily="2" charset="2"/>
              <a:buChar char="§"/>
            </a:pPr>
            <a:r>
              <a:rPr lang="en-IN" sz="2800" dirty="0" smtClean="0">
                <a:latin typeface="Times New Roman" pitchFamily="18" charset="0"/>
                <a:cs typeface="Times New Roman" pitchFamily="18" charset="0"/>
              </a:rPr>
              <a:t>It has the ability to leverage existing image acquisition equipment.</a:t>
            </a:r>
          </a:p>
          <a:p>
            <a:pPr algn="just" eaLnBrk="1" hangingPunct="1">
              <a:buFont typeface="Wingdings" pitchFamily="2" charset="2"/>
              <a:buChar char="§"/>
            </a:pPr>
            <a:r>
              <a:rPr lang="en-IN" sz="2800" dirty="0" smtClean="0">
                <a:latin typeface="Times New Roman" pitchFamily="18" charset="0"/>
                <a:cs typeface="Times New Roman" pitchFamily="18" charset="0"/>
              </a:rPr>
              <a:t> It can search against static images such as driver’s license photographs.</a:t>
            </a:r>
          </a:p>
          <a:p>
            <a:pPr algn="just" eaLnBrk="1" hangingPunct="1">
              <a:buFont typeface="Wingdings" pitchFamily="2" charset="2"/>
              <a:buChar char="§"/>
            </a:pPr>
            <a:r>
              <a:rPr lang="en-IN" sz="2800" dirty="0" smtClean="0">
                <a:latin typeface="Times New Roman" pitchFamily="18" charset="0"/>
                <a:cs typeface="Times New Roman" pitchFamily="18" charset="0"/>
              </a:rPr>
              <a:t> It is the only biometric able to operate without user cooperation.</a:t>
            </a:r>
            <a:endParaRPr lang="en-US" sz="28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1" end="1"/>
                                            </p:txEl>
                                          </p:spTgt>
                                        </p:tgtEl>
                                        <p:attrNameLst>
                                          <p:attrName>ppt_w</p:attrName>
                                        </p:attrNameLst>
                                      </p:cBhvr>
                                    </p:anim>
                                    <p:anim by="(#ppt_w*0.50)" calcmode="lin" valueType="num">
                                      <p:cBhvr>
                                        <p:cTn id="17" dur="250" decel="50000" autoRev="1" fill="hold">
                                          <p:stCondLst>
                                            <p:cond delay="0"/>
                                          </p:stCondLst>
                                        </p:cTn>
                                        <p:tgtEl>
                                          <p:spTgt spid="3">
                                            <p:txEl>
                                              <p:pRg st="1" end="1"/>
                                            </p:txEl>
                                          </p:spTgt>
                                        </p:tgtEl>
                                        <p:attrNameLst>
                                          <p:attrName>ppt_x</p:attrName>
                                        </p:attrNameLst>
                                      </p:cBhvr>
                                    </p:anim>
                                    <p:anim from="(-#ppt_h/2)" to="(#ppt_y)" calcmode="lin" valueType="num">
                                      <p:cBhvr>
                                        <p:cTn id="18" dur="500" fill="hold">
                                          <p:stCondLst>
                                            <p:cond delay="0"/>
                                          </p:stCondLst>
                                        </p:cTn>
                                        <p:tgtEl>
                                          <p:spTgt spid="3">
                                            <p:txEl>
                                              <p:pRg st="1" end="1"/>
                                            </p:txEl>
                                          </p:spTgt>
                                        </p:tgtEl>
                                        <p:attrNameLst>
                                          <p:attrName>ppt_y</p:attrName>
                                        </p:attrNameLst>
                                      </p:cBhvr>
                                    </p:anim>
                                    <p:animRot by="21600000">
                                      <p:cBhvr>
                                        <p:cTn id="19" dur="500" fill="hold">
                                          <p:stCondLst>
                                            <p:cond delay="0"/>
                                          </p:stCondLst>
                                        </p:cTn>
                                        <p:tgtEl>
                                          <p:spTgt spid="3">
                                            <p:txEl>
                                              <p:pRg st="1" end="1"/>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2" end="2"/>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2" end="2"/>
                                            </p:txEl>
                                          </p:spTgt>
                                        </p:tgtEl>
                                        <p:attrNameLst>
                                          <p:attrName>ppt_w</p:attrName>
                                        </p:attrNameLst>
                                      </p:cBhvr>
                                    </p:anim>
                                    <p:anim by="(#ppt_w*0.50)" calcmode="lin" valueType="num">
                                      <p:cBhvr>
                                        <p:cTn id="23" dur="250" decel="50000" autoRev="1" fill="hold">
                                          <p:stCondLst>
                                            <p:cond delay="0"/>
                                          </p:stCondLst>
                                        </p:cTn>
                                        <p:tgtEl>
                                          <p:spTgt spid="3">
                                            <p:txEl>
                                              <p:pRg st="2" end="2"/>
                                            </p:txEl>
                                          </p:spTgt>
                                        </p:tgtEl>
                                        <p:attrNameLst>
                                          <p:attrName>ppt_x</p:attrName>
                                        </p:attrNameLst>
                                      </p:cBhvr>
                                    </p:anim>
                                    <p:anim from="(-#ppt_h/2)" to="(#ppt_y)" calcmode="lin" valueType="num">
                                      <p:cBhvr>
                                        <p:cTn id="24" dur="500" fill="hold">
                                          <p:stCondLst>
                                            <p:cond delay="0"/>
                                          </p:stCondLst>
                                        </p:cTn>
                                        <p:tgtEl>
                                          <p:spTgt spid="3">
                                            <p:txEl>
                                              <p:pRg st="2" end="2"/>
                                            </p:txEl>
                                          </p:spTgt>
                                        </p:tgtEl>
                                        <p:attrNameLst>
                                          <p:attrName>ppt_y</p:attrName>
                                        </p:attrNameLst>
                                      </p:cBhvr>
                                    </p:anim>
                                    <p:animRot by="21600000">
                                      <p:cBhvr>
                                        <p:cTn id="25" dur="500" fill="hold">
                                          <p:stCondLst>
                                            <p:cond delay="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1066800"/>
          </a:xfrm>
        </p:spPr>
        <p:txBody>
          <a:bodyPr/>
          <a:lstStyle/>
          <a:p>
            <a:pPr marL="54864" eaLnBrk="1" fontAlgn="auto" hangingPunct="1">
              <a:spcAft>
                <a:spcPts val="0"/>
              </a:spcAft>
              <a:defRPr/>
            </a:pPr>
            <a:r>
              <a:rPr lang="en-US" b="1" dirty="0" smtClean="0">
                <a:solidFill>
                  <a:schemeClr val="tx2">
                    <a:tint val="100000"/>
                    <a:shade val="90000"/>
                    <a:satMod val="250000"/>
                    <a:alpha val="100000"/>
                  </a:schemeClr>
                </a:solidFill>
                <a:latin typeface="Times New Roman" pitchFamily="18" charset="0"/>
                <a:cs typeface="Times New Roman" pitchFamily="18" charset="0"/>
              </a:rPr>
              <a:t>Weaknesses</a:t>
            </a:r>
          </a:p>
        </p:txBody>
      </p:sp>
      <p:sp>
        <p:nvSpPr>
          <p:cNvPr id="3" name="Content Placeholder 2"/>
          <p:cNvSpPr>
            <a:spLocks noGrp="1"/>
          </p:cNvSpPr>
          <p:nvPr>
            <p:ph idx="1"/>
          </p:nvPr>
        </p:nvSpPr>
        <p:spPr>
          <a:xfrm>
            <a:off x="685800" y="1676400"/>
            <a:ext cx="7391400" cy="4572000"/>
          </a:xfrm>
        </p:spPr>
        <p:txBody>
          <a:bodyPr/>
          <a:lstStyle/>
          <a:p>
            <a:pPr algn="just" eaLnBrk="1" hangingPunct="1">
              <a:buFont typeface="Wingdings" pitchFamily="2" charset="2"/>
              <a:buChar char="§"/>
            </a:pPr>
            <a:r>
              <a:rPr lang="en-IN" dirty="0" smtClean="0">
                <a:latin typeface="Times New Roman" pitchFamily="18" charset="0"/>
                <a:cs typeface="Times New Roman" pitchFamily="18" charset="0"/>
              </a:rPr>
              <a:t>Changes in acquisition environment reduce matching accuracy.</a:t>
            </a:r>
          </a:p>
          <a:p>
            <a:pPr algn="just" eaLnBrk="1" hangingPunct="1">
              <a:buFont typeface="Wingdings" pitchFamily="2" charset="2"/>
              <a:buChar char="§"/>
            </a:pPr>
            <a:r>
              <a:rPr lang="en-IN" dirty="0" smtClean="0">
                <a:latin typeface="Times New Roman" pitchFamily="18" charset="0"/>
                <a:cs typeface="Times New Roman" pitchFamily="18" charset="0"/>
              </a:rPr>
              <a:t> Changes in physiological characteristics reduce matching accuracy.</a:t>
            </a:r>
          </a:p>
          <a:p>
            <a:pPr algn="just" eaLnBrk="1" hangingPunct="1">
              <a:buFont typeface="Wingdings" pitchFamily="2" charset="2"/>
              <a:buChar char="§"/>
            </a:pPr>
            <a:r>
              <a:rPr lang="en-IN" dirty="0" smtClean="0">
                <a:latin typeface="Times New Roman" pitchFamily="18" charset="0"/>
                <a:cs typeface="Times New Roman" pitchFamily="18" charset="0"/>
              </a:rPr>
              <a:t> It has the potential for privacy abuse due to </a:t>
            </a:r>
            <a:r>
              <a:rPr lang="en-IN" dirty="0" err="1" smtClean="0">
                <a:latin typeface="Times New Roman" pitchFamily="18" charset="0"/>
                <a:cs typeface="Times New Roman" pitchFamily="18" charset="0"/>
              </a:rPr>
              <a:t>noncooperative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enrollment</a:t>
            </a:r>
            <a:r>
              <a:rPr lang="en-IN" dirty="0" smtClean="0">
                <a:latin typeface="Times New Roman" pitchFamily="18" charset="0"/>
                <a:cs typeface="Times New Roman" pitchFamily="18" charset="0"/>
              </a:rPr>
              <a:t> and identification capabilities.</a:t>
            </a:r>
            <a:endParaRPr lang="en-US"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1" end="1"/>
                                            </p:txEl>
                                          </p:spTgt>
                                        </p:tgtEl>
                                        <p:attrNameLst>
                                          <p:attrName>ppt_w</p:attrName>
                                        </p:attrNameLst>
                                      </p:cBhvr>
                                    </p:anim>
                                    <p:anim by="(#ppt_w*0.50)" calcmode="lin" valueType="num">
                                      <p:cBhvr>
                                        <p:cTn id="17" dur="250" decel="50000" autoRev="1" fill="hold">
                                          <p:stCondLst>
                                            <p:cond delay="0"/>
                                          </p:stCondLst>
                                        </p:cTn>
                                        <p:tgtEl>
                                          <p:spTgt spid="3">
                                            <p:txEl>
                                              <p:pRg st="1" end="1"/>
                                            </p:txEl>
                                          </p:spTgt>
                                        </p:tgtEl>
                                        <p:attrNameLst>
                                          <p:attrName>ppt_x</p:attrName>
                                        </p:attrNameLst>
                                      </p:cBhvr>
                                    </p:anim>
                                    <p:anim from="(-#ppt_h/2)" to="(#ppt_y)" calcmode="lin" valueType="num">
                                      <p:cBhvr>
                                        <p:cTn id="18" dur="500" fill="hold">
                                          <p:stCondLst>
                                            <p:cond delay="0"/>
                                          </p:stCondLst>
                                        </p:cTn>
                                        <p:tgtEl>
                                          <p:spTgt spid="3">
                                            <p:txEl>
                                              <p:pRg st="1" end="1"/>
                                            </p:txEl>
                                          </p:spTgt>
                                        </p:tgtEl>
                                        <p:attrNameLst>
                                          <p:attrName>ppt_y</p:attrName>
                                        </p:attrNameLst>
                                      </p:cBhvr>
                                    </p:anim>
                                    <p:animRot by="21600000">
                                      <p:cBhvr>
                                        <p:cTn id="19" dur="500" fill="hold">
                                          <p:stCondLst>
                                            <p:cond delay="0"/>
                                          </p:stCondLst>
                                        </p:cTn>
                                        <p:tgtEl>
                                          <p:spTgt spid="3">
                                            <p:txEl>
                                              <p:pRg st="1" end="1"/>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2" end="2"/>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2" end="2"/>
                                            </p:txEl>
                                          </p:spTgt>
                                        </p:tgtEl>
                                        <p:attrNameLst>
                                          <p:attrName>ppt_w</p:attrName>
                                        </p:attrNameLst>
                                      </p:cBhvr>
                                    </p:anim>
                                    <p:anim by="(#ppt_w*0.50)" calcmode="lin" valueType="num">
                                      <p:cBhvr>
                                        <p:cTn id="23" dur="250" decel="50000" autoRev="1" fill="hold">
                                          <p:stCondLst>
                                            <p:cond delay="0"/>
                                          </p:stCondLst>
                                        </p:cTn>
                                        <p:tgtEl>
                                          <p:spTgt spid="3">
                                            <p:txEl>
                                              <p:pRg st="2" end="2"/>
                                            </p:txEl>
                                          </p:spTgt>
                                        </p:tgtEl>
                                        <p:attrNameLst>
                                          <p:attrName>ppt_x</p:attrName>
                                        </p:attrNameLst>
                                      </p:cBhvr>
                                    </p:anim>
                                    <p:anim from="(-#ppt_h/2)" to="(#ppt_y)" calcmode="lin" valueType="num">
                                      <p:cBhvr>
                                        <p:cTn id="24" dur="500" fill="hold">
                                          <p:stCondLst>
                                            <p:cond delay="0"/>
                                          </p:stCondLst>
                                        </p:cTn>
                                        <p:tgtEl>
                                          <p:spTgt spid="3">
                                            <p:txEl>
                                              <p:pRg st="2" end="2"/>
                                            </p:txEl>
                                          </p:spTgt>
                                        </p:tgtEl>
                                        <p:attrNameLst>
                                          <p:attrName>ppt_y</p:attrName>
                                        </p:attrNameLst>
                                      </p:cBhvr>
                                    </p:anim>
                                    <p:animRot by="21600000">
                                      <p:cBhvr>
                                        <p:cTn id="25" dur="500" fill="hold">
                                          <p:stCondLst>
                                            <p:cond delay="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52400"/>
            <a:ext cx="8229600" cy="868363"/>
          </a:xfrm>
        </p:spPr>
        <p:txBody>
          <a:bodyPr>
            <a:normAutofit/>
          </a:bodyPr>
          <a:lstStyle/>
          <a:p>
            <a:pPr marL="54864" eaLnBrk="1" fontAlgn="auto" hangingPunct="1">
              <a:spcAft>
                <a:spcPts val="0"/>
              </a:spcAft>
              <a:defRPr/>
            </a:pPr>
            <a:r>
              <a:rPr lang="en-US" sz="4000" b="1" dirty="0" smtClean="0">
                <a:solidFill>
                  <a:schemeClr val="tx2">
                    <a:tint val="100000"/>
                    <a:shade val="90000"/>
                    <a:satMod val="250000"/>
                    <a:alpha val="100000"/>
                  </a:schemeClr>
                </a:solidFill>
                <a:latin typeface="Times New Roman" pitchFamily="18" charset="0"/>
                <a:cs typeface="Times New Roman" pitchFamily="18" charset="0"/>
              </a:rPr>
              <a:t>Applications</a:t>
            </a:r>
            <a:endParaRPr lang="en-IN" sz="4000" b="1" dirty="0" smtClean="0">
              <a:solidFill>
                <a:schemeClr val="tx2">
                  <a:tint val="100000"/>
                  <a:shade val="90000"/>
                  <a:satMod val="250000"/>
                  <a:alpha val="10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00600"/>
          </a:xfrm>
        </p:spPr>
        <p:txBody>
          <a:bodyPr rtlCol="0">
            <a:noAutofit/>
          </a:bodyPr>
          <a:lstStyle/>
          <a:p>
            <a:pPr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Replacement of PIN, physical tokens</a:t>
            </a:r>
          </a:p>
          <a:p>
            <a:pPr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No need of human assistance for identification</a:t>
            </a:r>
          </a:p>
          <a:p>
            <a:pPr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Prison visitor systems</a:t>
            </a:r>
          </a:p>
          <a:p>
            <a:pPr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Border control</a:t>
            </a:r>
          </a:p>
          <a:p>
            <a:pPr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Voting system</a:t>
            </a:r>
          </a:p>
          <a:p>
            <a:pPr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Computer security</a:t>
            </a:r>
          </a:p>
          <a:p>
            <a:pPr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Banking using ATM</a:t>
            </a:r>
          </a:p>
          <a:p>
            <a:pPr eaLnBrk="1" fontAlgn="auto" hangingPunct="1">
              <a:spcBef>
                <a:spcPts val="0"/>
              </a:spcBef>
              <a:spcAft>
                <a:spcPts val="0"/>
              </a:spcAft>
              <a:buFont typeface="Wingdings 2"/>
              <a:buChar char=""/>
              <a:defRPr/>
            </a:pPr>
            <a:r>
              <a:rPr lang="en-US" sz="2800" dirty="0" smtClean="0">
                <a:latin typeface="Times New Roman" pitchFamily="18" charset="0"/>
                <a:cs typeface="Times New Roman" pitchFamily="18" charset="0"/>
              </a:rPr>
              <a:t>Physical access  control of buildings ,areas etc.</a:t>
            </a:r>
          </a:p>
          <a:p>
            <a:pPr marL="420624" indent="-384048" algn="just" eaLnBrk="1" fontAlgn="auto" hangingPunct="1">
              <a:spcBef>
                <a:spcPts val="0"/>
              </a:spcBef>
              <a:spcAft>
                <a:spcPts val="0"/>
              </a:spcAft>
              <a:buFont typeface="Arial" pitchFamily="34" charset="0"/>
              <a:buNone/>
              <a:defRPr/>
            </a:pPr>
            <a:endParaRPr lang="en-US" sz="2700" dirty="0" smtClean="0">
              <a:latin typeface="Times New Roman" pitchFamily="18" charset="0"/>
              <a:cs typeface="Times New Roman" pitchFamily="18" charset="0"/>
            </a:endParaRPr>
          </a:p>
          <a:p>
            <a:pPr marL="420624" indent="-384048" algn="just" eaLnBrk="1" fontAlgn="auto" hangingPunct="1">
              <a:spcBef>
                <a:spcPts val="0"/>
              </a:spcBef>
              <a:spcAft>
                <a:spcPts val="0"/>
              </a:spcAft>
              <a:buFont typeface="Wingdings 2"/>
              <a:buNone/>
              <a:defRPr/>
            </a:pPr>
            <a:endParaRPr lang="en-US" sz="2700" dirty="0" smtClean="0">
              <a:latin typeface="Times New Roman" pitchFamily="18" charset="0"/>
              <a:cs typeface="Times New Roman" pitchFamily="18" charset="0"/>
            </a:endParaRPr>
          </a:p>
          <a:p>
            <a:pPr algn="just" eaLnBrk="1" fontAlgn="auto" hangingPunct="1">
              <a:spcBef>
                <a:spcPts val="0"/>
              </a:spcBef>
              <a:spcAft>
                <a:spcPts val="0"/>
              </a:spcAft>
              <a:buFont typeface="Arial" pitchFamily="34" charset="0"/>
              <a:buChar char="•"/>
              <a:defRPr/>
            </a:pPr>
            <a:endParaRPr lang="en-IN" sz="27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eaLnBrk="1" fontAlgn="auto" hangingPunct="1">
              <a:spcAft>
                <a:spcPts val="0"/>
              </a:spcAft>
              <a:defRPr/>
            </a:pPr>
            <a:r>
              <a:rPr lang="en-US" b="1" dirty="0" smtClean="0">
                <a:solidFill>
                  <a:schemeClr val="tx2">
                    <a:tint val="100000"/>
                    <a:shade val="90000"/>
                    <a:satMod val="250000"/>
                    <a:alpha val="100000"/>
                  </a:schemeClr>
                </a:solidFill>
              </a:rPr>
              <a:t>Disadvantage</a:t>
            </a:r>
            <a:endParaRPr lang="en-US" dirty="0">
              <a:solidFill>
                <a:schemeClr val="tx2">
                  <a:tint val="100000"/>
                  <a:shade val="90000"/>
                  <a:satMod val="250000"/>
                  <a:alpha val="100000"/>
                </a:schemeClr>
              </a:solidFill>
            </a:endParaRPr>
          </a:p>
        </p:txBody>
      </p:sp>
      <p:sp>
        <p:nvSpPr>
          <p:cNvPr id="36867" name="Content Placeholder 2"/>
          <p:cNvSpPr>
            <a:spLocks noGrp="1"/>
          </p:cNvSpPr>
          <p:nvPr>
            <p:ph idx="1"/>
          </p:nvPr>
        </p:nvSpPr>
        <p:spPr/>
        <p:txBody>
          <a:bodyPr/>
          <a:lstStyle/>
          <a:p>
            <a:pPr eaLnBrk="1" hangingPunct="1"/>
            <a:r>
              <a:rPr lang="en-US" dirty="0" smtClean="0">
                <a:latin typeface="Times New Roman" pitchFamily="18" charset="0"/>
                <a:cs typeface="Times New Roman" pitchFamily="18" charset="0"/>
              </a:rPr>
              <a:t>Problem with false rejection when people change their hair style, grow or shave a beard or wear glasses.</a:t>
            </a:r>
          </a:p>
          <a:p>
            <a:pPr eaLnBrk="1" hangingPunct="1"/>
            <a:r>
              <a:rPr lang="en-US" dirty="0" smtClean="0">
                <a:latin typeface="Times New Roman" pitchFamily="18" charset="0"/>
                <a:cs typeface="Times New Roman" pitchFamily="18" charset="0"/>
              </a:rPr>
              <a:t>Identical twins</a:t>
            </a:r>
          </a:p>
          <a:p>
            <a:pPr eaLnBrk="1" hangingPunct="1">
              <a:buFont typeface="Wingdings 2" pitchFamily="18" charset="2"/>
              <a:buNone/>
            </a:pPr>
            <a:endParaRPr lang="en-US" dirty="0" smtClean="0">
              <a:latin typeface="Times New Roman" pitchFamily="18" charset="0"/>
              <a:cs typeface="Times New Roman" pitchFamily="18"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685800"/>
          </a:xfrm>
        </p:spPr>
        <p:txBody>
          <a:bodyPr>
            <a:normAutofit fontScale="90000"/>
          </a:bodyPr>
          <a:lstStyle/>
          <a:p>
            <a:pPr marL="54864" eaLnBrk="1" fontAlgn="auto" hangingPunct="1">
              <a:spcAft>
                <a:spcPts val="0"/>
              </a:spcAft>
              <a:defRPr/>
            </a:pPr>
            <a:r>
              <a:rPr lang="en-US" b="1" dirty="0" smtClean="0">
                <a:solidFill>
                  <a:schemeClr val="tx2">
                    <a:tint val="100000"/>
                    <a:shade val="90000"/>
                    <a:satMod val="250000"/>
                    <a:alpha val="100000"/>
                  </a:schemeClr>
                </a:solidFill>
              </a:rPr>
              <a:t/>
            </a:r>
            <a:br>
              <a:rPr lang="en-US" b="1" dirty="0" smtClean="0">
                <a:solidFill>
                  <a:schemeClr val="tx2">
                    <a:tint val="100000"/>
                    <a:shade val="90000"/>
                    <a:satMod val="250000"/>
                    <a:alpha val="100000"/>
                  </a:schemeClr>
                </a:solidFill>
              </a:rPr>
            </a:br>
            <a:r>
              <a:rPr lang="en-US" b="1" dirty="0" smtClean="0">
                <a:solidFill>
                  <a:schemeClr val="tx2">
                    <a:tint val="100000"/>
                    <a:shade val="90000"/>
                    <a:satMod val="250000"/>
                    <a:alpha val="100000"/>
                  </a:schemeClr>
                </a:solidFill>
              </a:rPr>
              <a:t/>
            </a:r>
            <a:br>
              <a:rPr lang="en-US" b="1" dirty="0" smtClean="0">
                <a:solidFill>
                  <a:schemeClr val="tx2">
                    <a:tint val="100000"/>
                    <a:shade val="90000"/>
                    <a:satMod val="250000"/>
                    <a:alpha val="100000"/>
                  </a:schemeClr>
                </a:solidFill>
              </a:rPr>
            </a:br>
            <a:r>
              <a:rPr lang="en-US" b="1" dirty="0" smtClean="0">
                <a:solidFill>
                  <a:schemeClr val="tx2">
                    <a:tint val="100000"/>
                    <a:shade val="90000"/>
                    <a:satMod val="250000"/>
                    <a:alpha val="100000"/>
                  </a:schemeClr>
                </a:solidFill>
              </a:rPr>
              <a:t/>
            </a:r>
            <a:br>
              <a:rPr lang="en-US" b="1" dirty="0" smtClean="0">
                <a:solidFill>
                  <a:schemeClr val="tx2">
                    <a:tint val="100000"/>
                    <a:shade val="90000"/>
                    <a:satMod val="250000"/>
                    <a:alpha val="100000"/>
                  </a:schemeClr>
                </a:solidFill>
              </a:rPr>
            </a:br>
            <a:r>
              <a:rPr lang="en-US" b="1" dirty="0" smtClean="0">
                <a:solidFill>
                  <a:schemeClr val="tx2">
                    <a:tint val="100000"/>
                    <a:shade val="90000"/>
                    <a:satMod val="250000"/>
                    <a:alpha val="100000"/>
                  </a:schemeClr>
                </a:solidFill>
              </a:rPr>
              <a:t/>
            </a:r>
            <a:br>
              <a:rPr lang="en-US" b="1" dirty="0" smtClean="0">
                <a:solidFill>
                  <a:schemeClr val="tx2">
                    <a:tint val="100000"/>
                    <a:shade val="90000"/>
                    <a:satMod val="250000"/>
                    <a:alpha val="100000"/>
                  </a:schemeClr>
                </a:solidFill>
              </a:rPr>
            </a:br>
            <a:r>
              <a:rPr lang="en-US" dirty="0" smtClean="0">
                <a:solidFill>
                  <a:schemeClr val="tx2">
                    <a:tint val="100000"/>
                    <a:shade val="90000"/>
                    <a:satMod val="250000"/>
                    <a:alpha val="100000"/>
                  </a:schemeClr>
                </a:solidFill>
              </a:rPr>
              <a:t/>
            </a:r>
            <a:br>
              <a:rPr lang="en-US" dirty="0" smtClean="0">
                <a:solidFill>
                  <a:schemeClr val="tx2">
                    <a:tint val="100000"/>
                    <a:shade val="90000"/>
                    <a:satMod val="250000"/>
                    <a:alpha val="100000"/>
                  </a:schemeClr>
                </a:solidFill>
              </a:rPr>
            </a:br>
            <a:r>
              <a:rPr lang="en-US" dirty="0" smtClean="0">
                <a:solidFill>
                  <a:schemeClr val="tx2">
                    <a:tint val="100000"/>
                    <a:shade val="90000"/>
                    <a:satMod val="250000"/>
                    <a:alpha val="100000"/>
                  </a:schemeClr>
                </a:solidFill>
              </a:rPr>
              <a:t/>
            </a:r>
            <a:br>
              <a:rPr lang="en-US" dirty="0" smtClean="0">
                <a:solidFill>
                  <a:schemeClr val="tx2">
                    <a:tint val="100000"/>
                    <a:shade val="90000"/>
                    <a:satMod val="250000"/>
                    <a:alpha val="100000"/>
                  </a:schemeClr>
                </a:solidFill>
              </a:rPr>
            </a:br>
            <a:r>
              <a:rPr lang="en-US" dirty="0" smtClean="0">
                <a:solidFill>
                  <a:schemeClr val="tx2">
                    <a:tint val="100000"/>
                    <a:shade val="90000"/>
                    <a:satMod val="250000"/>
                    <a:alpha val="100000"/>
                  </a:schemeClr>
                </a:solidFill>
              </a:rPr>
              <a:t/>
            </a:r>
            <a:br>
              <a:rPr lang="en-US" dirty="0" smtClean="0">
                <a:solidFill>
                  <a:schemeClr val="tx2">
                    <a:tint val="100000"/>
                    <a:shade val="90000"/>
                    <a:satMod val="250000"/>
                    <a:alpha val="100000"/>
                  </a:schemeClr>
                </a:solidFill>
              </a:rPr>
            </a:br>
            <a:r>
              <a:rPr lang="en-US" dirty="0" smtClean="0">
                <a:solidFill>
                  <a:schemeClr val="tx2">
                    <a:tint val="100000"/>
                    <a:shade val="90000"/>
                    <a:satMod val="250000"/>
                    <a:alpha val="100000"/>
                  </a:schemeClr>
                </a:solidFill>
              </a:rPr>
              <a:t/>
            </a:r>
            <a:br>
              <a:rPr lang="en-US" dirty="0" smtClean="0">
                <a:solidFill>
                  <a:schemeClr val="tx2">
                    <a:tint val="100000"/>
                    <a:shade val="90000"/>
                    <a:satMod val="250000"/>
                    <a:alpha val="100000"/>
                  </a:schemeClr>
                </a:solidFill>
              </a:rPr>
            </a:br>
            <a:r>
              <a:rPr lang="en-US" sz="4000" b="1" dirty="0" smtClean="0">
                <a:solidFill>
                  <a:schemeClr val="tx2">
                    <a:tint val="100000"/>
                    <a:shade val="90000"/>
                    <a:satMod val="250000"/>
                    <a:alpha val="100000"/>
                  </a:schemeClr>
                </a:solidFill>
                <a:latin typeface="Times New Roman" pitchFamily="18" charset="0"/>
                <a:cs typeface="Times New Roman" pitchFamily="18" charset="0"/>
              </a:rPr>
              <a:t>Advantages</a:t>
            </a:r>
            <a:r>
              <a:rPr lang="en-US" dirty="0" smtClean="0">
                <a:solidFill>
                  <a:schemeClr val="tx2">
                    <a:tint val="100000"/>
                    <a:shade val="90000"/>
                    <a:satMod val="250000"/>
                    <a:alpha val="100000"/>
                  </a:schemeClr>
                </a:solidFill>
              </a:rPr>
              <a:t/>
            </a:r>
            <a:br>
              <a:rPr lang="en-US" dirty="0" smtClean="0">
                <a:solidFill>
                  <a:schemeClr val="tx2">
                    <a:tint val="100000"/>
                    <a:shade val="90000"/>
                    <a:satMod val="250000"/>
                    <a:alpha val="100000"/>
                  </a:schemeClr>
                </a:solidFill>
              </a:rPr>
            </a:br>
            <a:endParaRPr lang="en-US" dirty="0">
              <a:solidFill>
                <a:schemeClr val="tx2">
                  <a:tint val="100000"/>
                  <a:shade val="90000"/>
                  <a:satMod val="250000"/>
                  <a:alpha val="100000"/>
                </a:schemeClr>
              </a:solidFill>
            </a:endParaRPr>
          </a:p>
        </p:txBody>
      </p:sp>
      <p:sp>
        <p:nvSpPr>
          <p:cNvPr id="35843" name="Content Placeholder 2"/>
          <p:cNvSpPr>
            <a:spLocks noGrp="1"/>
          </p:cNvSpPr>
          <p:nvPr>
            <p:ph idx="1"/>
          </p:nvPr>
        </p:nvSpPr>
        <p:spPr/>
        <p:txBody>
          <a:bodyPr/>
          <a:lstStyle/>
          <a:p>
            <a:pPr eaLnBrk="1" hangingPunct="1"/>
            <a:r>
              <a:rPr lang="en-US" dirty="0" smtClean="0">
                <a:latin typeface="Times New Roman" pitchFamily="18" charset="0"/>
                <a:cs typeface="Times New Roman" pitchFamily="18" charset="0"/>
              </a:rPr>
              <a:t>Convenient, social acceptability</a:t>
            </a:r>
          </a:p>
          <a:p>
            <a:pPr eaLnBrk="1" hangingPunct="1"/>
            <a:r>
              <a:rPr lang="en-US" dirty="0" smtClean="0">
                <a:latin typeface="Times New Roman" pitchFamily="18" charset="0"/>
                <a:cs typeface="Times New Roman" pitchFamily="18" charset="0"/>
              </a:rPr>
              <a:t>Easy to use</a:t>
            </a:r>
          </a:p>
          <a:p>
            <a:pPr eaLnBrk="1" hangingPunct="1"/>
            <a:r>
              <a:rPr lang="en-US" dirty="0" smtClean="0">
                <a:latin typeface="Times New Roman" pitchFamily="18" charset="0"/>
                <a:cs typeface="Times New Roman" pitchFamily="18" charset="0"/>
              </a:rPr>
              <a:t>Inexpensive technique of  identification</a:t>
            </a:r>
          </a:p>
          <a:p>
            <a:pPr eaLnBrk="1" hangingPunct="1"/>
            <a:endParaRPr lang="en-US" dirty="0" smtClean="0">
              <a:latin typeface="Times New Roman" pitchFamily="18" charset="0"/>
              <a:cs typeface="Times New Roman" pitchFamily="18"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marL="54864" eaLnBrk="1" fontAlgn="auto" hangingPunct="1">
              <a:spcAft>
                <a:spcPts val="0"/>
              </a:spcAft>
              <a:defRPr/>
            </a:pPr>
            <a:r>
              <a:rPr lang="en-US" b="1" dirty="0" smtClean="0">
                <a:solidFill>
                  <a:schemeClr val="tx2">
                    <a:tint val="100000"/>
                    <a:shade val="90000"/>
                    <a:satMod val="250000"/>
                    <a:alpha val="100000"/>
                  </a:schemeClr>
                </a:solidFill>
                <a:latin typeface="Times New Roman" pitchFamily="18" charset="0"/>
                <a:cs typeface="Times New Roman" pitchFamily="18" charset="0"/>
              </a:rPr>
              <a:t>Conclusion</a:t>
            </a:r>
            <a:endParaRPr lang="en-IN" b="1" dirty="0" smtClean="0">
              <a:solidFill>
                <a:schemeClr val="tx2">
                  <a:tint val="100000"/>
                  <a:shade val="90000"/>
                  <a:satMod val="250000"/>
                  <a:alpha val="100000"/>
                </a:schemeClr>
              </a:solidFill>
              <a:latin typeface="Times New Roman" pitchFamily="18" charset="0"/>
              <a:cs typeface="Times New Roman" pitchFamily="18" charset="0"/>
            </a:endParaRPr>
          </a:p>
        </p:txBody>
      </p:sp>
      <p:sp>
        <p:nvSpPr>
          <p:cNvPr id="37891" name="Content Placeholder 2"/>
          <p:cNvSpPr>
            <a:spLocks noGrp="1"/>
          </p:cNvSpPr>
          <p:nvPr>
            <p:ph idx="1"/>
          </p:nvPr>
        </p:nvSpPr>
        <p:spPr/>
        <p:txBody>
          <a:bodyPr/>
          <a:lstStyle/>
          <a:p>
            <a:pPr algn="just" eaLnBrk="1" hangingPunct="1"/>
            <a:r>
              <a:rPr lang="en-IN" sz="2800" dirty="0" smtClean="0">
                <a:latin typeface="Times New Roman" pitchFamily="18" charset="0"/>
                <a:cs typeface="Times New Roman" pitchFamily="18" charset="0"/>
              </a:rPr>
              <a:t>Factors such as environmental changes and mild changes in appearance impact the technology to a greater degree than many expect.</a:t>
            </a:r>
          </a:p>
          <a:p>
            <a:pPr algn="just" eaLnBrk="1" hangingPunct="1"/>
            <a:r>
              <a:rPr lang="en-IN" sz="2800" dirty="0" smtClean="0">
                <a:latin typeface="Times New Roman" pitchFamily="18" charset="0"/>
                <a:cs typeface="Times New Roman" pitchFamily="18" charset="0"/>
              </a:rPr>
              <a:t>For implementations where the biometric system must verify and identify users reliably over time, facial scan can be a very difficult, but not impossible, technology to implement successfully.</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5"/>
          <p:cNvSpPr>
            <a:spLocks noGrp="1"/>
          </p:cNvSpPr>
          <p:nvPr>
            <p:ph type="title"/>
          </p:nvPr>
        </p:nvSpPr>
        <p:spPr>
          <a:xfrm>
            <a:off x="762000" y="2743200"/>
            <a:ext cx="7391400" cy="1143000"/>
          </a:xfrm>
        </p:spPr>
        <p:txBody>
          <a:bodyPr>
            <a:noAutofit/>
          </a:bodyPr>
          <a:lstStyle/>
          <a:p>
            <a:pPr marL="54864" eaLnBrk="1" fontAlgn="auto" hangingPunct="1">
              <a:spcAft>
                <a:spcPts val="0"/>
              </a:spcAft>
              <a:defRPr/>
            </a:pPr>
            <a:r>
              <a:rPr lang="en-US" sz="9600" dirty="0" smtClean="0">
                <a:solidFill>
                  <a:schemeClr val="tx2">
                    <a:tint val="100000"/>
                    <a:shade val="90000"/>
                    <a:satMod val="250000"/>
                    <a:alpha val="100000"/>
                  </a:schemeClr>
                </a:solidFill>
                <a:latin typeface="Times New Roman" pitchFamily="18" charset="0"/>
                <a:cs typeface="Times New Roman" pitchFamily="18" charset="0"/>
              </a:rPr>
              <a:t>Thank You…</a:t>
            </a:r>
            <a:endParaRPr lang="en-IN" sz="9600" dirty="0" smtClean="0">
              <a:solidFill>
                <a:schemeClr val="tx2">
                  <a:tint val="100000"/>
                  <a:shade val="90000"/>
                  <a:satMod val="250000"/>
                  <a:alpha val="100000"/>
                </a:schemeClr>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pPr>
              <a:defRPr/>
            </a:pPr>
            <a:fld id="{2972BAF0-2C5A-4EFF-AAB4-310B5FEC7C63}" type="datetime1">
              <a:rPr lang="en-US" smtClean="0"/>
              <a:pPr>
                <a:defRPr/>
              </a:pPr>
              <a:t>3/5/2019</a:t>
            </a:fld>
            <a:endParaRPr lang="en-US"/>
          </a:p>
        </p:txBody>
      </p:sp>
      <p:sp>
        <p:nvSpPr>
          <p:cNvPr id="4" name="Slide Number Placeholder 3"/>
          <p:cNvSpPr>
            <a:spLocks noGrp="1"/>
          </p:cNvSpPr>
          <p:nvPr>
            <p:ph type="sldNum" sz="quarter" idx="12"/>
          </p:nvPr>
        </p:nvSpPr>
        <p:spPr/>
        <p:txBody>
          <a:bodyPr/>
          <a:lstStyle/>
          <a:p>
            <a:pPr>
              <a:defRPr/>
            </a:pPr>
            <a:fld id="{364245BD-4FE9-4FB8-A444-E70BD045C7D3}" type="slidenum">
              <a:rPr lang="en-US" smtClean="0"/>
              <a:pPr>
                <a:defRPr/>
              </a:pPr>
              <a:t>29</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190750" y="1938338"/>
            <a:ext cx="4762500" cy="29813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eaLnBrk="1" fontAlgn="auto" hangingPunct="1">
              <a:spcAft>
                <a:spcPts val="0"/>
              </a:spcAft>
              <a:defRPr/>
            </a:pPr>
            <a:r>
              <a:rPr lang="en-US" b="1" dirty="0" smtClean="0">
                <a:solidFill>
                  <a:schemeClr val="tx2">
                    <a:tint val="100000"/>
                    <a:shade val="90000"/>
                    <a:satMod val="250000"/>
                    <a:alpha val="100000"/>
                  </a:schemeClr>
                </a:solidFill>
              </a:rPr>
              <a:t>Introduction</a:t>
            </a:r>
            <a:endParaRPr lang="en-US" b="1" dirty="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normAutofit/>
          </a:bodyPr>
          <a:lstStyle/>
          <a:p>
            <a:pPr marL="419100" indent="-382588" algn="just" eaLnBrk="1" fontAlgn="auto" hangingPunct="1">
              <a:spcBef>
                <a:spcPts val="0"/>
              </a:spcBef>
              <a:spcAft>
                <a:spcPts val="0"/>
              </a:spcAft>
              <a:buFont typeface="Wingdings" pitchFamily="2" charset="2"/>
              <a:buChar char="§"/>
              <a:defRPr/>
            </a:pPr>
            <a:r>
              <a:rPr lang="en-US" dirty="0" smtClean="0"/>
              <a:t>Everyday actions are increasingly being handled electronically, instead of pencil and paper or face to face.</a:t>
            </a:r>
          </a:p>
          <a:p>
            <a:pPr marL="419100" indent="-382588" algn="just" eaLnBrk="1" fontAlgn="auto" hangingPunct="1">
              <a:spcBef>
                <a:spcPts val="0"/>
              </a:spcBef>
              <a:spcAft>
                <a:spcPts val="0"/>
              </a:spcAft>
              <a:buFont typeface="Wingdings 2"/>
              <a:buNone/>
              <a:defRPr/>
            </a:pPr>
            <a:endParaRPr lang="en-US" dirty="0" smtClean="0"/>
          </a:p>
          <a:p>
            <a:pPr marL="419100" indent="-382588" algn="just" eaLnBrk="1" fontAlgn="auto" hangingPunct="1">
              <a:spcBef>
                <a:spcPts val="0"/>
              </a:spcBef>
              <a:spcAft>
                <a:spcPts val="0"/>
              </a:spcAft>
              <a:buFont typeface="Wingdings" pitchFamily="2" charset="2"/>
              <a:buChar char="§"/>
              <a:defRPr/>
            </a:pPr>
            <a:r>
              <a:rPr lang="en-US" dirty="0" smtClean="0"/>
              <a:t>This growth in electronic transactions  results in great demand for fast and accurate user identification and authentication.</a:t>
            </a:r>
          </a:p>
          <a:p>
            <a:pPr eaLnBrk="1" fontAlgn="auto" hangingPunct="1">
              <a:spcBef>
                <a:spcPts val="0"/>
              </a:spcBef>
              <a:spcAft>
                <a:spcPts val="0"/>
              </a:spcAft>
              <a:buFont typeface="Wingdings 2"/>
              <a:buChar cha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pPr>
              <a:defRPr/>
            </a:pPr>
            <a:fld id="{2972BAF0-2C5A-4EFF-AAB4-310B5FEC7C63}" type="datetime1">
              <a:rPr lang="en-US" smtClean="0"/>
              <a:pPr>
                <a:defRPr/>
              </a:pPr>
              <a:t>3/5/2019</a:t>
            </a:fld>
            <a:endParaRPr lang="en-US"/>
          </a:p>
        </p:txBody>
      </p:sp>
      <p:sp>
        <p:nvSpPr>
          <p:cNvPr id="4" name="Slide Number Placeholder 3"/>
          <p:cNvSpPr>
            <a:spLocks noGrp="1"/>
          </p:cNvSpPr>
          <p:nvPr>
            <p:ph type="sldNum" sz="quarter" idx="12"/>
          </p:nvPr>
        </p:nvSpPr>
        <p:spPr/>
        <p:txBody>
          <a:bodyPr/>
          <a:lstStyle/>
          <a:p>
            <a:pPr>
              <a:defRPr/>
            </a:pPr>
            <a:fld id="{364245BD-4FE9-4FB8-A444-E70BD045C7D3}" type="slidenum">
              <a:rPr lang="en-US" smtClean="0"/>
              <a:pPr>
                <a:defRPr/>
              </a:pPr>
              <a:t>30</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42751" y="304800"/>
            <a:ext cx="7101024" cy="51244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pPr>
              <a:defRPr/>
            </a:pPr>
            <a:fld id="{2972BAF0-2C5A-4EFF-AAB4-310B5FEC7C63}" type="datetime1">
              <a:rPr lang="en-US" smtClean="0"/>
              <a:pPr>
                <a:defRPr/>
              </a:pPr>
              <a:t>3/5/2019</a:t>
            </a:fld>
            <a:endParaRPr lang="en-US"/>
          </a:p>
        </p:txBody>
      </p:sp>
      <p:sp>
        <p:nvSpPr>
          <p:cNvPr id="4" name="Slide Number Placeholder 3"/>
          <p:cNvSpPr>
            <a:spLocks noGrp="1"/>
          </p:cNvSpPr>
          <p:nvPr>
            <p:ph type="sldNum" sz="quarter" idx="12"/>
          </p:nvPr>
        </p:nvSpPr>
        <p:spPr/>
        <p:txBody>
          <a:bodyPr/>
          <a:lstStyle/>
          <a:p>
            <a:pPr>
              <a:defRPr/>
            </a:pPr>
            <a:fld id="{364245BD-4FE9-4FB8-A444-E70BD045C7D3}" type="slidenum">
              <a:rPr lang="en-US" smtClean="0"/>
              <a:pPr>
                <a:defRPr/>
              </a:pPr>
              <a:t>31</a:t>
            </a:fld>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644605" y="990600"/>
            <a:ext cx="7977521" cy="4953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7391400" cy="6126163"/>
          </a:xfrm>
        </p:spPr>
        <p:txBody>
          <a:bodyPr/>
          <a:lstStyle/>
          <a:p>
            <a:pPr marL="419100" indent="-382588" algn="just" eaLnBrk="1" hangingPunct="1">
              <a:buFont typeface="Wingdings" pitchFamily="2" charset="2"/>
              <a:buChar char="§"/>
            </a:pPr>
            <a:r>
              <a:rPr lang="en-US" sz="2800" dirty="0" smtClean="0">
                <a:latin typeface="Times New Roman" pitchFamily="18" charset="0"/>
                <a:cs typeface="Times New Roman" pitchFamily="18" charset="0"/>
              </a:rPr>
              <a:t>Access codes for buildings, banks accounts and computer systems often use PIN's for identification and security </a:t>
            </a:r>
            <a:r>
              <a:rPr lang="en-US" sz="2800" dirty="0" err="1" smtClean="0">
                <a:latin typeface="Times New Roman" pitchFamily="18" charset="0"/>
                <a:cs typeface="Times New Roman" pitchFamily="18" charset="0"/>
              </a:rPr>
              <a:t>clearences</a:t>
            </a:r>
            <a:r>
              <a:rPr lang="en-US" sz="2800" dirty="0" smtClean="0">
                <a:latin typeface="Times New Roman" pitchFamily="18" charset="0"/>
                <a:cs typeface="Times New Roman" pitchFamily="18" charset="0"/>
              </a:rPr>
              <a:t>.</a:t>
            </a:r>
          </a:p>
          <a:p>
            <a:pPr marL="419100" indent="-382588" algn="just" eaLnBrk="1" hangingPunct="1">
              <a:buFont typeface="Wingdings" pitchFamily="2" charset="2"/>
              <a:buChar char="§"/>
            </a:pPr>
            <a:r>
              <a:rPr lang="en-US" sz="2800" dirty="0" smtClean="0">
                <a:latin typeface="Times New Roman" pitchFamily="18" charset="0"/>
                <a:cs typeface="Times New Roman" pitchFamily="18" charset="0"/>
              </a:rPr>
              <a:t>Using the proper PIN gains access, but the user of the PIN is not verified. When credit and ATM cards are lost or stolen, an unauthorized user can often come up with the correct personal codes.</a:t>
            </a:r>
          </a:p>
          <a:p>
            <a:pPr marL="419100" indent="-382588" algn="just" eaLnBrk="1" hangingPunct="1">
              <a:buFont typeface="Wingdings" pitchFamily="2" charset="2"/>
              <a:buChar char="§"/>
            </a:pPr>
            <a:r>
              <a:rPr lang="en-US" sz="2800" dirty="0" smtClean="0">
                <a:latin typeface="Times New Roman" pitchFamily="18" charset="0"/>
                <a:cs typeface="Times New Roman" pitchFamily="18" charset="0"/>
              </a:rPr>
              <a:t> Face recognition technology may solve this problem since a face is undeniably connected to its owner expect in the case of identical twins.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250" autoRev="1" fill="hold">
                                          <p:stCondLst>
                                            <p:cond delay="0"/>
                                          </p:stCondLst>
                                        </p:cTn>
                                        <p:tgtEl>
                                          <p:spTgt spid="3">
                                            <p:txEl>
                                              <p:pRg st="0" end="0"/>
                                            </p:txEl>
                                          </p:spTgt>
                                        </p:tgtEl>
                                        <p:attrNameLst>
                                          <p:attrName>ppt_w</p:attrName>
                                        </p:attrNameLst>
                                      </p:cBhvr>
                                    </p:anim>
                                    <p:anim by="(#ppt_w*0.50)" calcmode="lin" valueType="num">
                                      <p:cBhvr>
                                        <p:cTn id="8" dur="250" decel="50000" autoRev="1" fill="hold">
                                          <p:stCondLst>
                                            <p:cond delay="0"/>
                                          </p:stCondLst>
                                        </p:cTn>
                                        <p:tgtEl>
                                          <p:spTgt spid="3">
                                            <p:txEl>
                                              <p:pRg st="0" end="0"/>
                                            </p:txEl>
                                          </p:spTgt>
                                        </p:tgtEl>
                                        <p:attrNameLst>
                                          <p:attrName>ppt_x</p:attrName>
                                        </p:attrNameLst>
                                      </p:cBhvr>
                                    </p:anim>
                                    <p:anim from="(-#ppt_h/2)" to="(#ppt_y)" calcmode="lin" valueType="num">
                                      <p:cBhvr>
                                        <p:cTn id="9" dur="500" fill="hold">
                                          <p:stCondLst>
                                            <p:cond delay="0"/>
                                          </p:stCondLst>
                                        </p:cTn>
                                        <p:tgtEl>
                                          <p:spTgt spid="3">
                                            <p:txEl>
                                              <p:pRg st="0" end="0"/>
                                            </p:txEl>
                                          </p:spTgt>
                                        </p:tgtEl>
                                        <p:attrNameLst>
                                          <p:attrName>ppt_y</p:attrName>
                                        </p:attrNameLst>
                                      </p:cBhvr>
                                    </p:anim>
                                    <p:animRot by="21600000">
                                      <p:cBhvr>
                                        <p:cTn id="10" dur="500" fill="hold">
                                          <p:stCondLst>
                                            <p:cond delay="0"/>
                                          </p:stCondLst>
                                        </p:cTn>
                                        <p:tgtEl>
                                          <p:spTgt spid="3">
                                            <p:txEl>
                                              <p:pRg st="0" end="0"/>
                                            </p:txEl>
                                          </p:spTgt>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 by="(-#ppt_w*2)" calcmode="lin" valueType="num">
                                      <p:cBhvr rctx="PPT">
                                        <p:cTn id="13" dur="250" autoRev="1" fill="hold">
                                          <p:stCondLst>
                                            <p:cond delay="0"/>
                                          </p:stCondLst>
                                        </p:cTn>
                                        <p:tgtEl>
                                          <p:spTgt spid="3">
                                            <p:txEl>
                                              <p:pRg st="1" end="1"/>
                                            </p:txEl>
                                          </p:spTgt>
                                        </p:tgtEl>
                                        <p:attrNameLst>
                                          <p:attrName>ppt_w</p:attrName>
                                        </p:attrNameLst>
                                      </p:cBhvr>
                                    </p:anim>
                                    <p:anim by="(#ppt_w*0.50)" calcmode="lin" valueType="num">
                                      <p:cBhvr>
                                        <p:cTn id="14" dur="250" decel="50000" autoRev="1" fill="hold">
                                          <p:stCondLst>
                                            <p:cond delay="0"/>
                                          </p:stCondLst>
                                        </p:cTn>
                                        <p:tgtEl>
                                          <p:spTgt spid="3">
                                            <p:txEl>
                                              <p:pRg st="1" end="1"/>
                                            </p:txEl>
                                          </p:spTgt>
                                        </p:tgtEl>
                                        <p:attrNameLst>
                                          <p:attrName>ppt_x</p:attrName>
                                        </p:attrNameLst>
                                      </p:cBhvr>
                                    </p:anim>
                                    <p:anim from="(-#ppt_h/2)" to="(#ppt_y)" calcmode="lin" valueType="num">
                                      <p:cBhvr>
                                        <p:cTn id="15" dur="500" fill="hold">
                                          <p:stCondLst>
                                            <p:cond delay="0"/>
                                          </p:stCondLst>
                                        </p:cTn>
                                        <p:tgtEl>
                                          <p:spTgt spid="3">
                                            <p:txEl>
                                              <p:pRg st="1" end="1"/>
                                            </p:txEl>
                                          </p:spTgt>
                                        </p:tgtEl>
                                        <p:attrNameLst>
                                          <p:attrName>ppt_y</p:attrName>
                                        </p:attrNameLst>
                                      </p:cBhvr>
                                    </p:anim>
                                    <p:animRot by="21600000">
                                      <p:cBhvr>
                                        <p:cTn id="16" dur="500" fill="hold">
                                          <p:stCondLst>
                                            <p:cond delay="0"/>
                                          </p:stCondLst>
                                        </p:cTn>
                                        <p:tgtEl>
                                          <p:spTgt spid="3">
                                            <p:txEl>
                                              <p:pRg st="1" end="1"/>
                                            </p:txEl>
                                          </p:spTgt>
                                        </p:tgtEl>
                                        <p:attrNameLst>
                                          <p:attrName>r</p:attrName>
                                        </p:attrNameLst>
                                      </p:cBhvr>
                                    </p:animRo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3">
                                            <p:txEl>
                                              <p:pRg st="2" end="2"/>
                                            </p:txEl>
                                          </p:spTgt>
                                        </p:tgtEl>
                                        <p:attrNameLst>
                                          <p:attrName>style.visibility</p:attrName>
                                        </p:attrNameLst>
                                      </p:cBhvr>
                                      <p:to>
                                        <p:strVal val="visible"/>
                                      </p:to>
                                    </p:set>
                                    <p:anim by="(-#ppt_w*2)" calcmode="lin" valueType="num">
                                      <p:cBhvr rctx="PPT">
                                        <p:cTn id="19" dur="250" autoRev="1" fill="hold">
                                          <p:stCondLst>
                                            <p:cond delay="0"/>
                                          </p:stCondLst>
                                        </p:cTn>
                                        <p:tgtEl>
                                          <p:spTgt spid="3">
                                            <p:txEl>
                                              <p:pRg st="2" end="2"/>
                                            </p:txEl>
                                          </p:spTgt>
                                        </p:tgtEl>
                                        <p:attrNameLst>
                                          <p:attrName>ppt_w</p:attrName>
                                        </p:attrNameLst>
                                      </p:cBhvr>
                                    </p:anim>
                                    <p:anim by="(#ppt_w*0.50)" calcmode="lin" valueType="num">
                                      <p:cBhvr>
                                        <p:cTn id="20" dur="250" decel="50000" autoRev="1" fill="hold">
                                          <p:stCondLst>
                                            <p:cond delay="0"/>
                                          </p:stCondLst>
                                        </p:cTn>
                                        <p:tgtEl>
                                          <p:spTgt spid="3">
                                            <p:txEl>
                                              <p:pRg st="2" end="2"/>
                                            </p:txEl>
                                          </p:spTgt>
                                        </p:tgtEl>
                                        <p:attrNameLst>
                                          <p:attrName>ppt_x</p:attrName>
                                        </p:attrNameLst>
                                      </p:cBhvr>
                                    </p:anim>
                                    <p:anim from="(-#ppt_h/2)" to="(#ppt_y)" calcmode="lin" valueType="num">
                                      <p:cBhvr>
                                        <p:cTn id="21" dur="500" fill="hold">
                                          <p:stCondLst>
                                            <p:cond delay="0"/>
                                          </p:stCondLst>
                                        </p:cTn>
                                        <p:tgtEl>
                                          <p:spTgt spid="3">
                                            <p:txEl>
                                              <p:pRg st="2" end="2"/>
                                            </p:txEl>
                                          </p:spTgt>
                                        </p:tgtEl>
                                        <p:attrNameLst>
                                          <p:attrName>ppt_y</p:attrName>
                                        </p:attrNameLst>
                                      </p:cBhvr>
                                    </p:anim>
                                    <p:animRot by="21600000">
                                      <p:cBhvr>
                                        <p:cTn id="22" dur="500" fill="hold">
                                          <p:stCondLst>
                                            <p:cond delay="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467600" cy="1189038"/>
          </a:xfrm>
        </p:spPr>
        <p:txBody>
          <a:bodyPr/>
          <a:lstStyle/>
          <a:p>
            <a:pPr marL="54864" eaLnBrk="1" fontAlgn="auto" hangingPunct="1">
              <a:spcAft>
                <a:spcPts val="0"/>
              </a:spcAft>
              <a:defRPr/>
            </a:pPr>
            <a:r>
              <a:rPr lang="en-US" b="1" dirty="0" smtClean="0">
                <a:solidFill>
                  <a:schemeClr val="tx2">
                    <a:tint val="100000"/>
                    <a:shade val="90000"/>
                    <a:satMod val="250000"/>
                    <a:alpha val="100000"/>
                  </a:schemeClr>
                </a:solidFill>
              </a:rPr>
              <a:t>Facial Recognition ???</a:t>
            </a:r>
          </a:p>
        </p:txBody>
      </p:sp>
      <p:sp>
        <p:nvSpPr>
          <p:cNvPr id="3" name="Content Placeholder 2"/>
          <p:cNvSpPr>
            <a:spLocks noGrp="1"/>
          </p:cNvSpPr>
          <p:nvPr>
            <p:ph idx="1"/>
          </p:nvPr>
        </p:nvSpPr>
        <p:spPr>
          <a:xfrm>
            <a:off x="457200" y="1981200"/>
            <a:ext cx="7696200" cy="4572000"/>
          </a:xfrm>
        </p:spPr>
        <p:txBody>
          <a:bodyPr/>
          <a:lstStyle/>
          <a:p>
            <a:pPr marL="419100" indent="-382588" algn="just" eaLnBrk="1" hangingPunct="1">
              <a:buFont typeface="Wingdings" pitchFamily="2" charset="2"/>
              <a:buChar char="§"/>
            </a:pPr>
            <a:r>
              <a:rPr lang="en-US" sz="2800" dirty="0" smtClean="0">
                <a:latin typeface="Times New Roman" pitchFamily="18" charset="0"/>
                <a:cs typeface="Times New Roman" pitchFamily="18" charset="0"/>
              </a:rPr>
              <a:t> It requires no physical interaction on behalf of the user. </a:t>
            </a:r>
          </a:p>
          <a:p>
            <a:pPr marL="419100" indent="-382588" algn="just" eaLnBrk="1" hangingPunct="1">
              <a:buFont typeface="Wingdings" pitchFamily="2" charset="2"/>
              <a:buChar char="§"/>
            </a:pPr>
            <a:r>
              <a:rPr lang="en-US" sz="2800" dirty="0" smtClean="0">
                <a:latin typeface="Times New Roman" pitchFamily="18" charset="0"/>
                <a:cs typeface="Times New Roman" pitchFamily="18" charset="0"/>
              </a:rPr>
              <a:t> It is accurate and allows for high enrolment and verification rates. </a:t>
            </a:r>
          </a:p>
          <a:p>
            <a:pPr marL="419100" indent="-382588" algn="just" eaLnBrk="1" hangingPunct="1">
              <a:buFont typeface="Wingdings" pitchFamily="2" charset="2"/>
              <a:buChar char="§"/>
            </a:pPr>
            <a:r>
              <a:rPr lang="en-US" sz="2800" dirty="0" smtClean="0">
                <a:latin typeface="Times New Roman" pitchFamily="18" charset="0"/>
                <a:cs typeface="Times New Roman" pitchFamily="18" charset="0"/>
              </a:rPr>
              <a:t>It can use your existing hardware infrastructure, existing </a:t>
            </a:r>
            <a:r>
              <a:rPr lang="en-US" sz="2800" dirty="0" err="1" smtClean="0">
                <a:latin typeface="Times New Roman" pitchFamily="18" charset="0"/>
                <a:cs typeface="Times New Roman" pitchFamily="18" charset="0"/>
              </a:rPr>
              <a:t>camaras</a:t>
            </a:r>
            <a:r>
              <a:rPr lang="en-US" sz="2800" dirty="0" smtClean="0">
                <a:latin typeface="Times New Roman" pitchFamily="18" charset="0"/>
                <a:cs typeface="Times New Roman" pitchFamily="18" charset="0"/>
              </a:rPr>
              <a:t> and image capture Devices will work with no problems </a:t>
            </a:r>
          </a:p>
          <a:p>
            <a:pPr marL="419100" indent="-382588" algn="just" eaLnBrk="1" hangingPunct="1">
              <a:buFont typeface="Arial" pitchFamily="34" charset="0"/>
              <a:buNone/>
            </a:pPr>
            <a:endParaRPr lang="en-US" sz="28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1" end="1"/>
                                            </p:txEl>
                                          </p:spTgt>
                                        </p:tgtEl>
                                        <p:attrNameLst>
                                          <p:attrName>ppt_w</p:attrName>
                                        </p:attrNameLst>
                                      </p:cBhvr>
                                    </p:anim>
                                    <p:anim by="(#ppt_w*0.50)" calcmode="lin" valueType="num">
                                      <p:cBhvr>
                                        <p:cTn id="17" dur="250" decel="50000" autoRev="1" fill="hold">
                                          <p:stCondLst>
                                            <p:cond delay="0"/>
                                          </p:stCondLst>
                                        </p:cTn>
                                        <p:tgtEl>
                                          <p:spTgt spid="3">
                                            <p:txEl>
                                              <p:pRg st="1" end="1"/>
                                            </p:txEl>
                                          </p:spTgt>
                                        </p:tgtEl>
                                        <p:attrNameLst>
                                          <p:attrName>ppt_x</p:attrName>
                                        </p:attrNameLst>
                                      </p:cBhvr>
                                    </p:anim>
                                    <p:anim from="(-#ppt_h/2)" to="(#ppt_y)" calcmode="lin" valueType="num">
                                      <p:cBhvr>
                                        <p:cTn id="18" dur="500" fill="hold">
                                          <p:stCondLst>
                                            <p:cond delay="0"/>
                                          </p:stCondLst>
                                        </p:cTn>
                                        <p:tgtEl>
                                          <p:spTgt spid="3">
                                            <p:txEl>
                                              <p:pRg st="1" end="1"/>
                                            </p:txEl>
                                          </p:spTgt>
                                        </p:tgtEl>
                                        <p:attrNameLst>
                                          <p:attrName>ppt_y</p:attrName>
                                        </p:attrNameLst>
                                      </p:cBhvr>
                                    </p:anim>
                                    <p:animRot by="21600000">
                                      <p:cBhvr>
                                        <p:cTn id="19" dur="500" fill="hold">
                                          <p:stCondLst>
                                            <p:cond delay="0"/>
                                          </p:stCondLst>
                                        </p:cTn>
                                        <p:tgtEl>
                                          <p:spTgt spid="3">
                                            <p:txEl>
                                              <p:pRg st="1" end="1"/>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2" end="2"/>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2" end="2"/>
                                            </p:txEl>
                                          </p:spTgt>
                                        </p:tgtEl>
                                        <p:attrNameLst>
                                          <p:attrName>ppt_w</p:attrName>
                                        </p:attrNameLst>
                                      </p:cBhvr>
                                    </p:anim>
                                    <p:anim by="(#ppt_w*0.50)" calcmode="lin" valueType="num">
                                      <p:cBhvr>
                                        <p:cTn id="23" dur="250" decel="50000" autoRev="1" fill="hold">
                                          <p:stCondLst>
                                            <p:cond delay="0"/>
                                          </p:stCondLst>
                                        </p:cTn>
                                        <p:tgtEl>
                                          <p:spTgt spid="3">
                                            <p:txEl>
                                              <p:pRg st="2" end="2"/>
                                            </p:txEl>
                                          </p:spTgt>
                                        </p:tgtEl>
                                        <p:attrNameLst>
                                          <p:attrName>ppt_x</p:attrName>
                                        </p:attrNameLst>
                                      </p:cBhvr>
                                    </p:anim>
                                    <p:anim from="(-#ppt_h/2)" to="(#ppt_y)" calcmode="lin" valueType="num">
                                      <p:cBhvr>
                                        <p:cTn id="24" dur="500" fill="hold">
                                          <p:stCondLst>
                                            <p:cond delay="0"/>
                                          </p:stCondLst>
                                        </p:cTn>
                                        <p:tgtEl>
                                          <p:spTgt spid="3">
                                            <p:txEl>
                                              <p:pRg st="2" end="2"/>
                                            </p:txEl>
                                          </p:spTgt>
                                        </p:tgtEl>
                                        <p:attrNameLst>
                                          <p:attrName>ppt_y</p:attrName>
                                        </p:attrNameLst>
                                      </p:cBhvr>
                                    </p:anim>
                                    <p:animRot by="21600000">
                                      <p:cBhvr>
                                        <p:cTn id="25" dur="500" fill="hold">
                                          <p:stCondLst>
                                            <p:cond delay="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eaLnBrk="1" fontAlgn="auto" hangingPunct="1">
              <a:spcAft>
                <a:spcPts val="0"/>
              </a:spcAft>
              <a:defRPr/>
            </a:pPr>
            <a:r>
              <a:rPr lang="en-US" b="1" dirty="0" smtClean="0">
                <a:solidFill>
                  <a:schemeClr val="tx2">
                    <a:tint val="100000"/>
                    <a:shade val="90000"/>
                    <a:satMod val="250000"/>
                    <a:alpha val="100000"/>
                  </a:schemeClr>
                </a:solidFill>
                <a:latin typeface="Times New Roman" pitchFamily="18" charset="0"/>
                <a:cs typeface="Times New Roman" pitchFamily="18" charset="0"/>
              </a:rPr>
              <a:t> Facial Recognition</a:t>
            </a:r>
          </a:p>
        </p:txBody>
      </p:sp>
      <p:sp>
        <p:nvSpPr>
          <p:cNvPr id="3" name="Content Placeholder 2"/>
          <p:cNvSpPr>
            <a:spLocks noGrp="1"/>
          </p:cNvSpPr>
          <p:nvPr>
            <p:ph idx="1"/>
          </p:nvPr>
        </p:nvSpPr>
        <p:spPr/>
        <p:txBody>
          <a:bodyPr>
            <a:normAutofit/>
          </a:bodyPr>
          <a:lstStyle/>
          <a:p>
            <a:pPr marL="419100" indent="-382588" algn="just" eaLnBrk="1" fontAlgn="auto" hangingPunct="1">
              <a:spcBef>
                <a:spcPts val="0"/>
              </a:spcBef>
              <a:spcAft>
                <a:spcPts val="0"/>
              </a:spcAft>
              <a:buFont typeface="Arial" charset="0"/>
              <a:buNone/>
              <a:defRPr/>
            </a:pPr>
            <a:r>
              <a:rPr lang="en-US" sz="2700" dirty="0" smtClean="0">
                <a:latin typeface="Times New Roman" pitchFamily="18" charset="0"/>
                <a:cs typeface="Times New Roman" pitchFamily="18" charset="0"/>
              </a:rPr>
              <a:t>    In </a:t>
            </a:r>
            <a:r>
              <a:rPr lang="en-US" sz="2700" dirty="0" smtClean="0">
                <a:latin typeface="Times New Roman" pitchFamily="18" charset="0"/>
                <a:cs typeface="Times New Roman" pitchFamily="18" charset="0"/>
              </a:rPr>
              <a:t>Facial recognition there are two types of comparisons:-</a:t>
            </a:r>
          </a:p>
          <a:p>
            <a:pPr marL="419100" indent="-382588" algn="just" eaLnBrk="1" fontAlgn="auto" hangingPunct="1">
              <a:spcBef>
                <a:spcPts val="0"/>
              </a:spcBef>
              <a:spcAft>
                <a:spcPts val="0"/>
              </a:spcAft>
              <a:buFont typeface="Arial" charset="0"/>
              <a:buNone/>
              <a:defRPr/>
            </a:pPr>
            <a:endParaRPr lang="en-US" sz="2800" dirty="0" smtClean="0">
              <a:latin typeface="Times New Roman" pitchFamily="18" charset="0"/>
              <a:cs typeface="Times New Roman" pitchFamily="18" charset="0"/>
            </a:endParaRPr>
          </a:p>
          <a:p>
            <a:pPr marL="419100" indent="-382588" algn="just" eaLnBrk="1" fontAlgn="auto" hangingPunct="1">
              <a:spcBef>
                <a:spcPts val="0"/>
              </a:spcBef>
              <a:spcAft>
                <a:spcPts val="0"/>
              </a:spcAft>
              <a:buFont typeface="Wingdings" pitchFamily="2" charset="2"/>
              <a:buChar char="§"/>
              <a:defRPr/>
            </a:pP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VERIFICATION-</a:t>
            </a:r>
            <a:r>
              <a:rPr lang="en-US" sz="2800" dirty="0" smtClean="0">
                <a:latin typeface="Times New Roman" pitchFamily="18" charset="0"/>
                <a:cs typeface="Times New Roman" pitchFamily="18" charset="0"/>
              </a:rPr>
              <a:t> The system compares the given individual with who they say they are and gives a yes or no decision. </a:t>
            </a:r>
          </a:p>
          <a:p>
            <a:pPr marL="419100" indent="-382588" algn="just" eaLnBrk="1" fontAlgn="auto" hangingPunct="1">
              <a:spcBef>
                <a:spcPts val="0"/>
              </a:spcBef>
              <a:spcAft>
                <a:spcPts val="0"/>
              </a:spcAft>
              <a:buFont typeface="Arial" charset="0"/>
              <a:buNone/>
              <a:defRPr/>
            </a:pPr>
            <a:endParaRPr lang="en-US" sz="2800" dirty="0" smtClean="0">
              <a:latin typeface="Times New Roman" pitchFamily="18" charset="0"/>
              <a:cs typeface="Times New Roman" pitchFamily="18" charset="0"/>
            </a:endParaRPr>
          </a:p>
          <a:p>
            <a:pPr marL="419100" indent="-382588" algn="just" eaLnBrk="1" fontAlgn="auto" hangingPunct="1">
              <a:spcBef>
                <a:spcPts val="0"/>
              </a:spcBef>
              <a:spcAft>
                <a:spcPts val="0"/>
              </a:spcAft>
              <a:buFont typeface="Wingdings" pitchFamily="2" charset="2"/>
              <a:buChar char="§"/>
              <a:defRPr/>
            </a:pPr>
            <a:r>
              <a:rPr lang="en-US" sz="2800" b="1" dirty="0" smtClean="0">
                <a:latin typeface="Times New Roman" pitchFamily="18" charset="0"/>
                <a:cs typeface="Times New Roman" pitchFamily="18" charset="0"/>
              </a:rPr>
              <a:t>IDENTIFICATION-</a:t>
            </a:r>
            <a:r>
              <a:rPr lang="en-US" sz="2800" dirty="0" smtClean="0">
                <a:latin typeface="Times New Roman" pitchFamily="18" charset="0"/>
                <a:cs typeface="Times New Roman" pitchFamily="18" charset="0"/>
              </a:rPr>
              <a:t> The system compares the given individual to all the Other individuals in the database and gives a ranked list of matches.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2" end="2"/>
                                            </p:txEl>
                                          </p:spTgt>
                                        </p:tgtEl>
                                        <p:attrNameLst>
                                          <p:attrName>ppt_w</p:attrName>
                                        </p:attrNameLst>
                                      </p:cBhvr>
                                    </p:anim>
                                    <p:anim by="(#ppt_w*0.50)" calcmode="lin" valueType="num">
                                      <p:cBhvr>
                                        <p:cTn id="17" dur="250" decel="50000" autoRev="1" fill="hold">
                                          <p:stCondLst>
                                            <p:cond delay="0"/>
                                          </p:stCondLst>
                                        </p:cTn>
                                        <p:tgtEl>
                                          <p:spTgt spid="3">
                                            <p:txEl>
                                              <p:pRg st="2" end="2"/>
                                            </p:txEl>
                                          </p:spTgt>
                                        </p:tgtEl>
                                        <p:attrNameLst>
                                          <p:attrName>ppt_x</p:attrName>
                                        </p:attrNameLst>
                                      </p:cBhvr>
                                    </p:anim>
                                    <p:anim from="(-#ppt_h/2)" to="(#ppt_y)" calcmode="lin" valueType="num">
                                      <p:cBhvr>
                                        <p:cTn id="18" dur="500" fill="hold">
                                          <p:stCondLst>
                                            <p:cond delay="0"/>
                                          </p:stCondLst>
                                        </p:cTn>
                                        <p:tgtEl>
                                          <p:spTgt spid="3">
                                            <p:txEl>
                                              <p:pRg st="2" end="2"/>
                                            </p:txEl>
                                          </p:spTgt>
                                        </p:tgtEl>
                                        <p:attrNameLst>
                                          <p:attrName>ppt_y</p:attrName>
                                        </p:attrNameLst>
                                      </p:cBhvr>
                                    </p:anim>
                                    <p:animRot by="21600000">
                                      <p:cBhvr>
                                        <p:cTn id="19" dur="500" fill="hold">
                                          <p:stCondLst>
                                            <p:cond delay="0"/>
                                          </p:stCondLst>
                                        </p:cTn>
                                        <p:tgtEl>
                                          <p:spTgt spid="3">
                                            <p:txEl>
                                              <p:pRg st="2" end="2"/>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4" end="4"/>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4" end="4"/>
                                            </p:txEl>
                                          </p:spTgt>
                                        </p:tgtEl>
                                        <p:attrNameLst>
                                          <p:attrName>ppt_w</p:attrName>
                                        </p:attrNameLst>
                                      </p:cBhvr>
                                    </p:anim>
                                    <p:anim by="(#ppt_w*0.50)" calcmode="lin" valueType="num">
                                      <p:cBhvr>
                                        <p:cTn id="23" dur="250" decel="50000" autoRev="1" fill="hold">
                                          <p:stCondLst>
                                            <p:cond delay="0"/>
                                          </p:stCondLst>
                                        </p:cTn>
                                        <p:tgtEl>
                                          <p:spTgt spid="3">
                                            <p:txEl>
                                              <p:pRg st="4" end="4"/>
                                            </p:txEl>
                                          </p:spTgt>
                                        </p:tgtEl>
                                        <p:attrNameLst>
                                          <p:attrName>ppt_x</p:attrName>
                                        </p:attrNameLst>
                                      </p:cBhvr>
                                    </p:anim>
                                    <p:anim from="(-#ppt_h/2)" to="(#ppt_y)" calcmode="lin" valueType="num">
                                      <p:cBhvr>
                                        <p:cTn id="24" dur="500" fill="hold">
                                          <p:stCondLst>
                                            <p:cond delay="0"/>
                                          </p:stCondLst>
                                        </p:cTn>
                                        <p:tgtEl>
                                          <p:spTgt spid="3">
                                            <p:txEl>
                                              <p:pRg st="4" end="4"/>
                                            </p:txEl>
                                          </p:spTgt>
                                        </p:tgtEl>
                                        <p:attrNameLst>
                                          <p:attrName>ppt_y</p:attrName>
                                        </p:attrNameLst>
                                      </p:cBhvr>
                                    </p:anim>
                                    <p:animRot by="21600000">
                                      <p:cBhvr>
                                        <p:cTn id="25" dur="500" fill="hold">
                                          <p:stCondLst>
                                            <p:cond delay="0"/>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868362"/>
          </a:xfrm>
        </p:spPr>
        <p:txBody>
          <a:bodyPr/>
          <a:lstStyle/>
          <a:p>
            <a:pPr marL="54864" eaLnBrk="1" fontAlgn="auto" hangingPunct="1">
              <a:spcAft>
                <a:spcPts val="0"/>
              </a:spcAft>
              <a:defRPr/>
            </a:pPr>
            <a:r>
              <a:rPr lang="en-US" b="1" dirty="0" err="1" smtClean="0">
                <a:solidFill>
                  <a:schemeClr val="tx2">
                    <a:tint val="100000"/>
                    <a:shade val="90000"/>
                    <a:satMod val="250000"/>
                    <a:alpha val="100000"/>
                  </a:schemeClr>
                </a:solidFill>
              </a:rPr>
              <a:t>Contd</a:t>
            </a:r>
            <a:r>
              <a:rPr lang="en-US" b="1" dirty="0" smtClean="0">
                <a:solidFill>
                  <a:schemeClr val="tx2">
                    <a:tint val="100000"/>
                    <a:shade val="90000"/>
                    <a:satMod val="250000"/>
                    <a:alpha val="100000"/>
                  </a:schemeClr>
                </a:solidFill>
              </a:rPr>
              <a:t>…</a:t>
            </a:r>
          </a:p>
        </p:txBody>
      </p:sp>
      <p:sp>
        <p:nvSpPr>
          <p:cNvPr id="3" name="Content Placeholder 2"/>
          <p:cNvSpPr>
            <a:spLocks noGrp="1"/>
          </p:cNvSpPr>
          <p:nvPr>
            <p:ph idx="1"/>
          </p:nvPr>
        </p:nvSpPr>
        <p:spPr>
          <a:xfrm>
            <a:off x="457200" y="1447800"/>
            <a:ext cx="7391400" cy="5105400"/>
          </a:xfrm>
        </p:spPr>
        <p:txBody>
          <a:bodyPr>
            <a:normAutofit/>
          </a:bodyPr>
          <a:lstStyle/>
          <a:p>
            <a:pPr marL="419100" indent="-382588" algn="just" eaLnBrk="1" fontAlgn="auto" hangingPunct="1">
              <a:spcBef>
                <a:spcPts val="0"/>
              </a:spcBef>
              <a:spcAft>
                <a:spcPts val="0"/>
              </a:spcAft>
              <a:buFont typeface="Wingdings" pitchFamily="2" charset="2"/>
              <a:buChar char="§"/>
              <a:defRPr/>
            </a:pPr>
            <a:r>
              <a:rPr lang="en-US" sz="2700" dirty="0" smtClean="0">
                <a:latin typeface="Times New Roman" pitchFamily="18" charset="0"/>
                <a:cs typeface="Times New Roman" pitchFamily="18" charset="0"/>
              </a:rPr>
              <a:t>All identification or authentication technologies operate using the following four stages: </a:t>
            </a:r>
          </a:p>
          <a:p>
            <a:pPr marL="419100" indent="-382588" algn="just" eaLnBrk="1" fontAlgn="auto" hangingPunct="1">
              <a:spcBef>
                <a:spcPts val="0"/>
              </a:spcBef>
              <a:spcAft>
                <a:spcPts val="0"/>
              </a:spcAft>
              <a:buFont typeface="Wingdings" pitchFamily="2" charset="2"/>
              <a:buChar char="§"/>
              <a:defRPr/>
            </a:pPr>
            <a:r>
              <a:rPr lang="en-US" sz="2700" b="1" u="sng" dirty="0" smtClean="0">
                <a:latin typeface="Times New Roman" pitchFamily="18" charset="0"/>
                <a:cs typeface="Times New Roman" pitchFamily="18" charset="0"/>
              </a:rPr>
              <a:t>Capture</a:t>
            </a:r>
            <a:r>
              <a:rPr lang="en-US" sz="2700" b="1" dirty="0" smtClean="0">
                <a:latin typeface="Times New Roman" pitchFamily="18" charset="0"/>
                <a:cs typeface="Times New Roman" pitchFamily="18" charset="0"/>
              </a:rPr>
              <a:t>: </a:t>
            </a:r>
            <a:r>
              <a:rPr lang="en-US" sz="2700" dirty="0" smtClean="0">
                <a:latin typeface="Times New Roman" pitchFamily="18" charset="0"/>
                <a:cs typeface="Times New Roman" pitchFamily="18" charset="0"/>
              </a:rPr>
              <a:t>A physical or </a:t>
            </a:r>
            <a:r>
              <a:rPr lang="en-US" sz="2700" dirty="0" err="1" smtClean="0">
                <a:latin typeface="Times New Roman" pitchFamily="18" charset="0"/>
                <a:cs typeface="Times New Roman" pitchFamily="18" charset="0"/>
              </a:rPr>
              <a:t>behavioural</a:t>
            </a:r>
            <a:r>
              <a:rPr lang="en-US" sz="2700" dirty="0" smtClean="0">
                <a:latin typeface="Times New Roman" pitchFamily="18" charset="0"/>
                <a:cs typeface="Times New Roman" pitchFamily="18" charset="0"/>
              </a:rPr>
              <a:t> sample is captured by the system during Enrollment and also in identification or verification process. </a:t>
            </a:r>
          </a:p>
          <a:p>
            <a:pPr marL="419100" indent="-382588" algn="just" eaLnBrk="1" fontAlgn="auto" hangingPunct="1">
              <a:spcBef>
                <a:spcPts val="0"/>
              </a:spcBef>
              <a:spcAft>
                <a:spcPts val="0"/>
              </a:spcAft>
              <a:buFont typeface="Wingdings" pitchFamily="2" charset="2"/>
              <a:buChar char="§"/>
              <a:defRPr/>
            </a:pPr>
            <a:r>
              <a:rPr lang="en-US" sz="2700" dirty="0" smtClean="0">
                <a:latin typeface="Times New Roman" pitchFamily="18" charset="0"/>
                <a:cs typeface="Times New Roman" pitchFamily="18" charset="0"/>
              </a:rPr>
              <a:t> </a:t>
            </a:r>
            <a:r>
              <a:rPr lang="en-US" sz="2700" b="1" u="sng" dirty="0" smtClean="0">
                <a:latin typeface="Times New Roman" pitchFamily="18" charset="0"/>
                <a:cs typeface="Times New Roman" pitchFamily="18" charset="0"/>
              </a:rPr>
              <a:t>Extraction</a:t>
            </a:r>
            <a:r>
              <a:rPr lang="en-US" sz="2700" b="1" dirty="0" smtClean="0">
                <a:latin typeface="Times New Roman" pitchFamily="18" charset="0"/>
                <a:cs typeface="Times New Roman" pitchFamily="18" charset="0"/>
              </a:rPr>
              <a:t>: </a:t>
            </a:r>
            <a:r>
              <a:rPr lang="en-US" sz="2700" dirty="0" smtClean="0">
                <a:latin typeface="Times New Roman" pitchFamily="18" charset="0"/>
                <a:cs typeface="Times New Roman" pitchFamily="18" charset="0"/>
              </a:rPr>
              <a:t>unique data is extracted from the sample and a template is created. </a:t>
            </a:r>
          </a:p>
          <a:p>
            <a:pPr marL="419100" indent="-382588" algn="just" eaLnBrk="1" fontAlgn="auto" hangingPunct="1">
              <a:spcBef>
                <a:spcPts val="0"/>
              </a:spcBef>
              <a:spcAft>
                <a:spcPts val="0"/>
              </a:spcAft>
              <a:buFont typeface="Wingdings" pitchFamily="2" charset="2"/>
              <a:buChar char="§"/>
              <a:defRPr/>
            </a:pPr>
            <a:r>
              <a:rPr lang="en-US" sz="2700" dirty="0" smtClean="0">
                <a:latin typeface="Times New Roman" pitchFamily="18" charset="0"/>
                <a:cs typeface="Times New Roman" pitchFamily="18" charset="0"/>
              </a:rPr>
              <a:t> </a:t>
            </a:r>
            <a:r>
              <a:rPr lang="en-US" sz="2700" b="1" u="sng" dirty="0" smtClean="0">
                <a:latin typeface="Times New Roman" pitchFamily="18" charset="0"/>
                <a:cs typeface="Times New Roman" pitchFamily="18" charset="0"/>
              </a:rPr>
              <a:t>Comparison</a:t>
            </a:r>
            <a:r>
              <a:rPr lang="en-US" sz="2700" b="1" dirty="0" smtClean="0">
                <a:latin typeface="Times New Roman" pitchFamily="18" charset="0"/>
                <a:cs typeface="Times New Roman" pitchFamily="18" charset="0"/>
              </a:rPr>
              <a:t>: </a:t>
            </a:r>
            <a:r>
              <a:rPr lang="en-US" sz="2700" dirty="0" smtClean="0">
                <a:latin typeface="Times New Roman" pitchFamily="18" charset="0"/>
                <a:cs typeface="Times New Roman" pitchFamily="18" charset="0"/>
              </a:rPr>
              <a:t>the template is then compared with a new sample. </a:t>
            </a:r>
          </a:p>
          <a:p>
            <a:pPr marL="419100" indent="-382588" algn="just" eaLnBrk="1" fontAlgn="auto" hangingPunct="1">
              <a:spcBef>
                <a:spcPts val="0"/>
              </a:spcBef>
              <a:spcAft>
                <a:spcPts val="0"/>
              </a:spcAft>
              <a:buFont typeface="Wingdings" pitchFamily="2" charset="2"/>
              <a:buChar char="§"/>
              <a:defRPr/>
            </a:pPr>
            <a:r>
              <a:rPr lang="en-US" sz="2700" dirty="0" smtClean="0">
                <a:latin typeface="Times New Roman" pitchFamily="18" charset="0"/>
                <a:cs typeface="Times New Roman" pitchFamily="18" charset="0"/>
              </a:rPr>
              <a:t> </a:t>
            </a:r>
            <a:r>
              <a:rPr lang="en-US" sz="2700" b="1" u="sng" dirty="0" smtClean="0">
                <a:latin typeface="Times New Roman" pitchFamily="18" charset="0"/>
                <a:cs typeface="Times New Roman" pitchFamily="18" charset="0"/>
              </a:rPr>
              <a:t>Match/non-match</a:t>
            </a:r>
            <a:r>
              <a:rPr lang="en-US" sz="2700" b="1" dirty="0" smtClean="0">
                <a:latin typeface="Times New Roman" pitchFamily="18" charset="0"/>
                <a:cs typeface="Times New Roman" pitchFamily="18" charset="0"/>
              </a:rPr>
              <a:t>: </a:t>
            </a:r>
            <a:r>
              <a:rPr lang="en-US" sz="2700" dirty="0" smtClean="0">
                <a:latin typeface="Times New Roman" pitchFamily="18" charset="0"/>
                <a:cs typeface="Times New Roman" pitchFamily="18" charset="0"/>
              </a:rPr>
              <a:t>the system decides if the features extracted from the new Samples are a match or a non match.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250" autoRev="1" fill="hold">
                                          <p:stCondLst>
                                            <p:cond delay="0"/>
                                          </p:stCondLst>
                                        </p:cTn>
                                        <p:tgtEl>
                                          <p:spTgt spid="3">
                                            <p:txEl>
                                              <p:pRg st="0" end="0"/>
                                            </p:txEl>
                                          </p:spTgt>
                                        </p:tgtEl>
                                        <p:attrNameLst>
                                          <p:attrName>ppt_w</p:attrName>
                                        </p:attrNameLst>
                                      </p:cBhvr>
                                    </p:anim>
                                    <p:anim by="(#ppt_w*0.50)" calcmode="lin" valueType="num">
                                      <p:cBhvr>
                                        <p:cTn id="8" dur="250" decel="50000" autoRev="1" fill="hold">
                                          <p:stCondLst>
                                            <p:cond delay="0"/>
                                          </p:stCondLst>
                                        </p:cTn>
                                        <p:tgtEl>
                                          <p:spTgt spid="3">
                                            <p:txEl>
                                              <p:pRg st="0" end="0"/>
                                            </p:txEl>
                                          </p:spTgt>
                                        </p:tgtEl>
                                        <p:attrNameLst>
                                          <p:attrName>ppt_x</p:attrName>
                                        </p:attrNameLst>
                                      </p:cBhvr>
                                    </p:anim>
                                    <p:anim from="(-#ppt_h/2)" to="(#ppt_y)" calcmode="lin" valueType="num">
                                      <p:cBhvr>
                                        <p:cTn id="9" dur="500" fill="hold">
                                          <p:stCondLst>
                                            <p:cond delay="0"/>
                                          </p:stCondLst>
                                        </p:cTn>
                                        <p:tgtEl>
                                          <p:spTgt spid="3">
                                            <p:txEl>
                                              <p:pRg st="0" end="0"/>
                                            </p:txEl>
                                          </p:spTgt>
                                        </p:tgtEl>
                                        <p:attrNameLst>
                                          <p:attrName>ppt_y</p:attrName>
                                        </p:attrNameLst>
                                      </p:cBhvr>
                                    </p:anim>
                                    <p:animRot by="21600000">
                                      <p:cBhvr>
                                        <p:cTn id="10" dur="500" fill="hold">
                                          <p:stCondLst>
                                            <p:cond delay="0"/>
                                          </p:stCondLst>
                                        </p:cTn>
                                        <p:tgtEl>
                                          <p:spTgt spid="3">
                                            <p:txEl>
                                              <p:pRg st="0" end="0"/>
                                            </p:txEl>
                                          </p:spTgt>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 by="(-#ppt_w*2)" calcmode="lin" valueType="num">
                                      <p:cBhvr rctx="PPT">
                                        <p:cTn id="13" dur="250" autoRev="1" fill="hold">
                                          <p:stCondLst>
                                            <p:cond delay="0"/>
                                          </p:stCondLst>
                                        </p:cTn>
                                        <p:tgtEl>
                                          <p:spTgt spid="3">
                                            <p:txEl>
                                              <p:pRg st="1" end="1"/>
                                            </p:txEl>
                                          </p:spTgt>
                                        </p:tgtEl>
                                        <p:attrNameLst>
                                          <p:attrName>ppt_w</p:attrName>
                                        </p:attrNameLst>
                                      </p:cBhvr>
                                    </p:anim>
                                    <p:anim by="(#ppt_w*0.50)" calcmode="lin" valueType="num">
                                      <p:cBhvr>
                                        <p:cTn id="14" dur="250" decel="50000" autoRev="1" fill="hold">
                                          <p:stCondLst>
                                            <p:cond delay="0"/>
                                          </p:stCondLst>
                                        </p:cTn>
                                        <p:tgtEl>
                                          <p:spTgt spid="3">
                                            <p:txEl>
                                              <p:pRg st="1" end="1"/>
                                            </p:txEl>
                                          </p:spTgt>
                                        </p:tgtEl>
                                        <p:attrNameLst>
                                          <p:attrName>ppt_x</p:attrName>
                                        </p:attrNameLst>
                                      </p:cBhvr>
                                    </p:anim>
                                    <p:anim from="(-#ppt_h/2)" to="(#ppt_y)" calcmode="lin" valueType="num">
                                      <p:cBhvr>
                                        <p:cTn id="15" dur="500" fill="hold">
                                          <p:stCondLst>
                                            <p:cond delay="0"/>
                                          </p:stCondLst>
                                        </p:cTn>
                                        <p:tgtEl>
                                          <p:spTgt spid="3">
                                            <p:txEl>
                                              <p:pRg st="1" end="1"/>
                                            </p:txEl>
                                          </p:spTgt>
                                        </p:tgtEl>
                                        <p:attrNameLst>
                                          <p:attrName>ppt_y</p:attrName>
                                        </p:attrNameLst>
                                      </p:cBhvr>
                                    </p:anim>
                                    <p:animRot by="21600000">
                                      <p:cBhvr>
                                        <p:cTn id="16" dur="500" fill="hold">
                                          <p:stCondLst>
                                            <p:cond delay="0"/>
                                          </p:stCondLst>
                                        </p:cTn>
                                        <p:tgtEl>
                                          <p:spTgt spid="3">
                                            <p:txEl>
                                              <p:pRg st="1" end="1"/>
                                            </p:txEl>
                                          </p:spTgt>
                                        </p:tgtEl>
                                        <p:attrNameLst>
                                          <p:attrName>r</p:attrName>
                                        </p:attrNameLst>
                                      </p:cBhvr>
                                    </p:animRo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3">
                                            <p:txEl>
                                              <p:pRg st="2" end="2"/>
                                            </p:txEl>
                                          </p:spTgt>
                                        </p:tgtEl>
                                        <p:attrNameLst>
                                          <p:attrName>style.visibility</p:attrName>
                                        </p:attrNameLst>
                                      </p:cBhvr>
                                      <p:to>
                                        <p:strVal val="visible"/>
                                      </p:to>
                                    </p:set>
                                    <p:anim by="(-#ppt_w*2)" calcmode="lin" valueType="num">
                                      <p:cBhvr rctx="PPT">
                                        <p:cTn id="19" dur="250" autoRev="1" fill="hold">
                                          <p:stCondLst>
                                            <p:cond delay="0"/>
                                          </p:stCondLst>
                                        </p:cTn>
                                        <p:tgtEl>
                                          <p:spTgt spid="3">
                                            <p:txEl>
                                              <p:pRg st="2" end="2"/>
                                            </p:txEl>
                                          </p:spTgt>
                                        </p:tgtEl>
                                        <p:attrNameLst>
                                          <p:attrName>ppt_w</p:attrName>
                                        </p:attrNameLst>
                                      </p:cBhvr>
                                    </p:anim>
                                    <p:anim by="(#ppt_w*0.50)" calcmode="lin" valueType="num">
                                      <p:cBhvr>
                                        <p:cTn id="20" dur="250" decel="50000" autoRev="1" fill="hold">
                                          <p:stCondLst>
                                            <p:cond delay="0"/>
                                          </p:stCondLst>
                                        </p:cTn>
                                        <p:tgtEl>
                                          <p:spTgt spid="3">
                                            <p:txEl>
                                              <p:pRg st="2" end="2"/>
                                            </p:txEl>
                                          </p:spTgt>
                                        </p:tgtEl>
                                        <p:attrNameLst>
                                          <p:attrName>ppt_x</p:attrName>
                                        </p:attrNameLst>
                                      </p:cBhvr>
                                    </p:anim>
                                    <p:anim from="(-#ppt_h/2)" to="(#ppt_y)" calcmode="lin" valueType="num">
                                      <p:cBhvr>
                                        <p:cTn id="21" dur="500" fill="hold">
                                          <p:stCondLst>
                                            <p:cond delay="0"/>
                                          </p:stCondLst>
                                        </p:cTn>
                                        <p:tgtEl>
                                          <p:spTgt spid="3">
                                            <p:txEl>
                                              <p:pRg st="2" end="2"/>
                                            </p:txEl>
                                          </p:spTgt>
                                        </p:tgtEl>
                                        <p:attrNameLst>
                                          <p:attrName>ppt_y</p:attrName>
                                        </p:attrNameLst>
                                      </p:cBhvr>
                                    </p:anim>
                                    <p:animRot by="21600000">
                                      <p:cBhvr>
                                        <p:cTn id="22" dur="500" fill="hold">
                                          <p:stCondLst>
                                            <p:cond delay="0"/>
                                          </p:stCondLst>
                                        </p:cTn>
                                        <p:tgtEl>
                                          <p:spTgt spid="3">
                                            <p:txEl>
                                              <p:pRg st="2" end="2"/>
                                            </p:txEl>
                                          </p:spTgt>
                                        </p:tgtEl>
                                        <p:attrNameLst>
                                          <p:attrName>r</p:attrName>
                                        </p:attrNameLst>
                                      </p:cBhvr>
                                    </p:animRot>
                                  </p:childTnLst>
                                </p:cTn>
                              </p:par>
                              <p:par>
                                <p:cTn id="23" presetID="56" presetClass="entr" presetSubtype="0" fill="hold" grpId="0" nodeType="withEffect">
                                  <p:stCondLst>
                                    <p:cond delay="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 by="(-#ppt_w*2)" calcmode="lin" valueType="num">
                                      <p:cBhvr rctx="PPT">
                                        <p:cTn id="25" dur="250" autoRev="1" fill="hold">
                                          <p:stCondLst>
                                            <p:cond delay="0"/>
                                          </p:stCondLst>
                                        </p:cTn>
                                        <p:tgtEl>
                                          <p:spTgt spid="3">
                                            <p:txEl>
                                              <p:pRg st="3" end="3"/>
                                            </p:txEl>
                                          </p:spTgt>
                                        </p:tgtEl>
                                        <p:attrNameLst>
                                          <p:attrName>ppt_w</p:attrName>
                                        </p:attrNameLst>
                                      </p:cBhvr>
                                    </p:anim>
                                    <p:anim by="(#ppt_w*0.50)" calcmode="lin" valueType="num">
                                      <p:cBhvr>
                                        <p:cTn id="26" dur="250" decel="50000" autoRev="1" fill="hold">
                                          <p:stCondLst>
                                            <p:cond delay="0"/>
                                          </p:stCondLst>
                                        </p:cTn>
                                        <p:tgtEl>
                                          <p:spTgt spid="3">
                                            <p:txEl>
                                              <p:pRg st="3" end="3"/>
                                            </p:txEl>
                                          </p:spTgt>
                                        </p:tgtEl>
                                        <p:attrNameLst>
                                          <p:attrName>ppt_x</p:attrName>
                                        </p:attrNameLst>
                                      </p:cBhvr>
                                    </p:anim>
                                    <p:anim from="(-#ppt_h/2)" to="(#ppt_y)" calcmode="lin" valueType="num">
                                      <p:cBhvr>
                                        <p:cTn id="27" dur="500" fill="hold">
                                          <p:stCondLst>
                                            <p:cond delay="0"/>
                                          </p:stCondLst>
                                        </p:cTn>
                                        <p:tgtEl>
                                          <p:spTgt spid="3">
                                            <p:txEl>
                                              <p:pRg st="3" end="3"/>
                                            </p:txEl>
                                          </p:spTgt>
                                        </p:tgtEl>
                                        <p:attrNameLst>
                                          <p:attrName>ppt_y</p:attrName>
                                        </p:attrNameLst>
                                      </p:cBhvr>
                                    </p:anim>
                                    <p:animRot by="21600000">
                                      <p:cBhvr>
                                        <p:cTn id="28" dur="500" fill="hold">
                                          <p:stCondLst>
                                            <p:cond delay="0"/>
                                          </p:stCondLst>
                                        </p:cTn>
                                        <p:tgtEl>
                                          <p:spTgt spid="3">
                                            <p:txEl>
                                              <p:pRg st="3" end="3"/>
                                            </p:txEl>
                                          </p:spTgt>
                                        </p:tgtEl>
                                        <p:attrNameLst>
                                          <p:attrName>r</p:attrName>
                                        </p:attrNameLst>
                                      </p:cBhvr>
                                    </p:animRot>
                                  </p:childTnLst>
                                </p:cTn>
                              </p:par>
                              <p:par>
                                <p:cTn id="29" presetID="56" presetClass="entr" presetSubtype="0" fill="hold" grpId="0" nodeType="withEffect">
                                  <p:stCondLst>
                                    <p:cond delay="0"/>
                                  </p:stCondLst>
                                  <p:iterate type="lt">
                                    <p:tmPct val="10000"/>
                                  </p:iterate>
                                  <p:childTnLst>
                                    <p:set>
                                      <p:cBhvr>
                                        <p:cTn id="30" dur="1" fill="hold">
                                          <p:stCondLst>
                                            <p:cond delay="0"/>
                                          </p:stCondLst>
                                        </p:cTn>
                                        <p:tgtEl>
                                          <p:spTgt spid="3">
                                            <p:txEl>
                                              <p:pRg st="4" end="4"/>
                                            </p:txEl>
                                          </p:spTgt>
                                        </p:tgtEl>
                                        <p:attrNameLst>
                                          <p:attrName>style.visibility</p:attrName>
                                        </p:attrNameLst>
                                      </p:cBhvr>
                                      <p:to>
                                        <p:strVal val="visible"/>
                                      </p:to>
                                    </p:set>
                                    <p:anim by="(-#ppt_w*2)" calcmode="lin" valueType="num">
                                      <p:cBhvr rctx="PPT">
                                        <p:cTn id="31" dur="250" autoRev="1" fill="hold">
                                          <p:stCondLst>
                                            <p:cond delay="0"/>
                                          </p:stCondLst>
                                        </p:cTn>
                                        <p:tgtEl>
                                          <p:spTgt spid="3">
                                            <p:txEl>
                                              <p:pRg st="4" end="4"/>
                                            </p:txEl>
                                          </p:spTgt>
                                        </p:tgtEl>
                                        <p:attrNameLst>
                                          <p:attrName>ppt_w</p:attrName>
                                        </p:attrNameLst>
                                      </p:cBhvr>
                                    </p:anim>
                                    <p:anim by="(#ppt_w*0.50)" calcmode="lin" valueType="num">
                                      <p:cBhvr>
                                        <p:cTn id="32" dur="250" decel="50000" autoRev="1" fill="hold">
                                          <p:stCondLst>
                                            <p:cond delay="0"/>
                                          </p:stCondLst>
                                        </p:cTn>
                                        <p:tgtEl>
                                          <p:spTgt spid="3">
                                            <p:txEl>
                                              <p:pRg st="4" end="4"/>
                                            </p:txEl>
                                          </p:spTgt>
                                        </p:tgtEl>
                                        <p:attrNameLst>
                                          <p:attrName>ppt_x</p:attrName>
                                        </p:attrNameLst>
                                      </p:cBhvr>
                                    </p:anim>
                                    <p:anim from="(-#ppt_h/2)" to="(#ppt_y)" calcmode="lin" valueType="num">
                                      <p:cBhvr>
                                        <p:cTn id="33" dur="500" fill="hold">
                                          <p:stCondLst>
                                            <p:cond delay="0"/>
                                          </p:stCondLst>
                                        </p:cTn>
                                        <p:tgtEl>
                                          <p:spTgt spid="3">
                                            <p:txEl>
                                              <p:pRg st="4" end="4"/>
                                            </p:txEl>
                                          </p:spTgt>
                                        </p:tgtEl>
                                        <p:attrNameLst>
                                          <p:attrName>ppt_y</p:attrName>
                                        </p:attrNameLst>
                                      </p:cBhvr>
                                    </p:anim>
                                    <p:animRot by="21600000">
                                      <p:cBhvr>
                                        <p:cTn id="34" dur="500" fill="hold">
                                          <p:stCondLst>
                                            <p:cond delay="0"/>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467600" cy="1417638"/>
          </a:xfrm>
        </p:spPr>
        <p:txBody>
          <a:bodyPr/>
          <a:lstStyle/>
          <a:p>
            <a:pPr marL="54864" eaLnBrk="1" fontAlgn="auto" hangingPunct="1">
              <a:spcAft>
                <a:spcPts val="0"/>
              </a:spcAft>
              <a:defRPr/>
            </a:pPr>
            <a:r>
              <a:rPr lang="en-US" b="1" dirty="0" smtClean="0">
                <a:solidFill>
                  <a:schemeClr val="tx2">
                    <a:tint val="100000"/>
                    <a:shade val="90000"/>
                    <a:satMod val="250000"/>
                    <a:alpha val="100000"/>
                  </a:schemeClr>
                </a:solidFill>
                <a:latin typeface="Times New Roman" pitchFamily="18" charset="0"/>
                <a:cs typeface="Times New Roman" pitchFamily="18" charset="0"/>
              </a:rPr>
              <a:t>Implementation</a:t>
            </a:r>
          </a:p>
        </p:txBody>
      </p:sp>
      <p:sp>
        <p:nvSpPr>
          <p:cNvPr id="3" name="Content Placeholder 2"/>
          <p:cNvSpPr>
            <a:spLocks noGrp="1"/>
          </p:cNvSpPr>
          <p:nvPr>
            <p:ph idx="1"/>
          </p:nvPr>
        </p:nvSpPr>
        <p:spPr>
          <a:xfrm>
            <a:off x="457200" y="1752600"/>
            <a:ext cx="8229600" cy="4373563"/>
          </a:xfrm>
        </p:spPr>
        <p:txBody>
          <a:bodyPr/>
          <a:lstStyle/>
          <a:p>
            <a:pPr algn="just" eaLnBrk="1" hangingPunct="1">
              <a:buFont typeface="Wingdings 2" pitchFamily="18" charset="2"/>
              <a:buNone/>
            </a:pPr>
            <a:r>
              <a:rPr lang="en-US" sz="2800" smtClean="0"/>
              <a:t>    The implementation of face recognition technology includes the following four stages:</a:t>
            </a:r>
          </a:p>
          <a:p>
            <a:pPr algn="just" eaLnBrk="1" hangingPunct="1"/>
            <a:r>
              <a:rPr lang="en-US" sz="2800" smtClean="0"/>
              <a:t>Image acquisition </a:t>
            </a:r>
          </a:p>
          <a:p>
            <a:pPr algn="just" eaLnBrk="1" hangingPunct="1"/>
            <a:r>
              <a:rPr lang="en-US" sz="2800" smtClean="0"/>
              <a:t>Image processing </a:t>
            </a:r>
          </a:p>
          <a:p>
            <a:pPr algn="just" eaLnBrk="1" hangingPunct="1"/>
            <a:r>
              <a:rPr lang="en-US" sz="2800" smtClean="0"/>
              <a:t>Distinctive characteristic location </a:t>
            </a:r>
          </a:p>
          <a:p>
            <a:pPr algn="just" eaLnBrk="1" hangingPunct="1"/>
            <a:r>
              <a:rPr lang="en-US" sz="2800" smtClean="0"/>
              <a:t>Template creation</a:t>
            </a:r>
          </a:p>
          <a:p>
            <a:pPr algn="just" eaLnBrk="1" hangingPunct="1"/>
            <a:r>
              <a:rPr lang="en-US" sz="2800" smtClean="0"/>
              <a:t>Template matching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by="(-#ppt_w*2)" calcmode="lin" valueType="num">
                                      <p:cBhvr rctx="PPT">
                                        <p:cTn id="16" dur="250" autoRev="1" fill="hold">
                                          <p:stCondLst>
                                            <p:cond delay="0"/>
                                          </p:stCondLst>
                                        </p:cTn>
                                        <p:tgtEl>
                                          <p:spTgt spid="3">
                                            <p:txEl>
                                              <p:pRg st="1" end="1"/>
                                            </p:txEl>
                                          </p:spTgt>
                                        </p:tgtEl>
                                        <p:attrNameLst>
                                          <p:attrName>ppt_w</p:attrName>
                                        </p:attrNameLst>
                                      </p:cBhvr>
                                    </p:anim>
                                    <p:anim by="(#ppt_w*0.50)" calcmode="lin" valueType="num">
                                      <p:cBhvr>
                                        <p:cTn id="17" dur="250" decel="50000" autoRev="1" fill="hold">
                                          <p:stCondLst>
                                            <p:cond delay="0"/>
                                          </p:stCondLst>
                                        </p:cTn>
                                        <p:tgtEl>
                                          <p:spTgt spid="3">
                                            <p:txEl>
                                              <p:pRg st="1" end="1"/>
                                            </p:txEl>
                                          </p:spTgt>
                                        </p:tgtEl>
                                        <p:attrNameLst>
                                          <p:attrName>ppt_x</p:attrName>
                                        </p:attrNameLst>
                                      </p:cBhvr>
                                    </p:anim>
                                    <p:anim from="(-#ppt_h/2)" to="(#ppt_y)" calcmode="lin" valueType="num">
                                      <p:cBhvr>
                                        <p:cTn id="18" dur="500" fill="hold">
                                          <p:stCondLst>
                                            <p:cond delay="0"/>
                                          </p:stCondLst>
                                        </p:cTn>
                                        <p:tgtEl>
                                          <p:spTgt spid="3">
                                            <p:txEl>
                                              <p:pRg st="1" end="1"/>
                                            </p:txEl>
                                          </p:spTgt>
                                        </p:tgtEl>
                                        <p:attrNameLst>
                                          <p:attrName>ppt_y</p:attrName>
                                        </p:attrNameLst>
                                      </p:cBhvr>
                                    </p:anim>
                                    <p:animRot by="21600000">
                                      <p:cBhvr>
                                        <p:cTn id="19" dur="500" fill="hold">
                                          <p:stCondLst>
                                            <p:cond delay="0"/>
                                          </p:stCondLst>
                                        </p:cTn>
                                        <p:tgtEl>
                                          <p:spTgt spid="3">
                                            <p:txEl>
                                              <p:pRg st="1" end="1"/>
                                            </p:txEl>
                                          </p:spTgt>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3">
                                            <p:txEl>
                                              <p:pRg st="2" end="2"/>
                                            </p:txEl>
                                          </p:spTgt>
                                        </p:tgtEl>
                                        <p:attrNameLst>
                                          <p:attrName>style.visibility</p:attrName>
                                        </p:attrNameLst>
                                      </p:cBhvr>
                                      <p:to>
                                        <p:strVal val="visible"/>
                                      </p:to>
                                    </p:set>
                                    <p:anim by="(-#ppt_w*2)" calcmode="lin" valueType="num">
                                      <p:cBhvr rctx="PPT">
                                        <p:cTn id="22" dur="250" autoRev="1" fill="hold">
                                          <p:stCondLst>
                                            <p:cond delay="0"/>
                                          </p:stCondLst>
                                        </p:cTn>
                                        <p:tgtEl>
                                          <p:spTgt spid="3">
                                            <p:txEl>
                                              <p:pRg st="2" end="2"/>
                                            </p:txEl>
                                          </p:spTgt>
                                        </p:tgtEl>
                                        <p:attrNameLst>
                                          <p:attrName>ppt_w</p:attrName>
                                        </p:attrNameLst>
                                      </p:cBhvr>
                                    </p:anim>
                                    <p:anim by="(#ppt_w*0.50)" calcmode="lin" valueType="num">
                                      <p:cBhvr>
                                        <p:cTn id="23" dur="250" decel="50000" autoRev="1" fill="hold">
                                          <p:stCondLst>
                                            <p:cond delay="0"/>
                                          </p:stCondLst>
                                        </p:cTn>
                                        <p:tgtEl>
                                          <p:spTgt spid="3">
                                            <p:txEl>
                                              <p:pRg st="2" end="2"/>
                                            </p:txEl>
                                          </p:spTgt>
                                        </p:tgtEl>
                                        <p:attrNameLst>
                                          <p:attrName>ppt_x</p:attrName>
                                        </p:attrNameLst>
                                      </p:cBhvr>
                                    </p:anim>
                                    <p:anim from="(-#ppt_h/2)" to="(#ppt_y)" calcmode="lin" valueType="num">
                                      <p:cBhvr>
                                        <p:cTn id="24" dur="500" fill="hold">
                                          <p:stCondLst>
                                            <p:cond delay="0"/>
                                          </p:stCondLst>
                                        </p:cTn>
                                        <p:tgtEl>
                                          <p:spTgt spid="3">
                                            <p:txEl>
                                              <p:pRg st="2" end="2"/>
                                            </p:txEl>
                                          </p:spTgt>
                                        </p:tgtEl>
                                        <p:attrNameLst>
                                          <p:attrName>ppt_y</p:attrName>
                                        </p:attrNameLst>
                                      </p:cBhvr>
                                    </p:anim>
                                    <p:animRot by="21600000">
                                      <p:cBhvr>
                                        <p:cTn id="25" dur="500" fill="hold">
                                          <p:stCondLst>
                                            <p:cond delay="0"/>
                                          </p:stCondLst>
                                        </p:cTn>
                                        <p:tgtEl>
                                          <p:spTgt spid="3">
                                            <p:txEl>
                                              <p:pRg st="2" end="2"/>
                                            </p:txEl>
                                          </p:spTgt>
                                        </p:tgtEl>
                                        <p:attrNameLst>
                                          <p:attrName>r</p:attrName>
                                        </p:attrNameLst>
                                      </p:cBhvr>
                                    </p:animRot>
                                  </p:childTnLst>
                                </p:cTn>
                              </p:par>
                              <p:par>
                                <p:cTn id="26" presetID="56" presetClass="entr" presetSubtype="0" fill="hold" grpId="0" nodeType="with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by="(-#ppt_w*2)" calcmode="lin" valueType="num">
                                      <p:cBhvr rctx="PPT">
                                        <p:cTn id="28" dur="250" autoRev="1" fill="hold">
                                          <p:stCondLst>
                                            <p:cond delay="0"/>
                                          </p:stCondLst>
                                        </p:cTn>
                                        <p:tgtEl>
                                          <p:spTgt spid="3">
                                            <p:txEl>
                                              <p:pRg st="3" end="3"/>
                                            </p:txEl>
                                          </p:spTgt>
                                        </p:tgtEl>
                                        <p:attrNameLst>
                                          <p:attrName>ppt_w</p:attrName>
                                        </p:attrNameLst>
                                      </p:cBhvr>
                                    </p:anim>
                                    <p:anim by="(#ppt_w*0.50)" calcmode="lin" valueType="num">
                                      <p:cBhvr>
                                        <p:cTn id="29" dur="250" decel="50000" autoRev="1" fill="hold">
                                          <p:stCondLst>
                                            <p:cond delay="0"/>
                                          </p:stCondLst>
                                        </p:cTn>
                                        <p:tgtEl>
                                          <p:spTgt spid="3">
                                            <p:txEl>
                                              <p:pRg st="3" end="3"/>
                                            </p:txEl>
                                          </p:spTgt>
                                        </p:tgtEl>
                                        <p:attrNameLst>
                                          <p:attrName>ppt_x</p:attrName>
                                        </p:attrNameLst>
                                      </p:cBhvr>
                                    </p:anim>
                                    <p:anim from="(-#ppt_h/2)" to="(#ppt_y)" calcmode="lin" valueType="num">
                                      <p:cBhvr>
                                        <p:cTn id="30" dur="500" fill="hold">
                                          <p:stCondLst>
                                            <p:cond delay="0"/>
                                          </p:stCondLst>
                                        </p:cTn>
                                        <p:tgtEl>
                                          <p:spTgt spid="3">
                                            <p:txEl>
                                              <p:pRg st="3" end="3"/>
                                            </p:txEl>
                                          </p:spTgt>
                                        </p:tgtEl>
                                        <p:attrNameLst>
                                          <p:attrName>ppt_y</p:attrName>
                                        </p:attrNameLst>
                                      </p:cBhvr>
                                    </p:anim>
                                    <p:animRot by="21600000">
                                      <p:cBhvr>
                                        <p:cTn id="31" dur="500" fill="hold">
                                          <p:stCondLst>
                                            <p:cond delay="0"/>
                                          </p:stCondLst>
                                        </p:cTn>
                                        <p:tgtEl>
                                          <p:spTgt spid="3">
                                            <p:txEl>
                                              <p:pRg st="3" end="3"/>
                                            </p:txEl>
                                          </p:spTgt>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56" presetClass="entr" presetSubtype="0" fill="hold" grpId="0" nodeType="clickEffect">
                                  <p:stCondLst>
                                    <p:cond delay="0"/>
                                  </p:stCondLst>
                                  <p:iterate type="lt">
                                    <p:tmPct val="10000"/>
                                  </p:iterate>
                                  <p:childTnLst>
                                    <p:set>
                                      <p:cBhvr>
                                        <p:cTn id="35" dur="1" fill="hold">
                                          <p:stCondLst>
                                            <p:cond delay="0"/>
                                          </p:stCondLst>
                                        </p:cTn>
                                        <p:tgtEl>
                                          <p:spTgt spid="3">
                                            <p:txEl>
                                              <p:pRg st="4" end="4"/>
                                            </p:txEl>
                                          </p:spTgt>
                                        </p:tgtEl>
                                        <p:attrNameLst>
                                          <p:attrName>style.visibility</p:attrName>
                                        </p:attrNameLst>
                                      </p:cBhvr>
                                      <p:to>
                                        <p:strVal val="visible"/>
                                      </p:to>
                                    </p:set>
                                    <p:anim by="(-#ppt_w*2)" calcmode="lin" valueType="num">
                                      <p:cBhvr rctx="PPT">
                                        <p:cTn id="36" dur="250" autoRev="1" fill="hold">
                                          <p:stCondLst>
                                            <p:cond delay="0"/>
                                          </p:stCondLst>
                                        </p:cTn>
                                        <p:tgtEl>
                                          <p:spTgt spid="3">
                                            <p:txEl>
                                              <p:pRg st="4" end="4"/>
                                            </p:txEl>
                                          </p:spTgt>
                                        </p:tgtEl>
                                        <p:attrNameLst>
                                          <p:attrName>ppt_w</p:attrName>
                                        </p:attrNameLst>
                                      </p:cBhvr>
                                    </p:anim>
                                    <p:anim by="(#ppt_w*0.50)" calcmode="lin" valueType="num">
                                      <p:cBhvr>
                                        <p:cTn id="37" dur="250" decel="50000" autoRev="1" fill="hold">
                                          <p:stCondLst>
                                            <p:cond delay="0"/>
                                          </p:stCondLst>
                                        </p:cTn>
                                        <p:tgtEl>
                                          <p:spTgt spid="3">
                                            <p:txEl>
                                              <p:pRg st="4" end="4"/>
                                            </p:txEl>
                                          </p:spTgt>
                                        </p:tgtEl>
                                        <p:attrNameLst>
                                          <p:attrName>ppt_x</p:attrName>
                                        </p:attrNameLst>
                                      </p:cBhvr>
                                    </p:anim>
                                    <p:anim from="(-#ppt_h/2)" to="(#ppt_y)" calcmode="lin" valueType="num">
                                      <p:cBhvr>
                                        <p:cTn id="38" dur="500" fill="hold">
                                          <p:stCondLst>
                                            <p:cond delay="0"/>
                                          </p:stCondLst>
                                        </p:cTn>
                                        <p:tgtEl>
                                          <p:spTgt spid="3">
                                            <p:txEl>
                                              <p:pRg st="4" end="4"/>
                                            </p:txEl>
                                          </p:spTgt>
                                        </p:tgtEl>
                                        <p:attrNameLst>
                                          <p:attrName>ppt_y</p:attrName>
                                        </p:attrNameLst>
                                      </p:cBhvr>
                                    </p:anim>
                                    <p:animRot by="21600000">
                                      <p:cBhvr>
                                        <p:cTn id="39" dur="500" fill="hold">
                                          <p:stCondLst>
                                            <p:cond delay="0"/>
                                          </p:stCondLst>
                                        </p:cTn>
                                        <p:tgtEl>
                                          <p:spTgt spid="3">
                                            <p:txEl>
                                              <p:pRg st="4" end="4"/>
                                            </p:txEl>
                                          </p:spTgt>
                                        </p:tgtEl>
                                        <p:attrNameLst>
                                          <p:attrName>r</p:attrName>
                                        </p:attrNameLst>
                                      </p:cBhvr>
                                    </p:animRot>
                                  </p:childTnLst>
                                </p:cTn>
                              </p:par>
                            </p:childTnLst>
                          </p:cTn>
                        </p:par>
                      </p:childTnLst>
                    </p:cTn>
                  </p:par>
                  <p:par>
                    <p:cTn id="40" fill="hold">
                      <p:stCondLst>
                        <p:cond delay="indefinite"/>
                      </p:stCondLst>
                      <p:childTnLst>
                        <p:par>
                          <p:cTn id="41" fill="hold">
                            <p:stCondLst>
                              <p:cond delay="0"/>
                            </p:stCondLst>
                            <p:childTnLst>
                              <p:par>
                                <p:cTn id="42" presetID="56" presetClass="entr" presetSubtype="0" fill="hold" grpId="0" nodeType="clickEffect">
                                  <p:stCondLst>
                                    <p:cond delay="0"/>
                                  </p:stCondLst>
                                  <p:iterate type="lt">
                                    <p:tmPct val="10000"/>
                                  </p:iterate>
                                  <p:childTnLst>
                                    <p:set>
                                      <p:cBhvr>
                                        <p:cTn id="43" dur="1" fill="hold">
                                          <p:stCondLst>
                                            <p:cond delay="0"/>
                                          </p:stCondLst>
                                        </p:cTn>
                                        <p:tgtEl>
                                          <p:spTgt spid="3">
                                            <p:txEl>
                                              <p:pRg st="5" end="5"/>
                                            </p:txEl>
                                          </p:spTgt>
                                        </p:tgtEl>
                                        <p:attrNameLst>
                                          <p:attrName>style.visibility</p:attrName>
                                        </p:attrNameLst>
                                      </p:cBhvr>
                                      <p:to>
                                        <p:strVal val="visible"/>
                                      </p:to>
                                    </p:set>
                                    <p:anim by="(-#ppt_w*2)" calcmode="lin" valueType="num">
                                      <p:cBhvr rctx="PPT">
                                        <p:cTn id="44" dur="250" autoRev="1" fill="hold">
                                          <p:stCondLst>
                                            <p:cond delay="0"/>
                                          </p:stCondLst>
                                        </p:cTn>
                                        <p:tgtEl>
                                          <p:spTgt spid="3">
                                            <p:txEl>
                                              <p:pRg st="5" end="5"/>
                                            </p:txEl>
                                          </p:spTgt>
                                        </p:tgtEl>
                                        <p:attrNameLst>
                                          <p:attrName>ppt_w</p:attrName>
                                        </p:attrNameLst>
                                      </p:cBhvr>
                                    </p:anim>
                                    <p:anim by="(#ppt_w*0.50)" calcmode="lin" valueType="num">
                                      <p:cBhvr>
                                        <p:cTn id="45" dur="250" decel="50000" autoRev="1" fill="hold">
                                          <p:stCondLst>
                                            <p:cond delay="0"/>
                                          </p:stCondLst>
                                        </p:cTn>
                                        <p:tgtEl>
                                          <p:spTgt spid="3">
                                            <p:txEl>
                                              <p:pRg st="5" end="5"/>
                                            </p:txEl>
                                          </p:spTgt>
                                        </p:tgtEl>
                                        <p:attrNameLst>
                                          <p:attrName>ppt_x</p:attrName>
                                        </p:attrNameLst>
                                      </p:cBhvr>
                                    </p:anim>
                                    <p:anim from="(-#ppt_h/2)" to="(#ppt_y)" calcmode="lin" valueType="num">
                                      <p:cBhvr>
                                        <p:cTn id="46" dur="500" fill="hold">
                                          <p:stCondLst>
                                            <p:cond delay="0"/>
                                          </p:stCondLst>
                                        </p:cTn>
                                        <p:tgtEl>
                                          <p:spTgt spid="3">
                                            <p:txEl>
                                              <p:pRg st="5" end="5"/>
                                            </p:txEl>
                                          </p:spTgt>
                                        </p:tgtEl>
                                        <p:attrNameLst>
                                          <p:attrName>ppt_y</p:attrName>
                                        </p:attrNameLst>
                                      </p:cBhvr>
                                    </p:anim>
                                    <p:animRot by="21600000">
                                      <p:cBhvr>
                                        <p:cTn id="47" dur="500" fill="hold">
                                          <p:stCondLst>
                                            <p:cond delay="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marL="54864" eaLnBrk="1" fontAlgn="auto" hangingPunct="1">
              <a:spcAft>
                <a:spcPts val="0"/>
              </a:spcAft>
              <a:defRPr/>
            </a:pPr>
            <a:r>
              <a:rPr lang="en-US" b="1" dirty="0">
                <a:solidFill>
                  <a:schemeClr val="tx2">
                    <a:tint val="100000"/>
                    <a:shade val="90000"/>
                    <a:satMod val="250000"/>
                    <a:alpha val="100000"/>
                  </a:schemeClr>
                </a:solidFill>
                <a:latin typeface="Times New Roman" pitchFamily="18" charset="0"/>
                <a:cs typeface="Times New Roman" pitchFamily="18" charset="0"/>
              </a:rPr>
              <a:t>I</a:t>
            </a:r>
            <a:r>
              <a:rPr lang="en-US" b="1" dirty="0" smtClean="0">
                <a:solidFill>
                  <a:schemeClr val="tx2">
                    <a:tint val="100000"/>
                    <a:shade val="90000"/>
                    <a:satMod val="250000"/>
                    <a:alpha val="100000"/>
                  </a:schemeClr>
                </a:solidFill>
                <a:latin typeface="Times New Roman" pitchFamily="18" charset="0"/>
                <a:cs typeface="Times New Roman" pitchFamily="18" charset="0"/>
              </a:rPr>
              <a:t>mage acquisition</a:t>
            </a:r>
            <a:endParaRPr lang="en-US" b="1" dirty="0">
              <a:solidFill>
                <a:schemeClr val="tx2">
                  <a:tint val="100000"/>
                  <a:shade val="90000"/>
                  <a:satMod val="250000"/>
                  <a:alpha val="10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eaLnBrk="1" hangingPunct="1"/>
            <a:r>
              <a:rPr lang="en-IN" sz="2800" dirty="0" smtClean="0"/>
              <a:t>Facial-scan technology can acquire faces from almost any static camera or video system that generates images of sufficient quality and resolution.</a:t>
            </a:r>
          </a:p>
          <a:p>
            <a:pPr algn="just" eaLnBrk="1" hangingPunct="1"/>
            <a:r>
              <a:rPr lang="en-IN" sz="2800" dirty="0" smtClean="0"/>
              <a:t>High-quality </a:t>
            </a:r>
            <a:r>
              <a:rPr lang="en-IN" sz="2800" dirty="0" err="1" smtClean="0"/>
              <a:t>enrollment</a:t>
            </a:r>
            <a:r>
              <a:rPr lang="en-IN" sz="2800" dirty="0" smtClean="0"/>
              <a:t> is essential to eventual verification and identification </a:t>
            </a:r>
            <a:r>
              <a:rPr lang="en-IN" sz="2800" dirty="0" err="1" smtClean="0"/>
              <a:t>enrollment</a:t>
            </a:r>
            <a:r>
              <a:rPr lang="en-IN" sz="2800" dirty="0" smtClean="0"/>
              <a:t> images define the facial characteristics to be used in all future authentication events.</a:t>
            </a:r>
            <a:endParaRPr lang="en-US"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 by="(-#ppt_w*2)" calcmode="lin" valueType="num">
                                      <p:cBhvr rctx="PPT">
                                        <p:cTn id="10" dur="250" autoRev="1" fill="hold">
                                          <p:stCondLst>
                                            <p:cond delay="0"/>
                                          </p:stCondLst>
                                        </p:cTn>
                                        <p:tgtEl>
                                          <p:spTgt spid="3">
                                            <p:txEl>
                                              <p:pRg st="0" end="0"/>
                                            </p:txEl>
                                          </p:spTgt>
                                        </p:tgtEl>
                                        <p:attrNameLst>
                                          <p:attrName>ppt_w</p:attrName>
                                        </p:attrNameLst>
                                      </p:cBhvr>
                                    </p:anim>
                                    <p:anim by="(#ppt_w*0.50)" calcmode="lin" valueType="num">
                                      <p:cBhvr>
                                        <p:cTn id="11" dur="250" decel="50000" autoRev="1" fill="hold">
                                          <p:stCondLst>
                                            <p:cond delay="0"/>
                                          </p:stCondLst>
                                        </p:cTn>
                                        <p:tgtEl>
                                          <p:spTgt spid="3">
                                            <p:txEl>
                                              <p:pRg st="0" end="0"/>
                                            </p:txEl>
                                          </p:spTgt>
                                        </p:tgtEl>
                                        <p:attrNameLst>
                                          <p:attrName>ppt_x</p:attrName>
                                        </p:attrNameLst>
                                      </p:cBhvr>
                                    </p:anim>
                                    <p:anim from="(-#ppt_h/2)" to="(#ppt_y)" calcmode="lin" valueType="num">
                                      <p:cBhvr>
                                        <p:cTn id="12" dur="500" fill="hold">
                                          <p:stCondLst>
                                            <p:cond delay="0"/>
                                          </p:stCondLst>
                                        </p:cTn>
                                        <p:tgtEl>
                                          <p:spTgt spid="3">
                                            <p:txEl>
                                              <p:pRg st="0" end="0"/>
                                            </p:txEl>
                                          </p:spTgt>
                                        </p:tgtEl>
                                        <p:attrNameLst>
                                          <p:attrName>ppt_y</p:attrName>
                                        </p:attrNameLst>
                                      </p:cBhvr>
                                    </p:anim>
                                    <p:animRot by="21600000">
                                      <p:cBhvr>
                                        <p:cTn id="13" dur="500" fill="hold">
                                          <p:stCondLst>
                                            <p:cond delay="0"/>
                                          </p:stCondLst>
                                        </p:cTn>
                                        <p:tgtEl>
                                          <p:spTgt spid="3">
                                            <p:txEl>
                                              <p:pRg st="0" end="0"/>
                                            </p:txEl>
                                          </p:spTgt>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 by="(-#ppt_w*2)" calcmode="lin" valueType="num">
                                      <p:cBhvr rctx="PPT">
                                        <p:cTn id="18" dur="250" autoRev="1" fill="hold">
                                          <p:stCondLst>
                                            <p:cond delay="0"/>
                                          </p:stCondLst>
                                        </p:cTn>
                                        <p:tgtEl>
                                          <p:spTgt spid="3">
                                            <p:txEl>
                                              <p:pRg st="1" end="1"/>
                                            </p:txEl>
                                          </p:spTgt>
                                        </p:tgtEl>
                                        <p:attrNameLst>
                                          <p:attrName>ppt_w</p:attrName>
                                        </p:attrNameLst>
                                      </p:cBhvr>
                                    </p:anim>
                                    <p:anim by="(#ppt_w*0.50)" calcmode="lin" valueType="num">
                                      <p:cBhvr>
                                        <p:cTn id="19" dur="250" decel="50000" autoRev="1" fill="hold">
                                          <p:stCondLst>
                                            <p:cond delay="0"/>
                                          </p:stCondLst>
                                        </p:cTn>
                                        <p:tgtEl>
                                          <p:spTgt spid="3">
                                            <p:txEl>
                                              <p:pRg st="1" end="1"/>
                                            </p:txEl>
                                          </p:spTgt>
                                        </p:tgtEl>
                                        <p:attrNameLst>
                                          <p:attrName>ppt_x</p:attrName>
                                        </p:attrNameLst>
                                      </p:cBhvr>
                                    </p:anim>
                                    <p:anim from="(-#ppt_h/2)" to="(#ppt_y)" calcmode="lin" valueType="num">
                                      <p:cBhvr>
                                        <p:cTn id="20" dur="500" fill="hold">
                                          <p:stCondLst>
                                            <p:cond delay="0"/>
                                          </p:stCondLst>
                                        </p:cTn>
                                        <p:tgtEl>
                                          <p:spTgt spid="3">
                                            <p:txEl>
                                              <p:pRg st="1" end="1"/>
                                            </p:txEl>
                                          </p:spTgt>
                                        </p:tgtEl>
                                        <p:attrNameLst>
                                          <p:attrName>ppt_y</p:attrName>
                                        </p:attrNameLst>
                                      </p:cBhvr>
                                    </p:anim>
                                    <p:animRot by="21600000">
                                      <p:cBhvr>
                                        <p:cTn id="21" dur="500" fill="hold">
                                          <p:stCondLst>
                                            <p:cond delay="0"/>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824</TotalTime>
  <Words>1325</Words>
  <Application>Microsoft Office PowerPoint</Application>
  <PresentationFormat>On-screen Show (4:3)</PresentationFormat>
  <Paragraphs>133</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Opulent</vt:lpstr>
      <vt:lpstr>Slide 1</vt:lpstr>
      <vt:lpstr>Content</vt:lpstr>
      <vt:lpstr>Introduction</vt:lpstr>
      <vt:lpstr>Slide 4</vt:lpstr>
      <vt:lpstr>Facial Recognition ???</vt:lpstr>
      <vt:lpstr> Facial Recognition</vt:lpstr>
      <vt:lpstr>Contd…</vt:lpstr>
      <vt:lpstr>Implementation</vt:lpstr>
      <vt:lpstr>Image acquisition</vt:lpstr>
      <vt:lpstr>Slide 10</vt:lpstr>
      <vt:lpstr>Image Processing</vt:lpstr>
      <vt:lpstr>Distinctive characteristic location </vt:lpstr>
      <vt:lpstr>Contd..</vt:lpstr>
      <vt:lpstr>Template creation</vt:lpstr>
      <vt:lpstr>Slide 15</vt:lpstr>
      <vt:lpstr>Template matching</vt:lpstr>
      <vt:lpstr> How Facial Recognition System Works</vt:lpstr>
      <vt:lpstr>Contd..</vt:lpstr>
      <vt:lpstr> SOFTWARE</vt:lpstr>
      <vt:lpstr>Slide 20</vt:lpstr>
      <vt:lpstr>Slide 21</vt:lpstr>
      <vt:lpstr>Strengths</vt:lpstr>
      <vt:lpstr>Weaknesses</vt:lpstr>
      <vt:lpstr>Applications</vt:lpstr>
      <vt:lpstr>Disadvantage</vt:lpstr>
      <vt:lpstr>        Advantages </vt:lpstr>
      <vt:lpstr>Conclusion</vt:lpstr>
      <vt:lpstr>Thank You…</vt:lpstr>
      <vt:lpstr>Slide 29</vt:lpstr>
      <vt:lpstr>Slide 30</vt:lpstr>
      <vt:lpstr>Slide 31</vt:lpstr>
    </vt:vector>
  </TitlesOfParts>
  <Company>G.N.I.T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Recognisation technology</dc:title>
  <dc:creator>ASHUTOSH SHARMA</dc:creator>
  <cp:lastModifiedBy>admin</cp:lastModifiedBy>
  <cp:revision>83</cp:revision>
  <dcterms:created xsi:type="dcterms:W3CDTF">2011-02-21T01:18:19Z</dcterms:created>
  <dcterms:modified xsi:type="dcterms:W3CDTF">2019-03-05T09:05:35Z</dcterms:modified>
</cp:coreProperties>
</file>