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Lst>
  <p:sldSz cx="18288000" cy="10287000"/>
  <p:notesSz cx="6858000" cy="9144000"/>
  <p:embeddedFontLst>
    <p:embeddedFont>
      <p:font typeface="Nunito" charset="1" panose="00000500000000000000"/>
      <p:regular r:id="rId6"/>
    </p:embeddedFont>
    <p:embeddedFont>
      <p:font typeface="Nunito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Fredoka One" charset="1" panose="02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7.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jpeg" Type="http://schemas.openxmlformats.org/officeDocument/2006/relationships/image"/><Relationship Id="rId9" Target="../media/image9.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668631" y="2971819"/>
            <a:ext cx="14950738" cy="2884804"/>
          </a:xfrm>
          <a:prstGeom prst="rect">
            <a:avLst/>
          </a:prstGeom>
        </p:spPr>
        <p:txBody>
          <a:bodyPr anchor="t" rtlCol="false" tIns="0" lIns="0" bIns="0" rIns="0">
            <a:spAutoFit/>
          </a:bodyPr>
          <a:lstStyle/>
          <a:p>
            <a:pPr algn="ctr">
              <a:lnSpc>
                <a:spcPts val="11620"/>
              </a:lnSpc>
            </a:pPr>
            <a:r>
              <a:rPr lang="en-US" sz="8300">
                <a:solidFill>
                  <a:srgbClr val="000000"/>
                </a:solidFill>
                <a:latin typeface="Fredoka One Bold"/>
              </a:rPr>
              <a:t>CONCEPTS DE BASE EN SUIVI-EVALUATION</a:t>
            </a:r>
          </a:p>
        </p:txBody>
      </p:sp>
      <p:sp>
        <p:nvSpPr>
          <p:cNvPr name="Freeform 11" id="11"/>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7465864" y="1028700"/>
            <a:ext cx="3889323" cy="1552267"/>
          </a:xfrm>
          <a:custGeom>
            <a:avLst/>
            <a:gdLst/>
            <a:ahLst/>
            <a:cxnLst/>
            <a:rect r="r" b="b" t="t" l="l"/>
            <a:pathLst>
              <a:path h="1552267" w="3889323">
                <a:moveTo>
                  <a:pt x="0" y="0"/>
                </a:moveTo>
                <a:lnTo>
                  <a:pt x="3889323" y="0"/>
                </a:lnTo>
                <a:lnTo>
                  <a:pt x="3889323" y="1552267"/>
                </a:lnTo>
                <a:lnTo>
                  <a:pt x="0" y="1552267"/>
                </a:lnTo>
                <a:lnTo>
                  <a:pt x="0" y="0"/>
                </a:lnTo>
                <a:close/>
              </a:path>
            </a:pathLst>
          </a:custGeom>
          <a:blipFill>
            <a:blip r:embed="rId8"/>
            <a:stretch>
              <a:fillRect l="0" t="0" r="0" b="0"/>
            </a:stretch>
          </a:blipFill>
        </p:spPr>
      </p:sp>
      <p:sp>
        <p:nvSpPr>
          <p:cNvPr name="TextBox 13" id="13"/>
          <p:cNvSpPr txBox="true"/>
          <p:nvPr/>
        </p:nvSpPr>
        <p:spPr>
          <a:xfrm rot="0">
            <a:off x="1028700" y="8743950"/>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Mai 2023</a:t>
            </a:r>
          </a:p>
        </p:txBody>
      </p:sp>
      <p:sp>
        <p:nvSpPr>
          <p:cNvPr name="TextBox 14" id="14"/>
          <p:cNvSpPr txBox="true"/>
          <p:nvPr/>
        </p:nvSpPr>
        <p:spPr>
          <a:xfrm rot="0">
            <a:off x="12777754" y="8743950"/>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www.beininfoplus.com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017" y="1028700"/>
            <a:ext cx="17301999" cy="7697969"/>
          </a:xfrm>
          <a:custGeom>
            <a:avLst/>
            <a:gdLst/>
            <a:ahLst/>
            <a:cxnLst/>
            <a:rect r="r" b="b" t="t" l="l"/>
            <a:pathLst>
              <a:path h="7697969" w="17301999">
                <a:moveTo>
                  <a:pt x="0" y="0"/>
                </a:moveTo>
                <a:lnTo>
                  <a:pt x="17301999" y="0"/>
                </a:lnTo>
                <a:lnTo>
                  <a:pt x="17301999" y="7697969"/>
                </a:lnTo>
                <a:lnTo>
                  <a:pt x="0" y="7697969"/>
                </a:lnTo>
                <a:lnTo>
                  <a:pt x="0" y="0"/>
                </a:lnTo>
                <a:close/>
              </a:path>
            </a:pathLst>
          </a:custGeom>
          <a:blipFill>
            <a:blip r:embed="rId2"/>
            <a:stretch>
              <a:fillRect l="-15879" t="0" r="-935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898916" y="904875"/>
            <a:ext cx="1249016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COURBE D'AVANCEMENT</a:t>
            </a:r>
          </a:p>
        </p:txBody>
      </p:sp>
      <p:sp>
        <p:nvSpPr>
          <p:cNvPr name="TextBox 15" id="15"/>
          <p:cNvSpPr txBox="true"/>
          <p:nvPr/>
        </p:nvSpPr>
        <p:spPr>
          <a:xfrm rot="0">
            <a:off x="2478359" y="3205755"/>
            <a:ext cx="13331283" cy="3063875"/>
          </a:xfrm>
          <a:prstGeom prst="rect">
            <a:avLst/>
          </a:prstGeom>
        </p:spPr>
        <p:txBody>
          <a:bodyPr anchor="t" rtlCol="false" tIns="0" lIns="0" bIns="0" rIns="0">
            <a:spAutoFit/>
          </a:bodyPr>
          <a:lstStyle/>
          <a:p>
            <a:pPr algn="ctr">
              <a:lnSpc>
                <a:spcPts val="4899"/>
              </a:lnSpc>
            </a:pPr>
            <a:r>
              <a:rPr lang="en-US" sz="3499">
                <a:solidFill>
                  <a:srgbClr val="000000"/>
                </a:solidFill>
                <a:latin typeface="Nunito"/>
              </a:rPr>
              <a:t> Une Courbe de Suivi est un des moyens qui permettent de visualiser la conformité du déroulement du projet par rapport aux prévisions, d'en constater et mesurer si besoin les écarts, de prévoir si aucune action n'est menée le résultat le résultat final du projet en termes de coûts et de délais. .</a:t>
            </a: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2" t="0" r="-962"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898916" y="904875"/>
            <a:ext cx="1249016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LE DIAGRAMME DE GANTT</a:t>
            </a:r>
          </a:p>
        </p:txBody>
      </p:sp>
      <p:sp>
        <p:nvSpPr>
          <p:cNvPr name="TextBox 15" id="15"/>
          <p:cNvSpPr txBox="true"/>
          <p:nvPr/>
        </p:nvSpPr>
        <p:spPr>
          <a:xfrm rot="0">
            <a:off x="2478359" y="3205755"/>
            <a:ext cx="13331283" cy="1825625"/>
          </a:xfrm>
          <a:prstGeom prst="rect">
            <a:avLst/>
          </a:prstGeom>
        </p:spPr>
        <p:txBody>
          <a:bodyPr anchor="t" rtlCol="false" tIns="0" lIns="0" bIns="0" rIns="0">
            <a:spAutoFit/>
          </a:bodyPr>
          <a:lstStyle/>
          <a:p>
            <a:pPr algn="ctr">
              <a:lnSpc>
                <a:spcPts val="4899"/>
              </a:lnSpc>
            </a:pPr>
            <a:r>
              <a:rPr lang="en-US" sz="3499">
                <a:solidFill>
                  <a:srgbClr val="000000"/>
                </a:solidFill>
                <a:latin typeface="Nunito"/>
              </a:rPr>
              <a:t>Le diagramme de Gantt représente le plan du projet sous forme de barres dans une échelle de temps. La longueur de chaque barre est liée à la durée des activités.</a:t>
            </a: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898916" y="904875"/>
            <a:ext cx="1249016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LA MATRICE RACI</a:t>
            </a:r>
          </a:p>
        </p:txBody>
      </p:sp>
      <p:sp>
        <p:nvSpPr>
          <p:cNvPr name="TextBox 17" id="17"/>
          <p:cNvSpPr txBox="true"/>
          <p:nvPr/>
        </p:nvSpPr>
        <p:spPr>
          <a:xfrm rot="0">
            <a:off x="2478359" y="3205755"/>
            <a:ext cx="13331283" cy="2444750"/>
          </a:xfrm>
          <a:prstGeom prst="rect">
            <a:avLst/>
          </a:prstGeom>
        </p:spPr>
        <p:txBody>
          <a:bodyPr anchor="t" rtlCol="false" tIns="0" lIns="0" bIns="0" rIns="0">
            <a:spAutoFit/>
          </a:bodyPr>
          <a:lstStyle/>
          <a:p>
            <a:pPr algn="ctr">
              <a:lnSpc>
                <a:spcPts val="4899"/>
              </a:lnSpc>
            </a:pPr>
            <a:r>
              <a:rPr lang="en-US" sz="3499">
                <a:solidFill>
                  <a:srgbClr val="000000"/>
                </a:solidFill>
                <a:latin typeface="Nunito"/>
              </a:rPr>
              <a:t>L'acronyme RACI désigne dans le domaine du management une matrice des responsabilités. Elle indique les rôles et les responsabilités des intervenants au sein de chaque processus et activité</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108406"/>
          </a:xfrm>
          <a:custGeom>
            <a:avLst/>
            <a:gdLst/>
            <a:ahLst/>
            <a:cxnLst/>
            <a:rect r="r" b="b" t="t" l="l"/>
            <a:pathLst>
              <a:path h="10108406" w="18288000">
                <a:moveTo>
                  <a:pt x="0" y="0"/>
                </a:moveTo>
                <a:lnTo>
                  <a:pt x="18288000" y="0"/>
                </a:lnTo>
                <a:lnTo>
                  <a:pt x="18288000" y="10108406"/>
                </a:lnTo>
                <a:lnTo>
                  <a:pt x="0" y="10108406"/>
                </a:lnTo>
                <a:lnTo>
                  <a:pt x="0" y="0"/>
                </a:lnTo>
                <a:close/>
              </a:path>
            </a:pathLst>
          </a:custGeom>
          <a:blipFill>
            <a:blip r:embed="rId2"/>
            <a:stretch>
              <a:fillRect l="0" t="0" r="0" b="0"/>
            </a:stretch>
          </a:blipFill>
        </p:spPr>
      </p:sp>
      <p:sp>
        <p:nvSpPr>
          <p:cNvPr name="Freeform 3" id="3"/>
          <p:cNvSpPr/>
          <p:nvPr/>
        </p:nvSpPr>
        <p:spPr>
          <a:xfrm flipH="false" flipV="false" rot="0">
            <a:off x="0" y="0"/>
            <a:ext cx="2845444" cy="1135645"/>
          </a:xfrm>
          <a:custGeom>
            <a:avLst/>
            <a:gdLst/>
            <a:ahLst/>
            <a:cxnLst/>
            <a:rect r="r" b="b" t="t" l="l"/>
            <a:pathLst>
              <a:path h="1135645" w="2845444">
                <a:moveTo>
                  <a:pt x="0" y="0"/>
                </a:moveTo>
                <a:lnTo>
                  <a:pt x="2845444" y="0"/>
                </a:lnTo>
                <a:lnTo>
                  <a:pt x="2845444" y="1135645"/>
                </a:lnTo>
                <a:lnTo>
                  <a:pt x="0" y="1135645"/>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246042" y="3205755"/>
            <a:ext cx="13795916" cy="3063875"/>
          </a:xfrm>
          <a:prstGeom prst="rect">
            <a:avLst/>
          </a:prstGeom>
        </p:spPr>
        <p:txBody>
          <a:bodyPr anchor="t" rtlCol="false" tIns="0" lIns="0" bIns="0" rIns="0">
            <a:spAutoFit/>
          </a:bodyPr>
          <a:lstStyle/>
          <a:p>
            <a:pPr algn="ctr">
              <a:lnSpc>
                <a:spcPts val="4899"/>
              </a:lnSpc>
            </a:pPr>
            <a:r>
              <a:rPr lang="en-US" sz="3499">
                <a:solidFill>
                  <a:srgbClr val="000000"/>
                </a:solidFill>
                <a:latin typeface="Nunito"/>
              </a:rPr>
              <a:t>Le rôle du suivi-evaluation est de vous poser les bonnes questions. Vous devez vous interroger sur la réussite de votre organisation dans la réalisation des résultats attendus de votre plan d'action. C'est la rigueur avec laquelle vous allez entreprendre votre suivi-evaluation qui déterminera vos chances de succès</a:t>
            </a:r>
          </a:p>
        </p:txBody>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CONCLUSION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2924194"/>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THANK YOU</a:t>
            </a:r>
          </a:p>
        </p:txBody>
      </p:sp>
      <p:sp>
        <p:nvSpPr>
          <p:cNvPr name="TextBox 11" id="11"/>
          <p:cNvSpPr txBox="true"/>
          <p:nvPr/>
        </p:nvSpPr>
        <p:spPr>
          <a:xfrm rot="0">
            <a:off x="1028700" y="8743950"/>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Mai | 2023</a:t>
            </a:r>
          </a:p>
        </p:txBody>
      </p:sp>
      <p:sp>
        <p:nvSpPr>
          <p:cNvPr name="TextBox 12" id="12"/>
          <p:cNvSpPr txBox="true"/>
          <p:nvPr/>
        </p:nvSpPr>
        <p:spPr>
          <a:xfrm rot="0">
            <a:off x="12777754" y="8743950"/>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www.beininfoplus.com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INTRODUCTION </a:t>
            </a:r>
          </a:p>
        </p:txBody>
      </p:sp>
      <p:sp>
        <p:nvSpPr>
          <p:cNvPr name="TextBox 15" id="15"/>
          <p:cNvSpPr txBox="true"/>
          <p:nvPr/>
        </p:nvSpPr>
        <p:spPr>
          <a:xfrm rot="0">
            <a:off x="2246042" y="3205755"/>
            <a:ext cx="13795916" cy="2444750"/>
          </a:xfrm>
          <a:prstGeom prst="rect">
            <a:avLst/>
          </a:prstGeom>
        </p:spPr>
        <p:txBody>
          <a:bodyPr anchor="t" rtlCol="false" tIns="0" lIns="0" bIns="0" rIns="0">
            <a:spAutoFit/>
          </a:bodyPr>
          <a:lstStyle/>
          <a:p>
            <a:pPr algn="ctr">
              <a:lnSpc>
                <a:spcPts val="4899"/>
              </a:lnSpc>
            </a:pPr>
            <a:r>
              <a:rPr lang="en-US" sz="3499">
                <a:solidFill>
                  <a:srgbClr val="000000"/>
                </a:solidFill>
                <a:latin typeface="Nunito"/>
              </a:rPr>
              <a:t>Le suivi et l'évaluation permettent d'améliorer la performance et d'obtenir des résultats. Plus précisément, le but général du suivi et de l'évaluation est de mesurer et d'évaluer la performance afin de mieux gérer les effets et produits.</a:t>
            </a: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3957695"/>
            <a:ext cx="7206520" cy="3833468"/>
          </a:xfrm>
          <a:custGeom>
            <a:avLst/>
            <a:gdLst/>
            <a:ahLst/>
            <a:cxnLst/>
            <a:rect r="r" b="b" t="t" l="l"/>
            <a:pathLst>
              <a:path h="3833468" w="7206520">
                <a:moveTo>
                  <a:pt x="0" y="0"/>
                </a:moveTo>
                <a:lnTo>
                  <a:pt x="7206520" y="0"/>
                </a:lnTo>
                <a:lnTo>
                  <a:pt x="7206520" y="3833469"/>
                </a:lnTo>
                <a:lnTo>
                  <a:pt x="0" y="3833469"/>
                </a:lnTo>
                <a:lnTo>
                  <a:pt x="0" y="0"/>
                </a:lnTo>
                <a:close/>
              </a:path>
            </a:pathLst>
          </a:custGeom>
          <a:blipFill>
            <a:blip r:embed="rId8"/>
            <a:stretch>
              <a:fillRect l="0" t="0" r="0" b="0"/>
            </a:stretch>
          </a:blipFill>
        </p:spPr>
      </p:sp>
      <p:sp>
        <p:nvSpPr>
          <p:cNvPr name="Freeform 17" id="17"/>
          <p:cNvSpPr/>
          <p:nvPr/>
        </p:nvSpPr>
        <p:spPr>
          <a:xfrm flipH="false" flipV="false" rot="0">
            <a:off x="8945755" y="3957695"/>
            <a:ext cx="7853208" cy="3621201"/>
          </a:xfrm>
          <a:custGeom>
            <a:avLst/>
            <a:gdLst/>
            <a:ahLst/>
            <a:cxnLst/>
            <a:rect r="r" b="b" t="t" l="l"/>
            <a:pathLst>
              <a:path h="3621201" w="7853208">
                <a:moveTo>
                  <a:pt x="0" y="0"/>
                </a:moveTo>
                <a:lnTo>
                  <a:pt x="7853208" y="0"/>
                </a:lnTo>
                <a:lnTo>
                  <a:pt x="7853208" y="3621202"/>
                </a:lnTo>
                <a:lnTo>
                  <a:pt x="0" y="3621202"/>
                </a:lnTo>
                <a:lnTo>
                  <a:pt x="0" y="0"/>
                </a:lnTo>
                <a:close/>
              </a:path>
            </a:pathLst>
          </a:custGeom>
          <a:blipFill>
            <a:blip r:embed="rId9"/>
            <a:stretch>
              <a:fillRect l="0" t="0" r="0" b="0"/>
            </a:stretch>
          </a:blipFill>
        </p:spPr>
      </p:sp>
      <p:sp>
        <p:nvSpPr>
          <p:cNvPr name="TextBox 18" id="18"/>
          <p:cNvSpPr txBox="true"/>
          <p:nvPr/>
        </p:nvSpPr>
        <p:spPr>
          <a:xfrm rot="0">
            <a:off x="-2354237" y="3370320"/>
            <a:ext cx="13795916" cy="587375"/>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Le suivi: </a:t>
            </a:r>
          </a:p>
        </p:txBody>
      </p:sp>
      <p:sp>
        <p:nvSpPr>
          <p:cNvPr name="TextBox 19" id="19"/>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DEFINITIONS</a:t>
            </a:r>
          </a:p>
        </p:txBody>
      </p:sp>
      <p:sp>
        <p:nvSpPr>
          <p:cNvPr name="TextBox 20" id="20"/>
          <p:cNvSpPr txBox="true"/>
          <p:nvPr/>
        </p:nvSpPr>
        <p:spPr>
          <a:xfrm rot="0">
            <a:off x="5974401" y="3370320"/>
            <a:ext cx="13795916" cy="587375"/>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L'évaluation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2560760"/>
            <a:ext cx="15135792" cy="5471834"/>
          </a:xfrm>
          <a:custGeom>
            <a:avLst/>
            <a:gdLst/>
            <a:ahLst/>
            <a:cxnLst/>
            <a:rect r="r" b="b" t="t" l="l"/>
            <a:pathLst>
              <a:path h="5471834" w="15135792">
                <a:moveTo>
                  <a:pt x="0" y="0"/>
                </a:moveTo>
                <a:lnTo>
                  <a:pt x="15135792" y="0"/>
                </a:lnTo>
                <a:lnTo>
                  <a:pt x="15135792" y="5471834"/>
                </a:lnTo>
                <a:lnTo>
                  <a:pt x="0" y="5471834"/>
                </a:lnTo>
                <a:lnTo>
                  <a:pt x="0" y="0"/>
                </a:lnTo>
                <a:close/>
              </a:path>
            </a:pathLst>
          </a:custGeom>
          <a:blipFill>
            <a:blip r:embed="rId8"/>
            <a:stretch>
              <a:fillRect l="-14111" t="0" r="-14111" b="0"/>
            </a:stretch>
          </a:blipFill>
        </p:spPr>
      </p:sp>
      <p:sp>
        <p:nvSpPr>
          <p:cNvPr name="TextBox 17" id="17"/>
          <p:cNvSpPr txBox="true"/>
          <p:nvPr/>
        </p:nvSpPr>
        <p:spPr>
          <a:xfrm rot="0">
            <a:off x="3554626" y="904875"/>
            <a:ext cx="11178749"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TABLEAU COMPARATIF</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14350" y="914400"/>
            <a:ext cx="17259300" cy="2059940"/>
          </a:xfrm>
          <a:prstGeom prst="rect">
            <a:avLst/>
          </a:prstGeom>
        </p:spPr>
        <p:txBody>
          <a:bodyPr anchor="t" rtlCol="false" tIns="0" lIns="0" bIns="0" rIns="0">
            <a:spAutoFit/>
          </a:bodyPr>
          <a:lstStyle/>
          <a:p>
            <a:pPr algn="ctr">
              <a:lnSpc>
                <a:spcPts val="8260"/>
              </a:lnSpc>
            </a:pPr>
            <a:r>
              <a:rPr lang="en-US" sz="5900">
                <a:solidFill>
                  <a:srgbClr val="000000"/>
                </a:solidFill>
                <a:latin typeface="Fredoka One Bold"/>
              </a:rPr>
              <a:t>LES OUTILS ET MÉTHODES DE SUIVI ÉVALUATION </a:t>
            </a:r>
          </a:p>
        </p:txBody>
      </p:sp>
      <p:sp>
        <p:nvSpPr>
          <p:cNvPr name="TextBox 15" id="15"/>
          <p:cNvSpPr txBox="true"/>
          <p:nvPr/>
        </p:nvSpPr>
        <p:spPr>
          <a:xfrm rot="0">
            <a:off x="2246042" y="3205755"/>
            <a:ext cx="13795916" cy="4921250"/>
          </a:xfrm>
          <a:prstGeom prst="rect">
            <a:avLst/>
          </a:prstGeom>
        </p:spPr>
        <p:txBody>
          <a:bodyPr anchor="t" rtlCol="false" tIns="0" lIns="0" bIns="0" rIns="0">
            <a:spAutoFit/>
          </a:bodyPr>
          <a:lstStyle/>
          <a:p>
            <a:pPr algn="ctr">
              <a:lnSpc>
                <a:spcPts val="4899"/>
              </a:lnSpc>
            </a:pPr>
            <a:r>
              <a:rPr lang="en-US" sz="3499">
                <a:solidFill>
                  <a:srgbClr val="000000"/>
                </a:solidFill>
                <a:latin typeface="Nunito"/>
              </a:rPr>
              <a:t>Le suivi évaluation requiert la mise en œuvre de 8% de pratique et 2% d'outils ou méthodes. Il existe en effet une myriade d'outils, de méthode propre aux différents types de situation rencontrées. Il n'est donc pas possible de définir un schéma unique adapté à tous les contextes.</a:t>
            </a:r>
          </a:p>
          <a:p>
            <a:pPr algn="ctr">
              <a:lnSpc>
                <a:spcPts val="4899"/>
              </a:lnSpc>
            </a:pPr>
            <a:r>
              <a:rPr lang="en-US" sz="3499">
                <a:solidFill>
                  <a:srgbClr val="000000"/>
                </a:solidFill>
                <a:latin typeface="Nunito"/>
              </a:rPr>
              <a:t>on peut citer parmi les principaux outils : le cadre logique ; les tableaux de bord ; les courbes d'avancement ; la matrice RACI et le diagramme de GANTT</a:t>
            </a:r>
          </a:p>
        </p:txBody>
      </p:sp>
      <p:sp>
        <p:nvSpPr>
          <p:cNvPr name="Freeform 16" id="16"/>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832614" y="2436940"/>
            <a:ext cx="13961105" cy="5595654"/>
          </a:xfrm>
          <a:custGeom>
            <a:avLst/>
            <a:gdLst/>
            <a:ahLst/>
            <a:cxnLst/>
            <a:rect r="r" b="b" t="t" l="l"/>
            <a:pathLst>
              <a:path h="5595654" w="13961105">
                <a:moveTo>
                  <a:pt x="0" y="0"/>
                </a:moveTo>
                <a:lnTo>
                  <a:pt x="13961105" y="0"/>
                </a:lnTo>
                <a:lnTo>
                  <a:pt x="13961105" y="5595654"/>
                </a:lnTo>
                <a:lnTo>
                  <a:pt x="0" y="5595654"/>
                </a:lnTo>
                <a:lnTo>
                  <a:pt x="0" y="0"/>
                </a:lnTo>
                <a:close/>
              </a:path>
            </a:pathLst>
          </a:custGeom>
          <a:blipFill>
            <a:blip r:embed="rId8"/>
            <a:stretch>
              <a:fillRect l="-1700" t="-38877" r="-1700" b="-16631"/>
            </a:stretch>
          </a:blipFill>
        </p:spPr>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LE CADRE LOGIQUE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04104" y="0"/>
            <a:ext cx="13479791" cy="10287000"/>
          </a:xfrm>
          <a:custGeom>
            <a:avLst/>
            <a:gdLst/>
            <a:ahLst/>
            <a:cxnLst/>
            <a:rect r="r" b="b" t="t" l="l"/>
            <a:pathLst>
              <a:path h="10287000" w="13479791">
                <a:moveTo>
                  <a:pt x="0" y="0"/>
                </a:moveTo>
                <a:lnTo>
                  <a:pt x="13479792" y="0"/>
                </a:lnTo>
                <a:lnTo>
                  <a:pt x="13479792" y="10287000"/>
                </a:lnTo>
                <a:lnTo>
                  <a:pt x="0" y="10287000"/>
                </a:lnTo>
                <a:lnTo>
                  <a:pt x="0" y="0"/>
                </a:lnTo>
                <a:close/>
              </a:path>
            </a:pathLst>
          </a:custGeom>
          <a:blipFill>
            <a:blip r:embed="rId2"/>
            <a:stretch>
              <a:fillRect l="-342" t="-5186" r="-1813" b="-487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66869" y="0"/>
            <a:ext cx="14210584" cy="9907935"/>
          </a:xfrm>
          <a:custGeom>
            <a:avLst/>
            <a:gdLst/>
            <a:ahLst/>
            <a:cxnLst/>
            <a:rect r="r" b="b" t="t" l="l"/>
            <a:pathLst>
              <a:path h="9907935" w="14210584">
                <a:moveTo>
                  <a:pt x="0" y="0"/>
                </a:moveTo>
                <a:lnTo>
                  <a:pt x="14210583" y="0"/>
                </a:lnTo>
                <a:lnTo>
                  <a:pt x="14210583" y="9907935"/>
                </a:lnTo>
                <a:lnTo>
                  <a:pt x="0" y="9907935"/>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28700" y="3205755"/>
            <a:ext cx="16230600" cy="4302125"/>
          </a:xfrm>
          <a:prstGeom prst="rect">
            <a:avLst/>
          </a:prstGeom>
        </p:spPr>
        <p:txBody>
          <a:bodyPr anchor="t" rtlCol="false" tIns="0" lIns="0" bIns="0" rIns="0">
            <a:spAutoFit/>
          </a:bodyPr>
          <a:lstStyle/>
          <a:p>
            <a:pPr algn="ctr">
              <a:lnSpc>
                <a:spcPts val="4899"/>
              </a:lnSpc>
            </a:pPr>
            <a:r>
              <a:rPr lang="en-US" sz="3499">
                <a:solidFill>
                  <a:srgbClr val="000000"/>
                </a:solidFill>
                <a:latin typeface="Nunito"/>
              </a:rPr>
              <a:t> Le Tableau de Bord permet de lire d'un coup d'oeil sur le tableau les principales activités du projet, celles réalisées, celles en cours et celles en retard, méritant que l'on s'y intéresse. En outre, on pourra voir les dates de début et de fin prévues et réelles, ainsi que le nombre de ressources attribuées à telles ou telles tâches. C'est un outil pratique de communication de projet, qui peut être mise sur l'intranet ou l'extranet de l'entreprise. Il n'existe pas une forme standard de présentation du Tableau de Bord. .</a:t>
            </a:r>
          </a:p>
        </p:txBody>
      </p:sp>
      <p:sp>
        <p:nvSpPr>
          <p:cNvPr name="Freeform 15" id="15"/>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TABLEAU DE BORD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DAFjGVLzvRY</dc:identifier>
  <dcterms:modified xsi:type="dcterms:W3CDTF">2011-08-01T06:04:30Z</dcterms:modified>
  <cp:revision>1</cp:revision>
  <dc:title>Gray white simple modern Thesis Defense Presentation </dc:title>
</cp:coreProperties>
</file>