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71" r:id="rId3"/>
    <p:sldId id="272" r:id="rId4"/>
    <p:sldId id="273" r:id="rId5"/>
    <p:sldId id="297" r:id="rId6"/>
    <p:sldId id="298" r:id="rId7"/>
    <p:sldId id="299" r:id="rId8"/>
    <p:sldId id="281" r:id="rId9"/>
    <p:sldId id="278" r:id="rId10"/>
    <p:sldId id="283" r:id="rId11"/>
    <p:sldId id="294" r:id="rId12"/>
    <p:sldId id="293" r:id="rId13"/>
    <p:sldId id="284" r:id="rId14"/>
    <p:sldId id="292" r:id="rId15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S" initials="J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257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6" autoAdjust="0"/>
  </p:normalViewPr>
  <p:slideViewPr>
    <p:cSldViewPr>
      <p:cViewPr varScale="1">
        <p:scale>
          <a:sx n="99" d="100"/>
          <a:sy n="99" d="100"/>
        </p:scale>
        <p:origin x="-108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09BC90-A247-4601-B00D-8A9E66AFA530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377FFB5-C6C2-4522-A7DE-19A249AD4551}">
      <dgm:prSet phldrT="[텍스트]"/>
      <dgm:spPr/>
      <dgm:t>
        <a:bodyPr/>
        <a:lstStyle/>
        <a:p>
          <a:pPr latinLnBrk="1"/>
          <a:r>
            <a: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Background and Purpose</a:t>
          </a:r>
          <a:endParaRPr lang="ko-KR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0479E4-7297-4A1B-B9BB-75F660097296}" type="parTrans" cxnId="{C2674F19-0E62-4CFD-9F54-E1A388CFB3E7}">
      <dgm:prSet/>
      <dgm:spPr/>
      <dgm:t>
        <a:bodyPr/>
        <a:lstStyle/>
        <a:p>
          <a:pPr latinLnBrk="1"/>
          <a:endParaRPr lang="ko-KR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CB114CE-21D2-4183-98A5-F690250BAAD7}" type="sibTrans" cxnId="{C2674F19-0E62-4CFD-9F54-E1A388CFB3E7}">
      <dgm:prSet/>
      <dgm:spPr/>
      <dgm:t>
        <a:bodyPr/>
        <a:lstStyle/>
        <a:p>
          <a:pPr latinLnBrk="1"/>
          <a:endParaRPr lang="ko-KR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AE6599A-9578-4FC3-AB6D-F3B6AE56C77D}">
      <dgm:prSet phldrT="[텍스트]"/>
      <dgm:spPr/>
      <dgm:t>
        <a:bodyPr/>
        <a:lstStyle/>
        <a:p>
          <a:pPr latinLnBrk="1"/>
          <a:r>
            <a: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Current Status and Issues</a:t>
          </a:r>
          <a:endParaRPr lang="ko-KR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36569B-0CBF-4913-B92F-9226AE65574D}" type="parTrans" cxnId="{75D024B5-8ED0-47AE-85FC-653607D49585}">
      <dgm:prSet/>
      <dgm:spPr/>
      <dgm:t>
        <a:bodyPr/>
        <a:lstStyle/>
        <a:p>
          <a:pPr latinLnBrk="1"/>
          <a:endParaRPr lang="ko-KR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24A625A-E137-49C2-BC80-05FA2308EE4D}" type="sibTrans" cxnId="{75D024B5-8ED0-47AE-85FC-653607D49585}">
      <dgm:prSet/>
      <dgm:spPr/>
      <dgm:t>
        <a:bodyPr/>
        <a:lstStyle/>
        <a:p>
          <a:pPr latinLnBrk="1"/>
          <a:endParaRPr lang="ko-KR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924CCB-639A-462D-87DD-3F1C93E52F5E}">
      <dgm:prSet phldrT="[텍스트]"/>
      <dgm:spPr/>
      <dgm:t>
        <a:bodyPr/>
        <a:lstStyle/>
        <a:p>
          <a:pPr latinLnBrk="1"/>
          <a:r>
            <a: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Improvement Strategy</a:t>
          </a:r>
        </a:p>
      </dgm:t>
    </dgm:pt>
    <dgm:pt modelId="{14683C76-26FC-409E-91AB-5E0D7FC9CCF0}" type="parTrans" cxnId="{0BE4071C-5592-4B2A-A426-C8AF75565FC3}">
      <dgm:prSet/>
      <dgm:spPr/>
      <dgm:t>
        <a:bodyPr/>
        <a:lstStyle/>
        <a:p>
          <a:pPr latinLnBrk="1"/>
          <a:endParaRPr lang="ko-KR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4734318-82B3-4D5A-80CB-B1474B54F3D8}" type="sibTrans" cxnId="{0BE4071C-5592-4B2A-A426-C8AF75565FC3}">
      <dgm:prSet/>
      <dgm:spPr/>
      <dgm:t>
        <a:bodyPr/>
        <a:lstStyle/>
        <a:p>
          <a:pPr latinLnBrk="1"/>
          <a:endParaRPr lang="ko-KR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2E6CA68-C9C1-4D89-9D92-003DC2650A53}">
      <dgm:prSet phldrT="[텍스트]"/>
      <dgm:spPr/>
      <dgm:t>
        <a:bodyPr/>
        <a:lstStyle/>
        <a:p>
          <a:pPr latinLnBrk="1"/>
          <a:r>
            <a: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Specific Action Plan</a:t>
          </a:r>
        </a:p>
      </dgm:t>
    </dgm:pt>
    <dgm:pt modelId="{83BD6018-6A29-4E25-9006-AD85150C885F}" type="parTrans" cxnId="{AF1F9715-7DC8-40A9-8711-2EFE35AC17B2}">
      <dgm:prSet/>
      <dgm:spPr/>
      <dgm:t>
        <a:bodyPr/>
        <a:lstStyle/>
        <a:p>
          <a:pPr latinLnBrk="1"/>
          <a:endParaRPr lang="ko-KR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5384F60-F142-4945-AC46-EFA072607478}" type="sibTrans" cxnId="{AF1F9715-7DC8-40A9-8711-2EFE35AC17B2}">
      <dgm:prSet/>
      <dgm:spPr/>
      <dgm:t>
        <a:bodyPr/>
        <a:lstStyle/>
        <a:p>
          <a:pPr latinLnBrk="1"/>
          <a:endParaRPr lang="ko-KR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C7EB420-A726-4B2A-B432-42562177F952}">
      <dgm:prSet phldrT="[텍스트]"/>
      <dgm:spPr/>
      <dgm:t>
        <a:bodyPr/>
        <a:lstStyle/>
        <a:p>
          <a:pPr latinLnBrk="1"/>
          <a:r>
            <a: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Expected Results</a:t>
          </a:r>
        </a:p>
      </dgm:t>
    </dgm:pt>
    <dgm:pt modelId="{E4FF6B5F-6E03-4867-A4FF-FDFCC9308D1A}" type="parTrans" cxnId="{52AD7E30-533B-4733-BCBF-F3C88565A2A6}">
      <dgm:prSet/>
      <dgm:spPr/>
      <dgm:t>
        <a:bodyPr/>
        <a:lstStyle/>
        <a:p>
          <a:pPr latinLnBrk="1"/>
          <a:endParaRPr lang="ko-KR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ABB9AF4-AC2A-48DD-8C48-6260781C276D}" type="sibTrans" cxnId="{52AD7E30-533B-4733-BCBF-F3C88565A2A6}">
      <dgm:prSet/>
      <dgm:spPr/>
      <dgm:t>
        <a:bodyPr/>
        <a:lstStyle/>
        <a:p>
          <a:pPr latinLnBrk="1"/>
          <a:endParaRPr lang="ko-KR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4E372B-0170-4384-A300-3DB0CAE44A19}" type="pres">
      <dgm:prSet presAssocID="{4309BC90-A247-4601-B00D-8A9E66AFA53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B809DA-9BE8-4289-BE48-73A60AEF9CE8}" type="pres">
      <dgm:prSet presAssocID="{8377FFB5-C6C2-4522-A7DE-19A249AD4551}" presName="parentLin" presStyleCnt="0"/>
      <dgm:spPr/>
    </dgm:pt>
    <dgm:pt modelId="{038634D7-4013-4A17-959A-A707257230DA}" type="pres">
      <dgm:prSet presAssocID="{8377FFB5-C6C2-4522-A7DE-19A249AD4551}" presName="parentLeftMargin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1455D92A-5E95-4AB5-9DB0-90D473EAFCD5}" type="pres">
      <dgm:prSet presAssocID="{8377FFB5-C6C2-4522-A7DE-19A249AD455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E8074B-C8FE-43C9-82AE-08AACE373984}" type="pres">
      <dgm:prSet presAssocID="{8377FFB5-C6C2-4522-A7DE-19A249AD4551}" presName="negativeSpace" presStyleCnt="0"/>
      <dgm:spPr/>
    </dgm:pt>
    <dgm:pt modelId="{49A142EF-454B-4432-B6D0-E0520D889FFD}" type="pres">
      <dgm:prSet presAssocID="{8377FFB5-C6C2-4522-A7DE-19A249AD4551}" presName="childText" presStyleLbl="conFgAcc1" presStyleIdx="0" presStyleCnt="5">
        <dgm:presLayoutVars>
          <dgm:bulletEnabled val="1"/>
        </dgm:presLayoutVars>
      </dgm:prSet>
      <dgm:spPr/>
    </dgm:pt>
    <dgm:pt modelId="{B2B174EE-5E2D-42F1-A7A7-F21AA94FD59D}" type="pres">
      <dgm:prSet presAssocID="{3CB114CE-21D2-4183-98A5-F690250BAAD7}" presName="spaceBetweenRectangles" presStyleCnt="0"/>
      <dgm:spPr/>
    </dgm:pt>
    <dgm:pt modelId="{B95408A9-5654-44D3-8953-E2C6C473FF7B}" type="pres">
      <dgm:prSet presAssocID="{2AE6599A-9578-4FC3-AB6D-F3B6AE56C77D}" presName="parentLin" presStyleCnt="0"/>
      <dgm:spPr/>
    </dgm:pt>
    <dgm:pt modelId="{749338CE-F4D9-4C39-865F-61D56825EA2F}" type="pres">
      <dgm:prSet presAssocID="{2AE6599A-9578-4FC3-AB6D-F3B6AE56C77D}" presName="parentLeftMargin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2F67BD8B-FA39-4C6F-98F5-42A0981F4230}" type="pres">
      <dgm:prSet presAssocID="{2AE6599A-9578-4FC3-AB6D-F3B6AE56C77D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095A7A-13D1-4AC1-A3A5-CD64E7C00EF9}" type="pres">
      <dgm:prSet presAssocID="{2AE6599A-9578-4FC3-AB6D-F3B6AE56C77D}" presName="negativeSpace" presStyleCnt="0"/>
      <dgm:spPr/>
    </dgm:pt>
    <dgm:pt modelId="{D4A458EA-3615-4EE6-920B-60DF2E709BED}" type="pres">
      <dgm:prSet presAssocID="{2AE6599A-9578-4FC3-AB6D-F3B6AE56C77D}" presName="childText" presStyleLbl="conFgAcc1" presStyleIdx="1" presStyleCnt="5">
        <dgm:presLayoutVars>
          <dgm:bulletEnabled val="1"/>
        </dgm:presLayoutVars>
      </dgm:prSet>
      <dgm:spPr/>
    </dgm:pt>
    <dgm:pt modelId="{5FA70342-495B-41E8-BF26-2AF95BB37A85}" type="pres">
      <dgm:prSet presAssocID="{024A625A-E137-49C2-BC80-05FA2308EE4D}" presName="spaceBetweenRectangles" presStyleCnt="0"/>
      <dgm:spPr/>
    </dgm:pt>
    <dgm:pt modelId="{6A5869B8-C3DA-4598-B18B-C01C671BE1A1}" type="pres">
      <dgm:prSet presAssocID="{4E924CCB-639A-462D-87DD-3F1C93E52F5E}" presName="parentLin" presStyleCnt="0"/>
      <dgm:spPr/>
    </dgm:pt>
    <dgm:pt modelId="{26F8B9F5-63E9-4179-8B1C-602AB55FD400}" type="pres">
      <dgm:prSet presAssocID="{4E924CCB-639A-462D-87DD-3F1C93E52F5E}" presName="parentLeftMargin" presStyleLbl="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66CDCB99-82BD-4750-BE5F-5FCC88BA11ED}" type="pres">
      <dgm:prSet presAssocID="{4E924CCB-639A-462D-87DD-3F1C93E52F5E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C8885A-C930-4032-9EEB-01B80DEDDE59}" type="pres">
      <dgm:prSet presAssocID="{4E924CCB-639A-462D-87DD-3F1C93E52F5E}" presName="negativeSpace" presStyleCnt="0"/>
      <dgm:spPr/>
    </dgm:pt>
    <dgm:pt modelId="{16576D87-B4FD-4264-90E5-01BCDBF5DAFA}" type="pres">
      <dgm:prSet presAssocID="{4E924CCB-639A-462D-87DD-3F1C93E52F5E}" presName="childText" presStyleLbl="conFgAcc1" presStyleIdx="2" presStyleCnt="5">
        <dgm:presLayoutVars>
          <dgm:bulletEnabled val="1"/>
        </dgm:presLayoutVars>
      </dgm:prSet>
      <dgm:spPr/>
    </dgm:pt>
    <dgm:pt modelId="{E3D39004-FC4E-49A7-859E-1E03C0D554B6}" type="pres">
      <dgm:prSet presAssocID="{44734318-82B3-4D5A-80CB-B1474B54F3D8}" presName="spaceBetweenRectangles" presStyleCnt="0"/>
      <dgm:spPr/>
    </dgm:pt>
    <dgm:pt modelId="{F773E60F-BF25-44F0-A97C-6FDE2E0A9DEB}" type="pres">
      <dgm:prSet presAssocID="{32E6CA68-C9C1-4D89-9D92-003DC2650A53}" presName="parentLin" presStyleCnt="0"/>
      <dgm:spPr/>
    </dgm:pt>
    <dgm:pt modelId="{522BDF67-3CA2-4EDB-A55A-2E575ED5459C}" type="pres">
      <dgm:prSet presAssocID="{32E6CA68-C9C1-4D89-9D92-003DC2650A53}" presName="parentLeftMargin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FB8382BF-5160-47AA-ADDB-AF8EFCE8DBA1}" type="pres">
      <dgm:prSet presAssocID="{32E6CA68-C9C1-4D89-9D92-003DC2650A53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B54922-073B-4FAB-87E2-B29C84B2EB27}" type="pres">
      <dgm:prSet presAssocID="{32E6CA68-C9C1-4D89-9D92-003DC2650A53}" presName="negativeSpace" presStyleCnt="0"/>
      <dgm:spPr/>
    </dgm:pt>
    <dgm:pt modelId="{710F5B6C-BAB6-4E78-B641-F07DC9F4AA3B}" type="pres">
      <dgm:prSet presAssocID="{32E6CA68-C9C1-4D89-9D92-003DC2650A53}" presName="childText" presStyleLbl="conFgAcc1" presStyleIdx="3" presStyleCnt="5">
        <dgm:presLayoutVars>
          <dgm:bulletEnabled val="1"/>
        </dgm:presLayoutVars>
      </dgm:prSet>
      <dgm:spPr/>
    </dgm:pt>
    <dgm:pt modelId="{2819D647-8506-46A3-B5CD-4A0DCFED5807}" type="pres">
      <dgm:prSet presAssocID="{85384F60-F142-4945-AC46-EFA072607478}" presName="spaceBetweenRectangles" presStyleCnt="0"/>
      <dgm:spPr/>
    </dgm:pt>
    <dgm:pt modelId="{5E8964F9-F006-4E22-A20E-5F9711848C45}" type="pres">
      <dgm:prSet presAssocID="{CC7EB420-A726-4B2A-B432-42562177F952}" presName="parentLin" presStyleCnt="0"/>
      <dgm:spPr/>
    </dgm:pt>
    <dgm:pt modelId="{9685421D-3AE5-4BD5-AC30-C82A82F52E11}" type="pres">
      <dgm:prSet presAssocID="{CC7EB420-A726-4B2A-B432-42562177F952}" presName="parentLeftMargin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DECD4E2F-EA14-4596-8D2B-20DC58E34C8E}" type="pres">
      <dgm:prSet presAssocID="{CC7EB420-A726-4B2A-B432-42562177F952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000E63-2382-4EC9-960F-D9FFEB559906}" type="pres">
      <dgm:prSet presAssocID="{CC7EB420-A726-4B2A-B432-42562177F952}" presName="negativeSpace" presStyleCnt="0"/>
      <dgm:spPr/>
    </dgm:pt>
    <dgm:pt modelId="{14E4F59F-BC9D-4838-8823-4EC3F2537EA5}" type="pres">
      <dgm:prSet presAssocID="{CC7EB420-A726-4B2A-B432-42562177F95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E8D47B18-B73E-4187-87DE-86555C10CF79}" type="presOf" srcId="{2AE6599A-9578-4FC3-AB6D-F3B6AE56C77D}" destId="{749338CE-F4D9-4C39-865F-61D56825EA2F}" srcOrd="0" destOrd="0" presId="urn:microsoft.com/office/officeart/2005/8/layout/list1"/>
    <dgm:cxn modelId="{52AD7E30-533B-4733-BCBF-F3C88565A2A6}" srcId="{4309BC90-A247-4601-B00D-8A9E66AFA530}" destId="{CC7EB420-A726-4B2A-B432-42562177F952}" srcOrd="4" destOrd="0" parTransId="{E4FF6B5F-6E03-4867-A4FF-FDFCC9308D1A}" sibTransId="{7ABB9AF4-AC2A-48DD-8C48-6260781C276D}"/>
    <dgm:cxn modelId="{17701D4B-0E65-43FA-B208-3BDE9D916409}" type="presOf" srcId="{2AE6599A-9578-4FC3-AB6D-F3B6AE56C77D}" destId="{2F67BD8B-FA39-4C6F-98F5-42A0981F4230}" srcOrd="1" destOrd="0" presId="urn:microsoft.com/office/officeart/2005/8/layout/list1"/>
    <dgm:cxn modelId="{0BE4071C-5592-4B2A-A426-C8AF75565FC3}" srcId="{4309BC90-A247-4601-B00D-8A9E66AFA530}" destId="{4E924CCB-639A-462D-87DD-3F1C93E52F5E}" srcOrd="2" destOrd="0" parTransId="{14683C76-26FC-409E-91AB-5E0D7FC9CCF0}" sibTransId="{44734318-82B3-4D5A-80CB-B1474B54F3D8}"/>
    <dgm:cxn modelId="{37C99DA2-B672-4B9D-A353-FE387A6CA65C}" type="presOf" srcId="{CC7EB420-A726-4B2A-B432-42562177F952}" destId="{DECD4E2F-EA14-4596-8D2B-20DC58E34C8E}" srcOrd="1" destOrd="0" presId="urn:microsoft.com/office/officeart/2005/8/layout/list1"/>
    <dgm:cxn modelId="{23F41CAE-5A60-4329-947A-5FD68DDFAEFA}" type="presOf" srcId="{CC7EB420-A726-4B2A-B432-42562177F952}" destId="{9685421D-3AE5-4BD5-AC30-C82A82F52E11}" srcOrd="0" destOrd="0" presId="urn:microsoft.com/office/officeart/2005/8/layout/list1"/>
    <dgm:cxn modelId="{AF1F9715-7DC8-40A9-8711-2EFE35AC17B2}" srcId="{4309BC90-A247-4601-B00D-8A9E66AFA530}" destId="{32E6CA68-C9C1-4D89-9D92-003DC2650A53}" srcOrd="3" destOrd="0" parTransId="{83BD6018-6A29-4E25-9006-AD85150C885F}" sibTransId="{85384F60-F142-4945-AC46-EFA072607478}"/>
    <dgm:cxn modelId="{CB84D414-843C-4856-B730-7020064CCBEC}" type="presOf" srcId="{4E924CCB-639A-462D-87DD-3F1C93E52F5E}" destId="{26F8B9F5-63E9-4179-8B1C-602AB55FD400}" srcOrd="0" destOrd="0" presId="urn:microsoft.com/office/officeart/2005/8/layout/list1"/>
    <dgm:cxn modelId="{BC068637-87F2-460C-958B-09F750C0C09B}" type="presOf" srcId="{4309BC90-A247-4601-B00D-8A9E66AFA530}" destId="{404E372B-0170-4384-A300-3DB0CAE44A19}" srcOrd="0" destOrd="0" presId="urn:microsoft.com/office/officeart/2005/8/layout/list1"/>
    <dgm:cxn modelId="{7FC5CA7F-DFE9-4E4F-BACC-6411A50116AD}" type="presOf" srcId="{4E924CCB-639A-462D-87DD-3F1C93E52F5E}" destId="{66CDCB99-82BD-4750-BE5F-5FCC88BA11ED}" srcOrd="1" destOrd="0" presId="urn:microsoft.com/office/officeart/2005/8/layout/list1"/>
    <dgm:cxn modelId="{C2674F19-0E62-4CFD-9F54-E1A388CFB3E7}" srcId="{4309BC90-A247-4601-B00D-8A9E66AFA530}" destId="{8377FFB5-C6C2-4522-A7DE-19A249AD4551}" srcOrd="0" destOrd="0" parTransId="{E50479E4-7297-4A1B-B9BB-75F660097296}" sibTransId="{3CB114CE-21D2-4183-98A5-F690250BAAD7}"/>
    <dgm:cxn modelId="{234CC994-97F8-4410-9D11-DD06100DCBCC}" type="presOf" srcId="{32E6CA68-C9C1-4D89-9D92-003DC2650A53}" destId="{FB8382BF-5160-47AA-ADDB-AF8EFCE8DBA1}" srcOrd="1" destOrd="0" presId="urn:microsoft.com/office/officeart/2005/8/layout/list1"/>
    <dgm:cxn modelId="{0B88A9AC-C8DE-4A5E-A1A5-EC3F5F2353B2}" type="presOf" srcId="{8377FFB5-C6C2-4522-A7DE-19A249AD4551}" destId="{1455D92A-5E95-4AB5-9DB0-90D473EAFCD5}" srcOrd="1" destOrd="0" presId="urn:microsoft.com/office/officeart/2005/8/layout/list1"/>
    <dgm:cxn modelId="{9A17ED0C-F035-44E2-A7F9-AB37D1A8CEE9}" type="presOf" srcId="{32E6CA68-C9C1-4D89-9D92-003DC2650A53}" destId="{522BDF67-3CA2-4EDB-A55A-2E575ED5459C}" srcOrd="0" destOrd="0" presId="urn:microsoft.com/office/officeart/2005/8/layout/list1"/>
    <dgm:cxn modelId="{75D024B5-8ED0-47AE-85FC-653607D49585}" srcId="{4309BC90-A247-4601-B00D-8A9E66AFA530}" destId="{2AE6599A-9578-4FC3-AB6D-F3B6AE56C77D}" srcOrd="1" destOrd="0" parTransId="{2536569B-0CBF-4913-B92F-9226AE65574D}" sibTransId="{024A625A-E137-49C2-BC80-05FA2308EE4D}"/>
    <dgm:cxn modelId="{B1DADE27-3EC9-4F55-9A67-68226396EC30}" type="presOf" srcId="{8377FFB5-C6C2-4522-A7DE-19A249AD4551}" destId="{038634D7-4013-4A17-959A-A707257230DA}" srcOrd="0" destOrd="0" presId="urn:microsoft.com/office/officeart/2005/8/layout/list1"/>
    <dgm:cxn modelId="{BEBFD0C7-02E9-4F55-9F2E-BE434F676175}" type="presParOf" srcId="{404E372B-0170-4384-A300-3DB0CAE44A19}" destId="{0AB809DA-9BE8-4289-BE48-73A60AEF9CE8}" srcOrd="0" destOrd="0" presId="urn:microsoft.com/office/officeart/2005/8/layout/list1"/>
    <dgm:cxn modelId="{6EED4A1B-EF07-460E-8997-6447471D7221}" type="presParOf" srcId="{0AB809DA-9BE8-4289-BE48-73A60AEF9CE8}" destId="{038634D7-4013-4A17-959A-A707257230DA}" srcOrd="0" destOrd="0" presId="urn:microsoft.com/office/officeart/2005/8/layout/list1"/>
    <dgm:cxn modelId="{3CFC392B-3C62-47B8-9CB6-F0E0159D18E8}" type="presParOf" srcId="{0AB809DA-9BE8-4289-BE48-73A60AEF9CE8}" destId="{1455D92A-5E95-4AB5-9DB0-90D473EAFCD5}" srcOrd="1" destOrd="0" presId="urn:microsoft.com/office/officeart/2005/8/layout/list1"/>
    <dgm:cxn modelId="{C1C04A12-1773-40A5-AF3D-9441D92CB63D}" type="presParOf" srcId="{404E372B-0170-4384-A300-3DB0CAE44A19}" destId="{BEE8074B-C8FE-43C9-82AE-08AACE373984}" srcOrd="1" destOrd="0" presId="urn:microsoft.com/office/officeart/2005/8/layout/list1"/>
    <dgm:cxn modelId="{46BC1596-CF70-4E7E-8BC9-BAAEF2313ABD}" type="presParOf" srcId="{404E372B-0170-4384-A300-3DB0CAE44A19}" destId="{49A142EF-454B-4432-B6D0-E0520D889FFD}" srcOrd="2" destOrd="0" presId="urn:microsoft.com/office/officeart/2005/8/layout/list1"/>
    <dgm:cxn modelId="{0B5A5800-BB6C-444D-B095-D1FA27456BEF}" type="presParOf" srcId="{404E372B-0170-4384-A300-3DB0CAE44A19}" destId="{B2B174EE-5E2D-42F1-A7A7-F21AA94FD59D}" srcOrd="3" destOrd="0" presId="urn:microsoft.com/office/officeart/2005/8/layout/list1"/>
    <dgm:cxn modelId="{3B6EE5D2-0FEA-469E-8EF8-891A05DC5DB9}" type="presParOf" srcId="{404E372B-0170-4384-A300-3DB0CAE44A19}" destId="{B95408A9-5654-44D3-8953-E2C6C473FF7B}" srcOrd="4" destOrd="0" presId="urn:microsoft.com/office/officeart/2005/8/layout/list1"/>
    <dgm:cxn modelId="{ACECC030-14B5-4BE4-8494-2C738EBDC409}" type="presParOf" srcId="{B95408A9-5654-44D3-8953-E2C6C473FF7B}" destId="{749338CE-F4D9-4C39-865F-61D56825EA2F}" srcOrd="0" destOrd="0" presId="urn:microsoft.com/office/officeart/2005/8/layout/list1"/>
    <dgm:cxn modelId="{A57E75DE-FBBD-4F3D-BD9F-5223FE9E9F47}" type="presParOf" srcId="{B95408A9-5654-44D3-8953-E2C6C473FF7B}" destId="{2F67BD8B-FA39-4C6F-98F5-42A0981F4230}" srcOrd="1" destOrd="0" presId="urn:microsoft.com/office/officeart/2005/8/layout/list1"/>
    <dgm:cxn modelId="{D06DD4A1-14B3-4FC1-8930-A7FA82B7FB31}" type="presParOf" srcId="{404E372B-0170-4384-A300-3DB0CAE44A19}" destId="{F2095A7A-13D1-4AC1-A3A5-CD64E7C00EF9}" srcOrd="5" destOrd="0" presId="urn:microsoft.com/office/officeart/2005/8/layout/list1"/>
    <dgm:cxn modelId="{1F92AFDC-D77C-428C-ADD9-67FAD1011F83}" type="presParOf" srcId="{404E372B-0170-4384-A300-3DB0CAE44A19}" destId="{D4A458EA-3615-4EE6-920B-60DF2E709BED}" srcOrd="6" destOrd="0" presId="urn:microsoft.com/office/officeart/2005/8/layout/list1"/>
    <dgm:cxn modelId="{9D1BDC0F-F031-4C2C-ABD5-3132B617AEBE}" type="presParOf" srcId="{404E372B-0170-4384-A300-3DB0CAE44A19}" destId="{5FA70342-495B-41E8-BF26-2AF95BB37A85}" srcOrd="7" destOrd="0" presId="urn:microsoft.com/office/officeart/2005/8/layout/list1"/>
    <dgm:cxn modelId="{F82C6BC2-837E-4A2B-980D-47C294CDB1A2}" type="presParOf" srcId="{404E372B-0170-4384-A300-3DB0CAE44A19}" destId="{6A5869B8-C3DA-4598-B18B-C01C671BE1A1}" srcOrd="8" destOrd="0" presId="urn:microsoft.com/office/officeart/2005/8/layout/list1"/>
    <dgm:cxn modelId="{035EB711-FD2E-4311-B9DD-0B6A60FC6C06}" type="presParOf" srcId="{6A5869B8-C3DA-4598-B18B-C01C671BE1A1}" destId="{26F8B9F5-63E9-4179-8B1C-602AB55FD400}" srcOrd="0" destOrd="0" presId="urn:microsoft.com/office/officeart/2005/8/layout/list1"/>
    <dgm:cxn modelId="{04067747-7FC3-4358-855A-481A9D76C51D}" type="presParOf" srcId="{6A5869B8-C3DA-4598-B18B-C01C671BE1A1}" destId="{66CDCB99-82BD-4750-BE5F-5FCC88BA11ED}" srcOrd="1" destOrd="0" presId="urn:microsoft.com/office/officeart/2005/8/layout/list1"/>
    <dgm:cxn modelId="{D1C1C978-418E-4BAB-B389-975C29899AE1}" type="presParOf" srcId="{404E372B-0170-4384-A300-3DB0CAE44A19}" destId="{CEC8885A-C930-4032-9EEB-01B80DEDDE59}" srcOrd="9" destOrd="0" presId="urn:microsoft.com/office/officeart/2005/8/layout/list1"/>
    <dgm:cxn modelId="{F5C4EAE7-1736-4066-A73F-BF54797A95CD}" type="presParOf" srcId="{404E372B-0170-4384-A300-3DB0CAE44A19}" destId="{16576D87-B4FD-4264-90E5-01BCDBF5DAFA}" srcOrd="10" destOrd="0" presId="urn:microsoft.com/office/officeart/2005/8/layout/list1"/>
    <dgm:cxn modelId="{4DE5C5A1-DA1A-481C-B552-55C0CFA77018}" type="presParOf" srcId="{404E372B-0170-4384-A300-3DB0CAE44A19}" destId="{E3D39004-FC4E-49A7-859E-1E03C0D554B6}" srcOrd="11" destOrd="0" presId="urn:microsoft.com/office/officeart/2005/8/layout/list1"/>
    <dgm:cxn modelId="{45DA3C88-C783-4F9A-8711-3DE29984A643}" type="presParOf" srcId="{404E372B-0170-4384-A300-3DB0CAE44A19}" destId="{F773E60F-BF25-44F0-A97C-6FDE2E0A9DEB}" srcOrd="12" destOrd="0" presId="urn:microsoft.com/office/officeart/2005/8/layout/list1"/>
    <dgm:cxn modelId="{D78111FD-4C54-48F9-A8A9-457F0D4001F1}" type="presParOf" srcId="{F773E60F-BF25-44F0-A97C-6FDE2E0A9DEB}" destId="{522BDF67-3CA2-4EDB-A55A-2E575ED5459C}" srcOrd="0" destOrd="0" presId="urn:microsoft.com/office/officeart/2005/8/layout/list1"/>
    <dgm:cxn modelId="{D254570D-DD03-43B5-9DC7-0CD5F815DBE8}" type="presParOf" srcId="{F773E60F-BF25-44F0-A97C-6FDE2E0A9DEB}" destId="{FB8382BF-5160-47AA-ADDB-AF8EFCE8DBA1}" srcOrd="1" destOrd="0" presId="urn:microsoft.com/office/officeart/2005/8/layout/list1"/>
    <dgm:cxn modelId="{7C8038DE-C792-4C72-B218-D9AAE15086CD}" type="presParOf" srcId="{404E372B-0170-4384-A300-3DB0CAE44A19}" destId="{88B54922-073B-4FAB-87E2-B29C84B2EB27}" srcOrd="13" destOrd="0" presId="urn:microsoft.com/office/officeart/2005/8/layout/list1"/>
    <dgm:cxn modelId="{622D3E59-8C6E-41AF-9439-F574CD1DE137}" type="presParOf" srcId="{404E372B-0170-4384-A300-3DB0CAE44A19}" destId="{710F5B6C-BAB6-4E78-B641-F07DC9F4AA3B}" srcOrd="14" destOrd="0" presId="urn:microsoft.com/office/officeart/2005/8/layout/list1"/>
    <dgm:cxn modelId="{903C4B3E-0732-4ED0-AB27-3F7CF7470895}" type="presParOf" srcId="{404E372B-0170-4384-A300-3DB0CAE44A19}" destId="{2819D647-8506-46A3-B5CD-4A0DCFED5807}" srcOrd="15" destOrd="0" presId="urn:microsoft.com/office/officeart/2005/8/layout/list1"/>
    <dgm:cxn modelId="{ECE6F350-5E75-4B6E-B00F-15374EB5AD41}" type="presParOf" srcId="{404E372B-0170-4384-A300-3DB0CAE44A19}" destId="{5E8964F9-F006-4E22-A20E-5F9711848C45}" srcOrd="16" destOrd="0" presId="urn:microsoft.com/office/officeart/2005/8/layout/list1"/>
    <dgm:cxn modelId="{31EFB026-18B3-4517-99DF-26659C1F714D}" type="presParOf" srcId="{5E8964F9-F006-4E22-A20E-5F9711848C45}" destId="{9685421D-3AE5-4BD5-AC30-C82A82F52E11}" srcOrd="0" destOrd="0" presId="urn:microsoft.com/office/officeart/2005/8/layout/list1"/>
    <dgm:cxn modelId="{E97FBC2F-2921-497A-9F60-8AFF6BC4EBEF}" type="presParOf" srcId="{5E8964F9-F006-4E22-A20E-5F9711848C45}" destId="{DECD4E2F-EA14-4596-8D2B-20DC58E34C8E}" srcOrd="1" destOrd="0" presId="urn:microsoft.com/office/officeart/2005/8/layout/list1"/>
    <dgm:cxn modelId="{42E1F5E1-A9BA-4D66-B6B6-59DA806A175C}" type="presParOf" srcId="{404E372B-0170-4384-A300-3DB0CAE44A19}" destId="{22000E63-2382-4EC9-960F-D9FFEB559906}" srcOrd="17" destOrd="0" presId="urn:microsoft.com/office/officeart/2005/8/layout/list1"/>
    <dgm:cxn modelId="{425201DD-BC8A-44F9-9131-8CD90F563633}" type="presParOf" srcId="{404E372B-0170-4384-A300-3DB0CAE44A19}" destId="{14E4F59F-BC9D-4838-8823-4EC3F2537EA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09C50F-B441-4FFF-866F-DA7A1907C9C4}" type="doc">
      <dgm:prSet loTypeId="urn:microsoft.com/office/officeart/2005/8/layout/chevron2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BE2CB89-EA96-4367-AFDE-CE8F14B2E3DE}">
      <dgm:prSet phldrT="[텍스트]"/>
      <dgm:spPr/>
      <dgm:t>
        <a:bodyPr/>
        <a:lstStyle/>
        <a:p>
          <a:pPr latinLnBrk="1"/>
          <a:r>
            <a:rPr lang="en-US" altLang="ko-KR" dirty="0" smtClean="0"/>
            <a:t>STEP 1</a:t>
          </a:r>
          <a:endParaRPr lang="ko-KR" altLang="en-US" dirty="0"/>
        </a:p>
      </dgm:t>
    </dgm:pt>
    <dgm:pt modelId="{214A81D9-1143-4623-8A22-595E5F880CFB}" type="parTrans" cxnId="{1A1F530C-B786-4AAF-B69C-6CDDB0338C16}">
      <dgm:prSet/>
      <dgm:spPr/>
      <dgm:t>
        <a:bodyPr/>
        <a:lstStyle/>
        <a:p>
          <a:pPr latinLnBrk="1"/>
          <a:endParaRPr lang="ko-KR" altLang="en-US"/>
        </a:p>
      </dgm:t>
    </dgm:pt>
    <dgm:pt modelId="{C5CF695A-6443-454B-8918-94109BBAC600}" type="sibTrans" cxnId="{1A1F530C-B786-4AAF-B69C-6CDDB0338C16}">
      <dgm:prSet/>
      <dgm:spPr/>
      <dgm:t>
        <a:bodyPr/>
        <a:lstStyle/>
        <a:p>
          <a:pPr latinLnBrk="1"/>
          <a:endParaRPr lang="ko-KR" altLang="en-US"/>
        </a:p>
      </dgm:t>
    </dgm:pt>
    <dgm:pt modelId="{B905F3F3-BC4D-4010-A454-654ED8D72AF4}">
      <dgm:prSet phldrT="[텍스트]" custT="1"/>
      <dgm:spPr/>
      <dgm:t>
        <a:bodyPr/>
        <a:lstStyle/>
        <a:p>
          <a:pPr latinLnBrk="1"/>
          <a:r>
            <a:rPr lang="en-US" altLang="ko-KR" sz="1400" b="1" dirty="0" smtClean="0"/>
            <a:t> </a:t>
          </a:r>
          <a:r>
            <a:rPr lang="en-IN" sz="1400" b="1" dirty="0" smtClean="0"/>
            <a:t>Minimize mixed waste handling</a:t>
          </a:r>
          <a:endParaRPr lang="ko-KR" altLang="en-US" sz="1400" b="1" dirty="0">
            <a:solidFill>
              <a:srgbClr val="FF0000"/>
            </a:solidFill>
          </a:endParaRPr>
        </a:p>
      </dgm:t>
    </dgm:pt>
    <dgm:pt modelId="{B4808B48-BADC-453E-B8FA-7B172A1AD37C}" type="parTrans" cxnId="{4D0BE4A1-DDDF-4AF7-9843-0376BA0F4D5E}">
      <dgm:prSet/>
      <dgm:spPr/>
      <dgm:t>
        <a:bodyPr/>
        <a:lstStyle/>
        <a:p>
          <a:pPr latinLnBrk="1"/>
          <a:endParaRPr lang="ko-KR" altLang="en-US"/>
        </a:p>
      </dgm:t>
    </dgm:pt>
    <dgm:pt modelId="{96306361-E17A-4EB5-9257-2FE16032FDAB}" type="sibTrans" cxnId="{4D0BE4A1-DDDF-4AF7-9843-0376BA0F4D5E}">
      <dgm:prSet/>
      <dgm:spPr/>
      <dgm:t>
        <a:bodyPr/>
        <a:lstStyle/>
        <a:p>
          <a:pPr latinLnBrk="1"/>
          <a:endParaRPr lang="ko-KR" altLang="en-US"/>
        </a:p>
      </dgm:t>
    </dgm:pt>
    <dgm:pt modelId="{8DD28706-7039-4762-9DFB-897C15DBF22C}">
      <dgm:prSet phldrT="[텍스트]"/>
      <dgm:spPr/>
      <dgm:t>
        <a:bodyPr/>
        <a:lstStyle/>
        <a:p>
          <a:pPr latinLnBrk="1"/>
          <a:r>
            <a:rPr lang="en-US" altLang="ko-KR" dirty="0" smtClean="0"/>
            <a:t>STEP 2</a:t>
          </a:r>
          <a:endParaRPr lang="ko-KR" altLang="en-US" dirty="0"/>
        </a:p>
      </dgm:t>
    </dgm:pt>
    <dgm:pt modelId="{92C70715-A2D0-4964-A951-71ADF8BE5A19}" type="parTrans" cxnId="{EE34CB1D-D935-456D-81B2-A8144613590F}">
      <dgm:prSet/>
      <dgm:spPr/>
      <dgm:t>
        <a:bodyPr/>
        <a:lstStyle/>
        <a:p>
          <a:pPr latinLnBrk="1"/>
          <a:endParaRPr lang="ko-KR" altLang="en-US"/>
        </a:p>
      </dgm:t>
    </dgm:pt>
    <dgm:pt modelId="{B57B6E32-3E9A-4789-8BB9-64A19D30C55E}" type="sibTrans" cxnId="{EE34CB1D-D935-456D-81B2-A8144613590F}">
      <dgm:prSet/>
      <dgm:spPr/>
      <dgm:t>
        <a:bodyPr/>
        <a:lstStyle/>
        <a:p>
          <a:pPr latinLnBrk="1"/>
          <a:endParaRPr lang="ko-KR" altLang="en-US"/>
        </a:p>
      </dgm:t>
    </dgm:pt>
    <dgm:pt modelId="{1C464AF5-B302-4B69-924B-105E867E3E0F}">
      <dgm:prSet phldrT="[텍스트]" custT="1"/>
      <dgm:spPr/>
      <dgm:t>
        <a:bodyPr/>
        <a:lstStyle/>
        <a:p>
          <a:pPr latinLnBrk="1"/>
          <a:r>
            <a:rPr lang="en-IN" sz="1400" b="1" dirty="0" smtClean="0"/>
            <a:t> Develop the concept of “Resource </a:t>
          </a:r>
          <a:r>
            <a:rPr lang="en-IN" sz="1400" b="1" dirty="0" smtClean="0">
              <a:solidFill>
                <a:schemeClr val="tx1"/>
              </a:solidFill>
            </a:rPr>
            <a:t>Re-Circulated Society”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8EA35C99-3AC5-45B7-83A2-E3CD3F7DEAF2}" type="parTrans" cxnId="{EFC99F23-524B-478A-946A-D18279F9CE9B}">
      <dgm:prSet/>
      <dgm:spPr/>
      <dgm:t>
        <a:bodyPr/>
        <a:lstStyle/>
        <a:p>
          <a:pPr latinLnBrk="1"/>
          <a:endParaRPr lang="ko-KR" altLang="en-US"/>
        </a:p>
      </dgm:t>
    </dgm:pt>
    <dgm:pt modelId="{70ED884E-8301-4977-98C9-5EE69B2FF5B2}" type="sibTrans" cxnId="{EFC99F23-524B-478A-946A-D18279F9CE9B}">
      <dgm:prSet/>
      <dgm:spPr/>
      <dgm:t>
        <a:bodyPr/>
        <a:lstStyle/>
        <a:p>
          <a:pPr latinLnBrk="1"/>
          <a:endParaRPr lang="ko-KR" altLang="en-US"/>
        </a:p>
      </dgm:t>
    </dgm:pt>
    <dgm:pt modelId="{37D8079E-93BF-4939-999C-7857355C5685}">
      <dgm:prSet phldrT="[텍스트]"/>
      <dgm:spPr/>
      <dgm:t>
        <a:bodyPr/>
        <a:lstStyle/>
        <a:p>
          <a:pPr latinLnBrk="1"/>
          <a:r>
            <a:rPr lang="en-US" altLang="ko-KR" dirty="0" smtClean="0"/>
            <a:t>STEP 3</a:t>
          </a:r>
          <a:endParaRPr lang="ko-KR" altLang="en-US" dirty="0"/>
        </a:p>
      </dgm:t>
    </dgm:pt>
    <dgm:pt modelId="{94F6BA23-588C-4280-9B53-F4393B3830C7}" type="parTrans" cxnId="{0DA1F062-23BE-48F1-BD77-10C0A8F01438}">
      <dgm:prSet/>
      <dgm:spPr/>
      <dgm:t>
        <a:bodyPr/>
        <a:lstStyle/>
        <a:p>
          <a:pPr latinLnBrk="1"/>
          <a:endParaRPr lang="ko-KR" altLang="en-US"/>
        </a:p>
      </dgm:t>
    </dgm:pt>
    <dgm:pt modelId="{DB84240D-8E9B-4B9C-94C9-750FF0E49371}" type="sibTrans" cxnId="{0DA1F062-23BE-48F1-BD77-10C0A8F01438}">
      <dgm:prSet/>
      <dgm:spPr/>
      <dgm:t>
        <a:bodyPr/>
        <a:lstStyle/>
        <a:p>
          <a:pPr latinLnBrk="1"/>
          <a:endParaRPr lang="ko-KR" altLang="en-US"/>
        </a:p>
      </dgm:t>
    </dgm:pt>
    <dgm:pt modelId="{F6762F21-2E80-4D8C-8A22-07D5A1409D93}">
      <dgm:prSet phldrT="[텍스트]" custT="1"/>
      <dgm:spPr/>
      <dgm:t>
        <a:bodyPr/>
        <a:lstStyle/>
        <a:p>
          <a:pPr latinLnBrk="1"/>
          <a:r>
            <a:rPr lang="en-IN" sz="1100" dirty="0" smtClean="0"/>
            <a:t> </a:t>
          </a:r>
          <a:r>
            <a:rPr lang="en-IN" sz="1400" b="1" dirty="0" smtClean="0"/>
            <a:t>Expand the lifetime of existing landfill sites</a:t>
          </a:r>
          <a:endParaRPr lang="ko-KR" altLang="en-US" sz="1400" b="1" dirty="0"/>
        </a:p>
      </dgm:t>
    </dgm:pt>
    <dgm:pt modelId="{9EA3BF05-883A-4F2D-8C41-5D324C5C0261}" type="parTrans" cxnId="{7B7553BF-E038-4AB7-B560-85420532A861}">
      <dgm:prSet/>
      <dgm:spPr/>
      <dgm:t>
        <a:bodyPr/>
        <a:lstStyle/>
        <a:p>
          <a:pPr latinLnBrk="1"/>
          <a:endParaRPr lang="ko-KR" altLang="en-US"/>
        </a:p>
      </dgm:t>
    </dgm:pt>
    <dgm:pt modelId="{46CEAF2A-5FD0-464E-9A79-9F732B312013}" type="sibTrans" cxnId="{7B7553BF-E038-4AB7-B560-85420532A861}">
      <dgm:prSet/>
      <dgm:spPr/>
      <dgm:t>
        <a:bodyPr/>
        <a:lstStyle/>
        <a:p>
          <a:pPr latinLnBrk="1"/>
          <a:endParaRPr lang="ko-KR" altLang="en-US"/>
        </a:p>
      </dgm:t>
    </dgm:pt>
    <dgm:pt modelId="{4C0D1812-637E-4E4E-8C79-E5081AAB99AC}">
      <dgm:prSet custT="1"/>
      <dgm:spPr/>
      <dgm:t>
        <a:bodyPr/>
        <a:lstStyle/>
        <a:p>
          <a:pPr latinLnBrk="1"/>
          <a:r>
            <a:rPr lang="en-IN" sz="1400" b="1" dirty="0" smtClean="0"/>
            <a:t> Promote segregation of waste</a:t>
          </a:r>
          <a:endParaRPr lang="ko-KR" sz="1400" b="1" dirty="0"/>
        </a:p>
      </dgm:t>
    </dgm:pt>
    <dgm:pt modelId="{711E12D5-D7AC-4369-A1A1-F0B039545183}" type="parTrans" cxnId="{F2E36CBF-8D38-4FE5-B4EB-F22E58D005CF}">
      <dgm:prSet/>
      <dgm:spPr/>
      <dgm:t>
        <a:bodyPr/>
        <a:lstStyle/>
        <a:p>
          <a:pPr latinLnBrk="1"/>
          <a:endParaRPr lang="ko-KR" altLang="en-US"/>
        </a:p>
      </dgm:t>
    </dgm:pt>
    <dgm:pt modelId="{6EBEB2D2-055D-4A33-BF59-E90093AB24D0}" type="sibTrans" cxnId="{F2E36CBF-8D38-4FE5-B4EB-F22E58D005CF}">
      <dgm:prSet/>
      <dgm:spPr/>
      <dgm:t>
        <a:bodyPr/>
        <a:lstStyle/>
        <a:p>
          <a:pPr latinLnBrk="1"/>
          <a:endParaRPr lang="ko-KR" altLang="en-US"/>
        </a:p>
      </dgm:t>
    </dgm:pt>
    <dgm:pt modelId="{D4A45904-1C18-4821-B26D-0062CD8A89AB}">
      <dgm:prSet phldrT="[텍스트]" custT="1"/>
      <dgm:spPr/>
      <dgm:t>
        <a:bodyPr/>
        <a:lstStyle/>
        <a:p>
          <a:pPr latinLnBrk="1"/>
          <a:r>
            <a:rPr lang="en-IN" sz="1400" b="1" dirty="0" smtClean="0">
              <a:solidFill>
                <a:schemeClr val="tx1"/>
              </a:solidFill>
            </a:rPr>
            <a:t> Meet the recurrent expenses of the LAs for the MSW program through sales </a:t>
          </a:r>
          <a:br>
            <a:rPr lang="en-IN" sz="1400" b="1" dirty="0" smtClean="0">
              <a:solidFill>
                <a:schemeClr val="tx1"/>
              </a:solidFill>
            </a:rPr>
          </a:br>
          <a:r>
            <a:rPr lang="en-IN" sz="1400" b="1" dirty="0" smtClean="0">
              <a:solidFill>
                <a:schemeClr val="tx1"/>
              </a:solidFill>
            </a:rPr>
            <a:t>of VBWF bags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A821963B-5A15-4C7E-A3B0-6B571784A24C}" type="parTrans" cxnId="{06ECB61E-C467-4CDB-8299-E992B5CC741B}">
      <dgm:prSet/>
      <dgm:spPr/>
      <dgm:t>
        <a:bodyPr/>
        <a:lstStyle/>
        <a:p>
          <a:pPr latinLnBrk="1"/>
          <a:endParaRPr lang="ko-KR" altLang="en-US"/>
        </a:p>
      </dgm:t>
    </dgm:pt>
    <dgm:pt modelId="{CAE2326E-F483-4AFF-99F4-E95E598DFF2F}" type="sibTrans" cxnId="{06ECB61E-C467-4CDB-8299-E992B5CC741B}">
      <dgm:prSet/>
      <dgm:spPr/>
      <dgm:t>
        <a:bodyPr/>
        <a:lstStyle/>
        <a:p>
          <a:pPr latinLnBrk="1"/>
          <a:endParaRPr lang="ko-KR" altLang="en-US"/>
        </a:p>
      </dgm:t>
    </dgm:pt>
    <dgm:pt modelId="{236CFB71-A526-4AE0-9854-6132913A9F16}">
      <dgm:prSet phldrT="[텍스트]" custT="1"/>
      <dgm:spPr/>
      <dgm:t>
        <a:bodyPr/>
        <a:lstStyle/>
        <a:p>
          <a:pPr latinLnBrk="1"/>
          <a:r>
            <a:rPr lang="en-IN" sz="1400" b="1" dirty="0" smtClean="0"/>
            <a:t>Replicate the program in other 45 </a:t>
          </a:r>
          <a:r>
            <a:rPr lang="en-IN" sz="1400" b="1" dirty="0" smtClean="0">
              <a:solidFill>
                <a:schemeClr val="tx1"/>
              </a:solidFill>
            </a:rPr>
            <a:t>local authorities of the province and </a:t>
          </a:r>
          <a:br>
            <a:rPr lang="en-IN" sz="1400" b="1" dirty="0" smtClean="0">
              <a:solidFill>
                <a:schemeClr val="tx1"/>
              </a:solidFill>
            </a:rPr>
          </a:br>
          <a:r>
            <a:rPr lang="en-IN" sz="1400" b="1" dirty="0" smtClean="0">
              <a:solidFill>
                <a:schemeClr val="tx1"/>
              </a:solidFill>
            </a:rPr>
            <a:t>thereafter the other 287 local authorities of Sri Lanka</a:t>
          </a:r>
          <a:endParaRPr lang="ko-KR" sz="1400" b="1" dirty="0">
            <a:solidFill>
              <a:schemeClr val="tx1"/>
            </a:solidFill>
          </a:endParaRPr>
        </a:p>
      </dgm:t>
    </dgm:pt>
    <dgm:pt modelId="{02712C9B-ABF3-45C6-9C05-6FF0F7A234C0}" type="parTrans" cxnId="{3165A845-F67D-45C5-B2E7-0DB9CBBCAEE8}">
      <dgm:prSet/>
      <dgm:spPr/>
      <dgm:t>
        <a:bodyPr/>
        <a:lstStyle/>
        <a:p>
          <a:pPr latinLnBrk="1"/>
          <a:endParaRPr lang="ko-KR" altLang="en-US"/>
        </a:p>
      </dgm:t>
    </dgm:pt>
    <dgm:pt modelId="{5121D2D9-184B-417C-A1A3-51A5841227E8}" type="sibTrans" cxnId="{3165A845-F67D-45C5-B2E7-0DB9CBBCAEE8}">
      <dgm:prSet/>
      <dgm:spPr/>
      <dgm:t>
        <a:bodyPr/>
        <a:lstStyle/>
        <a:p>
          <a:pPr latinLnBrk="1"/>
          <a:endParaRPr lang="ko-KR" altLang="en-US"/>
        </a:p>
      </dgm:t>
    </dgm:pt>
    <dgm:pt modelId="{97E50437-945E-44C9-B14E-5CCD0DE173DE}" type="pres">
      <dgm:prSet presAssocID="{1409C50F-B441-4FFF-866F-DA7A1907C9C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7A86B50-868D-4D6F-81CC-290A530A8A11}" type="pres">
      <dgm:prSet presAssocID="{0BE2CB89-EA96-4367-AFDE-CE8F14B2E3DE}" presName="composite" presStyleCnt="0"/>
      <dgm:spPr/>
    </dgm:pt>
    <dgm:pt modelId="{14B83315-9B2C-4A83-AD00-E8880D7D0F8D}" type="pres">
      <dgm:prSet presAssocID="{0BE2CB89-EA96-4367-AFDE-CE8F14B2E3D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1F3C593-58B9-4812-93FD-F7D0BFCDAF4E}" type="pres">
      <dgm:prSet presAssocID="{0BE2CB89-EA96-4367-AFDE-CE8F14B2E3D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311A45-5FFC-4ACB-B13B-6E7BC16E33F8}" type="pres">
      <dgm:prSet presAssocID="{C5CF695A-6443-454B-8918-94109BBAC600}" presName="sp" presStyleCnt="0"/>
      <dgm:spPr/>
    </dgm:pt>
    <dgm:pt modelId="{CCB1ADAD-A82F-4409-9B08-D7D01D566522}" type="pres">
      <dgm:prSet presAssocID="{8DD28706-7039-4762-9DFB-897C15DBF22C}" presName="composite" presStyleCnt="0"/>
      <dgm:spPr/>
    </dgm:pt>
    <dgm:pt modelId="{80F398A5-30C5-410E-8014-3E4F1FAE6F4E}" type="pres">
      <dgm:prSet presAssocID="{8DD28706-7039-4762-9DFB-897C15DBF22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8653E3-85AD-4CF0-B386-69C5E042D085}" type="pres">
      <dgm:prSet presAssocID="{8DD28706-7039-4762-9DFB-897C15DBF22C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3E0CF2-79DE-45C7-98D7-9C5C2A94EDC3}" type="pres">
      <dgm:prSet presAssocID="{B57B6E32-3E9A-4789-8BB9-64A19D30C55E}" presName="sp" presStyleCnt="0"/>
      <dgm:spPr/>
    </dgm:pt>
    <dgm:pt modelId="{D2C8595E-AC3F-469B-ABFF-F220AF47799C}" type="pres">
      <dgm:prSet presAssocID="{37D8079E-93BF-4939-999C-7857355C5685}" presName="composite" presStyleCnt="0"/>
      <dgm:spPr/>
    </dgm:pt>
    <dgm:pt modelId="{0E44F25F-25B0-411A-89E5-697560F2F131}" type="pres">
      <dgm:prSet presAssocID="{37D8079E-93BF-4939-999C-7857355C5685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DA4EA7-A0F8-4009-97A7-9E12E77AA8FD}" type="pres">
      <dgm:prSet presAssocID="{37D8079E-93BF-4939-999C-7857355C5685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6ECB61E-C467-4CDB-8299-E992B5CC741B}" srcId="{8DD28706-7039-4762-9DFB-897C15DBF22C}" destId="{D4A45904-1C18-4821-B26D-0062CD8A89AB}" srcOrd="1" destOrd="0" parTransId="{A821963B-5A15-4C7E-A3B0-6B571784A24C}" sibTransId="{CAE2326E-F483-4AFF-99F4-E95E598DFF2F}"/>
    <dgm:cxn modelId="{F2E36CBF-8D38-4FE5-B4EB-F22E58D005CF}" srcId="{0BE2CB89-EA96-4367-AFDE-CE8F14B2E3DE}" destId="{4C0D1812-637E-4E4E-8C79-E5081AAB99AC}" srcOrd="1" destOrd="0" parTransId="{711E12D5-D7AC-4369-A1A1-F0B039545183}" sibTransId="{6EBEB2D2-055D-4A33-BF59-E90093AB24D0}"/>
    <dgm:cxn modelId="{7AF4BFC5-88C8-4303-87EC-7ABCF54DBA9A}" type="presOf" srcId="{B905F3F3-BC4D-4010-A454-654ED8D72AF4}" destId="{31F3C593-58B9-4812-93FD-F7D0BFCDAF4E}" srcOrd="0" destOrd="0" presId="urn:microsoft.com/office/officeart/2005/8/layout/chevron2"/>
    <dgm:cxn modelId="{3165A845-F67D-45C5-B2E7-0DB9CBBCAEE8}" srcId="{37D8079E-93BF-4939-999C-7857355C5685}" destId="{236CFB71-A526-4AE0-9854-6132913A9F16}" srcOrd="1" destOrd="0" parTransId="{02712C9B-ABF3-45C6-9C05-6FF0F7A234C0}" sibTransId="{5121D2D9-184B-417C-A1A3-51A5841227E8}"/>
    <dgm:cxn modelId="{EFC99F23-524B-478A-946A-D18279F9CE9B}" srcId="{8DD28706-7039-4762-9DFB-897C15DBF22C}" destId="{1C464AF5-B302-4B69-924B-105E867E3E0F}" srcOrd="0" destOrd="0" parTransId="{8EA35C99-3AC5-45B7-83A2-E3CD3F7DEAF2}" sibTransId="{70ED884E-8301-4977-98C9-5EE69B2FF5B2}"/>
    <dgm:cxn modelId="{9BA09C62-B80A-4340-9D06-BE9B920CBB43}" type="presOf" srcId="{F6762F21-2E80-4D8C-8A22-07D5A1409D93}" destId="{E3DA4EA7-A0F8-4009-97A7-9E12E77AA8FD}" srcOrd="0" destOrd="0" presId="urn:microsoft.com/office/officeart/2005/8/layout/chevron2"/>
    <dgm:cxn modelId="{FD5DF763-FB83-47E5-8570-200EFDA90B02}" type="presOf" srcId="{1409C50F-B441-4FFF-866F-DA7A1907C9C4}" destId="{97E50437-945E-44C9-B14E-5CCD0DE173DE}" srcOrd="0" destOrd="0" presId="urn:microsoft.com/office/officeart/2005/8/layout/chevron2"/>
    <dgm:cxn modelId="{7B7553BF-E038-4AB7-B560-85420532A861}" srcId="{37D8079E-93BF-4939-999C-7857355C5685}" destId="{F6762F21-2E80-4D8C-8A22-07D5A1409D93}" srcOrd="0" destOrd="0" parTransId="{9EA3BF05-883A-4F2D-8C41-5D324C5C0261}" sibTransId="{46CEAF2A-5FD0-464E-9A79-9F732B312013}"/>
    <dgm:cxn modelId="{1A1F530C-B786-4AAF-B69C-6CDDB0338C16}" srcId="{1409C50F-B441-4FFF-866F-DA7A1907C9C4}" destId="{0BE2CB89-EA96-4367-AFDE-CE8F14B2E3DE}" srcOrd="0" destOrd="0" parTransId="{214A81D9-1143-4623-8A22-595E5F880CFB}" sibTransId="{C5CF695A-6443-454B-8918-94109BBAC600}"/>
    <dgm:cxn modelId="{131353DE-4F9E-4A53-93F3-73CA76D35CFE}" type="presOf" srcId="{4C0D1812-637E-4E4E-8C79-E5081AAB99AC}" destId="{31F3C593-58B9-4812-93FD-F7D0BFCDAF4E}" srcOrd="0" destOrd="1" presId="urn:microsoft.com/office/officeart/2005/8/layout/chevron2"/>
    <dgm:cxn modelId="{4D0BE4A1-DDDF-4AF7-9843-0376BA0F4D5E}" srcId="{0BE2CB89-EA96-4367-AFDE-CE8F14B2E3DE}" destId="{B905F3F3-BC4D-4010-A454-654ED8D72AF4}" srcOrd="0" destOrd="0" parTransId="{B4808B48-BADC-453E-B8FA-7B172A1AD37C}" sibTransId="{96306361-E17A-4EB5-9257-2FE16032FDAB}"/>
    <dgm:cxn modelId="{672C30DA-AC56-40AA-B618-AF4AC698FF89}" type="presOf" srcId="{37D8079E-93BF-4939-999C-7857355C5685}" destId="{0E44F25F-25B0-411A-89E5-697560F2F131}" srcOrd="0" destOrd="0" presId="urn:microsoft.com/office/officeart/2005/8/layout/chevron2"/>
    <dgm:cxn modelId="{0DA1F062-23BE-48F1-BD77-10C0A8F01438}" srcId="{1409C50F-B441-4FFF-866F-DA7A1907C9C4}" destId="{37D8079E-93BF-4939-999C-7857355C5685}" srcOrd="2" destOrd="0" parTransId="{94F6BA23-588C-4280-9B53-F4393B3830C7}" sibTransId="{DB84240D-8E9B-4B9C-94C9-750FF0E49371}"/>
    <dgm:cxn modelId="{5530BED2-E9EA-4BB5-880C-F5CFC40A55A5}" type="presOf" srcId="{1C464AF5-B302-4B69-924B-105E867E3E0F}" destId="{548653E3-85AD-4CF0-B386-69C5E042D085}" srcOrd="0" destOrd="0" presId="urn:microsoft.com/office/officeart/2005/8/layout/chevron2"/>
    <dgm:cxn modelId="{BE6EB906-D249-4D5F-AD06-242AF91F3B14}" type="presOf" srcId="{236CFB71-A526-4AE0-9854-6132913A9F16}" destId="{E3DA4EA7-A0F8-4009-97A7-9E12E77AA8FD}" srcOrd="0" destOrd="1" presId="urn:microsoft.com/office/officeart/2005/8/layout/chevron2"/>
    <dgm:cxn modelId="{9E8E461C-FAD0-4A1E-A3F7-B508B0A2F1B5}" type="presOf" srcId="{8DD28706-7039-4762-9DFB-897C15DBF22C}" destId="{80F398A5-30C5-410E-8014-3E4F1FAE6F4E}" srcOrd="0" destOrd="0" presId="urn:microsoft.com/office/officeart/2005/8/layout/chevron2"/>
    <dgm:cxn modelId="{639D3A04-629B-46C1-ACF4-5A8CEF00C339}" type="presOf" srcId="{D4A45904-1C18-4821-B26D-0062CD8A89AB}" destId="{548653E3-85AD-4CF0-B386-69C5E042D085}" srcOrd="0" destOrd="1" presId="urn:microsoft.com/office/officeart/2005/8/layout/chevron2"/>
    <dgm:cxn modelId="{EE34CB1D-D935-456D-81B2-A8144613590F}" srcId="{1409C50F-B441-4FFF-866F-DA7A1907C9C4}" destId="{8DD28706-7039-4762-9DFB-897C15DBF22C}" srcOrd="1" destOrd="0" parTransId="{92C70715-A2D0-4964-A951-71ADF8BE5A19}" sibTransId="{B57B6E32-3E9A-4789-8BB9-64A19D30C55E}"/>
    <dgm:cxn modelId="{0A6F7402-D75F-4C39-92A8-82191976D4EC}" type="presOf" srcId="{0BE2CB89-EA96-4367-AFDE-CE8F14B2E3DE}" destId="{14B83315-9B2C-4A83-AD00-E8880D7D0F8D}" srcOrd="0" destOrd="0" presId="urn:microsoft.com/office/officeart/2005/8/layout/chevron2"/>
    <dgm:cxn modelId="{B685F3E0-1B51-4BC6-ADBA-CEC878957604}" type="presParOf" srcId="{97E50437-945E-44C9-B14E-5CCD0DE173DE}" destId="{07A86B50-868D-4D6F-81CC-290A530A8A11}" srcOrd="0" destOrd="0" presId="urn:microsoft.com/office/officeart/2005/8/layout/chevron2"/>
    <dgm:cxn modelId="{1AFA766C-4AB9-48E2-B28A-468D71E94454}" type="presParOf" srcId="{07A86B50-868D-4D6F-81CC-290A530A8A11}" destId="{14B83315-9B2C-4A83-AD00-E8880D7D0F8D}" srcOrd="0" destOrd="0" presId="urn:microsoft.com/office/officeart/2005/8/layout/chevron2"/>
    <dgm:cxn modelId="{6EC33C96-949D-4320-BC92-6514C9A4EBFE}" type="presParOf" srcId="{07A86B50-868D-4D6F-81CC-290A530A8A11}" destId="{31F3C593-58B9-4812-93FD-F7D0BFCDAF4E}" srcOrd="1" destOrd="0" presId="urn:microsoft.com/office/officeart/2005/8/layout/chevron2"/>
    <dgm:cxn modelId="{FE803A51-01BB-42AF-B674-0954D46E5F57}" type="presParOf" srcId="{97E50437-945E-44C9-B14E-5CCD0DE173DE}" destId="{17311A45-5FFC-4ACB-B13B-6E7BC16E33F8}" srcOrd="1" destOrd="0" presId="urn:microsoft.com/office/officeart/2005/8/layout/chevron2"/>
    <dgm:cxn modelId="{BD5F22B0-CF1D-4DBF-888F-BD0C8A758FFA}" type="presParOf" srcId="{97E50437-945E-44C9-B14E-5CCD0DE173DE}" destId="{CCB1ADAD-A82F-4409-9B08-D7D01D566522}" srcOrd="2" destOrd="0" presId="urn:microsoft.com/office/officeart/2005/8/layout/chevron2"/>
    <dgm:cxn modelId="{E8A4BA98-B00F-4184-B5AD-6BF825C91FFC}" type="presParOf" srcId="{CCB1ADAD-A82F-4409-9B08-D7D01D566522}" destId="{80F398A5-30C5-410E-8014-3E4F1FAE6F4E}" srcOrd="0" destOrd="0" presId="urn:microsoft.com/office/officeart/2005/8/layout/chevron2"/>
    <dgm:cxn modelId="{3CD80CAC-EA95-4D9C-B8C5-CA7BE9A84332}" type="presParOf" srcId="{CCB1ADAD-A82F-4409-9B08-D7D01D566522}" destId="{548653E3-85AD-4CF0-B386-69C5E042D085}" srcOrd="1" destOrd="0" presId="urn:microsoft.com/office/officeart/2005/8/layout/chevron2"/>
    <dgm:cxn modelId="{1866FB09-FE22-4072-BA68-83975C53E8A6}" type="presParOf" srcId="{97E50437-945E-44C9-B14E-5CCD0DE173DE}" destId="{D63E0CF2-79DE-45C7-98D7-9C5C2A94EDC3}" srcOrd="3" destOrd="0" presId="urn:microsoft.com/office/officeart/2005/8/layout/chevron2"/>
    <dgm:cxn modelId="{011B2A41-BF2C-4E5F-B87C-D2C87071FB5A}" type="presParOf" srcId="{97E50437-945E-44C9-B14E-5CCD0DE173DE}" destId="{D2C8595E-AC3F-469B-ABFF-F220AF47799C}" srcOrd="4" destOrd="0" presId="urn:microsoft.com/office/officeart/2005/8/layout/chevron2"/>
    <dgm:cxn modelId="{AC715BB7-8086-40B9-8FEC-A03DC1380FC8}" type="presParOf" srcId="{D2C8595E-AC3F-469B-ABFF-F220AF47799C}" destId="{0E44F25F-25B0-411A-89E5-697560F2F131}" srcOrd="0" destOrd="0" presId="urn:microsoft.com/office/officeart/2005/8/layout/chevron2"/>
    <dgm:cxn modelId="{74ECDFD2-41F3-4DAB-9E9D-AFCABFCD76B3}" type="presParOf" srcId="{D2C8595E-AC3F-469B-ABFF-F220AF47799C}" destId="{E3DA4EA7-A0F8-4009-97A7-9E12E77AA8F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9A142EF-454B-4432-B6D0-E0520D889FFD}">
      <dsp:nvSpPr>
        <dsp:cNvPr id="0" name=""/>
        <dsp:cNvSpPr/>
      </dsp:nvSpPr>
      <dsp:spPr>
        <a:xfrm>
          <a:off x="0" y="284561"/>
          <a:ext cx="778674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55D92A-5E95-4AB5-9DB0-90D473EAFCD5}">
      <dsp:nvSpPr>
        <dsp:cNvPr id="0" name=""/>
        <dsp:cNvSpPr/>
      </dsp:nvSpPr>
      <dsp:spPr>
        <a:xfrm>
          <a:off x="389337" y="4121"/>
          <a:ext cx="5450719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6024" tIns="0" rIns="206024" bIns="0" numCol="1" spcCol="1270" anchor="ctr" anchorCtr="0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Background and Purpose</a:t>
          </a:r>
          <a:endParaRPr lang="ko-KR" altLang="en-US" sz="1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9337" y="4121"/>
        <a:ext cx="5450719" cy="560880"/>
      </dsp:txXfrm>
    </dsp:sp>
    <dsp:sp modelId="{D4A458EA-3615-4EE6-920B-60DF2E709BED}">
      <dsp:nvSpPr>
        <dsp:cNvPr id="0" name=""/>
        <dsp:cNvSpPr/>
      </dsp:nvSpPr>
      <dsp:spPr>
        <a:xfrm>
          <a:off x="0" y="1146401"/>
          <a:ext cx="778674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67BD8B-FA39-4C6F-98F5-42A0981F4230}">
      <dsp:nvSpPr>
        <dsp:cNvPr id="0" name=""/>
        <dsp:cNvSpPr/>
      </dsp:nvSpPr>
      <dsp:spPr>
        <a:xfrm>
          <a:off x="389337" y="865961"/>
          <a:ext cx="5450719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6024" tIns="0" rIns="206024" bIns="0" numCol="1" spcCol="1270" anchor="ctr" anchorCtr="0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Current Status and Issues</a:t>
          </a:r>
          <a:endParaRPr lang="ko-KR" altLang="en-US" sz="1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9337" y="865961"/>
        <a:ext cx="5450719" cy="560880"/>
      </dsp:txXfrm>
    </dsp:sp>
    <dsp:sp modelId="{16576D87-B4FD-4264-90E5-01BCDBF5DAFA}">
      <dsp:nvSpPr>
        <dsp:cNvPr id="0" name=""/>
        <dsp:cNvSpPr/>
      </dsp:nvSpPr>
      <dsp:spPr>
        <a:xfrm>
          <a:off x="0" y="2008241"/>
          <a:ext cx="778674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6CDCB99-82BD-4750-BE5F-5FCC88BA11ED}">
      <dsp:nvSpPr>
        <dsp:cNvPr id="0" name=""/>
        <dsp:cNvSpPr/>
      </dsp:nvSpPr>
      <dsp:spPr>
        <a:xfrm>
          <a:off x="389337" y="1727801"/>
          <a:ext cx="5450719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6024" tIns="0" rIns="206024" bIns="0" numCol="1" spcCol="1270" anchor="ctr" anchorCtr="0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Improvement Strategy</a:t>
          </a:r>
        </a:p>
      </dsp:txBody>
      <dsp:txXfrm>
        <a:off x="389337" y="1727801"/>
        <a:ext cx="5450719" cy="560880"/>
      </dsp:txXfrm>
    </dsp:sp>
    <dsp:sp modelId="{710F5B6C-BAB6-4E78-B641-F07DC9F4AA3B}">
      <dsp:nvSpPr>
        <dsp:cNvPr id="0" name=""/>
        <dsp:cNvSpPr/>
      </dsp:nvSpPr>
      <dsp:spPr>
        <a:xfrm>
          <a:off x="0" y="2870081"/>
          <a:ext cx="778674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8382BF-5160-47AA-ADDB-AF8EFCE8DBA1}">
      <dsp:nvSpPr>
        <dsp:cNvPr id="0" name=""/>
        <dsp:cNvSpPr/>
      </dsp:nvSpPr>
      <dsp:spPr>
        <a:xfrm>
          <a:off x="389337" y="2589641"/>
          <a:ext cx="5450719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6024" tIns="0" rIns="206024" bIns="0" numCol="1" spcCol="1270" anchor="ctr" anchorCtr="0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Specific Action Plan</a:t>
          </a:r>
        </a:p>
      </dsp:txBody>
      <dsp:txXfrm>
        <a:off x="389337" y="2589641"/>
        <a:ext cx="5450719" cy="560880"/>
      </dsp:txXfrm>
    </dsp:sp>
    <dsp:sp modelId="{14E4F59F-BC9D-4838-8823-4EC3F2537EA5}">
      <dsp:nvSpPr>
        <dsp:cNvPr id="0" name=""/>
        <dsp:cNvSpPr/>
      </dsp:nvSpPr>
      <dsp:spPr>
        <a:xfrm>
          <a:off x="0" y="3731921"/>
          <a:ext cx="778674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ECD4E2F-EA14-4596-8D2B-20DC58E34C8E}">
      <dsp:nvSpPr>
        <dsp:cNvPr id="0" name=""/>
        <dsp:cNvSpPr/>
      </dsp:nvSpPr>
      <dsp:spPr>
        <a:xfrm>
          <a:off x="389337" y="3451481"/>
          <a:ext cx="5450719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6024" tIns="0" rIns="206024" bIns="0" numCol="1" spcCol="1270" anchor="ctr" anchorCtr="0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Expected Results</a:t>
          </a:r>
        </a:p>
      </dsp:txBody>
      <dsp:txXfrm>
        <a:off x="389337" y="3451481"/>
        <a:ext cx="5450719" cy="56088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B83315-9B2C-4A83-AD00-E8880D7D0F8D}">
      <dsp:nvSpPr>
        <dsp:cNvPr id="0" name=""/>
        <dsp:cNvSpPr/>
      </dsp:nvSpPr>
      <dsp:spPr>
        <a:xfrm rot="5400000">
          <a:off x="-194659" y="196887"/>
          <a:ext cx="1297731" cy="9084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STEP 1</a:t>
          </a:r>
          <a:endParaRPr lang="ko-KR" altLang="en-US" sz="1800" kern="1200" dirty="0"/>
        </a:p>
      </dsp:txBody>
      <dsp:txXfrm rot="5400000">
        <a:off x="-194659" y="196887"/>
        <a:ext cx="1297731" cy="908411"/>
      </dsp:txXfrm>
    </dsp:sp>
    <dsp:sp modelId="{31F3C593-58B9-4812-93FD-F7D0BFCDAF4E}">
      <dsp:nvSpPr>
        <dsp:cNvPr id="0" name=""/>
        <dsp:cNvSpPr/>
      </dsp:nvSpPr>
      <dsp:spPr>
        <a:xfrm rot="5400000">
          <a:off x="4032971" y="-3122331"/>
          <a:ext cx="843525" cy="70926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b="1" kern="1200" dirty="0" smtClean="0"/>
            <a:t> </a:t>
          </a:r>
          <a:r>
            <a:rPr lang="en-IN" sz="1400" b="1" kern="1200" dirty="0" smtClean="0"/>
            <a:t>Minimize mixed waste handling</a:t>
          </a:r>
          <a:endParaRPr lang="ko-KR" altLang="en-US" sz="1400" b="1" kern="1200" dirty="0">
            <a:solidFill>
              <a:srgbClr val="FF0000"/>
            </a:solidFill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b="1" kern="1200" dirty="0" smtClean="0"/>
            <a:t> Promote segregation of waste</a:t>
          </a:r>
          <a:endParaRPr lang="ko-KR" sz="1400" b="1" kern="1200" dirty="0"/>
        </a:p>
      </dsp:txBody>
      <dsp:txXfrm rot="5400000">
        <a:off x="4032971" y="-3122331"/>
        <a:ext cx="843525" cy="7092644"/>
      </dsp:txXfrm>
    </dsp:sp>
    <dsp:sp modelId="{80F398A5-30C5-410E-8014-3E4F1FAE6F4E}">
      <dsp:nvSpPr>
        <dsp:cNvPr id="0" name=""/>
        <dsp:cNvSpPr/>
      </dsp:nvSpPr>
      <dsp:spPr>
        <a:xfrm rot="5400000">
          <a:off x="-194659" y="1296025"/>
          <a:ext cx="1297731" cy="9084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STEP 2</a:t>
          </a:r>
          <a:endParaRPr lang="ko-KR" altLang="en-US" sz="1800" kern="1200" dirty="0"/>
        </a:p>
      </dsp:txBody>
      <dsp:txXfrm rot="5400000">
        <a:off x="-194659" y="1296025"/>
        <a:ext cx="1297731" cy="908411"/>
      </dsp:txXfrm>
    </dsp:sp>
    <dsp:sp modelId="{548653E3-85AD-4CF0-B386-69C5E042D085}">
      <dsp:nvSpPr>
        <dsp:cNvPr id="0" name=""/>
        <dsp:cNvSpPr/>
      </dsp:nvSpPr>
      <dsp:spPr>
        <a:xfrm rot="5400000">
          <a:off x="4032971" y="-2023194"/>
          <a:ext cx="843525" cy="70926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b="1" kern="1200" dirty="0" smtClean="0"/>
            <a:t> Develop the concept of “Resource </a:t>
          </a:r>
          <a:r>
            <a:rPr lang="en-IN" sz="1400" b="1" kern="1200" dirty="0" smtClean="0">
              <a:solidFill>
                <a:schemeClr val="tx1"/>
              </a:solidFill>
            </a:rPr>
            <a:t>Re-Circulated Society”</a:t>
          </a:r>
          <a:endParaRPr lang="ko-KR" altLang="en-US" sz="1400" b="1" kern="1200" dirty="0">
            <a:solidFill>
              <a:schemeClr val="tx1"/>
            </a:solidFill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b="1" kern="1200" dirty="0" smtClean="0">
              <a:solidFill>
                <a:schemeClr val="tx1"/>
              </a:solidFill>
            </a:rPr>
            <a:t> Meet the recurrent expenses of the LAs for the MSW program through sales </a:t>
          </a:r>
          <a:br>
            <a:rPr lang="en-IN" sz="1400" b="1" kern="1200" dirty="0" smtClean="0">
              <a:solidFill>
                <a:schemeClr val="tx1"/>
              </a:solidFill>
            </a:rPr>
          </a:br>
          <a:r>
            <a:rPr lang="en-IN" sz="1400" b="1" kern="1200" dirty="0" smtClean="0">
              <a:solidFill>
                <a:schemeClr val="tx1"/>
              </a:solidFill>
            </a:rPr>
            <a:t>of VBWF bags</a:t>
          </a:r>
          <a:endParaRPr lang="ko-KR" altLang="en-US" sz="1400" b="1" kern="1200" dirty="0">
            <a:solidFill>
              <a:schemeClr val="tx1"/>
            </a:solidFill>
          </a:endParaRPr>
        </a:p>
      </dsp:txBody>
      <dsp:txXfrm rot="5400000">
        <a:off x="4032971" y="-2023194"/>
        <a:ext cx="843525" cy="7092644"/>
      </dsp:txXfrm>
    </dsp:sp>
    <dsp:sp modelId="{0E44F25F-25B0-411A-89E5-697560F2F131}">
      <dsp:nvSpPr>
        <dsp:cNvPr id="0" name=""/>
        <dsp:cNvSpPr/>
      </dsp:nvSpPr>
      <dsp:spPr>
        <a:xfrm rot="5400000">
          <a:off x="-194659" y="2395162"/>
          <a:ext cx="1297731" cy="9084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STEP 3</a:t>
          </a:r>
          <a:endParaRPr lang="ko-KR" altLang="en-US" sz="1800" kern="1200" dirty="0"/>
        </a:p>
      </dsp:txBody>
      <dsp:txXfrm rot="5400000">
        <a:off x="-194659" y="2395162"/>
        <a:ext cx="1297731" cy="908411"/>
      </dsp:txXfrm>
    </dsp:sp>
    <dsp:sp modelId="{E3DA4EA7-A0F8-4009-97A7-9E12E77AA8FD}">
      <dsp:nvSpPr>
        <dsp:cNvPr id="0" name=""/>
        <dsp:cNvSpPr/>
      </dsp:nvSpPr>
      <dsp:spPr>
        <a:xfrm rot="5400000">
          <a:off x="4032971" y="-924056"/>
          <a:ext cx="843525" cy="70926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dirty="0" smtClean="0"/>
            <a:t> </a:t>
          </a:r>
          <a:r>
            <a:rPr lang="en-IN" sz="1400" b="1" kern="1200" dirty="0" smtClean="0"/>
            <a:t>Expand the lifetime of existing landfill sites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b="1" kern="1200" dirty="0" smtClean="0"/>
            <a:t>Replicate the program in other 45 </a:t>
          </a:r>
          <a:r>
            <a:rPr lang="en-IN" sz="1400" b="1" kern="1200" dirty="0" smtClean="0">
              <a:solidFill>
                <a:schemeClr val="tx1"/>
              </a:solidFill>
            </a:rPr>
            <a:t>local authorities of the province and </a:t>
          </a:r>
          <a:br>
            <a:rPr lang="en-IN" sz="1400" b="1" kern="1200" dirty="0" smtClean="0">
              <a:solidFill>
                <a:schemeClr val="tx1"/>
              </a:solidFill>
            </a:rPr>
          </a:br>
          <a:r>
            <a:rPr lang="en-IN" sz="1400" b="1" kern="1200" dirty="0" smtClean="0">
              <a:solidFill>
                <a:schemeClr val="tx1"/>
              </a:solidFill>
            </a:rPr>
            <a:t>thereafter the other 287 local authorities of Sri Lanka</a:t>
          </a:r>
          <a:endParaRPr lang="ko-KR" sz="1400" b="1" kern="1200" dirty="0">
            <a:solidFill>
              <a:schemeClr val="tx1"/>
            </a:solidFill>
          </a:endParaRPr>
        </a:p>
      </dsp:txBody>
      <dsp:txXfrm rot="5400000">
        <a:off x="4032971" y="-924056"/>
        <a:ext cx="843525" cy="7092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E9593-526E-4DCC-98F7-4229CD6323BF}" type="datetimeFigureOut">
              <a:rPr lang="ko-KR" altLang="en-US" smtClean="0"/>
              <a:pPr/>
              <a:t>2013-08-20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75C5D-193B-42FC-9BF2-3B5376292C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5E671-FDCF-47EB-B0EF-108C9E2DA0F2}" type="datetimeFigureOut">
              <a:rPr lang="ko-KR" altLang="en-US" smtClean="0"/>
              <a:pPr/>
              <a:t>2013-08-20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2104E-3544-42B5-BBE7-3124866602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2104E-3544-42B5-BBE7-31248666023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475B-36A8-4257-BF01-C2FA7B36EAE4}" type="datetimeFigureOut">
              <a:rPr lang="ko-KR" altLang="en-US" smtClean="0"/>
              <a:pPr/>
              <a:t>2013-08-20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2B13-A2BF-4284-8DBF-8D83FB2499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475B-36A8-4257-BF01-C2FA7B36EAE4}" type="datetimeFigureOut">
              <a:rPr lang="ko-KR" altLang="en-US" smtClean="0"/>
              <a:pPr/>
              <a:t>2013-08-20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2B13-A2BF-4284-8DBF-8D83FB2499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475B-36A8-4257-BF01-C2FA7B36EAE4}" type="datetimeFigureOut">
              <a:rPr lang="ko-KR" altLang="en-US" smtClean="0"/>
              <a:pPr/>
              <a:t>2013-08-20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2B13-A2BF-4284-8DBF-8D83FB2499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475B-36A8-4257-BF01-C2FA7B36EAE4}" type="datetimeFigureOut">
              <a:rPr lang="ko-KR" altLang="en-US" smtClean="0"/>
              <a:pPr/>
              <a:t>2013-08-20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2B13-A2BF-4284-8DBF-8D83FB2499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475B-36A8-4257-BF01-C2FA7B36EAE4}" type="datetimeFigureOut">
              <a:rPr lang="ko-KR" altLang="en-US" smtClean="0"/>
              <a:pPr/>
              <a:t>2013-08-20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2B13-A2BF-4284-8DBF-8D83FB2499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475B-36A8-4257-BF01-C2FA7B36EAE4}" type="datetimeFigureOut">
              <a:rPr lang="ko-KR" altLang="en-US" smtClean="0"/>
              <a:pPr/>
              <a:t>2013-08-20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2B13-A2BF-4284-8DBF-8D83FB2499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475B-36A8-4257-BF01-C2FA7B36EAE4}" type="datetimeFigureOut">
              <a:rPr lang="ko-KR" altLang="en-US" smtClean="0"/>
              <a:pPr/>
              <a:t>2013-08-20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2B13-A2BF-4284-8DBF-8D83FB2499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475B-36A8-4257-BF01-C2FA7B36EAE4}" type="datetimeFigureOut">
              <a:rPr lang="ko-KR" altLang="en-US" smtClean="0"/>
              <a:pPr/>
              <a:t>2013-08-20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2B13-A2BF-4284-8DBF-8D83FB2499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475B-36A8-4257-BF01-C2FA7B36EAE4}" type="datetimeFigureOut">
              <a:rPr lang="ko-KR" altLang="en-US" smtClean="0"/>
              <a:pPr/>
              <a:t>2013-08-20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2B13-A2BF-4284-8DBF-8D83FB2499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475B-36A8-4257-BF01-C2FA7B36EAE4}" type="datetimeFigureOut">
              <a:rPr lang="ko-KR" altLang="en-US" smtClean="0"/>
              <a:pPr/>
              <a:t>2013-08-20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2B13-A2BF-4284-8DBF-8D83FB2499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475B-36A8-4257-BF01-C2FA7B36EAE4}" type="datetimeFigureOut">
              <a:rPr lang="ko-KR" altLang="en-US" smtClean="0"/>
              <a:pPr/>
              <a:t>2013-08-20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2B13-A2BF-4284-8DBF-8D83FB2499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E475B-36A8-4257-BF01-C2FA7B36EAE4}" type="datetimeFigureOut">
              <a:rPr lang="ko-KR" altLang="en-US" smtClean="0"/>
              <a:pPr/>
              <a:t>2013-08-20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72B13-A2BF-4284-8DBF-8D83FB2499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0" y="-315416"/>
            <a:ext cx="9144000" cy="685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naneNamed</a:t>
            </a:r>
            <a:endParaRPr lang="ko-KR" altLang="en-US" dirty="0"/>
          </a:p>
        </p:txBody>
      </p:sp>
      <p:sp>
        <p:nvSpPr>
          <p:cNvPr id="28" name="자유형 27"/>
          <p:cNvSpPr/>
          <p:nvPr/>
        </p:nvSpPr>
        <p:spPr>
          <a:xfrm>
            <a:off x="0" y="-315416"/>
            <a:ext cx="9144000" cy="5874823"/>
          </a:xfrm>
          <a:custGeom>
            <a:avLst/>
            <a:gdLst>
              <a:gd name="connsiteX0" fmla="*/ 0 w 9144000"/>
              <a:gd name="connsiteY0" fmla="*/ 0 h 4833257"/>
              <a:gd name="connsiteX1" fmla="*/ 9144000 w 9144000"/>
              <a:gd name="connsiteY1" fmla="*/ 0 h 4833257"/>
              <a:gd name="connsiteX2" fmla="*/ 9144000 w 9144000"/>
              <a:gd name="connsiteY2" fmla="*/ 4833257 h 4833257"/>
              <a:gd name="connsiteX3" fmla="*/ 0 w 9144000"/>
              <a:gd name="connsiteY3" fmla="*/ 4833257 h 4833257"/>
              <a:gd name="connsiteX4" fmla="*/ 0 w 9144000"/>
              <a:gd name="connsiteY4" fmla="*/ 0 h 4833257"/>
              <a:gd name="connsiteX0" fmla="*/ 0 w 9144000"/>
              <a:gd name="connsiteY0" fmla="*/ 0 h 5640779"/>
              <a:gd name="connsiteX1" fmla="*/ 9144000 w 9144000"/>
              <a:gd name="connsiteY1" fmla="*/ 0 h 5640779"/>
              <a:gd name="connsiteX2" fmla="*/ 9144000 w 9144000"/>
              <a:gd name="connsiteY2" fmla="*/ 4833257 h 5640779"/>
              <a:gd name="connsiteX3" fmla="*/ 2398816 w 9144000"/>
              <a:gd name="connsiteY3" fmla="*/ 5640779 h 5640779"/>
              <a:gd name="connsiteX4" fmla="*/ 0 w 9144000"/>
              <a:gd name="connsiteY4" fmla="*/ 4833257 h 5640779"/>
              <a:gd name="connsiteX5" fmla="*/ 0 w 9144000"/>
              <a:gd name="connsiteY5" fmla="*/ 0 h 5640779"/>
              <a:gd name="connsiteX0" fmla="*/ 0 w 9144000"/>
              <a:gd name="connsiteY0" fmla="*/ 0 h 5640779"/>
              <a:gd name="connsiteX1" fmla="*/ 9144000 w 9144000"/>
              <a:gd name="connsiteY1" fmla="*/ 0 h 5640779"/>
              <a:gd name="connsiteX2" fmla="*/ 9144000 w 9144000"/>
              <a:gd name="connsiteY2" fmla="*/ 4833257 h 5640779"/>
              <a:gd name="connsiteX3" fmla="*/ 6400800 w 9144000"/>
              <a:gd name="connsiteY3" fmla="*/ 3429000 h 5640779"/>
              <a:gd name="connsiteX4" fmla="*/ 2398816 w 9144000"/>
              <a:gd name="connsiteY4" fmla="*/ 5640779 h 5640779"/>
              <a:gd name="connsiteX5" fmla="*/ 0 w 9144000"/>
              <a:gd name="connsiteY5" fmla="*/ 4833257 h 5640779"/>
              <a:gd name="connsiteX6" fmla="*/ 0 w 9144000"/>
              <a:gd name="connsiteY6" fmla="*/ 0 h 5640779"/>
              <a:gd name="connsiteX0" fmla="*/ 0 w 9144000"/>
              <a:gd name="connsiteY0" fmla="*/ 0 h 5640779"/>
              <a:gd name="connsiteX1" fmla="*/ 9144000 w 9144000"/>
              <a:gd name="connsiteY1" fmla="*/ 0 h 5640779"/>
              <a:gd name="connsiteX2" fmla="*/ 9144000 w 9144000"/>
              <a:gd name="connsiteY2" fmla="*/ 4833257 h 5640779"/>
              <a:gd name="connsiteX3" fmla="*/ 6400800 w 9144000"/>
              <a:gd name="connsiteY3" fmla="*/ 3429000 h 5640779"/>
              <a:gd name="connsiteX4" fmla="*/ 2398816 w 9144000"/>
              <a:gd name="connsiteY4" fmla="*/ 5640779 h 5640779"/>
              <a:gd name="connsiteX5" fmla="*/ 0 w 9144000"/>
              <a:gd name="connsiteY5" fmla="*/ 4833257 h 5640779"/>
              <a:gd name="connsiteX6" fmla="*/ 0 w 9144000"/>
              <a:gd name="connsiteY6" fmla="*/ 0 h 5640779"/>
              <a:gd name="connsiteX0" fmla="*/ 0 w 9144000"/>
              <a:gd name="connsiteY0" fmla="*/ 0 h 5640779"/>
              <a:gd name="connsiteX1" fmla="*/ 9144000 w 9144000"/>
              <a:gd name="connsiteY1" fmla="*/ 0 h 5640779"/>
              <a:gd name="connsiteX2" fmla="*/ 9144000 w 9144000"/>
              <a:gd name="connsiteY2" fmla="*/ 4833257 h 5640779"/>
              <a:gd name="connsiteX3" fmla="*/ 6400800 w 9144000"/>
              <a:gd name="connsiteY3" fmla="*/ 3429000 h 5640779"/>
              <a:gd name="connsiteX4" fmla="*/ 2398816 w 9144000"/>
              <a:gd name="connsiteY4" fmla="*/ 5640779 h 5640779"/>
              <a:gd name="connsiteX5" fmla="*/ 0 w 9144000"/>
              <a:gd name="connsiteY5" fmla="*/ 4833257 h 5640779"/>
              <a:gd name="connsiteX6" fmla="*/ 0 w 9144000"/>
              <a:gd name="connsiteY6" fmla="*/ 0 h 5640779"/>
              <a:gd name="connsiteX0" fmla="*/ 0 w 9144000"/>
              <a:gd name="connsiteY0" fmla="*/ 0 h 5874822"/>
              <a:gd name="connsiteX1" fmla="*/ 9144000 w 9144000"/>
              <a:gd name="connsiteY1" fmla="*/ 0 h 5874822"/>
              <a:gd name="connsiteX2" fmla="*/ 9144000 w 9144000"/>
              <a:gd name="connsiteY2" fmla="*/ 4833257 h 5874822"/>
              <a:gd name="connsiteX3" fmla="*/ 6400800 w 9144000"/>
              <a:gd name="connsiteY3" fmla="*/ 3429000 h 5874822"/>
              <a:gd name="connsiteX4" fmla="*/ 2398816 w 9144000"/>
              <a:gd name="connsiteY4" fmla="*/ 5640779 h 5874822"/>
              <a:gd name="connsiteX5" fmla="*/ 0 w 9144000"/>
              <a:gd name="connsiteY5" fmla="*/ 4833257 h 5874822"/>
              <a:gd name="connsiteX6" fmla="*/ 0 w 9144000"/>
              <a:gd name="connsiteY6" fmla="*/ 0 h 587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874822">
                <a:moveTo>
                  <a:pt x="0" y="0"/>
                </a:moveTo>
                <a:lnTo>
                  <a:pt x="9144000" y="0"/>
                </a:lnTo>
                <a:lnTo>
                  <a:pt x="9144000" y="4833257"/>
                </a:lnTo>
                <a:cubicBezTo>
                  <a:pt x="8686800" y="5404757"/>
                  <a:pt x="7524997" y="3294413"/>
                  <a:pt x="6400800" y="3429000"/>
                </a:cubicBezTo>
                <a:cubicBezTo>
                  <a:pt x="5276603" y="3563587"/>
                  <a:pt x="3465616" y="5406736"/>
                  <a:pt x="2398816" y="5640779"/>
                </a:cubicBezTo>
                <a:cubicBezTo>
                  <a:pt x="1332016" y="5874822"/>
                  <a:pt x="399803" y="5773387"/>
                  <a:pt x="0" y="483325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Freeform 99"/>
          <p:cNvSpPr>
            <a:spLocks/>
          </p:cNvSpPr>
          <p:nvPr/>
        </p:nvSpPr>
        <p:spPr bwMode="gray">
          <a:xfrm>
            <a:off x="-1588" y="6413500"/>
            <a:ext cx="4205288" cy="444500"/>
          </a:xfrm>
          <a:custGeom>
            <a:avLst/>
            <a:gdLst>
              <a:gd name="T0" fmla="*/ 2649 w 2649"/>
              <a:gd name="T1" fmla="*/ 280 h 280"/>
              <a:gd name="T2" fmla="*/ 1337 w 2649"/>
              <a:gd name="T3" fmla="*/ 184 h 280"/>
              <a:gd name="T4" fmla="*/ 1 w 2649"/>
              <a:gd name="T5" fmla="*/ 0 h 280"/>
              <a:gd name="T6" fmla="*/ 0 w 2649"/>
              <a:gd name="T7" fmla="*/ 279 h 280"/>
              <a:gd name="T8" fmla="*/ 2649 w 2649"/>
              <a:gd name="T9" fmla="*/ 280 h 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49" h="280">
                <a:moveTo>
                  <a:pt x="2649" y="280"/>
                </a:moveTo>
                <a:cubicBezTo>
                  <a:pt x="2211" y="248"/>
                  <a:pt x="2061" y="246"/>
                  <a:pt x="1337" y="184"/>
                </a:cubicBezTo>
                <a:cubicBezTo>
                  <a:pt x="610" y="123"/>
                  <a:pt x="9" y="0"/>
                  <a:pt x="1" y="0"/>
                </a:cubicBezTo>
                <a:lnTo>
                  <a:pt x="0" y="279"/>
                </a:lnTo>
                <a:lnTo>
                  <a:pt x="2649" y="280"/>
                </a:ln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Freeform 100"/>
          <p:cNvSpPr>
            <a:spLocks/>
          </p:cNvSpPr>
          <p:nvPr/>
        </p:nvSpPr>
        <p:spPr bwMode="gray">
          <a:xfrm>
            <a:off x="4932363" y="6337300"/>
            <a:ext cx="4211637" cy="520700"/>
          </a:xfrm>
          <a:custGeom>
            <a:avLst/>
            <a:gdLst>
              <a:gd name="T0" fmla="*/ 0 w 2653"/>
              <a:gd name="T1" fmla="*/ 328 h 328"/>
              <a:gd name="T2" fmla="*/ 1321 w 2653"/>
              <a:gd name="T3" fmla="*/ 224 h 328"/>
              <a:gd name="T4" fmla="*/ 2653 w 2653"/>
              <a:gd name="T5" fmla="*/ 0 h 328"/>
              <a:gd name="T6" fmla="*/ 2653 w 2653"/>
              <a:gd name="T7" fmla="*/ 328 h 328"/>
              <a:gd name="T8" fmla="*/ 0 w 2653"/>
              <a:gd name="T9" fmla="*/ 328 h 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53" h="328">
                <a:moveTo>
                  <a:pt x="0" y="328"/>
                </a:moveTo>
                <a:cubicBezTo>
                  <a:pt x="428" y="297"/>
                  <a:pt x="612" y="285"/>
                  <a:pt x="1321" y="224"/>
                </a:cubicBezTo>
                <a:cubicBezTo>
                  <a:pt x="2031" y="163"/>
                  <a:pt x="2595" y="29"/>
                  <a:pt x="2653" y="0"/>
                </a:cubicBezTo>
                <a:lnTo>
                  <a:pt x="2653" y="328"/>
                </a:lnTo>
                <a:lnTo>
                  <a:pt x="0" y="328"/>
                </a:lnTo>
                <a:close/>
              </a:path>
            </a:pathLst>
          </a:cu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214282" y="230630"/>
            <a:ext cx="4000528" cy="995898"/>
            <a:chOff x="214282" y="-14809"/>
            <a:chExt cx="4021726" cy="834942"/>
          </a:xfrm>
        </p:grpSpPr>
        <p:sp>
          <p:nvSpPr>
            <p:cNvPr id="10" name="TextBox 9"/>
            <p:cNvSpPr txBox="1"/>
            <p:nvPr/>
          </p:nvSpPr>
          <p:spPr>
            <a:xfrm>
              <a:off x="214282" y="-14809"/>
              <a:ext cx="2500330" cy="69669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Relaxed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altLang="ko-KR" sz="4800" b="1" dirty="0" smtClean="0">
                  <a:ln w="10541" cmpd="sng">
                    <a:solidFill>
                      <a:schemeClr val="tx2">
                        <a:lumMod val="40000"/>
                        <a:lumOff val="6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ookman Old Style" pitchFamily="18" charset="0"/>
                  <a:cs typeface="Tahoma" pitchFamily="34" charset="0"/>
                </a:rPr>
                <a:t>KOICA</a:t>
              </a:r>
              <a:endParaRPr lang="ko-KR" altLang="en-US" sz="4800" b="1" dirty="0">
                <a:ln w="10541" cmpd="sng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ookman Old Style" pitchFamily="18" charset="0"/>
                <a:cs typeface="Tahom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5480" y="562099"/>
              <a:ext cx="4000528" cy="25803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Above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r>
                <a:rPr lang="en-US" altLang="ko-KR" sz="1400" b="1" dirty="0" smtClean="0">
                  <a:solidFill>
                    <a:schemeClr val="accent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ookman Old Style" pitchFamily="18" charset="0"/>
                </a:rPr>
                <a:t>Korea International Cooperation Agency</a:t>
              </a: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571868" y="1285860"/>
            <a:ext cx="2357454" cy="2357454"/>
            <a:chOff x="579438" y="704850"/>
            <a:chExt cx="1739900" cy="1790701"/>
          </a:xfrm>
        </p:grpSpPr>
        <p:sp>
          <p:nvSpPr>
            <p:cNvPr id="40" name="AutoShape 15"/>
            <p:cNvSpPr>
              <a:spLocks noChangeAspect="1" noChangeArrowheads="1" noTextEdit="1"/>
            </p:cNvSpPr>
            <p:nvPr/>
          </p:nvSpPr>
          <p:spPr bwMode="auto">
            <a:xfrm>
              <a:off x="579438" y="704850"/>
              <a:ext cx="1739900" cy="1790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7"/>
            <p:cNvSpPr>
              <a:spLocks/>
            </p:cNvSpPr>
            <p:nvPr/>
          </p:nvSpPr>
          <p:spPr bwMode="auto">
            <a:xfrm>
              <a:off x="1328738" y="704850"/>
              <a:ext cx="479425" cy="858838"/>
            </a:xfrm>
            <a:custGeom>
              <a:avLst/>
              <a:gdLst/>
              <a:ahLst/>
              <a:cxnLst>
                <a:cxn ang="0">
                  <a:pos x="148" y="1074"/>
                </a:cxn>
                <a:cxn ang="0">
                  <a:pos x="137" y="1059"/>
                </a:cxn>
                <a:cxn ang="0">
                  <a:pos x="123" y="1040"/>
                </a:cxn>
                <a:cxn ang="0">
                  <a:pos x="110" y="1017"/>
                </a:cxn>
                <a:cxn ang="0">
                  <a:pos x="93" y="988"/>
                </a:cxn>
                <a:cxn ang="0">
                  <a:pos x="78" y="956"/>
                </a:cxn>
                <a:cxn ang="0">
                  <a:pos x="61" y="918"/>
                </a:cxn>
                <a:cxn ang="0">
                  <a:pos x="44" y="876"/>
                </a:cxn>
                <a:cxn ang="0">
                  <a:pos x="30" y="831"/>
                </a:cxn>
                <a:cxn ang="0">
                  <a:pos x="17" y="781"/>
                </a:cxn>
                <a:cxn ang="0">
                  <a:pos x="7" y="728"/>
                </a:cxn>
                <a:cxn ang="0">
                  <a:pos x="2" y="671"/>
                </a:cxn>
                <a:cxn ang="0">
                  <a:pos x="0" y="612"/>
                </a:cxn>
                <a:cxn ang="0">
                  <a:pos x="4" y="551"/>
                </a:cxn>
                <a:cxn ang="0">
                  <a:pos x="11" y="487"/>
                </a:cxn>
                <a:cxn ang="0">
                  <a:pos x="26" y="422"/>
                </a:cxn>
                <a:cxn ang="0">
                  <a:pos x="47" y="361"/>
                </a:cxn>
                <a:cxn ang="0">
                  <a:pos x="72" y="310"/>
                </a:cxn>
                <a:cxn ang="0">
                  <a:pos x="103" y="260"/>
                </a:cxn>
                <a:cxn ang="0">
                  <a:pos x="137" y="215"/>
                </a:cxn>
                <a:cxn ang="0">
                  <a:pos x="175" y="177"/>
                </a:cxn>
                <a:cxn ang="0">
                  <a:pos x="213" y="141"/>
                </a:cxn>
                <a:cxn ang="0">
                  <a:pos x="257" y="110"/>
                </a:cxn>
                <a:cxn ang="0">
                  <a:pos x="298" y="84"/>
                </a:cxn>
                <a:cxn ang="0">
                  <a:pos x="344" y="61"/>
                </a:cxn>
                <a:cxn ang="0">
                  <a:pos x="388" y="42"/>
                </a:cxn>
                <a:cxn ang="0">
                  <a:pos x="431" y="27"/>
                </a:cxn>
                <a:cxn ang="0">
                  <a:pos x="475" y="15"/>
                </a:cxn>
                <a:cxn ang="0">
                  <a:pos x="517" y="8"/>
                </a:cxn>
                <a:cxn ang="0">
                  <a:pos x="557" y="0"/>
                </a:cxn>
                <a:cxn ang="0">
                  <a:pos x="593" y="0"/>
                </a:cxn>
                <a:cxn ang="0">
                  <a:pos x="593" y="2"/>
                </a:cxn>
                <a:cxn ang="0">
                  <a:pos x="574" y="13"/>
                </a:cxn>
                <a:cxn ang="0">
                  <a:pos x="553" y="27"/>
                </a:cxn>
                <a:cxn ang="0">
                  <a:pos x="526" y="42"/>
                </a:cxn>
                <a:cxn ang="0">
                  <a:pos x="498" y="63"/>
                </a:cxn>
                <a:cxn ang="0">
                  <a:pos x="466" y="89"/>
                </a:cxn>
                <a:cxn ang="0">
                  <a:pos x="431" y="120"/>
                </a:cxn>
                <a:cxn ang="0">
                  <a:pos x="395" y="154"/>
                </a:cxn>
                <a:cxn ang="0">
                  <a:pos x="359" y="192"/>
                </a:cxn>
                <a:cxn ang="0">
                  <a:pos x="323" y="234"/>
                </a:cxn>
                <a:cxn ang="0">
                  <a:pos x="289" y="279"/>
                </a:cxn>
                <a:cxn ang="0">
                  <a:pos x="258" y="331"/>
                </a:cxn>
                <a:cxn ang="0">
                  <a:pos x="230" y="386"/>
                </a:cxn>
                <a:cxn ang="0">
                  <a:pos x="205" y="447"/>
                </a:cxn>
                <a:cxn ang="0">
                  <a:pos x="186" y="509"/>
                </a:cxn>
                <a:cxn ang="0">
                  <a:pos x="171" y="576"/>
                </a:cxn>
                <a:cxn ang="0">
                  <a:pos x="160" y="639"/>
                </a:cxn>
                <a:cxn ang="0">
                  <a:pos x="152" y="696"/>
                </a:cxn>
                <a:cxn ang="0">
                  <a:pos x="144" y="751"/>
                </a:cxn>
                <a:cxn ang="0">
                  <a:pos x="139" y="802"/>
                </a:cxn>
                <a:cxn ang="0">
                  <a:pos x="137" y="848"/>
                </a:cxn>
                <a:cxn ang="0">
                  <a:pos x="137" y="891"/>
                </a:cxn>
                <a:cxn ang="0">
                  <a:pos x="137" y="929"/>
                </a:cxn>
                <a:cxn ang="0">
                  <a:pos x="137" y="964"/>
                </a:cxn>
                <a:cxn ang="0">
                  <a:pos x="139" y="992"/>
                </a:cxn>
                <a:cxn ang="0">
                  <a:pos x="142" y="1019"/>
                </a:cxn>
                <a:cxn ang="0">
                  <a:pos x="146" y="1040"/>
                </a:cxn>
                <a:cxn ang="0">
                  <a:pos x="148" y="1057"/>
                </a:cxn>
                <a:cxn ang="0">
                  <a:pos x="152" y="1076"/>
                </a:cxn>
                <a:cxn ang="0">
                  <a:pos x="154" y="1081"/>
                </a:cxn>
              </a:cxnLst>
              <a:rect l="0" t="0" r="r" b="b"/>
              <a:pathLst>
                <a:path w="603" h="1081">
                  <a:moveTo>
                    <a:pt x="154" y="1081"/>
                  </a:moveTo>
                  <a:lnTo>
                    <a:pt x="152" y="1081"/>
                  </a:lnTo>
                  <a:lnTo>
                    <a:pt x="152" y="1078"/>
                  </a:lnTo>
                  <a:lnTo>
                    <a:pt x="148" y="1074"/>
                  </a:lnTo>
                  <a:lnTo>
                    <a:pt x="144" y="1070"/>
                  </a:lnTo>
                  <a:lnTo>
                    <a:pt x="141" y="1066"/>
                  </a:lnTo>
                  <a:lnTo>
                    <a:pt x="139" y="1062"/>
                  </a:lnTo>
                  <a:lnTo>
                    <a:pt x="137" y="1059"/>
                  </a:lnTo>
                  <a:lnTo>
                    <a:pt x="133" y="1055"/>
                  </a:lnTo>
                  <a:lnTo>
                    <a:pt x="131" y="1049"/>
                  </a:lnTo>
                  <a:lnTo>
                    <a:pt x="127" y="1045"/>
                  </a:lnTo>
                  <a:lnTo>
                    <a:pt x="123" y="1040"/>
                  </a:lnTo>
                  <a:lnTo>
                    <a:pt x="122" y="1036"/>
                  </a:lnTo>
                  <a:lnTo>
                    <a:pt x="118" y="1030"/>
                  </a:lnTo>
                  <a:lnTo>
                    <a:pt x="114" y="1023"/>
                  </a:lnTo>
                  <a:lnTo>
                    <a:pt x="110" y="1017"/>
                  </a:lnTo>
                  <a:lnTo>
                    <a:pt x="106" y="1011"/>
                  </a:lnTo>
                  <a:lnTo>
                    <a:pt x="103" y="1002"/>
                  </a:lnTo>
                  <a:lnTo>
                    <a:pt x="99" y="996"/>
                  </a:lnTo>
                  <a:lnTo>
                    <a:pt x="93" y="988"/>
                  </a:lnTo>
                  <a:lnTo>
                    <a:pt x="91" y="981"/>
                  </a:lnTo>
                  <a:lnTo>
                    <a:pt x="85" y="971"/>
                  </a:lnTo>
                  <a:lnTo>
                    <a:pt x="82" y="964"/>
                  </a:lnTo>
                  <a:lnTo>
                    <a:pt x="78" y="956"/>
                  </a:lnTo>
                  <a:lnTo>
                    <a:pt x="74" y="946"/>
                  </a:lnTo>
                  <a:lnTo>
                    <a:pt x="68" y="937"/>
                  </a:lnTo>
                  <a:lnTo>
                    <a:pt x="64" y="927"/>
                  </a:lnTo>
                  <a:lnTo>
                    <a:pt x="61" y="918"/>
                  </a:lnTo>
                  <a:lnTo>
                    <a:pt x="57" y="908"/>
                  </a:lnTo>
                  <a:lnTo>
                    <a:pt x="53" y="897"/>
                  </a:lnTo>
                  <a:lnTo>
                    <a:pt x="49" y="886"/>
                  </a:lnTo>
                  <a:lnTo>
                    <a:pt x="44" y="876"/>
                  </a:lnTo>
                  <a:lnTo>
                    <a:pt x="42" y="865"/>
                  </a:lnTo>
                  <a:lnTo>
                    <a:pt x="38" y="853"/>
                  </a:lnTo>
                  <a:lnTo>
                    <a:pt x="34" y="842"/>
                  </a:lnTo>
                  <a:lnTo>
                    <a:pt x="30" y="831"/>
                  </a:lnTo>
                  <a:lnTo>
                    <a:pt x="26" y="817"/>
                  </a:lnTo>
                  <a:lnTo>
                    <a:pt x="23" y="806"/>
                  </a:lnTo>
                  <a:lnTo>
                    <a:pt x="21" y="793"/>
                  </a:lnTo>
                  <a:lnTo>
                    <a:pt x="17" y="781"/>
                  </a:lnTo>
                  <a:lnTo>
                    <a:pt x="15" y="768"/>
                  </a:lnTo>
                  <a:lnTo>
                    <a:pt x="13" y="753"/>
                  </a:lnTo>
                  <a:lnTo>
                    <a:pt x="11" y="741"/>
                  </a:lnTo>
                  <a:lnTo>
                    <a:pt x="7" y="728"/>
                  </a:lnTo>
                  <a:lnTo>
                    <a:pt x="7" y="713"/>
                  </a:lnTo>
                  <a:lnTo>
                    <a:pt x="4" y="699"/>
                  </a:lnTo>
                  <a:lnTo>
                    <a:pt x="4" y="686"/>
                  </a:lnTo>
                  <a:lnTo>
                    <a:pt x="2" y="671"/>
                  </a:lnTo>
                  <a:lnTo>
                    <a:pt x="2" y="656"/>
                  </a:lnTo>
                  <a:lnTo>
                    <a:pt x="0" y="642"/>
                  </a:lnTo>
                  <a:lnTo>
                    <a:pt x="0" y="627"/>
                  </a:lnTo>
                  <a:lnTo>
                    <a:pt x="0" y="612"/>
                  </a:lnTo>
                  <a:lnTo>
                    <a:pt x="2" y="597"/>
                  </a:lnTo>
                  <a:lnTo>
                    <a:pt x="2" y="582"/>
                  </a:lnTo>
                  <a:lnTo>
                    <a:pt x="2" y="566"/>
                  </a:lnTo>
                  <a:lnTo>
                    <a:pt x="4" y="551"/>
                  </a:lnTo>
                  <a:lnTo>
                    <a:pt x="6" y="536"/>
                  </a:lnTo>
                  <a:lnTo>
                    <a:pt x="7" y="519"/>
                  </a:lnTo>
                  <a:lnTo>
                    <a:pt x="9" y="502"/>
                  </a:lnTo>
                  <a:lnTo>
                    <a:pt x="11" y="487"/>
                  </a:lnTo>
                  <a:lnTo>
                    <a:pt x="17" y="471"/>
                  </a:lnTo>
                  <a:lnTo>
                    <a:pt x="19" y="454"/>
                  </a:lnTo>
                  <a:lnTo>
                    <a:pt x="23" y="437"/>
                  </a:lnTo>
                  <a:lnTo>
                    <a:pt x="26" y="422"/>
                  </a:lnTo>
                  <a:lnTo>
                    <a:pt x="32" y="407"/>
                  </a:lnTo>
                  <a:lnTo>
                    <a:pt x="36" y="392"/>
                  </a:lnTo>
                  <a:lnTo>
                    <a:pt x="42" y="376"/>
                  </a:lnTo>
                  <a:lnTo>
                    <a:pt x="47" y="361"/>
                  </a:lnTo>
                  <a:lnTo>
                    <a:pt x="53" y="348"/>
                  </a:lnTo>
                  <a:lnTo>
                    <a:pt x="59" y="335"/>
                  </a:lnTo>
                  <a:lnTo>
                    <a:pt x="66" y="321"/>
                  </a:lnTo>
                  <a:lnTo>
                    <a:pt x="72" y="310"/>
                  </a:lnTo>
                  <a:lnTo>
                    <a:pt x="80" y="296"/>
                  </a:lnTo>
                  <a:lnTo>
                    <a:pt x="87" y="283"/>
                  </a:lnTo>
                  <a:lnTo>
                    <a:pt x="95" y="272"/>
                  </a:lnTo>
                  <a:lnTo>
                    <a:pt x="103" y="260"/>
                  </a:lnTo>
                  <a:lnTo>
                    <a:pt x="112" y="249"/>
                  </a:lnTo>
                  <a:lnTo>
                    <a:pt x="120" y="238"/>
                  </a:lnTo>
                  <a:lnTo>
                    <a:pt x="127" y="226"/>
                  </a:lnTo>
                  <a:lnTo>
                    <a:pt x="137" y="215"/>
                  </a:lnTo>
                  <a:lnTo>
                    <a:pt x="146" y="205"/>
                  </a:lnTo>
                  <a:lnTo>
                    <a:pt x="154" y="196"/>
                  </a:lnTo>
                  <a:lnTo>
                    <a:pt x="163" y="186"/>
                  </a:lnTo>
                  <a:lnTo>
                    <a:pt x="175" y="177"/>
                  </a:lnTo>
                  <a:lnTo>
                    <a:pt x="184" y="167"/>
                  </a:lnTo>
                  <a:lnTo>
                    <a:pt x="194" y="158"/>
                  </a:lnTo>
                  <a:lnTo>
                    <a:pt x="203" y="150"/>
                  </a:lnTo>
                  <a:lnTo>
                    <a:pt x="213" y="141"/>
                  </a:lnTo>
                  <a:lnTo>
                    <a:pt x="226" y="135"/>
                  </a:lnTo>
                  <a:lnTo>
                    <a:pt x="234" y="125"/>
                  </a:lnTo>
                  <a:lnTo>
                    <a:pt x="245" y="118"/>
                  </a:lnTo>
                  <a:lnTo>
                    <a:pt x="257" y="110"/>
                  </a:lnTo>
                  <a:lnTo>
                    <a:pt x="268" y="105"/>
                  </a:lnTo>
                  <a:lnTo>
                    <a:pt x="277" y="97"/>
                  </a:lnTo>
                  <a:lnTo>
                    <a:pt x="289" y="91"/>
                  </a:lnTo>
                  <a:lnTo>
                    <a:pt x="298" y="84"/>
                  </a:lnTo>
                  <a:lnTo>
                    <a:pt x="312" y="78"/>
                  </a:lnTo>
                  <a:lnTo>
                    <a:pt x="321" y="72"/>
                  </a:lnTo>
                  <a:lnTo>
                    <a:pt x="333" y="67"/>
                  </a:lnTo>
                  <a:lnTo>
                    <a:pt x="344" y="61"/>
                  </a:lnTo>
                  <a:lnTo>
                    <a:pt x="353" y="57"/>
                  </a:lnTo>
                  <a:lnTo>
                    <a:pt x="367" y="51"/>
                  </a:lnTo>
                  <a:lnTo>
                    <a:pt x="376" y="46"/>
                  </a:lnTo>
                  <a:lnTo>
                    <a:pt x="388" y="42"/>
                  </a:lnTo>
                  <a:lnTo>
                    <a:pt x="399" y="38"/>
                  </a:lnTo>
                  <a:lnTo>
                    <a:pt x="409" y="34"/>
                  </a:lnTo>
                  <a:lnTo>
                    <a:pt x="422" y="30"/>
                  </a:lnTo>
                  <a:lnTo>
                    <a:pt x="431" y="27"/>
                  </a:lnTo>
                  <a:lnTo>
                    <a:pt x="443" y="25"/>
                  </a:lnTo>
                  <a:lnTo>
                    <a:pt x="454" y="21"/>
                  </a:lnTo>
                  <a:lnTo>
                    <a:pt x="464" y="17"/>
                  </a:lnTo>
                  <a:lnTo>
                    <a:pt x="475" y="15"/>
                  </a:lnTo>
                  <a:lnTo>
                    <a:pt x="487" y="13"/>
                  </a:lnTo>
                  <a:lnTo>
                    <a:pt x="496" y="11"/>
                  </a:lnTo>
                  <a:lnTo>
                    <a:pt x="507" y="8"/>
                  </a:lnTo>
                  <a:lnTo>
                    <a:pt x="517" y="8"/>
                  </a:lnTo>
                  <a:lnTo>
                    <a:pt x="526" y="6"/>
                  </a:lnTo>
                  <a:lnTo>
                    <a:pt x="536" y="2"/>
                  </a:lnTo>
                  <a:lnTo>
                    <a:pt x="545" y="2"/>
                  </a:lnTo>
                  <a:lnTo>
                    <a:pt x="557" y="0"/>
                  </a:lnTo>
                  <a:lnTo>
                    <a:pt x="566" y="0"/>
                  </a:lnTo>
                  <a:lnTo>
                    <a:pt x="574" y="0"/>
                  </a:lnTo>
                  <a:lnTo>
                    <a:pt x="584" y="0"/>
                  </a:lnTo>
                  <a:lnTo>
                    <a:pt x="593" y="0"/>
                  </a:lnTo>
                  <a:lnTo>
                    <a:pt x="603" y="0"/>
                  </a:lnTo>
                  <a:lnTo>
                    <a:pt x="601" y="0"/>
                  </a:lnTo>
                  <a:lnTo>
                    <a:pt x="599" y="0"/>
                  </a:lnTo>
                  <a:lnTo>
                    <a:pt x="593" y="2"/>
                  </a:lnTo>
                  <a:lnTo>
                    <a:pt x="587" y="6"/>
                  </a:lnTo>
                  <a:lnTo>
                    <a:pt x="584" y="8"/>
                  </a:lnTo>
                  <a:lnTo>
                    <a:pt x="578" y="10"/>
                  </a:lnTo>
                  <a:lnTo>
                    <a:pt x="574" y="13"/>
                  </a:lnTo>
                  <a:lnTo>
                    <a:pt x="568" y="15"/>
                  </a:lnTo>
                  <a:lnTo>
                    <a:pt x="563" y="19"/>
                  </a:lnTo>
                  <a:lnTo>
                    <a:pt x="559" y="23"/>
                  </a:lnTo>
                  <a:lnTo>
                    <a:pt x="553" y="27"/>
                  </a:lnTo>
                  <a:lnTo>
                    <a:pt x="547" y="30"/>
                  </a:lnTo>
                  <a:lnTo>
                    <a:pt x="540" y="34"/>
                  </a:lnTo>
                  <a:lnTo>
                    <a:pt x="534" y="38"/>
                  </a:lnTo>
                  <a:lnTo>
                    <a:pt x="526" y="42"/>
                  </a:lnTo>
                  <a:lnTo>
                    <a:pt x="521" y="48"/>
                  </a:lnTo>
                  <a:lnTo>
                    <a:pt x="513" y="53"/>
                  </a:lnTo>
                  <a:lnTo>
                    <a:pt x="504" y="59"/>
                  </a:lnTo>
                  <a:lnTo>
                    <a:pt x="498" y="63"/>
                  </a:lnTo>
                  <a:lnTo>
                    <a:pt x="490" y="70"/>
                  </a:lnTo>
                  <a:lnTo>
                    <a:pt x="481" y="76"/>
                  </a:lnTo>
                  <a:lnTo>
                    <a:pt x="473" y="84"/>
                  </a:lnTo>
                  <a:lnTo>
                    <a:pt x="466" y="89"/>
                  </a:lnTo>
                  <a:lnTo>
                    <a:pt x="458" y="97"/>
                  </a:lnTo>
                  <a:lnTo>
                    <a:pt x="449" y="105"/>
                  </a:lnTo>
                  <a:lnTo>
                    <a:pt x="439" y="112"/>
                  </a:lnTo>
                  <a:lnTo>
                    <a:pt x="431" y="120"/>
                  </a:lnTo>
                  <a:lnTo>
                    <a:pt x="422" y="127"/>
                  </a:lnTo>
                  <a:lnTo>
                    <a:pt x="412" y="137"/>
                  </a:lnTo>
                  <a:lnTo>
                    <a:pt x="405" y="144"/>
                  </a:lnTo>
                  <a:lnTo>
                    <a:pt x="395" y="154"/>
                  </a:lnTo>
                  <a:lnTo>
                    <a:pt x="386" y="163"/>
                  </a:lnTo>
                  <a:lnTo>
                    <a:pt x="376" y="171"/>
                  </a:lnTo>
                  <a:lnTo>
                    <a:pt x="369" y="181"/>
                  </a:lnTo>
                  <a:lnTo>
                    <a:pt x="359" y="192"/>
                  </a:lnTo>
                  <a:lnTo>
                    <a:pt x="352" y="201"/>
                  </a:lnTo>
                  <a:lnTo>
                    <a:pt x="342" y="211"/>
                  </a:lnTo>
                  <a:lnTo>
                    <a:pt x="333" y="222"/>
                  </a:lnTo>
                  <a:lnTo>
                    <a:pt x="323" y="234"/>
                  </a:lnTo>
                  <a:lnTo>
                    <a:pt x="315" y="245"/>
                  </a:lnTo>
                  <a:lnTo>
                    <a:pt x="306" y="257"/>
                  </a:lnTo>
                  <a:lnTo>
                    <a:pt x="298" y="268"/>
                  </a:lnTo>
                  <a:lnTo>
                    <a:pt x="289" y="279"/>
                  </a:lnTo>
                  <a:lnTo>
                    <a:pt x="281" y="293"/>
                  </a:lnTo>
                  <a:lnTo>
                    <a:pt x="274" y="306"/>
                  </a:lnTo>
                  <a:lnTo>
                    <a:pt x="266" y="317"/>
                  </a:lnTo>
                  <a:lnTo>
                    <a:pt x="258" y="331"/>
                  </a:lnTo>
                  <a:lnTo>
                    <a:pt x="251" y="344"/>
                  </a:lnTo>
                  <a:lnTo>
                    <a:pt x="243" y="357"/>
                  </a:lnTo>
                  <a:lnTo>
                    <a:pt x="238" y="373"/>
                  </a:lnTo>
                  <a:lnTo>
                    <a:pt x="230" y="386"/>
                  </a:lnTo>
                  <a:lnTo>
                    <a:pt x="222" y="401"/>
                  </a:lnTo>
                  <a:lnTo>
                    <a:pt x="217" y="416"/>
                  </a:lnTo>
                  <a:lnTo>
                    <a:pt x="211" y="431"/>
                  </a:lnTo>
                  <a:lnTo>
                    <a:pt x="205" y="447"/>
                  </a:lnTo>
                  <a:lnTo>
                    <a:pt x="199" y="462"/>
                  </a:lnTo>
                  <a:lnTo>
                    <a:pt x="194" y="477"/>
                  </a:lnTo>
                  <a:lnTo>
                    <a:pt x="190" y="492"/>
                  </a:lnTo>
                  <a:lnTo>
                    <a:pt x="186" y="509"/>
                  </a:lnTo>
                  <a:lnTo>
                    <a:pt x="182" y="526"/>
                  </a:lnTo>
                  <a:lnTo>
                    <a:pt x="179" y="544"/>
                  </a:lnTo>
                  <a:lnTo>
                    <a:pt x="175" y="561"/>
                  </a:lnTo>
                  <a:lnTo>
                    <a:pt x="171" y="576"/>
                  </a:lnTo>
                  <a:lnTo>
                    <a:pt x="169" y="591"/>
                  </a:lnTo>
                  <a:lnTo>
                    <a:pt x="163" y="608"/>
                  </a:lnTo>
                  <a:lnTo>
                    <a:pt x="161" y="623"/>
                  </a:lnTo>
                  <a:lnTo>
                    <a:pt x="160" y="639"/>
                  </a:lnTo>
                  <a:lnTo>
                    <a:pt x="158" y="654"/>
                  </a:lnTo>
                  <a:lnTo>
                    <a:pt x="154" y="667"/>
                  </a:lnTo>
                  <a:lnTo>
                    <a:pt x="152" y="682"/>
                  </a:lnTo>
                  <a:lnTo>
                    <a:pt x="152" y="696"/>
                  </a:lnTo>
                  <a:lnTo>
                    <a:pt x="148" y="711"/>
                  </a:lnTo>
                  <a:lnTo>
                    <a:pt x="146" y="724"/>
                  </a:lnTo>
                  <a:lnTo>
                    <a:pt x="146" y="737"/>
                  </a:lnTo>
                  <a:lnTo>
                    <a:pt x="144" y="751"/>
                  </a:lnTo>
                  <a:lnTo>
                    <a:pt x="142" y="766"/>
                  </a:lnTo>
                  <a:lnTo>
                    <a:pt x="141" y="777"/>
                  </a:lnTo>
                  <a:lnTo>
                    <a:pt x="141" y="791"/>
                  </a:lnTo>
                  <a:lnTo>
                    <a:pt x="139" y="802"/>
                  </a:lnTo>
                  <a:lnTo>
                    <a:pt x="139" y="813"/>
                  </a:lnTo>
                  <a:lnTo>
                    <a:pt x="139" y="825"/>
                  </a:lnTo>
                  <a:lnTo>
                    <a:pt x="137" y="836"/>
                  </a:lnTo>
                  <a:lnTo>
                    <a:pt x="137" y="848"/>
                  </a:lnTo>
                  <a:lnTo>
                    <a:pt x="137" y="859"/>
                  </a:lnTo>
                  <a:lnTo>
                    <a:pt x="137" y="870"/>
                  </a:lnTo>
                  <a:lnTo>
                    <a:pt x="137" y="880"/>
                  </a:lnTo>
                  <a:lnTo>
                    <a:pt x="137" y="891"/>
                  </a:lnTo>
                  <a:lnTo>
                    <a:pt x="137" y="901"/>
                  </a:lnTo>
                  <a:lnTo>
                    <a:pt x="137" y="910"/>
                  </a:lnTo>
                  <a:lnTo>
                    <a:pt x="137" y="920"/>
                  </a:lnTo>
                  <a:lnTo>
                    <a:pt x="137" y="929"/>
                  </a:lnTo>
                  <a:lnTo>
                    <a:pt x="137" y="939"/>
                  </a:lnTo>
                  <a:lnTo>
                    <a:pt x="137" y="946"/>
                  </a:lnTo>
                  <a:lnTo>
                    <a:pt x="137" y="956"/>
                  </a:lnTo>
                  <a:lnTo>
                    <a:pt x="137" y="964"/>
                  </a:lnTo>
                  <a:lnTo>
                    <a:pt x="139" y="971"/>
                  </a:lnTo>
                  <a:lnTo>
                    <a:pt x="139" y="979"/>
                  </a:lnTo>
                  <a:lnTo>
                    <a:pt x="139" y="986"/>
                  </a:lnTo>
                  <a:lnTo>
                    <a:pt x="139" y="992"/>
                  </a:lnTo>
                  <a:lnTo>
                    <a:pt x="141" y="1000"/>
                  </a:lnTo>
                  <a:lnTo>
                    <a:pt x="141" y="1005"/>
                  </a:lnTo>
                  <a:lnTo>
                    <a:pt x="141" y="1013"/>
                  </a:lnTo>
                  <a:lnTo>
                    <a:pt x="142" y="1019"/>
                  </a:lnTo>
                  <a:lnTo>
                    <a:pt x="142" y="1024"/>
                  </a:lnTo>
                  <a:lnTo>
                    <a:pt x="142" y="1030"/>
                  </a:lnTo>
                  <a:lnTo>
                    <a:pt x="144" y="1036"/>
                  </a:lnTo>
                  <a:lnTo>
                    <a:pt x="146" y="1040"/>
                  </a:lnTo>
                  <a:lnTo>
                    <a:pt x="146" y="1045"/>
                  </a:lnTo>
                  <a:lnTo>
                    <a:pt x="146" y="1049"/>
                  </a:lnTo>
                  <a:lnTo>
                    <a:pt x="146" y="1053"/>
                  </a:lnTo>
                  <a:lnTo>
                    <a:pt x="148" y="1057"/>
                  </a:lnTo>
                  <a:lnTo>
                    <a:pt x="148" y="1061"/>
                  </a:lnTo>
                  <a:lnTo>
                    <a:pt x="148" y="1066"/>
                  </a:lnTo>
                  <a:lnTo>
                    <a:pt x="152" y="1072"/>
                  </a:lnTo>
                  <a:lnTo>
                    <a:pt x="152" y="1076"/>
                  </a:lnTo>
                  <a:lnTo>
                    <a:pt x="152" y="1078"/>
                  </a:lnTo>
                  <a:lnTo>
                    <a:pt x="152" y="1081"/>
                  </a:lnTo>
                  <a:lnTo>
                    <a:pt x="154" y="1081"/>
                  </a:lnTo>
                  <a:lnTo>
                    <a:pt x="154" y="1081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8"/>
            <p:cNvSpPr>
              <a:spLocks/>
            </p:cNvSpPr>
            <p:nvPr/>
          </p:nvSpPr>
          <p:spPr bwMode="auto">
            <a:xfrm>
              <a:off x="1449388" y="1106488"/>
              <a:ext cx="869950" cy="454025"/>
            </a:xfrm>
            <a:custGeom>
              <a:avLst/>
              <a:gdLst/>
              <a:ahLst/>
              <a:cxnLst>
                <a:cxn ang="0">
                  <a:pos x="2" y="564"/>
                </a:cxn>
                <a:cxn ang="0">
                  <a:pos x="6" y="543"/>
                </a:cxn>
                <a:cxn ang="0">
                  <a:pos x="11" y="522"/>
                </a:cxn>
                <a:cxn ang="0">
                  <a:pos x="21" y="496"/>
                </a:cxn>
                <a:cxn ang="0">
                  <a:pos x="30" y="465"/>
                </a:cxn>
                <a:cxn ang="0">
                  <a:pos x="46" y="431"/>
                </a:cxn>
                <a:cxn ang="0">
                  <a:pos x="63" y="393"/>
                </a:cxn>
                <a:cxn ang="0">
                  <a:pos x="82" y="353"/>
                </a:cxn>
                <a:cxn ang="0">
                  <a:pos x="108" y="311"/>
                </a:cxn>
                <a:cxn ang="0">
                  <a:pos x="137" y="271"/>
                </a:cxn>
                <a:cxn ang="0">
                  <a:pos x="169" y="230"/>
                </a:cxn>
                <a:cxn ang="0">
                  <a:pos x="207" y="188"/>
                </a:cxn>
                <a:cxn ang="0">
                  <a:pos x="251" y="148"/>
                </a:cxn>
                <a:cxn ang="0">
                  <a:pos x="298" y="110"/>
                </a:cxn>
                <a:cxn ang="0">
                  <a:pos x="352" y="76"/>
                </a:cxn>
                <a:cxn ang="0">
                  <a:pos x="409" y="45"/>
                </a:cxn>
                <a:cxn ang="0">
                  <a:pos x="466" y="24"/>
                </a:cxn>
                <a:cxn ang="0">
                  <a:pos x="521" y="9"/>
                </a:cxn>
                <a:cxn ang="0">
                  <a:pos x="578" y="0"/>
                </a:cxn>
                <a:cxn ang="0">
                  <a:pos x="631" y="0"/>
                </a:cxn>
                <a:cxn ang="0">
                  <a:pos x="686" y="3"/>
                </a:cxn>
                <a:cxn ang="0">
                  <a:pos x="738" y="11"/>
                </a:cxn>
                <a:cxn ang="0">
                  <a:pos x="787" y="24"/>
                </a:cxn>
                <a:cxn ang="0">
                  <a:pos x="835" y="41"/>
                </a:cxn>
                <a:cxn ang="0">
                  <a:pos x="880" y="62"/>
                </a:cxn>
                <a:cxn ang="0">
                  <a:pos x="922" y="85"/>
                </a:cxn>
                <a:cxn ang="0">
                  <a:pos x="962" y="110"/>
                </a:cxn>
                <a:cxn ang="0">
                  <a:pos x="1000" y="136"/>
                </a:cxn>
                <a:cxn ang="0">
                  <a:pos x="1032" y="165"/>
                </a:cxn>
                <a:cxn ang="0">
                  <a:pos x="1061" y="192"/>
                </a:cxn>
                <a:cxn ang="0">
                  <a:pos x="1089" y="218"/>
                </a:cxn>
                <a:cxn ang="0">
                  <a:pos x="1085" y="220"/>
                </a:cxn>
                <a:cxn ang="0">
                  <a:pos x="1065" y="212"/>
                </a:cxn>
                <a:cxn ang="0">
                  <a:pos x="1042" y="205"/>
                </a:cxn>
                <a:cxn ang="0">
                  <a:pos x="1011" y="195"/>
                </a:cxn>
                <a:cxn ang="0">
                  <a:pos x="977" y="186"/>
                </a:cxn>
                <a:cxn ang="0">
                  <a:pos x="937" y="176"/>
                </a:cxn>
                <a:cxn ang="0">
                  <a:pos x="893" y="169"/>
                </a:cxn>
                <a:cxn ang="0">
                  <a:pos x="846" y="161"/>
                </a:cxn>
                <a:cxn ang="0">
                  <a:pos x="795" y="157"/>
                </a:cxn>
                <a:cxn ang="0">
                  <a:pos x="739" y="155"/>
                </a:cxn>
                <a:cxn ang="0">
                  <a:pos x="684" y="159"/>
                </a:cxn>
                <a:cxn ang="0">
                  <a:pos x="625" y="167"/>
                </a:cxn>
                <a:cxn ang="0">
                  <a:pos x="566" y="180"/>
                </a:cxn>
                <a:cxn ang="0">
                  <a:pos x="506" y="199"/>
                </a:cxn>
                <a:cxn ang="0">
                  <a:pos x="447" y="226"/>
                </a:cxn>
                <a:cxn ang="0">
                  <a:pos x="399" y="247"/>
                </a:cxn>
                <a:cxn ang="0">
                  <a:pos x="361" y="266"/>
                </a:cxn>
                <a:cxn ang="0">
                  <a:pos x="321" y="290"/>
                </a:cxn>
                <a:cxn ang="0">
                  <a:pos x="281" y="315"/>
                </a:cxn>
                <a:cxn ang="0">
                  <a:pos x="243" y="342"/>
                </a:cxn>
                <a:cxn ang="0">
                  <a:pos x="209" y="372"/>
                </a:cxn>
                <a:cxn ang="0">
                  <a:pos x="175" y="401"/>
                </a:cxn>
                <a:cxn ang="0">
                  <a:pos x="141" y="429"/>
                </a:cxn>
                <a:cxn ang="0">
                  <a:pos x="112" y="456"/>
                </a:cxn>
                <a:cxn ang="0">
                  <a:pos x="86" y="480"/>
                </a:cxn>
                <a:cxn ang="0">
                  <a:pos x="61" y="505"/>
                </a:cxn>
                <a:cxn ang="0">
                  <a:pos x="42" y="526"/>
                </a:cxn>
                <a:cxn ang="0">
                  <a:pos x="25" y="543"/>
                </a:cxn>
                <a:cxn ang="0">
                  <a:pos x="6" y="564"/>
                </a:cxn>
                <a:cxn ang="0">
                  <a:pos x="0" y="572"/>
                </a:cxn>
              </a:cxnLst>
              <a:rect l="0" t="0" r="r" b="b"/>
              <a:pathLst>
                <a:path w="1095" h="572">
                  <a:moveTo>
                    <a:pt x="0" y="572"/>
                  </a:moveTo>
                  <a:lnTo>
                    <a:pt x="0" y="570"/>
                  </a:lnTo>
                  <a:lnTo>
                    <a:pt x="0" y="568"/>
                  </a:lnTo>
                  <a:lnTo>
                    <a:pt x="2" y="564"/>
                  </a:lnTo>
                  <a:lnTo>
                    <a:pt x="2" y="556"/>
                  </a:lnTo>
                  <a:lnTo>
                    <a:pt x="2" y="553"/>
                  </a:lnTo>
                  <a:lnTo>
                    <a:pt x="6" y="549"/>
                  </a:lnTo>
                  <a:lnTo>
                    <a:pt x="6" y="543"/>
                  </a:lnTo>
                  <a:lnTo>
                    <a:pt x="8" y="539"/>
                  </a:lnTo>
                  <a:lnTo>
                    <a:pt x="9" y="534"/>
                  </a:lnTo>
                  <a:lnTo>
                    <a:pt x="9" y="528"/>
                  </a:lnTo>
                  <a:lnTo>
                    <a:pt x="11" y="522"/>
                  </a:lnTo>
                  <a:lnTo>
                    <a:pt x="15" y="517"/>
                  </a:lnTo>
                  <a:lnTo>
                    <a:pt x="15" y="511"/>
                  </a:lnTo>
                  <a:lnTo>
                    <a:pt x="17" y="503"/>
                  </a:lnTo>
                  <a:lnTo>
                    <a:pt x="21" y="496"/>
                  </a:lnTo>
                  <a:lnTo>
                    <a:pt x="23" y="490"/>
                  </a:lnTo>
                  <a:lnTo>
                    <a:pt x="25" y="480"/>
                  </a:lnTo>
                  <a:lnTo>
                    <a:pt x="28" y="473"/>
                  </a:lnTo>
                  <a:lnTo>
                    <a:pt x="30" y="465"/>
                  </a:lnTo>
                  <a:lnTo>
                    <a:pt x="34" y="456"/>
                  </a:lnTo>
                  <a:lnTo>
                    <a:pt x="38" y="448"/>
                  </a:lnTo>
                  <a:lnTo>
                    <a:pt x="42" y="439"/>
                  </a:lnTo>
                  <a:lnTo>
                    <a:pt x="46" y="431"/>
                  </a:lnTo>
                  <a:lnTo>
                    <a:pt x="49" y="421"/>
                  </a:lnTo>
                  <a:lnTo>
                    <a:pt x="53" y="412"/>
                  </a:lnTo>
                  <a:lnTo>
                    <a:pt x="57" y="402"/>
                  </a:lnTo>
                  <a:lnTo>
                    <a:pt x="63" y="393"/>
                  </a:lnTo>
                  <a:lnTo>
                    <a:pt x="68" y="385"/>
                  </a:lnTo>
                  <a:lnTo>
                    <a:pt x="74" y="374"/>
                  </a:lnTo>
                  <a:lnTo>
                    <a:pt x="78" y="364"/>
                  </a:lnTo>
                  <a:lnTo>
                    <a:pt x="82" y="353"/>
                  </a:lnTo>
                  <a:lnTo>
                    <a:pt x="89" y="344"/>
                  </a:lnTo>
                  <a:lnTo>
                    <a:pt x="95" y="334"/>
                  </a:lnTo>
                  <a:lnTo>
                    <a:pt x="101" y="325"/>
                  </a:lnTo>
                  <a:lnTo>
                    <a:pt x="108" y="311"/>
                  </a:lnTo>
                  <a:lnTo>
                    <a:pt x="116" y="304"/>
                  </a:lnTo>
                  <a:lnTo>
                    <a:pt x="122" y="292"/>
                  </a:lnTo>
                  <a:lnTo>
                    <a:pt x="129" y="281"/>
                  </a:lnTo>
                  <a:lnTo>
                    <a:pt x="137" y="271"/>
                  </a:lnTo>
                  <a:lnTo>
                    <a:pt x="144" y="260"/>
                  </a:lnTo>
                  <a:lnTo>
                    <a:pt x="152" y="249"/>
                  </a:lnTo>
                  <a:lnTo>
                    <a:pt x="162" y="239"/>
                  </a:lnTo>
                  <a:lnTo>
                    <a:pt x="169" y="230"/>
                  </a:lnTo>
                  <a:lnTo>
                    <a:pt x="179" y="220"/>
                  </a:lnTo>
                  <a:lnTo>
                    <a:pt x="188" y="207"/>
                  </a:lnTo>
                  <a:lnTo>
                    <a:pt x="198" y="197"/>
                  </a:lnTo>
                  <a:lnTo>
                    <a:pt x="207" y="188"/>
                  </a:lnTo>
                  <a:lnTo>
                    <a:pt x="217" y="178"/>
                  </a:lnTo>
                  <a:lnTo>
                    <a:pt x="228" y="167"/>
                  </a:lnTo>
                  <a:lnTo>
                    <a:pt x="239" y="157"/>
                  </a:lnTo>
                  <a:lnTo>
                    <a:pt x="251" y="148"/>
                  </a:lnTo>
                  <a:lnTo>
                    <a:pt x="262" y="138"/>
                  </a:lnTo>
                  <a:lnTo>
                    <a:pt x="272" y="129"/>
                  </a:lnTo>
                  <a:lnTo>
                    <a:pt x="285" y="119"/>
                  </a:lnTo>
                  <a:lnTo>
                    <a:pt x="298" y="110"/>
                  </a:lnTo>
                  <a:lnTo>
                    <a:pt x="312" y="102"/>
                  </a:lnTo>
                  <a:lnTo>
                    <a:pt x="325" y="93"/>
                  </a:lnTo>
                  <a:lnTo>
                    <a:pt x="336" y="83"/>
                  </a:lnTo>
                  <a:lnTo>
                    <a:pt x="352" y="76"/>
                  </a:lnTo>
                  <a:lnTo>
                    <a:pt x="367" y="68"/>
                  </a:lnTo>
                  <a:lnTo>
                    <a:pt x="380" y="60"/>
                  </a:lnTo>
                  <a:lnTo>
                    <a:pt x="395" y="53"/>
                  </a:lnTo>
                  <a:lnTo>
                    <a:pt x="409" y="45"/>
                  </a:lnTo>
                  <a:lnTo>
                    <a:pt x="422" y="39"/>
                  </a:lnTo>
                  <a:lnTo>
                    <a:pt x="437" y="34"/>
                  </a:lnTo>
                  <a:lnTo>
                    <a:pt x="452" y="28"/>
                  </a:lnTo>
                  <a:lnTo>
                    <a:pt x="466" y="24"/>
                  </a:lnTo>
                  <a:lnTo>
                    <a:pt x="481" y="19"/>
                  </a:lnTo>
                  <a:lnTo>
                    <a:pt x="494" y="15"/>
                  </a:lnTo>
                  <a:lnTo>
                    <a:pt x="509" y="11"/>
                  </a:lnTo>
                  <a:lnTo>
                    <a:pt x="521" y="9"/>
                  </a:lnTo>
                  <a:lnTo>
                    <a:pt x="536" y="5"/>
                  </a:lnTo>
                  <a:lnTo>
                    <a:pt x="549" y="3"/>
                  </a:lnTo>
                  <a:lnTo>
                    <a:pt x="565" y="1"/>
                  </a:lnTo>
                  <a:lnTo>
                    <a:pt x="578" y="0"/>
                  </a:lnTo>
                  <a:lnTo>
                    <a:pt x="591" y="0"/>
                  </a:lnTo>
                  <a:lnTo>
                    <a:pt x="606" y="0"/>
                  </a:lnTo>
                  <a:lnTo>
                    <a:pt x="620" y="0"/>
                  </a:lnTo>
                  <a:lnTo>
                    <a:pt x="631" y="0"/>
                  </a:lnTo>
                  <a:lnTo>
                    <a:pt x="646" y="0"/>
                  </a:lnTo>
                  <a:lnTo>
                    <a:pt x="660" y="0"/>
                  </a:lnTo>
                  <a:lnTo>
                    <a:pt x="673" y="1"/>
                  </a:lnTo>
                  <a:lnTo>
                    <a:pt x="686" y="3"/>
                  </a:lnTo>
                  <a:lnTo>
                    <a:pt x="700" y="5"/>
                  </a:lnTo>
                  <a:lnTo>
                    <a:pt x="711" y="7"/>
                  </a:lnTo>
                  <a:lnTo>
                    <a:pt x="724" y="9"/>
                  </a:lnTo>
                  <a:lnTo>
                    <a:pt x="738" y="11"/>
                  </a:lnTo>
                  <a:lnTo>
                    <a:pt x="751" y="15"/>
                  </a:lnTo>
                  <a:lnTo>
                    <a:pt x="762" y="17"/>
                  </a:lnTo>
                  <a:lnTo>
                    <a:pt x="776" y="20"/>
                  </a:lnTo>
                  <a:lnTo>
                    <a:pt x="787" y="24"/>
                  </a:lnTo>
                  <a:lnTo>
                    <a:pt x="800" y="30"/>
                  </a:lnTo>
                  <a:lnTo>
                    <a:pt x="812" y="34"/>
                  </a:lnTo>
                  <a:lnTo>
                    <a:pt x="823" y="38"/>
                  </a:lnTo>
                  <a:lnTo>
                    <a:pt x="835" y="41"/>
                  </a:lnTo>
                  <a:lnTo>
                    <a:pt x="846" y="47"/>
                  </a:lnTo>
                  <a:lnTo>
                    <a:pt x="857" y="51"/>
                  </a:lnTo>
                  <a:lnTo>
                    <a:pt x="867" y="57"/>
                  </a:lnTo>
                  <a:lnTo>
                    <a:pt x="880" y="62"/>
                  </a:lnTo>
                  <a:lnTo>
                    <a:pt x="892" y="68"/>
                  </a:lnTo>
                  <a:lnTo>
                    <a:pt x="901" y="72"/>
                  </a:lnTo>
                  <a:lnTo>
                    <a:pt x="912" y="79"/>
                  </a:lnTo>
                  <a:lnTo>
                    <a:pt x="922" y="85"/>
                  </a:lnTo>
                  <a:lnTo>
                    <a:pt x="932" y="91"/>
                  </a:lnTo>
                  <a:lnTo>
                    <a:pt x="943" y="96"/>
                  </a:lnTo>
                  <a:lnTo>
                    <a:pt x="952" y="104"/>
                  </a:lnTo>
                  <a:lnTo>
                    <a:pt x="962" y="110"/>
                  </a:lnTo>
                  <a:lnTo>
                    <a:pt x="971" y="117"/>
                  </a:lnTo>
                  <a:lnTo>
                    <a:pt x="981" y="123"/>
                  </a:lnTo>
                  <a:lnTo>
                    <a:pt x="990" y="131"/>
                  </a:lnTo>
                  <a:lnTo>
                    <a:pt x="1000" y="136"/>
                  </a:lnTo>
                  <a:lnTo>
                    <a:pt x="1008" y="144"/>
                  </a:lnTo>
                  <a:lnTo>
                    <a:pt x="1015" y="150"/>
                  </a:lnTo>
                  <a:lnTo>
                    <a:pt x="1025" y="157"/>
                  </a:lnTo>
                  <a:lnTo>
                    <a:pt x="1032" y="165"/>
                  </a:lnTo>
                  <a:lnTo>
                    <a:pt x="1040" y="171"/>
                  </a:lnTo>
                  <a:lnTo>
                    <a:pt x="1049" y="178"/>
                  </a:lnTo>
                  <a:lnTo>
                    <a:pt x="1055" y="184"/>
                  </a:lnTo>
                  <a:lnTo>
                    <a:pt x="1061" y="192"/>
                  </a:lnTo>
                  <a:lnTo>
                    <a:pt x="1070" y="199"/>
                  </a:lnTo>
                  <a:lnTo>
                    <a:pt x="1076" y="205"/>
                  </a:lnTo>
                  <a:lnTo>
                    <a:pt x="1082" y="211"/>
                  </a:lnTo>
                  <a:lnTo>
                    <a:pt x="1089" y="218"/>
                  </a:lnTo>
                  <a:lnTo>
                    <a:pt x="1095" y="226"/>
                  </a:lnTo>
                  <a:lnTo>
                    <a:pt x="1093" y="226"/>
                  </a:lnTo>
                  <a:lnTo>
                    <a:pt x="1091" y="224"/>
                  </a:lnTo>
                  <a:lnTo>
                    <a:pt x="1085" y="220"/>
                  </a:lnTo>
                  <a:lnTo>
                    <a:pt x="1080" y="218"/>
                  </a:lnTo>
                  <a:lnTo>
                    <a:pt x="1074" y="216"/>
                  </a:lnTo>
                  <a:lnTo>
                    <a:pt x="1070" y="214"/>
                  </a:lnTo>
                  <a:lnTo>
                    <a:pt x="1065" y="212"/>
                  </a:lnTo>
                  <a:lnTo>
                    <a:pt x="1061" y="211"/>
                  </a:lnTo>
                  <a:lnTo>
                    <a:pt x="1055" y="209"/>
                  </a:lnTo>
                  <a:lnTo>
                    <a:pt x="1049" y="207"/>
                  </a:lnTo>
                  <a:lnTo>
                    <a:pt x="1042" y="205"/>
                  </a:lnTo>
                  <a:lnTo>
                    <a:pt x="1036" y="203"/>
                  </a:lnTo>
                  <a:lnTo>
                    <a:pt x="1027" y="199"/>
                  </a:lnTo>
                  <a:lnTo>
                    <a:pt x="1021" y="197"/>
                  </a:lnTo>
                  <a:lnTo>
                    <a:pt x="1011" y="195"/>
                  </a:lnTo>
                  <a:lnTo>
                    <a:pt x="1004" y="192"/>
                  </a:lnTo>
                  <a:lnTo>
                    <a:pt x="996" y="190"/>
                  </a:lnTo>
                  <a:lnTo>
                    <a:pt x="987" y="188"/>
                  </a:lnTo>
                  <a:lnTo>
                    <a:pt x="977" y="186"/>
                  </a:lnTo>
                  <a:lnTo>
                    <a:pt x="968" y="184"/>
                  </a:lnTo>
                  <a:lnTo>
                    <a:pt x="958" y="180"/>
                  </a:lnTo>
                  <a:lnTo>
                    <a:pt x="947" y="178"/>
                  </a:lnTo>
                  <a:lnTo>
                    <a:pt x="937" y="176"/>
                  </a:lnTo>
                  <a:lnTo>
                    <a:pt x="926" y="174"/>
                  </a:lnTo>
                  <a:lnTo>
                    <a:pt x="916" y="173"/>
                  </a:lnTo>
                  <a:lnTo>
                    <a:pt x="905" y="171"/>
                  </a:lnTo>
                  <a:lnTo>
                    <a:pt x="893" y="169"/>
                  </a:lnTo>
                  <a:lnTo>
                    <a:pt x="882" y="167"/>
                  </a:lnTo>
                  <a:lnTo>
                    <a:pt x="871" y="165"/>
                  </a:lnTo>
                  <a:lnTo>
                    <a:pt x="859" y="161"/>
                  </a:lnTo>
                  <a:lnTo>
                    <a:pt x="846" y="161"/>
                  </a:lnTo>
                  <a:lnTo>
                    <a:pt x="833" y="161"/>
                  </a:lnTo>
                  <a:lnTo>
                    <a:pt x="819" y="159"/>
                  </a:lnTo>
                  <a:lnTo>
                    <a:pt x="806" y="159"/>
                  </a:lnTo>
                  <a:lnTo>
                    <a:pt x="795" y="157"/>
                  </a:lnTo>
                  <a:lnTo>
                    <a:pt x="781" y="157"/>
                  </a:lnTo>
                  <a:lnTo>
                    <a:pt x="766" y="155"/>
                  </a:lnTo>
                  <a:lnTo>
                    <a:pt x="753" y="155"/>
                  </a:lnTo>
                  <a:lnTo>
                    <a:pt x="739" y="155"/>
                  </a:lnTo>
                  <a:lnTo>
                    <a:pt x="726" y="157"/>
                  </a:lnTo>
                  <a:lnTo>
                    <a:pt x="711" y="157"/>
                  </a:lnTo>
                  <a:lnTo>
                    <a:pt x="698" y="159"/>
                  </a:lnTo>
                  <a:lnTo>
                    <a:pt x="684" y="159"/>
                  </a:lnTo>
                  <a:lnTo>
                    <a:pt x="669" y="161"/>
                  </a:lnTo>
                  <a:lnTo>
                    <a:pt x="654" y="161"/>
                  </a:lnTo>
                  <a:lnTo>
                    <a:pt x="639" y="165"/>
                  </a:lnTo>
                  <a:lnTo>
                    <a:pt x="625" y="167"/>
                  </a:lnTo>
                  <a:lnTo>
                    <a:pt x="610" y="171"/>
                  </a:lnTo>
                  <a:lnTo>
                    <a:pt x="595" y="173"/>
                  </a:lnTo>
                  <a:lnTo>
                    <a:pt x="580" y="176"/>
                  </a:lnTo>
                  <a:lnTo>
                    <a:pt x="566" y="180"/>
                  </a:lnTo>
                  <a:lnTo>
                    <a:pt x="551" y="184"/>
                  </a:lnTo>
                  <a:lnTo>
                    <a:pt x="536" y="190"/>
                  </a:lnTo>
                  <a:lnTo>
                    <a:pt x="521" y="193"/>
                  </a:lnTo>
                  <a:lnTo>
                    <a:pt x="506" y="199"/>
                  </a:lnTo>
                  <a:lnTo>
                    <a:pt x="490" y="205"/>
                  </a:lnTo>
                  <a:lnTo>
                    <a:pt x="475" y="211"/>
                  </a:lnTo>
                  <a:lnTo>
                    <a:pt x="460" y="218"/>
                  </a:lnTo>
                  <a:lnTo>
                    <a:pt x="447" y="226"/>
                  </a:lnTo>
                  <a:lnTo>
                    <a:pt x="432" y="233"/>
                  </a:lnTo>
                  <a:lnTo>
                    <a:pt x="420" y="237"/>
                  </a:lnTo>
                  <a:lnTo>
                    <a:pt x="411" y="241"/>
                  </a:lnTo>
                  <a:lnTo>
                    <a:pt x="399" y="247"/>
                  </a:lnTo>
                  <a:lnTo>
                    <a:pt x="390" y="250"/>
                  </a:lnTo>
                  <a:lnTo>
                    <a:pt x="380" y="256"/>
                  </a:lnTo>
                  <a:lnTo>
                    <a:pt x="371" y="262"/>
                  </a:lnTo>
                  <a:lnTo>
                    <a:pt x="361" y="266"/>
                  </a:lnTo>
                  <a:lnTo>
                    <a:pt x="352" y="271"/>
                  </a:lnTo>
                  <a:lnTo>
                    <a:pt x="340" y="279"/>
                  </a:lnTo>
                  <a:lnTo>
                    <a:pt x="331" y="285"/>
                  </a:lnTo>
                  <a:lnTo>
                    <a:pt x="321" y="290"/>
                  </a:lnTo>
                  <a:lnTo>
                    <a:pt x="312" y="296"/>
                  </a:lnTo>
                  <a:lnTo>
                    <a:pt x="300" y="304"/>
                  </a:lnTo>
                  <a:lnTo>
                    <a:pt x="291" y="309"/>
                  </a:lnTo>
                  <a:lnTo>
                    <a:pt x="281" y="315"/>
                  </a:lnTo>
                  <a:lnTo>
                    <a:pt x="272" y="325"/>
                  </a:lnTo>
                  <a:lnTo>
                    <a:pt x="264" y="330"/>
                  </a:lnTo>
                  <a:lnTo>
                    <a:pt x="253" y="336"/>
                  </a:lnTo>
                  <a:lnTo>
                    <a:pt x="243" y="342"/>
                  </a:lnTo>
                  <a:lnTo>
                    <a:pt x="236" y="351"/>
                  </a:lnTo>
                  <a:lnTo>
                    <a:pt x="226" y="357"/>
                  </a:lnTo>
                  <a:lnTo>
                    <a:pt x="217" y="364"/>
                  </a:lnTo>
                  <a:lnTo>
                    <a:pt x="209" y="372"/>
                  </a:lnTo>
                  <a:lnTo>
                    <a:pt x="200" y="380"/>
                  </a:lnTo>
                  <a:lnTo>
                    <a:pt x="190" y="385"/>
                  </a:lnTo>
                  <a:lnTo>
                    <a:pt x="182" y="393"/>
                  </a:lnTo>
                  <a:lnTo>
                    <a:pt x="175" y="401"/>
                  </a:lnTo>
                  <a:lnTo>
                    <a:pt x="165" y="406"/>
                  </a:lnTo>
                  <a:lnTo>
                    <a:pt x="158" y="414"/>
                  </a:lnTo>
                  <a:lnTo>
                    <a:pt x="150" y="421"/>
                  </a:lnTo>
                  <a:lnTo>
                    <a:pt x="141" y="429"/>
                  </a:lnTo>
                  <a:lnTo>
                    <a:pt x="135" y="435"/>
                  </a:lnTo>
                  <a:lnTo>
                    <a:pt x="127" y="442"/>
                  </a:lnTo>
                  <a:lnTo>
                    <a:pt x="120" y="450"/>
                  </a:lnTo>
                  <a:lnTo>
                    <a:pt x="112" y="456"/>
                  </a:lnTo>
                  <a:lnTo>
                    <a:pt x="106" y="461"/>
                  </a:lnTo>
                  <a:lnTo>
                    <a:pt x="99" y="469"/>
                  </a:lnTo>
                  <a:lnTo>
                    <a:pt x="91" y="475"/>
                  </a:lnTo>
                  <a:lnTo>
                    <a:pt x="86" y="480"/>
                  </a:lnTo>
                  <a:lnTo>
                    <a:pt x="80" y="488"/>
                  </a:lnTo>
                  <a:lnTo>
                    <a:pt x="74" y="494"/>
                  </a:lnTo>
                  <a:lnTo>
                    <a:pt x="66" y="499"/>
                  </a:lnTo>
                  <a:lnTo>
                    <a:pt x="61" y="505"/>
                  </a:lnTo>
                  <a:lnTo>
                    <a:pt x="57" y="511"/>
                  </a:lnTo>
                  <a:lnTo>
                    <a:pt x="51" y="517"/>
                  </a:lnTo>
                  <a:lnTo>
                    <a:pt x="46" y="520"/>
                  </a:lnTo>
                  <a:lnTo>
                    <a:pt x="42" y="526"/>
                  </a:lnTo>
                  <a:lnTo>
                    <a:pt x="38" y="532"/>
                  </a:lnTo>
                  <a:lnTo>
                    <a:pt x="34" y="536"/>
                  </a:lnTo>
                  <a:lnTo>
                    <a:pt x="28" y="539"/>
                  </a:lnTo>
                  <a:lnTo>
                    <a:pt x="25" y="543"/>
                  </a:lnTo>
                  <a:lnTo>
                    <a:pt x="21" y="549"/>
                  </a:lnTo>
                  <a:lnTo>
                    <a:pt x="15" y="555"/>
                  </a:lnTo>
                  <a:lnTo>
                    <a:pt x="11" y="560"/>
                  </a:lnTo>
                  <a:lnTo>
                    <a:pt x="6" y="564"/>
                  </a:lnTo>
                  <a:lnTo>
                    <a:pt x="2" y="570"/>
                  </a:lnTo>
                  <a:lnTo>
                    <a:pt x="0" y="570"/>
                  </a:lnTo>
                  <a:lnTo>
                    <a:pt x="0" y="572"/>
                  </a:lnTo>
                  <a:lnTo>
                    <a:pt x="0" y="57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9"/>
            <p:cNvSpPr>
              <a:spLocks/>
            </p:cNvSpPr>
            <p:nvPr/>
          </p:nvSpPr>
          <p:spPr bwMode="auto">
            <a:xfrm>
              <a:off x="1447801" y="1530350"/>
              <a:ext cx="696913" cy="657225"/>
            </a:xfrm>
            <a:custGeom>
              <a:avLst/>
              <a:gdLst/>
              <a:ahLst/>
              <a:cxnLst>
                <a:cxn ang="0">
                  <a:pos x="8" y="36"/>
                </a:cxn>
                <a:cxn ang="0">
                  <a:pos x="25" y="30"/>
                </a:cxn>
                <a:cxn ang="0">
                  <a:pos x="46" y="22"/>
                </a:cxn>
                <a:cxn ang="0">
                  <a:pos x="74" y="17"/>
                </a:cxn>
                <a:cxn ang="0">
                  <a:pos x="105" y="11"/>
                </a:cxn>
                <a:cxn ang="0">
                  <a:pos x="141" y="5"/>
                </a:cxn>
                <a:cxn ang="0">
                  <a:pos x="181" y="2"/>
                </a:cxn>
                <a:cxn ang="0">
                  <a:pos x="224" y="0"/>
                </a:cxn>
                <a:cxn ang="0">
                  <a:pos x="270" y="0"/>
                </a:cxn>
                <a:cxn ang="0">
                  <a:pos x="320" y="3"/>
                </a:cxn>
                <a:cxn ang="0">
                  <a:pos x="373" y="13"/>
                </a:cxn>
                <a:cxn ang="0">
                  <a:pos x="426" y="24"/>
                </a:cxn>
                <a:cxn ang="0">
                  <a:pos x="481" y="41"/>
                </a:cxn>
                <a:cxn ang="0">
                  <a:pos x="536" y="66"/>
                </a:cxn>
                <a:cxn ang="0">
                  <a:pos x="593" y="97"/>
                </a:cxn>
                <a:cxn ang="0">
                  <a:pos x="647" y="131"/>
                </a:cxn>
                <a:cxn ang="0">
                  <a:pos x="694" y="169"/>
                </a:cxn>
                <a:cxn ang="0">
                  <a:pos x="736" y="212"/>
                </a:cxn>
                <a:cxn ang="0">
                  <a:pos x="772" y="256"/>
                </a:cxn>
                <a:cxn ang="0">
                  <a:pos x="801" y="304"/>
                </a:cxn>
                <a:cxn ang="0">
                  <a:pos x="825" y="353"/>
                </a:cxn>
                <a:cxn ang="0">
                  <a:pos x="844" y="403"/>
                </a:cxn>
                <a:cxn ang="0">
                  <a:pos x="859" y="454"/>
                </a:cxn>
                <a:cxn ang="0">
                  <a:pos x="869" y="505"/>
                </a:cxn>
                <a:cxn ang="0">
                  <a:pos x="875" y="555"/>
                </a:cxn>
                <a:cxn ang="0">
                  <a:pos x="878" y="604"/>
                </a:cxn>
                <a:cxn ang="0">
                  <a:pos x="878" y="652"/>
                </a:cxn>
                <a:cxn ang="0">
                  <a:pos x="875" y="697"/>
                </a:cxn>
                <a:cxn ang="0">
                  <a:pos x="869" y="741"/>
                </a:cxn>
                <a:cxn ang="0">
                  <a:pos x="863" y="781"/>
                </a:cxn>
                <a:cxn ang="0">
                  <a:pos x="854" y="819"/>
                </a:cxn>
                <a:cxn ang="0">
                  <a:pos x="848" y="817"/>
                </a:cxn>
                <a:cxn ang="0">
                  <a:pos x="844" y="796"/>
                </a:cxn>
                <a:cxn ang="0">
                  <a:pos x="839" y="771"/>
                </a:cxn>
                <a:cxn ang="0">
                  <a:pos x="831" y="741"/>
                </a:cxn>
                <a:cxn ang="0">
                  <a:pos x="821" y="705"/>
                </a:cxn>
                <a:cxn ang="0">
                  <a:pos x="808" y="665"/>
                </a:cxn>
                <a:cxn ang="0">
                  <a:pos x="793" y="621"/>
                </a:cxn>
                <a:cxn ang="0">
                  <a:pos x="774" y="577"/>
                </a:cxn>
                <a:cxn ang="0">
                  <a:pos x="751" y="530"/>
                </a:cxn>
                <a:cxn ang="0">
                  <a:pos x="724" y="480"/>
                </a:cxn>
                <a:cxn ang="0">
                  <a:pos x="692" y="431"/>
                </a:cxn>
                <a:cxn ang="0">
                  <a:pos x="654" y="385"/>
                </a:cxn>
                <a:cxn ang="0">
                  <a:pos x="614" y="340"/>
                </a:cxn>
                <a:cxn ang="0">
                  <a:pos x="567" y="296"/>
                </a:cxn>
                <a:cxn ang="0">
                  <a:pos x="515" y="256"/>
                </a:cxn>
                <a:cxn ang="0">
                  <a:pos x="458" y="222"/>
                </a:cxn>
                <a:cxn ang="0">
                  <a:pos x="405" y="190"/>
                </a:cxn>
                <a:cxn ang="0">
                  <a:pos x="354" y="161"/>
                </a:cxn>
                <a:cxn ang="0">
                  <a:pos x="306" y="136"/>
                </a:cxn>
                <a:cxn ang="0">
                  <a:pos x="261" y="116"/>
                </a:cxn>
                <a:cxn ang="0">
                  <a:pos x="219" y="98"/>
                </a:cxn>
                <a:cxn ang="0">
                  <a:pos x="181" y="83"/>
                </a:cxn>
                <a:cxn ang="0">
                  <a:pos x="145" y="72"/>
                </a:cxn>
                <a:cxn ang="0">
                  <a:pos x="112" y="60"/>
                </a:cxn>
                <a:cxn ang="0">
                  <a:pos x="86" y="55"/>
                </a:cxn>
                <a:cxn ang="0">
                  <a:pos x="61" y="47"/>
                </a:cxn>
                <a:cxn ang="0">
                  <a:pos x="40" y="41"/>
                </a:cxn>
                <a:cxn ang="0">
                  <a:pos x="25" y="40"/>
                </a:cxn>
                <a:cxn ang="0">
                  <a:pos x="6" y="38"/>
                </a:cxn>
              </a:cxnLst>
              <a:rect l="0" t="0" r="r" b="b"/>
              <a:pathLst>
                <a:path w="878" h="828">
                  <a:moveTo>
                    <a:pt x="0" y="38"/>
                  </a:moveTo>
                  <a:lnTo>
                    <a:pt x="0" y="38"/>
                  </a:lnTo>
                  <a:lnTo>
                    <a:pt x="4" y="36"/>
                  </a:lnTo>
                  <a:lnTo>
                    <a:pt x="8" y="36"/>
                  </a:lnTo>
                  <a:lnTo>
                    <a:pt x="15" y="32"/>
                  </a:lnTo>
                  <a:lnTo>
                    <a:pt x="17" y="32"/>
                  </a:lnTo>
                  <a:lnTo>
                    <a:pt x="21" y="30"/>
                  </a:lnTo>
                  <a:lnTo>
                    <a:pt x="25" y="30"/>
                  </a:lnTo>
                  <a:lnTo>
                    <a:pt x="31" y="26"/>
                  </a:lnTo>
                  <a:lnTo>
                    <a:pt x="34" y="26"/>
                  </a:lnTo>
                  <a:lnTo>
                    <a:pt x="40" y="24"/>
                  </a:lnTo>
                  <a:lnTo>
                    <a:pt x="46" y="22"/>
                  </a:lnTo>
                  <a:lnTo>
                    <a:pt x="53" y="22"/>
                  </a:lnTo>
                  <a:lnTo>
                    <a:pt x="59" y="21"/>
                  </a:lnTo>
                  <a:lnTo>
                    <a:pt x="65" y="19"/>
                  </a:lnTo>
                  <a:lnTo>
                    <a:pt x="74" y="17"/>
                  </a:lnTo>
                  <a:lnTo>
                    <a:pt x="80" y="15"/>
                  </a:lnTo>
                  <a:lnTo>
                    <a:pt x="88" y="13"/>
                  </a:lnTo>
                  <a:lnTo>
                    <a:pt x="95" y="11"/>
                  </a:lnTo>
                  <a:lnTo>
                    <a:pt x="105" y="11"/>
                  </a:lnTo>
                  <a:lnTo>
                    <a:pt x="114" y="9"/>
                  </a:lnTo>
                  <a:lnTo>
                    <a:pt x="122" y="7"/>
                  </a:lnTo>
                  <a:lnTo>
                    <a:pt x="131" y="7"/>
                  </a:lnTo>
                  <a:lnTo>
                    <a:pt x="141" y="5"/>
                  </a:lnTo>
                  <a:lnTo>
                    <a:pt x="150" y="5"/>
                  </a:lnTo>
                  <a:lnTo>
                    <a:pt x="160" y="3"/>
                  </a:lnTo>
                  <a:lnTo>
                    <a:pt x="169" y="2"/>
                  </a:lnTo>
                  <a:lnTo>
                    <a:pt x="181" y="2"/>
                  </a:lnTo>
                  <a:lnTo>
                    <a:pt x="192" y="2"/>
                  </a:lnTo>
                  <a:lnTo>
                    <a:pt x="204" y="2"/>
                  </a:lnTo>
                  <a:lnTo>
                    <a:pt x="213" y="0"/>
                  </a:lnTo>
                  <a:lnTo>
                    <a:pt x="224" y="0"/>
                  </a:lnTo>
                  <a:lnTo>
                    <a:pt x="236" y="0"/>
                  </a:lnTo>
                  <a:lnTo>
                    <a:pt x="245" y="0"/>
                  </a:lnTo>
                  <a:lnTo>
                    <a:pt x="259" y="0"/>
                  </a:lnTo>
                  <a:lnTo>
                    <a:pt x="270" y="0"/>
                  </a:lnTo>
                  <a:lnTo>
                    <a:pt x="283" y="2"/>
                  </a:lnTo>
                  <a:lnTo>
                    <a:pt x="295" y="2"/>
                  </a:lnTo>
                  <a:lnTo>
                    <a:pt x="308" y="3"/>
                  </a:lnTo>
                  <a:lnTo>
                    <a:pt x="320" y="3"/>
                  </a:lnTo>
                  <a:lnTo>
                    <a:pt x="333" y="5"/>
                  </a:lnTo>
                  <a:lnTo>
                    <a:pt x="346" y="7"/>
                  </a:lnTo>
                  <a:lnTo>
                    <a:pt x="359" y="11"/>
                  </a:lnTo>
                  <a:lnTo>
                    <a:pt x="373" y="13"/>
                  </a:lnTo>
                  <a:lnTo>
                    <a:pt x="386" y="15"/>
                  </a:lnTo>
                  <a:lnTo>
                    <a:pt x="399" y="17"/>
                  </a:lnTo>
                  <a:lnTo>
                    <a:pt x="411" y="21"/>
                  </a:lnTo>
                  <a:lnTo>
                    <a:pt x="426" y="24"/>
                  </a:lnTo>
                  <a:lnTo>
                    <a:pt x="439" y="30"/>
                  </a:lnTo>
                  <a:lnTo>
                    <a:pt x="453" y="32"/>
                  </a:lnTo>
                  <a:lnTo>
                    <a:pt x="466" y="38"/>
                  </a:lnTo>
                  <a:lnTo>
                    <a:pt x="481" y="41"/>
                  </a:lnTo>
                  <a:lnTo>
                    <a:pt x="494" y="47"/>
                  </a:lnTo>
                  <a:lnTo>
                    <a:pt x="508" y="53"/>
                  </a:lnTo>
                  <a:lnTo>
                    <a:pt x="523" y="59"/>
                  </a:lnTo>
                  <a:lnTo>
                    <a:pt x="536" y="66"/>
                  </a:lnTo>
                  <a:lnTo>
                    <a:pt x="551" y="72"/>
                  </a:lnTo>
                  <a:lnTo>
                    <a:pt x="565" y="79"/>
                  </a:lnTo>
                  <a:lnTo>
                    <a:pt x="580" y="87"/>
                  </a:lnTo>
                  <a:lnTo>
                    <a:pt x="593" y="97"/>
                  </a:lnTo>
                  <a:lnTo>
                    <a:pt x="609" y="104"/>
                  </a:lnTo>
                  <a:lnTo>
                    <a:pt x="622" y="112"/>
                  </a:lnTo>
                  <a:lnTo>
                    <a:pt x="635" y="121"/>
                  </a:lnTo>
                  <a:lnTo>
                    <a:pt x="647" y="131"/>
                  </a:lnTo>
                  <a:lnTo>
                    <a:pt x="660" y="140"/>
                  </a:lnTo>
                  <a:lnTo>
                    <a:pt x="673" y="150"/>
                  </a:lnTo>
                  <a:lnTo>
                    <a:pt x="685" y="159"/>
                  </a:lnTo>
                  <a:lnTo>
                    <a:pt x="694" y="169"/>
                  </a:lnTo>
                  <a:lnTo>
                    <a:pt x="705" y="180"/>
                  </a:lnTo>
                  <a:lnTo>
                    <a:pt x="715" y="190"/>
                  </a:lnTo>
                  <a:lnTo>
                    <a:pt x="726" y="201"/>
                  </a:lnTo>
                  <a:lnTo>
                    <a:pt x="736" y="212"/>
                  </a:lnTo>
                  <a:lnTo>
                    <a:pt x="745" y="224"/>
                  </a:lnTo>
                  <a:lnTo>
                    <a:pt x="755" y="235"/>
                  </a:lnTo>
                  <a:lnTo>
                    <a:pt x="764" y="245"/>
                  </a:lnTo>
                  <a:lnTo>
                    <a:pt x="772" y="256"/>
                  </a:lnTo>
                  <a:lnTo>
                    <a:pt x="780" y="268"/>
                  </a:lnTo>
                  <a:lnTo>
                    <a:pt x="787" y="281"/>
                  </a:lnTo>
                  <a:lnTo>
                    <a:pt x="795" y="292"/>
                  </a:lnTo>
                  <a:lnTo>
                    <a:pt x="801" y="304"/>
                  </a:lnTo>
                  <a:lnTo>
                    <a:pt x="808" y="315"/>
                  </a:lnTo>
                  <a:lnTo>
                    <a:pt x="814" y="327"/>
                  </a:lnTo>
                  <a:lnTo>
                    <a:pt x="820" y="342"/>
                  </a:lnTo>
                  <a:lnTo>
                    <a:pt x="825" y="353"/>
                  </a:lnTo>
                  <a:lnTo>
                    <a:pt x="831" y="366"/>
                  </a:lnTo>
                  <a:lnTo>
                    <a:pt x="835" y="378"/>
                  </a:lnTo>
                  <a:lnTo>
                    <a:pt x="840" y="391"/>
                  </a:lnTo>
                  <a:lnTo>
                    <a:pt x="844" y="403"/>
                  </a:lnTo>
                  <a:lnTo>
                    <a:pt x="848" y="416"/>
                  </a:lnTo>
                  <a:lnTo>
                    <a:pt x="852" y="427"/>
                  </a:lnTo>
                  <a:lnTo>
                    <a:pt x="856" y="441"/>
                  </a:lnTo>
                  <a:lnTo>
                    <a:pt x="859" y="454"/>
                  </a:lnTo>
                  <a:lnTo>
                    <a:pt x="863" y="467"/>
                  </a:lnTo>
                  <a:lnTo>
                    <a:pt x="865" y="480"/>
                  </a:lnTo>
                  <a:lnTo>
                    <a:pt x="867" y="492"/>
                  </a:lnTo>
                  <a:lnTo>
                    <a:pt x="869" y="505"/>
                  </a:lnTo>
                  <a:lnTo>
                    <a:pt x="871" y="517"/>
                  </a:lnTo>
                  <a:lnTo>
                    <a:pt x="871" y="530"/>
                  </a:lnTo>
                  <a:lnTo>
                    <a:pt x="875" y="541"/>
                  </a:lnTo>
                  <a:lnTo>
                    <a:pt x="875" y="555"/>
                  </a:lnTo>
                  <a:lnTo>
                    <a:pt x="877" y="568"/>
                  </a:lnTo>
                  <a:lnTo>
                    <a:pt x="878" y="579"/>
                  </a:lnTo>
                  <a:lnTo>
                    <a:pt x="878" y="593"/>
                  </a:lnTo>
                  <a:lnTo>
                    <a:pt x="878" y="604"/>
                  </a:lnTo>
                  <a:lnTo>
                    <a:pt x="878" y="615"/>
                  </a:lnTo>
                  <a:lnTo>
                    <a:pt x="878" y="627"/>
                  </a:lnTo>
                  <a:lnTo>
                    <a:pt x="878" y="640"/>
                  </a:lnTo>
                  <a:lnTo>
                    <a:pt x="878" y="652"/>
                  </a:lnTo>
                  <a:lnTo>
                    <a:pt x="878" y="665"/>
                  </a:lnTo>
                  <a:lnTo>
                    <a:pt x="877" y="676"/>
                  </a:lnTo>
                  <a:lnTo>
                    <a:pt x="877" y="686"/>
                  </a:lnTo>
                  <a:lnTo>
                    <a:pt x="875" y="697"/>
                  </a:lnTo>
                  <a:lnTo>
                    <a:pt x="875" y="710"/>
                  </a:lnTo>
                  <a:lnTo>
                    <a:pt x="871" y="720"/>
                  </a:lnTo>
                  <a:lnTo>
                    <a:pt x="871" y="731"/>
                  </a:lnTo>
                  <a:lnTo>
                    <a:pt x="869" y="741"/>
                  </a:lnTo>
                  <a:lnTo>
                    <a:pt x="869" y="752"/>
                  </a:lnTo>
                  <a:lnTo>
                    <a:pt x="865" y="762"/>
                  </a:lnTo>
                  <a:lnTo>
                    <a:pt x="865" y="771"/>
                  </a:lnTo>
                  <a:lnTo>
                    <a:pt x="863" y="781"/>
                  </a:lnTo>
                  <a:lnTo>
                    <a:pt x="859" y="792"/>
                  </a:lnTo>
                  <a:lnTo>
                    <a:pt x="858" y="800"/>
                  </a:lnTo>
                  <a:lnTo>
                    <a:pt x="856" y="811"/>
                  </a:lnTo>
                  <a:lnTo>
                    <a:pt x="854" y="819"/>
                  </a:lnTo>
                  <a:lnTo>
                    <a:pt x="850" y="828"/>
                  </a:lnTo>
                  <a:lnTo>
                    <a:pt x="850" y="826"/>
                  </a:lnTo>
                  <a:lnTo>
                    <a:pt x="850" y="824"/>
                  </a:lnTo>
                  <a:lnTo>
                    <a:pt x="848" y="817"/>
                  </a:lnTo>
                  <a:lnTo>
                    <a:pt x="848" y="811"/>
                  </a:lnTo>
                  <a:lnTo>
                    <a:pt x="848" y="805"/>
                  </a:lnTo>
                  <a:lnTo>
                    <a:pt x="846" y="802"/>
                  </a:lnTo>
                  <a:lnTo>
                    <a:pt x="844" y="796"/>
                  </a:lnTo>
                  <a:lnTo>
                    <a:pt x="844" y="790"/>
                  </a:lnTo>
                  <a:lnTo>
                    <a:pt x="842" y="785"/>
                  </a:lnTo>
                  <a:lnTo>
                    <a:pt x="840" y="779"/>
                  </a:lnTo>
                  <a:lnTo>
                    <a:pt x="839" y="771"/>
                  </a:lnTo>
                  <a:lnTo>
                    <a:pt x="839" y="766"/>
                  </a:lnTo>
                  <a:lnTo>
                    <a:pt x="837" y="758"/>
                  </a:lnTo>
                  <a:lnTo>
                    <a:pt x="835" y="750"/>
                  </a:lnTo>
                  <a:lnTo>
                    <a:pt x="831" y="741"/>
                  </a:lnTo>
                  <a:lnTo>
                    <a:pt x="829" y="733"/>
                  </a:lnTo>
                  <a:lnTo>
                    <a:pt x="827" y="724"/>
                  </a:lnTo>
                  <a:lnTo>
                    <a:pt x="825" y="714"/>
                  </a:lnTo>
                  <a:lnTo>
                    <a:pt x="821" y="705"/>
                  </a:lnTo>
                  <a:lnTo>
                    <a:pt x="820" y="697"/>
                  </a:lnTo>
                  <a:lnTo>
                    <a:pt x="816" y="686"/>
                  </a:lnTo>
                  <a:lnTo>
                    <a:pt x="812" y="676"/>
                  </a:lnTo>
                  <a:lnTo>
                    <a:pt x="808" y="665"/>
                  </a:lnTo>
                  <a:lnTo>
                    <a:pt x="806" y="655"/>
                  </a:lnTo>
                  <a:lnTo>
                    <a:pt x="801" y="644"/>
                  </a:lnTo>
                  <a:lnTo>
                    <a:pt x="799" y="633"/>
                  </a:lnTo>
                  <a:lnTo>
                    <a:pt x="793" y="621"/>
                  </a:lnTo>
                  <a:lnTo>
                    <a:pt x="789" y="612"/>
                  </a:lnTo>
                  <a:lnTo>
                    <a:pt x="783" y="600"/>
                  </a:lnTo>
                  <a:lnTo>
                    <a:pt x="780" y="589"/>
                  </a:lnTo>
                  <a:lnTo>
                    <a:pt x="774" y="577"/>
                  </a:lnTo>
                  <a:lnTo>
                    <a:pt x="768" y="566"/>
                  </a:lnTo>
                  <a:lnTo>
                    <a:pt x="763" y="553"/>
                  </a:lnTo>
                  <a:lnTo>
                    <a:pt x="757" y="541"/>
                  </a:lnTo>
                  <a:lnTo>
                    <a:pt x="751" y="530"/>
                  </a:lnTo>
                  <a:lnTo>
                    <a:pt x="745" y="517"/>
                  </a:lnTo>
                  <a:lnTo>
                    <a:pt x="736" y="505"/>
                  </a:lnTo>
                  <a:lnTo>
                    <a:pt x="730" y="492"/>
                  </a:lnTo>
                  <a:lnTo>
                    <a:pt x="724" y="480"/>
                  </a:lnTo>
                  <a:lnTo>
                    <a:pt x="715" y="469"/>
                  </a:lnTo>
                  <a:lnTo>
                    <a:pt x="707" y="456"/>
                  </a:lnTo>
                  <a:lnTo>
                    <a:pt x="700" y="444"/>
                  </a:lnTo>
                  <a:lnTo>
                    <a:pt x="692" y="431"/>
                  </a:lnTo>
                  <a:lnTo>
                    <a:pt x="685" y="422"/>
                  </a:lnTo>
                  <a:lnTo>
                    <a:pt x="675" y="408"/>
                  </a:lnTo>
                  <a:lnTo>
                    <a:pt x="666" y="397"/>
                  </a:lnTo>
                  <a:lnTo>
                    <a:pt x="654" y="385"/>
                  </a:lnTo>
                  <a:lnTo>
                    <a:pt x="645" y="374"/>
                  </a:lnTo>
                  <a:lnTo>
                    <a:pt x="635" y="363"/>
                  </a:lnTo>
                  <a:lnTo>
                    <a:pt x="624" y="351"/>
                  </a:lnTo>
                  <a:lnTo>
                    <a:pt x="614" y="340"/>
                  </a:lnTo>
                  <a:lnTo>
                    <a:pt x="603" y="330"/>
                  </a:lnTo>
                  <a:lnTo>
                    <a:pt x="589" y="317"/>
                  </a:lnTo>
                  <a:lnTo>
                    <a:pt x="578" y="308"/>
                  </a:lnTo>
                  <a:lnTo>
                    <a:pt x="567" y="296"/>
                  </a:lnTo>
                  <a:lnTo>
                    <a:pt x="555" y="287"/>
                  </a:lnTo>
                  <a:lnTo>
                    <a:pt x="540" y="277"/>
                  </a:lnTo>
                  <a:lnTo>
                    <a:pt x="529" y="266"/>
                  </a:lnTo>
                  <a:lnTo>
                    <a:pt x="515" y="256"/>
                  </a:lnTo>
                  <a:lnTo>
                    <a:pt x="502" y="249"/>
                  </a:lnTo>
                  <a:lnTo>
                    <a:pt x="487" y="239"/>
                  </a:lnTo>
                  <a:lnTo>
                    <a:pt x="474" y="230"/>
                  </a:lnTo>
                  <a:lnTo>
                    <a:pt x="458" y="222"/>
                  </a:lnTo>
                  <a:lnTo>
                    <a:pt x="445" y="212"/>
                  </a:lnTo>
                  <a:lnTo>
                    <a:pt x="432" y="205"/>
                  </a:lnTo>
                  <a:lnTo>
                    <a:pt x="418" y="197"/>
                  </a:lnTo>
                  <a:lnTo>
                    <a:pt x="405" y="190"/>
                  </a:lnTo>
                  <a:lnTo>
                    <a:pt x="394" y="182"/>
                  </a:lnTo>
                  <a:lnTo>
                    <a:pt x="380" y="174"/>
                  </a:lnTo>
                  <a:lnTo>
                    <a:pt x="367" y="167"/>
                  </a:lnTo>
                  <a:lnTo>
                    <a:pt x="354" y="161"/>
                  </a:lnTo>
                  <a:lnTo>
                    <a:pt x="342" y="155"/>
                  </a:lnTo>
                  <a:lnTo>
                    <a:pt x="329" y="150"/>
                  </a:lnTo>
                  <a:lnTo>
                    <a:pt x="318" y="142"/>
                  </a:lnTo>
                  <a:lnTo>
                    <a:pt x="306" y="136"/>
                  </a:lnTo>
                  <a:lnTo>
                    <a:pt x="295" y="133"/>
                  </a:lnTo>
                  <a:lnTo>
                    <a:pt x="283" y="127"/>
                  </a:lnTo>
                  <a:lnTo>
                    <a:pt x="272" y="121"/>
                  </a:lnTo>
                  <a:lnTo>
                    <a:pt x="261" y="116"/>
                  </a:lnTo>
                  <a:lnTo>
                    <a:pt x="251" y="112"/>
                  </a:lnTo>
                  <a:lnTo>
                    <a:pt x="240" y="106"/>
                  </a:lnTo>
                  <a:lnTo>
                    <a:pt x="230" y="102"/>
                  </a:lnTo>
                  <a:lnTo>
                    <a:pt x="219" y="98"/>
                  </a:lnTo>
                  <a:lnTo>
                    <a:pt x="209" y="95"/>
                  </a:lnTo>
                  <a:lnTo>
                    <a:pt x="200" y="91"/>
                  </a:lnTo>
                  <a:lnTo>
                    <a:pt x="190" y="87"/>
                  </a:lnTo>
                  <a:lnTo>
                    <a:pt x="181" y="83"/>
                  </a:lnTo>
                  <a:lnTo>
                    <a:pt x="173" y="79"/>
                  </a:lnTo>
                  <a:lnTo>
                    <a:pt x="164" y="76"/>
                  </a:lnTo>
                  <a:lnTo>
                    <a:pt x="154" y="74"/>
                  </a:lnTo>
                  <a:lnTo>
                    <a:pt x="145" y="72"/>
                  </a:lnTo>
                  <a:lnTo>
                    <a:pt x="139" y="70"/>
                  </a:lnTo>
                  <a:lnTo>
                    <a:pt x="129" y="66"/>
                  </a:lnTo>
                  <a:lnTo>
                    <a:pt x="120" y="62"/>
                  </a:lnTo>
                  <a:lnTo>
                    <a:pt x="112" y="60"/>
                  </a:lnTo>
                  <a:lnTo>
                    <a:pt x="107" y="60"/>
                  </a:lnTo>
                  <a:lnTo>
                    <a:pt x="99" y="57"/>
                  </a:lnTo>
                  <a:lnTo>
                    <a:pt x="91" y="55"/>
                  </a:lnTo>
                  <a:lnTo>
                    <a:pt x="86" y="55"/>
                  </a:lnTo>
                  <a:lnTo>
                    <a:pt x="80" y="53"/>
                  </a:lnTo>
                  <a:lnTo>
                    <a:pt x="72" y="51"/>
                  </a:lnTo>
                  <a:lnTo>
                    <a:pt x="67" y="47"/>
                  </a:lnTo>
                  <a:lnTo>
                    <a:pt x="61" y="47"/>
                  </a:lnTo>
                  <a:lnTo>
                    <a:pt x="55" y="47"/>
                  </a:lnTo>
                  <a:lnTo>
                    <a:pt x="50" y="45"/>
                  </a:lnTo>
                  <a:lnTo>
                    <a:pt x="46" y="45"/>
                  </a:lnTo>
                  <a:lnTo>
                    <a:pt x="40" y="41"/>
                  </a:lnTo>
                  <a:lnTo>
                    <a:pt x="36" y="41"/>
                  </a:lnTo>
                  <a:lnTo>
                    <a:pt x="32" y="41"/>
                  </a:lnTo>
                  <a:lnTo>
                    <a:pt x="29" y="41"/>
                  </a:lnTo>
                  <a:lnTo>
                    <a:pt x="25" y="40"/>
                  </a:lnTo>
                  <a:lnTo>
                    <a:pt x="21" y="40"/>
                  </a:lnTo>
                  <a:lnTo>
                    <a:pt x="15" y="38"/>
                  </a:lnTo>
                  <a:lnTo>
                    <a:pt x="10" y="38"/>
                  </a:lnTo>
                  <a:lnTo>
                    <a:pt x="6" y="38"/>
                  </a:lnTo>
                  <a:lnTo>
                    <a:pt x="4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20"/>
            <p:cNvSpPr>
              <a:spLocks/>
            </p:cNvSpPr>
            <p:nvPr/>
          </p:nvSpPr>
          <p:spPr bwMode="auto">
            <a:xfrm>
              <a:off x="1435101" y="1560513"/>
              <a:ext cx="300038" cy="935038"/>
            </a:xfrm>
            <a:custGeom>
              <a:avLst/>
              <a:gdLst/>
              <a:ahLst/>
              <a:cxnLst>
                <a:cxn ang="0">
                  <a:pos x="30" y="7"/>
                </a:cxn>
                <a:cxn ang="0">
                  <a:pos x="46" y="17"/>
                </a:cxn>
                <a:cxn ang="0">
                  <a:pos x="65" y="30"/>
                </a:cxn>
                <a:cxn ang="0">
                  <a:pos x="85" y="47"/>
                </a:cxn>
                <a:cxn ang="0">
                  <a:pos x="112" y="68"/>
                </a:cxn>
                <a:cxn ang="0">
                  <a:pos x="141" y="95"/>
                </a:cxn>
                <a:cxn ang="0">
                  <a:pos x="171" y="125"/>
                </a:cxn>
                <a:cxn ang="0">
                  <a:pos x="200" y="157"/>
                </a:cxn>
                <a:cxn ang="0">
                  <a:pos x="230" y="195"/>
                </a:cxn>
                <a:cxn ang="0">
                  <a:pos x="258" y="237"/>
                </a:cxn>
                <a:cxn ang="0">
                  <a:pos x="289" y="283"/>
                </a:cxn>
                <a:cxn ang="0">
                  <a:pos x="314" y="334"/>
                </a:cxn>
                <a:cxn ang="0">
                  <a:pos x="336" y="389"/>
                </a:cxn>
                <a:cxn ang="0">
                  <a:pos x="355" y="448"/>
                </a:cxn>
                <a:cxn ang="0">
                  <a:pos x="371" y="513"/>
                </a:cxn>
                <a:cxn ang="0">
                  <a:pos x="378" y="577"/>
                </a:cxn>
                <a:cxn ang="0">
                  <a:pos x="378" y="640"/>
                </a:cxn>
                <a:cxn ang="0">
                  <a:pos x="373" y="699"/>
                </a:cxn>
                <a:cxn ang="0">
                  <a:pos x="363" y="756"/>
                </a:cxn>
                <a:cxn ang="0">
                  <a:pos x="344" y="807"/>
                </a:cxn>
                <a:cxn ang="0">
                  <a:pos x="325" y="859"/>
                </a:cxn>
                <a:cxn ang="0">
                  <a:pos x="300" y="904"/>
                </a:cxn>
                <a:cxn ang="0">
                  <a:pos x="272" y="950"/>
                </a:cxn>
                <a:cxn ang="0">
                  <a:pos x="239" y="992"/>
                </a:cxn>
                <a:cxn ang="0">
                  <a:pos x="207" y="1028"/>
                </a:cxn>
                <a:cxn ang="0">
                  <a:pos x="171" y="1062"/>
                </a:cxn>
                <a:cxn ang="0">
                  <a:pos x="137" y="1092"/>
                </a:cxn>
                <a:cxn ang="0">
                  <a:pos x="101" y="1119"/>
                </a:cxn>
                <a:cxn ang="0">
                  <a:pos x="66" y="1142"/>
                </a:cxn>
                <a:cxn ang="0">
                  <a:pos x="32" y="1163"/>
                </a:cxn>
                <a:cxn ang="0">
                  <a:pos x="0" y="1178"/>
                </a:cxn>
                <a:cxn ang="0">
                  <a:pos x="11" y="1167"/>
                </a:cxn>
                <a:cxn ang="0">
                  <a:pos x="23" y="1149"/>
                </a:cxn>
                <a:cxn ang="0">
                  <a:pos x="40" y="1129"/>
                </a:cxn>
                <a:cxn ang="0">
                  <a:pos x="57" y="1100"/>
                </a:cxn>
                <a:cxn ang="0">
                  <a:pos x="76" y="1068"/>
                </a:cxn>
                <a:cxn ang="0">
                  <a:pos x="99" y="1032"/>
                </a:cxn>
                <a:cxn ang="0">
                  <a:pos x="120" y="990"/>
                </a:cxn>
                <a:cxn ang="0">
                  <a:pos x="139" y="944"/>
                </a:cxn>
                <a:cxn ang="0">
                  <a:pos x="160" y="893"/>
                </a:cxn>
                <a:cxn ang="0">
                  <a:pos x="175" y="840"/>
                </a:cxn>
                <a:cxn ang="0">
                  <a:pos x="190" y="783"/>
                </a:cxn>
                <a:cxn ang="0">
                  <a:pos x="200" y="722"/>
                </a:cxn>
                <a:cxn ang="0">
                  <a:pos x="205" y="659"/>
                </a:cxn>
                <a:cxn ang="0">
                  <a:pos x="203" y="595"/>
                </a:cxn>
                <a:cxn ang="0">
                  <a:pos x="198" y="528"/>
                </a:cxn>
                <a:cxn ang="0">
                  <a:pos x="194" y="482"/>
                </a:cxn>
                <a:cxn ang="0">
                  <a:pos x="186" y="437"/>
                </a:cxn>
                <a:cxn ang="0">
                  <a:pos x="175" y="389"/>
                </a:cxn>
                <a:cxn ang="0">
                  <a:pos x="163" y="344"/>
                </a:cxn>
                <a:cxn ang="0">
                  <a:pos x="148" y="298"/>
                </a:cxn>
                <a:cxn ang="0">
                  <a:pos x="135" y="254"/>
                </a:cxn>
                <a:cxn ang="0">
                  <a:pos x="118" y="213"/>
                </a:cxn>
                <a:cxn ang="0">
                  <a:pos x="103" y="174"/>
                </a:cxn>
                <a:cxn ang="0">
                  <a:pos x="85" y="136"/>
                </a:cxn>
                <a:cxn ang="0">
                  <a:pos x="70" y="104"/>
                </a:cxn>
                <a:cxn ang="0">
                  <a:pos x="55" y="74"/>
                </a:cxn>
                <a:cxn ang="0">
                  <a:pos x="44" y="49"/>
                </a:cxn>
                <a:cxn ang="0">
                  <a:pos x="34" y="28"/>
                </a:cxn>
                <a:cxn ang="0">
                  <a:pos x="25" y="13"/>
                </a:cxn>
                <a:cxn ang="0">
                  <a:pos x="19" y="0"/>
                </a:cxn>
              </a:cxnLst>
              <a:rect l="0" t="0" r="r" b="b"/>
              <a:pathLst>
                <a:path w="378" h="1178">
                  <a:moveTo>
                    <a:pt x="19" y="0"/>
                  </a:moveTo>
                  <a:lnTo>
                    <a:pt x="21" y="2"/>
                  </a:lnTo>
                  <a:lnTo>
                    <a:pt x="25" y="3"/>
                  </a:lnTo>
                  <a:lnTo>
                    <a:pt x="30" y="7"/>
                  </a:lnTo>
                  <a:lnTo>
                    <a:pt x="32" y="9"/>
                  </a:lnTo>
                  <a:lnTo>
                    <a:pt x="36" y="11"/>
                  </a:lnTo>
                  <a:lnTo>
                    <a:pt x="40" y="13"/>
                  </a:lnTo>
                  <a:lnTo>
                    <a:pt x="46" y="17"/>
                  </a:lnTo>
                  <a:lnTo>
                    <a:pt x="49" y="19"/>
                  </a:lnTo>
                  <a:lnTo>
                    <a:pt x="53" y="22"/>
                  </a:lnTo>
                  <a:lnTo>
                    <a:pt x="59" y="26"/>
                  </a:lnTo>
                  <a:lnTo>
                    <a:pt x="65" y="30"/>
                  </a:lnTo>
                  <a:lnTo>
                    <a:pt x="68" y="34"/>
                  </a:lnTo>
                  <a:lnTo>
                    <a:pt x="74" y="38"/>
                  </a:lnTo>
                  <a:lnTo>
                    <a:pt x="80" y="41"/>
                  </a:lnTo>
                  <a:lnTo>
                    <a:pt x="85" y="47"/>
                  </a:lnTo>
                  <a:lnTo>
                    <a:pt x="93" y="53"/>
                  </a:lnTo>
                  <a:lnTo>
                    <a:pt x="99" y="57"/>
                  </a:lnTo>
                  <a:lnTo>
                    <a:pt x="105" y="62"/>
                  </a:lnTo>
                  <a:lnTo>
                    <a:pt x="112" y="68"/>
                  </a:lnTo>
                  <a:lnTo>
                    <a:pt x="120" y="74"/>
                  </a:lnTo>
                  <a:lnTo>
                    <a:pt x="125" y="79"/>
                  </a:lnTo>
                  <a:lnTo>
                    <a:pt x="133" y="87"/>
                  </a:lnTo>
                  <a:lnTo>
                    <a:pt x="141" y="95"/>
                  </a:lnTo>
                  <a:lnTo>
                    <a:pt x="148" y="102"/>
                  </a:lnTo>
                  <a:lnTo>
                    <a:pt x="154" y="108"/>
                  </a:lnTo>
                  <a:lnTo>
                    <a:pt x="163" y="116"/>
                  </a:lnTo>
                  <a:lnTo>
                    <a:pt x="171" y="125"/>
                  </a:lnTo>
                  <a:lnTo>
                    <a:pt x="177" y="133"/>
                  </a:lnTo>
                  <a:lnTo>
                    <a:pt x="184" y="140"/>
                  </a:lnTo>
                  <a:lnTo>
                    <a:pt x="192" y="148"/>
                  </a:lnTo>
                  <a:lnTo>
                    <a:pt x="200" y="157"/>
                  </a:lnTo>
                  <a:lnTo>
                    <a:pt x="207" y="167"/>
                  </a:lnTo>
                  <a:lnTo>
                    <a:pt x="215" y="174"/>
                  </a:lnTo>
                  <a:lnTo>
                    <a:pt x="220" y="184"/>
                  </a:lnTo>
                  <a:lnTo>
                    <a:pt x="230" y="195"/>
                  </a:lnTo>
                  <a:lnTo>
                    <a:pt x="236" y="205"/>
                  </a:lnTo>
                  <a:lnTo>
                    <a:pt x="245" y="214"/>
                  </a:lnTo>
                  <a:lnTo>
                    <a:pt x="251" y="226"/>
                  </a:lnTo>
                  <a:lnTo>
                    <a:pt x="258" y="237"/>
                  </a:lnTo>
                  <a:lnTo>
                    <a:pt x="266" y="249"/>
                  </a:lnTo>
                  <a:lnTo>
                    <a:pt x="274" y="260"/>
                  </a:lnTo>
                  <a:lnTo>
                    <a:pt x="279" y="271"/>
                  </a:lnTo>
                  <a:lnTo>
                    <a:pt x="289" y="283"/>
                  </a:lnTo>
                  <a:lnTo>
                    <a:pt x="295" y="294"/>
                  </a:lnTo>
                  <a:lnTo>
                    <a:pt x="300" y="308"/>
                  </a:lnTo>
                  <a:lnTo>
                    <a:pt x="306" y="321"/>
                  </a:lnTo>
                  <a:lnTo>
                    <a:pt x="314" y="334"/>
                  </a:lnTo>
                  <a:lnTo>
                    <a:pt x="319" y="347"/>
                  </a:lnTo>
                  <a:lnTo>
                    <a:pt x="325" y="361"/>
                  </a:lnTo>
                  <a:lnTo>
                    <a:pt x="331" y="374"/>
                  </a:lnTo>
                  <a:lnTo>
                    <a:pt x="336" y="389"/>
                  </a:lnTo>
                  <a:lnTo>
                    <a:pt x="340" y="403"/>
                  </a:lnTo>
                  <a:lnTo>
                    <a:pt x="346" y="418"/>
                  </a:lnTo>
                  <a:lnTo>
                    <a:pt x="350" y="433"/>
                  </a:lnTo>
                  <a:lnTo>
                    <a:pt x="355" y="448"/>
                  </a:lnTo>
                  <a:lnTo>
                    <a:pt x="359" y="463"/>
                  </a:lnTo>
                  <a:lnTo>
                    <a:pt x="363" y="480"/>
                  </a:lnTo>
                  <a:lnTo>
                    <a:pt x="365" y="496"/>
                  </a:lnTo>
                  <a:lnTo>
                    <a:pt x="371" y="513"/>
                  </a:lnTo>
                  <a:lnTo>
                    <a:pt x="371" y="530"/>
                  </a:lnTo>
                  <a:lnTo>
                    <a:pt x="374" y="547"/>
                  </a:lnTo>
                  <a:lnTo>
                    <a:pt x="376" y="562"/>
                  </a:lnTo>
                  <a:lnTo>
                    <a:pt x="378" y="577"/>
                  </a:lnTo>
                  <a:lnTo>
                    <a:pt x="378" y="593"/>
                  </a:lnTo>
                  <a:lnTo>
                    <a:pt x="378" y="608"/>
                  </a:lnTo>
                  <a:lnTo>
                    <a:pt x="378" y="623"/>
                  </a:lnTo>
                  <a:lnTo>
                    <a:pt x="378" y="640"/>
                  </a:lnTo>
                  <a:lnTo>
                    <a:pt x="378" y="653"/>
                  </a:lnTo>
                  <a:lnTo>
                    <a:pt x="376" y="669"/>
                  </a:lnTo>
                  <a:lnTo>
                    <a:pt x="374" y="684"/>
                  </a:lnTo>
                  <a:lnTo>
                    <a:pt x="373" y="699"/>
                  </a:lnTo>
                  <a:lnTo>
                    <a:pt x="371" y="712"/>
                  </a:lnTo>
                  <a:lnTo>
                    <a:pt x="369" y="728"/>
                  </a:lnTo>
                  <a:lnTo>
                    <a:pt x="365" y="741"/>
                  </a:lnTo>
                  <a:lnTo>
                    <a:pt x="363" y="756"/>
                  </a:lnTo>
                  <a:lnTo>
                    <a:pt x="357" y="767"/>
                  </a:lnTo>
                  <a:lnTo>
                    <a:pt x="354" y="783"/>
                  </a:lnTo>
                  <a:lnTo>
                    <a:pt x="350" y="794"/>
                  </a:lnTo>
                  <a:lnTo>
                    <a:pt x="344" y="807"/>
                  </a:lnTo>
                  <a:lnTo>
                    <a:pt x="340" y="821"/>
                  </a:lnTo>
                  <a:lnTo>
                    <a:pt x="335" y="834"/>
                  </a:lnTo>
                  <a:lnTo>
                    <a:pt x="329" y="847"/>
                  </a:lnTo>
                  <a:lnTo>
                    <a:pt x="325" y="859"/>
                  </a:lnTo>
                  <a:lnTo>
                    <a:pt x="317" y="872"/>
                  </a:lnTo>
                  <a:lnTo>
                    <a:pt x="312" y="883"/>
                  </a:lnTo>
                  <a:lnTo>
                    <a:pt x="306" y="893"/>
                  </a:lnTo>
                  <a:lnTo>
                    <a:pt x="300" y="904"/>
                  </a:lnTo>
                  <a:lnTo>
                    <a:pt x="291" y="916"/>
                  </a:lnTo>
                  <a:lnTo>
                    <a:pt x="285" y="927"/>
                  </a:lnTo>
                  <a:lnTo>
                    <a:pt x="278" y="939"/>
                  </a:lnTo>
                  <a:lnTo>
                    <a:pt x="272" y="950"/>
                  </a:lnTo>
                  <a:lnTo>
                    <a:pt x="264" y="959"/>
                  </a:lnTo>
                  <a:lnTo>
                    <a:pt x="255" y="969"/>
                  </a:lnTo>
                  <a:lnTo>
                    <a:pt x="247" y="980"/>
                  </a:lnTo>
                  <a:lnTo>
                    <a:pt x="239" y="992"/>
                  </a:lnTo>
                  <a:lnTo>
                    <a:pt x="230" y="999"/>
                  </a:lnTo>
                  <a:lnTo>
                    <a:pt x="224" y="1009"/>
                  </a:lnTo>
                  <a:lnTo>
                    <a:pt x="215" y="1018"/>
                  </a:lnTo>
                  <a:lnTo>
                    <a:pt x="207" y="1028"/>
                  </a:lnTo>
                  <a:lnTo>
                    <a:pt x="198" y="1035"/>
                  </a:lnTo>
                  <a:lnTo>
                    <a:pt x="190" y="1045"/>
                  </a:lnTo>
                  <a:lnTo>
                    <a:pt x="181" y="1053"/>
                  </a:lnTo>
                  <a:lnTo>
                    <a:pt x="171" y="1062"/>
                  </a:lnTo>
                  <a:lnTo>
                    <a:pt x="163" y="1070"/>
                  </a:lnTo>
                  <a:lnTo>
                    <a:pt x="154" y="1077"/>
                  </a:lnTo>
                  <a:lnTo>
                    <a:pt x="144" y="1085"/>
                  </a:lnTo>
                  <a:lnTo>
                    <a:pt x="137" y="1092"/>
                  </a:lnTo>
                  <a:lnTo>
                    <a:pt x="127" y="1098"/>
                  </a:lnTo>
                  <a:lnTo>
                    <a:pt x="120" y="1106"/>
                  </a:lnTo>
                  <a:lnTo>
                    <a:pt x="110" y="1111"/>
                  </a:lnTo>
                  <a:lnTo>
                    <a:pt x="101" y="1119"/>
                  </a:lnTo>
                  <a:lnTo>
                    <a:pt x="93" y="1125"/>
                  </a:lnTo>
                  <a:lnTo>
                    <a:pt x="84" y="1130"/>
                  </a:lnTo>
                  <a:lnTo>
                    <a:pt x="74" y="1136"/>
                  </a:lnTo>
                  <a:lnTo>
                    <a:pt x="66" y="1142"/>
                  </a:lnTo>
                  <a:lnTo>
                    <a:pt x="59" y="1148"/>
                  </a:lnTo>
                  <a:lnTo>
                    <a:pt x="49" y="1153"/>
                  </a:lnTo>
                  <a:lnTo>
                    <a:pt x="40" y="1157"/>
                  </a:lnTo>
                  <a:lnTo>
                    <a:pt x="32" y="1163"/>
                  </a:lnTo>
                  <a:lnTo>
                    <a:pt x="25" y="1167"/>
                  </a:lnTo>
                  <a:lnTo>
                    <a:pt x="15" y="1172"/>
                  </a:lnTo>
                  <a:lnTo>
                    <a:pt x="8" y="1174"/>
                  </a:lnTo>
                  <a:lnTo>
                    <a:pt x="0" y="1178"/>
                  </a:lnTo>
                  <a:lnTo>
                    <a:pt x="0" y="1178"/>
                  </a:lnTo>
                  <a:lnTo>
                    <a:pt x="4" y="1174"/>
                  </a:lnTo>
                  <a:lnTo>
                    <a:pt x="6" y="1172"/>
                  </a:lnTo>
                  <a:lnTo>
                    <a:pt x="11" y="1167"/>
                  </a:lnTo>
                  <a:lnTo>
                    <a:pt x="13" y="1161"/>
                  </a:lnTo>
                  <a:lnTo>
                    <a:pt x="15" y="1157"/>
                  </a:lnTo>
                  <a:lnTo>
                    <a:pt x="19" y="1153"/>
                  </a:lnTo>
                  <a:lnTo>
                    <a:pt x="23" y="1149"/>
                  </a:lnTo>
                  <a:lnTo>
                    <a:pt x="25" y="1144"/>
                  </a:lnTo>
                  <a:lnTo>
                    <a:pt x="30" y="1140"/>
                  </a:lnTo>
                  <a:lnTo>
                    <a:pt x="34" y="1134"/>
                  </a:lnTo>
                  <a:lnTo>
                    <a:pt x="40" y="1129"/>
                  </a:lnTo>
                  <a:lnTo>
                    <a:pt x="44" y="1121"/>
                  </a:lnTo>
                  <a:lnTo>
                    <a:pt x="47" y="1113"/>
                  </a:lnTo>
                  <a:lnTo>
                    <a:pt x="51" y="1108"/>
                  </a:lnTo>
                  <a:lnTo>
                    <a:pt x="57" y="1100"/>
                  </a:lnTo>
                  <a:lnTo>
                    <a:pt x="61" y="1092"/>
                  </a:lnTo>
                  <a:lnTo>
                    <a:pt x="66" y="1085"/>
                  </a:lnTo>
                  <a:lnTo>
                    <a:pt x="70" y="1077"/>
                  </a:lnTo>
                  <a:lnTo>
                    <a:pt x="76" y="1068"/>
                  </a:lnTo>
                  <a:lnTo>
                    <a:pt x="82" y="1058"/>
                  </a:lnTo>
                  <a:lnTo>
                    <a:pt x="87" y="1049"/>
                  </a:lnTo>
                  <a:lnTo>
                    <a:pt x="93" y="1039"/>
                  </a:lnTo>
                  <a:lnTo>
                    <a:pt x="99" y="1032"/>
                  </a:lnTo>
                  <a:lnTo>
                    <a:pt x="103" y="1020"/>
                  </a:lnTo>
                  <a:lnTo>
                    <a:pt x="108" y="1011"/>
                  </a:lnTo>
                  <a:lnTo>
                    <a:pt x="114" y="999"/>
                  </a:lnTo>
                  <a:lnTo>
                    <a:pt x="120" y="990"/>
                  </a:lnTo>
                  <a:lnTo>
                    <a:pt x="124" y="978"/>
                  </a:lnTo>
                  <a:lnTo>
                    <a:pt x="129" y="967"/>
                  </a:lnTo>
                  <a:lnTo>
                    <a:pt x="135" y="956"/>
                  </a:lnTo>
                  <a:lnTo>
                    <a:pt x="139" y="944"/>
                  </a:lnTo>
                  <a:lnTo>
                    <a:pt x="144" y="931"/>
                  </a:lnTo>
                  <a:lnTo>
                    <a:pt x="148" y="918"/>
                  </a:lnTo>
                  <a:lnTo>
                    <a:pt x="154" y="904"/>
                  </a:lnTo>
                  <a:lnTo>
                    <a:pt x="160" y="893"/>
                  </a:lnTo>
                  <a:lnTo>
                    <a:pt x="163" y="878"/>
                  </a:lnTo>
                  <a:lnTo>
                    <a:pt x="167" y="864"/>
                  </a:lnTo>
                  <a:lnTo>
                    <a:pt x="171" y="853"/>
                  </a:lnTo>
                  <a:lnTo>
                    <a:pt x="175" y="840"/>
                  </a:lnTo>
                  <a:lnTo>
                    <a:pt x="179" y="824"/>
                  </a:lnTo>
                  <a:lnTo>
                    <a:pt x="182" y="809"/>
                  </a:lnTo>
                  <a:lnTo>
                    <a:pt x="186" y="796"/>
                  </a:lnTo>
                  <a:lnTo>
                    <a:pt x="190" y="783"/>
                  </a:lnTo>
                  <a:lnTo>
                    <a:pt x="192" y="767"/>
                  </a:lnTo>
                  <a:lnTo>
                    <a:pt x="196" y="752"/>
                  </a:lnTo>
                  <a:lnTo>
                    <a:pt x="198" y="737"/>
                  </a:lnTo>
                  <a:lnTo>
                    <a:pt x="200" y="722"/>
                  </a:lnTo>
                  <a:lnTo>
                    <a:pt x="201" y="707"/>
                  </a:lnTo>
                  <a:lnTo>
                    <a:pt x="203" y="691"/>
                  </a:lnTo>
                  <a:lnTo>
                    <a:pt x="203" y="674"/>
                  </a:lnTo>
                  <a:lnTo>
                    <a:pt x="205" y="659"/>
                  </a:lnTo>
                  <a:lnTo>
                    <a:pt x="205" y="642"/>
                  </a:lnTo>
                  <a:lnTo>
                    <a:pt x="205" y="627"/>
                  </a:lnTo>
                  <a:lnTo>
                    <a:pt x="203" y="612"/>
                  </a:lnTo>
                  <a:lnTo>
                    <a:pt x="203" y="595"/>
                  </a:lnTo>
                  <a:lnTo>
                    <a:pt x="203" y="577"/>
                  </a:lnTo>
                  <a:lnTo>
                    <a:pt x="201" y="562"/>
                  </a:lnTo>
                  <a:lnTo>
                    <a:pt x="200" y="545"/>
                  </a:lnTo>
                  <a:lnTo>
                    <a:pt x="198" y="528"/>
                  </a:lnTo>
                  <a:lnTo>
                    <a:pt x="196" y="517"/>
                  </a:lnTo>
                  <a:lnTo>
                    <a:pt x="196" y="505"/>
                  </a:lnTo>
                  <a:lnTo>
                    <a:pt x="194" y="494"/>
                  </a:lnTo>
                  <a:lnTo>
                    <a:pt x="194" y="482"/>
                  </a:lnTo>
                  <a:lnTo>
                    <a:pt x="190" y="469"/>
                  </a:lnTo>
                  <a:lnTo>
                    <a:pt x="190" y="460"/>
                  </a:lnTo>
                  <a:lnTo>
                    <a:pt x="188" y="448"/>
                  </a:lnTo>
                  <a:lnTo>
                    <a:pt x="186" y="437"/>
                  </a:lnTo>
                  <a:lnTo>
                    <a:pt x="182" y="425"/>
                  </a:lnTo>
                  <a:lnTo>
                    <a:pt x="181" y="414"/>
                  </a:lnTo>
                  <a:lnTo>
                    <a:pt x="179" y="403"/>
                  </a:lnTo>
                  <a:lnTo>
                    <a:pt x="175" y="389"/>
                  </a:lnTo>
                  <a:lnTo>
                    <a:pt x="171" y="378"/>
                  </a:lnTo>
                  <a:lnTo>
                    <a:pt x="169" y="366"/>
                  </a:lnTo>
                  <a:lnTo>
                    <a:pt x="165" y="357"/>
                  </a:lnTo>
                  <a:lnTo>
                    <a:pt x="163" y="344"/>
                  </a:lnTo>
                  <a:lnTo>
                    <a:pt x="160" y="332"/>
                  </a:lnTo>
                  <a:lnTo>
                    <a:pt x="156" y="321"/>
                  </a:lnTo>
                  <a:lnTo>
                    <a:pt x="154" y="309"/>
                  </a:lnTo>
                  <a:lnTo>
                    <a:pt x="148" y="298"/>
                  </a:lnTo>
                  <a:lnTo>
                    <a:pt x="144" y="289"/>
                  </a:lnTo>
                  <a:lnTo>
                    <a:pt x="141" y="277"/>
                  </a:lnTo>
                  <a:lnTo>
                    <a:pt x="139" y="266"/>
                  </a:lnTo>
                  <a:lnTo>
                    <a:pt x="135" y="254"/>
                  </a:lnTo>
                  <a:lnTo>
                    <a:pt x="129" y="245"/>
                  </a:lnTo>
                  <a:lnTo>
                    <a:pt x="125" y="233"/>
                  </a:lnTo>
                  <a:lnTo>
                    <a:pt x="122" y="222"/>
                  </a:lnTo>
                  <a:lnTo>
                    <a:pt x="118" y="213"/>
                  </a:lnTo>
                  <a:lnTo>
                    <a:pt x="114" y="203"/>
                  </a:lnTo>
                  <a:lnTo>
                    <a:pt x="110" y="193"/>
                  </a:lnTo>
                  <a:lnTo>
                    <a:pt x="106" y="184"/>
                  </a:lnTo>
                  <a:lnTo>
                    <a:pt x="103" y="174"/>
                  </a:lnTo>
                  <a:lnTo>
                    <a:pt x="99" y="163"/>
                  </a:lnTo>
                  <a:lnTo>
                    <a:pt x="95" y="154"/>
                  </a:lnTo>
                  <a:lnTo>
                    <a:pt x="89" y="146"/>
                  </a:lnTo>
                  <a:lnTo>
                    <a:pt x="85" y="136"/>
                  </a:lnTo>
                  <a:lnTo>
                    <a:pt x="82" y="129"/>
                  </a:lnTo>
                  <a:lnTo>
                    <a:pt x="78" y="119"/>
                  </a:lnTo>
                  <a:lnTo>
                    <a:pt x="74" y="112"/>
                  </a:lnTo>
                  <a:lnTo>
                    <a:pt x="70" y="104"/>
                  </a:lnTo>
                  <a:lnTo>
                    <a:pt x="66" y="97"/>
                  </a:lnTo>
                  <a:lnTo>
                    <a:pt x="63" y="87"/>
                  </a:lnTo>
                  <a:lnTo>
                    <a:pt x="59" y="79"/>
                  </a:lnTo>
                  <a:lnTo>
                    <a:pt x="55" y="74"/>
                  </a:lnTo>
                  <a:lnTo>
                    <a:pt x="53" y="68"/>
                  </a:lnTo>
                  <a:lnTo>
                    <a:pt x="49" y="60"/>
                  </a:lnTo>
                  <a:lnTo>
                    <a:pt x="46" y="53"/>
                  </a:lnTo>
                  <a:lnTo>
                    <a:pt x="44" y="49"/>
                  </a:lnTo>
                  <a:lnTo>
                    <a:pt x="40" y="41"/>
                  </a:lnTo>
                  <a:lnTo>
                    <a:pt x="36" y="38"/>
                  </a:lnTo>
                  <a:lnTo>
                    <a:pt x="36" y="32"/>
                  </a:lnTo>
                  <a:lnTo>
                    <a:pt x="34" y="28"/>
                  </a:lnTo>
                  <a:lnTo>
                    <a:pt x="30" y="22"/>
                  </a:lnTo>
                  <a:lnTo>
                    <a:pt x="28" y="19"/>
                  </a:lnTo>
                  <a:lnTo>
                    <a:pt x="27" y="15"/>
                  </a:lnTo>
                  <a:lnTo>
                    <a:pt x="25" y="13"/>
                  </a:lnTo>
                  <a:lnTo>
                    <a:pt x="21" y="7"/>
                  </a:lnTo>
                  <a:lnTo>
                    <a:pt x="19" y="3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21"/>
            <p:cNvSpPr>
              <a:spLocks/>
            </p:cNvSpPr>
            <p:nvPr/>
          </p:nvSpPr>
          <p:spPr bwMode="auto">
            <a:xfrm>
              <a:off x="719138" y="1558925"/>
              <a:ext cx="735013" cy="622300"/>
            </a:xfrm>
            <a:custGeom>
              <a:avLst/>
              <a:gdLst/>
              <a:ahLst/>
              <a:cxnLst>
                <a:cxn ang="0">
                  <a:pos x="922" y="9"/>
                </a:cxn>
                <a:cxn ang="0">
                  <a:pos x="922" y="26"/>
                </a:cxn>
                <a:cxn ang="0">
                  <a:pos x="924" y="49"/>
                </a:cxn>
                <a:cxn ang="0">
                  <a:pos x="926" y="78"/>
                </a:cxn>
                <a:cxn ang="0">
                  <a:pos x="924" y="110"/>
                </a:cxn>
                <a:cxn ang="0">
                  <a:pos x="920" y="146"/>
                </a:cxn>
                <a:cxn ang="0">
                  <a:pos x="916" y="190"/>
                </a:cxn>
                <a:cxn ang="0">
                  <a:pos x="910" y="232"/>
                </a:cxn>
                <a:cxn ang="0">
                  <a:pos x="901" y="279"/>
                </a:cxn>
                <a:cxn ang="0">
                  <a:pos x="886" y="329"/>
                </a:cxn>
                <a:cxn ang="0">
                  <a:pos x="869" y="380"/>
                </a:cxn>
                <a:cxn ang="0">
                  <a:pos x="846" y="431"/>
                </a:cxn>
                <a:cxn ang="0">
                  <a:pos x="819" y="484"/>
                </a:cxn>
                <a:cxn ang="0">
                  <a:pos x="785" y="536"/>
                </a:cxn>
                <a:cxn ang="0">
                  <a:pos x="747" y="587"/>
                </a:cxn>
                <a:cxn ang="0">
                  <a:pos x="701" y="635"/>
                </a:cxn>
                <a:cxn ang="0">
                  <a:pos x="656" y="674"/>
                </a:cxn>
                <a:cxn ang="0">
                  <a:pos x="606" y="709"/>
                </a:cxn>
                <a:cxn ang="0">
                  <a:pos x="557" y="733"/>
                </a:cxn>
                <a:cxn ang="0">
                  <a:pos x="506" y="754"/>
                </a:cxn>
                <a:cxn ang="0">
                  <a:pos x="454" y="769"/>
                </a:cxn>
                <a:cxn ang="0">
                  <a:pos x="401" y="779"/>
                </a:cxn>
                <a:cxn ang="0">
                  <a:pos x="352" y="783"/>
                </a:cxn>
                <a:cxn ang="0">
                  <a:pos x="300" y="783"/>
                </a:cxn>
                <a:cxn ang="0">
                  <a:pos x="251" y="779"/>
                </a:cxn>
                <a:cxn ang="0">
                  <a:pos x="203" y="771"/>
                </a:cxn>
                <a:cxn ang="0">
                  <a:pos x="159" y="764"/>
                </a:cxn>
                <a:cxn ang="0">
                  <a:pos x="114" y="750"/>
                </a:cxn>
                <a:cxn ang="0">
                  <a:pos x="76" y="735"/>
                </a:cxn>
                <a:cxn ang="0">
                  <a:pos x="38" y="720"/>
                </a:cxn>
                <a:cxn ang="0">
                  <a:pos x="6" y="705"/>
                </a:cxn>
                <a:cxn ang="0">
                  <a:pos x="7" y="699"/>
                </a:cxn>
                <a:cxn ang="0">
                  <a:pos x="28" y="699"/>
                </a:cxn>
                <a:cxn ang="0">
                  <a:pos x="53" y="699"/>
                </a:cxn>
                <a:cxn ang="0">
                  <a:pos x="83" y="699"/>
                </a:cxn>
                <a:cxn ang="0">
                  <a:pos x="120" y="695"/>
                </a:cxn>
                <a:cxn ang="0">
                  <a:pos x="161" y="692"/>
                </a:cxn>
                <a:cxn ang="0">
                  <a:pos x="205" y="684"/>
                </a:cxn>
                <a:cxn ang="0">
                  <a:pos x="253" y="674"/>
                </a:cxn>
                <a:cxn ang="0">
                  <a:pos x="302" y="659"/>
                </a:cxn>
                <a:cxn ang="0">
                  <a:pos x="355" y="642"/>
                </a:cxn>
                <a:cxn ang="0">
                  <a:pos x="407" y="619"/>
                </a:cxn>
                <a:cxn ang="0">
                  <a:pos x="460" y="593"/>
                </a:cxn>
                <a:cxn ang="0">
                  <a:pos x="511" y="560"/>
                </a:cxn>
                <a:cxn ang="0">
                  <a:pos x="561" y="522"/>
                </a:cxn>
                <a:cxn ang="0">
                  <a:pos x="610" y="479"/>
                </a:cxn>
                <a:cxn ang="0">
                  <a:pos x="646" y="443"/>
                </a:cxn>
                <a:cxn ang="0">
                  <a:pos x="677" y="410"/>
                </a:cxn>
                <a:cxn ang="0">
                  <a:pos x="705" y="374"/>
                </a:cxn>
                <a:cxn ang="0">
                  <a:pos x="736" y="336"/>
                </a:cxn>
                <a:cxn ang="0">
                  <a:pos x="762" y="296"/>
                </a:cxn>
                <a:cxn ang="0">
                  <a:pos x="787" y="258"/>
                </a:cxn>
                <a:cxn ang="0">
                  <a:pos x="810" y="220"/>
                </a:cxn>
                <a:cxn ang="0">
                  <a:pos x="831" y="184"/>
                </a:cxn>
                <a:cxn ang="0">
                  <a:pos x="850" y="148"/>
                </a:cxn>
                <a:cxn ang="0">
                  <a:pos x="867" y="114"/>
                </a:cxn>
                <a:cxn ang="0">
                  <a:pos x="882" y="83"/>
                </a:cxn>
                <a:cxn ang="0">
                  <a:pos x="895" y="57"/>
                </a:cxn>
                <a:cxn ang="0">
                  <a:pos x="905" y="34"/>
                </a:cxn>
                <a:cxn ang="0">
                  <a:pos x="914" y="17"/>
                </a:cxn>
                <a:cxn ang="0">
                  <a:pos x="920" y="0"/>
                </a:cxn>
              </a:cxnLst>
              <a:rect l="0" t="0" r="r" b="b"/>
              <a:pathLst>
                <a:path w="926" h="785">
                  <a:moveTo>
                    <a:pt x="920" y="0"/>
                  </a:moveTo>
                  <a:lnTo>
                    <a:pt x="920" y="2"/>
                  </a:lnTo>
                  <a:lnTo>
                    <a:pt x="920" y="5"/>
                  </a:lnTo>
                  <a:lnTo>
                    <a:pt x="922" y="9"/>
                  </a:lnTo>
                  <a:lnTo>
                    <a:pt x="922" y="15"/>
                  </a:lnTo>
                  <a:lnTo>
                    <a:pt x="922" y="19"/>
                  </a:lnTo>
                  <a:lnTo>
                    <a:pt x="922" y="23"/>
                  </a:lnTo>
                  <a:lnTo>
                    <a:pt x="922" y="26"/>
                  </a:lnTo>
                  <a:lnTo>
                    <a:pt x="922" y="32"/>
                  </a:lnTo>
                  <a:lnTo>
                    <a:pt x="922" y="38"/>
                  </a:lnTo>
                  <a:lnTo>
                    <a:pt x="924" y="43"/>
                  </a:lnTo>
                  <a:lnTo>
                    <a:pt x="924" y="49"/>
                  </a:lnTo>
                  <a:lnTo>
                    <a:pt x="926" y="57"/>
                  </a:lnTo>
                  <a:lnTo>
                    <a:pt x="926" y="64"/>
                  </a:lnTo>
                  <a:lnTo>
                    <a:pt x="926" y="70"/>
                  </a:lnTo>
                  <a:lnTo>
                    <a:pt x="926" y="78"/>
                  </a:lnTo>
                  <a:lnTo>
                    <a:pt x="926" y="85"/>
                  </a:lnTo>
                  <a:lnTo>
                    <a:pt x="924" y="93"/>
                  </a:lnTo>
                  <a:lnTo>
                    <a:pt x="924" y="100"/>
                  </a:lnTo>
                  <a:lnTo>
                    <a:pt x="924" y="110"/>
                  </a:lnTo>
                  <a:lnTo>
                    <a:pt x="924" y="119"/>
                  </a:lnTo>
                  <a:lnTo>
                    <a:pt x="922" y="129"/>
                  </a:lnTo>
                  <a:lnTo>
                    <a:pt x="922" y="137"/>
                  </a:lnTo>
                  <a:lnTo>
                    <a:pt x="920" y="146"/>
                  </a:lnTo>
                  <a:lnTo>
                    <a:pt x="920" y="157"/>
                  </a:lnTo>
                  <a:lnTo>
                    <a:pt x="920" y="167"/>
                  </a:lnTo>
                  <a:lnTo>
                    <a:pt x="920" y="176"/>
                  </a:lnTo>
                  <a:lnTo>
                    <a:pt x="916" y="190"/>
                  </a:lnTo>
                  <a:lnTo>
                    <a:pt x="916" y="199"/>
                  </a:lnTo>
                  <a:lnTo>
                    <a:pt x="914" y="211"/>
                  </a:lnTo>
                  <a:lnTo>
                    <a:pt x="912" y="220"/>
                  </a:lnTo>
                  <a:lnTo>
                    <a:pt x="910" y="232"/>
                  </a:lnTo>
                  <a:lnTo>
                    <a:pt x="909" y="245"/>
                  </a:lnTo>
                  <a:lnTo>
                    <a:pt x="905" y="256"/>
                  </a:lnTo>
                  <a:lnTo>
                    <a:pt x="903" y="268"/>
                  </a:lnTo>
                  <a:lnTo>
                    <a:pt x="901" y="279"/>
                  </a:lnTo>
                  <a:lnTo>
                    <a:pt x="897" y="292"/>
                  </a:lnTo>
                  <a:lnTo>
                    <a:pt x="893" y="304"/>
                  </a:lnTo>
                  <a:lnTo>
                    <a:pt x="890" y="317"/>
                  </a:lnTo>
                  <a:lnTo>
                    <a:pt x="886" y="329"/>
                  </a:lnTo>
                  <a:lnTo>
                    <a:pt x="882" y="342"/>
                  </a:lnTo>
                  <a:lnTo>
                    <a:pt x="878" y="355"/>
                  </a:lnTo>
                  <a:lnTo>
                    <a:pt x="874" y="367"/>
                  </a:lnTo>
                  <a:lnTo>
                    <a:pt x="869" y="380"/>
                  </a:lnTo>
                  <a:lnTo>
                    <a:pt x="865" y="393"/>
                  </a:lnTo>
                  <a:lnTo>
                    <a:pt x="859" y="405"/>
                  </a:lnTo>
                  <a:lnTo>
                    <a:pt x="852" y="420"/>
                  </a:lnTo>
                  <a:lnTo>
                    <a:pt x="846" y="431"/>
                  </a:lnTo>
                  <a:lnTo>
                    <a:pt x="840" y="444"/>
                  </a:lnTo>
                  <a:lnTo>
                    <a:pt x="832" y="458"/>
                  </a:lnTo>
                  <a:lnTo>
                    <a:pt x="827" y="471"/>
                  </a:lnTo>
                  <a:lnTo>
                    <a:pt x="819" y="484"/>
                  </a:lnTo>
                  <a:lnTo>
                    <a:pt x="812" y="498"/>
                  </a:lnTo>
                  <a:lnTo>
                    <a:pt x="802" y="509"/>
                  </a:lnTo>
                  <a:lnTo>
                    <a:pt x="794" y="524"/>
                  </a:lnTo>
                  <a:lnTo>
                    <a:pt x="785" y="536"/>
                  </a:lnTo>
                  <a:lnTo>
                    <a:pt x="777" y="549"/>
                  </a:lnTo>
                  <a:lnTo>
                    <a:pt x="766" y="560"/>
                  </a:lnTo>
                  <a:lnTo>
                    <a:pt x="756" y="574"/>
                  </a:lnTo>
                  <a:lnTo>
                    <a:pt x="747" y="587"/>
                  </a:lnTo>
                  <a:lnTo>
                    <a:pt x="736" y="600"/>
                  </a:lnTo>
                  <a:lnTo>
                    <a:pt x="724" y="612"/>
                  </a:lnTo>
                  <a:lnTo>
                    <a:pt x="715" y="623"/>
                  </a:lnTo>
                  <a:lnTo>
                    <a:pt x="701" y="635"/>
                  </a:lnTo>
                  <a:lnTo>
                    <a:pt x="692" y="646"/>
                  </a:lnTo>
                  <a:lnTo>
                    <a:pt x="679" y="655"/>
                  </a:lnTo>
                  <a:lnTo>
                    <a:pt x="667" y="665"/>
                  </a:lnTo>
                  <a:lnTo>
                    <a:pt x="656" y="674"/>
                  </a:lnTo>
                  <a:lnTo>
                    <a:pt x="644" y="684"/>
                  </a:lnTo>
                  <a:lnTo>
                    <a:pt x="631" y="693"/>
                  </a:lnTo>
                  <a:lnTo>
                    <a:pt x="620" y="699"/>
                  </a:lnTo>
                  <a:lnTo>
                    <a:pt x="606" y="709"/>
                  </a:lnTo>
                  <a:lnTo>
                    <a:pt x="595" y="716"/>
                  </a:lnTo>
                  <a:lnTo>
                    <a:pt x="582" y="722"/>
                  </a:lnTo>
                  <a:lnTo>
                    <a:pt x="570" y="728"/>
                  </a:lnTo>
                  <a:lnTo>
                    <a:pt x="557" y="733"/>
                  </a:lnTo>
                  <a:lnTo>
                    <a:pt x="545" y="741"/>
                  </a:lnTo>
                  <a:lnTo>
                    <a:pt x="530" y="745"/>
                  </a:lnTo>
                  <a:lnTo>
                    <a:pt x="519" y="750"/>
                  </a:lnTo>
                  <a:lnTo>
                    <a:pt x="506" y="754"/>
                  </a:lnTo>
                  <a:lnTo>
                    <a:pt x="494" y="758"/>
                  </a:lnTo>
                  <a:lnTo>
                    <a:pt x="481" y="762"/>
                  </a:lnTo>
                  <a:lnTo>
                    <a:pt x="467" y="766"/>
                  </a:lnTo>
                  <a:lnTo>
                    <a:pt x="454" y="769"/>
                  </a:lnTo>
                  <a:lnTo>
                    <a:pt x="441" y="771"/>
                  </a:lnTo>
                  <a:lnTo>
                    <a:pt x="429" y="775"/>
                  </a:lnTo>
                  <a:lnTo>
                    <a:pt x="416" y="775"/>
                  </a:lnTo>
                  <a:lnTo>
                    <a:pt x="401" y="779"/>
                  </a:lnTo>
                  <a:lnTo>
                    <a:pt x="390" y="781"/>
                  </a:lnTo>
                  <a:lnTo>
                    <a:pt x="376" y="781"/>
                  </a:lnTo>
                  <a:lnTo>
                    <a:pt x="365" y="783"/>
                  </a:lnTo>
                  <a:lnTo>
                    <a:pt x="352" y="783"/>
                  </a:lnTo>
                  <a:lnTo>
                    <a:pt x="340" y="785"/>
                  </a:lnTo>
                  <a:lnTo>
                    <a:pt x="325" y="785"/>
                  </a:lnTo>
                  <a:lnTo>
                    <a:pt x="313" y="785"/>
                  </a:lnTo>
                  <a:lnTo>
                    <a:pt x="300" y="783"/>
                  </a:lnTo>
                  <a:lnTo>
                    <a:pt x="287" y="783"/>
                  </a:lnTo>
                  <a:lnTo>
                    <a:pt x="275" y="781"/>
                  </a:lnTo>
                  <a:lnTo>
                    <a:pt x="264" y="781"/>
                  </a:lnTo>
                  <a:lnTo>
                    <a:pt x="251" y="779"/>
                  </a:lnTo>
                  <a:lnTo>
                    <a:pt x="239" y="779"/>
                  </a:lnTo>
                  <a:lnTo>
                    <a:pt x="228" y="775"/>
                  </a:lnTo>
                  <a:lnTo>
                    <a:pt x="217" y="775"/>
                  </a:lnTo>
                  <a:lnTo>
                    <a:pt x="203" y="771"/>
                  </a:lnTo>
                  <a:lnTo>
                    <a:pt x="192" y="769"/>
                  </a:lnTo>
                  <a:lnTo>
                    <a:pt x="180" y="768"/>
                  </a:lnTo>
                  <a:lnTo>
                    <a:pt x="169" y="766"/>
                  </a:lnTo>
                  <a:lnTo>
                    <a:pt x="159" y="764"/>
                  </a:lnTo>
                  <a:lnTo>
                    <a:pt x="146" y="760"/>
                  </a:lnTo>
                  <a:lnTo>
                    <a:pt x="137" y="756"/>
                  </a:lnTo>
                  <a:lnTo>
                    <a:pt x="125" y="754"/>
                  </a:lnTo>
                  <a:lnTo>
                    <a:pt x="114" y="750"/>
                  </a:lnTo>
                  <a:lnTo>
                    <a:pt x="104" y="747"/>
                  </a:lnTo>
                  <a:lnTo>
                    <a:pt x="95" y="743"/>
                  </a:lnTo>
                  <a:lnTo>
                    <a:pt x="85" y="739"/>
                  </a:lnTo>
                  <a:lnTo>
                    <a:pt x="76" y="735"/>
                  </a:lnTo>
                  <a:lnTo>
                    <a:pt x="66" y="731"/>
                  </a:lnTo>
                  <a:lnTo>
                    <a:pt x="57" y="728"/>
                  </a:lnTo>
                  <a:lnTo>
                    <a:pt x="47" y="724"/>
                  </a:lnTo>
                  <a:lnTo>
                    <a:pt x="38" y="720"/>
                  </a:lnTo>
                  <a:lnTo>
                    <a:pt x="30" y="716"/>
                  </a:lnTo>
                  <a:lnTo>
                    <a:pt x="21" y="711"/>
                  </a:lnTo>
                  <a:lnTo>
                    <a:pt x="13" y="709"/>
                  </a:lnTo>
                  <a:lnTo>
                    <a:pt x="6" y="705"/>
                  </a:lnTo>
                  <a:lnTo>
                    <a:pt x="0" y="699"/>
                  </a:lnTo>
                  <a:lnTo>
                    <a:pt x="0" y="699"/>
                  </a:lnTo>
                  <a:lnTo>
                    <a:pt x="2" y="699"/>
                  </a:lnTo>
                  <a:lnTo>
                    <a:pt x="7" y="699"/>
                  </a:lnTo>
                  <a:lnTo>
                    <a:pt x="15" y="699"/>
                  </a:lnTo>
                  <a:lnTo>
                    <a:pt x="17" y="699"/>
                  </a:lnTo>
                  <a:lnTo>
                    <a:pt x="25" y="699"/>
                  </a:lnTo>
                  <a:lnTo>
                    <a:pt x="28" y="699"/>
                  </a:lnTo>
                  <a:lnTo>
                    <a:pt x="34" y="699"/>
                  </a:lnTo>
                  <a:lnTo>
                    <a:pt x="40" y="699"/>
                  </a:lnTo>
                  <a:lnTo>
                    <a:pt x="45" y="699"/>
                  </a:lnTo>
                  <a:lnTo>
                    <a:pt x="53" y="699"/>
                  </a:lnTo>
                  <a:lnTo>
                    <a:pt x="61" y="701"/>
                  </a:lnTo>
                  <a:lnTo>
                    <a:pt x="66" y="699"/>
                  </a:lnTo>
                  <a:lnTo>
                    <a:pt x="76" y="699"/>
                  </a:lnTo>
                  <a:lnTo>
                    <a:pt x="83" y="699"/>
                  </a:lnTo>
                  <a:lnTo>
                    <a:pt x="93" y="699"/>
                  </a:lnTo>
                  <a:lnTo>
                    <a:pt x="101" y="699"/>
                  </a:lnTo>
                  <a:lnTo>
                    <a:pt x="110" y="697"/>
                  </a:lnTo>
                  <a:lnTo>
                    <a:pt x="120" y="695"/>
                  </a:lnTo>
                  <a:lnTo>
                    <a:pt x="129" y="695"/>
                  </a:lnTo>
                  <a:lnTo>
                    <a:pt x="140" y="693"/>
                  </a:lnTo>
                  <a:lnTo>
                    <a:pt x="150" y="693"/>
                  </a:lnTo>
                  <a:lnTo>
                    <a:pt x="161" y="692"/>
                  </a:lnTo>
                  <a:lnTo>
                    <a:pt x="171" y="690"/>
                  </a:lnTo>
                  <a:lnTo>
                    <a:pt x="182" y="688"/>
                  </a:lnTo>
                  <a:lnTo>
                    <a:pt x="194" y="686"/>
                  </a:lnTo>
                  <a:lnTo>
                    <a:pt x="205" y="684"/>
                  </a:lnTo>
                  <a:lnTo>
                    <a:pt x="217" y="682"/>
                  </a:lnTo>
                  <a:lnTo>
                    <a:pt x="230" y="680"/>
                  </a:lnTo>
                  <a:lnTo>
                    <a:pt x="241" y="676"/>
                  </a:lnTo>
                  <a:lnTo>
                    <a:pt x="253" y="674"/>
                  </a:lnTo>
                  <a:lnTo>
                    <a:pt x="266" y="671"/>
                  </a:lnTo>
                  <a:lnTo>
                    <a:pt x="277" y="667"/>
                  </a:lnTo>
                  <a:lnTo>
                    <a:pt x="291" y="663"/>
                  </a:lnTo>
                  <a:lnTo>
                    <a:pt x="302" y="659"/>
                  </a:lnTo>
                  <a:lnTo>
                    <a:pt x="315" y="655"/>
                  </a:lnTo>
                  <a:lnTo>
                    <a:pt x="327" y="650"/>
                  </a:lnTo>
                  <a:lnTo>
                    <a:pt x="342" y="646"/>
                  </a:lnTo>
                  <a:lnTo>
                    <a:pt x="355" y="642"/>
                  </a:lnTo>
                  <a:lnTo>
                    <a:pt x="367" y="636"/>
                  </a:lnTo>
                  <a:lnTo>
                    <a:pt x="380" y="631"/>
                  </a:lnTo>
                  <a:lnTo>
                    <a:pt x="395" y="625"/>
                  </a:lnTo>
                  <a:lnTo>
                    <a:pt x="407" y="619"/>
                  </a:lnTo>
                  <a:lnTo>
                    <a:pt x="420" y="616"/>
                  </a:lnTo>
                  <a:lnTo>
                    <a:pt x="433" y="608"/>
                  </a:lnTo>
                  <a:lnTo>
                    <a:pt x="447" y="600"/>
                  </a:lnTo>
                  <a:lnTo>
                    <a:pt x="460" y="593"/>
                  </a:lnTo>
                  <a:lnTo>
                    <a:pt x="471" y="585"/>
                  </a:lnTo>
                  <a:lnTo>
                    <a:pt x="485" y="578"/>
                  </a:lnTo>
                  <a:lnTo>
                    <a:pt x="498" y="570"/>
                  </a:lnTo>
                  <a:lnTo>
                    <a:pt x="511" y="560"/>
                  </a:lnTo>
                  <a:lnTo>
                    <a:pt x="525" y="553"/>
                  </a:lnTo>
                  <a:lnTo>
                    <a:pt x="536" y="541"/>
                  </a:lnTo>
                  <a:lnTo>
                    <a:pt x="549" y="534"/>
                  </a:lnTo>
                  <a:lnTo>
                    <a:pt x="561" y="522"/>
                  </a:lnTo>
                  <a:lnTo>
                    <a:pt x="574" y="513"/>
                  </a:lnTo>
                  <a:lnTo>
                    <a:pt x="585" y="501"/>
                  </a:lnTo>
                  <a:lnTo>
                    <a:pt x="597" y="490"/>
                  </a:lnTo>
                  <a:lnTo>
                    <a:pt x="610" y="479"/>
                  </a:lnTo>
                  <a:lnTo>
                    <a:pt x="621" y="467"/>
                  </a:lnTo>
                  <a:lnTo>
                    <a:pt x="629" y="460"/>
                  </a:lnTo>
                  <a:lnTo>
                    <a:pt x="637" y="450"/>
                  </a:lnTo>
                  <a:lnTo>
                    <a:pt x="646" y="443"/>
                  </a:lnTo>
                  <a:lnTo>
                    <a:pt x="654" y="435"/>
                  </a:lnTo>
                  <a:lnTo>
                    <a:pt x="661" y="427"/>
                  </a:lnTo>
                  <a:lnTo>
                    <a:pt x="669" y="420"/>
                  </a:lnTo>
                  <a:lnTo>
                    <a:pt x="677" y="410"/>
                  </a:lnTo>
                  <a:lnTo>
                    <a:pt x="684" y="401"/>
                  </a:lnTo>
                  <a:lnTo>
                    <a:pt x="692" y="391"/>
                  </a:lnTo>
                  <a:lnTo>
                    <a:pt x="699" y="384"/>
                  </a:lnTo>
                  <a:lnTo>
                    <a:pt x="705" y="374"/>
                  </a:lnTo>
                  <a:lnTo>
                    <a:pt x="715" y="365"/>
                  </a:lnTo>
                  <a:lnTo>
                    <a:pt x="720" y="355"/>
                  </a:lnTo>
                  <a:lnTo>
                    <a:pt x="728" y="346"/>
                  </a:lnTo>
                  <a:lnTo>
                    <a:pt x="736" y="336"/>
                  </a:lnTo>
                  <a:lnTo>
                    <a:pt x="741" y="329"/>
                  </a:lnTo>
                  <a:lnTo>
                    <a:pt x="747" y="317"/>
                  </a:lnTo>
                  <a:lnTo>
                    <a:pt x="755" y="308"/>
                  </a:lnTo>
                  <a:lnTo>
                    <a:pt x="762" y="296"/>
                  </a:lnTo>
                  <a:lnTo>
                    <a:pt x="768" y="289"/>
                  </a:lnTo>
                  <a:lnTo>
                    <a:pt x="774" y="279"/>
                  </a:lnTo>
                  <a:lnTo>
                    <a:pt x="781" y="270"/>
                  </a:lnTo>
                  <a:lnTo>
                    <a:pt x="787" y="258"/>
                  </a:lnTo>
                  <a:lnTo>
                    <a:pt x="794" y="251"/>
                  </a:lnTo>
                  <a:lnTo>
                    <a:pt x="798" y="239"/>
                  </a:lnTo>
                  <a:lnTo>
                    <a:pt x="804" y="230"/>
                  </a:lnTo>
                  <a:lnTo>
                    <a:pt x="810" y="220"/>
                  </a:lnTo>
                  <a:lnTo>
                    <a:pt x="815" y="211"/>
                  </a:lnTo>
                  <a:lnTo>
                    <a:pt x="821" y="201"/>
                  </a:lnTo>
                  <a:lnTo>
                    <a:pt x="827" y="194"/>
                  </a:lnTo>
                  <a:lnTo>
                    <a:pt x="831" y="184"/>
                  </a:lnTo>
                  <a:lnTo>
                    <a:pt x="836" y="175"/>
                  </a:lnTo>
                  <a:lnTo>
                    <a:pt x="842" y="165"/>
                  </a:lnTo>
                  <a:lnTo>
                    <a:pt x="846" y="156"/>
                  </a:lnTo>
                  <a:lnTo>
                    <a:pt x="850" y="148"/>
                  </a:lnTo>
                  <a:lnTo>
                    <a:pt x="855" y="138"/>
                  </a:lnTo>
                  <a:lnTo>
                    <a:pt x="859" y="131"/>
                  </a:lnTo>
                  <a:lnTo>
                    <a:pt x="865" y="121"/>
                  </a:lnTo>
                  <a:lnTo>
                    <a:pt x="867" y="114"/>
                  </a:lnTo>
                  <a:lnTo>
                    <a:pt x="872" y="106"/>
                  </a:lnTo>
                  <a:lnTo>
                    <a:pt x="876" y="99"/>
                  </a:lnTo>
                  <a:lnTo>
                    <a:pt x="880" y="91"/>
                  </a:lnTo>
                  <a:lnTo>
                    <a:pt x="882" y="83"/>
                  </a:lnTo>
                  <a:lnTo>
                    <a:pt x="886" y="76"/>
                  </a:lnTo>
                  <a:lnTo>
                    <a:pt x="890" y="70"/>
                  </a:lnTo>
                  <a:lnTo>
                    <a:pt x="891" y="64"/>
                  </a:lnTo>
                  <a:lnTo>
                    <a:pt x="895" y="57"/>
                  </a:lnTo>
                  <a:lnTo>
                    <a:pt x="899" y="51"/>
                  </a:lnTo>
                  <a:lnTo>
                    <a:pt x="901" y="45"/>
                  </a:lnTo>
                  <a:lnTo>
                    <a:pt x="903" y="40"/>
                  </a:lnTo>
                  <a:lnTo>
                    <a:pt x="905" y="34"/>
                  </a:lnTo>
                  <a:lnTo>
                    <a:pt x="907" y="30"/>
                  </a:lnTo>
                  <a:lnTo>
                    <a:pt x="909" y="24"/>
                  </a:lnTo>
                  <a:lnTo>
                    <a:pt x="910" y="21"/>
                  </a:lnTo>
                  <a:lnTo>
                    <a:pt x="914" y="17"/>
                  </a:lnTo>
                  <a:lnTo>
                    <a:pt x="914" y="15"/>
                  </a:lnTo>
                  <a:lnTo>
                    <a:pt x="916" y="7"/>
                  </a:lnTo>
                  <a:lnTo>
                    <a:pt x="920" y="4"/>
                  </a:lnTo>
                  <a:lnTo>
                    <a:pt x="920" y="0"/>
                  </a:lnTo>
                  <a:lnTo>
                    <a:pt x="920" y="0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22"/>
            <p:cNvSpPr>
              <a:spLocks/>
            </p:cNvSpPr>
            <p:nvPr/>
          </p:nvSpPr>
          <p:spPr bwMode="auto">
            <a:xfrm>
              <a:off x="579438" y="1303338"/>
              <a:ext cx="869950" cy="430213"/>
            </a:xfrm>
            <a:custGeom>
              <a:avLst/>
              <a:gdLst/>
              <a:ahLst/>
              <a:cxnLst>
                <a:cxn ang="0">
                  <a:pos x="1091" y="330"/>
                </a:cxn>
                <a:cxn ang="0">
                  <a:pos x="1068" y="349"/>
                </a:cxn>
                <a:cxn ang="0">
                  <a:pos x="1051" y="366"/>
                </a:cxn>
                <a:cxn ang="0">
                  <a:pos x="1027" y="385"/>
                </a:cxn>
                <a:cxn ang="0">
                  <a:pos x="1000" y="404"/>
                </a:cxn>
                <a:cxn ang="0">
                  <a:pos x="968" y="425"/>
                </a:cxn>
                <a:cxn ang="0">
                  <a:pos x="932" y="448"/>
                </a:cxn>
                <a:cxn ang="0">
                  <a:pos x="892" y="467"/>
                </a:cxn>
                <a:cxn ang="0">
                  <a:pos x="846" y="490"/>
                </a:cxn>
                <a:cxn ang="0">
                  <a:pos x="798" y="507"/>
                </a:cxn>
                <a:cxn ang="0">
                  <a:pos x="747" y="522"/>
                </a:cxn>
                <a:cxn ang="0">
                  <a:pos x="690" y="532"/>
                </a:cxn>
                <a:cxn ang="0">
                  <a:pos x="633" y="539"/>
                </a:cxn>
                <a:cxn ang="0">
                  <a:pos x="572" y="541"/>
                </a:cxn>
                <a:cxn ang="0">
                  <a:pos x="508" y="537"/>
                </a:cxn>
                <a:cxn ang="0">
                  <a:pos x="447" y="526"/>
                </a:cxn>
                <a:cxn ang="0">
                  <a:pos x="388" y="511"/>
                </a:cxn>
                <a:cxn ang="0">
                  <a:pos x="335" y="488"/>
                </a:cxn>
                <a:cxn ang="0">
                  <a:pos x="285" y="461"/>
                </a:cxn>
                <a:cxn ang="0">
                  <a:pos x="241" y="431"/>
                </a:cxn>
                <a:cxn ang="0">
                  <a:pos x="202" y="395"/>
                </a:cxn>
                <a:cxn ang="0">
                  <a:pos x="163" y="357"/>
                </a:cxn>
                <a:cxn ang="0">
                  <a:pos x="131" y="317"/>
                </a:cxn>
                <a:cxn ang="0">
                  <a:pos x="101" y="277"/>
                </a:cxn>
                <a:cxn ang="0">
                  <a:pos x="76" y="233"/>
                </a:cxn>
                <a:cxn ang="0">
                  <a:pos x="53" y="190"/>
                </a:cxn>
                <a:cxn ang="0">
                  <a:pos x="36" y="148"/>
                </a:cxn>
                <a:cxn ang="0">
                  <a:pos x="19" y="104"/>
                </a:cxn>
                <a:cxn ang="0">
                  <a:pos x="10" y="64"/>
                </a:cxn>
                <a:cxn ang="0">
                  <a:pos x="0" y="26"/>
                </a:cxn>
                <a:cxn ang="0">
                  <a:pos x="0" y="3"/>
                </a:cxn>
                <a:cxn ang="0">
                  <a:pos x="11" y="20"/>
                </a:cxn>
                <a:cxn ang="0">
                  <a:pos x="25" y="39"/>
                </a:cxn>
                <a:cxn ang="0">
                  <a:pos x="44" y="62"/>
                </a:cxn>
                <a:cxn ang="0">
                  <a:pos x="67" y="87"/>
                </a:cxn>
                <a:cxn ang="0">
                  <a:pos x="93" y="117"/>
                </a:cxn>
                <a:cxn ang="0">
                  <a:pos x="125" y="150"/>
                </a:cxn>
                <a:cxn ang="0">
                  <a:pos x="162" y="182"/>
                </a:cxn>
                <a:cxn ang="0">
                  <a:pos x="202" y="212"/>
                </a:cxn>
                <a:cxn ang="0">
                  <a:pos x="247" y="245"/>
                </a:cxn>
                <a:cxn ang="0">
                  <a:pos x="293" y="275"/>
                </a:cxn>
                <a:cxn ang="0">
                  <a:pos x="346" y="302"/>
                </a:cxn>
                <a:cxn ang="0">
                  <a:pos x="401" y="325"/>
                </a:cxn>
                <a:cxn ang="0">
                  <a:pos x="462" y="344"/>
                </a:cxn>
                <a:cxn ang="0">
                  <a:pos x="525" y="357"/>
                </a:cxn>
                <a:cxn ang="0">
                  <a:pos x="591" y="364"/>
                </a:cxn>
                <a:cxn ang="0">
                  <a:pos x="654" y="370"/>
                </a:cxn>
                <a:cxn ang="0">
                  <a:pos x="711" y="372"/>
                </a:cxn>
                <a:cxn ang="0">
                  <a:pos x="766" y="372"/>
                </a:cxn>
                <a:cxn ang="0">
                  <a:pos x="816" y="370"/>
                </a:cxn>
                <a:cxn ang="0">
                  <a:pos x="863" y="370"/>
                </a:cxn>
                <a:cxn ang="0">
                  <a:pos x="905" y="364"/>
                </a:cxn>
                <a:cxn ang="0">
                  <a:pos x="943" y="361"/>
                </a:cxn>
                <a:cxn ang="0">
                  <a:pos x="977" y="355"/>
                </a:cxn>
                <a:cxn ang="0">
                  <a:pos x="1006" y="347"/>
                </a:cxn>
                <a:cxn ang="0">
                  <a:pos x="1032" y="344"/>
                </a:cxn>
                <a:cxn ang="0">
                  <a:pos x="1053" y="338"/>
                </a:cxn>
                <a:cxn ang="0">
                  <a:pos x="1078" y="330"/>
                </a:cxn>
                <a:cxn ang="0">
                  <a:pos x="1097" y="325"/>
                </a:cxn>
              </a:cxnLst>
              <a:rect l="0" t="0" r="r" b="b"/>
              <a:pathLst>
                <a:path w="1097" h="541">
                  <a:moveTo>
                    <a:pt x="1097" y="325"/>
                  </a:moveTo>
                  <a:lnTo>
                    <a:pt x="1097" y="325"/>
                  </a:lnTo>
                  <a:lnTo>
                    <a:pt x="1095" y="326"/>
                  </a:lnTo>
                  <a:lnTo>
                    <a:pt x="1091" y="330"/>
                  </a:lnTo>
                  <a:lnTo>
                    <a:pt x="1087" y="334"/>
                  </a:lnTo>
                  <a:lnTo>
                    <a:pt x="1080" y="340"/>
                  </a:lnTo>
                  <a:lnTo>
                    <a:pt x="1074" y="345"/>
                  </a:lnTo>
                  <a:lnTo>
                    <a:pt x="1068" y="349"/>
                  </a:lnTo>
                  <a:lnTo>
                    <a:pt x="1067" y="353"/>
                  </a:lnTo>
                  <a:lnTo>
                    <a:pt x="1061" y="357"/>
                  </a:lnTo>
                  <a:lnTo>
                    <a:pt x="1057" y="363"/>
                  </a:lnTo>
                  <a:lnTo>
                    <a:pt x="1051" y="366"/>
                  </a:lnTo>
                  <a:lnTo>
                    <a:pt x="1046" y="370"/>
                  </a:lnTo>
                  <a:lnTo>
                    <a:pt x="1040" y="376"/>
                  </a:lnTo>
                  <a:lnTo>
                    <a:pt x="1034" y="380"/>
                  </a:lnTo>
                  <a:lnTo>
                    <a:pt x="1027" y="385"/>
                  </a:lnTo>
                  <a:lnTo>
                    <a:pt x="1021" y="389"/>
                  </a:lnTo>
                  <a:lnTo>
                    <a:pt x="1013" y="395"/>
                  </a:lnTo>
                  <a:lnTo>
                    <a:pt x="1008" y="401"/>
                  </a:lnTo>
                  <a:lnTo>
                    <a:pt x="1000" y="404"/>
                  </a:lnTo>
                  <a:lnTo>
                    <a:pt x="992" y="410"/>
                  </a:lnTo>
                  <a:lnTo>
                    <a:pt x="983" y="416"/>
                  </a:lnTo>
                  <a:lnTo>
                    <a:pt x="977" y="421"/>
                  </a:lnTo>
                  <a:lnTo>
                    <a:pt x="968" y="425"/>
                  </a:lnTo>
                  <a:lnTo>
                    <a:pt x="958" y="431"/>
                  </a:lnTo>
                  <a:lnTo>
                    <a:pt x="951" y="437"/>
                  </a:lnTo>
                  <a:lnTo>
                    <a:pt x="941" y="442"/>
                  </a:lnTo>
                  <a:lnTo>
                    <a:pt x="932" y="448"/>
                  </a:lnTo>
                  <a:lnTo>
                    <a:pt x="922" y="454"/>
                  </a:lnTo>
                  <a:lnTo>
                    <a:pt x="913" y="458"/>
                  </a:lnTo>
                  <a:lnTo>
                    <a:pt x="901" y="463"/>
                  </a:lnTo>
                  <a:lnTo>
                    <a:pt x="892" y="467"/>
                  </a:lnTo>
                  <a:lnTo>
                    <a:pt x="880" y="475"/>
                  </a:lnTo>
                  <a:lnTo>
                    <a:pt x="869" y="478"/>
                  </a:lnTo>
                  <a:lnTo>
                    <a:pt x="859" y="484"/>
                  </a:lnTo>
                  <a:lnTo>
                    <a:pt x="846" y="490"/>
                  </a:lnTo>
                  <a:lnTo>
                    <a:pt x="835" y="492"/>
                  </a:lnTo>
                  <a:lnTo>
                    <a:pt x="823" y="497"/>
                  </a:lnTo>
                  <a:lnTo>
                    <a:pt x="812" y="503"/>
                  </a:lnTo>
                  <a:lnTo>
                    <a:pt x="798" y="507"/>
                  </a:lnTo>
                  <a:lnTo>
                    <a:pt x="787" y="511"/>
                  </a:lnTo>
                  <a:lnTo>
                    <a:pt x="772" y="515"/>
                  </a:lnTo>
                  <a:lnTo>
                    <a:pt x="760" y="518"/>
                  </a:lnTo>
                  <a:lnTo>
                    <a:pt x="747" y="522"/>
                  </a:lnTo>
                  <a:lnTo>
                    <a:pt x="734" y="524"/>
                  </a:lnTo>
                  <a:lnTo>
                    <a:pt x="719" y="528"/>
                  </a:lnTo>
                  <a:lnTo>
                    <a:pt x="705" y="530"/>
                  </a:lnTo>
                  <a:lnTo>
                    <a:pt x="690" y="532"/>
                  </a:lnTo>
                  <a:lnTo>
                    <a:pt x="677" y="534"/>
                  </a:lnTo>
                  <a:lnTo>
                    <a:pt x="663" y="536"/>
                  </a:lnTo>
                  <a:lnTo>
                    <a:pt x="648" y="537"/>
                  </a:lnTo>
                  <a:lnTo>
                    <a:pt x="633" y="539"/>
                  </a:lnTo>
                  <a:lnTo>
                    <a:pt x="618" y="541"/>
                  </a:lnTo>
                  <a:lnTo>
                    <a:pt x="603" y="541"/>
                  </a:lnTo>
                  <a:lnTo>
                    <a:pt x="587" y="541"/>
                  </a:lnTo>
                  <a:lnTo>
                    <a:pt x="572" y="541"/>
                  </a:lnTo>
                  <a:lnTo>
                    <a:pt x="557" y="541"/>
                  </a:lnTo>
                  <a:lnTo>
                    <a:pt x="540" y="541"/>
                  </a:lnTo>
                  <a:lnTo>
                    <a:pt x="525" y="539"/>
                  </a:lnTo>
                  <a:lnTo>
                    <a:pt x="508" y="537"/>
                  </a:lnTo>
                  <a:lnTo>
                    <a:pt x="492" y="536"/>
                  </a:lnTo>
                  <a:lnTo>
                    <a:pt x="477" y="532"/>
                  </a:lnTo>
                  <a:lnTo>
                    <a:pt x="462" y="530"/>
                  </a:lnTo>
                  <a:lnTo>
                    <a:pt x="447" y="526"/>
                  </a:lnTo>
                  <a:lnTo>
                    <a:pt x="432" y="524"/>
                  </a:lnTo>
                  <a:lnTo>
                    <a:pt x="416" y="520"/>
                  </a:lnTo>
                  <a:lnTo>
                    <a:pt x="403" y="516"/>
                  </a:lnTo>
                  <a:lnTo>
                    <a:pt x="388" y="511"/>
                  </a:lnTo>
                  <a:lnTo>
                    <a:pt x="373" y="505"/>
                  </a:lnTo>
                  <a:lnTo>
                    <a:pt x="361" y="499"/>
                  </a:lnTo>
                  <a:lnTo>
                    <a:pt x="348" y="496"/>
                  </a:lnTo>
                  <a:lnTo>
                    <a:pt x="335" y="488"/>
                  </a:lnTo>
                  <a:lnTo>
                    <a:pt x="321" y="482"/>
                  </a:lnTo>
                  <a:lnTo>
                    <a:pt x="308" y="475"/>
                  </a:lnTo>
                  <a:lnTo>
                    <a:pt x="298" y="469"/>
                  </a:lnTo>
                  <a:lnTo>
                    <a:pt x="285" y="461"/>
                  </a:lnTo>
                  <a:lnTo>
                    <a:pt x="274" y="454"/>
                  </a:lnTo>
                  <a:lnTo>
                    <a:pt x="262" y="446"/>
                  </a:lnTo>
                  <a:lnTo>
                    <a:pt x="253" y="439"/>
                  </a:lnTo>
                  <a:lnTo>
                    <a:pt x="241" y="431"/>
                  </a:lnTo>
                  <a:lnTo>
                    <a:pt x="230" y="421"/>
                  </a:lnTo>
                  <a:lnTo>
                    <a:pt x="221" y="412"/>
                  </a:lnTo>
                  <a:lnTo>
                    <a:pt x="211" y="404"/>
                  </a:lnTo>
                  <a:lnTo>
                    <a:pt x="202" y="395"/>
                  </a:lnTo>
                  <a:lnTo>
                    <a:pt x="192" y="387"/>
                  </a:lnTo>
                  <a:lnTo>
                    <a:pt x="183" y="376"/>
                  </a:lnTo>
                  <a:lnTo>
                    <a:pt x="173" y="368"/>
                  </a:lnTo>
                  <a:lnTo>
                    <a:pt x="163" y="357"/>
                  </a:lnTo>
                  <a:lnTo>
                    <a:pt x="154" y="347"/>
                  </a:lnTo>
                  <a:lnTo>
                    <a:pt x="146" y="340"/>
                  </a:lnTo>
                  <a:lnTo>
                    <a:pt x="139" y="330"/>
                  </a:lnTo>
                  <a:lnTo>
                    <a:pt x="131" y="317"/>
                  </a:lnTo>
                  <a:lnTo>
                    <a:pt x="124" y="307"/>
                  </a:lnTo>
                  <a:lnTo>
                    <a:pt x="116" y="298"/>
                  </a:lnTo>
                  <a:lnTo>
                    <a:pt x="108" y="287"/>
                  </a:lnTo>
                  <a:lnTo>
                    <a:pt x="101" y="277"/>
                  </a:lnTo>
                  <a:lnTo>
                    <a:pt x="95" y="266"/>
                  </a:lnTo>
                  <a:lnTo>
                    <a:pt x="87" y="256"/>
                  </a:lnTo>
                  <a:lnTo>
                    <a:pt x="82" y="245"/>
                  </a:lnTo>
                  <a:lnTo>
                    <a:pt x="76" y="233"/>
                  </a:lnTo>
                  <a:lnTo>
                    <a:pt x="70" y="222"/>
                  </a:lnTo>
                  <a:lnTo>
                    <a:pt x="65" y="212"/>
                  </a:lnTo>
                  <a:lnTo>
                    <a:pt x="59" y="201"/>
                  </a:lnTo>
                  <a:lnTo>
                    <a:pt x="53" y="190"/>
                  </a:lnTo>
                  <a:lnTo>
                    <a:pt x="49" y="180"/>
                  </a:lnTo>
                  <a:lnTo>
                    <a:pt x="44" y="169"/>
                  </a:lnTo>
                  <a:lnTo>
                    <a:pt x="42" y="159"/>
                  </a:lnTo>
                  <a:lnTo>
                    <a:pt x="36" y="148"/>
                  </a:lnTo>
                  <a:lnTo>
                    <a:pt x="32" y="136"/>
                  </a:lnTo>
                  <a:lnTo>
                    <a:pt x="27" y="125"/>
                  </a:lnTo>
                  <a:lnTo>
                    <a:pt x="25" y="115"/>
                  </a:lnTo>
                  <a:lnTo>
                    <a:pt x="19" y="104"/>
                  </a:lnTo>
                  <a:lnTo>
                    <a:pt x="17" y="95"/>
                  </a:lnTo>
                  <a:lnTo>
                    <a:pt x="13" y="85"/>
                  </a:lnTo>
                  <a:lnTo>
                    <a:pt x="11" y="76"/>
                  </a:lnTo>
                  <a:lnTo>
                    <a:pt x="10" y="64"/>
                  </a:lnTo>
                  <a:lnTo>
                    <a:pt x="6" y="55"/>
                  </a:lnTo>
                  <a:lnTo>
                    <a:pt x="4" y="45"/>
                  </a:lnTo>
                  <a:lnTo>
                    <a:pt x="2" y="36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2" y="7"/>
                  </a:lnTo>
                  <a:lnTo>
                    <a:pt x="6" y="15"/>
                  </a:lnTo>
                  <a:lnTo>
                    <a:pt x="8" y="17"/>
                  </a:lnTo>
                  <a:lnTo>
                    <a:pt x="11" y="20"/>
                  </a:lnTo>
                  <a:lnTo>
                    <a:pt x="13" y="24"/>
                  </a:lnTo>
                  <a:lnTo>
                    <a:pt x="17" y="30"/>
                  </a:lnTo>
                  <a:lnTo>
                    <a:pt x="21" y="34"/>
                  </a:lnTo>
                  <a:lnTo>
                    <a:pt x="25" y="39"/>
                  </a:lnTo>
                  <a:lnTo>
                    <a:pt x="29" y="45"/>
                  </a:lnTo>
                  <a:lnTo>
                    <a:pt x="34" y="51"/>
                  </a:lnTo>
                  <a:lnTo>
                    <a:pt x="38" y="57"/>
                  </a:lnTo>
                  <a:lnTo>
                    <a:pt x="44" y="62"/>
                  </a:lnTo>
                  <a:lnTo>
                    <a:pt x="48" y="70"/>
                  </a:lnTo>
                  <a:lnTo>
                    <a:pt x="53" y="76"/>
                  </a:lnTo>
                  <a:lnTo>
                    <a:pt x="59" y="81"/>
                  </a:lnTo>
                  <a:lnTo>
                    <a:pt x="67" y="87"/>
                  </a:lnTo>
                  <a:lnTo>
                    <a:pt x="72" y="96"/>
                  </a:lnTo>
                  <a:lnTo>
                    <a:pt x="80" y="104"/>
                  </a:lnTo>
                  <a:lnTo>
                    <a:pt x="87" y="110"/>
                  </a:lnTo>
                  <a:lnTo>
                    <a:pt x="93" y="117"/>
                  </a:lnTo>
                  <a:lnTo>
                    <a:pt x="101" y="125"/>
                  </a:lnTo>
                  <a:lnTo>
                    <a:pt x="108" y="133"/>
                  </a:lnTo>
                  <a:lnTo>
                    <a:pt x="118" y="142"/>
                  </a:lnTo>
                  <a:lnTo>
                    <a:pt x="125" y="150"/>
                  </a:lnTo>
                  <a:lnTo>
                    <a:pt x="135" y="157"/>
                  </a:lnTo>
                  <a:lnTo>
                    <a:pt x="144" y="167"/>
                  </a:lnTo>
                  <a:lnTo>
                    <a:pt x="152" y="174"/>
                  </a:lnTo>
                  <a:lnTo>
                    <a:pt x="162" y="182"/>
                  </a:lnTo>
                  <a:lnTo>
                    <a:pt x="171" y="190"/>
                  </a:lnTo>
                  <a:lnTo>
                    <a:pt x="183" y="197"/>
                  </a:lnTo>
                  <a:lnTo>
                    <a:pt x="192" y="207"/>
                  </a:lnTo>
                  <a:lnTo>
                    <a:pt x="202" y="212"/>
                  </a:lnTo>
                  <a:lnTo>
                    <a:pt x="213" y="222"/>
                  </a:lnTo>
                  <a:lnTo>
                    <a:pt x="224" y="230"/>
                  </a:lnTo>
                  <a:lnTo>
                    <a:pt x="234" y="237"/>
                  </a:lnTo>
                  <a:lnTo>
                    <a:pt x="247" y="245"/>
                  </a:lnTo>
                  <a:lnTo>
                    <a:pt x="259" y="252"/>
                  </a:lnTo>
                  <a:lnTo>
                    <a:pt x="270" y="262"/>
                  </a:lnTo>
                  <a:lnTo>
                    <a:pt x="281" y="268"/>
                  </a:lnTo>
                  <a:lnTo>
                    <a:pt x="293" y="275"/>
                  </a:lnTo>
                  <a:lnTo>
                    <a:pt x="306" y="283"/>
                  </a:lnTo>
                  <a:lnTo>
                    <a:pt x="321" y="290"/>
                  </a:lnTo>
                  <a:lnTo>
                    <a:pt x="333" y="296"/>
                  </a:lnTo>
                  <a:lnTo>
                    <a:pt x="346" y="302"/>
                  </a:lnTo>
                  <a:lnTo>
                    <a:pt x="359" y="307"/>
                  </a:lnTo>
                  <a:lnTo>
                    <a:pt x="373" y="315"/>
                  </a:lnTo>
                  <a:lnTo>
                    <a:pt x="388" y="321"/>
                  </a:lnTo>
                  <a:lnTo>
                    <a:pt x="401" y="325"/>
                  </a:lnTo>
                  <a:lnTo>
                    <a:pt x="416" y="330"/>
                  </a:lnTo>
                  <a:lnTo>
                    <a:pt x="432" y="336"/>
                  </a:lnTo>
                  <a:lnTo>
                    <a:pt x="447" y="340"/>
                  </a:lnTo>
                  <a:lnTo>
                    <a:pt x="462" y="344"/>
                  </a:lnTo>
                  <a:lnTo>
                    <a:pt x="477" y="347"/>
                  </a:lnTo>
                  <a:lnTo>
                    <a:pt x="492" y="351"/>
                  </a:lnTo>
                  <a:lnTo>
                    <a:pt x="508" y="355"/>
                  </a:lnTo>
                  <a:lnTo>
                    <a:pt x="525" y="357"/>
                  </a:lnTo>
                  <a:lnTo>
                    <a:pt x="542" y="361"/>
                  </a:lnTo>
                  <a:lnTo>
                    <a:pt x="559" y="363"/>
                  </a:lnTo>
                  <a:lnTo>
                    <a:pt x="576" y="363"/>
                  </a:lnTo>
                  <a:lnTo>
                    <a:pt x="591" y="364"/>
                  </a:lnTo>
                  <a:lnTo>
                    <a:pt x="606" y="366"/>
                  </a:lnTo>
                  <a:lnTo>
                    <a:pt x="622" y="368"/>
                  </a:lnTo>
                  <a:lnTo>
                    <a:pt x="637" y="370"/>
                  </a:lnTo>
                  <a:lnTo>
                    <a:pt x="654" y="370"/>
                  </a:lnTo>
                  <a:lnTo>
                    <a:pt x="667" y="370"/>
                  </a:lnTo>
                  <a:lnTo>
                    <a:pt x="683" y="372"/>
                  </a:lnTo>
                  <a:lnTo>
                    <a:pt x="698" y="372"/>
                  </a:lnTo>
                  <a:lnTo>
                    <a:pt x="711" y="372"/>
                  </a:lnTo>
                  <a:lnTo>
                    <a:pt x="726" y="372"/>
                  </a:lnTo>
                  <a:lnTo>
                    <a:pt x="740" y="372"/>
                  </a:lnTo>
                  <a:lnTo>
                    <a:pt x="753" y="372"/>
                  </a:lnTo>
                  <a:lnTo>
                    <a:pt x="766" y="372"/>
                  </a:lnTo>
                  <a:lnTo>
                    <a:pt x="778" y="372"/>
                  </a:lnTo>
                  <a:lnTo>
                    <a:pt x="793" y="372"/>
                  </a:lnTo>
                  <a:lnTo>
                    <a:pt x="804" y="372"/>
                  </a:lnTo>
                  <a:lnTo>
                    <a:pt x="816" y="370"/>
                  </a:lnTo>
                  <a:lnTo>
                    <a:pt x="827" y="370"/>
                  </a:lnTo>
                  <a:lnTo>
                    <a:pt x="840" y="370"/>
                  </a:lnTo>
                  <a:lnTo>
                    <a:pt x="852" y="370"/>
                  </a:lnTo>
                  <a:lnTo>
                    <a:pt x="863" y="370"/>
                  </a:lnTo>
                  <a:lnTo>
                    <a:pt x="873" y="366"/>
                  </a:lnTo>
                  <a:lnTo>
                    <a:pt x="884" y="366"/>
                  </a:lnTo>
                  <a:lnTo>
                    <a:pt x="894" y="366"/>
                  </a:lnTo>
                  <a:lnTo>
                    <a:pt x="905" y="364"/>
                  </a:lnTo>
                  <a:lnTo>
                    <a:pt x="914" y="363"/>
                  </a:lnTo>
                  <a:lnTo>
                    <a:pt x="924" y="363"/>
                  </a:lnTo>
                  <a:lnTo>
                    <a:pt x="933" y="361"/>
                  </a:lnTo>
                  <a:lnTo>
                    <a:pt x="943" y="361"/>
                  </a:lnTo>
                  <a:lnTo>
                    <a:pt x="952" y="359"/>
                  </a:lnTo>
                  <a:lnTo>
                    <a:pt x="962" y="357"/>
                  </a:lnTo>
                  <a:lnTo>
                    <a:pt x="968" y="355"/>
                  </a:lnTo>
                  <a:lnTo>
                    <a:pt x="977" y="355"/>
                  </a:lnTo>
                  <a:lnTo>
                    <a:pt x="983" y="353"/>
                  </a:lnTo>
                  <a:lnTo>
                    <a:pt x="992" y="351"/>
                  </a:lnTo>
                  <a:lnTo>
                    <a:pt x="998" y="349"/>
                  </a:lnTo>
                  <a:lnTo>
                    <a:pt x="1006" y="347"/>
                  </a:lnTo>
                  <a:lnTo>
                    <a:pt x="1013" y="347"/>
                  </a:lnTo>
                  <a:lnTo>
                    <a:pt x="1019" y="345"/>
                  </a:lnTo>
                  <a:lnTo>
                    <a:pt x="1027" y="344"/>
                  </a:lnTo>
                  <a:lnTo>
                    <a:pt x="1032" y="344"/>
                  </a:lnTo>
                  <a:lnTo>
                    <a:pt x="1038" y="342"/>
                  </a:lnTo>
                  <a:lnTo>
                    <a:pt x="1044" y="340"/>
                  </a:lnTo>
                  <a:lnTo>
                    <a:pt x="1049" y="340"/>
                  </a:lnTo>
                  <a:lnTo>
                    <a:pt x="1053" y="338"/>
                  </a:lnTo>
                  <a:lnTo>
                    <a:pt x="1059" y="336"/>
                  </a:lnTo>
                  <a:lnTo>
                    <a:pt x="1063" y="336"/>
                  </a:lnTo>
                  <a:lnTo>
                    <a:pt x="1070" y="332"/>
                  </a:lnTo>
                  <a:lnTo>
                    <a:pt x="1078" y="330"/>
                  </a:lnTo>
                  <a:lnTo>
                    <a:pt x="1084" y="328"/>
                  </a:lnTo>
                  <a:lnTo>
                    <a:pt x="1089" y="326"/>
                  </a:lnTo>
                  <a:lnTo>
                    <a:pt x="1093" y="326"/>
                  </a:lnTo>
                  <a:lnTo>
                    <a:pt x="1097" y="325"/>
                  </a:lnTo>
                  <a:lnTo>
                    <a:pt x="1097" y="325"/>
                  </a:lnTo>
                  <a:lnTo>
                    <a:pt x="1097" y="325"/>
                  </a:lnTo>
                  <a:lnTo>
                    <a:pt x="1097" y="325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23"/>
            <p:cNvSpPr>
              <a:spLocks/>
            </p:cNvSpPr>
            <p:nvPr/>
          </p:nvSpPr>
          <p:spPr bwMode="auto">
            <a:xfrm>
              <a:off x="938213" y="717550"/>
              <a:ext cx="511175" cy="844550"/>
            </a:xfrm>
            <a:custGeom>
              <a:avLst/>
              <a:gdLst/>
              <a:ahLst/>
              <a:cxnLst>
                <a:cxn ang="0">
                  <a:pos x="635" y="1063"/>
                </a:cxn>
                <a:cxn ang="0">
                  <a:pos x="616" y="1061"/>
                </a:cxn>
                <a:cxn ang="0">
                  <a:pos x="596" y="1057"/>
                </a:cxn>
                <a:cxn ang="0">
                  <a:pos x="567" y="1053"/>
                </a:cxn>
                <a:cxn ang="0">
                  <a:pos x="537" y="1046"/>
                </a:cxn>
                <a:cxn ang="0">
                  <a:pos x="500" y="1036"/>
                </a:cxn>
                <a:cxn ang="0">
                  <a:pos x="464" y="1025"/>
                </a:cxn>
                <a:cxn ang="0">
                  <a:pos x="423" y="1008"/>
                </a:cxn>
                <a:cxn ang="0">
                  <a:pos x="379" y="990"/>
                </a:cxn>
                <a:cxn ang="0">
                  <a:pos x="335" y="966"/>
                </a:cxn>
                <a:cxn ang="0">
                  <a:pos x="291" y="939"/>
                </a:cxn>
                <a:cxn ang="0">
                  <a:pos x="246" y="907"/>
                </a:cxn>
                <a:cxn ang="0">
                  <a:pos x="202" y="867"/>
                </a:cxn>
                <a:cxn ang="0">
                  <a:pos x="158" y="825"/>
                </a:cxn>
                <a:cxn ang="0">
                  <a:pos x="116" y="776"/>
                </a:cxn>
                <a:cxn ang="0">
                  <a:pos x="80" y="722"/>
                </a:cxn>
                <a:cxn ang="0">
                  <a:pos x="52" y="665"/>
                </a:cxn>
                <a:cxn ang="0">
                  <a:pos x="29" y="610"/>
                </a:cxn>
                <a:cxn ang="0">
                  <a:pos x="14" y="555"/>
                </a:cxn>
                <a:cxn ang="0">
                  <a:pos x="4" y="500"/>
                </a:cxn>
                <a:cxn ang="0">
                  <a:pos x="0" y="445"/>
                </a:cxn>
                <a:cxn ang="0">
                  <a:pos x="0" y="392"/>
                </a:cxn>
                <a:cxn ang="0">
                  <a:pos x="8" y="340"/>
                </a:cxn>
                <a:cxn ang="0">
                  <a:pos x="18" y="287"/>
                </a:cxn>
                <a:cxn ang="0">
                  <a:pos x="29" y="238"/>
                </a:cxn>
                <a:cxn ang="0">
                  <a:pos x="46" y="192"/>
                </a:cxn>
                <a:cxn ang="0">
                  <a:pos x="65" y="148"/>
                </a:cxn>
                <a:cxn ang="0">
                  <a:pos x="84" y="107"/>
                </a:cxn>
                <a:cxn ang="0">
                  <a:pos x="105" y="71"/>
                </a:cxn>
                <a:cxn ang="0">
                  <a:pos x="128" y="34"/>
                </a:cxn>
                <a:cxn ang="0">
                  <a:pos x="151" y="6"/>
                </a:cxn>
                <a:cxn ang="0">
                  <a:pos x="154" y="6"/>
                </a:cxn>
                <a:cxn ang="0">
                  <a:pos x="151" y="19"/>
                </a:cxn>
                <a:cxn ang="0">
                  <a:pos x="147" y="40"/>
                </a:cxn>
                <a:cxn ang="0">
                  <a:pos x="141" y="69"/>
                </a:cxn>
                <a:cxn ang="0">
                  <a:pos x="137" y="103"/>
                </a:cxn>
                <a:cxn ang="0">
                  <a:pos x="132" y="141"/>
                </a:cxn>
                <a:cxn ang="0">
                  <a:pos x="130" y="186"/>
                </a:cxn>
                <a:cxn ang="0">
                  <a:pos x="130" y="234"/>
                </a:cxn>
                <a:cxn ang="0">
                  <a:pos x="132" y="285"/>
                </a:cxn>
                <a:cxn ang="0">
                  <a:pos x="135" y="340"/>
                </a:cxn>
                <a:cxn ang="0">
                  <a:pos x="145" y="396"/>
                </a:cxn>
                <a:cxn ang="0">
                  <a:pos x="158" y="453"/>
                </a:cxn>
                <a:cxn ang="0">
                  <a:pos x="175" y="511"/>
                </a:cxn>
                <a:cxn ang="0">
                  <a:pos x="200" y="570"/>
                </a:cxn>
                <a:cxn ang="0">
                  <a:pos x="231" y="629"/>
                </a:cxn>
                <a:cxn ang="0">
                  <a:pos x="263" y="683"/>
                </a:cxn>
                <a:cxn ang="0">
                  <a:pos x="286" y="721"/>
                </a:cxn>
                <a:cxn ang="0">
                  <a:pos x="314" y="757"/>
                </a:cxn>
                <a:cxn ang="0">
                  <a:pos x="343" y="795"/>
                </a:cxn>
                <a:cxn ang="0">
                  <a:pos x="373" y="831"/>
                </a:cxn>
                <a:cxn ang="0">
                  <a:pos x="405" y="863"/>
                </a:cxn>
                <a:cxn ang="0">
                  <a:pos x="438" y="895"/>
                </a:cxn>
                <a:cxn ang="0">
                  <a:pos x="470" y="924"/>
                </a:cxn>
                <a:cxn ang="0">
                  <a:pos x="500" y="952"/>
                </a:cxn>
                <a:cxn ang="0">
                  <a:pos x="531" y="977"/>
                </a:cxn>
                <a:cxn ang="0">
                  <a:pos x="557" y="1000"/>
                </a:cxn>
                <a:cxn ang="0">
                  <a:pos x="582" y="1019"/>
                </a:cxn>
                <a:cxn ang="0">
                  <a:pos x="605" y="1036"/>
                </a:cxn>
                <a:cxn ang="0">
                  <a:pos x="620" y="1047"/>
                </a:cxn>
                <a:cxn ang="0">
                  <a:pos x="635" y="1061"/>
                </a:cxn>
                <a:cxn ang="0">
                  <a:pos x="645" y="1065"/>
                </a:cxn>
              </a:cxnLst>
              <a:rect l="0" t="0" r="r" b="b"/>
              <a:pathLst>
                <a:path w="645" h="1065">
                  <a:moveTo>
                    <a:pt x="645" y="1065"/>
                  </a:moveTo>
                  <a:lnTo>
                    <a:pt x="643" y="1063"/>
                  </a:lnTo>
                  <a:lnTo>
                    <a:pt x="639" y="1063"/>
                  </a:lnTo>
                  <a:lnTo>
                    <a:pt x="635" y="1063"/>
                  </a:lnTo>
                  <a:lnTo>
                    <a:pt x="630" y="1063"/>
                  </a:lnTo>
                  <a:lnTo>
                    <a:pt x="626" y="1063"/>
                  </a:lnTo>
                  <a:lnTo>
                    <a:pt x="620" y="1061"/>
                  </a:lnTo>
                  <a:lnTo>
                    <a:pt x="616" y="1061"/>
                  </a:lnTo>
                  <a:lnTo>
                    <a:pt x="613" y="1061"/>
                  </a:lnTo>
                  <a:lnTo>
                    <a:pt x="607" y="1061"/>
                  </a:lnTo>
                  <a:lnTo>
                    <a:pt x="601" y="1059"/>
                  </a:lnTo>
                  <a:lnTo>
                    <a:pt x="596" y="1057"/>
                  </a:lnTo>
                  <a:lnTo>
                    <a:pt x="590" y="1057"/>
                  </a:lnTo>
                  <a:lnTo>
                    <a:pt x="582" y="1055"/>
                  </a:lnTo>
                  <a:lnTo>
                    <a:pt x="575" y="1055"/>
                  </a:lnTo>
                  <a:lnTo>
                    <a:pt x="567" y="1053"/>
                  </a:lnTo>
                  <a:lnTo>
                    <a:pt x="561" y="1051"/>
                  </a:lnTo>
                  <a:lnTo>
                    <a:pt x="554" y="1049"/>
                  </a:lnTo>
                  <a:lnTo>
                    <a:pt x="546" y="1047"/>
                  </a:lnTo>
                  <a:lnTo>
                    <a:pt x="537" y="1046"/>
                  </a:lnTo>
                  <a:lnTo>
                    <a:pt x="529" y="1046"/>
                  </a:lnTo>
                  <a:lnTo>
                    <a:pt x="519" y="1042"/>
                  </a:lnTo>
                  <a:lnTo>
                    <a:pt x="510" y="1040"/>
                  </a:lnTo>
                  <a:lnTo>
                    <a:pt x="500" y="1036"/>
                  </a:lnTo>
                  <a:lnTo>
                    <a:pt x="493" y="1034"/>
                  </a:lnTo>
                  <a:lnTo>
                    <a:pt x="483" y="1030"/>
                  </a:lnTo>
                  <a:lnTo>
                    <a:pt x="472" y="1028"/>
                  </a:lnTo>
                  <a:lnTo>
                    <a:pt x="464" y="1025"/>
                  </a:lnTo>
                  <a:lnTo>
                    <a:pt x="455" y="1023"/>
                  </a:lnTo>
                  <a:lnTo>
                    <a:pt x="443" y="1017"/>
                  </a:lnTo>
                  <a:lnTo>
                    <a:pt x="432" y="1013"/>
                  </a:lnTo>
                  <a:lnTo>
                    <a:pt x="423" y="1008"/>
                  </a:lnTo>
                  <a:lnTo>
                    <a:pt x="413" y="1006"/>
                  </a:lnTo>
                  <a:lnTo>
                    <a:pt x="402" y="1000"/>
                  </a:lnTo>
                  <a:lnTo>
                    <a:pt x="390" y="996"/>
                  </a:lnTo>
                  <a:lnTo>
                    <a:pt x="379" y="990"/>
                  </a:lnTo>
                  <a:lnTo>
                    <a:pt x="369" y="985"/>
                  </a:lnTo>
                  <a:lnTo>
                    <a:pt x="358" y="979"/>
                  </a:lnTo>
                  <a:lnTo>
                    <a:pt x="346" y="973"/>
                  </a:lnTo>
                  <a:lnTo>
                    <a:pt x="335" y="966"/>
                  </a:lnTo>
                  <a:lnTo>
                    <a:pt x="326" y="960"/>
                  </a:lnTo>
                  <a:lnTo>
                    <a:pt x="314" y="952"/>
                  </a:lnTo>
                  <a:lnTo>
                    <a:pt x="301" y="947"/>
                  </a:lnTo>
                  <a:lnTo>
                    <a:pt x="291" y="939"/>
                  </a:lnTo>
                  <a:lnTo>
                    <a:pt x="280" y="931"/>
                  </a:lnTo>
                  <a:lnTo>
                    <a:pt x="267" y="922"/>
                  </a:lnTo>
                  <a:lnTo>
                    <a:pt x="257" y="914"/>
                  </a:lnTo>
                  <a:lnTo>
                    <a:pt x="246" y="907"/>
                  </a:lnTo>
                  <a:lnTo>
                    <a:pt x="234" y="897"/>
                  </a:lnTo>
                  <a:lnTo>
                    <a:pt x="225" y="888"/>
                  </a:lnTo>
                  <a:lnTo>
                    <a:pt x="213" y="878"/>
                  </a:lnTo>
                  <a:lnTo>
                    <a:pt x="202" y="867"/>
                  </a:lnTo>
                  <a:lnTo>
                    <a:pt x="191" y="857"/>
                  </a:lnTo>
                  <a:lnTo>
                    <a:pt x="179" y="848"/>
                  </a:lnTo>
                  <a:lnTo>
                    <a:pt x="170" y="836"/>
                  </a:lnTo>
                  <a:lnTo>
                    <a:pt x="158" y="825"/>
                  </a:lnTo>
                  <a:lnTo>
                    <a:pt x="149" y="816"/>
                  </a:lnTo>
                  <a:lnTo>
                    <a:pt x="137" y="802"/>
                  </a:lnTo>
                  <a:lnTo>
                    <a:pt x="128" y="789"/>
                  </a:lnTo>
                  <a:lnTo>
                    <a:pt x="116" y="776"/>
                  </a:lnTo>
                  <a:lnTo>
                    <a:pt x="109" y="762"/>
                  </a:lnTo>
                  <a:lnTo>
                    <a:pt x="99" y="751"/>
                  </a:lnTo>
                  <a:lnTo>
                    <a:pt x="90" y="736"/>
                  </a:lnTo>
                  <a:lnTo>
                    <a:pt x="80" y="722"/>
                  </a:lnTo>
                  <a:lnTo>
                    <a:pt x="73" y="707"/>
                  </a:lnTo>
                  <a:lnTo>
                    <a:pt x="65" y="694"/>
                  </a:lnTo>
                  <a:lnTo>
                    <a:pt x="59" y="681"/>
                  </a:lnTo>
                  <a:lnTo>
                    <a:pt x="52" y="665"/>
                  </a:lnTo>
                  <a:lnTo>
                    <a:pt x="46" y="652"/>
                  </a:lnTo>
                  <a:lnTo>
                    <a:pt x="38" y="637"/>
                  </a:lnTo>
                  <a:lnTo>
                    <a:pt x="35" y="625"/>
                  </a:lnTo>
                  <a:lnTo>
                    <a:pt x="29" y="610"/>
                  </a:lnTo>
                  <a:lnTo>
                    <a:pt x="25" y="597"/>
                  </a:lnTo>
                  <a:lnTo>
                    <a:pt x="21" y="582"/>
                  </a:lnTo>
                  <a:lnTo>
                    <a:pt x="18" y="568"/>
                  </a:lnTo>
                  <a:lnTo>
                    <a:pt x="14" y="555"/>
                  </a:lnTo>
                  <a:lnTo>
                    <a:pt x="12" y="542"/>
                  </a:lnTo>
                  <a:lnTo>
                    <a:pt x="10" y="527"/>
                  </a:lnTo>
                  <a:lnTo>
                    <a:pt x="6" y="513"/>
                  </a:lnTo>
                  <a:lnTo>
                    <a:pt x="4" y="500"/>
                  </a:lnTo>
                  <a:lnTo>
                    <a:pt x="4" y="487"/>
                  </a:lnTo>
                  <a:lnTo>
                    <a:pt x="0" y="472"/>
                  </a:lnTo>
                  <a:lnTo>
                    <a:pt x="0" y="458"/>
                  </a:lnTo>
                  <a:lnTo>
                    <a:pt x="0" y="445"/>
                  </a:lnTo>
                  <a:lnTo>
                    <a:pt x="0" y="432"/>
                  </a:lnTo>
                  <a:lnTo>
                    <a:pt x="0" y="418"/>
                  </a:lnTo>
                  <a:lnTo>
                    <a:pt x="0" y="405"/>
                  </a:lnTo>
                  <a:lnTo>
                    <a:pt x="0" y="392"/>
                  </a:lnTo>
                  <a:lnTo>
                    <a:pt x="4" y="378"/>
                  </a:lnTo>
                  <a:lnTo>
                    <a:pt x="4" y="365"/>
                  </a:lnTo>
                  <a:lnTo>
                    <a:pt x="6" y="352"/>
                  </a:lnTo>
                  <a:lnTo>
                    <a:pt x="8" y="340"/>
                  </a:lnTo>
                  <a:lnTo>
                    <a:pt x="10" y="327"/>
                  </a:lnTo>
                  <a:lnTo>
                    <a:pt x="12" y="314"/>
                  </a:lnTo>
                  <a:lnTo>
                    <a:pt x="14" y="300"/>
                  </a:lnTo>
                  <a:lnTo>
                    <a:pt x="18" y="287"/>
                  </a:lnTo>
                  <a:lnTo>
                    <a:pt x="19" y="276"/>
                  </a:lnTo>
                  <a:lnTo>
                    <a:pt x="21" y="262"/>
                  </a:lnTo>
                  <a:lnTo>
                    <a:pt x="25" y="251"/>
                  </a:lnTo>
                  <a:lnTo>
                    <a:pt x="29" y="238"/>
                  </a:lnTo>
                  <a:lnTo>
                    <a:pt x="35" y="226"/>
                  </a:lnTo>
                  <a:lnTo>
                    <a:pt x="37" y="215"/>
                  </a:lnTo>
                  <a:lnTo>
                    <a:pt x="40" y="202"/>
                  </a:lnTo>
                  <a:lnTo>
                    <a:pt x="46" y="192"/>
                  </a:lnTo>
                  <a:lnTo>
                    <a:pt x="50" y="181"/>
                  </a:lnTo>
                  <a:lnTo>
                    <a:pt x="54" y="169"/>
                  </a:lnTo>
                  <a:lnTo>
                    <a:pt x="59" y="160"/>
                  </a:lnTo>
                  <a:lnTo>
                    <a:pt x="65" y="148"/>
                  </a:lnTo>
                  <a:lnTo>
                    <a:pt x="69" y="137"/>
                  </a:lnTo>
                  <a:lnTo>
                    <a:pt x="75" y="128"/>
                  </a:lnTo>
                  <a:lnTo>
                    <a:pt x="78" y="116"/>
                  </a:lnTo>
                  <a:lnTo>
                    <a:pt x="84" y="107"/>
                  </a:lnTo>
                  <a:lnTo>
                    <a:pt x="90" y="97"/>
                  </a:lnTo>
                  <a:lnTo>
                    <a:pt x="94" y="88"/>
                  </a:lnTo>
                  <a:lnTo>
                    <a:pt x="99" y="78"/>
                  </a:lnTo>
                  <a:lnTo>
                    <a:pt x="105" y="71"/>
                  </a:lnTo>
                  <a:lnTo>
                    <a:pt x="111" y="61"/>
                  </a:lnTo>
                  <a:lnTo>
                    <a:pt x="116" y="52"/>
                  </a:lnTo>
                  <a:lnTo>
                    <a:pt x="124" y="42"/>
                  </a:lnTo>
                  <a:lnTo>
                    <a:pt x="128" y="34"/>
                  </a:lnTo>
                  <a:lnTo>
                    <a:pt x="134" y="27"/>
                  </a:lnTo>
                  <a:lnTo>
                    <a:pt x="139" y="19"/>
                  </a:lnTo>
                  <a:lnTo>
                    <a:pt x="145" y="12"/>
                  </a:lnTo>
                  <a:lnTo>
                    <a:pt x="151" y="6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56" y="2"/>
                  </a:lnTo>
                  <a:lnTo>
                    <a:pt x="154" y="6"/>
                  </a:lnTo>
                  <a:lnTo>
                    <a:pt x="154" y="8"/>
                  </a:lnTo>
                  <a:lnTo>
                    <a:pt x="153" y="12"/>
                  </a:lnTo>
                  <a:lnTo>
                    <a:pt x="153" y="15"/>
                  </a:lnTo>
                  <a:lnTo>
                    <a:pt x="151" y="19"/>
                  </a:lnTo>
                  <a:lnTo>
                    <a:pt x="151" y="23"/>
                  </a:lnTo>
                  <a:lnTo>
                    <a:pt x="149" y="29"/>
                  </a:lnTo>
                  <a:lnTo>
                    <a:pt x="147" y="34"/>
                  </a:lnTo>
                  <a:lnTo>
                    <a:pt x="147" y="40"/>
                  </a:lnTo>
                  <a:lnTo>
                    <a:pt x="145" y="46"/>
                  </a:lnTo>
                  <a:lnTo>
                    <a:pt x="145" y="53"/>
                  </a:lnTo>
                  <a:lnTo>
                    <a:pt x="143" y="61"/>
                  </a:lnTo>
                  <a:lnTo>
                    <a:pt x="141" y="69"/>
                  </a:lnTo>
                  <a:lnTo>
                    <a:pt x="141" y="76"/>
                  </a:lnTo>
                  <a:lnTo>
                    <a:pt x="139" y="86"/>
                  </a:lnTo>
                  <a:lnTo>
                    <a:pt x="139" y="93"/>
                  </a:lnTo>
                  <a:lnTo>
                    <a:pt x="137" y="103"/>
                  </a:lnTo>
                  <a:lnTo>
                    <a:pt x="135" y="112"/>
                  </a:lnTo>
                  <a:lnTo>
                    <a:pt x="135" y="122"/>
                  </a:lnTo>
                  <a:lnTo>
                    <a:pt x="134" y="131"/>
                  </a:lnTo>
                  <a:lnTo>
                    <a:pt x="132" y="141"/>
                  </a:lnTo>
                  <a:lnTo>
                    <a:pt x="132" y="152"/>
                  </a:lnTo>
                  <a:lnTo>
                    <a:pt x="132" y="164"/>
                  </a:lnTo>
                  <a:lnTo>
                    <a:pt x="132" y="175"/>
                  </a:lnTo>
                  <a:lnTo>
                    <a:pt x="130" y="186"/>
                  </a:lnTo>
                  <a:lnTo>
                    <a:pt x="130" y="198"/>
                  </a:lnTo>
                  <a:lnTo>
                    <a:pt x="130" y="209"/>
                  </a:lnTo>
                  <a:lnTo>
                    <a:pt x="130" y="223"/>
                  </a:lnTo>
                  <a:lnTo>
                    <a:pt x="130" y="234"/>
                  </a:lnTo>
                  <a:lnTo>
                    <a:pt x="130" y="247"/>
                  </a:lnTo>
                  <a:lnTo>
                    <a:pt x="130" y="259"/>
                  </a:lnTo>
                  <a:lnTo>
                    <a:pt x="132" y="272"/>
                  </a:lnTo>
                  <a:lnTo>
                    <a:pt x="132" y="285"/>
                  </a:lnTo>
                  <a:lnTo>
                    <a:pt x="132" y="299"/>
                  </a:lnTo>
                  <a:lnTo>
                    <a:pt x="132" y="312"/>
                  </a:lnTo>
                  <a:lnTo>
                    <a:pt x="135" y="327"/>
                  </a:lnTo>
                  <a:lnTo>
                    <a:pt x="135" y="340"/>
                  </a:lnTo>
                  <a:lnTo>
                    <a:pt x="139" y="352"/>
                  </a:lnTo>
                  <a:lnTo>
                    <a:pt x="141" y="367"/>
                  </a:lnTo>
                  <a:lnTo>
                    <a:pt x="143" y="382"/>
                  </a:lnTo>
                  <a:lnTo>
                    <a:pt x="145" y="396"/>
                  </a:lnTo>
                  <a:lnTo>
                    <a:pt x="147" y="411"/>
                  </a:lnTo>
                  <a:lnTo>
                    <a:pt x="151" y="424"/>
                  </a:lnTo>
                  <a:lnTo>
                    <a:pt x="154" y="439"/>
                  </a:lnTo>
                  <a:lnTo>
                    <a:pt x="158" y="453"/>
                  </a:lnTo>
                  <a:lnTo>
                    <a:pt x="162" y="468"/>
                  </a:lnTo>
                  <a:lnTo>
                    <a:pt x="166" y="483"/>
                  </a:lnTo>
                  <a:lnTo>
                    <a:pt x="172" y="498"/>
                  </a:lnTo>
                  <a:lnTo>
                    <a:pt x="175" y="511"/>
                  </a:lnTo>
                  <a:lnTo>
                    <a:pt x="181" y="527"/>
                  </a:lnTo>
                  <a:lnTo>
                    <a:pt x="187" y="542"/>
                  </a:lnTo>
                  <a:lnTo>
                    <a:pt x="194" y="557"/>
                  </a:lnTo>
                  <a:lnTo>
                    <a:pt x="200" y="570"/>
                  </a:lnTo>
                  <a:lnTo>
                    <a:pt x="208" y="586"/>
                  </a:lnTo>
                  <a:lnTo>
                    <a:pt x="213" y="601"/>
                  </a:lnTo>
                  <a:lnTo>
                    <a:pt x="223" y="616"/>
                  </a:lnTo>
                  <a:lnTo>
                    <a:pt x="231" y="629"/>
                  </a:lnTo>
                  <a:lnTo>
                    <a:pt x="240" y="643"/>
                  </a:lnTo>
                  <a:lnTo>
                    <a:pt x="250" y="660"/>
                  </a:lnTo>
                  <a:lnTo>
                    <a:pt x="259" y="673"/>
                  </a:lnTo>
                  <a:lnTo>
                    <a:pt x="263" y="683"/>
                  </a:lnTo>
                  <a:lnTo>
                    <a:pt x="269" y="692"/>
                  </a:lnTo>
                  <a:lnTo>
                    <a:pt x="274" y="702"/>
                  </a:lnTo>
                  <a:lnTo>
                    <a:pt x="280" y="711"/>
                  </a:lnTo>
                  <a:lnTo>
                    <a:pt x="286" y="721"/>
                  </a:lnTo>
                  <a:lnTo>
                    <a:pt x="293" y="730"/>
                  </a:lnTo>
                  <a:lnTo>
                    <a:pt x="299" y="740"/>
                  </a:lnTo>
                  <a:lnTo>
                    <a:pt x="307" y="749"/>
                  </a:lnTo>
                  <a:lnTo>
                    <a:pt x="314" y="757"/>
                  </a:lnTo>
                  <a:lnTo>
                    <a:pt x="320" y="768"/>
                  </a:lnTo>
                  <a:lnTo>
                    <a:pt x="327" y="776"/>
                  </a:lnTo>
                  <a:lnTo>
                    <a:pt x="335" y="785"/>
                  </a:lnTo>
                  <a:lnTo>
                    <a:pt x="343" y="795"/>
                  </a:lnTo>
                  <a:lnTo>
                    <a:pt x="350" y="802"/>
                  </a:lnTo>
                  <a:lnTo>
                    <a:pt x="358" y="812"/>
                  </a:lnTo>
                  <a:lnTo>
                    <a:pt x="365" y="821"/>
                  </a:lnTo>
                  <a:lnTo>
                    <a:pt x="373" y="831"/>
                  </a:lnTo>
                  <a:lnTo>
                    <a:pt x="381" y="838"/>
                  </a:lnTo>
                  <a:lnTo>
                    <a:pt x="390" y="846"/>
                  </a:lnTo>
                  <a:lnTo>
                    <a:pt x="398" y="855"/>
                  </a:lnTo>
                  <a:lnTo>
                    <a:pt x="405" y="863"/>
                  </a:lnTo>
                  <a:lnTo>
                    <a:pt x="413" y="871"/>
                  </a:lnTo>
                  <a:lnTo>
                    <a:pt x="421" y="880"/>
                  </a:lnTo>
                  <a:lnTo>
                    <a:pt x="430" y="888"/>
                  </a:lnTo>
                  <a:lnTo>
                    <a:pt x="438" y="895"/>
                  </a:lnTo>
                  <a:lnTo>
                    <a:pt x="445" y="903"/>
                  </a:lnTo>
                  <a:lnTo>
                    <a:pt x="455" y="911"/>
                  </a:lnTo>
                  <a:lnTo>
                    <a:pt x="461" y="918"/>
                  </a:lnTo>
                  <a:lnTo>
                    <a:pt x="470" y="924"/>
                  </a:lnTo>
                  <a:lnTo>
                    <a:pt x="478" y="931"/>
                  </a:lnTo>
                  <a:lnTo>
                    <a:pt x="485" y="939"/>
                  </a:lnTo>
                  <a:lnTo>
                    <a:pt x="495" y="947"/>
                  </a:lnTo>
                  <a:lnTo>
                    <a:pt x="500" y="952"/>
                  </a:lnTo>
                  <a:lnTo>
                    <a:pt x="508" y="960"/>
                  </a:lnTo>
                  <a:lnTo>
                    <a:pt x="516" y="966"/>
                  </a:lnTo>
                  <a:lnTo>
                    <a:pt x="523" y="971"/>
                  </a:lnTo>
                  <a:lnTo>
                    <a:pt x="531" y="977"/>
                  </a:lnTo>
                  <a:lnTo>
                    <a:pt x="537" y="985"/>
                  </a:lnTo>
                  <a:lnTo>
                    <a:pt x="544" y="990"/>
                  </a:lnTo>
                  <a:lnTo>
                    <a:pt x="552" y="996"/>
                  </a:lnTo>
                  <a:lnTo>
                    <a:pt x="557" y="1000"/>
                  </a:lnTo>
                  <a:lnTo>
                    <a:pt x="565" y="1006"/>
                  </a:lnTo>
                  <a:lnTo>
                    <a:pt x="571" y="1009"/>
                  </a:lnTo>
                  <a:lnTo>
                    <a:pt x="577" y="1015"/>
                  </a:lnTo>
                  <a:lnTo>
                    <a:pt x="582" y="1019"/>
                  </a:lnTo>
                  <a:lnTo>
                    <a:pt x="588" y="1025"/>
                  </a:lnTo>
                  <a:lnTo>
                    <a:pt x="594" y="1028"/>
                  </a:lnTo>
                  <a:lnTo>
                    <a:pt x="599" y="1032"/>
                  </a:lnTo>
                  <a:lnTo>
                    <a:pt x="605" y="1036"/>
                  </a:lnTo>
                  <a:lnTo>
                    <a:pt x="609" y="1040"/>
                  </a:lnTo>
                  <a:lnTo>
                    <a:pt x="613" y="1042"/>
                  </a:lnTo>
                  <a:lnTo>
                    <a:pt x="616" y="1046"/>
                  </a:lnTo>
                  <a:lnTo>
                    <a:pt x="620" y="1047"/>
                  </a:lnTo>
                  <a:lnTo>
                    <a:pt x="624" y="1051"/>
                  </a:lnTo>
                  <a:lnTo>
                    <a:pt x="628" y="1053"/>
                  </a:lnTo>
                  <a:lnTo>
                    <a:pt x="632" y="1055"/>
                  </a:lnTo>
                  <a:lnTo>
                    <a:pt x="635" y="1061"/>
                  </a:lnTo>
                  <a:lnTo>
                    <a:pt x="641" y="1063"/>
                  </a:lnTo>
                  <a:lnTo>
                    <a:pt x="643" y="1063"/>
                  </a:lnTo>
                  <a:lnTo>
                    <a:pt x="645" y="1065"/>
                  </a:lnTo>
                  <a:lnTo>
                    <a:pt x="645" y="1065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0" name="Group 6"/>
          <p:cNvGrpSpPr>
            <a:grpSpLocks noChangeAspect="1"/>
          </p:cNvGrpSpPr>
          <p:nvPr/>
        </p:nvGrpSpPr>
        <p:grpSpPr bwMode="auto">
          <a:xfrm>
            <a:off x="5715008" y="3500438"/>
            <a:ext cx="1785950" cy="1617522"/>
            <a:chOff x="2332" y="1596"/>
            <a:chExt cx="1096" cy="1128"/>
          </a:xfrm>
        </p:grpSpPr>
        <p:sp>
          <p:nvSpPr>
            <p:cNvPr id="31" name="AutoShape 5"/>
            <p:cNvSpPr>
              <a:spLocks noChangeAspect="1" noChangeArrowheads="1" noTextEdit="1"/>
            </p:cNvSpPr>
            <p:nvPr/>
          </p:nvSpPr>
          <p:spPr bwMode="auto">
            <a:xfrm>
              <a:off x="2332" y="1596"/>
              <a:ext cx="1096" cy="1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"/>
            <p:cNvSpPr>
              <a:spLocks/>
            </p:cNvSpPr>
            <p:nvPr/>
          </p:nvSpPr>
          <p:spPr bwMode="auto">
            <a:xfrm>
              <a:off x="2804" y="1596"/>
              <a:ext cx="302" cy="541"/>
            </a:xfrm>
            <a:custGeom>
              <a:avLst/>
              <a:gdLst/>
              <a:ahLst/>
              <a:cxnLst>
                <a:cxn ang="0">
                  <a:pos x="148" y="1074"/>
                </a:cxn>
                <a:cxn ang="0">
                  <a:pos x="137" y="1059"/>
                </a:cxn>
                <a:cxn ang="0">
                  <a:pos x="123" y="1040"/>
                </a:cxn>
                <a:cxn ang="0">
                  <a:pos x="110" y="1017"/>
                </a:cxn>
                <a:cxn ang="0">
                  <a:pos x="93" y="988"/>
                </a:cxn>
                <a:cxn ang="0">
                  <a:pos x="78" y="956"/>
                </a:cxn>
                <a:cxn ang="0">
                  <a:pos x="61" y="918"/>
                </a:cxn>
                <a:cxn ang="0">
                  <a:pos x="44" y="876"/>
                </a:cxn>
                <a:cxn ang="0">
                  <a:pos x="30" y="831"/>
                </a:cxn>
                <a:cxn ang="0">
                  <a:pos x="17" y="781"/>
                </a:cxn>
                <a:cxn ang="0">
                  <a:pos x="7" y="728"/>
                </a:cxn>
                <a:cxn ang="0">
                  <a:pos x="2" y="671"/>
                </a:cxn>
                <a:cxn ang="0">
                  <a:pos x="0" y="612"/>
                </a:cxn>
                <a:cxn ang="0">
                  <a:pos x="4" y="551"/>
                </a:cxn>
                <a:cxn ang="0">
                  <a:pos x="11" y="487"/>
                </a:cxn>
                <a:cxn ang="0">
                  <a:pos x="26" y="422"/>
                </a:cxn>
                <a:cxn ang="0">
                  <a:pos x="47" y="361"/>
                </a:cxn>
                <a:cxn ang="0">
                  <a:pos x="72" y="310"/>
                </a:cxn>
                <a:cxn ang="0">
                  <a:pos x="103" y="260"/>
                </a:cxn>
                <a:cxn ang="0">
                  <a:pos x="137" y="215"/>
                </a:cxn>
                <a:cxn ang="0">
                  <a:pos x="175" y="177"/>
                </a:cxn>
                <a:cxn ang="0">
                  <a:pos x="213" y="141"/>
                </a:cxn>
                <a:cxn ang="0">
                  <a:pos x="257" y="110"/>
                </a:cxn>
                <a:cxn ang="0">
                  <a:pos x="298" y="84"/>
                </a:cxn>
                <a:cxn ang="0">
                  <a:pos x="344" y="61"/>
                </a:cxn>
                <a:cxn ang="0">
                  <a:pos x="388" y="42"/>
                </a:cxn>
                <a:cxn ang="0">
                  <a:pos x="431" y="27"/>
                </a:cxn>
                <a:cxn ang="0">
                  <a:pos x="475" y="15"/>
                </a:cxn>
                <a:cxn ang="0">
                  <a:pos x="517" y="8"/>
                </a:cxn>
                <a:cxn ang="0">
                  <a:pos x="557" y="0"/>
                </a:cxn>
                <a:cxn ang="0">
                  <a:pos x="593" y="0"/>
                </a:cxn>
                <a:cxn ang="0">
                  <a:pos x="593" y="2"/>
                </a:cxn>
                <a:cxn ang="0">
                  <a:pos x="574" y="13"/>
                </a:cxn>
                <a:cxn ang="0">
                  <a:pos x="553" y="27"/>
                </a:cxn>
                <a:cxn ang="0">
                  <a:pos x="526" y="42"/>
                </a:cxn>
                <a:cxn ang="0">
                  <a:pos x="498" y="63"/>
                </a:cxn>
                <a:cxn ang="0">
                  <a:pos x="466" y="89"/>
                </a:cxn>
                <a:cxn ang="0">
                  <a:pos x="431" y="120"/>
                </a:cxn>
                <a:cxn ang="0">
                  <a:pos x="395" y="154"/>
                </a:cxn>
                <a:cxn ang="0">
                  <a:pos x="359" y="192"/>
                </a:cxn>
                <a:cxn ang="0">
                  <a:pos x="323" y="234"/>
                </a:cxn>
                <a:cxn ang="0">
                  <a:pos x="289" y="279"/>
                </a:cxn>
                <a:cxn ang="0">
                  <a:pos x="258" y="331"/>
                </a:cxn>
                <a:cxn ang="0">
                  <a:pos x="230" y="386"/>
                </a:cxn>
                <a:cxn ang="0">
                  <a:pos x="205" y="447"/>
                </a:cxn>
                <a:cxn ang="0">
                  <a:pos x="186" y="509"/>
                </a:cxn>
                <a:cxn ang="0">
                  <a:pos x="171" y="576"/>
                </a:cxn>
                <a:cxn ang="0">
                  <a:pos x="160" y="639"/>
                </a:cxn>
                <a:cxn ang="0">
                  <a:pos x="152" y="696"/>
                </a:cxn>
                <a:cxn ang="0">
                  <a:pos x="144" y="751"/>
                </a:cxn>
                <a:cxn ang="0">
                  <a:pos x="139" y="802"/>
                </a:cxn>
                <a:cxn ang="0">
                  <a:pos x="137" y="848"/>
                </a:cxn>
                <a:cxn ang="0">
                  <a:pos x="137" y="891"/>
                </a:cxn>
                <a:cxn ang="0">
                  <a:pos x="137" y="929"/>
                </a:cxn>
                <a:cxn ang="0">
                  <a:pos x="137" y="964"/>
                </a:cxn>
                <a:cxn ang="0">
                  <a:pos x="139" y="992"/>
                </a:cxn>
                <a:cxn ang="0">
                  <a:pos x="142" y="1019"/>
                </a:cxn>
                <a:cxn ang="0">
                  <a:pos x="146" y="1040"/>
                </a:cxn>
                <a:cxn ang="0">
                  <a:pos x="148" y="1057"/>
                </a:cxn>
                <a:cxn ang="0">
                  <a:pos x="152" y="1076"/>
                </a:cxn>
                <a:cxn ang="0">
                  <a:pos x="154" y="1081"/>
                </a:cxn>
              </a:cxnLst>
              <a:rect l="0" t="0" r="r" b="b"/>
              <a:pathLst>
                <a:path w="603" h="1081">
                  <a:moveTo>
                    <a:pt x="154" y="1081"/>
                  </a:moveTo>
                  <a:lnTo>
                    <a:pt x="152" y="1081"/>
                  </a:lnTo>
                  <a:lnTo>
                    <a:pt x="152" y="1078"/>
                  </a:lnTo>
                  <a:lnTo>
                    <a:pt x="148" y="1074"/>
                  </a:lnTo>
                  <a:lnTo>
                    <a:pt x="144" y="1070"/>
                  </a:lnTo>
                  <a:lnTo>
                    <a:pt x="141" y="1066"/>
                  </a:lnTo>
                  <a:lnTo>
                    <a:pt x="139" y="1062"/>
                  </a:lnTo>
                  <a:lnTo>
                    <a:pt x="137" y="1059"/>
                  </a:lnTo>
                  <a:lnTo>
                    <a:pt x="133" y="1055"/>
                  </a:lnTo>
                  <a:lnTo>
                    <a:pt x="131" y="1049"/>
                  </a:lnTo>
                  <a:lnTo>
                    <a:pt x="127" y="1045"/>
                  </a:lnTo>
                  <a:lnTo>
                    <a:pt x="123" y="1040"/>
                  </a:lnTo>
                  <a:lnTo>
                    <a:pt x="122" y="1036"/>
                  </a:lnTo>
                  <a:lnTo>
                    <a:pt x="118" y="1030"/>
                  </a:lnTo>
                  <a:lnTo>
                    <a:pt x="114" y="1023"/>
                  </a:lnTo>
                  <a:lnTo>
                    <a:pt x="110" y="1017"/>
                  </a:lnTo>
                  <a:lnTo>
                    <a:pt x="106" y="1011"/>
                  </a:lnTo>
                  <a:lnTo>
                    <a:pt x="103" y="1002"/>
                  </a:lnTo>
                  <a:lnTo>
                    <a:pt x="99" y="996"/>
                  </a:lnTo>
                  <a:lnTo>
                    <a:pt x="93" y="988"/>
                  </a:lnTo>
                  <a:lnTo>
                    <a:pt x="91" y="981"/>
                  </a:lnTo>
                  <a:lnTo>
                    <a:pt x="85" y="971"/>
                  </a:lnTo>
                  <a:lnTo>
                    <a:pt x="82" y="964"/>
                  </a:lnTo>
                  <a:lnTo>
                    <a:pt x="78" y="956"/>
                  </a:lnTo>
                  <a:lnTo>
                    <a:pt x="74" y="946"/>
                  </a:lnTo>
                  <a:lnTo>
                    <a:pt x="68" y="937"/>
                  </a:lnTo>
                  <a:lnTo>
                    <a:pt x="64" y="927"/>
                  </a:lnTo>
                  <a:lnTo>
                    <a:pt x="61" y="918"/>
                  </a:lnTo>
                  <a:lnTo>
                    <a:pt x="57" y="908"/>
                  </a:lnTo>
                  <a:lnTo>
                    <a:pt x="53" y="897"/>
                  </a:lnTo>
                  <a:lnTo>
                    <a:pt x="49" y="886"/>
                  </a:lnTo>
                  <a:lnTo>
                    <a:pt x="44" y="876"/>
                  </a:lnTo>
                  <a:lnTo>
                    <a:pt x="42" y="865"/>
                  </a:lnTo>
                  <a:lnTo>
                    <a:pt x="38" y="853"/>
                  </a:lnTo>
                  <a:lnTo>
                    <a:pt x="34" y="842"/>
                  </a:lnTo>
                  <a:lnTo>
                    <a:pt x="30" y="831"/>
                  </a:lnTo>
                  <a:lnTo>
                    <a:pt x="26" y="817"/>
                  </a:lnTo>
                  <a:lnTo>
                    <a:pt x="23" y="806"/>
                  </a:lnTo>
                  <a:lnTo>
                    <a:pt x="21" y="793"/>
                  </a:lnTo>
                  <a:lnTo>
                    <a:pt x="17" y="781"/>
                  </a:lnTo>
                  <a:lnTo>
                    <a:pt x="15" y="768"/>
                  </a:lnTo>
                  <a:lnTo>
                    <a:pt x="13" y="753"/>
                  </a:lnTo>
                  <a:lnTo>
                    <a:pt x="11" y="741"/>
                  </a:lnTo>
                  <a:lnTo>
                    <a:pt x="7" y="728"/>
                  </a:lnTo>
                  <a:lnTo>
                    <a:pt x="7" y="713"/>
                  </a:lnTo>
                  <a:lnTo>
                    <a:pt x="4" y="699"/>
                  </a:lnTo>
                  <a:lnTo>
                    <a:pt x="4" y="686"/>
                  </a:lnTo>
                  <a:lnTo>
                    <a:pt x="2" y="671"/>
                  </a:lnTo>
                  <a:lnTo>
                    <a:pt x="2" y="656"/>
                  </a:lnTo>
                  <a:lnTo>
                    <a:pt x="0" y="642"/>
                  </a:lnTo>
                  <a:lnTo>
                    <a:pt x="0" y="627"/>
                  </a:lnTo>
                  <a:lnTo>
                    <a:pt x="0" y="612"/>
                  </a:lnTo>
                  <a:lnTo>
                    <a:pt x="2" y="597"/>
                  </a:lnTo>
                  <a:lnTo>
                    <a:pt x="2" y="582"/>
                  </a:lnTo>
                  <a:lnTo>
                    <a:pt x="2" y="566"/>
                  </a:lnTo>
                  <a:lnTo>
                    <a:pt x="4" y="551"/>
                  </a:lnTo>
                  <a:lnTo>
                    <a:pt x="6" y="536"/>
                  </a:lnTo>
                  <a:lnTo>
                    <a:pt x="7" y="519"/>
                  </a:lnTo>
                  <a:lnTo>
                    <a:pt x="9" y="502"/>
                  </a:lnTo>
                  <a:lnTo>
                    <a:pt x="11" y="487"/>
                  </a:lnTo>
                  <a:lnTo>
                    <a:pt x="17" y="471"/>
                  </a:lnTo>
                  <a:lnTo>
                    <a:pt x="19" y="454"/>
                  </a:lnTo>
                  <a:lnTo>
                    <a:pt x="23" y="437"/>
                  </a:lnTo>
                  <a:lnTo>
                    <a:pt x="26" y="422"/>
                  </a:lnTo>
                  <a:lnTo>
                    <a:pt x="32" y="407"/>
                  </a:lnTo>
                  <a:lnTo>
                    <a:pt x="36" y="392"/>
                  </a:lnTo>
                  <a:lnTo>
                    <a:pt x="42" y="376"/>
                  </a:lnTo>
                  <a:lnTo>
                    <a:pt x="47" y="361"/>
                  </a:lnTo>
                  <a:lnTo>
                    <a:pt x="53" y="348"/>
                  </a:lnTo>
                  <a:lnTo>
                    <a:pt x="59" y="335"/>
                  </a:lnTo>
                  <a:lnTo>
                    <a:pt x="66" y="321"/>
                  </a:lnTo>
                  <a:lnTo>
                    <a:pt x="72" y="310"/>
                  </a:lnTo>
                  <a:lnTo>
                    <a:pt x="80" y="296"/>
                  </a:lnTo>
                  <a:lnTo>
                    <a:pt x="87" y="283"/>
                  </a:lnTo>
                  <a:lnTo>
                    <a:pt x="95" y="272"/>
                  </a:lnTo>
                  <a:lnTo>
                    <a:pt x="103" y="260"/>
                  </a:lnTo>
                  <a:lnTo>
                    <a:pt x="112" y="249"/>
                  </a:lnTo>
                  <a:lnTo>
                    <a:pt x="120" y="238"/>
                  </a:lnTo>
                  <a:lnTo>
                    <a:pt x="127" y="226"/>
                  </a:lnTo>
                  <a:lnTo>
                    <a:pt x="137" y="215"/>
                  </a:lnTo>
                  <a:lnTo>
                    <a:pt x="146" y="205"/>
                  </a:lnTo>
                  <a:lnTo>
                    <a:pt x="154" y="196"/>
                  </a:lnTo>
                  <a:lnTo>
                    <a:pt x="163" y="186"/>
                  </a:lnTo>
                  <a:lnTo>
                    <a:pt x="175" y="177"/>
                  </a:lnTo>
                  <a:lnTo>
                    <a:pt x="184" y="167"/>
                  </a:lnTo>
                  <a:lnTo>
                    <a:pt x="194" y="158"/>
                  </a:lnTo>
                  <a:lnTo>
                    <a:pt x="203" y="150"/>
                  </a:lnTo>
                  <a:lnTo>
                    <a:pt x="213" y="141"/>
                  </a:lnTo>
                  <a:lnTo>
                    <a:pt x="226" y="135"/>
                  </a:lnTo>
                  <a:lnTo>
                    <a:pt x="234" y="125"/>
                  </a:lnTo>
                  <a:lnTo>
                    <a:pt x="245" y="118"/>
                  </a:lnTo>
                  <a:lnTo>
                    <a:pt x="257" y="110"/>
                  </a:lnTo>
                  <a:lnTo>
                    <a:pt x="268" y="105"/>
                  </a:lnTo>
                  <a:lnTo>
                    <a:pt x="277" y="97"/>
                  </a:lnTo>
                  <a:lnTo>
                    <a:pt x="289" y="91"/>
                  </a:lnTo>
                  <a:lnTo>
                    <a:pt x="298" y="84"/>
                  </a:lnTo>
                  <a:lnTo>
                    <a:pt x="312" y="78"/>
                  </a:lnTo>
                  <a:lnTo>
                    <a:pt x="321" y="72"/>
                  </a:lnTo>
                  <a:lnTo>
                    <a:pt x="333" y="67"/>
                  </a:lnTo>
                  <a:lnTo>
                    <a:pt x="344" y="61"/>
                  </a:lnTo>
                  <a:lnTo>
                    <a:pt x="353" y="57"/>
                  </a:lnTo>
                  <a:lnTo>
                    <a:pt x="367" y="51"/>
                  </a:lnTo>
                  <a:lnTo>
                    <a:pt x="376" y="46"/>
                  </a:lnTo>
                  <a:lnTo>
                    <a:pt x="388" y="42"/>
                  </a:lnTo>
                  <a:lnTo>
                    <a:pt x="399" y="38"/>
                  </a:lnTo>
                  <a:lnTo>
                    <a:pt x="409" y="34"/>
                  </a:lnTo>
                  <a:lnTo>
                    <a:pt x="422" y="30"/>
                  </a:lnTo>
                  <a:lnTo>
                    <a:pt x="431" y="27"/>
                  </a:lnTo>
                  <a:lnTo>
                    <a:pt x="443" y="25"/>
                  </a:lnTo>
                  <a:lnTo>
                    <a:pt x="454" y="21"/>
                  </a:lnTo>
                  <a:lnTo>
                    <a:pt x="464" y="17"/>
                  </a:lnTo>
                  <a:lnTo>
                    <a:pt x="475" y="15"/>
                  </a:lnTo>
                  <a:lnTo>
                    <a:pt x="487" y="13"/>
                  </a:lnTo>
                  <a:lnTo>
                    <a:pt x="496" y="11"/>
                  </a:lnTo>
                  <a:lnTo>
                    <a:pt x="507" y="8"/>
                  </a:lnTo>
                  <a:lnTo>
                    <a:pt x="517" y="8"/>
                  </a:lnTo>
                  <a:lnTo>
                    <a:pt x="526" y="6"/>
                  </a:lnTo>
                  <a:lnTo>
                    <a:pt x="536" y="2"/>
                  </a:lnTo>
                  <a:lnTo>
                    <a:pt x="545" y="2"/>
                  </a:lnTo>
                  <a:lnTo>
                    <a:pt x="557" y="0"/>
                  </a:lnTo>
                  <a:lnTo>
                    <a:pt x="566" y="0"/>
                  </a:lnTo>
                  <a:lnTo>
                    <a:pt x="574" y="0"/>
                  </a:lnTo>
                  <a:lnTo>
                    <a:pt x="584" y="0"/>
                  </a:lnTo>
                  <a:lnTo>
                    <a:pt x="593" y="0"/>
                  </a:lnTo>
                  <a:lnTo>
                    <a:pt x="603" y="0"/>
                  </a:lnTo>
                  <a:lnTo>
                    <a:pt x="601" y="0"/>
                  </a:lnTo>
                  <a:lnTo>
                    <a:pt x="599" y="0"/>
                  </a:lnTo>
                  <a:lnTo>
                    <a:pt x="593" y="2"/>
                  </a:lnTo>
                  <a:lnTo>
                    <a:pt x="587" y="6"/>
                  </a:lnTo>
                  <a:lnTo>
                    <a:pt x="584" y="8"/>
                  </a:lnTo>
                  <a:lnTo>
                    <a:pt x="578" y="10"/>
                  </a:lnTo>
                  <a:lnTo>
                    <a:pt x="574" y="13"/>
                  </a:lnTo>
                  <a:lnTo>
                    <a:pt x="568" y="15"/>
                  </a:lnTo>
                  <a:lnTo>
                    <a:pt x="563" y="19"/>
                  </a:lnTo>
                  <a:lnTo>
                    <a:pt x="559" y="23"/>
                  </a:lnTo>
                  <a:lnTo>
                    <a:pt x="553" y="27"/>
                  </a:lnTo>
                  <a:lnTo>
                    <a:pt x="547" y="30"/>
                  </a:lnTo>
                  <a:lnTo>
                    <a:pt x="540" y="34"/>
                  </a:lnTo>
                  <a:lnTo>
                    <a:pt x="534" y="38"/>
                  </a:lnTo>
                  <a:lnTo>
                    <a:pt x="526" y="42"/>
                  </a:lnTo>
                  <a:lnTo>
                    <a:pt x="521" y="48"/>
                  </a:lnTo>
                  <a:lnTo>
                    <a:pt x="513" y="53"/>
                  </a:lnTo>
                  <a:lnTo>
                    <a:pt x="504" y="59"/>
                  </a:lnTo>
                  <a:lnTo>
                    <a:pt x="498" y="63"/>
                  </a:lnTo>
                  <a:lnTo>
                    <a:pt x="490" y="70"/>
                  </a:lnTo>
                  <a:lnTo>
                    <a:pt x="481" y="76"/>
                  </a:lnTo>
                  <a:lnTo>
                    <a:pt x="473" y="84"/>
                  </a:lnTo>
                  <a:lnTo>
                    <a:pt x="466" y="89"/>
                  </a:lnTo>
                  <a:lnTo>
                    <a:pt x="458" y="97"/>
                  </a:lnTo>
                  <a:lnTo>
                    <a:pt x="449" y="105"/>
                  </a:lnTo>
                  <a:lnTo>
                    <a:pt x="439" y="112"/>
                  </a:lnTo>
                  <a:lnTo>
                    <a:pt x="431" y="120"/>
                  </a:lnTo>
                  <a:lnTo>
                    <a:pt x="422" y="127"/>
                  </a:lnTo>
                  <a:lnTo>
                    <a:pt x="412" y="137"/>
                  </a:lnTo>
                  <a:lnTo>
                    <a:pt x="405" y="144"/>
                  </a:lnTo>
                  <a:lnTo>
                    <a:pt x="395" y="154"/>
                  </a:lnTo>
                  <a:lnTo>
                    <a:pt x="386" y="163"/>
                  </a:lnTo>
                  <a:lnTo>
                    <a:pt x="376" y="171"/>
                  </a:lnTo>
                  <a:lnTo>
                    <a:pt x="369" y="181"/>
                  </a:lnTo>
                  <a:lnTo>
                    <a:pt x="359" y="192"/>
                  </a:lnTo>
                  <a:lnTo>
                    <a:pt x="352" y="201"/>
                  </a:lnTo>
                  <a:lnTo>
                    <a:pt x="342" y="211"/>
                  </a:lnTo>
                  <a:lnTo>
                    <a:pt x="333" y="222"/>
                  </a:lnTo>
                  <a:lnTo>
                    <a:pt x="323" y="234"/>
                  </a:lnTo>
                  <a:lnTo>
                    <a:pt x="315" y="245"/>
                  </a:lnTo>
                  <a:lnTo>
                    <a:pt x="306" y="257"/>
                  </a:lnTo>
                  <a:lnTo>
                    <a:pt x="298" y="268"/>
                  </a:lnTo>
                  <a:lnTo>
                    <a:pt x="289" y="279"/>
                  </a:lnTo>
                  <a:lnTo>
                    <a:pt x="281" y="293"/>
                  </a:lnTo>
                  <a:lnTo>
                    <a:pt x="274" y="306"/>
                  </a:lnTo>
                  <a:lnTo>
                    <a:pt x="266" y="317"/>
                  </a:lnTo>
                  <a:lnTo>
                    <a:pt x="258" y="331"/>
                  </a:lnTo>
                  <a:lnTo>
                    <a:pt x="251" y="344"/>
                  </a:lnTo>
                  <a:lnTo>
                    <a:pt x="243" y="357"/>
                  </a:lnTo>
                  <a:lnTo>
                    <a:pt x="238" y="373"/>
                  </a:lnTo>
                  <a:lnTo>
                    <a:pt x="230" y="386"/>
                  </a:lnTo>
                  <a:lnTo>
                    <a:pt x="222" y="401"/>
                  </a:lnTo>
                  <a:lnTo>
                    <a:pt x="217" y="416"/>
                  </a:lnTo>
                  <a:lnTo>
                    <a:pt x="211" y="431"/>
                  </a:lnTo>
                  <a:lnTo>
                    <a:pt x="205" y="447"/>
                  </a:lnTo>
                  <a:lnTo>
                    <a:pt x="199" y="462"/>
                  </a:lnTo>
                  <a:lnTo>
                    <a:pt x="194" y="477"/>
                  </a:lnTo>
                  <a:lnTo>
                    <a:pt x="190" y="492"/>
                  </a:lnTo>
                  <a:lnTo>
                    <a:pt x="186" y="509"/>
                  </a:lnTo>
                  <a:lnTo>
                    <a:pt x="182" y="526"/>
                  </a:lnTo>
                  <a:lnTo>
                    <a:pt x="179" y="544"/>
                  </a:lnTo>
                  <a:lnTo>
                    <a:pt x="175" y="561"/>
                  </a:lnTo>
                  <a:lnTo>
                    <a:pt x="171" y="576"/>
                  </a:lnTo>
                  <a:lnTo>
                    <a:pt x="169" y="591"/>
                  </a:lnTo>
                  <a:lnTo>
                    <a:pt x="163" y="608"/>
                  </a:lnTo>
                  <a:lnTo>
                    <a:pt x="161" y="623"/>
                  </a:lnTo>
                  <a:lnTo>
                    <a:pt x="160" y="639"/>
                  </a:lnTo>
                  <a:lnTo>
                    <a:pt x="158" y="654"/>
                  </a:lnTo>
                  <a:lnTo>
                    <a:pt x="154" y="667"/>
                  </a:lnTo>
                  <a:lnTo>
                    <a:pt x="152" y="682"/>
                  </a:lnTo>
                  <a:lnTo>
                    <a:pt x="152" y="696"/>
                  </a:lnTo>
                  <a:lnTo>
                    <a:pt x="148" y="711"/>
                  </a:lnTo>
                  <a:lnTo>
                    <a:pt x="146" y="724"/>
                  </a:lnTo>
                  <a:lnTo>
                    <a:pt x="146" y="737"/>
                  </a:lnTo>
                  <a:lnTo>
                    <a:pt x="144" y="751"/>
                  </a:lnTo>
                  <a:lnTo>
                    <a:pt x="142" y="766"/>
                  </a:lnTo>
                  <a:lnTo>
                    <a:pt x="141" y="777"/>
                  </a:lnTo>
                  <a:lnTo>
                    <a:pt x="141" y="791"/>
                  </a:lnTo>
                  <a:lnTo>
                    <a:pt x="139" y="802"/>
                  </a:lnTo>
                  <a:lnTo>
                    <a:pt x="139" y="813"/>
                  </a:lnTo>
                  <a:lnTo>
                    <a:pt x="139" y="825"/>
                  </a:lnTo>
                  <a:lnTo>
                    <a:pt x="137" y="836"/>
                  </a:lnTo>
                  <a:lnTo>
                    <a:pt x="137" y="848"/>
                  </a:lnTo>
                  <a:lnTo>
                    <a:pt x="137" y="859"/>
                  </a:lnTo>
                  <a:lnTo>
                    <a:pt x="137" y="870"/>
                  </a:lnTo>
                  <a:lnTo>
                    <a:pt x="137" y="880"/>
                  </a:lnTo>
                  <a:lnTo>
                    <a:pt x="137" y="891"/>
                  </a:lnTo>
                  <a:lnTo>
                    <a:pt x="137" y="901"/>
                  </a:lnTo>
                  <a:lnTo>
                    <a:pt x="137" y="910"/>
                  </a:lnTo>
                  <a:lnTo>
                    <a:pt x="137" y="920"/>
                  </a:lnTo>
                  <a:lnTo>
                    <a:pt x="137" y="929"/>
                  </a:lnTo>
                  <a:lnTo>
                    <a:pt x="137" y="939"/>
                  </a:lnTo>
                  <a:lnTo>
                    <a:pt x="137" y="946"/>
                  </a:lnTo>
                  <a:lnTo>
                    <a:pt x="137" y="956"/>
                  </a:lnTo>
                  <a:lnTo>
                    <a:pt x="137" y="964"/>
                  </a:lnTo>
                  <a:lnTo>
                    <a:pt x="139" y="971"/>
                  </a:lnTo>
                  <a:lnTo>
                    <a:pt x="139" y="979"/>
                  </a:lnTo>
                  <a:lnTo>
                    <a:pt x="139" y="986"/>
                  </a:lnTo>
                  <a:lnTo>
                    <a:pt x="139" y="992"/>
                  </a:lnTo>
                  <a:lnTo>
                    <a:pt x="141" y="1000"/>
                  </a:lnTo>
                  <a:lnTo>
                    <a:pt x="141" y="1005"/>
                  </a:lnTo>
                  <a:lnTo>
                    <a:pt x="141" y="1013"/>
                  </a:lnTo>
                  <a:lnTo>
                    <a:pt x="142" y="1019"/>
                  </a:lnTo>
                  <a:lnTo>
                    <a:pt x="142" y="1024"/>
                  </a:lnTo>
                  <a:lnTo>
                    <a:pt x="142" y="1030"/>
                  </a:lnTo>
                  <a:lnTo>
                    <a:pt x="144" y="1036"/>
                  </a:lnTo>
                  <a:lnTo>
                    <a:pt x="146" y="1040"/>
                  </a:lnTo>
                  <a:lnTo>
                    <a:pt x="146" y="1045"/>
                  </a:lnTo>
                  <a:lnTo>
                    <a:pt x="146" y="1049"/>
                  </a:lnTo>
                  <a:lnTo>
                    <a:pt x="146" y="1053"/>
                  </a:lnTo>
                  <a:lnTo>
                    <a:pt x="148" y="1057"/>
                  </a:lnTo>
                  <a:lnTo>
                    <a:pt x="148" y="1061"/>
                  </a:lnTo>
                  <a:lnTo>
                    <a:pt x="148" y="1066"/>
                  </a:lnTo>
                  <a:lnTo>
                    <a:pt x="152" y="1072"/>
                  </a:lnTo>
                  <a:lnTo>
                    <a:pt x="152" y="1076"/>
                  </a:lnTo>
                  <a:lnTo>
                    <a:pt x="152" y="1078"/>
                  </a:lnTo>
                  <a:lnTo>
                    <a:pt x="152" y="1081"/>
                  </a:lnTo>
                  <a:lnTo>
                    <a:pt x="154" y="1081"/>
                  </a:lnTo>
                  <a:lnTo>
                    <a:pt x="154" y="1081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8"/>
            <p:cNvSpPr>
              <a:spLocks/>
            </p:cNvSpPr>
            <p:nvPr/>
          </p:nvSpPr>
          <p:spPr bwMode="auto">
            <a:xfrm>
              <a:off x="2880" y="1849"/>
              <a:ext cx="548" cy="286"/>
            </a:xfrm>
            <a:custGeom>
              <a:avLst/>
              <a:gdLst/>
              <a:ahLst/>
              <a:cxnLst>
                <a:cxn ang="0">
                  <a:pos x="2" y="564"/>
                </a:cxn>
                <a:cxn ang="0">
                  <a:pos x="6" y="543"/>
                </a:cxn>
                <a:cxn ang="0">
                  <a:pos x="11" y="522"/>
                </a:cxn>
                <a:cxn ang="0">
                  <a:pos x="21" y="496"/>
                </a:cxn>
                <a:cxn ang="0">
                  <a:pos x="30" y="465"/>
                </a:cxn>
                <a:cxn ang="0">
                  <a:pos x="46" y="431"/>
                </a:cxn>
                <a:cxn ang="0">
                  <a:pos x="63" y="393"/>
                </a:cxn>
                <a:cxn ang="0">
                  <a:pos x="82" y="353"/>
                </a:cxn>
                <a:cxn ang="0">
                  <a:pos x="108" y="311"/>
                </a:cxn>
                <a:cxn ang="0">
                  <a:pos x="137" y="271"/>
                </a:cxn>
                <a:cxn ang="0">
                  <a:pos x="169" y="230"/>
                </a:cxn>
                <a:cxn ang="0">
                  <a:pos x="207" y="188"/>
                </a:cxn>
                <a:cxn ang="0">
                  <a:pos x="251" y="148"/>
                </a:cxn>
                <a:cxn ang="0">
                  <a:pos x="298" y="110"/>
                </a:cxn>
                <a:cxn ang="0">
                  <a:pos x="352" y="76"/>
                </a:cxn>
                <a:cxn ang="0">
                  <a:pos x="409" y="45"/>
                </a:cxn>
                <a:cxn ang="0">
                  <a:pos x="466" y="24"/>
                </a:cxn>
                <a:cxn ang="0">
                  <a:pos x="521" y="9"/>
                </a:cxn>
                <a:cxn ang="0">
                  <a:pos x="578" y="0"/>
                </a:cxn>
                <a:cxn ang="0">
                  <a:pos x="631" y="0"/>
                </a:cxn>
                <a:cxn ang="0">
                  <a:pos x="686" y="3"/>
                </a:cxn>
                <a:cxn ang="0">
                  <a:pos x="738" y="11"/>
                </a:cxn>
                <a:cxn ang="0">
                  <a:pos x="787" y="24"/>
                </a:cxn>
                <a:cxn ang="0">
                  <a:pos x="835" y="41"/>
                </a:cxn>
                <a:cxn ang="0">
                  <a:pos x="880" y="62"/>
                </a:cxn>
                <a:cxn ang="0">
                  <a:pos x="922" y="85"/>
                </a:cxn>
                <a:cxn ang="0">
                  <a:pos x="962" y="110"/>
                </a:cxn>
                <a:cxn ang="0">
                  <a:pos x="1000" y="136"/>
                </a:cxn>
                <a:cxn ang="0">
                  <a:pos x="1032" y="165"/>
                </a:cxn>
                <a:cxn ang="0">
                  <a:pos x="1061" y="192"/>
                </a:cxn>
                <a:cxn ang="0">
                  <a:pos x="1089" y="218"/>
                </a:cxn>
                <a:cxn ang="0">
                  <a:pos x="1085" y="220"/>
                </a:cxn>
                <a:cxn ang="0">
                  <a:pos x="1065" y="212"/>
                </a:cxn>
                <a:cxn ang="0">
                  <a:pos x="1042" y="205"/>
                </a:cxn>
                <a:cxn ang="0">
                  <a:pos x="1011" y="195"/>
                </a:cxn>
                <a:cxn ang="0">
                  <a:pos x="977" y="186"/>
                </a:cxn>
                <a:cxn ang="0">
                  <a:pos x="937" y="176"/>
                </a:cxn>
                <a:cxn ang="0">
                  <a:pos x="893" y="169"/>
                </a:cxn>
                <a:cxn ang="0">
                  <a:pos x="846" y="161"/>
                </a:cxn>
                <a:cxn ang="0">
                  <a:pos x="795" y="157"/>
                </a:cxn>
                <a:cxn ang="0">
                  <a:pos x="739" y="155"/>
                </a:cxn>
                <a:cxn ang="0">
                  <a:pos x="684" y="159"/>
                </a:cxn>
                <a:cxn ang="0">
                  <a:pos x="625" y="167"/>
                </a:cxn>
                <a:cxn ang="0">
                  <a:pos x="566" y="180"/>
                </a:cxn>
                <a:cxn ang="0">
                  <a:pos x="506" y="199"/>
                </a:cxn>
                <a:cxn ang="0">
                  <a:pos x="447" y="226"/>
                </a:cxn>
                <a:cxn ang="0">
                  <a:pos x="399" y="247"/>
                </a:cxn>
                <a:cxn ang="0">
                  <a:pos x="361" y="266"/>
                </a:cxn>
                <a:cxn ang="0">
                  <a:pos x="321" y="290"/>
                </a:cxn>
                <a:cxn ang="0">
                  <a:pos x="281" y="315"/>
                </a:cxn>
                <a:cxn ang="0">
                  <a:pos x="243" y="342"/>
                </a:cxn>
                <a:cxn ang="0">
                  <a:pos x="209" y="372"/>
                </a:cxn>
                <a:cxn ang="0">
                  <a:pos x="175" y="401"/>
                </a:cxn>
                <a:cxn ang="0">
                  <a:pos x="141" y="429"/>
                </a:cxn>
                <a:cxn ang="0">
                  <a:pos x="112" y="456"/>
                </a:cxn>
                <a:cxn ang="0">
                  <a:pos x="86" y="480"/>
                </a:cxn>
                <a:cxn ang="0">
                  <a:pos x="61" y="505"/>
                </a:cxn>
                <a:cxn ang="0">
                  <a:pos x="42" y="526"/>
                </a:cxn>
                <a:cxn ang="0">
                  <a:pos x="25" y="543"/>
                </a:cxn>
                <a:cxn ang="0">
                  <a:pos x="6" y="564"/>
                </a:cxn>
                <a:cxn ang="0">
                  <a:pos x="0" y="572"/>
                </a:cxn>
              </a:cxnLst>
              <a:rect l="0" t="0" r="r" b="b"/>
              <a:pathLst>
                <a:path w="1095" h="572">
                  <a:moveTo>
                    <a:pt x="0" y="572"/>
                  </a:moveTo>
                  <a:lnTo>
                    <a:pt x="0" y="570"/>
                  </a:lnTo>
                  <a:lnTo>
                    <a:pt x="0" y="568"/>
                  </a:lnTo>
                  <a:lnTo>
                    <a:pt x="2" y="564"/>
                  </a:lnTo>
                  <a:lnTo>
                    <a:pt x="2" y="556"/>
                  </a:lnTo>
                  <a:lnTo>
                    <a:pt x="2" y="553"/>
                  </a:lnTo>
                  <a:lnTo>
                    <a:pt x="6" y="549"/>
                  </a:lnTo>
                  <a:lnTo>
                    <a:pt x="6" y="543"/>
                  </a:lnTo>
                  <a:lnTo>
                    <a:pt x="8" y="539"/>
                  </a:lnTo>
                  <a:lnTo>
                    <a:pt x="9" y="534"/>
                  </a:lnTo>
                  <a:lnTo>
                    <a:pt x="9" y="528"/>
                  </a:lnTo>
                  <a:lnTo>
                    <a:pt x="11" y="522"/>
                  </a:lnTo>
                  <a:lnTo>
                    <a:pt x="15" y="517"/>
                  </a:lnTo>
                  <a:lnTo>
                    <a:pt x="15" y="511"/>
                  </a:lnTo>
                  <a:lnTo>
                    <a:pt x="17" y="503"/>
                  </a:lnTo>
                  <a:lnTo>
                    <a:pt x="21" y="496"/>
                  </a:lnTo>
                  <a:lnTo>
                    <a:pt x="23" y="490"/>
                  </a:lnTo>
                  <a:lnTo>
                    <a:pt x="25" y="480"/>
                  </a:lnTo>
                  <a:lnTo>
                    <a:pt x="28" y="473"/>
                  </a:lnTo>
                  <a:lnTo>
                    <a:pt x="30" y="465"/>
                  </a:lnTo>
                  <a:lnTo>
                    <a:pt x="34" y="456"/>
                  </a:lnTo>
                  <a:lnTo>
                    <a:pt x="38" y="448"/>
                  </a:lnTo>
                  <a:lnTo>
                    <a:pt x="42" y="439"/>
                  </a:lnTo>
                  <a:lnTo>
                    <a:pt x="46" y="431"/>
                  </a:lnTo>
                  <a:lnTo>
                    <a:pt x="49" y="421"/>
                  </a:lnTo>
                  <a:lnTo>
                    <a:pt x="53" y="412"/>
                  </a:lnTo>
                  <a:lnTo>
                    <a:pt x="57" y="402"/>
                  </a:lnTo>
                  <a:lnTo>
                    <a:pt x="63" y="393"/>
                  </a:lnTo>
                  <a:lnTo>
                    <a:pt x="68" y="385"/>
                  </a:lnTo>
                  <a:lnTo>
                    <a:pt x="74" y="374"/>
                  </a:lnTo>
                  <a:lnTo>
                    <a:pt x="78" y="364"/>
                  </a:lnTo>
                  <a:lnTo>
                    <a:pt x="82" y="353"/>
                  </a:lnTo>
                  <a:lnTo>
                    <a:pt x="89" y="344"/>
                  </a:lnTo>
                  <a:lnTo>
                    <a:pt x="95" y="334"/>
                  </a:lnTo>
                  <a:lnTo>
                    <a:pt x="101" y="325"/>
                  </a:lnTo>
                  <a:lnTo>
                    <a:pt x="108" y="311"/>
                  </a:lnTo>
                  <a:lnTo>
                    <a:pt x="116" y="304"/>
                  </a:lnTo>
                  <a:lnTo>
                    <a:pt x="122" y="292"/>
                  </a:lnTo>
                  <a:lnTo>
                    <a:pt x="129" y="281"/>
                  </a:lnTo>
                  <a:lnTo>
                    <a:pt x="137" y="271"/>
                  </a:lnTo>
                  <a:lnTo>
                    <a:pt x="144" y="260"/>
                  </a:lnTo>
                  <a:lnTo>
                    <a:pt x="152" y="249"/>
                  </a:lnTo>
                  <a:lnTo>
                    <a:pt x="162" y="239"/>
                  </a:lnTo>
                  <a:lnTo>
                    <a:pt x="169" y="230"/>
                  </a:lnTo>
                  <a:lnTo>
                    <a:pt x="179" y="220"/>
                  </a:lnTo>
                  <a:lnTo>
                    <a:pt x="188" y="207"/>
                  </a:lnTo>
                  <a:lnTo>
                    <a:pt x="198" y="197"/>
                  </a:lnTo>
                  <a:lnTo>
                    <a:pt x="207" y="188"/>
                  </a:lnTo>
                  <a:lnTo>
                    <a:pt x="217" y="178"/>
                  </a:lnTo>
                  <a:lnTo>
                    <a:pt x="228" y="167"/>
                  </a:lnTo>
                  <a:lnTo>
                    <a:pt x="239" y="157"/>
                  </a:lnTo>
                  <a:lnTo>
                    <a:pt x="251" y="148"/>
                  </a:lnTo>
                  <a:lnTo>
                    <a:pt x="262" y="138"/>
                  </a:lnTo>
                  <a:lnTo>
                    <a:pt x="272" y="129"/>
                  </a:lnTo>
                  <a:lnTo>
                    <a:pt x="285" y="119"/>
                  </a:lnTo>
                  <a:lnTo>
                    <a:pt x="298" y="110"/>
                  </a:lnTo>
                  <a:lnTo>
                    <a:pt x="312" y="102"/>
                  </a:lnTo>
                  <a:lnTo>
                    <a:pt x="325" y="93"/>
                  </a:lnTo>
                  <a:lnTo>
                    <a:pt x="336" y="83"/>
                  </a:lnTo>
                  <a:lnTo>
                    <a:pt x="352" y="76"/>
                  </a:lnTo>
                  <a:lnTo>
                    <a:pt x="367" y="68"/>
                  </a:lnTo>
                  <a:lnTo>
                    <a:pt x="380" y="60"/>
                  </a:lnTo>
                  <a:lnTo>
                    <a:pt x="395" y="53"/>
                  </a:lnTo>
                  <a:lnTo>
                    <a:pt x="409" y="45"/>
                  </a:lnTo>
                  <a:lnTo>
                    <a:pt x="422" y="39"/>
                  </a:lnTo>
                  <a:lnTo>
                    <a:pt x="437" y="34"/>
                  </a:lnTo>
                  <a:lnTo>
                    <a:pt x="452" y="28"/>
                  </a:lnTo>
                  <a:lnTo>
                    <a:pt x="466" y="24"/>
                  </a:lnTo>
                  <a:lnTo>
                    <a:pt x="481" y="19"/>
                  </a:lnTo>
                  <a:lnTo>
                    <a:pt x="494" y="15"/>
                  </a:lnTo>
                  <a:lnTo>
                    <a:pt x="509" y="11"/>
                  </a:lnTo>
                  <a:lnTo>
                    <a:pt x="521" y="9"/>
                  </a:lnTo>
                  <a:lnTo>
                    <a:pt x="536" y="5"/>
                  </a:lnTo>
                  <a:lnTo>
                    <a:pt x="549" y="3"/>
                  </a:lnTo>
                  <a:lnTo>
                    <a:pt x="565" y="1"/>
                  </a:lnTo>
                  <a:lnTo>
                    <a:pt x="578" y="0"/>
                  </a:lnTo>
                  <a:lnTo>
                    <a:pt x="591" y="0"/>
                  </a:lnTo>
                  <a:lnTo>
                    <a:pt x="606" y="0"/>
                  </a:lnTo>
                  <a:lnTo>
                    <a:pt x="620" y="0"/>
                  </a:lnTo>
                  <a:lnTo>
                    <a:pt x="631" y="0"/>
                  </a:lnTo>
                  <a:lnTo>
                    <a:pt x="646" y="0"/>
                  </a:lnTo>
                  <a:lnTo>
                    <a:pt x="660" y="0"/>
                  </a:lnTo>
                  <a:lnTo>
                    <a:pt x="673" y="1"/>
                  </a:lnTo>
                  <a:lnTo>
                    <a:pt x="686" y="3"/>
                  </a:lnTo>
                  <a:lnTo>
                    <a:pt x="700" y="5"/>
                  </a:lnTo>
                  <a:lnTo>
                    <a:pt x="711" y="7"/>
                  </a:lnTo>
                  <a:lnTo>
                    <a:pt x="724" y="9"/>
                  </a:lnTo>
                  <a:lnTo>
                    <a:pt x="738" y="11"/>
                  </a:lnTo>
                  <a:lnTo>
                    <a:pt x="751" y="15"/>
                  </a:lnTo>
                  <a:lnTo>
                    <a:pt x="762" y="17"/>
                  </a:lnTo>
                  <a:lnTo>
                    <a:pt x="776" y="20"/>
                  </a:lnTo>
                  <a:lnTo>
                    <a:pt x="787" y="24"/>
                  </a:lnTo>
                  <a:lnTo>
                    <a:pt x="800" y="30"/>
                  </a:lnTo>
                  <a:lnTo>
                    <a:pt x="812" y="34"/>
                  </a:lnTo>
                  <a:lnTo>
                    <a:pt x="823" y="38"/>
                  </a:lnTo>
                  <a:lnTo>
                    <a:pt x="835" y="41"/>
                  </a:lnTo>
                  <a:lnTo>
                    <a:pt x="846" y="47"/>
                  </a:lnTo>
                  <a:lnTo>
                    <a:pt x="857" y="51"/>
                  </a:lnTo>
                  <a:lnTo>
                    <a:pt x="867" y="57"/>
                  </a:lnTo>
                  <a:lnTo>
                    <a:pt x="880" y="62"/>
                  </a:lnTo>
                  <a:lnTo>
                    <a:pt x="892" y="68"/>
                  </a:lnTo>
                  <a:lnTo>
                    <a:pt x="901" y="72"/>
                  </a:lnTo>
                  <a:lnTo>
                    <a:pt x="912" y="79"/>
                  </a:lnTo>
                  <a:lnTo>
                    <a:pt x="922" y="85"/>
                  </a:lnTo>
                  <a:lnTo>
                    <a:pt x="932" y="91"/>
                  </a:lnTo>
                  <a:lnTo>
                    <a:pt x="943" y="96"/>
                  </a:lnTo>
                  <a:lnTo>
                    <a:pt x="952" y="104"/>
                  </a:lnTo>
                  <a:lnTo>
                    <a:pt x="962" y="110"/>
                  </a:lnTo>
                  <a:lnTo>
                    <a:pt x="971" y="117"/>
                  </a:lnTo>
                  <a:lnTo>
                    <a:pt x="981" y="123"/>
                  </a:lnTo>
                  <a:lnTo>
                    <a:pt x="990" y="131"/>
                  </a:lnTo>
                  <a:lnTo>
                    <a:pt x="1000" y="136"/>
                  </a:lnTo>
                  <a:lnTo>
                    <a:pt x="1008" y="144"/>
                  </a:lnTo>
                  <a:lnTo>
                    <a:pt x="1015" y="150"/>
                  </a:lnTo>
                  <a:lnTo>
                    <a:pt x="1025" y="157"/>
                  </a:lnTo>
                  <a:lnTo>
                    <a:pt x="1032" y="165"/>
                  </a:lnTo>
                  <a:lnTo>
                    <a:pt x="1040" y="171"/>
                  </a:lnTo>
                  <a:lnTo>
                    <a:pt x="1049" y="178"/>
                  </a:lnTo>
                  <a:lnTo>
                    <a:pt x="1055" y="184"/>
                  </a:lnTo>
                  <a:lnTo>
                    <a:pt x="1061" y="192"/>
                  </a:lnTo>
                  <a:lnTo>
                    <a:pt x="1070" y="199"/>
                  </a:lnTo>
                  <a:lnTo>
                    <a:pt x="1076" y="205"/>
                  </a:lnTo>
                  <a:lnTo>
                    <a:pt x="1082" y="211"/>
                  </a:lnTo>
                  <a:lnTo>
                    <a:pt x="1089" y="218"/>
                  </a:lnTo>
                  <a:lnTo>
                    <a:pt x="1095" y="226"/>
                  </a:lnTo>
                  <a:lnTo>
                    <a:pt x="1093" y="226"/>
                  </a:lnTo>
                  <a:lnTo>
                    <a:pt x="1091" y="224"/>
                  </a:lnTo>
                  <a:lnTo>
                    <a:pt x="1085" y="220"/>
                  </a:lnTo>
                  <a:lnTo>
                    <a:pt x="1080" y="218"/>
                  </a:lnTo>
                  <a:lnTo>
                    <a:pt x="1074" y="216"/>
                  </a:lnTo>
                  <a:lnTo>
                    <a:pt x="1070" y="214"/>
                  </a:lnTo>
                  <a:lnTo>
                    <a:pt x="1065" y="212"/>
                  </a:lnTo>
                  <a:lnTo>
                    <a:pt x="1061" y="211"/>
                  </a:lnTo>
                  <a:lnTo>
                    <a:pt x="1055" y="209"/>
                  </a:lnTo>
                  <a:lnTo>
                    <a:pt x="1049" y="207"/>
                  </a:lnTo>
                  <a:lnTo>
                    <a:pt x="1042" y="205"/>
                  </a:lnTo>
                  <a:lnTo>
                    <a:pt x="1036" y="203"/>
                  </a:lnTo>
                  <a:lnTo>
                    <a:pt x="1027" y="199"/>
                  </a:lnTo>
                  <a:lnTo>
                    <a:pt x="1021" y="197"/>
                  </a:lnTo>
                  <a:lnTo>
                    <a:pt x="1011" y="195"/>
                  </a:lnTo>
                  <a:lnTo>
                    <a:pt x="1004" y="192"/>
                  </a:lnTo>
                  <a:lnTo>
                    <a:pt x="996" y="190"/>
                  </a:lnTo>
                  <a:lnTo>
                    <a:pt x="987" y="188"/>
                  </a:lnTo>
                  <a:lnTo>
                    <a:pt x="977" y="186"/>
                  </a:lnTo>
                  <a:lnTo>
                    <a:pt x="968" y="184"/>
                  </a:lnTo>
                  <a:lnTo>
                    <a:pt x="958" y="180"/>
                  </a:lnTo>
                  <a:lnTo>
                    <a:pt x="947" y="178"/>
                  </a:lnTo>
                  <a:lnTo>
                    <a:pt x="937" y="176"/>
                  </a:lnTo>
                  <a:lnTo>
                    <a:pt x="926" y="174"/>
                  </a:lnTo>
                  <a:lnTo>
                    <a:pt x="916" y="173"/>
                  </a:lnTo>
                  <a:lnTo>
                    <a:pt x="905" y="171"/>
                  </a:lnTo>
                  <a:lnTo>
                    <a:pt x="893" y="169"/>
                  </a:lnTo>
                  <a:lnTo>
                    <a:pt x="882" y="167"/>
                  </a:lnTo>
                  <a:lnTo>
                    <a:pt x="871" y="165"/>
                  </a:lnTo>
                  <a:lnTo>
                    <a:pt x="859" y="161"/>
                  </a:lnTo>
                  <a:lnTo>
                    <a:pt x="846" y="161"/>
                  </a:lnTo>
                  <a:lnTo>
                    <a:pt x="833" y="161"/>
                  </a:lnTo>
                  <a:lnTo>
                    <a:pt x="819" y="159"/>
                  </a:lnTo>
                  <a:lnTo>
                    <a:pt x="806" y="159"/>
                  </a:lnTo>
                  <a:lnTo>
                    <a:pt x="795" y="157"/>
                  </a:lnTo>
                  <a:lnTo>
                    <a:pt x="781" y="157"/>
                  </a:lnTo>
                  <a:lnTo>
                    <a:pt x="766" y="155"/>
                  </a:lnTo>
                  <a:lnTo>
                    <a:pt x="753" y="155"/>
                  </a:lnTo>
                  <a:lnTo>
                    <a:pt x="739" y="155"/>
                  </a:lnTo>
                  <a:lnTo>
                    <a:pt x="726" y="157"/>
                  </a:lnTo>
                  <a:lnTo>
                    <a:pt x="711" y="157"/>
                  </a:lnTo>
                  <a:lnTo>
                    <a:pt x="698" y="159"/>
                  </a:lnTo>
                  <a:lnTo>
                    <a:pt x="684" y="159"/>
                  </a:lnTo>
                  <a:lnTo>
                    <a:pt x="669" y="161"/>
                  </a:lnTo>
                  <a:lnTo>
                    <a:pt x="654" y="161"/>
                  </a:lnTo>
                  <a:lnTo>
                    <a:pt x="639" y="165"/>
                  </a:lnTo>
                  <a:lnTo>
                    <a:pt x="625" y="167"/>
                  </a:lnTo>
                  <a:lnTo>
                    <a:pt x="610" y="171"/>
                  </a:lnTo>
                  <a:lnTo>
                    <a:pt x="595" y="173"/>
                  </a:lnTo>
                  <a:lnTo>
                    <a:pt x="580" y="176"/>
                  </a:lnTo>
                  <a:lnTo>
                    <a:pt x="566" y="180"/>
                  </a:lnTo>
                  <a:lnTo>
                    <a:pt x="551" y="184"/>
                  </a:lnTo>
                  <a:lnTo>
                    <a:pt x="536" y="190"/>
                  </a:lnTo>
                  <a:lnTo>
                    <a:pt x="521" y="193"/>
                  </a:lnTo>
                  <a:lnTo>
                    <a:pt x="506" y="199"/>
                  </a:lnTo>
                  <a:lnTo>
                    <a:pt x="490" y="205"/>
                  </a:lnTo>
                  <a:lnTo>
                    <a:pt x="475" y="211"/>
                  </a:lnTo>
                  <a:lnTo>
                    <a:pt x="460" y="218"/>
                  </a:lnTo>
                  <a:lnTo>
                    <a:pt x="447" y="226"/>
                  </a:lnTo>
                  <a:lnTo>
                    <a:pt x="432" y="233"/>
                  </a:lnTo>
                  <a:lnTo>
                    <a:pt x="420" y="237"/>
                  </a:lnTo>
                  <a:lnTo>
                    <a:pt x="411" y="241"/>
                  </a:lnTo>
                  <a:lnTo>
                    <a:pt x="399" y="247"/>
                  </a:lnTo>
                  <a:lnTo>
                    <a:pt x="390" y="250"/>
                  </a:lnTo>
                  <a:lnTo>
                    <a:pt x="380" y="256"/>
                  </a:lnTo>
                  <a:lnTo>
                    <a:pt x="371" y="262"/>
                  </a:lnTo>
                  <a:lnTo>
                    <a:pt x="361" y="266"/>
                  </a:lnTo>
                  <a:lnTo>
                    <a:pt x="352" y="271"/>
                  </a:lnTo>
                  <a:lnTo>
                    <a:pt x="340" y="279"/>
                  </a:lnTo>
                  <a:lnTo>
                    <a:pt x="331" y="285"/>
                  </a:lnTo>
                  <a:lnTo>
                    <a:pt x="321" y="290"/>
                  </a:lnTo>
                  <a:lnTo>
                    <a:pt x="312" y="296"/>
                  </a:lnTo>
                  <a:lnTo>
                    <a:pt x="300" y="304"/>
                  </a:lnTo>
                  <a:lnTo>
                    <a:pt x="291" y="309"/>
                  </a:lnTo>
                  <a:lnTo>
                    <a:pt x="281" y="315"/>
                  </a:lnTo>
                  <a:lnTo>
                    <a:pt x="272" y="325"/>
                  </a:lnTo>
                  <a:lnTo>
                    <a:pt x="264" y="330"/>
                  </a:lnTo>
                  <a:lnTo>
                    <a:pt x="253" y="336"/>
                  </a:lnTo>
                  <a:lnTo>
                    <a:pt x="243" y="342"/>
                  </a:lnTo>
                  <a:lnTo>
                    <a:pt x="236" y="351"/>
                  </a:lnTo>
                  <a:lnTo>
                    <a:pt x="226" y="357"/>
                  </a:lnTo>
                  <a:lnTo>
                    <a:pt x="217" y="364"/>
                  </a:lnTo>
                  <a:lnTo>
                    <a:pt x="209" y="372"/>
                  </a:lnTo>
                  <a:lnTo>
                    <a:pt x="200" y="380"/>
                  </a:lnTo>
                  <a:lnTo>
                    <a:pt x="190" y="385"/>
                  </a:lnTo>
                  <a:lnTo>
                    <a:pt x="182" y="393"/>
                  </a:lnTo>
                  <a:lnTo>
                    <a:pt x="175" y="401"/>
                  </a:lnTo>
                  <a:lnTo>
                    <a:pt x="165" y="406"/>
                  </a:lnTo>
                  <a:lnTo>
                    <a:pt x="158" y="414"/>
                  </a:lnTo>
                  <a:lnTo>
                    <a:pt x="150" y="421"/>
                  </a:lnTo>
                  <a:lnTo>
                    <a:pt x="141" y="429"/>
                  </a:lnTo>
                  <a:lnTo>
                    <a:pt x="135" y="435"/>
                  </a:lnTo>
                  <a:lnTo>
                    <a:pt x="127" y="442"/>
                  </a:lnTo>
                  <a:lnTo>
                    <a:pt x="120" y="450"/>
                  </a:lnTo>
                  <a:lnTo>
                    <a:pt x="112" y="456"/>
                  </a:lnTo>
                  <a:lnTo>
                    <a:pt x="106" y="461"/>
                  </a:lnTo>
                  <a:lnTo>
                    <a:pt x="99" y="469"/>
                  </a:lnTo>
                  <a:lnTo>
                    <a:pt x="91" y="475"/>
                  </a:lnTo>
                  <a:lnTo>
                    <a:pt x="86" y="480"/>
                  </a:lnTo>
                  <a:lnTo>
                    <a:pt x="80" y="488"/>
                  </a:lnTo>
                  <a:lnTo>
                    <a:pt x="74" y="494"/>
                  </a:lnTo>
                  <a:lnTo>
                    <a:pt x="66" y="499"/>
                  </a:lnTo>
                  <a:lnTo>
                    <a:pt x="61" y="505"/>
                  </a:lnTo>
                  <a:lnTo>
                    <a:pt x="57" y="511"/>
                  </a:lnTo>
                  <a:lnTo>
                    <a:pt x="51" y="517"/>
                  </a:lnTo>
                  <a:lnTo>
                    <a:pt x="46" y="520"/>
                  </a:lnTo>
                  <a:lnTo>
                    <a:pt x="42" y="526"/>
                  </a:lnTo>
                  <a:lnTo>
                    <a:pt x="38" y="532"/>
                  </a:lnTo>
                  <a:lnTo>
                    <a:pt x="34" y="536"/>
                  </a:lnTo>
                  <a:lnTo>
                    <a:pt x="28" y="539"/>
                  </a:lnTo>
                  <a:lnTo>
                    <a:pt x="25" y="543"/>
                  </a:lnTo>
                  <a:lnTo>
                    <a:pt x="21" y="549"/>
                  </a:lnTo>
                  <a:lnTo>
                    <a:pt x="15" y="555"/>
                  </a:lnTo>
                  <a:lnTo>
                    <a:pt x="11" y="560"/>
                  </a:lnTo>
                  <a:lnTo>
                    <a:pt x="6" y="564"/>
                  </a:lnTo>
                  <a:lnTo>
                    <a:pt x="2" y="570"/>
                  </a:lnTo>
                  <a:lnTo>
                    <a:pt x="0" y="570"/>
                  </a:lnTo>
                  <a:lnTo>
                    <a:pt x="0" y="572"/>
                  </a:lnTo>
                  <a:lnTo>
                    <a:pt x="0" y="572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9"/>
            <p:cNvSpPr>
              <a:spLocks/>
            </p:cNvSpPr>
            <p:nvPr/>
          </p:nvSpPr>
          <p:spPr bwMode="auto">
            <a:xfrm>
              <a:off x="2879" y="2116"/>
              <a:ext cx="439" cy="414"/>
            </a:xfrm>
            <a:custGeom>
              <a:avLst/>
              <a:gdLst/>
              <a:ahLst/>
              <a:cxnLst>
                <a:cxn ang="0">
                  <a:pos x="8" y="36"/>
                </a:cxn>
                <a:cxn ang="0">
                  <a:pos x="25" y="30"/>
                </a:cxn>
                <a:cxn ang="0">
                  <a:pos x="46" y="22"/>
                </a:cxn>
                <a:cxn ang="0">
                  <a:pos x="74" y="17"/>
                </a:cxn>
                <a:cxn ang="0">
                  <a:pos x="105" y="11"/>
                </a:cxn>
                <a:cxn ang="0">
                  <a:pos x="141" y="5"/>
                </a:cxn>
                <a:cxn ang="0">
                  <a:pos x="181" y="2"/>
                </a:cxn>
                <a:cxn ang="0">
                  <a:pos x="224" y="0"/>
                </a:cxn>
                <a:cxn ang="0">
                  <a:pos x="270" y="0"/>
                </a:cxn>
                <a:cxn ang="0">
                  <a:pos x="320" y="3"/>
                </a:cxn>
                <a:cxn ang="0">
                  <a:pos x="373" y="13"/>
                </a:cxn>
                <a:cxn ang="0">
                  <a:pos x="426" y="24"/>
                </a:cxn>
                <a:cxn ang="0">
                  <a:pos x="481" y="41"/>
                </a:cxn>
                <a:cxn ang="0">
                  <a:pos x="536" y="66"/>
                </a:cxn>
                <a:cxn ang="0">
                  <a:pos x="593" y="97"/>
                </a:cxn>
                <a:cxn ang="0">
                  <a:pos x="647" y="131"/>
                </a:cxn>
                <a:cxn ang="0">
                  <a:pos x="694" y="169"/>
                </a:cxn>
                <a:cxn ang="0">
                  <a:pos x="736" y="212"/>
                </a:cxn>
                <a:cxn ang="0">
                  <a:pos x="772" y="256"/>
                </a:cxn>
                <a:cxn ang="0">
                  <a:pos x="801" y="304"/>
                </a:cxn>
                <a:cxn ang="0">
                  <a:pos x="825" y="353"/>
                </a:cxn>
                <a:cxn ang="0">
                  <a:pos x="844" y="403"/>
                </a:cxn>
                <a:cxn ang="0">
                  <a:pos x="859" y="454"/>
                </a:cxn>
                <a:cxn ang="0">
                  <a:pos x="869" y="505"/>
                </a:cxn>
                <a:cxn ang="0">
                  <a:pos x="875" y="555"/>
                </a:cxn>
                <a:cxn ang="0">
                  <a:pos x="878" y="604"/>
                </a:cxn>
                <a:cxn ang="0">
                  <a:pos x="878" y="652"/>
                </a:cxn>
                <a:cxn ang="0">
                  <a:pos x="875" y="697"/>
                </a:cxn>
                <a:cxn ang="0">
                  <a:pos x="869" y="741"/>
                </a:cxn>
                <a:cxn ang="0">
                  <a:pos x="863" y="781"/>
                </a:cxn>
                <a:cxn ang="0">
                  <a:pos x="854" y="819"/>
                </a:cxn>
                <a:cxn ang="0">
                  <a:pos x="848" y="817"/>
                </a:cxn>
                <a:cxn ang="0">
                  <a:pos x="844" y="796"/>
                </a:cxn>
                <a:cxn ang="0">
                  <a:pos x="839" y="771"/>
                </a:cxn>
                <a:cxn ang="0">
                  <a:pos x="831" y="741"/>
                </a:cxn>
                <a:cxn ang="0">
                  <a:pos x="821" y="705"/>
                </a:cxn>
                <a:cxn ang="0">
                  <a:pos x="808" y="665"/>
                </a:cxn>
                <a:cxn ang="0">
                  <a:pos x="793" y="621"/>
                </a:cxn>
                <a:cxn ang="0">
                  <a:pos x="774" y="577"/>
                </a:cxn>
                <a:cxn ang="0">
                  <a:pos x="751" y="530"/>
                </a:cxn>
                <a:cxn ang="0">
                  <a:pos x="724" y="480"/>
                </a:cxn>
                <a:cxn ang="0">
                  <a:pos x="692" y="431"/>
                </a:cxn>
                <a:cxn ang="0">
                  <a:pos x="654" y="385"/>
                </a:cxn>
                <a:cxn ang="0">
                  <a:pos x="614" y="340"/>
                </a:cxn>
                <a:cxn ang="0">
                  <a:pos x="567" y="296"/>
                </a:cxn>
                <a:cxn ang="0">
                  <a:pos x="515" y="256"/>
                </a:cxn>
                <a:cxn ang="0">
                  <a:pos x="458" y="222"/>
                </a:cxn>
                <a:cxn ang="0">
                  <a:pos x="405" y="190"/>
                </a:cxn>
                <a:cxn ang="0">
                  <a:pos x="354" y="161"/>
                </a:cxn>
                <a:cxn ang="0">
                  <a:pos x="306" y="136"/>
                </a:cxn>
                <a:cxn ang="0">
                  <a:pos x="261" y="116"/>
                </a:cxn>
                <a:cxn ang="0">
                  <a:pos x="219" y="98"/>
                </a:cxn>
                <a:cxn ang="0">
                  <a:pos x="181" y="83"/>
                </a:cxn>
                <a:cxn ang="0">
                  <a:pos x="145" y="72"/>
                </a:cxn>
                <a:cxn ang="0">
                  <a:pos x="112" y="60"/>
                </a:cxn>
                <a:cxn ang="0">
                  <a:pos x="86" y="55"/>
                </a:cxn>
                <a:cxn ang="0">
                  <a:pos x="61" y="47"/>
                </a:cxn>
                <a:cxn ang="0">
                  <a:pos x="40" y="41"/>
                </a:cxn>
                <a:cxn ang="0">
                  <a:pos x="25" y="40"/>
                </a:cxn>
                <a:cxn ang="0">
                  <a:pos x="6" y="38"/>
                </a:cxn>
              </a:cxnLst>
              <a:rect l="0" t="0" r="r" b="b"/>
              <a:pathLst>
                <a:path w="878" h="828">
                  <a:moveTo>
                    <a:pt x="0" y="38"/>
                  </a:moveTo>
                  <a:lnTo>
                    <a:pt x="0" y="38"/>
                  </a:lnTo>
                  <a:lnTo>
                    <a:pt x="4" y="36"/>
                  </a:lnTo>
                  <a:lnTo>
                    <a:pt x="8" y="36"/>
                  </a:lnTo>
                  <a:lnTo>
                    <a:pt x="15" y="32"/>
                  </a:lnTo>
                  <a:lnTo>
                    <a:pt x="17" y="32"/>
                  </a:lnTo>
                  <a:lnTo>
                    <a:pt x="21" y="30"/>
                  </a:lnTo>
                  <a:lnTo>
                    <a:pt x="25" y="30"/>
                  </a:lnTo>
                  <a:lnTo>
                    <a:pt x="31" y="26"/>
                  </a:lnTo>
                  <a:lnTo>
                    <a:pt x="34" y="26"/>
                  </a:lnTo>
                  <a:lnTo>
                    <a:pt x="40" y="24"/>
                  </a:lnTo>
                  <a:lnTo>
                    <a:pt x="46" y="22"/>
                  </a:lnTo>
                  <a:lnTo>
                    <a:pt x="53" y="22"/>
                  </a:lnTo>
                  <a:lnTo>
                    <a:pt x="59" y="21"/>
                  </a:lnTo>
                  <a:lnTo>
                    <a:pt x="65" y="19"/>
                  </a:lnTo>
                  <a:lnTo>
                    <a:pt x="74" y="17"/>
                  </a:lnTo>
                  <a:lnTo>
                    <a:pt x="80" y="15"/>
                  </a:lnTo>
                  <a:lnTo>
                    <a:pt x="88" y="13"/>
                  </a:lnTo>
                  <a:lnTo>
                    <a:pt x="95" y="11"/>
                  </a:lnTo>
                  <a:lnTo>
                    <a:pt x="105" y="11"/>
                  </a:lnTo>
                  <a:lnTo>
                    <a:pt x="114" y="9"/>
                  </a:lnTo>
                  <a:lnTo>
                    <a:pt x="122" y="7"/>
                  </a:lnTo>
                  <a:lnTo>
                    <a:pt x="131" y="7"/>
                  </a:lnTo>
                  <a:lnTo>
                    <a:pt x="141" y="5"/>
                  </a:lnTo>
                  <a:lnTo>
                    <a:pt x="150" y="5"/>
                  </a:lnTo>
                  <a:lnTo>
                    <a:pt x="160" y="3"/>
                  </a:lnTo>
                  <a:lnTo>
                    <a:pt x="169" y="2"/>
                  </a:lnTo>
                  <a:lnTo>
                    <a:pt x="181" y="2"/>
                  </a:lnTo>
                  <a:lnTo>
                    <a:pt x="192" y="2"/>
                  </a:lnTo>
                  <a:lnTo>
                    <a:pt x="204" y="2"/>
                  </a:lnTo>
                  <a:lnTo>
                    <a:pt x="213" y="0"/>
                  </a:lnTo>
                  <a:lnTo>
                    <a:pt x="224" y="0"/>
                  </a:lnTo>
                  <a:lnTo>
                    <a:pt x="236" y="0"/>
                  </a:lnTo>
                  <a:lnTo>
                    <a:pt x="245" y="0"/>
                  </a:lnTo>
                  <a:lnTo>
                    <a:pt x="259" y="0"/>
                  </a:lnTo>
                  <a:lnTo>
                    <a:pt x="270" y="0"/>
                  </a:lnTo>
                  <a:lnTo>
                    <a:pt x="283" y="2"/>
                  </a:lnTo>
                  <a:lnTo>
                    <a:pt x="295" y="2"/>
                  </a:lnTo>
                  <a:lnTo>
                    <a:pt x="308" y="3"/>
                  </a:lnTo>
                  <a:lnTo>
                    <a:pt x="320" y="3"/>
                  </a:lnTo>
                  <a:lnTo>
                    <a:pt x="333" y="5"/>
                  </a:lnTo>
                  <a:lnTo>
                    <a:pt x="346" y="7"/>
                  </a:lnTo>
                  <a:lnTo>
                    <a:pt x="359" y="11"/>
                  </a:lnTo>
                  <a:lnTo>
                    <a:pt x="373" y="13"/>
                  </a:lnTo>
                  <a:lnTo>
                    <a:pt x="386" y="15"/>
                  </a:lnTo>
                  <a:lnTo>
                    <a:pt x="399" y="17"/>
                  </a:lnTo>
                  <a:lnTo>
                    <a:pt x="411" y="21"/>
                  </a:lnTo>
                  <a:lnTo>
                    <a:pt x="426" y="24"/>
                  </a:lnTo>
                  <a:lnTo>
                    <a:pt x="439" y="30"/>
                  </a:lnTo>
                  <a:lnTo>
                    <a:pt x="453" y="32"/>
                  </a:lnTo>
                  <a:lnTo>
                    <a:pt x="466" y="38"/>
                  </a:lnTo>
                  <a:lnTo>
                    <a:pt x="481" y="41"/>
                  </a:lnTo>
                  <a:lnTo>
                    <a:pt x="494" y="47"/>
                  </a:lnTo>
                  <a:lnTo>
                    <a:pt x="508" y="53"/>
                  </a:lnTo>
                  <a:lnTo>
                    <a:pt x="523" y="59"/>
                  </a:lnTo>
                  <a:lnTo>
                    <a:pt x="536" y="66"/>
                  </a:lnTo>
                  <a:lnTo>
                    <a:pt x="551" y="72"/>
                  </a:lnTo>
                  <a:lnTo>
                    <a:pt x="565" y="79"/>
                  </a:lnTo>
                  <a:lnTo>
                    <a:pt x="580" y="87"/>
                  </a:lnTo>
                  <a:lnTo>
                    <a:pt x="593" y="97"/>
                  </a:lnTo>
                  <a:lnTo>
                    <a:pt x="609" y="104"/>
                  </a:lnTo>
                  <a:lnTo>
                    <a:pt x="622" y="112"/>
                  </a:lnTo>
                  <a:lnTo>
                    <a:pt x="635" y="121"/>
                  </a:lnTo>
                  <a:lnTo>
                    <a:pt x="647" y="131"/>
                  </a:lnTo>
                  <a:lnTo>
                    <a:pt x="660" y="140"/>
                  </a:lnTo>
                  <a:lnTo>
                    <a:pt x="673" y="150"/>
                  </a:lnTo>
                  <a:lnTo>
                    <a:pt x="685" y="159"/>
                  </a:lnTo>
                  <a:lnTo>
                    <a:pt x="694" y="169"/>
                  </a:lnTo>
                  <a:lnTo>
                    <a:pt x="705" y="180"/>
                  </a:lnTo>
                  <a:lnTo>
                    <a:pt x="715" y="190"/>
                  </a:lnTo>
                  <a:lnTo>
                    <a:pt x="726" y="201"/>
                  </a:lnTo>
                  <a:lnTo>
                    <a:pt x="736" y="212"/>
                  </a:lnTo>
                  <a:lnTo>
                    <a:pt x="745" y="224"/>
                  </a:lnTo>
                  <a:lnTo>
                    <a:pt x="755" y="235"/>
                  </a:lnTo>
                  <a:lnTo>
                    <a:pt x="764" y="245"/>
                  </a:lnTo>
                  <a:lnTo>
                    <a:pt x="772" y="256"/>
                  </a:lnTo>
                  <a:lnTo>
                    <a:pt x="780" y="268"/>
                  </a:lnTo>
                  <a:lnTo>
                    <a:pt x="787" y="281"/>
                  </a:lnTo>
                  <a:lnTo>
                    <a:pt x="795" y="292"/>
                  </a:lnTo>
                  <a:lnTo>
                    <a:pt x="801" y="304"/>
                  </a:lnTo>
                  <a:lnTo>
                    <a:pt x="808" y="315"/>
                  </a:lnTo>
                  <a:lnTo>
                    <a:pt x="814" y="327"/>
                  </a:lnTo>
                  <a:lnTo>
                    <a:pt x="820" y="342"/>
                  </a:lnTo>
                  <a:lnTo>
                    <a:pt x="825" y="353"/>
                  </a:lnTo>
                  <a:lnTo>
                    <a:pt x="831" y="366"/>
                  </a:lnTo>
                  <a:lnTo>
                    <a:pt x="835" y="378"/>
                  </a:lnTo>
                  <a:lnTo>
                    <a:pt x="840" y="391"/>
                  </a:lnTo>
                  <a:lnTo>
                    <a:pt x="844" y="403"/>
                  </a:lnTo>
                  <a:lnTo>
                    <a:pt x="848" y="416"/>
                  </a:lnTo>
                  <a:lnTo>
                    <a:pt x="852" y="427"/>
                  </a:lnTo>
                  <a:lnTo>
                    <a:pt x="856" y="441"/>
                  </a:lnTo>
                  <a:lnTo>
                    <a:pt x="859" y="454"/>
                  </a:lnTo>
                  <a:lnTo>
                    <a:pt x="863" y="467"/>
                  </a:lnTo>
                  <a:lnTo>
                    <a:pt x="865" y="480"/>
                  </a:lnTo>
                  <a:lnTo>
                    <a:pt x="867" y="492"/>
                  </a:lnTo>
                  <a:lnTo>
                    <a:pt x="869" y="505"/>
                  </a:lnTo>
                  <a:lnTo>
                    <a:pt x="871" y="517"/>
                  </a:lnTo>
                  <a:lnTo>
                    <a:pt x="871" y="530"/>
                  </a:lnTo>
                  <a:lnTo>
                    <a:pt x="875" y="541"/>
                  </a:lnTo>
                  <a:lnTo>
                    <a:pt x="875" y="555"/>
                  </a:lnTo>
                  <a:lnTo>
                    <a:pt x="877" y="568"/>
                  </a:lnTo>
                  <a:lnTo>
                    <a:pt x="878" y="579"/>
                  </a:lnTo>
                  <a:lnTo>
                    <a:pt x="878" y="593"/>
                  </a:lnTo>
                  <a:lnTo>
                    <a:pt x="878" y="604"/>
                  </a:lnTo>
                  <a:lnTo>
                    <a:pt x="878" y="615"/>
                  </a:lnTo>
                  <a:lnTo>
                    <a:pt x="878" y="627"/>
                  </a:lnTo>
                  <a:lnTo>
                    <a:pt x="878" y="640"/>
                  </a:lnTo>
                  <a:lnTo>
                    <a:pt x="878" y="652"/>
                  </a:lnTo>
                  <a:lnTo>
                    <a:pt x="878" y="665"/>
                  </a:lnTo>
                  <a:lnTo>
                    <a:pt x="877" y="676"/>
                  </a:lnTo>
                  <a:lnTo>
                    <a:pt x="877" y="686"/>
                  </a:lnTo>
                  <a:lnTo>
                    <a:pt x="875" y="697"/>
                  </a:lnTo>
                  <a:lnTo>
                    <a:pt x="875" y="710"/>
                  </a:lnTo>
                  <a:lnTo>
                    <a:pt x="871" y="720"/>
                  </a:lnTo>
                  <a:lnTo>
                    <a:pt x="871" y="731"/>
                  </a:lnTo>
                  <a:lnTo>
                    <a:pt x="869" y="741"/>
                  </a:lnTo>
                  <a:lnTo>
                    <a:pt x="869" y="752"/>
                  </a:lnTo>
                  <a:lnTo>
                    <a:pt x="865" y="762"/>
                  </a:lnTo>
                  <a:lnTo>
                    <a:pt x="865" y="771"/>
                  </a:lnTo>
                  <a:lnTo>
                    <a:pt x="863" y="781"/>
                  </a:lnTo>
                  <a:lnTo>
                    <a:pt x="859" y="792"/>
                  </a:lnTo>
                  <a:lnTo>
                    <a:pt x="858" y="800"/>
                  </a:lnTo>
                  <a:lnTo>
                    <a:pt x="856" y="811"/>
                  </a:lnTo>
                  <a:lnTo>
                    <a:pt x="854" y="819"/>
                  </a:lnTo>
                  <a:lnTo>
                    <a:pt x="850" y="828"/>
                  </a:lnTo>
                  <a:lnTo>
                    <a:pt x="850" y="826"/>
                  </a:lnTo>
                  <a:lnTo>
                    <a:pt x="850" y="824"/>
                  </a:lnTo>
                  <a:lnTo>
                    <a:pt x="848" y="817"/>
                  </a:lnTo>
                  <a:lnTo>
                    <a:pt x="848" y="811"/>
                  </a:lnTo>
                  <a:lnTo>
                    <a:pt x="848" y="805"/>
                  </a:lnTo>
                  <a:lnTo>
                    <a:pt x="846" y="802"/>
                  </a:lnTo>
                  <a:lnTo>
                    <a:pt x="844" y="796"/>
                  </a:lnTo>
                  <a:lnTo>
                    <a:pt x="844" y="790"/>
                  </a:lnTo>
                  <a:lnTo>
                    <a:pt x="842" y="785"/>
                  </a:lnTo>
                  <a:lnTo>
                    <a:pt x="840" y="779"/>
                  </a:lnTo>
                  <a:lnTo>
                    <a:pt x="839" y="771"/>
                  </a:lnTo>
                  <a:lnTo>
                    <a:pt x="839" y="766"/>
                  </a:lnTo>
                  <a:lnTo>
                    <a:pt x="837" y="758"/>
                  </a:lnTo>
                  <a:lnTo>
                    <a:pt x="835" y="750"/>
                  </a:lnTo>
                  <a:lnTo>
                    <a:pt x="831" y="741"/>
                  </a:lnTo>
                  <a:lnTo>
                    <a:pt x="829" y="733"/>
                  </a:lnTo>
                  <a:lnTo>
                    <a:pt x="827" y="724"/>
                  </a:lnTo>
                  <a:lnTo>
                    <a:pt x="825" y="714"/>
                  </a:lnTo>
                  <a:lnTo>
                    <a:pt x="821" y="705"/>
                  </a:lnTo>
                  <a:lnTo>
                    <a:pt x="820" y="697"/>
                  </a:lnTo>
                  <a:lnTo>
                    <a:pt x="816" y="686"/>
                  </a:lnTo>
                  <a:lnTo>
                    <a:pt x="812" y="676"/>
                  </a:lnTo>
                  <a:lnTo>
                    <a:pt x="808" y="665"/>
                  </a:lnTo>
                  <a:lnTo>
                    <a:pt x="806" y="655"/>
                  </a:lnTo>
                  <a:lnTo>
                    <a:pt x="801" y="644"/>
                  </a:lnTo>
                  <a:lnTo>
                    <a:pt x="799" y="633"/>
                  </a:lnTo>
                  <a:lnTo>
                    <a:pt x="793" y="621"/>
                  </a:lnTo>
                  <a:lnTo>
                    <a:pt x="789" y="612"/>
                  </a:lnTo>
                  <a:lnTo>
                    <a:pt x="783" y="600"/>
                  </a:lnTo>
                  <a:lnTo>
                    <a:pt x="780" y="589"/>
                  </a:lnTo>
                  <a:lnTo>
                    <a:pt x="774" y="577"/>
                  </a:lnTo>
                  <a:lnTo>
                    <a:pt x="768" y="566"/>
                  </a:lnTo>
                  <a:lnTo>
                    <a:pt x="763" y="553"/>
                  </a:lnTo>
                  <a:lnTo>
                    <a:pt x="757" y="541"/>
                  </a:lnTo>
                  <a:lnTo>
                    <a:pt x="751" y="530"/>
                  </a:lnTo>
                  <a:lnTo>
                    <a:pt x="745" y="517"/>
                  </a:lnTo>
                  <a:lnTo>
                    <a:pt x="736" y="505"/>
                  </a:lnTo>
                  <a:lnTo>
                    <a:pt x="730" y="492"/>
                  </a:lnTo>
                  <a:lnTo>
                    <a:pt x="724" y="480"/>
                  </a:lnTo>
                  <a:lnTo>
                    <a:pt x="715" y="469"/>
                  </a:lnTo>
                  <a:lnTo>
                    <a:pt x="707" y="456"/>
                  </a:lnTo>
                  <a:lnTo>
                    <a:pt x="700" y="444"/>
                  </a:lnTo>
                  <a:lnTo>
                    <a:pt x="692" y="431"/>
                  </a:lnTo>
                  <a:lnTo>
                    <a:pt x="685" y="422"/>
                  </a:lnTo>
                  <a:lnTo>
                    <a:pt x="675" y="408"/>
                  </a:lnTo>
                  <a:lnTo>
                    <a:pt x="666" y="397"/>
                  </a:lnTo>
                  <a:lnTo>
                    <a:pt x="654" y="385"/>
                  </a:lnTo>
                  <a:lnTo>
                    <a:pt x="645" y="374"/>
                  </a:lnTo>
                  <a:lnTo>
                    <a:pt x="635" y="363"/>
                  </a:lnTo>
                  <a:lnTo>
                    <a:pt x="624" y="351"/>
                  </a:lnTo>
                  <a:lnTo>
                    <a:pt x="614" y="340"/>
                  </a:lnTo>
                  <a:lnTo>
                    <a:pt x="603" y="330"/>
                  </a:lnTo>
                  <a:lnTo>
                    <a:pt x="589" y="317"/>
                  </a:lnTo>
                  <a:lnTo>
                    <a:pt x="578" y="308"/>
                  </a:lnTo>
                  <a:lnTo>
                    <a:pt x="567" y="296"/>
                  </a:lnTo>
                  <a:lnTo>
                    <a:pt x="555" y="287"/>
                  </a:lnTo>
                  <a:lnTo>
                    <a:pt x="540" y="277"/>
                  </a:lnTo>
                  <a:lnTo>
                    <a:pt x="529" y="266"/>
                  </a:lnTo>
                  <a:lnTo>
                    <a:pt x="515" y="256"/>
                  </a:lnTo>
                  <a:lnTo>
                    <a:pt x="502" y="249"/>
                  </a:lnTo>
                  <a:lnTo>
                    <a:pt x="487" y="239"/>
                  </a:lnTo>
                  <a:lnTo>
                    <a:pt x="474" y="230"/>
                  </a:lnTo>
                  <a:lnTo>
                    <a:pt x="458" y="222"/>
                  </a:lnTo>
                  <a:lnTo>
                    <a:pt x="445" y="212"/>
                  </a:lnTo>
                  <a:lnTo>
                    <a:pt x="432" y="205"/>
                  </a:lnTo>
                  <a:lnTo>
                    <a:pt x="418" y="197"/>
                  </a:lnTo>
                  <a:lnTo>
                    <a:pt x="405" y="190"/>
                  </a:lnTo>
                  <a:lnTo>
                    <a:pt x="394" y="182"/>
                  </a:lnTo>
                  <a:lnTo>
                    <a:pt x="380" y="174"/>
                  </a:lnTo>
                  <a:lnTo>
                    <a:pt x="367" y="167"/>
                  </a:lnTo>
                  <a:lnTo>
                    <a:pt x="354" y="161"/>
                  </a:lnTo>
                  <a:lnTo>
                    <a:pt x="342" y="155"/>
                  </a:lnTo>
                  <a:lnTo>
                    <a:pt x="329" y="150"/>
                  </a:lnTo>
                  <a:lnTo>
                    <a:pt x="318" y="142"/>
                  </a:lnTo>
                  <a:lnTo>
                    <a:pt x="306" y="136"/>
                  </a:lnTo>
                  <a:lnTo>
                    <a:pt x="295" y="133"/>
                  </a:lnTo>
                  <a:lnTo>
                    <a:pt x="283" y="127"/>
                  </a:lnTo>
                  <a:lnTo>
                    <a:pt x="272" y="121"/>
                  </a:lnTo>
                  <a:lnTo>
                    <a:pt x="261" y="116"/>
                  </a:lnTo>
                  <a:lnTo>
                    <a:pt x="251" y="112"/>
                  </a:lnTo>
                  <a:lnTo>
                    <a:pt x="240" y="106"/>
                  </a:lnTo>
                  <a:lnTo>
                    <a:pt x="230" y="102"/>
                  </a:lnTo>
                  <a:lnTo>
                    <a:pt x="219" y="98"/>
                  </a:lnTo>
                  <a:lnTo>
                    <a:pt x="209" y="95"/>
                  </a:lnTo>
                  <a:lnTo>
                    <a:pt x="200" y="91"/>
                  </a:lnTo>
                  <a:lnTo>
                    <a:pt x="190" y="87"/>
                  </a:lnTo>
                  <a:lnTo>
                    <a:pt x="181" y="83"/>
                  </a:lnTo>
                  <a:lnTo>
                    <a:pt x="173" y="79"/>
                  </a:lnTo>
                  <a:lnTo>
                    <a:pt x="164" y="76"/>
                  </a:lnTo>
                  <a:lnTo>
                    <a:pt x="154" y="74"/>
                  </a:lnTo>
                  <a:lnTo>
                    <a:pt x="145" y="72"/>
                  </a:lnTo>
                  <a:lnTo>
                    <a:pt x="139" y="70"/>
                  </a:lnTo>
                  <a:lnTo>
                    <a:pt x="129" y="66"/>
                  </a:lnTo>
                  <a:lnTo>
                    <a:pt x="120" y="62"/>
                  </a:lnTo>
                  <a:lnTo>
                    <a:pt x="112" y="60"/>
                  </a:lnTo>
                  <a:lnTo>
                    <a:pt x="107" y="60"/>
                  </a:lnTo>
                  <a:lnTo>
                    <a:pt x="99" y="57"/>
                  </a:lnTo>
                  <a:lnTo>
                    <a:pt x="91" y="55"/>
                  </a:lnTo>
                  <a:lnTo>
                    <a:pt x="86" y="55"/>
                  </a:lnTo>
                  <a:lnTo>
                    <a:pt x="80" y="53"/>
                  </a:lnTo>
                  <a:lnTo>
                    <a:pt x="72" y="51"/>
                  </a:lnTo>
                  <a:lnTo>
                    <a:pt x="67" y="47"/>
                  </a:lnTo>
                  <a:lnTo>
                    <a:pt x="61" y="47"/>
                  </a:lnTo>
                  <a:lnTo>
                    <a:pt x="55" y="47"/>
                  </a:lnTo>
                  <a:lnTo>
                    <a:pt x="50" y="45"/>
                  </a:lnTo>
                  <a:lnTo>
                    <a:pt x="46" y="45"/>
                  </a:lnTo>
                  <a:lnTo>
                    <a:pt x="40" y="41"/>
                  </a:lnTo>
                  <a:lnTo>
                    <a:pt x="36" y="41"/>
                  </a:lnTo>
                  <a:lnTo>
                    <a:pt x="32" y="41"/>
                  </a:lnTo>
                  <a:lnTo>
                    <a:pt x="29" y="41"/>
                  </a:lnTo>
                  <a:lnTo>
                    <a:pt x="25" y="40"/>
                  </a:lnTo>
                  <a:lnTo>
                    <a:pt x="21" y="40"/>
                  </a:lnTo>
                  <a:lnTo>
                    <a:pt x="15" y="38"/>
                  </a:lnTo>
                  <a:lnTo>
                    <a:pt x="10" y="38"/>
                  </a:lnTo>
                  <a:lnTo>
                    <a:pt x="6" y="38"/>
                  </a:lnTo>
                  <a:lnTo>
                    <a:pt x="4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0"/>
            <p:cNvSpPr>
              <a:spLocks/>
            </p:cNvSpPr>
            <p:nvPr/>
          </p:nvSpPr>
          <p:spPr bwMode="auto">
            <a:xfrm>
              <a:off x="2871" y="2135"/>
              <a:ext cx="189" cy="589"/>
            </a:xfrm>
            <a:custGeom>
              <a:avLst/>
              <a:gdLst/>
              <a:ahLst/>
              <a:cxnLst>
                <a:cxn ang="0">
                  <a:pos x="30" y="7"/>
                </a:cxn>
                <a:cxn ang="0">
                  <a:pos x="46" y="17"/>
                </a:cxn>
                <a:cxn ang="0">
                  <a:pos x="65" y="30"/>
                </a:cxn>
                <a:cxn ang="0">
                  <a:pos x="85" y="47"/>
                </a:cxn>
                <a:cxn ang="0">
                  <a:pos x="112" y="68"/>
                </a:cxn>
                <a:cxn ang="0">
                  <a:pos x="141" y="95"/>
                </a:cxn>
                <a:cxn ang="0">
                  <a:pos x="171" y="125"/>
                </a:cxn>
                <a:cxn ang="0">
                  <a:pos x="200" y="157"/>
                </a:cxn>
                <a:cxn ang="0">
                  <a:pos x="230" y="195"/>
                </a:cxn>
                <a:cxn ang="0">
                  <a:pos x="258" y="237"/>
                </a:cxn>
                <a:cxn ang="0">
                  <a:pos x="289" y="283"/>
                </a:cxn>
                <a:cxn ang="0">
                  <a:pos x="314" y="334"/>
                </a:cxn>
                <a:cxn ang="0">
                  <a:pos x="336" y="389"/>
                </a:cxn>
                <a:cxn ang="0">
                  <a:pos x="355" y="448"/>
                </a:cxn>
                <a:cxn ang="0">
                  <a:pos x="371" y="513"/>
                </a:cxn>
                <a:cxn ang="0">
                  <a:pos x="378" y="577"/>
                </a:cxn>
                <a:cxn ang="0">
                  <a:pos x="378" y="640"/>
                </a:cxn>
                <a:cxn ang="0">
                  <a:pos x="373" y="699"/>
                </a:cxn>
                <a:cxn ang="0">
                  <a:pos x="363" y="756"/>
                </a:cxn>
                <a:cxn ang="0">
                  <a:pos x="344" y="807"/>
                </a:cxn>
                <a:cxn ang="0">
                  <a:pos x="325" y="859"/>
                </a:cxn>
                <a:cxn ang="0">
                  <a:pos x="300" y="904"/>
                </a:cxn>
                <a:cxn ang="0">
                  <a:pos x="272" y="950"/>
                </a:cxn>
                <a:cxn ang="0">
                  <a:pos x="239" y="992"/>
                </a:cxn>
                <a:cxn ang="0">
                  <a:pos x="207" y="1028"/>
                </a:cxn>
                <a:cxn ang="0">
                  <a:pos x="171" y="1062"/>
                </a:cxn>
                <a:cxn ang="0">
                  <a:pos x="137" y="1092"/>
                </a:cxn>
                <a:cxn ang="0">
                  <a:pos x="101" y="1119"/>
                </a:cxn>
                <a:cxn ang="0">
                  <a:pos x="66" y="1142"/>
                </a:cxn>
                <a:cxn ang="0">
                  <a:pos x="32" y="1163"/>
                </a:cxn>
                <a:cxn ang="0">
                  <a:pos x="0" y="1178"/>
                </a:cxn>
                <a:cxn ang="0">
                  <a:pos x="11" y="1167"/>
                </a:cxn>
                <a:cxn ang="0">
                  <a:pos x="23" y="1149"/>
                </a:cxn>
                <a:cxn ang="0">
                  <a:pos x="40" y="1129"/>
                </a:cxn>
                <a:cxn ang="0">
                  <a:pos x="57" y="1100"/>
                </a:cxn>
                <a:cxn ang="0">
                  <a:pos x="76" y="1068"/>
                </a:cxn>
                <a:cxn ang="0">
                  <a:pos x="99" y="1032"/>
                </a:cxn>
                <a:cxn ang="0">
                  <a:pos x="120" y="990"/>
                </a:cxn>
                <a:cxn ang="0">
                  <a:pos x="139" y="944"/>
                </a:cxn>
                <a:cxn ang="0">
                  <a:pos x="160" y="893"/>
                </a:cxn>
                <a:cxn ang="0">
                  <a:pos x="175" y="840"/>
                </a:cxn>
                <a:cxn ang="0">
                  <a:pos x="190" y="783"/>
                </a:cxn>
                <a:cxn ang="0">
                  <a:pos x="200" y="722"/>
                </a:cxn>
                <a:cxn ang="0">
                  <a:pos x="205" y="659"/>
                </a:cxn>
                <a:cxn ang="0">
                  <a:pos x="203" y="595"/>
                </a:cxn>
                <a:cxn ang="0">
                  <a:pos x="198" y="528"/>
                </a:cxn>
                <a:cxn ang="0">
                  <a:pos x="194" y="482"/>
                </a:cxn>
                <a:cxn ang="0">
                  <a:pos x="186" y="437"/>
                </a:cxn>
                <a:cxn ang="0">
                  <a:pos x="175" y="389"/>
                </a:cxn>
                <a:cxn ang="0">
                  <a:pos x="163" y="344"/>
                </a:cxn>
                <a:cxn ang="0">
                  <a:pos x="148" y="298"/>
                </a:cxn>
                <a:cxn ang="0">
                  <a:pos x="135" y="254"/>
                </a:cxn>
                <a:cxn ang="0">
                  <a:pos x="118" y="213"/>
                </a:cxn>
                <a:cxn ang="0">
                  <a:pos x="103" y="174"/>
                </a:cxn>
                <a:cxn ang="0">
                  <a:pos x="85" y="136"/>
                </a:cxn>
                <a:cxn ang="0">
                  <a:pos x="70" y="104"/>
                </a:cxn>
                <a:cxn ang="0">
                  <a:pos x="55" y="74"/>
                </a:cxn>
                <a:cxn ang="0">
                  <a:pos x="44" y="49"/>
                </a:cxn>
                <a:cxn ang="0">
                  <a:pos x="34" y="28"/>
                </a:cxn>
                <a:cxn ang="0">
                  <a:pos x="25" y="13"/>
                </a:cxn>
                <a:cxn ang="0">
                  <a:pos x="19" y="0"/>
                </a:cxn>
              </a:cxnLst>
              <a:rect l="0" t="0" r="r" b="b"/>
              <a:pathLst>
                <a:path w="378" h="1178">
                  <a:moveTo>
                    <a:pt x="19" y="0"/>
                  </a:moveTo>
                  <a:lnTo>
                    <a:pt x="21" y="2"/>
                  </a:lnTo>
                  <a:lnTo>
                    <a:pt x="25" y="3"/>
                  </a:lnTo>
                  <a:lnTo>
                    <a:pt x="30" y="7"/>
                  </a:lnTo>
                  <a:lnTo>
                    <a:pt x="32" y="9"/>
                  </a:lnTo>
                  <a:lnTo>
                    <a:pt x="36" y="11"/>
                  </a:lnTo>
                  <a:lnTo>
                    <a:pt x="40" y="13"/>
                  </a:lnTo>
                  <a:lnTo>
                    <a:pt x="46" y="17"/>
                  </a:lnTo>
                  <a:lnTo>
                    <a:pt x="49" y="19"/>
                  </a:lnTo>
                  <a:lnTo>
                    <a:pt x="53" y="22"/>
                  </a:lnTo>
                  <a:lnTo>
                    <a:pt x="59" y="26"/>
                  </a:lnTo>
                  <a:lnTo>
                    <a:pt x="65" y="30"/>
                  </a:lnTo>
                  <a:lnTo>
                    <a:pt x="68" y="34"/>
                  </a:lnTo>
                  <a:lnTo>
                    <a:pt x="74" y="38"/>
                  </a:lnTo>
                  <a:lnTo>
                    <a:pt x="80" y="41"/>
                  </a:lnTo>
                  <a:lnTo>
                    <a:pt x="85" y="47"/>
                  </a:lnTo>
                  <a:lnTo>
                    <a:pt x="93" y="53"/>
                  </a:lnTo>
                  <a:lnTo>
                    <a:pt x="99" y="57"/>
                  </a:lnTo>
                  <a:lnTo>
                    <a:pt x="105" y="62"/>
                  </a:lnTo>
                  <a:lnTo>
                    <a:pt x="112" y="68"/>
                  </a:lnTo>
                  <a:lnTo>
                    <a:pt x="120" y="74"/>
                  </a:lnTo>
                  <a:lnTo>
                    <a:pt x="125" y="79"/>
                  </a:lnTo>
                  <a:lnTo>
                    <a:pt x="133" y="87"/>
                  </a:lnTo>
                  <a:lnTo>
                    <a:pt x="141" y="95"/>
                  </a:lnTo>
                  <a:lnTo>
                    <a:pt x="148" y="102"/>
                  </a:lnTo>
                  <a:lnTo>
                    <a:pt x="154" y="108"/>
                  </a:lnTo>
                  <a:lnTo>
                    <a:pt x="163" y="116"/>
                  </a:lnTo>
                  <a:lnTo>
                    <a:pt x="171" y="125"/>
                  </a:lnTo>
                  <a:lnTo>
                    <a:pt x="177" y="133"/>
                  </a:lnTo>
                  <a:lnTo>
                    <a:pt x="184" y="140"/>
                  </a:lnTo>
                  <a:lnTo>
                    <a:pt x="192" y="148"/>
                  </a:lnTo>
                  <a:lnTo>
                    <a:pt x="200" y="157"/>
                  </a:lnTo>
                  <a:lnTo>
                    <a:pt x="207" y="167"/>
                  </a:lnTo>
                  <a:lnTo>
                    <a:pt x="215" y="174"/>
                  </a:lnTo>
                  <a:lnTo>
                    <a:pt x="220" y="184"/>
                  </a:lnTo>
                  <a:lnTo>
                    <a:pt x="230" y="195"/>
                  </a:lnTo>
                  <a:lnTo>
                    <a:pt x="236" y="205"/>
                  </a:lnTo>
                  <a:lnTo>
                    <a:pt x="245" y="214"/>
                  </a:lnTo>
                  <a:lnTo>
                    <a:pt x="251" y="226"/>
                  </a:lnTo>
                  <a:lnTo>
                    <a:pt x="258" y="237"/>
                  </a:lnTo>
                  <a:lnTo>
                    <a:pt x="266" y="249"/>
                  </a:lnTo>
                  <a:lnTo>
                    <a:pt x="274" y="260"/>
                  </a:lnTo>
                  <a:lnTo>
                    <a:pt x="279" y="271"/>
                  </a:lnTo>
                  <a:lnTo>
                    <a:pt x="289" y="283"/>
                  </a:lnTo>
                  <a:lnTo>
                    <a:pt x="295" y="294"/>
                  </a:lnTo>
                  <a:lnTo>
                    <a:pt x="300" y="308"/>
                  </a:lnTo>
                  <a:lnTo>
                    <a:pt x="306" y="321"/>
                  </a:lnTo>
                  <a:lnTo>
                    <a:pt x="314" y="334"/>
                  </a:lnTo>
                  <a:lnTo>
                    <a:pt x="319" y="347"/>
                  </a:lnTo>
                  <a:lnTo>
                    <a:pt x="325" y="361"/>
                  </a:lnTo>
                  <a:lnTo>
                    <a:pt x="331" y="374"/>
                  </a:lnTo>
                  <a:lnTo>
                    <a:pt x="336" y="389"/>
                  </a:lnTo>
                  <a:lnTo>
                    <a:pt x="340" y="403"/>
                  </a:lnTo>
                  <a:lnTo>
                    <a:pt x="346" y="418"/>
                  </a:lnTo>
                  <a:lnTo>
                    <a:pt x="350" y="433"/>
                  </a:lnTo>
                  <a:lnTo>
                    <a:pt x="355" y="448"/>
                  </a:lnTo>
                  <a:lnTo>
                    <a:pt x="359" y="463"/>
                  </a:lnTo>
                  <a:lnTo>
                    <a:pt x="363" y="480"/>
                  </a:lnTo>
                  <a:lnTo>
                    <a:pt x="365" y="496"/>
                  </a:lnTo>
                  <a:lnTo>
                    <a:pt x="371" y="513"/>
                  </a:lnTo>
                  <a:lnTo>
                    <a:pt x="371" y="530"/>
                  </a:lnTo>
                  <a:lnTo>
                    <a:pt x="374" y="547"/>
                  </a:lnTo>
                  <a:lnTo>
                    <a:pt x="376" y="562"/>
                  </a:lnTo>
                  <a:lnTo>
                    <a:pt x="378" y="577"/>
                  </a:lnTo>
                  <a:lnTo>
                    <a:pt x="378" y="593"/>
                  </a:lnTo>
                  <a:lnTo>
                    <a:pt x="378" y="608"/>
                  </a:lnTo>
                  <a:lnTo>
                    <a:pt x="378" y="623"/>
                  </a:lnTo>
                  <a:lnTo>
                    <a:pt x="378" y="640"/>
                  </a:lnTo>
                  <a:lnTo>
                    <a:pt x="378" y="653"/>
                  </a:lnTo>
                  <a:lnTo>
                    <a:pt x="376" y="669"/>
                  </a:lnTo>
                  <a:lnTo>
                    <a:pt x="374" y="684"/>
                  </a:lnTo>
                  <a:lnTo>
                    <a:pt x="373" y="699"/>
                  </a:lnTo>
                  <a:lnTo>
                    <a:pt x="371" y="712"/>
                  </a:lnTo>
                  <a:lnTo>
                    <a:pt x="369" y="728"/>
                  </a:lnTo>
                  <a:lnTo>
                    <a:pt x="365" y="741"/>
                  </a:lnTo>
                  <a:lnTo>
                    <a:pt x="363" y="756"/>
                  </a:lnTo>
                  <a:lnTo>
                    <a:pt x="357" y="767"/>
                  </a:lnTo>
                  <a:lnTo>
                    <a:pt x="354" y="783"/>
                  </a:lnTo>
                  <a:lnTo>
                    <a:pt x="350" y="794"/>
                  </a:lnTo>
                  <a:lnTo>
                    <a:pt x="344" y="807"/>
                  </a:lnTo>
                  <a:lnTo>
                    <a:pt x="340" y="821"/>
                  </a:lnTo>
                  <a:lnTo>
                    <a:pt x="335" y="834"/>
                  </a:lnTo>
                  <a:lnTo>
                    <a:pt x="329" y="847"/>
                  </a:lnTo>
                  <a:lnTo>
                    <a:pt x="325" y="859"/>
                  </a:lnTo>
                  <a:lnTo>
                    <a:pt x="317" y="872"/>
                  </a:lnTo>
                  <a:lnTo>
                    <a:pt x="312" y="883"/>
                  </a:lnTo>
                  <a:lnTo>
                    <a:pt x="306" y="893"/>
                  </a:lnTo>
                  <a:lnTo>
                    <a:pt x="300" y="904"/>
                  </a:lnTo>
                  <a:lnTo>
                    <a:pt x="291" y="916"/>
                  </a:lnTo>
                  <a:lnTo>
                    <a:pt x="285" y="927"/>
                  </a:lnTo>
                  <a:lnTo>
                    <a:pt x="278" y="939"/>
                  </a:lnTo>
                  <a:lnTo>
                    <a:pt x="272" y="950"/>
                  </a:lnTo>
                  <a:lnTo>
                    <a:pt x="264" y="959"/>
                  </a:lnTo>
                  <a:lnTo>
                    <a:pt x="255" y="969"/>
                  </a:lnTo>
                  <a:lnTo>
                    <a:pt x="247" y="980"/>
                  </a:lnTo>
                  <a:lnTo>
                    <a:pt x="239" y="992"/>
                  </a:lnTo>
                  <a:lnTo>
                    <a:pt x="230" y="999"/>
                  </a:lnTo>
                  <a:lnTo>
                    <a:pt x="224" y="1009"/>
                  </a:lnTo>
                  <a:lnTo>
                    <a:pt x="215" y="1018"/>
                  </a:lnTo>
                  <a:lnTo>
                    <a:pt x="207" y="1028"/>
                  </a:lnTo>
                  <a:lnTo>
                    <a:pt x="198" y="1035"/>
                  </a:lnTo>
                  <a:lnTo>
                    <a:pt x="190" y="1045"/>
                  </a:lnTo>
                  <a:lnTo>
                    <a:pt x="181" y="1053"/>
                  </a:lnTo>
                  <a:lnTo>
                    <a:pt x="171" y="1062"/>
                  </a:lnTo>
                  <a:lnTo>
                    <a:pt x="163" y="1070"/>
                  </a:lnTo>
                  <a:lnTo>
                    <a:pt x="154" y="1077"/>
                  </a:lnTo>
                  <a:lnTo>
                    <a:pt x="144" y="1085"/>
                  </a:lnTo>
                  <a:lnTo>
                    <a:pt x="137" y="1092"/>
                  </a:lnTo>
                  <a:lnTo>
                    <a:pt x="127" y="1098"/>
                  </a:lnTo>
                  <a:lnTo>
                    <a:pt x="120" y="1106"/>
                  </a:lnTo>
                  <a:lnTo>
                    <a:pt x="110" y="1111"/>
                  </a:lnTo>
                  <a:lnTo>
                    <a:pt x="101" y="1119"/>
                  </a:lnTo>
                  <a:lnTo>
                    <a:pt x="93" y="1125"/>
                  </a:lnTo>
                  <a:lnTo>
                    <a:pt x="84" y="1130"/>
                  </a:lnTo>
                  <a:lnTo>
                    <a:pt x="74" y="1136"/>
                  </a:lnTo>
                  <a:lnTo>
                    <a:pt x="66" y="1142"/>
                  </a:lnTo>
                  <a:lnTo>
                    <a:pt x="59" y="1148"/>
                  </a:lnTo>
                  <a:lnTo>
                    <a:pt x="49" y="1153"/>
                  </a:lnTo>
                  <a:lnTo>
                    <a:pt x="40" y="1157"/>
                  </a:lnTo>
                  <a:lnTo>
                    <a:pt x="32" y="1163"/>
                  </a:lnTo>
                  <a:lnTo>
                    <a:pt x="25" y="1167"/>
                  </a:lnTo>
                  <a:lnTo>
                    <a:pt x="15" y="1172"/>
                  </a:lnTo>
                  <a:lnTo>
                    <a:pt x="8" y="1174"/>
                  </a:lnTo>
                  <a:lnTo>
                    <a:pt x="0" y="1178"/>
                  </a:lnTo>
                  <a:lnTo>
                    <a:pt x="0" y="1178"/>
                  </a:lnTo>
                  <a:lnTo>
                    <a:pt x="4" y="1174"/>
                  </a:lnTo>
                  <a:lnTo>
                    <a:pt x="6" y="1172"/>
                  </a:lnTo>
                  <a:lnTo>
                    <a:pt x="11" y="1167"/>
                  </a:lnTo>
                  <a:lnTo>
                    <a:pt x="13" y="1161"/>
                  </a:lnTo>
                  <a:lnTo>
                    <a:pt x="15" y="1157"/>
                  </a:lnTo>
                  <a:lnTo>
                    <a:pt x="19" y="1153"/>
                  </a:lnTo>
                  <a:lnTo>
                    <a:pt x="23" y="1149"/>
                  </a:lnTo>
                  <a:lnTo>
                    <a:pt x="25" y="1144"/>
                  </a:lnTo>
                  <a:lnTo>
                    <a:pt x="30" y="1140"/>
                  </a:lnTo>
                  <a:lnTo>
                    <a:pt x="34" y="1134"/>
                  </a:lnTo>
                  <a:lnTo>
                    <a:pt x="40" y="1129"/>
                  </a:lnTo>
                  <a:lnTo>
                    <a:pt x="44" y="1121"/>
                  </a:lnTo>
                  <a:lnTo>
                    <a:pt x="47" y="1113"/>
                  </a:lnTo>
                  <a:lnTo>
                    <a:pt x="51" y="1108"/>
                  </a:lnTo>
                  <a:lnTo>
                    <a:pt x="57" y="1100"/>
                  </a:lnTo>
                  <a:lnTo>
                    <a:pt x="61" y="1092"/>
                  </a:lnTo>
                  <a:lnTo>
                    <a:pt x="66" y="1085"/>
                  </a:lnTo>
                  <a:lnTo>
                    <a:pt x="70" y="1077"/>
                  </a:lnTo>
                  <a:lnTo>
                    <a:pt x="76" y="1068"/>
                  </a:lnTo>
                  <a:lnTo>
                    <a:pt x="82" y="1058"/>
                  </a:lnTo>
                  <a:lnTo>
                    <a:pt x="87" y="1049"/>
                  </a:lnTo>
                  <a:lnTo>
                    <a:pt x="93" y="1039"/>
                  </a:lnTo>
                  <a:lnTo>
                    <a:pt x="99" y="1032"/>
                  </a:lnTo>
                  <a:lnTo>
                    <a:pt x="103" y="1020"/>
                  </a:lnTo>
                  <a:lnTo>
                    <a:pt x="108" y="1011"/>
                  </a:lnTo>
                  <a:lnTo>
                    <a:pt x="114" y="999"/>
                  </a:lnTo>
                  <a:lnTo>
                    <a:pt x="120" y="990"/>
                  </a:lnTo>
                  <a:lnTo>
                    <a:pt x="124" y="978"/>
                  </a:lnTo>
                  <a:lnTo>
                    <a:pt x="129" y="967"/>
                  </a:lnTo>
                  <a:lnTo>
                    <a:pt x="135" y="956"/>
                  </a:lnTo>
                  <a:lnTo>
                    <a:pt x="139" y="944"/>
                  </a:lnTo>
                  <a:lnTo>
                    <a:pt x="144" y="931"/>
                  </a:lnTo>
                  <a:lnTo>
                    <a:pt x="148" y="918"/>
                  </a:lnTo>
                  <a:lnTo>
                    <a:pt x="154" y="904"/>
                  </a:lnTo>
                  <a:lnTo>
                    <a:pt x="160" y="893"/>
                  </a:lnTo>
                  <a:lnTo>
                    <a:pt x="163" y="878"/>
                  </a:lnTo>
                  <a:lnTo>
                    <a:pt x="167" y="864"/>
                  </a:lnTo>
                  <a:lnTo>
                    <a:pt x="171" y="853"/>
                  </a:lnTo>
                  <a:lnTo>
                    <a:pt x="175" y="840"/>
                  </a:lnTo>
                  <a:lnTo>
                    <a:pt x="179" y="824"/>
                  </a:lnTo>
                  <a:lnTo>
                    <a:pt x="182" y="809"/>
                  </a:lnTo>
                  <a:lnTo>
                    <a:pt x="186" y="796"/>
                  </a:lnTo>
                  <a:lnTo>
                    <a:pt x="190" y="783"/>
                  </a:lnTo>
                  <a:lnTo>
                    <a:pt x="192" y="767"/>
                  </a:lnTo>
                  <a:lnTo>
                    <a:pt x="196" y="752"/>
                  </a:lnTo>
                  <a:lnTo>
                    <a:pt x="198" y="737"/>
                  </a:lnTo>
                  <a:lnTo>
                    <a:pt x="200" y="722"/>
                  </a:lnTo>
                  <a:lnTo>
                    <a:pt x="201" y="707"/>
                  </a:lnTo>
                  <a:lnTo>
                    <a:pt x="203" y="691"/>
                  </a:lnTo>
                  <a:lnTo>
                    <a:pt x="203" y="674"/>
                  </a:lnTo>
                  <a:lnTo>
                    <a:pt x="205" y="659"/>
                  </a:lnTo>
                  <a:lnTo>
                    <a:pt x="205" y="642"/>
                  </a:lnTo>
                  <a:lnTo>
                    <a:pt x="205" y="627"/>
                  </a:lnTo>
                  <a:lnTo>
                    <a:pt x="203" y="612"/>
                  </a:lnTo>
                  <a:lnTo>
                    <a:pt x="203" y="595"/>
                  </a:lnTo>
                  <a:lnTo>
                    <a:pt x="203" y="577"/>
                  </a:lnTo>
                  <a:lnTo>
                    <a:pt x="201" y="562"/>
                  </a:lnTo>
                  <a:lnTo>
                    <a:pt x="200" y="545"/>
                  </a:lnTo>
                  <a:lnTo>
                    <a:pt x="198" y="528"/>
                  </a:lnTo>
                  <a:lnTo>
                    <a:pt x="196" y="517"/>
                  </a:lnTo>
                  <a:lnTo>
                    <a:pt x="196" y="505"/>
                  </a:lnTo>
                  <a:lnTo>
                    <a:pt x="194" y="494"/>
                  </a:lnTo>
                  <a:lnTo>
                    <a:pt x="194" y="482"/>
                  </a:lnTo>
                  <a:lnTo>
                    <a:pt x="190" y="469"/>
                  </a:lnTo>
                  <a:lnTo>
                    <a:pt x="190" y="460"/>
                  </a:lnTo>
                  <a:lnTo>
                    <a:pt x="188" y="448"/>
                  </a:lnTo>
                  <a:lnTo>
                    <a:pt x="186" y="437"/>
                  </a:lnTo>
                  <a:lnTo>
                    <a:pt x="182" y="425"/>
                  </a:lnTo>
                  <a:lnTo>
                    <a:pt x="181" y="414"/>
                  </a:lnTo>
                  <a:lnTo>
                    <a:pt x="179" y="403"/>
                  </a:lnTo>
                  <a:lnTo>
                    <a:pt x="175" y="389"/>
                  </a:lnTo>
                  <a:lnTo>
                    <a:pt x="171" y="378"/>
                  </a:lnTo>
                  <a:lnTo>
                    <a:pt x="169" y="366"/>
                  </a:lnTo>
                  <a:lnTo>
                    <a:pt x="165" y="357"/>
                  </a:lnTo>
                  <a:lnTo>
                    <a:pt x="163" y="344"/>
                  </a:lnTo>
                  <a:lnTo>
                    <a:pt x="160" y="332"/>
                  </a:lnTo>
                  <a:lnTo>
                    <a:pt x="156" y="321"/>
                  </a:lnTo>
                  <a:lnTo>
                    <a:pt x="154" y="309"/>
                  </a:lnTo>
                  <a:lnTo>
                    <a:pt x="148" y="298"/>
                  </a:lnTo>
                  <a:lnTo>
                    <a:pt x="144" y="289"/>
                  </a:lnTo>
                  <a:lnTo>
                    <a:pt x="141" y="277"/>
                  </a:lnTo>
                  <a:lnTo>
                    <a:pt x="139" y="266"/>
                  </a:lnTo>
                  <a:lnTo>
                    <a:pt x="135" y="254"/>
                  </a:lnTo>
                  <a:lnTo>
                    <a:pt x="129" y="245"/>
                  </a:lnTo>
                  <a:lnTo>
                    <a:pt x="125" y="233"/>
                  </a:lnTo>
                  <a:lnTo>
                    <a:pt x="122" y="222"/>
                  </a:lnTo>
                  <a:lnTo>
                    <a:pt x="118" y="213"/>
                  </a:lnTo>
                  <a:lnTo>
                    <a:pt x="114" y="203"/>
                  </a:lnTo>
                  <a:lnTo>
                    <a:pt x="110" y="193"/>
                  </a:lnTo>
                  <a:lnTo>
                    <a:pt x="106" y="184"/>
                  </a:lnTo>
                  <a:lnTo>
                    <a:pt x="103" y="174"/>
                  </a:lnTo>
                  <a:lnTo>
                    <a:pt x="99" y="163"/>
                  </a:lnTo>
                  <a:lnTo>
                    <a:pt x="95" y="154"/>
                  </a:lnTo>
                  <a:lnTo>
                    <a:pt x="89" y="146"/>
                  </a:lnTo>
                  <a:lnTo>
                    <a:pt x="85" y="136"/>
                  </a:lnTo>
                  <a:lnTo>
                    <a:pt x="82" y="129"/>
                  </a:lnTo>
                  <a:lnTo>
                    <a:pt x="78" y="119"/>
                  </a:lnTo>
                  <a:lnTo>
                    <a:pt x="74" y="112"/>
                  </a:lnTo>
                  <a:lnTo>
                    <a:pt x="70" y="104"/>
                  </a:lnTo>
                  <a:lnTo>
                    <a:pt x="66" y="97"/>
                  </a:lnTo>
                  <a:lnTo>
                    <a:pt x="63" y="87"/>
                  </a:lnTo>
                  <a:lnTo>
                    <a:pt x="59" y="79"/>
                  </a:lnTo>
                  <a:lnTo>
                    <a:pt x="55" y="74"/>
                  </a:lnTo>
                  <a:lnTo>
                    <a:pt x="53" y="68"/>
                  </a:lnTo>
                  <a:lnTo>
                    <a:pt x="49" y="60"/>
                  </a:lnTo>
                  <a:lnTo>
                    <a:pt x="46" y="53"/>
                  </a:lnTo>
                  <a:lnTo>
                    <a:pt x="44" y="49"/>
                  </a:lnTo>
                  <a:lnTo>
                    <a:pt x="40" y="41"/>
                  </a:lnTo>
                  <a:lnTo>
                    <a:pt x="36" y="38"/>
                  </a:lnTo>
                  <a:lnTo>
                    <a:pt x="36" y="32"/>
                  </a:lnTo>
                  <a:lnTo>
                    <a:pt x="34" y="28"/>
                  </a:lnTo>
                  <a:lnTo>
                    <a:pt x="30" y="22"/>
                  </a:lnTo>
                  <a:lnTo>
                    <a:pt x="28" y="19"/>
                  </a:lnTo>
                  <a:lnTo>
                    <a:pt x="27" y="15"/>
                  </a:lnTo>
                  <a:lnTo>
                    <a:pt x="25" y="13"/>
                  </a:lnTo>
                  <a:lnTo>
                    <a:pt x="21" y="7"/>
                  </a:lnTo>
                  <a:lnTo>
                    <a:pt x="19" y="3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1"/>
            <p:cNvSpPr>
              <a:spLocks/>
            </p:cNvSpPr>
            <p:nvPr/>
          </p:nvSpPr>
          <p:spPr bwMode="auto">
            <a:xfrm>
              <a:off x="2420" y="2134"/>
              <a:ext cx="463" cy="392"/>
            </a:xfrm>
            <a:custGeom>
              <a:avLst/>
              <a:gdLst/>
              <a:ahLst/>
              <a:cxnLst>
                <a:cxn ang="0">
                  <a:pos x="922" y="9"/>
                </a:cxn>
                <a:cxn ang="0">
                  <a:pos x="922" y="26"/>
                </a:cxn>
                <a:cxn ang="0">
                  <a:pos x="924" y="49"/>
                </a:cxn>
                <a:cxn ang="0">
                  <a:pos x="926" y="78"/>
                </a:cxn>
                <a:cxn ang="0">
                  <a:pos x="924" y="110"/>
                </a:cxn>
                <a:cxn ang="0">
                  <a:pos x="920" y="146"/>
                </a:cxn>
                <a:cxn ang="0">
                  <a:pos x="916" y="190"/>
                </a:cxn>
                <a:cxn ang="0">
                  <a:pos x="910" y="232"/>
                </a:cxn>
                <a:cxn ang="0">
                  <a:pos x="901" y="279"/>
                </a:cxn>
                <a:cxn ang="0">
                  <a:pos x="886" y="329"/>
                </a:cxn>
                <a:cxn ang="0">
                  <a:pos x="869" y="380"/>
                </a:cxn>
                <a:cxn ang="0">
                  <a:pos x="846" y="431"/>
                </a:cxn>
                <a:cxn ang="0">
                  <a:pos x="819" y="484"/>
                </a:cxn>
                <a:cxn ang="0">
                  <a:pos x="785" y="536"/>
                </a:cxn>
                <a:cxn ang="0">
                  <a:pos x="747" y="587"/>
                </a:cxn>
                <a:cxn ang="0">
                  <a:pos x="701" y="635"/>
                </a:cxn>
                <a:cxn ang="0">
                  <a:pos x="656" y="674"/>
                </a:cxn>
                <a:cxn ang="0">
                  <a:pos x="606" y="709"/>
                </a:cxn>
                <a:cxn ang="0">
                  <a:pos x="557" y="733"/>
                </a:cxn>
                <a:cxn ang="0">
                  <a:pos x="506" y="754"/>
                </a:cxn>
                <a:cxn ang="0">
                  <a:pos x="454" y="769"/>
                </a:cxn>
                <a:cxn ang="0">
                  <a:pos x="401" y="779"/>
                </a:cxn>
                <a:cxn ang="0">
                  <a:pos x="352" y="783"/>
                </a:cxn>
                <a:cxn ang="0">
                  <a:pos x="300" y="783"/>
                </a:cxn>
                <a:cxn ang="0">
                  <a:pos x="251" y="779"/>
                </a:cxn>
                <a:cxn ang="0">
                  <a:pos x="203" y="771"/>
                </a:cxn>
                <a:cxn ang="0">
                  <a:pos x="159" y="764"/>
                </a:cxn>
                <a:cxn ang="0">
                  <a:pos x="114" y="750"/>
                </a:cxn>
                <a:cxn ang="0">
                  <a:pos x="76" y="735"/>
                </a:cxn>
                <a:cxn ang="0">
                  <a:pos x="38" y="720"/>
                </a:cxn>
                <a:cxn ang="0">
                  <a:pos x="6" y="705"/>
                </a:cxn>
                <a:cxn ang="0">
                  <a:pos x="7" y="699"/>
                </a:cxn>
                <a:cxn ang="0">
                  <a:pos x="28" y="699"/>
                </a:cxn>
                <a:cxn ang="0">
                  <a:pos x="53" y="699"/>
                </a:cxn>
                <a:cxn ang="0">
                  <a:pos x="83" y="699"/>
                </a:cxn>
                <a:cxn ang="0">
                  <a:pos x="120" y="695"/>
                </a:cxn>
                <a:cxn ang="0">
                  <a:pos x="161" y="692"/>
                </a:cxn>
                <a:cxn ang="0">
                  <a:pos x="205" y="684"/>
                </a:cxn>
                <a:cxn ang="0">
                  <a:pos x="253" y="674"/>
                </a:cxn>
                <a:cxn ang="0">
                  <a:pos x="302" y="659"/>
                </a:cxn>
                <a:cxn ang="0">
                  <a:pos x="355" y="642"/>
                </a:cxn>
                <a:cxn ang="0">
                  <a:pos x="407" y="619"/>
                </a:cxn>
                <a:cxn ang="0">
                  <a:pos x="460" y="593"/>
                </a:cxn>
                <a:cxn ang="0">
                  <a:pos x="511" y="560"/>
                </a:cxn>
                <a:cxn ang="0">
                  <a:pos x="561" y="522"/>
                </a:cxn>
                <a:cxn ang="0">
                  <a:pos x="610" y="479"/>
                </a:cxn>
                <a:cxn ang="0">
                  <a:pos x="646" y="443"/>
                </a:cxn>
                <a:cxn ang="0">
                  <a:pos x="677" y="410"/>
                </a:cxn>
                <a:cxn ang="0">
                  <a:pos x="705" y="374"/>
                </a:cxn>
                <a:cxn ang="0">
                  <a:pos x="736" y="336"/>
                </a:cxn>
                <a:cxn ang="0">
                  <a:pos x="762" y="296"/>
                </a:cxn>
                <a:cxn ang="0">
                  <a:pos x="787" y="258"/>
                </a:cxn>
                <a:cxn ang="0">
                  <a:pos x="810" y="220"/>
                </a:cxn>
                <a:cxn ang="0">
                  <a:pos x="831" y="184"/>
                </a:cxn>
                <a:cxn ang="0">
                  <a:pos x="850" y="148"/>
                </a:cxn>
                <a:cxn ang="0">
                  <a:pos x="867" y="114"/>
                </a:cxn>
                <a:cxn ang="0">
                  <a:pos x="882" y="83"/>
                </a:cxn>
                <a:cxn ang="0">
                  <a:pos x="895" y="57"/>
                </a:cxn>
                <a:cxn ang="0">
                  <a:pos x="905" y="34"/>
                </a:cxn>
                <a:cxn ang="0">
                  <a:pos x="914" y="17"/>
                </a:cxn>
                <a:cxn ang="0">
                  <a:pos x="920" y="0"/>
                </a:cxn>
              </a:cxnLst>
              <a:rect l="0" t="0" r="r" b="b"/>
              <a:pathLst>
                <a:path w="926" h="785">
                  <a:moveTo>
                    <a:pt x="920" y="0"/>
                  </a:moveTo>
                  <a:lnTo>
                    <a:pt x="920" y="2"/>
                  </a:lnTo>
                  <a:lnTo>
                    <a:pt x="920" y="5"/>
                  </a:lnTo>
                  <a:lnTo>
                    <a:pt x="922" y="9"/>
                  </a:lnTo>
                  <a:lnTo>
                    <a:pt x="922" y="15"/>
                  </a:lnTo>
                  <a:lnTo>
                    <a:pt x="922" y="19"/>
                  </a:lnTo>
                  <a:lnTo>
                    <a:pt x="922" y="23"/>
                  </a:lnTo>
                  <a:lnTo>
                    <a:pt x="922" y="26"/>
                  </a:lnTo>
                  <a:lnTo>
                    <a:pt x="922" y="32"/>
                  </a:lnTo>
                  <a:lnTo>
                    <a:pt x="922" y="38"/>
                  </a:lnTo>
                  <a:lnTo>
                    <a:pt x="924" y="43"/>
                  </a:lnTo>
                  <a:lnTo>
                    <a:pt x="924" y="49"/>
                  </a:lnTo>
                  <a:lnTo>
                    <a:pt x="926" y="57"/>
                  </a:lnTo>
                  <a:lnTo>
                    <a:pt x="926" y="64"/>
                  </a:lnTo>
                  <a:lnTo>
                    <a:pt x="926" y="70"/>
                  </a:lnTo>
                  <a:lnTo>
                    <a:pt x="926" y="78"/>
                  </a:lnTo>
                  <a:lnTo>
                    <a:pt x="926" y="85"/>
                  </a:lnTo>
                  <a:lnTo>
                    <a:pt x="924" y="93"/>
                  </a:lnTo>
                  <a:lnTo>
                    <a:pt x="924" y="100"/>
                  </a:lnTo>
                  <a:lnTo>
                    <a:pt x="924" y="110"/>
                  </a:lnTo>
                  <a:lnTo>
                    <a:pt x="924" y="119"/>
                  </a:lnTo>
                  <a:lnTo>
                    <a:pt x="922" y="129"/>
                  </a:lnTo>
                  <a:lnTo>
                    <a:pt x="922" y="137"/>
                  </a:lnTo>
                  <a:lnTo>
                    <a:pt x="920" y="146"/>
                  </a:lnTo>
                  <a:lnTo>
                    <a:pt x="920" y="157"/>
                  </a:lnTo>
                  <a:lnTo>
                    <a:pt x="920" y="167"/>
                  </a:lnTo>
                  <a:lnTo>
                    <a:pt x="920" y="176"/>
                  </a:lnTo>
                  <a:lnTo>
                    <a:pt x="916" y="190"/>
                  </a:lnTo>
                  <a:lnTo>
                    <a:pt x="916" y="199"/>
                  </a:lnTo>
                  <a:lnTo>
                    <a:pt x="914" y="211"/>
                  </a:lnTo>
                  <a:lnTo>
                    <a:pt x="912" y="220"/>
                  </a:lnTo>
                  <a:lnTo>
                    <a:pt x="910" y="232"/>
                  </a:lnTo>
                  <a:lnTo>
                    <a:pt x="909" y="245"/>
                  </a:lnTo>
                  <a:lnTo>
                    <a:pt x="905" y="256"/>
                  </a:lnTo>
                  <a:lnTo>
                    <a:pt x="903" y="268"/>
                  </a:lnTo>
                  <a:lnTo>
                    <a:pt x="901" y="279"/>
                  </a:lnTo>
                  <a:lnTo>
                    <a:pt x="897" y="292"/>
                  </a:lnTo>
                  <a:lnTo>
                    <a:pt x="893" y="304"/>
                  </a:lnTo>
                  <a:lnTo>
                    <a:pt x="890" y="317"/>
                  </a:lnTo>
                  <a:lnTo>
                    <a:pt x="886" y="329"/>
                  </a:lnTo>
                  <a:lnTo>
                    <a:pt x="882" y="342"/>
                  </a:lnTo>
                  <a:lnTo>
                    <a:pt x="878" y="355"/>
                  </a:lnTo>
                  <a:lnTo>
                    <a:pt x="874" y="367"/>
                  </a:lnTo>
                  <a:lnTo>
                    <a:pt x="869" y="380"/>
                  </a:lnTo>
                  <a:lnTo>
                    <a:pt x="865" y="393"/>
                  </a:lnTo>
                  <a:lnTo>
                    <a:pt x="859" y="405"/>
                  </a:lnTo>
                  <a:lnTo>
                    <a:pt x="852" y="420"/>
                  </a:lnTo>
                  <a:lnTo>
                    <a:pt x="846" y="431"/>
                  </a:lnTo>
                  <a:lnTo>
                    <a:pt x="840" y="444"/>
                  </a:lnTo>
                  <a:lnTo>
                    <a:pt x="832" y="458"/>
                  </a:lnTo>
                  <a:lnTo>
                    <a:pt x="827" y="471"/>
                  </a:lnTo>
                  <a:lnTo>
                    <a:pt x="819" y="484"/>
                  </a:lnTo>
                  <a:lnTo>
                    <a:pt x="812" y="498"/>
                  </a:lnTo>
                  <a:lnTo>
                    <a:pt x="802" y="509"/>
                  </a:lnTo>
                  <a:lnTo>
                    <a:pt x="794" y="524"/>
                  </a:lnTo>
                  <a:lnTo>
                    <a:pt x="785" y="536"/>
                  </a:lnTo>
                  <a:lnTo>
                    <a:pt x="777" y="549"/>
                  </a:lnTo>
                  <a:lnTo>
                    <a:pt x="766" y="560"/>
                  </a:lnTo>
                  <a:lnTo>
                    <a:pt x="756" y="574"/>
                  </a:lnTo>
                  <a:lnTo>
                    <a:pt x="747" y="587"/>
                  </a:lnTo>
                  <a:lnTo>
                    <a:pt x="736" y="600"/>
                  </a:lnTo>
                  <a:lnTo>
                    <a:pt x="724" y="612"/>
                  </a:lnTo>
                  <a:lnTo>
                    <a:pt x="715" y="623"/>
                  </a:lnTo>
                  <a:lnTo>
                    <a:pt x="701" y="635"/>
                  </a:lnTo>
                  <a:lnTo>
                    <a:pt x="692" y="646"/>
                  </a:lnTo>
                  <a:lnTo>
                    <a:pt x="679" y="655"/>
                  </a:lnTo>
                  <a:lnTo>
                    <a:pt x="667" y="665"/>
                  </a:lnTo>
                  <a:lnTo>
                    <a:pt x="656" y="674"/>
                  </a:lnTo>
                  <a:lnTo>
                    <a:pt x="644" y="684"/>
                  </a:lnTo>
                  <a:lnTo>
                    <a:pt x="631" y="693"/>
                  </a:lnTo>
                  <a:lnTo>
                    <a:pt x="620" y="699"/>
                  </a:lnTo>
                  <a:lnTo>
                    <a:pt x="606" y="709"/>
                  </a:lnTo>
                  <a:lnTo>
                    <a:pt x="595" y="716"/>
                  </a:lnTo>
                  <a:lnTo>
                    <a:pt x="582" y="722"/>
                  </a:lnTo>
                  <a:lnTo>
                    <a:pt x="570" y="728"/>
                  </a:lnTo>
                  <a:lnTo>
                    <a:pt x="557" y="733"/>
                  </a:lnTo>
                  <a:lnTo>
                    <a:pt x="545" y="741"/>
                  </a:lnTo>
                  <a:lnTo>
                    <a:pt x="530" y="745"/>
                  </a:lnTo>
                  <a:lnTo>
                    <a:pt x="519" y="750"/>
                  </a:lnTo>
                  <a:lnTo>
                    <a:pt x="506" y="754"/>
                  </a:lnTo>
                  <a:lnTo>
                    <a:pt x="494" y="758"/>
                  </a:lnTo>
                  <a:lnTo>
                    <a:pt x="481" y="762"/>
                  </a:lnTo>
                  <a:lnTo>
                    <a:pt x="467" y="766"/>
                  </a:lnTo>
                  <a:lnTo>
                    <a:pt x="454" y="769"/>
                  </a:lnTo>
                  <a:lnTo>
                    <a:pt x="441" y="771"/>
                  </a:lnTo>
                  <a:lnTo>
                    <a:pt x="429" y="775"/>
                  </a:lnTo>
                  <a:lnTo>
                    <a:pt x="416" y="775"/>
                  </a:lnTo>
                  <a:lnTo>
                    <a:pt x="401" y="779"/>
                  </a:lnTo>
                  <a:lnTo>
                    <a:pt x="390" y="781"/>
                  </a:lnTo>
                  <a:lnTo>
                    <a:pt x="376" y="781"/>
                  </a:lnTo>
                  <a:lnTo>
                    <a:pt x="365" y="783"/>
                  </a:lnTo>
                  <a:lnTo>
                    <a:pt x="352" y="783"/>
                  </a:lnTo>
                  <a:lnTo>
                    <a:pt x="340" y="785"/>
                  </a:lnTo>
                  <a:lnTo>
                    <a:pt x="325" y="785"/>
                  </a:lnTo>
                  <a:lnTo>
                    <a:pt x="313" y="785"/>
                  </a:lnTo>
                  <a:lnTo>
                    <a:pt x="300" y="783"/>
                  </a:lnTo>
                  <a:lnTo>
                    <a:pt x="287" y="783"/>
                  </a:lnTo>
                  <a:lnTo>
                    <a:pt x="275" y="781"/>
                  </a:lnTo>
                  <a:lnTo>
                    <a:pt x="264" y="781"/>
                  </a:lnTo>
                  <a:lnTo>
                    <a:pt x="251" y="779"/>
                  </a:lnTo>
                  <a:lnTo>
                    <a:pt x="239" y="779"/>
                  </a:lnTo>
                  <a:lnTo>
                    <a:pt x="228" y="775"/>
                  </a:lnTo>
                  <a:lnTo>
                    <a:pt x="217" y="775"/>
                  </a:lnTo>
                  <a:lnTo>
                    <a:pt x="203" y="771"/>
                  </a:lnTo>
                  <a:lnTo>
                    <a:pt x="192" y="769"/>
                  </a:lnTo>
                  <a:lnTo>
                    <a:pt x="180" y="768"/>
                  </a:lnTo>
                  <a:lnTo>
                    <a:pt x="169" y="766"/>
                  </a:lnTo>
                  <a:lnTo>
                    <a:pt x="159" y="764"/>
                  </a:lnTo>
                  <a:lnTo>
                    <a:pt x="146" y="760"/>
                  </a:lnTo>
                  <a:lnTo>
                    <a:pt x="137" y="756"/>
                  </a:lnTo>
                  <a:lnTo>
                    <a:pt x="125" y="754"/>
                  </a:lnTo>
                  <a:lnTo>
                    <a:pt x="114" y="750"/>
                  </a:lnTo>
                  <a:lnTo>
                    <a:pt x="104" y="747"/>
                  </a:lnTo>
                  <a:lnTo>
                    <a:pt x="95" y="743"/>
                  </a:lnTo>
                  <a:lnTo>
                    <a:pt x="85" y="739"/>
                  </a:lnTo>
                  <a:lnTo>
                    <a:pt x="76" y="735"/>
                  </a:lnTo>
                  <a:lnTo>
                    <a:pt x="66" y="731"/>
                  </a:lnTo>
                  <a:lnTo>
                    <a:pt x="57" y="728"/>
                  </a:lnTo>
                  <a:lnTo>
                    <a:pt x="47" y="724"/>
                  </a:lnTo>
                  <a:lnTo>
                    <a:pt x="38" y="720"/>
                  </a:lnTo>
                  <a:lnTo>
                    <a:pt x="30" y="716"/>
                  </a:lnTo>
                  <a:lnTo>
                    <a:pt x="21" y="711"/>
                  </a:lnTo>
                  <a:lnTo>
                    <a:pt x="13" y="709"/>
                  </a:lnTo>
                  <a:lnTo>
                    <a:pt x="6" y="705"/>
                  </a:lnTo>
                  <a:lnTo>
                    <a:pt x="0" y="699"/>
                  </a:lnTo>
                  <a:lnTo>
                    <a:pt x="0" y="699"/>
                  </a:lnTo>
                  <a:lnTo>
                    <a:pt x="2" y="699"/>
                  </a:lnTo>
                  <a:lnTo>
                    <a:pt x="7" y="699"/>
                  </a:lnTo>
                  <a:lnTo>
                    <a:pt x="15" y="699"/>
                  </a:lnTo>
                  <a:lnTo>
                    <a:pt x="17" y="699"/>
                  </a:lnTo>
                  <a:lnTo>
                    <a:pt x="25" y="699"/>
                  </a:lnTo>
                  <a:lnTo>
                    <a:pt x="28" y="699"/>
                  </a:lnTo>
                  <a:lnTo>
                    <a:pt x="34" y="699"/>
                  </a:lnTo>
                  <a:lnTo>
                    <a:pt x="40" y="699"/>
                  </a:lnTo>
                  <a:lnTo>
                    <a:pt x="45" y="699"/>
                  </a:lnTo>
                  <a:lnTo>
                    <a:pt x="53" y="699"/>
                  </a:lnTo>
                  <a:lnTo>
                    <a:pt x="61" y="701"/>
                  </a:lnTo>
                  <a:lnTo>
                    <a:pt x="66" y="699"/>
                  </a:lnTo>
                  <a:lnTo>
                    <a:pt x="76" y="699"/>
                  </a:lnTo>
                  <a:lnTo>
                    <a:pt x="83" y="699"/>
                  </a:lnTo>
                  <a:lnTo>
                    <a:pt x="93" y="699"/>
                  </a:lnTo>
                  <a:lnTo>
                    <a:pt x="101" y="699"/>
                  </a:lnTo>
                  <a:lnTo>
                    <a:pt x="110" y="697"/>
                  </a:lnTo>
                  <a:lnTo>
                    <a:pt x="120" y="695"/>
                  </a:lnTo>
                  <a:lnTo>
                    <a:pt x="129" y="695"/>
                  </a:lnTo>
                  <a:lnTo>
                    <a:pt x="140" y="693"/>
                  </a:lnTo>
                  <a:lnTo>
                    <a:pt x="150" y="693"/>
                  </a:lnTo>
                  <a:lnTo>
                    <a:pt x="161" y="692"/>
                  </a:lnTo>
                  <a:lnTo>
                    <a:pt x="171" y="690"/>
                  </a:lnTo>
                  <a:lnTo>
                    <a:pt x="182" y="688"/>
                  </a:lnTo>
                  <a:lnTo>
                    <a:pt x="194" y="686"/>
                  </a:lnTo>
                  <a:lnTo>
                    <a:pt x="205" y="684"/>
                  </a:lnTo>
                  <a:lnTo>
                    <a:pt x="217" y="682"/>
                  </a:lnTo>
                  <a:lnTo>
                    <a:pt x="230" y="680"/>
                  </a:lnTo>
                  <a:lnTo>
                    <a:pt x="241" y="676"/>
                  </a:lnTo>
                  <a:lnTo>
                    <a:pt x="253" y="674"/>
                  </a:lnTo>
                  <a:lnTo>
                    <a:pt x="266" y="671"/>
                  </a:lnTo>
                  <a:lnTo>
                    <a:pt x="277" y="667"/>
                  </a:lnTo>
                  <a:lnTo>
                    <a:pt x="291" y="663"/>
                  </a:lnTo>
                  <a:lnTo>
                    <a:pt x="302" y="659"/>
                  </a:lnTo>
                  <a:lnTo>
                    <a:pt x="315" y="655"/>
                  </a:lnTo>
                  <a:lnTo>
                    <a:pt x="327" y="650"/>
                  </a:lnTo>
                  <a:lnTo>
                    <a:pt x="342" y="646"/>
                  </a:lnTo>
                  <a:lnTo>
                    <a:pt x="355" y="642"/>
                  </a:lnTo>
                  <a:lnTo>
                    <a:pt x="367" y="636"/>
                  </a:lnTo>
                  <a:lnTo>
                    <a:pt x="380" y="631"/>
                  </a:lnTo>
                  <a:lnTo>
                    <a:pt x="395" y="625"/>
                  </a:lnTo>
                  <a:lnTo>
                    <a:pt x="407" y="619"/>
                  </a:lnTo>
                  <a:lnTo>
                    <a:pt x="420" y="616"/>
                  </a:lnTo>
                  <a:lnTo>
                    <a:pt x="433" y="608"/>
                  </a:lnTo>
                  <a:lnTo>
                    <a:pt x="447" y="600"/>
                  </a:lnTo>
                  <a:lnTo>
                    <a:pt x="460" y="593"/>
                  </a:lnTo>
                  <a:lnTo>
                    <a:pt x="471" y="585"/>
                  </a:lnTo>
                  <a:lnTo>
                    <a:pt x="485" y="578"/>
                  </a:lnTo>
                  <a:lnTo>
                    <a:pt x="498" y="570"/>
                  </a:lnTo>
                  <a:lnTo>
                    <a:pt x="511" y="560"/>
                  </a:lnTo>
                  <a:lnTo>
                    <a:pt x="525" y="553"/>
                  </a:lnTo>
                  <a:lnTo>
                    <a:pt x="536" y="541"/>
                  </a:lnTo>
                  <a:lnTo>
                    <a:pt x="549" y="534"/>
                  </a:lnTo>
                  <a:lnTo>
                    <a:pt x="561" y="522"/>
                  </a:lnTo>
                  <a:lnTo>
                    <a:pt x="574" y="513"/>
                  </a:lnTo>
                  <a:lnTo>
                    <a:pt x="585" y="501"/>
                  </a:lnTo>
                  <a:lnTo>
                    <a:pt x="597" y="490"/>
                  </a:lnTo>
                  <a:lnTo>
                    <a:pt x="610" y="479"/>
                  </a:lnTo>
                  <a:lnTo>
                    <a:pt x="621" y="467"/>
                  </a:lnTo>
                  <a:lnTo>
                    <a:pt x="629" y="460"/>
                  </a:lnTo>
                  <a:lnTo>
                    <a:pt x="637" y="450"/>
                  </a:lnTo>
                  <a:lnTo>
                    <a:pt x="646" y="443"/>
                  </a:lnTo>
                  <a:lnTo>
                    <a:pt x="654" y="435"/>
                  </a:lnTo>
                  <a:lnTo>
                    <a:pt x="661" y="427"/>
                  </a:lnTo>
                  <a:lnTo>
                    <a:pt x="669" y="420"/>
                  </a:lnTo>
                  <a:lnTo>
                    <a:pt x="677" y="410"/>
                  </a:lnTo>
                  <a:lnTo>
                    <a:pt x="684" y="401"/>
                  </a:lnTo>
                  <a:lnTo>
                    <a:pt x="692" y="391"/>
                  </a:lnTo>
                  <a:lnTo>
                    <a:pt x="699" y="384"/>
                  </a:lnTo>
                  <a:lnTo>
                    <a:pt x="705" y="374"/>
                  </a:lnTo>
                  <a:lnTo>
                    <a:pt x="715" y="365"/>
                  </a:lnTo>
                  <a:lnTo>
                    <a:pt x="720" y="355"/>
                  </a:lnTo>
                  <a:lnTo>
                    <a:pt x="728" y="346"/>
                  </a:lnTo>
                  <a:lnTo>
                    <a:pt x="736" y="336"/>
                  </a:lnTo>
                  <a:lnTo>
                    <a:pt x="741" y="329"/>
                  </a:lnTo>
                  <a:lnTo>
                    <a:pt x="747" y="317"/>
                  </a:lnTo>
                  <a:lnTo>
                    <a:pt x="755" y="308"/>
                  </a:lnTo>
                  <a:lnTo>
                    <a:pt x="762" y="296"/>
                  </a:lnTo>
                  <a:lnTo>
                    <a:pt x="768" y="289"/>
                  </a:lnTo>
                  <a:lnTo>
                    <a:pt x="774" y="279"/>
                  </a:lnTo>
                  <a:lnTo>
                    <a:pt x="781" y="270"/>
                  </a:lnTo>
                  <a:lnTo>
                    <a:pt x="787" y="258"/>
                  </a:lnTo>
                  <a:lnTo>
                    <a:pt x="794" y="251"/>
                  </a:lnTo>
                  <a:lnTo>
                    <a:pt x="798" y="239"/>
                  </a:lnTo>
                  <a:lnTo>
                    <a:pt x="804" y="230"/>
                  </a:lnTo>
                  <a:lnTo>
                    <a:pt x="810" y="220"/>
                  </a:lnTo>
                  <a:lnTo>
                    <a:pt x="815" y="211"/>
                  </a:lnTo>
                  <a:lnTo>
                    <a:pt x="821" y="201"/>
                  </a:lnTo>
                  <a:lnTo>
                    <a:pt x="827" y="194"/>
                  </a:lnTo>
                  <a:lnTo>
                    <a:pt x="831" y="184"/>
                  </a:lnTo>
                  <a:lnTo>
                    <a:pt x="836" y="175"/>
                  </a:lnTo>
                  <a:lnTo>
                    <a:pt x="842" y="165"/>
                  </a:lnTo>
                  <a:lnTo>
                    <a:pt x="846" y="156"/>
                  </a:lnTo>
                  <a:lnTo>
                    <a:pt x="850" y="148"/>
                  </a:lnTo>
                  <a:lnTo>
                    <a:pt x="855" y="138"/>
                  </a:lnTo>
                  <a:lnTo>
                    <a:pt x="859" y="131"/>
                  </a:lnTo>
                  <a:lnTo>
                    <a:pt x="865" y="121"/>
                  </a:lnTo>
                  <a:lnTo>
                    <a:pt x="867" y="114"/>
                  </a:lnTo>
                  <a:lnTo>
                    <a:pt x="872" y="106"/>
                  </a:lnTo>
                  <a:lnTo>
                    <a:pt x="876" y="99"/>
                  </a:lnTo>
                  <a:lnTo>
                    <a:pt x="880" y="91"/>
                  </a:lnTo>
                  <a:lnTo>
                    <a:pt x="882" y="83"/>
                  </a:lnTo>
                  <a:lnTo>
                    <a:pt x="886" y="76"/>
                  </a:lnTo>
                  <a:lnTo>
                    <a:pt x="890" y="70"/>
                  </a:lnTo>
                  <a:lnTo>
                    <a:pt x="891" y="64"/>
                  </a:lnTo>
                  <a:lnTo>
                    <a:pt x="895" y="57"/>
                  </a:lnTo>
                  <a:lnTo>
                    <a:pt x="899" y="51"/>
                  </a:lnTo>
                  <a:lnTo>
                    <a:pt x="901" y="45"/>
                  </a:lnTo>
                  <a:lnTo>
                    <a:pt x="903" y="40"/>
                  </a:lnTo>
                  <a:lnTo>
                    <a:pt x="905" y="34"/>
                  </a:lnTo>
                  <a:lnTo>
                    <a:pt x="907" y="30"/>
                  </a:lnTo>
                  <a:lnTo>
                    <a:pt x="909" y="24"/>
                  </a:lnTo>
                  <a:lnTo>
                    <a:pt x="910" y="21"/>
                  </a:lnTo>
                  <a:lnTo>
                    <a:pt x="914" y="17"/>
                  </a:lnTo>
                  <a:lnTo>
                    <a:pt x="914" y="15"/>
                  </a:lnTo>
                  <a:lnTo>
                    <a:pt x="916" y="7"/>
                  </a:lnTo>
                  <a:lnTo>
                    <a:pt x="920" y="4"/>
                  </a:lnTo>
                  <a:lnTo>
                    <a:pt x="920" y="0"/>
                  </a:lnTo>
                  <a:lnTo>
                    <a:pt x="920" y="0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2"/>
            <p:cNvSpPr>
              <a:spLocks/>
            </p:cNvSpPr>
            <p:nvPr/>
          </p:nvSpPr>
          <p:spPr bwMode="auto">
            <a:xfrm>
              <a:off x="2332" y="1973"/>
              <a:ext cx="548" cy="271"/>
            </a:xfrm>
            <a:custGeom>
              <a:avLst/>
              <a:gdLst/>
              <a:ahLst/>
              <a:cxnLst>
                <a:cxn ang="0">
                  <a:pos x="1091" y="330"/>
                </a:cxn>
                <a:cxn ang="0">
                  <a:pos x="1068" y="349"/>
                </a:cxn>
                <a:cxn ang="0">
                  <a:pos x="1051" y="366"/>
                </a:cxn>
                <a:cxn ang="0">
                  <a:pos x="1027" y="385"/>
                </a:cxn>
                <a:cxn ang="0">
                  <a:pos x="1000" y="404"/>
                </a:cxn>
                <a:cxn ang="0">
                  <a:pos x="968" y="425"/>
                </a:cxn>
                <a:cxn ang="0">
                  <a:pos x="932" y="448"/>
                </a:cxn>
                <a:cxn ang="0">
                  <a:pos x="892" y="467"/>
                </a:cxn>
                <a:cxn ang="0">
                  <a:pos x="846" y="490"/>
                </a:cxn>
                <a:cxn ang="0">
                  <a:pos x="798" y="507"/>
                </a:cxn>
                <a:cxn ang="0">
                  <a:pos x="747" y="522"/>
                </a:cxn>
                <a:cxn ang="0">
                  <a:pos x="690" y="532"/>
                </a:cxn>
                <a:cxn ang="0">
                  <a:pos x="633" y="539"/>
                </a:cxn>
                <a:cxn ang="0">
                  <a:pos x="572" y="541"/>
                </a:cxn>
                <a:cxn ang="0">
                  <a:pos x="508" y="537"/>
                </a:cxn>
                <a:cxn ang="0">
                  <a:pos x="447" y="526"/>
                </a:cxn>
                <a:cxn ang="0">
                  <a:pos x="388" y="511"/>
                </a:cxn>
                <a:cxn ang="0">
                  <a:pos x="335" y="488"/>
                </a:cxn>
                <a:cxn ang="0">
                  <a:pos x="285" y="461"/>
                </a:cxn>
                <a:cxn ang="0">
                  <a:pos x="241" y="431"/>
                </a:cxn>
                <a:cxn ang="0">
                  <a:pos x="202" y="395"/>
                </a:cxn>
                <a:cxn ang="0">
                  <a:pos x="163" y="357"/>
                </a:cxn>
                <a:cxn ang="0">
                  <a:pos x="131" y="317"/>
                </a:cxn>
                <a:cxn ang="0">
                  <a:pos x="101" y="277"/>
                </a:cxn>
                <a:cxn ang="0">
                  <a:pos x="76" y="233"/>
                </a:cxn>
                <a:cxn ang="0">
                  <a:pos x="53" y="190"/>
                </a:cxn>
                <a:cxn ang="0">
                  <a:pos x="36" y="148"/>
                </a:cxn>
                <a:cxn ang="0">
                  <a:pos x="19" y="104"/>
                </a:cxn>
                <a:cxn ang="0">
                  <a:pos x="10" y="64"/>
                </a:cxn>
                <a:cxn ang="0">
                  <a:pos x="0" y="26"/>
                </a:cxn>
                <a:cxn ang="0">
                  <a:pos x="0" y="3"/>
                </a:cxn>
                <a:cxn ang="0">
                  <a:pos x="11" y="20"/>
                </a:cxn>
                <a:cxn ang="0">
                  <a:pos x="25" y="39"/>
                </a:cxn>
                <a:cxn ang="0">
                  <a:pos x="44" y="62"/>
                </a:cxn>
                <a:cxn ang="0">
                  <a:pos x="67" y="87"/>
                </a:cxn>
                <a:cxn ang="0">
                  <a:pos x="93" y="117"/>
                </a:cxn>
                <a:cxn ang="0">
                  <a:pos x="125" y="150"/>
                </a:cxn>
                <a:cxn ang="0">
                  <a:pos x="162" y="182"/>
                </a:cxn>
                <a:cxn ang="0">
                  <a:pos x="202" y="212"/>
                </a:cxn>
                <a:cxn ang="0">
                  <a:pos x="247" y="245"/>
                </a:cxn>
                <a:cxn ang="0">
                  <a:pos x="293" y="275"/>
                </a:cxn>
                <a:cxn ang="0">
                  <a:pos x="346" y="302"/>
                </a:cxn>
                <a:cxn ang="0">
                  <a:pos x="401" y="325"/>
                </a:cxn>
                <a:cxn ang="0">
                  <a:pos x="462" y="344"/>
                </a:cxn>
                <a:cxn ang="0">
                  <a:pos x="525" y="357"/>
                </a:cxn>
                <a:cxn ang="0">
                  <a:pos x="591" y="364"/>
                </a:cxn>
                <a:cxn ang="0">
                  <a:pos x="654" y="370"/>
                </a:cxn>
                <a:cxn ang="0">
                  <a:pos x="711" y="372"/>
                </a:cxn>
                <a:cxn ang="0">
                  <a:pos x="766" y="372"/>
                </a:cxn>
                <a:cxn ang="0">
                  <a:pos x="816" y="370"/>
                </a:cxn>
                <a:cxn ang="0">
                  <a:pos x="863" y="370"/>
                </a:cxn>
                <a:cxn ang="0">
                  <a:pos x="905" y="364"/>
                </a:cxn>
                <a:cxn ang="0">
                  <a:pos x="943" y="361"/>
                </a:cxn>
                <a:cxn ang="0">
                  <a:pos x="977" y="355"/>
                </a:cxn>
                <a:cxn ang="0">
                  <a:pos x="1006" y="347"/>
                </a:cxn>
                <a:cxn ang="0">
                  <a:pos x="1032" y="344"/>
                </a:cxn>
                <a:cxn ang="0">
                  <a:pos x="1053" y="338"/>
                </a:cxn>
                <a:cxn ang="0">
                  <a:pos x="1078" y="330"/>
                </a:cxn>
                <a:cxn ang="0">
                  <a:pos x="1097" y="325"/>
                </a:cxn>
              </a:cxnLst>
              <a:rect l="0" t="0" r="r" b="b"/>
              <a:pathLst>
                <a:path w="1097" h="541">
                  <a:moveTo>
                    <a:pt x="1097" y="325"/>
                  </a:moveTo>
                  <a:lnTo>
                    <a:pt x="1097" y="325"/>
                  </a:lnTo>
                  <a:lnTo>
                    <a:pt x="1095" y="326"/>
                  </a:lnTo>
                  <a:lnTo>
                    <a:pt x="1091" y="330"/>
                  </a:lnTo>
                  <a:lnTo>
                    <a:pt x="1087" y="334"/>
                  </a:lnTo>
                  <a:lnTo>
                    <a:pt x="1080" y="340"/>
                  </a:lnTo>
                  <a:lnTo>
                    <a:pt x="1074" y="345"/>
                  </a:lnTo>
                  <a:lnTo>
                    <a:pt x="1068" y="349"/>
                  </a:lnTo>
                  <a:lnTo>
                    <a:pt x="1067" y="353"/>
                  </a:lnTo>
                  <a:lnTo>
                    <a:pt x="1061" y="357"/>
                  </a:lnTo>
                  <a:lnTo>
                    <a:pt x="1057" y="363"/>
                  </a:lnTo>
                  <a:lnTo>
                    <a:pt x="1051" y="366"/>
                  </a:lnTo>
                  <a:lnTo>
                    <a:pt x="1046" y="370"/>
                  </a:lnTo>
                  <a:lnTo>
                    <a:pt x="1040" y="376"/>
                  </a:lnTo>
                  <a:lnTo>
                    <a:pt x="1034" y="380"/>
                  </a:lnTo>
                  <a:lnTo>
                    <a:pt x="1027" y="385"/>
                  </a:lnTo>
                  <a:lnTo>
                    <a:pt x="1021" y="389"/>
                  </a:lnTo>
                  <a:lnTo>
                    <a:pt x="1013" y="395"/>
                  </a:lnTo>
                  <a:lnTo>
                    <a:pt x="1008" y="401"/>
                  </a:lnTo>
                  <a:lnTo>
                    <a:pt x="1000" y="404"/>
                  </a:lnTo>
                  <a:lnTo>
                    <a:pt x="992" y="410"/>
                  </a:lnTo>
                  <a:lnTo>
                    <a:pt x="983" y="416"/>
                  </a:lnTo>
                  <a:lnTo>
                    <a:pt x="977" y="421"/>
                  </a:lnTo>
                  <a:lnTo>
                    <a:pt x="968" y="425"/>
                  </a:lnTo>
                  <a:lnTo>
                    <a:pt x="958" y="431"/>
                  </a:lnTo>
                  <a:lnTo>
                    <a:pt x="951" y="437"/>
                  </a:lnTo>
                  <a:lnTo>
                    <a:pt x="941" y="442"/>
                  </a:lnTo>
                  <a:lnTo>
                    <a:pt x="932" y="448"/>
                  </a:lnTo>
                  <a:lnTo>
                    <a:pt x="922" y="454"/>
                  </a:lnTo>
                  <a:lnTo>
                    <a:pt x="913" y="458"/>
                  </a:lnTo>
                  <a:lnTo>
                    <a:pt x="901" y="463"/>
                  </a:lnTo>
                  <a:lnTo>
                    <a:pt x="892" y="467"/>
                  </a:lnTo>
                  <a:lnTo>
                    <a:pt x="880" y="475"/>
                  </a:lnTo>
                  <a:lnTo>
                    <a:pt x="869" y="478"/>
                  </a:lnTo>
                  <a:lnTo>
                    <a:pt x="859" y="484"/>
                  </a:lnTo>
                  <a:lnTo>
                    <a:pt x="846" y="490"/>
                  </a:lnTo>
                  <a:lnTo>
                    <a:pt x="835" y="492"/>
                  </a:lnTo>
                  <a:lnTo>
                    <a:pt x="823" y="497"/>
                  </a:lnTo>
                  <a:lnTo>
                    <a:pt x="812" y="503"/>
                  </a:lnTo>
                  <a:lnTo>
                    <a:pt x="798" y="507"/>
                  </a:lnTo>
                  <a:lnTo>
                    <a:pt x="787" y="511"/>
                  </a:lnTo>
                  <a:lnTo>
                    <a:pt x="772" y="515"/>
                  </a:lnTo>
                  <a:lnTo>
                    <a:pt x="760" y="518"/>
                  </a:lnTo>
                  <a:lnTo>
                    <a:pt x="747" y="522"/>
                  </a:lnTo>
                  <a:lnTo>
                    <a:pt x="734" y="524"/>
                  </a:lnTo>
                  <a:lnTo>
                    <a:pt x="719" y="528"/>
                  </a:lnTo>
                  <a:lnTo>
                    <a:pt x="705" y="530"/>
                  </a:lnTo>
                  <a:lnTo>
                    <a:pt x="690" y="532"/>
                  </a:lnTo>
                  <a:lnTo>
                    <a:pt x="677" y="534"/>
                  </a:lnTo>
                  <a:lnTo>
                    <a:pt x="663" y="536"/>
                  </a:lnTo>
                  <a:lnTo>
                    <a:pt x="648" y="537"/>
                  </a:lnTo>
                  <a:lnTo>
                    <a:pt x="633" y="539"/>
                  </a:lnTo>
                  <a:lnTo>
                    <a:pt x="618" y="541"/>
                  </a:lnTo>
                  <a:lnTo>
                    <a:pt x="603" y="541"/>
                  </a:lnTo>
                  <a:lnTo>
                    <a:pt x="587" y="541"/>
                  </a:lnTo>
                  <a:lnTo>
                    <a:pt x="572" y="541"/>
                  </a:lnTo>
                  <a:lnTo>
                    <a:pt x="557" y="541"/>
                  </a:lnTo>
                  <a:lnTo>
                    <a:pt x="540" y="541"/>
                  </a:lnTo>
                  <a:lnTo>
                    <a:pt x="525" y="539"/>
                  </a:lnTo>
                  <a:lnTo>
                    <a:pt x="508" y="537"/>
                  </a:lnTo>
                  <a:lnTo>
                    <a:pt x="492" y="536"/>
                  </a:lnTo>
                  <a:lnTo>
                    <a:pt x="477" y="532"/>
                  </a:lnTo>
                  <a:lnTo>
                    <a:pt x="462" y="530"/>
                  </a:lnTo>
                  <a:lnTo>
                    <a:pt x="447" y="526"/>
                  </a:lnTo>
                  <a:lnTo>
                    <a:pt x="432" y="524"/>
                  </a:lnTo>
                  <a:lnTo>
                    <a:pt x="416" y="520"/>
                  </a:lnTo>
                  <a:lnTo>
                    <a:pt x="403" y="516"/>
                  </a:lnTo>
                  <a:lnTo>
                    <a:pt x="388" y="511"/>
                  </a:lnTo>
                  <a:lnTo>
                    <a:pt x="373" y="505"/>
                  </a:lnTo>
                  <a:lnTo>
                    <a:pt x="361" y="499"/>
                  </a:lnTo>
                  <a:lnTo>
                    <a:pt x="348" y="496"/>
                  </a:lnTo>
                  <a:lnTo>
                    <a:pt x="335" y="488"/>
                  </a:lnTo>
                  <a:lnTo>
                    <a:pt x="321" y="482"/>
                  </a:lnTo>
                  <a:lnTo>
                    <a:pt x="308" y="475"/>
                  </a:lnTo>
                  <a:lnTo>
                    <a:pt x="298" y="469"/>
                  </a:lnTo>
                  <a:lnTo>
                    <a:pt x="285" y="461"/>
                  </a:lnTo>
                  <a:lnTo>
                    <a:pt x="274" y="454"/>
                  </a:lnTo>
                  <a:lnTo>
                    <a:pt x="262" y="446"/>
                  </a:lnTo>
                  <a:lnTo>
                    <a:pt x="253" y="439"/>
                  </a:lnTo>
                  <a:lnTo>
                    <a:pt x="241" y="431"/>
                  </a:lnTo>
                  <a:lnTo>
                    <a:pt x="230" y="421"/>
                  </a:lnTo>
                  <a:lnTo>
                    <a:pt x="221" y="412"/>
                  </a:lnTo>
                  <a:lnTo>
                    <a:pt x="211" y="404"/>
                  </a:lnTo>
                  <a:lnTo>
                    <a:pt x="202" y="395"/>
                  </a:lnTo>
                  <a:lnTo>
                    <a:pt x="192" y="387"/>
                  </a:lnTo>
                  <a:lnTo>
                    <a:pt x="183" y="376"/>
                  </a:lnTo>
                  <a:lnTo>
                    <a:pt x="173" y="368"/>
                  </a:lnTo>
                  <a:lnTo>
                    <a:pt x="163" y="357"/>
                  </a:lnTo>
                  <a:lnTo>
                    <a:pt x="154" y="347"/>
                  </a:lnTo>
                  <a:lnTo>
                    <a:pt x="146" y="340"/>
                  </a:lnTo>
                  <a:lnTo>
                    <a:pt x="139" y="330"/>
                  </a:lnTo>
                  <a:lnTo>
                    <a:pt x="131" y="317"/>
                  </a:lnTo>
                  <a:lnTo>
                    <a:pt x="124" y="307"/>
                  </a:lnTo>
                  <a:lnTo>
                    <a:pt x="116" y="298"/>
                  </a:lnTo>
                  <a:lnTo>
                    <a:pt x="108" y="287"/>
                  </a:lnTo>
                  <a:lnTo>
                    <a:pt x="101" y="277"/>
                  </a:lnTo>
                  <a:lnTo>
                    <a:pt x="95" y="266"/>
                  </a:lnTo>
                  <a:lnTo>
                    <a:pt x="87" y="256"/>
                  </a:lnTo>
                  <a:lnTo>
                    <a:pt x="82" y="245"/>
                  </a:lnTo>
                  <a:lnTo>
                    <a:pt x="76" y="233"/>
                  </a:lnTo>
                  <a:lnTo>
                    <a:pt x="70" y="222"/>
                  </a:lnTo>
                  <a:lnTo>
                    <a:pt x="65" y="212"/>
                  </a:lnTo>
                  <a:lnTo>
                    <a:pt x="59" y="201"/>
                  </a:lnTo>
                  <a:lnTo>
                    <a:pt x="53" y="190"/>
                  </a:lnTo>
                  <a:lnTo>
                    <a:pt x="49" y="180"/>
                  </a:lnTo>
                  <a:lnTo>
                    <a:pt x="44" y="169"/>
                  </a:lnTo>
                  <a:lnTo>
                    <a:pt x="42" y="159"/>
                  </a:lnTo>
                  <a:lnTo>
                    <a:pt x="36" y="148"/>
                  </a:lnTo>
                  <a:lnTo>
                    <a:pt x="32" y="136"/>
                  </a:lnTo>
                  <a:lnTo>
                    <a:pt x="27" y="125"/>
                  </a:lnTo>
                  <a:lnTo>
                    <a:pt x="25" y="115"/>
                  </a:lnTo>
                  <a:lnTo>
                    <a:pt x="19" y="104"/>
                  </a:lnTo>
                  <a:lnTo>
                    <a:pt x="17" y="95"/>
                  </a:lnTo>
                  <a:lnTo>
                    <a:pt x="13" y="85"/>
                  </a:lnTo>
                  <a:lnTo>
                    <a:pt x="11" y="76"/>
                  </a:lnTo>
                  <a:lnTo>
                    <a:pt x="10" y="64"/>
                  </a:lnTo>
                  <a:lnTo>
                    <a:pt x="6" y="55"/>
                  </a:lnTo>
                  <a:lnTo>
                    <a:pt x="4" y="45"/>
                  </a:lnTo>
                  <a:lnTo>
                    <a:pt x="2" y="36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2" y="7"/>
                  </a:lnTo>
                  <a:lnTo>
                    <a:pt x="6" y="15"/>
                  </a:lnTo>
                  <a:lnTo>
                    <a:pt x="8" y="17"/>
                  </a:lnTo>
                  <a:lnTo>
                    <a:pt x="11" y="20"/>
                  </a:lnTo>
                  <a:lnTo>
                    <a:pt x="13" y="24"/>
                  </a:lnTo>
                  <a:lnTo>
                    <a:pt x="17" y="30"/>
                  </a:lnTo>
                  <a:lnTo>
                    <a:pt x="21" y="34"/>
                  </a:lnTo>
                  <a:lnTo>
                    <a:pt x="25" y="39"/>
                  </a:lnTo>
                  <a:lnTo>
                    <a:pt x="29" y="45"/>
                  </a:lnTo>
                  <a:lnTo>
                    <a:pt x="34" y="51"/>
                  </a:lnTo>
                  <a:lnTo>
                    <a:pt x="38" y="57"/>
                  </a:lnTo>
                  <a:lnTo>
                    <a:pt x="44" y="62"/>
                  </a:lnTo>
                  <a:lnTo>
                    <a:pt x="48" y="70"/>
                  </a:lnTo>
                  <a:lnTo>
                    <a:pt x="53" y="76"/>
                  </a:lnTo>
                  <a:lnTo>
                    <a:pt x="59" y="81"/>
                  </a:lnTo>
                  <a:lnTo>
                    <a:pt x="67" y="87"/>
                  </a:lnTo>
                  <a:lnTo>
                    <a:pt x="72" y="96"/>
                  </a:lnTo>
                  <a:lnTo>
                    <a:pt x="80" y="104"/>
                  </a:lnTo>
                  <a:lnTo>
                    <a:pt x="87" y="110"/>
                  </a:lnTo>
                  <a:lnTo>
                    <a:pt x="93" y="117"/>
                  </a:lnTo>
                  <a:lnTo>
                    <a:pt x="101" y="125"/>
                  </a:lnTo>
                  <a:lnTo>
                    <a:pt x="108" y="133"/>
                  </a:lnTo>
                  <a:lnTo>
                    <a:pt x="118" y="142"/>
                  </a:lnTo>
                  <a:lnTo>
                    <a:pt x="125" y="150"/>
                  </a:lnTo>
                  <a:lnTo>
                    <a:pt x="135" y="157"/>
                  </a:lnTo>
                  <a:lnTo>
                    <a:pt x="144" y="167"/>
                  </a:lnTo>
                  <a:lnTo>
                    <a:pt x="152" y="174"/>
                  </a:lnTo>
                  <a:lnTo>
                    <a:pt x="162" y="182"/>
                  </a:lnTo>
                  <a:lnTo>
                    <a:pt x="171" y="190"/>
                  </a:lnTo>
                  <a:lnTo>
                    <a:pt x="183" y="197"/>
                  </a:lnTo>
                  <a:lnTo>
                    <a:pt x="192" y="207"/>
                  </a:lnTo>
                  <a:lnTo>
                    <a:pt x="202" y="212"/>
                  </a:lnTo>
                  <a:lnTo>
                    <a:pt x="213" y="222"/>
                  </a:lnTo>
                  <a:lnTo>
                    <a:pt x="224" y="230"/>
                  </a:lnTo>
                  <a:lnTo>
                    <a:pt x="234" y="237"/>
                  </a:lnTo>
                  <a:lnTo>
                    <a:pt x="247" y="245"/>
                  </a:lnTo>
                  <a:lnTo>
                    <a:pt x="259" y="252"/>
                  </a:lnTo>
                  <a:lnTo>
                    <a:pt x="270" y="262"/>
                  </a:lnTo>
                  <a:lnTo>
                    <a:pt x="281" y="268"/>
                  </a:lnTo>
                  <a:lnTo>
                    <a:pt x="293" y="275"/>
                  </a:lnTo>
                  <a:lnTo>
                    <a:pt x="306" y="283"/>
                  </a:lnTo>
                  <a:lnTo>
                    <a:pt x="321" y="290"/>
                  </a:lnTo>
                  <a:lnTo>
                    <a:pt x="333" y="296"/>
                  </a:lnTo>
                  <a:lnTo>
                    <a:pt x="346" y="302"/>
                  </a:lnTo>
                  <a:lnTo>
                    <a:pt x="359" y="307"/>
                  </a:lnTo>
                  <a:lnTo>
                    <a:pt x="373" y="315"/>
                  </a:lnTo>
                  <a:lnTo>
                    <a:pt x="388" y="321"/>
                  </a:lnTo>
                  <a:lnTo>
                    <a:pt x="401" y="325"/>
                  </a:lnTo>
                  <a:lnTo>
                    <a:pt x="416" y="330"/>
                  </a:lnTo>
                  <a:lnTo>
                    <a:pt x="432" y="336"/>
                  </a:lnTo>
                  <a:lnTo>
                    <a:pt x="447" y="340"/>
                  </a:lnTo>
                  <a:lnTo>
                    <a:pt x="462" y="344"/>
                  </a:lnTo>
                  <a:lnTo>
                    <a:pt x="477" y="347"/>
                  </a:lnTo>
                  <a:lnTo>
                    <a:pt x="492" y="351"/>
                  </a:lnTo>
                  <a:lnTo>
                    <a:pt x="508" y="355"/>
                  </a:lnTo>
                  <a:lnTo>
                    <a:pt x="525" y="357"/>
                  </a:lnTo>
                  <a:lnTo>
                    <a:pt x="542" y="361"/>
                  </a:lnTo>
                  <a:lnTo>
                    <a:pt x="559" y="363"/>
                  </a:lnTo>
                  <a:lnTo>
                    <a:pt x="576" y="363"/>
                  </a:lnTo>
                  <a:lnTo>
                    <a:pt x="591" y="364"/>
                  </a:lnTo>
                  <a:lnTo>
                    <a:pt x="606" y="366"/>
                  </a:lnTo>
                  <a:lnTo>
                    <a:pt x="622" y="368"/>
                  </a:lnTo>
                  <a:lnTo>
                    <a:pt x="637" y="370"/>
                  </a:lnTo>
                  <a:lnTo>
                    <a:pt x="654" y="370"/>
                  </a:lnTo>
                  <a:lnTo>
                    <a:pt x="667" y="370"/>
                  </a:lnTo>
                  <a:lnTo>
                    <a:pt x="683" y="372"/>
                  </a:lnTo>
                  <a:lnTo>
                    <a:pt x="698" y="372"/>
                  </a:lnTo>
                  <a:lnTo>
                    <a:pt x="711" y="372"/>
                  </a:lnTo>
                  <a:lnTo>
                    <a:pt x="726" y="372"/>
                  </a:lnTo>
                  <a:lnTo>
                    <a:pt x="740" y="372"/>
                  </a:lnTo>
                  <a:lnTo>
                    <a:pt x="753" y="372"/>
                  </a:lnTo>
                  <a:lnTo>
                    <a:pt x="766" y="372"/>
                  </a:lnTo>
                  <a:lnTo>
                    <a:pt x="778" y="372"/>
                  </a:lnTo>
                  <a:lnTo>
                    <a:pt x="793" y="372"/>
                  </a:lnTo>
                  <a:lnTo>
                    <a:pt x="804" y="372"/>
                  </a:lnTo>
                  <a:lnTo>
                    <a:pt x="816" y="370"/>
                  </a:lnTo>
                  <a:lnTo>
                    <a:pt x="827" y="370"/>
                  </a:lnTo>
                  <a:lnTo>
                    <a:pt x="840" y="370"/>
                  </a:lnTo>
                  <a:lnTo>
                    <a:pt x="852" y="370"/>
                  </a:lnTo>
                  <a:lnTo>
                    <a:pt x="863" y="370"/>
                  </a:lnTo>
                  <a:lnTo>
                    <a:pt x="873" y="366"/>
                  </a:lnTo>
                  <a:lnTo>
                    <a:pt x="884" y="366"/>
                  </a:lnTo>
                  <a:lnTo>
                    <a:pt x="894" y="366"/>
                  </a:lnTo>
                  <a:lnTo>
                    <a:pt x="905" y="364"/>
                  </a:lnTo>
                  <a:lnTo>
                    <a:pt x="914" y="363"/>
                  </a:lnTo>
                  <a:lnTo>
                    <a:pt x="924" y="363"/>
                  </a:lnTo>
                  <a:lnTo>
                    <a:pt x="933" y="361"/>
                  </a:lnTo>
                  <a:lnTo>
                    <a:pt x="943" y="361"/>
                  </a:lnTo>
                  <a:lnTo>
                    <a:pt x="952" y="359"/>
                  </a:lnTo>
                  <a:lnTo>
                    <a:pt x="962" y="357"/>
                  </a:lnTo>
                  <a:lnTo>
                    <a:pt x="968" y="355"/>
                  </a:lnTo>
                  <a:lnTo>
                    <a:pt x="977" y="355"/>
                  </a:lnTo>
                  <a:lnTo>
                    <a:pt x="983" y="353"/>
                  </a:lnTo>
                  <a:lnTo>
                    <a:pt x="992" y="351"/>
                  </a:lnTo>
                  <a:lnTo>
                    <a:pt x="998" y="349"/>
                  </a:lnTo>
                  <a:lnTo>
                    <a:pt x="1006" y="347"/>
                  </a:lnTo>
                  <a:lnTo>
                    <a:pt x="1013" y="347"/>
                  </a:lnTo>
                  <a:lnTo>
                    <a:pt x="1019" y="345"/>
                  </a:lnTo>
                  <a:lnTo>
                    <a:pt x="1027" y="344"/>
                  </a:lnTo>
                  <a:lnTo>
                    <a:pt x="1032" y="344"/>
                  </a:lnTo>
                  <a:lnTo>
                    <a:pt x="1038" y="342"/>
                  </a:lnTo>
                  <a:lnTo>
                    <a:pt x="1044" y="340"/>
                  </a:lnTo>
                  <a:lnTo>
                    <a:pt x="1049" y="340"/>
                  </a:lnTo>
                  <a:lnTo>
                    <a:pt x="1053" y="338"/>
                  </a:lnTo>
                  <a:lnTo>
                    <a:pt x="1059" y="336"/>
                  </a:lnTo>
                  <a:lnTo>
                    <a:pt x="1063" y="336"/>
                  </a:lnTo>
                  <a:lnTo>
                    <a:pt x="1070" y="332"/>
                  </a:lnTo>
                  <a:lnTo>
                    <a:pt x="1078" y="330"/>
                  </a:lnTo>
                  <a:lnTo>
                    <a:pt x="1084" y="328"/>
                  </a:lnTo>
                  <a:lnTo>
                    <a:pt x="1089" y="326"/>
                  </a:lnTo>
                  <a:lnTo>
                    <a:pt x="1093" y="326"/>
                  </a:lnTo>
                  <a:lnTo>
                    <a:pt x="1097" y="325"/>
                  </a:lnTo>
                  <a:lnTo>
                    <a:pt x="1097" y="325"/>
                  </a:lnTo>
                  <a:lnTo>
                    <a:pt x="1097" y="325"/>
                  </a:lnTo>
                  <a:lnTo>
                    <a:pt x="1097" y="32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2558" y="1604"/>
              <a:ext cx="322" cy="532"/>
            </a:xfrm>
            <a:custGeom>
              <a:avLst/>
              <a:gdLst/>
              <a:ahLst/>
              <a:cxnLst>
                <a:cxn ang="0">
                  <a:pos x="635" y="1063"/>
                </a:cxn>
                <a:cxn ang="0">
                  <a:pos x="616" y="1061"/>
                </a:cxn>
                <a:cxn ang="0">
                  <a:pos x="596" y="1057"/>
                </a:cxn>
                <a:cxn ang="0">
                  <a:pos x="567" y="1053"/>
                </a:cxn>
                <a:cxn ang="0">
                  <a:pos x="537" y="1046"/>
                </a:cxn>
                <a:cxn ang="0">
                  <a:pos x="500" y="1036"/>
                </a:cxn>
                <a:cxn ang="0">
                  <a:pos x="464" y="1025"/>
                </a:cxn>
                <a:cxn ang="0">
                  <a:pos x="423" y="1008"/>
                </a:cxn>
                <a:cxn ang="0">
                  <a:pos x="379" y="990"/>
                </a:cxn>
                <a:cxn ang="0">
                  <a:pos x="335" y="966"/>
                </a:cxn>
                <a:cxn ang="0">
                  <a:pos x="291" y="939"/>
                </a:cxn>
                <a:cxn ang="0">
                  <a:pos x="246" y="907"/>
                </a:cxn>
                <a:cxn ang="0">
                  <a:pos x="202" y="867"/>
                </a:cxn>
                <a:cxn ang="0">
                  <a:pos x="158" y="825"/>
                </a:cxn>
                <a:cxn ang="0">
                  <a:pos x="116" y="776"/>
                </a:cxn>
                <a:cxn ang="0">
                  <a:pos x="80" y="722"/>
                </a:cxn>
                <a:cxn ang="0">
                  <a:pos x="52" y="665"/>
                </a:cxn>
                <a:cxn ang="0">
                  <a:pos x="29" y="610"/>
                </a:cxn>
                <a:cxn ang="0">
                  <a:pos x="14" y="555"/>
                </a:cxn>
                <a:cxn ang="0">
                  <a:pos x="4" y="500"/>
                </a:cxn>
                <a:cxn ang="0">
                  <a:pos x="0" y="445"/>
                </a:cxn>
                <a:cxn ang="0">
                  <a:pos x="0" y="392"/>
                </a:cxn>
                <a:cxn ang="0">
                  <a:pos x="8" y="340"/>
                </a:cxn>
                <a:cxn ang="0">
                  <a:pos x="18" y="287"/>
                </a:cxn>
                <a:cxn ang="0">
                  <a:pos x="29" y="238"/>
                </a:cxn>
                <a:cxn ang="0">
                  <a:pos x="46" y="192"/>
                </a:cxn>
                <a:cxn ang="0">
                  <a:pos x="65" y="148"/>
                </a:cxn>
                <a:cxn ang="0">
                  <a:pos x="84" y="107"/>
                </a:cxn>
                <a:cxn ang="0">
                  <a:pos x="105" y="71"/>
                </a:cxn>
                <a:cxn ang="0">
                  <a:pos x="128" y="34"/>
                </a:cxn>
                <a:cxn ang="0">
                  <a:pos x="151" y="6"/>
                </a:cxn>
                <a:cxn ang="0">
                  <a:pos x="154" y="6"/>
                </a:cxn>
                <a:cxn ang="0">
                  <a:pos x="151" y="19"/>
                </a:cxn>
                <a:cxn ang="0">
                  <a:pos x="147" y="40"/>
                </a:cxn>
                <a:cxn ang="0">
                  <a:pos x="141" y="69"/>
                </a:cxn>
                <a:cxn ang="0">
                  <a:pos x="137" y="103"/>
                </a:cxn>
                <a:cxn ang="0">
                  <a:pos x="132" y="141"/>
                </a:cxn>
                <a:cxn ang="0">
                  <a:pos x="130" y="186"/>
                </a:cxn>
                <a:cxn ang="0">
                  <a:pos x="130" y="234"/>
                </a:cxn>
                <a:cxn ang="0">
                  <a:pos x="132" y="285"/>
                </a:cxn>
                <a:cxn ang="0">
                  <a:pos x="135" y="340"/>
                </a:cxn>
                <a:cxn ang="0">
                  <a:pos x="145" y="396"/>
                </a:cxn>
                <a:cxn ang="0">
                  <a:pos x="158" y="453"/>
                </a:cxn>
                <a:cxn ang="0">
                  <a:pos x="175" y="511"/>
                </a:cxn>
                <a:cxn ang="0">
                  <a:pos x="200" y="570"/>
                </a:cxn>
                <a:cxn ang="0">
                  <a:pos x="231" y="629"/>
                </a:cxn>
                <a:cxn ang="0">
                  <a:pos x="263" y="683"/>
                </a:cxn>
                <a:cxn ang="0">
                  <a:pos x="286" y="721"/>
                </a:cxn>
                <a:cxn ang="0">
                  <a:pos x="314" y="757"/>
                </a:cxn>
                <a:cxn ang="0">
                  <a:pos x="343" y="795"/>
                </a:cxn>
                <a:cxn ang="0">
                  <a:pos x="373" y="831"/>
                </a:cxn>
                <a:cxn ang="0">
                  <a:pos x="405" y="863"/>
                </a:cxn>
                <a:cxn ang="0">
                  <a:pos x="438" y="895"/>
                </a:cxn>
                <a:cxn ang="0">
                  <a:pos x="470" y="924"/>
                </a:cxn>
                <a:cxn ang="0">
                  <a:pos x="500" y="952"/>
                </a:cxn>
                <a:cxn ang="0">
                  <a:pos x="531" y="977"/>
                </a:cxn>
                <a:cxn ang="0">
                  <a:pos x="557" y="1000"/>
                </a:cxn>
                <a:cxn ang="0">
                  <a:pos x="582" y="1019"/>
                </a:cxn>
                <a:cxn ang="0">
                  <a:pos x="605" y="1036"/>
                </a:cxn>
                <a:cxn ang="0">
                  <a:pos x="620" y="1047"/>
                </a:cxn>
                <a:cxn ang="0">
                  <a:pos x="635" y="1061"/>
                </a:cxn>
                <a:cxn ang="0">
                  <a:pos x="645" y="1065"/>
                </a:cxn>
              </a:cxnLst>
              <a:rect l="0" t="0" r="r" b="b"/>
              <a:pathLst>
                <a:path w="645" h="1065">
                  <a:moveTo>
                    <a:pt x="645" y="1065"/>
                  </a:moveTo>
                  <a:lnTo>
                    <a:pt x="643" y="1063"/>
                  </a:lnTo>
                  <a:lnTo>
                    <a:pt x="639" y="1063"/>
                  </a:lnTo>
                  <a:lnTo>
                    <a:pt x="635" y="1063"/>
                  </a:lnTo>
                  <a:lnTo>
                    <a:pt x="630" y="1063"/>
                  </a:lnTo>
                  <a:lnTo>
                    <a:pt x="626" y="1063"/>
                  </a:lnTo>
                  <a:lnTo>
                    <a:pt x="620" y="1061"/>
                  </a:lnTo>
                  <a:lnTo>
                    <a:pt x="616" y="1061"/>
                  </a:lnTo>
                  <a:lnTo>
                    <a:pt x="613" y="1061"/>
                  </a:lnTo>
                  <a:lnTo>
                    <a:pt x="607" y="1061"/>
                  </a:lnTo>
                  <a:lnTo>
                    <a:pt x="601" y="1059"/>
                  </a:lnTo>
                  <a:lnTo>
                    <a:pt x="596" y="1057"/>
                  </a:lnTo>
                  <a:lnTo>
                    <a:pt x="590" y="1057"/>
                  </a:lnTo>
                  <a:lnTo>
                    <a:pt x="582" y="1055"/>
                  </a:lnTo>
                  <a:lnTo>
                    <a:pt x="575" y="1055"/>
                  </a:lnTo>
                  <a:lnTo>
                    <a:pt x="567" y="1053"/>
                  </a:lnTo>
                  <a:lnTo>
                    <a:pt x="561" y="1051"/>
                  </a:lnTo>
                  <a:lnTo>
                    <a:pt x="554" y="1049"/>
                  </a:lnTo>
                  <a:lnTo>
                    <a:pt x="546" y="1047"/>
                  </a:lnTo>
                  <a:lnTo>
                    <a:pt x="537" y="1046"/>
                  </a:lnTo>
                  <a:lnTo>
                    <a:pt x="529" y="1046"/>
                  </a:lnTo>
                  <a:lnTo>
                    <a:pt x="519" y="1042"/>
                  </a:lnTo>
                  <a:lnTo>
                    <a:pt x="510" y="1040"/>
                  </a:lnTo>
                  <a:lnTo>
                    <a:pt x="500" y="1036"/>
                  </a:lnTo>
                  <a:lnTo>
                    <a:pt x="493" y="1034"/>
                  </a:lnTo>
                  <a:lnTo>
                    <a:pt x="483" y="1030"/>
                  </a:lnTo>
                  <a:lnTo>
                    <a:pt x="472" y="1028"/>
                  </a:lnTo>
                  <a:lnTo>
                    <a:pt x="464" y="1025"/>
                  </a:lnTo>
                  <a:lnTo>
                    <a:pt x="455" y="1023"/>
                  </a:lnTo>
                  <a:lnTo>
                    <a:pt x="443" y="1017"/>
                  </a:lnTo>
                  <a:lnTo>
                    <a:pt x="432" y="1013"/>
                  </a:lnTo>
                  <a:lnTo>
                    <a:pt x="423" y="1008"/>
                  </a:lnTo>
                  <a:lnTo>
                    <a:pt x="413" y="1006"/>
                  </a:lnTo>
                  <a:lnTo>
                    <a:pt x="402" y="1000"/>
                  </a:lnTo>
                  <a:lnTo>
                    <a:pt x="390" y="996"/>
                  </a:lnTo>
                  <a:lnTo>
                    <a:pt x="379" y="990"/>
                  </a:lnTo>
                  <a:lnTo>
                    <a:pt x="369" y="985"/>
                  </a:lnTo>
                  <a:lnTo>
                    <a:pt x="358" y="979"/>
                  </a:lnTo>
                  <a:lnTo>
                    <a:pt x="346" y="973"/>
                  </a:lnTo>
                  <a:lnTo>
                    <a:pt x="335" y="966"/>
                  </a:lnTo>
                  <a:lnTo>
                    <a:pt x="326" y="960"/>
                  </a:lnTo>
                  <a:lnTo>
                    <a:pt x="314" y="952"/>
                  </a:lnTo>
                  <a:lnTo>
                    <a:pt x="301" y="947"/>
                  </a:lnTo>
                  <a:lnTo>
                    <a:pt x="291" y="939"/>
                  </a:lnTo>
                  <a:lnTo>
                    <a:pt x="280" y="931"/>
                  </a:lnTo>
                  <a:lnTo>
                    <a:pt x="267" y="922"/>
                  </a:lnTo>
                  <a:lnTo>
                    <a:pt x="257" y="914"/>
                  </a:lnTo>
                  <a:lnTo>
                    <a:pt x="246" y="907"/>
                  </a:lnTo>
                  <a:lnTo>
                    <a:pt x="234" y="897"/>
                  </a:lnTo>
                  <a:lnTo>
                    <a:pt x="225" y="888"/>
                  </a:lnTo>
                  <a:lnTo>
                    <a:pt x="213" y="878"/>
                  </a:lnTo>
                  <a:lnTo>
                    <a:pt x="202" y="867"/>
                  </a:lnTo>
                  <a:lnTo>
                    <a:pt x="191" y="857"/>
                  </a:lnTo>
                  <a:lnTo>
                    <a:pt x="179" y="848"/>
                  </a:lnTo>
                  <a:lnTo>
                    <a:pt x="170" y="836"/>
                  </a:lnTo>
                  <a:lnTo>
                    <a:pt x="158" y="825"/>
                  </a:lnTo>
                  <a:lnTo>
                    <a:pt x="149" y="816"/>
                  </a:lnTo>
                  <a:lnTo>
                    <a:pt x="137" y="802"/>
                  </a:lnTo>
                  <a:lnTo>
                    <a:pt x="128" y="789"/>
                  </a:lnTo>
                  <a:lnTo>
                    <a:pt x="116" y="776"/>
                  </a:lnTo>
                  <a:lnTo>
                    <a:pt x="109" y="762"/>
                  </a:lnTo>
                  <a:lnTo>
                    <a:pt x="99" y="751"/>
                  </a:lnTo>
                  <a:lnTo>
                    <a:pt x="90" y="736"/>
                  </a:lnTo>
                  <a:lnTo>
                    <a:pt x="80" y="722"/>
                  </a:lnTo>
                  <a:lnTo>
                    <a:pt x="73" y="707"/>
                  </a:lnTo>
                  <a:lnTo>
                    <a:pt x="65" y="694"/>
                  </a:lnTo>
                  <a:lnTo>
                    <a:pt x="59" y="681"/>
                  </a:lnTo>
                  <a:lnTo>
                    <a:pt x="52" y="665"/>
                  </a:lnTo>
                  <a:lnTo>
                    <a:pt x="46" y="652"/>
                  </a:lnTo>
                  <a:lnTo>
                    <a:pt x="38" y="637"/>
                  </a:lnTo>
                  <a:lnTo>
                    <a:pt x="35" y="625"/>
                  </a:lnTo>
                  <a:lnTo>
                    <a:pt x="29" y="610"/>
                  </a:lnTo>
                  <a:lnTo>
                    <a:pt x="25" y="597"/>
                  </a:lnTo>
                  <a:lnTo>
                    <a:pt x="21" y="582"/>
                  </a:lnTo>
                  <a:lnTo>
                    <a:pt x="18" y="568"/>
                  </a:lnTo>
                  <a:lnTo>
                    <a:pt x="14" y="555"/>
                  </a:lnTo>
                  <a:lnTo>
                    <a:pt x="12" y="542"/>
                  </a:lnTo>
                  <a:lnTo>
                    <a:pt x="10" y="527"/>
                  </a:lnTo>
                  <a:lnTo>
                    <a:pt x="6" y="513"/>
                  </a:lnTo>
                  <a:lnTo>
                    <a:pt x="4" y="500"/>
                  </a:lnTo>
                  <a:lnTo>
                    <a:pt x="4" y="487"/>
                  </a:lnTo>
                  <a:lnTo>
                    <a:pt x="0" y="472"/>
                  </a:lnTo>
                  <a:lnTo>
                    <a:pt x="0" y="458"/>
                  </a:lnTo>
                  <a:lnTo>
                    <a:pt x="0" y="445"/>
                  </a:lnTo>
                  <a:lnTo>
                    <a:pt x="0" y="432"/>
                  </a:lnTo>
                  <a:lnTo>
                    <a:pt x="0" y="418"/>
                  </a:lnTo>
                  <a:lnTo>
                    <a:pt x="0" y="405"/>
                  </a:lnTo>
                  <a:lnTo>
                    <a:pt x="0" y="392"/>
                  </a:lnTo>
                  <a:lnTo>
                    <a:pt x="4" y="378"/>
                  </a:lnTo>
                  <a:lnTo>
                    <a:pt x="4" y="365"/>
                  </a:lnTo>
                  <a:lnTo>
                    <a:pt x="6" y="352"/>
                  </a:lnTo>
                  <a:lnTo>
                    <a:pt x="8" y="340"/>
                  </a:lnTo>
                  <a:lnTo>
                    <a:pt x="10" y="327"/>
                  </a:lnTo>
                  <a:lnTo>
                    <a:pt x="12" y="314"/>
                  </a:lnTo>
                  <a:lnTo>
                    <a:pt x="14" y="300"/>
                  </a:lnTo>
                  <a:lnTo>
                    <a:pt x="18" y="287"/>
                  </a:lnTo>
                  <a:lnTo>
                    <a:pt x="19" y="276"/>
                  </a:lnTo>
                  <a:lnTo>
                    <a:pt x="21" y="262"/>
                  </a:lnTo>
                  <a:lnTo>
                    <a:pt x="25" y="251"/>
                  </a:lnTo>
                  <a:lnTo>
                    <a:pt x="29" y="238"/>
                  </a:lnTo>
                  <a:lnTo>
                    <a:pt x="35" y="226"/>
                  </a:lnTo>
                  <a:lnTo>
                    <a:pt x="37" y="215"/>
                  </a:lnTo>
                  <a:lnTo>
                    <a:pt x="40" y="202"/>
                  </a:lnTo>
                  <a:lnTo>
                    <a:pt x="46" y="192"/>
                  </a:lnTo>
                  <a:lnTo>
                    <a:pt x="50" y="181"/>
                  </a:lnTo>
                  <a:lnTo>
                    <a:pt x="54" y="169"/>
                  </a:lnTo>
                  <a:lnTo>
                    <a:pt x="59" y="160"/>
                  </a:lnTo>
                  <a:lnTo>
                    <a:pt x="65" y="148"/>
                  </a:lnTo>
                  <a:lnTo>
                    <a:pt x="69" y="137"/>
                  </a:lnTo>
                  <a:lnTo>
                    <a:pt x="75" y="128"/>
                  </a:lnTo>
                  <a:lnTo>
                    <a:pt x="78" y="116"/>
                  </a:lnTo>
                  <a:lnTo>
                    <a:pt x="84" y="107"/>
                  </a:lnTo>
                  <a:lnTo>
                    <a:pt x="90" y="97"/>
                  </a:lnTo>
                  <a:lnTo>
                    <a:pt x="94" y="88"/>
                  </a:lnTo>
                  <a:lnTo>
                    <a:pt x="99" y="78"/>
                  </a:lnTo>
                  <a:lnTo>
                    <a:pt x="105" y="71"/>
                  </a:lnTo>
                  <a:lnTo>
                    <a:pt x="111" y="61"/>
                  </a:lnTo>
                  <a:lnTo>
                    <a:pt x="116" y="52"/>
                  </a:lnTo>
                  <a:lnTo>
                    <a:pt x="124" y="42"/>
                  </a:lnTo>
                  <a:lnTo>
                    <a:pt x="128" y="34"/>
                  </a:lnTo>
                  <a:lnTo>
                    <a:pt x="134" y="27"/>
                  </a:lnTo>
                  <a:lnTo>
                    <a:pt x="139" y="19"/>
                  </a:lnTo>
                  <a:lnTo>
                    <a:pt x="145" y="12"/>
                  </a:lnTo>
                  <a:lnTo>
                    <a:pt x="151" y="6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56" y="2"/>
                  </a:lnTo>
                  <a:lnTo>
                    <a:pt x="154" y="6"/>
                  </a:lnTo>
                  <a:lnTo>
                    <a:pt x="154" y="8"/>
                  </a:lnTo>
                  <a:lnTo>
                    <a:pt x="153" y="12"/>
                  </a:lnTo>
                  <a:lnTo>
                    <a:pt x="153" y="15"/>
                  </a:lnTo>
                  <a:lnTo>
                    <a:pt x="151" y="19"/>
                  </a:lnTo>
                  <a:lnTo>
                    <a:pt x="151" y="23"/>
                  </a:lnTo>
                  <a:lnTo>
                    <a:pt x="149" y="29"/>
                  </a:lnTo>
                  <a:lnTo>
                    <a:pt x="147" y="34"/>
                  </a:lnTo>
                  <a:lnTo>
                    <a:pt x="147" y="40"/>
                  </a:lnTo>
                  <a:lnTo>
                    <a:pt x="145" y="46"/>
                  </a:lnTo>
                  <a:lnTo>
                    <a:pt x="145" y="53"/>
                  </a:lnTo>
                  <a:lnTo>
                    <a:pt x="143" y="61"/>
                  </a:lnTo>
                  <a:lnTo>
                    <a:pt x="141" y="69"/>
                  </a:lnTo>
                  <a:lnTo>
                    <a:pt x="141" y="76"/>
                  </a:lnTo>
                  <a:lnTo>
                    <a:pt x="139" y="86"/>
                  </a:lnTo>
                  <a:lnTo>
                    <a:pt x="139" y="93"/>
                  </a:lnTo>
                  <a:lnTo>
                    <a:pt x="137" y="103"/>
                  </a:lnTo>
                  <a:lnTo>
                    <a:pt x="135" y="112"/>
                  </a:lnTo>
                  <a:lnTo>
                    <a:pt x="135" y="122"/>
                  </a:lnTo>
                  <a:lnTo>
                    <a:pt x="134" y="131"/>
                  </a:lnTo>
                  <a:lnTo>
                    <a:pt x="132" y="141"/>
                  </a:lnTo>
                  <a:lnTo>
                    <a:pt x="132" y="152"/>
                  </a:lnTo>
                  <a:lnTo>
                    <a:pt x="132" y="164"/>
                  </a:lnTo>
                  <a:lnTo>
                    <a:pt x="132" y="175"/>
                  </a:lnTo>
                  <a:lnTo>
                    <a:pt x="130" y="186"/>
                  </a:lnTo>
                  <a:lnTo>
                    <a:pt x="130" y="198"/>
                  </a:lnTo>
                  <a:lnTo>
                    <a:pt x="130" y="209"/>
                  </a:lnTo>
                  <a:lnTo>
                    <a:pt x="130" y="223"/>
                  </a:lnTo>
                  <a:lnTo>
                    <a:pt x="130" y="234"/>
                  </a:lnTo>
                  <a:lnTo>
                    <a:pt x="130" y="247"/>
                  </a:lnTo>
                  <a:lnTo>
                    <a:pt x="130" y="259"/>
                  </a:lnTo>
                  <a:lnTo>
                    <a:pt x="132" y="272"/>
                  </a:lnTo>
                  <a:lnTo>
                    <a:pt x="132" y="285"/>
                  </a:lnTo>
                  <a:lnTo>
                    <a:pt x="132" y="299"/>
                  </a:lnTo>
                  <a:lnTo>
                    <a:pt x="132" y="312"/>
                  </a:lnTo>
                  <a:lnTo>
                    <a:pt x="135" y="327"/>
                  </a:lnTo>
                  <a:lnTo>
                    <a:pt x="135" y="340"/>
                  </a:lnTo>
                  <a:lnTo>
                    <a:pt x="139" y="352"/>
                  </a:lnTo>
                  <a:lnTo>
                    <a:pt x="141" y="367"/>
                  </a:lnTo>
                  <a:lnTo>
                    <a:pt x="143" y="382"/>
                  </a:lnTo>
                  <a:lnTo>
                    <a:pt x="145" y="396"/>
                  </a:lnTo>
                  <a:lnTo>
                    <a:pt x="147" y="411"/>
                  </a:lnTo>
                  <a:lnTo>
                    <a:pt x="151" y="424"/>
                  </a:lnTo>
                  <a:lnTo>
                    <a:pt x="154" y="439"/>
                  </a:lnTo>
                  <a:lnTo>
                    <a:pt x="158" y="453"/>
                  </a:lnTo>
                  <a:lnTo>
                    <a:pt x="162" y="468"/>
                  </a:lnTo>
                  <a:lnTo>
                    <a:pt x="166" y="483"/>
                  </a:lnTo>
                  <a:lnTo>
                    <a:pt x="172" y="498"/>
                  </a:lnTo>
                  <a:lnTo>
                    <a:pt x="175" y="511"/>
                  </a:lnTo>
                  <a:lnTo>
                    <a:pt x="181" y="527"/>
                  </a:lnTo>
                  <a:lnTo>
                    <a:pt x="187" y="542"/>
                  </a:lnTo>
                  <a:lnTo>
                    <a:pt x="194" y="557"/>
                  </a:lnTo>
                  <a:lnTo>
                    <a:pt x="200" y="570"/>
                  </a:lnTo>
                  <a:lnTo>
                    <a:pt x="208" y="586"/>
                  </a:lnTo>
                  <a:lnTo>
                    <a:pt x="213" y="601"/>
                  </a:lnTo>
                  <a:lnTo>
                    <a:pt x="223" y="616"/>
                  </a:lnTo>
                  <a:lnTo>
                    <a:pt x="231" y="629"/>
                  </a:lnTo>
                  <a:lnTo>
                    <a:pt x="240" y="643"/>
                  </a:lnTo>
                  <a:lnTo>
                    <a:pt x="250" y="660"/>
                  </a:lnTo>
                  <a:lnTo>
                    <a:pt x="259" y="673"/>
                  </a:lnTo>
                  <a:lnTo>
                    <a:pt x="263" y="683"/>
                  </a:lnTo>
                  <a:lnTo>
                    <a:pt x="269" y="692"/>
                  </a:lnTo>
                  <a:lnTo>
                    <a:pt x="274" y="702"/>
                  </a:lnTo>
                  <a:lnTo>
                    <a:pt x="280" y="711"/>
                  </a:lnTo>
                  <a:lnTo>
                    <a:pt x="286" y="721"/>
                  </a:lnTo>
                  <a:lnTo>
                    <a:pt x="293" y="730"/>
                  </a:lnTo>
                  <a:lnTo>
                    <a:pt x="299" y="740"/>
                  </a:lnTo>
                  <a:lnTo>
                    <a:pt x="307" y="749"/>
                  </a:lnTo>
                  <a:lnTo>
                    <a:pt x="314" y="757"/>
                  </a:lnTo>
                  <a:lnTo>
                    <a:pt x="320" y="768"/>
                  </a:lnTo>
                  <a:lnTo>
                    <a:pt x="327" y="776"/>
                  </a:lnTo>
                  <a:lnTo>
                    <a:pt x="335" y="785"/>
                  </a:lnTo>
                  <a:lnTo>
                    <a:pt x="343" y="795"/>
                  </a:lnTo>
                  <a:lnTo>
                    <a:pt x="350" y="802"/>
                  </a:lnTo>
                  <a:lnTo>
                    <a:pt x="358" y="812"/>
                  </a:lnTo>
                  <a:lnTo>
                    <a:pt x="365" y="821"/>
                  </a:lnTo>
                  <a:lnTo>
                    <a:pt x="373" y="831"/>
                  </a:lnTo>
                  <a:lnTo>
                    <a:pt x="381" y="838"/>
                  </a:lnTo>
                  <a:lnTo>
                    <a:pt x="390" y="846"/>
                  </a:lnTo>
                  <a:lnTo>
                    <a:pt x="398" y="855"/>
                  </a:lnTo>
                  <a:lnTo>
                    <a:pt x="405" y="863"/>
                  </a:lnTo>
                  <a:lnTo>
                    <a:pt x="413" y="871"/>
                  </a:lnTo>
                  <a:lnTo>
                    <a:pt x="421" y="880"/>
                  </a:lnTo>
                  <a:lnTo>
                    <a:pt x="430" y="888"/>
                  </a:lnTo>
                  <a:lnTo>
                    <a:pt x="438" y="895"/>
                  </a:lnTo>
                  <a:lnTo>
                    <a:pt x="445" y="903"/>
                  </a:lnTo>
                  <a:lnTo>
                    <a:pt x="455" y="911"/>
                  </a:lnTo>
                  <a:lnTo>
                    <a:pt x="461" y="918"/>
                  </a:lnTo>
                  <a:lnTo>
                    <a:pt x="470" y="924"/>
                  </a:lnTo>
                  <a:lnTo>
                    <a:pt x="478" y="931"/>
                  </a:lnTo>
                  <a:lnTo>
                    <a:pt x="485" y="939"/>
                  </a:lnTo>
                  <a:lnTo>
                    <a:pt x="495" y="947"/>
                  </a:lnTo>
                  <a:lnTo>
                    <a:pt x="500" y="952"/>
                  </a:lnTo>
                  <a:lnTo>
                    <a:pt x="508" y="960"/>
                  </a:lnTo>
                  <a:lnTo>
                    <a:pt x="516" y="966"/>
                  </a:lnTo>
                  <a:lnTo>
                    <a:pt x="523" y="971"/>
                  </a:lnTo>
                  <a:lnTo>
                    <a:pt x="531" y="977"/>
                  </a:lnTo>
                  <a:lnTo>
                    <a:pt x="537" y="985"/>
                  </a:lnTo>
                  <a:lnTo>
                    <a:pt x="544" y="990"/>
                  </a:lnTo>
                  <a:lnTo>
                    <a:pt x="552" y="996"/>
                  </a:lnTo>
                  <a:lnTo>
                    <a:pt x="557" y="1000"/>
                  </a:lnTo>
                  <a:lnTo>
                    <a:pt x="565" y="1006"/>
                  </a:lnTo>
                  <a:lnTo>
                    <a:pt x="571" y="1009"/>
                  </a:lnTo>
                  <a:lnTo>
                    <a:pt x="577" y="1015"/>
                  </a:lnTo>
                  <a:lnTo>
                    <a:pt x="582" y="1019"/>
                  </a:lnTo>
                  <a:lnTo>
                    <a:pt x="588" y="1025"/>
                  </a:lnTo>
                  <a:lnTo>
                    <a:pt x="594" y="1028"/>
                  </a:lnTo>
                  <a:lnTo>
                    <a:pt x="599" y="1032"/>
                  </a:lnTo>
                  <a:lnTo>
                    <a:pt x="605" y="1036"/>
                  </a:lnTo>
                  <a:lnTo>
                    <a:pt x="609" y="1040"/>
                  </a:lnTo>
                  <a:lnTo>
                    <a:pt x="613" y="1042"/>
                  </a:lnTo>
                  <a:lnTo>
                    <a:pt x="616" y="1046"/>
                  </a:lnTo>
                  <a:lnTo>
                    <a:pt x="620" y="1047"/>
                  </a:lnTo>
                  <a:lnTo>
                    <a:pt x="624" y="1051"/>
                  </a:lnTo>
                  <a:lnTo>
                    <a:pt x="628" y="1053"/>
                  </a:lnTo>
                  <a:lnTo>
                    <a:pt x="632" y="1055"/>
                  </a:lnTo>
                  <a:lnTo>
                    <a:pt x="635" y="1061"/>
                  </a:lnTo>
                  <a:lnTo>
                    <a:pt x="641" y="1063"/>
                  </a:lnTo>
                  <a:lnTo>
                    <a:pt x="643" y="1063"/>
                  </a:lnTo>
                  <a:lnTo>
                    <a:pt x="645" y="1065"/>
                  </a:lnTo>
                  <a:lnTo>
                    <a:pt x="645" y="106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71472" y="1929790"/>
            <a:ext cx="8249000" cy="2394703"/>
            <a:chOff x="857224" y="1769408"/>
            <a:chExt cx="8249000" cy="2394703"/>
          </a:xfrm>
        </p:grpSpPr>
        <p:sp>
          <p:nvSpPr>
            <p:cNvPr id="18" name="TextBox 17"/>
            <p:cNvSpPr txBox="1"/>
            <p:nvPr/>
          </p:nvSpPr>
          <p:spPr>
            <a:xfrm>
              <a:off x="1185344" y="3085423"/>
              <a:ext cx="7358114" cy="1078688"/>
            </a:xfrm>
            <a:prstGeom prst="rect">
              <a:avLst/>
            </a:prstGeom>
            <a:noFill/>
          </p:spPr>
          <p:txBody>
            <a:bodyPr wrap="square" lIns="18000" tIns="18000" rIns="18000" bIns="18000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Implementation of a Volume-Based </a:t>
              </a:r>
              <a:br>
                <a:rPr lang="en-US" altLang="ko-KR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</a:br>
              <a:r>
                <a:rPr lang="en-US" altLang="ko-KR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Waste Fee System in Sri Lanka</a:t>
              </a:r>
              <a:endPara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7224" y="1769408"/>
              <a:ext cx="8249000" cy="116955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  <a:scene3d>
                <a:camera prst="perspectiveRigh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altLang="ko-KR" sz="40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ookman Old Style" pitchFamily="18" charset="0"/>
                </a:rPr>
                <a:t>Action Plan</a:t>
              </a:r>
            </a:p>
            <a:p>
              <a:r>
                <a:rPr lang="en-US" altLang="ko-KR" sz="28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ookman Old Style" pitchFamily="18" charset="0"/>
                </a:rPr>
                <a:t>-Title of the KOICA fellowship program</a:t>
              </a:r>
              <a:endParaRPr lang="ko-KR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ookman Old Style" pitchFamily="18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660232" y="26064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액션플랜 </a:t>
            </a:r>
            <a:r>
              <a:rPr lang="ko-KR" altLang="en-US" b="1" dirty="0" smtClean="0"/>
              <a:t>예시</a:t>
            </a:r>
            <a:endParaRPr lang="ko-KR" alt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788024" y="4765860"/>
            <a:ext cx="3290170" cy="443258"/>
          </a:xfrm>
          <a:prstGeom prst="rect">
            <a:avLst/>
          </a:prstGeom>
          <a:noFill/>
        </p:spPr>
        <p:txBody>
          <a:bodyPr wrap="square" lIns="18000" tIns="18000" rIns="18000" bIns="180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Name : 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99"/>
          <p:cNvSpPr>
            <a:spLocks/>
          </p:cNvSpPr>
          <p:nvPr/>
        </p:nvSpPr>
        <p:spPr bwMode="gray">
          <a:xfrm rot="10800000">
            <a:off x="4938712" y="0"/>
            <a:ext cx="4205288" cy="444500"/>
          </a:xfrm>
          <a:custGeom>
            <a:avLst/>
            <a:gdLst>
              <a:gd name="T0" fmla="*/ 2649 w 2649"/>
              <a:gd name="T1" fmla="*/ 280 h 280"/>
              <a:gd name="T2" fmla="*/ 1337 w 2649"/>
              <a:gd name="T3" fmla="*/ 184 h 280"/>
              <a:gd name="T4" fmla="*/ 1 w 2649"/>
              <a:gd name="T5" fmla="*/ 0 h 280"/>
              <a:gd name="T6" fmla="*/ 0 w 2649"/>
              <a:gd name="T7" fmla="*/ 279 h 280"/>
              <a:gd name="T8" fmla="*/ 2649 w 2649"/>
              <a:gd name="T9" fmla="*/ 280 h 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49" h="280">
                <a:moveTo>
                  <a:pt x="2649" y="280"/>
                </a:moveTo>
                <a:cubicBezTo>
                  <a:pt x="2211" y="248"/>
                  <a:pt x="2061" y="246"/>
                  <a:pt x="1337" y="184"/>
                </a:cubicBezTo>
                <a:cubicBezTo>
                  <a:pt x="610" y="123"/>
                  <a:pt x="9" y="0"/>
                  <a:pt x="1" y="0"/>
                </a:cubicBezTo>
                <a:lnTo>
                  <a:pt x="0" y="279"/>
                </a:lnTo>
                <a:lnTo>
                  <a:pt x="2649" y="280"/>
                </a:ln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Freeform 99"/>
          <p:cNvSpPr>
            <a:spLocks/>
          </p:cNvSpPr>
          <p:nvPr/>
        </p:nvSpPr>
        <p:spPr bwMode="gray">
          <a:xfrm>
            <a:off x="-1588" y="6413500"/>
            <a:ext cx="4205288" cy="444500"/>
          </a:xfrm>
          <a:custGeom>
            <a:avLst/>
            <a:gdLst>
              <a:gd name="T0" fmla="*/ 2649 w 2649"/>
              <a:gd name="T1" fmla="*/ 280 h 280"/>
              <a:gd name="T2" fmla="*/ 1337 w 2649"/>
              <a:gd name="T3" fmla="*/ 184 h 280"/>
              <a:gd name="T4" fmla="*/ 1 w 2649"/>
              <a:gd name="T5" fmla="*/ 0 h 280"/>
              <a:gd name="T6" fmla="*/ 0 w 2649"/>
              <a:gd name="T7" fmla="*/ 279 h 280"/>
              <a:gd name="T8" fmla="*/ 2649 w 2649"/>
              <a:gd name="T9" fmla="*/ 280 h 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49" h="280">
                <a:moveTo>
                  <a:pt x="2649" y="280"/>
                </a:moveTo>
                <a:cubicBezTo>
                  <a:pt x="2211" y="248"/>
                  <a:pt x="2061" y="246"/>
                  <a:pt x="1337" y="184"/>
                </a:cubicBezTo>
                <a:cubicBezTo>
                  <a:pt x="610" y="123"/>
                  <a:pt x="9" y="0"/>
                  <a:pt x="1" y="0"/>
                </a:cubicBezTo>
                <a:lnTo>
                  <a:pt x="0" y="279"/>
                </a:lnTo>
                <a:lnTo>
                  <a:pt x="2649" y="280"/>
                </a:ln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Freeform 100"/>
          <p:cNvSpPr>
            <a:spLocks/>
          </p:cNvSpPr>
          <p:nvPr/>
        </p:nvSpPr>
        <p:spPr bwMode="gray">
          <a:xfrm>
            <a:off x="4932363" y="6337300"/>
            <a:ext cx="4211637" cy="520700"/>
          </a:xfrm>
          <a:custGeom>
            <a:avLst/>
            <a:gdLst>
              <a:gd name="T0" fmla="*/ 0 w 2653"/>
              <a:gd name="T1" fmla="*/ 328 h 328"/>
              <a:gd name="T2" fmla="*/ 1321 w 2653"/>
              <a:gd name="T3" fmla="*/ 224 h 328"/>
              <a:gd name="T4" fmla="*/ 2653 w 2653"/>
              <a:gd name="T5" fmla="*/ 0 h 328"/>
              <a:gd name="T6" fmla="*/ 2653 w 2653"/>
              <a:gd name="T7" fmla="*/ 328 h 328"/>
              <a:gd name="T8" fmla="*/ 0 w 2653"/>
              <a:gd name="T9" fmla="*/ 328 h 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53" h="328">
                <a:moveTo>
                  <a:pt x="0" y="328"/>
                </a:moveTo>
                <a:cubicBezTo>
                  <a:pt x="428" y="297"/>
                  <a:pt x="612" y="285"/>
                  <a:pt x="1321" y="224"/>
                </a:cubicBezTo>
                <a:cubicBezTo>
                  <a:pt x="2031" y="163"/>
                  <a:pt x="2595" y="29"/>
                  <a:pt x="2653" y="0"/>
                </a:cubicBezTo>
                <a:lnTo>
                  <a:pt x="2653" y="328"/>
                </a:lnTo>
                <a:lnTo>
                  <a:pt x="0" y="328"/>
                </a:lnTo>
                <a:close/>
              </a:path>
            </a:pathLst>
          </a:cu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7" name="그림 6" descr="koica(eng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920" y="6021288"/>
            <a:ext cx="1500920" cy="571504"/>
          </a:xfrm>
          <a:prstGeom prst="rect">
            <a:avLst/>
          </a:prstGeom>
        </p:spPr>
      </p:pic>
      <p:sp>
        <p:nvSpPr>
          <p:cNvPr id="9" name="Freeform 100"/>
          <p:cNvSpPr>
            <a:spLocks/>
          </p:cNvSpPr>
          <p:nvPr/>
        </p:nvSpPr>
        <p:spPr bwMode="gray">
          <a:xfrm rot="10800000">
            <a:off x="0" y="0"/>
            <a:ext cx="4211637" cy="520700"/>
          </a:xfrm>
          <a:custGeom>
            <a:avLst/>
            <a:gdLst>
              <a:gd name="T0" fmla="*/ 0 w 2653"/>
              <a:gd name="T1" fmla="*/ 328 h 328"/>
              <a:gd name="T2" fmla="*/ 1321 w 2653"/>
              <a:gd name="T3" fmla="*/ 224 h 328"/>
              <a:gd name="T4" fmla="*/ 2653 w 2653"/>
              <a:gd name="T5" fmla="*/ 0 h 328"/>
              <a:gd name="T6" fmla="*/ 2653 w 2653"/>
              <a:gd name="T7" fmla="*/ 328 h 328"/>
              <a:gd name="T8" fmla="*/ 0 w 2653"/>
              <a:gd name="T9" fmla="*/ 328 h 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53" h="328">
                <a:moveTo>
                  <a:pt x="0" y="328"/>
                </a:moveTo>
                <a:cubicBezTo>
                  <a:pt x="428" y="297"/>
                  <a:pt x="612" y="285"/>
                  <a:pt x="1321" y="224"/>
                </a:cubicBezTo>
                <a:cubicBezTo>
                  <a:pt x="2031" y="163"/>
                  <a:pt x="2595" y="29"/>
                  <a:pt x="2653" y="0"/>
                </a:cubicBezTo>
                <a:lnTo>
                  <a:pt x="2653" y="328"/>
                </a:lnTo>
                <a:lnTo>
                  <a:pt x="0" y="328"/>
                </a:lnTo>
                <a:close/>
              </a:path>
            </a:pathLst>
          </a:cu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214346" y="1071546"/>
            <a:ext cx="9644130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5720" y="1500174"/>
            <a:ext cx="857256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Implementing Organization</a:t>
            </a:r>
          </a:p>
          <a:p>
            <a:pPr>
              <a:buFont typeface="Arial" pitchFamily="34" charset="0"/>
              <a:buChar char="•"/>
            </a:pP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  <a:p>
            <a:pPr lvl="1">
              <a:buFontTx/>
              <a:buChar char="-"/>
            </a:pPr>
            <a:r>
              <a:rPr lang="en-US" altLang="ko-KR" dirty="0" smtClean="0">
                <a:latin typeface="Bookman Old Style" pitchFamily="18" charset="0"/>
              </a:rPr>
              <a:t> Name of the organization: </a:t>
            </a:r>
            <a:r>
              <a:rPr lang="en-US" altLang="ko-KR" u="sng" dirty="0" smtClean="0">
                <a:latin typeface="Bookman Old Style" pitchFamily="18" charset="0"/>
              </a:rPr>
              <a:t>Waste Management Authority</a:t>
            </a:r>
          </a:p>
          <a:p>
            <a:pPr lvl="1">
              <a:buFontTx/>
              <a:buChar char="-"/>
            </a:pPr>
            <a:endParaRPr lang="en-US" altLang="ko-KR" u="sng" dirty="0" smtClean="0">
              <a:latin typeface="Bookman Old Style" pitchFamily="18" charset="0"/>
            </a:endParaRPr>
          </a:p>
          <a:p>
            <a:pPr lvl="1">
              <a:buFontTx/>
              <a:buChar char="-"/>
            </a:pPr>
            <a:r>
              <a:rPr lang="en-US" altLang="ko-KR" dirty="0" smtClean="0">
                <a:latin typeface="Bookman Old Style" pitchFamily="18" charset="0"/>
              </a:rPr>
              <a:t> Nature or type of the organization: </a:t>
            </a:r>
            <a:r>
              <a:rPr lang="en-US" altLang="ko-KR" u="sng" dirty="0" smtClean="0">
                <a:latin typeface="Bookman Old Style" pitchFamily="18" charset="0"/>
              </a:rPr>
              <a:t>Provincial Authority established</a:t>
            </a:r>
            <a:r>
              <a:rPr lang="en-US" altLang="ko-KR" dirty="0" smtClean="0">
                <a:latin typeface="Bookman Old Style" pitchFamily="18" charset="0"/>
              </a:rPr>
              <a:t>   </a:t>
            </a:r>
            <a:br>
              <a:rPr lang="en-US" altLang="ko-KR" dirty="0" smtClean="0">
                <a:latin typeface="Bookman Old Style" pitchFamily="18" charset="0"/>
              </a:rPr>
            </a:br>
            <a:r>
              <a:rPr lang="en-US" altLang="ko-KR" dirty="0" smtClean="0">
                <a:latin typeface="Bookman Old Style" pitchFamily="18" charset="0"/>
              </a:rPr>
              <a:t>  </a:t>
            </a:r>
            <a:r>
              <a:rPr lang="en-US" altLang="ko-KR" u="sng" dirty="0" smtClean="0">
                <a:latin typeface="Bookman Old Style" pitchFamily="18" charset="0"/>
              </a:rPr>
              <a:t>under the Provincial Waste Management Statute of No.01 of 1999</a:t>
            </a:r>
          </a:p>
          <a:p>
            <a:pPr lvl="1">
              <a:buFontTx/>
              <a:buChar char="-"/>
            </a:pPr>
            <a:endParaRPr lang="en-US" altLang="ko-KR" u="sng" dirty="0" smtClean="0">
              <a:latin typeface="Bookman Old Style" pitchFamily="18" charset="0"/>
            </a:endParaRPr>
          </a:p>
          <a:p>
            <a:pPr lvl="1">
              <a:buFontTx/>
              <a:buChar char="-"/>
            </a:pPr>
            <a:r>
              <a:rPr lang="en-US" altLang="ko-KR" dirty="0" smtClean="0">
                <a:latin typeface="Bookman Old Style" pitchFamily="18" charset="0"/>
              </a:rPr>
              <a:t> Major functions of the organization: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/>
            </a:r>
            <a:b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</a:b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 </a:t>
            </a:r>
            <a:r>
              <a:rPr lang="en-US" altLang="ko-KR" u="sng" dirty="0" smtClean="0">
                <a:latin typeface="Bookman Old Style" pitchFamily="18" charset="0"/>
              </a:rPr>
              <a:t>Facilitation and regulation of local authorities of the Western </a:t>
            </a:r>
            <a:r>
              <a:rPr lang="en-US" altLang="ko-KR" dirty="0" smtClean="0">
                <a:latin typeface="Bookman Old Style" pitchFamily="18" charset="0"/>
              </a:rPr>
              <a:t/>
            </a:r>
            <a:br>
              <a:rPr lang="en-US" altLang="ko-KR" dirty="0" smtClean="0">
                <a:latin typeface="Bookman Old Style" pitchFamily="18" charset="0"/>
              </a:rPr>
            </a:br>
            <a:r>
              <a:rPr lang="en-US" altLang="ko-KR" dirty="0" smtClean="0">
                <a:latin typeface="Bookman Old Style" pitchFamily="18" charset="0"/>
              </a:rPr>
              <a:t>  </a:t>
            </a:r>
            <a:r>
              <a:rPr lang="en-US" altLang="ko-KR" u="sng" dirty="0" smtClean="0">
                <a:latin typeface="Bookman Old Style" pitchFamily="18" charset="0"/>
              </a:rPr>
              <a:t>Province for the management of their wastes.</a:t>
            </a:r>
          </a:p>
          <a:p>
            <a:pPr lvl="1">
              <a:buFontTx/>
              <a:buChar char="-"/>
            </a:pPr>
            <a:endParaRPr lang="en-US" altLang="ko-KR" sz="20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Duration of the Project : 1 Year</a:t>
            </a:r>
          </a:p>
          <a:p>
            <a:r>
              <a:rPr lang="en-US" altLang="ko-KR" dirty="0" smtClean="0">
                <a:latin typeface="Bookman Old Style" pitchFamily="18" charset="0"/>
              </a:rPr>
              <a:t>  - Date of commencement : 2013.05.13</a:t>
            </a:r>
          </a:p>
          <a:p>
            <a:r>
              <a:rPr lang="en-US" altLang="ko-KR" dirty="0" smtClean="0">
                <a:latin typeface="Bookman Old Style" pitchFamily="18" charset="0"/>
              </a:rPr>
              <a:t>  - Date of completion : 2014.05.01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2910" y="604309"/>
            <a:ext cx="8143932" cy="590349"/>
          </a:xfrm>
          <a:prstGeom prst="rect">
            <a:avLst/>
          </a:prstGeom>
          <a:noFill/>
        </p:spPr>
        <p:txBody>
          <a:bodyPr wrap="square" lIns="18000" tIns="18000" rIns="18000" bIns="180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Outline of the Action Plan  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99"/>
          <p:cNvSpPr>
            <a:spLocks/>
          </p:cNvSpPr>
          <p:nvPr/>
        </p:nvSpPr>
        <p:spPr bwMode="gray">
          <a:xfrm rot="10800000">
            <a:off x="4938712" y="0"/>
            <a:ext cx="4205288" cy="444500"/>
          </a:xfrm>
          <a:custGeom>
            <a:avLst/>
            <a:gdLst>
              <a:gd name="T0" fmla="*/ 2649 w 2649"/>
              <a:gd name="T1" fmla="*/ 280 h 280"/>
              <a:gd name="T2" fmla="*/ 1337 w 2649"/>
              <a:gd name="T3" fmla="*/ 184 h 280"/>
              <a:gd name="T4" fmla="*/ 1 w 2649"/>
              <a:gd name="T5" fmla="*/ 0 h 280"/>
              <a:gd name="T6" fmla="*/ 0 w 2649"/>
              <a:gd name="T7" fmla="*/ 279 h 280"/>
              <a:gd name="T8" fmla="*/ 2649 w 2649"/>
              <a:gd name="T9" fmla="*/ 280 h 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49" h="280">
                <a:moveTo>
                  <a:pt x="2649" y="280"/>
                </a:moveTo>
                <a:cubicBezTo>
                  <a:pt x="2211" y="248"/>
                  <a:pt x="2061" y="246"/>
                  <a:pt x="1337" y="184"/>
                </a:cubicBezTo>
                <a:cubicBezTo>
                  <a:pt x="610" y="123"/>
                  <a:pt x="9" y="0"/>
                  <a:pt x="1" y="0"/>
                </a:cubicBezTo>
                <a:lnTo>
                  <a:pt x="0" y="279"/>
                </a:lnTo>
                <a:lnTo>
                  <a:pt x="2649" y="280"/>
                </a:ln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Freeform 99"/>
          <p:cNvSpPr>
            <a:spLocks/>
          </p:cNvSpPr>
          <p:nvPr/>
        </p:nvSpPr>
        <p:spPr bwMode="gray">
          <a:xfrm>
            <a:off x="-1588" y="6413500"/>
            <a:ext cx="4205288" cy="444500"/>
          </a:xfrm>
          <a:custGeom>
            <a:avLst/>
            <a:gdLst>
              <a:gd name="T0" fmla="*/ 2649 w 2649"/>
              <a:gd name="T1" fmla="*/ 280 h 280"/>
              <a:gd name="T2" fmla="*/ 1337 w 2649"/>
              <a:gd name="T3" fmla="*/ 184 h 280"/>
              <a:gd name="T4" fmla="*/ 1 w 2649"/>
              <a:gd name="T5" fmla="*/ 0 h 280"/>
              <a:gd name="T6" fmla="*/ 0 w 2649"/>
              <a:gd name="T7" fmla="*/ 279 h 280"/>
              <a:gd name="T8" fmla="*/ 2649 w 2649"/>
              <a:gd name="T9" fmla="*/ 280 h 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49" h="280">
                <a:moveTo>
                  <a:pt x="2649" y="280"/>
                </a:moveTo>
                <a:cubicBezTo>
                  <a:pt x="2211" y="248"/>
                  <a:pt x="2061" y="246"/>
                  <a:pt x="1337" y="184"/>
                </a:cubicBezTo>
                <a:cubicBezTo>
                  <a:pt x="610" y="123"/>
                  <a:pt x="9" y="0"/>
                  <a:pt x="1" y="0"/>
                </a:cubicBezTo>
                <a:lnTo>
                  <a:pt x="0" y="279"/>
                </a:lnTo>
                <a:lnTo>
                  <a:pt x="2649" y="280"/>
                </a:ln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Freeform 100"/>
          <p:cNvSpPr>
            <a:spLocks/>
          </p:cNvSpPr>
          <p:nvPr/>
        </p:nvSpPr>
        <p:spPr bwMode="gray">
          <a:xfrm>
            <a:off x="4932363" y="6337300"/>
            <a:ext cx="4211637" cy="520700"/>
          </a:xfrm>
          <a:custGeom>
            <a:avLst/>
            <a:gdLst>
              <a:gd name="T0" fmla="*/ 0 w 2653"/>
              <a:gd name="T1" fmla="*/ 328 h 328"/>
              <a:gd name="T2" fmla="*/ 1321 w 2653"/>
              <a:gd name="T3" fmla="*/ 224 h 328"/>
              <a:gd name="T4" fmla="*/ 2653 w 2653"/>
              <a:gd name="T5" fmla="*/ 0 h 328"/>
              <a:gd name="T6" fmla="*/ 2653 w 2653"/>
              <a:gd name="T7" fmla="*/ 328 h 328"/>
              <a:gd name="T8" fmla="*/ 0 w 2653"/>
              <a:gd name="T9" fmla="*/ 328 h 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53" h="328">
                <a:moveTo>
                  <a:pt x="0" y="328"/>
                </a:moveTo>
                <a:cubicBezTo>
                  <a:pt x="428" y="297"/>
                  <a:pt x="612" y="285"/>
                  <a:pt x="1321" y="224"/>
                </a:cubicBezTo>
                <a:cubicBezTo>
                  <a:pt x="2031" y="163"/>
                  <a:pt x="2595" y="29"/>
                  <a:pt x="2653" y="0"/>
                </a:cubicBezTo>
                <a:lnTo>
                  <a:pt x="2653" y="328"/>
                </a:lnTo>
                <a:lnTo>
                  <a:pt x="0" y="328"/>
                </a:lnTo>
                <a:close/>
              </a:path>
            </a:pathLst>
          </a:cu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7" name="그림 6" descr="koica(eng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5936" y="5877272"/>
            <a:ext cx="1500920" cy="571504"/>
          </a:xfrm>
          <a:prstGeom prst="rect">
            <a:avLst/>
          </a:prstGeom>
        </p:spPr>
      </p:pic>
      <p:sp>
        <p:nvSpPr>
          <p:cNvPr id="9" name="Freeform 100"/>
          <p:cNvSpPr>
            <a:spLocks/>
          </p:cNvSpPr>
          <p:nvPr/>
        </p:nvSpPr>
        <p:spPr bwMode="gray">
          <a:xfrm rot="10800000">
            <a:off x="0" y="0"/>
            <a:ext cx="4211637" cy="520700"/>
          </a:xfrm>
          <a:custGeom>
            <a:avLst/>
            <a:gdLst>
              <a:gd name="T0" fmla="*/ 0 w 2653"/>
              <a:gd name="T1" fmla="*/ 328 h 328"/>
              <a:gd name="T2" fmla="*/ 1321 w 2653"/>
              <a:gd name="T3" fmla="*/ 224 h 328"/>
              <a:gd name="T4" fmla="*/ 2653 w 2653"/>
              <a:gd name="T5" fmla="*/ 0 h 328"/>
              <a:gd name="T6" fmla="*/ 2653 w 2653"/>
              <a:gd name="T7" fmla="*/ 328 h 328"/>
              <a:gd name="T8" fmla="*/ 0 w 2653"/>
              <a:gd name="T9" fmla="*/ 328 h 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53" h="328">
                <a:moveTo>
                  <a:pt x="0" y="328"/>
                </a:moveTo>
                <a:cubicBezTo>
                  <a:pt x="428" y="297"/>
                  <a:pt x="612" y="285"/>
                  <a:pt x="1321" y="224"/>
                </a:cubicBezTo>
                <a:cubicBezTo>
                  <a:pt x="2031" y="163"/>
                  <a:pt x="2595" y="29"/>
                  <a:pt x="2653" y="0"/>
                </a:cubicBezTo>
                <a:lnTo>
                  <a:pt x="2653" y="328"/>
                </a:lnTo>
                <a:lnTo>
                  <a:pt x="0" y="328"/>
                </a:lnTo>
                <a:close/>
              </a:path>
            </a:pathLst>
          </a:cu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42910" y="538651"/>
            <a:ext cx="6072230" cy="590349"/>
          </a:xfrm>
          <a:prstGeom prst="rect">
            <a:avLst/>
          </a:prstGeom>
          <a:noFill/>
        </p:spPr>
        <p:txBody>
          <a:bodyPr wrap="square" lIns="18000" tIns="18000" rIns="18000" bIns="180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Action Plan Time Table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14346" y="1071546"/>
            <a:ext cx="9644130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5720" y="1500174"/>
            <a:ext cx="8001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Duration: (1 Year) First Year Work Plan: 2013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571471" y="1953342"/>
          <a:ext cx="8215373" cy="3618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48"/>
                <a:gridCol w="3188801"/>
                <a:gridCol w="385227"/>
                <a:gridCol w="385227"/>
                <a:gridCol w="385227"/>
                <a:gridCol w="385227"/>
                <a:gridCol w="385227"/>
                <a:gridCol w="385227"/>
                <a:gridCol w="385227"/>
                <a:gridCol w="385227"/>
                <a:gridCol w="385227"/>
                <a:gridCol w="385227"/>
                <a:gridCol w="385227"/>
                <a:gridCol w="385227"/>
              </a:tblGrid>
              <a:tr h="559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Item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Jan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Feb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Mar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Apr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May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Jun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Jul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Aug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Sep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Oct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Nov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Dec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9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IN" sz="1100" kern="100" dirty="0" smtClean="0">
                          <a:solidFill>
                            <a:schemeClr val="tx1"/>
                          </a:solidFill>
                        </a:rPr>
                        <a:t>Purchase</a:t>
                      </a:r>
                      <a:r>
                        <a:rPr lang="en-IN" sz="1100" kern="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1100" kern="100" dirty="0" smtClean="0">
                          <a:solidFill>
                            <a:schemeClr val="tx1"/>
                          </a:solidFill>
                        </a:rPr>
                        <a:t>equipment and </a:t>
                      </a:r>
                      <a:r>
                        <a:rPr lang="en-IN" sz="1100" kern="100" dirty="0">
                          <a:solidFill>
                            <a:schemeClr val="tx1"/>
                          </a:solidFill>
                        </a:rPr>
                        <a:t>vehicles </a:t>
                      </a:r>
                      <a:r>
                        <a:rPr lang="en-IN" sz="1100" kern="100" dirty="0" smtClean="0">
                          <a:solidFill>
                            <a:schemeClr val="tx1"/>
                          </a:solidFill>
                        </a:rPr>
                        <a:t>appropriate </a:t>
                      </a:r>
                      <a:br>
                        <a:rPr lang="en-IN" sz="1100" kern="1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IN" sz="1100" kern="100" dirty="0" smtClean="0">
                          <a:solidFill>
                            <a:schemeClr val="tx1"/>
                          </a:solidFill>
                        </a:rPr>
                        <a:t>to </a:t>
                      </a:r>
                      <a:r>
                        <a:rPr lang="en-IN" sz="1100" kern="100" dirty="0">
                          <a:solidFill>
                            <a:schemeClr val="tx1"/>
                          </a:solidFill>
                        </a:rPr>
                        <a:t>the program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sz="1100" kern="100" dirty="0">
                        <a:solidFill>
                          <a:schemeClr val="tx1"/>
                        </a:solidFill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 dirty="0"/>
                        <a:t> </a:t>
                      </a: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/>
                        <a:t> </a:t>
                      </a:r>
                      <a:endParaRPr lang="ko-KR" sz="1000" kern="10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/>
                        <a:t> </a:t>
                      </a:r>
                      <a:endParaRPr lang="ko-KR" sz="1000" kern="10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/>
                        <a:t> </a:t>
                      </a:r>
                      <a:endParaRPr lang="ko-KR" sz="1000" kern="10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/>
                        <a:t> </a:t>
                      </a:r>
                      <a:endParaRPr lang="ko-KR" sz="1000" kern="10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/>
                        <a:t> </a:t>
                      </a:r>
                      <a:endParaRPr lang="ko-KR" sz="1000" kern="10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/>
                        <a:t> </a:t>
                      </a:r>
                      <a:endParaRPr lang="ko-KR" sz="1000" kern="10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/>
                        <a:t> </a:t>
                      </a:r>
                      <a:endParaRPr lang="ko-KR" sz="1000" kern="10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 dirty="0"/>
                        <a:t> </a:t>
                      </a: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2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IN" sz="1100" kern="100" dirty="0" smtClean="0">
                          <a:solidFill>
                            <a:schemeClr val="tx1"/>
                          </a:solidFill>
                        </a:rPr>
                        <a:t>Obtain </a:t>
                      </a:r>
                      <a:r>
                        <a:rPr lang="en-IN" sz="1100" kern="100" dirty="0">
                          <a:solidFill>
                            <a:schemeClr val="tx1"/>
                          </a:solidFill>
                        </a:rPr>
                        <a:t>VBW bags from Korea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sz="1100" kern="100" dirty="0">
                        <a:solidFill>
                          <a:schemeClr val="tx1"/>
                        </a:solidFill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 dirty="0"/>
                        <a:t> </a:t>
                      </a: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/>
                        <a:t> </a:t>
                      </a:r>
                      <a:endParaRPr lang="ko-KR" sz="1000" kern="10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/>
                        <a:t> </a:t>
                      </a:r>
                      <a:endParaRPr lang="ko-KR" sz="1000" kern="10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/>
                        <a:t> </a:t>
                      </a:r>
                      <a:endParaRPr lang="ko-KR" sz="1000" kern="10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/>
                        <a:t> </a:t>
                      </a:r>
                      <a:endParaRPr lang="ko-KR" sz="1000" kern="10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/>
                        <a:t> </a:t>
                      </a:r>
                      <a:endParaRPr lang="ko-KR" sz="1000" kern="10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/>
                        <a:t> </a:t>
                      </a:r>
                      <a:endParaRPr lang="ko-KR" sz="1000" kern="10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/>
                        <a:t> </a:t>
                      </a:r>
                      <a:endParaRPr lang="ko-KR" sz="1000" kern="10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 dirty="0"/>
                        <a:t> </a:t>
                      </a: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67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IN" sz="1100" kern="100" dirty="0">
                          <a:solidFill>
                            <a:schemeClr val="tx1"/>
                          </a:solidFill>
                        </a:rPr>
                        <a:t>Awareness of </a:t>
                      </a:r>
                      <a:r>
                        <a:rPr lang="en-IN" sz="1100" kern="100" dirty="0" smtClean="0">
                          <a:solidFill>
                            <a:schemeClr val="tx1"/>
                          </a:solidFill>
                        </a:rPr>
                        <a:t>local governments</a:t>
                      </a:r>
                      <a:r>
                        <a:rPr lang="en-IN" sz="1100" kern="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IN" sz="1100" kern="100" dirty="0" smtClean="0">
                          <a:solidFill>
                            <a:schemeClr val="tx1"/>
                          </a:solidFill>
                        </a:rPr>
                        <a:t>police </a:t>
                      </a:r>
                      <a:r>
                        <a:rPr lang="en-IN" sz="1100" kern="100" dirty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IN" sz="1100" kern="1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IN" sz="1100" kern="1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IN" sz="1100" kern="100" dirty="0" smtClean="0">
                          <a:solidFill>
                            <a:schemeClr val="tx1"/>
                          </a:solidFill>
                        </a:rPr>
                        <a:t>people </a:t>
                      </a:r>
                      <a:r>
                        <a:rPr lang="en-IN" sz="1100" kern="100" dirty="0">
                          <a:solidFill>
                            <a:schemeClr val="tx1"/>
                          </a:solidFill>
                        </a:rPr>
                        <a:t>of the </a:t>
                      </a:r>
                      <a:r>
                        <a:rPr lang="en-IN" sz="1100" kern="100" dirty="0" smtClean="0">
                          <a:solidFill>
                            <a:schemeClr val="tx1"/>
                          </a:solidFill>
                        </a:rPr>
                        <a:t>area </a:t>
                      </a:r>
                      <a:endParaRPr lang="ko-KR" sz="1100" kern="100" dirty="0">
                        <a:solidFill>
                          <a:schemeClr val="tx1"/>
                        </a:solidFill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/>
                        <a:t> </a:t>
                      </a:r>
                      <a:endParaRPr lang="ko-KR" sz="1000" kern="10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 dirty="0"/>
                        <a:t> </a:t>
                      </a: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 dirty="0"/>
                        <a:t> </a:t>
                      </a: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 dirty="0"/>
                        <a:t> </a:t>
                      </a: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 dirty="0"/>
                        <a:t> </a:t>
                      </a: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/>
                        <a:t> </a:t>
                      </a:r>
                      <a:endParaRPr lang="ko-KR" sz="1000" kern="10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/>
                        <a:t> </a:t>
                      </a:r>
                      <a:endParaRPr lang="ko-KR" sz="1000" kern="10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 dirty="0"/>
                        <a:t> </a:t>
                      </a: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9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IN" sz="1100" kern="100" dirty="0">
                          <a:solidFill>
                            <a:schemeClr val="tx1"/>
                          </a:solidFill>
                        </a:rPr>
                        <a:t>Implementation of the program in 40% of </a:t>
                      </a:r>
                      <a:r>
                        <a:rPr lang="en-IN" sz="1100" kern="1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IN" sz="1100" kern="1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IN" sz="1100" kern="100" dirty="0" smtClean="0">
                          <a:solidFill>
                            <a:schemeClr val="tx1"/>
                          </a:solidFill>
                        </a:rPr>
                        <a:t>individual </a:t>
                      </a:r>
                      <a:r>
                        <a:rPr lang="en-IN" sz="1100" kern="100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IN" sz="1100" kern="100" dirty="0" smtClean="0">
                          <a:solidFill>
                            <a:schemeClr val="tx1"/>
                          </a:solidFill>
                        </a:rPr>
                        <a:t>ocal </a:t>
                      </a:r>
                      <a:r>
                        <a:rPr lang="en-IN" sz="1100" kern="1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IN" sz="1100" kern="100" dirty="0" smtClean="0">
                          <a:solidFill>
                            <a:schemeClr val="tx1"/>
                          </a:solidFill>
                        </a:rPr>
                        <a:t>uthority area</a:t>
                      </a:r>
                      <a:endParaRPr lang="ko-KR" sz="1100" kern="100" dirty="0">
                        <a:solidFill>
                          <a:schemeClr val="tx1"/>
                        </a:solidFill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 dirty="0"/>
                        <a:t> </a:t>
                      </a: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/>
                        <a:t> </a:t>
                      </a:r>
                      <a:endParaRPr lang="ko-KR" sz="1000" kern="10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/>
                        <a:t> </a:t>
                      </a:r>
                      <a:endParaRPr lang="ko-KR" sz="1000" kern="10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/>
                        <a:t> </a:t>
                      </a:r>
                      <a:endParaRPr lang="ko-KR" sz="1000" kern="10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 dirty="0"/>
                        <a:t> </a:t>
                      </a: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 dirty="0"/>
                        <a:t> </a:t>
                      </a: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 dirty="0"/>
                        <a:t> </a:t>
                      </a: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 dirty="0"/>
                        <a:t> </a:t>
                      </a: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 dirty="0"/>
                        <a:t> </a:t>
                      </a: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 dirty="0"/>
                        <a:t> </a:t>
                      </a: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/>
                        <a:t> </a:t>
                      </a:r>
                      <a:endParaRPr lang="ko-KR" sz="1000" kern="10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 dirty="0"/>
                        <a:t> </a:t>
                      </a: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9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IN" sz="1100" kern="100" dirty="0">
                          <a:solidFill>
                            <a:schemeClr val="tx1"/>
                          </a:solidFill>
                        </a:rPr>
                        <a:t>Implementation of the program in 100% of </a:t>
                      </a:r>
                      <a:r>
                        <a:rPr lang="en-IN" sz="1100" kern="1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IN" sz="1100" kern="1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IN" sz="1100" kern="100" dirty="0" smtClean="0">
                          <a:solidFill>
                            <a:schemeClr val="tx1"/>
                          </a:solidFill>
                        </a:rPr>
                        <a:t>individual local authority area</a:t>
                      </a:r>
                      <a:r>
                        <a:rPr lang="en-US" sz="1100" kern="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sz="1100" kern="100" dirty="0">
                        <a:solidFill>
                          <a:schemeClr val="tx1"/>
                        </a:solidFill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/>
                        <a:t> </a:t>
                      </a:r>
                      <a:endParaRPr lang="ko-KR" sz="1000" kern="10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/>
                        <a:t> </a:t>
                      </a:r>
                      <a:endParaRPr lang="ko-KR" sz="1000" kern="10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/>
                        <a:t> </a:t>
                      </a:r>
                      <a:endParaRPr lang="ko-KR" sz="1000" kern="10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 dirty="0"/>
                        <a:t> </a:t>
                      </a: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 dirty="0"/>
                        <a:t> </a:t>
                      </a: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/>
                        <a:t> </a:t>
                      </a:r>
                      <a:endParaRPr lang="ko-KR" sz="1000" kern="10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 dirty="0"/>
                        <a:t> </a:t>
                      </a: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 dirty="0"/>
                        <a:t> </a:t>
                      </a: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 dirty="0"/>
                        <a:t> </a:t>
                      </a: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 dirty="0"/>
                        <a:t> </a:t>
                      </a: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 dirty="0"/>
                        <a:t> </a:t>
                      </a: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 dirty="0"/>
                        <a:t> </a:t>
                      </a: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39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tx1"/>
                          </a:solidFill>
                        </a:rPr>
                        <a:t>Monitor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</a:rPr>
                        <a:t>, evaluate and report the outcome to </a:t>
                      </a:r>
                      <a:r>
                        <a:rPr lang="en-US" sz="1100" kern="1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100" kern="1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100" kern="100" dirty="0" smtClean="0">
                          <a:solidFill>
                            <a:schemeClr val="tx1"/>
                          </a:solidFill>
                        </a:rPr>
                        <a:t>all stakeholder agencies </a:t>
                      </a:r>
                      <a:endParaRPr lang="ko-KR" sz="1100" kern="100" dirty="0">
                        <a:solidFill>
                          <a:schemeClr val="tx1"/>
                        </a:solidFill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 dirty="0"/>
                        <a:t> </a:t>
                      </a: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/>
                        <a:t> </a:t>
                      </a:r>
                      <a:endParaRPr lang="ko-KR" sz="1000" kern="10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 dirty="0"/>
                        <a:t> </a:t>
                      </a: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/>
                        <a:t> </a:t>
                      </a:r>
                      <a:endParaRPr lang="ko-KR" sz="1000" kern="10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/>
                        <a:t> </a:t>
                      </a:r>
                      <a:endParaRPr lang="ko-KR" sz="1000" kern="10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 dirty="0"/>
                        <a:t> </a:t>
                      </a: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 dirty="0"/>
                        <a:t> </a:t>
                      </a: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/>
                        <a:t> </a:t>
                      </a:r>
                      <a:endParaRPr lang="ko-KR" sz="1000" kern="10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 dirty="0"/>
                        <a:t> </a:t>
                      </a: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 dirty="0"/>
                        <a:t> </a:t>
                      </a: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 dirty="0"/>
                        <a:t> </a:t>
                      </a: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 dirty="0"/>
                        <a:t> </a:t>
                      </a: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39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</a:rPr>
                        <a:t>Preparation of VBWF Guidelines for </a:t>
                      </a:r>
                      <a:r>
                        <a:rPr lang="en-US" sz="1100" kern="100" dirty="0" smtClean="0">
                          <a:solidFill>
                            <a:schemeClr val="tx1"/>
                          </a:solidFill>
                        </a:rPr>
                        <a:t>local </a:t>
                      </a:r>
                      <a:br>
                        <a:rPr lang="en-US" sz="1100" kern="1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100" kern="100" dirty="0" smtClean="0">
                          <a:solidFill>
                            <a:schemeClr val="tx1"/>
                          </a:solidFill>
                        </a:rPr>
                        <a:t> conditions</a:t>
                      </a:r>
                      <a:endParaRPr lang="ko-KR" sz="1100" kern="100" dirty="0">
                        <a:solidFill>
                          <a:schemeClr val="tx1"/>
                        </a:solidFill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99"/>
          <p:cNvSpPr>
            <a:spLocks/>
          </p:cNvSpPr>
          <p:nvPr/>
        </p:nvSpPr>
        <p:spPr bwMode="gray">
          <a:xfrm rot="10800000">
            <a:off x="4938712" y="0"/>
            <a:ext cx="4205288" cy="444500"/>
          </a:xfrm>
          <a:custGeom>
            <a:avLst/>
            <a:gdLst>
              <a:gd name="T0" fmla="*/ 2649 w 2649"/>
              <a:gd name="T1" fmla="*/ 280 h 280"/>
              <a:gd name="T2" fmla="*/ 1337 w 2649"/>
              <a:gd name="T3" fmla="*/ 184 h 280"/>
              <a:gd name="T4" fmla="*/ 1 w 2649"/>
              <a:gd name="T5" fmla="*/ 0 h 280"/>
              <a:gd name="T6" fmla="*/ 0 w 2649"/>
              <a:gd name="T7" fmla="*/ 279 h 280"/>
              <a:gd name="T8" fmla="*/ 2649 w 2649"/>
              <a:gd name="T9" fmla="*/ 280 h 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49" h="280">
                <a:moveTo>
                  <a:pt x="2649" y="280"/>
                </a:moveTo>
                <a:cubicBezTo>
                  <a:pt x="2211" y="248"/>
                  <a:pt x="2061" y="246"/>
                  <a:pt x="1337" y="184"/>
                </a:cubicBezTo>
                <a:cubicBezTo>
                  <a:pt x="610" y="123"/>
                  <a:pt x="9" y="0"/>
                  <a:pt x="1" y="0"/>
                </a:cubicBezTo>
                <a:lnTo>
                  <a:pt x="0" y="279"/>
                </a:lnTo>
                <a:lnTo>
                  <a:pt x="2649" y="280"/>
                </a:ln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Freeform 99"/>
          <p:cNvSpPr>
            <a:spLocks/>
          </p:cNvSpPr>
          <p:nvPr/>
        </p:nvSpPr>
        <p:spPr bwMode="gray">
          <a:xfrm>
            <a:off x="-1588" y="6413500"/>
            <a:ext cx="4205288" cy="444500"/>
          </a:xfrm>
          <a:custGeom>
            <a:avLst/>
            <a:gdLst>
              <a:gd name="T0" fmla="*/ 2649 w 2649"/>
              <a:gd name="T1" fmla="*/ 280 h 280"/>
              <a:gd name="T2" fmla="*/ 1337 w 2649"/>
              <a:gd name="T3" fmla="*/ 184 h 280"/>
              <a:gd name="T4" fmla="*/ 1 w 2649"/>
              <a:gd name="T5" fmla="*/ 0 h 280"/>
              <a:gd name="T6" fmla="*/ 0 w 2649"/>
              <a:gd name="T7" fmla="*/ 279 h 280"/>
              <a:gd name="T8" fmla="*/ 2649 w 2649"/>
              <a:gd name="T9" fmla="*/ 280 h 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49" h="280">
                <a:moveTo>
                  <a:pt x="2649" y="280"/>
                </a:moveTo>
                <a:cubicBezTo>
                  <a:pt x="2211" y="248"/>
                  <a:pt x="2061" y="246"/>
                  <a:pt x="1337" y="184"/>
                </a:cubicBezTo>
                <a:cubicBezTo>
                  <a:pt x="610" y="123"/>
                  <a:pt x="9" y="0"/>
                  <a:pt x="1" y="0"/>
                </a:cubicBezTo>
                <a:lnTo>
                  <a:pt x="0" y="279"/>
                </a:lnTo>
                <a:lnTo>
                  <a:pt x="2649" y="280"/>
                </a:ln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Freeform 100"/>
          <p:cNvSpPr>
            <a:spLocks/>
          </p:cNvSpPr>
          <p:nvPr/>
        </p:nvSpPr>
        <p:spPr bwMode="gray">
          <a:xfrm>
            <a:off x="4932363" y="6337300"/>
            <a:ext cx="4211637" cy="520700"/>
          </a:xfrm>
          <a:custGeom>
            <a:avLst/>
            <a:gdLst>
              <a:gd name="T0" fmla="*/ 0 w 2653"/>
              <a:gd name="T1" fmla="*/ 328 h 328"/>
              <a:gd name="T2" fmla="*/ 1321 w 2653"/>
              <a:gd name="T3" fmla="*/ 224 h 328"/>
              <a:gd name="T4" fmla="*/ 2653 w 2653"/>
              <a:gd name="T5" fmla="*/ 0 h 328"/>
              <a:gd name="T6" fmla="*/ 2653 w 2653"/>
              <a:gd name="T7" fmla="*/ 328 h 328"/>
              <a:gd name="T8" fmla="*/ 0 w 2653"/>
              <a:gd name="T9" fmla="*/ 328 h 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53" h="328">
                <a:moveTo>
                  <a:pt x="0" y="328"/>
                </a:moveTo>
                <a:cubicBezTo>
                  <a:pt x="428" y="297"/>
                  <a:pt x="612" y="285"/>
                  <a:pt x="1321" y="224"/>
                </a:cubicBezTo>
                <a:cubicBezTo>
                  <a:pt x="2031" y="163"/>
                  <a:pt x="2595" y="29"/>
                  <a:pt x="2653" y="0"/>
                </a:cubicBezTo>
                <a:lnTo>
                  <a:pt x="2653" y="328"/>
                </a:lnTo>
                <a:lnTo>
                  <a:pt x="0" y="328"/>
                </a:lnTo>
                <a:close/>
              </a:path>
            </a:pathLst>
          </a:cu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7" name="그림 6" descr="koica(eng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67944" y="5877272"/>
            <a:ext cx="1500920" cy="571504"/>
          </a:xfrm>
          <a:prstGeom prst="rect">
            <a:avLst/>
          </a:prstGeom>
        </p:spPr>
      </p:pic>
      <p:sp>
        <p:nvSpPr>
          <p:cNvPr id="9" name="Freeform 100"/>
          <p:cNvSpPr>
            <a:spLocks/>
          </p:cNvSpPr>
          <p:nvPr/>
        </p:nvSpPr>
        <p:spPr bwMode="gray">
          <a:xfrm rot="10800000">
            <a:off x="0" y="0"/>
            <a:ext cx="4211637" cy="520700"/>
          </a:xfrm>
          <a:custGeom>
            <a:avLst/>
            <a:gdLst>
              <a:gd name="T0" fmla="*/ 0 w 2653"/>
              <a:gd name="T1" fmla="*/ 328 h 328"/>
              <a:gd name="T2" fmla="*/ 1321 w 2653"/>
              <a:gd name="T3" fmla="*/ 224 h 328"/>
              <a:gd name="T4" fmla="*/ 2653 w 2653"/>
              <a:gd name="T5" fmla="*/ 0 h 328"/>
              <a:gd name="T6" fmla="*/ 2653 w 2653"/>
              <a:gd name="T7" fmla="*/ 328 h 328"/>
              <a:gd name="T8" fmla="*/ 0 w 2653"/>
              <a:gd name="T9" fmla="*/ 328 h 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53" h="328">
                <a:moveTo>
                  <a:pt x="0" y="328"/>
                </a:moveTo>
                <a:cubicBezTo>
                  <a:pt x="428" y="297"/>
                  <a:pt x="612" y="285"/>
                  <a:pt x="1321" y="224"/>
                </a:cubicBezTo>
                <a:cubicBezTo>
                  <a:pt x="2031" y="163"/>
                  <a:pt x="2595" y="29"/>
                  <a:pt x="2653" y="0"/>
                </a:cubicBezTo>
                <a:lnTo>
                  <a:pt x="2653" y="328"/>
                </a:lnTo>
                <a:lnTo>
                  <a:pt x="0" y="328"/>
                </a:lnTo>
                <a:close/>
              </a:path>
            </a:pathLst>
          </a:cu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42910" y="604309"/>
            <a:ext cx="8143932" cy="590349"/>
          </a:xfrm>
          <a:prstGeom prst="rect">
            <a:avLst/>
          </a:prstGeom>
          <a:noFill/>
        </p:spPr>
        <p:txBody>
          <a:bodyPr wrap="square" lIns="18000" tIns="18000" rIns="18000" bIns="180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Outline of the Action Plan–Budget (if needed)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14346" y="1071546"/>
            <a:ext cx="9644130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428596" y="1857364"/>
          <a:ext cx="8215370" cy="266745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143140"/>
                <a:gridCol w="1143008"/>
                <a:gridCol w="1428760"/>
                <a:gridCol w="3500462"/>
              </a:tblGrid>
              <a:tr h="64294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IN" sz="16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Activity</a:t>
                      </a:r>
                      <a:endParaRPr lang="ko-KR" sz="16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바탕체"/>
                      </a:endParaRPr>
                    </a:p>
                  </a:txBody>
                  <a:tcPr marL="18000" marR="18000" marT="18000" marB="18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b="1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바탕체"/>
                        </a:rPr>
                        <a:t>TOTAL</a:t>
                      </a:r>
                      <a:endParaRPr lang="ko-KR" sz="16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바탕체"/>
                      </a:endParaRPr>
                    </a:p>
                  </a:txBody>
                  <a:tcPr marL="18000" marR="18000" marT="18000" marB="18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바탕체"/>
                        </a:rPr>
                        <a:t>First</a:t>
                      </a:r>
                      <a:r>
                        <a:rPr lang="en-US" altLang="ko-KR" sz="1600" b="1" kern="1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바탕체"/>
                        </a:rPr>
                        <a:t> Year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바탕체"/>
                        </a:rPr>
                        <a:t>(Cost US$)</a:t>
                      </a:r>
                      <a:endParaRPr lang="ko-KR" altLang="en-US" sz="1600" b="1" kern="1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바탕체"/>
                      </a:endParaRPr>
                    </a:p>
                  </a:txBody>
                  <a:tcPr marL="18000" marR="18000" marT="18000" marB="18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IN" sz="16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Responsibility</a:t>
                      </a:r>
                      <a:endParaRPr lang="ko-KR" sz="16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바탕체"/>
                      </a:endParaRPr>
                    </a:p>
                  </a:txBody>
                  <a:tcPr marL="18000" marR="18000" marT="18000" marB="180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9870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Awareness </a:t>
                      </a:r>
                      <a:endParaRPr lang="ko-KR" sz="1400" b="1" kern="100" dirty="0">
                        <a:effectLst/>
                        <a:latin typeface="Times New Roman"/>
                        <a:ea typeface="바탕체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5000 </a:t>
                      </a:r>
                      <a:endParaRPr lang="ko-KR" sz="1400" b="1" kern="100" dirty="0">
                        <a:effectLst/>
                        <a:latin typeface="Times New Roman"/>
                        <a:ea typeface="바탕체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5000 </a:t>
                      </a:r>
                      <a:endParaRPr lang="ko-KR" sz="1400" b="1" kern="100" dirty="0">
                        <a:effectLst/>
                        <a:latin typeface="Times New Roman"/>
                        <a:ea typeface="바탕체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Provincial and Local Governments </a:t>
                      </a:r>
                      <a:endParaRPr lang="ko-KR" sz="1400" b="1" kern="100" dirty="0">
                        <a:effectLst/>
                        <a:latin typeface="Times New Roman"/>
                        <a:ea typeface="바탕체"/>
                      </a:endParaRPr>
                    </a:p>
                  </a:txBody>
                  <a:tcPr marL="18000" marR="18000" marT="18000" marB="18000" anchor="ctr"/>
                </a:tc>
              </a:tr>
              <a:tr h="49870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바탕체"/>
                          <a:cs typeface="Times New Roman"/>
                        </a:rPr>
                        <a:t>Domestic Fund(in kind)</a:t>
                      </a:r>
                      <a:endParaRPr lang="ko-KR" sz="1400" b="1" kern="100" dirty="0">
                        <a:effectLst/>
                        <a:latin typeface="Times New Roman"/>
                        <a:ea typeface="바탕체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100,000 </a:t>
                      </a:r>
                      <a:endParaRPr lang="ko-KR" sz="1400" b="1" kern="100" dirty="0">
                        <a:effectLst/>
                        <a:latin typeface="Times New Roman"/>
                        <a:ea typeface="바탕체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100,000 </a:t>
                      </a:r>
                      <a:endParaRPr lang="ko-KR" sz="1400" b="1" kern="100" dirty="0">
                        <a:effectLst/>
                        <a:latin typeface="Times New Roman"/>
                        <a:ea typeface="바탕체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Provincial and Local Governments</a:t>
                      </a:r>
                      <a:endParaRPr lang="ko-KR" sz="1400" b="1" kern="100" dirty="0">
                        <a:effectLst/>
                        <a:latin typeface="Times New Roman"/>
                        <a:ea typeface="바탕체"/>
                      </a:endParaRPr>
                    </a:p>
                  </a:txBody>
                  <a:tcPr marL="18000" marR="18000" marT="18000" marB="18000" anchor="ctr"/>
                </a:tc>
              </a:tr>
              <a:tr h="49870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바탕체"/>
                          <a:cs typeface="Times New Roman"/>
                        </a:rPr>
                        <a:t>Foreign </a:t>
                      </a:r>
                      <a:r>
                        <a:rPr lang="en-US" sz="1400" b="1" kern="1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바탕체"/>
                          <a:cs typeface="Times New Roman"/>
                        </a:rPr>
                        <a:t>Fund</a:t>
                      </a:r>
                      <a:r>
                        <a:rPr lang="en-US" sz="1400" b="1" kern="100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  <a:r>
                        <a:rPr lang="en-US" sz="1400" b="1" kern="1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바탕체"/>
                          <a:cs typeface="Times New Roman"/>
                        </a:rPr>
                        <a:t>(Korea</a:t>
                      </a: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바탕체"/>
                          <a:cs typeface="Times New Roman"/>
                        </a:rPr>
                        <a:t>)</a:t>
                      </a:r>
                      <a:endParaRPr lang="ko-KR" sz="1400" b="1" kern="100" dirty="0">
                        <a:effectLst/>
                        <a:latin typeface="Times New Roman"/>
                        <a:ea typeface="바탕체"/>
                        <a:cs typeface="Times New Roman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15,000 </a:t>
                      </a:r>
                      <a:endParaRPr lang="ko-KR" sz="1400" b="1" kern="100" dirty="0">
                        <a:effectLst/>
                        <a:latin typeface="Times New Roman"/>
                        <a:ea typeface="바탕체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15,000 </a:t>
                      </a:r>
                      <a:endParaRPr lang="ko-KR" sz="1400" b="1" kern="100" dirty="0">
                        <a:effectLst/>
                        <a:latin typeface="Times New Roman"/>
                        <a:ea typeface="바탕체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KOICA through </a:t>
                      </a:r>
                      <a:r>
                        <a:rPr lang="en-IN" sz="1400" b="1" kern="100" dirty="0" smtClean="0">
                          <a:effectLst/>
                        </a:rPr>
                        <a:t>Government </a:t>
                      </a:r>
                      <a:r>
                        <a:rPr lang="en-IN" sz="1400" b="1" kern="100" dirty="0">
                          <a:effectLst/>
                        </a:rPr>
                        <a:t>of </a:t>
                      </a:r>
                      <a:r>
                        <a:rPr lang="en-IN" sz="1400" b="1" kern="100" dirty="0" smtClean="0">
                          <a:effectLst/>
                        </a:rPr>
                        <a:t>Korea </a:t>
                      </a:r>
                      <a:endParaRPr lang="ko-KR" sz="1400" b="1" kern="100" dirty="0">
                        <a:effectLst/>
                        <a:latin typeface="Times New Roman"/>
                        <a:ea typeface="바탕체"/>
                      </a:endParaRPr>
                    </a:p>
                  </a:txBody>
                  <a:tcPr marL="18000" marR="18000" marT="18000" marB="18000" anchor="ctr"/>
                </a:tc>
              </a:tr>
              <a:tr h="52840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Times New Roman"/>
                          <a:ea typeface="바탕체"/>
                        </a:rPr>
                        <a:t>TOTAL</a:t>
                      </a:r>
                      <a:r>
                        <a:rPr lang="en-US" altLang="ko-KR" sz="1400" kern="100" baseline="0" dirty="0" smtClean="0">
                          <a:latin typeface="Times New Roman"/>
                          <a:ea typeface="바탕체"/>
                        </a:rPr>
                        <a:t> AMOUNT</a:t>
                      </a:r>
                      <a:endParaRPr lang="ko-KR" sz="1400" kern="100" dirty="0">
                        <a:latin typeface="Times New Roman"/>
                        <a:ea typeface="바탕체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Times New Roman"/>
                          <a:ea typeface="바탕체"/>
                        </a:rPr>
                        <a:t>120,000</a:t>
                      </a:r>
                      <a:endParaRPr lang="ko-KR" sz="1400" kern="100" dirty="0">
                        <a:latin typeface="Times New Roman"/>
                        <a:ea typeface="바탕체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Times New Roman"/>
                          <a:ea typeface="바탕체"/>
                        </a:rPr>
                        <a:t>120,000</a:t>
                      </a:r>
                      <a:endParaRPr lang="ko-KR" sz="1400" kern="100" dirty="0">
                        <a:latin typeface="Times New Roman"/>
                        <a:ea typeface="바탕체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Times New Roman"/>
                          <a:ea typeface="바탕체"/>
                        </a:rPr>
                        <a:t>-</a:t>
                      </a:r>
                      <a:endParaRPr lang="ko-KR" sz="1400" kern="100" dirty="0">
                        <a:latin typeface="Times New Roman"/>
                        <a:ea typeface="바탕체"/>
                      </a:endParaRPr>
                    </a:p>
                  </a:txBody>
                  <a:tcPr marL="18000" marR="18000" marT="18000" marB="180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99"/>
          <p:cNvSpPr>
            <a:spLocks/>
          </p:cNvSpPr>
          <p:nvPr/>
        </p:nvSpPr>
        <p:spPr bwMode="gray">
          <a:xfrm rot="10800000">
            <a:off x="4938712" y="0"/>
            <a:ext cx="4205288" cy="444500"/>
          </a:xfrm>
          <a:custGeom>
            <a:avLst/>
            <a:gdLst>
              <a:gd name="T0" fmla="*/ 2649 w 2649"/>
              <a:gd name="T1" fmla="*/ 280 h 280"/>
              <a:gd name="T2" fmla="*/ 1337 w 2649"/>
              <a:gd name="T3" fmla="*/ 184 h 280"/>
              <a:gd name="T4" fmla="*/ 1 w 2649"/>
              <a:gd name="T5" fmla="*/ 0 h 280"/>
              <a:gd name="T6" fmla="*/ 0 w 2649"/>
              <a:gd name="T7" fmla="*/ 279 h 280"/>
              <a:gd name="T8" fmla="*/ 2649 w 2649"/>
              <a:gd name="T9" fmla="*/ 280 h 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49" h="280">
                <a:moveTo>
                  <a:pt x="2649" y="280"/>
                </a:moveTo>
                <a:cubicBezTo>
                  <a:pt x="2211" y="248"/>
                  <a:pt x="2061" y="246"/>
                  <a:pt x="1337" y="184"/>
                </a:cubicBezTo>
                <a:cubicBezTo>
                  <a:pt x="610" y="123"/>
                  <a:pt x="9" y="0"/>
                  <a:pt x="1" y="0"/>
                </a:cubicBezTo>
                <a:lnTo>
                  <a:pt x="0" y="279"/>
                </a:lnTo>
                <a:lnTo>
                  <a:pt x="2649" y="280"/>
                </a:ln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Freeform 99"/>
          <p:cNvSpPr>
            <a:spLocks/>
          </p:cNvSpPr>
          <p:nvPr/>
        </p:nvSpPr>
        <p:spPr bwMode="gray">
          <a:xfrm>
            <a:off x="-1588" y="6413500"/>
            <a:ext cx="4205288" cy="444500"/>
          </a:xfrm>
          <a:custGeom>
            <a:avLst/>
            <a:gdLst>
              <a:gd name="T0" fmla="*/ 2649 w 2649"/>
              <a:gd name="T1" fmla="*/ 280 h 280"/>
              <a:gd name="T2" fmla="*/ 1337 w 2649"/>
              <a:gd name="T3" fmla="*/ 184 h 280"/>
              <a:gd name="T4" fmla="*/ 1 w 2649"/>
              <a:gd name="T5" fmla="*/ 0 h 280"/>
              <a:gd name="T6" fmla="*/ 0 w 2649"/>
              <a:gd name="T7" fmla="*/ 279 h 280"/>
              <a:gd name="T8" fmla="*/ 2649 w 2649"/>
              <a:gd name="T9" fmla="*/ 280 h 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49" h="280">
                <a:moveTo>
                  <a:pt x="2649" y="280"/>
                </a:moveTo>
                <a:cubicBezTo>
                  <a:pt x="2211" y="248"/>
                  <a:pt x="2061" y="246"/>
                  <a:pt x="1337" y="184"/>
                </a:cubicBezTo>
                <a:cubicBezTo>
                  <a:pt x="610" y="123"/>
                  <a:pt x="9" y="0"/>
                  <a:pt x="1" y="0"/>
                </a:cubicBezTo>
                <a:lnTo>
                  <a:pt x="0" y="279"/>
                </a:lnTo>
                <a:lnTo>
                  <a:pt x="2649" y="280"/>
                </a:ln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Freeform 100"/>
          <p:cNvSpPr>
            <a:spLocks/>
          </p:cNvSpPr>
          <p:nvPr/>
        </p:nvSpPr>
        <p:spPr bwMode="gray">
          <a:xfrm>
            <a:off x="4932363" y="6337300"/>
            <a:ext cx="4211637" cy="520700"/>
          </a:xfrm>
          <a:custGeom>
            <a:avLst/>
            <a:gdLst>
              <a:gd name="T0" fmla="*/ 0 w 2653"/>
              <a:gd name="T1" fmla="*/ 328 h 328"/>
              <a:gd name="T2" fmla="*/ 1321 w 2653"/>
              <a:gd name="T3" fmla="*/ 224 h 328"/>
              <a:gd name="T4" fmla="*/ 2653 w 2653"/>
              <a:gd name="T5" fmla="*/ 0 h 328"/>
              <a:gd name="T6" fmla="*/ 2653 w 2653"/>
              <a:gd name="T7" fmla="*/ 328 h 328"/>
              <a:gd name="T8" fmla="*/ 0 w 2653"/>
              <a:gd name="T9" fmla="*/ 328 h 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53" h="328">
                <a:moveTo>
                  <a:pt x="0" y="328"/>
                </a:moveTo>
                <a:cubicBezTo>
                  <a:pt x="428" y="297"/>
                  <a:pt x="612" y="285"/>
                  <a:pt x="1321" y="224"/>
                </a:cubicBezTo>
                <a:cubicBezTo>
                  <a:pt x="2031" y="163"/>
                  <a:pt x="2595" y="29"/>
                  <a:pt x="2653" y="0"/>
                </a:cubicBezTo>
                <a:lnTo>
                  <a:pt x="2653" y="328"/>
                </a:lnTo>
                <a:lnTo>
                  <a:pt x="0" y="328"/>
                </a:lnTo>
                <a:close/>
              </a:path>
            </a:pathLst>
          </a:cu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7" name="그림 6" descr="koica(eng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67944" y="6309320"/>
            <a:ext cx="1285884" cy="353618"/>
          </a:xfrm>
          <a:prstGeom prst="rect">
            <a:avLst/>
          </a:prstGeom>
        </p:spPr>
      </p:pic>
      <p:sp>
        <p:nvSpPr>
          <p:cNvPr id="9" name="Freeform 100"/>
          <p:cNvSpPr>
            <a:spLocks/>
          </p:cNvSpPr>
          <p:nvPr/>
        </p:nvSpPr>
        <p:spPr bwMode="gray">
          <a:xfrm rot="10800000">
            <a:off x="0" y="0"/>
            <a:ext cx="4211637" cy="520700"/>
          </a:xfrm>
          <a:custGeom>
            <a:avLst/>
            <a:gdLst>
              <a:gd name="T0" fmla="*/ 0 w 2653"/>
              <a:gd name="T1" fmla="*/ 328 h 328"/>
              <a:gd name="T2" fmla="*/ 1321 w 2653"/>
              <a:gd name="T3" fmla="*/ 224 h 328"/>
              <a:gd name="T4" fmla="*/ 2653 w 2653"/>
              <a:gd name="T5" fmla="*/ 0 h 328"/>
              <a:gd name="T6" fmla="*/ 2653 w 2653"/>
              <a:gd name="T7" fmla="*/ 328 h 328"/>
              <a:gd name="T8" fmla="*/ 0 w 2653"/>
              <a:gd name="T9" fmla="*/ 328 h 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53" h="328">
                <a:moveTo>
                  <a:pt x="0" y="328"/>
                </a:moveTo>
                <a:cubicBezTo>
                  <a:pt x="428" y="297"/>
                  <a:pt x="612" y="285"/>
                  <a:pt x="1321" y="224"/>
                </a:cubicBezTo>
                <a:cubicBezTo>
                  <a:pt x="2031" y="163"/>
                  <a:pt x="2595" y="29"/>
                  <a:pt x="2653" y="0"/>
                </a:cubicBezTo>
                <a:lnTo>
                  <a:pt x="2653" y="328"/>
                </a:lnTo>
                <a:lnTo>
                  <a:pt x="0" y="328"/>
                </a:lnTo>
                <a:close/>
              </a:path>
            </a:pathLst>
          </a:cu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42910" y="571480"/>
            <a:ext cx="6643734" cy="590349"/>
          </a:xfrm>
          <a:prstGeom prst="rect">
            <a:avLst/>
          </a:prstGeom>
          <a:noFill/>
        </p:spPr>
        <p:txBody>
          <a:bodyPr wrap="square" lIns="18000" tIns="18000" rIns="18000" bIns="180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Expected Results – Outputs/Outcomes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14346" y="1071546"/>
            <a:ext cx="9644130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85720" y="1176434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Economic Effects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2910" y="1563118"/>
            <a:ext cx="7786742" cy="9371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400" dirty="0" smtClean="0"/>
              <a:t> </a:t>
            </a:r>
            <a:r>
              <a:rPr lang="en-IN" sz="1400" dirty="0" smtClean="0">
                <a:solidFill>
                  <a:schemeClr val="tx1"/>
                </a:solidFill>
              </a:rPr>
              <a:t>Present direct expenses for local governments will be reduced.</a:t>
            </a:r>
          </a:p>
          <a:p>
            <a:pPr algn="just">
              <a:buFont typeface="Wingdings" pitchFamily="2" charset="2"/>
              <a:buChar char="ü"/>
            </a:pPr>
            <a:r>
              <a:rPr lang="en-IN" sz="1400" dirty="0" smtClean="0">
                <a:solidFill>
                  <a:schemeClr val="tx1"/>
                </a:solidFill>
              </a:rPr>
              <a:t> The drastic decrease in sales of segregated recyclables could be effectively utilized </a:t>
            </a:r>
          </a:p>
          <a:p>
            <a:pPr algn="just"/>
            <a:r>
              <a:rPr lang="en-IN" sz="1400" dirty="0" smtClean="0">
                <a:solidFill>
                  <a:schemeClr val="tx1"/>
                </a:solidFill>
              </a:rPr>
              <a:t>   for better management of MSW in the respective local community. </a:t>
            </a:r>
            <a:endParaRPr lang="ko-KR" altLang="en-US" sz="14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5720" y="251188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Technical Effects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42910" y="2899892"/>
            <a:ext cx="7643866" cy="11006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pPr lvl="0" algn="just">
              <a:buFont typeface="Wingdings" pitchFamily="2" charset="2"/>
              <a:buChar char="ü"/>
            </a:pPr>
            <a:r>
              <a:rPr lang="en-IN" sz="1400" dirty="0" smtClean="0"/>
              <a:t> </a:t>
            </a:r>
            <a:r>
              <a:rPr lang="en-IN" sz="1400" dirty="0" smtClean="0">
                <a:solidFill>
                  <a:schemeClr val="tx1"/>
                </a:solidFill>
              </a:rPr>
              <a:t>Korea’s experiences and technology for the implementation of the VBW Fee and the </a:t>
            </a:r>
            <a:br>
              <a:rPr lang="en-IN" sz="1400" dirty="0" smtClean="0">
                <a:solidFill>
                  <a:schemeClr val="tx1"/>
                </a:solidFill>
              </a:rPr>
            </a:br>
            <a:r>
              <a:rPr lang="en-IN" sz="1400" dirty="0" smtClean="0">
                <a:solidFill>
                  <a:schemeClr val="tx1"/>
                </a:solidFill>
              </a:rPr>
              <a:t>    usage of waste as a “resource” could be introduced. </a:t>
            </a:r>
          </a:p>
          <a:p>
            <a:pPr lvl="0" algn="just">
              <a:buFont typeface="Wingdings" pitchFamily="2" charset="2"/>
              <a:buChar char="ü"/>
            </a:pPr>
            <a:r>
              <a:rPr lang="en-IN" sz="1400" dirty="0" smtClean="0">
                <a:solidFill>
                  <a:schemeClr val="tx1"/>
                </a:solidFill>
              </a:rPr>
              <a:t> Various recycling technologies that utilize recyclable waste to be segregated in great </a:t>
            </a:r>
          </a:p>
          <a:p>
            <a:pPr lvl="0" algn="just"/>
            <a:r>
              <a:rPr lang="en-IN" sz="1400" dirty="0" smtClean="0">
                <a:solidFill>
                  <a:schemeClr val="tx1"/>
                </a:solidFill>
              </a:rPr>
              <a:t>   volumes for industrial purposes will be introduced to the country.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5720" y="4083092"/>
            <a:ext cx="557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Social and Environmental Effects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42910" y="4542966"/>
            <a:ext cx="7643866" cy="13863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pPr lvl="0" algn="just">
              <a:buFont typeface="Wingdings" pitchFamily="2" charset="2"/>
              <a:buChar char="ü"/>
            </a:pPr>
            <a:r>
              <a:rPr lang="en-IN" sz="1400" dirty="0" smtClean="0"/>
              <a:t> </a:t>
            </a:r>
            <a:r>
              <a:rPr lang="en-IN" sz="1400" dirty="0" smtClean="0">
                <a:solidFill>
                  <a:schemeClr val="tx1"/>
                </a:solidFill>
              </a:rPr>
              <a:t>There will be a significant greenhouse gas emission reduction due to less dumping </a:t>
            </a:r>
            <a:br>
              <a:rPr lang="en-IN" sz="1400" dirty="0" smtClean="0">
                <a:solidFill>
                  <a:schemeClr val="tx1"/>
                </a:solidFill>
              </a:rPr>
            </a:br>
            <a:r>
              <a:rPr lang="en-IN" sz="1400" dirty="0" smtClean="0">
                <a:solidFill>
                  <a:schemeClr val="tx1"/>
                </a:solidFill>
              </a:rPr>
              <a:t>    and burning of waste. </a:t>
            </a:r>
          </a:p>
          <a:p>
            <a:pPr lvl="0" algn="just">
              <a:buFont typeface="Wingdings" pitchFamily="2" charset="2"/>
              <a:buChar char="ü"/>
            </a:pPr>
            <a:r>
              <a:rPr lang="en-US" sz="1400" dirty="0" smtClean="0">
                <a:solidFill>
                  <a:schemeClr val="tx1"/>
                </a:solidFill>
              </a:rPr>
              <a:t> V</a:t>
            </a:r>
            <a:r>
              <a:rPr lang="en-IN" sz="1400" dirty="0" err="1" smtClean="0">
                <a:solidFill>
                  <a:schemeClr val="tx1"/>
                </a:solidFill>
              </a:rPr>
              <a:t>ector</a:t>
            </a:r>
            <a:r>
              <a:rPr lang="en-IN" sz="1400" dirty="0" smtClean="0">
                <a:solidFill>
                  <a:schemeClr val="tx1"/>
                </a:solidFill>
              </a:rPr>
              <a:t>-borne and pandemic diseases due to improper waste management will be </a:t>
            </a:r>
            <a:br>
              <a:rPr lang="en-IN" sz="1400" dirty="0" smtClean="0">
                <a:solidFill>
                  <a:schemeClr val="tx1"/>
                </a:solidFill>
              </a:rPr>
            </a:br>
            <a:r>
              <a:rPr lang="en-IN" sz="1400" dirty="0" smtClean="0">
                <a:solidFill>
                  <a:schemeClr val="tx1"/>
                </a:solidFill>
              </a:rPr>
              <a:t>    reduced.</a:t>
            </a:r>
          </a:p>
          <a:p>
            <a:pPr lvl="0" algn="just">
              <a:buFont typeface="Wingdings" pitchFamily="2" charset="2"/>
              <a:buChar char="ü"/>
            </a:pPr>
            <a:r>
              <a:rPr lang="en-IN" sz="1400" dirty="0" smtClean="0">
                <a:solidFill>
                  <a:schemeClr val="tx1"/>
                </a:solidFill>
              </a:rPr>
              <a:t> Changes in the </a:t>
            </a:r>
            <a:r>
              <a:rPr lang="en-IN" sz="1400" dirty="0" err="1" smtClean="0">
                <a:solidFill>
                  <a:schemeClr val="tx1"/>
                </a:solidFill>
              </a:rPr>
              <a:t>behaviors</a:t>
            </a:r>
            <a:r>
              <a:rPr lang="en-IN" sz="1400" dirty="0" smtClean="0">
                <a:solidFill>
                  <a:schemeClr val="tx1"/>
                </a:solidFill>
              </a:rPr>
              <a:t> and thinking pattern of the people will create a new social </a:t>
            </a:r>
            <a:br>
              <a:rPr lang="en-IN" sz="1400" dirty="0" smtClean="0">
                <a:solidFill>
                  <a:schemeClr val="tx1"/>
                </a:solidFill>
              </a:rPr>
            </a:br>
            <a:r>
              <a:rPr lang="en-IN" sz="1400" dirty="0" smtClean="0">
                <a:solidFill>
                  <a:schemeClr val="tx1"/>
                </a:solidFill>
              </a:rPr>
              <a:t>    lifestyle in the country</a:t>
            </a:r>
            <a:r>
              <a:rPr lang="en-IN" sz="1400" dirty="0" smtClean="0"/>
              <a:t>.</a:t>
            </a:r>
            <a:r>
              <a:rPr lang="en-US" altLang="ko-KR" sz="1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3-1-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42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2428625" y="2656470"/>
            <a:ext cx="4286751" cy="13062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lvl="0" indent="-180975" algn="ctr" latinLnBrk="0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6000" b="1" kern="0" dirty="0" smtClean="0">
                <a:solidFill>
                  <a:sysClr val="windowText" lastClr="000000"/>
                </a:solidFill>
                <a:latin typeface="Segoe Script" pitchFamily="34" charset="0"/>
                <a:ea typeface="굴림" charset="-127"/>
                <a:cs typeface="Arial" pitchFamily="34" charset="0"/>
              </a:rPr>
              <a:t>Thank you!</a:t>
            </a:r>
            <a:endParaRPr lang="en-US" altLang="ko-KR" sz="6000" b="1" kern="0" dirty="0">
              <a:solidFill>
                <a:sysClr val="windowText" lastClr="000000"/>
              </a:solidFill>
              <a:latin typeface="Segoe Script" pitchFamily="34" charset="0"/>
              <a:ea typeface="굴림" charset="-127"/>
              <a:cs typeface="Arial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646460" y="6250675"/>
            <a:ext cx="2497540" cy="607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Freeform 99"/>
          <p:cNvSpPr>
            <a:spLocks/>
          </p:cNvSpPr>
          <p:nvPr/>
        </p:nvSpPr>
        <p:spPr bwMode="gray">
          <a:xfrm>
            <a:off x="-32" y="6413524"/>
            <a:ext cx="4205288" cy="444500"/>
          </a:xfrm>
          <a:custGeom>
            <a:avLst/>
            <a:gdLst>
              <a:gd name="T0" fmla="*/ 2649 w 2649"/>
              <a:gd name="T1" fmla="*/ 280 h 280"/>
              <a:gd name="T2" fmla="*/ 1337 w 2649"/>
              <a:gd name="T3" fmla="*/ 184 h 280"/>
              <a:gd name="T4" fmla="*/ 1 w 2649"/>
              <a:gd name="T5" fmla="*/ 0 h 280"/>
              <a:gd name="T6" fmla="*/ 0 w 2649"/>
              <a:gd name="T7" fmla="*/ 279 h 280"/>
              <a:gd name="T8" fmla="*/ 2649 w 2649"/>
              <a:gd name="T9" fmla="*/ 280 h 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49" h="280">
                <a:moveTo>
                  <a:pt x="2649" y="280"/>
                </a:moveTo>
                <a:cubicBezTo>
                  <a:pt x="2211" y="248"/>
                  <a:pt x="2061" y="246"/>
                  <a:pt x="1337" y="184"/>
                </a:cubicBezTo>
                <a:cubicBezTo>
                  <a:pt x="610" y="123"/>
                  <a:pt x="9" y="0"/>
                  <a:pt x="1" y="0"/>
                </a:cubicBezTo>
                <a:lnTo>
                  <a:pt x="0" y="279"/>
                </a:lnTo>
                <a:lnTo>
                  <a:pt x="2649" y="280"/>
                </a:ln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Freeform 100"/>
          <p:cNvSpPr>
            <a:spLocks/>
          </p:cNvSpPr>
          <p:nvPr/>
        </p:nvSpPr>
        <p:spPr bwMode="gray">
          <a:xfrm>
            <a:off x="4932363" y="6337300"/>
            <a:ext cx="4211637" cy="520700"/>
          </a:xfrm>
          <a:custGeom>
            <a:avLst/>
            <a:gdLst>
              <a:gd name="T0" fmla="*/ 0 w 2653"/>
              <a:gd name="T1" fmla="*/ 328 h 328"/>
              <a:gd name="T2" fmla="*/ 1321 w 2653"/>
              <a:gd name="T3" fmla="*/ 224 h 328"/>
              <a:gd name="T4" fmla="*/ 2653 w 2653"/>
              <a:gd name="T5" fmla="*/ 0 h 328"/>
              <a:gd name="T6" fmla="*/ 2653 w 2653"/>
              <a:gd name="T7" fmla="*/ 328 h 328"/>
              <a:gd name="T8" fmla="*/ 0 w 2653"/>
              <a:gd name="T9" fmla="*/ 328 h 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53" h="328">
                <a:moveTo>
                  <a:pt x="0" y="328"/>
                </a:moveTo>
                <a:cubicBezTo>
                  <a:pt x="428" y="297"/>
                  <a:pt x="612" y="285"/>
                  <a:pt x="1321" y="224"/>
                </a:cubicBezTo>
                <a:cubicBezTo>
                  <a:pt x="2031" y="163"/>
                  <a:pt x="2595" y="29"/>
                  <a:pt x="2653" y="0"/>
                </a:cubicBezTo>
                <a:lnTo>
                  <a:pt x="2653" y="328"/>
                </a:lnTo>
                <a:lnTo>
                  <a:pt x="0" y="328"/>
                </a:lnTo>
                <a:close/>
              </a:path>
            </a:pathLst>
          </a:cu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99"/>
          <p:cNvSpPr>
            <a:spLocks/>
          </p:cNvSpPr>
          <p:nvPr/>
        </p:nvSpPr>
        <p:spPr bwMode="gray">
          <a:xfrm rot="10800000">
            <a:off x="4938712" y="0"/>
            <a:ext cx="4205288" cy="444500"/>
          </a:xfrm>
          <a:custGeom>
            <a:avLst/>
            <a:gdLst>
              <a:gd name="T0" fmla="*/ 2649 w 2649"/>
              <a:gd name="T1" fmla="*/ 280 h 280"/>
              <a:gd name="T2" fmla="*/ 1337 w 2649"/>
              <a:gd name="T3" fmla="*/ 184 h 280"/>
              <a:gd name="T4" fmla="*/ 1 w 2649"/>
              <a:gd name="T5" fmla="*/ 0 h 280"/>
              <a:gd name="T6" fmla="*/ 0 w 2649"/>
              <a:gd name="T7" fmla="*/ 279 h 280"/>
              <a:gd name="T8" fmla="*/ 2649 w 2649"/>
              <a:gd name="T9" fmla="*/ 280 h 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49" h="280">
                <a:moveTo>
                  <a:pt x="2649" y="280"/>
                </a:moveTo>
                <a:cubicBezTo>
                  <a:pt x="2211" y="248"/>
                  <a:pt x="2061" y="246"/>
                  <a:pt x="1337" y="184"/>
                </a:cubicBezTo>
                <a:cubicBezTo>
                  <a:pt x="610" y="123"/>
                  <a:pt x="9" y="0"/>
                  <a:pt x="1" y="0"/>
                </a:cubicBezTo>
                <a:lnTo>
                  <a:pt x="0" y="279"/>
                </a:lnTo>
                <a:lnTo>
                  <a:pt x="2649" y="280"/>
                </a:ln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Freeform 99"/>
          <p:cNvSpPr>
            <a:spLocks/>
          </p:cNvSpPr>
          <p:nvPr/>
        </p:nvSpPr>
        <p:spPr bwMode="gray">
          <a:xfrm>
            <a:off x="-1588" y="6413500"/>
            <a:ext cx="4205288" cy="444500"/>
          </a:xfrm>
          <a:custGeom>
            <a:avLst/>
            <a:gdLst>
              <a:gd name="T0" fmla="*/ 2649 w 2649"/>
              <a:gd name="T1" fmla="*/ 280 h 280"/>
              <a:gd name="T2" fmla="*/ 1337 w 2649"/>
              <a:gd name="T3" fmla="*/ 184 h 280"/>
              <a:gd name="T4" fmla="*/ 1 w 2649"/>
              <a:gd name="T5" fmla="*/ 0 h 280"/>
              <a:gd name="T6" fmla="*/ 0 w 2649"/>
              <a:gd name="T7" fmla="*/ 279 h 280"/>
              <a:gd name="T8" fmla="*/ 2649 w 2649"/>
              <a:gd name="T9" fmla="*/ 280 h 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49" h="280">
                <a:moveTo>
                  <a:pt x="2649" y="280"/>
                </a:moveTo>
                <a:cubicBezTo>
                  <a:pt x="2211" y="248"/>
                  <a:pt x="2061" y="246"/>
                  <a:pt x="1337" y="184"/>
                </a:cubicBezTo>
                <a:cubicBezTo>
                  <a:pt x="610" y="123"/>
                  <a:pt x="9" y="0"/>
                  <a:pt x="1" y="0"/>
                </a:cubicBezTo>
                <a:lnTo>
                  <a:pt x="0" y="279"/>
                </a:lnTo>
                <a:lnTo>
                  <a:pt x="2649" y="280"/>
                </a:ln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Freeform 100"/>
          <p:cNvSpPr>
            <a:spLocks/>
          </p:cNvSpPr>
          <p:nvPr/>
        </p:nvSpPr>
        <p:spPr bwMode="gray">
          <a:xfrm>
            <a:off x="4932363" y="6337300"/>
            <a:ext cx="4211637" cy="520700"/>
          </a:xfrm>
          <a:custGeom>
            <a:avLst/>
            <a:gdLst>
              <a:gd name="T0" fmla="*/ 0 w 2653"/>
              <a:gd name="T1" fmla="*/ 328 h 328"/>
              <a:gd name="T2" fmla="*/ 1321 w 2653"/>
              <a:gd name="T3" fmla="*/ 224 h 328"/>
              <a:gd name="T4" fmla="*/ 2653 w 2653"/>
              <a:gd name="T5" fmla="*/ 0 h 328"/>
              <a:gd name="T6" fmla="*/ 2653 w 2653"/>
              <a:gd name="T7" fmla="*/ 328 h 328"/>
              <a:gd name="T8" fmla="*/ 0 w 2653"/>
              <a:gd name="T9" fmla="*/ 328 h 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53" h="328">
                <a:moveTo>
                  <a:pt x="0" y="328"/>
                </a:moveTo>
                <a:cubicBezTo>
                  <a:pt x="428" y="297"/>
                  <a:pt x="612" y="285"/>
                  <a:pt x="1321" y="224"/>
                </a:cubicBezTo>
                <a:cubicBezTo>
                  <a:pt x="2031" y="163"/>
                  <a:pt x="2595" y="29"/>
                  <a:pt x="2653" y="0"/>
                </a:cubicBezTo>
                <a:lnTo>
                  <a:pt x="2653" y="328"/>
                </a:lnTo>
                <a:lnTo>
                  <a:pt x="0" y="328"/>
                </a:lnTo>
                <a:close/>
              </a:path>
            </a:pathLst>
          </a:cu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7" name="그림 6" descr="koica(eng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9912" y="6093296"/>
            <a:ext cx="1500920" cy="571504"/>
          </a:xfrm>
          <a:prstGeom prst="rect">
            <a:avLst/>
          </a:prstGeom>
        </p:spPr>
      </p:pic>
      <p:sp>
        <p:nvSpPr>
          <p:cNvPr id="9" name="Freeform 100"/>
          <p:cNvSpPr>
            <a:spLocks/>
          </p:cNvSpPr>
          <p:nvPr/>
        </p:nvSpPr>
        <p:spPr bwMode="gray">
          <a:xfrm rot="10800000">
            <a:off x="0" y="0"/>
            <a:ext cx="4211637" cy="520700"/>
          </a:xfrm>
          <a:custGeom>
            <a:avLst/>
            <a:gdLst>
              <a:gd name="T0" fmla="*/ 0 w 2653"/>
              <a:gd name="T1" fmla="*/ 328 h 328"/>
              <a:gd name="T2" fmla="*/ 1321 w 2653"/>
              <a:gd name="T3" fmla="*/ 224 h 328"/>
              <a:gd name="T4" fmla="*/ 2653 w 2653"/>
              <a:gd name="T5" fmla="*/ 0 h 328"/>
              <a:gd name="T6" fmla="*/ 2653 w 2653"/>
              <a:gd name="T7" fmla="*/ 328 h 328"/>
              <a:gd name="T8" fmla="*/ 0 w 2653"/>
              <a:gd name="T9" fmla="*/ 328 h 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53" h="328">
                <a:moveTo>
                  <a:pt x="0" y="328"/>
                </a:moveTo>
                <a:cubicBezTo>
                  <a:pt x="428" y="297"/>
                  <a:pt x="612" y="285"/>
                  <a:pt x="1321" y="224"/>
                </a:cubicBezTo>
                <a:cubicBezTo>
                  <a:pt x="2031" y="163"/>
                  <a:pt x="2595" y="29"/>
                  <a:pt x="2653" y="0"/>
                </a:cubicBezTo>
                <a:lnTo>
                  <a:pt x="2653" y="328"/>
                </a:lnTo>
                <a:lnTo>
                  <a:pt x="0" y="328"/>
                </a:lnTo>
                <a:close/>
              </a:path>
            </a:pathLst>
          </a:cu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10" name="다이어그램 9"/>
          <p:cNvGraphicFramePr/>
          <p:nvPr/>
        </p:nvGraphicFramePr>
        <p:xfrm>
          <a:off x="500034" y="1500174"/>
          <a:ext cx="7786742" cy="4214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제목 1"/>
          <p:cNvSpPr txBox="1">
            <a:spLocks/>
          </p:cNvSpPr>
          <p:nvPr/>
        </p:nvSpPr>
        <p:spPr>
          <a:xfrm>
            <a:off x="2285984" y="500042"/>
            <a:ext cx="41148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Contents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99"/>
          <p:cNvSpPr>
            <a:spLocks/>
          </p:cNvSpPr>
          <p:nvPr/>
        </p:nvSpPr>
        <p:spPr bwMode="gray">
          <a:xfrm rot="10800000">
            <a:off x="4938712" y="0"/>
            <a:ext cx="4205288" cy="444500"/>
          </a:xfrm>
          <a:custGeom>
            <a:avLst/>
            <a:gdLst>
              <a:gd name="T0" fmla="*/ 2649 w 2649"/>
              <a:gd name="T1" fmla="*/ 280 h 280"/>
              <a:gd name="T2" fmla="*/ 1337 w 2649"/>
              <a:gd name="T3" fmla="*/ 184 h 280"/>
              <a:gd name="T4" fmla="*/ 1 w 2649"/>
              <a:gd name="T5" fmla="*/ 0 h 280"/>
              <a:gd name="T6" fmla="*/ 0 w 2649"/>
              <a:gd name="T7" fmla="*/ 279 h 280"/>
              <a:gd name="T8" fmla="*/ 2649 w 2649"/>
              <a:gd name="T9" fmla="*/ 280 h 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49" h="280">
                <a:moveTo>
                  <a:pt x="2649" y="280"/>
                </a:moveTo>
                <a:cubicBezTo>
                  <a:pt x="2211" y="248"/>
                  <a:pt x="2061" y="246"/>
                  <a:pt x="1337" y="184"/>
                </a:cubicBezTo>
                <a:cubicBezTo>
                  <a:pt x="610" y="123"/>
                  <a:pt x="9" y="0"/>
                  <a:pt x="1" y="0"/>
                </a:cubicBezTo>
                <a:lnTo>
                  <a:pt x="0" y="279"/>
                </a:lnTo>
                <a:lnTo>
                  <a:pt x="2649" y="280"/>
                </a:ln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Freeform 99"/>
          <p:cNvSpPr>
            <a:spLocks/>
          </p:cNvSpPr>
          <p:nvPr/>
        </p:nvSpPr>
        <p:spPr bwMode="gray">
          <a:xfrm>
            <a:off x="-1588" y="6413500"/>
            <a:ext cx="4205288" cy="444500"/>
          </a:xfrm>
          <a:custGeom>
            <a:avLst/>
            <a:gdLst>
              <a:gd name="T0" fmla="*/ 2649 w 2649"/>
              <a:gd name="T1" fmla="*/ 280 h 280"/>
              <a:gd name="T2" fmla="*/ 1337 w 2649"/>
              <a:gd name="T3" fmla="*/ 184 h 280"/>
              <a:gd name="T4" fmla="*/ 1 w 2649"/>
              <a:gd name="T5" fmla="*/ 0 h 280"/>
              <a:gd name="T6" fmla="*/ 0 w 2649"/>
              <a:gd name="T7" fmla="*/ 279 h 280"/>
              <a:gd name="T8" fmla="*/ 2649 w 2649"/>
              <a:gd name="T9" fmla="*/ 280 h 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49" h="280">
                <a:moveTo>
                  <a:pt x="2649" y="280"/>
                </a:moveTo>
                <a:cubicBezTo>
                  <a:pt x="2211" y="248"/>
                  <a:pt x="2061" y="246"/>
                  <a:pt x="1337" y="184"/>
                </a:cubicBezTo>
                <a:cubicBezTo>
                  <a:pt x="610" y="123"/>
                  <a:pt x="9" y="0"/>
                  <a:pt x="1" y="0"/>
                </a:cubicBezTo>
                <a:lnTo>
                  <a:pt x="0" y="279"/>
                </a:lnTo>
                <a:lnTo>
                  <a:pt x="2649" y="280"/>
                </a:ln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Freeform 100"/>
          <p:cNvSpPr>
            <a:spLocks/>
          </p:cNvSpPr>
          <p:nvPr/>
        </p:nvSpPr>
        <p:spPr bwMode="gray">
          <a:xfrm>
            <a:off x="4932363" y="6337300"/>
            <a:ext cx="4211637" cy="520700"/>
          </a:xfrm>
          <a:custGeom>
            <a:avLst/>
            <a:gdLst>
              <a:gd name="T0" fmla="*/ 0 w 2653"/>
              <a:gd name="T1" fmla="*/ 328 h 328"/>
              <a:gd name="T2" fmla="*/ 1321 w 2653"/>
              <a:gd name="T3" fmla="*/ 224 h 328"/>
              <a:gd name="T4" fmla="*/ 2653 w 2653"/>
              <a:gd name="T5" fmla="*/ 0 h 328"/>
              <a:gd name="T6" fmla="*/ 2653 w 2653"/>
              <a:gd name="T7" fmla="*/ 328 h 328"/>
              <a:gd name="T8" fmla="*/ 0 w 2653"/>
              <a:gd name="T9" fmla="*/ 328 h 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53" h="328">
                <a:moveTo>
                  <a:pt x="0" y="328"/>
                </a:moveTo>
                <a:cubicBezTo>
                  <a:pt x="428" y="297"/>
                  <a:pt x="612" y="285"/>
                  <a:pt x="1321" y="224"/>
                </a:cubicBezTo>
                <a:cubicBezTo>
                  <a:pt x="2031" y="163"/>
                  <a:pt x="2595" y="29"/>
                  <a:pt x="2653" y="0"/>
                </a:cubicBezTo>
                <a:lnTo>
                  <a:pt x="2653" y="328"/>
                </a:lnTo>
                <a:lnTo>
                  <a:pt x="0" y="328"/>
                </a:lnTo>
                <a:close/>
              </a:path>
            </a:pathLst>
          </a:cu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7" name="그림 6" descr="koica(eng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9952" y="6165304"/>
            <a:ext cx="1357322" cy="462424"/>
          </a:xfrm>
          <a:prstGeom prst="rect">
            <a:avLst/>
          </a:prstGeom>
        </p:spPr>
      </p:pic>
      <p:sp>
        <p:nvSpPr>
          <p:cNvPr id="9" name="Freeform 100"/>
          <p:cNvSpPr>
            <a:spLocks/>
          </p:cNvSpPr>
          <p:nvPr/>
        </p:nvSpPr>
        <p:spPr bwMode="gray">
          <a:xfrm rot="10800000">
            <a:off x="0" y="0"/>
            <a:ext cx="4211637" cy="520700"/>
          </a:xfrm>
          <a:custGeom>
            <a:avLst/>
            <a:gdLst>
              <a:gd name="T0" fmla="*/ 0 w 2653"/>
              <a:gd name="T1" fmla="*/ 328 h 328"/>
              <a:gd name="T2" fmla="*/ 1321 w 2653"/>
              <a:gd name="T3" fmla="*/ 224 h 328"/>
              <a:gd name="T4" fmla="*/ 2653 w 2653"/>
              <a:gd name="T5" fmla="*/ 0 h 328"/>
              <a:gd name="T6" fmla="*/ 2653 w 2653"/>
              <a:gd name="T7" fmla="*/ 328 h 328"/>
              <a:gd name="T8" fmla="*/ 0 w 2653"/>
              <a:gd name="T9" fmla="*/ 328 h 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53" h="328">
                <a:moveTo>
                  <a:pt x="0" y="328"/>
                </a:moveTo>
                <a:cubicBezTo>
                  <a:pt x="428" y="297"/>
                  <a:pt x="612" y="285"/>
                  <a:pt x="1321" y="224"/>
                </a:cubicBezTo>
                <a:cubicBezTo>
                  <a:pt x="2031" y="163"/>
                  <a:pt x="2595" y="29"/>
                  <a:pt x="2653" y="0"/>
                </a:cubicBezTo>
                <a:lnTo>
                  <a:pt x="2653" y="328"/>
                </a:lnTo>
                <a:lnTo>
                  <a:pt x="0" y="328"/>
                </a:lnTo>
                <a:close/>
              </a:path>
            </a:pathLst>
          </a:cu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42910" y="571480"/>
            <a:ext cx="5786478" cy="590349"/>
          </a:xfrm>
          <a:prstGeom prst="rect">
            <a:avLst/>
          </a:prstGeom>
          <a:noFill/>
        </p:spPr>
        <p:txBody>
          <a:bodyPr wrap="square" lIns="18000" tIns="18000" rIns="18000" bIns="180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Background and Purpose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14346" y="1071546"/>
            <a:ext cx="9644130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71472" y="1163080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Background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3568" y="4005064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Purpose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71600" y="1628800"/>
            <a:ext cx="7500990" cy="2232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pPr algn="just"/>
            <a:r>
              <a:rPr lang="en-US" altLang="ko-KR" sz="1100" dirty="0" smtClean="0"/>
              <a:t> </a:t>
            </a:r>
          </a:p>
          <a:p>
            <a:pPr algn="just"/>
            <a:endParaRPr lang="en-US" sz="1100" dirty="0" smtClean="0"/>
          </a:p>
          <a:p>
            <a:pPr algn="just">
              <a:buFont typeface="Wingdings" pitchFamily="2" charset="2"/>
              <a:buChar char="ü"/>
            </a:pPr>
            <a:r>
              <a:rPr lang="en-IN" sz="1300" dirty="0" smtClean="0"/>
              <a:t> </a:t>
            </a:r>
            <a:r>
              <a:rPr lang="en-IN" sz="1600" dirty="0" smtClean="0"/>
              <a:t>In Sri Lanka, </a:t>
            </a:r>
            <a:r>
              <a:rPr lang="en-IN" sz="1600" dirty="0" smtClean="0">
                <a:solidFill>
                  <a:schemeClr val="tx1"/>
                </a:solidFill>
              </a:rPr>
              <a:t>due to economic development and rising living standards</a:t>
            </a:r>
            <a:r>
              <a:rPr lang="en-IN" sz="1600" dirty="0" smtClean="0">
                <a:solidFill>
                  <a:srgbClr val="00B050"/>
                </a:solidFill>
              </a:rPr>
              <a:t>,</a:t>
            </a:r>
            <a:r>
              <a:rPr lang="en-IN" sz="1600" dirty="0" smtClean="0"/>
              <a:t> </a:t>
            </a:r>
            <a:r>
              <a:rPr lang="en-IN" sz="1600" dirty="0" smtClean="0">
                <a:solidFill>
                  <a:srgbClr val="C00000"/>
                </a:solidFill>
              </a:rPr>
              <a:t>the volume of municipal solid waste (MSW) </a:t>
            </a:r>
            <a:r>
              <a:rPr lang="en-IN" sz="1600" dirty="0" smtClean="0"/>
              <a:t>has </a:t>
            </a:r>
            <a:r>
              <a:rPr lang="en-IN" sz="1600" dirty="0" smtClean="0">
                <a:solidFill>
                  <a:srgbClr val="C00000"/>
                </a:solidFill>
              </a:rPr>
              <a:t>increased</a:t>
            </a:r>
            <a:r>
              <a:rPr lang="en-IN" sz="1600" dirty="0" smtClean="0"/>
              <a:t> rapidly</a:t>
            </a:r>
            <a:r>
              <a:rPr lang="en-IN" sz="1600" dirty="0" smtClean="0">
                <a:solidFill>
                  <a:schemeClr val="tx1"/>
                </a:solidFill>
              </a:rPr>
              <a:t>,</a:t>
            </a:r>
            <a:r>
              <a:rPr lang="en-IN" sz="1600" dirty="0" smtClean="0"/>
              <a:t> and the </a:t>
            </a:r>
            <a:r>
              <a:rPr lang="en-IN" sz="1600" dirty="0" smtClean="0">
                <a:solidFill>
                  <a:srgbClr val="C00000"/>
                </a:solidFill>
              </a:rPr>
              <a:t>quality of waste </a:t>
            </a:r>
            <a:r>
              <a:rPr lang="en-IN" sz="1600" dirty="0" smtClean="0"/>
              <a:t>has become more </a:t>
            </a:r>
            <a:r>
              <a:rPr lang="en-IN" sz="1600" dirty="0" smtClean="0">
                <a:solidFill>
                  <a:srgbClr val="C00000"/>
                </a:solidFill>
              </a:rPr>
              <a:t>complicated</a:t>
            </a:r>
            <a:r>
              <a:rPr lang="en-IN" sz="1600" dirty="0" smtClean="0"/>
              <a:t> and complex to dispose of.</a:t>
            </a:r>
          </a:p>
          <a:p>
            <a:pPr algn="just">
              <a:buFont typeface="Wingdings" pitchFamily="2" charset="2"/>
              <a:buChar char="ü"/>
            </a:pPr>
            <a:endParaRPr lang="en-IN" sz="1600" dirty="0" smtClean="0"/>
          </a:p>
          <a:p>
            <a:pPr algn="just">
              <a:buFont typeface="Wingdings" pitchFamily="2" charset="2"/>
              <a:buChar char="ü"/>
            </a:pPr>
            <a:r>
              <a:rPr lang="en-IN" sz="1600" dirty="0" smtClean="0"/>
              <a:t> In the absence </a:t>
            </a:r>
            <a:r>
              <a:rPr lang="en-IN" sz="1600" dirty="0" smtClean="0">
                <a:solidFill>
                  <a:schemeClr val="tx1"/>
                </a:solidFill>
              </a:rPr>
              <a:t>of an efficient waste management system, over 80% of </a:t>
            </a:r>
            <a:br>
              <a:rPr lang="en-IN" sz="1600" dirty="0" smtClean="0">
                <a:solidFill>
                  <a:schemeClr val="tx1"/>
                </a:solidFill>
              </a:rPr>
            </a:br>
            <a:r>
              <a:rPr lang="en-IN" sz="1600" dirty="0" smtClean="0">
                <a:solidFill>
                  <a:schemeClr val="tx1"/>
                </a:solidFill>
              </a:rPr>
              <a:t>7,000 tons of </a:t>
            </a:r>
            <a:r>
              <a:rPr lang="en-IN" sz="1600" dirty="0" err="1" smtClean="0">
                <a:solidFill>
                  <a:schemeClr val="tx1"/>
                </a:solidFill>
              </a:rPr>
              <a:t>unsegregated</a:t>
            </a:r>
            <a:r>
              <a:rPr lang="en-IN" sz="1600" dirty="0" smtClean="0">
                <a:solidFill>
                  <a:schemeClr val="tx1"/>
                </a:solidFill>
              </a:rPr>
              <a:t>  MSW are </a:t>
            </a:r>
            <a:r>
              <a:rPr lang="en-IN" sz="1600" dirty="0" smtClean="0"/>
              <a:t>being sent to dump sites every day</a:t>
            </a:r>
            <a:r>
              <a:rPr lang="en-IN" sz="1600" dirty="0" smtClean="0">
                <a:solidFill>
                  <a:srgbClr val="00B050"/>
                </a:solidFill>
              </a:rPr>
              <a:t>.</a:t>
            </a:r>
          </a:p>
          <a:p>
            <a:pPr algn="just">
              <a:buFont typeface="Wingdings" pitchFamily="2" charset="2"/>
              <a:buChar char="ü"/>
            </a:pPr>
            <a:endParaRPr lang="en-US" altLang="ko-KR" sz="1600" dirty="0" smtClean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43608" y="4437112"/>
            <a:ext cx="7500990" cy="13681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pPr>
              <a:lnSpc>
                <a:spcPts val="1300"/>
              </a:lnSpc>
              <a:buFont typeface="Wingdings" pitchFamily="2" charset="2"/>
              <a:buChar char="ü"/>
            </a:pPr>
            <a:r>
              <a:rPr lang="en-IN" dirty="0" smtClean="0"/>
              <a:t> </a:t>
            </a:r>
            <a:r>
              <a:rPr lang="en-IN" dirty="0" smtClean="0">
                <a:solidFill>
                  <a:schemeClr val="tx1"/>
                </a:solidFill>
              </a:rPr>
              <a:t>To </a:t>
            </a:r>
            <a:r>
              <a:rPr lang="en-IN" sz="1600" dirty="0" smtClean="0">
                <a:solidFill>
                  <a:schemeClr val="tx1"/>
                </a:solidFill>
              </a:rPr>
              <a:t>implement a </a:t>
            </a:r>
            <a:r>
              <a:rPr lang="en-IN" sz="1600" dirty="0" smtClean="0">
                <a:solidFill>
                  <a:srgbClr val="FF0000"/>
                </a:solidFill>
              </a:rPr>
              <a:t>Volume-Based Waste Fee System </a:t>
            </a:r>
            <a:r>
              <a:rPr lang="en-IN" sz="1600" dirty="0" smtClean="0">
                <a:solidFill>
                  <a:schemeClr val="tx1"/>
                </a:solidFill>
              </a:rPr>
              <a:t>with a definite target </a:t>
            </a:r>
          </a:p>
          <a:p>
            <a:pPr>
              <a:lnSpc>
                <a:spcPts val="1300"/>
              </a:lnSpc>
            </a:pPr>
            <a:r>
              <a:rPr lang="en-IN" sz="1600" dirty="0" smtClean="0">
                <a:solidFill>
                  <a:schemeClr val="tx1"/>
                </a:solidFill>
              </a:rPr>
              <a:t>   </a:t>
            </a:r>
            <a:br>
              <a:rPr lang="en-IN" sz="1600" dirty="0" smtClean="0">
                <a:solidFill>
                  <a:schemeClr val="tx1"/>
                </a:solidFill>
              </a:rPr>
            </a:br>
            <a:r>
              <a:rPr lang="en-IN" sz="1600" dirty="0" smtClean="0">
                <a:solidFill>
                  <a:schemeClr val="tx1"/>
                </a:solidFill>
              </a:rPr>
              <a:t>   to minimize waste generation and increase recycling in three identified</a:t>
            </a:r>
            <a:br>
              <a:rPr lang="en-IN" sz="1600" dirty="0" smtClean="0">
                <a:solidFill>
                  <a:schemeClr val="tx1"/>
                </a:solidFill>
              </a:rPr>
            </a:br>
            <a:r>
              <a:rPr lang="en-IN" sz="1600" dirty="0" smtClean="0">
                <a:solidFill>
                  <a:schemeClr val="tx1"/>
                </a:solidFill>
              </a:rPr>
              <a:t>  </a:t>
            </a:r>
          </a:p>
          <a:p>
            <a:pPr>
              <a:lnSpc>
                <a:spcPts val="1300"/>
              </a:lnSpc>
            </a:pPr>
            <a:r>
              <a:rPr lang="en-IN" sz="1600" dirty="0" smtClean="0">
                <a:solidFill>
                  <a:schemeClr val="tx1"/>
                </a:solidFill>
              </a:rPr>
              <a:t>   local authorities in the Western Province.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99"/>
          <p:cNvSpPr>
            <a:spLocks/>
          </p:cNvSpPr>
          <p:nvPr/>
        </p:nvSpPr>
        <p:spPr bwMode="gray">
          <a:xfrm rot="10800000">
            <a:off x="4938712" y="0"/>
            <a:ext cx="4205288" cy="444500"/>
          </a:xfrm>
          <a:custGeom>
            <a:avLst/>
            <a:gdLst>
              <a:gd name="T0" fmla="*/ 2649 w 2649"/>
              <a:gd name="T1" fmla="*/ 280 h 280"/>
              <a:gd name="T2" fmla="*/ 1337 w 2649"/>
              <a:gd name="T3" fmla="*/ 184 h 280"/>
              <a:gd name="T4" fmla="*/ 1 w 2649"/>
              <a:gd name="T5" fmla="*/ 0 h 280"/>
              <a:gd name="T6" fmla="*/ 0 w 2649"/>
              <a:gd name="T7" fmla="*/ 279 h 280"/>
              <a:gd name="T8" fmla="*/ 2649 w 2649"/>
              <a:gd name="T9" fmla="*/ 280 h 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49" h="280">
                <a:moveTo>
                  <a:pt x="2649" y="280"/>
                </a:moveTo>
                <a:cubicBezTo>
                  <a:pt x="2211" y="248"/>
                  <a:pt x="2061" y="246"/>
                  <a:pt x="1337" y="184"/>
                </a:cubicBezTo>
                <a:cubicBezTo>
                  <a:pt x="610" y="123"/>
                  <a:pt x="9" y="0"/>
                  <a:pt x="1" y="0"/>
                </a:cubicBezTo>
                <a:lnTo>
                  <a:pt x="0" y="279"/>
                </a:lnTo>
                <a:lnTo>
                  <a:pt x="2649" y="280"/>
                </a:ln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Freeform 99"/>
          <p:cNvSpPr>
            <a:spLocks/>
          </p:cNvSpPr>
          <p:nvPr/>
        </p:nvSpPr>
        <p:spPr bwMode="gray">
          <a:xfrm>
            <a:off x="-1588" y="6413500"/>
            <a:ext cx="4205288" cy="444500"/>
          </a:xfrm>
          <a:custGeom>
            <a:avLst/>
            <a:gdLst>
              <a:gd name="T0" fmla="*/ 2649 w 2649"/>
              <a:gd name="T1" fmla="*/ 280 h 280"/>
              <a:gd name="T2" fmla="*/ 1337 w 2649"/>
              <a:gd name="T3" fmla="*/ 184 h 280"/>
              <a:gd name="T4" fmla="*/ 1 w 2649"/>
              <a:gd name="T5" fmla="*/ 0 h 280"/>
              <a:gd name="T6" fmla="*/ 0 w 2649"/>
              <a:gd name="T7" fmla="*/ 279 h 280"/>
              <a:gd name="T8" fmla="*/ 2649 w 2649"/>
              <a:gd name="T9" fmla="*/ 280 h 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49" h="280">
                <a:moveTo>
                  <a:pt x="2649" y="280"/>
                </a:moveTo>
                <a:cubicBezTo>
                  <a:pt x="2211" y="248"/>
                  <a:pt x="2061" y="246"/>
                  <a:pt x="1337" y="184"/>
                </a:cubicBezTo>
                <a:cubicBezTo>
                  <a:pt x="610" y="123"/>
                  <a:pt x="9" y="0"/>
                  <a:pt x="1" y="0"/>
                </a:cubicBezTo>
                <a:lnTo>
                  <a:pt x="0" y="279"/>
                </a:lnTo>
                <a:lnTo>
                  <a:pt x="2649" y="280"/>
                </a:ln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Freeform 100"/>
          <p:cNvSpPr>
            <a:spLocks/>
          </p:cNvSpPr>
          <p:nvPr/>
        </p:nvSpPr>
        <p:spPr bwMode="gray">
          <a:xfrm>
            <a:off x="4932363" y="6337300"/>
            <a:ext cx="4211637" cy="520700"/>
          </a:xfrm>
          <a:custGeom>
            <a:avLst/>
            <a:gdLst>
              <a:gd name="T0" fmla="*/ 0 w 2653"/>
              <a:gd name="T1" fmla="*/ 328 h 328"/>
              <a:gd name="T2" fmla="*/ 1321 w 2653"/>
              <a:gd name="T3" fmla="*/ 224 h 328"/>
              <a:gd name="T4" fmla="*/ 2653 w 2653"/>
              <a:gd name="T5" fmla="*/ 0 h 328"/>
              <a:gd name="T6" fmla="*/ 2653 w 2653"/>
              <a:gd name="T7" fmla="*/ 328 h 328"/>
              <a:gd name="T8" fmla="*/ 0 w 2653"/>
              <a:gd name="T9" fmla="*/ 328 h 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53" h="328">
                <a:moveTo>
                  <a:pt x="0" y="328"/>
                </a:moveTo>
                <a:cubicBezTo>
                  <a:pt x="428" y="297"/>
                  <a:pt x="612" y="285"/>
                  <a:pt x="1321" y="224"/>
                </a:cubicBezTo>
                <a:cubicBezTo>
                  <a:pt x="2031" y="163"/>
                  <a:pt x="2595" y="29"/>
                  <a:pt x="2653" y="0"/>
                </a:cubicBezTo>
                <a:lnTo>
                  <a:pt x="2653" y="328"/>
                </a:lnTo>
                <a:lnTo>
                  <a:pt x="0" y="328"/>
                </a:lnTo>
                <a:close/>
              </a:path>
            </a:pathLst>
          </a:cu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7" name="그림 6" descr="koica(eng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952" y="6093296"/>
            <a:ext cx="1500920" cy="571504"/>
          </a:xfrm>
          <a:prstGeom prst="rect">
            <a:avLst/>
          </a:prstGeom>
        </p:spPr>
      </p:pic>
      <p:sp>
        <p:nvSpPr>
          <p:cNvPr id="9" name="Freeform 100"/>
          <p:cNvSpPr>
            <a:spLocks/>
          </p:cNvSpPr>
          <p:nvPr/>
        </p:nvSpPr>
        <p:spPr bwMode="gray">
          <a:xfrm rot="10800000">
            <a:off x="0" y="0"/>
            <a:ext cx="4211637" cy="520700"/>
          </a:xfrm>
          <a:custGeom>
            <a:avLst/>
            <a:gdLst>
              <a:gd name="T0" fmla="*/ 0 w 2653"/>
              <a:gd name="T1" fmla="*/ 328 h 328"/>
              <a:gd name="T2" fmla="*/ 1321 w 2653"/>
              <a:gd name="T3" fmla="*/ 224 h 328"/>
              <a:gd name="T4" fmla="*/ 2653 w 2653"/>
              <a:gd name="T5" fmla="*/ 0 h 328"/>
              <a:gd name="T6" fmla="*/ 2653 w 2653"/>
              <a:gd name="T7" fmla="*/ 328 h 328"/>
              <a:gd name="T8" fmla="*/ 0 w 2653"/>
              <a:gd name="T9" fmla="*/ 328 h 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53" h="328">
                <a:moveTo>
                  <a:pt x="0" y="328"/>
                </a:moveTo>
                <a:cubicBezTo>
                  <a:pt x="428" y="297"/>
                  <a:pt x="612" y="285"/>
                  <a:pt x="1321" y="224"/>
                </a:cubicBezTo>
                <a:cubicBezTo>
                  <a:pt x="2031" y="163"/>
                  <a:pt x="2595" y="29"/>
                  <a:pt x="2653" y="0"/>
                </a:cubicBezTo>
                <a:lnTo>
                  <a:pt x="2653" y="328"/>
                </a:lnTo>
                <a:lnTo>
                  <a:pt x="0" y="328"/>
                </a:lnTo>
                <a:close/>
              </a:path>
            </a:pathLst>
          </a:cu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42910" y="538651"/>
            <a:ext cx="5369250" cy="590349"/>
          </a:xfrm>
          <a:prstGeom prst="rect">
            <a:avLst/>
          </a:prstGeom>
          <a:noFill/>
        </p:spPr>
        <p:txBody>
          <a:bodyPr wrap="square" lIns="18000" tIns="18000" rIns="18000" bIns="180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Current Status and Issues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14346" y="1071546"/>
            <a:ext cx="9644130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3568" y="1628800"/>
            <a:ext cx="7500990" cy="42484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pPr algn="just"/>
            <a:r>
              <a:rPr lang="en-US" altLang="ko-KR" sz="1100" dirty="0" smtClean="0"/>
              <a:t> </a:t>
            </a:r>
          </a:p>
          <a:p>
            <a:pPr algn="just"/>
            <a:endParaRPr lang="en-US" sz="1100" dirty="0" smtClean="0"/>
          </a:p>
          <a:p>
            <a:pPr algn="just">
              <a:buFont typeface="Wingdings" pitchFamily="2" charset="2"/>
              <a:buChar char="ü"/>
            </a:pPr>
            <a:r>
              <a:rPr lang="en-IN" sz="1500" dirty="0" smtClean="0"/>
              <a:t> National Policy on Solid Waste Management prepared by the Ministry of </a:t>
            </a:r>
            <a:br>
              <a:rPr lang="en-IN" sz="1500" dirty="0" smtClean="0"/>
            </a:br>
            <a:r>
              <a:rPr lang="en-IN" sz="1500" dirty="0" smtClean="0"/>
              <a:t>Environment proclaimed that maximum opportunities for </a:t>
            </a:r>
            <a:r>
              <a:rPr lang="en-IN" sz="1500" dirty="0" smtClean="0">
                <a:solidFill>
                  <a:schemeClr val="tx1"/>
                </a:solidFill>
              </a:rPr>
              <a:t>the application of the </a:t>
            </a:r>
            <a:r>
              <a:rPr lang="en-IN" sz="1500" dirty="0" smtClean="0"/>
              <a:t>3R concepts (reduce, reuse, and recycle) should be provided.</a:t>
            </a:r>
          </a:p>
          <a:p>
            <a:pPr algn="just">
              <a:buFont typeface="Wingdings" pitchFamily="2" charset="2"/>
              <a:buChar char="ü"/>
            </a:pPr>
            <a:endParaRPr lang="en-IN" sz="1500" dirty="0" smtClean="0"/>
          </a:p>
          <a:p>
            <a:pPr algn="just">
              <a:buFont typeface="Wingdings" pitchFamily="2" charset="2"/>
              <a:buChar char="ü"/>
            </a:pPr>
            <a:r>
              <a:rPr lang="en-IN" sz="1500" dirty="0" smtClean="0"/>
              <a:t> Western Provincial Council enacted the Municipal Solid Waste Management </a:t>
            </a:r>
            <a:br>
              <a:rPr lang="en-IN" sz="1500" dirty="0" smtClean="0"/>
            </a:br>
            <a:r>
              <a:rPr lang="en-IN" sz="1500" dirty="0" smtClean="0"/>
              <a:t>Rules in 2008 to govern municipal solid waste management based on the policy principle</a:t>
            </a:r>
            <a:r>
              <a:rPr lang="en-IN" sz="1500" dirty="0" smtClean="0">
                <a:solidFill>
                  <a:schemeClr val="tx1"/>
                </a:solidFill>
              </a:rPr>
              <a:t>s </a:t>
            </a:r>
            <a:r>
              <a:rPr lang="en-IN" sz="1500" dirty="0" smtClean="0"/>
              <a:t>of 3R. </a:t>
            </a:r>
          </a:p>
          <a:p>
            <a:pPr algn="just">
              <a:buFont typeface="Wingdings" pitchFamily="2" charset="2"/>
              <a:buChar char="ü"/>
            </a:pPr>
            <a:endParaRPr lang="en-IN" sz="1500" dirty="0" smtClean="0"/>
          </a:p>
          <a:p>
            <a:pPr algn="just">
              <a:buFont typeface="Wingdings" pitchFamily="2" charset="2"/>
              <a:buChar char="ü"/>
            </a:pPr>
            <a:r>
              <a:rPr lang="en-IN" sz="1500" dirty="0" smtClean="0"/>
              <a:t> National Policy and Western Provincial Rules have not been fully </a:t>
            </a:r>
            <a:br>
              <a:rPr lang="en-IN" sz="1500" dirty="0" smtClean="0"/>
            </a:br>
            <a:r>
              <a:rPr lang="en-IN" sz="1500" dirty="0" smtClean="0">
                <a:solidFill>
                  <a:schemeClr val="tx1"/>
                </a:solidFill>
              </a:rPr>
              <a:t>satisfactorily enforced.</a:t>
            </a:r>
          </a:p>
          <a:p>
            <a:pPr algn="just">
              <a:buFont typeface="Wingdings" pitchFamily="2" charset="2"/>
              <a:buChar char="ü"/>
            </a:pPr>
            <a:endParaRPr lang="en-IN" sz="1500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IN" sz="1500" dirty="0" smtClean="0">
                <a:solidFill>
                  <a:schemeClr val="tx1"/>
                </a:solidFill>
              </a:rPr>
              <a:t> This is largely attributable to the absence of an efficiently functioning </a:t>
            </a:r>
            <a:br>
              <a:rPr lang="en-IN" sz="1500" dirty="0" smtClean="0">
                <a:solidFill>
                  <a:schemeClr val="tx1"/>
                </a:solidFill>
              </a:rPr>
            </a:br>
            <a:r>
              <a:rPr lang="en-IN" sz="1500" dirty="0" smtClean="0">
                <a:solidFill>
                  <a:schemeClr val="tx1"/>
                </a:solidFill>
              </a:rPr>
              <a:t> waste management  system in Sri Lanka. </a:t>
            </a:r>
          </a:p>
          <a:p>
            <a:pPr algn="just">
              <a:buFont typeface="Wingdings" pitchFamily="2" charset="2"/>
              <a:buChar char="ü"/>
            </a:pPr>
            <a:endParaRPr lang="en-IN" sz="1500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IN" sz="1500" dirty="0" smtClean="0">
                <a:solidFill>
                  <a:schemeClr val="tx1"/>
                </a:solidFill>
              </a:rPr>
              <a:t> Possible only through satisfactory implementation of the 3R policy </a:t>
            </a:r>
            <a:br>
              <a:rPr lang="en-IN" sz="1500" dirty="0" smtClean="0">
                <a:solidFill>
                  <a:schemeClr val="tx1"/>
                </a:solidFill>
              </a:rPr>
            </a:br>
            <a:r>
              <a:rPr lang="en-IN" sz="1500" dirty="0" smtClean="0">
                <a:solidFill>
                  <a:schemeClr val="tx1"/>
                </a:solidFill>
              </a:rPr>
              <a:t>measures which are primarily based on sound accomplishment </a:t>
            </a:r>
            <a:r>
              <a:rPr lang="en-IN" sz="1500" dirty="0" smtClean="0"/>
              <a:t>of source </a:t>
            </a:r>
            <a:br>
              <a:rPr lang="en-IN" sz="1500" dirty="0" smtClean="0"/>
            </a:br>
            <a:r>
              <a:rPr lang="en-IN" sz="1500" dirty="0" smtClean="0"/>
              <a:t>segregation</a:t>
            </a:r>
            <a:r>
              <a:rPr lang="en-IN" sz="1500" dirty="0" smtClean="0">
                <a:solidFill>
                  <a:srgbClr val="00B050"/>
                </a:solidFill>
              </a:rPr>
              <a:t>.</a:t>
            </a:r>
          </a:p>
          <a:p>
            <a:pPr algn="just">
              <a:buFont typeface="Wingdings" pitchFamily="2" charset="2"/>
              <a:buChar char="ü"/>
            </a:pPr>
            <a:endParaRPr lang="ko-KR" altLang="en-US" sz="1600" dirty="0" smtClean="0"/>
          </a:p>
          <a:p>
            <a:pPr algn="just"/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71472" y="1163080"/>
            <a:ext cx="4504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Current Status and 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99"/>
          <p:cNvSpPr>
            <a:spLocks/>
          </p:cNvSpPr>
          <p:nvPr/>
        </p:nvSpPr>
        <p:spPr bwMode="gray">
          <a:xfrm rot="10800000">
            <a:off x="4938712" y="0"/>
            <a:ext cx="4205288" cy="444500"/>
          </a:xfrm>
          <a:custGeom>
            <a:avLst/>
            <a:gdLst>
              <a:gd name="T0" fmla="*/ 2649 w 2649"/>
              <a:gd name="T1" fmla="*/ 280 h 280"/>
              <a:gd name="T2" fmla="*/ 1337 w 2649"/>
              <a:gd name="T3" fmla="*/ 184 h 280"/>
              <a:gd name="T4" fmla="*/ 1 w 2649"/>
              <a:gd name="T5" fmla="*/ 0 h 280"/>
              <a:gd name="T6" fmla="*/ 0 w 2649"/>
              <a:gd name="T7" fmla="*/ 279 h 280"/>
              <a:gd name="T8" fmla="*/ 2649 w 2649"/>
              <a:gd name="T9" fmla="*/ 280 h 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49" h="280">
                <a:moveTo>
                  <a:pt x="2649" y="280"/>
                </a:moveTo>
                <a:cubicBezTo>
                  <a:pt x="2211" y="248"/>
                  <a:pt x="2061" y="246"/>
                  <a:pt x="1337" y="184"/>
                </a:cubicBezTo>
                <a:cubicBezTo>
                  <a:pt x="610" y="123"/>
                  <a:pt x="9" y="0"/>
                  <a:pt x="1" y="0"/>
                </a:cubicBezTo>
                <a:lnTo>
                  <a:pt x="0" y="279"/>
                </a:lnTo>
                <a:lnTo>
                  <a:pt x="2649" y="280"/>
                </a:ln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Freeform 99"/>
          <p:cNvSpPr>
            <a:spLocks/>
          </p:cNvSpPr>
          <p:nvPr/>
        </p:nvSpPr>
        <p:spPr bwMode="gray">
          <a:xfrm>
            <a:off x="-1588" y="6413500"/>
            <a:ext cx="4205288" cy="444500"/>
          </a:xfrm>
          <a:custGeom>
            <a:avLst/>
            <a:gdLst>
              <a:gd name="T0" fmla="*/ 2649 w 2649"/>
              <a:gd name="T1" fmla="*/ 280 h 280"/>
              <a:gd name="T2" fmla="*/ 1337 w 2649"/>
              <a:gd name="T3" fmla="*/ 184 h 280"/>
              <a:gd name="T4" fmla="*/ 1 w 2649"/>
              <a:gd name="T5" fmla="*/ 0 h 280"/>
              <a:gd name="T6" fmla="*/ 0 w 2649"/>
              <a:gd name="T7" fmla="*/ 279 h 280"/>
              <a:gd name="T8" fmla="*/ 2649 w 2649"/>
              <a:gd name="T9" fmla="*/ 280 h 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49" h="280">
                <a:moveTo>
                  <a:pt x="2649" y="280"/>
                </a:moveTo>
                <a:cubicBezTo>
                  <a:pt x="2211" y="248"/>
                  <a:pt x="2061" y="246"/>
                  <a:pt x="1337" y="184"/>
                </a:cubicBezTo>
                <a:cubicBezTo>
                  <a:pt x="610" y="123"/>
                  <a:pt x="9" y="0"/>
                  <a:pt x="1" y="0"/>
                </a:cubicBezTo>
                <a:lnTo>
                  <a:pt x="0" y="279"/>
                </a:lnTo>
                <a:lnTo>
                  <a:pt x="2649" y="280"/>
                </a:ln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Freeform 100"/>
          <p:cNvSpPr>
            <a:spLocks/>
          </p:cNvSpPr>
          <p:nvPr/>
        </p:nvSpPr>
        <p:spPr bwMode="gray">
          <a:xfrm>
            <a:off x="4932363" y="6337300"/>
            <a:ext cx="4211637" cy="520700"/>
          </a:xfrm>
          <a:custGeom>
            <a:avLst/>
            <a:gdLst>
              <a:gd name="T0" fmla="*/ 0 w 2653"/>
              <a:gd name="T1" fmla="*/ 328 h 328"/>
              <a:gd name="T2" fmla="*/ 1321 w 2653"/>
              <a:gd name="T3" fmla="*/ 224 h 328"/>
              <a:gd name="T4" fmla="*/ 2653 w 2653"/>
              <a:gd name="T5" fmla="*/ 0 h 328"/>
              <a:gd name="T6" fmla="*/ 2653 w 2653"/>
              <a:gd name="T7" fmla="*/ 328 h 328"/>
              <a:gd name="T8" fmla="*/ 0 w 2653"/>
              <a:gd name="T9" fmla="*/ 328 h 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53" h="328">
                <a:moveTo>
                  <a:pt x="0" y="328"/>
                </a:moveTo>
                <a:cubicBezTo>
                  <a:pt x="428" y="297"/>
                  <a:pt x="612" y="285"/>
                  <a:pt x="1321" y="224"/>
                </a:cubicBezTo>
                <a:cubicBezTo>
                  <a:pt x="2031" y="163"/>
                  <a:pt x="2595" y="29"/>
                  <a:pt x="2653" y="0"/>
                </a:cubicBezTo>
                <a:lnTo>
                  <a:pt x="2653" y="328"/>
                </a:lnTo>
                <a:lnTo>
                  <a:pt x="0" y="328"/>
                </a:lnTo>
                <a:close/>
              </a:path>
            </a:pathLst>
          </a:cu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7" name="그림 6" descr="koica(eng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5936" y="6021288"/>
            <a:ext cx="1500920" cy="571504"/>
          </a:xfrm>
          <a:prstGeom prst="rect">
            <a:avLst/>
          </a:prstGeom>
        </p:spPr>
      </p:pic>
      <p:sp>
        <p:nvSpPr>
          <p:cNvPr id="9" name="Freeform 100"/>
          <p:cNvSpPr>
            <a:spLocks/>
          </p:cNvSpPr>
          <p:nvPr/>
        </p:nvSpPr>
        <p:spPr bwMode="gray">
          <a:xfrm rot="10800000">
            <a:off x="0" y="0"/>
            <a:ext cx="4211637" cy="520700"/>
          </a:xfrm>
          <a:custGeom>
            <a:avLst/>
            <a:gdLst>
              <a:gd name="T0" fmla="*/ 0 w 2653"/>
              <a:gd name="T1" fmla="*/ 328 h 328"/>
              <a:gd name="T2" fmla="*/ 1321 w 2653"/>
              <a:gd name="T3" fmla="*/ 224 h 328"/>
              <a:gd name="T4" fmla="*/ 2653 w 2653"/>
              <a:gd name="T5" fmla="*/ 0 h 328"/>
              <a:gd name="T6" fmla="*/ 2653 w 2653"/>
              <a:gd name="T7" fmla="*/ 328 h 328"/>
              <a:gd name="T8" fmla="*/ 0 w 2653"/>
              <a:gd name="T9" fmla="*/ 328 h 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53" h="328">
                <a:moveTo>
                  <a:pt x="0" y="328"/>
                </a:moveTo>
                <a:cubicBezTo>
                  <a:pt x="428" y="297"/>
                  <a:pt x="612" y="285"/>
                  <a:pt x="1321" y="224"/>
                </a:cubicBezTo>
                <a:cubicBezTo>
                  <a:pt x="2031" y="163"/>
                  <a:pt x="2595" y="29"/>
                  <a:pt x="2653" y="0"/>
                </a:cubicBezTo>
                <a:lnTo>
                  <a:pt x="2653" y="328"/>
                </a:lnTo>
                <a:lnTo>
                  <a:pt x="0" y="328"/>
                </a:lnTo>
                <a:close/>
              </a:path>
            </a:pathLst>
          </a:cu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42910" y="571480"/>
            <a:ext cx="8177562" cy="590349"/>
          </a:xfrm>
          <a:prstGeom prst="rect">
            <a:avLst/>
          </a:prstGeom>
          <a:noFill/>
        </p:spPr>
        <p:txBody>
          <a:bodyPr wrap="square" lIns="18000" tIns="18000" rIns="18000" bIns="180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Current Status and Issues – Gap Analysis 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14346" y="1071546"/>
            <a:ext cx="9644130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242"/>
          <p:cNvSpPr>
            <a:spLocks noChangeArrowheads="1"/>
          </p:cNvSpPr>
          <p:nvPr/>
        </p:nvSpPr>
        <p:spPr bwMode="auto">
          <a:xfrm>
            <a:off x="235480" y="1233472"/>
            <a:ext cx="4735513" cy="294027"/>
          </a:xfrm>
          <a:prstGeom prst="rect">
            <a:avLst/>
          </a:prstGeom>
          <a:solidFill>
            <a:srgbClr val="9E627D"/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 Proposed Overall Goals (Objectives) </a:t>
            </a:r>
            <a:endParaRPr lang="ko-KR" altLang="en-US" sz="1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7" name="Rectangle 196"/>
          <p:cNvSpPr>
            <a:spLocks noChangeArrowheads="1"/>
          </p:cNvSpPr>
          <p:nvPr/>
        </p:nvSpPr>
        <p:spPr bwMode="auto">
          <a:xfrm>
            <a:off x="5580112" y="1700808"/>
            <a:ext cx="3455987" cy="308196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Proposed Purpose</a:t>
            </a:r>
            <a:endParaRPr lang="ko-KR" altLang="en-US" sz="13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8" name="이등변 삼각형 17"/>
          <p:cNvSpPr/>
          <p:nvPr/>
        </p:nvSpPr>
        <p:spPr bwMode="auto">
          <a:xfrm rot="16200000">
            <a:off x="3766921" y="3369983"/>
            <a:ext cx="3165610" cy="259308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1080000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직사각형 39"/>
          <p:cNvSpPr>
            <a:spLocks noChangeArrowheads="1"/>
          </p:cNvSpPr>
          <p:nvPr/>
        </p:nvSpPr>
        <p:spPr bwMode="auto">
          <a:xfrm flipV="1">
            <a:off x="5580112" y="2969876"/>
            <a:ext cx="3563888" cy="3206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rot="10800000"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b="1" kern="0" dirty="0" smtClean="0">
                <a:solidFill>
                  <a:sysClr val="windowText" lastClr="000000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Implement </a:t>
            </a:r>
            <a:r>
              <a:rPr lang="en-US" altLang="ko-KR" sz="1300" b="1" kern="0" dirty="0" smtClean="0">
                <a:latin typeface="나눔고딕" pitchFamily="50" charset="-127"/>
                <a:ea typeface="나눔고딕" pitchFamily="50" charset="-127"/>
                <a:cs typeface="Arial" pitchFamily="34" charset="0"/>
              </a:rPr>
              <a:t>the </a:t>
            </a:r>
            <a:r>
              <a:rPr lang="en-US" altLang="ko-KR" sz="1300" b="1" kern="0" dirty="0" smtClean="0">
                <a:solidFill>
                  <a:sysClr val="windowText" lastClr="000000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3R Policy</a:t>
            </a:r>
            <a:endParaRPr kumimoji="0" lang="ko-KR" altLang="en-US" sz="1300" b="1" kern="0" dirty="0">
              <a:solidFill>
                <a:sysClr val="windowText" lastClr="000000"/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0" name="직사각형 39"/>
          <p:cNvSpPr>
            <a:spLocks noChangeArrowheads="1"/>
          </p:cNvSpPr>
          <p:nvPr/>
        </p:nvSpPr>
        <p:spPr bwMode="auto">
          <a:xfrm flipV="1">
            <a:off x="5580112" y="2204864"/>
            <a:ext cx="3563888" cy="3206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b="1" kern="0" dirty="0" smtClean="0">
                <a:solidFill>
                  <a:sysClr val="windowText" lastClr="000000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Implement </a:t>
            </a:r>
            <a:r>
              <a:rPr kumimoji="0" lang="en-US" altLang="ko-KR" sz="1300" b="1" kern="0" dirty="0" smtClean="0">
                <a:latin typeface="나눔고딕" pitchFamily="50" charset="-127"/>
                <a:ea typeface="나눔고딕" pitchFamily="50" charset="-127"/>
                <a:cs typeface="Arial" pitchFamily="34" charset="0"/>
              </a:rPr>
              <a:t>Volume-Based Waste Fee System</a:t>
            </a:r>
            <a:endParaRPr kumimoji="0" lang="ko-KR" altLang="en-US" sz="1300" b="1" kern="0" dirty="0"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2" name="직사각형 39"/>
          <p:cNvSpPr>
            <a:spLocks noChangeArrowheads="1"/>
          </p:cNvSpPr>
          <p:nvPr/>
        </p:nvSpPr>
        <p:spPr bwMode="auto">
          <a:xfrm flipV="1">
            <a:off x="5580112" y="3714752"/>
            <a:ext cx="3563888" cy="3206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rot="10800000"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b="1" kern="0" dirty="0" smtClean="0">
                <a:solidFill>
                  <a:sysClr val="windowText" lastClr="000000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Accomplish source segregation</a:t>
            </a:r>
            <a:endParaRPr kumimoji="0" lang="ko-KR" altLang="en-US" sz="1300" b="1" kern="0" dirty="0">
              <a:solidFill>
                <a:sysClr val="windowText" lastClr="000000"/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3" name="직사각형 39"/>
          <p:cNvSpPr>
            <a:spLocks noChangeArrowheads="1"/>
          </p:cNvSpPr>
          <p:nvPr/>
        </p:nvSpPr>
        <p:spPr bwMode="auto">
          <a:xfrm flipV="1">
            <a:off x="5580112" y="4394256"/>
            <a:ext cx="3563888" cy="3206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rot="10800000"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b="1" kern="0" dirty="0" smtClean="0">
                <a:solidFill>
                  <a:sysClr val="windowText" lastClr="000000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Prepare waste management </a:t>
            </a:r>
            <a:r>
              <a:rPr kumimoji="0" lang="en-US" altLang="ko-KR" sz="1300" b="1" kern="0" dirty="0" smtClean="0">
                <a:latin typeface="나눔고딕" pitchFamily="50" charset="-127"/>
                <a:ea typeface="나눔고딕" pitchFamily="50" charset="-127"/>
                <a:cs typeface="Arial" pitchFamily="34" charset="0"/>
              </a:rPr>
              <a:t>guidelines</a:t>
            </a:r>
            <a:endParaRPr kumimoji="0" lang="ko-KR" altLang="en-US" sz="1300" b="1" kern="0" dirty="0"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8" name="AutoShape 34"/>
          <p:cNvSpPr>
            <a:spLocks noChangeArrowheads="1"/>
          </p:cNvSpPr>
          <p:nvPr/>
        </p:nvSpPr>
        <p:spPr bwMode="auto">
          <a:xfrm>
            <a:off x="235480" y="3846498"/>
            <a:ext cx="4735513" cy="1868518"/>
          </a:xfrm>
          <a:prstGeom prst="roundRect">
            <a:avLst>
              <a:gd name="adj" fmla="val 7171"/>
            </a:avLst>
          </a:prstGeom>
          <a:solidFill>
            <a:srgbClr val="F2F2F2"/>
          </a:solidFill>
          <a:ln w="12700">
            <a:solidFill>
              <a:srgbClr val="A6A6A6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ko-KR" dirty="0"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9" name="AutoShape 34"/>
          <p:cNvSpPr>
            <a:spLocks noChangeArrowheads="1"/>
          </p:cNvSpPr>
          <p:nvPr/>
        </p:nvSpPr>
        <p:spPr bwMode="auto">
          <a:xfrm>
            <a:off x="251520" y="1700808"/>
            <a:ext cx="4735513" cy="1935180"/>
          </a:xfrm>
          <a:prstGeom prst="roundRect">
            <a:avLst>
              <a:gd name="adj" fmla="val 7171"/>
            </a:avLst>
          </a:prstGeom>
          <a:solidFill>
            <a:srgbClr val="F2F2F2"/>
          </a:solidFill>
          <a:ln w="12700">
            <a:solidFill>
              <a:srgbClr val="A6A6A6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ko-KR"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 flipH="1">
            <a:off x="492655" y="1728773"/>
            <a:ext cx="6350" cy="1457142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 type="triangle" w="med" len="med"/>
            <a:tailEnd type="triangle" w="med" len="med"/>
          </a:ln>
          <a:effectLst/>
        </p:spPr>
        <p:txBody>
          <a:bodyPr lIns="90000" tIns="46800" rIns="90000" bIns="468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ysClr val="windowText" lastClr="000000"/>
              </a:solidFill>
              <a:latin typeface="-웹윤고딕120" pitchFamily="18" charset="-127"/>
              <a:ea typeface="-웹윤고딕120" pitchFamily="18" charset="-127"/>
            </a:endParaRPr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 flipH="1">
            <a:off x="285720" y="2786058"/>
            <a:ext cx="442913" cy="56264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" tIns="18000" rIns="18000" bIns="18000" anchor="ctr">
            <a:spAutoFit/>
          </a:bodyPr>
          <a:lstStyle/>
          <a:p>
            <a:pPr algn="ctr" fontAlgn="t" latinLnBrk="0">
              <a:lnSpc>
                <a:spcPct val="9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b="1" dirty="0">
                <a:solidFill>
                  <a:srgbClr val="336699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To Be</a:t>
            </a:r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 flipH="1">
            <a:off x="495830" y="3846498"/>
            <a:ext cx="1588" cy="146777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 type="triangle" w="med" len="med"/>
            <a:tailEnd type="triangle" w="med" len="med"/>
          </a:ln>
          <a:effectLst/>
        </p:spPr>
        <p:txBody>
          <a:bodyPr lIns="90000" tIns="46800" rIns="90000" bIns="468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ysClr val="windowText" lastClr="000000"/>
              </a:solidFill>
              <a:latin typeface="-웹윤고딕120" pitchFamily="18" charset="-127"/>
              <a:ea typeface="-웹윤고딕120" pitchFamily="18" charset="-127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 flipH="1">
            <a:off x="285720" y="4929198"/>
            <a:ext cx="395288" cy="56264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" tIns="18000" rIns="18000" bIns="18000" anchor="ctr">
            <a:spAutoFit/>
          </a:bodyPr>
          <a:lstStyle/>
          <a:p>
            <a:pPr algn="ctr" fontAlgn="t" latinLnBrk="0">
              <a:lnSpc>
                <a:spcPct val="9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b="1" dirty="0">
                <a:solidFill>
                  <a:srgbClr val="80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As Is</a:t>
            </a:r>
          </a:p>
        </p:txBody>
      </p:sp>
      <p:grpSp>
        <p:nvGrpSpPr>
          <p:cNvPr id="2" name="그룹 33"/>
          <p:cNvGrpSpPr/>
          <p:nvPr/>
        </p:nvGrpSpPr>
        <p:grpSpPr>
          <a:xfrm>
            <a:off x="795867" y="1916831"/>
            <a:ext cx="4165040" cy="1512166"/>
            <a:chOff x="1255713" y="4598235"/>
            <a:chExt cx="3725658" cy="145807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7" name="AutoShape 35"/>
            <p:cNvSpPr>
              <a:spLocks noChangeArrowheads="1"/>
            </p:cNvSpPr>
            <p:nvPr/>
          </p:nvSpPr>
          <p:spPr bwMode="auto">
            <a:xfrm>
              <a:off x="1284084" y="4598235"/>
              <a:ext cx="3697287" cy="334963"/>
            </a:xfrm>
            <a:prstGeom prst="roundRect">
              <a:avLst>
                <a:gd name="adj" fmla="val 16667"/>
              </a:avLst>
            </a:prstGeom>
            <a:grpFill/>
            <a:ln w="12700"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fontAlgn="t" latinLnBrk="0">
                <a:spcBef>
                  <a:spcPct val="50000"/>
                </a:spcBef>
                <a:buFont typeface="Wingdings" pitchFamily="2" charset="2"/>
                <a:buNone/>
                <a:defRPr/>
              </a:pPr>
              <a:r>
                <a:rPr lang="en-US" altLang="ko-KR" sz="1300" b="1" dirty="0" smtClean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  <a:cs typeface="Tahoma" pitchFamily="34" charset="0"/>
                </a:rPr>
                <a:t>  Minimize waste generation</a:t>
              </a:r>
              <a:endParaRPr lang="ko-KR" altLang="en-US" sz="1300" b="1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Tahoma" pitchFamily="34" charset="0"/>
              </a:endParaRPr>
            </a:p>
          </p:txBody>
        </p:sp>
        <p:sp>
          <p:nvSpPr>
            <p:cNvPr id="38" name="AutoShape 35"/>
            <p:cNvSpPr>
              <a:spLocks noChangeArrowheads="1"/>
            </p:cNvSpPr>
            <p:nvPr/>
          </p:nvSpPr>
          <p:spPr bwMode="auto">
            <a:xfrm>
              <a:off x="1284084" y="5153695"/>
              <a:ext cx="3697287" cy="336551"/>
            </a:xfrm>
            <a:prstGeom prst="roundRect">
              <a:avLst>
                <a:gd name="adj" fmla="val 16667"/>
              </a:avLst>
            </a:prstGeom>
            <a:grpFill/>
            <a:ln w="12700"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fontAlgn="t" latinLnBrk="0">
                <a:spcBef>
                  <a:spcPct val="50000"/>
                </a:spcBef>
                <a:buFont typeface="Wingdings" pitchFamily="2" charset="2"/>
                <a:buNone/>
                <a:defRPr/>
              </a:pPr>
              <a:r>
                <a:rPr lang="en-US" altLang="ko-KR" sz="1300" b="1" dirty="0" smtClean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  <a:cs typeface="Tahoma" pitchFamily="34" charset="0"/>
                </a:rPr>
                <a:t> Increase recycling in target areas</a:t>
              </a:r>
              <a:endParaRPr lang="ko-KR" altLang="en-US" sz="1300" b="1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Tahoma" pitchFamily="34" charset="0"/>
              </a:endParaRPr>
            </a:p>
          </p:txBody>
        </p:sp>
        <p:sp>
          <p:nvSpPr>
            <p:cNvPr id="39" name="AutoShape 35"/>
            <p:cNvSpPr>
              <a:spLocks noChangeArrowheads="1"/>
            </p:cNvSpPr>
            <p:nvPr/>
          </p:nvSpPr>
          <p:spPr bwMode="auto">
            <a:xfrm>
              <a:off x="1255713" y="5719763"/>
              <a:ext cx="3697287" cy="336550"/>
            </a:xfrm>
            <a:prstGeom prst="roundRect">
              <a:avLst>
                <a:gd name="adj" fmla="val 16667"/>
              </a:avLst>
            </a:prstGeom>
            <a:grpFill/>
            <a:ln w="12700"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fontAlgn="t" latinLnBrk="0">
                <a:spcBef>
                  <a:spcPct val="50000"/>
                </a:spcBef>
                <a:buFont typeface="Wingdings" pitchFamily="2" charset="2"/>
                <a:buNone/>
                <a:defRPr/>
              </a:pPr>
              <a:r>
                <a:rPr lang="en-US" altLang="ko-KR" sz="1300" b="1" dirty="0" smtClean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  <a:cs typeface="Tahoma" pitchFamily="34" charset="0"/>
                </a:rPr>
                <a:t> Promote “</a:t>
              </a:r>
              <a:r>
                <a:rPr lang="en-US" altLang="ko-KR" sz="1300" b="1" dirty="0" smtClean="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  <a:cs typeface="Tahoma" pitchFamily="34" charset="0"/>
                </a:rPr>
                <a:t>Resource Re-Circulated </a:t>
              </a:r>
              <a:r>
                <a:rPr lang="en-US" altLang="ko-KR" sz="1300" b="1" dirty="0" smtClean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  <a:cs typeface="Tahoma" pitchFamily="34" charset="0"/>
                </a:rPr>
                <a:t>Society”</a:t>
              </a:r>
              <a:endParaRPr lang="ko-KR" altLang="en-US" sz="1300" b="1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Tahoma" pitchFamily="34" charset="0"/>
              </a:endParaRPr>
            </a:p>
          </p:txBody>
        </p:sp>
      </p:grpSp>
      <p:grpSp>
        <p:nvGrpSpPr>
          <p:cNvPr id="3" name="그룹 39"/>
          <p:cNvGrpSpPr/>
          <p:nvPr/>
        </p:nvGrpSpPr>
        <p:grpSpPr>
          <a:xfrm>
            <a:off x="803275" y="4005064"/>
            <a:ext cx="4078786" cy="1589749"/>
            <a:chOff x="1255713" y="2144665"/>
            <a:chExt cx="3719454" cy="1749491"/>
          </a:xfrm>
        </p:grpSpPr>
        <p:sp>
          <p:nvSpPr>
            <p:cNvPr id="41" name="AutoShape 32"/>
            <p:cNvSpPr>
              <a:spLocks noChangeArrowheads="1"/>
            </p:cNvSpPr>
            <p:nvPr/>
          </p:nvSpPr>
          <p:spPr bwMode="auto">
            <a:xfrm>
              <a:off x="1277880" y="2620126"/>
              <a:ext cx="3697287" cy="334963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12700"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fontAlgn="t" latinLnBrk="0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1300" b="1" dirty="0" smtClean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  <a:cs typeface="Tahoma" pitchFamily="34" charset="0"/>
                </a:rPr>
                <a:t>Quality of waste complicated to dispose of</a:t>
              </a:r>
              <a:endParaRPr lang="ko-KR" altLang="en-US" sz="1300" b="1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Tahoma" pitchFamily="34" charset="0"/>
              </a:endParaRPr>
            </a:p>
          </p:txBody>
        </p:sp>
        <p:sp>
          <p:nvSpPr>
            <p:cNvPr id="42" name="AutoShape 32"/>
            <p:cNvSpPr>
              <a:spLocks noChangeArrowheads="1"/>
            </p:cNvSpPr>
            <p:nvPr/>
          </p:nvSpPr>
          <p:spPr bwMode="auto">
            <a:xfrm>
              <a:off x="1277880" y="3120539"/>
              <a:ext cx="3697287" cy="333375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12700"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fontAlgn="t" latinLnBrk="0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1300" b="1" dirty="0" smtClean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  <a:cs typeface="Tahoma" pitchFamily="34" charset="0"/>
                </a:rPr>
                <a:t>Absence of efficient waste management system</a:t>
              </a:r>
              <a:endParaRPr lang="ko-KR" altLang="en-US" sz="1300" b="1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Tahoma" pitchFamily="34" charset="0"/>
              </a:endParaRPr>
            </a:p>
          </p:txBody>
        </p:sp>
        <p:sp>
          <p:nvSpPr>
            <p:cNvPr id="43" name="AutoShape 32"/>
            <p:cNvSpPr>
              <a:spLocks noChangeArrowheads="1"/>
            </p:cNvSpPr>
            <p:nvPr/>
          </p:nvSpPr>
          <p:spPr bwMode="auto">
            <a:xfrm>
              <a:off x="1255713" y="3560781"/>
              <a:ext cx="3697287" cy="333375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12700"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fontAlgn="t" latinLnBrk="0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1300" b="1" dirty="0" smtClean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  <a:cs typeface="Tahoma" pitchFamily="34" charset="0"/>
                </a:rPr>
                <a:t>80% of 7</a:t>
              </a:r>
              <a:r>
                <a:rPr lang="en-US" altLang="ko-KR" sz="1300" b="1" dirty="0" smtClean="0">
                  <a:solidFill>
                    <a:srgbClr val="00B050"/>
                  </a:solidFill>
                  <a:latin typeface="가는각진제목체" pitchFamily="18" charset="-127"/>
                  <a:ea typeface="가는각진제목체" pitchFamily="18" charset="-127"/>
                  <a:cs typeface="Tahoma" pitchFamily="34" charset="0"/>
                </a:rPr>
                <a:t>,</a:t>
              </a:r>
              <a:r>
                <a:rPr lang="en-US" altLang="ko-KR" sz="1300" b="1" dirty="0" smtClean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  <a:cs typeface="Tahoma" pitchFamily="34" charset="0"/>
                </a:rPr>
                <a:t>000 tons of </a:t>
              </a:r>
              <a:r>
                <a:rPr lang="en-US" altLang="ko-KR" sz="1300" b="1" dirty="0" err="1" smtClean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  <a:cs typeface="Tahoma" pitchFamily="34" charset="0"/>
                </a:rPr>
                <a:t>unsegregated</a:t>
              </a:r>
              <a:r>
                <a:rPr lang="en-US" altLang="ko-KR" sz="1300" b="1" dirty="0" smtClean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  <a:cs typeface="Tahoma" pitchFamily="34" charset="0"/>
                </a:rPr>
                <a:t> MSW</a:t>
              </a:r>
              <a:endParaRPr lang="ko-KR" altLang="en-US" sz="1300" b="1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Tahoma" pitchFamily="34" charset="0"/>
              </a:endParaRPr>
            </a:p>
          </p:txBody>
        </p:sp>
        <p:sp>
          <p:nvSpPr>
            <p:cNvPr id="44" name="AutoShape 32"/>
            <p:cNvSpPr>
              <a:spLocks noChangeArrowheads="1"/>
            </p:cNvSpPr>
            <p:nvPr/>
          </p:nvSpPr>
          <p:spPr bwMode="auto">
            <a:xfrm>
              <a:off x="1255713" y="2144665"/>
              <a:ext cx="3697287" cy="333375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12700"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fontAlgn="t" latinLnBrk="0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1300" b="1" dirty="0" smtClean="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  <a:cs typeface="Tahoma" pitchFamily="34" charset="0"/>
                </a:rPr>
                <a:t>Increase in volume </a:t>
              </a:r>
              <a:r>
                <a:rPr lang="en-US" altLang="ko-KR" sz="1300" b="1" dirty="0" smtClean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  <a:cs typeface="Tahoma" pitchFamily="34" charset="0"/>
                </a:rPr>
                <a:t>of Municipal Solid Waste</a:t>
              </a:r>
              <a:endParaRPr lang="ko-KR" altLang="en-US" sz="1300" b="1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cs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99"/>
          <p:cNvSpPr>
            <a:spLocks/>
          </p:cNvSpPr>
          <p:nvPr/>
        </p:nvSpPr>
        <p:spPr bwMode="gray">
          <a:xfrm rot="10800000">
            <a:off x="4938712" y="0"/>
            <a:ext cx="4205288" cy="444500"/>
          </a:xfrm>
          <a:custGeom>
            <a:avLst/>
            <a:gdLst>
              <a:gd name="T0" fmla="*/ 2649 w 2649"/>
              <a:gd name="T1" fmla="*/ 280 h 280"/>
              <a:gd name="T2" fmla="*/ 1337 w 2649"/>
              <a:gd name="T3" fmla="*/ 184 h 280"/>
              <a:gd name="T4" fmla="*/ 1 w 2649"/>
              <a:gd name="T5" fmla="*/ 0 h 280"/>
              <a:gd name="T6" fmla="*/ 0 w 2649"/>
              <a:gd name="T7" fmla="*/ 279 h 280"/>
              <a:gd name="T8" fmla="*/ 2649 w 2649"/>
              <a:gd name="T9" fmla="*/ 280 h 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49" h="280">
                <a:moveTo>
                  <a:pt x="2649" y="280"/>
                </a:moveTo>
                <a:cubicBezTo>
                  <a:pt x="2211" y="248"/>
                  <a:pt x="2061" y="246"/>
                  <a:pt x="1337" y="184"/>
                </a:cubicBezTo>
                <a:cubicBezTo>
                  <a:pt x="610" y="123"/>
                  <a:pt x="9" y="0"/>
                  <a:pt x="1" y="0"/>
                </a:cubicBezTo>
                <a:lnTo>
                  <a:pt x="0" y="279"/>
                </a:lnTo>
                <a:lnTo>
                  <a:pt x="2649" y="280"/>
                </a:ln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Freeform 99"/>
          <p:cNvSpPr>
            <a:spLocks/>
          </p:cNvSpPr>
          <p:nvPr/>
        </p:nvSpPr>
        <p:spPr bwMode="gray">
          <a:xfrm>
            <a:off x="-1588" y="6413500"/>
            <a:ext cx="4205288" cy="444500"/>
          </a:xfrm>
          <a:custGeom>
            <a:avLst/>
            <a:gdLst>
              <a:gd name="T0" fmla="*/ 2649 w 2649"/>
              <a:gd name="T1" fmla="*/ 280 h 280"/>
              <a:gd name="T2" fmla="*/ 1337 w 2649"/>
              <a:gd name="T3" fmla="*/ 184 h 280"/>
              <a:gd name="T4" fmla="*/ 1 w 2649"/>
              <a:gd name="T5" fmla="*/ 0 h 280"/>
              <a:gd name="T6" fmla="*/ 0 w 2649"/>
              <a:gd name="T7" fmla="*/ 279 h 280"/>
              <a:gd name="T8" fmla="*/ 2649 w 2649"/>
              <a:gd name="T9" fmla="*/ 280 h 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49" h="280">
                <a:moveTo>
                  <a:pt x="2649" y="280"/>
                </a:moveTo>
                <a:cubicBezTo>
                  <a:pt x="2211" y="248"/>
                  <a:pt x="2061" y="246"/>
                  <a:pt x="1337" y="184"/>
                </a:cubicBezTo>
                <a:cubicBezTo>
                  <a:pt x="610" y="123"/>
                  <a:pt x="9" y="0"/>
                  <a:pt x="1" y="0"/>
                </a:cubicBezTo>
                <a:lnTo>
                  <a:pt x="0" y="279"/>
                </a:lnTo>
                <a:lnTo>
                  <a:pt x="2649" y="280"/>
                </a:ln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Freeform 100"/>
          <p:cNvSpPr>
            <a:spLocks/>
          </p:cNvSpPr>
          <p:nvPr/>
        </p:nvSpPr>
        <p:spPr bwMode="gray">
          <a:xfrm>
            <a:off x="4932363" y="6337300"/>
            <a:ext cx="4211637" cy="520700"/>
          </a:xfrm>
          <a:custGeom>
            <a:avLst/>
            <a:gdLst>
              <a:gd name="T0" fmla="*/ 0 w 2653"/>
              <a:gd name="T1" fmla="*/ 328 h 328"/>
              <a:gd name="T2" fmla="*/ 1321 w 2653"/>
              <a:gd name="T3" fmla="*/ 224 h 328"/>
              <a:gd name="T4" fmla="*/ 2653 w 2653"/>
              <a:gd name="T5" fmla="*/ 0 h 328"/>
              <a:gd name="T6" fmla="*/ 2653 w 2653"/>
              <a:gd name="T7" fmla="*/ 328 h 328"/>
              <a:gd name="T8" fmla="*/ 0 w 2653"/>
              <a:gd name="T9" fmla="*/ 328 h 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53" h="328">
                <a:moveTo>
                  <a:pt x="0" y="328"/>
                </a:moveTo>
                <a:cubicBezTo>
                  <a:pt x="428" y="297"/>
                  <a:pt x="612" y="285"/>
                  <a:pt x="1321" y="224"/>
                </a:cubicBezTo>
                <a:cubicBezTo>
                  <a:pt x="2031" y="163"/>
                  <a:pt x="2595" y="29"/>
                  <a:pt x="2653" y="0"/>
                </a:cubicBezTo>
                <a:lnTo>
                  <a:pt x="2653" y="328"/>
                </a:lnTo>
                <a:lnTo>
                  <a:pt x="0" y="328"/>
                </a:lnTo>
                <a:close/>
              </a:path>
            </a:pathLst>
          </a:cu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7" name="그림 6" descr="koica(eng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928" y="6021288"/>
            <a:ext cx="1500920" cy="571504"/>
          </a:xfrm>
          <a:prstGeom prst="rect">
            <a:avLst/>
          </a:prstGeom>
        </p:spPr>
      </p:pic>
      <p:sp>
        <p:nvSpPr>
          <p:cNvPr id="9" name="Freeform 100"/>
          <p:cNvSpPr>
            <a:spLocks/>
          </p:cNvSpPr>
          <p:nvPr/>
        </p:nvSpPr>
        <p:spPr bwMode="gray">
          <a:xfrm rot="10800000">
            <a:off x="0" y="0"/>
            <a:ext cx="4211637" cy="520700"/>
          </a:xfrm>
          <a:custGeom>
            <a:avLst/>
            <a:gdLst>
              <a:gd name="T0" fmla="*/ 0 w 2653"/>
              <a:gd name="T1" fmla="*/ 328 h 328"/>
              <a:gd name="T2" fmla="*/ 1321 w 2653"/>
              <a:gd name="T3" fmla="*/ 224 h 328"/>
              <a:gd name="T4" fmla="*/ 2653 w 2653"/>
              <a:gd name="T5" fmla="*/ 0 h 328"/>
              <a:gd name="T6" fmla="*/ 2653 w 2653"/>
              <a:gd name="T7" fmla="*/ 328 h 328"/>
              <a:gd name="T8" fmla="*/ 0 w 2653"/>
              <a:gd name="T9" fmla="*/ 328 h 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53" h="328">
                <a:moveTo>
                  <a:pt x="0" y="328"/>
                </a:moveTo>
                <a:cubicBezTo>
                  <a:pt x="428" y="297"/>
                  <a:pt x="612" y="285"/>
                  <a:pt x="1321" y="224"/>
                </a:cubicBezTo>
                <a:cubicBezTo>
                  <a:pt x="2031" y="163"/>
                  <a:pt x="2595" y="29"/>
                  <a:pt x="2653" y="0"/>
                </a:cubicBezTo>
                <a:lnTo>
                  <a:pt x="2653" y="328"/>
                </a:lnTo>
                <a:lnTo>
                  <a:pt x="0" y="328"/>
                </a:lnTo>
                <a:close/>
              </a:path>
            </a:pathLst>
          </a:cu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214346" y="1071546"/>
            <a:ext cx="9644130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5720" y="1500174"/>
            <a:ext cx="4718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Improvement Strategy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2910" y="604309"/>
            <a:ext cx="6286544" cy="524690"/>
          </a:xfrm>
          <a:prstGeom prst="rect">
            <a:avLst/>
          </a:prstGeom>
          <a:noFill/>
        </p:spPr>
        <p:txBody>
          <a:bodyPr wrap="square" lIns="18000" tIns="18000" rIns="18000" bIns="180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Improvement Strategy 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87624" y="2348880"/>
            <a:ext cx="3816424" cy="100811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Implementation of Volume-Based Waste Fee System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Documents and Settings\KOICA-PC\Local Settings\Temporary Internet Files\Content.IE5\MSQ5S2CV\MC90034002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3429000"/>
            <a:ext cx="432048" cy="633881"/>
          </a:xfrm>
          <a:prstGeom prst="rect">
            <a:avLst/>
          </a:prstGeom>
          <a:noFill/>
        </p:spPr>
      </p:pic>
      <p:sp>
        <p:nvSpPr>
          <p:cNvPr id="18" name="모서리가 둥근 직사각형 17"/>
          <p:cNvSpPr/>
          <p:nvPr/>
        </p:nvSpPr>
        <p:spPr>
          <a:xfrm>
            <a:off x="1259632" y="4221088"/>
            <a:ext cx="3744416" cy="10801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Implementation of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the</a:t>
            </a:r>
            <a:r>
              <a:rPr lang="en-US" altLang="ko-KR" sz="2000" b="1" dirty="0" smtClean="0"/>
              <a:t> </a:t>
            </a:r>
            <a:br>
              <a:rPr lang="en-US" altLang="ko-KR" sz="2000" b="1" dirty="0" smtClean="0"/>
            </a:br>
            <a:r>
              <a:rPr lang="en-US" altLang="ko-KR" sz="2000" b="1" dirty="0" smtClean="0"/>
              <a:t>3R policy</a:t>
            </a:r>
            <a:endParaRPr lang="ko-KR" altLang="en-US" sz="2000" b="1" dirty="0"/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5796136" y="1412776"/>
            <a:ext cx="2520280" cy="1728192"/>
          </a:xfrm>
          <a:prstGeom prst="wedgeRoundRectCallout">
            <a:avLst>
              <a:gd name="adj1" fmla="val -53840"/>
              <a:gd name="adj2" fmla="val 645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System evolved which normally adopted economic 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Incentives based on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The polluter-pays  principle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5940152" y="3717032"/>
            <a:ext cx="1944216" cy="1440160"/>
          </a:xfrm>
          <a:prstGeom prst="wedgeRoundRectCallout">
            <a:avLst>
              <a:gd name="adj1" fmla="val -55568"/>
              <a:gd name="adj2" fmla="val 64559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/>
              <a:t>3R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Reduce</a:t>
            </a:r>
          </a:p>
          <a:p>
            <a:pPr algn="ctr"/>
            <a:r>
              <a:rPr lang="en-US" altLang="ko-KR" dirty="0" smtClean="0"/>
              <a:t>Reuse</a:t>
            </a:r>
          </a:p>
          <a:p>
            <a:pPr algn="ctr"/>
            <a:r>
              <a:rPr lang="en-US" altLang="ko-KR" dirty="0" smtClean="0"/>
              <a:t>Recycle</a:t>
            </a:r>
          </a:p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99"/>
          <p:cNvSpPr>
            <a:spLocks/>
          </p:cNvSpPr>
          <p:nvPr/>
        </p:nvSpPr>
        <p:spPr bwMode="gray">
          <a:xfrm rot="10800000">
            <a:off x="4938712" y="0"/>
            <a:ext cx="4205288" cy="444500"/>
          </a:xfrm>
          <a:custGeom>
            <a:avLst/>
            <a:gdLst>
              <a:gd name="T0" fmla="*/ 2649 w 2649"/>
              <a:gd name="T1" fmla="*/ 280 h 280"/>
              <a:gd name="T2" fmla="*/ 1337 w 2649"/>
              <a:gd name="T3" fmla="*/ 184 h 280"/>
              <a:gd name="T4" fmla="*/ 1 w 2649"/>
              <a:gd name="T5" fmla="*/ 0 h 280"/>
              <a:gd name="T6" fmla="*/ 0 w 2649"/>
              <a:gd name="T7" fmla="*/ 279 h 280"/>
              <a:gd name="T8" fmla="*/ 2649 w 2649"/>
              <a:gd name="T9" fmla="*/ 280 h 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49" h="280">
                <a:moveTo>
                  <a:pt x="2649" y="280"/>
                </a:moveTo>
                <a:cubicBezTo>
                  <a:pt x="2211" y="248"/>
                  <a:pt x="2061" y="246"/>
                  <a:pt x="1337" y="184"/>
                </a:cubicBezTo>
                <a:cubicBezTo>
                  <a:pt x="610" y="123"/>
                  <a:pt x="9" y="0"/>
                  <a:pt x="1" y="0"/>
                </a:cubicBezTo>
                <a:lnTo>
                  <a:pt x="0" y="279"/>
                </a:lnTo>
                <a:lnTo>
                  <a:pt x="2649" y="280"/>
                </a:ln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Freeform 99"/>
          <p:cNvSpPr>
            <a:spLocks/>
          </p:cNvSpPr>
          <p:nvPr/>
        </p:nvSpPr>
        <p:spPr bwMode="gray">
          <a:xfrm>
            <a:off x="-1588" y="6413500"/>
            <a:ext cx="4205288" cy="444500"/>
          </a:xfrm>
          <a:custGeom>
            <a:avLst/>
            <a:gdLst>
              <a:gd name="T0" fmla="*/ 2649 w 2649"/>
              <a:gd name="T1" fmla="*/ 280 h 280"/>
              <a:gd name="T2" fmla="*/ 1337 w 2649"/>
              <a:gd name="T3" fmla="*/ 184 h 280"/>
              <a:gd name="T4" fmla="*/ 1 w 2649"/>
              <a:gd name="T5" fmla="*/ 0 h 280"/>
              <a:gd name="T6" fmla="*/ 0 w 2649"/>
              <a:gd name="T7" fmla="*/ 279 h 280"/>
              <a:gd name="T8" fmla="*/ 2649 w 2649"/>
              <a:gd name="T9" fmla="*/ 280 h 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49" h="280">
                <a:moveTo>
                  <a:pt x="2649" y="280"/>
                </a:moveTo>
                <a:cubicBezTo>
                  <a:pt x="2211" y="248"/>
                  <a:pt x="2061" y="246"/>
                  <a:pt x="1337" y="184"/>
                </a:cubicBezTo>
                <a:cubicBezTo>
                  <a:pt x="610" y="123"/>
                  <a:pt x="9" y="0"/>
                  <a:pt x="1" y="0"/>
                </a:cubicBezTo>
                <a:lnTo>
                  <a:pt x="0" y="279"/>
                </a:lnTo>
                <a:lnTo>
                  <a:pt x="2649" y="280"/>
                </a:ln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Freeform 100"/>
          <p:cNvSpPr>
            <a:spLocks/>
          </p:cNvSpPr>
          <p:nvPr/>
        </p:nvSpPr>
        <p:spPr bwMode="gray">
          <a:xfrm>
            <a:off x="4932363" y="6337300"/>
            <a:ext cx="4211637" cy="520700"/>
          </a:xfrm>
          <a:custGeom>
            <a:avLst/>
            <a:gdLst>
              <a:gd name="T0" fmla="*/ 0 w 2653"/>
              <a:gd name="T1" fmla="*/ 328 h 328"/>
              <a:gd name="T2" fmla="*/ 1321 w 2653"/>
              <a:gd name="T3" fmla="*/ 224 h 328"/>
              <a:gd name="T4" fmla="*/ 2653 w 2653"/>
              <a:gd name="T5" fmla="*/ 0 h 328"/>
              <a:gd name="T6" fmla="*/ 2653 w 2653"/>
              <a:gd name="T7" fmla="*/ 328 h 328"/>
              <a:gd name="T8" fmla="*/ 0 w 2653"/>
              <a:gd name="T9" fmla="*/ 328 h 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53" h="328">
                <a:moveTo>
                  <a:pt x="0" y="328"/>
                </a:moveTo>
                <a:cubicBezTo>
                  <a:pt x="428" y="297"/>
                  <a:pt x="612" y="285"/>
                  <a:pt x="1321" y="224"/>
                </a:cubicBezTo>
                <a:cubicBezTo>
                  <a:pt x="2031" y="163"/>
                  <a:pt x="2595" y="29"/>
                  <a:pt x="2653" y="0"/>
                </a:cubicBezTo>
                <a:lnTo>
                  <a:pt x="2653" y="328"/>
                </a:lnTo>
                <a:lnTo>
                  <a:pt x="0" y="328"/>
                </a:lnTo>
                <a:close/>
              </a:path>
            </a:pathLst>
          </a:cu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7" name="그림 6" descr="koica(eng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928" y="6021288"/>
            <a:ext cx="1500920" cy="571504"/>
          </a:xfrm>
          <a:prstGeom prst="rect">
            <a:avLst/>
          </a:prstGeom>
        </p:spPr>
      </p:pic>
      <p:sp>
        <p:nvSpPr>
          <p:cNvPr id="9" name="Freeform 100"/>
          <p:cNvSpPr>
            <a:spLocks/>
          </p:cNvSpPr>
          <p:nvPr/>
        </p:nvSpPr>
        <p:spPr bwMode="gray">
          <a:xfrm rot="10800000">
            <a:off x="0" y="0"/>
            <a:ext cx="4211637" cy="520700"/>
          </a:xfrm>
          <a:custGeom>
            <a:avLst/>
            <a:gdLst>
              <a:gd name="T0" fmla="*/ 0 w 2653"/>
              <a:gd name="T1" fmla="*/ 328 h 328"/>
              <a:gd name="T2" fmla="*/ 1321 w 2653"/>
              <a:gd name="T3" fmla="*/ 224 h 328"/>
              <a:gd name="T4" fmla="*/ 2653 w 2653"/>
              <a:gd name="T5" fmla="*/ 0 h 328"/>
              <a:gd name="T6" fmla="*/ 2653 w 2653"/>
              <a:gd name="T7" fmla="*/ 328 h 328"/>
              <a:gd name="T8" fmla="*/ 0 w 2653"/>
              <a:gd name="T9" fmla="*/ 328 h 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53" h="328">
                <a:moveTo>
                  <a:pt x="0" y="328"/>
                </a:moveTo>
                <a:cubicBezTo>
                  <a:pt x="428" y="297"/>
                  <a:pt x="612" y="285"/>
                  <a:pt x="1321" y="224"/>
                </a:cubicBezTo>
                <a:cubicBezTo>
                  <a:pt x="2031" y="163"/>
                  <a:pt x="2595" y="29"/>
                  <a:pt x="2653" y="0"/>
                </a:cubicBezTo>
                <a:lnTo>
                  <a:pt x="2653" y="328"/>
                </a:lnTo>
                <a:lnTo>
                  <a:pt x="0" y="328"/>
                </a:lnTo>
                <a:close/>
              </a:path>
            </a:pathLst>
          </a:cu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214346" y="1071546"/>
            <a:ext cx="9644130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34"/>
          <p:cNvGrpSpPr/>
          <p:nvPr/>
        </p:nvGrpSpPr>
        <p:grpSpPr>
          <a:xfrm>
            <a:off x="539552" y="1268760"/>
            <a:ext cx="8087594" cy="4505731"/>
            <a:chOff x="539750" y="1266827"/>
            <a:chExt cx="8192392" cy="4975892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539750" y="1266827"/>
              <a:ext cx="4032251" cy="4850832"/>
            </a:xfrm>
            <a:prstGeom prst="roundRect">
              <a:avLst>
                <a:gd name="adj" fmla="val 6691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4551509" y="1266827"/>
              <a:ext cx="4032251" cy="4850833"/>
            </a:xfrm>
            <a:prstGeom prst="roundRect">
              <a:avLst>
                <a:gd name="adj" fmla="val 5622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95738" y="3070225"/>
              <a:ext cx="187125" cy="6457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3200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ea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94225" y="3070225"/>
              <a:ext cx="187125" cy="6457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3200" dirty="0">
                <a:solidFill>
                  <a:schemeClr val="accent4">
                    <a:lumMod val="75000"/>
                  </a:schemeClr>
                </a:solidFill>
                <a:latin typeface="Arial Black" pitchFamily="34" charset="0"/>
                <a:ea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95738" y="3652838"/>
              <a:ext cx="187125" cy="6457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3200" dirty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  <a:ea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67250" y="3652838"/>
              <a:ext cx="187125" cy="6457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3200" dirty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  <a:ea typeface="+mn-ea"/>
              </a:endParaRPr>
            </a:p>
          </p:txBody>
        </p:sp>
        <p:sp>
          <p:nvSpPr>
            <p:cNvPr id="25" name="TextBox 164"/>
            <p:cNvSpPr txBox="1">
              <a:spLocks noChangeArrowheads="1"/>
            </p:cNvSpPr>
            <p:nvPr/>
          </p:nvSpPr>
          <p:spPr bwMode="auto">
            <a:xfrm>
              <a:off x="1050337" y="1346349"/>
              <a:ext cx="2082004" cy="645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3200" dirty="0" smtClean="0">
                  <a:solidFill>
                    <a:srgbClr val="002060"/>
                  </a:solidFill>
                  <a:latin typeface="Arial Black" pitchFamily="34" charset="0"/>
                  <a:ea typeface="맑은 고딕" pitchFamily="50" charset="-127"/>
                </a:rPr>
                <a:t>Benefits</a:t>
              </a:r>
              <a:endParaRPr kumimoji="0" lang="ko-KR" altLang="en-US" sz="3200" dirty="0">
                <a:solidFill>
                  <a:srgbClr val="002060"/>
                </a:solidFill>
                <a:latin typeface="Arial Black" pitchFamily="34" charset="0"/>
                <a:ea typeface="맑은 고딕" pitchFamily="50" charset="-127"/>
              </a:endParaRPr>
            </a:p>
          </p:txBody>
        </p:sp>
        <p:sp>
          <p:nvSpPr>
            <p:cNvPr id="26" name="TextBox 165"/>
            <p:cNvSpPr txBox="1">
              <a:spLocks noChangeArrowheads="1"/>
            </p:cNvSpPr>
            <p:nvPr/>
          </p:nvSpPr>
          <p:spPr bwMode="auto">
            <a:xfrm>
              <a:off x="706438" y="5429250"/>
              <a:ext cx="187125" cy="645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kumimoji="0" lang="ko-KR" altLang="en-US" sz="3200" dirty="0">
                <a:solidFill>
                  <a:schemeClr val="bg1"/>
                </a:solidFill>
                <a:latin typeface="Arial Black" pitchFamily="34" charset="0"/>
                <a:ea typeface="맑은 고딕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9750" y="2062045"/>
              <a:ext cx="3835657" cy="41806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Wingdings" pitchFamily="2" charset="2"/>
                <a:buChar char="§"/>
                <a:defRPr/>
              </a:pPr>
              <a:r>
                <a:rPr kumimoji="0" lang="ko-KR" alt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</a:rPr>
                <a:t> </a:t>
              </a:r>
              <a:r>
                <a:rPr kumimoji="0" lang="en-US" altLang="ko-KR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</a:rPr>
                <a:t>Reduce the volume of municipal solid waste </a:t>
              </a:r>
              <a:r>
                <a:rPr kumimoji="0" lang="en-US" altLang="ko-KR" sz="1600" b="1" dirty="0" smtClean="0">
                  <a:latin typeface="+mn-lt"/>
                  <a:ea typeface="+mn-ea"/>
                </a:rPr>
                <a:t>headed to landfills and incinerators</a:t>
              </a:r>
              <a:r>
                <a:rPr kumimoji="0" lang="ko-KR" altLang="en-US" sz="1600" b="1" dirty="0" smtClean="0">
                  <a:latin typeface="+mn-lt"/>
                  <a:ea typeface="+mn-ea"/>
                </a:rPr>
                <a:t>  </a:t>
              </a:r>
              <a:endParaRPr kumimoji="0" lang="en-US" altLang="ko-KR" sz="1600" b="1" dirty="0" smtClean="0">
                <a:latin typeface="+mn-lt"/>
                <a:ea typeface="+mn-ea"/>
              </a:endParaRPr>
            </a:p>
            <a:p>
              <a:pPr>
                <a:buFont typeface="Wingdings" pitchFamily="2" charset="2"/>
                <a:buChar char="§"/>
                <a:defRPr/>
              </a:pPr>
              <a:endParaRPr kumimoji="0" lang="en-US" altLang="ko-KR" sz="1600" b="1" dirty="0" smtClean="0">
                <a:latin typeface="+mn-lt"/>
                <a:ea typeface="+mn-ea"/>
              </a:endParaRPr>
            </a:p>
            <a:p>
              <a:pPr>
                <a:buFont typeface="Wingdings" pitchFamily="2" charset="2"/>
                <a:buChar char="§"/>
                <a:defRPr/>
              </a:pPr>
              <a:r>
                <a:rPr lang="en-US" altLang="ko-KR" sz="1600" b="1" dirty="0" smtClean="0"/>
                <a:t> Provide a large increase in recycling volumes</a:t>
              </a:r>
            </a:p>
            <a:p>
              <a:pPr>
                <a:buFont typeface="Wingdings" pitchFamily="2" charset="2"/>
                <a:buChar char="§"/>
                <a:defRPr/>
              </a:pPr>
              <a:endPara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>
                <a:buFont typeface="Wingdings" pitchFamily="2" charset="2"/>
                <a:buChar char="§"/>
                <a:defRPr/>
              </a:pPr>
              <a:r>
                <a:rPr lang="en-US" altLang="ko-KR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Increase citizen participation in recycling and composting activities through segregation</a:t>
              </a:r>
            </a:p>
            <a:p>
              <a:pPr>
                <a:buFont typeface="Wingdings" pitchFamily="2" charset="2"/>
                <a:buChar char="§"/>
                <a:defRPr/>
              </a:pPr>
              <a:endPara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>
                <a:buFont typeface="Wingdings" pitchFamily="2" charset="2"/>
                <a:buChar char="§"/>
                <a:defRPr/>
              </a:pPr>
              <a:r>
                <a:rPr lang="en-US" altLang="ko-KR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Increase flexibility, efficiency and cost effectiveness in waste management </a:t>
              </a:r>
            </a:p>
            <a:p>
              <a:pPr>
                <a:buFont typeface="Wingdings" pitchFamily="2" charset="2"/>
                <a:buChar char="§"/>
                <a:defRPr/>
              </a:pPr>
              <a:endParaRPr kumimoji="0"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32686" y="2062045"/>
              <a:ext cx="4399456" cy="25491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1">
                <a:buFont typeface="Wingdings" pitchFamily="2" charset="2"/>
                <a:buChar char="§"/>
                <a:defRPr/>
              </a:pPr>
              <a:r>
                <a:rPr kumimoji="0"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</a:rPr>
                <a:t>  </a:t>
              </a:r>
              <a:r>
                <a:rPr kumimoji="0" lang="en-US" altLang="ko-KR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</a:rPr>
                <a:t>Increase in illegal dumping</a:t>
              </a:r>
            </a:p>
            <a:p>
              <a:pPr lvl="1">
                <a:defRPr/>
              </a:pPr>
              <a:r>
                <a:rPr lang="en-US" altLang="ko-KR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</a:t>
              </a:r>
              <a:r>
                <a:rPr lang="en-US" altLang="ko-KR" sz="1600" dirty="0" smtClean="0">
                  <a:solidFill>
                    <a:srgbClr val="0070C0"/>
                  </a:solidFill>
                </a:rPr>
                <a:t>→ Can be minimized by enforcement</a:t>
              </a:r>
              <a:br>
                <a:rPr lang="en-US" altLang="ko-KR" sz="1600" dirty="0" smtClean="0">
                  <a:solidFill>
                    <a:srgbClr val="0070C0"/>
                  </a:solidFill>
                </a:rPr>
              </a:br>
              <a:r>
                <a:rPr lang="en-US" altLang="ko-KR" sz="1600" dirty="0" smtClean="0">
                  <a:solidFill>
                    <a:srgbClr val="0070C0"/>
                  </a:solidFill>
                </a:rPr>
                <a:t>      activities by Environmental Unit in </a:t>
              </a:r>
              <a:br>
                <a:rPr lang="en-US" altLang="ko-KR" sz="1600" dirty="0" smtClean="0">
                  <a:solidFill>
                    <a:srgbClr val="0070C0"/>
                  </a:solidFill>
                </a:rPr>
              </a:br>
              <a:r>
                <a:rPr lang="en-US" altLang="ko-KR" sz="1600" dirty="0" smtClean="0">
                  <a:solidFill>
                    <a:srgbClr val="0070C0"/>
                  </a:solidFill>
                </a:rPr>
                <a:t>      every police station</a:t>
              </a:r>
            </a:p>
            <a:p>
              <a:pPr lvl="1">
                <a:defRPr/>
              </a:pPr>
              <a:endParaRPr kumimoji="0" lang="en-US" altLang="ko-KR" sz="1600" dirty="0" smtClean="0">
                <a:solidFill>
                  <a:srgbClr val="0070C0"/>
                </a:solidFill>
                <a:latin typeface="+mn-lt"/>
                <a:ea typeface="+mn-ea"/>
              </a:endParaRPr>
            </a:p>
            <a:p>
              <a:pPr lvl="1">
                <a:buFont typeface="Wingdings" pitchFamily="2" charset="2"/>
                <a:buChar char="§"/>
                <a:defRPr/>
              </a:pPr>
              <a:r>
                <a:rPr lang="en-US" altLang="ko-KR" sz="1600" b="1" dirty="0" smtClean="0"/>
                <a:t> Illegal VBWF bag production</a:t>
              </a:r>
            </a:p>
            <a:p>
              <a:pPr lvl="1">
                <a:defRPr/>
              </a:pPr>
              <a:r>
                <a:rPr kumimoji="0" lang="en-US" altLang="ko-KR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</a:rPr>
                <a:t> </a:t>
              </a:r>
              <a:r>
                <a:rPr kumimoji="0" lang="en-US" altLang="ko-KR" sz="1600" dirty="0" smtClean="0">
                  <a:solidFill>
                    <a:srgbClr val="0070C0"/>
                  </a:solidFill>
                  <a:latin typeface="+mn-lt"/>
                  <a:ea typeface="+mn-ea"/>
                </a:rPr>
                <a:t>→ Can be minimized if Korean VBWF </a:t>
              </a:r>
              <a:br>
                <a:rPr kumimoji="0" lang="en-US" altLang="ko-KR" sz="1600" dirty="0" smtClean="0">
                  <a:solidFill>
                    <a:srgbClr val="0070C0"/>
                  </a:solidFill>
                  <a:latin typeface="+mn-lt"/>
                  <a:ea typeface="+mn-ea"/>
                </a:rPr>
              </a:br>
              <a:r>
                <a:rPr kumimoji="0" lang="en-US" altLang="ko-KR" sz="1600" dirty="0" smtClean="0">
                  <a:solidFill>
                    <a:srgbClr val="0070C0"/>
                  </a:solidFill>
                  <a:latin typeface="+mn-lt"/>
                  <a:ea typeface="+mn-ea"/>
                </a:rPr>
                <a:t>     bags are used initially for the </a:t>
              </a:r>
              <a:br>
                <a:rPr kumimoji="0" lang="en-US" altLang="ko-KR" sz="1600" dirty="0" smtClean="0">
                  <a:solidFill>
                    <a:srgbClr val="0070C0"/>
                  </a:solidFill>
                  <a:latin typeface="+mn-lt"/>
                  <a:ea typeface="+mn-ea"/>
                </a:rPr>
              </a:br>
              <a:r>
                <a:rPr kumimoji="0" lang="en-US" altLang="ko-KR" sz="1600" dirty="0" smtClean="0">
                  <a:solidFill>
                    <a:srgbClr val="0070C0"/>
                  </a:solidFill>
                  <a:latin typeface="+mn-lt"/>
                  <a:ea typeface="+mn-ea"/>
                </a:rPr>
                <a:t>     program.</a:t>
              </a:r>
              <a:endParaRPr kumimoji="0" lang="ko-KR" altLang="en-US" sz="1600" dirty="0">
                <a:solidFill>
                  <a:srgbClr val="0070C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83568" y="548680"/>
            <a:ext cx="6286544" cy="524690"/>
          </a:xfrm>
          <a:prstGeom prst="rect">
            <a:avLst/>
          </a:prstGeom>
          <a:noFill/>
        </p:spPr>
        <p:txBody>
          <a:bodyPr wrap="square" lIns="18000" tIns="18000" rIns="18000" bIns="180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Improvement Strategy 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6" name="TextBox 166"/>
          <p:cNvSpPr txBox="1">
            <a:spLocks noChangeArrowheads="1"/>
          </p:cNvSpPr>
          <p:nvPr/>
        </p:nvSpPr>
        <p:spPr bwMode="auto">
          <a:xfrm>
            <a:off x="5031945" y="1412776"/>
            <a:ext cx="141416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en-US" altLang="ko-KR" sz="3200" dirty="0" smtClean="0">
                <a:solidFill>
                  <a:srgbClr val="57257D"/>
                </a:solidFill>
                <a:latin typeface="Arial Black" pitchFamily="34" charset="0"/>
                <a:ea typeface="맑은 고딕" pitchFamily="50" charset="-127"/>
              </a:rPr>
              <a:t>Risks</a:t>
            </a:r>
            <a:endParaRPr kumimoji="0" lang="ko-KR" altLang="en-US" sz="3200" dirty="0">
              <a:solidFill>
                <a:srgbClr val="57257D"/>
              </a:solidFill>
              <a:latin typeface="Arial Black" pitchFamily="34" charset="0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99"/>
          <p:cNvSpPr>
            <a:spLocks/>
          </p:cNvSpPr>
          <p:nvPr/>
        </p:nvSpPr>
        <p:spPr bwMode="gray">
          <a:xfrm rot="10800000">
            <a:off x="4938712" y="0"/>
            <a:ext cx="4205288" cy="444500"/>
          </a:xfrm>
          <a:custGeom>
            <a:avLst/>
            <a:gdLst>
              <a:gd name="T0" fmla="*/ 2649 w 2649"/>
              <a:gd name="T1" fmla="*/ 280 h 280"/>
              <a:gd name="T2" fmla="*/ 1337 w 2649"/>
              <a:gd name="T3" fmla="*/ 184 h 280"/>
              <a:gd name="T4" fmla="*/ 1 w 2649"/>
              <a:gd name="T5" fmla="*/ 0 h 280"/>
              <a:gd name="T6" fmla="*/ 0 w 2649"/>
              <a:gd name="T7" fmla="*/ 279 h 280"/>
              <a:gd name="T8" fmla="*/ 2649 w 2649"/>
              <a:gd name="T9" fmla="*/ 280 h 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49" h="280">
                <a:moveTo>
                  <a:pt x="2649" y="280"/>
                </a:moveTo>
                <a:cubicBezTo>
                  <a:pt x="2211" y="248"/>
                  <a:pt x="2061" y="246"/>
                  <a:pt x="1337" y="184"/>
                </a:cubicBezTo>
                <a:cubicBezTo>
                  <a:pt x="610" y="123"/>
                  <a:pt x="9" y="0"/>
                  <a:pt x="1" y="0"/>
                </a:cubicBezTo>
                <a:lnTo>
                  <a:pt x="0" y="279"/>
                </a:lnTo>
                <a:lnTo>
                  <a:pt x="2649" y="280"/>
                </a:ln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Freeform 99"/>
          <p:cNvSpPr>
            <a:spLocks/>
          </p:cNvSpPr>
          <p:nvPr/>
        </p:nvSpPr>
        <p:spPr bwMode="gray">
          <a:xfrm>
            <a:off x="-1588" y="6413500"/>
            <a:ext cx="4205288" cy="444500"/>
          </a:xfrm>
          <a:custGeom>
            <a:avLst/>
            <a:gdLst>
              <a:gd name="T0" fmla="*/ 2649 w 2649"/>
              <a:gd name="T1" fmla="*/ 280 h 280"/>
              <a:gd name="T2" fmla="*/ 1337 w 2649"/>
              <a:gd name="T3" fmla="*/ 184 h 280"/>
              <a:gd name="T4" fmla="*/ 1 w 2649"/>
              <a:gd name="T5" fmla="*/ 0 h 280"/>
              <a:gd name="T6" fmla="*/ 0 w 2649"/>
              <a:gd name="T7" fmla="*/ 279 h 280"/>
              <a:gd name="T8" fmla="*/ 2649 w 2649"/>
              <a:gd name="T9" fmla="*/ 280 h 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49" h="280">
                <a:moveTo>
                  <a:pt x="2649" y="280"/>
                </a:moveTo>
                <a:cubicBezTo>
                  <a:pt x="2211" y="248"/>
                  <a:pt x="2061" y="246"/>
                  <a:pt x="1337" y="184"/>
                </a:cubicBezTo>
                <a:cubicBezTo>
                  <a:pt x="610" y="123"/>
                  <a:pt x="9" y="0"/>
                  <a:pt x="1" y="0"/>
                </a:cubicBezTo>
                <a:lnTo>
                  <a:pt x="0" y="279"/>
                </a:lnTo>
                <a:lnTo>
                  <a:pt x="2649" y="280"/>
                </a:ln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Freeform 100"/>
          <p:cNvSpPr>
            <a:spLocks/>
          </p:cNvSpPr>
          <p:nvPr/>
        </p:nvSpPr>
        <p:spPr bwMode="gray">
          <a:xfrm>
            <a:off x="4932363" y="6337300"/>
            <a:ext cx="4211637" cy="520700"/>
          </a:xfrm>
          <a:custGeom>
            <a:avLst/>
            <a:gdLst>
              <a:gd name="T0" fmla="*/ 0 w 2653"/>
              <a:gd name="T1" fmla="*/ 328 h 328"/>
              <a:gd name="T2" fmla="*/ 1321 w 2653"/>
              <a:gd name="T3" fmla="*/ 224 h 328"/>
              <a:gd name="T4" fmla="*/ 2653 w 2653"/>
              <a:gd name="T5" fmla="*/ 0 h 328"/>
              <a:gd name="T6" fmla="*/ 2653 w 2653"/>
              <a:gd name="T7" fmla="*/ 328 h 328"/>
              <a:gd name="T8" fmla="*/ 0 w 2653"/>
              <a:gd name="T9" fmla="*/ 328 h 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53" h="328">
                <a:moveTo>
                  <a:pt x="0" y="328"/>
                </a:moveTo>
                <a:cubicBezTo>
                  <a:pt x="428" y="297"/>
                  <a:pt x="612" y="285"/>
                  <a:pt x="1321" y="224"/>
                </a:cubicBezTo>
                <a:cubicBezTo>
                  <a:pt x="2031" y="163"/>
                  <a:pt x="2595" y="29"/>
                  <a:pt x="2653" y="0"/>
                </a:cubicBezTo>
                <a:lnTo>
                  <a:pt x="2653" y="328"/>
                </a:lnTo>
                <a:lnTo>
                  <a:pt x="0" y="328"/>
                </a:lnTo>
                <a:close/>
              </a:path>
            </a:pathLst>
          </a:cu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Freeform 100"/>
          <p:cNvSpPr>
            <a:spLocks/>
          </p:cNvSpPr>
          <p:nvPr/>
        </p:nvSpPr>
        <p:spPr bwMode="gray">
          <a:xfrm rot="10800000">
            <a:off x="0" y="0"/>
            <a:ext cx="4211637" cy="520700"/>
          </a:xfrm>
          <a:custGeom>
            <a:avLst/>
            <a:gdLst>
              <a:gd name="T0" fmla="*/ 0 w 2653"/>
              <a:gd name="T1" fmla="*/ 328 h 328"/>
              <a:gd name="T2" fmla="*/ 1321 w 2653"/>
              <a:gd name="T3" fmla="*/ 224 h 328"/>
              <a:gd name="T4" fmla="*/ 2653 w 2653"/>
              <a:gd name="T5" fmla="*/ 0 h 328"/>
              <a:gd name="T6" fmla="*/ 2653 w 2653"/>
              <a:gd name="T7" fmla="*/ 328 h 328"/>
              <a:gd name="T8" fmla="*/ 0 w 2653"/>
              <a:gd name="T9" fmla="*/ 328 h 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53" h="328">
                <a:moveTo>
                  <a:pt x="0" y="328"/>
                </a:moveTo>
                <a:cubicBezTo>
                  <a:pt x="428" y="297"/>
                  <a:pt x="612" y="285"/>
                  <a:pt x="1321" y="224"/>
                </a:cubicBezTo>
                <a:cubicBezTo>
                  <a:pt x="2031" y="163"/>
                  <a:pt x="2595" y="29"/>
                  <a:pt x="2653" y="0"/>
                </a:cubicBezTo>
                <a:lnTo>
                  <a:pt x="2653" y="328"/>
                </a:lnTo>
                <a:lnTo>
                  <a:pt x="0" y="328"/>
                </a:lnTo>
                <a:close/>
              </a:path>
            </a:pathLst>
          </a:cu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42910" y="637138"/>
            <a:ext cx="4500594" cy="524690"/>
          </a:xfrm>
          <a:prstGeom prst="rect">
            <a:avLst/>
          </a:prstGeom>
          <a:noFill/>
        </p:spPr>
        <p:txBody>
          <a:bodyPr wrap="square" lIns="18000" tIns="18000" rIns="18000" bIns="180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Specific Action Plan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14346" y="1071546"/>
            <a:ext cx="9644130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5720" y="1500174"/>
            <a:ext cx="5222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Specific Action Plan and Activities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2910" y="2071678"/>
            <a:ext cx="7929618" cy="3500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Purchase equipment and vehicles appropriate to the program</a:t>
            </a:r>
            <a:endParaRPr lang="ko-KR" altLang="en-US" sz="1600" dirty="0" smtClean="0">
              <a:solidFill>
                <a:schemeClr val="tx1"/>
              </a:solidFill>
            </a:endParaRPr>
          </a:p>
          <a:p>
            <a:pPr marL="0"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 Obtain VBW bags for mixed waste and non-recyclable wastes from 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   KOICA to provide to households and other discharges</a:t>
            </a:r>
            <a:endParaRPr lang="ko-KR" altLang="en-US" sz="1600" dirty="0" smtClean="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 Providing bags and bins for recyclables and perishables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 Implement the program in 40% of the individual local authority area 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   within  six (6) months</a:t>
            </a:r>
            <a:endParaRPr lang="ko-KR" altLang="en-US" sz="1600" dirty="0" smtClean="0">
              <a:solidFill>
                <a:schemeClr val="tx1"/>
              </a:solidFill>
            </a:endParaRPr>
          </a:p>
          <a:p>
            <a:pPr marL="0"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 Preparation of VBWF Guidelines for local conditions on classification of 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   wastes, the type/size/price/material/technical specifications of VBWB bags, 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   collection frequency, monitoring of illegal disposals, etc.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13" name="그림 12" descr="koica(eng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9952" y="5949280"/>
            <a:ext cx="1500920" cy="571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99"/>
          <p:cNvSpPr>
            <a:spLocks/>
          </p:cNvSpPr>
          <p:nvPr/>
        </p:nvSpPr>
        <p:spPr bwMode="gray">
          <a:xfrm rot="10800000">
            <a:off x="4938712" y="0"/>
            <a:ext cx="4205288" cy="444500"/>
          </a:xfrm>
          <a:custGeom>
            <a:avLst/>
            <a:gdLst>
              <a:gd name="T0" fmla="*/ 2649 w 2649"/>
              <a:gd name="T1" fmla="*/ 280 h 280"/>
              <a:gd name="T2" fmla="*/ 1337 w 2649"/>
              <a:gd name="T3" fmla="*/ 184 h 280"/>
              <a:gd name="T4" fmla="*/ 1 w 2649"/>
              <a:gd name="T5" fmla="*/ 0 h 280"/>
              <a:gd name="T6" fmla="*/ 0 w 2649"/>
              <a:gd name="T7" fmla="*/ 279 h 280"/>
              <a:gd name="T8" fmla="*/ 2649 w 2649"/>
              <a:gd name="T9" fmla="*/ 280 h 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49" h="280">
                <a:moveTo>
                  <a:pt x="2649" y="280"/>
                </a:moveTo>
                <a:cubicBezTo>
                  <a:pt x="2211" y="248"/>
                  <a:pt x="2061" y="246"/>
                  <a:pt x="1337" y="184"/>
                </a:cubicBezTo>
                <a:cubicBezTo>
                  <a:pt x="610" y="123"/>
                  <a:pt x="9" y="0"/>
                  <a:pt x="1" y="0"/>
                </a:cubicBezTo>
                <a:lnTo>
                  <a:pt x="0" y="279"/>
                </a:lnTo>
                <a:lnTo>
                  <a:pt x="2649" y="280"/>
                </a:ln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Freeform 99"/>
          <p:cNvSpPr>
            <a:spLocks/>
          </p:cNvSpPr>
          <p:nvPr/>
        </p:nvSpPr>
        <p:spPr bwMode="gray">
          <a:xfrm>
            <a:off x="-1588" y="6413500"/>
            <a:ext cx="4205288" cy="444500"/>
          </a:xfrm>
          <a:custGeom>
            <a:avLst/>
            <a:gdLst>
              <a:gd name="T0" fmla="*/ 2649 w 2649"/>
              <a:gd name="T1" fmla="*/ 280 h 280"/>
              <a:gd name="T2" fmla="*/ 1337 w 2649"/>
              <a:gd name="T3" fmla="*/ 184 h 280"/>
              <a:gd name="T4" fmla="*/ 1 w 2649"/>
              <a:gd name="T5" fmla="*/ 0 h 280"/>
              <a:gd name="T6" fmla="*/ 0 w 2649"/>
              <a:gd name="T7" fmla="*/ 279 h 280"/>
              <a:gd name="T8" fmla="*/ 2649 w 2649"/>
              <a:gd name="T9" fmla="*/ 280 h 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49" h="280">
                <a:moveTo>
                  <a:pt x="2649" y="280"/>
                </a:moveTo>
                <a:cubicBezTo>
                  <a:pt x="2211" y="248"/>
                  <a:pt x="2061" y="246"/>
                  <a:pt x="1337" y="184"/>
                </a:cubicBezTo>
                <a:cubicBezTo>
                  <a:pt x="610" y="123"/>
                  <a:pt x="9" y="0"/>
                  <a:pt x="1" y="0"/>
                </a:cubicBezTo>
                <a:lnTo>
                  <a:pt x="0" y="279"/>
                </a:lnTo>
                <a:lnTo>
                  <a:pt x="2649" y="280"/>
                </a:ln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Freeform 100"/>
          <p:cNvSpPr>
            <a:spLocks/>
          </p:cNvSpPr>
          <p:nvPr/>
        </p:nvSpPr>
        <p:spPr bwMode="gray">
          <a:xfrm>
            <a:off x="4932363" y="6337300"/>
            <a:ext cx="4211637" cy="520700"/>
          </a:xfrm>
          <a:custGeom>
            <a:avLst/>
            <a:gdLst>
              <a:gd name="T0" fmla="*/ 0 w 2653"/>
              <a:gd name="T1" fmla="*/ 328 h 328"/>
              <a:gd name="T2" fmla="*/ 1321 w 2653"/>
              <a:gd name="T3" fmla="*/ 224 h 328"/>
              <a:gd name="T4" fmla="*/ 2653 w 2653"/>
              <a:gd name="T5" fmla="*/ 0 h 328"/>
              <a:gd name="T6" fmla="*/ 2653 w 2653"/>
              <a:gd name="T7" fmla="*/ 328 h 328"/>
              <a:gd name="T8" fmla="*/ 0 w 2653"/>
              <a:gd name="T9" fmla="*/ 328 h 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53" h="328">
                <a:moveTo>
                  <a:pt x="0" y="328"/>
                </a:moveTo>
                <a:cubicBezTo>
                  <a:pt x="428" y="297"/>
                  <a:pt x="612" y="285"/>
                  <a:pt x="1321" y="224"/>
                </a:cubicBezTo>
                <a:cubicBezTo>
                  <a:pt x="2031" y="163"/>
                  <a:pt x="2595" y="29"/>
                  <a:pt x="2653" y="0"/>
                </a:cubicBezTo>
                <a:lnTo>
                  <a:pt x="2653" y="328"/>
                </a:lnTo>
                <a:lnTo>
                  <a:pt x="0" y="328"/>
                </a:lnTo>
                <a:close/>
              </a:path>
            </a:pathLst>
          </a:cu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7" name="그림 6" descr="koica(eng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67944" y="5805264"/>
            <a:ext cx="1500920" cy="571504"/>
          </a:xfrm>
          <a:prstGeom prst="rect">
            <a:avLst/>
          </a:prstGeom>
        </p:spPr>
      </p:pic>
      <p:sp>
        <p:nvSpPr>
          <p:cNvPr id="9" name="Freeform 100"/>
          <p:cNvSpPr>
            <a:spLocks/>
          </p:cNvSpPr>
          <p:nvPr/>
        </p:nvSpPr>
        <p:spPr bwMode="gray">
          <a:xfrm rot="10800000">
            <a:off x="0" y="0"/>
            <a:ext cx="4211637" cy="520700"/>
          </a:xfrm>
          <a:custGeom>
            <a:avLst/>
            <a:gdLst>
              <a:gd name="T0" fmla="*/ 0 w 2653"/>
              <a:gd name="T1" fmla="*/ 328 h 328"/>
              <a:gd name="T2" fmla="*/ 1321 w 2653"/>
              <a:gd name="T3" fmla="*/ 224 h 328"/>
              <a:gd name="T4" fmla="*/ 2653 w 2653"/>
              <a:gd name="T5" fmla="*/ 0 h 328"/>
              <a:gd name="T6" fmla="*/ 2653 w 2653"/>
              <a:gd name="T7" fmla="*/ 328 h 328"/>
              <a:gd name="T8" fmla="*/ 0 w 2653"/>
              <a:gd name="T9" fmla="*/ 328 h 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53" h="328">
                <a:moveTo>
                  <a:pt x="0" y="328"/>
                </a:moveTo>
                <a:cubicBezTo>
                  <a:pt x="428" y="297"/>
                  <a:pt x="612" y="285"/>
                  <a:pt x="1321" y="224"/>
                </a:cubicBezTo>
                <a:cubicBezTo>
                  <a:pt x="2031" y="163"/>
                  <a:pt x="2595" y="29"/>
                  <a:pt x="2653" y="0"/>
                </a:cubicBezTo>
                <a:lnTo>
                  <a:pt x="2653" y="328"/>
                </a:lnTo>
                <a:lnTo>
                  <a:pt x="0" y="328"/>
                </a:lnTo>
                <a:close/>
              </a:path>
            </a:pathLst>
          </a:cu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42910" y="571480"/>
            <a:ext cx="4500594" cy="590349"/>
          </a:xfrm>
          <a:prstGeom prst="rect">
            <a:avLst/>
          </a:prstGeom>
          <a:noFill/>
        </p:spPr>
        <p:txBody>
          <a:bodyPr wrap="square" lIns="18000" tIns="18000" rIns="18000" bIns="180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Action Plan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14346" y="1071546"/>
            <a:ext cx="9644130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5720" y="1500174"/>
            <a:ext cx="742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The steps to achieve the Action Plan’s goals</a:t>
            </a:r>
          </a:p>
        </p:txBody>
      </p:sp>
      <p:graphicFrame>
        <p:nvGraphicFramePr>
          <p:cNvPr id="15" name="다이어그램 14"/>
          <p:cNvGraphicFramePr/>
          <p:nvPr/>
        </p:nvGraphicFramePr>
        <p:xfrm>
          <a:off x="642910" y="2143116"/>
          <a:ext cx="8001056" cy="3500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2233</TotalTime>
  <Words>654</Words>
  <Application>Microsoft Office PowerPoint</Application>
  <PresentationFormat>화면 슬라이드 쇼(4:3)</PresentationFormat>
  <Paragraphs>242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Company>한국국제협력단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국제협력단</dc:creator>
  <cp:lastModifiedBy>KOICA-PC</cp:lastModifiedBy>
  <cp:revision>278</cp:revision>
  <dcterms:created xsi:type="dcterms:W3CDTF">2013-01-29T02:22:58Z</dcterms:created>
  <dcterms:modified xsi:type="dcterms:W3CDTF">2013-08-20T05:49:44Z</dcterms:modified>
</cp:coreProperties>
</file>